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342" r:id="rId2"/>
    <p:sldId id="325" r:id="rId3"/>
    <p:sldId id="326" r:id="rId4"/>
    <p:sldId id="374" r:id="rId5"/>
    <p:sldId id="375" r:id="rId6"/>
    <p:sldId id="376" r:id="rId7"/>
    <p:sldId id="327" r:id="rId8"/>
    <p:sldId id="371" r:id="rId9"/>
    <p:sldId id="372" r:id="rId10"/>
    <p:sldId id="373" r:id="rId11"/>
    <p:sldId id="346" r:id="rId12"/>
    <p:sldId id="368" r:id="rId13"/>
    <p:sldId id="369" r:id="rId14"/>
    <p:sldId id="370" r:id="rId15"/>
    <p:sldId id="347" r:id="rId16"/>
    <p:sldId id="384" r:id="rId17"/>
    <p:sldId id="385" r:id="rId18"/>
    <p:sldId id="386" r:id="rId19"/>
    <p:sldId id="361" r:id="rId20"/>
    <p:sldId id="362" r:id="rId21"/>
    <p:sldId id="363" r:id="rId22"/>
    <p:sldId id="335" r:id="rId23"/>
    <p:sldId id="377" r:id="rId24"/>
    <p:sldId id="378" r:id="rId25"/>
    <p:sldId id="328" r:id="rId26"/>
    <p:sldId id="380" r:id="rId27"/>
    <p:sldId id="381" r:id="rId28"/>
    <p:sldId id="382" r:id="rId29"/>
    <p:sldId id="348" r:id="rId30"/>
    <p:sldId id="351" r:id="rId31"/>
    <p:sldId id="352" r:id="rId32"/>
    <p:sldId id="353" r:id="rId33"/>
    <p:sldId id="349" r:id="rId34"/>
    <p:sldId id="354" r:id="rId35"/>
    <p:sldId id="355" r:id="rId36"/>
    <p:sldId id="356" r:id="rId37"/>
    <p:sldId id="357" r:id="rId38"/>
    <p:sldId id="332" r:id="rId39"/>
    <p:sldId id="364" r:id="rId40"/>
    <p:sldId id="365" r:id="rId41"/>
    <p:sldId id="367" r:id="rId42"/>
    <p:sldId id="383" r:id="rId4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" y="1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8D436607-AAFE-4D20-8825-19A84ACD65B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1AB00DAE-86AD-4D87-A3DE-564EB62E27B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23C7A9D-1BC5-4B1E-86C0-FC7D8DC0121B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932FA15-0E4B-4DA3-81EA-A0412778641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AAA53F22-8BFA-4145-AB55-47DB99FFFD9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DECEF3C3-C0CF-4DF7-88A6-4CD39231D5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1CE9C92-15CF-4316-8562-DA1A8E38D54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D48D263A-ED8E-4C7D-B5B5-2C4AAE332A0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B3A72456-D0DF-49FA-9C4C-FBEC85E60E8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AD30895E-7897-4B72-A4D5-4A08683668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pPr>
                <a:defRPr/>
              </a:pPr>
              <a:t>2018/12/11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2B610F1B-4F20-4C96-92AC-6394C94806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619193" y="1612762"/>
            <a:ext cx="7921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Deep Neural Nets with Interpolating Function as Output Activation</a:t>
            </a:r>
            <a:endParaRPr lang="zh-CN" altLang="en-US" sz="2800" b="1" dirty="0">
              <a:solidFill>
                <a:schemeClr val="bg1"/>
              </a:solidFill>
              <a:latin typeface="方正正纤黑简体" pitchFamily="2" charset="-122"/>
              <a:ea typeface="方正正纤黑简体" pitchFamily="2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1967258" y="2876550"/>
            <a:ext cx="5088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论文作者：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ea typeface="+mn-ea"/>
              </a:rPr>
              <a:t>Bao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Wang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+mn-ea"/>
                <a:ea typeface="+mn-ea"/>
              </a:rPr>
              <a:t>Xiyang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 Luo  Zhen Li  Wei Zhu 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ea typeface="+mn-ea"/>
              </a:rPr>
              <a:t>Zuoqiang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 Shi  Stanley J.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ea typeface="+mn-ea"/>
              </a:rPr>
              <a:t>Osher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 bwMode="auto">
          <a:xfrm>
            <a:off x="3956844" y="260350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270" y="142815"/>
            <a:ext cx="229593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5846" y="4377861"/>
            <a:ext cx="399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报告小组成员：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郑映雪  朱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璇  余捷  黄宏斌   黄家熙  朱志儒  徐汤柯  郑宇骁  钟哲灏  杨奕洁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49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8" grpId="0" animBg="1"/>
      <p:bldP spid="219" grpId="0" animBg="1"/>
      <p:bldP spid="220" grpId="0" animBg="1"/>
      <p:bldP spid="221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93725" y="951865"/>
            <a:ext cx="3061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后向传播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725" y="1444625"/>
            <a:ext cx="3674745" cy="1146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5820" y="2165350"/>
            <a:ext cx="5155565" cy="2146935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6602730" y="307467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595745" y="327279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95745" y="350266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88760" y="371411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595745" y="392176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02730" y="413575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55535" y="296037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455535" y="360934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49820" y="3164205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49820" y="338074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95745" y="244284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602730" y="264541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602730" y="285432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4685" y="2435860"/>
            <a:ext cx="155575" cy="1555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animBg="1"/>
      <p:bldP spid="22" grpId="0" animBg="1"/>
      <p:bldP spid="23" grpId="0" animBg="1"/>
      <p:bldP spid="24" grpId="0" animBg="1"/>
      <p:bldP spid="9" grpId="0" animBg="1"/>
      <p:bldP spid="10" grpId="0" animBg="1"/>
      <p:bldP spid="11" grpId="0" animBg="1"/>
      <p:bldP spid="12" grpId="0" animBg="1"/>
      <p:bldP spid="13" grpId="0" bldLvl="0" animBg="1"/>
      <p:bldP spid="1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2.1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流形插值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种调和扩展法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Manifold Interpolation - An Harmonic Extension Approach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5082" y="1845296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/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77044" y="3524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流形插值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311151" y="971083"/>
                <a:ext cx="8523568" cy="3753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高维流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点的集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合</a:t>
                </a:r>
                <a:endParaRPr lang="en-US" altLang="zh-CN" sz="1600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p>
                    </m:sSup>
                    <m:r>
                      <a:rPr lang="en-US" altLang="zh-CN" sz="16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</m:t>
                            </m:r>
                          </m:sup>
                        </m:sSubSup>
                        <m: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</m:t>
                            </m:r>
                          </m:sup>
                        </m:sSubSup>
                        <m: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</m:t>
                            </m:r>
                          </m:sup>
                        </m:sSubSup>
                        <m: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的一个子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集</a:t>
                </a:r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1600" i="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上的标记函数</a:t>
                </a:r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为定义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的插值函数，可通过最小化</a:t>
                </a:r>
                <a:r>
                  <a:rPr lang="en-US" altLang="zh-CN" sz="1600" dirty="0" err="1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Dirichlet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energy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函数来定义：</a:t>
                </a:r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ℇ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yϵX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16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  <m:r>
                                    <a:rPr lang="en-US" altLang="zh-CN" sz="1600" b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6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边界条件：</a:t>
                </a:r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</m:t>
                          </m:r>
                        </m:sup>
                      </m:sSup>
                    </m:oMath>
                  </m:oMathPara>
                </a14:m>
                <a:endParaRPr lang="zh-CN" altLang="zh-CN" sz="1600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其中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w(x,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y)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是加权函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数：</a:t>
                </a:r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16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en-US" altLang="zh-CN" sz="1600" b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CN" sz="1600" b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1" y="971083"/>
                <a:ext cx="8523568" cy="375397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358" t="-1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77044" y="3524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流形插值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311150" y="1266918"/>
                <a:ext cx="8523568" cy="326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对于前式的欧拉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拉格朗日方程：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b="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  <m: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te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1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te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求解上述线性方程组，得到未标记数据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的插值标记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</a:t>
                </a:r>
                <a:endParaRPr lang="en-US" altLang="zh-CN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当标记数据量很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</m:t>
                            </m:r>
                          </m:sup>
                        </m:sSup>
                      </m:e>
                    </m:d>
                    <m:r>
                      <a:rPr lang="en-US" altLang="zh-CN" sz="16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16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时，插值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标记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将是无效的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、使用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p-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拉普拉斯算子代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替前式中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2-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拉普拉斯算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2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、增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加欧拉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拉格朗日方程中标记数据的权重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266918"/>
                <a:ext cx="8523568" cy="326140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58" t="-561" b="-20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77044" y="3524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流形插值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5"/>
              <p:cNvSpPr txBox="1">
                <a:spLocks noChangeArrowheads="1"/>
              </p:cNvSpPr>
              <p:nvPr/>
            </p:nvSpPr>
            <p:spPr bwMode="auto">
              <a:xfrm>
                <a:off x="311150" y="1522412"/>
                <a:ext cx="8523568" cy="2925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权非局部拉普拉斯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(WNLL)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插值函数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zh-CN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于分类任务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g(x)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为示例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的一个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one-hot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标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记</a:t>
                </a:r>
                <a:endParaRPr lang="en-US" altLang="zh-CN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600" dirty="0">
                  <a:solidFill>
                    <a:schemeClr val="bg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求解上述线性方程组，得到未标记数据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6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16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的插值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标记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eaLnBrk="1" hangingPunct="1"/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为确保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WNLL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的准确性，标记数据应该覆盖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中数据的所有类别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522412"/>
                <a:ext cx="8523568" cy="292573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58" t="-625"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激活的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DNN&amp;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相关算法</a:t>
              </a: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 Activated DNNs and Algorithms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5082" y="1845296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/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773148" y="277812"/>
            <a:ext cx="3938000" cy="4086225"/>
            <a:chOff x="839089" y="1015823"/>
            <a:chExt cx="4688114" cy="4877533"/>
          </a:xfrm>
        </p:grpSpPr>
        <p:grpSp>
          <p:nvGrpSpPr>
            <p:cNvPr id="4" name="组合 4"/>
            <p:cNvGrpSpPr/>
            <p:nvPr/>
          </p:nvGrpSpPr>
          <p:grpSpPr bwMode="auto">
            <a:xfrm rot="-297887">
              <a:off x="2313860" y="1015823"/>
              <a:ext cx="1481220" cy="1486584"/>
              <a:chOff x="3130693" y="1143064"/>
              <a:chExt cx="1734135" cy="1740415"/>
            </a:xfrm>
          </p:grpSpPr>
          <p:cxnSp>
            <p:nvCxnSpPr>
              <p:cNvPr id="7" name="直接连接符 6"/>
              <p:cNvCxnSpPr>
                <a:endCxn id="44050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4050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50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>
                <a:spLocks noChangeArrowheads="1"/>
              </p:cNvSpPr>
              <p:nvPr/>
            </p:nvSpPr>
            <p:spPr bwMode="auto">
              <a:xfrm>
                <a:off x="856930" y="1490297"/>
                <a:ext cx="3770435" cy="2904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直接将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softmax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替换成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WNLL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会在反向传播时有困难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--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难以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𝜕</m:t>
                        </m:r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𝐿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因为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WNLL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是一个复杂的隐函数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所以为了能训练网络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我们通过一个辅助网络引入了代理机制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在网络最后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加入一个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buffer block(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一个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ReLu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激活的全连接层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),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然后接两个平行的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WNLL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linear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层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辅助神经网络可以在线性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DNN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WNLL-DNN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间交替训练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网络结构如右图所示。</a:t>
                </a:r>
                <a:endPara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930" y="1490297"/>
                <a:ext cx="3770435" cy="290425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33" r="-485" b="-1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7849" y="1182688"/>
            <a:ext cx="3429000" cy="318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40713" y="4539108"/>
                <a:ext cx="7492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Ps.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训练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和测试由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WNLL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激活的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DNN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时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我们需要保留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一部分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𝑡𝑒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𝑌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𝑡𝑒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以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对新数据的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标签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进行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插值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.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我们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te</m:t>
                        </m:r>
                      </m:sup>
                    </m:sSup>
                    <m:r>
                      <a:rPr lang="en-US" altLang="zh-CN" sz="1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te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命名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为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preserved 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template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13" y="4539108"/>
                <a:ext cx="7492817" cy="52322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44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1040703" y="3096520"/>
            <a:ext cx="7595927" cy="1719333"/>
            <a:chOff x="1040703" y="3096520"/>
            <a:chExt cx="7595927" cy="1719333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40703" y="3096520"/>
              <a:ext cx="152445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2.WNLL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训练过程</a:t>
              </a:r>
              <a:endParaRPr 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901" y="4218831"/>
              <a:ext cx="6619729" cy="597022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045952" y="365897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前向传播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5952" y="4363453"/>
              <a:ext cx="986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反向传播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901" y="3575788"/>
              <a:ext cx="4407454" cy="394607"/>
            </a:xfrm>
            <a:prstGeom prst="rect">
              <a:avLst/>
            </a:prstGeom>
          </p:spPr>
        </p:pic>
      </p:grpSp>
      <p:grpSp>
        <p:nvGrpSpPr>
          <p:cNvPr id="3" name="组合 1"/>
          <p:cNvGrpSpPr/>
          <p:nvPr/>
        </p:nvGrpSpPr>
        <p:grpSpPr>
          <a:xfrm>
            <a:off x="941388" y="818077"/>
            <a:ext cx="7663182" cy="2087895"/>
            <a:chOff x="941388" y="818077"/>
            <a:chExt cx="7663182" cy="2087895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941388" y="818077"/>
              <a:ext cx="15356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1.Linear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训练过程</a:t>
              </a:r>
              <a:endParaRPr 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841" y="1286240"/>
              <a:ext cx="3846407" cy="329373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30734" y="1286240"/>
              <a:ext cx="9541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前向传播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0703" y="2149442"/>
              <a:ext cx="11208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反向传播</a:t>
              </a:r>
              <a:r>
                <a:rPr lang="zh-CN" altLang="en-US" dirty="0" smtClean="0"/>
                <a:t>  </a:t>
              </a:r>
              <a:endParaRPr lang="zh-CN" altLang="en-US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841" y="1761980"/>
              <a:ext cx="6619729" cy="114399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8002" y="1426167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 DNN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DNN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做了一个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近似。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背后的思想在于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是隐式谐波函数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而线性函数是最简单的非平凡显式谐波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从经验上看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这种简单的近似处理在训练汇中效果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很好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0703" y="2149442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"/>
          <p:cNvGrpSpPr/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12"/>
          <p:cNvSpPr txBox="1">
            <a:spLocks noChangeArrowheads="1"/>
          </p:cNvSpPr>
          <p:nvPr/>
        </p:nvSpPr>
        <p:spPr bwMode="auto">
          <a:xfrm>
            <a:off x="1932745" y="3696005"/>
            <a:ext cx="7211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0677" y="962518"/>
            <a:ext cx="6806922" cy="2421411"/>
            <a:chOff x="2216357" y="962518"/>
            <a:chExt cx="6806922" cy="2421411"/>
          </a:xfrm>
        </p:grpSpPr>
        <p:sp>
          <p:nvSpPr>
            <p:cNvPr id="27" name="文本框 14"/>
            <p:cNvSpPr txBox="1">
              <a:spLocks noChangeArrowheads="1"/>
            </p:cNvSpPr>
            <p:nvPr/>
          </p:nvSpPr>
          <p:spPr bwMode="auto">
            <a:xfrm>
              <a:off x="2216357" y="962518"/>
              <a:ext cx="66592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的作用：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4"/>
            <p:cNvSpPr txBox="1">
              <a:spLocks noChangeArrowheads="1"/>
            </p:cNvSpPr>
            <p:nvPr/>
          </p:nvSpPr>
          <p:spPr bwMode="auto">
            <a:xfrm>
              <a:off x="2363991" y="1629603"/>
              <a:ext cx="6659288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marL="342900" indent="-342900" eaLnBrk="1" hangingPunct="1">
                <a:lnSpc>
                  <a:spcPct val="150000"/>
                </a:lnSpc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线性激活和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激活的交替使网络习得同时适用两者的特征</a:t>
              </a: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FontTx/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扰动次优权值，获得泛化能力更强的模型</a:t>
              </a:r>
            </a:p>
            <a:p>
              <a:pPr marL="342900" indent="-342900" eaLnBrk="1" hangingPunct="1">
                <a:lnSpc>
                  <a:spcPct val="150000"/>
                </a:lnSpc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保留了深度特征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66518" y="61992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3555999" y="535397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4075112" y="2898835"/>
            <a:ext cx="3972562" cy="113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：解决训练数据不足的问题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：提高泛化精度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 bwMode="auto">
          <a:xfrm>
            <a:off x="3578223" y="2791870"/>
            <a:ext cx="496889" cy="523875"/>
            <a:chOff x="6073085" y="2057986"/>
            <a:chExt cx="497641" cy="523220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3085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09094" y="1177472"/>
            <a:ext cx="4461478" cy="113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：流形插值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一种调和扩展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DNN&amp;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相关算法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3578225" y="1059203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4081462" y="4123704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 bwMode="auto">
          <a:xfrm>
            <a:off x="3578225" y="4036391"/>
            <a:ext cx="496887" cy="523875"/>
            <a:chOff x="6073087" y="2637368"/>
            <a:chExt cx="497639" cy="523220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3087" y="26373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052886" y="227545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理论解释</a:t>
            </a:r>
          </a:p>
        </p:txBody>
      </p:sp>
      <p:grpSp>
        <p:nvGrpSpPr>
          <p:cNvPr id="88" name="组合 87"/>
          <p:cNvGrpSpPr/>
          <p:nvPr/>
        </p:nvGrpSpPr>
        <p:grpSpPr bwMode="auto">
          <a:xfrm>
            <a:off x="3578223" y="2202433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29609" y="602726"/>
            <a:ext cx="0" cy="40388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7 1.7284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-2.77778E-7 -1.23457E-7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-2.77778E-7 -2.34568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2 0.04136 L -2.77778E-6 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2 0.04105 L -2.77778E-6 -2.4691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"/>
          <p:cNvGrpSpPr/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12"/>
          <p:cNvSpPr txBox="1">
            <a:spLocks noChangeArrowheads="1"/>
          </p:cNvSpPr>
          <p:nvPr/>
        </p:nvSpPr>
        <p:spPr bwMode="auto">
          <a:xfrm>
            <a:off x="1932745" y="3696005"/>
            <a:ext cx="7211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34037" y="1050216"/>
            <a:ext cx="6752950" cy="2722019"/>
            <a:chOff x="2216357" y="1050216"/>
            <a:chExt cx="6752950" cy="2722019"/>
          </a:xfrm>
        </p:grpSpPr>
        <p:sp>
          <p:nvSpPr>
            <p:cNvPr id="27" name="文本框 14"/>
            <p:cNvSpPr txBox="1">
              <a:spLocks noChangeArrowheads="1"/>
            </p:cNvSpPr>
            <p:nvPr/>
          </p:nvSpPr>
          <p:spPr bwMode="auto">
            <a:xfrm>
              <a:off x="2216357" y="1050216"/>
              <a:ext cx="66592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实现细节：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4"/>
            <p:cNvSpPr txBox="1">
              <a:spLocks noChangeArrowheads="1"/>
            </p:cNvSpPr>
            <p:nvPr/>
          </p:nvSpPr>
          <p:spPr bwMode="auto">
            <a:xfrm>
              <a:off x="2310019" y="1602410"/>
              <a:ext cx="6659288" cy="21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marL="342900" indent="-342900" eaLnBrk="1" hangingPunct="1">
                <a:lnSpc>
                  <a:spcPct val="150000"/>
                </a:lnSpc>
                <a:buFontTx/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小批量训练</a:t>
              </a: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FontTx/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利用整个训练集训练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DNN, 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先训练线性激活的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，再训练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激活的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</a:t>
              </a:r>
            </a:p>
            <a:p>
              <a:pPr marL="342900" indent="-342900" eaLnBrk="1" hangingPunct="1">
                <a:lnSpc>
                  <a:spcPct val="150000"/>
                </a:lnSpc>
                <a:buAutoNum type="arabicPeriod"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激活的反向传播以线性函数近似代替</a:t>
              </a: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测试只采用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激活的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（性能较好）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1"/>
          <p:cNvGrpSpPr/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14"/>
          <p:cNvSpPr txBox="1">
            <a:spLocks noChangeArrowheads="1"/>
          </p:cNvSpPr>
          <p:nvPr/>
        </p:nvSpPr>
        <p:spPr bwMode="auto">
          <a:xfrm>
            <a:off x="1021672" y="856880"/>
            <a:ext cx="665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算法伪代码：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2"/>
          <p:cNvSpPr txBox="1">
            <a:spLocks noChangeArrowheads="1"/>
          </p:cNvSpPr>
          <p:nvPr/>
        </p:nvSpPr>
        <p:spPr bwMode="auto">
          <a:xfrm>
            <a:off x="1932745" y="3696005"/>
            <a:ext cx="7211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6130" y="1385200"/>
            <a:ext cx="7153150" cy="2862322"/>
            <a:chOff x="1990850" y="1385200"/>
            <a:chExt cx="7153150" cy="2862322"/>
          </a:xfrm>
        </p:grpSpPr>
        <p:sp>
          <p:nvSpPr>
            <p:cNvPr id="31" name="文本框 14"/>
            <p:cNvSpPr txBox="1">
              <a:spLocks noChangeArrowheads="1"/>
            </p:cNvSpPr>
            <p:nvPr/>
          </p:nvSpPr>
          <p:spPr bwMode="auto">
            <a:xfrm>
              <a:off x="1990850" y="1385200"/>
              <a:ext cx="6659288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marL="342900" indent="-342900" eaLnBrk="1" hangingPunct="1"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训练算法</a:t>
              </a: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endPara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buAutoNum type="arabicPeriod"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测试算法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277" r="4069"/>
            <a:stretch>
              <a:fillRect/>
            </a:stretch>
          </p:blipFill>
          <p:spPr bwMode="auto">
            <a:xfrm>
              <a:off x="3395663" y="1391920"/>
              <a:ext cx="5748337" cy="239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t="675" r="4068"/>
          <a:stretch>
            <a:fillRect/>
          </a:stretch>
        </p:blipFill>
        <p:spPr bwMode="auto">
          <a:xfrm>
            <a:off x="2458719" y="3921760"/>
            <a:ext cx="5750561" cy="109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63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 bwMode="auto">
          <a:xfrm>
            <a:off x="4070349" y="2019300"/>
            <a:ext cx="3065946" cy="1062774"/>
            <a:chOff x="4070981" y="2019402"/>
            <a:chExt cx="3065491" cy="1062568"/>
          </a:xfrm>
        </p:grpSpPr>
        <p:sp>
          <p:nvSpPr>
            <p:cNvPr id="56327" name="文本框 23"/>
            <p:cNvSpPr txBox="1">
              <a:spLocks noChangeArrowheads="1"/>
            </p:cNvSpPr>
            <p:nvPr/>
          </p:nvSpPr>
          <p:spPr bwMode="auto">
            <a:xfrm>
              <a:off x="4070981" y="2251134"/>
              <a:ext cx="270773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理论解释</a:t>
              </a:r>
            </a:p>
          </p:txBody>
        </p:sp>
        <p:sp>
          <p:nvSpPr>
            <p:cNvPr id="56328" name="文本框 35"/>
            <p:cNvSpPr txBox="1">
              <a:spLocks noChangeArrowheads="1"/>
            </p:cNvSpPr>
            <p:nvPr/>
          </p:nvSpPr>
          <p:spPr bwMode="auto">
            <a:xfrm>
              <a:off x="4118307" y="2019402"/>
              <a:ext cx="3018165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Theoretical Explanation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63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 bwMode="auto">
          <a:xfrm>
            <a:off x="1457325" y="920024"/>
            <a:ext cx="6836526" cy="2039187"/>
            <a:chOff x="4070981" y="1852841"/>
            <a:chExt cx="3018165" cy="1418233"/>
          </a:xfrm>
        </p:grpSpPr>
        <p:sp>
          <p:nvSpPr>
            <p:cNvPr id="56327" name="文本框 23"/>
            <p:cNvSpPr txBox="1">
              <a:spLocks noChangeArrowheads="1"/>
            </p:cNvSpPr>
            <p:nvPr/>
          </p:nvSpPr>
          <p:spPr bwMode="auto">
            <a:xfrm>
              <a:off x="4101894" y="2084984"/>
              <a:ext cx="2707735" cy="1186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训练WNLL激活的DNN中，辅助网络中的两个输出激活函数，在某种意义上，每个都在努力以最小化其自身的目标，其中在平衡状态下，神经网络可以为线性和基于插值的激活 学习更好的特征。</a:t>
              </a:r>
            </a:p>
          </p:txBody>
        </p:sp>
        <p:sp>
          <p:nvSpPr>
            <p:cNvPr id="56328" name="文本框 35"/>
            <p:cNvSpPr txBox="1">
              <a:spLocks noChangeArrowheads="1"/>
            </p:cNvSpPr>
            <p:nvPr/>
          </p:nvSpPr>
          <p:spPr bwMode="auto">
            <a:xfrm>
              <a:off x="4070981" y="1852841"/>
              <a:ext cx="3018165" cy="277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434863" y="1680862"/>
            <a:ext cx="746125" cy="715645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63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 bwMode="auto">
          <a:xfrm>
            <a:off x="1457209" y="1159509"/>
            <a:ext cx="6836526" cy="1949019"/>
            <a:chOff x="4070930" y="2019402"/>
            <a:chExt cx="3018165" cy="1355523"/>
          </a:xfrm>
        </p:grpSpPr>
        <p:sp>
          <p:nvSpPr>
            <p:cNvPr id="56327" name="文本框 23"/>
            <p:cNvSpPr txBox="1">
              <a:spLocks noChangeArrowheads="1"/>
            </p:cNvSpPr>
            <p:nvPr/>
          </p:nvSpPr>
          <p:spPr bwMode="auto">
            <a:xfrm>
              <a:off x="4070981" y="2251134"/>
              <a:ext cx="3018114" cy="112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这种特点类似于生成性对抗网（GAN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我们模型的另一种解释如下：如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下所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述，在连续极限中，ResNet可以用来建模以下控制问题成一个传输方程：</a:t>
              </a:r>
            </a:p>
          </p:txBody>
        </p:sp>
        <p:sp>
          <p:nvSpPr>
            <p:cNvPr id="56328" name="文本框 35"/>
            <p:cNvSpPr txBox="1">
              <a:spLocks noChangeArrowheads="1"/>
            </p:cNvSpPr>
            <p:nvPr/>
          </p:nvSpPr>
          <p:spPr bwMode="auto">
            <a:xfrm>
              <a:off x="4070930" y="2019402"/>
              <a:ext cx="3018165" cy="277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81215" y="1956830"/>
            <a:ext cx="746125" cy="715645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 descr="PT08)RZ8T`6NX8L{`N71~2J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4556" y="3185142"/>
            <a:ext cx="5836285" cy="9391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3761547" y="2059056"/>
            <a:ext cx="4348163" cy="1062774"/>
            <a:chOff x="2866757" y="2019402"/>
            <a:chExt cx="4348365" cy="1062568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</a:t>
              </a:r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2336100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Numerical Results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823335" y="198444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1498412" y="1189075"/>
            <a:ext cx="61275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在函数层面上的分类表现对比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04728" y="2042548"/>
          <a:ext cx="7567448" cy="17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CIFAR10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MNIST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SVHN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softmax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39.91%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92.65%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24.66%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WNLL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40.73%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97.74%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56.17%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11163" y="371475"/>
            <a:ext cx="329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数值结果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3802" y="1067186"/>
            <a:ext cx="7415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层和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激活层在神经网络层面上分类表现对比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00234" y="1838332"/>
            <a:ext cx="0" cy="11213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2938" y="2097435"/>
            <a:ext cx="35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作为输出层的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6101" y="2082387"/>
            <a:ext cx="407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作为输出层的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v-DNN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938" y="3282254"/>
            <a:ext cx="8116774" cy="104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两个网络在训练过程中使用相同的优化方法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比较它们在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CIFA10/CIFAR100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SVHN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三种数据集上的分类结果</a:t>
            </a:r>
          </a:p>
        </p:txBody>
      </p:sp>
      <p:pic>
        <p:nvPicPr>
          <p:cNvPr id="9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411163" y="371475"/>
            <a:ext cx="329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数值结果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163" y="822268"/>
            <a:ext cx="506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激活层神经网络具体训练过程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1639614" y="1450428"/>
            <a:ext cx="0" cy="12086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639614" y="3137338"/>
            <a:ext cx="0" cy="12086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45056" y="1376856"/>
            <a:ext cx="5518049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线性激活训练阶段：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每轮迭代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次，初始学习率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每迭代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次学习率减半，训练分批大小为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45056" y="3126827"/>
            <a:ext cx="4511171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激活训练阶段：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每轮迭代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次，初始学习率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训练分批大小为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11163" y="371475"/>
            <a:ext cx="329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数值结果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570797" cy="474662"/>
            <a:chOff x="184527" y="297451"/>
            <a:chExt cx="1570191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214728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4.1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1972502" y="1939785"/>
            <a:ext cx="6843508" cy="939663"/>
            <a:chOff x="2866756" y="2019402"/>
            <a:chExt cx="6843825" cy="939481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6" y="2251134"/>
              <a:ext cx="6148052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解决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训练数据不足的问题</a:t>
              </a: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6480910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Resolving the Challenge of Insufficient Training Data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034291" y="186517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9465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4448174" y="1957389"/>
            <a:ext cx="2161347" cy="1113019"/>
            <a:chOff x="4447677" y="1944774"/>
            <a:chExt cx="1461654" cy="1113263"/>
          </a:xfrm>
        </p:grpSpPr>
        <p:sp>
          <p:nvSpPr>
            <p:cNvPr id="19461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8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介绍</a:t>
              </a:r>
              <a:endPara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62" name="文本框 38"/>
            <p:cNvSpPr txBox="1">
              <a:spLocks noChangeArrowheads="1"/>
            </p:cNvSpPr>
            <p:nvPr/>
          </p:nvSpPr>
          <p:spPr bwMode="auto">
            <a:xfrm>
              <a:off x="4458414" y="1944774"/>
              <a:ext cx="119238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349625" y="1535113"/>
            <a:ext cx="2400300" cy="2400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4500" y="1169988"/>
            <a:ext cx="3130550" cy="31305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6154637" y="1319212"/>
            <a:ext cx="2863850" cy="1657803"/>
            <a:chOff x="521496" y="2418093"/>
            <a:chExt cx="3820097" cy="2209280"/>
          </a:xfrm>
        </p:grpSpPr>
        <p:sp>
          <p:nvSpPr>
            <p:cNvPr id="27664" name="矩形 17"/>
            <p:cNvSpPr>
              <a:spLocks noChangeArrowheads="1"/>
            </p:cNvSpPr>
            <p:nvPr/>
          </p:nvSpPr>
          <p:spPr bwMode="auto">
            <a:xfrm>
              <a:off x="521496" y="3085684"/>
              <a:ext cx="3820097" cy="154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我们没有足够的训练数据时，随着网络的加深，泛化精度通常会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5" name="文本框 17"/>
            <p:cNvSpPr txBox="1">
              <a:spLocks noChangeArrowheads="1"/>
            </p:cNvSpPr>
            <p:nvPr/>
          </p:nvSpPr>
          <p:spPr bwMode="auto">
            <a:xfrm>
              <a:off x="544923" y="2418093"/>
              <a:ext cx="2966181" cy="61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加深时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89070" y="2398652"/>
            <a:ext cx="2875636" cy="1969645"/>
            <a:chOff x="517726" y="2352604"/>
            <a:chExt cx="3833692" cy="2624562"/>
          </a:xfrm>
        </p:grpSpPr>
        <p:sp>
          <p:nvSpPr>
            <p:cNvPr id="27662" name="矩形 21"/>
            <p:cNvSpPr>
              <a:spLocks noChangeArrowheads="1"/>
            </p:cNvSpPr>
            <p:nvPr/>
          </p:nvSpPr>
          <p:spPr bwMode="auto">
            <a:xfrm>
              <a:off x="517726" y="2885586"/>
              <a:ext cx="3820096" cy="209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WNLL-DNN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具有优良的正则化参数，还有对不良的局部最小值的摄动， 它能够克服这种退化的情况。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3" name="文本框 24"/>
            <p:cNvSpPr txBox="1">
              <a:spLocks noChangeArrowheads="1"/>
            </p:cNvSpPr>
            <p:nvPr/>
          </p:nvSpPr>
          <p:spPr bwMode="auto">
            <a:xfrm>
              <a:off x="1701030" y="2352604"/>
              <a:ext cx="2650388" cy="61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的优势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706813" y="1892300"/>
            <a:ext cx="1685925" cy="1685925"/>
            <a:chOff x="4862685" y="2533650"/>
            <a:chExt cx="2247900" cy="2247900"/>
          </a:xfrm>
          <a:noFill/>
        </p:grpSpPr>
        <p:sp>
          <p:nvSpPr>
            <p:cNvPr id="26" name="椭圆 25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</a:endParaRPr>
            </a:p>
          </p:txBody>
        </p:sp>
        <p:sp>
          <p:nvSpPr>
            <p:cNvPr id="27" name="Freeform 7"/>
            <p:cNvSpPr>
              <a:spLocks noChangeAspect="1" noEditPoints="1"/>
            </p:cNvSpPr>
            <p:nvPr/>
          </p:nvSpPr>
          <p:spPr bwMode="auto">
            <a:xfrm>
              <a:off x="5599285" y="3172883"/>
              <a:ext cx="774700" cy="57573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/>
            <a:lstStyle/>
            <a:p>
              <a:pPr defTabSz="7835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49170" name="文本框 27"/>
            <p:cNvSpPr txBox="1">
              <a:spLocks noChangeArrowheads="1"/>
            </p:cNvSpPr>
            <p:nvPr/>
          </p:nvSpPr>
          <p:spPr bwMode="auto">
            <a:xfrm>
              <a:off x="5345272" y="3939754"/>
              <a:ext cx="1614117" cy="45140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数据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不足？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62286" y="910809"/>
            <a:ext cx="594066" cy="694439"/>
            <a:chOff x="7181637" y="1258060"/>
            <a:chExt cx="792088" cy="925917"/>
          </a:xfrm>
          <a:solidFill>
            <a:schemeClr val="accent6">
              <a:lumMod val="75000"/>
            </a:schemeClr>
          </a:solidFill>
        </p:grpSpPr>
        <p:grpSp>
          <p:nvGrpSpPr>
            <p:cNvPr id="30" name="组合 29"/>
            <p:cNvGrpSpPr/>
            <p:nvPr/>
          </p:nvGrpSpPr>
          <p:grpSpPr>
            <a:xfrm rot="1291582">
              <a:off x="7181637" y="1258060"/>
              <a:ext cx="792088" cy="925917"/>
              <a:chOff x="6744072" y="893003"/>
              <a:chExt cx="792088" cy="925917"/>
            </a:xfrm>
            <a:grpFill/>
          </p:grpSpPr>
          <p:sp>
            <p:nvSpPr>
              <p:cNvPr id="32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1236714">
                <a:off x="6940431" y="1651076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+mn-ea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77031" y="1899723"/>
            <a:ext cx="704167" cy="594066"/>
            <a:chOff x="3794408" y="2708245"/>
            <a:chExt cx="938886" cy="792088"/>
          </a:xfrm>
          <a:solidFill>
            <a:schemeClr val="accent6">
              <a:lumMod val="75000"/>
            </a:schemeClr>
          </a:solidFill>
        </p:grpSpPr>
        <p:grpSp>
          <p:nvGrpSpPr>
            <p:cNvPr id="35" name="组合 34"/>
            <p:cNvGrpSpPr/>
            <p:nvPr/>
          </p:nvGrpSpPr>
          <p:grpSpPr>
            <a:xfrm rot="18172526">
              <a:off x="3867807" y="2634846"/>
              <a:ext cx="792088" cy="938886"/>
              <a:chOff x="6744072" y="893003"/>
              <a:chExt cx="792088" cy="938886"/>
            </a:xfrm>
            <a:grpFill/>
          </p:grpSpPr>
          <p:sp>
            <p:nvSpPr>
              <p:cNvPr id="37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1236714">
                <a:off x="6980835" y="1664045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+mn-ea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</p:grpSp>
      <p:pic>
        <p:nvPicPr>
          <p:cNvPr id="27658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163" y="371475"/>
            <a:ext cx="329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解决训练数据不足的问题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8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163" y="371475"/>
            <a:ext cx="329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解决训练数据不足的问题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43" y="1790010"/>
            <a:ext cx="6604988" cy="27438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9661" y="4693306"/>
            <a:ext cx="793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训练集中的前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条数据用于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vanilla DNN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 DNN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53469" y="188145"/>
            <a:ext cx="2931132" cy="1497654"/>
            <a:chOff x="5853469" y="188145"/>
            <a:chExt cx="2931132" cy="1497654"/>
          </a:xfrm>
        </p:grpSpPr>
        <p:sp>
          <p:nvSpPr>
            <p:cNvPr id="4" name="文本框 3"/>
            <p:cNvSpPr txBox="1"/>
            <p:nvPr/>
          </p:nvSpPr>
          <p:spPr>
            <a:xfrm>
              <a:off x="6318607" y="188145"/>
              <a:ext cx="2465994" cy="149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随着网络变深，</a:t>
              </a:r>
              <a:r>
                <a:rPr lang="zh-CN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泛化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误差率</a:t>
              </a:r>
              <a:r>
                <a:rPr lang="zh-CN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一直衰减，这与原版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</a:t>
              </a:r>
              <a:r>
                <a:rPr lang="zh-CN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的退化相反。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03"/>
            <p:cNvSpPr>
              <a:spLocks noEditPoints="1" noChangeArrowheads="1"/>
            </p:cNvSpPr>
            <p:nvPr/>
          </p:nvSpPr>
          <p:spPr bwMode="auto">
            <a:xfrm rot="10800000">
              <a:off x="5853469" y="333375"/>
              <a:ext cx="465138" cy="358775"/>
            </a:xfrm>
            <a:custGeom>
              <a:avLst/>
              <a:gdLst>
                <a:gd name="T0" fmla="*/ 33 w 97"/>
                <a:gd name="T1" fmla="*/ 75 h 75"/>
                <a:gd name="T2" fmla="*/ 44 w 97"/>
                <a:gd name="T3" fmla="*/ 75 h 75"/>
                <a:gd name="T4" fmla="*/ 47 w 97"/>
                <a:gd name="T5" fmla="*/ 73 h 75"/>
                <a:gd name="T6" fmla="*/ 47 w 97"/>
                <a:gd name="T7" fmla="*/ 49 h 75"/>
                <a:gd name="T8" fmla="*/ 39 w 97"/>
                <a:gd name="T9" fmla="*/ 45 h 75"/>
                <a:gd name="T10" fmla="*/ 30 w 97"/>
                <a:gd name="T11" fmla="*/ 50 h 75"/>
                <a:gd name="T12" fmla="*/ 30 w 97"/>
                <a:gd name="T13" fmla="*/ 73 h 75"/>
                <a:gd name="T14" fmla="*/ 33 w 97"/>
                <a:gd name="T15" fmla="*/ 75 h 75"/>
                <a:gd name="T16" fmla="*/ 0 w 97"/>
                <a:gd name="T17" fmla="*/ 49 h 75"/>
                <a:gd name="T18" fmla="*/ 37 w 97"/>
                <a:gd name="T19" fmla="*/ 28 h 75"/>
                <a:gd name="T20" fmla="*/ 39 w 97"/>
                <a:gd name="T21" fmla="*/ 26 h 75"/>
                <a:gd name="T22" fmla="*/ 41 w 97"/>
                <a:gd name="T23" fmla="*/ 28 h 75"/>
                <a:gd name="T24" fmla="*/ 52 w 97"/>
                <a:gd name="T25" fmla="*/ 34 h 75"/>
                <a:gd name="T26" fmla="*/ 81 w 97"/>
                <a:gd name="T27" fmla="*/ 9 h 75"/>
                <a:gd name="T28" fmla="*/ 77 w 97"/>
                <a:gd name="T29" fmla="*/ 4 h 75"/>
                <a:gd name="T30" fmla="*/ 87 w 97"/>
                <a:gd name="T31" fmla="*/ 2 h 75"/>
                <a:gd name="T32" fmla="*/ 97 w 97"/>
                <a:gd name="T33" fmla="*/ 0 h 75"/>
                <a:gd name="T34" fmla="*/ 94 w 97"/>
                <a:gd name="T35" fmla="*/ 10 h 75"/>
                <a:gd name="T36" fmla="*/ 91 w 97"/>
                <a:gd name="T37" fmla="*/ 19 h 75"/>
                <a:gd name="T38" fmla="*/ 87 w 97"/>
                <a:gd name="T39" fmla="*/ 15 h 75"/>
                <a:gd name="T40" fmla="*/ 55 w 97"/>
                <a:gd name="T41" fmla="*/ 42 h 75"/>
                <a:gd name="T42" fmla="*/ 53 w 97"/>
                <a:gd name="T43" fmla="*/ 44 h 75"/>
                <a:gd name="T44" fmla="*/ 50 w 97"/>
                <a:gd name="T45" fmla="*/ 43 h 75"/>
                <a:gd name="T46" fmla="*/ 39 w 97"/>
                <a:gd name="T47" fmla="*/ 36 h 75"/>
                <a:gd name="T48" fmla="*/ 5 w 97"/>
                <a:gd name="T49" fmla="*/ 57 h 75"/>
                <a:gd name="T50" fmla="*/ 0 w 97"/>
                <a:gd name="T51" fmla="*/ 49 h 75"/>
                <a:gd name="T52" fmla="*/ 10 w 97"/>
                <a:gd name="T53" fmla="*/ 75 h 75"/>
                <a:gd name="T54" fmla="*/ 21 w 97"/>
                <a:gd name="T55" fmla="*/ 75 h 75"/>
                <a:gd name="T56" fmla="*/ 23 w 97"/>
                <a:gd name="T57" fmla="*/ 73 h 75"/>
                <a:gd name="T58" fmla="*/ 23 w 97"/>
                <a:gd name="T59" fmla="*/ 54 h 75"/>
                <a:gd name="T60" fmla="*/ 7 w 97"/>
                <a:gd name="T61" fmla="*/ 64 h 75"/>
                <a:gd name="T62" fmla="*/ 7 w 97"/>
                <a:gd name="T63" fmla="*/ 73 h 75"/>
                <a:gd name="T64" fmla="*/ 10 w 97"/>
                <a:gd name="T65" fmla="*/ 75 h 75"/>
                <a:gd name="T66" fmla="*/ 56 w 97"/>
                <a:gd name="T67" fmla="*/ 75 h 75"/>
                <a:gd name="T68" fmla="*/ 67 w 97"/>
                <a:gd name="T69" fmla="*/ 75 h 75"/>
                <a:gd name="T70" fmla="*/ 70 w 97"/>
                <a:gd name="T71" fmla="*/ 73 h 75"/>
                <a:gd name="T72" fmla="*/ 70 w 97"/>
                <a:gd name="T73" fmla="*/ 39 h 75"/>
                <a:gd name="T74" fmla="*/ 70 w 97"/>
                <a:gd name="T75" fmla="*/ 39 h 75"/>
                <a:gd name="T76" fmla="*/ 54 w 97"/>
                <a:gd name="T77" fmla="*/ 53 h 75"/>
                <a:gd name="T78" fmla="*/ 53 w 97"/>
                <a:gd name="T79" fmla="*/ 52 h 75"/>
                <a:gd name="T80" fmla="*/ 53 w 97"/>
                <a:gd name="T81" fmla="*/ 73 h 75"/>
                <a:gd name="T82" fmla="*/ 56 w 97"/>
                <a:gd name="T83" fmla="*/ 75 h 75"/>
                <a:gd name="T84" fmla="*/ 79 w 97"/>
                <a:gd name="T85" fmla="*/ 75 h 75"/>
                <a:gd name="T86" fmla="*/ 90 w 97"/>
                <a:gd name="T87" fmla="*/ 75 h 75"/>
                <a:gd name="T88" fmla="*/ 93 w 97"/>
                <a:gd name="T89" fmla="*/ 73 h 75"/>
                <a:gd name="T90" fmla="*/ 93 w 97"/>
                <a:gd name="T91" fmla="*/ 32 h 75"/>
                <a:gd name="T92" fmla="*/ 86 w 97"/>
                <a:gd name="T93" fmla="*/ 24 h 75"/>
                <a:gd name="T94" fmla="*/ 77 w 97"/>
                <a:gd name="T95" fmla="*/ 33 h 75"/>
                <a:gd name="T96" fmla="*/ 77 w 97"/>
                <a:gd name="T97" fmla="*/ 73 h 75"/>
                <a:gd name="T98" fmla="*/ 79 w 97"/>
                <a:gd name="T99" fmla="*/ 75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7"/>
                <a:gd name="T151" fmla="*/ 0 h 75"/>
                <a:gd name="T152" fmla="*/ 97 w 97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1" y="879474"/>
            <a:ext cx="4770746" cy="3541603"/>
          </a:xfrm>
          <a:prstGeom prst="rect">
            <a:avLst/>
          </a:prstGeom>
        </p:spPr>
      </p:pic>
      <p:pic>
        <p:nvPicPr>
          <p:cNvPr id="27658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163" y="371475"/>
            <a:ext cx="329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解决训练数据不足的问题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4403198"/>
            <a:ext cx="518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）是具有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个训练数据的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ResNet50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的精度图，它们分别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vanilla-DNN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WILL-DNN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个训练数据的情况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95116" y="0"/>
            <a:ext cx="1548884" cy="1549114"/>
            <a:chOff x="7348535" y="73417"/>
            <a:chExt cx="1795463" cy="1797050"/>
          </a:xfrm>
        </p:grpSpPr>
        <p:sp>
          <p:nvSpPr>
            <p:cNvPr id="38" name="Freeform 53"/>
            <p:cNvSpPr/>
            <p:nvPr/>
          </p:nvSpPr>
          <p:spPr bwMode="auto">
            <a:xfrm>
              <a:off x="7348535" y="73417"/>
              <a:ext cx="1795463" cy="1797050"/>
            </a:xfrm>
            <a:custGeom>
              <a:avLst/>
              <a:gdLst>
                <a:gd name="T0" fmla="*/ 1666873 w 1322"/>
                <a:gd name="T1" fmla="*/ 360919 h 1321"/>
                <a:gd name="T2" fmla="*/ 1666873 w 1322"/>
                <a:gd name="T3" fmla="*/ 1667906 h 1321"/>
                <a:gd name="T4" fmla="*/ 360364 w 1322"/>
                <a:gd name="T5" fmla="*/ 1667906 h 1321"/>
                <a:gd name="T6" fmla="*/ 360364 w 1322"/>
                <a:gd name="T7" fmla="*/ 360919 h 1321"/>
                <a:gd name="T8" fmla="*/ 1666873 w 1322"/>
                <a:gd name="T9" fmla="*/ 360919 h 1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2" h="1321">
                  <a:moveTo>
                    <a:pt x="1087" y="235"/>
                  </a:moveTo>
                  <a:cubicBezTo>
                    <a:pt x="1322" y="470"/>
                    <a:pt x="1322" y="851"/>
                    <a:pt x="1087" y="1086"/>
                  </a:cubicBezTo>
                  <a:cubicBezTo>
                    <a:pt x="852" y="1321"/>
                    <a:pt x="471" y="1321"/>
                    <a:pt x="235" y="1086"/>
                  </a:cubicBezTo>
                  <a:cubicBezTo>
                    <a:pt x="0" y="851"/>
                    <a:pt x="0" y="470"/>
                    <a:pt x="235" y="235"/>
                  </a:cubicBezTo>
                  <a:cubicBezTo>
                    <a:pt x="471" y="0"/>
                    <a:pt x="852" y="0"/>
                    <a:pt x="1087" y="23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0226" cap="flat">
              <a:noFill/>
              <a:prstDash val="solid"/>
              <a:miter lim="800000"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16802" y="648776"/>
              <a:ext cx="1458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泛化精度的演变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88448" y="1053136"/>
            <a:ext cx="30925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300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个周期之后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停滞，并且不能再提高</a:t>
            </a:r>
            <a:r>
              <a:rPr lang="zh-CN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WNLL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个周期左右突然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跳动，在第二阶段，即使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降低，精度仍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继续攀升并且最终超过第一阶段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540979" cy="474662"/>
            <a:chOff x="184527" y="297451"/>
            <a:chExt cx="1540385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84922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3214895" y="1959665"/>
            <a:ext cx="4537627" cy="939663"/>
            <a:chOff x="2866757" y="2019402"/>
            <a:chExt cx="4537838" cy="939481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提高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泛化精度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4174924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Improving Generalization Accuracy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276683" y="1885053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本节主题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946960" y="137904"/>
            <a:ext cx="3691568" cy="4442791"/>
            <a:chOff x="839089" y="1015825"/>
            <a:chExt cx="4688114" cy="4877531"/>
          </a:xfrm>
        </p:grpSpPr>
        <p:grpSp>
          <p:nvGrpSpPr>
            <p:cNvPr id="44046" name="组合 4"/>
            <p:cNvGrpSpPr/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44050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4050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50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33025" y="1521067"/>
            <a:ext cx="3119437" cy="88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我们接下来展示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比起它使用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输出激活的代理们在泛化精度方面的优越性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233024" y="2578224"/>
            <a:ext cx="3119437" cy="200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，我们也在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网络上测试了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在下表中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，我们列出了来自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、预激活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的泛化误差，基于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个实例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。（结果取五个独立实验的中值）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283200" y="1011238"/>
            <a:ext cx="2601913" cy="2855912"/>
            <a:chOff x="6502470" y="1193017"/>
            <a:chExt cx="3467440" cy="3807479"/>
          </a:xfrm>
        </p:grpSpPr>
        <p:grpSp>
          <p:nvGrpSpPr>
            <p:cNvPr id="44041" name="组合 12"/>
            <p:cNvGrpSpPr/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15" name="直接连接符 14"/>
              <p:cNvCxnSpPr>
                <a:endCxn id="44045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44045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45" name="椭圆 16"/>
              <p:cNvSpPr>
                <a:spLocks noChangeArrowheads="1"/>
              </p:cNvSpPr>
              <p:nvPr/>
            </p:nvSpPr>
            <p:spPr bwMode="auto"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434012" y="2053084"/>
            <a:ext cx="2300287" cy="172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先给出一个简单的结论：我们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观察到，一般来说，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和预激活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的提高较大，而对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的提高较小，但仍然显著。除了对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外，我们可以在所有的神经网络中实现减小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20%-30%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的测试误差的效果。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540979" cy="474662"/>
            <a:chOff x="184527" y="297451"/>
            <a:chExt cx="1540385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84922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975" y="1245546"/>
            <a:ext cx="5274310" cy="26612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0163" y="3941685"/>
            <a:ext cx="7958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测试集在整个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训练集的前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个和前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个实例训练出的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vanilla DNN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上的泛化误差率。（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个独立实验的中值）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6875" y="2079625"/>
            <a:ext cx="706438" cy="706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00150" y="1220791"/>
            <a:ext cx="2698750" cy="1310780"/>
            <a:chOff x="1212260" y="1394385"/>
            <a:chExt cx="2699790" cy="1310937"/>
          </a:xfrm>
        </p:grpSpPr>
        <p:sp>
          <p:nvSpPr>
            <p:cNvPr id="5" name="TextBox 12"/>
            <p:cNvSpPr txBox="1"/>
            <p:nvPr/>
          </p:nvSpPr>
          <p:spPr>
            <a:xfrm>
              <a:off x="1212260" y="1745264"/>
              <a:ext cx="2699790" cy="9600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53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在上图中，为了排除批大小对神经网络效果提高的影响，我们进行了对比，结果我们发现批大小为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2000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的普通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DNN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实际上降低了精度。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endParaRPr>
            </a:p>
          </p:txBody>
        </p:sp>
        <p:sp>
          <p:nvSpPr>
            <p:cNvPr id="46108" name="TextBox 13"/>
            <p:cNvSpPr txBox="1">
              <a:spLocks noChangeArrowheads="1"/>
            </p:cNvSpPr>
            <p:nvPr/>
          </p:nvSpPr>
          <p:spPr bwMode="auto">
            <a:xfrm>
              <a:off x="1682144" y="1394385"/>
              <a:ext cx="20398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激活网络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159375" y="1233489"/>
            <a:ext cx="2760663" cy="1320304"/>
            <a:chOff x="5171954" y="1407577"/>
            <a:chExt cx="2759786" cy="1319748"/>
          </a:xfrm>
        </p:grpSpPr>
        <p:sp>
          <p:nvSpPr>
            <p:cNvPr id="46105" name="TextBox 14"/>
            <p:cNvSpPr txBox="1">
              <a:spLocks noChangeArrowheads="1"/>
            </p:cNvSpPr>
            <p:nvPr/>
          </p:nvSpPr>
          <p:spPr bwMode="auto">
            <a:xfrm>
              <a:off x="5171954" y="1407577"/>
              <a:ext cx="20398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742329" cy="9595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53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CIFAR10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表现优于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vanilla DNN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1.5%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2.0%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的的相对误差减小或者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的绝对误差减小。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773795" y="2932934"/>
            <a:ext cx="2966301" cy="1563706"/>
            <a:chOff x="1512237" y="3294193"/>
            <a:chExt cx="2219829" cy="1154783"/>
          </a:xfrm>
        </p:grpSpPr>
        <p:sp>
          <p:nvSpPr>
            <p:cNvPr id="11" name="矩形 10"/>
            <p:cNvSpPr/>
            <p:nvPr/>
          </p:nvSpPr>
          <p:spPr>
            <a:xfrm>
              <a:off x="2144205" y="3294193"/>
              <a:ext cx="1584685" cy="18876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2237" y="3593992"/>
              <a:ext cx="2210302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1432" y="3920757"/>
              <a:ext cx="1800634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2409378" y="3294193"/>
              <a:ext cx="863956" cy="187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VGG11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7.35%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2409378" y="3593992"/>
              <a:ext cx="952727" cy="181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ResNet12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5.95%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409378" y="3925517"/>
              <a:ext cx="1009109" cy="181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ResNet110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4.98%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6936" y="4260213"/>
              <a:ext cx="1945130" cy="18876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409378" y="4264972"/>
              <a:ext cx="1240633" cy="181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预激活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ResNet50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4.27%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049078" y="2876406"/>
            <a:ext cx="2870960" cy="1617876"/>
            <a:chOff x="5291943" y="3273646"/>
            <a:chExt cx="2219829" cy="1136864"/>
          </a:xfrm>
        </p:grpSpPr>
        <p:sp>
          <p:nvSpPr>
            <p:cNvPr id="20" name="矩形 19"/>
            <p:cNvSpPr/>
            <p:nvPr/>
          </p:nvSpPr>
          <p:spPr>
            <a:xfrm>
              <a:off x="5291943" y="3294259"/>
              <a:ext cx="1584685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1470" y="3593934"/>
              <a:ext cx="2210302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943" y="3912636"/>
              <a:ext cx="1800634" cy="188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1470" y="4221825"/>
              <a:ext cx="2053104" cy="18868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5507892" y="3273646"/>
              <a:ext cx="857943" cy="173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VGG11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9.23%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5507892" y="3588276"/>
              <a:ext cx="984366" cy="173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ResNet12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7.99%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5507892" y="3912636"/>
              <a:ext cx="1042620" cy="173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ResNet110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6.41%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5507892" y="4220240"/>
              <a:ext cx="1281833" cy="173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预激活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ResNet50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6.05%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087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6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 bwMode="auto">
          <a:xfrm>
            <a:off x="749031" y="2373312"/>
            <a:ext cx="1519237" cy="1963748"/>
            <a:chOff x="1034229" y="1255861"/>
            <a:chExt cx="1789697" cy="1962933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707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相比普通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DNN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，提升效果非常显著，并且在困难数据集上效果会更好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rPr>
                <a:t>。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endParaRPr>
            </a:p>
          </p:txBody>
        </p:sp>
        <p:sp>
          <p:nvSpPr>
            <p:cNvPr id="37911" name="文本框 83"/>
            <p:cNvSpPr txBox="1">
              <a:spLocks noChangeArrowheads="1"/>
            </p:cNvSpPr>
            <p:nvPr/>
          </p:nvSpPr>
          <p:spPr bwMode="auto">
            <a:xfrm>
              <a:off x="1144812" y="1255861"/>
              <a:ext cx="1588295" cy="30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 DNN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2252663" y="2355850"/>
            <a:ext cx="1519237" cy="1279330"/>
            <a:chOff x="1034229" y="1255861"/>
            <a:chExt cx="1789697" cy="1278798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02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方法有在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其他任务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数据集上成功的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潜力。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endParaRPr>
            </a:p>
          </p:txBody>
        </p:sp>
        <p:sp>
          <p:nvSpPr>
            <p:cNvPr id="37909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SVHN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3948113" y="2355851"/>
            <a:ext cx="1519237" cy="1602496"/>
            <a:chOff x="1034229" y="1255861"/>
            <a:chExt cx="1789697" cy="1601829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34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减小神经网络的大小是使神经网络具有通用性的一个重要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endParaRPr>
            </a:p>
          </p:txBody>
        </p:sp>
        <p:sp>
          <p:nvSpPr>
            <p:cNvPr id="37907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</a:t>
              </a: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5453063" y="2373312"/>
            <a:ext cx="1517650" cy="956164"/>
            <a:chOff x="1034229" y="1255861"/>
            <a:chExt cx="1789697" cy="956741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34229" y="1511603"/>
              <a:ext cx="1789697" cy="70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驾驶、移动智能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endParaRPr>
            </a:p>
          </p:txBody>
        </p:sp>
        <p:sp>
          <p:nvSpPr>
            <p:cNvPr id="37905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7900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78637" y="2349759"/>
            <a:ext cx="1517650" cy="1602494"/>
            <a:chOff x="6878638" y="2373313"/>
            <a:chExt cx="1517650" cy="1602494"/>
          </a:xfrm>
        </p:grpSpPr>
        <p:grpSp>
          <p:nvGrpSpPr>
            <p:cNvPr id="53" name="组合 52"/>
            <p:cNvGrpSpPr/>
            <p:nvPr/>
          </p:nvGrpSpPr>
          <p:grpSpPr bwMode="auto">
            <a:xfrm>
              <a:off x="6878638" y="2373313"/>
              <a:ext cx="1517650" cy="1602494"/>
              <a:chOff x="1034229" y="1255861"/>
              <a:chExt cx="1789697" cy="1603460"/>
            </a:xfrm>
          </p:grpSpPr>
          <p:sp>
            <p:nvSpPr>
              <p:cNvPr id="54" name="矩形 13"/>
              <p:cNvSpPr>
                <a:spLocks noChangeArrowheads="1"/>
              </p:cNvSpPr>
              <p:nvPr/>
            </p:nvSpPr>
            <p:spPr bwMode="auto">
              <a:xfrm>
                <a:off x="1034229" y="1511602"/>
                <a:ext cx="1789697" cy="134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defTabSz="68453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我们的模型可以小得多就能达到与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vanilla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网络相同的精度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水平。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80604020202020204" pitchFamily="34" charset="0"/>
                </a:endParaRPr>
              </a:p>
            </p:txBody>
          </p:sp>
          <p:sp>
            <p:nvSpPr>
              <p:cNvPr id="37903" name="文本框 83"/>
              <p:cNvSpPr txBox="1">
                <a:spLocks noChangeArrowheads="1"/>
              </p:cNvSpPr>
              <p:nvPr/>
            </p:nvSpPr>
            <p:spPr bwMode="auto">
              <a:xfrm>
                <a:off x="1259631" y="1255861"/>
                <a:ext cx="13585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51308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 defTabSz="51308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 defTabSz="51308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 defTabSz="51308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 defTabSz="51308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51308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51308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51308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51308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文本框 83"/>
            <p:cNvSpPr txBox="1">
              <a:spLocks noChangeArrowheads="1"/>
            </p:cNvSpPr>
            <p:nvPr/>
          </p:nvSpPr>
          <p:spPr bwMode="auto">
            <a:xfrm>
              <a:off x="6927197" y="2416501"/>
              <a:ext cx="1348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308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308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 DNN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8717" y="1528763"/>
            <a:ext cx="7749483" cy="550862"/>
            <a:chOff x="708717" y="1528763"/>
            <a:chExt cx="7749483" cy="550862"/>
          </a:xfrm>
        </p:grpSpPr>
        <p:grpSp>
          <p:nvGrpSpPr>
            <p:cNvPr id="9" name="组合 8"/>
            <p:cNvGrpSpPr/>
            <p:nvPr/>
          </p:nvGrpSpPr>
          <p:grpSpPr bwMode="auto">
            <a:xfrm>
              <a:off x="2324100" y="1528763"/>
              <a:ext cx="1641475" cy="550862"/>
              <a:chOff x="2283957" y="1528997"/>
              <a:chExt cx="1640420" cy="550887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2283957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dirty="0">
                  <a:solidFill>
                    <a:srgbClr val="06417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919" name="文本框 18"/>
              <p:cNvSpPr txBox="1">
                <a:spLocks noChangeArrowheads="1"/>
              </p:cNvSpPr>
              <p:nvPr/>
            </p:nvSpPr>
            <p:spPr bwMode="auto">
              <a:xfrm>
                <a:off x="2720597" y="1652040"/>
                <a:ext cx="945919" cy="369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dirty="0" smtClean="0">
                    <a:solidFill>
                      <a:schemeClr val="bg1"/>
                    </a:solidFill>
                    <a:latin typeface="Segoe UI Semilight" pitchFamily="34" charset="0"/>
                    <a:ea typeface="微软雅黑" panose="020B0503020204020204" pitchFamily="34" charset="-122"/>
                    <a:cs typeface="Segoe UI Semilight" pitchFamily="34" charset="0"/>
                  </a:rPr>
                  <a:t>扩展</a:t>
                </a:r>
                <a:endPara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anose="020B0503020204020204" pitchFamily="34" charset="-122"/>
                  <a:cs typeface="Segoe UI Semilight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 bwMode="auto">
            <a:xfrm>
              <a:off x="3825875" y="1528763"/>
              <a:ext cx="1639888" cy="550862"/>
              <a:chOff x="3785566" y="1528997"/>
              <a:chExt cx="1640420" cy="55088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3785566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917" name="文本框 19"/>
              <p:cNvSpPr txBox="1">
                <a:spLocks noChangeArrowheads="1"/>
              </p:cNvSpPr>
              <p:nvPr/>
            </p:nvSpPr>
            <p:spPr bwMode="auto">
              <a:xfrm>
                <a:off x="4265266" y="1652040"/>
                <a:ext cx="945834" cy="369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dirty="0" smtClean="0">
                    <a:solidFill>
                      <a:schemeClr val="bg1"/>
                    </a:solidFill>
                    <a:latin typeface="Segoe UI Semilight" pitchFamily="34" charset="0"/>
                    <a:ea typeface="微软雅黑" panose="020B0503020204020204" pitchFamily="34" charset="-122"/>
                    <a:cs typeface="Segoe UI Semilight" pitchFamily="34" charset="0"/>
                  </a:rPr>
                  <a:t>方向</a:t>
                </a:r>
                <a:endPara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anose="020B0503020204020204" pitchFamily="34" charset="-122"/>
                  <a:cs typeface="Segoe UI Semilight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 bwMode="auto">
            <a:xfrm>
              <a:off x="5340350" y="1528763"/>
              <a:ext cx="1639888" cy="550862"/>
              <a:chOff x="5299151" y="1528997"/>
              <a:chExt cx="1640420" cy="55088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5299151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915" name="文本框 20"/>
              <p:cNvSpPr txBox="1">
                <a:spLocks noChangeArrowheads="1"/>
              </p:cNvSpPr>
              <p:nvPr/>
            </p:nvSpPr>
            <p:spPr bwMode="auto">
              <a:xfrm>
                <a:off x="5735042" y="1652040"/>
                <a:ext cx="9346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dirty="0" smtClean="0">
                    <a:solidFill>
                      <a:schemeClr val="bg1"/>
                    </a:solidFill>
                    <a:latin typeface="Segoe UI Semilight" pitchFamily="34" charset="0"/>
                    <a:ea typeface="微软雅黑" panose="020B0503020204020204" pitchFamily="34" charset="-122"/>
                    <a:cs typeface="Segoe UI Semilight" pitchFamily="34" charset="0"/>
                  </a:rPr>
                  <a:t>实践</a:t>
                </a:r>
                <a:endPara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anose="020B0503020204020204" pitchFamily="34" charset="-122"/>
                  <a:cs typeface="Segoe UI Semilight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 bwMode="auto">
            <a:xfrm>
              <a:off x="6816725" y="1528763"/>
              <a:ext cx="1641475" cy="550862"/>
              <a:chOff x="6776809" y="1528997"/>
              <a:chExt cx="1640420" cy="550887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776809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913" name="文本框 21"/>
              <p:cNvSpPr txBox="1">
                <a:spLocks noChangeArrowheads="1"/>
              </p:cNvSpPr>
              <p:nvPr/>
            </p:nvSpPr>
            <p:spPr bwMode="auto">
              <a:xfrm>
                <a:off x="7242600" y="1652040"/>
                <a:ext cx="921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dirty="0" smtClean="0">
                    <a:solidFill>
                      <a:schemeClr val="bg1"/>
                    </a:solidFill>
                    <a:latin typeface="Segoe UI Semilight" pitchFamily="34" charset="0"/>
                    <a:ea typeface="微软雅黑" panose="020B0503020204020204" pitchFamily="34" charset="-122"/>
                    <a:cs typeface="Segoe UI Semilight" pitchFamily="34" charset="0"/>
                  </a:rPr>
                  <a:t>应用</a:t>
                </a:r>
                <a:endPara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anose="020B0503020204020204" pitchFamily="34" charset="-122"/>
                  <a:cs typeface="Segoe UI Semilight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 bwMode="auto">
            <a:xfrm>
              <a:off x="708717" y="1528763"/>
              <a:ext cx="1641475" cy="550862"/>
              <a:chOff x="2283957" y="1528997"/>
              <a:chExt cx="1640420" cy="55088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2283957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5" dirty="0">
                  <a:solidFill>
                    <a:srgbClr val="06417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18"/>
              <p:cNvSpPr txBox="1">
                <a:spLocks noChangeArrowheads="1"/>
              </p:cNvSpPr>
              <p:nvPr/>
            </p:nvSpPr>
            <p:spPr bwMode="auto">
              <a:xfrm>
                <a:off x="2720597" y="1652040"/>
                <a:ext cx="945919" cy="369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dirty="0" smtClean="0">
                    <a:solidFill>
                      <a:schemeClr val="bg1"/>
                    </a:solidFill>
                    <a:latin typeface="Segoe UI Semilight" pitchFamily="34" charset="0"/>
                    <a:ea typeface="微软雅黑" panose="020B0503020204020204" pitchFamily="34" charset="-122"/>
                    <a:cs typeface="Segoe UI Semilight" pitchFamily="34" charset="0"/>
                  </a:rPr>
                  <a:t>比较</a:t>
                </a:r>
                <a:endPara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anose="020B0503020204020204" pitchFamily="34" charset="-122"/>
                  <a:cs typeface="Segoe UI Semilight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3662156" y="1974191"/>
            <a:ext cx="4348163" cy="1078066"/>
            <a:chOff x="2866757" y="2004113"/>
            <a:chExt cx="4348365" cy="1077857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总结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190797" y="2004113"/>
              <a:ext cx="2554772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Concluding Remarks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723944" y="1914871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120775" y="1703496"/>
            <a:ext cx="5503389" cy="1896487"/>
            <a:chOff x="1120775" y="1703496"/>
            <a:chExt cx="5503389" cy="1896487"/>
          </a:xfrm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120775" y="1703496"/>
              <a:ext cx="589362" cy="481292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024243" y="1744087"/>
              <a:ext cx="459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解决了数据不足导致的退化问题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24243" y="3159282"/>
              <a:ext cx="459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显著地提高了泛化准确率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120775" y="3118691"/>
              <a:ext cx="589362" cy="481292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4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4" y="365125"/>
            <a:ext cx="176053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前提条件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38514" y="1417588"/>
            <a:ext cx="6066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网络体系结构的进展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强大的硬件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使得具有良好泛化能力的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非常深网络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的训练成为可能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1354561"/>
            <a:ext cx="6928901" cy="27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120775" y="1703496"/>
            <a:ext cx="5503389" cy="1896487"/>
            <a:chOff x="1120775" y="1703496"/>
            <a:chExt cx="5503389" cy="1896487"/>
          </a:xfrm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120775" y="1703496"/>
              <a:ext cx="589362" cy="481292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024243" y="1744087"/>
              <a:ext cx="459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计算速度与内存的限制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24243" y="3159282"/>
              <a:ext cx="459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WNLL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激活函数梯度更好的近似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120775" y="3118691"/>
              <a:ext cx="589362" cy="481292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文本框 37"/>
          <p:cNvSpPr txBox="1">
            <a:spLocks noChangeArrowheads="1"/>
          </p:cNvSpPr>
          <p:nvPr/>
        </p:nvSpPr>
        <p:spPr bwMode="auto">
          <a:xfrm>
            <a:off x="3092151" y="2023751"/>
            <a:ext cx="27378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谢谢</a:t>
            </a:r>
            <a:r>
              <a:rPr lang="zh-CN" altLang="en-US" sz="4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大家！</a:t>
            </a:r>
            <a:endParaRPr lang="zh-CN" altLang="en-US" sz="4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4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4" y="365125"/>
            <a:ext cx="176053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新的输出层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805895" y="277895"/>
            <a:ext cx="4406219" cy="3659105"/>
            <a:chOff x="839089" y="1015935"/>
            <a:chExt cx="4688114" cy="4877421"/>
          </a:xfrm>
        </p:grpSpPr>
        <p:grpSp>
          <p:nvGrpSpPr>
            <p:cNvPr id="44046" name="组合 4"/>
            <p:cNvGrpSpPr/>
            <p:nvPr/>
          </p:nvGrpSpPr>
          <p:grpSpPr bwMode="auto">
            <a:xfrm rot="-297887">
              <a:off x="2314623" y="1015935"/>
              <a:ext cx="1480737" cy="1486653"/>
              <a:chOff x="3131569" y="1143251"/>
              <a:chExt cx="1733570" cy="1740497"/>
            </a:xfrm>
          </p:grpSpPr>
          <p:cxnSp>
            <p:nvCxnSpPr>
              <p:cNvPr id="7" name="直接连接符 6"/>
              <p:cNvCxnSpPr>
                <a:endCxn id="44050" idx="3"/>
              </p:cNvCxnSpPr>
              <p:nvPr/>
            </p:nvCxnSpPr>
            <p:spPr>
              <a:xfrm rot="297887" flipV="1">
                <a:off x="3131569" y="2204348"/>
                <a:ext cx="812114" cy="59531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4050" idx="5"/>
              </p:cNvCxnSpPr>
              <p:nvPr/>
            </p:nvCxnSpPr>
            <p:spPr>
              <a:xfrm rot="297887">
                <a:off x="4146194" y="2287347"/>
                <a:ext cx="718945" cy="59640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50" name="椭圆 8"/>
              <p:cNvSpPr>
                <a:spLocks noChangeArrowheads="1"/>
              </p:cNvSpPr>
              <p:nvPr/>
            </p:nvSpPr>
            <p:spPr bwMode="auto">
              <a:xfrm>
                <a:off x="3920179" y="1143251"/>
                <a:ext cx="290506" cy="131702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171701" y="1866221"/>
            <a:ext cx="3895271" cy="174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加权非局部拉普拉斯层（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4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4" y="365125"/>
            <a:ext cx="176053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WNLL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036638" y="857329"/>
            <a:ext cx="3516312" cy="3659109"/>
            <a:chOff x="839089" y="1015930"/>
            <a:chExt cx="4688114" cy="4877426"/>
          </a:xfrm>
        </p:grpSpPr>
        <p:grpSp>
          <p:nvGrpSpPr>
            <p:cNvPr id="44046" name="组合 4"/>
            <p:cNvGrpSpPr/>
            <p:nvPr/>
          </p:nvGrpSpPr>
          <p:grpSpPr bwMode="auto">
            <a:xfrm rot="-297887">
              <a:off x="2314468" y="1015930"/>
              <a:ext cx="1481234" cy="1486398"/>
              <a:chOff x="3131398" y="1143253"/>
              <a:chExt cx="1734151" cy="1740199"/>
            </a:xfrm>
          </p:grpSpPr>
          <p:cxnSp>
            <p:nvCxnSpPr>
              <p:cNvPr id="7" name="直接连接符 6"/>
              <p:cNvCxnSpPr>
                <a:endCxn id="44050" idx="3"/>
              </p:cNvCxnSpPr>
              <p:nvPr/>
            </p:nvCxnSpPr>
            <p:spPr>
              <a:xfrm rot="297887" flipV="1">
                <a:off x="3131398" y="2213460"/>
                <a:ext cx="807477" cy="58596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4050" idx="5"/>
              </p:cNvCxnSpPr>
              <p:nvPr/>
            </p:nvCxnSpPr>
            <p:spPr>
              <a:xfrm rot="297887">
                <a:off x="4140652" y="2279721"/>
                <a:ext cx="724897" cy="60373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50" name="椭圆 8"/>
              <p:cNvSpPr>
                <a:spLocks noChangeArrowheads="1"/>
              </p:cNvSpPr>
              <p:nvPr/>
            </p:nvSpPr>
            <p:spPr bwMode="auto">
              <a:xfrm>
                <a:off x="3920179" y="1143253"/>
                <a:ext cx="290506" cy="131702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47213" y="2379386"/>
            <a:ext cx="3119437" cy="8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对于少量训练实例的问题具有更强的鲁棒性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283200" y="1040418"/>
            <a:ext cx="3062514" cy="3024865"/>
            <a:chOff x="6502470" y="1229396"/>
            <a:chExt cx="3467440" cy="3771100"/>
          </a:xfrm>
        </p:grpSpPr>
        <p:grpSp>
          <p:nvGrpSpPr>
            <p:cNvPr id="44041" name="组合 12"/>
            <p:cNvGrpSpPr/>
            <p:nvPr/>
          </p:nvGrpSpPr>
          <p:grpSpPr bwMode="auto">
            <a:xfrm rot="-297887">
              <a:off x="7516108" y="1229396"/>
              <a:ext cx="1250055" cy="1266671"/>
              <a:chOff x="3105551" y="1048423"/>
              <a:chExt cx="1790089" cy="1813881"/>
            </a:xfrm>
          </p:grpSpPr>
          <p:cxnSp>
            <p:nvCxnSpPr>
              <p:cNvPr id="15" name="直接连接符 14"/>
              <p:cNvCxnSpPr>
                <a:endCxn id="44045" idx="3"/>
              </p:cNvCxnSpPr>
              <p:nvPr/>
            </p:nvCxnSpPr>
            <p:spPr>
              <a:xfrm rot="297887" flipV="1">
                <a:off x="3105551" y="2273051"/>
                <a:ext cx="839109" cy="49967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44045" idx="5"/>
              </p:cNvCxnSpPr>
              <p:nvPr/>
            </p:nvCxnSpPr>
            <p:spPr>
              <a:xfrm rot="297887">
                <a:off x="4146553" y="2348697"/>
                <a:ext cx="749087" cy="51360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45" name="椭圆 16"/>
              <p:cNvSpPr>
                <a:spLocks noChangeArrowheads="1"/>
              </p:cNvSpPr>
              <p:nvPr/>
            </p:nvSpPr>
            <p:spPr bwMode="auto">
              <a:xfrm>
                <a:off x="3920180" y="1048423"/>
                <a:ext cx="290507" cy="150668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2307" y="2407781"/>
            <a:ext cx="2673349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CIFAR10/CIFAR100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上测试误差平均减少了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30%/20%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3682032" y="1882158"/>
            <a:ext cx="4348163" cy="1140282"/>
            <a:chOff x="2866756" y="1941910"/>
            <a:chExt cx="4348365" cy="1140061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6" y="2251135"/>
              <a:ext cx="434836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网络结构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2902656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Architecture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43821" y="1885053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/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93725" y="951865"/>
            <a:ext cx="3061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深度神经网络（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DNN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）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60400" y="1531620"/>
            <a:ext cx="6495415" cy="3125470"/>
            <a:chOff x="660400" y="1531620"/>
            <a:chExt cx="6495415" cy="312547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400" y="1531620"/>
              <a:ext cx="6495415" cy="270446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02385" y="4365625"/>
              <a:ext cx="835025" cy="29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输入层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90570" y="4365625"/>
              <a:ext cx="835025" cy="29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隐藏层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89575" y="4365625"/>
              <a:ext cx="1108710" cy="29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输出层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93725" y="951865"/>
            <a:ext cx="3061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</a:rPr>
              <a:t>前向传播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400" y="1435100"/>
            <a:ext cx="340931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400" y="2320925"/>
            <a:ext cx="6198870" cy="258127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446530" y="2775585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47800" y="303530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47800" y="3293745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46530" y="355473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46530" y="3806825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46530" y="407416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46530" y="4326890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46530" y="4580255"/>
            <a:ext cx="155575" cy="15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479675" y="265049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472690" y="290766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480945" y="316039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79675" y="342709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80945" y="367919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480945" y="393446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80945" y="418782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80945" y="4445635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80945" y="4707890"/>
            <a:ext cx="155575" cy="155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14090" y="2650490"/>
            <a:ext cx="155575" cy="1555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2039</Words>
  <Application>Microsoft Office PowerPoint</Application>
  <PresentationFormat>全屏显示(16:9)</PresentationFormat>
  <Paragraphs>282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方正正黑简体</vt:lpstr>
      <vt:lpstr>方正正纤黑简体</vt:lpstr>
      <vt:lpstr>宋体</vt:lpstr>
      <vt:lpstr>微软雅黑</vt:lpstr>
      <vt:lpstr>Arial</vt:lpstr>
      <vt:lpstr>Calibri</vt:lpstr>
      <vt:lpstr>Cambria Math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Zhu Jair</cp:lastModifiedBy>
  <cp:revision>183</cp:revision>
  <dcterms:created xsi:type="dcterms:W3CDTF">2018-12-11T11:35:13Z</dcterms:created>
  <dcterms:modified xsi:type="dcterms:W3CDTF">2018-12-11T13:56:11Z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