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78"/>
  </p:notesMasterIdLst>
  <p:handoutMasterIdLst>
    <p:handoutMasterId r:id="rId79"/>
  </p:handoutMasterIdLst>
  <p:sldIdLst>
    <p:sldId id="306" r:id="rId2"/>
    <p:sldId id="258" r:id="rId3"/>
    <p:sldId id="256" r:id="rId4"/>
    <p:sldId id="270" r:id="rId5"/>
    <p:sldId id="271" r:id="rId6"/>
    <p:sldId id="307" r:id="rId7"/>
    <p:sldId id="308" r:id="rId8"/>
    <p:sldId id="309" r:id="rId9"/>
    <p:sldId id="310" r:id="rId10"/>
    <p:sldId id="312" r:id="rId11"/>
    <p:sldId id="311" r:id="rId12"/>
    <p:sldId id="259" r:id="rId13"/>
    <p:sldId id="260" r:id="rId14"/>
    <p:sldId id="339" r:id="rId15"/>
    <p:sldId id="272" r:id="rId16"/>
    <p:sldId id="276" r:id="rId17"/>
    <p:sldId id="331" r:id="rId18"/>
    <p:sldId id="332" r:id="rId19"/>
    <p:sldId id="333" r:id="rId20"/>
    <p:sldId id="334" r:id="rId21"/>
    <p:sldId id="335" r:id="rId22"/>
    <p:sldId id="336" r:id="rId23"/>
    <p:sldId id="337" r:id="rId24"/>
    <p:sldId id="261" r:id="rId25"/>
    <p:sldId id="305" r:id="rId26"/>
    <p:sldId id="279" r:id="rId27"/>
    <p:sldId id="280" r:id="rId28"/>
    <p:sldId id="338" r:id="rId29"/>
    <p:sldId id="340" r:id="rId30"/>
    <p:sldId id="356" r:id="rId31"/>
    <p:sldId id="320" r:id="rId32"/>
    <p:sldId id="321" r:id="rId33"/>
    <p:sldId id="318" r:id="rId34"/>
    <p:sldId id="319" r:id="rId35"/>
    <p:sldId id="317" r:id="rId36"/>
    <p:sldId id="316" r:id="rId37"/>
    <p:sldId id="315" r:id="rId38"/>
    <p:sldId id="314" r:id="rId39"/>
    <p:sldId id="357" r:id="rId40"/>
    <p:sldId id="322" r:id="rId41"/>
    <p:sldId id="323" r:id="rId42"/>
    <p:sldId id="324" r:id="rId43"/>
    <p:sldId id="325" r:id="rId44"/>
    <p:sldId id="326" r:id="rId45"/>
    <p:sldId id="327" r:id="rId46"/>
    <p:sldId id="328" r:id="rId47"/>
    <p:sldId id="329" r:id="rId48"/>
    <p:sldId id="330" r:id="rId49"/>
    <p:sldId id="358" r:id="rId50"/>
    <p:sldId id="262" r:id="rId51"/>
    <p:sldId id="281" r:id="rId52"/>
    <p:sldId id="282" r:id="rId53"/>
    <p:sldId id="285" r:id="rId54"/>
    <p:sldId id="288" r:id="rId55"/>
    <p:sldId id="265" r:id="rId56"/>
    <p:sldId id="291" r:id="rId57"/>
    <p:sldId id="292" r:id="rId58"/>
    <p:sldId id="267" r:id="rId59"/>
    <p:sldId id="304" r:id="rId60"/>
    <p:sldId id="268" r:id="rId61"/>
    <p:sldId id="346" r:id="rId62"/>
    <p:sldId id="343" r:id="rId63"/>
    <p:sldId id="296" r:id="rId64"/>
    <p:sldId id="344" r:id="rId65"/>
    <p:sldId id="345" r:id="rId66"/>
    <p:sldId id="269" r:id="rId67"/>
    <p:sldId id="300" r:id="rId68"/>
    <p:sldId id="353" r:id="rId69"/>
    <p:sldId id="350" r:id="rId70"/>
    <p:sldId id="351" r:id="rId71"/>
    <p:sldId id="352" r:id="rId72"/>
    <p:sldId id="355" r:id="rId73"/>
    <p:sldId id="347" r:id="rId74"/>
    <p:sldId id="348" r:id="rId75"/>
    <p:sldId id="349" r:id="rId76"/>
    <p:sldId id="342" r:id="rId7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0099FF"/>
    <a:srgbClr val="0000FF"/>
    <a:srgbClr val="336699"/>
    <a:srgbClr val="0000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04" autoAdjust="0"/>
  </p:normalViewPr>
  <p:slideViewPr>
    <p:cSldViewPr>
      <p:cViewPr varScale="1">
        <p:scale>
          <a:sx n="38" d="100"/>
          <a:sy n="38" d="100"/>
        </p:scale>
        <p:origin x="7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4BFA15-64E1-4538-B9AB-32D9C0979165}" type="datetimeFigureOut">
              <a:rPr lang="zh-CN" altLang="en-US" smtClean="0"/>
              <a:t>2017/10/24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3C6B79-8D43-48E5-8024-B69B30420F8D}" type="slidenum">
              <a:rPr lang="zh-CN" altLang="en-US" smtClean="0"/>
              <a:t>‹#›</a:t>
            </a:fld>
            <a:endParaRPr lang="zh-CN" altLang="en-US"/>
          </a:p>
        </p:txBody>
      </p:sp>
    </p:spTree>
    <p:extLst>
      <p:ext uri="{BB962C8B-B14F-4D97-AF65-F5344CB8AC3E}">
        <p14:creationId xmlns:p14="http://schemas.microsoft.com/office/powerpoint/2010/main" val="2822173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US" altLang="zh-CN"/>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US" altLang="zh-CN"/>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US"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63CFFA4A-1F71-412E-BF52-7513B580416A}" type="slidenum">
              <a:rPr lang="en-US" altLang="zh-CN"/>
              <a:pPr>
                <a:defRPr/>
              </a:pPr>
              <a:t>‹#›</a:t>
            </a:fld>
            <a:endParaRPr lang="en-US" altLang="zh-CN"/>
          </a:p>
        </p:txBody>
      </p:sp>
    </p:spTree>
    <p:extLst>
      <p:ext uri="{BB962C8B-B14F-4D97-AF65-F5344CB8AC3E}">
        <p14:creationId xmlns:p14="http://schemas.microsoft.com/office/powerpoint/2010/main" val="92840259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t>并行计算或称平行计算是相对于串行计算来说的；所谓并行计算可分为时间上的并行和空间上的并行。 时间上的并行就是指流水线技术，而空间上的并行则是指用多个处理器并发的执行计算。并行计算科学中主要研究的是空间上的并行问题。  </a:t>
            </a:r>
          </a:p>
          <a:p>
            <a:endParaRPr lang="zh-CN" altLang="en-US" dirty="0"/>
          </a:p>
        </p:txBody>
      </p:sp>
      <p:sp>
        <p:nvSpPr>
          <p:cNvPr id="4" name="灯片编号占位符 3"/>
          <p:cNvSpPr>
            <a:spLocks noGrp="1"/>
          </p:cNvSpPr>
          <p:nvPr>
            <p:ph type="sldNum" sz="quarter" idx="10"/>
          </p:nvPr>
        </p:nvSpPr>
        <p:spPr/>
        <p:txBody>
          <a:bodyPr/>
          <a:lstStyle/>
          <a:p>
            <a:pPr>
              <a:defRPr/>
            </a:pPr>
            <a:fld id="{63CFFA4A-1F71-412E-BF52-7513B580416A}" type="slidenum">
              <a:rPr lang="en-US" altLang="zh-CN" smtClean="0"/>
              <a:pPr>
                <a:defRPr/>
              </a:pPr>
              <a:t>3</a:t>
            </a:fld>
            <a:endParaRPr lang="en-US" altLang="zh-CN"/>
          </a:p>
        </p:txBody>
      </p:sp>
    </p:spTree>
    <p:extLst>
      <p:ext uri="{BB962C8B-B14F-4D97-AF65-F5344CB8AC3E}">
        <p14:creationId xmlns:p14="http://schemas.microsoft.com/office/powerpoint/2010/main" val="344606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solidFill>
                  <a:schemeClr val="tx2"/>
                </a:solidFill>
              </a:rPr>
              <a:t>多核技术是处理器发展的必然趋势。</a:t>
            </a:r>
          </a:p>
          <a:p>
            <a:endParaRPr lang="zh-CN" altLang="en-US" dirty="0"/>
          </a:p>
        </p:txBody>
      </p:sp>
      <p:sp>
        <p:nvSpPr>
          <p:cNvPr id="4" name="灯片编号占位符 3"/>
          <p:cNvSpPr>
            <a:spLocks noGrp="1"/>
          </p:cNvSpPr>
          <p:nvPr>
            <p:ph type="sldNum" sz="quarter" idx="10"/>
          </p:nvPr>
        </p:nvSpPr>
        <p:spPr/>
        <p:txBody>
          <a:bodyPr/>
          <a:lstStyle/>
          <a:p>
            <a:pPr>
              <a:defRPr/>
            </a:pPr>
            <a:fld id="{63CFFA4A-1F71-412E-BF52-7513B580416A}" type="slidenum">
              <a:rPr lang="en-US" altLang="zh-CN" smtClean="0"/>
              <a:pPr>
                <a:defRPr/>
              </a:pPr>
              <a:t>14</a:t>
            </a:fld>
            <a:endParaRPr lang="en-US" altLang="zh-CN"/>
          </a:p>
        </p:txBody>
      </p:sp>
    </p:spTree>
    <p:extLst>
      <p:ext uri="{BB962C8B-B14F-4D97-AF65-F5344CB8AC3E}">
        <p14:creationId xmlns:p14="http://schemas.microsoft.com/office/powerpoint/2010/main" val="3606955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134FF8-A972-4A81-9DE7-DC6E61BDAE58}" type="slidenum">
              <a:rPr lang="en-US" altLang="zh-CN"/>
              <a:pPr eaLnBrk="1" hangingPunct="1"/>
              <a:t>26</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zh-CN" altLang="zh-CN" smtClean="0">
              <a:latin typeface="Arial" charset="0"/>
            </a:endParaRPr>
          </a:p>
        </p:txBody>
      </p:sp>
    </p:spTree>
    <p:extLst>
      <p:ext uri="{BB962C8B-B14F-4D97-AF65-F5344CB8AC3E}">
        <p14:creationId xmlns:p14="http://schemas.microsoft.com/office/powerpoint/2010/main" val="1557080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zh-CN" altLang="en-US" smtClean="0">
              <a:latin typeface="Arial" charset="0"/>
            </a:endParaRPr>
          </a:p>
        </p:txBody>
      </p:sp>
      <p:sp>
        <p:nvSpPr>
          <p:cNvPr id="68612"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D1D2497-DE4D-4115-BDAC-1EC6E4FADA5D}" type="slidenum">
              <a:rPr lang="zh-CN" altLang="en-US"/>
              <a:pPr eaLnBrk="1" hangingPunct="1"/>
              <a:t>37</a:t>
            </a:fld>
            <a:endParaRPr lang="en-US" altLang="zh-CN"/>
          </a:p>
        </p:txBody>
      </p:sp>
    </p:spTree>
    <p:extLst>
      <p:ext uri="{BB962C8B-B14F-4D97-AF65-F5344CB8AC3E}">
        <p14:creationId xmlns:p14="http://schemas.microsoft.com/office/powerpoint/2010/main" val="2226418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99D5AF2-26B3-4049-9ED6-D4311BFBC0F3}" type="slidenum">
              <a:rPr lang="en-US" altLang="zh-CN"/>
              <a:pPr eaLnBrk="1" hangingPunct="1"/>
              <a:t>52</a:t>
            </a:fld>
            <a:endParaRPr lang="en-US" altLang="zh-CN"/>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zh-CN" altLang="zh-CN" smtClean="0">
              <a:latin typeface="Arial" charset="0"/>
            </a:endParaRPr>
          </a:p>
        </p:txBody>
      </p:sp>
    </p:spTree>
    <p:extLst>
      <p:ext uri="{BB962C8B-B14F-4D97-AF65-F5344CB8AC3E}">
        <p14:creationId xmlns:p14="http://schemas.microsoft.com/office/powerpoint/2010/main" val="3154667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05F4B940-F5E2-4D64-BD37-88C9FF4D0304}" type="slidenum">
              <a:rPr lang="zh-CN" altLang="en-US" smtClean="0"/>
              <a:t>72</a:t>
            </a:fld>
            <a:endParaRPr lang="zh-CN" altLang="en-US"/>
          </a:p>
        </p:txBody>
      </p:sp>
    </p:spTree>
    <p:extLst>
      <p:ext uri="{BB962C8B-B14F-4D97-AF65-F5344CB8AC3E}">
        <p14:creationId xmlns:p14="http://schemas.microsoft.com/office/powerpoint/2010/main" val="2439046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05F4B940-F5E2-4D64-BD37-88C9FF4D0304}" type="slidenum">
              <a:rPr lang="zh-CN" altLang="en-US" smtClean="0"/>
              <a:t>73</a:t>
            </a:fld>
            <a:endParaRPr lang="zh-CN" altLang="en-US"/>
          </a:p>
        </p:txBody>
      </p:sp>
    </p:spTree>
    <p:extLst>
      <p:ext uri="{BB962C8B-B14F-4D97-AF65-F5344CB8AC3E}">
        <p14:creationId xmlns:p14="http://schemas.microsoft.com/office/powerpoint/2010/main" val="3215946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05F4B940-F5E2-4D64-BD37-88C9FF4D0304}" type="slidenum">
              <a:rPr lang="zh-CN" altLang="en-US" smtClean="0"/>
              <a:t>74</a:t>
            </a:fld>
            <a:endParaRPr lang="zh-CN" altLang="en-US"/>
          </a:p>
        </p:txBody>
      </p:sp>
    </p:spTree>
    <p:extLst>
      <p:ext uri="{BB962C8B-B14F-4D97-AF65-F5344CB8AC3E}">
        <p14:creationId xmlns:p14="http://schemas.microsoft.com/office/powerpoint/2010/main" val="3476296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F5A280A-6C53-4B7F-9525-9F32D92F52A8}" type="slidenum">
              <a:rPr lang="en-US" altLang="zh-CN"/>
              <a:pPr>
                <a:defRPr/>
              </a:pPr>
              <a:t>‹#›</a:t>
            </a:fld>
            <a:endParaRPr lang="en-US" altLang="zh-CN"/>
          </a:p>
        </p:txBody>
      </p:sp>
    </p:spTree>
    <p:extLst>
      <p:ext uri="{BB962C8B-B14F-4D97-AF65-F5344CB8AC3E}">
        <p14:creationId xmlns:p14="http://schemas.microsoft.com/office/powerpoint/2010/main" val="299791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标题占位符 1"/>
          <p:cNvSpPr>
            <a:spLocks noGrp="1" noChangeArrowheads="1"/>
          </p:cNvSpPr>
          <p:nvPr>
            <p:ph type="title"/>
          </p:nvPr>
        </p:nvSpPr>
        <p:spPr bwMode="auto">
          <a:xfrm>
            <a:off x="675451" y="125587"/>
            <a:ext cx="7354125" cy="4800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1"/>
            </a:lvl1pPr>
          </a:lstStyle>
          <a:p>
            <a:pPr lvl="0"/>
            <a:endParaRPr lang="zh-CN" dirty="0" smtClean="0"/>
          </a:p>
        </p:txBody>
      </p:sp>
    </p:spTree>
    <p:extLst>
      <p:ext uri="{BB962C8B-B14F-4D97-AF65-F5344CB8AC3E}">
        <p14:creationId xmlns:p14="http://schemas.microsoft.com/office/powerpoint/2010/main" val="827994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483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矩形 6"/>
          <p:cNvSpPr/>
          <p:nvPr userDrawn="1"/>
        </p:nvSpPr>
        <p:spPr>
          <a:xfrm>
            <a:off x="252000" y="304800"/>
            <a:ext cx="8640000" cy="6858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457200" y="304800"/>
            <a:ext cx="8229600" cy="685800"/>
          </a:xfrm>
        </p:spPr>
        <p:txBody>
          <a:bodyPr/>
          <a:lstStyle>
            <a:lvl1pPr>
              <a:defRPr sz="3600">
                <a:solidFill>
                  <a:srgbClr val="FFFF00"/>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cxnSp>
        <p:nvCxnSpPr>
          <p:cNvPr id="8" name="直接连接符 7"/>
          <p:cNvCxnSpPr/>
          <p:nvPr userDrawn="1"/>
        </p:nvCxnSpPr>
        <p:spPr>
          <a:xfrm>
            <a:off x="252000" y="6324600"/>
            <a:ext cx="864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266756" y="6412468"/>
            <a:ext cx="1800493" cy="369332"/>
          </a:xfrm>
          <a:prstGeom prst="rect">
            <a:avLst/>
          </a:prstGeom>
          <a:noFill/>
        </p:spPr>
        <p:txBody>
          <a:bodyPr wrap="none" rtlCol="0">
            <a:spAutoFit/>
          </a:bodyPr>
          <a:lstStyle/>
          <a:p>
            <a:r>
              <a:rPr lang="zh-CN" altLang="en-US" b="1" dirty="0" smtClean="0">
                <a:solidFill>
                  <a:srgbClr val="0000CC"/>
                </a:solidFill>
              </a:rPr>
              <a:t>计算机前沿讲座</a:t>
            </a:r>
            <a:endParaRPr lang="zh-CN" altLang="en-US" b="1" dirty="0">
              <a:solidFill>
                <a:srgbClr val="0000CC"/>
              </a:solidFill>
            </a:endParaRPr>
          </a:p>
        </p:txBody>
      </p:sp>
      <p:sp>
        <p:nvSpPr>
          <p:cNvPr id="10" name="Rectangle 6"/>
          <p:cNvSpPr>
            <a:spLocks noGrp="1" noChangeArrowheads="1"/>
          </p:cNvSpPr>
          <p:nvPr>
            <p:ph type="sldNum" sz="quarter" idx="12"/>
          </p:nvPr>
        </p:nvSpPr>
        <p:spPr>
          <a:xfrm>
            <a:off x="3505200" y="6400800"/>
            <a:ext cx="2133600" cy="476250"/>
          </a:xfrm>
          <a:ln/>
        </p:spPr>
        <p:txBody>
          <a:bodyPr/>
          <a:lstStyle>
            <a:lvl1pPr algn="ctr">
              <a:defRPr sz="1600">
                <a:solidFill>
                  <a:srgbClr val="C00000"/>
                </a:solidFill>
              </a:defRPr>
            </a:lvl1pPr>
          </a:lstStyle>
          <a:p>
            <a:pPr>
              <a:defRPr/>
            </a:pPr>
            <a:fld id="{6F5A280A-6C53-4B7F-9525-9F32D92F52A8}" type="slidenum">
              <a:rPr lang="en-US" altLang="zh-CN" smtClean="0"/>
              <a:pPr>
                <a:defRPr/>
              </a:pPr>
              <a:t>‹#›</a:t>
            </a:fld>
            <a:endParaRPr lang="en-US" altLang="zh-CN" dirty="0"/>
          </a:p>
        </p:txBody>
      </p:sp>
    </p:spTree>
    <p:extLst>
      <p:ext uri="{BB962C8B-B14F-4D97-AF65-F5344CB8AC3E}">
        <p14:creationId xmlns:p14="http://schemas.microsoft.com/office/powerpoint/2010/main" val="149198180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尾页">
    <p:spTree>
      <p:nvGrpSpPr>
        <p:cNvPr id="1" name=""/>
        <p:cNvGrpSpPr/>
        <p:nvPr/>
      </p:nvGrpSpPr>
      <p:grpSpPr>
        <a:xfrm>
          <a:off x="0" y="0"/>
          <a:ext cx="0" cy="0"/>
          <a:chOff x="0" y="0"/>
          <a:chExt cx="0" cy="0"/>
        </a:xfrm>
      </p:grpSpPr>
      <p:sp>
        <p:nvSpPr>
          <p:cNvPr id="7" name="矩形 6"/>
          <p:cNvSpPr/>
          <p:nvPr userDrawn="1"/>
        </p:nvSpPr>
        <p:spPr>
          <a:xfrm>
            <a:off x="234279" y="1447800"/>
            <a:ext cx="8640000" cy="13716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439479" y="1752600"/>
            <a:ext cx="8229600" cy="685800"/>
          </a:xfrm>
        </p:spPr>
        <p:txBody>
          <a:bodyPr/>
          <a:lstStyle>
            <a:lvl1pPr>
              <a:defRPr sz="4400">
                <a:solidFill>
                  <a:srgbClr val="FFFF00"/>
                </a:solidFill>
                <a:latin typeface="Cambria Math" panose="02040503050406030204" pitchFamily="18" charset="0"/>
                <a:ea typeface="黑体" panose="02010609060101010101" pitchFamily="49" charset="-122"/>
              </a:defRPr>
            </a:lvl1pPr>
          </a:lstStyle>
          <a:p>
            <a:endParaRPr lang="zh-CN" altLang="en-US" dirty="0"/>
          </a:p>
        </p:txBody>
      </p:sp>
      <p:cxnSp>
        <p:nvCxnSpPr>
          <p:cNvPr id="8" name="直接连接符 7"/>
          <p:cNvCxnSpPr/>
          <p:nvPr userDrawn="1"/>
        </p:nvCxnSpPr>
        <p:spPr>
          <a:xfrm>
            <a:off x="252000" y="6324600"/>
            <a:ext cx="864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266756" y="6412468"/>
            <a:ext cx="1800493" cy="369332"/>
          </a:xfrm>
          <a:prstGeom prst="rect">
            <a:avLst/>
          </a:prstGeom>
          <a:noFill/>
        </p:spPr>
        <p:txBody>
          <a:bodyPr wrap="none" rtlCol="0">
            <a:spAutoFit/>
          </a:bodyPr>
          <a:lstStyle/>
          <a:p>
            <a:r>
              <a:rPr lang="zh-CN" altLang="en-US" b="1" dirty="0" smtClean="0">
                <a:solidFill>
                  <a:srgbClr val="0000CC"/>
                </a:solidFill>
              </a:rPr>
              <a:t>计算机前沿讲座</a:t>
            </a:r>
            <a:endParaRPr lang="zh-CN" altLang="en-US" b="1" dirty="0">
              <a:solidFill>
                <a:srgbClr val="0000CC"/>
              </a:solidFill>
            </a:endParaRPr>
          </a:p>
        </p:txBody>
      </p:sp>
      <p:sp>
        <p:nvSpPr>
          <p:cNvPr id="10" name="Rectangle 6"/>
          <p:cNvSpPr>
            <a:spLocks noGrp="1" noChangeArrowheads="1"/>
          </p:cNvSpPr>
          <p:nvPr>
            <p:ph type="sldNum" sz="quarter" idx="12"/>
          </p:nvPr>
        </p:nvSpPr>
        <p:spPr>
          <a:xfrm>
            <a:off x="3505200" y="6400800"/>
            <a:ext cx="2133600" cy="476250"/>
          </a:xfrm>
          <a:ln/>
        </p:spPr>
        <p:txBody>
          <a:bodyPr/>
          <a:lstStyle>
            <a:lvl1pPr algn="ctr">
              <a:defRPr sz="1600">
                <a:solidFill>
                  <a:srgbClr val="C00000"/>
                </a:solidFill>
              </a:defRPr>
            </a:lvl1pPr>
          </a:lstStyle>
          <a:p>
            <a:pPr>
              <a:defRPr/>
            </a:pPr>
            <a:fld id="{6F5A280A-6C53-4B7F-9525-9F32D92F52A8}" type="slidenum">
              <a:rPr lang="en-US" altLang="zh-CN" smtClean="0"/>
              <a:pPr>
                <a:defRPr/>
              </a:pPr>
              <a:t>‹#›</a:t>
            </a:fld>
            <a:endParaRPr lang="en-US" altLang="zh-CN" dirty="0"/>
          </a:p>
        </p:txBody>
      </p:sp>
      <p:sp>
        <p:nvSpPr>
          <p:cNvPr id="11" name="标题 1"/>
          <p:cNvSpPr txBox="1">
            <a:spLocks/>
          </p:cNvSpPr>
          <p:nvPr userDrawn="1"/>
        </p:nvSpPr>
        <p:spPr bwMode="auto">
          <a:xfrm>
            <a:off x="533400" y="3810000"/>
            <a:ext cx="82296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FF00"/>
                </a:solidFill>
                <a:latin typeface="Brush Script Std" pitchFamily="66" charset="0"/>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r>
              <a:rPr lang="en-US" altLang="zh-CN" sz="6000" dirty="0" smtClean="0">
                <a:solidFill>
                  <a:srgbClr val="C00000"/>
                </a:solidFill>
                <a:latin typeface="Brush Script Std" pitchFamily="66" charset="0"/>
                <a:ea typeface="Adobe Gothic Std B" pitchFamily="34" charset="-128"/>
              </a:rPr>
              <a:t>Thanks</a:t>
            </a:r>
            <a:r>
              <a:rPr lang="zh-CN" altLang="en-US" sz="6000" dirty="0" smtClean="0">
                <a:solidFill>
                  <a:srgbClr val="C00000"/>
                </a:solidFill>
                <a:latin typeface="Brush Script Std" pitchFamily="66" charset="0"/>
              </a:rPr>
              <a:t>！</a:t>
            </a:r>
            <a:endParaRPr lang="zh-CN" altLang="en-US" sz="6000" dirty="0">
              <a:solidFill>
                <a:srgbClr val="C00000"/>
              </a:solidFill>
              <a:latin typeface="Brush Script Std" pitchFamily="66" charset="0"/>
            </a:endParaRPr>
          </a:p>
        </p:txBody>
      </p:sp>
    </p:spTree>
    <p:extLst>
      <p:ext uri="{BB962C8B-B14F-4D97-AF65-F5344CB8AC3E}">
        <p14:creationId xmlns:p14="http://schemas.microsoft.com/office/powerpoint/2010/main" val="311104619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ECD0D53-1ECA-489B-AC7C-44064AEF6448}" type="slidenum">
              <a:rPr lang="en-US" altLang="zh-CN"/>
              <a:pPr>
                <a:defRPr/>
              </a:pPr>
              <a:t>‹#›</a:t>
            </a:fld>
            <a:endParaRPr lang="en-US" altLang="zh-CN"/>
          </a:p>
        </p:txBody>
      </p:sp>
    </p:spTree>
    <p:extLst>
      <p:ext uri="{BB962C8B-B14F-4D97-AF65-F5344CB8AC3E}">
        <p14:creationId xmlns:p14="http://schemas.microsoft.com/office/powerpoint/2010/main" val="34401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8A9DBC5-B4C0-43F7-9AFF-7EE49EC4F426}" type="slidenum">
              <a:rPr lang="en-US" altLang="zh-CN"/>
              <a:pPr>
                <a:defRPr/>
              </a:pPr>
              <a:t>‹#›</a:t>
            </a:fld>
            <a:endParaRPr lang="en-US" altLang="zh-CN"/>
          </a:p>
        </p:txBody>
      </p:sp>
    </p:spTree>
    <p:extLst>
      <p:ext uri="{BB962C8B-B14F-4D97-AF65-F5344CB8AC3E}">
        <p14:creationId xmlns:p14="http://schemas.microsoft.com/office/powerpoint/2010/main" val="306678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AB92EE3-54DE-4A30-B556-0C82B5F0BCEF}" type="slidenum">
              <a:rPr lang="en-US" altLang="zh-CN"/>
              <a:pPr>
                <a:defRPr/>
              </a:pPr>
              <a:t>‹#›</a:t>
            </a:fld>
            <a:endParaRPr lang="en-US" altLang="zh-CN"/>
          </a:p>
        </p:txBody>
      </p:sp>
    </p:spTree>
    <p:extLst>
      <p:ext uri="{BB962C8B-B14F-4D97-AF65-F5344CB8AC3E}">
        <p14:creationId xmlns:p14="http://schemas.microsoft.com/office/powerpoint/2010/main" val="292277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6F26C04-B88F-4FB3-941F-2BD699166F48}" type="slidenum">
              <a:rPr lang="en-US" altLang="zh-CN"/>
              <a:pPr>
                <a:defRPr/>
              </a:pPr>
              <a:t>‹#›</a:t>
            </a:fld>
            <a:endParaRPr lang="en-US" altLang="zh-CN"/>
          </a:p>
        </p:txBody>
      </p:sp>
    </p:spTree>
    <p:extLst>
      <p:ext uri="{BB962C8B-B14F-4D97-AF65-F5344CB8AC3E}">
        <p14:creationId xmlns:p14="http://schemas.microsoft.com/office/powerpoint/2010/main" val="33776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752600"/>
            <a:ext cx="3848100" cy="45720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752600"/>
            <a:ext cx="3848100" cy="45720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76200" y="6400800"/>
            <a:ext cx="3657600" cy="457200"/>
          </a:xfrm>
        </p:spPr>
        <p:txBody>
          <a:bodyPr/>
          <a:lstStyle>
            <a:lvl1pPr>
              <a:defRPr/>
            </a:lvl1pPr>
          </a:lstStyle>
          <a:p>
            <a:pPr>
              <a:defRPr/>
            </a:pPr>
            <a:endParaRPr lang="zh-CN" altLang="en-US"/>
          </a:p>
        </p:txBody>
      </p:sp>
      <p:sp>
        <p:nvSpPr>
          <p:cNvPr id="6" name="灯片编号占位符 5"/>
          <p:cNvSpPr>
            <a:spLocks noGrp="1"/>
          </p:cNvSpPr>
          <p:nvPr>
            <p:ph type="sldNum" sz="quarter" idx="11"/>
          </p:nvPr>
        </p:nvSpPr>
        <p:spPr>
          <a:xfrm>
            <a:off x="7162800" y="6477000"/>
            <a:ext cx="1905000" cy="457200"/>
          </a:xfrm>
        </p:spPr>
        <p:txBody>
          <a:bodyPr/>
          <a:lstStyle>
            <a:lvl1pPr>
              <a:defRPr/>
            </a:lvl1pPr>
          </a:lstStyle>
          <a:p>
            <a:pPr>
              <a:defRPr/>
            </a:pPr>
            <a:fld id="{AC523B11-1B23-4AD1-A502-04179B8193E6}" type="slidenum">
              <a:rPr lang="zh-CN" altLang="en-US"/>
              <a:pPr>
                <a:defRPr/>
              </a:pPr>
              <a:t>‹#›</a:t>
            </a:fld>
            <a:endParaRPr lang="en-US" altLang="zh-CN"/>
          </a:p>
        </p:txBody>
      </p:sp>
      <p:sp>
        <p:nvSpPr>
          <p:cNvPr id="7" name="日期占位符 6"/>
          <p:cNvSpPr>
            <a:spLocks noGrp="1"/>
          </p:cNvSpPr>
          <p:nvPr>
            <p:ph type="dt" sz="half" idx="12"/>
          </p:nvPr>
        </p:nvSpPr>
        <p:spPr>
          <a:xfrm>
            <a:off x="4427538" y="6381750"/>
            <a:ext cx="2133600" cy="476250"/>
          </a:xfrm>
        </p:spPr>
        <p:txBody>
          <a:bodyPr/>
          <a:lstStyle>
            <a:lvl1pPr>
              <a:defRPr/>
            </a:lvl1pPr>
          </a:lstStyle>
          <a:p>
            <a:pPr>
              <a:defRPr/>
            </a:pPr>
            <a:endParaRPr lang="en-US" altLang="zh-CN"/>
          </a:p>
        </p:txBody>
      </p:sp>
    </p:spTree>
    <p:extLst>
      <p:ext uri="{BB962C8B-B14F-4D97-AF65-F5344CB8AC3E}">
        <p14:creationId xmlns:p14="http://schemas.microsoft.com/office/powerpoint/2010/main" val="26475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752600"/>
            <a:ext cx="38481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0100" y="1752600"/>
            <a:ext cx="38481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0100" y="4114800"/>
            <a:ext cx="38481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a:xfrm>
            <a:off x="7162800" y="6477000"/>
            <a:ext cx="1905000" cy="457200"/>
          </a:xfrm>
        </p:spPr>
        <p:txBody>
          <a:bodyPr/>
          <a:lstStyle>
            <a:lvl1pPr>
              <a:defRPr smtClean="0"/>
            </a:lvl1pPr>
          </a:lstStyle>
          <a:p>
            <a:pPr>
              <a:defRPr/>
            </a:pPr>
            <a:fld id="{E2826CB0-068B-405B-95AF-AF8FA20A5037}" type="slidenum">
              <a:rPr lang="zh-CN" altLang="en-US"/>
              <a:pPr>
                <a:defRPr/>
              </a:pPr>
              <a:t>‹#›</a:t>
            </a:fld>
            <a:endParaRPr lang="en-US"/>
          </a:p>
        </p:txBody>
      </p:sp>
      <p:sp>
        <p:nvSpPr>
          <p:cNvPr id="7" name="日期占位符 6"/>
          <p:cNvSpPr>
            <a:spLocks noGrp="1"/>
          </p:cNvSpPr>
          <p:nvPr>
            <p:ph type="dt" sz="half" idx="11"/>
          </p:nvPr>
        </p:nvSpPr>
        <p:spPr>
          <a:xfrm>
            <a:off x="4427538" y="6381750"/>
            <a:ext cx="2133600" cy="476250"/>
          </a:xfrm>
        </p:spPr>
        <p:txBody>
          <a:bodyPr/>
          <a:lstStyle>
            <a:lvl1pPr>
              <a:defRPr smtClean="0"/>
            </a:lvl1pPr>
          </a:lstStyle>
          <a:p>
            <a:pPr>
              <a:defRPr/>
            </a:pPr>
            <a:endParaRPr lang="en-US"/>
          </a:p>
        </p:txBody>
      </p:sp>
    </p:spTree>
    <p:extLst>
      <p:ext uri="{BB962C8B-B14F-4D97-AF65-F5344CB8AC3E}">
        <p14:creationId xmlns:p14="http://schemas.microsoft.com/office/powerpoint/2010/main" val="190317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pitchFamily="34"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pitchFamily="34"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Arial" pitchFamily="34" charset="0"/>
              </a:defRPr>
            </a:lvl1pPr>
          </a:lstStyle>
          <a:p>
            <a:pPr>
              <a:defRPr/>
            </a:pPr>
            <a:fld id="{2FD5BE69-EB3E-4331-A6EE-0047E87324A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77" r:id="rId3"/>
    <p:sldLayoutId id="2147483666" r:id="rId4"/>
    <p:sldLayoutId id="2147483667" r:id="rId5"/>
    <p:sldLayoutId id="2147483668" r:id="rId6"/>
    <p:sldLayoutId id="2147483670" r:id="rId7"/>
    <p:sldLayoutId id="2147483675" r:id="rId8"/>
    <p:sldLayoutId id="2147483676" r:id="rId9"/>
    <p:sldLayoutId id="2147483678" r:id="rId10"/>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6.wmf"/><Relationship Id="rId2" Type="http://schemas.openxmlformats.org/officeDocument/2006/relationships/vmlDrawing" Target="../drawings/vmlDrawing6.vml"/><Relationship Id="rId1" Type="http://schemas.openxmlformats.org/officeDocument/2006/relationships/themeOverride" Target="../theme/themeOverride3.xml"/><Relationship Id="rId6" Type="http://schemas.openxmlformats.org/officeDocument/2006/relationships/oleObject" Target="../embeddings/oleObject9.bin"/><Relationship Id="rId5" Type="http://schemas.openxmlformats.org/officeDocument/2006/relationships/image" Target="../media/image15.wmf"/><Relationship Id="rId4"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0.wmf"/><Relationship Id="rId5" Type="http://schemas.openxmlformats.org/officeDocument/2006/relationships/oleObject" Target="../embeddings/oleObject11.bin"/><Relationship Id="rId4" Type="http://schemas.openxmlformats.org/officeDocument/2006/relationships/image" Target="../media/image2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13.bin"/><Relationship Id="rId4" Type="http://schemas.openxmlformats.org/officeDocument/2006/relationships/image" Target="../media/image31.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15.bin"/><Relationship Id="rId4" Type="http://schemas.openxmlformats.org/officeDocument/2006/relationships/image" Target="../media/image33.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emf"/><Relationship Id="rId5" Type="http://schemas.openxmlformats.org/officeDocument/2006/relationships/oleObject" Target="../embeddings/oleObject17.bin"/><Relationship Id="rId4" Type="http://schemas.openxmlformats.org/officeDocument/2006/relationships/image" Target="../media/image35.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zh.wikipedia.org/wiki/%E9%9D%A2%E5%90%91%E6%9C%8D%E5%8A%A1%E7%9A%84%E6%9E%B6%E6%9E%84" TargetMode="External"/><Relationship Id="rId1" Type="http://schemas.openxmlformats.org/officeDocument/2006/relationships/slideLayout" Target="../slideLayouts/slideLayout2.xml"/><Relationship Id="rId4" Type="http://schemas.openxmlformats.org/officeDocument/2006/relationships/hyperlink" Target="http://baike.baidu.com/view/1343493.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jpg"/><Relationship Id="rId4" Type="http://schemas.openxmlformats.org/officeDocument/2006/relationships/image" Target="../media/image5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3"/>
          <p:cNvSpPr>
            <a:spLocks noGrp="1"/>
          </p:cNvSpPr>
          <p:nvPr>
            <p:ph type="ctrTitle"/>
          </p:nvPr>
        </p:nvSpPr>
        <p:spPr>
          <a:xfrm>
            <a:off x="685800" y="2568575"/>
            <a:ext cx="7772400" cy="1470025"/>
          </a:xfrm>
        </p:spPr>
        <p:txBody>
          <a:bodyPr/>
          <a:lstStyle/>
          <a:p>
            <a:pPr eaLnBrk="1" hangingPunct="1"/>
            <a:r>
              <a:rPr lang="zh-CN" altLang="en-US" sz="4800" b="1" dirty="0" smtClean="0">
                <a:solidFill>
                  <a:srgbClr val="0000CC"/>
                </a:solidFill>
                <a:latin typeface="黑体" panose="02010609060101010101" pitchFamily="49" charset="-122"/>
                <a:ea typeface="黑体" panose="02010609060101010101" pitchFamily="49" charset="-122"/>
              </a:rPr>
              <a:t>并行与分布式计算</a:t>
            </a:r>
          </a:p>
        </p:txBody>
      </p:sp>
      <p:sp>
        <p:nvSpPr>
          <p:cNvPr id="3" name="TextBox 2"/>
          <p:cNvSpPr txBox="1"/>
          <p:nvPr/>
        </p:nvSpPr>
        <p:spPr>
          <a:xfrm>
            <a:off x="5334000" y="4648200"/>
            <a:ext cx="3547766" cy="400110"/>
          </a:xfrm>
          <a:prstGeom prst="rect">
            <a:avLst/>
          </a:prstGeom>
          <a:noFill/>
        </p:spPr>
        <p:txBody>
          <a:bodyPr wrap="none" rtlCol="0">
            <a:spAutoFit/>
          </a:bodyPr>
          <a:lstStyle/>
          <a:p>
            <a:r>
              <a:rPr lang="en-US" altLang="zh-CN" sz="2000" b="1" dirty="0" smtClean="0">
                <a:solidFill>
                  <a:srgbClr val="0000CC"/>
                </a:solidFill>
                <a:latin typeface="黑体" panose="02010609060101010101" pitchFamily="49" charset="-122"/>
                <a:ea typeface="黑体" panose="02010609060101010101" pitchFamily="49" charset="-122"/>
              </a:rPr>
              <a:t>2017-2018</a:t>
            </a:r>
            <a:r>
              <a:rPr lang="zh-CN" altLang="en-US" sz="2000" b="1" dirty="0" smtClean="0">
                <a:solidFill>
                  <a:srgbClr val="0000CC"/>
                </a:solidFill>
                <a:latin typeface="黑体" panose="02010609060101010101" pitchFamily="49" charset="-122"/>
                <a:ea typeface="黑体" panose="02010609060101010101" pitchFamily="49" charset="-122"/>
              </a:rPr>
              <a:t>第一学期前沿讲座</a:t>
            </a:r>
            <a:endParaRPr lang="zh-CN" altLang="en-US" sz="2000" b="1" dirty="0">
              <a:solidFill>
                <a:srgbClr val="0000CC"/>
              </a:solidFill>
              <a:latin typeface="黑体" panose="02010609060101010101" pitchFamily="49" charset="-122"/>
              <a:ea typeface="黑体" panose="02010609060101010101" pitchFamily="49" charset="-122"/>
            </a:endParaRPr>
          </a:p>
        </p:txBody>
      </p:sp>
      <p:sp>
        <p:nvSpPr>
          <p:cNvPr id="2" name="矩形 1"/>
          <p:cNvSpPr/>
          <p:nvPr/>
        </p:nvSpPr>
        <p:spPr>
          <a:xfrm>
            <a:off x="0" y="0"/>
            <a:ext cx="9144000" cy="19812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387447" y="5028744"/>
            <a:ext cx="1364476" cy="369332"/>
          </a:xfrm>
          <a:prstGeom prst="rect">
            <a:avLst/>
          </a:prstGeom>
        </p:spPr>
        <p:txBody>
          <a:bodyPr wrap="none">
            <a:spAutoFit/>
          </a:bodyPr>
          <a:lstStyle/>
          <a:p>
            <a:pPr eaLnBrk="1" hangingPunct="1"/>
            <a:r>
              <a:rPr lang="en-US" altLang="zh-CN" b="1" dirty="0" smtClean="0">
                <a:solidFill>
                  <a:srgbClr val="0000CC"/>
                </a:solidFill>
              </a:rPr>
              <a:t>2017-10-24</a:t>
            </a:r>
            <a:endParaRPr lang="zh-CN" altLang="en-US" b="1" dirty="0">
              <a:solidFill>
                <a:srgbClr val="0000CC"/>
              </a:solidFill>
            </a:endParaRPr>
          </a:p>
        </p:txBody>
      </p:sp>
      <p:sp>
        <p:nvSpPr>
          <p:cNvPr id="7" name="矩形 6"/>
          <p:cNvSpPr/>
          <p:nvPr/>
        </p:nvSpPr>
        <p:spPr>
          <a:xfrm>
            <a:off x="8102386" y="5378510"/>
            <a:ext cx="649537" cy="369332"/>
          </a:xfrm>
          <a:prstGeom prst="rect">
            <a:avLst/>
          </a:prstGeom>
        </p:spPr>
        <p:txBody>
          <a:bodyPr wrap="none">
            <a:spAutoFit/>
          </a:bodyPr>
          <a:lstStyle/>
          <a:p>
            <a:pPr eaLnBrk="1" hangingPunct="1"/>
            <a:r>
              <a:rPr lang="zh-CN" altLang="en-US" b="1" dirty="0" smtClean="0">
                <a:solidFill>
                  <a:srgbClr val="0000CC"/>
                </a:solidFill>
              </a:rPr>
              <a:t>沈鸿</a:t>
            </a:r>
            <a:endParaRPr lang="zh-CN" altLang="en-US" b="1" dirty="0">
              <a:solidFill>
                <a:srgbClr val="0000CC"/>
              </a:solidFill>
            </a:endParaRPr>
          </a:p>
        </p:txBody>
      </p:sp>
      <p:pic>
        <p:nvPicPr>
          <p:cNvPr id="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722" y="6096000"/>
            <a:ext cx="1328878"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buClr>
                <a:srgbClr val="C00000"/>
              </a:buClr>
              <a:defRPr/>
            </a:pPr>
            <a:r>
              <a:rPr lang="zh-CN" altLang="en-US" b="1" dirty="0" smtClean="0">
                <a:solidFill>
                  <a:srgbClr val="FF0000"/>
                </a:solidFill>
              </a:rPr>
              <a:t>普适计算</a:t>
            </a:r>
            <a:r>
              <a:rPr lang="zh-CN" altLang="en-US" sz="2400" dirty="0" smtClean="0"/>
              <a:t>（</a:t>
            </a:r>
            <a:r>
              <a:rPr lang="en-US" altLang="zh-CN" sz="2400" dirty="0" smtClean="0"/>
              <a:t>Pervasive / Ubiquitous Computing</a:t>
            </a:r>
            <a:r>
              <a:rPr lang="zh-CN" altLang="en-US" sz="2400" dirty="0" smtClean="0"/>
              <a:t>）</a:t>
            </a:r>
            <a:endParaRPr lang="en-US" altLang="zh-CN" sz="2400" dirty="0" smtClean="0"/>
          </a:p>
          <a:p>
            <a:pPr lvl="1" eaLnBrk="1" hangingPunct="1">
              <a:buClr>
                <a:srgbClr val="C00000"/>
              </a:buClr>
              <a:defRPr/>
            </a:pPr>
            <a:r>
              <a:rPr lang="zh-CN" altLang="en-US" b="1" dirty="0" smtClean="0"/>
              <a:t>无所不在的、随时随地可以进行计算的一种方式；无论何时何地，只要需要，就可以通过某种设备访问到所需的信息。</a:t>
            </a:r>
            <a:endParaRPr lang="en-US" altLang="zh-CN" b="1" dirty="0" smtClean="0"/>
          </a:p>
          <a:p>
            <a:pPr eaLnBrk="1" hangingPunct="1">
              <a:buClr>
                <a:srgbClr val="C00000"/>
              </a:buClr>
              <a:defRPr/>
            </a:pPr>
            <a:r>
              <a:rPr lang="zh-CN" altLang="en-US" sz="2800" b="1" dirty="0" smtClean="0"/>
              <a:t>两个特征：</a:t>
            </a:r>
            <a:endParaRPr lang="en-US" altLang="zh-CN" sz="2800" b="1" dirty="0" smtClean="0"/>
          </a:p>
          <a:p>
            <a:pPr lvl="1" eaLnBrk="1" hangingPunct="1">
              <a:buClr>
                <a:srgbClr val="C00000"/>
              </a:buClr>
              <a:defRPr/>
            </a:pPr>
            <a:r>
              <a:rPr lang="zh-CN" altLang="en-US" sz="2400" b="1" dirty="0" smtClean="0"/>
              <a:t>间断连接；</a:t>
            </a:r>
            <a:endParaRPr lang="en-US" altLang="zh-CN" sz="2400" b="1" dirty="0" smtClean="0"/>
          </a:p>
          <a:p>
            <a:pPr lvl="1" eaLnBrk="1" hangingPunct="1">
              <a:buClr>
                <a:srgbClr val="C00000"/>
              </a:buClr>
              <a:defRPr/>
            </a:pPr>
            <a:r>
              <a:rPr lang="zh-CN" altLang="en-US" sz="2400" b="1" dirty="0" smtClean="0"/>
              <a:t>轻量计算（即计算资源有限）</a:t>
            </a:r>
          </a:p>
          <a:p>
            <a:pPr eaLnBrk="1" hangingPunct="1">
              <a:buClr>
                <a:srgbClr val="C00000"/>
              </a:buClr>
              <a:defRPr/>
            </a:pPr>
            <a:r>
              <a:rPr lang="zh-CN" altLang="en-US" sz="2800" b="1" dirty="0" smtClean="0"/>
              <a:t>软件技术</a:t>
            </a:r>
            <a:endParaRPr lang="en-US" altLang="zh-CN" sz="2800" b="1" dirty="0" smtClean="0"/>
          </a:p>
          <a:p>
            <a:pPr lvl="1" eaLnBrk="1" hangingPunct="1">
              <a:buClr>
                <a:srgbClr val="C00000"/>
              </a:buClr>
              <a:defRPr/>
            </a:pPr>
            <a:r>
              <a:rPr lang="zh-CN" altLang="en-US" sz="2400" b="1" dirty="0" smtClean="0"/>
              <a:t>实现在这种环境下的事务和数据处理。</a:t>
            </a:r>
            <a:endParaRPr lang="zh-CN" altLang="en-US" sz="2400" dirty="0" smtClean="0"/>
          </a:p>
        </p:txBody>
      </p:sp>
      <p:sp>
        <p:nvSpPr>
          <p:cNvPr id="13314" name="标题 1"/>
          <p:cNvSpPr>
            <a:spLocks noGrp="1"/>
          </p:cNvSpPr>
          <p:nvPr>
            <p:ph type="title"/>
          </p:nvPr>
        </p:nvSpPr>
        <p:spPr/>
        <p:txBody>
          <a:bodyPr/>
          <a:lstStyle/>
          <a:p>
            <a:pPr eaLnBrk="1" hangingPunct="1"/>
            <a:r>
              <a:rPr lang="zh-CN" altLang="en-US" dirty="0" smtClean="0"/>
              <a:t>普适计算</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buClr>
                <a:srgbClr val="C00000"/>
              </a:buClr>
              <a:defRPr/>
            </a:pPr>
            <a:r>
              <a:rPr lang="zh-CN" altLang="en-US" sz="2800" b="1" dirty="0"/>
              <a:t>概念不同</a:t>
            </a:r>
          </a:p>
          <a:p>
            <a:pPr lvl="1" eaLnBrk="1" hangingPunct="1">
              <a:buClr>
                <a:srgbClr val="C00000"/>
              </a:buClr>
              <a:defRPr/>
            </a:pPr>
            <a:r>
              <a:rPr lang="zh-CN" altLang="en-US" sz="2400" b="1" dirty="0"/>
              <a:t>普适计算是学术概念</a:t>
            </a:r>
          </a:p>
          <a:p>
            <a:pPr lvl="1" eaLnBrk="1" hangingPunct="1">
              <a:buClr>
                <a:srgbClr val="C00000"/>
              </a:buClr>
              <a:defRPr/>
            </a:pPr>
            <a:r>
              <a:rPr lang="zh-CN" altLang="en-US" sz="2400" b="1" dirty="0"/>
              <a:t>云计算是商业概念</a:t>
            </a:r>
          </a:p>
          <a:p>
            <a:pPr eaLnBrk="1" hangingPunct="1">
              <a:buClr>
                <a:srgbClr val="C00000"/>
              </a:buClr>
              <a:defRPr/>
            </a:pPr>
            <a:r>
              <a:rPr lang="zh-CN" altLang="en-US" sz="2800" b="1" dirty="0"/>
              <a:t>高度不同</a:t>
            </a:r>
          </a:p>
          <a:p>
            <a:pPr lvl="1" eaLnBrk="1" hangingPunct="1">
              <a:buClr>
                <a:srgbClr val="C00000"/>
              </a:buClr>
              <a:defRPr/>
            </a:pPr>
            <a:r>
              <a:rPr lang="zh-CN" altLang="en-US" sz="2400" b="1" dirty="0"/>
              <a:t>普适计算是一种思想：融合</a:t>
            </a:r>
          </a:p>
          <a:p>
            <a:pPr lvl="1" eaLnBrk="1" hangingPunct="1">
              <a:buClr>
                <a:srgbClr val="C00000"/>
              </a:buClr>
              <a:defRPr/>
            </a:pPr>
            <a:r>
              <a:rPr lang="zh-CN" altLang="en-US" sz="2400" b="1" dirty="0"/>
              <a:t>云计算是一种手段</a:t>
            </a:r>
          </a:p>
          <a:p>
            <a:pPr eaLnBrk="1" hangingPunct="1">
              <a:buClr>
                <a:srgbClr val="C00000"/>
              </a:buClr>
              <a:defRPr/>
            </a:pPr>
            <a:r>
              <a:rPr lang="zh-CN" altLang="en-US" sz="2800" b="1" dirty="0" smtClean="0"/>
              <a:t>研究重心</a:t>
            </a:r>
            <a:r>
              <a:rPr lang="zh-CN" altLang="en-US" sz="2800" b="1" dirty="0"/>
              <a:t>不同</a:t>
            </a:r>
          </a:p>
          <a:p>
            <a:pPr lvl="1" eaLnBrk="1" hangingPunct="1">
              <a:buClr>
                <a:srgbClr val="C00000"/>
              </a:buClr>
              <a:defRPr/>
            </a:pPr>
            <a:r>
              <a:rPr lang="zh-CN" altLang="en-US" sz="2400" b="1" dirty="0"/>
              <a:t>普适计算强调终端与服务</a:t>
            </a:r>
          </a:p>
          <a:p>
            <a:pPr lvl="1" eaLnBrk="1" hangingPunct="1">
              <a:buClr>
                <a:srgbClr val="C00000"/>
              </a:buClr>
              <a:defRPr/>
            </a:pPr>
            <a:r>
              <a:rPr lang="zh-CN" altLang="en-US" sz="2400" b="1" dirty="0"/>
              <a:t>云计算更关注集合与协同</a:t>
            </a:r>
          </a:p>
          <a:p>
            <a:pPr eaLnBrk="1" hangingPunct="1">
              <a:buClr>
                <a:srgbClr val="C00000"/>
              </a:buClr>
              <a:defRPr/>
            </a:pPr>
            <a:r>
              <a:rPr lang="zh-CN" altLang="en-US" sz="2800" b="1" dirty="0" smtClean="0"/>
              <a:t>未来</a:t>
            </a:r>
            <a:r>
              <a:rPr lang="zh-CN" altLang="en-US" sz="2800" b="1" dirty="0"/>
              <a:t>并存的计算模式</a:t>
            </a:r>
          </a:p>
        </p:txBody>
      </p:sp>
      <p:sp>
        <p:nvSpPr>
          <p:cNvPr id="14338" name="标题 1"/>
          <p:cNvSpPr>
            <a:spLocks noGrp="1"/>
          </p:cNvSpPr>
          <p:nvPr>
            <p:ph type="title"/>
          </p:nvPr>
        </p:nvSpPr>
        <p:spPr/>
        <p:txBody>
          <a:bodyPr/>
          <a:lstStyle/>
          <a:p>
            <a:pPr eaLnBrk="1" hangingPunct="1"/>
            <a:r>
              <a:rPr lang="zh-CN" altLang="en-US" dirty="0" smtClean="0"/>
              <a:t>普适计算</a:t>
            </a:r>
            <a:r>
              <a:rPr lang="en-US" altLang="zh-CN" dirty="0" smtClean="0"/>
              <a:t>vs</a:t>
            </a:r>
            <a:r>
              <a:rPr lang="zh-CN" altLang="en-US" dirty="0" smtClean="0"/>
              <a:t>云计算</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10</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buClr>
                <a:srgbClr val="C00000"/>
              </a:buClr>
              <a:buSzPct val="50000"/>
              <a:buFont typeface="Wingdings" panose="05000000000000000000" pitchFamily="2" charset="2"/>
              <a:buChar char="n"/>
            </a:pPr>
            <a:r>
              <a:rPr lang="en-US" altLang="zh-CN" b="1" dirty="0" smtClean="0"/>
              <a:t>1 </a:t>
            </a:r>
            <a:r>
              <a:rPr lang="zh-CN" altLang="en-US" b="1" dirty="0" smtClean="0"/>
              <a:t>并行计算概述</a:t>
            </a:r>
          </a:p>
          <a:p>
            <a:pPr eaLnBrk="1" hangingPunct="1">
              <a:buClr>
                <a:srgbClr val="C00000"/>
              </a:buClr>
              <a:buSzPct val="50000"/>
              <a:buFont typeface="Wingdings" panose="05000000000000000000" pitchFamily="2" charset="2"/>
              <a:buChar char="n"/>
            </a:pPr>
            <a:r>
              <a:rPr lang="en-US" altLang="zh-CN" b="1" dirty="0" smtClean="0"/>
              <a:t>2 </a:t>
            </a:r>
            <a:r>
              <a:rPr lang="zh-CN" altLang="en-US" b="1" dirty="0" smtClean="0"/>
              <a:t>并行计算模型</a:t>
            </a:r>
            <a:endParaRPr lang="en-US" altLang="zh-CN" b="1" dirty="0" smtClean="0"/>
          </a:p>
          <a:p>
            <a:pPr eaLnBrk="1" hangingPunct="1">
              <a:buClr>
                <a:srgbClr val="C00000"/>
              </a:buClr>
              <a:buSzPct val="50000"/>
              <a:buFont typeface="Wingdings" panose="05000000000000000000" pitchFamily="2" charset="2"/>
              <a:buChar char="n"/>
            </a:pPr>
            <a:r>
              <a:rPr lang="en-US" altLang="zh-CN" b="1" dirty="0" smtClean="0"/>
              <a:t>3 </a:t>
            </a:r>
            <a:r>
              <a:rPr lang="zh-CN" altLang="en-US" b="1" dirty="0" smtClean="0"/>
              <a:t>并行计算通信模式</a:t>
            </a:r>
          </a:p>
          <a:p>
            <a:pPr eaLnBrk="1" hangingPunct="1">
              <a:buClr>
                <a:srgbClr val="C00000"/>
              </a:buClr>
              <a:buSzPct val="50000"/>
              <a:buFont typeface="Wingdings" panose="05000000000000000000" pitchFamily="2" charset="2"/>
              <a:buChar char="n"/>
            </a:pPr>
            <a:r>
              <a:rPr lang="en-US" altLang="zh-CN" b="1" dirty="0" smtClean="0"/>
              <a:t>4 </a:t>
            </a:r>
            <a:r>
              <a:rPr lang="zh-CN" altLang="en-US" b="1" dirty="0" smtClean="0"/>
              <a:t>并行算法基础</a:t>
            </a:r>
          </a:p>
          <a:p>
            <a:pPr eaLnBrk="1" hangingPunct="1">
              <a:buClr>
                <a:srgbClr val="C00000"/>
              </a:buClr>
              <a:buSzPct val="50000"/>
              <a:buFont typeface="Wingdings" panose="05000000000000000000" pitchFamily="2" charset="2"/>
              <a:buChar char="n"/>
            </a:pPr>
            <a:r>
              <a:rPr lang="en-US" altLang="zh-CN" b="1" dirty="0" smtClean="0"/>
              <a:t>5 </a:t>
            </a:r>
            <a:r>
              <a:rPr lang="zh-CN" altLang="en-US" b="1" dirty="0" smtClean="0"/>
              <a:t>并行编程基础</a:t>
            </a:r>
          </a:p>
        </p:txBody>
      </p:sp>
      <p:sp>
        <p:nvSpPr>
          <p:cNvPr id="15362" name="Rectangle 2"/>
          <p:cNvSpPr>
            <a:spLocks noGrp="1" noChangeArrowheads="1"/>
          </p:cNvSpPr>
          <p:nvPr>
            <p:ph type="title"/>
          </p:nvPr>
        </p:nvSpPr>
        <p:spPr/>
        <p:txBody>
          <a:bodyPr/>
          <a:lstStyle/>
          <a:p>
            <a:pPr eaLnBrk="1" hangingPunct="1"/>
            <a:r>
              <a:rPr lang="zh-CN" altLang="en-US" dirty="0" smtClean="0"/>
              <a:t>二、并行计算</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11</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eaLnBrk="1" hangingPunct="1">
              <a:lnSpc>
                <a:spcPct val="90000"/>
              </a:lnSpc>
              <a:buClr>
                <a:srgbClr val="C00000"/>
              </a:buClr>
              <a:buSzPct val="50000"/>
              <a:buFont typeface="Wingdings" panose="05000000000000000000" pitchFamily="2" charset="2"/>
              <a:buChar char="n"/>
            </a:pPr>
            <a:r>
              <a:rPr lang="zh-CN" altLang="en-US" b="1" dirty="0" smtClean="0"/>
              <a:t>并行计算定义</a:t>
            </a:r>
          </a:p>
          <a:p>
            <a:pPr eaLnBrk="1" hangingPunct="1">
              <a:lnSpc>
                <a:spcPct val="90000"/>
              </a:lnSpc>
              <a:buClr>
                <a:srgbClr val="C00000"/>
              </a:buClr>
              <a:buSzPct val="50000"/>
              <a:buFont typeface="Wingdings" panose="05000000000000000000" pitchFamily="2" charset="2"/>
              <a:buChar char="n"/>
            </a:pPr>
            <a:r>
              <a:rPr lang="zh-CN" altLang="en-US" b="1" dirty="0" smtClean="0"/>
              <a:t>为什么需要并行计算</a:t>
            </a:r>
          </a:p>
          <a:p>
            <a:pPr eaLnBrk="1" hangingPunct="1">
              <a:lnSpc>
                <a:spcPct val="90000"/>
              </a:lnSpc>
              <a:buClr>
                <a:srgbClr val="C00000"/>
              </a:buClr>
              <a:buSzPct val="50000"/>
              <a:buFont typeface="Wingdings" panose="05000000000000000000" pitchFamily="2" charset="2"/>
              <a:buChar char="n"/>
            </a:pPr>
            <a:r>
              <a:rPr lang="zh-CN" altLang="en-US" b="1" dirty="0" smtClean="0"/>
              <a:t>超级计算机的世界格局</a:t>
            </a:r>
            <a:endParaRPr lang="en-US" altLang="zh-CN" b="1" dirty="0" smtClean="0"/>
          </a:p>
          <a:p>
            <a:pPr eaLnBrk="1" hangingPunct="1">
              <a:lnSpc>
                <a:spcPct val="90000"/>
              </a:lnSpc>
              <a:buClr>
                <a:srgbClr val="C00000"/>
              </a:buClr>
              <a:buSzPct val="50000"/>
              <a:buFont typeface="Wingdings" panose="05000000000000000000" pitchFamily="2" charset="2"/>
              <a:buChar char="n"/>
            </a:pPr>
            <a:r>
              <a:rPr lang="zh-CN" altLang="en-US" b="1" dirty="0" smtClean="0"/>
              <a:t>并行计算过程</a:t>
            </a:r>
          </a:p>
        </p:txBody>
      </p:sp>
      <p:sp>
        <p:nvSpPr>
          <p:cNvPr id="16386" name="Rectangle 2"/>
          <p:cNvSpPr>
            <a:spLocks noGrp="1" noChangeArrowheads="1"/>
          </p:cNvSpPr>
          <p:nvPr>
            <p:ph type="title"/>
          </p:nvPr>
        </p:nvSpPr>
        <p:spPr/>
        <p:txBody>
          <a:bodyPr/>
          <a:lstStyle/>
          <a:p>
            <a:pPr eaLnBrk="1" hangingPunct="1"/>
            <a:r>
              <a:rPr lang="en-US" altLang="zh-CN" b="1" smtClean="0"/>
              <a:t>1 </a:t>
            </a:r>
            <a:r>
              <a:rPr lang="zh-CN" altLang="en-US" b="1" smtClean="0"/>
              <a:t>并行计算概述</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12</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smtClean="0"/>
              <a:t>并行计算定义</a:t>
            </a:r>
            <a:endParaRPr lang="zh-CN" altLang="en-US" dirty="0"/>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13</a:t>
            </a:fld>
            <a:endParaRPr lang="en-US" altLang="zh-CN"/>
          </a:p>
        </p:txBody>
      </p:sp>
      <p:sp>
        <p:nvSpPr>
          <p:cNvPr id="11" name="内容占位符 3"/>
          <p:cNvSpPr>
            <a:spLocks noGrp="1"/>
          </p:cNvSpPr>
          <p:nvPr>
            <p:ph idx="1"/>
          </p:nvPr>
        </p:nvSpPr>
        <p:spPr>
          <a:xfrm>
            <a:off x="457200" y="1295400"/>
            <a:ext cx="8229600" cy="4830763"/>
          </a:xfrm>
        </p:spPr>
        <p:txBody>
          <a:bodyPr/>
          <a:lstStyle/>
          <a:p>
            <a:pPr>
              <a:buClr>
                <a:srgbClr val="C00000"/>
              </a:buClr>
            </a:pPr>
            <a:r>
              <a:rPr lang="zh-CN" altLang="en-US" sz="2800" b="1" dirty="0" smtClean="0">
                <a:solidFill>
                  <a:srgbClr val="FF0000"/>
                </a:solidFill>
              </a:rPr>
              <a:t>并行计算</a:t>
            </a:r>
            <a:r>
              <a:rPr lang="zh-CN" altLang="en-US" sz="1800" b="1" dirty="0" smtClean="0"/>
              <a:t>（</a:t>
            </a:r>
            <a:r>
              <a:rPr lang="zh-CN" altLang="en-US" sz="1800" b="1" dirty="0"/>
              <a:t>或称平行计算</a:t>
            </a:r>
            <a:r>
              <a:rPr lang="zh-CN" altLang="en-US" sz="1800" b="1" dirty="0" smtClean="0"/>
              <a:t>）</a:t>
            </a:r>
            <a:r>
              <a:rPr lang="zh-CN" altLang="en-US" sz="2800" b="1" dirty="0" smtClean="0"/>
              <a:t>与</a:t>
            </a:r>
            <a:r>
              <a:rPr lang="zh-CN" altLang="en-US" sz="2800" b="1" dirty="0" smtClean="0">
                <a:solidFill>
                  <a:srgbClr val="C00000"/>
                </a:solidFill>
              </a:rPr>
              <a:t>串行计算</a:t>
            </a:r>
            <a:r>
              <a:rPr lang="zh-CN" altLang="en-US" sz="2800" b="1" dirty="0" smtClean="0"/>
              <a:t>对应；</a:t>
            </a:r>
            <a:endParaRPr lang="en-US" altLang="zh-CN" sz="2800" b="1" dirty="0" smtClean="0"/>
          </a:p>
          <a:p>
            <a:pPr lvl="1">
              <a:buClr>
                <a:srgbClr val="C00000"/>
              </a:buClr>
            </a:pPr>
            <a:r>
              <a:rPr lang="zh-CN" altLang="en-US" sz="2400" b="1" dirty="0"/>
              <a:t>并行计算可分为</a:t>
            </a:r>
            <a:r>
              <a:rPr lang="zh-CN" altLang="en-US" sz="2400" b="1" dirty="0">
                <a:solidFill>
                  <a:srgbClr val="C00000"/>
                </a:solidFill>
                <a:effectLst>
                  <a:outerShdw blurRad="38100" dist="38100" dir="2700000" algn="tl">
                    <a:srgbClr val="000000">
                      <a:alpha val="43137"/>
                    </a:srgbClr>
                  </a:outerShdw>
                </a:effectLst>
              </a:rPr>
              <a:t>时间</a:t>
            </a:r>
            <a:r>
              <a:rPr lang="zh-CN" altLang="en-US" sz="2400" b="1" dirty="0"/>
              <a:t>上的并行和</a:t>
            </a:r>
            <a:r>
              <a:rPr lang="zh-CN" altLang="en-US" sz="2400" b="1" dirty="0">
                <a:solidFill>
                  <a:srgbClr val="C00000"/>
                </a:solidFill>
                <a:effectLst>
                  <a:outerShdw blurRad="38100" dist="38100" dir="2700000" algn="tl">
                    <a:srgbClr val="000000">
                      <a:alpha val="43137"/>
                    </a:srgbClr>
                  </a:outerShdw>
                </a:effectLst>
              </a:rPr>
              <a:t>空间</a:t>
            </a:r>
            <a:r>
              <a:rPr lang="zh-CN" altLang="en-US" sz="2400" b="1" dirty="0"/>
              <a:t>上的</a:t>
            </a:r>
            <a:r>
              <a:rPr lang="zh-CN" altLang="en-US" sz="2400" b="1" dirty="0" smtClean="0"/>
              <a:t>并行</a:t>
            </a:r>
            <a:endParaRPr lang="en-US" altLang="zh-CN" sz="2400" b="1" dirty="0" smtClean="0"/>
          </a:p>
          <a:p>
            <a:pPr lvl="2">
              <a:buClr>
                <a:srgbClr val="C00000"/>
              </a:buClr>
            </a:pPr>
            <a:r>
              <a:rPr lang="zh-CN" altLang="en-US" sz="2000" dirty="0"/>
              <a:t>时间上的并行就是指</a:t>
            </a:r>
            <a:r>
              <a:rPr lang="zh-CN" altLang="en-US" sz="2000" dirty="0">
                <a:solidFill>
                  <a:srgbClr val="0000CC"/>
                </a:solidFill>
              </a:rPr>
              <a:t>流水线</a:t>
            </a:r>
            <a:r>
              <a:rPr lang="zh-CN" altLang="en-US" sz="2000" dirty="0" smtClean="0">
                <a:solidFill>
                  <a:srgbClr val="0000CC"/>
                </a:solidFill>
              </a:rPr>
              <a:t>技术</a:t>
            </a:r>
            <a:endParaRPr lang="en-US" altLang="zh-CN" sz="2000" dirty="0" smtClean="0">
              <a:solidFill>
                <a:srgbClr val="0000CC"/>
              </a:solidFill>
            </a:endParaRPr>
          </a:p>
          <a:p>
            <a:pPr lvl="2">
              <a:buClr>
                <a:srgbClr val="C00000"/>
              </a:buClr>
            </a:pPr>
            <a:r>
              <a:rPr lang="zh-CN" altLang="en-US" sz="2000" dirty="0"/>
              <a:t>空间上的并行则是指用多个处理器</a:t>
            </a:r>
            <a:r>
              <a:rPr lang="zh-CN" altLang="en-US" sz="2000" dirty="0" smtClean="0">
                <a:solidFill>
                  <a:srgbClr val="0000CC"/>
                </a:solidFill>
              </a:rPr>
              <a:t>并发执行</a:t>
            </a:r>
            <a:r>
              <a:rPr lang="zh-CN" altLang="en-US" sz="2000" dirty="0" smtClean="0"/>
              <a:t>计算</a:t>
            </a:r>
            <a:endParaRPr lang="en-US" altLang="zh-CN" sz="2000" dirty="0" smtClean="0"/>
          </a:p>
          <a:p>
            <a:pPr lvl="1">
              <a:buClr>
                <a:srgbClr val="C00000"/>
              </a:buClr>
            </a:pPr>
            <a:r>
              <a:rPr lang="zh-CN" altLang="en-US" sz="2400" b="1" dirty="0"/>
              <a:t>并行计算</a:t>
            </a:r>
            <a:r>
              <a:rPr lang="zh-CN" altLang="en-US" sz="2400" b="1" dirty="0" smtClean="0"/>
              <a:t>科学主要研究：空间</a:t>
            </a:r>
            <a:r>
              <a:rPr lang="zh-CN" altLang="en-US" sz="2400" b="1" dirty="0"/>
              <a:t>上的并行</a:t>
            </a:r>
            <a:r>
              <a:rPr lang="zh-CN" altLang="en-US" sz="2400" b="1" dirty="0" smtClean="0"/>
              <a:t>问题</a:t>
            </a:r>
            <a:endParaRPr lang="en-US" altLang="zh-CN" sz="2400" b="1" dirty="0" smtClean="0"/>
          </a:p>
          <a:p>
            <a:pPr lvl="1">
              <a:buClr>
                <a:srgbClr val="C00000"/>
              </a:buClr>
            </a:pPr>
            <a:r>
              <a:rPr lang="zh-CN" altLang="en-US" sz="2400" b="1" dirty="0"/>
              <a:t>并行计算通常是针对计算量的科学计算</a:t>
            </a:r>
            <a:r>
              <a:rPr lang="zh-CN" altLang="en-US" sz="2400" b="1" dirty="0" smtClean="0"/>
              <a:t>问题</a:t>
            </a:r>
            <a:endParaRPr lang="en-US" altLang="zh-CN" sz="2400" b="1" dirty="0" smtClean="0"/>
          </a:p>
          <a:p>
            <a:pPr lvl="1">
              <a:buClr>
                <a:srgbClr val="C00000"/>
              </a:buClr>
            </a:pPr>
            <a:endParaRPr lang="en-US" altLang="zh-CN" sz="2400" b="1" dirty="0" smtClean="0"/>
          </a:p>
          <a:p>
            <a:pPr>
              <a:buClr>
                <a:srgbClr val="C00000"/>
              </a:buClr>
            </a:pPr>
            <a:r>
              <a:rPr lang="zh-CN" altLang="en-US" sz="2800" b="1" dirty="0">
                <a:solidFill>
                  <a:srgbClr val="FF0000"/>
                </a:solidFill>
              </a:rPr>
              <a:t>并行结构</a:t>
            </a:r>
            <a:r>
              <a:rPr lang="zh-CN" altLang="en-US" sz="2800" b="1" dirty="0"/>
              <a:t>可</a:t>
            </a:r>
            <a:r>
              <a:rPr lang="zh-CN" altLang="en-US" sz="2800" b="1" dirty="0" smtClean="0"/>
              <a:t>分为</a:t>
            </a:r>
            <a:endParaRPr lang="en-US" altLang="zh-CN" sz="2800" b="1" dirty="0" smtClean="0"/>
          </a:p>
          <a:p>
            <a:pPr lvl="1">
              <a:buClr>
                <a:srgbClr val="C00000"/>
              </a:buClr>
            </a:pPr>
            <a:r>
              <a:rPr lang="zh-CN" altLang="en-US" sz="2400" b="1" dirty="0"/>
              <a:t>单机的多核多处理器的</a:t>
            </a:r>
            <a:r>
              <a:rPr lang="zh-CN" altLang="en-US" sz="2400" b="1" dirty="0" smtClean="0"/>
              <a:t>并行</a:t>
            </a:r>
            <a:endParaRPr lang="en-US" altLang="zh-CN" sz="2400" b="1" dirty="0" smtClean="0"/>
          </a:p>
          <a:p>
            <a:pPr lvl="1">
              <a:buClr>
                <a:srgbClr val="C00000"/>
              </a:buClr>
            </a:pPr>
            <a:r>
              <a:rPr lang="zh-CN" altLang="en-US" sz="2400" b="1" dirty="0"/>
              <a:t>多机（集群）的</a:t>
            </a:r>
            <a:r>
              <a:rPr lang="zh-CN" altLang="en-US" sz="2400" b="1" dirty="0" smtClean="0"/>
              <a:t>并行</a:t>
            </a:r>
            <a:r>
              <a:rPr lang="zh-CN" altLang="en-US" sz="2000" b="1" dirty="0" smtClean="0"/>
              <a:t>（提供集群</a:t>
            </a:r>
            <a:r>
              <a:rPr lang="zh-CN" altLang="en-US" sz="2000" b="1" dirty="0"/>
              <a:t>计算</a:t>
            </a:r>
            <a:r>
              <a:rPr lang="en-US" altLang="zh-CN" sz="2000" b="1" dirty="0"/>
              <a:t>&amp;</a:t>
            </a:r>
            <a:r>
              <a:rPr lang="zh-CN" altLang="en-US" sz="2000" b="1" dirty="0"/>
              <a:t>集群</a:t>
            </a:r>
            <a:r>
              <a:rPr lang="zh-CN" altLang="en-US" sz="2000" b="1" dirty="0" smtClean="0"/>
              <a:t>服务）</a:t>
            </a:r>
            <a:endParaRPr lang="en-US" altLang="zh-CN" sz="2000" b="1" dirty="0" smtClean="0"/>
          </a:p>
          <a:p>
            <a:pPr lvl="1">
              <a:buClr>
                <a:srgbClr val="C00000"/>
              </a:buClr>
            </a:pPr>
            <a:r>
              <a:rPr lang="zh-CN" altLang="en-US" sz="2000" b="1" dirty="0"/>
              <a:t>高性能计算，</a:t>
            </a:r>
            <a:r>
              <a:rPr lang="zh-CN" altLang="en-US" sz="2000" b="1" dirty="0" smtClean="0"/>
              <a:t>超级计算</a:t>
            </a:r>
            <a:endParaRPr lang="en-US" altLang="zh-CN" sz="2400" b="1" dirty="0"/>
          </a:p>
          <a:p>
            <a:pPr lvl="2">
              <a:buClr>
                <a:srgbClr val="C00000"/>
              </a:buClr>
            </a:pPr>
            <a:endParaRPr lang="zh-CN" altLang="en-US" sz="2000" dirty="0"/>
          </a:p>
        </p:txBody>
      </p:sp>
    </p:spTree>
    <p:extLst>
      <p:ext uri="{BB962C8B-B14F-4D97-AF65-F5344CB8AC3E}">
        <p14:creationId xmlns:p14="http://schemas.microsoft.com/office/powerpoint/2010/main" val="2294100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295401"/>
            <a:ext cx="8229600" cy="1752600"/>
          </a:xfrm>
        </p:spPr>
        <p:txBody>
          <a:bodyPr/>
          <a:lstStyle/>
          <a:p>
            <a:pPr>
              <a:buClr>
                <a:srgbClr val="C00000"/>
              </a:buClr>
              <a:buSzPct val="50000"/>
              <a:buFont typeface="Wingdings" panose="05000000000000000000" pitchFamily="2" charset="2"/>
              <a:buChar char="n"/>
            </a:pPr>
            <a:r>
              <a:rPr lang="zh-CN" altLang="en-US" sz="2800" b="1" dirty="0" smtClean="0"/>
              <a:t>特殊</a:t>
            </a:r>
            <a:r>
              <a:rPr lang="zh-CN" altLang="en-US" sz="2800" b="1" dirty="0"/>
              <a:t>行业的</a:t>
            </a:r>
            <a:r>
              <a:rPr lang="zh-CN" altLang="en-US" sz="2800" b="1" dirty="0" smtClean="0"/>
              <a:t>需求</a:t>
            </a:r>
            <a:endParaRPr lang="zh-CN" altLang="en-US" sz="2800" b="1" dirty="0"/>
          </a:p>
          <a:p>
            <a:pPr>
              <a:buClr>
                <a:srgbClr val="C00000"/>
              </a:buClr>
              <a:buSzPct val="50000"/>
              <a:buFont typeface="Wingdings" panose="05000000000000000000" pitchFamily="2" charset="2"/>
              <a:buChar char="n"/>
            </a:pPr>
            <a:r>
              <a:rPr lang="zh-CN" altLang="en-US" sz="2800" b="1" dirty="0" smtClean="0">
                <a:latin typeface="Times New Roman" pitchFamily="18" charset="0"/>
              </a:rPr>
              <a:t>现代</a:t>
            </a:r>
            <a:r>
              <a:rPr lang="zh-CN" altLang="en-US" sz="2800" b="1" dirty="0">
                <a:latin typeface="Times New Roman" pitchFamily="18" charset="0"/>
              </a:rPr>
              <a:t>科学方法</a:t>
            </a:r>
          </a:p>
          <a:p>
            <a:pPr>
              <a:buClr>
                <a:srgbClr val="C00000"/>
              </a:buClr>
              <a:buSzPct val="50000"/>
              <a:buFont typeface="Wingdings" panose="05000000000000000000" pitchFamily="2" charset="2"/>
              <a:buChar char="n"/>
            </a:pPr>
            <a:r>
              <a:rPr lang="zh-CN" altLang="en-US" sz="2800" b="1" dirty="0" smtClean="0">
                <a:latin typeface="Times New Roman" pitchFamily="18" charset="0"/>
              </a:rPr>
              <a:t>多</a:t>
            </a:r>
            <a:r>
              <a:rPr lang="zh-CN" altLang="en-US" sz="2800" b="1" dirty="0">
                <a:latin typeface="Times New Roman" pitchFamily="18" charset="0"/>
              </a:rPr>
              <a:t>核</a:t>
            </a:r>
            <a:r>
              <a:rPr lang="zh-CN" altLang="en-US" sz="2800" b="1" dirty="0" smtClean="0">
                <a:latin typeface="Times New Roman" pitchFamily="18" charset="0"/>
              </a:rPr>
              <a:t>处理器</a:t>
            </a:r>
            <a:endParaRPr lang="en-US" altLang="zh-CN" sz="2800" b="1" dirty="0" smtClean="0">
              <a:latin typeface="Times New Roman" pitchFamily="18" charset="0"/>
            </a:endParaRPr>
          </a:p>
        </p:txBody>
      </p:sp>
      <p:sp>
        <p:nvSpPr>
          <p:cNvPr id="3" name="标题 2"/>
          <p:cNvSpPr>
            <a:spLocks noGrp="1"/>
          </p:cNvSpPr>
          <p:nvPr>
            <p:ph type="title"/>
          </p:nvPr>
        </p:nvSpPr>
        <p:spPr/>
        <p:txBody>
          <a:bodyPr/>
          <a:lstStyle/>
          <a:p>
            <a:r>
              <a:rPr lang="zh-CN" altLang="en-US" b="1" dirty="0" smtClean="0"/>
              <a:t>为什么需要并行计算</a:t>
            </a:r>
            <a:endParaRPr lang="zh-CN" altLang="en-US" dirty="0"/>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14</a:t>
            </a:fld>
            <a:endParaRPr lang="en-US" altLang="zh-CN"/>
          </a:p>
        </p:txBody>
      </p:sp>
      <p:sp>
        <p:nvSpPr>
          <p:cNvPr id="12" name="Rectangle 4"/>
          <p:cNvSpPr>
            <a:spLocks noChangeArrowheads="1"/>
          </p:cNvSpPr>
          <p:nvPr/>
        </p:nvSpPr>
        <p:spPr bwMode="auto">
          <a:xfrm>
            <a:off x="8229600" y="1769604"/>
            <a:ext cx="1852613" cy="1063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177744" bIns="184092" anchor="ctr">
            <a:spAutoFit/>
          </a:bodyPr>
          <a:lstStyle/>
          <a:p>
            <a:pPr lvl="3">
              <a:buClr>
                <a:schemeClr val="tx1"/>
              </a:buClr>
              <a:buSzPct val="100000"/>
              <a:buFontTx/>
              <a:buAutoNum type="arabicPeriod"/>
            </a:pPr>
            <a:endParaRPr lang="en-US" altLang="zh-CN" sz="2800" b="1"/>
          </a:p>
          <a:p>
            <a:pPr eaLnBrk="0" hangingPunct="0"/>
            <a:endParaRPr lang="en-US" altLang="zh-CN"/>
          </a:p>
        </p:txBody>
      </p:sp>
      <p:sp>
        <p:nvSpPr>
          <p:cNvPr id="5" name="矩形 4"/>
          <p:cNvSpPr/>
          <p:nvPr/>
        </p:nvSpPr>
        <p:spPr>
          <a:xfrm>
            <a:off x="685800" y="4029670"/>
            <a:ext cx="7772400" cy="1323439"/>
          </a:xfrm>
          <a:prstGeom prst="rect">
            <a:avLst/>
          </a:prstGeom>
        </p:spPr>
        <p:txBody>
          <a:bodyPr wrap="square">
            <a:spAutoFit/>
          </a:bodyPr>
          <a:lstStyle/>
          <a:p>
            <a:pPr marL="0" indent="0">
              <a:buNone/>
            </a:pPr>
            <a:r>
              <a:rPr lang="en-US" altLang="zh-CN" sz="2000" b="1" dirty="0">
                <a:solidFill>
                  <a:srgbClr val="336699"/>
                </a:solidFill>
                <a:latin typeface="Times New Roman" pitchFamily="18" charset="0"/>
              </a:rPr>
              <a:t>“</a:t>
            </a:r>
            <a:r>
              <a:rPr lang="zh-CN" altLang="en-US" sz="2000" b="1" dirty="0">
                <a:solidFill>
                  <a:srgbClr val="336699"/>
                </a:solidFill>
                <a:latin typeface="Times New Roman" pitchFamily="18" charset="0"/>
              </a:rPr>
              <a:t>从某种程度上说，对于软件开发者而言，</a:t>
            </a:r>
            <a:r>
              <a:rPr lang="en-US" altLang="zh-CN" sz="2000" b="1" dirty="0">
                <a:solidFill>
                  <a:srgbClr val="336699"/>
                </a:solidFill>
                <a:latin typeface="Times New Roman" pitchFamily="18" charset="0"/>
              </a:rPr>
              <a:t>CPU</a:t>
            </a:r>
            <a:r>
              <a:rPr lang="zh-CN" altLang="en-US" sz="2000" b="1" dirty="0">
                <a:solidFill>
                  <a:srgbClr val="336699"/>
                </a:solidFill>
                <a:latin typeface="Times New Roman" pitchFamily="18" charset="0"/>
              </a:rPr>
              <a:t>主频提升就像是免费的午餐，此前所有程序很自然地会从主频的提升中受益，而如今多核出现了，这种免费的午餐没有了。我们必须针对多核重新进行软件设计”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en-US" altLang="zh-CN" sz="2000" dirty="0" smtClean="0"/>
          </a:p>
          <a:p>
            <a:r>
              <a:rPr kumimoji="1" lang="zh-CN" altLang="en-US" sz="2000" b="1" dirty="0">
                <a:latin typeface="Times New Roman" pitchFamily="18" charset="0"/>
              </a:rPr>
              <a:t>超级计算是解决国家经济</a:t>
            </a:r>
            <a:r>
              <a:rPr kumimoji="1" lang="zh-CN" altLang="en-US" sz="2000" b="1" dirty="0">
                <a:latin typeface="Times New Roman" pitchFamily="18" charset="0"/>
                <a:hlinkClick r:id="" tooltip="%u5143%u7956%u51B0%u6DC7%u6DCB @utops.cc"/>
              </a:rPr>
              <a:t>建设</a:t>
            </a:r>
            <a:r>
              <a:rPr kumimoji="1" lang="zh-CN" altLang="en-US" sz="2000" b="1" dirty="0">
                <a:latin typeface="Times New Roman" pitchFamily="18" charset="0"/>
              </a:rPr>
              <a:t>、</a:t>
            </a:r>
            <a:r>
              <a:rPr kumimoji="1" lang="zh-CN" altLang="en-US" sz="2000" b="1" dirty="0">
                <a:latin typeface="Times New Roman" pitchFamily="18" charset="0"/>
                <a:hlinkClick r:id="" tooltip="%u6C34%u661F%u5BB6%u7EBA @utops.cc"/>
              </a:rPr>
              <a:t>社会</a:t>
            </a:r>
            <a:r>
              <a:rPr kumimoji="1" lang="zh-CN" altLang="en-US" sz="2000" b="1" dirty="0">
                <a:latin typeface="Times New Roman" pitchFamily="18" charset="0"/>
              </a:rPr>
              <a:t>发展、科学进步、国家</a:t>
            </a:r>
            <a:r>
              <a:rPr kumimoji="1" lang="zh-CN" altLang="en-US" sz="2000" b="1" dirty="0">
                <a:latin typeface="Times New Roman" pitchFamily="18" charset="0"/>
                <a:hlinkClick r:id="" tooltip="%u6211%u7231%u6253%u6298%u7F51%u4F18%u60E0%u5238 @utops.cc"/>
              </a:rPr>
              <a:t>安全</a:t>
            </a:r>
            <a:r>
              <a:rPr kumimoji="1" lang="zh-CN" altLang="en-US" sz="2000" b="1" dirty="0">
                <a:latin typeface="Times New Roman" pitchFamily="18" charset="0"/>
              </a:rPr>
              <a:t>和国防建设等领域一系列重大挑战性问题的重要手段，是国家综合国力、科技竞争力和信息化建设能力的重要体现，已经成为世界各国争夺的战略制高点。 </a:t>
            </a:r>
          </a:p>
          <a:p>
            <a:endParaRPr lang="en-US" altLang="zh-CN" sz="2000" dirty="0" smtClean="0"/>
          </a:p>
          <a:p>
            <a:pPr>
              <a:lnSpc>
                <a:spcPct val="150000"/>
              </a:lnSpc>
            </a:pPr>
            <a:r>
              <a:rPr lang="en-US" altLang="zh-CN" sz="2000" b="1" kern="1200" dirty="0">
                <a:solidFill>
                  <a:srgbClr val="336699"/>
                </a:solidFill>
                <a:latin typeface="Times New Roman" pitchFamily="18" charset="0"/>
                <a:ea typeface="宋体" pitchFamily="2" charset="-122"/>
              </a:rPr>
              <a:t>1993</a:t>
            </a:r>
            <a:r>
              <a:rPr lang="zh-CN" altLang="en-US" sz="2000" b="1" kern="1200" dirty="0">
                <a:solidFill>
                  <a:srgbClr val="336699"/>
                </a:solidFill>
                <a:latin typeface="Times New Roman" pitchFamily="18" charset="0"/>
                <a:ea typeface="宋体" pitchFamily="2" charset="-122"/>
              </a:rPr>
              <a:t>年，德国曼海姆大学汉斯、埃里克等人发起创建了全球超级计算机</a:t>
            </a:r>
            <a:r>
              <a:rPr lang="en-US" altLang="zh-CN" sz="2000" b="1" kern="1200" dirty="0">
                <a:solidFill>
                  <a:srgbClr val="336699"/>
                </a:solidFill>
                <a:latin typeface="Times New Roman" pitchFamily="18" charset="0"/>
                <a:ea typeface="宋体" pitchFamily="2" charset="-122"/>
              </a:rPr>
              <a:t>TOP500</a:t>
            </a:r>
            <a:r>
              <a:rPr lang="zh-CN" altLang="en-US" sz="2000" b="1" kern="1200" dirty="0">
                <a:solidFill>
                  <a:srgbClr val="336699"/>
                </a:solidFill>
                <a:latin typeface="Times New Roman" pitchFamily="18" charset="0"/>
                <a:ea typeface="宋体" pitchFamily="2" charset="-122"/>
              </a:rPr>
              <a:t>排名榜。</a:t>
            </a:r>
            <a:r>
              <a:rPr lang="en-US" altLang="zh-CN" sz="2000" b="1" kern="1200" dirty="0">
                <a:solidFill>
                  <a:srgbClr val="C00000"/>
                </a:solidFill>
                <a:latin typeface="Times New Roman" pitchFamily="18" charset="0"/>
                <a:ea typeface="宋体" pitchFamily="2" charset="-122"/>
              </a:rPr>
              <a:t>TOP500</a:t>
            </a:r>
            <a:r>
              <a:rPr lang="zh-CN" altLang="en-US" sz="2000" b="1" kern="1200" dirty="0">
                <a:solidFill>
                  <a:srgbClr val="336699"/>
                </a:solidFill>
                <a:latin typeface="Times New Roman" pitchFamily="18" charset="0"/>
                <a:ea typeface="宋体" pitchFamily="2" charset="-122"/>
              </a:rPr>
              <a:t>目前由德国曼海姆大学、美国田纳西大学、美国能源研究科学计算中心以及劳伦斯伯克利国家实验室联合举办，每年排名两次，已发展成为全世界最具权威的超级计算机排名榜，是衡量各国超级计算水平的最重要的参考依据。</a:t>
            </a:r>
          </a:p>
          <a:p>
            <a:endParaRPr lang="zh-CN" altLang="en-US" sz="2000" dirty="0"/>
          </a:p>
        </p:txBody>
      </p:sp>
      <p:sp>
        <p:nvSpPr>
          <p:cNvPr id="3" name="标题 2"/>
          <p:cNvSpPr>
            <a:spLocks noGrp="1"/>
          </p:cNvSpPr>
          <p:nvPr>
            <p:ph type="title"/>
          </p:nvPr>
        </p:nvSpPr>
        <p:spPr/>
        <p:txBody>
          <a:bodyPr/>
          <a:lstStyle/>
          <a:p>
            <a:r>
              <a:rPr lang="zh-CN" altLang="en-US" b="1" dirty="0" smtClean="0"/>
              <a:t>超级计算</a:t>
            </a:r>
            <a:r>
              <a:rPr lang="zh-CN" altLang="en-US" b="1" dirty="0"/>
              <a:t>机的世界</a:t>
            </a:r>
            <a:r>
              <a:rPr lang="zh-CN" altLang="en-US" b="1" dirty="0" smtClean="0"/>
              <a:t>格局</a:t>
            </a:r>
            <a:endParaRPr lang="zh-CN" altLang="en-US" dirty="0"/>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15</a:t>
            </a:fld>
            <a:endParaRPr lang="en-US" altLang="zh-CN"/>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p:txBody>
          <a:bodyPr/>
          <a:lstStyle/>
          <a:p>
            <a:pPr eaLnBrk="1" hangingPunct="1">
              <a:buClr>
                <a:srgbClr val="C00000"/>
              </a:buClr>
            </a:pPr>
            <a:r>
              <a:rPr lang="zh-CN" altLang="en-US" sz="2800" dirty="0" smtClean="0">
                <a:latin typeface="黑体" panose="02010609060101010101" pitchFamily="49" charset="-122"/>
                <a:ea typeface="黑体" panose="02010609060101010101" pitchFamily="49" charset="-122"/>
              </a:rPr>
              <a:t>并行计算过程的四个阶段</a:t>
            </a:r>
            <a:r>
              <a:rPr lang="en-US" altLang="zh-CN" sz="2800" dirty="0" smtClean="0">
                <a:latin typeface="黑体" panose="02010609060101010101" pitchFamily="49" charset="-122"/>
                <a:ea typeface="黑体" panose="02010609060101010101" pitchFamily="49" charset="-122"/>
              </a:rPr>
              <a:t>(PCAM)</a:t>
            </a:r>
            <a:endParaRPr lang="zh-CN" altLang="en-US" sz="2800" dirty="0" smtClean="0">
              <a:latin typeface="黑体" panose="02010609060101010101" pitchFamily="49" charset="-122"/>
              <a:ea typeface="黑体" panose="02010609060101010101" pitchFamily="49" charset="-122"/>
            </a:endParaRPr>
          </a:p>
          <a:p>
            <a:pPr lvl="1" eaLnBrk="1" hangingPunct="1">
              <a:buClr>
                <a:srgbClr val="C00000"/>
              </a:buClr>
            </a:pPr>
            <a:r>
              <a:rPr lang="zh-CN" altLang="en-US" sz="2400" dirty="0" smtClean="0">
                <a:latin typeface="黑体" panose="02010609060101010101" pitchFamily="49" charset="-122"/>
                <a:ea typeface="黑体" panose="02010609060101010101" pitchFamily="49" charset="-122"/>
              </a:rPr>
              <a:t>划分</a:t>
            </a:r>
            <a:r>
              <a:rPr lang="en-US" altLang="zh-CN" sz="2400" dirty="0" smtClean="0">
                <a:latin typeface="黑体" panose="02010609060101010101" pitchFamily="49" charset="-122"/>
                <a:ea typeface="黑体" panose="02010609060101010101" pitchFamily="49" charset="-122"/>
              </a:rPr>
              <a:t>(Partitioning)</a:t>
            </a:r>
          </a:p>
          <a:p>
            <a:pPr lvl="1" eaLnBrk="1" hangingPunct="1">
              <a:buClr>
                <a:srgbClr val="C00000"/>
              </a:buClr>
            </a:pPr>
            <a:r>
              <a:rPr lang="zh-CN" altLang="en-US" sz="2400" dirty="0" smtClean="0">
                <a:latin typeface="黑体" panose="02010609060101010101" pitchFamily="49" charset="-122"/>
                <a:ea typeface="黑体" panose="02010609060101010101" pitchFamily="49" charset="-122"/>
              </a:rPr>
              <a:t>通讯</a:t>
            </a:r>
            <a:r>
              <a:rPr lang="en-US" altLang="zh-CN" sz="2400" dirty="0" smtClean="0">
                <a:latin typeface="黑体" panose="02010609060101010101" pitchFamily="49" charset="-122"/>
                <a:ea typeface="黑体" panose="02010609060101010101" pitchFamily="49" charset="-122"/>
              </a:rPr>
              <a:t>(Communication)</a:t>
            </a:r>
          </a:p>
          <a:p>
            <a:pPr lvl="1" eaLnBrk="1" hangingPunct="1">
              <a:buClr>
                <a:srgbClr val="C00000"/>
              </a:buClr>
            </a:pPr>
            <a:r>
              <a:rPr lang="zh-CN" altLang="en-US" sz="2400" dirty="0" smtClean="0">
                <a:latin typeface="黑体" panose="02010609060101010101" pitchFamily="49" charset="-122"/>
                <a:ea typeface="黑体" panose="02010609060101010101" pitchFamily="49" charset="-122"/>
              </a:rPr>
              <a:t>组合</a:t>
            </a:r>
            <a:r>
              <a:rPr lang="en-US" altLang="zh-CN" sz="2400" dirty="0" smtClean="0">
                <a:latin typeface="黑体" panose="02010609060101010101" pitchFamily="49" charset="-122"/>
                <a:ea typeface="黑体" panose="02010609060101010101" pitchFamily="49" charset="-122"/>
              </a:rPr>
              <a:t>(Agglomeration)</a:t>
            </a:r>
          </a:p>
          <a:p>
            <a:pPr lvl="1" eaLnBrk="1" hangingPunct="1">
              <a:buClr>
                <a:srgbClr val="C00000"/>
              </a:buClr>
            </a:pPr>
            <a:r>
              <a:rPr lang="zh-CN" altLang="en-US" sz="2400" dirty="0" smtClean="0">
                <a:latin typeface="黑体" panose="02010609060101010101" pitchFamily="49" charset="-122"/>
                <a:ea typeface="黑体" panose="02010609060101010101" pitchFamily="49" charset="-122"/>
              </a:rPr>
              <a:t>映射</a:t>
            </a:r>
            <a:r>
              <a:rPr lang="en-US" altLang="zh-CN" sz="2400" dirty="0" smtClean="0">
                <a:latin typeface="黑体" panose="02010609060101010101" pitchFamily="49" charset="-122"/>
                <a:ea typeface="黑体" panose="02010609060101010101" pitchFamily="49" charset="-122"/>
              </a:rPr>
              <a:t>(Mapping)</a:t>
            </a:r>
          </a:p>
          <a:p>
            <a:pPr lvl="1" eaLnBrk="1" hangingPunct="1">
              <a:buClr>
                <a:srgbClr val="C00000"/>
              </a:buClr>
            </a:pPr>
            <a:endParaRPr lang="zh-CN" altLang="en-US" sz="2400" dirty="0" smtClean="0">
              <a:latin typeface="黑体" panose="02010609060101010101" pitchFamily="49" charset="-122"/>
              <a:ea typeface="黑体" panose="02010609060101010101" pitchFamily="49" charset="-122"/>
            </a:endParaRPr>
          </a:p>
          <a:p>
            <a:pPr eaLnBrk="1" hangingPunct="1">
              <a:buClr>
                <a:srgbClr val="C00000"/>
              </a:buClr>
            </a:pPr>
            <a:r>
              <a:rPr lang="zh-CN" altLang="en-US" sz="2400" dirty="0" smtClean="0">
                <a:latin typeface="黑体" panose="02010609060101010101" pitchFamily="49" charset="-122"/>
                <a:ea typeface="黑体" panose="02010609060101010101" pitchFamily="49" charset="-122"/>
              </a:rPr>
              <a:t>划分：分解成小的任务，开拓并发性；</a:t>
            </a:r>
          </a:p>
          <a:p>
            <a:pPr eaLnBrk="1" hangingPunct="1">
              <a:buClr>
                <a:srgbClr val="C00000"/>
              </a:buClr>
            </a:pPr>
            <a:r>
              <a:rPr lang="zh-CN" altLang="en-US" sz="2400" dirty="0" smtClean="0">
                <a:latin typeface="黑体" panose="02010609060101010101" pitchFamily="49" charset="-122"/>
                <a:ea typeface="黑体" panose="02010609060101010101" pitchFamily="49" charset="-122"/>
              </a:rPr>
              <a:t>通讯：确定诸任务间的数据交换，监测划分的合理性；</a:t>
            </a:r>
            <a:endParaRPr lang="en-US" sz="2400" dirty="0" smtClean="0">
              <a:latin typeface="黑体" panose="02010609060101010101" pitchFamily="49" charset="-122"/>
              <a:ea typeface="黑体" panose="02010609060101010101" pitchFamily="49" charset="-122"/>
            </a:endParaRPr>
          </a:p>
          <a:p>
            <a:pPr eaLnBrk="1" hangingPunct="1">
              <a:buClr>
                <a:srgbClr val="C00000"/>
              </a:buClr>
            </a:pPr>
            <a:r>
              <a:rPr lang="zh-CN" altLang="en-US" sz="2400" dirty="0" smtClean="0">
                <a:latin typeface="黑体" panose="02010609060101010101" pitchFamily="49" charset="-122"/>
                <a:ea typeface="黑体" panose="02010609060101010101" pitchFamily="49" charset="-122"/>
              </a:rPr>
              <a:t>组合：依据任务的局部性，组合成更大的任务；</a:t>
            </a:r>
          </a:p>
          <a:p>
            <a:pPr eaLnBrk="1" hangingPunct="1">
              <a:buClr>
                <a:srgbClr val="C00000"/>
              </a:buClr>
            </a:pPr>
            <a:r>
              <a:rPr lang="zh-CN" altLang="en-US" sz="2400" dirty="0" smtClean="0">
                <a:latin typeface="黑体" panose="02010609060101010101" pitchFamily="49" charset="-122"/>
                <a:ea typeface="黑体" panose="02010609060101010101" pitchFamily="49" charset="-122"/>
              </a:rPr>
              <a:t>映射：将每个任务分配到处理器上，提高算法的性能。</a:t>
            </a:r>
          </a:p>
        </p:txBody>
      </p:sp>
      <p:sp>
        <p:nvSpPr>
          <p:cNvPr id="36866" name="标题 1"/>
          <p:cNvSpPr>
            <a:spLocks noGrp="1"/>
          </p:cNvSpPr>
          <p:nvPr>
            <p:ph type="title"/>
          </p:nvPr>
        </p:nvSpPr>
        <p:spPr/>
        <p:txBody>
          <a:bodyPr/>
          <a:lstStyle/>
          <a:p>
            <a:pPr eaLnBrk="1" hangingPunct="1"/>
            <a:r>
              <a:rPr lang="zh-CN" altLang="en-US" dirty="0" smtClean="0"/>
              <a:t>并行计算过程</a:t>
            </a:r>
          </a:p>
        </p:txBody>
      </p:sp>
      <p:sp>
        <p:nvSpPr>
          <p:cNvPr id="2" name="灯片编号占位符 1"/>
          <p:cNvSpPr>
            <a:spLocks noGrp="1"/>
          </p:cNvSpPr>
          <p:nvPr>
            <p:ph type="sldNum" sz="quarter" idx="12"/>
          </p:nvPr>
        </p:nvSpPr>
        <p:spPr/>
        <p:txBody>
          <a:bodyPr/>
          <a:lstStyle/>
          <a:p>
            <a:pPr>
              <a:defRPr/>
            </a:pPr>
            <a:fld id="{AC523B11-1B23-4AD1-A502-04179B8193E6}" type="slidenum">
              <a:rPr lang="zh-CN" altLang="en-US" smtClean="0"/>
              <a:pPr>
                <a:defRPr/>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1" name="Object 3"/>
          <p:cNvGraphicFramePr>
            <a:graphicFrameLocks noGrp="1" noChangeAspect="1"/>
          </p:cNvGraphicFramePr>
          <p:nvPr>
            <p:ph idx="1"/>
            <p:extLst>
              <p:ext uri="{D42A27DB-BD31-4B8C-83A1-F6EECF244321}">
                <p14:modId xmlns:p14="http://schemas.microsoft.com/office/powerpoint/2010/main" val="3667854830"/>
              </p:ext>
            </p:extLst>
          </p:nvPr>
        </p:nvGraphicFramePr>
        <p:xfrm>
          <a:off x="2895600" y="1219200"/>
          <a:ext cx="3455987" cy="4685784"/>
        </p:xfrm>
        <a:graphic>
          <a:graphicData uri="http://schemas.openxmlformats.org/presentationml/2006/ole">
            <mc:AlternateContent xmlns:mc="http://schemas.openxmlformats.org/markup-compatibility/2006">
              <mc:Choice xmlns:v="urn:schemas-microsoft-com:vml" Requires="v">
                <p:oleObj spid="_x0000_s37996" r:id="rId3" imgW="2797920" imgH="3792960" progId="Visio.Drawing.6">
                  <p:embed/>
                </p:oleObj>
              </mc:Choice>
              <mc:Fallback>
                <p:oleObj r:id="rId3" imgW="2797920" imgH="379296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219200"/>
                        <a:ext cx="3455987" cy="4685784"/>
                      </a:xfrm>
                      <a:prstGeom prst="rect">
                        <a:avLst/>
                      </a:prstGeom>
                      <a:noFill/>
                      <a:ln>
                        <a:noFill/>
                      </a:ln>
                      <a:effectLst/>
                      <a:extLst/>
                    </p:spPr>
                  </p:pic>
                </p:oleObj>
              </mc:Fallback>
            </mc:AlternateContent>
          </a:graphicData>
        </a:graphic>
      </p:graphicFrame>
      <p:sp>
        <p:nvSpPr>
          <p:cNvPr id="37890" name="Rectangle 2"/>
          <p:cNvSpPr>
            <a:spLocks noGrp="1" noChangeArrowheads="1"/>
          </p:cNvSpPr>
          <p:nvPr>
            <p:ph type="title"/>
          </p:nvPr>
        </p:nvSpPr>
        <p:spPr/>
        <p:txBody>
          <a:bodyPr/>
          <a:lstStyle/>
          <a:p>
            <a:pPr eaLnBrk="1" hangingPunct="1"/>
            <a:r>
              <a:rPr lang="zh-CN" altLang="en-US" dirty="0" smtClean="0"/>
              <a:t> </a:t>
            </a:r>
            <a:r>
              <a:rPr lang="en-US" altLang="zh-CN" dirty="0" smtClean="0"/>
              <a:t>PCAM</a:t>
            </a:r>
            <a:r>
              <a:rPr lang="zh-CN" altLang="en-US" dirty="0" smtClean="0"/>
              <a:t>设计过程</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eaLnBrk="1" hangingPunct="1">
              <a:buClr>
                <a:srgbClr val="C00000"/>
              </a:buClr>
            </a:pPr>
            <a:r>
              <a:rPr lang="zh-CN" altLang="en-US" sz="2800" dirty="0" smtClean="0">
                <a:latin typeface="黑体" panose="02010609060101010101" pitchFamily="49" charset="-122"/>
                <a:ea typeface="黑体" panose="02010609060101010101" pitchFamily="49" charset="-122"/>
              </a:rPr>
              <a:t>划分的对象是数据，可以是算法的输入数据、中间处理数据和输出数据；</a:t>
            </a:r>
          </a:p>
          <a:p>
            <a:pPr eaLnBrk="1" hangingPunct="1">
              <a:buClr>
                <a:srgbClr val="C00000"/>
              </a:buClr>
            </a:pPr>
            <a:r>
              <a:rPr lang="zh-CN" altLang="en-US" sz="2800" dirty="0" smtClean="0">
                <a:latin typeface="黑体" panose="02010609060101010101" pitchFamily="49" charset="-122"/>
                <a:ea typeface="黑体" panose="02010609060101010101" pitchFamily="49" charset="-122"/>
              </a:rPr>
              <a:t>将数据分解成大致相等的小数据片；</a:t>
            </a:r>
          </a:p>
          <a:p>
            <a:pPr eaLnBrk="1" hangingPunct="1">
              <a:buClr>
                <a:srgbClr val="C00000"/>
              </a:buClr>
            </a:pPr>
            <a:r>
              <a:rPr lang="zh-CN" altLang="en-US" sz="2800" dirty="0" smtClean="0">
                <a:latin typeface="黑体" panose="02010609060101010101" pitchFamily="49" charset="-122"/>
                <a:ea typeface="黑体" panose="02010609060101010101" pitchFamily="49" charset="-122"/>
              </a:rPr>
              <a:t>划分时考虑数据上的相应操作；</a:t>
            </a:r>
          </a:p>
          <a:p>
            <a:pPr eaLnBrk="1" hangingPunct="1">
              <a:buClr>
                <a:srgbClr val="C00000"/>
              </a:buClr>
            </a:pPr>
            <a:r>
              <a:rPr lang="zh-CN" altLang="en-US" sz="2800" dirty="0" smtClean="0">
                <a:latin typeface="黑体" panose="02010609060101010101" pitchFamily="49" charset="-122"/>
                <a:ea typeface="黑体" panose="02010609060101010101" pitchFamily="49" charset="-122"/>
              </a:rPr>
              <a:t>如果一个任务需要别的任务中的数据，则会产生任务间的通讯；</a:t>
            </a:r>
          </a:p>
        </p:txBody>
      </p:sp>
      <p:sp>
        <p:nvSpPr>
          <p:cNvPr id="38914" name="Rectangle 2"/>
          <p:cNvSpPr>
            <a:spLocks noGrp="1" noChangeArrowheads="1"/>
          </p:cNvSpPr>
          <p:nvPr>
            <p:ph type="title"/>
          </p:nvPr>
        </p:nvSpPr>
        <p:spPr/>
        <p:txBody>
          <a:bodyPr/>
          <a:lstStyle/>
          <a:p>
            <a:pPr eaLnBrk="1" hangingPunct="1"/>
            <a:r>
              <a:rPr lang="zh-CN" altLang="en-US" smtClean="0"/>
              <a:t>域分解 </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18</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457200" y="1417637"/>
            <a:ext cx="8229600" cy="4830763"/>
          </a:xfrm>
        </p:spPr>
        <p:txBody>
          <a:bodyPr/>
          <a:lstStyle/>
          <a:p>
            <a:pPr eaLnBrk="1" hangingPunct="1">
              <a:buClr>
                <a:srgbClr val="C00000"/>
              </a:buClr>
              <a:buSzPct val="50000"/>
              <a:buFont typeface="Wingdings" panose="05000000000000000000" pitchFamily="2" charset="2"/>
              <a:buChar char="n"/>
            </a:pPr>
            <a:r>
              <a:rPr lang="zh-CN" altLang="en-US" b="1" dirty="0">
                <a:latin typeface="+mn-ea"/>
              </a:rPr>
              <a:t>一、概念辨析</a:t>
            </a:r>
          </a:p>
          <a:p>
            <a:pPr eaLnBrk="1" hangingPunct="1">
              <a:buClr>
                <a:srgbClr val="C00000"/>
              </a:buClr>
              <a:buSzPct val="50000"/>
              <a:buFont typeface="Wingdings" panose="05000000000000000000" pitchFamily="2" charset="2"/>
              <a:buChar char="n"/>
            </a:pPr>
            <a:r>
              <a:rPr lang="zh-CN" altLang="en-US" b="1" dirty="0">
                <a:latin typeface="+mn-ea"/>
              </a:rPr>
              <a:t>二、并行计算</a:t>
            </a:r>
          </a:p>
          <a:p>
            <a:pPr eaLnBrk="1" hangingPunct="1">
              <a:buClr>
                <a:srgbClr val="C00000"/>
              </a:buClr>
              <a:buSzPct val="50000"/>
              <a:buFont typeface="Wingdings" panose="05000000000000000000" pitchFamily="2" charset="2"/>
              <a:buChar char="n"/>
            </a:pPr>
            <a:r>
              <a:rPr lang="zh-CN" altLang="en-US" b="1" dirty="0">
                <a:latin typeface="+mn-ea"/>
              </a:rPr>
              <a:t>三、分布式计算</a:t>
            </a:r>
          </a:p>
          <a:p>
            <a:pPr eaLnBrk="1" hangingPunct="1">
              <a:buClr>
                <a:srgbClr val="C00000"/>
              </a:buClr>
              <a:buSzPct val="50000"/>
              <a:buFont typeface="Wingdings" panose="05000000000000000000" pitchFamily="2" charset="2"/>
              <a:buChar char="n"/>
            </a:pPr>
            <a:r>
              <a:rPr lang="zh-CN" altLang="en-US" b="1" dirty="0">
                <a:latin typeface="+mn-ea"/>
              </a:rPr>
              <a:t>四、基于</a:t>
            </a:r>
            <a:r>
              <a:rPr lang="en-US" altLang="zh-CN" b="1" dirty="0">
                <a:latin typeface="+mn-ea"/>
              </a:rPr>
              <a:t>GPU</a:t>
            </a:r>
            <a:r>
              <a:rPr lang="zh-CN" altLang="en-US" b="1" dirty="0">
                <a:latin typeface="+mn-ea"/>
              </a:rPr>
              <a:t>的高性能计算</a:t>
            </a:r>
          </a:p>
          <a:p>
            <a:pPr eaLnBrk="1" hangingPunct="1">
              <a:buClr>
                <a:srgbClr val="C00000"/>
              </a:buClr>
              <a:buSzPct val="50000"/>
              <a:buFont typeface="Wingdings" panose="05000000000000000000" pitchFamily="2" charset="2"/>
              <a:buChar char="n"/>
            </a:pPr>
            <a:r>
              <a:rPr lang="zh-CN" altLang="en-US" b="1" dirty="0">
                <a:latin typeface="+mn-ea"/>
              </a:rPr>
              <a:t>五、分布式应用框架</a:t>
            </a:r>
            <a:r>
              <a:rPr lang="en-US" altLang="zh-CN" b="1" dirty="0">
                <a:latin typeface="+mn-ea"/>
              </a:rPr>
              <a:t>Hadoop </a:t>
            </a:r>
          </a:p>
        </p:txBody>
      </p:sp>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40" name="Object 4"/>
          <p:cNvGraphicFramePr>
            <a:graphicFrameLocks noGrp="1" noChangeAspect="1"/>
          </p:cNvGraphicFramePr>
          <p:nvPr>
            <p:ph idx="1"/>
            <p:extLst>
              <p:ext uri="{D42A27DB-BD31-4B8C-83A1-F6EECF244321}">
                <p14:modId xmlns:p14="http://schemas.microsoft.com/office/powerpoint/2010/main" val="1485272252"/>
              </p:ext>
            </p:extLst>
          </p:nvPr>
        </p:nvGraphicFramePr>
        <p:xfrm>
          <a:off x="1600200" y="3124200"/>
          <a:ext cx="5624511" cy="2433637"/>
        </p:xfrm>
        <a:graphic>
          <a:graphicData uri="http://schemas.openxmlformats.org/presentationml/2006/ole">
            <mc:AlternateContent xmlns:mc="http://schemas.openxmlformats.org/markup-compatibility/2006">
              <mc:Choice xmlns:v="urn:schemas-microsoft-com:vml" Requires="v">
                <p:oleObj spid="_x0000_s40045" name="Visio" r:id="rId3" imgW="3749479" imgH="1622031" progId="Visio.Drawing.11">
                  <p:embed/>
                </p:oleObj>
              </mc:Choice>
              <mc:Fallback>
                <p:oleObj name="Visio" r:id="rId3" imgW="3749479" imgH="162203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124200"/>
                        <a:ext cx="5624511" cy="2433637"/>
                      </a:xfrm>
                      <a:prstGeom prst="rect">
                        <a:avLst/>
                      </a:prstGeom>
                      <a:noFill/>
                      <a:ln>
                        <a:noFill/>
                      </a:ln>
                      <a:effectLst/>
                      <a:extLst/>
                    </p:spPr>
                  </p:pic>
                </p:oleObj>
              </mc:Fallback>
            </mc:AlternateContent>
          </a:graphicData>
        </a:graphic>
      </p:graphicFrame>
      <p:sp>
        <p:nvSpPr>
          <p:cNvPr id="39938" name="Rectangle 2"/>
          <p:cNvSpPr>
            <a:spLocks noGrp="1" noChangeArrowheads="1"/>
          </p:cNvSpPr>
          <p:nvPr>
            <p:ph type="title"/>
          </p:nvPr>
        </p:nvSpPr>
        <p:spPr/>
        <p:txBody>
          <a:bodyPr/>
          <a:lstStyle/>
          <a:p>
            <a:pPr eaLnBrk="1" hangingPunct="1"/>
            <a:r>
              <a:rPr lang="zh-CN" altLang="en-US" smtClean="0"/>
              <a:t>域分解 </a:t>
            </a:r>
          </a:p>
        </p:txBody>
      </p:sp>
      <p:sp>
        <p:nvSpPr>
          <p:cNvPr id="2" name="灯片编号占位符 1"/>
          <p:cNvSpPr>
            <a:spLocks noGrp="1"/>
          </p:cNvSpPr>
          <p:nvPr>
            <p:ph type="sldNum" sz="quarter" idx="12"/>
          </p:nvPr>
        </p:nvSpPr>
        <p:spPr/>
        <p:txBody>
          <a:bodyPr/>
          <a:lstStyle/>
          <a:p>
            <a:pPr>
              <a:defRPr/>
            </a:pPr>
            <a:fld id="{AC523B11-1B23-4AD1-A502-04179B8193E6}" type="slidenum">
              <a:rPr lang="zh-CN" altLang="en-US" smtClean="0"/>
              <a:pPr>
                <a:defRPr/>
              </a:pPr>
              <a:t>19</a:t>
            </a:fld>
            <a:endParaRPr lang="en-US" altLang="zh-CN"/>
          </a:p>
        </p:txBody>
      </p:sp>
      <p:sp>
        <p:nvSpPr>
          <p:cNvPr id="39939" name="Rectangle 3"/>
          <p:cNvSpPr>
            <a:spLocks noGrp="1" noChangeArrowheads="1"/>
          </p:cNvSpPr>
          <p:nvPr>
            <p:ph type="body" sz="half" idx="4294967295"/>
          </p:nvPr>
        </p:nvSpPr>
        <p:spPr>
          <a:xfrm>
            <a:off x="457200" y="1447800"/>
            <a:ext cx="7850188" cy="4572000"/>
          </a:xfrm>
        </p:spPr>
        <p:txBody>
          <a:bodyPr/>
          <a:lstStyle/>
          <a:p>
            <a:pPr eaLnBrk="1" hangingPunct="1">
              <a:buClr>
                <a:srgbClr val="C00000"/>
              </a:buClr>
            </a:pPr>
            <a:r>
              <a:rPr lang="zh-CN" altLang="en-US" sz="2800" dirty="0" smtClean="0">
                <a:latin typeface="黑体" panose="02010609060101010101" pitchFamily="49" charset="-122"/>
                <a:ea typeface="黑体" panose="02010609060101010101" pitchFamily="49" charset="-122"/>
              </a:rPr>
              <a:t>示例：三维网格的域分解，各格点上计算都是重复的。下图是三种分解方法：</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descr="Housi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990600" y="2236390"/>
            <a:ext cx="3124200" cy="3320229"/>
          </a:xfrm>
        </p:spPr>
      </p:pic>
      <p:sp>
        <p:nvSpPr>
          <p:cNvPr id="40962" name="Rectangle 2"/>
          <p:cNvSpPr>
            <a:spLocks noGrp="1" noChangeArrowheads="1"/>
          </p:cNvSpPr>
          <p:nvPr>
            <p:ph type="title"/>
          </p:nvPr>
        </p:nvSpPr>
        <p:spPr/>
        <p:txBody>
          <a:bodyPr/>
          <a:lstStyle/>
          <a:p>
            <a:pPr eaLnBrk="1" hangingPunct="1"/>
            <a:r>
              <a:rPr lang="zh-CN" altLang="en-US" smtClean="0"/>
              <a:t>域分解 </a:t>
            </a:r>
          </a:p>
        </p:txBody>
      </p:sp>
      <p:sp>
        <p:nvSpPr>
          <p:cNvPr id="2" name="灯片编号占位符 1"/>
          <p:cNvSpPr>
            <a:spLocks noGrp="1"/>
          </p:cNvSpPr>
          <p:nvPr>
            <p:ph type="sldNum" sz="quarter" idx="12"/>
          </p:nvPr>
        </p:nvSpPr>
        <p:spPr/>
        <p:txBody>
          <a:bodyPr/>
          <a:lstStyle/>
          <a:p>
            <a:pPr>
              <a:defRPr/>
            </a:pPr>
            <a:fld id="{E2826CB0-068B-405B-95AF-AF8FA20A5037}" type="slidenum">
              <a:rPr lang="zh-CN" altLang="en-US" smtClean="0"/>
              <a:pPr>
                <a:defRPr/>
              </a:pPr>
              <a:t>20</a:t>
            </a:fld>
            <a:endParaRPr lang="en-US"/>
          </a:p>
        </p:txBody>
      </p:sp>
      <p:sp>
        <p:nvSpPr>
          <p:cNvPr id="40963" name="Rectangle 3"/>
          <p:cNvSpPr>
            <a:spLocks noGrp="1" noChangeArrowheads="1"/>
          </p:cNvSpPr>
          <p:nvPr>
            <p:ph type="body" sz="half" idx="4294967295"/>
          </p:nvPr>
        </p:nvSpPr>
        <p:spPr>
          <a:xfrm>
            <a:off x="609600" y="1219200"/>
            <a:ext cx="7707313" cy="4572000"/>
          </a:xfrm>
        </p:spPr>
        <p:txBody>
          <a:bodyPr/>
          <a:lstStyle/>
          <a:p>
            <a:pPr eaLnBrk="1" hangingPunct="1">
              <a:buClr>
                <a:srgbClr val="C00000"/>
              </a:buClr>
            </a:pPr>
            <a:r>
              <a:rPr lang="zh-CN" altLang="en-US" sz="2800" dirty="0" smtClean="0">
                <a:latin typeface="黑体" panose="02010609060101010101" pitchFamily="49" charset="-122"/>
                <a:ea typeface="黑体" panose="02010609060101010101" pitchFamily="49" charset="-122"/>
              </a:rPr>
              <a:t>不规则区域的分解示例：</a:t>
            </a:r>
          </a:p>
        </p:txBody>
      </p:sp>
      <p:pic>
        <p:nvPicPr>
          <p:cNvPr id="40965" name="Picture 5" descr="HousingDecomp"/>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5410200" y="2362200"/>
            <a:ext cx="3455987" cy="3233737"/>
          </a:xfrm>
        </p:spPr>
      </p:pic>
      <p:sp>
        <p:nvSpPr>
          <p:cNvPr id="40966" name="AutoShape 6"/>
          <p:cNvSpPr>
            <a:spLocks noChangeArrowheads="1"/>
          </p:cNvSpPr>
          <p:nvPr/>
        </p:nvSpPr>
        <p:spPr bwMode="auto">
          <a:xfrm>
            <a:off x="4267200" y="3860799"/>
            <a:ext cx="863600" cy="360363"/>
          </a:xfrm>
          <a:prstGeom prst="rightArrow">
            <a:avLst>
              <a:gd name="adj1" fmla="val 50000"/>
              <a:gd name="adj2" fmla="val 59912"/>
            </a:avLst>
          </a:prstGeom>
          <a:noFill/>
          <a:ln w="19050">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eaLnBrk="1" hangingPunct="1">
              <a:buClr>
                <a:srgbClr val="C00000"/>
              </a:buClr>
            </a:pPr>
            <a:r>
              <a:rPr lang="zh-CN" altLang="en-US" sz="2800" dirty="0" smtClean="0">
                <a:latin typeface="黑体" panose="02010609060101010101" pitchFamily="49" charset="-122"/>
                <a:ea typeface="黑体" panose="02010609060101010101" pitchFamily="49" charset="-122"/>
              </a:rPr>
              <a:t>划分的对象是计算，将计算划分为不同的任务，其出发点不同于域分解；</a:t>
            </a:r>
          </a:p>
          <a:p>
            <a:pPr eaLnBrk="1" hangingPunct="1">
              <a:buClr>
                <a:srgbClr val="C00000"/>
              </a:buClr>
            </a:pPr>
            <a:r>
              <a:rPr lang="zh-CN" altLang="en-US" sz="2800" dirty="0" smtClean="0">
                <a:latin typeface="黑体" panose="02010609060101010101" pitchFamily="49" charset="-122"/>
                <a:ea typeface="黑体" panose="02010609060101010101" pitchFamily="49" charset="-122"/>
              </a:rPr>
              <a:t>划分后，研究不同任务所需的数据。如果这些数据不相交的，则划分是成功的；如果数据有相当的重叠， 意味着要重新进行域分解和功能分解；</a:t>
            </a:r>
          </a:p>
          <a:p>
            <a:pPr eaLnBrk="1" hangingPunct="1">
              <a:buClr>
                <a:srgbClr val="C00000"/>
              </a:buClr>
            </a:pPr>
            <a:r>
              <a:rPr lang="zh-CN" altLang="en-US" sz="2800" dirty="0" smtClean="0">
                <a:latin typeface="黑体" panose="02010609060101010101" pitchFamily="49" charset="-122"/>
                <a:ea typeface="黑体" panose="02010609060101010101" pitchFamily="49" charset="-122"/>
              </a:rPr>
              <a:t>功能分解是一种更深层次的分解。</a:t>
            </a:r>
          </a:p>
        </p:txBody>
      </p:sp>
      <p:sp>
        <p:nvSpPr>
          <p:cNvPr id="41986" name="Rectangle 2"/>
          <p:cNvSpPr>
            <a:spLocks noGrp="1" noChangeArrowheads="1"/>
          </p:cNvSpPr>
          <p:nvPr>
            <p:ph type="title"/>
          </p:nvPr>
        </p:nvSpPr>
        <p:spPr/>
        <p:txBody>
          <a:bodyPr/>
          <a:lstStyle/>
          <a:p>
            <a:pPr eaLnBrk="1" hangingPunct="1"/>
            <a:r>
              <a:rPr lang="zh-CN" altLang="en-US" smtClean="0"/>
              <a:t>功能分解 </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21</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2" name="Object 4"/>
          <p:cNvGraphicFramePr>
            <a:graphicFrameLocks noGrp="1" noChangeAspect="1"/>
          </p:cNvGraphicFramePr>
          <p:nvPr>
            <p:ph idx="1"/>
            <p:extLst>
              <p:ext uri="{D42A27DB-BD31-4B8C-83A1-F6EECF244321}">
                <p14:modId xmlns:p14="http://schemas.microsoft.com/office/powerpoint/2010/main" val="3478056695"/>
              </p:ext>
            </p:extLst>
          </p:nvPr>
        </p:nvGraphicFramePr>
        <p:xfrm>
          <a:off x="4926013" y="1371600"/>
          <a:ext cx="2895600" cy="2112405"/>
        </p:xfrm>
        <a:graphic>
          <a:graphicData uri="http://schemas.openxmlformats.org/presentationml/2006/ole">
            <mc:AlternateContent xmlns:mc="http://schemas.openxmlformats.org/markup-compatibility/2006">
              <mc:Choice xmlns:v="urn:schemas-microsoft-com:vml" Requires="v">
                <p:oleObj spid="_x0000_s43118" r:id="rId3" imgW="1860480" imgH="1357560" progId="Visio.Drawing.6">
                  <p:embed/>
                </p:oleObj>
              </mc:Choice>
              <mc:Fallback>
                <p:oleObj r:id="rId3" imgW="1860480" imgH="135756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013" y="1371600"/>
                        <a:ext cx="2895600" cy="2112405"/>
                      </a:xfrm>
                      <a:prstGeom prst="rect">
                        <a:avLst/>
                      </a:prstGeom>
                      <a:noFill/>
                      <a:ln>
                        <a:noFill/>
                      </a:ln>
                      <a:effectLst/>
                      <a:extLst/>
                    </p:spPr>
                  </p:pic>
                </p:oleObj>
              </mc:Fallback>
            </mc:AlternateContent>
          </a:graphicData>
        </a:graphic>
      </p:graphicFrame>
      <p:sp>
        <p:nvSpPr>
          <p:cNvPr id="43010" name="Rectangle 2"/>
          <p:cNvSpPr>
            <a:spLocks noGrp="1" noChangeArrowheads="1"/>
          </p:cNvSpPr>
          <p:nvPr>
            <p:ph type="title"/>
          </p:nvPr>
        </p:nvSpPr>
        <p:spPr/>
        <p:txBody>
          <a:bodyPr/>
          <a:lstStyle/>
          <a:p>
            <a:pPr eaLnBrk="1" hangingPunct="1"/>
            <a:r>
              <a:rPr lang="zh-CN" altLang="en-US" smtClean="0"/>
              <a:t>功能分解 </a:t>
            </a:r>
          </a:p>
        </p:txBody>
      </p:sp>
      <p:sp>
        <p:nvSpPr>
          <p:cNvPr id="2" name="灯片编号占位符 1"/>
          <p:cNvSpPr>
            <a:spLocks noGrp="1"/>
          </p:cNvSpPr>
          <p:nvPr>
            <p:ph type="sldNum" sz="quarter" idx="12"/>
          </p:nvPr>
        </p:nvSpPr>
        <p:spPr/>
        <p:txBody>
          <a:bodyPr/>
          <a:lstStyle/>
          <a:p>
            <a:pPr>
              <a:defRPr/>
            </a:pPr>
            <a:fld id="{E2826CB0-068B-405B-95AF-AF8FA20A5037}" type="slidenum">
              <a:rPr lang="zh-CN" altLang="en-US" smtClean="0"/>
              <a:pPr>
                <a:defRPr/>
              </a:pPr>
              <a:t>22</a:t>
            </a:fld>
            <a:endParaRPr lang="en-US"/>
          </a:p>
        </p:txBody>
      </p:sp>
      <p:sp>
        <p:nvSpPr>
          <p:cNvPr id="43011" name="Rectangle 3"/>
          <p:cNvSpPr>
            <a:spLocks noGrp="1" noChangeArrowheads="1"/>
          </p:cNvSpPr>
          <p:nvPr>
            <p:ph type="body" sz="half" idx="4294967295"/>
          </p:nvPr>
        </p:nvSpPr>
        <p:spPr>
          <a:xfrm>
            <a:off x="723900" y="1676400"/>
            <a:ext cx="3848100" cy="4572000"/>
          </a:xfrm>
        </p:spPr>
        <p:txBody>
          <a:bodyPr/>
          <a:lstStyle/>
          <a:p>
            <a:pPr eaLnBrk="1" hangingPunct="1">
              <a:buClr>
                <a:srgbClr val="C00000"/>
              </a:buClr>
            </a:pPr>
            <a:r>
              <a:rPr lang="zh-CN" altLang="en-US" sz="2800" dirty="0" smtClean="0">
                <a:latin typeface="黑体" panose="02010609060101010101" pitchFamily="49" charset="-122"/>
                <a:ea typeface="黑体" panose="02010609060101010101" pitchFamily="49" charset="-122"/>
              </a:rPr>
              <a:t>示例</a:t>
            </a:r>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：搜索树</a:t>
            </a:r>
          </a:p>
          <a:p>
            <a:pPr eaLnBrk="1" hangingPunct="1">
              <a:buClr>
                <a:srgbClr val="C00000"/>
              </a:buClr>
            </a:pPr>
            <a:endParaRPr lang="zh-CN" altLang="en-US" sz="2800" dirty="0" smtClean="0">
              <a:latin typeface="黑体" panose="02010609060101010101" pitchFamily="49" charset="-122"/>
              <a:ea typeface="黑体" panose="02010609060101010101" pitchFamily="49" charset="-122"/>
            </a:endParaRPr>
          </a:p>
          <a:p>
            <a:pPr eaLnBrk="1" hangingPunct="1">
              <a:buClr>
                <a:srgbClr val="C00000"/>
              </a:buClr>
            </a:pPr>
            <a:endParaRPr lang="zh-CN" altLang="en-US" sz="2800" dirty="0" smtClean="0">
              <a:latin typeface="黑体" panose="02010609060101010101" pitchFamily="49" charset="-122"/>
              <a:ea typeface="黑体" panose="02010609060101010101" pitchFamily="49" charset="-122"/>
            </a:endParaRPr>
          </a:p>
          <a:p>
            <a:pPr eaLnBrk="1" hangingPunct="1">
              <a:buClr>
                <a:srgbClr val="C00000"/>
              </a:buClr>
            </a:pPr>
            <a:endParaRPr lang="zh-CN" altLang="en-US" sz="2800" dirty="0" smtClean="0">
              <a:latin typeface="黑体" panose="02010609060101010101" pitchFamily="49" charset="-122"/>
              <a:ea typeface="黑体" panose="02010609060101010101" pitchFamily="49" charset="-122"/>
            </a:endParaRPr>
          </a:p>
          <a:p>
            <a:pPr eaLnBrk="1" hangingPunct="1">
              <a:buClr>
                <a:srgbClr val="C00000"/>
              </a:buClr>
            </a:pPr>
            <a:r>
              <a:rPr lang="zh-CN" altLang="en-US" sz="2800" dirty="0" smtClean="0">
                <a:latin typeface="黑体" panose="02010609060101010101" pitchFamily="49" charset="-122"/>
                <a:ea typeface="黑体" panose="02010609060101010101" pitchFamily="49" charset="-122"/>
              </a:rPr>
              <a:t>示例</a:t>
            </a:r>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：气候模型</a:t>
            </a:r>
          </a:p>
        </p:txBody>
      </p:sp>
      <p:pic>
        <p:nvPicPr>
          <p:cNvPr id="43013" name="Picture 5" descr="FunctionalDecomp"/>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a:xfrm>
            <a:off x="4773613" y="3852862"/>
            <a:ext cx="3455987" cy="2243138"/>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eaLnBrk="1" hangingPunct="1">
              <a:buClr>
                <a:srgbClr val="C00000"/>
              </a:buClr>
            </a:pPr>
            <a:r>
              <a:rPr lang="en-US" altLang="zh-CN" b="1" dirty="0" smtClean="0"/>
              <a:t>2.1 </a:t>
            </a:r>
            <a:r>
              <a:rPr lang="zh-CN" altLang="en-US" b="1" dirty="0" smtClean="0"/>
              <a:t>加速比性能定律</a:t>
            </a:r>
          </a:p>
          <a:p>
            <a:pPr eaLnBrk="1" hangingPunct="1">
              <a:buClr>
                <a:srgbClr val="C00000"/>
              </a:buClr>
            </a:pPr>
            <a:endParaRPr lang="zh-CN" altLang="en-US" b="1" dirty="0" smtClean="0"/>
          </a:p>
          <a:p>
            <a:pPr eaLnBrk="1" hangingPunct="1">
              <a:buClr>
                <a:srgbClr val="C00000"/>
              </a:buClr>
            </a:pPr>
            <a:r>
              <a:rPr lang="en-US" altLang="zh-CN" b="1" dirty="0" smtClean="0"/>
              <a:t>2.2 </a:t>
            </a:r>
            <a:r>
              <a:rPr lang="zh-CN" altLang="en-US" b="1" dirty="0" smtClean="0"/>
              <a:t>并行程序性能优化的一般原则</a:t>
            </a:r>
          </a:p>
        </p:txBody>
      </p:sp>
      <p:sp>
        <p:nvSpPr>
          <p:cNvPr id="45058" name="Rectangle 2"/>
          <p:cNvSpPr>
            <a:spLocks noGrp="1" noChangeArrowheads="1"/>
          </p:cNvSpPr>
          <p:nvPr>
            <p:ph type="title"/>
          </p:nvPr>
        </p:nvSpPr>
        <p:spPr/>
        <p:txBody>
          <a:bodyPr/>
          <a:lstStyle/>
          <a:p>
            <a:pPr eaLnBrk="1" hangingPunct="1"/>
            <a:r>
              <a:rPr lang="zh-CN" altLang="en-US" b="1" dirty="0" smtClean="0"/>
              <a:t>并行行算法性能指标</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Clr>
                <a:srgbClr val="C00000"/>
              </a:buClr>
            </a:pPr>
            <a:r>
              <a:rPr lang="en-US" altLang="zh-CN" b="1" dirty="0" err="1">
                <a:solidFill>
                  <a:srgbClr val="000000"/>
                </a:solidFill>
                <a:latin typeface="Times New Roman" pitchFamily="18" charset="0"/>
              </a:rPr>
              <a:t>Ws</a:t>
            </a:r>
            <a:r>
              <a:rPr lang="en-US" altLang="zh-CN" b="1" dirty="0">
                <a:solidFill>
                  <a:srgbClr val="000000"/>
                </a:solidFill>
                <a:latin typeface="Times New Roman" pitchFamily="18" charset="0"/>
              </a:rPr>
              <a:t>+ </a:t>
            </a:r>
            <a:r>
              <a:rPr lang="en-US" altLang="zh-CN" b="1" dirty="0" err="1">
                <a:solidFill>
                  <a:srgbClr val="000000"/>
                </a:solidFill>
                <a:latin typeface="Times New Roman" pitchFamily="18" charset="0"/>
              </a:rPr>
              <a:t>Wp</a:t>
            </a:r>
            <a:r>
              <a:rPr lang="zh-CN" altLang="en-US" b="1" dirty="0">
                <a:solidFill>
                  <a:srgbClr val="000000"/>
                </a:solidFill>
                <a:latin typeface="Times New Roman" pitchFamily="18" charset="0"/>
              </a:rPr>
              <a:t>可相应地表示为</a:t>
            </a:r>
            <a:r>
              <a:rPr lang="en-US" altLang="zh-CN" b="1" dirty="0">
                <a:solidFill>
                  <a:srgbClr val="000000"/>
                </a:solidFill>
                <a:latin typeface="Times New Roman" pitchFamily="18" charset="0"/>
              </a:rPr>
              <a:t>(f+ (1-f) )W</a:t>
            </a:r>
            <a:r>
              <a:rPr lang="zh-CN" altLang="en-US" b="1" dirty="0">
                <a:solidFill>
                  <a:srgbClr val="000000"/>
                </a:solidFill>
                <a:latin typeface="Times New Roman" pitchFamily="18" charset="0"/>
              </a:rPr>
              <a:t>，</a:t>
            </a:r>
            <a:r>
              <a:rPr lang="zh-CN" altLang="en-US" b="1" dirty="0" smtClean="0">
                <a:solidFill>
                  <a:srgbClr val="000000"/>
                </a:solidFill>
                <a:latin typeface="Times New Roman" pitchFamily="18" charset="0"/>
              </a:rPr>
              <a:t>则</a:t>
            </a:r>
            <a:endParaRPr lang="en-US" altLang="zh-CN" b="1" dirty="0" smtClean="0">
              <a:solidFill>
                <a:srgbClr val="000000"/>
              </a:solidFill>
              <a:latin typeface="Times New Roman" pitchFamily="18" charset="0"/>
            </a:endParaRPr>
          </a:p>
          <a:p>
            <a:pPr>
              <a:lnSpc>
                <a:spcPct val="150000"/>
              </a:lnSpc>
            </a:pPr>
            <a:endParaRPr lang="en-US" altLang="zh-CN" b="1" dirty="0">
              <a:solidFill>
                <a:srgbClr val="000000"/>
              </a:solidFill>
              <a:latin typeface="Times New Roman" pitchFamily="18" charset="0"/>
            </a:endParaRPr>
          </a:p>
          <a:p>
            <a:pPr>
              <a:buClr>
                <a:srgbClr val="C00000"/>
              </a:buClr>
            </a:pPr>
            <a:r>
              <a:rPr lang="en-US" altLang="zh-CN" b="1" dirty="0">
                <a:solidFill>
                  <a:srgbClr val="000000"/>
                </a:solidFill>
                <a:latin typeface="Times New Roman" pitchFamily="18" charset="0"/>
              </a:rPr>
              <a:t>p→∞</a:t>
            </a:r>
            <a:r>
              <a:rPr lang="zh-CN" altLang="en-US" b="1" dirty="0">
                <a:solidFill>
                  <a:srgbClr val="000000"/>
                </a:solidFill>
                <a:latin typeface="Times New Roman" pitchFamily="18" charset="0"/>
              </a:rPr>
              <a:t>时，上式极限为：     </a:t>
            </a:r>
            <a:r>
              <a:rPr lang="en-US" altLang="zh-CN" b="1" dirty="0">
                <a:solidFill>
                  <a:srgbClr val="000000"/>
                </a:solidFill>
                <a:latin typeface="Times New Roman" pitchFamily="18" charset="0"/>
              </a:rPr>
              <a:t>S= 1 / f</a:t>
            </a:r>
          </a:p>
          <a:p>
            <a:endParaRPr lang="en-US" altLang="zh-CN" b="1" dirty="0" smtClean="0">
              <a:solidFill>
                <a:srgbClr val="000000"/>
              </a:solidFill>
              <a:latin typeface="Times New Roman" pitchFamily="18" charset="0"/>
            </a:endParaRPr>
          </a:p>
          <a:p>
            <a:endParaRPr lang="en-US" altLang="zh-CN" b="1" dirty="0" smtClean="0">
              <a:solidFill>
                <a:srgbClr val="000000"/>
              </a:solidFill>
              <a:latin typeface="Times New Roman" pitchFamily="18" charset="0"/>
            </a:endParaRPr>
          </a:p>
          <a:p>
            <a:pPr>
              <a:buClr>
                <a:srgbClr val="C00000"/>
              </a:buClr>
            </a:pPr>
            <a:r>
              <a:rPr lang="zh-CN" altLang="en-US" b="1" dirty="0">
                <a:solidFill>
                  <a:srgbClr val="000000"/>
                </a:solidFill>
                <a:latin typeface="Times New Roman" pitchFamily="18" charset="0"/>
              </a:rPr>
              <a:t>设并行开销的额外开销为</a:t>
            </a:r>
            <a:r>
              <a:rPr lang="en-US" altLang="zh-CN" b="1" dirty="0" err="1">
                <a:solidFill>
                  <a:srgbClr val="000000"/>
                </a:solidFill>
                <a:latin typeface="Times New Roman" pitchFamily="18" charset="0"/>
              </a:rPr>
              <a:t>Wo</a:t>
            </a:r>
            <a:r>
              <a:rPr lang="en-US" altLang="zh-CN" b="1" dirty="0">
                <a:solidFill>
                  <a:srgbClr val="000000"/>
                </a:solidFill>
                <a:latin typeface="Times New Roman" pitchFamily="18" charset="0"/>
              </a:rPr>
              <a:t> 	</a:t>
            </a:r>
            <a:endParaRPr lang="zh-CN" altLang="en-US" b="1" dirty="0">
              <a:solidFill>
                <a:srgbClr val="000000"/>
              </a:solidFill>
              <a:latin typeface="Times New Roman" pitchFamily="18" charset="0"/>
            </a:endParaRPr>
          </a:p>
          <a:p>
            <a:endParaRPr lang="zh-CN" altLang="en-US" dirty="0"/>
          </a:p>
        </p:txBody>
      </p:sp>
      <p:sp>
        <p:nvSpPr>
          <p:cNvPr id="3" name="标题 2"/>
          <p:cNvSpPr>
            <a:spLocks noGrp="1"/>
          </p:cNvSpPr>
          <p:nvPr>
            <p:ph type="title"/>
          </p:nvPr>
        </p:nvSpPr>
        <p:spPr/>
        <p:txBody>
          <a:bodyPr/>
          <a:lstStyle/>
          <a:p>
            <a:r>
              <a:rPr lang="zh-CN" altLang="en-US" dirty="0" smtClean="0"/>
              <a:t>固定负载</a:t>
            </a:r>
            <a:r>
              <a:rPr lang="zh-CN" altLang="en-US" dirty="0"/>
              <a:t>的加速公式</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24</a:t>
            </a:fld>
            <a:endParaRPr lang="en-US" altLang="zh-CN"/>
          </a:p>
        </p:txBody>
      </p:sp>
      <p:graphicFrame>
        <p:nvGraphicFramePr>
          <p:cNvPr id="46082" name="Object 2"/>
          <p:cNvGraphicFramePr>
            <a:graphicFrameLocks noChangeAspect="1"/>
          </p:cNvGraphicFramePr>
          <p:nvPr>
            <p:extLst>
              <p:ext uri="{D42A27DB-BD31-4B8C-83A1-F6EECF244321}">
                <p14:modId xmlns:p14="http://schemas.microsoft.com/office/powerpoint/2010/main" val="2058565649"/>
              </p:ext>
            </p:extLst>
          </p:nvPr>
        </p:nvGraphicFramePr>
        <p:xfrm>
          <a:off x="3276600" y="1836281"/>
          <a:ext cx="2133600" cy="969171"/>
        </p:xfrm>
        <a:graphic>
          <a:graphicData uri="http://schemas.openxmlformats.org/presentationml/2006/ole">
            <mc:AlternateContent xmlns:mc="http://schemas.openxmlformats.org/markup-compatibility/2006">
              <mc:Choice xmlns:v="urn:schemas-microsoft-com:vml" Requires="v">
                <p:oleObj spid="_x0000_s46399" name="公式" r:id="rId3" imgW="710891" imgH="317362" progId="Equation.3">
                  <p:embed/>
                </p:oleObj>
              </mc:Choice>
              <mc:Fallback>
                <p:oleObj name="公式" r:id="rId3" imgW="710891" imgH="31736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836281"/>
                        <a:ext cx="2133600" cy="969171"/>
                      </a:xfrm>
                      <a:prstGeom prst="rect">
                        <a:avLst/>
                      </a:prstGeom>
                      <a:noFill/>
                      <a:ln>
                        <a:noFill/>
                      </a:ln>
                      <a:extLst/>
                    </p:spPr>
                  </p:pic>
                </p:oleObj>
              </mc:Fallback>
            </mc:AlternateContent>
          </a:graphicData>
        </a:graphic>
      </p:graphicFrame>
      <p:graphicFrame>
        <p:nvGraphicFramePr>
          <p:cNvPr id="46083" name="Object 3"/>
          <p:cNvGraphicFramePr>
            <a:graphicFrameLocks noChangeAspect="1"/>
          </p:cNvGraphicFramePr>
          <p:nvPr>
            <p:extLst>
              <p:ext uri="{D42A27DB-BD31-4B8C-83A1-F6EECF244321}">
                <p14:modId xmlns:p14="http://schemas.microsoft.com/office/powerpoint/2010/main" val="141762333"/>
              </p:ext>
            </p:extLst>
          </p:nvPr>
        </p:nvGraphicFramePr>
        <p:xfrm>
          <a:off x="2209800" y="3275396"/>
          <a:ext cx="4038600" cy="1144204"/>
        </p:xfrm>
        <a:graphic>
          <a:graphicData uri="http://schemas.openxmlformats.org/presentationml/2006/ole">
            <mc:AlternateContent xmlns:mc="http://schemas.openxmlformats.org/markup-compatibility/2006">
              <mc:Choice xmlns:v="urn:schemas-microsoft-com:vml" Requires="v">
                <p:oleObj spid="_x0000_s46400" name="公式" r:id="rId5" imgW="1866900" imgH="609600" progId="Equation.3">
                  <p:embed/>
                </p:oleObj>
              </mc:Choice>
              <mc:Fallback>
                <p:oleObj name="公式" r:id="rId5" imgW="1866900" imgH="609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275396"/>
                        <a:ext cx="4038600" cy="1144204"/>
                      </a:xfrm>
                      <a:prstGeom prst="rect">
                        <a:avLst/>
                      </a:prstGeom>
                      <a:noFill/>
                      <a:ln>
                        <a:noFill/>
                      </a:ln>
                      <a:extLst/>
                    </p:spPr>
                  </p:pic>
                </p:oleObj>
              </mc:Fallback>
            </mc:AlternateContent>
          </a:graphicData>
        </a:graphic>
      </p:graphicFrame>
      <p:graphicFrame>
        <p:nvGraphicFramePr>
          <p:cNvPr id="46084" name="Object 4"/>
          <p:cNvGraphicFramePr>
            <a:graphicFrameLocks noChangeAspect="1"/>
          </p:cNvGraphicFramePr>
          <p:nvPr>
            <p:extLst>
              <p:ext uri="{D42A27DB-BD31-4B8C-83A1-F6EECF244321}">
                <p14:modId xmlns:p14="http://schemas.microsoft.com/office/powerpoint/2010/main" val="3982713096"/>
              </p:ext>
            </p:extLst>
          </p:nvPr>
        </p:nvGraphicFramePr>
        <p:xfrm>
          <a:off x="1219200" y="5025780"/>
          <a:ext cx="6705600" cy="1222620"/>
        </p:xfrm>
        <a:graphic>
          <a:graphicData uri="http://schemas.openxmlformats.org/presentationml/2006/ole">
            <mc:AlternateContent xmlns:mc="http://schemas.openxmlformats.org/markup-compatibility/2006">
              <mc:Choice xmlns:v="urn:schemas-microsoft-com:vml" Requires="v">
                <p:oleObj spid="_x0000_s46401" name="公式" r:id="rId7" imgW="4038600" imgH="609600" progId="Equation.3">
                  <p:embed/>
                </p:oleObj>
              </mc:Choice>
              <mc:Fallback>
                <p:oleObj name="公式" r:id="rId7" imgW="4038600" imgH="609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5025780"/>
                        <a:ext cx="6705600" cy="1222620"/>
                      </a:xfrm>
                      <a:prstGeom prst="rect">
                        <a:avLst/>
                      </a:prstGeom>
                      <a:noFill/>
                      <a:ln>
                        <a:noFill/>
                      </a:ln>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5"/>
          <p:cNvSpPr>
            <a:spLocks noChangeArrowheads="1"/>
          </p:cNvSpPr>
          <p:nvPr/>
        </p:nvSpPr>
        <p:spPr bwMode="auto">
          <a:xfrm>
            <a:off x="5762625" y="2841349"/>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 name="内容占位符 3"/>
          <p:cNvSpPr>
            <a:spLocks noGrp="1"/>
          </p:cNvSpPr>
          <p:nvPr>
            <p:ph idx="1"/>
          </p:nvPr>
        </p:nvSpPr>
        <p:spPr/>
        <p:txBody>
          <a:bodyPr/>
          <a:lstStyle/>
          <a:p>
            <a:pPr>
              <a:buClr>
                <a:srgbClr val="C00000"/>
              </a:buClr>
            </a:pPr>
            <a:r>
              <a:rPr kumimoji="1" lang="en-US" altLang="zh-CN" sz="2800" b="1" dirty="0">
                <a:solidFill>
                  <a:schemeClr val="tx2"/>
                </a:solidFill>
                <a:latin typeface="Times New Roman" pitchFamily="18" charset="0"/>
              </a:rPr>
              <a:t>Amdahl</a:t>
            </a:r>
            <a:r>
              <a:rPr kumimoji="1" lang="zh-CN" altLang="en-US" sz="2800" b="1" dirty="0">
                <a:solidFill>
                  <a:schemeClr val="tx2"/>
                </a:solidFill>
                <a:latin typeface="Times New Roman" pitchFamily="18" charset="0"/>
              </a:rPr>
              <a:t>定律忽略了并行开销。</a:t>
            </a:r>
          </a:p>
          <a:p>
            <a:pPr>
              <a:buClr>
                <a:srgbClr val="C00000"/>
              </a:buClr>
            </a:pPr>
            <a:r>
              <a:rPr kumimoji="1" lang="zh-CN" altLang="en-US" sz="2800" b="1" dirty="0">
                <a:solidFill>
                  <a:schemeClr val="tx2"/>
                </a:solidFill>
                <a:latin typeface="Times New Roman" pitchFamily="18" charset="0"/>
              </a:rPr>
              <a:t>实验决定的串行比例（</a:t>
            </a:r>
            <a:r>
              <a:rPr kumimoji="1" lang="en-US" altLang="zh-CN" sz="2800" b="1" dirty="0">
                <a:solidFill>
                  <a:schemeClr val="tx2"/>
                </a:solidFill>
                <a:latin typeface="Times New Roman" pitchFamily="18" charset="0"/>
              </a:rPr>
              <a:t>experimentally determined serial fraction</a:t>
            </a:r>
            <a:r>
              <a:rPr kumimoji="1" lang="zh-CN" altLang="en-US" sz="2800" b="1" dirty="0">
                <a:solidFill>
                  <a:schemeClr val="tx2"/>
                </a:solidFill>
                <a:latin typeface="Times New Roman" pitchFamily="18" charset="0"/>
              </a:rPr>
              <a:t>）</a:t>
            </a:r>
          </a:p>
          <a:p>
            <a:pPr>
              <a:buClr>
                <a:srgbClr val="C00000"/>
              </a:buClr>
            </a:pPr>
            <a:endParaRPr lang="en-US" altLang="zh-CN" dirty="0" smtClean="0"/>
          </a:p>
          <a:p>
            <a:pPr>
              <a:buClr>
                <a:srgbClr val="C00000"/>
              </a:buClr>
            </a:pPr>
            <a:endParaRPr lang="en-US" altLang="zh-CN" dirty="0"/>
          </a:p>
          <a:p>
            <a:pPr>
              <a:buClr>
                <a:srgbClr val="C00000"/>
              </a:buClr>
            </a:pPr>
            <a:endParaRPr lang="en-US" altLang="zh-CN" dirty="0" smtClean="0"/>
          </a:p>
          <a:p>
            <a:pPr>
              <a:buClr>
                <a:srgbClr val="C00000"/>
              </a:buClr>
            </a:pPr>
            <a:r>
              <a:rPr kumimoji="1" lang="zh-CN" altLang="en-US" sz="2800" b="1" dirty="0">
                <a:solidFill>
                  <a:schemeClr val="tx2"/>
                </a:solidFill>
                <a:latin typeface="Times New Roman" pitchFamily="18" charset="0"/>
              </a:rPr>
              <a:t>根据它确定并行效率不高的原因</a:t>
            </a:r>
            <a:r>
              <a:rPr kumimoji="1" lang="zh-CN" altLang="en-US" sz="2800" b="1" dirty="0" smtClean="0">
                <a:solidFill>
                  <a:schemeClr val="tx2"/>
                </a:solidFill>
                <a:latin typeface="Times New Roman" pitchFamily="18" charset="0"/>
              </a:rPr>
              <a:t>：</a:t>
            </a:r>
            <a:endParaRPr kumimoji="1" lang="en-US" altLang="zh-CN" sz="2800" b="1" dirty="0" smtClean="0">
              <a:solidFill>
                <a:schemeClr val="tx2"/>
              </a:solidFill>
              <a:latin typeface="Times New Roman" pitchFamily="18" charset="0"/>
            </a:endParaRPr>
          </a:p>
          <a:p>
            <a:pPr lvl="1">
              <a:buClr>
                <a:srgbClr val="C00000"/>
              </a:buClr>
            </a:pPr>
            <a:r>
              <a:rPr kumimoji="1" lang="en-US" altLang="zh-CN" sz="2400" b="1" dirty="0" smtClean="0">
                <a:solidFill>
                  <a:schemeClr val="tx2"/>
                </a:solidFill>
                <a:latin typeface="Times New Roman" pitchFamily="18" charset="0"/>
              </a:rPr>
              <a:t>1</a:t>
            </a:r>
            <a:r>
              <a:rPr kumimoji="1" lang="zh-CN" altLang="en-US" sz="2400" b="1" dirty="0">
                <a:solidFill>
                  <a:schemeClr val="tx2"/>
                </a:solidFill>
                <a:latin typeface="Times New Roman" pitchFamily="18" charset="0"/>
              </a:rPr>
              <a:t>）缺少并行性</a:t>
            </a:r>
            <a:r>
              <a:rPr kumimoji="1" lang="zh-CN" altLang="en-US" sz="2400" b="1" dirty="0" smtClean="0">
                <a:solidFill>
                  <a:schemeClr val="tx2"/>
                </a:solidFill>
                <a:latin typeface="Times New Roman" pitchFamily="18" charset="0"/>
              </a:rPr>
              <a:t>；</a:t>
            </a:r>
            <a:endParaRPr kumimoji="1" lang="en-US" altLang="zh-CN" sz="2400" b="1" dirty="0" smtClean="0">
              <a:solidFill>
                <a:schemeClr val="tx2"/>
              </a:solidFill>
              <a:latin typeface="Times New Roman" pitchFamily="18" charset="0"/>
            </a:endParaRPr>
          </a:p>
          <a:p>
            <a:pPr lvl="1">
              <a:buClr>
                <a:srgbClr val="C00000"/>
              </a:buClr>
            </a:pPr>
            <a:r>
              <a:rPr kumimoji="1" lang="en-US" altLang="zh-CN" sz="2400" b="1" dirty="0" smtClean="0">
                <a:solidFill>
                  <a:schemeClr val="tx2"/>
                </a:solidFill>
                <a:latin typeface="Times New Roman" pitchFamily="18" charset="0"/>
              </a:rPr>
              <a:t>2</a:t>
            </a:r>
            <a:r>
              <a:rPr kumimoji="1" lang="zh-CN" altLang="en-US" sz="2400" b="1" dirty="0">
                <a:solidFill>
                  <a:schemeClr val="tx2"/>
                </a:solidFill>
                <a:latin typeface="Times New Roman" pitchFamily="18" charset="0"/>
              </a:rPr>
              <a:t>）算法或者体系结构中增加了开销。 </a:t>
            </a:r>
          </a:p>
          <a:p>
            <a:endParaRPr lang="zh-CN" altLang="en-US" dirty="0"/>
          </a:p>
        </p:txBody>
      </p:sp>
      <p:sp>
        <p:nvSpPr>
          <p:cNvPr id="3" name="标题 2"/>
          <p:cNvSpPr>
            <a:spLocks noGrp="1"/>
          </p:cNvSpPr>
          <p:nvPr>
            <p:ph type="title"/>
          </p:nvPr>
        </p:nvSpPr>
        <p:spPr/>
        <p:txBody>
          <a:bodyPr/>
          <a:lstStyle/>
          <a:p>
            <a:r>
              <a:rPr lang="en-US" altLang="zh-CN" dirty="0"/>
              <a:t>Amdahl</a:t>
            </a:r>
            <a:r>
              <a:rPr lang="zh-CN" altLang="en-US" dirty="0"/>
              <a:t>定律</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25</a:t>
            </a:fld>
            <a:endParaRPr lang="en-US" altLang="zh-CN"/>
          </a:p>
        </p:txBody>
      </p:sp>
      <p:graphicFrame>
        <p:nvGraphicFramePr>
          <p:cNvPr id="47110" name="Object 6"/>
          <p:cNvGraphicFramePr>
            <a:graphicFrameLocks noChangeAspect="1"/>
          </p:cNvGraphicFramePr>
          <p:nvPr>
            <p:extLst>
              <p:ext uri="{D42A27DB-BD31-4B8C-83A1-F6EECF244321}">
                <p14:modId xmlns:p14="http://schemas.microsoft.com/office/powerpoint/2010/main" val="18432513"/>
              </p:ext>
            </p:extLst>
          </p:nvPr>
        </p:nvGraphicFramePr>
        <p:xfrm>
          <a:off x="2895600" y="2971800"/>
          <a:ext cx="2160587" cy="1524000"/>
        </p:xfrm>
        <a:graphic>
          <a:graphicData uri="http://schemas.openxmlformats.org/presentationml/2006/ole">
            <mc:AlternateContent xmlns:mc="http://schemas.openxmlformats.org/markup-compatibility/2006">
              <mc:Choice xmlns:v="urn:schemas-microsoft-com:vml" Requires="v">
                <p:oleObj spid="_x0000_s47216" name="公式" r:id="rId3" imgW="901309" imgH="634725" progId="Equation.3">
                  <p:embed/>
                </p:oleObj>
              </mc:Choice>
              <mc:Fallback>
                <p:oleObj name="公式" r:id="rId3" imgW="901309" imgH="63472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971800"/>
                        <a:ext cx="2160587"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marL="514350" indent="-514350">
              <a:buClr>
                <a:srgbClr val="C00000"/>
              </a:buClr>
              <a:buFont typeface="+mj-lt"/>
              <a:buAutoNum type="arabicPeriod"/>
            </a:pPr>
            <a:r>
              <a:rPr lang="zh-CN" altLang="en-US" sz="2800" b="1" dirty="0"/>
              <a:t>减少通信量、提高通信粒度</a:t>
            </a:r>
          </a:p>
          <a:p>
            <a:pPr marL="514350" indent="-514350">
              <a:buClr>
                <a:srgbClr val="C00000"/>
              </a:buClr>
              <a:buFont typeface="+mj-lt"/>
              <a:buAutoNum type="arabicPeriod"/>
            </a:pPr>
            <a:r>
              <a:rPr lang="zh-CN" altLang="en-US" sz="2800" b="1" dirty="0"/>
              <a:t>全局通信尽量利用高效集合通信</a:t>
            </a:r>
            <a:r>
              <a:rPr lang="zh-CN" altLang="en-US" sz="2800" b="1" dirty="0" smtClean="0"/>
              <a:t>算法</a:t>
            </a:r>
            <a:endParaRPr lang="en-US" altLang="zh-CN" sz="2800" b="1" dirty="0" smtClean="0"/>
          </a:p>
          <a:p>
            <a:pPr marL="514350" indent="-514350">
              <a:buClr>
                <a:srgbClr val="C00000"/>
              </a:buClr>
              <a:buFont typeface="+mj-lt"/>
              <a:buAutoNum type="arabicPeriod"/>
            </a:pPr>
            <a:r>
              <a:rPr lang="zh-CN" altLang="en-US" sz="2800" b="1" dirty="0" smtClean="0"/>
              <a:t>挖掘</a:t>
            </a:r>
            <a:r>
              <a:rPr lang="zh-CN" altLang="en-US" sz="2800" b="1" dirty="0"/>
              <a:t>算法的并行度，减少</a:t>
            </a:r>
            <a:r>
              <a:rPr lang="en-US" altLang="zh-CN" sz="2800" b="1" dirty="0"/>
              <a:t>CPU</a:t>
            </a:r>
            <a:r>
              <a:rPr lang="zh-CN" altLang="en-US" sz="2800" b="1" dirty="0"/>
              <a:t>空闲等待</a:t>
            </a:r>
          </a:p>
          <a:p>
            <a:pPr marL="514350" indent="-514350">
              <a:buClr>
                <a:srgbClr val="C00000"/>
              </a:buClr>
              <a:buFont typeface="+mj-lt"/>
              <a:buAutoNum type="arabicPeriod"/>
            </a:pPr>
            <a:r>
              <a:rPr lang="zh-CN" altLang="en-US" sz="2800" b="1" dirty="0"/>
              <a:t>负载平衡</a:t>
            </a:r>
          </a:p>
          <a:p>
            <a:pPr marL="514350" indent="-514350">
              <a:buClr>
                <a:srgbClr val="C00000"/>
              </a:buClr>
              <a:buFont typeface="+mj-lt"/>
              <a:buAutoNum type="arabicPeriod"/>
            </a:pPr>
            <a:r>
              <a:rPr lang="zh-CN" altLang="en-US" sz="2800" b="1" dirty="0"/>
              <a:t>通信、计算的</a:t>
            </a:r>
            <a:r>
              <a:rPr lang="zh-CN" altLang="en-US" sz="2800" b="1" dirty="0" smtClean="0"/>
              <a:t>重叠</a:t>
            </a:r>
            <a:endParaRPr lang="en-US" altLang="zh-CN" sz="2800" b="1" dirty="0" smtClean="0"/>
          </a:p>
          <a:p>
            <a:pPr marL="514350" indent="-514350">
              <a:buClr>
                <a:srgbClr val="C00000"/>
              </a:buClr>
              <a:buFont typeface="+mj-lt"/>
              <a:buAutoNum type="arabicPeriod"/>
            </a:pPr>
            <a:r>
              <a:rPr lang="zh-CN" altLang="en-US" sz="2800" b="1" dirty="0" smtClean="0"/>
              <a:t>通过</a:t>
            </a:r>
            <a:r>
              <a:rPr lang="zh-CN" altLang="en-US" sz="2800" b="1" dirty="0"/>
              <a:t>引入重复计算来减少通信，即以计算换通信</a:t>
            </a:r>
          </a:p>
        </p:txBody>
      </p:sp>
      <p:sp>
        <p:nvSpPr>
          <p:cNvPr id="3" name="标题 2"/>
          <p:cNvSpPr>
            <a:spLocks noGrp="1"/>
          </p:cNvSpPr>
          <p:nvPr>
            <p:ph type="title"/>
          </p:nvPr>
        </p:nvSpPr>
        <p:spPr/>
        <p:txBody>
          <a:bodyPr/>
          <a:lstStyle/>
          <a:p>
            <a:r>
              <a:rPr lang="zh-CN" altLang="en-US" b="1" dirty="0" smtClean="0"/>
              <a:t>并行程序</a:t>
            </a:r>
            <a:r>
              <a:rPr lang="zh-CN" altLang="en-US" b="1" dirty="0"/>
              <a:t>性能优化的一般</a:t>
            </a:r>
            <a:r>
              <a:rPr lang="zh-CN" altLang="en-US" b="1" dirty="0" smtClean="0"/>
              <a:t>原则</a:t>
            </a:r>
            <a:endParaRPr lang="zh-CN" altLang="en-US" dirty="0"/>
          </a:p>
        </p:txBody>
      </p:sp>
      <p:sp>
        <p:nvSpPr>
          <p:cNvPr id="2" name="灯片编号占位符 1"/>
          <p:cNvSpPr>
            <a:spLocks noGrp="1"/>
          </p:cNvSpPr>
          <p:nvPr>
            <p:ph type="sldNum" sz="quarter" idx="12"/>
          </p:nvPr>
        </p:nvSpPr>
        <p:spPr/>
        <p:txBody>
          <a:bodyPr/>
          <a:lstStyle/>
          <a:p>
            <a:pPr>
              <a:defRPr/>
            </a:pPr>
            <a:fld id="{A6F26C04-B88F-4FB3-941F-2BD699166F48}" type="slidenum">
              <a:rPr lang="en-US" altLang="zh-CN" smtClean="0"/>
              <a:pPr>
                <a:defRPr/>
              </a:pPr>
              <a:t>26</a:t>
            </a:fld>
            <a:endParaRPr lang="en-US" altLang="zh-CN"/>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ChangeArrowheads="1"/>
          </p:cNvSpPr>
          <p:nvPr>
            <p:ph idx="1"/>
          </p:nvPr>
        </p:nvSpPr>
        <p:spPr/>
        <p:txBody>
          <a:bodyPr/>
          <a:lstStyle/>
          <a:p>
            <a:pPr eaLnBrk="1" hangingPunct="1"/>
            <a:r>
              <a:rPr lang="zh-CN" altLang="en-US" sz="2800" dirty="0" smtClean="0">
                <a:solidFill>
                  <a:srgbClr val="C00000"/>
                </a:solidFill>
                <a:latin typeface="黑体" panose="02010609060101010101" pitchFamily="49" charset="-122"/>
                <a:ea typeface="黑体" panose="02010609060101010101" pitchFamily="49" charset="-122"/>
              </a:rPr>
              <a:t>问题： </a:t>
            </a:r>
            <a:r>
              <a:rPr lang="zh-CN" altLang="en-US" sz="2800" dirty="0" smtClean="0">
                <a:latin typeface="黑体" panose="02010609060101010101" pitchFamily="49" charset="-122"/>
                <a:ea typeface="黑体" panose="02010609060101010101" pitchFamily="49" charset="-122"/>
              </a:rPr>
              <a:t>在</a:t>
            </a:r>
            <a:r>
              <a:rPr lang="en-US" altLang="zh-CN" sz="2800" dirty="0" smtClean="0">
                <a:latin typeface="黑体" panose="02010609060101010101" pitchFamily="49" charset="-122"/>
                <a:ea typeface="黑体" panose="02010609060101010101" pitchFamily="49" charset="-122"/>
              </a:rPr>
              <a:t>n</a:t>
            </a:r>
            <a:r>
              <a:rPr lang="zh-CN" altLang="en-US" sz="2800" dirty="0" smtClean="0">
                <a:latin typeface="黑体" panose="02010609060101010101" pitchFamily="49" charset="-122"/>
                <a:ea typeface="黑体" panose="02010609060101010101" pitchFamily="49" charset="-122"/>
              </a:rPr>
              <a:t>个处理器上，每个处理器上有</a:t>
            </a:r>
            <a:r>
              <a:rPr lang="zh-CN" altLang="en-US" sz="2800" dirty="0">
                <a:latin typeface="黑体" panose="02010609060101010101" pitchFamily="49" charset="-122"/>
                <a:ea typeface="黑体" panose="02010609060101010101" pitchFamily="49" charset="-122"/>
              </a:rPr>
              <a:t>一</a:t>
            </a:r>
            <a:r>
              <a:rPr lang="zh-CN" altLang="en-US" sz="2800" dirty="0" smtClean="0">
                <a:latin typeface="黑体" panose="02010609060101010101" pitchFamily="49" charset="-122"/>
                <a:ea typeface="黑体" panose="02010609060101010101" pitchFamily="49" charset="-122"/>
              </a:rPr>
              <a:t>个数，求这</a:t>
            </a:r>
            <a:r>
              <a:rPr lang="en-US" altLang="zh-CN" sz="2800" dirty="0" smtClean="0">
                <a:latin typeface="黑体" panose="02010609060101010101" pitchFamily="49" charset="-122"/>
                <a:ea typeface="黑体" panose="02010609060101010101" pitchFamily="49" charset="-122"/>
              </a:rPr>
              <a:t>n</a:t>
            </a:r>
            <a:r>
              <a:rPr lang="zh-CN" altLang="en-US" sz="2800" dirty="0" smtClean="0">
                <a:latin typeface="黑体" panose="02010609060101010101" pitchFamily="49" charset="-122"/>
                <a:ea typeface="黑体" panose="02010609060101010101" pitchFamily="49" charset="-122"/>
              </a:rPr>
              <a:t>个数之和。</a:t>
            </a:r>
            <a:endParaRPr lang="en-US" altLang="zh-CN" sz="2800" dirty="0" smtClean="0">
              <a:latin typeface="黑体" panose="02010609060101010101" pitchFamily="49" charset="-122"/>
              <a:ea typeface="黑体" panose="02010609060101010101" pitchFamily="49" charset="-122"/>
            </a:endParaRPr>
          </a:p>
          <a:p>
            <a:pPr eaLnBrk="1" hangingPunct="1"/>
            <a:r>
              <a:rPr lang="zh-CN" altLang="en-US" sz="2800" dirty="0" smtClean="0">
                <a:solidFill>
                  <a:srgbClr val="C00000"/>
                </a:solidFill>
                <a:latin typeface="黑体" panose="02010609060101010101" pitchFamily="49" charset="-122"/>
                <a:ea typeface="黑体" panose="02010609060101010101" pitchFamily="49" charset="-122"/>
              </a:rPr>
              <a:t>思想：</a:t>
            </a:r>
            <a:r>
              <a:rPr lang="zh-CN" altLang="en-US" sz="2800" dirty="0" smtClean="0">
                <a:latin typeface="黑体" panose="02010609060101010101" pitchFamily="49" charset="-122"/>
                <a:ea typeface="黑体" panose="02010609060101010101" pitchFamily="49" charset="-122"/>
              </a:rPr>
              <a:t>若</a:t>
            </a:r>
            <a:r>
              <a:rPr lang="en-US" altLang="zh-CN" sz="2800" dirty="0" smtClean="0">
                <a:latin typeface="黑体" panose="02010609060101010101" pitchFamily="49" charset="-122"/>
                <a:ea typeface="黑体" panose="02010609060101010101" pitchFamily="49" charset="-122"/>
              </a:rPr>
              <a:t>n</a:t>
            </a:r>
            <a:r>
              <a:rPr lang="zh-CN" altLang="en-US" sz="2800" dirty="0" smtClean="0">
                <a:latin typeface="黑体" panose="02010609060101010101" pitchFamily="49" charset="-122"/>
                <a:ea typeface="黑体" panose="02010609060101010101" pitchFamily="49" charset="-122"/>
              </a:rPr>
              <a:t>是</a:t>
            </a:r>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的幂；利用处理器的逻辑二叉树传播部分和，可以在</a:t>
            </a:r>
            <a:r>
              <a:rPr lang="en-US" altLang="zh-CN" sz="2800" dirty="0" smtClean="0">
                <a:latin typeface="黑体" panose="02010609060101010101" pitchFamily="49" charset="-122"/>
                <a:ea typeface="黑体" panose="02010609060101010101" pitchFamily="49" charset="-122"/>
              </a:rPr>
              <a:t>log n </a:t>
            </a:r>
            <a:r>
              <a:rPr lang="zh-CN" altLang="en-US" sz="2800" dirty="0" smtClean="0">
                <a:latin typeface="黑体" panose="02010609060101010101" pitchFamily="49" charset="-122"/>
                <a:ea typeface="黑体" panose="02010609060101010101" pitchFamily="49" charset="-122"/>
              </a:rPr>
              <a:t>步完成求和。</a:t>
            </a:r>
          </a:p>
        </p:txBody>
      </p:sp>
      <p:sp>
        <p:nvSpPr>
          <p:cNvPr id="44034" name="标题 1"/>
          <p:cNvSpPr>
            <a:spLocks noGrp="1"/>
          </p:cNvSpPr>
          <p:nvPr>
            <p:ph type="title"/>
          </p:nvPr>
        </p:nvSpPr>
        <p:spPr/>
        <p:txBody>
          <a:bodyPr/>
          <a:lstStyle/>
          <a:p>
            <a:pPr eaLnBrk="1" hangingPunct="1"/>
            <a:r>
              <a:rPr lang="zh-CN" altLang="en-US" b="1" dirty="0" smtClean="0"/>
              <a:t>例：并行求和</a:t>
            </a:r>
            <a:endParaRPr lang="zh-CN" altLang="en-US" dirty="0" smtClean="0"/>
          </a:p>
        </p:txBody>
      </p:sp>
      <p:sp>
        <p:nvSpPr>
          <p:cNvPr id="2" name="灯片编号占位符 1"/>
          <p:cNvSpPr>
            <a:spLocks noGrp="1"/>
          </p:cNvSpPr>
          <p:nvPr>
            <p:ph type="sldNum" sz="quarter" idx="12"/>
          </p:nvPr>
        </p:nvSpPr>
        <p:spPr/>
        <p:txBody>
          <a:bodyPr/>
          <a:lstStyle/>
          <a:p>
            <a:pPr>
              <a:defRPr/>
            </a:pPr>
            <a:fld id="{E2826CB0-068B-405B-95AF-AF8FA20A5037}" type="slidenum">
              <a:rPr lang="zh-CN" altLang="en-US" smtClean="0"/>
              <a:pPr>
                <a:defRPr/>
              </a:pPr>
              <a:t>27</a:t>
            </a:fld>
            <a:endParaRPr lang="en-US"/>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056" y="3200400"/>
            <a:ext cx="5226944" cy="293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4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3"/>
              <p:cNvSpPr>
                <a:spLocks noGrp="1" noChangeArrowheads="1"/>
              </p:cNvSpPr>
              <p:nvPr>
                <p:ph idx="1"/>
              </p:nvPr>
            </p:nvSpPr>
            <p:spPr>
              <a:xfrm>
                <a:off x="5181600" y="1645276"/>
                <a:ext cx="3519922" cy="4298324"/>
              </a:xfrm>
            </p:spPr>
            <p:txBody>
              <a:bodyPr/>
              <a:lstStyle/>
              <a:p>
                <a:pPr eaLnBrk="1" hangingPunct="1">
                  <a:buClr>
                    <a:srgbClr val="C00000"/>
                  </a:buClr>
                </a:pPr>
                <a:r>
                  <a:rPr lang="zh-CN" altLang="en-US" sz="2800" dirty="0" smtClean="0">
                    <a:latin typeface="黑体" panose="02010609060101010101" pitchFamily="49" charset="-122"/>
                    <a:ea typeface="黑体" panose="02010609060101010101" pitchFamily="49" charset="-122"/>
                  </a:rPr>
                  <a:t>计算</a:t>
                </a:r>
                <a:r>
                  <a:rPr lang="en-US" altLang="zh-CN" sz="2800" dirty="0" smtClean="0">
                    <a:latin typeface="黑体" panose="02010609060101010101" pitchFamily="49" charset="-122"/>
                    <a:ea typeface="黑体" panose="02010609060101010101" pitchFamily="49" charset="-122"/>
                  </a:rPr>
                  <a:t>16</a:t>
                </a:r>
                <a:r>
                  <a:rPr lang="zh-CN" altLang="en-US" sz="2800" dirty="0" smtClean="0">
                    <a:latin typeface="黑体" panose="02010609060101010101" pitchFamily="49" charset="-122"/>
                    <a:ea typeface="黑体" panose="02010609060101010101" pitchFamily="49" charset="-122"/>
                  </a:rPr>
                  <a:t>个部分和 得到全局和</a:t>
                </a:r>
                <a:endParaRPr lang="en-US" altLang="zh-CN" sz="2800" baseline="-25000" dirty="0">
                  <a:latin typeface="黑体" panose="02010609060101010101" pitchFamily="49" charset="-122"/>
                  <a:ea typeface="黑体" panose="02010609060101010101" pitchFamily="49" charset="-122"/>
                </a:endParaRPr>
              </a:p>
              <a:p>
                <a:pPr eaLnBrk="1" hangingPunct="1">
                  <a:buClr>
                    <a:srgbClr val="C00000"/>
                  </a:buClr>
                </a:pPr>
                <a14:m>
                  <m:oMath xmlns:m="http://schemas.openxmlformats.org/officeDocument/2006/math">
                    <m:nary>
                      <m:naryPr>
                        <m:chr m:val="∑"/>
                        <m:ctrlPr>
                          <a:rPr lang="en-US" altLang="zh-CN" sz="2800" b="0" i="1" smtClean="0">
                            <a:latin typeface="Cambria Math" panose="02040503050406030204" pitchFamily="18" charset="0"/>
                          </a:rPr>
                        </m:ctrlPr>
                      </m:naryPr>
                      <m:sub>
                        <m:r>
                          <a:rPr lang="en-US" altLang="zh-CN" sz="2800" b="0" i="1" smtClean="0">
                            <a:latin typeface="Cambria Math"/>
                          </a:rPr>
                          <m:t>𝑖</m:t>
                        </m:r>
                      </m:sub>
                      <m:sup>
                        <m:r>
                          <a:rPr lang="en-US" altLang="zh-CN" sz="2800" b="0" i="1" smtClean="0">
                            <a:latin typeface="Cambria Math"/>
                          </a:rPr>
                          <m:t>𝑗</m:t>
                        </m:r>
                      </m:sup>
                      <m:e>
                        <m:r>
                          <a:rPr lang="en-US" altLang="zh-CN" sz="2800" b="0" i="1" smtClean="0">
                            <a:latin typeface="Cambria Math"/>
                          </a:rPr>
                          <m:t> </m:t>
                        </m:r>
                      </m:e>
                    </m:nary>
                  </m:oMath>
                </a14:m>
                <a:r>
                  <a:rPr lang="zh-CN" altLang="en-US" sz="2800" dirty="0">
                    <a:latin typeface="黑体" panose="02010609060101010101" pitchFamily="49" charset="-122"/>
                    <a:ea typeface="黑体" panose="02010609060101010101" pitchFamily="49" charset="-122"/>
                  </a:rPr>
                  <a:t>表示从第</a:t>
                </a:r>
                <a:r>
                  <a:rPr lang="en-US" altLang="zh-CN" sz="2800" dirty="0" err="1">
                    <a:latin typeface="黑体" panose="02010609060101010101" pitchFamily="49" charset="-122"/>
                    <a:ea typeface="黑体" panose="02010609060101010101" pitchFamily="49" charset="-122"/>
                  </a:rPr>
                  <a:t>i</a:t>
                </a:r>
                <a:r>
                  <a:rPr lang="zh-CN" altLang="en-US" sz="2800" dirty="0">
                    <a:latin typeface="黑体" panose="02010609060101010101" pitchFamily="49" charset="-122"/>
                    <a:ea typeface="黑体" panose="02010609060101010101" pitchFamily="49" charset="-122"/>
                  </a:rPr>
                  <a:t>元素</a:t>
                </a:r>
                <a:r>
                  <a:rPr lang="zh-CN" altLang="en-US" sz="2800" dirty="0" smtClean="0">
                    <a:latin typeface="黑体" panose="02010609060101010101" pitchFamily="49" charset="-122"/>
                    <a:ea typeface="黑体" panose="02010609060101010101" pitchFamily="49" charset="-122"/>
                  </a:rPr>
                  <a:t>到第</a:t>
                </a:r>
                <a:r>
                  <a:rPr lang="en-US" altLang="zh-CN" sz="2800" dirty="0" smtClean="0">
                    <a:latin typeface="黑体" panose="02010609060101010101" pitchFamily="49" charset="-122"/>
                    <a:ea typeface="黑体" panose="02010609060101010101" pitchFamily="49" charset="-122"/>
                  </a:rPr>
                  <a:t>j</a:t>
                </a:r>
                <a:r>
                  <a:rPr lang="zh-CN" altLang="en-US" sz="2800" dirty="0" smtClean="0">
                    <a:latin typeface="黑体" panose="02010609060101010101" pitchFamily="49" charset="-122"/>
                    <a:ea typeface="黑体" panose="02010609060101010101" pitchFamily="49" charset="-122"/>
                  </a:rPr>
                  <a:t>个元素之和</a:t>
                </a:r>
                <a:endParaRPr lang="en-US" altLang="zh-CN" sz="2800" dirty="0">
                  <a:latin typeface="黑体" panose="02010609060101010101" pitchFamily="49" charset="-122"/>
                  <a:ea typeface="黑体" panose="02010609060101010101" pitchFamily="49" charset="-122"/>
                </a:endParaRPr>
              </a:p>
              <a:p>
                <a:pPr eaLnBrk="1" hangingPunct="1">
                  <a:buClr>
                    <a:srgbClr val="C00000"/>
                  </a:buClr>
                </a:pPr>
                <a:r>
                  <a:rPr lang="zh-CN" altLang="en-US" sz="2800" dirty="0" smtClean="0">
                    <a:latin typeface="黑体" panose="02010609060101010101" pitchFamily="49" charset="-122"/>
                    <a:ea typeface="黑体" panose="02010609060101010101" pitchFamily="49" charset="-122"/>
                  </a:rPr>
                  <a:t>并行时间：</a:t>
                </a:r>
                <a14:m>
                  <m:oMath xmlns:m="http://schemas.openxmlformats.org/officeDocument/2006/math">
                    <m:r>
                      <m:rPr>
                        <m:sty m:val="p"/>
                      </m:rPr>
                      <a:rPr lang="en-US" altLang="zh-CN" sz="2800" dirty="0">
                        <a:latin typeface="Cambria Math"/>
                        <a:ea typeface="华文新魏" pitchFamily="2" charset="-122"/>
                      </a:rPr>
                      <m:t>T</m:t>
                    </m:r>
                    <m:d>
                      <m:dPr>
                        <m:ctrlPr>
                          <a:rPr lang="en-US" altLang="zh-CN" sz="2800" b="0" i="1" dirty="0" smtClean="0">
                            <a:latin typeface="Cambria Math" panose="02040503050406030204" pitchFamily="18" charset="0"/>
                            <a:ea typeface="华文新魏" pitchFamily="2" charset="-122"/>
                          </a:rPr>
                        </m:ctrlPr>
                      </m:dPr>
                      <m:e>
                        <m:r>
                          <a:rPr lang="en-US" altLang="zh-CN" sz="2800" b="0" i="1" dirty="0" smtClean="0">
                            <a:latin typeface="Cambria Math"/>
                            <a:ea typeface="华文新魏" pitchFamily="2" charset="-122"/>
                          </a:rPr>
                          <m:t>𝑛</m:t>
                        </m:r>
                      </m:e>
                    </m:d>
                    <m:r>
                      <a:rPr lang="en-US" altLang="zh-CN" sz="2800" b="0" i="1" dirty="0" smtClean="0">
                        <a:latin typeface="Cambria Math"/>
                        <a:ea typeface="华文新魏" pitchFamily="2" charset="-122"/>
                      </a:rPr>
                      <m:t>=</m:t>
                    </m:r>
                    <m:r>
                      <m:rPr>
                        <m:sty m:val="p"/>
                      </m:rPr>
                      <a:rPr lang="el-GR" altLang="zh-CN" sz="2800" b="0" i="1" dirty="0" smtClean="0">
                        <a:latin typeface="Cambria Math"/>
                        <a:ea typeface="Cambria Math"/>
                      </a:rPr>
                      <m:t>Θ</m:t>
                    </m:r>
                    <m:r>
                      <a:rPr lang="en-US" altLang="zh-CN" sz="2800" b="0" i="1" dirty="0" smtClean="0">
                        <a:latin typeface="Cambria Math"/>
                        <a:ea typeface="华文新魏" pitchFamily="2" charset="-122"/>
                      </a:rPr>
                      <m:t>(</m:t>
                    </m:r>
                    <m:r>
                      <m:rPr>
                        <m:sty m:val="p"/>
                      </m:rPr>
                      <a:rPr lang="en-US" altLang="zh-CN" sz="2800" i="1" dirty="0">
                        <a:latin typeface="Cambria Math"/>
                        <a:ea typeface="华文新魏" pitchFamily="2" charset="-122"/>
                      </a:rPr>
                      <m:t>log</m:t>
                    </m:r>
                    <m:r>
                      <a:rPr lang="en-US" altLang="zh-CN" sz="2800" b="0" i="1" dirty="0" smtClean="0">
                        <a:latin typeface="Cambria Math"/>
                        <a:ea typeface="华文新魏" pitchFamily="2" charset="-122"/>
                      </a:rPr>
                      <m:t> </m:t>
                    </m:r>
                    <m:r>
                      <a:rPr lang="en-US" altLang="zh-CN" sz="2800" b="0" i="1" dirty="0" smtClean="0">
                        <a:latin typeface="Cambria Math"/>
                        <a:ea typeface="华文新魏" pitchFamily="2" charset="-122"/>
                      </a:rPr>
                      <m:t>𝑛</m:t>
                    </m:r>
                    <m:r>
                      <a:rPr lang="en-US" altLang="zh-CN" sz="2800" b="0" i="1" dirty="0" smtClean="0">
                        <a:latin typeface="Cambria Math"/>
                        <a:ea typeface="华文新魏" pitchFamily="2" charset="-122"/>
                      </a:rPr>
                      <m:t>)</m:t>
                    </m:r>
                  </m:oMath>
                </a14:m>
                <a:endParaRPr lang="en-US" altLang="zh-CN" sz="2800" dirty="0" smtClean="0">
                  <a:latin typeface="黑体" panose="02010609060101010101" pitchFamily="49" charset="-122"/>
                  <a:ea typeface="黑体" panose="02010609060101010101" pitchFamily="49" charset="-122"/>
                </a:endParaRPr>
              </a:p>
              <a:p>
                <a:pPr lvl="0" eaLnBrk="1" hangingPunct="1">
                  <a:buClr>
                    <a:srgbClr val="C00000"/>
                  </a:buClr>
                </a:pPr>
                <a:r>
                  <a:rPr lang="zh-CN" altLang="en-US" sz="2800" dirty="0" smtClean="0">
                    <a:solidFill>
                      <a:srgbClr val="000000"/>
                    </a:solidFill>
                    <a:latin typeface="黑体" panose="02010609060101010101" pitchFamily="49" charset="-122"/>
                    <a:ea typeface="黑体" panose="02010609060101010101" pitchFamily="49" charset="-122"/>
                  </a:rPr>
                  <a:t>加速比：</a:t>
                </a:r>
                <a14:m>
                  <m:oMath xmlns:m="http://schemas.openxmlformats.org/officeDocument/2006/math">
                    <m:r>
                      <m:rPr>
                        <m:sty m:val="p"/>
                      </m:rPr>
                      <a:rPr lang="en-US" altLang="zh-CN" sz="2800" dirty="0">
                        <a:solidFill>
                          <a:srgbClr val="000000"/>
                        </a:solidFill>
                        <a:latin typeface="Cambria Math"/>
                        <a:ea typeface="华文新魏" pitchFamily="2" charset="-122"/>
                      </a:rPr>
                      <m:t>S</m:t>
                    </m:r>
                    <m:r>
                      <a:rPr lang="en-US" altLang="zh-CN" sz="2800" i="1" dirty="0">
                        <a:solidFill>
                          <a:srgbClr val="000000"/>
                        </a:solidFill>
                        <a:latin typeface="Cambria Math"/>
                        <a:ea typeface="华文新魏" pitchFamily="2" charset="-122"/>
                      </a:rPr>
                      <m:t>=</m:t>
                    </m:r>
                    <m:r>
                      <m:rPr>
                        <m:sty m:val="p"/>
                      </m:rPr>
                      <a:rPr lang="el-GR" altLang="zh-CN" sz="2800" i="1" dirty="0">
                        <a:solidFill>
                          <a:srgbClr val="000000"/>
                        </a:solidFill>
                        <a:latin typeface="Cambria Math"/>
                        <a:ea typeface="Cambria Math"/>
                      </a:rPr>
                      <m:t>Θ</m:t>
                    </m:r>
                    <m:r>
                      <a:rPr lang="en-US" altLang="zh-CN" sz="2800" i="1" dirty="0">
                        <a:solidFill>
                          <a:srgbClr val="000000"/>
                        </a:solidFill>
                        <a:latin typeface="Cambria Math"/>
                        <a:ea typeface="华文新魏" pitchFamily="2" charset="-122"/>
                      </a:rPr>
                      <m:t>(</m:t>
                    </m:r>
                    <m:r>
                      <a:rPr lang="en-US" altLang="zh-CN" sz="2800" b="0" i="1" dirty="0" smtClean="0">
                        <a:solidFill>
                          <a:srgbClr val="000000"/>
                        </a:solidFill>
                        <a:latin typeface="Cambria Math"/>
                        <a:ea typeface="华文新魏" pitchFamily="2" charset="-122"/>
                      </a:rPr>
                      <m:t>𝑛</m:t>
                    </m:r>
                    <m:r>
                      <a:rPr lang="en-US" altLang="zh-CN" sz="2800" b="0" i="1" dirty="0" smtClean="0">
                        <a:solidFill>
                          <a:srgbClr val="000000"/>
                        </a:solidFill>
                        <a:latin typeface="Cambria Math"/>
                        <a:ea typeface="华文新魏" pitchFamily="2" charset="-122"/>
                      </a:rPr>
                      <m:t>/</m:t>
                    </m:r>
                    <m:r>
                      <m:rPr>
                        <m:sty m:val="p"/>
                      </m:rPr>
                      <a:rPr lang="en-US" altLang="zh-CN" sz="2800" i="1" dirty="0">
                        <a:solidFill>
                          <a:srgbClr val="000000"/>
                        </a:solidFill>
                        <a:latin typeface="Cambria Math"/>
                        <a:ea typeface="华文新魏" pitchFamily="2" charset="-122"/>
                      </a:rPr>
                      <m:t>log</m:t>
                    </m:r>
                    <m:r>
                      <a:rPr lang="en-US" altLang="zh-CN" sz="2800" i="1" dirty="0">
                        <a:solidFill>
                          <a:srgbClr val="000000"/>
                        </a:solidFill>
                        <a:latin typeface="Cambria Math"/>
                        <a:ea typeface="华文新魏" pitchFamily="2" charset="-122"/>
                      </a:rPr>
                      <m:t> </m:t>
                    </m:r>
                    <m:r>
                      <a:rPr lang="en-US" altLang="zh-CN" sz="2800" i="1" dirty="0">
                        <a:solidFill>
                          <a:srgbClr val="000000"/>
                        </a:solidFill>
                        <a:latin typeface="Cambria Math"/>
                        <a:ea typeface="华文新魏" pitchFamily="2" charset="-122"/>
                      </a:rPr>
                      <m:t>𝑛</m:t>
                    </m:r>
                    <m:r>
                      <a:rPr lang="en-US" altLang="zh-CN" sz="2800" i="1" dirty="0">
                        <a:solidFill>
                          <a:srgbClr val="000000"/>
                        </a:solidFill>
                        <a:latin typeface="Cambria Math"/>
                        <a:ea typeface="华文新魏" pitchFamily="2" charset="-122"/>
                      </a:rPr>
                      <m:t>)</m:t>
                    </m:r>
                  </m:oMath>
                </a14:m>
                <a:endParaRPr lang="en-US" altLang="zh-CN" sz="2800" dirty="0">
                  <a:solidFill>
                    <a:srgbClr val="000000"/>
                  </a:solidFill>
                  <a:latin typeface="黑体" panose="02010609060101010101" pitchFamily="49" charset="-122"/>
                  <a:ea typeface="黑体" panose="02010609060101010101" pitchFamily="49" charset="-122"/>
                </a:endParaRPr>
              </a:p>
              <a:p>
                <a:pPr marL="0" indent="0" eaLnBrk="1" hangingPunct="1">
                  <a:buNone/>
                </a:pPr>
                <a:endParaRPr lang="en-US" altLang="zh-CN" sz="2800" dirty="0" smtClean="0">
                  <a:latin typeface="黑体" panose="02010609060101010101" pitchFamily="49" charset="-122"/>
                  <a:ea typeface="黑体" panose="02010609060101010101" pitchFamily="49" charset="-122"/>
                </a:endParaRPr>
              </a:p>
            </p:txBody>
          </p:sp>
        </mc:Choice>
        <mc:Fallback xmlns="">
          <p:sp>
            <p:nvSpPr>
              <p:cNvPr id="6" name="Rectangle 3"/>
              <p:cNvSpPr>
                <a:spLocks noGrp="1" noRot="1" noChangeAspect="1" noMove="1" noResize="1" noEditPoints="1" noAdjustHandles="1" noChangeArrowheads="1" noChangeShapeType="1" noTextEdit="1"/>
              </p:cNvSpPr>
              <p:nvPr>
                <p:ph idx="1"/>
              </p:nvPr>
            </p:nvSpPr>
            <p:spPr>
              <a:xfrm>
                <a:off x="5181600" y="1645276"/>
                <a:ext cx="3519922" cy="4298324"/>
              </a:xfrm>
              <a:blipFill rotWithShape="1">
                <a:blip r:embed="rId2"/>
                <a:stretch>
                  <a:fillRect l="-2426" t="-1418"/>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en-US" b="1" dirty="0" smtClean="0"/>
              <a:t>求和 例子</a:t>
            </a:r>
            <a:endParaRPr lang="zh-CN" altLang="en-US" dirty="0"/>
          </a:p>
        </p:txBody>
      </p:sp>
      <p:sp>
        <p:nvSpPr>
          <p:cNvPr id="3" name="灯片编号占位符 2"/>
          <p:cNvSpPr>
            <a:spLocks noGrp="1"/>
          </p:cNvSpPr>
          <p:nvPr>
            <p:ph type="sldNum" sz="quarter" idx="12"/>
          </p:nvPr>
        </p:nvSpPr>
        <p:spPr/>
        <p:txBody>
          <a:bodyPr/>
          <a:lstStyle/>
          <a:p>
            <a:pPr>
              <a:defRPr/>
            </a:pPr>
            <a:fld id="{E2826CB0-068B-405B-95AF-AF8FA20A5037}" type="slidenum">
              <a:rPr lang="zh-CN" altLang="en-US" smtClean="0"/>
              <a:pPr>
                <a:defRPr/>
              </a:pPr>
              <a:t>28</a:t>
            </a:fld>
            <a:endParaRPr lang="en-US"/>
          </a:p>
        </p:txBody>
      </p:sp>
      <p:pic>
        <p:nvPicPr>
          <p:cNvPr id="716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43000"/>
            <a:ext cx="4572000" cy="50808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228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457200" y="1417637"/>
            <a:ext cx="8229600" cy="4830763"/>
          </a:xfrm>
        </p:spPr>
        <p:txBody>
          <a:bodyPr/>
          <a:lstStyle/>
          <a:p>
            <a:pPr eaLnBrk="1" hangingPunct="1">
              <a:lnSpc>
                <a:spcPct val="90000"/>
              </a:lnSpc>
              <a:buClr>
                <a:srgbClr val="C00000"/>
              </a:buClr>
              <a:buSzPct val="50000"/>
              <a:buFont typeface="Wingdings" panose="05000000000000000000" pitchFamily="2" charset="2"/>
              <a:buChar char="n"/>
            </a:pPr>
            <a:r>
              <a:rPr lang="zh-CN" altLang="en-US" b="1" dirty="0" smtClean="0">
                <a:latin typeface="+mn-ea"/>
              </a:rPr>
              <a:t>并行计算</a:t>
            </a:r>
          </a:p>
          <a:p>
            <a:pPr eaLnBrk="1" hangingPunct="1">
              <a:lnSpc>
                <a:spcPct val="90000"/>
              </a:lnSpc>
              <a:buClr>
                <a:srgbClr val="C00000"/>
              </a:buClr>
              <a:buSzPct val="50000"/>
              <a:buFont typeface="Wingdings" panose="05000000000000000000" pitchFamily="2" charset="2"/>
              <a:buChar char="n"/>
            </a:pPr>
            <a:r>
              <a:rPr lang="zh-CN" altLang="en-US" b="1" dirty="0" smtClean="0">
                <a:latin typeface="+mn-ea"/>
              </a:rPr>
              <a:t>分布式计算</a:t>
            </a:r>
          </a:p>
          <a:p>
            <a:pPr eaLnBrk="1" hangingPunct="1">
              <a:lnSpc>
                <a:spcPct val="90000"/>
              </a:lnSpc>
              <a:buClr>
                <a:srgbClr val="C00000"/>
              </a:buClr>
              <a:buSzPct val="50000"/>
              <a:buFont typeface="Wingdings" panose="05000000000000000000" pitchFamily="2" charset="2"/>
              <a:buChar char="n"/>
            </a:pPr>
            <a:r>
              <a:rPr lang="zh-CN" altLang="en-US" b="1" dirty="0" smtClean="0">
                <a:latin typeface="+mn-ea"/>
              </a:rPr>
              <a:t>并行计算</a:t>
            </a:r>
            <a:r>
              <a:rPr lang="en-US" altLang="zh-CN" b="1" dirty="0" smtClean="0">
                <a:solidFill>
                  <a:srgbClr val="C00000"/>
                </a:solidFill>
                <a:latin typeface="+mn-ea"/>
              </a:rPr>
              <a:t>vs</a:t>
            </a:r>
            <a:r>
              <a:rPr lang="zh-CN" altLang="en-US" b="1" dirty="0" smtClean="0">
                <a:latin typeface="+mn-ea"/>
              </a:rPr>
              <a:t>分布式计算</a:t>
            </a:r>
          </a:p>
          <a:p>
            <a:pPr eaLnBrk="1" hangingPunct="1">
              <a:lnSpc>
                <a:spcPct val="90000"/>
              </a:lnSpc>
              <a:buClr>
                <a:srgbClr val="C00000"/>
              </a:buClr>
              <a:buSzPct val="50000"/>
              <a:buFont typeface="Wingdings" panose="05000000000000000000" pitchFamily="2" charset="2"/>
              <a:buChar char="n"/>
            </a:pPr>
            <a:r>
              <a:rPr lang="zh-CN" altLang="en-US" b="1" dirty="0" smtClean="0">
                <a:latin typeface="+mn-ea"/>
              </a:rPr>
              <a:t>网格计算</a:t>
            </a:r>
          </a:p>
          <a:p>
            <a:pPr eaLnBrk="1" hangingPunct="1">
              <a:lnSpc>
                <a:spcPct val="90000"/>
              </a:lnSpc>
              <a:buClr>
                <a:srgbClr val="C00000"/>
              </a:buClr>
              <a:buSzPct val="50000"/>
              <a:buFont typeface="Wingdings" panose="05000000000000000000" pitchFamily="2" charset="2"/>
              <a:buChar char="n"/>
            </a:pPr>
            <a:r>
              <a:rPr lang="zh-CN" altLang="en-US" b="1" dirty="0" smtClean="0">
                <a:latin typeface="+mn-ea"/>
              </a:rPr>
              <a:t>云计算</a:t>
            </a:r>
          </a:p>
          <a:p>
            <a:pPr eaLnBrk="1" hangingPunct="1">
              <a:lnSpc>
                <a:spcPct val="90000"/>
              </a:lnSpc>
              <a:buClr>
                <a:srgbClr val="C00000"/>
              </a:buClr>
              <a:buSzPct val="50000"/>
              <a:buFont typeface="Wingdings" panose="05000000000000000000" pitchFamily="2" charset="2"/>
              <a:buChar char="n"/>
            </a:pPr>
            <a:r>
              <a:rPr lang="zh-CN" altLang="en-US" b="1" dirty="0" smtClean="0">
                <a:latin typeface="+mn-ea"/>
              </a:rPr>
              <a:t>云计算</a:t>
            </a:r>
            <a:r>
              <a:rPr lang="en-US" altLang="zh-CN" b="1" dirty="0" smtClean="0">
                <a:solidFill>
                  <a:srgbClr val="C00000"/>
                </a:solidFill>
                <a:latin typeface="+mn-ea"/>
              </a:rPr>
              <a:t>vs</a:t>
            </a:r>
            <a:r>
              <a:rPr lang="zh-CN" altLang="en-US" b="1" dirty="0" smtClean="0">
                <a:latin typeface="+mn-ea"/>
              </a:rPr>
              <a:t>网格计算</a:t>
            </a:r>
          </a:p>
          <a:p>
            <a:pPr eaLnBrk="1" hangingPunct="1">
              <a:lnSpc>
                <a:spcPct val="90000"/>
              </a:lnSpc>
              <a:buClr>
                <a:srgbClr val="C00000"/>
              </a:buClr>
              <a:buSzPct val="50000"/>
              <a:buFont typeface="Wingdings" panose="05000000000000000000" pitchFamily="2" charset="2"/>
              <a:buChar char="n"/>
            </a:pPr>
            <a:r>
              <a:rPr lang="zh-CN" altLang="en-US" b="1" dirty="0" smtClean="0">
                <a:latin typeface="+mn-ea"/>
              </a:rPr>
              <a:t>普适计算</a:t>
            </a:r>
            <a:endParaRPr lang="en-US" altLang="zh-CN" b="1" dirty="0" smtClean="0">
              <a:latin typeface="+mn-ea"/>
            </a:endParaRPr>
          </a:p>
          <a:p>
            <a:pPr eaLnBrk="1" hangingPunct="1">
              <a:lnSpc>
                <a:spcPct val="90000"/>
              </a:lnSpc>
              <a:buClr>
                <a:srgbClr val="C00000"/>
              </a:buClr>
              <a:buSzPct val="50000"/>
              <a:buFont typeface="Wingdings" panose="05000000000000000000" pitchFamily="2" charset="2"/>
              <a:buChar char="n"/>
            </a:pPr>
            <a:r>
              <a:rPr lang="zh-CN" altLang="en-US" b="1" dirty="0" smtClean="0">
                <a:latin typeface="+mn-ea"/>
              </a:rPr>
              <a:t>普适计算</a:t>
            </a:r>
            <a:r>
              <a:rPr lang="en-US" altLang="zh-CN" b="1" dirty="0" smtClean="0">
                <a:solidFill>
                  <a:srgbClr val="C00000"/>
                </a:solidFill>
                <a:latin typeface="+mn-ea"/>
              </a:rPr>
              <a:t>vs</a:t>
            </a:r>
            <a:r>
              <a:rPr lang="zh-CN" altLang="en-US" b="1" dirty="0" smtClean="0">
                <a:latin typeface="+mn-ea"/>
              </a:rPr>
              <a:t>云计算</a:t>
            </a:r>
          </a:p>
        </p:txBody>
      </p:sp>
      <p:sp>
        <p:nvSpPr>
          <p:cNvPr id="6146" name="Rectangle 2"/>
          <p:cNvSpPr>
            <a:spLocks noGrp="1" noChangeArrowheads="1"/>
          </p:cNvSpPr>
          <p:nvPr>
            <p:ph type="title"/>
          </p:nvPr>
        </p:nvSpPr>
        <p:spPr/>
        <p:txBody>
          <a:bodyPr/>
          <a:lstStyle/>
          <a:p>
            <a:pPr eaLnBrk="1" hangingPunct="1"/>
            <a:r>
              <a:rPr lang="zh-CN" altLang="en-US" smtClean="0"/>
              <a:t>一、概念辨析</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eaLnBrk="1" hangingPunct="1">
              <a:lnSpc>
                <a:spcPct val="90000"/>
              </a:lnSpc>
              <a:buClr>
                <a:srgbClr val="C00000"/>
              </a:buClr>
              <a:buSzPct val="50000"/>
              <a:buFont typeface="Wingdings" panose="05000000000000000000" pitchFamily="2" charset="2"/>
              <a:buChar char="n"/>
            </a:pPr>
            <a:r>
              <a:rPr lang="en-US" altLang="zh-CN" b="1" dirty="0" smtClean="0"/>
              <a:t>SIMD</a:t>
            </a:r>
            <a:r>
              <a:rPr lang="zh-CN" altLang="en-US" b="1" dirty="0" smtClean="0"/>
              <a:t>和</a:t>
            </a:r>
            <a:r>
              <a:rPr lang="en-US" altLang="zh-CN" b="1" dirty="0" smtClean="0"/>
              <a:t>MIMD</a:t>
            </a:r>
          </a:p>
          <a:p>
            <a:pPr eaLnBrk="1" hangingPunct="1">
              <a:lnSpc>
                <a:spcPct val="90000"/>
              </a:lnSpc>
              <a:buClr>
                <a:srgbClr val="C00000"/>
              </a:buClr>
              <a:buSzPct val="50000"/>
              <a:buFont typeface="Wingdings" panose="05000000000000000000" pitchFamily="2" charset="2"/>
              <a:buChar char="n"/>
            </a:pPr>
            <a:r>
              <a:rPr lang="en-US" altLang="zh-CN" b="1" dirty="0" smtClean="0"/>
              <a:t>PRAM</a:t>
            </a:r>
          </a:p>
          <a:p>
            <a:pPr eaLnBrk="1" hangingPunct="1">
              <a:lnSpc>
                <a:spcPct val="90000"/>
              </a:lnSpc>
              <a:buClr>
                <a:srgbClr val="C00000"/>
              </a:buClr>
              <a:buSzPct val="50000"/>
              <a:buFont typeface="Wingdings" panose="05000000000000000000" pitchFamily="2" charset="2"/>
              <a:buChar char="n"/>
            </a:pPr>
            <a:r>
              <a:rPr lang="zh-CN" altLang="en-US" b="1" dirty="0" smtClean="0"/>
              <a:t>互连网络</a:t>
            </a:r>
          </a:p>
        </p:txBody>
      </p:sp>
      <p:sp>
        <p:nvSpPr>
          <p:cNvPr id="16386" name="Rectangle 2"/>
          <p:cNvSpPr>
            <a:spLocks noGrp="1" noChangeArrowheads="1"/>
          </p:cNvSpPr>
          <p:nvPr>
            <p:ph type="title"/>
          </p:nvPr>
        </p:nvSpPr>
        <p:spPr/>
        <p:txBody>
          <a:bodyPr/>
          <a:lstStyle/>
          <a:p>
            <a:pPr eaLnBrk="1" hangingPunct="1"/>
            <a:r>
              <a:rPr lang="en-US" altLang="zh-CN" b="1" dirty="0" smtClean="0"/>
              <a:t>2.</a:t>
            </a:r>
            <a:r>
              <a:rPr lang="zh-CN" altLang="en-US" b="1" dirty="0" smtClean="0"/>
              <a:t>并行计算模型</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29</a:t>
            </a:fld>
            <a:endParaRPr lang="en-US" altLang="zh-CN"/>
          </a:p>
        </p:txBody>
      </p:sp>
    </p:spTree>
    <p:extLst>
      <p:ext uri="{BB962C8B-B14F-4D97-AF65-F5344CB8AC3E}">
        <p14:creationId xmlns:p14="http://schemas.microsoft.com/office/powerpoint/2010/main" val="5722762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idx="1"/>
          </p:nvPr>
        </p:nvSpPr>
        <p:spPr/>
        <p:txBody>
          <a:bodyPr/>
          <a:lstStyle/>
          <a:p>
            <a:pPr eaLnBrk="1" hangingPunct="1">
              <a:buClr>
                <a:srgbClr val="C00000"/>
              </a:buClr>
              <a:buSzPct val="50000"/>
              <a:buFont typeface="Wingdings" panose="05000000000000000000" pitchFamily="2" charset="2"/>
              <a:buChar char="n"/>
            </a:pPr>
            <a:r>
              <a:rPr lang="zh-CN" altLang="en-US" sz="2800" dirty="0" smtClean="0">
                <a:latin typeface="黑体" panose="02010609060101010101" pitchFamily="49" charset="-122"/>
                <a:ea typeface="黑体" panose="02010609060101010101" pitchFamily="49" charset="-122"/>
              </a:rPr>
              <a:t>并行计算机的处理器可以在单一控制部件的集中控制下运行，也可以独立运行。</a:t>
            </a:r>
            <a:endParaRPr lang="en-US" altLang="zh-CN" sz="2800" dirty="0" smtClean="0">
              <a:latin typeface="黑体" panose="02010609060101010101" pitchFamily="49" charset="-122"/>
              <a:ea typeface="黑体" panose="02010609060101010101" pitchFamily="49" charset="-122"/>
            </a:endParaRPr>
          </a:p>
          <a:p>
            <a:pPr lvl="1" eaLnBrk="1" hangingPunct="1">
              <a:buClr>
                <a:srgbClr val="C00000"/>
              </a:buClr>
              <a:buSzPct val="5000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如果单一控制部件向每个处理部件分派相同指令，该模型称为单指令多数据流（</a:t>
            </a:r>
            <a:r>
              <a:rPr lang="en-US" altLang="zh-CN" sz="2400" dirty="0" smtClean="0">
                <a:latin typeface="黑体" panose="02010609060101010101" pitchFamily="49" charset="-122"/>
                <a:ea typeface="黑体" panose="02010609060101010101" pitchFamily="49" charset="-122"/>
              </a:rPr>
              <a:t>SIMD</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lvl="1" eaLnBrk="1" hangingPunct="1">
              <a:buClr>
                <a:srgbClr val="C00000"/>
              </a:buClr>
              <a:buSzPct val="5000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如果计算机中的每个处理器都能够独立于其他处理器对不同的数据执行不同的指令，这样的模型被称为多指令流多数据流（</a:t>
            </a:r>
            <a:r>
              <a:rPr lang="en-US" altLang="zh-CN" sz="2400" dirty="0" smtClean="0">
                <a:latin typeface="黑体" panose="02010609060101010101" pitchFamily="49" charset="-122"/>
                <a:ea typeface="黑体" panose="02010609060101010101" pitchFamily="49" charset="-122"/>
              </a:rPr>
              <a:t>MIMD</a:t>
            </a:r>
            <a:r>
              <a:rPr lang="zh-CN" altLang="en-US" sz="2400" dirty="0" smtClean="0">
                <a:latin typeface="黑体" panose="02010609060101010101" pitchFamily="49" charset="-122"/>
                <a:ea typeface="黑体" panose="02010609060101010101" pitchFamily="49" charset="-122"/>
              </a:rPr>
              <a:t>）。</a:t>
            </a:r>
          </a:p>
        </p:txBody>
      </p:sp>
      <p:sp>
        <p:nvSpPr>
          <p:cNvPr id="19458" name="标题 2"/>
          <p:cNvSpPr>
            <a:spLocks noGrp="1"/>
          </p:cNvSpPr>
          <p:nvPr>
            <p:ph type="title"/>
          </p:nvPr>
        </p:nvSpPr>
        <p:spPr/>
        <p:txBody>
          <a:bodyPr/>
          <a:lstStyle/>
          <a:p>
            <a:pPr eaLnBrk="1" hangingPunct="1"/>
            <a:r>
              <a:rPr lang="zh-CN" altLang="en-US" sz="3600" dirty="0" smtClean="0"/>
              <a:t>并行计算模型</a:t>
            </a:r>
            <a:r>
              <a:rPr lang="en-US" altLang="zh-CN" sz="3600" dirty="0" smtClean="0"/>
              <a:t>--</a:t>
            </a:r>
            <a:r>
              <a:rPr lang="zh-CN" altLang="en-US" sz="3600" dirty="0" smtClean="0"/>
              <a:t>控制结构</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30</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idx="1"/>
          </p:nvPr>
        </p:nvSpPr>
        <p:spPr>
          <a:xfrm>
            <a:off x="533400" y="5638800"/>
            <a:ext cx="8229600" cy="533400"/>
          </a:xfrm>
        </p:spPr>
        <p:txBody>
          <a:bodyPr/>
          <a:lstStyle/>
          <a:p>
            <a:pPr marL="0" indent="0" algn="ctr" eaLnBrk="1" hangingPunct="1">
              <a:buNone/>
            </a:pPr>
            <a:r>
              <a:rPr lang="en-US" altLang="zh-CN" sz="2400" dirty="0" smtClean="0">
                <a:latin typeface="微软雅黑" pitchFamily="34" charset="-122"/>
                <a:ea typeface="微软雅黑" pitchFamily="34" charset="-122"/>
              </a:rPr>
              <a:t>a</a:t>
            </a:r>
            <a:r>
              <a:rPr lang="zh-CN" altLang="en-US" sz="2400" dirty="0" smtClean="0">
                <a:latin typeface="微软雅黑" pitchFamily="34" charset="-122"/>
                <a:ea typeface="微软雅黑" pitchFamily="34" charset="-122"/>
              </a:rPr>
              <a:t>）典型的</a:t>
            </a:r>
            <a:r>
              <a:rPr lang="en-US" altLang="zh-CN" sz="2400" dirty="0" smtClean="0">
                <a:latin typeface="微软雅黑" pitchFamily="34" charset="-122"/>
                <a:ea typeface="微软雅黑" pitchFamily="34" charset="-122"/>
              </a:rPr>
              <a:t>SIMD</a:t>
            </a:r>
            <a:r>
              <a:rPr lang="zh-CN" altLang="en-US" sz="2400" dirty="0" smtClean="0">
                <a:latin typeface="微软雅黑" pitchFamily="34" charset="-122"/>
                <a:ea typeface="微软雅黑" pitchFamily="34" charset="-122"/>
              </a:rPr>
              <a:t>体系结构       </a:t>
            </a:r>
            <a:r>
              <a:rPr lang="en-US" altLang="zh-CN" sz="2400" dirty="0" smtClean="0">
                <a:latin typeface="微软雅黑" pitchFamily="34" charset="-122"/>
                <a:ea typeface="微软雅黑" pitchFamily="34" charset="-122"/>
              </a:rPr>
              <a:t>b</a:t>
            </a:r>
            <a:r>
              <a:rPr lang="zh-CN" altLang="en-US" sz="2400" dirty="0" smtClean="0">
                <a:latin typeface="微软雅黑" pitchFamily="34" charset="-122"/>
                <a:ea typeface="微软雅黑" pitchFamily="34" charset="-122"/>
              </a:rPr>
              <a:t>）典型的</a:t>
            </a:r>
            <a:r>
              <a:rPr lang="en-US" altLang="zh-CN" sz="2400" dirty="0" smtClean="0">
                <a:latin typeface="微软雅黑" pitchFamily="34" charset="-122"/>
                <a:ea typeface="微软雅黑" pitchFamily="34" charset="-122"/>
              </a:rPr>
              <a:t>MIMD</a:t>
            </a:r>
            <a:r>
              <a:rPr lang="zh-CN" altLang="en-US" sz="2400" dirty="0" smtClean="0">
                <a:latin typeface="微软雅黑" pitchFamily="34" charset="-122"/>
                <a:ea typeface="微软雅黑" pitchFamily="34" charset="-122"/>
              </a:rPr>
              <a:t>体系结构</a:t>
            </a:r>
          </a:p>
        </p:txBody>
      </p:sp>
      <p:sp>
        <p:nvSpPr>
          <p:cNvPr id="20482" name="标题 2"/>
          <p:cNvSpPr>
            <a:spLocks noGrp="1"/>
          </p:cNvSpPr>
          <p:nvPr>
            <p:ph type="title"/>
          </p:nvPr>
        </p:nvSpPr>
        <p:spPr/>
        <p:txBody>
          <a:bodyPr/>
          <a:lstStyle/>
          <a:p>
            <a:pPr eaLnBrk="1" hangingPunct="1"/>
            <a:r>
              <a:rPr lang="en-US" altLang="zh-CN" sz="3600" dirty="0" smtClean="0">
                <a:latin typeface="微软雅黑" pitchFamily="34" charset="-122"/>
                <a:ea typeface="微软雅黑" pitchFamily="34" charset="-122"/>
              </a:rPr>
              <a:t>SIMD</a:t>
            </a:r>
            <a:r>
              <a:rPr lang="zh-CN" altLang="en-US" sz="3600" dirty="0" smtClean="0">
                <a:latin typeface="微软雅黑" pitchFamily="34" charset="-122"/>
                <a:ea typeface="微软雅黑" pitchFamily="34" charset="-122"/>
              </a:rPr>
              <a:t>和</a:t>
            </a:r>
            <a:r>
              <a:rPr lang="en-US" altLang="zh-CN" sz="3600" dirty="0" smtClean="0">
                <a:latin typeface="微软雅黑" pitchFamily="34" charset="-122"/>
                <a:ea typeface="微软雅黑" pitchFamily="34" charset="-122"/>
              </a:rPr>
              <a:t>MIMD</a:t>
            </a:r>
            <a:r>
              <a:rPr lang="zh-CN" altLang="en-US" dirty="0" smtClean="0">
                <a:latin typeface="微软雅黑" pitchFamily="34" charset="-122"/>
                <a:ea typeface="微软雅黑" pitchFamily="34" charset="-122"/>
              </a:rPr>
              <a:t>体系结构</a:t>
            </a:r>
            <a:endParaRPr lang="zh-CN" altLang="en-US" sz="3600" dirty="0" smtClean="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31</a:t>
            </a:fld>
            <a:endParaRPr lang="en-US" altLang="zh-CN"/>
          </a:p>
        </p:txBody>
      </p:sp>
      <p:pic>
        <p:nvPicPr>
          <p:cNvPr id="20484" name="Picture 4" descr="simd-mimd"/>
          <p:cNvPicPr>
            <a:picLocks noChangeAspect="1" noChangeArrowheads="1"/>
          </p:cNvPicPr>
          <p:nvPr/>
        </p:nvPicPr>
        <p:blipFill>
          <a:blip r:embed="rId2">
            <a:extLst>
              <a:ext uri="{28A0092B-C50C-407E-A947-70E740481C1C}">
                <a14:useLocalDpi xmlns:a14="http://schemas.microsoft.com/office/drawing/2010/main" val="0"/>
              </a:ext>
            </a:extLst>
          </a:blip>
          <a:srcRect b="-3546"/>
          <a:stretch>
            <a:fillRect/>
          </a:stretch>
        </p:blipFill>
        <p:spPr bwMode="auto">
          <a:xfrm>
            <a:off x="1447800" y="1219200"/>
            <a:ext cx="5487988" cy="4439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eaLnBrk="1" hangingPunct="1">
              <a:buClr>
                <a:srgbClr val="C00000"/>
              </a:buClr>
            </a:pPr>
            <a:r>
              <a:rPr lang="zh-CN" altLang="en-US" sz="2800" dirty="0" smtClean="0">
                <a:latin typeface="黑体" panose="02010609060101010101" pitchFamily="49" charset="-122"/>
                <a:ea typeface="黑体" panose="02010609060101010101" pitchFamily="49" charset="-122"/>
              </a:rPr>
              <a:t>基本概念</a:t>
            </a:r>
          </a:p>
          <a:p>
            <a:pPr lvl="1" eaLnBrk="1" hangingPunct="1">
              <a:buClr>
                <a:srgbClr val="C00000"/>
              </a:buClr>
            </a:pPr>
            <a:r>
              <a:rPr lang="zh-CN" altLang="en-US" sz="2400" dirty="0" smtClean="0"/>
              <a:t>由</a:t>
            </a:r>
            <a:r>
              <a:rPr lang="en-US" altLang="zh-CN" sz="2400" dirty="0" smtClean="0"/>
              <a:t>Fortune</a:t>
            </a:r>
            <a:r>
              <a:rPr lang="zh-CN" altLang="en-US" sz="2400" dirty="0" smtClean="0"/>
              <a:t>和</a:t>
            </a:r>
            <a:r>
              <a:rPr lang="en-US" altLang="zh-CN" sz="2400" dirty="0" smtClean="0"/>
              <a:t>Wyllie1978</a:t>
            </a:r>
            <a:r>
              <a:rPr lang="zh-CN" altLang="en-US" sz="2400" dirty="0" smtClean="0"/>
              <a:t>年提出，又称</a:t>
            </a:r>
            <a:r>
              <a:rPr lang="en-US" altLang="zh-CN" sz="2400" dirty="0" smtClean="0"/>
              <a:t>SIMD-SM</a:t>
            </a:r>
            <a:r>
              <a:rPr lang="zh-CN" altLang="en-US" sz="2400" dirty="0" smtClean="0"/>
              <a:t>模型。有一个集中的共享存储器和一个指令控制器，通过</a:t>
            </a:r>
            <a:r>
              <a:rPr lang="en-US" altLang="zh-CN" sz="2400" dirty="0" smtClean="0"/>
              <a:t>SM</a:t>
            </a:r>
            <a:r>
              <a:rPr lang="zh-CN" altLang="en-US" sz="2400" dirty="0" smtClean="0"/>
              <a:t>的</a:t>
            </a:r>
            <a:r>
              <a:rPr lang="en-US" altLang="zh-CN" sz="2400" dirty="0" smtClean="0"/>
              <a:t>R/W</a:t>
            </a:r>
            <a:r>
              <a:rPr lang="zh-CN" altLang="en-US" sz="2400" dirty="0" smtClean="0"/>
              <a:t>交换数据，隐式同步计算。</a:t>
            </a:r>
          </a:p>
          <a:p>
            <a:pPr eaLnBrk="1" hangingPunct="1">
              <a:buClr>
                <a:srgbClr val="C00000"/>
              </a:buClr>
            </a:pPr>
            <a:r>
              <a:rPr lang="zh-CN" altLang="en-US" sz="2800" dirty="0" smtClean="0">
                <a:latin typeface="黑体" panose="02010609060101010101" pitchFamily="49" charset="-122"/>
                <a:ea typeface="黑体" panose="02010609060101010101" pitchFamily="49" charset="-122"/>
              </a:rPr>
              <a:t>结构图</a:t>
            </a:r>
          </a:p>
        </p:txBody>
      </p:sp>
      <p:sp>
        <p:nvSpPr>
          <p:cNvPr id="21506" name="Rectangle 2"/>
          <p:cNvSpPr>
            <a:spLocks noGrp="1" noChangeArrowheads="1"/>
          </p:cNvSpPr>
          <p:nvPr>
            <p:ph type="title"/>
          </p:nvPr>
        </p:nvSpPr>
        <p:spPr/>
        <p:txBody>
          <a:bodyPr/>
          <a:lstStyle/>
          <a:p>
            <a:pPr eaLnBrk="1" hangingPunct="1"/>
            <a:r>
              <a:rPr lang="zh-CN" altLang="en-US" dirty="0" smtClean="0"/>
              <a:t> 并行计算模型</a:t>
            </a:r>
            <a:r>
              <a:rPr lang="en-US" altLang="zh-CN" dirty="0" smtClean="0"/>
              <a:t>—PRAM</a:t>
            </a:r>
            <a:endParaRPr lang="zh-CN" altLang="en-US" dirty="0" smtClean="0"/>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32</a:t>
            </a:fld>
            <a:endParaRPr lang="en-US" altLang="zh-CN"/>
          </a:p>
        </p:txBody>
      </p:sp>
      <p:grpSp>
        <p:nvGrpSpPr>
          <p:cNvPr id="21508" name="Group 4"/>
          <p:cNvGrpSpPr>
            <a:grpSpLocks/>
          </p:cNvGrpSpPr>
          <p:nvPr/>
        </p:nvGrpSpPr>
        <p:grpSpPr bwMode="auto">
          <a:xfrm>
            <a:off x="2627313" y="3429000"/>
            <a:ext cx="3294062" cy="2736850"/>
            <a:chOff x="2955" y="7080"/>
            <a:chExt cx="3600" cy="3380"/>
          </a:xfrm>
        </p:grpSpPr>
        <p:sp>
          <p:nvSpPr>
            <p:cNvPr id="501765" name="Rectangle 5"/>
            <p:cNvSpPr>
              <a:spLocks noChangeArrowheads="1"/>
            </p:cNvSpPr>
            <p:nvPr/>
          </p:nvSpPr>
          <p:spPr bwMode="auto">
            <a:xfrm>
              <a:off x="3855" y="7080"/>
              <a:ext cx="1591" cy="398"/>
            </a:xfrm>
            <a:prstGeom prst="rect">
              <a:avLst/>
            </a:prstGeom>
            <a:solidFill>
              <a:srgbClr val="FFFFFF"/>
            </a:solidFill>
            <a:ln w="9525">
              <a:solidFill>
                <a:srgbClr val="000000"/>
              </a:solidFill>
              <a:miter lim="800000"/>
              <a:headEnd/>
              <a:tailEnd/>
            </a:ln>
          </p:spPr>
          <p:txBody>
            <a:bodyPr/>
            <a:lstStyle/>
            <a:p>
              <a:pPr algn="ctr">
                <a:defRPr/>
              </a:pPr>
              <a:r>
                <a:rPr lang="en-US" altLang="zh-CN" sz="1400" dirty="0">
                  <a:latin typeface="Times New Roman" pitchFamily="18" charset="0"/>
                </a:rPr>
                <a:t>Control Unit</a:t>
              </a:r>
              <a:endParaRPr lang="en-US" altLang="zh-CN" sz="3200" dirty="0">
                <a:effectLst>
                  <a:outerShdw blurRad="38100" dist="38100" dir="2700000" algn="tl">
                    <a:srgbClr val="C0C0C0"/>
                  </a:outerShdw>
                </a:effectLst>
                <a:latin typeface="Arial" pitchFamily="34" charset="0"/>
              </a:endParaRPr>
            </a:p>
          </p:txBody>
        </p:sp>
        <p:sp>
          <p:nvSpPr>
            <p:cNvPr id="501766" name="Rectangle 6"/>
            <p:cNvSpPr>
              <a:spLocks noChangeArrowheads="1"/>
            </p:cNvSpPr>
            <p:nvPr/>
          </p:nvSpPr>
          <p:spPr bwMode="auto">
            <a:xfrm>
              <a:off x="2955" y="9170"/>
              <a:ext cx="3600" cy="467"/>
            </a:xfrm>
            <a:prstGeom prst="rect">
              <a:avLst/>
            </a:prstGeom>
            <a:solidFill>
              <a:srgbClr val="FFFFFF"/>
            </a:solidFill>
            <a:ln w="9525">
              <a:solidFill>
                <a:srgbClr val="000000"/>
              </a:solidFill>
              <a:miter lim="800000"/>
              <a:headEnd/>
              <a:tailEnd/>
            </a:ln>
          </p:spPr>
          <p:txBody>
            <a:bodyPr/>
            <a:lstStyle/>
            <a:p>
              <a:pPr algn="ctr">
                <a:defRPr/>
              </a:pPr>
              <a:r>
                <a:rPr lang="en-US" altLang="zh-CN" sz="1400" dirty="0">
                  <a:latin typeface="Times New Roman" pitchFamily="18" charset="0"/>
                </a:rPr>
                <a:t>Interconnection Network</a:t>
              </a:r>
              <a:endParaRPr lang="en-US" altLang="zh-CN" sz="3200" dirty="0">
                <a:effectLst>
                  <a:outerShdw blurRad="38100" dist="38100" dir="2700000" algn="tl">
                    <a:srgbClr val="C0C0C0"/>
                  </a:outerShdw>
                </a:effectLst>
                <a:latin typeface="Arial" pitchFamily="34" charset="0"/>
              </a:endParaRPr>
            </a:p>
          </p:txBody>
        </p:sp>
        <p:grpSp>
          <p:nvGrpSpPr>
            <p:cNvPr id="21511" name="Group 7"/>
            <p:cNvGrpSpPr>
              <a:grpSpLocks/>
            </p:cNvGrpSpPr>
            <p:nvPr/>
          </p:nvGrpSpPr>
          <p:grpSpPr bwMode="auto">
            <a:xfrm>
              <a:off x="3060" y="7876"/>
              <a:ext cx="527" cy="1293"/>
              <a:chOff x="3060" y="7876"/>
              <a:chExt cx="527" cy="1293"/>
            </a:xfrm>
          </p:grpSpPr>
          <p:grpSp>
            <p:nvGrpSpPr>
              <p:cNvPr id="21534" name="Group 8"/>
              <p:cNvGrpSpPr>
                <a:grpSpLocks/>
              </p:cNvGrpSpPr>
              <p:nvPr/>
            </p:nvGrpSpPr>
            <p:grpSpPr bwMode="auto">
              <a:xfrm>
                <a:off x="3060" y="8189"/>
                <a:ext cx="527" cy="661"/>
                <a:chOff x="2880" y="8189"/>
                <a:chExt cx="527" cy="661"/>
              </a:xfrm>
            </p:grpSpPr>
            <p:sp>
              <p:nvSpPr>
                <p:cNvPr id="501769" name="Rectangle 9"/>
                <p:cNvSpPr>
                  <a:spLocks noChangeArrowheads="1"/>
                </p:cNvSpPr>
                <p:nvPr/>
              </p:nvSpPr>
              <p:spPr bwMode="auto">
                <a:xfrm>
                  <a:off x="2881" y="8190"/>
                  <a:ext cx="526" cy="661"/>
                </a:xfrm>
                <a:prstGeom prst="rect">
                  <a:avLst/>
                </a:prstGeom>
                <a:solidFill>
                  <a:srgbClr val="FFFFFF"/>
                </a:solidFill>
                <a:ln w="9525">
                  <a:solidFill>
                    <a:srgbClr val="000000"/>
                  </a:solidFill>
                  <a:miter lim="800000"/>
                  <a:headEnd/>
                  <a:tailEnd/>
                </a:ln>
              </p:spPr>
              <p:txBody>
                <a:bodyPr lIns="0" tIns="0" rIns="0" bIns="0" anchor="ctr"/>
                <a:lstStyle/>
                <a:p>
                  <a:pPr algn="ctr">
                    <a:defRPr/>
                  </a:pPr>
                  <a:r>
                    <a:rPr lang="en-US" altLang="zh-CN" sz="1200">
                      <a:latin typeface="Times New Roman" pitchFamily="18" charset="0"/>
                    </a:rPr>
                    <a:t>P</a:t>
                  </a:r>
                </a:p>
                <a:p>
                  <a:pPr algn="ctr">
                    <a:defRPr/>
                  </a:pPr>
                  <a:endParaRPr lang="en-US" altLang="zh-CN" sz="600">
                    <a:latin typeface="Times New Roman" pitchFamily="18" charset="0"/>
                  </a:endParaRPr>
                </a:p>
                <a:p>
                  <a:pPr algn="ctr">
                    <a:defRPr/>
                  </a:pPr>
                  <a:r>
                    <a:rPr lang="en-US" altLang="zh-CN" sz="1200">
                      <a:latin typeface="Times New Roman" pitchFamily="18" charset="0"/>
                    </a:rPr>
                    <a:t>LM</a:t>
                  </a:r>
                  <a:endParaRPr lang="en-US" altLang="zh-CN" sz="2800">
                    <a:effectLst>
                      <a:outerShdw blurRad="38100" dist="38100" dir="2700000" algn="tl">
                        <a:srgbClr val="C0C0C0"/>
                      </a:outerShdw>
                    </a:effectLst>
                    <a:latin typeface="Arial" pitchFamily="34" charset="0"/>
                  </a:endParaRPr>
                </a:p>
              </p:txBody>
            </p:sp>
            <p:sp>
              <p:nvSpPr>
                <p:cNvPr id="21538" name="Line 10"/>
                <p:cNvSpPr>
                  <a:spLocks noChangeShapeType="1"/>
                </p:cNvSpPr>
                <p:nvPr/>
              </p:nvSpPr>
              <p:spPr bwMode="auto">
                <a:xfrm flipV="1">
                  <a:off x="2880" y="8501"/>
                  <a:ext cx="525" cy="1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1535" name="Line 11"/>
              <p:cNvSpPr>
                <a:spLocks noChangeShapeType="1"/>
              </p:cNvSpPr>
              <p:nvPr/>
            </p:nvSpPr>
            <p:spPr bwMode="auto">
              <a:xfrm>
                <a:off x="3314" y="7876"/>
                <a:ext cx="1"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36" name="Line 12"/>
              <p:cNvSpPr>
                <a:spLocks noChangeShapeType="1"/>
              </p:cNvSpPr>
              <p:nvPr/>
            </p:nvSpPr>
            <p:spPr bwMode="auto">
              <a:xfrm>
                <a:off x="3315" y="8857"/>
                <a:ext cx="1"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1512" name="Group 13"/>
            <p:cNvGrpSpPr>
              <a:grpSpLocks/>
            </p:cNvGrpSpPr>
            <p:nvPr/>
          </p:nvGrpSpPr>
          <p:grpSpPr bwMode="auto">
            <a:xfrm>
              <a:off x="3960" y="7877"/>
              <a:ext cx="527" cy="1293"/>
              <a:chOff x="3060" y="7876"/>
              <a:chExt cx="527" cy="1293"/>
            </a:xfrm>
          </p:grpSpPr>
          <p:grpSp>
            <p:nvGrpSpPr>
              <p:cNvPr id="21529" name="Group 14"/>
              <p:cNvGrpSpPr>
                <a:grpSpLocks/>
              </p:cNvGrpSpPr>
              <p:nvPr/>
            </p:nvGrpSpPr>
            <p:grpSpPr bwMode="auto">
              <a:xfrm>
                <a:off x="3060" y="8189"/>
                <a:ext cx="527" cy="661"/>
                <a:chOff x="2880" y="8189"/>
                <a:chExt cx="527" cy="661"/>
              </a:xfrm>
            </p:grpSpPr>
            <p:sp>
              <p:nvSpPr>
                <p:cNvPr id="501775" name="Rectangle 15"/>
                <p:cNvSpPr>
                  <a:spLocks noChangeArrowheads="1"/>
                </p:cNvSpPr>
                <p:nvPr/>
              </p:nvSpPr>
              <p:spPr bwMode="auto">
                <a:xfrm>
                  <a:off x="2880" y="8191"/>
                  <a:ext cx="527" cy="659"/>
                </a:xfrm>
                <a:prstGeom prst="rect">
                  <a:avLst/>
                </a:prstGeom>
                <a:solidFill>
                  <a:srgbClr val="FFFFFF"/>
                </a:solidFill>
                <a:ln w="9525">
                  <a:solidFill>
                    <a:srgbClr val="000000"/>
                  </a:solidFill>
                  <a:miter lim="800000"/>
                  <a:headEnd/>
                  <a:tailEnd/>
                </a:ln>
              </p:spPr>
              <p:txBody>
                <a:bodyPr lIns="0" tIns="0" rIns="0" bIns="0" anchor="ctr"/>
                <a:lstStyle/>
                <a:p>
                  <a:pPr algn="ctr">
                    <a:defRPr/>
                  </a:pPr>
                  <a:r>
                    <a:rPr lang="en-US" altLang="zh-CN" sz="1200" dirty="0">
                      <a:latin typeface="Times New Roman" pitchFamily="18" charset="0"/>
                    </a:rPr>
                    <a:t>P</a:t>
                  </a:r>
                </a:p>
                <a:p>
                  <a:pPr algn="ctr">
                    <a:defRPr/>
                  </a:pPr>
                  <a:endParaRPr lang="en-US" altLang="zh-CN" sz="600" dirty="0">
                    <a:latin typeface="Times New Roman" pitchFamily="18" charset="0"/>
                  </a:endParaRPr>
                </a:p>
                <a:p>
                  <a:pPr algn="ctr">
                    <a:defRPr/>
                  </a:pPr>
                  <a:r>
                    <a:rPr lang="en-US" altLang="zh-CN" sz="1200" dirty="0">
                      <a:latin typeface="Times New Roman" pitchFamily="18" charset="0"/>
                    </a:rPr>
                    <a:t>LM</a:t>
                  </a:r>
                  <a:endParaRPr lang="en-US" altLang="zh-CN" sz="2800" dirty="0">
                    <a:effectLst>
                      <a:outerShdw blurRad="38100" dist="38100" dir="2700000" algn="tl">
                        <a:srgbClr val="C0C0C0"/>
                      </a:outerShdw>
                    </a:effectLst>
                    <a:latin typeface="Arial" pitchFamily="34" charset="0"/>
                  </a:endParaRPr>
                </a:p>
              </p:txBody>
            </p:sp>
            <p:sp>
              <p:nvSpPr>
                <p:cNvPr id="21533" name="Line 16"/>
                <p:cNvSpPr>
                  <a:spLocks noChangeShapeType="1"/>
                </p:cNvSpPr>
                <p:nvPr/>
              </p:nvSpPr>
              <p:spPr bwMode="auto">
                <a:xfrm flipV="1">
                  <a:off x="2880" y="8501"/>
                  <a:ext cx="525" cy="1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1530" name="Line 17"/>
              <p:cNvSpPr>
                <a:spLocks noChangeShapeType="1"/>
              </p:cNvSpPr>
              <p:nvPr/>
            </p:nvSpPr>
            <p:spPr bwMode="auto">
              <a:xfrm>
                <a:off x="3314" y="7876"/>
                <a:ext cx="1"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31" name="Line 18"/>
              <p:cNvSpPr>
                <a:spLocks noChangeShapeType="1"/>
              </p:cNvSpPr>
              <p:nvPr/>
            </p:nvSpPr>
            <p:spPr bwMode="auto">
              <a:xfrm>
                <a:off x="3315" y="8857"/>
                <a:ext cx="1"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1513" name="Group 19"/>
            <p:cNvGrpSpPr>
              <a:grpSpLocks/>
            </p:cNvGrpSpPr>
            <p:nvPr/>
          </p:nvGrpSpPr>
          <p:grpSpPr bwMode="auto">
            <a:xfrm>
              <a:off x="4860" y="7877"/>
              <a:ext cx="527" cy="1293"/>
              <a:chOff x="3060" y="7876"/>
              <a:chExt cx="527" cy="1293"/>
            </a:xfrm>
          </p:grpSpPr>
          <p:grpSp>
            <p:nvGrpSpPr>
              <p:cNvPr id="21524" name="Group 20"/>
              <p:cNvGrpSpPr>
                <a:grpSpLocks/>
              </p:cNvGrpSpPr>
              <p:nvPr/>
            </p:nvGrpSpPr>
            <p:grpSpPr bwMode="auto">
              <a:xfrm>
                <a:off x="3060" y="8189"/>
                <a:ext cx="527" cy="661"/>
                <a:chOff x="2880" y="8189"/>
                <a:chExt cx="527" cy="661"/>
              </a:xfrm>
            </p:grpSpPr>
            <p:sp>
              <p:nvSpPr>
                <p:cNvPr id="501781" name="Rectangle 21"/>
                <p:cNvSpPr>
                  <a:spLocks noChangeArrowheads="1"/>
                </p:cNvSpPr>
                <p:nvPr/>
              </p:nvSpPr>
              <p:spPr bwMode="auto">
                <a:xfrm>
                  <a:off x="2880" y="8191"/>
                  <a:ext cx="527" cy="659"/>
                </a:xfrm>
                <a:prstGeom prst="rect">
                  <a:avLst/>
                </a:prstGeom>
                <a:solidFill>
                  <a:srgbClr val="FFFFFF"/>
                </a:solidFill>
                <a:ln w="9525">
                  <a:solidFill>
                    <a:srgbClr val="000000"/>
                  </a:solidFill>
                  <a:miter lim="800000"/>
                  <a:headEnd/>
                  <a:tailEnd/>
                </a:ln>
              </p:spPr>
              <p:txBody>
                <a:bodyPr lIns="0" tIns="0" rIns="0" bIns="0" anchor="ctr"/>
                <a:lstStyle/>
                <a:p>
                  <a:pPr algn="ctr">
                    <a:defRPr/>
                  </a:pPr>
                  <a:r>
                    <a:rPr lang="en-US" altLang="zh-CN" sz="1200">
                      <a:latin typeface="Times New Roman" pitchFamily="18" charset="0"/>
                    </a:rPr>
                    <a:t>P</a:t>
                  </a:r>
                </a:p>
                <a:p>
                  <a:pPr algn="ctr">
                    <a:defRPr/>
                  </a:pPr>
                  <a:endParaRPr lang="en-US" altLang="zh-CN" sz="600">
                    <a:latin typeface="Times New Roman" pitchFamily="18" charset="0"/>
                  </a:endParaRPr>
                </a:p>
                <a:p>
                  <a:pPr algn="ctr">
                    <a:defRPr/>
                  </a:pPr>
                  <a:r>
                    <a:rPr lang="en-US" altLang="zh-CN" sz="1200">
                      <a:latin typeface="Times New Roman" pitchFamily="18" charset="0"/>
                    </a:rPr>
                    <a:t>LM</a:t>
                  </a:r>
                  <a:endParaRPr lang="en-US" altLang="zh-CN" sz="2800">
                    <a:effectLst>
                      <a:outerShdw blurRad="38100" dist="38100" dir="2700000" algn="tl">
                        <a:srgbClr val="C0C0C0"/>
                      </a:outerShdw>
                    </a:effectLst>
                    <a:latin typeface="Arial" pitchFamily="34" charset="0"/>
                  </a:endParaRPr>
                </a:p>
              </p:txBody>
            </p:sp>
            <p:sp>
              <p:nvSpPr>
                <p:cNvPr id="21528" name="Line 22"/>
                <p:cNvSpPr>
                  <a:spLocks noChangeShapeType="1"/>
                </p:cNvSpPr>
                <p:nvPr/>
              </p:nvSpPr>
              <p:spPr bwMode="auto">
                <a:xfrm flipV="1">
                  <a:off x="2880" y="8501"/>
                  <a:ext cx="525" cy="1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1525" name="Line 23"/>
              <p:cNvSpPr>
                <a:spLocks noChangeShapeType="1"/>
              </p:cNvSpPr>
              <p:nvPr/>
            </p:nvSpPr>
            <p:spPr bwMode="auto">
              <a:xfrm>
                <a:off x="3314" y="7876"/>
                <a:ext cx="1"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26" name="Line 24"/>
              <p:cNvSpPr>
                <a:spLocks noChangeShapeType="1"/>
              </p:cNvSpPr>
              <p:nvPr/>
            </p:nvSpPr>
            <p:spPr bwMode="auto">
              <a:xfrm>
                <a:off x="3315" y="8857"/>
                <a:ext cx="1"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1514" name="Group 25"/>
            <p:cNvGrpSpPr>
              <a:grpSpLocks/>
            </p:cNvGrpSpPr>
            <p:nvPr/>
          </p:nvGrpSpPr>
          <p:grpSpPr bwMode="auto">
            <a:xfrm>
              <a:off x="5760" y="7878"/>
              <a:ext cx="527" cy="1293"/>
              <a:chOff x="3060" y="7876"/>
              <a:chExt cx="527" cy="1293"/>
            </a:xfrm>
          </p:grpSpPr>
          <p:grpSp>
            <p:nvGrpSpPr>
              <p:cNvPr id="21519" name="Group 26"/>
              <p:cNvGrpSpPr>
                <a:grpSpLocks/>
              </p:cNvGrpSpPr>
              <p:nvPr/>
            </p:nvGrpSpPr>
            <p:grpSpPr bwMode="auto">
              <a:xfrm>
                <a:off x="3060" y="8189"/>
                <a:ext cx="527" cy="661"/>
                <a:chOff x="2880" y="8189"/>
                <a:chExt cx="527" cy="661"/>
              </a:xfrm>
            </p:grpSpPr>
            <p:sp>
              <p:nvSpPr>
                <p:cNvPr id="501787" name="Rectangle 27"/>
                <p:cNvSpPr>
                  <a:spLocks noChangeArrowheads="1"/>
                </p:cNvSpPr>
                <p:nvPr/>
              </p:nvSpPr>
              <p:spPr bwMode="auto">
                <a:xfrm>
                  <a:off x="2880" y="8190"/>
                  <a:ext cx="527" cy="661"/>
                </a:xfrm>
                <a:prstGeom prst="rect">
                  <a:avLst/>
                </a:prstGeom>
                <a:solidFill>
                  <a:srgbClr val="FFFFFF"/>
                </a:solidFill>
                <a:ln w="9525">
                  <a:solidFill>
                    <a:srgbClr val="000000"/>
                  </a:solidFill>
                  <a:miter lim="800000"/>
                  <a:headEnd/>
                  <a:tailEnd/>
                </a:ln>
              </p:spPr>
              <p:txBody>
                <a:bodyPr lIns="0" tIns="0" rIns="0" bIns="0" anchor="ctr"/>
                <a:lstStyle/>
                <a:p>
                  <a:pPr algn="ctr">
                    <a:defRPr/>
                  </a:pPr>
                  <a:r>
                    <a:rPr lang="en-US" altLang="zh-CN" sz="1200">
                      <a:latin typeface="Times New Roman" pitchFamily="18" charset="0"/>
                    </a:rPr>
                    <a:t>P</a:t>
                  </a:r>
                </a:p>
                <a:p>
                  <a:pPr algn="ctr">
                    <a:defRPr/>
                  </a:pPr>
                  <a:endParaRPr lang="en-US" altLang="zh-CN" sz="500">
                    <a:latin typeface="Times New Roman" pitchFamily="18" charset="0"/>
                  </a:endParaRPr>
                </a:p>
                <a:p>
                  <a:pPr algn="ctr">
                    <a:defRPr/>
                  </a:pPr>
                  <a:r>
                    <a:rPr lang="en-US" altLang="zh-CN" sz="1200">
                      <a:latin typeface="Times New Roman" pitchFamily="18" charset="0"/>
                    </a:rPr>
                    <a:t>LM</a:t>
                  </a:r>
                  <a:endParaRPr lang="en-US" altLang="zh-CN" sz="2800">
                    <a:effectLst>
                      <a:outerShdw blurRad="38100" dist="38100" dir="2700000" algn="tl">
                        <a:srgbClr val="C0C0C0"/>
                      </a:outerShdw>
                    </a:effectLst>
                    <a:latin typeface="Arial" pitchFamily="34" charset="0"/>
                  </a:endParaRPr>
                </a:p>
              </p:txBody>
            </p:sp>
            <p:sp>
              <p:nvSpPr>
                <p:cNvPr id="21523" name="Line 28"/>
                <p:cNvSpPr>
                  <a:spLocks noChangeShapeType="1"/>
                </p:cNvSpPr>
                <p:nvPr/>
              </p:nvSpPr>
              <p:spPr bwMode="auto">
                <a:xfrm flipV="1">
                  <a:off x="2880" y="8501"/>
                  <a:ext cx="525" cy="1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1520" name="Line 29"/>
              <p:cNvSpPr>
                <a:spLocks noChangeShapeType="1"/>
              </p:cNvSpPr>
              <p:nvPr/>
            </p:nvSpPr>
            <p:spPr bwMode="auto">
              <a:xfrm>
                <a:off x="3314" y="7876"/>
                <a:ext cx="1"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21" name="Line 30"/>
              <p:cNvSpPr>
                <a:spLocks noChangeShapeType="1"/>
              </p:cNvSpPr>
              <p:nvPr/>
            </p:nvSpPr>
            <p:spPr bwMode="auto">
              <a:xfrm>
                <a:off x="3315" y="8857"/>
                <a:ext cx="1"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1515" name="Line 31"/>
            <p:cNvSpPr>
              <a:spLocks noChangeShapeType="1"/>
            </p:cNvSpPr>
            <p:nvPr/>
          </p:nvSpPr>
          <p:spPr bwMode="auto">
            <a:xfrm flipV="1">
              <a:off x="3285" y="7873"/>
              <a:ext cx="2745" cy="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16" name="Line 32"/>
            <p:cNvSpPr>
              <a:spLocks noChangeShapeType="1"/>
            </p:cNvSpPr>
            <p:nvPr/>
          </p:nvSpPr>
          <p:spPr bwMode="auto">
            <a:xfrm>
              <a:off x="4680" y="7501"/>
              <a:ext cx="1" cy="37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01793" name="Rectangle 33"/>
            <p:cNvSpPr>
              <a:spLocks noChangeArrowheads="1"/>
            </p:cNvSpPr>
            <p:nvPr/>
          </p:nvSpPr>
          <p:spPr bwMode="auto">
            <a:xfrm>
              <a:off x="3659" y="10017"/>
              <a:ext cx="2117" cy="443"/>
            </a:xfrm>
            <a:prstGeom prst="rect">
              <a:avLst/>
            </a:prstGeom>
            <a:solidFill>
              <a:srgbClr val="FFFFFF"/>
            </a:solidFill>
            <a:ln w="9525">
              <a:solidFill>
                <a:srgbClr val="000000"/>
              </a:solidFill>
              <a:miter lim="800000"/>
              <a:headEnd/>
              <a:tailEnd/>
            </a:ln>
          </p:spPr>
          <p:txBody>
            <a:bodyPr/>
            <a:lstStyle/>
            <a:p>
              <a:pPr algn="ctr">
                <a:defRPr/>
              </a:pPr>
              <a:r>
                <a:rPr lang="en-US" altLang="zh-CN" sz="1400" dirty="0">
                  <a:latin typeface="Times New Roman" pitchFamily="18" charset="0"/>
                </a:rPr>
                <a:t>Shared Memory</a:t>
              </a:r>
              <a:endParaRPr lang="en-US" altLang="zh-CN" sz="3200" dirty="0">
                <a:effectLst>
                  <a:outerShdw blurRad="38100" dist="38100" dir="2700000" algn="tl">
                    <a:srgbClr val="C0C0C0"/>
                  </a:outerShdw>
                </a:effectLst>
                <a:latin typeface="Arial" pitchFamily="34" charset="0"/>
              </a:endParaRPr>
            </a:p>
          </p:txBody>
        </p:sp>
        <p:sp>
          <p:nvSpPr>
            <p:cNvPr id="21518" name="Line 34"/>
            <p:cNvSpPr>
              <a:spLocks noChangeShapeType="1"/>
            </p:cNvSpPr>
            <p:nvPr/>
          </p:nvSpPr>
          <p:spPr bwMode="auto">
            <a:xfrm>
              <a:off x="4710" y="9641"/>
              <a:ext cx="1" cy="37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2530" name="Rectangle 3"/>
          <p:cNvSpPr>
            <a:spLocks noGrp="1" noChangeArrowheads="1"/>
          </p:cNvSpPr>
          <p:nvPr>
            <p:ph idx="1"/>
          </p:nvPr>
        </p:nvSpPr>
        <p:spPr/>
        <p:txBody>
          <a:bodyPr/>
          <a:lstStyle/>
          <a:p>
            <a:pPr marL="457200" indent="-457200" eaLnBrk="1" hangingPunct="1">
              <a:buClr>
                <a:srgbClr val="C00000"/>
              </a:buClr>
            </a:pPr>
            <a:r>
              <a:rPr lang="zh-CN" altLang="en-US" sz="2800" dirty="0">
                <a:latin typeface="黑体" panose="02010609060101010101" pitchFamily="49" charset="-122"/>
                <a:ea typeface="黑体" panose="02010609060101010101" pitchFamily="49" charset="-122"/>
              </a:rPr>
              <a:t>分类</a:t>
            </a:r>
          </a:p>
          <a:p>
            <a:pPr marL="914400" lvl="1" indent="-457200" eaLnBrk="1" hangingPunct="1">
              <a:buClr>
                <a:srgbClr val="C00000"/>
              </a:buClr>
              <a:buFont typeface="+mj-lt"/>
              <a:buAutoNum type="arabicPeriod"/>
            </a:pPr>
            <a:r>
              <a:rPr lang="en-US" altLang="zh-CN" sz="2400" dirty="0" smtClean="0">
                <a:latin typeface="黑体" panose="02010609060101010101" pitchFamily="49" charset="-122"/>
                <a:ea typeface="黑体" panose="02010609060101010101" pitchFamily="49" charset="-122"/>
              </a:rPr>
              <a:t> </a:t>
            </a:r>
            <a:r>
              <a:rPr lang="en-US" altLang="zh-CN" sz="2400" dirty="0" smtClean="0">
                <a:latin typeface="Constantia" panose="02030602050306030303" pitchFamily="18" charset="0"/>
                <a:ea typeface="黑体" panose="02010609060101010101" pitchFamily="49" charset="-122"/>
              </a:rPr>
              <a:t>PRAM-CRCW</a:t>
            </a:r>
            <a:r>
              <a:rPr lang="zh-CN" altLang="en-US" sz="2400" dirty="0" smtClean="0">
                <a:latin typeface="黑体" panose="02010609060101010101" pitchFamily="49" charset="-122"/>
                <a:ea typeface="黑体" panose="02010609060101010101" pitchFamily="49" charset="-122"/>
              </a:rPr>
              <a:t>并发读并发写</a:t>
            </a:r>
          </a:p>
          <a:p>
            <a:pPr marL="1257300" lvl="2" indent="-342900" eaLnBrk="1" hangingPunct="1">
              <a:buClr>
                <a:srgbClr val="C00000"/>
              </a:buClr>
            </a:pPr>
            <a:r>
              <a:rPr lang="en-US" altLang="zh-CN" sz="1600" dirty="0" smtClean="0">
                <a:latin typeface="Constantia" panose="02030602050306030303" pitchFamily="18" charset="0"/>
                <a:ea typeface="黑体" panose="02010609060101010101" pitchFamily="49" charset="-122"/>
              </a:rPr>
              <a:t>CPRAM-CRCW(Common PRAM-CRCW)</a:t>
            </a:r>
            <a:r>
              <a:rPr lang="zh-CN" altLang="en-US" sz="1600" dirty="0" smtClean="0">
                <a:latin typeface="Constantia" panose="02030602050306030303" pitchFamily="18" charset="0"/>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仅允许写入相同数据</a:t>
            </a:r>
          </a:p>
          <a:p>
            <a:pPr marL="1257300" lvl="2" indent="-342900" eaLnBrk="1" hangingPunct="1">
              <a:buClr>
                <a:srgbClr val="C00000"/>
              </a:buClr>
            </a:pPr>
            <a:r>
              <a:rPr lang="en-US" altLang="zh-CN" sz="1600" dirty="0" smtClean="0">
                <a:latin typeface="Constantia" panose="02030602050306030303" pitchFamily="18" charset="0"/>
                <a:ea typeface="黑体" panose="02010609060101010101" pitchFamily="49" charset="-122"/>
              </a:rPr>
              <a:t>PPRAM-CRCW(Priority PRAM-CRCW)</a:t>
            </a:r>
            <a:r>
              <a:rPr lang="zh-CN" altLang="en-US" sz="1600" dirty="0" smtClean="0">
                <a:latin typeface="Constantia" panose="02030602050306030303" pitchFamily="18" charset="0"/>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仅允许优先级最高的处理器写入</a:t>
            </a:r>
          </a:p>
          <a:p>
            <a:pPr marL="1257300" lvl="2" indent="-342900" eaLnBrk="1" hangingPunct="1">
              <a:buClr>
                <a:srgbClr val="C00000"/>
              </a:buClr>
            </a:pPr>
            <a:r>
              <a:rPr lang="en-US" altLang="zh-CN" sz="1600" dirty="0" smtClean="0">
                <a:latin typeface="Constantia" panose="02030602050306030303" pitchFamily="18" charset="0"/>
                <a:ea typeface="黑体" panose="02010609060101010101" pitchFamily="49" charset="-122"/>
              </a:rPr>
              <a:t>APRAM-CRCW(Arbitrary PRAM-CRCW)</a:t>
            </a:r>
            <a:r>
              <a:rPr lang="zh-CN" altLang="en-US" sz="1600" dirty="0" smtClean="0">
                <a:latin typeface="黑体" panose="02010609060101010101" pitchFamily="49" charset="-122"/>
                <a:ea typeface="黑体" panose="02010609060101010101" pitchFamily="49" charset="-122"/>
              </a:rPr>
              <a:t>：允许任意处理器自由写入 </a:t>
            </a:r>
          </a:p>
          <a:p>
            <a:pPr marL="914400" lvl="1" indent="-457200" eaLnBrk="1" hangingPunct="1">
              <a:buClr>
                <a:srgbClr val="C00000"/>
              </a:buClr>
              <a:buFont typeface="+mj-lt"/>
              <a:buAutoNum type="arabicPeriod"/>
            </a:pPr>
            <a:r>
              <a:rPr lang="en-US" altLang="zh-CN" sz="2400" dirty="0" smtClean="0">
                <a:latin typeface="黑体" panose="02010609060101010101" pitchFamily="49" charset="-122"/>
                <a:ea typeface="黑体" panose="02010609060101010101" pitchFamily="49" charset="-122"/>
              </a:rPr>
              <a:t> </a:t>
            </a:r>
            <a:r>
              <a:rPr lang="en-US" altLang="zh-CN" sz="2400" dirty="0" smtClean="0">
                <a:latin typeface="Constantia" panose="02030602050306030303" pitchFamily="18" charset="0"/>
                <a:ea typeface="黑体" panose="02010609060101010101" pitchFamily="49" charset="-122"/>
              </a:rPr>
              <a:t>PRAM-CREW</a:t>
            </a:r>
            <a:r>
              <a:rPr lang="zh-CN" altLang="en-US" sz="2400" dirty="0" smtClean="0">
                <a:latin typeface="黑体" panose="02010609060101010101" pitchFamily="49" charset="-122"/>
                <a:ea typeface="黑体" panose="02010609060101010101" pitchFamily="49" charset="-122"/>
              </a:rPr>
              <a:t>并发读互斥写 </a:t>
            </a:r>
          </a:p>
          <a:p>
            <a:pPr marL="914400" lvl="1" indent="-457200" eaLnBrk="1" hangingPunct="1">
              <a:buClr>
                <a:srgbClr val="C00000"/>
              </a:buClr>
              <a:buFont typeface="+mj-lt"/>
              <a:buAutoNum type="arabicPeriod"/>
            </a:pPr>
            <a:r>
              <a:rPr lang="en-US" altLang="zh-CN" sz="2400" dirty="0" smtClean="0">
                <a:latin typeface="黑体" panose="02010609060101010101" pitchFamily="49" charset="-122"/>
                <a:ea typeface="黑体" panose="02010609060101010101" pitchFamily="49" charset="-122"/>
              </a:rPr>
              <a:t> </a:t>
            </a:r>
            <a:r>
              <a:rPr lang="en-US" altLang="zh-CN" sz="2400" dirty="0" smtClean="0">
                <a:latin typeface="Constantia" panose="02030602050306030303" pitchFamily="18" charset="0"/>
                <a:ea typeface="黑体" panose="02010609060101010101" pitchFamily="49" charset="-122"/>
              </a:rPr>
              <a:t>PRAM-EREW</a:t>
            </a:r>
            <a:r>
              <a:rPr lang="zh-CN" altLang="en-US" sz="2400" dirty="0" smtClean="0">
                <a:latin typeface="黑体" panose="02010609060101010101" pitchFamily="49" charset="-122"/>
                <a:ea typeface="黑体" panose="02010609060101010101" pitchFamily="49" charset="-122"/>
              </a:rPr>
              <a:t>互斥读互斥写 </a:t>
            </a:r>
          </a:p>
          <a:p>
            <a:pPr marL="457200" indent="-457200" eaLnBrk="1" hangingPunct="1">
              <a:buClr>
                <a:srgbClr val="C00000"/>
              </a:buClr>
            </a:pPr>
            <a:r>
              <a:rPr lang="zh-CN" altLang="en-US" sz="2800" dirty="0">
                <a:latin typeface="黑体" panose="02010609060101010101" pitchFamily="49" charset="-122"/>
                <a:ea typeface="黑体" panose="02010609060101010101" pitchFamily="49" charset="-122"/>
              </a:rPr>
              <a:t>计算能力比较</a:t>
            </a:r>
          </a:p>
          <a:p>
            <a:pPr marL="838200" lvl="1" indent="-381000" eaLnBrk="1" hangingPunct="1">
              <a:buClr>
                <a:srgbClr val="C00000"/>
              </a:buClr>
            </a:pPr>
            <a:r>
              <a:rPr lang="en-US" altLang="zh-CN" sz="2400" dirty="0" smtClean="0">
                <a:latin typeface="Constantia" panose="02030602050306030303" pitchFamily="18" charset="0"/>
                <a:ea typeface="黑体" panose="02010609060101010101" pitchFamily="49" charset="-122"/>
              </a:rPr>
              <a:t>PRAM-CRCW</a:t>
            </a:r>
            <a:r>
              <a:rPr lang="zh-CN" altLang="en-US" sz="2400" dirty="0" smtClean="0">
                <a:latin typeface="黑体" panose="02010609060101010101" pitchFamily="49" charset="-122"/>
                <a:ea typeface="黑体" panose="02010609060101010101" pitchFamily="49" charset="-122"/>
              </a:rPr>
              <a:t>是最强的计算模型，</a:t>
            </a:r>
            <a:r>
              <a:rPr lang="en-US" altLang="zh-CN" sz="2400" dirty="0" smtClean="0">
                <a:latin typeface="Constantia" panose="02030602050306030303" pitchFamily="18" charset="0"/>
                <a:ea typeface="黑体" panose="02010609060101010101" pitchFamily="49" charset="-122"/>
              </a:rPr>
              <a:t>PRAM-EREW</a:t>
            </a:r>
            <a:r>
              <a:rPr lang="zh-CN" altLang="en-US" sz="2400" dirty="0" smtClean="0">
                <a:latin typeface="黑体" panose="02010609060101010101" pitchFamily="49" charset="-122"/>
                <a:ea typeface="黑体" panose="02010609060101010101" pitchFamily="49" charset="-122"/>
              </a:rPr>
              <a:t>可</a:t>
            </a:r>
            <a:r>
              <a:rPr lang="en-US" altLang="zh-CN" sz="2400" dirty="0" err="1" smtClean="0">
                <a:latin typeface="黑体" panose="02010609060101010101" pitchFamily="49" charset="-122"/>
                <a:ea typeface="黑体" panose="02010609060101010101" pitchFamily="49" charset="-122"/>
              </a:rPr>
              <a:t>logp</a:t>
            </a:r>
            <a:r>
              <a:rPr lang="zh-CN" altLang="en-US" sz="2400" dirty="0" smtClean="0">
                <a:latin typeface="黑体" panose="02010609060101010101" pitchFamily="49" charset="-122"/>
                <a:ea typeface="黑体" panose="02010609060101010101" pitchFamily="49" charset="-122"/>
              </a:rPr>
              <a:t>倍模拟</a:t>
            </a:r>
            <a:r>
              <a:rPr lang="en-US" altLang="zh-CN" sz="2400" dirty="0" smtClean="0">
                <a:latin typeface="Constantia" panose="02030602050306030303" pitchFamily="18" charset="0"/>
                <a:ea typeface="黑体" panose="02010609060101010101" pitchFamily="49" charset="-122"/>
              </a:rPr>
              <a:t>PRAM-CREW</a:t>
            </a:r>
            <a:r>
              <a:rPr lang="zh-CN" altLang="en-US" sz="2400" dirty="0" smtClean="0">
                <a:latin typeface="黑体" panose="02010609060101010101" pitchFamily="49" charset="-122"/>
                <a:ea typeface="黑体" panose="02010609060101010101" pitchFamily="49" charset="-122"/>
              </a:rPr>
              <a:t>和</a:t>
            </a:r>
            <a:r>
              <a:rPr lang="en-US" altLang="zh-CN" sz="2400" dirty="0" smtClean="0">
                <a:latin typeface="Constantia" panose="02030602050306030303" pitchFamily="18" charset="0"/>
                <a:ea typeface="黑体" panose="02010609060101010101" pitchFamily="49" charset="-122"/>
              </a:rPr>
              <a:t>PRAM-CRCW</a:t>
            </a:r>
            <a:r>
              <a:rPr lang="en-US" altLang="zh-CN" sz="2400" dirty="0" smtClean="0">
                <a:latin typeface="黑体" panose="02010609060101010101" pitchFamily="49" charset="-122"/>
                <a:ea typeface="黑体" panose="02010609060101010101" pitchFamily="49" charset="-122"/>
              </a:rPr>
              <a:t> </a:t>
            </a:r>
            <a:endParaRPr lang="zh-CN" altLang="en-US" sz="2000" dirty="0" smtClean="0">
              <a:latin typeface="黑体" panose="02010609060101010101" pitchFamily="49" charset="-122"/>
              <a:ea typeface="黑体" panose="02010609060101010101" pitchFamily="49" charset="-122"/>
            </a:endParaRPr>
          </a:p>
        </p:txBody>
      </p:sp>
      <p:sp>
        <p:nvSpPr>
          <p:cNvPr id="22536" name="标题 1"/>
          <p:cNvSpPr>
            <a:spLocks noGrp="1"/>
          </p:cNvSpPr>
          <p:nvPr>
            <p:ph type="title"/>
          </p:nvPr>
        </p:nvSpPr>
        <p:spPr/>
        <p:txBody>
          <a:bodyPr/>
          <a:lstStyle/>
          <a:p>
            <a:pPr eaLnBrk="1" hangingPunct="1"/>
            <a:r>
              <a:rPr lang="zh-CN" altLang="en-US" dirty="0" smtClean="0"/>
              <a:t> 并行计算</a:t>
            </a:r>
            <a:r>
              <a:rPr lang="zh-CN" altLang="en-US" dirty="0"/>
              <a:t>模型</a:t>
            </a:r>
            <a:r>
              <a:rPr lang="en-US" altLang="zh-CN" dirty="0" smtClean="0"/>
              <a:t>—PRAM</a:t>
            </a:r>
            <a:endParaRPr lang="zh-CN" altLang="en-US" dirty="0" smtClean="0"/>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33</a:t>
            </a:fld>
            <a:endParaRPr lang="en-US" altLang="zh-CN"/>
          </a:p>
        </p:txBody>
      </p:sp>
      <p:sp>
        <p:nvSpPr>
          <p:cNvPr id="22531"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2532" name="Rectangle 3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22533" name="Object 37"/>
          <p:cNvGraphicFramePr>
            <a:graphicFrameLocks noChangeAspect="1"/>
          </p:cNvGraphicFramePr>
          <p:nvPr>
            <p:extLst>
              <p:ext uri="{D42A27DB-BD31-4B8C-83A1-F6EECF244321}">
                <p14:modId xmlns:p14="http://schemas.microsoft.com/office/powerpoint/2010/main" val="2801538037"/>
              </p:ext>
            </p:extLst>
          </p:nvPr>
        </p:nvGraphicFramePr>
        <p:xfrm>
          <a:off x="3048000" y="5402262"/>
          <a:ext cx="2387600" cy="388938"/>
        </p:xfrm>
        <a:graphic>
          <a:graphicData uri="http://schemas.openxmlformats.org/presentationml/2006/ole">
            <mc:AlternateContent xmlns:mc="http://schemas.openxmlformats.org/markup-compatibility/2006">
              <mc:Choice xmlns:v="urn:schemas-microsoft-com:vml" Requires="v">
                <p:oleObj spid="_x0000_s22746" name="公式" r:id="rId4" imgW="1397000" imgH="228600" progId="Equation.3">
                  <p:embed/>
                </p:oleObj>
              </mc:Choice>
              <mc:Fallback>
                <p:oleObj name="公式" r:id="rId4" imgW="1397000" imgH="228600" progId="Equation.3">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402262"/>
                        <a:ext cx="2387600" cy="38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2534"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22535" name="Object 39"/>
          <p:cNvGraphicFramePr>
            <a:graphicFrameLocks noChangeAspect="1"/>
          </p:cNvGraphicFramePr>
          <p:nvPr>
            <p:extLst>
              <p:ext uri="{D42A27DB-BD31-4B8C-83A1-F6EECF244321}">
                <p14:modId xmlns:p14="http://schemas.microsoft.com/office/powerpoint/2010/main" val="2138238478"/>
              </p:ext>
            </p:extLst>
          </p:nvPr>
        </p:nvGraphicFramePr>
        <p:xfrm>
          <a:off x="2209800" y="5867400"/>
          <a:ext cx="4237038" cy="365125"/>
        </p:xfrm>
        <a:graphic>
          <a:graphicData uri="http://schemas.openxmlformats.org/presentationml/2006/ole">
            <mc:AlternateContent xmlns:mc="http://schemas.openxmlformats.org/markup-compatibility/2006">
              <mc:Choice xmlns:v="urn:schemas-microsoft-com:vml" Requires="v">
                <p:oleObj spid="_x0000_s22747" name="公式" r:id="rId6" imgW="2654300" imgH="228600" progId="Equation.3">
                  <p:embed/>
                </p:oleObj>
              </mc:Choice>
              <mc:Fallback>
                <p:oleObj name="公式" r:id="rId6" imgW="2654300" imgH="228600" progId="Equation.3">
                  <p:embed/>
                  <p:pic>
                    <p:nvPicPr>
                      <p:cNvPr id="0"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5867400"/>
                        <a:ext cx="4237038" cy="365125"/>
                      </a:xfrm>
                      <a:prstGeom prst="rect">
                        <a:avLst/>
                      </a:prstGeom>
                      <a:noFill/>
                      <a:ln>
                        <a:noFill/>
                      </a:ln>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idx="1"/>
          </p:nvPr>
        </p:nvSpPr>
        <p:spPr/>
        <p:txBody>
          <a:bodyPr/>
          <a:lstStyle/>
          <a:p>
            <a:pPr eaLnBrk="1" hangingPunct="1"/>
            <a:r>
              <a:rPr lang="zh-CN" altLang="en-US" sz="2800" dirty="0" smtClean="0">
                <a:latin typeface="黑体" panose="02010609060101010101" pitchFamily="49" charset="-122"/>
                <a:ea typeface="黑体" panose="02010609060101010101" pitchFamily="49" charset="-122"/>
              </a:rPr>
              <a:t>拓扑结构</a:t>
            </a:r>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（一维线性阵列）</a:t>
            </a:r>
          </a:p>
        </p:txBody>
      </p:sp>
      <p:sp>
        <p:nvSpPr>
          <p:cNvPr id="23554" name="标题 1"/>
          <p:cNvSpPr>
            <a:spLocks noGrp="1"/>
          </p:cNvSpPr>
          <p:nvPr>
            <p:ph type="title"/>
          </p:nvPr>
        </p:nvSpPr>
        <p:spPr/>
        <p:txBody>
          <a:bodyPr/>
          <a:lstStyle/>
          <a:p>
            <a:pPr eaLnBrk="1" hangingPunct="1"/>
            <a:r>
              <a:rPr lang="zh-CN" altLang="en-US" dirty="0" smtClean="0"/>
              <a:t>并行计算</a:t>
            </a:r>
            <a:r>
              <a:rPr lang="zh-CN" altLang="en-US" dirty="0"/>
              <a:t>模型</a:t>
            </a:r>
            <a:r>
              <a:rPr lang="en-US" altLang="zh-CN" dirty="0" smtClean="0"/>
              <a:t>—</a:t>
            </a:r>
            <a:r>
              <a:rPr lang="zh-CN" altLang="en-US" dirty="0" smtClean="0"/>
              <a:t>互连网络</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34</a:t>
            </a:fld>
            <a:endParaRPr lang="en-US" altLang="zh-CN"/>
          </a:p>
        </p:txBody>
      </p:sp>
      <p:sp>
        <p:nvSpPr>
          <p:cNvPr id="26" name="TextBox 25"/>
          <p:cNvSpPr txBox="1">
            <a:spLocks noChangeArrowheads="1"/>
          </p:cNvSpPr>
          <p:nvPr/>
        </p:nvSpPr>
        <p:spPr bwMode="auto">
          <a:xfrm>
            <a:off x="1619250" y="3352800"/>
            <a:ext cx="6048375"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buClr>
                <a:srgbClr val="C00000"/>
              </a:buClr>
              <a:buFont typeface="Arial" panose="020B0604020202020204" pitchFamily="34" charset="0"/>
              <a:buChar char="•"/>
            </a:pPr>
            <a:r>
              <a:rPr lang="zh-CN" altLang="zh-CN" sz="2400" dirty="0">
                <a:latin typeface="Tahoma" pitchFamily="34" charset="0"/>
              </a:rPr>
              <a:t>只与左右近邻节点相连</a:t>
            </a:r>
          </a:p>
          <a:p>
            <a:pPr marL="342900" indent="-342900" eaLnBrk="1" hangingPunct="1">
              <a:buClr>
                <a:srgbClr val="C00000"/>
              </a:buClr>
              <a:buFont typeface="Arial" panose="020B0604020202020204" pitchFamily="34" charset="0"/>
              <a:buChar char="•"/>
            </a:pPr>
            <a:r>
              <a:rPr lang="zh-CN" altLang="zh-CN" sz="2400" dirty="0">
                <a:latin typeface="Tahoma" pitchFamily="34" charset="0"/>
              </a:rPr>
              <a:t>N个节点用N-1条边</a:t>
            </a:r>
            <a:endParaRPr lang="en-US" altLang="zh-CN" sz="2400" dirty="0">
              <a:latin typeface="Tahoma" pitchFamily="34" charset="0"/>
            </a:endParaRPr>
          </a:p>
          <a:p>
            <a:pPr marL="342900" indent="-342900" eaLnBrk="1" hangingPunct="1">
              <a:buClr>
                <a:srgbClr val="C00000"/>
              </a:buClr>
              <a:buFont typeface="Arial" panose="020B0604020202020204" pitchFamily="34" charset="0"/>
              <a:buChar char="•"/>
            </a:pPr>
            <a:r>
              <a:rPr lang="zh-CN" altLang="zh-CN" sz="2400" dirty="0">
                <a:latin typeface="Tahoma" pitchFamily="34" charset="0"/>
              </a:rPr>
              <a:t>节点度为2</a:t>
            </a:r>
            <a:endParaRPr lang="en-US" altLang="zh-CN" sz="2400" dirty="0">
              <a:latin typeface="Tahoma" pitchFamily="34" charset="0"/>
            </a:endParaRPr>
          </a:p>
          <a:p>
            <a:pPr marL="342900" indent="-342900" eaLnBrk="1" hangingPunct="1">
              <a:buClr>
                <a:srgbClr val="C00000"/>
              </a:buClr>
              <a:buFont typeface="Arial" panose="020B0604020202020204" pitchFamily="34" charset="0"/>
              <a:buChar char="•"/>
            </a:pPr>
            <a:r>
              <a:rPr lang="zh-CN" altLang="zh-CN" sz="2400" dirty="0">
                <a:latin typeface="Tahoma" pitchFamily="34" charset="0"/>
              </a:rPr>
              <a:t>网络直径为N-1</a:t>
            </a:r>
            <a:endParaRPr lang="en-US" altLang="zh-CN" sz="2400" dirty="0">
              <a:latin typeface="Tahoma" pitchFamily="34" charset="0"/>
            </a:endParaRPr>
          </a:p>
          <a:p>
            <a:pPr marL="342900" indent="-342900" eaLnBrk="1" hangingPunct="1">
              <a:buClr>
                <a:srgbClr val="C00000"/>
              </a:buClr>
              <a:buFont typeface="Arial" panose="020B0604020202020204" pitchFamily="34" charset="0"/>
              <a:buChar char="•"/>
            </a:pPr>
            <a:r>
              <a:rPr lang="zh-CN" altLang="zh-CN" sz="2400" dirty="0">
                <a:latin typeface="Tahoma" pitchFamily="34" charset="0"/>
              </a:rPr>
              <a:t>对剖度为1</a:t>
            </a:r>
            <a:endParaRPr lang="en-US" altLang="zh-CN" sz="2400" dirty="0">
              <a:latin typeface="Tahoma" pitchFamily="34" charset="0"/>
            </a:endParaRPr>
          </a:p>
          <a:p>
            <a:pPr marL="342900" indent="-342900" eaLnBrk="1" hangingPunct="1">
              <a:buClr>
                <a:srgbClr val="C00000"/>
              </a:buClr>
              <a:buFont typeface="Arial" panose="020B0604020202020204" pitchFamily="34" charset="0"/>
              <a:buChar char="•"/>
            </a:pPr>
            <a:r>
              <a:rPr lang="zh-CN" altLang="zh-CN" sz="2400" dirty="0">
                <a:latin typeface="Tahoma" pitchFamily="34" charset="0"/>
              </a:rPr>
              <a:t>首尾连接时构成环（单向或双向）</a:t>
            </a:r>
            <a:endParaRPr lang="zh-CN" altLang="en-US" sz="2400" dirty="0">
              <a:latin typeface="Tahoma" pitchFamily="34" charset="0"/>
            </a:endParaRPr>
          </a:p>
        </p:txBody>
      </p:sp>
      <p:grpSp>
        <p:nvGrpSpPr>
          <p:cNvPr id="19" name="组合 24"/>
          <p:cNvGrpSpPr>
            <a:grpSpLocks/>
          </p:cNvGrpSpPr>
          <p:nvPr/>
        </p:nvGrpSpPr>
        <p:grpSpPr bwMode="auto">
          <a:xfrm>
            <a:off x="1435100" y="2411412"/>
            <a:ext cx="3757613" cy="396875"/>
            <a:chOff x="1115616" y="3501008"/>
            <a:chExt cx="4320480" cy="457200"/>
          </a:xfrm>
        </p:grpSpPr>
        <p:sp>
          <p:nvSpPr>
            <p:cNvPr id="23559" name="椭圆 3"/>
            <p:cNvSpPr>
              <a:spLocks noChangeArrowheads="1"/>
            </p:cNvSpPr>
            <p:nvPr/>
          </p:nvSpPr>
          <p:spPr bwMode="auto">
            <a:xfrm>
              <a:off x="1522512" y="3501008"/>
              <a:ext cx="457200" cy="457200"/>
            </a:xfrm>
            <a:prstGeom prst="ellipse">
              <a:avLst/>
            </a:prstGeom>
            <a:solidFill>
              <a:schemeClr val="accent1"/>
            </a:solidFill>
            <a:ln w="9525" algn="ctr">
              <a:solidFill>
                <a:schemeClr val="tx1"/>
              </a:solidFill>
              <a:miter lim="800000"/>
              <a:headEnd/>
              <a:tailEnd/>
            </a:ln>
          </p:spPr>
          <p:txBody>
            <a:bodyPr wrap="none"/>
            <a:lstStyle/>
            <a:p>
              <a:endParaRPr kumimoji="1" lang="zh-CN" altLang="en-US" sz="2400" b="1">
                <a:latin typeface="Tahoma" pitchFamily="34" charset="0"/>
                <a:ea typeface="PMingLiU" pitchFamily="18" charset="-120"/>
              </a:endParaRPr>
            </a:p>
          </p:txBody>
        </p:sp>
        <p:sp>
          <p:nvSpPr>
            <p:cNvPr id="23560" name="椭圆 5"/>
            <p:cNvSpPr>
              <a:spLocks noChangeArrowheads="1"/>
            </p:cNvSpPr>
            <p:nvPr/>
          </p:nvSpPr>
          <p:spPr bwMode="auto">
            <a:xfrm>
              <a:off x="2132179" y="3501008"/>
              <a:ext cx="457200" cy="457200"/>
            </a:xfrm>
            <a:prstGeom prst="ellipse">
              <a:avLst/>
            </a:prstGeom>
            <a:solidFill>
              <a:schemeClr val="accent1"/>
            </a:solidFill>
            <a:ln w="9525" algn="ctr">
              <a:solidFill>
                <a:schemeClr val="tx1"/>
              </a:solidFill>
              <a:miter lim="800000"/>
              <a:headEnd/>
              <a:tailEnd/>
            </a:ln>
          </p:spPr>
          <p:txBody>
            <a:bodyPr wrap="none"/>
            <a:lstStyle/>
            <a:p>
              <a:endParaRPr kumimoji="1" lang="zh-CN" altLang="en-US" sz="2400" b="1">
                <a:latin typeface="Tahoma" pitchFamily="34" charset="0"/>
                <a:ea typeface="PMingLiU" pitchFamily="18" charset="-120"/>
              </a:endParaRPr>
            </a:p>
          </p:txBody>
        </p:sp>
        <p:sp>
          <p:nvSpPr>
            <p:cNvPr id="23561" name="椭圆 6"/>
            <p:cNvSpPr>
              <a:spLocks noChangeArrowheads="1"/>
            </p:cNvSpPr>
            <p:nvPr/>
          </p:nvSpPr>
          <p:spPr bwMode="auto">
            <a:xfrm>
              <a:off x="2746648" y="3501008"/>
              <a:ext cx="457200" cy="457200"/>
            </a:xfrm>
            <a:prstGeom prst="ellipse">
              <a:avLst/>
            </a:prstGeom>
            <a:solidFill>
              <a:schemeClr val="accent1"/>
            </a:solidFill>
            <a:ln w="9525" algn="ctr">
              <a:solidFill>
                <a:schemeClr val="tx1"/>
              </a:solidFill>
              <a:miter lim="800000"/>
              <a:headEnd/>
              <a:tailEnd/>
            </a:ln>
          </p:spPr>
          <p:txBody>
            <a:bodyPr wrap="none"/>
            <a:lstStyle/>
            <a:p>
              <a:endParaRPr kumimoji="1" lang="zh-CN" altLang="en-US" sz="2400" b="1">
                <a:latin typeface="Tahoma" pitchFamily="34" charset="0"/>
                <a:ea typeface="PMingLiU" pitchFamily="18" charset="-120"/>
              </a:endParaRPr>
            </a:p>
          </p:txBody>
        </p:sp>
        <p:sp>
          <p:nvSpPr>
            <p:cNvPr id="23562" name="椭圆 7"/>
            <p:cNvSpPr>
              <a:spLocks noChangeArrowheads="1"/>
            </p:cNvSpPr>
            <p:nvPr/>
          </p:nvSpPr>
          <p:spPr bwMode="auto">
            <a:xfrm>
              <a:off x="3347864" y="3501008"/>
              <a:ext cx="457200" cy="457200"/>
            </a:xfrm>
            <a:prstGeom prst="ellipse">
              <a:avLst/>
            </a:prstGeom>
            <a:solidFill>
              <a:schemeClr val="accent1"/>
            </a:solidFill>
            <a:ln w="9525" algn="ctr">
              <a:solidFill>
                <a:schemeClr val="tx1"/>
              </a:solidFill>
              <a:miter lim="800000"/>
              <a:headEnd/>
              <a:tailEnd/>
            </a:ln>
          </p:spPr>
          <p:txBody>
            <a:bodyPr wrap="none"/>
            <a:lstStyle/>
            <a:p>
              <a:endParaRPr kumimoji="1" lang="zh-CN" altLang="en-US" sz="2400" b="1">
                <a:latin typeface="Tahoma" pitchFamily="34" charset="0"/>
                <a:ea typeface="PMingLiU" pitchFamily="18" charset="-120"/>
              </a:endParaRPr>
            </a:p>
          </p:txBody>
        </p:sp>
        <p:sp>
          <p:nvSpPr>
            <p:cNvPr id="23563" name="椭圆 8"/>
            <p:cNvSpPr>
              <a:spLocks noChangeArrowheads="1"/>
            </p:cNvSpPr>
            <p:nvPr/>
          </p:nvSpPr>
          <p:spPr bwMode="auto">
            <a:xfrm>
              <a:off x="3970784" y="3501008"/>
              <a:ext cx="457200" cy="457200"/>
            </a:xfrm>
            <a:prstGeom prst="ellipse">
              <a:avLst/>
            </a:prstGeom>
            <a:solidFill>
              <a:schemeClr val="accent1"/>
            </a:solidFill>
            <a:ln w="9525" algn="ctr">
              <a:solidFill>
                <a:schemeClr val="tx1"/>
              </a:solidFill>
              <a:miter lim="800000"/>
              <a:headEnd/>
              <a:tailEnd/>
            </a:ln>
          </p:spPr>
          <p:txBody>
            <a:bodyPr wrap="none"/>
            <a:lstStyle/>
            <a:p>
              <a:endParaRPr kumimoji="1" lang="zh-CN" altLang="en-US" sz="2400" b="1">
                <a:latin typeface="Tahoma" pitchFamily="34" charset="0"/>
                <a:ea typeface="PMingLiU" pitchFamily="18" charset="-120"/>
              </a:endParaRPr>
            </a:p>
          </p:txBody>
        </p:sp>
        <p:sp>
          <p:nvSpPr>
            <p:cNvPr id="23564" name="椭圆 9"/>
            <p:cNvSpPr>
              <a:spLocks noChangeArrowheads="1"/>
            </p:cNvSpPr>
            <p:nvPr/>
          </p:nvSpPr>
          <p:spPr bwMode="auto">
            <a:xfrm>
              <a:off x="4644008" y="3501008"/>
              <a:ext cx="457200" cy="457200"/>
            </a:xfrm>
            <a:prstGeom prst="ellipse">
              <a:avLst/>
            </a:prstGeom>
            <a:solidFill>
              <a:schemeClr val="accent1"/>
            </a:solidFill>
            <a:ln w="9525" algn="ctr">
              <a:solidFill>
                <a:schemeClr val="tx1"/>
              </a:solidFill>
              <a:miter lim="800000"/>
              <a:headEnd/>
              <a:tailEnd/>
            </a:ln>
          </p:spPr>
          <p:txBody>
            <a:bodyPr wrap="none"/>
            <a:lstStyle/>
            <a:p>
              <a:endParaRPr kumimoji="1" lang="zh-CN" altLang="en-US" sz="2400" b="1">
                <a:latin typeface="Tahoma" pitchFamily="34" charset="0"/>
                <a:ea typeface="PMingLiU" pitchFamily="18" charset="-120"/>
              </a:endParaRPr>
            </a:p>
          </p:txBody>
        </p:sp>
        <p:cxnSp>
          <p:nvCxnSpPr>
            <p:cNvPr id="23565" name="直接连接符 11"/>
            <p:cNvCxnSpPr>
              <a:cxnSpLocks noChangeShapeType="1"/>
              <a:stCxn id="23559" idx="6"/>
              <a:endCxn id="23560" idx="2"/>
            </p:cNvCxnSpPr>
            <p:nvPr/>
          </p:nvCxnSpPr>
          <p:spPr bwMode="auto">
            <a:xfrm>
              <a:off x="1979712" y="3729608"/>
              <a:ext cx="152467" cy="0"/>
            </a:xfrm>
            <a:prstGeom prst="line">
              <a:avLst/>
            </a:prstGeom>
            <a:noFill/>
            <a:ln w="9525"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23566" name="直接连接符 12"/>
            <p:cNvCxnSpPr>
              <a:cxnSpLocks noChangeShapeType="1"/>
            </p:cNvCxnSpPr>
            <p:nvPr/>
          </p:nvCxnSpPr>
          <p:spPr bwMode="auto">
            <a:xfrm>
              <a:off x="2589379" y="3729608"/>
              <a:ext cx="152467" cy="0"/>
            </a:xfrm>
            <a:prstGeom prst="line">
              <a:avLst/>
            </a:prstGeom>
            <a:noFill/>
            <a:ln w="9525"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23567" name="直接连接符 13"/>
            <p:cNvCxnSpPr>
              <a:cxnSpLocks noChangeShapeType="1"/>
            </p:cNvCxnSpPr>
            <p:nvPr/>
          </p:nvCxnSpPr>
          <p:spPr bwMode="auto">
            <a:xfrm>
              <a:off x="3203848" y="3729608"/>
              <a:ext cx="152467" cy="0"/>
            </a:xfrm>
            <a:prstGeom prst="line">
              <a:avLst/>
            </a:prstGeom>
            <a:noFill/>
            <a:ln w="9525"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23568" name="直接连接符 14"/>
            <p:cNvCxnSpPr>
              <a:cxnSpLocks noChangeShapeType="1"/>
              <a:stCxn id="23562" idx="6"/>
              <a:endCxn id="23563" idx="2"/>
            </p:cNvCxnSpPr>
            <p:nvPr/>
          </p:nvCxnSpPr>
          <p:spPr bwMode="auto">
            <a:xfrm>
              <a:off x="3805064" y="3729608"/>
              <a:ext cx="165720" cy="0"/>
            </a:xfrm>
            <a:prstGeom prst="line">
              <a:avLst/>
            </a:prstGeom>
            <a:noFill/>
            <a:ln w="9525"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23569" name="直接连接符 15"/>
            <p:cNvCxnSpPr>
              <a:cxnSpLocks noChangeShapeType="1"/>
              <a:stCxn id="23563" idx="6"/>
              <a:endCxn id="23564" idx="2"/>
            </p:cNvCxnSpPr>
            <p:nvPr/>
          </p:nvCxnSpPr>
          <p:spPr bwMode="auto">
            <a:xfrm>
              <a:off x="4427984" y="3729608"/>
              <a:ext cx="216024" cy="0"/>
            </a:xfrm>
            <a:prstGeom prst="line">
              <a:avLst/>
            </a:prstGeom>
            <a:noFill/>
            <a:ln w="9525"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23570" name="直接连接符 21"/>
            <p:cNvCxnSpPr>
              <a:cxnSpLocks noChangeShapeType="1"/>
              <a:stCxn id="23564" idx="6"/>
            </p:cNvCxnSpPr>
            <p:nvPr/>
          </p:nvCxnSpPr>
          <p:spPr bwMode="auto">
            <a:xfrm>
              <a:off x="5101208" y="3729608"/>
              <a:ext cx="334888" cy="0"/>
            </a:xfrm>
            <a:prstGeom prst="line">
              <a:avLst/>
            </a:prstGeom>
            <a:noFill/>
            <a:ln w="9525"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23571" name="直接连接符 23"/>
            <p:cNvCxnSpPr>
              <a:cxnSpLocks noChangeShapeType="1"/>
              <a:stCxn id="23559" idx="2"/>
            </p:cNvCxnSpPr>
            <p:nvPr/>
          </p:nvCxnSpPr>
          <p:spPr bwMode="auto">
            <a:xfrm flipH="1">
              <a:off x="1115616" y="3729608"/>
              <a:ext cx="406896" cy="0"/>
            </a:xfrm>
            <a:prstGeom prst="line">
              <a:avLst/>
            </a:prstGeom>
            <a:noFill/>
            <a:ln w="9525" algn="ctr">
              <a:solidFill>
                <a:schemeClr val="tx1"/>
              </a:solidFill>
              <a:miter lim="800000"/>
              <a:headEnd/>
              <a:tailEnd/>
            </a:ln>
            <a:extLst>
              <a:ext uri="{909E8E84-426E-40dd-AFC4-6F175D3DCCD1}">
                <a14:hiddenFill xmlns:a14="http://schemas.microsoft.com/office/drawing/2010/main" xmlns="">
                  <a:noFill/>
                </a14:hiddenFill>
              </a:ext>
            </a:extLst>
          </p:spPr>
        </p:cxnSp>
      </p:grpSp>
      <p:pic>
        <p:nvPicPr>
          <p:cNvPr id="23558"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994593"/>
            <a:ext cx="3317875" cy="123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idx="1"/>
          </p:nvPr>
        </p:nvSpPr>
        <p:spPr/>
        <p:txBody>
          <a:bodyPr/>
          <a:lstStyle/>
          <a:p>
            <a:pPr eaLnBrk="1" hangingPunct="1"/>
            <a:r>
              <a:rPr lang="zh-CN" altLang="en-US" sz="2800" dirty="0">
                <a:latin typeface="黑体" panose="02010609060101010101" pitchFamily="49" charset="-122"/>
                <a:ea typeface="黑体" panose="02010609060101010101" pitchFamily="49" charset="-122"/>
              </a:rPr>
              <a:t>拓扑结构</a:t>
            </a:r>
            <a:r>
              <a:rPr lang="en-US" altLang="zh-CN" sz="2800" dirty="0">
                <a:latin typeface="黑体" panose="02010609060101010101" pitchFamily="49" charset="-122"/>
                <a:ea typeface="黑体" panose="02010609060101010101" pitchFamily="49" charset="-122"/>
              </a:rPr>
              <a:t>2 </a:t>
            </a:r>
            <a:r>
              <a:rPr lang="zh-CN" altLang="en-US" sz="2800" dirty="0">
                <a:latin typeface="黑体" panose="02010609060101010101" pitchFamily="49" charset="-122"/>
                <a:ea typeface="黑体" panose="02010609060101010101" pitchFamily="49" charset="-122"/>
              </a:rPr>
              <a:t>（四近邻连接）</a:t>
            </a:r>
          </a:p>
        </p:txBody>
      </p:sp>
      <p:sp>
        <p:nvSpPr>
          <p:cNvPr id="24578" name="标题 1"/>
          <p:cNvSpPr>
            <a:spLocks noGrp="1"/>
          </p:cNvSpPr>
          <p:nvPr>
            <p:ph type="title"/>
          </p:nvPr>
        </p:nvSpPr>
        <p:spPr/>
        <p:txBody>
          <a:bodyPr/>
          <a:lstStyle/>
          <a:p>
            <a:pPr eaLnBrk="1" hangingPunct="1"/>
            <a:r>
              <a:rPr lang="zh-CN" altLang="en-US" dirty="0" smtClean="0"/>
              <a:t>并行计算</a:t>
            </a:r>
            <a:r>
              <a:rPr lang="zh-CN" altLang="en-US" dirty="0"/>
              <a:t>模型</a:t>
            </a:r>
            <a:r>
              <a:rPr lang="en-US" altLang="zh-CN" dirty="0" smtClean="0"/>
              <a:t>—</a:t>
            </a:r>
            <a:r>
              <a:rPr lang="zh-CN" altLang="en-US" dirty="0" smtClean="0"/>
              <a:t>互连网络</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35</a:t>
            </a:fld>
            <a:endParaRPr lang="en-US" altLang="zh-C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2209800"/>
            <a:ext cx="2808287" cy="302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209800"/>
            <a:ext cx="2879725" cy="295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6287" y="2282825"/>
            <a:ext cx="2808288" cy="287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p:txBody>
          <a:bodyPr/>
          <a:lstStyle/>
          <a:p>
            <a:pPr eaLnBrk="1" hangingPunct="1"/>
            <a:r>
              <a:rPr lang="zh-CN" altLang="en-US" sz="2800" dirty="0">
                <a:latin typeface="黑体" panose="02010609060101010101" pitchFamily="49" charset="-122"/>
                <a:ea typeface="黑体" panose="02010609060101010101" pitchFamily="49" charset="-122"/>
              </a:rPr>
              <a:t>拓扑结构</a:t>
            </a: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（树形连接）</a:t>
            </a:r>
          </a:p>
        </p:txBody>
      </p:sp>
      <p:sp>
        <p:nvSpPr>
          <p:cNvPr id="25602" name="标题 1"/>
          <p:cNvSpPr>
            <a:spLocks noGrp="1"/>
          </p:cNvSpPr>
          <p:nvPr>
            <p:ph type="title"/>
          </p:nvPr>
        </p:nvSpPr>
        <p:spPr/>
        <p:txBody>
          <a:bodyPr/>
          <a:lstStyle/>
          <a:p>
            <a:pPr eaLnBrk="1" hangingPunct="1"/>
            <a:r>
              <a:rPr lang="zh-CN" altLang="en-US" dirty="0" smtClean="0"/>
              <a:t>并行计算</a:t>
            </a:r>
            <a:r>
              <a:rPr lang="zh-CN" altLang="en-US" dirty="0"/>
              <a:t>模型</a:t>
            </a:r>
            <a:r>
              <a:rPr lang="en-US" altLang="zh-CN" dirty="0" smtClean="0"/>
              <a:t>—</a:t>
            </a:r>
            <a:r>
              <a:rPr lang="zh-CN" altLang="en-US" dirty="0" smtClean="0"/>
              <a:t>互连网络</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36</a:t>
            </a:fld>
            <a:endParaRPr lang="en-US" altLang="zh-C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2708275"/>
            <a:ext cx="6896100" cy="301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57425"/>
            <a:ext cx="7694612" cy="3686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733550"/>
            <a:ext cx="2152650" cy="184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p:txBody>
          <a:bodyPr/>
          <a:lstStyle/>
          <a:p>
            <a:pPr eaLnBrk="1" hangingPunct="1"/>
            <a:r>
              <a:rPr lang="zh-CN" altLang="en-US" sz="2800" dirty="0">
                <a:latin typeface="黑体" panose="02010609060101010101" pitchFamily="49" charset="-122"/>
                <a:ea typeface="黑体" panose="02010609060101010101" pitchFamily="49" charset="-122"/>
              </a:rPr>
              <a:t>拓扑结构</a:t>
            </a:r>
            <a:r>
              <a:rPr lang="en-US" altLang="zh-CN" sz="2800" dirty="0">
                <a:latin typeface="黑体" panose="02010609060101010101" pitchFamily="49" charset="-122"/>
                <a:ea typeface="黑体" panose="02010609060101010101" pitchFamily="49" charset="-122"/>
              </a:rPr>
              <a:t>4 </a:t>
            </a:r>
            <a:r>
              <a:rPr lang="zh-CN" altLang="en-US" sz="2800" dirty="0">
                <a:latin typeface="黑体" panose="02010609060101010101" pitchFamily="49" charset="-122"/>
                <a:ea typeface="黑体" panose="02010609060101010101" pitchFamily="49" charset="-122"/>
              </a:rPr>
              <a:t>（超立方连接）</a:t>
            </a:r>
          </a:p>
        </p:txBody>
      </p:sp>
      <p:sp>
        <p:nvSpPr>
          <p:cNvPr id="26626" name="标题 1"/>
          <p:cNvSpPr>
            <a:spLocks noGrp="1"/>
          </p:cNvSpPr>
          <p:nvPr>
            <p:ph type="title"/>
          </p:nvPr>
        </p:nvSpPr>
        <p:spPr/>
        <p:txBody>
          <a:bodyPr/>
          <a:lstStyle/>
          <a:p>
            <a:pPr eaLnBrk="1" hangingPunct="1"/>
            <a:r>
              <a:rPr lang="zh-CN" altLang="en-US" dirty="0" smtClean="0"/>
              <a:t>并行计算</a:t>
            </a:r>
            <a:r>
              <a:rPr lang="zh-CN" altLang="en-US" dirty="0"/>
              <a:t>模型</a:t>
            </a:r>
            <a:r>
              <a:rPr lang="en-US" altLang="zh-CN" dirty="0" smtClean="0"/>
              <a:t>—</a:t>
            </a:r>
            <a:r>
              <a:rPr lang="zh-CN" altLang="en-US" dirty="0" smtClean="0"/>
              <a:t>互连网络</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37</a:t>
            </a:fld>
            <a:endParaRPr lang="en-US" altLang="zh-CN"/>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667000"/>
            <a:ext cx="2733675" cy="301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474890"/>
            <a:ext cx="5191125"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eaLnBrk="1" hangingPunct="1">
              <a:lnSpc>
                <a:spcPct val="90000"/>
              </a:lnSpc>
              <a:buClr>
                <a:srgbClr val="C00000"/>
              </a:buClr>
              <a:buSzPct val="50000"/>
              <a:buFont typeface="Wingdings" panose="05000000000000000000" pitchFamily="2" charset="2"/>
              <a:buChar char="n"/>
            </a:pPr>
            <a:r>
              <a:rPr lang="zh-CN" altLang="en-US" b="1" dirty="0" smtClean="0"/>
              <a:t>共享内存</a:t>
            </a:r>
            <a:endParaRPr lang="en-US" altLang="zh-CN" b="1" dirty="0" smtClean="0"/>
          </a:p>
          <a:p>
            <a:pPr eaLnBrk="1" hangingPunct="1">
              <a:lnSpc>
                <a:spcPct val="90000"/>
              </a:lnSpc>
              <a:buClr>
                <a:srgbClr val="C00000"/>
              </a:buClr>
              <a:buSzPct val="50000"/>
              <a:buFont typeface="Wingdings" panose="05000000000000000000" pitchFamily="2" charset="2"/>
              <a:buChar char="n"/>
            </a:pPr>
            <a:r>
              <a:rPr lang="zh-CN" altLang="en-US" b="1" dirty="0" smtClean="0"/>
              <a:t>消息传送（</a:t>
            </a:r>
            <a:r>
              <a:rPr lang="en-US" altLang="zh-CN" b="1" dirty="0" smtClean="0"/>
              <a:t>SF</a:t>
            </a:r>
            <a:r>
              <a:rPr lang="zh-CN" altLang="en-US" b="1" dirty="0" smtClean="0"/>
              <a:t>和</a:t>
            </a:r>
            <a:r>
              <a:rPr lang="en-US" altLang="zh-CN" b="1" dirty="0" smtClean="0"/>
              <a:t>CT</a:t>
            </a:r>
            <a:r>
              <a:rPr lang="zh-CN" altLang="en-US" b="1" dirty="0" smtClean="0"/>
              <a:t>）</a:t>
            </a:r>
            <a:endParaRPr lang="en-US" altLang="zh-CN" b="1" dirty="0" smtClean="0"/>
          </a:p>
          <a:p>
            <a:pPr eaLnBrk="1" hangingPunct="1">
              <a:lnSpc>
                <a:spcPct val="90000"/>
              </a:lnSpc>
              <a:buClr>
                <a:srgbClr val="C00000"/>
              </a:buClr>
              <a:buSzPct val="50000"/>
              <a:buFont typeface="Wingdings" panose="05000000000000000000" pitchFamily="2" charset="2"/>
              <a:buChar char="n"/>
            </a:pPr>
            <a:r>
              <a:rPr lang="zh-CN" altLang="en-US" b="1" dirty="0" smtClean="0"/>
              <a:t>广播</a:t>
            </a:r>
            <a:endParaRPr lang="en-US" altLang="zh-CN" b="1" dirty="0" smtClean="0"/>
          </a:p>
        </p:txBody>
      </p:sp>
      <p:sp>
        <p:nvSpPr>
          <p:cNvPr id="16386" name="Rectangle 2"/>
          <p:cNvSpPr>
            <a:spLocks noGrp="1" noChangeArrowheads="1"/>
          </p:cNvSpPr>
          <p:nvPr>
            <p:ph type="title"/>
          </p:nvPr>
        </p:nvSpPr>
        <p:spPr/>
        <p:txBody>
          <a:bodyPr/>
          <a:lstStyle/>
          <a:p>
            <a:pPr eaLnBrk="1" hangingPunct="1"/>
            <a:r>
              <a:rPr lang="zh-CN" altLang="zh-CN" b="1" dirty="0" smtClean="0"/>
              <a:t>3</a:t>
            </a:r>
            <a:r>
              <a:rPr lang="en-US" altLang="zh-CN" b="1" dirty="0" smtClean="0"/>
              <a:t>. </a:t>
            </a:r>
            <a:r>
              <a:rPr lang="zh-CN" altLang="en-US" b="1" dirty="0" smtClean="0"/>
              <a:t>并行计算通信模式</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38</a:t>
            </a:fld>
            <a:endParaRPr lang="en-US" altLang="zh-CN"/>
          </a:p>
        </p:txBody>
      </p:sp>
    </p:spTree>
    <p:extLst>
      <p:ext uri="{BB962C8B-B14F-4D97-AF65-F5344CB8AC3E}">
        <p14:creationId xmlns:p14="http://schemas.microsoft.com/office/powerpoint/2010/main" val="645833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Clr>
                <a:srgbClr val="C00000"/>
              </a:buClr>
            </a:pPr>
            <a:r>
              <a:rPr lang="zh-CN" altLang="en-US" sz="2800" b="1" dirty="0" smtClean="0">
                <a:solidFill>
                  <a:srgbClr val="FF0000"/>
                </a:solidFill>
              </a:rPr>
              <a:t>并行计算</a:t>
            </a:r>
            <a:r>
              <a:rPr lang="zh-CN" altLang="en-US" sz="1800" b="1" dirty="0" smtClean="0"/>
              <a:t>（</a:t>
            </a:r>
            <a:r>
              <a:rPr lang="zh-CN" altLang="en-US" sz="1800" b="1" dirty="0"/>
              <a:t>或称平行计算</a:t>
            </a:r>
            <a:r>
              <a:rPr lang="zh-CN" altLang="en-US" sz="1800" b="1" dirty="0" smtClean="0"/>
              <a:t>）</a:t>
            </a:r>
            <a:r>
              <a:rPr lang="zh-CN" altLang="en-US" sz="2800" b="1" dirty="0" smtClean="0"/>
              <a:t>与</a:t>
            </a:r>
            <a:r>
              <a:rPr lang="zh-CN" altLang="en-US" sz="2800" b="1" dirty="0" smtClean="0">
                <a:solidFill>
                  <a:srgbClr val="C00000"/>
                </a:solidFill>
              </a:rPr>
              <a:t>串行计算</a:t>
            </a:r>
            <a:r>
              <a:rPr lang="zh-CN" altLang="en-US" sz="2800" b="1" dirty="0" smtClean="0"/>
              <a:t>对应；</a:t>
            </a:r>
            <a:endParaRPr lang="en-US" altLang="zh-CN" sz="2800" b="1" dirty="0" smtClean="0"/>
          </a:p>
          <a:p>
            <a:pPr lvl="1">
              <a:buClr>
                <a:srgbClr val="C00000"/>
              </a:buClr>
            </a:pPr>
            <a:r>
              <a:rPr lang="zh-CN" altLang="en-US" sz="2400" b="1" dirty="0"/>
              <a:t>并行计算可分为</a:t>
            </a:r>
            <a:r>
              <a:rPr lang="zh-CN" altLang="en-US" sz="2400" b="1" dirty="0">
                <a:solidFill>
                  <a:srgbClr val="C00000"/>
                </a:solidFill>
                <a:effectLst>
                  <a:outerShdw blurRad="38100" dist="38100" dir="2700000" algn="tl">
                    <a:srgbClr val="000000">
                      <a:alpha val="43137"/>
                    </a:srgbClr>
                  </a:outerShdw>
                </a:effectLst>
              </a:rPr>
              <a:t>时间</a:t>
            </a:r>
            <a:r>
              <a:rPr lang="zh-CN" altLang="en-US" sz="2400" b="1" dirty="0"/>
              <a:t>上的并行和</a:t>
            </a:r>
            <a:r>
              <a:rPr lang="zh-CN" altLang="en-US" sz="2400" b="1" dirty="0">
                <a:solidFill>
                  <a:srgbClr val="C00000"/>
                </a:solidFill>
                <a:effectLst>
                  <a:outerShdw blurRad="38100" dist="38100" dir="2700000" algn="tl">
                    <a:srgbClr val="000000">
                      <a:alpha val="43137"/>
                    </a:srgbClr>
                  </a:outerShdw>
                </a:effectLst>
              </a:rPr>
              <a:t>空间</a:t>
            </a:r>
            <a:r>
              <a:rPr lang="zh-CN" altLang="en-US" sz="2400" b="1" dirty="0"/>
              <a:t>上的</a:t>
            </a:r>
            <a:r>
              <a:rPr lang="zh-CN" altLang="en-US" sz="2400" b="1" dirty="0" smtClean="0"/>
              <a:t>并行</a:t>
            </a:r>
            <a:endParaRPr lang="en-US" altLang="zh-CN" sz="2400" b="1" dirty="0" smtClean="0"/>
          </a:p>
          <a:p>
            <a:pPr lvl="2">
              <a:buClr>
                <a:srgbClr val="C00000"/>
              </a:buClr>
            </a:pPr>
            <a:r>
              <a:rPr lang="zh-CN" altLang="en-US" sz="2000" dirty="0"/>
              <a:t>时间上的并行就是指</a:t>
            </a:r>
            <a:r>
              <a:rPr lang="zh-CN" altLang="en-US" sz="2000" dirty="0">
                <a:solidFill>
                  <a:srgbClr val="0000CC"/>
                </a:solidFill>
              </a:rPr>
              <a:t>流水线</a:t>
            </a:r>
            <a:r>
              <a:rPr lang="zh-CN" altLang="en-US" sz="2000" dirty="0" smtClean="0">
                <a:solidFill>
                  <a:srgbClr val="0000CC"/>
                </a:solidFill>
              </a:rPr>
              <a:t>技术</a:t>
            </a:r>
            <a:endParaRPr lang="en-US" altLang="zh-CN" sz="2000" dirty="0" smtClean="0">
              <a:solidFill>
                <a:srgbClr val="0000CC"/>
              </a:solidFill>
            </a:endParaRPr>
          </a:p>
          <a:p>
            <a:pPr lvl="2">
              <a:buClr>
                <a:srgbClr val="C00000"/>
              </a:buClr>
            </a:pPr>
            <a:r>
              <a:rPr lang="zh-CN" altLang="en-US" sz="2000" dirty="0"/>
              <a:t>空间上的并行则是指用多个处理器</a:t>
            </a:r>
            <a:r>
              <a:rPr lang="zh-CN" altLang="en-US" sz="2000" dirty="0" smtClean="0">
                <a:solidFill>
                  <a:srgbClr val="0000CC"/>
                </a:solidFill>
              </a:rPr>
              <a:t>并发执行</a:t>
            </a:r>
            <a:r>
              <a:rPr lang="zh-CN" altLang="en-US" sz="2000" dirty="0" smtClean="0"/>
              <a:t>计算</a:t>
            </a:r>
            <a:endParaRPr lang="en-US" altLang="zh-CN" sz="2000" dirty="0" smtClean="0"/>
          </a:p>
          <a:p>
            <a:pPr lvl="1">
              <a:buClr>
                <a:srgbClr val="C00000"/>
              </a:buClr>
            </a:pPr>
            <a:r>
              <a:rPr lang="zh-CN" altLang="en-US" sz="2400" b="1" dirty="0"/>
              <a:t>并行计算</a:t>
            </a:r>
            <a:r>
              <a:rPr lang="zh-CN" altLang="en-US" sz="2400" b="1" dirty="0" smtClean="0"/>
              <a:t>科学主要研究：空间</a:t>
            </a:r>
            <a:r>
              <a:rPr lang="zh-CN" altLang="en-US" sz="2400" b="1" dirty="0"/>
              <a:t>上的并行</a:t>
            </a:r>
            <a:r>
              <a:rPr lang="zh-CN" altLang="en-US" sz="2400" b="1" dirty="0" smtClean="0"/>
              <a:t>问题</a:t>
            </a:r>
            <a:endParaRPr lang="en-US" altLang="zh-CN" sz="2400" b="1" dirty="0" smtClean="0"/>
          </a:p>
          <a:p>
            <a:pPr lvl="1">
              <a:buClr>
                <a:srgbClr val="C00000"/>
              </a:buClr>
            </a:pPr>
            <a:r>
              <a:rPr lang="zh-CN" altLang="en-US" sz="2400" b="1" dirty="0"/>
              <a:t>并行计算通常是针对计算量的科学计算</a:t>
            </a:r>
            <a:r>
              <a:rPr lang="zh-CN" altLang="en-US" sz="2400" b="1" dirty="0" smtClean="0"/>
              <a:t>问题</a:t>
            </a:r>
            <a:endParaRPr lang="en-US" altLang="zh-CN" sz="2400" b="1" dirty="0" smtClean="0"/>
          </a:p>
          <a:p>
            <a:pPr lvl="1">
              <a:buClr>
                <a:srgbClr val="C00000"/>
              </a:buClr>
            </a:pPr>
            <a:endParaRPr lang="en-US" altLang="zh-CN" sz="2400" b="1" dirty="0" smtClean="0"/>
          </a:p>
          <a:p>
            <a:pPr>
              <a:buClr>
                <a:srgbClr val="C00000"/>
              </a:buClr>
            </a:pPr>
            <a:r>
              <a:rPr lang="zh-CN" altLang="en-US" sz="2800" b="1" dirty="0">
                <a:solidFill>
                  <a:srgbClr val="FF0000"/>
                </a:solidFill>
              </a:rPr>
              <a:t>并行结构</a:t>
            </a:r>
            <a:r>
              <a:rPr lang="zh-CN" altLang="en-US" sz="2800" b="1" dirty="0"/>
              <a:t>可</a:t>
            </a:r>
            <a:r>
              <a:rPr lang="zh-CN" altLang="en-US" sz="2800" b="1" dirty="0" smtClean="0"/>
              <a:t>分为</a:t>
            </a:r>
            <a:endParaRPr lang="en-US" altLang="zh-CN" sz="2800" b="1" dirty="0" smtClean="0"/>
          </a:p>
          <a:p>
            <a:pPr lvl="1">
              <a:buClr>
                <a:srgbClr val="C00000"/>
              </a:buClr>
            </a:pPr>
            <a:r>
              <a:rPr lang="zh-CN" altLang="en-US" sz="2400" b="1" dirty="0"/>
              <a:t>单机的多核多处理器的</a:t>
            </a:r>
            <a:r>
              <a:rPr lang="zh-CN" altLang="en-US" sz="2400" b="1" dirty="0" smtClean="0"/>
              <a:t>并行</a:t>
            </a:r>
            <a:endParaRPr lang="en-US" altLang="zh-CN" sz="2400" b="1" dirty="0" smtClean="0"/>
          </a:p>
          <a:p>
            <a:pPr lvl="1">
              <a:buClr>
                <a:srgbClr val="C00000"/>
              </a:buClr>
            </a:pPr>
            <a:r>
              <a:rPr lang="zh-CN" altLang="en-US" sz="2400" b="1" dirty="0"/>
              <a:t>多机（集群）的</a:t>
            </a:r>
            <a:r>
              <a:rPr lang="zh-CN" altLang="en-US" sz="2400" b="1" dirty="0" smtClean="0"/>
              <a:t>并行</a:t>
            </a:r>
            <a:r>
              <a:rPr lang="zh-CN" altLang="en-US" sz="2000" b="1" dirty="0" smtClean="0"/>
              <a:t>（提供集群</a:t>
            </a:r>
            <a:r>
              <a:rPr lang="zh-CN" altLang="en-US" sz="2000" b="1" dirty="0"/>
              <a:t>计算</a:t>
            </a:r>
            <a:r>
              <a:rPr lang="en-US" altLang="zh-CN" sz="2000" b="1" dirty="0"/>
              <a:t>&amp;</a:t>
            </a:r>
            <a:r>
              <a:rPr lang="zh-CN" altLang="en-US" sz="2000" b="1" dirty="0"/>
              <a:t>集群</a:t>
            </a:r>
            <a:r>
              <a:rPr lang="zh-CN" altLang="en-US" sz="2000" b="1" dirty="0" smtClean="0"/>
              <a:t>服务）</a:t>
            </a:r>
            <a:endParaRPr lang="en-US" altLang="zh-CN" sz="2000" b="1" dirty="0" smtClean="0"/>
          </a:p>
          <a:p>
            <a:pPr lvl="2">
              <a:buClr>
                <a:srgbClr val="C00000"/>
              </a:buClr>
            </a:pPr>
            <a:r>
              <a:rPr lang="zh-CN" altLang="en-US" sz="2000" dirty="0"/>
              <a:t>高性能计算，超级计算</a:t>
            </a:r>
            <a:endParaRPr lang="en-US" altLang="zh-CN" sz="2000" dirty="0"/>
          </a:p>
          <a:p>
            <a:pPr lvl="2">
              <a:buClr>
                <a:srgbClr val="C00000"/>
              </a:buClr>
            </a:pPr>
            <a:endParaRPr lang="zh-CN" altLang="en-US" sz="2000" dirty="0"/>
          </a:p>
        </p:txBody>
      </p:sp>
      <p:sp>
        <p:nvSpPr>
          <p:cNvPr id="3" name="标题 2"/>
          <p:cNvSpPr>
            <a:spLocks noGrp="1"/>
          </p:cNvSpPr>
          <p:nvPr>
            <p:ph type="title"/>
          </p:nvPr>
        </p:nvSpPr>
        <p:spPr/>
        <p:txBody>
          <a:bodyPr/>
          <a:lstStyle/>
          <a:p>
            <a:r>
              <a:rPr lang="zh-CN" altLang="en-US" b="1" dirty="0"/>
              <a:t>并行计算</a:t>
            </a:r>
            <a:endParaRPr lang="zh-CN" altLang="en-US" dirty="0"/>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idx="1"/>
          </p:nvPr>
        </p:nvSpPr>
        <p:spPr/>
        <p:txBody>
          <a:bodyPr/>
          <a:lstStyle/>
          <a:p>
            <a:pPr eaLnBrk="1" hangingPunct="1">
              <a:buClr>
                <a:srgbClr val="C00000"/>
              </a:buClr>
            </a:pPr>
            <a:r>
              <a:rPr lang="zh-CN" altLang="en-US" sz="2800" dirty="0" smtClean="0">
                <a:latin typeface="黑体" panose="02010609060101010101" pitchFamily="49" charset="-122"/>
                <a:ea typeface="黑体" panose="02010609060101010101" pitchFamily="49" charset="-122"/>
              </a:rPr>
              <a:t>并行任务间有两种主要的数据交换方式</a:t>
            </a:r>
            <a:r>
              <a:rPr lang="en-US" altLang="zh-CN" sz="2800" dirty="0" smtClean="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访问共享数据空间以及交换消息。</a:t>
            </a:r>
            <a:endParaRPr lang="en-US" altLang="zh-CN" sz="2800" dirty="0" smtClean="0">
              <a:latin typeface="黑体" panose="02010609060101010101" pitchFamily="49" charset="-122"/>
              <a:ea typeface="黑体" panose="02010609060101010101" pitchFamily="49" charset="-122"/>
            </a:endParaRPr>
          </a:p>
          <a:p>
            <a:pPr lvl="1" eaLnBrk="1" hangingPunct="1">
              <a:buClr>
                <a:srgbClr val="C00000"/>
              </a:buClr>
            </a:pPr>
            <a:r>
              <a:rPr lang="zh-CN" altLang="en-US" sz="2400" dirty="0" smtClean="0">
                <a:latin typeface="黑体" panose="02010609060101010101" pitchFamily="49" charset="-122"/>
                <a:ea typeface="黑体" panose="02010609060101010101" pitchFamily="49" charset="-122"/>
              </a:rPr>
              <a:t>提供共享数据空间的平台称为共享地址空间平台或者称为多处理器。</a:t>
            </a:r>
            <a:endParaRPr lang="en-US" altLang="zh-CN" sz="2400" dirty="0" smtClean="0">
              <a:latin typeface="黑体" panose="02010609060101010101" pitchFamily="49" charset="-122"/>
              <a:ea typeface="黑体" panose="02010609060101010101" pitchFamily="49" charset="-122"/>
            </a:endParaRPr>
          </a:p>
          <a:p>
            <a:pPr lvl="1" eaLnBrk="1" hangingPunct="1">
              <a:buClr>
                <a:srgbClr val="C00000"/>
              </a:buClr>
            </a:pPr>
            <a:r>
              <a:rPr lang="zh-CN" altLang="en-US" sz="2400" dirty="0" smtClean="0">
                <a:latin typeface="黑体" panose="02010609060101010101" pitchFamily="49" charset="-122"/>
                <a:ea typeface="黑体" panose="02010609060101010101" pitchFamily="49" charset="-122"/>
              </a:rPr>
              <a:t>支持消息交换的平台称为消息传递平台或者称为多计算机。</a:t>
            </a:r>
          </a:p>
        </p:txBody>
      </p:sp>
      <p:sp>
        <p:nvSpPr>
          <p:cNvPr id="27650" name="标题 2"/>
          <p:cNvSpPr>
            <a:spLocks noGrp="1"/>
          </p:cNvSpPr>
          <p:nvPr>
            <p:ph type="title"/>
          </p:nvPr>
        </p:nvSpPr>
        <p:spPr/>
        <p:txBody>
          <a:bodyPr/>
          <a:lstStyle/>
          <a:p>
            <a:pPr eaLnBrk="1" hangingPunct="1"/>
            <a:r>
              <a:rPr lang="zh-CN" altLang="en-US" dirty="0" smtClean="0"/>
              <a:t>并行计算通信</a:t>
            </a:r>
            <a:r>
              <a:rPr lang="zh-CN" altLang="en-US" dirty="0"/>
              <a:t>模型</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39</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idx="1"/>
          </p:nvPr>
        </p:nvSpPr>
        <p:spPr/>
        <p:txBody>
          <a:bodyPr/>
          <a:lstStyle/>
          <a:p>
            <a:pPr eaLnBrk="1" hangingPunct="1">
              <a:buClr>
                <a:srgbClr val="C00000"/>
              </a:buClr>
            </a:pPr>
            <a:r>
              <a:rPr lang="zh-CN" altLang="en-US" sz="2800" dirty="0" smtClean="0">
                <a:latin typeface="黑体" panose="02010609060101010101" pitchFamily="49" charset="-122"/>
                <a:ea typeface="黑体" panose="02010609060101010101" pitchFamily="49" charset="-122"/>
              </a:rPr>
              <a:t>所有处理器都能访问部分（或全部）内存。</a:t>
            </a:r>
            <a:endParaRPr lang="en-US" altLang="zh-CN" sz="2800" dirty="0" smtClean="0">
              <a:latin typeface="黑体" panose="02010609060101010101" pitchFamily="49" charset="-122"/>
              <a:ea typeface="黑体" panose="02010609060101010101" pitchFamily="49" charset="-122"/>
            </a:endParaRPr>
          </a:p>
          <a:p>
            <a:pPr eaLnBrk="1" hangingPunct="1">
              <a:buClr>
                <a:srgbClr val="C00000"/>
              </a:buClr>
            </a:pPr>
            <a:r>
              <a:rPr lang="zh-CN" altLang="en-US" sz="2800" dirty="0" smtClean="0">
                <a:latin typeface="黑体" panose="02010609060101010101" pitchFamily="49" charset="-122"/>
                <a:ea typeface="黑体" panose="02010609060101010101" pitchFamily="49" charset="-122"/>
              </a:rPr>
              <a:t>处理器通过修改存储在共享地址空间的数据来实现交互。</a:t>
            </a:r>
            <a:endParaRPr lang="en-US" altLang="zh-CN" sz="2800" dirty="0" smtClean="0">
              <a:latin typeface="黑体" panose="02010609060101010101" pitchFamily="49" charset="-122"/>
              <a:ea typeface="黑体" panose="02010609060101010101" pitchFamily="49" charset="-122"/>
            </a:endParaRPr>
          </a:p>
          <a:p>
            <a:pPr eaLnBrk="1" hangingPunct="1">
              <a:buClr>
                <a:srgbClr val="C00000"/>
              </a:buClr>
            </a:pPr>
            <a:r>
              <a:rPr lang="zh-CN" altLang="en-US" sz="2800" dirty="0" smtClean="0">
                <a:latin typeface="黑体" panose="02010609060101010101" pitchFamily="49" charset="-122"/>
                <a:ea typeface="黑体" panose="02010609060101010101" pitchFamily="49" charset="-122"/>
              </a:rPr>
              <a:t>如果处理器访问系统中任何内存字（全局或本地）的时间都相同，该平台就归类为</a:t>
            </a:r>
            <a:r>
              <a:rPr lang="zh-CN" altLang="en-US" sz="2800" dirty="0" smtClean="0">
                <a:solidFill>
                  <a:srgbClr val="FF0000"/>
                </a:solidFill>
                <a:latin typeface="黑体" panose="02010609060101010101" pitchFamily="49" charset="-122"/>
                <a:ea typeface="黑体" panose="02010609060101010101" pitchFamily="49" charset="-122"/>
              </a:rPr>
              <a:t>统一内存访问</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UMA</a:t>
            </a:r>
            <a:r>
              <a:rPr lang="zh-CN" altLang="en-US" sz="2800" dirty="0" smtClean="0">
                <a:latin typeface="黑体" panose="02010609060101010101" pitchFamily="49" charset="-122"/>
                <a:ea typeface="黑体" panose="02010609060101010101" pitchFamily="49" charset="-122"/>
              </a:rPr>
              <a:t>）平台，其他的平台则称为</a:t>
            </a:r>
            <a:r>
              <a:rPr lang="zh-CN" altLang="en-US" sz="2800" dirty="0" smtClean="0">
                <a:solidFill>
                  <a:srgbClr val="FF0000"/>
                </a:solidFill>
                <a:latin typeface="黑体" panose="02010609060101010101" pitchFamily="49" charset="-122"/>
                <a:ea typeface="黑体" panose="02010609060101010101" pitchFamily="49" charset="-122"/>
              </a:rPr>
              <a:t>非统一内存访问</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NUMA</a:t>
            </a:r>
            <a:r>
              <a:rPr lang="zh-CN" altLang="en-US" sz="2800" dirty="0" smtClean="0">
                <a:latin typeface="黑体" panose="02010609060101010101" pitchFamily="49" charset="-122"/>
                <a:ea typeface="黑体" panose="02010609060101010101" pitchFamily="49" charset="-122"/>
              </a:rPr>
              <a:t>）平台。</a:t>
            </a:r>
          </a:p>
        </p:txBody>
      </p:sp>
      <p:sp>
        <p:nvSpPr>
          <p:cNvPr id="28674" name="标题 2"/>
          <p:cNvSpPr>
            <a:spLocks noGrp="1"/>
          </p:cNvSpPr>
          <p:nvPr>
            <p:ph type="title"/>
          </p:nvPr>
        </p:nvSpPr>
        <p:spPr/>
        <p:txBody>
          <a:bodyPr/>
          <a:lstStyle/>
          <a:p>
            <a:pPr eaLnBrk="1" hangingPunct="1"/>
            <a:r>
              <a:rPr lang="zh-CN" altLang="en-US" dirty="0"/>
              <a:t>共享地址空间平台</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40</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idx="1"/>
          </p:nvPr>
        </p:nvSpPr>
        <p:spPr/>
        <p:txBody>
          <a:bodyPr/>
          <a:lstStyle/>
          <a:p>
            <a:pPr eaLnBrk="1" hangingPunct="1"/>
            <a:endParaRPr lang="en-US" altLang="zh-CN" sz="2600" dirty="0" smtClean="0">
              <a:latin typeface="黑体" panose="02010609060101010101" pitchFamily="49" charset="-122"/>
              <a:ea typeface="黑体" panose="02010609060101010101" pitchFamily="49" charset="-122"/>
            </a:endParaRPr>
          </a:p>
          <a:p>
            <a:pPr eaLnBrk="1" hangingPunct="1"/>
            <a:endParaRPr lang="en-US" altLang="zh-CN" sz="2600" dirty="0" smtClean="0">
              <a:latin typeface="黑体" panose="02010609060101010101" pitchFamily="49" charset="-122"/>
              <a:ea typeface="黑体" panose="02010609060101010101" pitchFamily="49" charset="-122"/>
            </a:endParaRPr>
          </a:p>
          <a:p>
            <a:pPr eaLnBrk="1" hangingPunct="1"/>
            <a:endParaRPr lang="en-US" altLang="zh-CN" sz="2600" dirty="0" smtClean="0">
              <a:latin typeface="黑体" panose="02010609060101010101" pitchFamily="49" charset="-122"/>
              <a:ea typeface="黑体" panose="02010609060101010101" pitchFamily="49" charset="-122"/>
            </a:endParaRPr>
          </a:p>
          <a:p>
            <a:pPr eaLnBrk="1" hangingPunct="1"/>
            <a:endParaRPr lang="en-US" altLang="zh-CN" sz="2600" dirty="0" smtClean="0">
              <a:latin typeface="黑体" panose="02010609060101010101" pitchFamily="49" charset="-122"/>
              <a:ea typeface="黑体" panose="02010609060101010101" pitchFamily="49" charset="-122"/>
            </a:endParaRPr>
          </a:p>
          <a:p>
            <a:pPr eaLnBrk="1" hangingPunct="1"/>
            <a:endParaRPr lang="en-US" altLang="zh-CN" sz="2600" dirty="0" smtClean="0">
              <a:latin typeface="黑体" panose="02010609060101010101" pitchFamily="49" charset="-122"/>
              <a:ea typeface="黑体" panose="02010609060101010101" pitchFamily="49" charset="-122"/>
            </a:endParaRPr>
          </a:p>
          <a:p>
            <a:pPr eaLnBrk="1" hangingPunct="1"/>
            <a:endParaRPr lang="en-US" altLang="zh-CN" sz="2600" dirty="0" smtClean="0">
              <a:latin typeface="黑体" panose="02010609060101010101" pitchFamily="49" charset="-122"/>
              <a:ea typeface="黑体" panose="02010609060101010101" pitchFamily="49" charset="-122"/>
            </a:endParaRPr>
          </a:p>
          <a:p>
            <a:pPr eaLnBrk="1" hangingPunct="1">
              <a:buClr>
                <a:srgbClr val="C00000"/>
              </a:buClr>
            </a:pPr>
            <a:r>
              <a:rPr lang="zh-CN" altLang="en-US" sz="2600" dirty="0" smtClean="0">
                <a:latin typeface="黑体" panose="02010609060101010101" pitchFamily="49" charset="-122"/>
                <a:ea typeface="黑体" panose="02010609060101010101" pitchFamily="49" charset="-122"/>
              </a:rPr>
              <a:t>典型的共享地址空间结构</a:t>
            </a:r>
            <a:endParaRPr lang="en-US" altLang="zh-CN" sz="2600" dirty="0" smtClean="0">
              <a:latin typeface="黑体" panose="02010609060101010101" pitchFamily="49" charset="-122"/>
              <a:ea typeface="黑体" panose="02010609060101010101" pitchFamily="49" charset="-122"/>
            </a:endParaRPr>
          </a:p>
          <a:p>
            <a:pPr lvl="1" eaLnBrk="1" hangingPunct="1">
              <a:buClr>
                <a:srgbClr val="C00000"/>
              </a:buClr>
            </a:pPr>
            <a:r>
              <a:rPr lang="zh-CN" altLang="en-US" sz="2000" dirty="0" smtClean="0">
                <a:latin typeface="黑体" panose="02010609060101010101" pitchFamily="49" charset="-122"/>
                <a:ea typeface="黑体" panose="02010609060101010101" pitchFamily="49" charset="-122"/>
              </a:rPr>
              <a:t>统一内存访问共享地址空间计算机</a:t>
            </a:r>
            <a:endParaRPr lang="en-US" altLang="zh-CN" sz="2000" dirty="0" smtClean="0">
              <a:latin typeface="黑体" panose="02010609060101010101" pitchFamily="49" charset="-122"/>
              <a:ea typeface="黑体" panose="02010609060101010101" pitchFamily="49" charset="-122"/>
            </a:endParaRPr>
          </a:p>
          <a:p>
            <a:pPr lvl="1" eaLnBrk="1" hangingPunct="1">
              <a:buClr>
                <a:srgbClr val="C00000"/>
              </a:buClr>
            </a:pPr>
            <a:r>
              <a:rPr lang="zh-CN" altLang="en-US" sz="2000" dirty="0" smtClean="0">
                <a:latin typeface="黑体" panose="02010609060101010101" pitchFamily="49" charset="-122"/>
                <a:ea typeface="黑体" panose="02010609060101010101" pitchFamily="49" charset="-122"/>
              </a:rPr>
              <a:t>带有高速缓存及内存的统一内存访问共享地址空间计算机</a:t>
            </a:r>
            <a:endParaRPr lang="en-US" altLang="zh-CN" sz="2000" dirty="0" smtClean="0">
              <a:latin typeface="黑体" panose="02010609060101010101" pitchFamily="49" charset="-122"/>
              <a:ea typeface="黑体" panose="02010609060101010101" pitchFamily="49" charset="-122"/>
            </a:endParaRPr>
          </a:p>
          <a:p>
            <a:pPr lvl="1" eaLnBrk="1" hangingPunct="1">
              <a:buClr>
                <a:srgbClr val="C00000"/>
              </a:buClr>
            </a:pPr>
            <a:r>
              <a:rPr lang="zh-CN" altLang="en-US" sz="2000" dirty="0" smtClean="0">
                <a:latin typeface="黑体" panose="02010609060101010101" pitchFamily="49" charset="-122"/>
                <a:ea typeface="黑体" panose="02010609060101010101" pitchFamily="49" charset="-122"/>
              </a:rPr>
              <a:t>只带本地内存的非统一内存访问共享地址空间计算机</a:t>
            </a:r>
          </a:p>
        </p:txBody>
      </p:sp>
      <p:sp>
        <p:nvSpPr>
          <p:cNvPr id="29698" name="标题 2"/>
          <p:cNvSpPr>
            <a:spLocks noGrp="1"/>
          </p:cNvSpPr>
          <p:nvPr>
            <p:ph type="title"/>
          </p:nvPr>
        </p:nvSpPr>
        <p:spPr/>
        <p:txBody>
          <a:bodyPr/>
          <a:lstStyle/>
          <a:p>
            <a:pPr eaLnBrk="1" hangingPunct="1"/>
            <a:r>
              <a:rPr lang="en-US" altLang="zh-CN" sz="3600" smtClean="0">
                <a:latin typeface="微软雅黑" pitchFamily="34" charset="-122"/>
                <a:ea typeface="微软雅黑" pitchFamily="34" charset="-122"/>
              </a:rPr>
              <a:t>NUMA</a:t>
            </a:r>
            <a:r>
              <a:rPr lang="zh-CN" altLang="en-US" sz="3600" smtClean="0">
                <a:latin typeface="微软雅黑" pitchFamily="34" charset="-122"/>
                <a:ea typeface="微软雅黑" pitchFamily="34" charset="-122"/>
              </a:rPr>
              <a:t>和</a:t>
            </a:r>
            <a:r>
              <a:rPr lang="en-US" altLang="zh-CN" sz="3600" smtClean="0">
                <a:latin typeface="微软雅黑" pitchFamily="34" charset="-122"/>
                <a:ea typeface="微软雅黑" pitchFamily="34" charset="-122"/>
              </a:rPr>
              <a:t>UMA</a:t>
            </a:r>
            <a:r>
              <a:rPr lang="zh-CN" altLang="en-US" sz="3600" smtClean="0">
                <a:latin typeface="微软雅黑" pitchFamily="34" charset="-122"/>
                <a:ea typeface="微软雅黑" pitchFamily="34" charset="-122"/>
              </a:rPr>
              <a:t>共享地址空间平台</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41</a:t>
            </a:fld>
            <a:endParaRPr lang="en-US" altLang="zh-CN"/>
          </a:p>
        </p:txBody>
      </p:sp>
      <p:pic>
        <p:nvPicPr>
          <p:cNvPr id="29700" name="Picture 4" descr="sm-dm-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6887691" cy="277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301943"/>
            <a:ext cx="4373562" cy="19940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33187" name="Rectangle 3"/>
          <p:cNvSpPr>
            <a:spLocks noGrp="1" noChangeArrowheads="1"/>
          </p:cNvSpPr>
          <p:nvPr>
            <p:ph idx="1"/>
          </p:nvPr>
        </p:nvSpPr>
        <p:spPr/>
        <p:txBody>
          <a:bodyPr/>
          <a:lstStyle/>
          <a:p>
            <a:pPr eaLnBrk="1" hangingPunct="1">
              <a:lnSpc>
                <a:spcPct val="90000"/>
              </a:lnSpc>
              <a:buClr>
                <a:srgbClr val="C00000"/>
              </a:buClr>
              <a:defRPr/>
            </a:pPr>
            <a:r>
              <a:rPr lang="zh-CN" altLang="en-US" dirty="0">
                <a:latin typeface="黑体" panose="02010609060101010101" pitchFamily="49" charset="-122"/>
                <a:ea typeface="黑体" panose="02010609060101010101" pitchFamily="49" charset="-122"/>
              </a:rPr>
              <a:t>存储转发</a:t>
            </a:r>
            <a:r>
              <a:rPr lang="en-US" altLang="zh-CN" sz="2800" dirty="0">
                <a:latin typeface="黑体" panose="02010609060101010101" pitchFamily="49" charset="-122"/>
                <a:ea typeface="黑体" panose="02010609060101010101" pitchFamily="49" charset="-122"/>
              </a:rPr>
              <a:t>(Store-and-Forward</a:t>
            </a:r>
            <a:r>
              <a:rPr lang="en-US" altLang="zh-CN" sz="2800" dirty="0" smtClean="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路由</a:t>
            </a:r>
            <a:endParaRPr lang="en-US" altLang="zh-CN" sz="2800" dirty="0" smtClean="0">
              <a:latin typeface="黑体" panose="02010609060101010101" pitchFamily="49" charset="-122"/>
              <a:ea typeface="黑体" panose="02010609060101010101" pitchFamily="49" charset="-122"/>
            </a:endParaRPr>
          </a:p>
          <a:p>
            <a:pPr lvl="1" eaLnBrk="1" hangingPunct="1">
              <a:lnSpc>
                <a:spcPct val="90000"/>
              </a:lnSpc>
              <a:buClr>
                <a:srgbClr val="C00000"/>
              </a:buClr>
              <a:defRPr/>
            </a:pPr>
            <a:r>
              <a:rPr lang="zh-CN" altLang="en-US" sz="2000" dirty="0" smtClean="0">
                <a:latin typeface="黑体" panose="02010609060101010101" pitchFamily="49" charset="-122"/>
                <a:ea typeface="黑体" panose="02010609060101010101" pitchFamily="49" charset="-122"/>
              </a:rPr>
              <a:t>消息</a:t>
            </a:r>
            <a:r>
              <a:rPr lang="zh-CN" altLang="en-US" sz="2000" dirty="0">
                <a:latin typeface="黑体" panose="02010609060101010101" pitchFamily="49" charset="-122"/>
                <a:ea typeface="黑体" panose="02010609060101010101" pitchFamily="49" charset="-122"/>
              </a:rPr>
              <a:t>被分成基本的传输单位</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信包</a:t>
            </a:r>
            <a:r>
              <a:rPr lang="en-US" altLang="zh-CN" sz="2000" dirty="0">
                <a:latin typeface="黑体" panose="02010609060101010101" pitchFamily="49" charset="-122"/>
                <a:ea typeface="黑体" panose="02010609060101010101" pitchFamily="49" charset="-122"/>
              </a:rPr>
              <a:t>(Packet), </a:t>
            </a:r>
            <a:r>
              <a:rPr lang="zh-CN" altLang="en-US" sz="2000" dirty="0">
                <a:latin typeface="黑体" panose="02010609060101010101" pitchFamily="49" charset="-122"/>
                <a:ea typeface="黑体" panose="02010609060101010101" pitchFamily="49" charset="-122"/>
              </a:rPr>
              <a:t>每个信包都含有寻径信息；           </a:t>
            </a:r>
          </a:p>
          <a:p>
            <a:pPr lvl="1" eaLnBrk="1" hangingPunct="1">
              <a:lnSpc>
                <a:spcPct val="90000"/>
              </a:lnSpc>
              <a:buClr>
                <a:srgbClr val="C00000"/>
              </a:buClr>
              <a:defRPr/>
            </a:pPr>
            <a:r>
              <a:rPr lang="zh-CN" altLang="en-US" sz="2000" dirty="0">
                <a:latin typeface="黑体" panose="02010609060101010101" pitchFamily="49" charset="-122"/>
                <a:ea typeface="黑体" panose="02010609060101010101" pitchFamily="49" charset="-122"/>
              </a:rPr>
              <a:t>当一个信包到达中间节点</a:t>
            </a:r>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时，</a:t>
            </a:r>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把整个信包放入其通信缓冲器中，然后在选路算法的控制下选择下一个相邻节点</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，当从</a:t>
            </a:r>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到</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的通道空闲并且</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的通信缓冲器可用时，把信包从</a:t>
            </a:r>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发向</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a:t>
            </a:r>
          </a:p>
          <a:p>
            <a:pPr lvl="1" eaLnBrk="1" hangingPunct="1">
              <a:lnSpc>
                <a:spcPct val="90000"/>
              </a:lnSpc>
              <a:buClr>
                <a:srgbClr val="C00000"/>
              </a:buClr>
              <a:defRPr/>
            </a:pPr>
            <a:r>
              <a:rPr lang="zh-CN" altLang="en-US" sz="2000" dirty="0">
                <a:latin typeface="黑体" panose="02010609060101010101" pitchFamily="49" charset="-122"/>
                <a:ea typeface="黑体" panose="02010609060101010101" pitchFamily="49" charset="-122"/>
              </a:rPr>
              <a:t>信包的传输时间</a:t>
            </a:r>
            <a:r>
              <a:rPr lang="en-US" altLang="zh-CN" sz="2000" dirty="0">
                <a:latin typeface="黑体" panose="02010609060101010101" pitchFamily="49" charset="-122"/>
                <a:ea typeface="黑体" panose="02010609060101010101" pitchFamily="49" charset="-122"/>
              </a:rPr>
              <a:t>: </a:t>
            </a:r>
            <a:r>
              <a:rPr lang="en-US" altLang="zh-CN" sz="2400" i="1" dirty="0" err="1">
                <a:solidFill>
                  <a:srgbClr val="FF0000"/>
                </a:solidFill>
                <a:latin typeface="华文新魏" panose="02010800040101010101" pitchFamily="2" charset="-122"/>
                <a:ea typeface="华文新魏" panose="02010800040101010101" pitchFamily="2" charset="-122"/>
              </a:rPr>
              <a:t>t</a:t>
            </a:r>
            <a:r>
              <a:rPr lang="en-US" altLang="zh-CN" sz="2400" i="1" baseline="-25000" dirty="0" err="1">
                <a:solidFill>
                  <a:srgbClr val="FF0000"/>
                </a:solidFill>
                <a:latin typeface="华文新魏" panose="02010800040101010101" pitchFamily="2" charset="-122"/>
                <a:ea typeface="华文新魏" panose="02010800040101010101" pitchFamily="2" charset="-122"/>
              </a:rPr>
              <a:t>comm</a:t>
            </a:r>
            <a:r>
              <a:rPr lang="en-US" altLang="zh-CN" sz="2400" baseline="-25000" dirty="0">
                <a:solidFill>
                  <a:srgbClr val="FF0000"/>
                </a:solidFill>
                <a:latin typeface="华文新魏" panose="02010800040101010101" pitchFamily="2" charset="-122"/>
                <a:ea typeface="华文新魏" panose="02010800040101010101" pitchFamily="2" charset="-122"/>
              </a:rPr>
              <a:t> </a:t>
            </a:r>
            <a:r>
              <a:rPr lang="en-US" altLang="zh-CN" sz="2400" dirty="0">
                <a:solidFill>
                  <a:srgbClr val="FF0000"/>
                </a:solidFill>
                <a:latin typeface="华文新魏" panose="02010800040101010101" pitchFamily="2" charset="-122"/>
                <a:ea typeface="华文新魏" panose="02010800040101010101" pitchFamily="2" charset="-122"/>
              </a:rPr>
              <a:t>(SF) = </a:t>
            </a:r>
            <a:r>
              <a:rPr lang="en-US" altLang="zh-CN" sz="2400" i="1" dirty="0" err="1">
                <a:solidFill>
                  <a:srgbClr val="FF0000"/>
                </a:solidFill>
                <a:latin typeface="华文新魏" panose="02010800040101010101" pitchFamily="2" charset="-122"/>
                <a:ea typeface="华文新魏" panose="02010800040101010101" pitchFamily="2" charset="-122"/>
              </a:rPr>
              <a:t>t</a:t>
            </a:r>
            <a:r>
              <a:rPr lang="en-US" altLang="zh-CN" sz="2400" i="1" baseline="-25000" dirty="0" err="1">
                <a:solidFill>
                  <a:srgbClr val="FF0000"/>
                </a:solidFill>
                <a:latin typeface="华文新魏" panose="02010800040101010101" pitchFamily="2" charset="-122"/>
                <a:ea typeface="华文新魏" panose="02010800040101010101" pitchFamily="2" charset="-122"/>
              </a:rPr>
              <a:t>s</a:t>
            </a:r>
            <a:r>
              <a:rPr lang="en-US" altLang="zh-CN" sz="2400" dirty="0">
                <a:solidFill>
                  <a:srgbClr val="FF0000"/>
                </a:solidFill>
                <a:latin typeface="华文新魏" panose="02010800040101010101" pitchFamily="2" charset="-122"/>
                <a:ea typeface="华文新魏" panose="02010800040101010101" pitchFamily="2" charset="-122"/>
              </a:rPr>
              <a:t> + (</a:t>
            </a:r>
            <a:r>
              <a:rPr lang="en-US" altLang="zh-CN" sz="2400" i="1" dirty="0" err="1">
                <a:solidFill>
                  <a:srgbClr val="FF0000"/>
                </a:solidFill>
                <a:latin typeface="华文新魏" panose="02010800040101010101" pitchFamily="2" charset="-122"/>
                <a:ea typeface="华文新魏" panose="02010800040101010101" pitchFamily="2" charset="-122"/>
              </a:rPr>
              <a:t>mt</a:t>
            </a:r>
            <a:r>
              <a:rPr lang="en-US" altLang="zh-CN" sz="2400" i="1" baseline="-25000" dirty="0" err="1">
                <a:solidFill>
                  <a:srgbClr val="FF0000"/>
                </a:solidFill>
                <a:latin typeface="华文新魏" panose="02010800040101010101" pitchFamily="2" charset="-122"/>
                <a:ea typeface="华文新魏" panose="02010800040101010101" pitchFamily="2" charset="-122"/>
              </a:rPr>
              <a:t>w</a:t>
            </a:r>
            <a:r>
              <a:rPr lang="en-US" altLang="zh-CN" sz="2400" i="1" dirty="0">
                <a:solidFill>
                  <a:srgbClr val="FF0000"/>
                </a:solidFill>
                <a:latin typeface="华文新魏" panose="02010800040101010101" pitchFamily="2" charset="-122"/>
                <a:ea typeface="华文新魏" panose="02010800040101010101" pitchFamily="2" charset="-122"/>
              </a:rPr>
              <a:t> + </a:t>
            </a:r>
            <a:r>
              <a:rPr lang="en-US" altLang="zh-CN" sz="2400" i="1" dirty="0" err="1">
                <a:solidFill>
                  <a:srgbClr val="FF0000"/>
                </a:solidFill>
                <a:latin typeface="华文新魏" panose="02010800040101010101" pitchFamily="2" charset="-122"/>
                <a:ea typeface="华文新魏" panose="02010800040101010101" pitchFamily="2" charset="-122"/>
              </a:rPr>
              <a:t>t</a:t>
            </a:r>
            <a:r>
              <a:rPr lang="en-US" altLang="zh-CN" sz="2400" i="1" baseline="-25000" dirty="0" err="1">
                <a:solidFill>
                  <a:srgbClr val="FF0000"/>
                </a:solidFill>
                <a:latin typeface="华文新魏" panose="02010800040101010101" pitchFamily="2" charset="-122"/>
                <a:ea typeface="华文新魏" panose="02010800040101010101" pitchFamily="2" charset="-122"/>
              </a:rPr>
              <a:t>h</a:t>
            </a:r>
            <a:r>
              <a:rPr lang="en-US" altLang="zh-CN" sz="2400" dirty="0">
                <a:solidFill>
                  <a:srgbClr val="FF0000"/>
                </a:solidFill>
                <a:latin typeface="华文新魏" panose="02010800040101010101" pitchFamily="2" charset="-122"/>
                <a:ea typeface="华文新魏" panose="02010800040101010101" pitchFamily="2" charset="-122"/>
              </a:rPr>
              <a:t>)</a:t>
            </a:r>
            <a:r>
              <a:rPr lang="en-US" altLang="zh-CN" sz="2400" i="1" dirty="0">
                <a:solidFill>
                  <a:srgbClr val="FF0000"/>
                </a:solidFill>
                <a:latin typeface="华文新魏" panose="02010800040101010101" pitchFamily="2" charset="-122"/>
                <a:ea typeface="华文新魏" panose="02010800040101010101" pitchFamily="2" charset="-122"/>
              </a:rPr>
              <a:t>l=O</a:t>
            </a:r>
            <a:r>
              <a:rPr lang="en-US" altLang="zh-CN" sz="2400" dirty="0">
                <a:solidFill>
                  <a:srgbClr val="FF0000"/>
                </a:solidFill>
                <a:latin typeface="华文新魏" panose="02010800040101010101" pitchFamily="2" charset="-122"/>
                <a:ea typeface="华文新魏" panose="02010800040101010101" pitchFamily="2" charset="-122"/>
              </a:rPr>
              <a:t>(</a:t>
            </a:r>
            <a:r>
              <a:rPr lang="en-US" altLang="zh-CN" sz="2400" i="1" dirty="0">
                <a:solidFill>
                  <a:srgbClr val="FF0000"/>
                </a:solidFill>
                <a:latin typeface="华文新魏" panose="02010800040101010101" pitchFamily="2" charset="-122"/>
                <a:ea typeface="华文新魏" panose="02010800040101010101" pitchFamily="2" charset="-122"/>
              </a:rPr>
              <a:t>ml</a:t>
            </a:r>
            <a:r>
              <a:rPr lang="en-US" altLang="zh-CN" sz="2400" dirty="0">
                <a:solidFill>
                  <a:srgbClr val="FF0000"/>
                </a:solidFill>
                <a:latin typeface="华文新魏" panose="02010800040101010101" pitchFamily="2" charset="-122"/>
                <a:ea typeface="华文新魏" panose="02010800040101010101" pitchFamily="2" charset="-122"/>
              </a:rPr>
              <a:t>) </a:t>
            </a:r>
            <a:endParaRPr lang="en-US" altLang="zh-CN" sz="2400" i="1" dirty="0">
              <a:solidFill>
                <a:srgbClr val="FF0000"/>
              </a:solidFill>
              <a:latin typeface="华文新魏" panose="02010800040101010101" pitchFamily="2" charset="-122"/>
              <a:ea typeface="华文新魏" panose="02010800040101010101" pitchFamily="2" charset="-122"/>
            </a:endParaRPr>
          </a:p>
          <a:p>
            <a:pPr lvl="1" eaLnBrk="1" hangingPunct="1">
              <a:lnSpc>
                <a:spcPct val="90000"/>
              </a:lnSpc>
              <a:buClr>
                <a:srgbClr val="C00000"/>
              </a:buClr>
              <a:buFont typeface="Wingdings" panose="05000000000000000000" pitchFamily="2" charset="2"/>
              <a:buNone/>
              <a:defRPr/>
            </a:pPr>
            <a:r>
              <a:rPr lang="zh-CN" altLang="en-US" dirty="0">
                <a:latin typeface="黑体" panose="02010609060101010101" pitchFamily="49" charset="-122"/>
                <a:ea typeface="黑体" panose="02010609060101010101" pitchFamily="49" charset="-122"/>
              </a:rPr>
              <a:t>缺点： </a:t>
            </a:r>
          </a:p>
          <a:p>
            <a:pPr lvl="1" eaLnBrk="1" hangingPunct="1">
              <a:lnSpc>
                <a:spcPct val="90000"/>
              </a:lnSpc>
              <a:buClr>
                <a:srgbClr val="C00000"/>
              </a:buClr>
              <a:defRPr/>
            </a:pPr>
            <a:r>
              <a:rPr lang="zh-CN" altLang="en-US" sz="2000" dirty="0">
                <a:latin typeface="黑体" panose="02010609060101010101" pitchFamily="49" charset="-122"/>
                <a:ea typeface="黑体" panose="02010609060101010101" pitchFamily="49" charset="-122"/>
              </a:rPr>
              <a:t>每个结点必须对整个消息和信包进行缓冲，缓冲器较大；</a:t>
            </a:r>
          </a:p>
          <a:p>
            <a:pPr lvl="1" eaLnBrk="1" hangingPunct="1">
              <a:lnSpc>
                <a:spcPct val="90000"/>
              </a:lnSpc>
              <a:buClr>
                <a:srgbClr val="C00000"/>
              </a:buClr>
              <a:defRPr/>
            </a:pPr>
            <a:r>
              <a:rPr lang="zh-CN" altLang="en-US" sz="2000" dirty="0">
                <a:latin typeface="黑体" panose="02010609060101010101" pitchFamily="49" charset="-122"/>
                <a:ea typeface="黑体" panose="02010609060101010101" pitchFamily="49" charset="-122"/>
              </a:rPr>
              <a:t>网络时延与发送</a:t>
            </a:r>
            <a:r>
              <a:rPr lang="zh-CN" altLang="en-US" sz="2000" dirty="0" smtClean="0">
                <a:latin typeface="黑体" panose="02010609060101010101" pitchFamily="49" charset="-122"/>
                <a:ea typeface="黑体" panose="02010609060101010101" pitchFamily="49" charset="-122"/>
              </a:rPr>
              <a:t>消息</a:t>
            </a:r>
            <a:endParaRPr lang="en-US" altLang="zh-CN" sz="2000" dirty="0" smtClean="0">
              <a:latin typeface="黑体" panose="02010609060101010101" pitchFamily="49" charset="-122"/>
              <a:ea typeface="黑体" panose="02010609060101010101" pitchFamily="49" charset="-122"/>
            </a:endParaRPr>
          </a:p>
          <a:p>
            <a:pPr marL="457200" lvl="1" indent="0" eaLnBrk="1" hangingPunct="1">
              <a:lnSpc>
                <a:spcPct val="90000"/>
              </a:lnSpc>
              <a:buClr>
                <a:srgbClr val="C00000"/>
              </a:buClr>
              <a:buFontTx/>
              <a:buNone/>
              <a:defRPr/>
            </a:pPr>
            <a:r>
              <a:rPr lang="zh-CN" altLang="en-US" sz="2000" dirty="0" smtClean="0">
                <a:latin typeface="黑体" panose="02010609060101010101" pitchFamily="49" charset="-122"/>
                <a:ea typeface="黑体" panose="02010609060101010101" pitchFamily="49" charset="-122"/>
              </a:rPr>
              <a:t>所</a:t>
            </a:r>
            <a:r>
              <a:rPr lang="zh-CN" altLang="en-US" sz="2000" dirty="0">
                <a:latin typeface="黑体" panose="02010609060101010101" pitchFamily="49" charset="-122"/>
                <a:ea typeface="黑体" panose="02010609060101010101" pitchFamily="49" charset="-122"/>
              </a:rPr>
              <a:t>经历的节点数成正比</a:t>
            </a:r>
            <a:endParaRPr lang="en-US" altLang="zh-CN" sz="2000" dirty="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p:txBody>
          <a:bodyPr/>
          <a:lstStyle/>
          <a:p>
            <a:r>
              <a:rPr lang="zh-CN" altLang="en-US" dirty="0"/>
              <a:t>存储转发</a:t>
            </a:r>
            <a:r>
              <a:rPr lang="en-US" altLang="zh-CN" dirty="0"/>
              <a:t>(SF)</a:t>
            </a:r>
            <a:r>
              <a:rPr lang="zh-CN" altLang="en-US" dirty="0" smtClean="0"/>
              <a:t>路由</a:t>
            </a:r>
            <a:endParaRPr lang="zh-CN" altLang="en-US" dirty="0"/>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42</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Clr>
                <a:srgbClr val="C00000"/>
              </a:buClr>
              <a:defRPr/>
            </a:pPr>
            <a:r>
              <a:rPr lang="zh-CN" altLang="en-US" dirty="0">
                <a:latin typeface="黑体" panose="02010609060101010101" pitchFamily="49" charset="-122"/>
                <a:ea typeface="黑体" panose="02010609060101010101" pitchFamily="49" charset="-122"/>
              </a:rPr>
              <a:t>直通</a:t>
            </a:r>
            <a:r>
              <a:rPr lang="en-US" altLang="zh-CN" sz="2800" dirty="0">
                <a:latin typeface="黑体" panose="02010609060101010101" pitchFamily="49" charset="-122"/>
                <a:ea typeface="黑体" panose="02010609060101010101" pitchFamily="49" charset="-122"/>
              </a:rPr>
              <a:t>(Cut Through)</a:t>
            </a:r>
            <a:r>
              <a:rPr lang="zh-CN" altLang="en-US" dirty="0">
                <a:latin typeface="黑体" panose="02010609060101010101" pitchFamily="49" charset="-122"/>
                <a:ea typeface="黑体" panose="02010609060101010101" pitchFamily="49" charset="-122"/>
              </a:rPr>
              <a:t>路由</a:t>
            </a:r>
          </a:p>
          <a:p>
            <a:pPr lvl="1">
              <a:defRPr/>
            </a:pPr>
            <a:r>
              <a:rPr lang="zh-CN" altLang="en-US" sz="2000" dirty="0">
                <a:latin typeface="黑体" panose="02010609060101010101" pitchFamily="49" charset="-122"/>
                <a:ea typeface="黑体" panose="02010609060101010101" pitchFamily="49" charset="-122"/>
              </a:rPr>
              <a:t>在传递一个消息之前，就为它建立一条从源结点到目的结点的物理通道。在传递的全部过程中，线路的每一段都被占用，当消息的尾部经过网络后，整条物理链路才被废弃。</a:t>
            </a:r>
          </a:p>
          <a:p>
            <a:pPr lvl="1">
              <a:defRPr/>
            </a:pPr>
            <a:r>
              <a:rPr lang="zh-CN" altLang="en-US" sz="2000" dirty="0">
                <a:latin typeface="黑体" panose="02010609060101010101" pitchFamily="49" charset="-122"/>
                <a:ea typeface="黑体" panose="02010609060101010101" pitchFamily="49" charset="-122"/>
              </a:rPr>
              <a:t>传输时间</a:t>
            </a:r>
            <a:r>
              <a:rPr lang="en-US" altLang="zh-CN" sz="2000" dirty="0">
                <a:latin typeface="黑体" panose="02010609060101010101" pitchFamily="49" charset="-122"/>
                <a:ea typeface="黑体" panose="02010609060101010101" pitchFamily="49" charset="-122"/>
              </a:rPr>
              <a:t>: </a:t>
            </a:r>
            <a:r>
              <a:rPr lang="en-US" altLang="zh-CN" sz="2400" i="1" dirty="0" err="1">
                <a:solidFill>
                  <a:srgbClr val="FF0000"/>
                </a:solidFill>
                <a:latin typeface="黑体" panose="02010609060101010101" pitchFamily="49" charset="-122"/>
                <a:ea typeface="黑体" panose="02010609060101010101" pitchFamily="49" charset="-122"/>
              </a:rPr>
              <a:t>t</a:t>
            </a:r>
            <a:r>
              <a:rPr lang="en-US" altLang="zh-CN" sz="2400" i="1" baseline="-25000" dirty="0" err="1">
                <a:solidFill>
                  <a:srgbClr val="FF0000"/>
                </a:solidFill>
                <a:latin typeface="黑体" panose="02010609060101010101" pitchFamily="49" charset="-122"/>
                <a:ea typeface="黑体" panose="02010609060101010101" pitchFamily="49" charset="-122"/>
              </a:rPr>
              <a:t>comm</a:t>
            </a:r>
            <a:r>
              <a:rPr lang="en-US" altLang="zh-CN" sz="2400" baseline="-25000" dirty="0">
                <a:solidFill>
                  <a:srgbClr val="FF0000"/>
                </a:solidFill>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(CT) = </a:t>
            </a:r>
            <a:r>
              <a:rPr lang="en-US" altLang="zh-CN" sz="2400" i="1" dirty="0" err="1">
                <a:solidFill>
                  <a:srgbClr val="FF0000"/>
                </a:solidFill>
                <a:latin typeface="黑体" panose="02010609060101010101" pitchFamily="49" charset="-122"/>
                <a:ea typeface="黑体" panose="02010609060101010101" pitchFamily="49" charset="-122"/>
              </a:rPr>
              <a:t>t</a:t>
            </a:r>
            <a:r>
              <a:rPr lang="en-US" altLang="zh-CN" sz="2400" i="1" baseline="-25000" dirty="0" err="1">
                <a:solidFill>
                  <a:srgbClr val="FF0000"/>
                </a:solidFill>
                <a:latin typeface="黑体" panose="02010609060101010101" pitchFamily="49" charset="-122"/>
                <a:ea typeface="黑体" panose="02010609060101010101" pitchFamily="49" charset="-122"/>
              </a:rPr>
              <a:t>s</a:t>
            </a:r>
            <a:r>
              <a:rPr lang="en-US" altLang="zh-CN" sz="2400" dirty="0">
                <a:solidFill>
                  <a:srgbClr val="FF0000"/>
                </a:solidFill>
                <a:latin typeface="黑体" panose="02010609060101010101" pitchFamily="49" charset="-122"/>
                <a:ea typeface="黑体" panose="02010609060101010101" pitchFamily="49" charset="-122"/>
              </a:rPr>
              <a:t> + </a:t>
            </a:r>
            <a:r>
              <a:rPr lang="en-US" altLang="zh-CN" sz="2400" i="1" dirty="0" err="1">
                <a:solidFill>
                  <a:srgbClr val="FF0000"/>
                </a:solidFill>
                <a:latin typeface="黑体" panose="02010609060101010101" pitchFamily="49" charset="-122"/>
                <a:ea typeface="黑体" panose="02010609060101010101" pitchFamily="49" charset="-122"/>
              </a:rPr>
              <a:t>mt</a:t>
            </a:r>
            <a:r>
              <a:rPr lang="en-US" altLang="zh-CN" sz="2400" i="1" baseline="-25000" dirty="0" err="1">
                <a:solidFill>
                  <a:srgbClr val="FF0000"/>
                </a:solidFill>
                <a:latin typeface="黑体" panose="02010609060101010101" pitchFamily="49" charset="-122"/>
                <a:ea typeface="黑体" panose="02010609060101010101" pitchFamily="49" charset="-122"/>
              </a:rPr>
              <a:t>w</a:t>
            </a:r>
            <a:r>
              <a:rPr lang="en-US" altLang="zh-CN" sz="2400" i="1" dirty="0">
                <a:solidFill>
                  <a:srgbClr val="FF0000"/>
                </a:solidFill>
                <a:latin typeface="黑体" panose="02010609060101010101" pitchFamily="49" charset="-122"/>
                <a:ea typeface="黑体" panose="02010609060101010101" pitchFamily="49" charset="-122"/>
              </a:rPr>
              <a:t> + </a:t>
            </a:r>
            <a:r>
              <a:rPr lang="en-US" altLang="zh-CN" sz="2400" i="1" dirty="0" err="1">
                <a:solidFill>
                  <a:srgbClr val="FF0000"/>
                </a:solidFill>
                <a:latin typeface="黑体" panose="02010609060101010101" pitchFamily="49" charset="-122"/>
                <a:ea typeface="黑体" panose="02010609060101010101" pitchFamily="49" charset="-122"/>
              </a:rPr>
              <a:t>lt</a:t>
            </a:r>
            <a:r>
              <a:rPr lang="en-US" altLang="zh-CN" sz="2400" i="1" baseline="-25000" dirty="0" err="1">
                <a:solidFill>
                  <a:srgbClr val="FF0000"/>
                </a:solidFill>
                <a:latin typeface="黑体" panose="02010609060101010101" pitchFamily="49" charset="-122"/>
                <a:ea typeface="黑体" panose="02010609060101010101" pitchFamily="49" charset="-122"/>
              </a:rPr>
              <a:t>h</a:t>
            </a:r>
            <a:r>
              <a:rPr lang="en-US" altLang="zh-CN" sz="2400" i="1" baseline="-25000" dirty="0">
                <a:solidFill>
                  <a:srgbClr val="FF0000"/>
                </a:solidFill>
                <a:latin typeface="黑体" panose="02010609060101010101" pitchFamily="49" charset="-122"/>
                <a:ea typeface="黑体" panose="02010609060101010101" pitchFamily="49" charset="-122"/>
              </a:rPr>
              <a:t> </a:t>
            </a:r>
            <a:r>
              <a:rPr lang="en-US" altLang="zh-CN" sz="2400" i="1" dirty="0">
                <a:solidFill>
                  <a:srgbClr val="FF0000"/>
                </a:solidFill>
                <a:latin typeface="黑体" panose="02010609060101010101" pitchFamily="49" charset="-122"/>
                <a:ea typeface="黑体" panose="02010609060101010101" pitchFamily="49" charset="-122"/>
              </a:rPr>
              <a:t>= O</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i="1" dirty="0" err="1">
                <a:solidFill>
                  <a:srgbClr val="FF0000"/>
                </a:solidFill>
                <a:latin typeface="黑体" panose="02010609060101010101" pitchFamily="49" charset="-122"/>
                <a:ea typeface="黑体" panose="02010609060101010101" pitchFamily="49" charset="-122"/>
              </a:rPr>
              <a:t>m+l</a:t>
            </a:r>
            <a:r>
              <a:rPr lang="en-US" altLang="zh-CN" sz="2400" dirty="0">
                <a:solidFill>
                  <a:srgbClr val="FF0000"/>
                </a:solidFill>
                <a:latin typeface="黑体" panose="02010609060101010101" pitchFamily="49" charset="-122"/>
                <a:ea typeface="黑体" panose="02010609060101010101" pitchFamily="49" charset="-122"/>
              </a:rPr>
              <a:t>)</a:t>
            </a:r>
          </a:p>
          <a:p>
            <a:pPr>
              <a:buClr>
                <a:srgbClr val="C00000"/>
              </a:buClr>
              <a:defRPr/>
            </a:pPr>
            <a:r>
              <a:rPr lang="zh-CN" altLang="en-US" dirty="0">
                <a:latin typeface="黑体" panose="02010609060101010101" pitchFamily="49" charset="-122"/>
                <a:ea typeface="黑体" panose="02010609060101010101" pitchFamily="49" charset="-122"/>
              </a:rPr>
              <a:t>缺点：</a:t>
            </a:r>
          </a:p>
          <a:p>
            <a:pPr lvl="1">
              <a:defRPr/>
            </a:pPr>
            <a:r>
              <a:rPr lang="zh-CN" altLang="en-US" sz="2000" dirty="0">
                <a:latin typeface="黑体" panose="02010609060101010101" pitchFamily="49" charset="-122"/>
                <a:ea typeface="黑体" panose="02010609060101010101" pitchFamily="49" charset="-122"/>
              </a:rPr>
              <a:t>物理通道非共享</a:t>
            </a:r>
          </a:p>
          <a:p>
            <a:pPr lvl="1">
              <a:defRPr/>
            </a:pPr>
            <a:r>
              <a:rPr lang="zh-CN" altLang="en-US" sz="2000" dirty="0">
                <a:latin typeface="黑体" panose="02010609060101010101" pitchFamily="49" charset="-122"/>
                <a:ea typeface="黑体" panose="02010609060101010101" pitchFamily="49" charset="-122"/>
              </a:rPr>
              <a:t>传输过程中物理</a:t>
            </a:r>
            <a:endParaRPr lang="en-US" altLang="zh-CN" sz="2000" dirty="0">
              <a:latin typeface="黑体" panose="02010609060101010101" pitchFamily="49" charset="-122"/>
              <a:ea typeface="黑体" panose="02010609060101010101" pitchFamily="49" charset="-122"/>
            </a:endParaRPr>
          </a:p>
          <a:p>
            <a:pPr marL="457200" lvl="1" indent="0">
              <a:buFontTx/>
              <a:buNone/>
              <a:defRPr/>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通道一直被占用</a:t>
            </a:r>
          </a:p>
          <a:p>
            <a:endParaRPr lang="zh-CN" altLang="en-US" dirty="0">
              <a:latin typeface="黑体" panose="02010609060101010101" pitchFamily="49" charset="-122"/>
              <a:ea typeface="黑体" panose="02010609060101010101" pitchFamily="49" charset="-122"/>
            </a:endParaRPr>
          </a:p>
        </p:txBody>
      </p:sp>
      <p:sp>
        <p:nvSpPr>
          <p:cNvPr id="31746" name="标题 1"/>
          <p:cNvSpPr>
            <a:spLocks noGrp="1"/>
          </p:cNvSpPr>
          <p:nvPr>
            <p:ph type="title"/>
          </p:nvPr>
        </p:nvSpPr>
        <p:spPr/>
        <p:txBody>
          <a:bodyPr/>
          <a:lstStyle/>
          <a:p>
            <a:pPr eaLnBrk="1" hangingPunct="1"/>
            <a:r>
              <a:rPr lang="zh-CN" altLang="en-US" dirty="0" smtClean="0"/>
              <a:t>直通</a:t>
            </a:r>
            <a:r>
              <a:rPr lang="en-US" altLang="zh-CN" dirty="0" smtClean="0"/>
              <a:t>(Cut Through)</a:t>
            </a:r>
            <a:r>
              <a:rPr lang="zh-CN" altLang="en-US" dirty="0" smtClean="0"/>
              <a:t>路由</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43</a:t>
            </a:fld>
            <a:endParaRPr lang="en-US" altLang="zh-CN"/>
          </a:p>
        </p:txBody>
      </p:sp>
      <p:pic>
        <p:nvPicPr>
          <p:cNvPr id="317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99" y="3962400"/>
            <a:ext cx="5287963" cy="228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3" name="Object 5"/>
          <p:cNvGraphicFramePr>
            <a:graphicFrameLocks noGrp="1" noChangeAspect="1"/>
          </p:cNvGraphicFramePr>
          <p:nvPr>
            <p:ph idx="1"/>
          </p:nvPr>
        </p:nvGraphicFramePr>
        <p:xfrm>
          <a:off x="3613150" y="3748088"/>
          <a:ext cx="1917700" cy="228600"/>
        </p:xfrm>
        <a:graphic>
          <a:graphicData uri="http://schemas.openxmlformats.org/presentationml/2006/ole">
            <mc:AlternateContent xmlns:mc="http://schemas.openxmlformats.org/markup-compatibility/2006">
              <mc:Choice xmlns:v="urn:schemas-microsoft-com:vml" Requires="v">
                <p:oleObj spid="_x0000_s32981" name="公式" r:id="rId3" imgW="1917700" imgH="228600" progId="Equation.3">
                  <p:embed/>
                </p:oleObj>
              </mc:Choice>
              <mc:Fallback>
                <p:oleObj name="公式" r:id="rId3" imgW="1917700" imgH="2286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3150" y="3748088"/>
                        <a:ext cx="19177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32770" name="Rectangle 2"/>
          <p:cNvSpPr>
            <a:spLocks noGrp="1" noChangeArrowheads="1"/>
          </p:cNvSpPr>
          <p:nvPr>
            <p:ph type="title"/>
          </p:nvPr>
        </p:nvSpPr>
        <p:spPr/>
        <p:txBody>
          <a:bodyPr/>
          <a:lstStyle/>
          <a:p>
            <a:pPr eaLnBrk="1" hangingPunct="1"/>
            <a:r>
              <a:rPr lang="zh-CN" altLang="en-US" smtClean="0"/>
              <a:t> 一到多播送</a:t>
            </a:r>
            <a:r>
              <a:rPr lang="en-US" altLang="zh-CN" smtClean="0"/>
              <a:t>—SF</a:t>
            </a:r>
            <a:r>
              <a:rPr lang="zh-CN" altLang="en-US" smtClean="0"/>
              <a:t>模式</a:t>
            </a:r>
          </a:p>
        </p:txBody>
      </p:sp>
      <p:sp>
        <p:nvSpPr>
          <p:cNvPr id="2" name="灯片编号占位符 1"/>
          <p:cNvSpPr>
            <a:spLocks noGrp="1"/>
          </p:cNvSpPr>
          <p:nvPr>
            <p:ph type="sldNum" sz="quarter" idx="12"/>
          </p:nvPr>
        </p:nvSpPr>
        <p:spPr/>
        <p:txBody>
          <a:bodyPr/>
          <a:lstStyle/>
          <a:p>
            <a:pPr>
              <a:defRPr/>
            </a:pPr>
            <a:fld id="{AC523B11-1B23-4AD1-A502-04179B8193E6}" type="slidenum">
              <a:rPr lang="zh-CN" altLang="en-US" smtClean="0"/>
              <a:pPr>
                <a:defRPr/>
              </a:pPr>
              <a:t>44</a:t>
            </a:fld>
            <a:endParaRPr lang="en-US" altLang="zh-CN"/>
          </a:p>
        </p:txBody>
      </p:sp>
      <p:sp>
        <p:nvSpPr>
          <p:cNvPr id="742403" name="Rectangle 3"/>
          <p:cNvSpPr>
            <a:spLocks noGrp="1" noChangeArrowheads="1"/>
          </p:cNvSpPr>
          <p:nvPr>
            <p:ph type="body" sz="half" idx="4294967295"/>
          </p:nvPr>
        </p:nvSpPr>
        <p:spPr>
          <a:xfrm>
            <a:off x="935038" y="1484313"/>
            <a:ext cx="8208962" cy="4572000"/>
          </a:xfrm>
        </p:spPr>
        <p:txBody>
          <a:bodyPr>
            <a:normAutofit fontScale="92500" lnSpcReduction="20000"/>
          </a:bodyPr>
          <a:lstStyle/>
          <a:p>
            <a:pPr eaLnBrk="1" hangingPunct="1">
              <a:lnSpc>
                <a:spcPct val="90000"/>
              </a:lnSpc>
              <a:defRPr/>
            </a:pPr>
            <a:r>
              <a:rPr lang="zh-CN" altLang="en-US" dirty="0">
                <a:latin typeface="黑体" panose="02010609060101010101" pitchFamily="49" charset="-122"/>
                <a:ea typeface="黑体" panose="02010609060101010101" pitchFamily="49" charset="-122"/>
              </a:rPr>
              <a:t>环</a:t>
            </a:r>
          </a:p>
          <a:p>
            <a:pPr lvl="1" eaLnBrk="1" hangingPunct="1">
              <a:lnSpc>
                <a:spcPct val="90000"/>
              </a:lnSpc>
              <a:defRPr/>
            </a:pPr>
            <a:r>
              <a:rPr lang="zh-CN" altLang="en-US" sz="2200" dirty="0">
                <a:latin typeface="黑体" panose="02010609060101010101" pitchFamily="49" charset="-122"/>
                <a:ea typeface="黑体" panose="02010609060101010101" pitchFamily="49" charset="-122"/>
              </a:rPr>
              <a:t>步骤：</a:t>
            </a:r>
            <a:r>
              <a:rPr lang="en-US" altLang="zh-CN" sz="2200" dirty="0">
                <a:latin typeface="黑体" panose="02010609060101010101" pitchFamily="49" charset="-122"/>
                <a:ea typeface="黑体" panose="02010609060101010101" pitchFamily="49" charset="-122"/>
              </a:rPr>
              <a:t> ①</a:t>
            </a:r>
            <a:r>
              <a:rPr lang="zh-CN" altLang="en-US" sz="2200" dirty="0">
                <a:latin typeface="黑体" panose="02010609060101010101" pitchFamily="49" charset="-122"/>
                <a:ea typeface="黑体" panose="02010609060101010101" pitchFamily="49" charset="-122"/>
              </a:rPr>
              <a:t>先左右邻近传送</a:t>
            </a:r>
            <a:r>
              <a:rPr lang="en-US" altLang="zh-CN" sz="2200" dirty="0">
                <a:latin typeface="黑体" panose="02010609060101010101" pitchFamily="49" charset="-122"/>
                <a:ea typeface="黑体" panose="02010609060101010101" pitchFamily="49" charset="-122"/>
              </a:rPr>
              <a:t>;②</a:t>
            </a:r>
            <a:r>
              <a:rPr lang="zh-CN" altLang="en-US" sz="2200" dirty="0">
                <a:latin typeface="黑体" panose="02010609060101010101" pitchFamily="49" charset="-122"/>
                <a:ea typeface="黑体" panose="02010609060101010101" pitchFamily="49" charset="-122"/>
              </a:rPr>
              <a:t>再左右二个方向同时播送</a:t>
            </a:r>
          </a:p>
          <a:p>
            <a:pPr lvl="1" eaLnBrk="1" hangingPunct="1">
              <a:lnSpc>
                <a:spcPct val="90000"/>
              </a:lnSpc>
              <a:defRPr/>
            </a:pPr>
            <a:r>
              <a:rPr lang="zh-CN" altLang="en-US" sz="2200" dirty="0">
                <a:latin typeface="黑体" panose="02010609060101010101" pitchFamily="49" charset="-122"/>
                <a:ea typeface="黑体" panose="02010609060101010101" pitchFamily="49" charset="-122"/>
              </a:rPr>
              <a:t>示例：</a:t>
            </a:r>
            <a:endParaRPr lang="en-US" altLang="zh-CN" sz="2200"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defRPr/>
            </a:pPr>
            <a:r>
              <a:rPr lang="en-US" altLang="zh-CN" dirty="0">
                <a:latin typeface="黑体" panose="02010609060101010101" pitchFamily="49" charset="-122"/>
                <a:ea typeface="黑体" panose="02010609060101010101" pitchFamily="49" charset="-122"/>
              </a:rPr>
              <a:t> </a:t>
            </a:r>
          </a:p>
          <a:p>
            <a:pPr eaLnBrk="1" hangingPunct="1">
              <a:lnSpc>
                <a:spcPct val="90000"/>
              </a:lnSpc>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a:p>
            <a:pPr lvl="1" eaLnBrk="1" hangingPunct="1">
              <a:lnSpc>
                <a:spcPct val="90000"/>
              </a:lnSpc>
              <a:defRPr/>
            </a:pPr>
            <a:r>
              <a:rPr lang="zh-CN" altLang="en-US" sz="2400" dirty="0">
                <a:latin typeface="黑体" panose="02010609060101010101" pitchFamily="49" charset="-122"/>
                <a:ea typeface="黑体" panose="02010609060101010101" pitchFamily="49" charset="-122"/>
              </a:rPr>
              <a:t>通讯时间：</a:t>
            </a:r>
          </a:p>
          <a:p>
            <a:pPr eaLnBrk="1" hangingPunct="1">
              <a:lnSpc>
                <a:spcPct val="90000"/>
              </a:lnSpc>
              <a:buFont typeface="Wingdings" panose="05000000000000000000" pitchFamily="2" charset="2"/>
              <a:buNone/>
              <a:defRPr/>
            </a:pPr>
            <a:r>
              <a:rPr lang="zh-CN" altLang="en-US" sz="2000" dirty="0">
                <a:latin typeface="黑体" panose="02010609060101010101" pitchFamily="49" charset="-122"/>
                <a:ea typeface="黑体" panose="02010609060101010101" pitchFamily="49" charset="-122"/>
              </a:rPr>
              <a:t>     </a:t>
            </a:r>
          </a:p>
        </p:txBody>
      </p:sp>
      <p:graphicFrame>
        <p:nvGraphicFramePr>
          <p:cNvPr id="32772" name="Object 4"/>
          <p:cNvGraphicFramePr>
            <a:graphicFrameLocks noChangeAspect="1"/>
          </p:cNvGraphicFramePr>
          <p:nvPr/>
        </p:nvGraphicFramePr>
        <p:xfrm>
          <a:off x="2339975" y="2413000"/>
          <a:ext cx="5041900" cy="3103563"/>
        </p:xfrm>
        <a:graphic>
          <a:graphicData uri="http://schemas.openxmlformats.org/presentationml/2006/ole">
            <mc:AlternateContent xmlns:mc="http://schemas.openxmlformats.org/markup-compatibility/2006">
              <mc:Choice xmlns:v="urn:schemas-microsoft-com:vml" Requires="v">
                <p:oleObj spid="_x0000_s32982" r:id="rId5" imgW="2729703" imgH="1674713" progId="Visio.Drawing.6">
                  <p:embed/>
                </p:oleObj>
              </mc:Choice>
              <mc:Fallback>
                <p:oleObj r:id="rId5" imgW="2729703" imgH="1674713" progId="Visio.Drawing.6">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2413000"/>
                        <a:ext cx="5041900" cy="310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 一到多播送</a:t>
            </a:r>
            <a:r>
              <a:rPr lang="en-US" altLang="zh-CN" smtClean="0"/>
              <a:t>—CT</a:t>
            </a:r>
            <a:r>
              <a:rPr lang="zh-CN" altLang="en-US" smtClean="0"/>
              <a:t>模式</a:t>
            </a:r>
          </a:p>
        </p:txBody>
      </p:sp>
      <p:sp>
        <p:nvSpPr>
          <p:cNvPr id="2" name="灯片编号占位符 1"/>
          <p:cNvSpPr>
            <a:spLocks noGrp="1"/>
          </p:cNvSpPr>
          <p:nvPr>
            <p:ph type="sldNum" sz="quarter" idx="12"/>
          </p:nvPr>
        </p:nvSpPr>
        <p:spPr/>
        <p:txBody>
          <a:bodyPr/>
          <a:lstStyle/>
          <a:p>
            <a:pPr>
              <a:defRPr/>
            </a:pPr>
            <a:fld id="{AC523B11-1B23-4AD1-A502-04179B8193E6}" type="slidenum">
              <a:rPr lang="zh-CN" altLang="en-US" smtClean="0"/>
              <a:pPr>
                <a:defRPr/>
              </a:pPr>
              <a:t>45</a:t>
            </a:fld>
            <a:endParaRPr lang="en-US" altLang="zh-CN"/>
          </a:p>
        </p:txBody>
      </p:sp>
      <p:sp>
        <p:nvSpPr>
          <p:cNvPr id="33795" name="Rectangle 3"/>
          <p:cNvSpPr>
            <a:spLocks noGrp="1" noChangeArrowheads="1"/>
          </p:cNvSpPr>
          <p:nvPr>
            <p:ph type="body" sz="half" idx="4294967295"/>
          </p:nvPr>
        </p:nvSpPr>
        <p:spPr>
          <a:xfrm>
            <a:off x="381000" y="1219200"/>
            <a:ext cx="8064500" cy="5040312"/>
          </a:xfrm>
        </p:spPr>
        <p:txBody>
          <a:bodyPr/>
          <a:lstStyle/>
          <a:p>
            <a:pPr eaLnBrk="1" hangingPunct="1">
              <a:lnSpc>
                <a:spcPct val="90000"/>
              </a:lnSpc>
            </a:pPr>
            <a:r>
              <a:rPr lang="zh-CN" altLang="en-US" sz="2800" dirty="0" smtClean="0">
                <a:latin typeface="黑体" panose="02010609060101010101" pitchFamily="49" charset="-122"/>
                <a:ea typeface="黑体" panose="02010609060101010101" pitchFamily="49" charset="-122"/>
              </a:rPr>
              <a:t>环</a:t>
            </a:r>
          </a:p>
          <a:p>
            <a:pPr lvl="1" eaLnBrk="1" hangingPunct="1">
              <a:lnSpc>
                <a:spcPct val="90000"/>
              </a:lnSpc>
            </a:pPr>
            <a:r>
              <a:rPr lang="zh-CN" altLang="en-US" sz="2000" dirty="0" smtClean="0">
                <a:latin typeface="黑体" panose="02010609060101010101" pitchFamily="49" charset="-122"/>
                <a:ea typeface="黑体" panose="02010609060101010101" pitchFamily="49" charset="-122"/>
              </a:rPr>
              <a:t>步骤：</a:t>
            </a:r>
          </a:p>
          <a:p>
            <a:pPr eaLnBrk="1" hangingPunct="1">
              <a:lnSpc>
                <a:spcPct val="90000"/>
              </a:lnSpc>
              <a:buFont typeface="Wingdings" pitchFamily="2" charset="2"/>
              <a:buNone/>
            </a:pPr>
            <a:r>
              <a:rPr lang="en-US" altLang="zh-CN" sz="1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先发送至</a:t>
            </a:r>
            <a:r>
              <a:rPr lang="en-US" altLang="zh-CN" sz="2400" dirty="0" smtClean="0">
                <a:latin typeface="黑体" panose="02010609060101010101" pitchFamily="49" charset="-122"/>
                <a:ea typeface="黑体" panose="02010609060101010101" pitchFamily="49" charset="-122"/>
              </a:rPr>
              <a:t>p/2</a:t>
            </a:r>
            <a:r>
              <a:rPr lang="zh-CN" altLang="en-US" sz="2400" dirty="0" smtClean="0">
                <a:latin typeface="黑体" panose="02010609060101010101" pitchFamily="49" charset="-122"/>
                <a:ea typeface="黑体" panose="02010609060101010101" pitchFamily="49" charset="-122"/>
              </a:rPr>
              <a:t>远的处理器</a:t>
            </a:r>
            <a:r>
              <a:rPr lang="en-US" altLang="zh-CN" sz="2400" dirty="0" smtClean="0">
                <a:latin typeface="黑体" panose="02010609060101010101" pitchFamily="49" charset="-122"/>
                <a:ea typeface="黑体" panose="02010609060101010101" pitchFamily="49" charset="-122"/>
              </a:rPr>
              <a:t>;</a:t>
            </a:r>
          </a:p>
          <a:p>
            <a:pPr eaLnBrk="1" hangingPunct="1">
              <a:lnSpc>
                <a:spcPct val="90000"/>
              </a:lnSpc>
              <a:buFont typeface="Wingdings" pitchFamily="2" charset="2"/>
              <a:buNone/>
            </a:pPr>
            <a:r>
              <a:rPr lang="en-US" altLang="zh-CN" sz="2400" dirty="0" smtClean="0">
                <a:latin typeface="黑体" panose="02010609060101010101" pitchFamily="49" charset="-122"/>
                <a:ea typeface="黑体" panose="02010609060101010101" pitchFamily="49" charset="-122"/>
              </a:rPr>
              <a:t> (2)</a:t>
            </a:r>
            <a:r>
              <a:rPr lang="zh-CN" altLang="en-US" sz="2400" dirty="0" smtClean="0">
                <a:latin typeface="黑体" panose="02010609060101010101" pitchFamily="49" charset="-122"/>
                <a:ea typeface="黑体" panose="02010609060101010101" pitchFamily="49" charset="-122"/>
              </a:rPr>
              <a:t>再同时发送至</a:t>
            </a:r>
            <a:r>
              <a:rPr lang="en-US" altLang="zh-CN" sz="2400" dirty="0" smtClean="0">
                <a:latin typeface="黑体" panose="02010609060101010101" pitchFamily="49" charset="-122"/>
                <a:ea typeface="黑体" panose="02010609060101010101" pitchFamily="49" charset="-122"/>
              </a:rPr>
              <a:t>p/2</a:t>
            </a:r>
            <a:r>
              <a:rPr lang="en-US" altLang="zh-CN" sz="2400" baseline="300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远的处理器</a:t>
            </a:r>
            <a:r>
              <a:rPr lang="en-US" altLang="zh-CN" sz="2400" dirty="0" smtClean="0">
                <a:latin typeface="黑体" panose="02010609060101010101" pitchFamily="49" charset="-122"/>
                <a:ea typeface="黑体" panose="02010609060101010101" pitchFamily="49" charset="-122"/>
              </a:rPr>
              <a:t>;</a:t>
            </a:r>
          </a:p>
          <a:p>
            <a:pPr eaLnBrk="1" hangingPunct="1">
              <a:lnSpc>
                <a:spcPct val="90000"/>
              </a:lnSpc>
              <a:buFont typeface="Wingdings" pitchFamily="2" charset="2"/>
              <a:buNone/>
            </a:pPr>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a:t>
            </a:r>
          </a:p>
          <a:p>
            <a:pPr eaLnBrk="1" hangingPunct="1">
              <a:lnSpc>
                <a:spcPct val="90000"/>
              </a:lnSpc>
              <a:buFont typeface="Wingdings" pitchFamily="2" charset="2"/>
              <a:buNone/>
            </a:pPr>
            <a:r>
              <a:rPr lang="en-US" altLang="zh-CN" sz="2400" dirty="0" smtClean="0">
                <a:latin typeface="黑体" panose="02010609060101010101" pitchFamily="49" charset="-122"/>
                <a:ea typeface="黑体" panose="02010609060101010101" pitchFamily="49" charset="-122"/>
              </a:rPr>
              <a:t> (</a:t>
            </a:r>
            <a:r>
              <a:rPr lang="en-US" altLang="zh-CN" sz="2400" dirty="0" err="1" smtClean="0">
                <a:latin typeface="黑体" panose="02010609060101010101" pitchFamily="49" charset="-122"/>
                <a:ea typeface="黑体" panose="02010609060101010101" pitchFamily="49" charset="-122"/>
              </a:rPr>
              <a:t>i</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再同时发送至</a:t>
            </a:r>
            <a:r>
              <a:rPr lang="en-US" altLang="zh-CN" sz="2400" dirty="0" smtClean="0">
                <a:latin typeface="黑体" panose="02010609060101010101" pitchFamily="49" charset="-122"/>
                <a:ea typeface="黑体" panose="02010609060101010101" pitchFamily="49" charset="-122"/>
              </a:rPr>
              <a:t>p/2</a:t>
            </a:r>
            <a:r>
              <a:rPr lang="en-US" altLang="zh-CN" sz="2400" baseline="30000" dirty="0" smtClean="0">
                <a:latin typeface="黑体" panose="02010609060101010101" pitchFamily="49" charset="-122"/>
                <a:ea typeface="黑体" panose="02010609060101010101" pitchFamily="49" charset="-122"/>
              </a:rPr>
              <a:t>i</a:t>
            </a:r>
            <a:r>
              <a:rPr lang="zh-CN" altLang="en-US" sz="2400" dirty="0" smtClean="0">
                <a:latin typeface="黑体" panose="02010609060101010101" pitchFamily="49" charset="-122"/>
                <a:ea typeface="黑体" panose="02010609060101010101" pitchFamily="49" charset="-122"/>
              </a:rPr>
              <a:t>远的处理器</a:t>
            </a:r>
            <a:r>
              <a:rPr lang="en-US" altLang="zh-CN" sz="2400" dirty="0" smtClean="0">
                <a:latin typeface="黑体" panose="02010609060101010101" pitchFamily="49" charset="-122"/>
                <a:ea typeface="黑体" panose="02010609060101010101" pitchFamily="49" charset="-122"/>
              </a:rPr>
              <a:t>;</a:t>
            </a:r>
          </a:p>
          <a:p>
            <a:pPr lvl="1" eaLnBrk="1" hangingPunct="1">
              <a:lnSpc>
                <a:spcPct val="90000"/>
              </a:lnSpc>
            </a:pPr>
            <a:r>
              <a:rPr lang="zh-CN" altLang="en-US" sz="2000" dirty="0" smtClean="0">
                <a:latin typeface="黑体" panose="02010609060101010101" pitchFamily="49" charset="-122"/>
                <a:ea typeface="黑体" panose="02010609060101010101" pitchFamily="49" charset="-122"/>
              </a:rPr>
              <a:t>示例：图</a:t>
            </a:r>
            <a:r>
              <a:rPr lang="en-US" altLang="zh-CN" sz="2000" dirty="0" smtClean="0">
                <a:latin typeface="黑体" panose="02010609060101010101" pitchFamily="49" charset="-122"/>
                <a:ea typeface="黑体" panose="02010609060101010101" pitchFamily="49" charset="-122"/>
              </a:rPr>
              <a:t>8.8</a:t>
            </a:r>
          </a:p>
          <a:p>
            <a:pPr eaLnBrk="1" hangingPunct="1">
              <a:lnSpc>
                <a:spcPct val="90000"/>
              </a:lnSpc>
              <a:buFont typeface="Wingdings" pitchFamily="2" charset="2"/>
              <a:buNone/>
            </a:pPr>
            <a:endParaRPr lang="en-US" altLang="zh-CN" sz="2800" dirty="0" smtClean="0">
              <a:latin typeface="黑体" panose="02010609060101010101" pitchFamily="49" charset="-122"/>
              <a:ea typeface="黑体" panose="02010609060101010101" pitchFamily="49" charset="-122"/>
            </a:endParaRPr>
          </a:p>
          <a:p>
            <a:pPr eaLnBrk="1" hangingPunct="1">
              <a:lnSpc>
                <a:spcPct val="90000"/>
              </a:lnSpc>
              <a:buFont typeface="Wingdings" pitchFamily="2" charset="2"/>
              <a:buNone/>
            </a:pPr>
            <a:endParaRPr lang="en-US" altLang="zh-CN" sz="2800" dirty="0" smtClean="0">
              <a:latin typeface="黑体" panose="02010609060101010101" pitchFamily="49" charset="-122"/>
              <a:ea typeface="黑体" panose="02010609060101010101" pitchFamily="49" charset="-122"/>
            </a:endParaRPr>
          </a:p>
          <a:p>
            <a:pPr lvl="1" eaLnBrk="1" hangingPunct="1">
              <a:lnSpc>
                <a:spcPct val="90000"/>
              </a:lnSpc>
            </a:pPr>
            <a:r>
              <a:rPr lang="zh-CN" altLang="en-US" sz="2000" dirty="0" smtClean="0">
                <a:latin typeface="黑体" panose="02010609060101010101" pitchFamily="49" charset="-122"/>
                <a:ea typeface="黑体" panose="02010609060101010101" pitchFamily="49" charset="-122"/>
              </a:rPr>
              <a:t>通讯时间：</a:t>
            </a:r>
            <a:r>
              <a:rPr lang="zh-CN" altLang="en-US" sz="1600" dirty="0" smtClean="0">
                <a:latin typeface="黑体" panose="02010609060101010101" pitchFamily="49" charset="-122"/>
                <a:ea typeface="黑体" panose="02010609060101010101" pitchFamily="49" charset="-122"/>
              </a:rPr>
              <a:t>     </a:t>
            </a:r>
          </a:p>
        </p:txBody>
      </p:sp>
      <p:graphicFrame>
        <p:nvGraphicFramePr>
          <p:cNvPr id="33797" name="Object 5"/>
          <p:cNvGraphicFramePr>
            <a:graphicFrameLocks noChangeAspect="1"/>
          </p:cNvGraphicFramePr>
          <p:nvPr>
            <p:extLst>
              <p:ext uri="{D42A27DB-BD31-4B8C-83A1-F6EECF244321}">
                <p14:modId xmlns:p14="http://schemas.microsoft.com/office/powerpoint/2010/main" val="2143935617"/>
              </p:ext>
            </p:extLst>
          </p:nvPr>
        </p:nvGraphicFramePr>
        <p:xfrm>
          <a:off x="5181600" y="2060575"/>
          <a:ext cx="3810000" cy="2663825"/>
        </p:xfrm>
        <a:graphic>
          <a:graphicData uri="http://schemas.openxmlformats.org/presentationml/2006/ole">
            <mc:AlternateContent xmlns:mc="http://schemas.openxmlformats.org/markup-compatibility/2006">
              <mc:Choice xmlns:v="urn:schemas-microsoft-com:vml" Requires="v">
                <p:oleObj spid="_x0000_s34006" name="Visio" r:id="rId3" imgW="2769593" imgH="1912749" progId="Visio.Drawing.11">
                  <p:embed/>
                </p:oleObj>
              </mc:Choice>
              <mc:Fallback>
                <p:oleObj name="Visio" r:id="rId3" imgW="2769593" imgH="1912749"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060575"/>
                        <a:ext cx="3810000" cy="266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3796" name="Object 4"/>
          <p:cNvGraphicFramePr>
            <a:graphicFrameLocks noGrp="1" noChangeAspect="1"/>
          </p:cNvGraphicFramePr>
          <p:nvPr>
            <p:ph idx="1"/>
            <p:extLst>
              <p:ext uri="{D42A27DB-BD31-4B8C-83A1-F6EECF244321}">
                <p14:modId xmlns:p14="http://schemas.microsoft.com/office/powerpoint/2010/main" val="2255750470"/>
              </p:ext>
            </p:extLst>
          </p:nvPr>
        </p:nvGraphicFramePr>
        <p:xfrm>
          <a:off x="2655194" y="4648200"/>
          <a:ext cx="3593206" cy="1371600"/>
        </p:xfrm>
        <a:graphic>
          <a:graphicData uri="http://schemas.openxmlformats.org/presentationml/2006/ole">
            <mc:AlternateContent xmlns:mc="http://schemas.openxmlformats.org/markup-compatibility/2006">
              <mc:Choice xmlns:v="urn:schemas-microsoft-com:vml" Requires="v">
                <p:oleObj spid="_x0000_s34007" name="Equation" r:id="rId5" imgW="2362200" imgH="901700" progId="Equation.3">
                  <p:embed/>
                </p:oleObj>
              </mc:Choice>
              <mc:Fallback>
                <p:oleObj name="Equation" r:id="rId5" imgW="2362200" imgH="90170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5194" y="4648200"/>
                        <a:ext cx="3593206" cy="137160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smtClean="0"/>
              <a:t> 多到多播送</a:t>
            </a:r>
            <a:r>
              <a:rPr lang="en-US" altLang="zh-CN" dirty="0" smtClean="0"/>
              <a:t>—SF</a:t>
            </a:r>
            <a:r>
              <a:rPr lang="zh-CN" altLang="en-US" dirty="0" smtClean="0"/>
              <a:t>模式</a:t>
            </a:r>
          </a:p>
        </p:txBody>
      </p:sp>
      <p:sp>
        <p:nvSpPr>
          <p:cNvPr id="2" name="灯片编号占位符 1"/>
          <p:cNvSpPr>
            <a:spLocks noGrp="1"/>
          </p:cNvSpPr>
          <p:nvPr>
            <p:ph type="sldNum" sz="quarter" idx="12"/>
          </p:nvPr>
        </p:nvSpPr>
        <p:spPr/>
        <p:txBody>
          <a:bodyPr/>
          <a:lstStyle/>
          <a:p>
            <a:pPr>
              <a:defRPr/>
            </a:pPr>
            <a:fld id="{AC523B11-1B23-4AD1-A502-04179B8193E6}" type="slidenum">
              <a:rPr lang="zh-CN" altLang="en-US" sz="1400" smtClean="0">
                <a:latin typeface="黑体" panose="02010609060101010101" pitchFamily="49" charset="-122"/>
                <a:ea typeface="黑体" panose="02010609060101010101" pitchFamily="49" charset="-122"/>
              </a:rPr>
              <a:pPr>
                <a:defRPr/>
              </a:pPr>
              <a:t>46</a:t>
            </a:fld>
            <a:endParaRPr lang="en-US" altLang="zh-CN" sz="1400">
              <a:latin typeface="黑体" panose="02010609060101010101" pitchFamily="49" charset="-122"/>
              <a:ea typeface="黑体" panose="02010609060101010101" pitchFamily="49" charset="-122"/>
            </a:endParaRPr>
          </a:p>
        </p:txBody>
      </p:sp>
      <p:sp>
        <p:nvSpPr>
          <p:cNvPr id="34819" name="Rectangle 3"/>
          <p:cNvSpPr>
            <a:spLocks noGrp="1" noChangeArrowheads="1"/>
          </p:cNvSpPr>
          <p:nvPr>
            <p:ph type="body" sz="half" idx="4294967295"/>
          </p:nvPr>
        </p:nvSpPr>
        <p:spPr>
          <a:xfrm>
            <a:off x="0" y="1628775"/>
            <a:ext cx="7848600" cy="3600450"/>
          </a:xfrm>
        </p:spPr>
        <p:txBody>
          <a:bodyPr/>
          <a:lstStyle/>
          <a:p>
            <a:pPr eaLnBrk="1" hangingPunct="1">
              <a:lnSpc>
                <a:spcPct val="90000"/>
              </a:lnSpc>
            </a:pPr>
            <a:r>
              <a:rPr lang="zh-CN" altLang="en-US" sz="2800" dirty="0" smtClean="0">
                <a:latin typeface="黑体" panose="02010609060101010101" pitchFamily="49" charset="-122"/>
                <a:ea typeface="黑体" panose="02010609060101010101" pitchFamily="49" charset="-122"/>
              </a:rPr>
              <a:t>环</a:t>
            </a:r>
          </a:p>
          <a:p>
            <a:pPr lvl="1" eaLnBrk="1" hangingPunct="1">
              <a:lnSpc>
                <a:spcPct val="90000"/>
              </a:lnSpc>
            </a:pPr>
            <a:r>
              <a:rPr lang="zh-CN" altLang="en-US" sz="2000" dirty="0" smtClean="0">
                <a:latin typeface="黑体" panose="02010609060101010101" pitchFamily="49" charset="-122"/>
                <a:ea typeface="黑体" panose="02010609060101010101" pitchFamily="49" charset="-122"/>
              </a:rPr>
              <a:t>步骤：</a:t>
            </a:r>
          </a:p>
          <a:p>
            <a:pPr eaLnBrk="1" hangingPunct="1">
              <a:spcBef>
                <a:spcPct val="0"/>
              </a:spcBef>
              <a:buFont typeface="Wingdings" pitchFamily="2" charset="2"/>
              <a:buNone/>
            </a:pPr>
            <a:r>
              <a:rPr lang="zh-CN" altLang="en-US" sz="28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同时向右</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或左</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播送</a:t>
            </a:r>
          </a:p>
          <a:p>
            <a:pPr eaLnBrk="1" hangingPunct="1">
              <a:spcBef>
                <a:spcPct val="0"/>
              </a:spcBef>
              <a:buFont typeface="Wingdings" pitchFamily="2" charset="2"/>
              <a:buNone/>
            </a:pPr>
            <a:r>
              <a:rPr lang="zh-CN" altLang="en-US" sz="2400" dirty="0" smtClean="0">
                <a:latin typeface="黑体" panose="02010609060101010101" pitchFamily="49" charset="-122"/>
                <a:ea typeface="黑体" panose="02010609060101010101" pitchFamily="49" charset="-122"/>
              </a:rPr>
              <a:t>   刚接收到的信包</a:t>
            </a:r>
            <a:endParaRPr lang="en-US" altLang="zh-CN" sz="2400" dirty="0" smtClean="0">
              <a:latin typeface="黑体" panose="02010609060101010101" pitchFamily="49" charset="-122"/>
              <a:ea typeface="黑体" panose="02010609060101010101" pitchFamily="49" charset="-122"/>
            </a:endParaRPr>
          </a:p>
          <a:p>
            <a:pPr lvl="1" eaLnBrk="1" hangingPunct="1">
              <a:lnSpc>
                <a:spcPct val="90000"/>
              </a:lnSpc>
            </a:pPr>
            <a:r>
              <a:rPr lang="zh-CN" altLang="en-US" sz="2000" dirty="0" smtClean="0">
                <a:latin typeface="黑体" panose="02010609060101010101" pitchFamily="49" charset="-122"/>
                <a:ea typeface="黑体" panose="02010609060101010101" pitchFamily="49" charset="-122"/>
              </a:rPr>
              <a:t>示例：图</a:t>
            </a:r>
            <a:r>
              <a:rPr lang="en-US" altLang="zh-CN" sz="2400" dirty="0" smtClean="0">
                <a:latin typeface="黑体" panose="02010609060101010101" pitchFamily="49" charset="-122"/>
                <a:ea typeface="黑体" panose="02010609060101010101" pitchFamily="49" charset="-122"/>
              </a:rPr>
              <a:t>8.10</a:t>
            </a:r>
          </a:p>
          <a:p>
            <a:pPr lvl="1" eaLnBrk="1" hangingPunct="1">
              <a:lnSpc>
                <a:spcPct val="90000"/>
              </a:lnSpc>
            </a:pPr>
            <a:endParaRPr lang="en-US" altLang="zh-CN" sz="2000" dirty="0" smtClean="0">
              <a:latin typeface="黑体" panose="02010609060101010101" pitchFamily="49" charset="-122"/>
              <a:ea typeface="黑体" panose="02010609060101010101" pitchFamily="49" charset="-122"/>
            </a:endParaRPr>
          </a:p>
          <a:p>
            <a:pPr lvl="1" eaLnBrk="1" hangingPunct="1">
              <a:lnSpc>
                <a:spcPct val="90000"/>
              </a:lnSpc>
            </a:pPr>
            <a:r>
              <a:rPr lang="zh-CN" altLang="en-US" sz="2000" dirty="0" smtClean="0">
                <a:latin typeface="黑体" panose="02010609060101010101" pitchFamily="49" charset="-122"/>
                <a:ea typeface="黑体" panose="02010609060101010101" pitchFamily="49" charset="-122"/>
              </a:rPr>
              <a:t>通讯时间：</a:t>
            </a:r>
            <a:r>
              <a:rPr lang="zh-CN" altLang="en-US" sz="1600" dirty="0" smtClean="0">
                <a:latin typeface="黑体" panose="02010609060101010101" pitchFamily="49" charset="-122"/>
                <a:ea typeface="黑体" panose="02010609060101010101" pitchFamily="49" charset="-122"/>
              </a:rPr>
              <a:t>     </a:t>
            </a:r>
          </a:p>
        </p:txBody>
      </p:sp>
      <p:graphicFrame>
        <p:nvGraphicFramePr>
          <p:cNvPr id="34820" name="Object 4"/>
          <p:cNvGraphicFramePr>
            <a:graphicFrameLocks noChangeAspect="1"/>
          </p:cNvGraphicFramePr>
          <p:nvPr>
            <p:extLst>
              <p:ext uri="{D42A27DB-BD31-4B8C-83A1-F6EECF244321}">
                <p14:modId xmlns:p14="http://schemas.microsoft.com/office/powerpoint/2010/main" val="498154565"/>
              </p:ext>
            </p:extLst>
          </p:nvPr>
        </p:nvGraphicFramePr>
        <p:xfrm>
          <a:off x="3806825" y="1066800"/>
          <a:ext cx="4041775" cy="5184775"/>
        </p:xfrm>
        <a:graphic>
          <a:graphicData uri="http://schemas.openxmlformats.org/presentationml/2006/ole">
            <mc:AlternateContent xmlns:mc="http://schemas.openxmlformats.org/markup-compatibility/2006">
              <mc:Choice xmlns:v="urn:schemas-microsoft-com:vml" Requires="v">
                <p:oleObj spid="_x0000_s35033" name="Visio" r:id="rId3" imgW="3818647" imgH="4584940" progId="Visio.Drawing.11">
                  <p:embed/>
                </p:oleObj>
              </mc:Choice>
              <mc:Fallback>
                <p:oleObj name="Visio" r:id="rId3" imgW="3818647" imgH="4584940" progId="Visio.Drawing.11">
                  <p:embed/>
                  <p:pic>
                    <p:nvPicPr>
                      <p:cNvPr id="0" name="Object 4"/>
                      <p:cNvPicPr>
                        <a:picLocks noChangeAspect="1" noChangeArrowheads="1"/>
                      </p:cNvPicPr>
                      <p:nvPr/>
                    </p:nvPicPr>
                    <p:blipFill>
                      <a:blip r:embed="rId4"/>
                      <a:srcRect/>
                      <a:stretch>
                        <a:fillRect/>
                      </a:stretch>
                    </p:blipFill>
                    <p:spPr bwMode="auto">
                      <a:xfrm>
                        <a:off x="3806825" y="1066800"/>
                        <a:ext cx="4041775" cy="51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4821" name="Rectangle 5"/>
          <p:cNvSpPr>
            <a:spLocks noChangeArrowheads="1"/>
          </p:cNvSpPr>
          <p:nvPr/>
        </p:nvSpPr>
        <p:spPr bwMode="auto">
          <a:xfrm>
            <a:off x="7545388" y="3933825"/>
            <a:ext cx="1404937" cy="482600"/>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lgn="ctr">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203200" indent="-203200" algn="ctr" eaLnBrk="0" hangingPunct="0">
              <a:buClr>
                <a:schemeClr val="accent2"/>
              </a:buClr>
              <a:buSzPct val="60000"/>
              <a:buFont typeface="Wingdings" pitchFamily="2" charset="2"/>
              <a:buNone/>
            </a:pPr>
            <a:r>
              <a:rPr lang="zh-CN" altLang="en-US" sz="1600" b="1">
                <a:latin typeface="黑体" panose="02010609060101010101" pitchFamily="49" charset="-122"/>
                <a:ea typeface="黑体" panose="02010609060101010101" pitchFamily="49" charset="-122"/>
              </a:rPr>
              <a:t>已有数据</a:t>
            </a:r>
            <a:endParaRPr lang="en-US" altLang="zh-CN" sz="1600" b="1">
              <a:latin typeface="黑体" panose="02010609060101010101" pitchFamily="49" charset="-122"/>
              <a:ea typeface="黑体" panose="02010609060101010101" pitchFamily="49" charset="-122"/>
            </a:endParaRPr>
          </a:p>
        </p:txBody>
      </p:sp>
      <p:sp>
        <p:nvSpPr>
          <p:cNvPr id="34822" name="Rectangle 6"/>
          <p:cNvSpPr>
            <a:spLocks noChangeArrowheads="1"/>
          </p:cNvSpPr>
          <p:nvPr/>
        </p:nvSpPr>
        <p:spPr bwMode="auto">
          <a:xfrm>
            <a:off x="7662862" y="2133600"/>
            <a:ext cx="1404938" cy="482600"/>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lgn="ctr">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203200" indent="-203200" algn="ctr" eaLnBrk="0" hangingPunct="0">
              <a:buClr>
                <a:schemeClr val="accent2"/>
              </a:buClr>
              <a:buSzPct val="60000"/>
              <a:buFont typeface="Wingdings" pitchFamily="2" charset="2"/>
              <a:buNone/>
            </a:pPr>
            <a:r>
              <a:rPr lang="zh-CN" altLang="en-US" sz="1600" b="1" dirty="0">
                <a:latin typeface="黑体" panose="02010609060101010101" pitchFamily="49" charset="-122"/>
                <a:ea typeface="黑体" panose="02010609060101010101" pitchFamily="49" charset="-122"/>
              </a:rPr>
              <a:t>第</a:t>
            </a: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步传送数据</a:t>
            </a:r>
            <a:r>
              <a:rPr lang="en-US" altLang="zh-CN" sz="1600" b="1" dirty="0">
                <a:latin typeface="黑体" panose="02010609060101010101" pitchFamily="49" charset="-122"/>
                <a:ea typeface="黑体" panose="02010609060101010101" pitchFamily="49" charset="-122"/>
              </a:rPr>
              <a:t>2</a:t>
            </a:r>
          </a:p>
        </p:txBody>
      </p:sp>
      <p:sp>
        <p:nvSpPr>
          <p:cNvPr id="34823" name="Line 7"/>
          <p:cNvSpPr>
            <a:spLocks noChangeShapeType="1"/>
          </p:cNvSpPr>
          <p:nvPr/>
        </p:nvSpPr>
        <p:spPr bwMode="auto">
          <a:xfrm flipH="1">
            <a:off x="7186613" y="2546350"/>
            <a:ext cx="1042987" cy="690562"/>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黑体" panose="02010609060101010101" pitchFamily="49" charset="-122"/>
              <a:ea typeface="黑体" panose="02010609060101010101" pitchFamily="49" charset="-122"/>
            </a:endParaRPr>
          </a:p>
        </p:txBody>
      </p:sp>
      <p:sp>
        <p:nvSpPr>
          <p:cNvPr id="34824" name="Line 8"/>
          <p:cNvSpPr>
            <a:spLocks noChangeShapeType="1"/>
          </p:cNvSpPr>
          <p:nvPr/>
        </p:nvSpPr>
        <p:spPr bwMode="auto">
          <a:xfrm flipH="1" flipV="1">
            <a:off x="5313363" y="3236912"/>
            <a:ext cx="2376487" cy="936625"/>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黑体" panose="02010609060101010101" pitchFamily="49" charset="-122"/>
              <a:ea typeface="黑体" panose="02010609060101010101" pitchFamily="49" charset="-122"/>
            </a:endParaRPr>
          </a:p>
        </p:txBody>
      </p:sp>
      <p:graphicFrame>
        <p:nvGraphicFramePr>
          <p:cNvPr id="34825" name="Object 9"/>
          <p:cNvGraphicFramePr>
            <a:graphicFrameLocks noGrp="1" noChangeAspect="1"/>
          </p:cNvGraphicFramePr>
          <p:nvPr>
            <p:ph idx="1"/>
            <p:extLst>
              <p:ext uri="{D42A27DB-BD31-4B8C-83A1-F6EECF244321}">
                <p14:modId xmlns:p14="http://schemas.microsoft.com/office/powerpoint/2010/main" val="3327565298"/>
              </p:ext>
            </p:extLst>
          </p:nvPr>
        </p:nvGraphicFramePr>
        <p:xfrm>
          <a:off x="838200" y="4419600"/>
          <a:ext cx="3269107" cy="394926"/>
        </p:xfrm>
        <a:graphic>
          <a:graphicData uri="http://schemas.openxmlformats.org/presentationml/2006/ole">
            <mc:AlternateContent xmlns:mc="http://schemas.openxmlformats.org/markup-compatibility/2006">
              <mc:Choice xmlns:v="urn:schemas-microsoft-com:vml" Requires="v">
                <p:oleObj spid="_x0000_s35034" name="公式" r:id="rId5" imgW="1892300" imgH="228600" progId="Equation.3">
                  <p:embed/>
                </p:oleObj>
              </mc:Choice>
              <mc:Fallback>
                <p:oleObj name="公式" r:id="rId5" imgW="1892300" imgH="228600" progId="Equation.3">
                  <p:embed/>
                  <p:pic>
                    <p:nvPicPr>
                      <p:cNvPr id="0" name="Object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419600"/>
                        <a:ext cx="3269107" cy="394926"/>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3" name="Rectangle 3"/>
          <p:cNvSpPr>
            <a:spLocks noGrp="1" noChangeArrowheads="1"/>
          </p:cNvSpPr>
          <p:nvPr>
            <p:ph idx="1"/>
          </p:nvPr>
        </p:nvSpPr>
        <p:spPr/>
        <p:txBody>
          <a:bodyPr>
            <a:normAutofit/>
          </a:bodyPr>
          <a:lstStyle/>
          <a:p>
            <a:pPr eaLnBrk="1" hangingPunct="1">
              <a:lnSpc>
                <a:spcPct val="90000"/>
              </a:lnSpc>
              <a:defRPr/>
            </a:pPr>
            <a:r>
              <a:rPr lang="zh-CN" altLang="en-US" sz="2800" dirty="0">
                <a:latin typeface="黑体" panose="02010609060101010101" pitchFamily="49" charset="-122"/>
                <a:ea typeface="黑体" panose="02010609060101010101" pitchFamily="49" charset="-122"/>
              </a:rPr>
              <a:t>环绕网孔</a:t>
            </a:r>
          </a:p>
          <a:p>
            <a:pPr lvl="1" eaLnBrk="1" hangingPunct="1">
              <a:lnSpc>
                <a:spcPct val="90000"/>
              </a:lnSpc>
              <a:defRPr/>
            </a:pPr>
            <a:r>
              <a:rPr lang="zh-CN" altLang="en-US" sz="2000" dirty="0">
                <a:latin typeface="黑体" panose="02010609060101010101" pitchFamily="49" charset="-122"/>
                <a:ea typeface="黑体" panose="02010609060101010101" pitchFamily="49" charset="-122"/>
              </a:rPr>
              <a:t>步骤：</a:t>
            </a:r>
          </a:p>
          <a:p>
            <a:pPr eaLnBrk="1" hangingPunct="1">
              <a:spcBef>
                <a:spcPct val="0"/>
              </a:spcBef>
              <a:buFont typeface="Wingdings" panose="05000000000000000000" pitchFamily="2" charset="2"/>
              <a:buNone/>
              <a:defRPr/>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先进行行的播送；</a:t>
            </a:r>
          </a:p>
          <a:p>
            <a:pPr eaLnBrk="1" hangingPunct="1">
              <a:spcBef>
                <a:spcPct val="0"/>
              </a:spcBef>
              <a:buFont typeface="Wingdings" panose="05000000000000000000" pitchFamily="2" charset="2"/>
              <a:buNone/>
              <a:defRPr/>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再进行列的播送；</a:t>
            </a:r>
          </a:p>
          <a:p>
            <a:pPr eaLnBrk="1" hangingPunct="1">
              <a:spcBef>
                <a:spcPct val="0"/>
              </a:spcBef>
              <a:buFont typeface="Wingdings" panose="05000000000000000000" pitchFamily="2" charset="2"/>
              <a:buNone/>
              <a:defRPr/>
            </a:pPr>
            <a:endParaRPr lang="zh-CN" altLang="en-US" sz="2800" dirty="0">
              <a:latin typeface="黑体" panose="02010609060101010101" pitchFamily="49" charset="-122"/>
              <a:ea typeface="黑体" panose="02010609060101010101" pitchFamily="49" charset="-122"/>
            </a:endParaRPr>
          </a:p>
          <a:p>
            <a:pPr lvl="1" eaLnBrk="1" hangingPunct="1">
              <a:lnSpc>
                <a:spcPct val="90000"/>
              </a:lnSpc>
              <a:defRPr/>
            </a:pPr>
            <a:r>
              <a:rPr lang="zh-CN" altLang="en-US" sz="2000" dirty="0">
                <a:latin typeface="黑体" panose="02010609060101010101" pitchFamily="49" charset="-122"/>
                <a:ea typeface="黑体" panose="02010609060101010101" pitchFamily="49" charset="-122"/>
              </a:rPr>
              <a:t>示例：图</a:t>
            </a:r>
            <a:r>
              <a:rPr lang="en-US" altLang="zh-CN" sz="2400" dirty="0">
                <a:latin typeface="黑体" panose="02010609060101010101" pitchFamily="49" charset="-122"/>
                <a:ea typeface="黑体" panose="02010609060101010101" pitchFamily="49" charset="-122"/>
              </a:rPr>
              <a:t>8.11</a:t>
            </a:r>
          </a:p>
          <a:p>
            <a:pPr lvl="1" eaLnBrk="1" hangingPunct="1">
              <a:lnSpc>
                <a:spcPct val="90000"/>
              </a:lnSpc>
              <a:defRPr/>
            </a:pPr>
            <a:endParaRPr lang="en-US" altLang="zh-CN" sz="2000" dirty="0">
              <a:latin typeface="黑体" panose="02010609060101010101" pitchFamily="49" charset="-122"/>
              <a:ea typeface="黑体" panose="02010609060101010101" pitchFamily="49" charset="-122"/>
            </a:endParaRPr>
          </a:p>
          <a:p>
            <a:pPr lvl="1" eaLnBrk="1" hangingPunct="1">
              <a:lnSpc>
                <a:spcPct val="90000"/>
              </a:lnSpc>
              <a:defRPr/>
            </a:pPr>
            <a:endParaRPr lang="en-US" altLang="zh-CN" sz="2000" dirty="0">
              <a:latin typeface="黑体" panose="02010609060101010101" pitchFamily="49" charset="-122"/>
              <a:ea typeface="黑体" panose="02010609060101010101" pitchFamily="49" charset="-122"/>
            </a:endParaRPr>
          </a:p>
          <a:p>
            <a:pPr lvl="1" eaLnBrk="1" hangingPunct="1">
              <a:lnSpc>
                <a:spcPct val="90000"/>
              </a:lnSpc>
              <a:defRPr/>
            </a:pPr>
            <a:r>
              <a:rPr lang="zh-CN" altLang="en-US" sz="2000" dirty="0">
                <a:latin typeface="黑体" panose="02010609060101010101" pitchFamily="49" charset="-122"/>
                <a:ea typeface="黑体" panose="02010609060101010101" pitchFamily="49" charset="-122"/>
              </a:rPr>
              <a:t>通讯时间：</a:t>
            </a:r>
            <a:r>
              <a:rPr lang="zh-CN" altLang="en-US" sz="1600" dirty="0">
                <a:latin typeface="黑体" panose="02010609060101010101" pitchFamily="49" charset="-122"/>
                <a:ea typeface="黑体" panose="02010609060101010101" pitchFamily="49" charset="-122"/>
              </a:rPr>
              <a:t>     </a:t>
            </a:r>
          </a:p>
        </p:txBody>
      </p:sp>
      <p:sp>
        <p:nvSpPr>
          <p:cNvPr id="35842" name="Rectangle 2"/>
          <p:cNvSpPr>
            <a:spLocks noGrp="1" noChangeArrowheads="1"/>
          </p:cNvSpPr>
          <p:nvPr>
            <p:ph type="title"/>
          </p:nvPr>
        </p:nvSpPr>
        <p:spPr/>
        <p:txBody>
          <a:bodyPr/>
          <a:lstStyle/>
          <a:p>
            <a:pPr eaLnBrk="1" hangingPunct="1"/>
            <a:r>
              <a:rPr lang="zh-CN" altLang="en-US" smtClean="0"/>
              <a:t> 多到多播送</a:t>
            </a:r>
            <a:r>
              <a:rPr lang="en-US" altLang="zh-CN" smtClean="0"/>
              <a:t>—SF</a:t>
            </a:r>
            <a:r>
              <a:rPr lang="zh-CN" altLang="en-US" smtClean="0"/>
              <a:t>模式</a:t>
            </a:r>
          </a:p>
        </p:txBody>
      </p:sp>
      <p:sp>
        <p:nvSpPr>
          <p:cNvPr id="2" name="灯片编号占位符 1"/>
          <p:cNvSpPr>
            <a:spLocks noGrp="1"/>
          </p:cNvSpPr>
          <p:nvPr>
            <p:ph type="sldNum" sz="quarter" idx="12"/>
          </p:nvPr>
        </p:nvSpPr>
        <p:spPr/>
        <p:txBody>
          <a:bodyPr/>
          <a:lstStyle/>
          <a:p>
            <a:pPr>
              <a:defRPr/>
            </a:pPr>
            <a:fld id="{AC523B11-1B23-4AD1-A502-04179B8193E6}" type="slidenum">
              <a:rPr lang="zh-CN" altLang="en-US" smtClean="0"/>
              <a:pPr>
                <a:defRPr/>
              </a:pPr>
              <a:t>47</a:t>
            </a:fld>
            <a:endParaRPr lang="en-US" altLang="zh-CN"/>
          </a:p>
        </p:txBody>
      </p:sp>
      <p:graphicFrame>
        <p:nvGraphicFramePr>
          <p:cNvPr id="35844" name="Object 4"/>
          <p:cNvGraphicFramePr>
            <a:graphicFrameLocks noChangeAspect="1"/>
          </p:cNvGraphicFramePr>
          <p:nvPr>
            <p:extLst>
              <p:ext uri="{D42A27DB-BD31-4B8C-83A1-F6EECF244321}">
                <p14:modId xmlns:p14="http://schemas.microsoft.com/office/powerpoint/2010/main" val="2603434911"/>
              </p:ext>
            </p:extLst>
          </p:nvPr>
        </p:nvGraphicFramePr>
        <p:xfrm>
          <a:off x="1752600" y="4876800"/>
          <a:ext cx="5262563" cy="798513"/>
        </p:xfrm>
        <a:graphic>
          <a:graphicData uri="http://schemas.openxmlformats.org/presentationml/2006/ole">
            <mc:AlternateContent xmlns:mc="http://schemas.openxmlformats.org/markup-compatibility/2006">
              <mc:Choice xmlns:v="urn:schemas-microsoft-com:vml" Requires="v">
                <p:oleObj spid="_x0000_s36053" name="公式" r:id="rId3" imgW="3517900" imgH="533400" progId="Equation.3">
                  <p:embed/>
                </p:oleObj>
              </mc:Choice>
              <mc:Fallback>
                <p:oleObj name="公式" r:id="rId3" imgW="3517900" imgH="53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876800"/>
                        <a:ext cx="5262563" cy="798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5"/>
          <p:cNvGraphicFramePr>
            <a:graphicFrameLocks noChangeAspect="1"/>
          </p:cNvGraphicFramePr>
          <p:nvPr>
            <p:extLst>
              <p:ext uri="{D42A27DB-BD31-4B8C-83A1-F6EECF244321}">
                <p14:modId xmlns:p14="http://schemas.microsoft.com/office/powerpoint/2010/main" val="3494496807"/>
              </p:ext>
            </p:extLst>
          </p:nvPr>
        </p:nvGraphicFramePr>
        <p:xfrm>
          <a:off x="3886200" y="1295400"/>
          <a:ext cx="5029200" cy="3225280"/>
        </p:xfrm>
        <a:graphic>
          <a:graphicData uri="http://schemas.openxmlformats.org/presentationml/2006/ole">
            <mc:AlternateContent xmlns:mc="http://schemas.openxmlformats.org/markup-compatibility/2006">
              <mc:Choice xmlns:v="urn:schemas-microsoft-com:vml" Requires="v">
                <p:oleObj spid="_x0000_s36054" name="Visio" r:id="rId5" imgW="4543375" imgH="2904485" progId="Visio.Drawing.11">
                  <p:embed/>
                </p:oleObj>
              </mc:Choice>
              <mc:Fallback>
                <p:oleObj name="Visio" r:id="rId5" imgW="4543375" imgH="2904485"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1295400"/>
                        <a:ext cx="5029200" cy="3225280"/>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pPr eaLnBrk="1" hangingPunct="1">
              <a:lnSpc>
                <a:spcPct val="150000"/>
              </a:lnSpc>
              <a:buClr>
                <a:srgbClr val="C00000"/>
              </a:buClr>
              <a:buSzPct val="50000"/>
              <a:buFont typeface="Wingdings" panose="05000000000000000000" pitchFamily="2" charset="2"/>
              <a:buChar char="n"/>
            </a:pPr>
            <a:r>
              <a:rPr lang="en-US" altLang="zh-CN" b="1" dirty="0" smtClean="0"/>
              <a:t>Broadcast</a:t>
            </a:r>
          </a:p>
          <a:p>
            <a:pPr eaLnBrk="1" hangingPunct="1">
              <a:lnSpc>
                <a:spcPct val="150000"/>
              </a:lnSpc>
              <a:buClr>
                <a:srgbClr val="C00000"/>
              </a:buClr>
              <a:buSzPct val="50000"/>
              <a:buFont typeface="Wingdings" panose="05000000000000000000" pitchFamily="2" charset="2"/>
              <a:buChar char="n"/>
            </a:pPr>
            <a:r>
              <a:rPr lang="en-US" altLang="zh-CN" b="1" dirty="0" smtClean="0"/>
              <a:t>Reduction</a:t>
            </a:r>
          </a:p>
          <a:p>
            <a:pPr eaLnBrk="1" hangingPunct="1">
              <a:lnSpc>
                <a:spcPct val="150000"/>
              </a:lnSpc>
              <a:buClr>
                <a:srgbClr val="C00000"/>
              </a:buClr>
              <a:buSzPct val="50000"/>
              <a:buFont typeface="Wingdings" panose="05000000000000000000" pitchFamily="2" charset="2"/>
              <a:buChar char="n"/>
            </a:pPr>
            <a:r>
              <a:rPr lang="zh-CN" altLang="en-US" b="1" dirty="0" smtClean="0"/>
              <a:t>矩阵乘法</a:t>
            </a:r>
            <a:endParaRPr lang="en-US" altLang="zh-CN" b="1" dirty="0" smtClean="0"/>
          </a:p>
          <a:p>
            <a:pPr eaLnBrk="1" hangingPunct="1">
              <a:lnSpc>
                <a:spcPct val="150000"/>
              </a:lnSpc>
              <a:buClr>
                <a:srgbClr val="C00000"/>
              </a:buClr>
              <a:buSzPct val="50000"/>
              <a:buFont typeface="Wingdings" panose="05000000000000000000" pitchFamily="2" charset="2"/>
              <a:buChar char="n"/>
            </a:pPr>
            <a:r>
              <a:rPr lang="zh-CN" altLang="en-US" b="1" dirty="0" smtClean="0"/>
              <a:t>排序</a:t>
            </a:r>
            <a:endParaRPr lang="en-US" altLang="zh-CN" b="1" dirty="0" smtClean="0"/>
          </a:p>
          <a:p>
            <a:pPr eaLnBrk="1" hangingPunct="1">
              <a:lnSpc>
                <a:spcPct val="150000"/>
              </a:lnSpc>
              <a:buClr>
                <a:srgbClr val="C00000"/>
              </a:buClr>
              <a:buSzPct val="50000"/>
              <a:buFont typeface="Wingdings" panose="05000000000000000000" pitchFamily="2" charset="2"/>
              <a:buChar char="n"/>
            </a:pPr>
            <a:r>
              <a:rPr lang="zh-CN" altLang="en-US" b="1" dirty="0" smtClean="0"/>
              <a:t>图论算法</a:t>
            </a:r>
            <a:endParaRPr lang="zh-CN" altLang="en-US" b="1" dirty="0" smtClean="0"/>
          </a:p>
        </p:txBody>
      </p:sp>
      <p:sp>
        <p:nvSpPr>
          <p:cNvPr id="49154" name="Rectangle 2"/>
          <p:cNvSpPr>
            <a:spLocks noGrp="1" noChangeArrowheads="1"/>
          </p:cNvSpPr>
          <p:nvPr>
            <p:ph type="title"/>
          </p:nvPr>
        </p:nvSpPr>
        <p:spPr/>
        <p:txBody>
          <a:bodyPr/>
          <a:lstStyle/>
          <a:p>
            <a:pPr eaLnBrk="1" hangingPunct="1"/>
            <a:r>
              <a:rPr lang="zh-CN" altLang="zh-CN" b="1" dirty="0" smtClean="0"/>
              <a:t>4</a:t>
            </a:r>
            <a:r>
              <a:rPr lang="en-US" altLang="zh-CN" b="1" dirty="0" smtClean="0"/>
              <a:t>.</a:t>
            </a:r>
            <a:r>
              <a:rPr lang="zh-CN" altLang="en-US" b="1" dirty="0" smtClean="0"/>
              <a:t>并行算法基础</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48</a:t>
            </a:fld>
            <a:endParaRPr lang="en-US" altLang="zh-CN"/>
          </a:p>
        </p:txBody>
      </p:sp>
    </p:spTree>
    <p:extLst>
      <p:ext uri="{BB962C8B-B14F-4D97-AF65-F5344CB8AC3E}">
        <p14:creationId xmlns:p14="http://schemas.microsoft.com/office/powerpoint/2010/main" val="2344187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Clr>
                <a:srgbClr val="C00000"/>
              </a:buClr>
            </a:pPr>
            <a:r>
              <a:rPr lang="zh-CN" altLang="en-US" sz="2800" b="1" dirty="0">
                <a:solidFill>
                  <a:srgbClr val="FF0000"/>
                </a:solidFill>
              </a:rPr>
              <a:t>分布式</a:t>
            </a:r>
            <a:r>
              <a:rPr lang="zh-CN" altLang="en-US" sz="2800" b="1" dirty="0" smtClean="0">
                <a:solidFill>
                  <a:srgbClr val="FF0000"/>
                </a:solidFill>
              </a:rPr>
              <a:t>计算</a:t>
            </a:r>
            <a:r>
              <a:rPr lang="zh-CN" altLang="en-US" sz="2800" b="1" dirty="0"/>
              <a:t>主要</a:t>
            </a:r>
            <a:r>
              <a:rPr lang="zh-CN" altLang="en-US" sz="2800" b="1" dirty="0" smtClean="0"/>
              <a:t>研究：如何</a:t>
            </a:r>
            <a:r>
              <a:rPr lang="zh-CN" altLang="en-US" sz="2800" b="1" dirty="0"/>
              <a:t>把一个需要巨大的计算能力才能解决的问题</a:t>
            </a:r>
            <a:r>
              <a:rPr lang="zh-CN" altLang="en-US" sz="2800" b="1" dirty="0">
                <a:solidFill>
                  <a:srgbClr val="C00000"/>
                </a:solidFill>
              </a:rPr>
              <a:t>分解</a:t>
            </a:r>
            <a:r>
              <a:rPr lang="zh-CN" altLang="en-US" sz="2800" b="1" dirty="0"/>
              <a:t>成许多小的部分，然后把这些部分再分配给许多志愿者计算机进行</a:t>
            </a:r>
            <a:r>
              <a:rPr lang="zh-CN" altLang="en-US" sz="2800" b="1" dirty="0">
                <a:solidFill>
                  <a:srgbClr val="C00000"/>
                </a:solidFill>
              </a:rPr>
              <a:t>处理</a:t>
            </a:r>
            <a:r>
              <a:rPr lang="zh-CN" altLang="en-US" sz="2800" b="1" dirty="0"/>
              <a:t>，最后把这些计算结果</a:t>
            </a:r>
            <a:r>
              <a:rPr lang="zh-CN" altLang="en-US" sz="2800" b="1" dirty="0">
                <a:solidFill>
                  <a:srgbClr val="C00000"/>
                </a:solidFill>
              </a:rPr>
              <a:t>综合</a:t>
            </a:r>
            <a:r>
              <a:rPr lang="zh-CN" altLang="en-US" sz="2800" b="1" dirty="0"/>
              <a:t>起来得到最终的结果</a:t>
            </a:r>
            <a:r>
              <a:rPr lang="zh-CN" altLang="en-US" sz="2800" b="1" dirty="0" smtClean="0"/>
              <a:t>。</a:t>
            </a:r>
            <a:endParaRPr lang="en-US" altLang="zh-CN" sz="2800" b="1" dirty="0" smtClean="0"/>
          </a:p>
          <a:p>
            <a:pPr lvl="1">
              <a:buClr>
                <a:srgbClr val="C00000"/>
              </a:buClr>
            </a:pPr>
            <a:r>
              <a:rPr lang="zh-CN" altLang="en-US" sz="2400" b="1" dirty="0"/>
              <a:t>通常使用世界各地上千万志愿者计算机的闲置计算能力，通过互联网进行数据传输。</a:t>
            </a:r>
          </a:p>
          <a:p>
            <a:pPr lvl="1">
              <a:buClr>
                <a:srgbClr val="C00000"/>
              </a:buClr>
            </a:pPr>
            <a:r>
              <a:rPr lang="zh-CN" altLang="en-US" sz="2400" b="1" dirty="0"/>
              <a:t>可以帮助一些缺乏研究资金的、公益性质的科学研究，加速人类的科学进程</a:t>
            </a:r>
            <a:r>
              <a:rPr lang="zh-CN" altLang="en-US" sz="2400" b="1" dirty="0" smtClean="0"/>
              <a:t>。</a:t>
            </a:r>
            <a:endParaRPr lang="en-US" altLang="zh-CN" sz="2400" b="1" dirty="0" smtClean="0"/>
          </a:p>
        </p:txBody>
      </p:sp>
      <p:sp>
        <p:nvSpPr>
          <p:cNvPr id="3" name="标题 2"/>
          <p:cNvSpPr>
            <a:spLocks noGrp="1"/>
          </p:cNvSpPr>
          <p:nvPr>
            <p:ph type="title"/>
          </p:nvPr>
        </p:nvSpPr>
        <p:spPr/>
        <p:txBody>
          <a:bodyPr/>
          <a:lstStyle/>
          <a:p>
            <a:r>
              <a:rPr lang="zh-CN" altLang="en-US" b="1" dirty="0"/>
              <a:t>分布式计算</a:t>
            </a:r>
            <a:endParaRPr lang="zh-CN" altLang="en-US" dirty="0"/>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4</a:t>
            </a:fld>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pPr eaLnBrk="1" hangingPunct="1">
              <a:lnSpc>
                <a:spcPct val="150000"/>
              </a:lnSpc>
              <a:buClr>
                <a:srgbClr val="C00000"/>
              </a:buClr>
              <a:buSzPct val="50000"/>
              <a:buFont typeface="Wingdings" panose="05000000000000000000" pitchFamily="2" charset="2"/>
              <a:buChar char="n"/>
            </a:pPr>
            <a:r>
              <a:rPr lang="zh-CN" altLang="en-US" b="1" dirty="0" smtClean="0"/>
              <a:t>多线程编程</a:t>
            </a:r>
            <a:endParaRPr lang="en-US" altLang="zh-CN" b="1" dirty="0" smtClean="0"/>
          </a:p>
          <a:p>
            <a:pPr eaLnBrk="1" hangingPunct="1">
              <a:lnSpc>
                <a:spcPct val="150000"/>
              </a:lnSpc>
              <a:buClr>
                <a:srgbClr val="C00000"/>
              </a:buClr>
              <a:buSzPct val="50000"/>
              <a:buFont typeface="Wingdings" panose="05000000000000000000" pitchFamily="2" charset="2"/>
              <a:buChar char="n"/>
            </a:pPr>
            <a:r>
              <a:rPr lang="en-US" altLang="zh-CN" b="1" dirty="0" err="1" smtClean="0"/>
              <a:t>OpenMP</a:t>
            </a:r>
            <a:r>
              <a:rPr lang="zh-CN" altLang="en-US" b="1" dirty="0" smtClean="0"/>
              <a:t>编程</a:t>
            </a:r>
            <a:endParaRPr lang="en-US" altLang="zh-CN" b="1" dirty="0" smtClean="0"/>
          </a:p>
          <a:p>
            <a:pPr eaLnBrk="1" hangingPunct="1">
              <a:lnSpc>
                <a:spcPct val="150000"/>
              </a:lnSpc>
              <a:buClr>
                <a:srgbClr val="C00000"/>
              </a:buClr>
              <a:buSzPct val="50000"/>
              <a:buFont typeface="Wingdings" panose="05000000000000000000" pitchFamily="2" charset="2"/>
              <a:buChar char="n"/>
            </a:pPr>
            <a:r>
              <a:rPr lang="en-US" altLang="zh-CN" b="1" dirty="0" smtClean="0"/>
              <a:t>MPI</a:t>
            </a:r>
            <a:r>
              <a:rPr lang="zh-CN" altLang="en-US" b="1" dirty="0" smtClean="0"/>
              <a:t>编程</a:t>
            </a:r>
          </a:p>
        </p:txBody>
      </p:sp>
      <p:sp>
        <p:nvSpPr>
          <p:cNvPr id="49154" name="Rectangle 2"/>
          <p:cNvSpPr>
            <a:spLocks noGrp="1" noChangeArrowheads="1"/>
          </p:cNvSpPr>
          <p:nvPr>
            <p:ph type="title"/>
          </p:nvPr>
        </p:nvSpPr>
        <p:spPr/>
        <p:txBody>
          <a:bodyPr/>
          <a:lstStyle/>
          <a:p>
            <a:pPr eaLnBrk="1" hangingPunct="1"/>
            <a:r>
              <a:rPr lang="zh-CN" altLang="zh-CN" b="1" dirty="0" smtClean="0"/>
              <a:t>4</a:t>
            </a:r>
            <a:r>
              <a:rPr lang="en-US" altLang="zh-CN" b="1" dirty="0" smtClean="0"/>
              <a:t>.</a:t>
            </a:r>
            <a:r>
              <a:rPr lang="zh-CN" altLang="en-US" b="1" dirty="0" smtClean="0"/>
              <a:t>并行编程基础</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49</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Clr>
                <a:srgbClr val="C00000"/>
              </a:buClr>
              <a:buSzPct val="50000"/>
              <a:buFont typeface="Wingdings" panose="05000000000000000000" pitchFamily="2" charset="2"/>
              <a:buChar char="n"/>
            </a:pPr>
            <a:r>
              <a:rPr kumimoji="1" lang="zh-CN" altLang="en-US" sz="2800" b="1" dirty="0">
                <a:latin typeface="Times New Roman" pitchFamily="18" charset="0"/>
              </a:rPr>
              <a:t>是进程中的一个实体，是</a:t>
            </a:r>
            <a:r>
              <a:rPr lang="zh-CN" altLang="en-US" sz="2800" b="1" dirty="0">
                <a:latin typeface="Times New Roman" pitchFamily="18" charset="0"/>
              </a:rPr>
              <a:t>进程上下文（</a:t>
            </a:r>
            <a:r>
              <a:rPr lang="en-US" altLang="zh-CN" sz="2800" b="1" dirty="0">
                <a:latin typeface="Times New Roman" pitchFamily="18" charset="0"/>
              </a:rPr>
              <a:t>context</a:t>
            </a:r>
            <a:r>
              <a:rPr lang="zh-CN" altLang="en-US" sz="2800" b="1" dirty="0">
                <a:latin typeface="Times New Roman" pitchFamily="18" charset="0"/>
              </a:rPr>
              <a:t>）中执行的代码序列</a:t>
            </a:r>
            <a:r>
              <a:rPr kumimoji="1" lang="zh-CN" altLang="en-US" sz="2800" b="1" dirty="0">
                <a:latin typeface="Times New Roman" pitchFamily="18" charset="0"/>
              </a:rPr>
              <a:t>，是被系统调度的基本单元</a:t>
            </a:r>
            <a:r>
              <a:rPr kumimoji="1" lang="zh-CN" altLang="en-US" sz="2800" b="1" dirty="0" smtClean="0">
                <a:latin typeface="Times New Roman" pitchFamily="18" charset="0"/>
              </a:rPr>
              <a:t>。</a:t>
            </a:r>
            <a:endParaRPr kumimoji="1" lang="en-US" altLang="zh-CN" sz="2800" b="1" dirty="0" smtClean="0">
              <a:latin typeface="Times New Roman" pitchFamily="18" charset="0"/>
            </a:endParaRPr>
          </a:p>
          <a:p>
            <a:pPr>
              <a:buClr>
                <a:srgbClr val="C00000"/>
              </a:buClr>
              <a:buSzPct val="50000"/>
              <a:buFont typeface="Wingdings" panose="05000000000000000000" pitchFamily="2" charset="2"/>
              <a:buChar char="n"/>
            </a:pPr>
            <a:r>
              <a:rPr kumimoji="1" lang="zh-CN" altLang="en-US" sz="2800" b="1" dirty="0" smtClean="0">
                <a:latin typeface="Times New Roman" pitchFamily="18" charset="0"/>
              </a:rPr>
              <a:t>进程</a:t>
            </a:r>
            <a:r>
              <a:rPr kumimoji="1" lang="zh-CN" altLang="en-US" sz="2800" b="1" dirty="0">
                <a:latin typeface="Times New Roman" pitchFamily="18" charset="0"/>
              </a:rPr>
              <a:t>从来不执行任何东西，它只是线程的容器。 </a:t>
            </a:r>
            <a:endParaRPr kumimoji="1" lang="en-US" altLang="zh-CN" sz="2800" b="1" dirty="0" smtClean="0">
              <a:latin typeface="Times New Roman" pitchFamily="18" charset="0"/>
            </a:endParaRPr>
          </a:p>
          <a:p>
            <a:pPr>
              <a:buClr>
                <a:srgbClr val="C00000"/>
              </a:buClr>
              <a:buSzPct val="50000"/>
              <a:buFont typeface="Wingdings" panose="05000000000000000000" pitchFamily="2" charset="2"/>
              <a:buChar char="n"/>
            </a:pPr>
            <a:r>
              <a:rPr kumimoji="1" lang="zh-CN" altLang="en-US" sz="2800" b="1" dirty="0" smtClean="0">
                <a:latin typeface="Times New Roman" pitchFamily="18" charset="0"/>
              </a:rPr>
              <a:t>每个</a:t>
            </a:r>
            <a:r>
              <a:rPr kumimoji="1" lang="zh-CN" altLang="en-US" sz="2800" b="1" dirty="0">
                <a:latin typeface="Times New Roman" pitchFamily="18" charset="0"/>
              </a:rPr>
              <a:t>程序至少包含一个线程，那就是主线程</a:t>
            </a:r>
            <a:r>
              <a:rPr kumimoji="1" lang="zh-CN" altLang="en-US" sz="2800" b="1" dirty="0" smtClean="0">
                <a:latin typeface="Times New Roman" pitchFamily="18" charset="0"/>
              </a:rPr>
              <a:t>。</a:t>
            </a:r>
            <a:endParaRPr kumimoji="1" lang="en-US" altLang="zh-CN" sz="2800" b="1" dirty="0" smtClean="0">
              <a:latin typeface="Times New Roman" pitchFamily="18" charset="0"/>
            </a:endParaRPr>
          </a:p>
          <a:p>
            <a:pPr>
              <a:buClr>
                <a:srgbClr val="C00000"/>
              </a:buClr>
              <a:buSzPct val="50000"/>
              <a:buFont typeface="Wingdings" panose="05000000000000000000" pitchFamily="2" charset="2"/>
              <a:buChar char="n"/>
            </a:pPr>
            <a:r>
              <a:rPr kumimoji="1" lang="zh-CN" altLang="en-US" sz="2800" b="1" dirty="0" smtClean="0">
                <a:latin typeface="Times New Roman" pitchFamily="18" charset="0"/>
              </a:rPr>
              <a:t>线程</a:t>
            </a:r>
            <a:r>
              <a:rPr kumimoji="1" lang="zh-CN" altLang="en-US" sz="2800" b="1" dirty="0">
                <a:latin typeface="Times New Roman" pitchFamily="18" charset="0"/>
              </a:rPr>
              <a:t>自己只拥有很少的系统资源</a:t>
            </a:r>
            <a:r>
              <a:rPr kumimoji="1" lang="en-US" altLang="zh-CN" sz="2800" b="1" dirty="0">
                <a:latin typeface="Times New Roman" pitchFamily="18" charset="0"/>
              </a:rPr>
              <a:t>(</a:t>
            </a:r>
            <a:r>
              <a:rPr kumimoji="1" lang="zh-CN" altLang="en-US" sz="2800" b="1" dirty="0">
                <a:latin typeface="Times New Roman" pitchFamily="18" charset="0"/>
              </a:rPr>
              <a:t>如程序计数器、一组寄存器和栈</a:t>
            </a:r>
            <a:r>
              <a:rPr kumimoji="1" lang="en-US" altLang="zh-CN" sz="2800" b="1" dirty="0">
                <a:latin typeface="Times New Roman" pitchFamily="18" charset="0"/>
              </a:rPr>
              <a:t>)</a:t>
            </a:r>
            <a:r>
              <a:rPr kumimoji="1" lang="zh-CN" altLang="en-US" sz="2800" b="1" dirty="0">
                <a:latin typeface="Times New Roman" pitchFamily="18" charset="0"/>
              </a:rPr>
              <a:t>，但它可与同属一个进程的其他线程共享所属进程所拥有的全部资源，同一进程中的多个线程之间可以并发执行，从而更好地改善了系统资源的利用率</a:t>
            </a:r>
            <a:r>
              <a:rPr kumimoji="1" lang="zh-CN" altLang="en-US" sz="2800" b="1" dirty="0" smtClean="0">
                <a:latin typeface="Times New Roman" pitchFamily="18" charset="0"/>
              </a:rPr>
              <a:t>。</a:t>
            </a:r>
            <a:endParaRPr kumimoji="1" lang="zh-CN" altLang="en-US" sz="2800" b="1" dirty="0">
              <a:latin typeface="Times New Roman" pitchFamily="18" charset="0"/>
            </a:endParaRPr>
          </a:p>
        </p:txBody>
      </p:sp>
      <p:sp>
        <p:nvSpPr>
          <p:cNvPr id="3" name="标题 2"/>
          <p:cNvSpPr>
            <a:spLocks noGrp="1"/>
          </p:cNvSpPr>
          <p:nvPr>
            <p:ph type="title"/>
          </p:nvPr>
        </p:nvSpPr>
        <p:spPr/>
        <p:txBody>
          <a:bodyPr/>
          <a:lstStyle/>
          <a:p>
            <a:pPr eaLnBrk="1" hangingPunct="1"/>
            <a:r>
              <a:rPr lang="zh-CN" altLang="en-US" b="1" dirty="0" smtClean="0"/>
              <a:t>多线程编程</a:t>
            </a:r>
            <a:r>
              <a:rPr lang="en-US" altLang="zh-CN" b="1" dirty="0" smtClean="0"/>
              <a:t>--</a:t>
            </a:r>
            <a:r>
              <a:rPr lang="zh-CN" altLang="en-US" b="1" dirty="0" smtClean="0"/>
              <a:t>线程</a:t>
            </a:r>
            <a:r>
              <a:rPr lang="zh-CN" altLang="en-US" b="1" dirty="0"/>
              <a:t>简介</a:t>
            </a:r>
            <a:endParaRPr lang="en-US" altLang="zh-CN" b="1" dirty="0"/>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50</a:t>
            </a:fld>
            <a:endParaRPr lang="en-US" altLang="zh-CN"/>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Rot="1" noChangeArrowheads="1"/>
          </p:cNvSpPr>
          <p:nvPr/>
        </p:nvSpPr>
        <p:spPr bwMode="auto">
          <a:xfrm>
            <a:off x="8610600" y="1066800"/>
            <a:ext cx="8540750" cy="2633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zh-CN" altLang="en-US" sz="2800" b="1" dirty="0">
              <a:latin typeface="隶书" pitchFamily="49" charset="-122"/>
              <a:ea typeface="隶书" pitchFamily="49" charset="-122"/>
            </a:endParaRPr>
          </a:p>
        </p:txBody>
      </p:sp>
      <p:sp>
        <p:nvSpPr>
          <p:cNvPr id="51204" name="Rectangle 4"/>
          <p:cNvSpPr>
            <a:spLocks noGrp="1" noChangeArrowheads="1"/>
          </p:cNvSpPr>
          <p:nvPr>
            <p:ph idx="1"/>
          </p:nvPr>
        </p:nvSpPr>
        <p:spPr>
          <a:noFill/>
        </p:spPr>
        <p:txBody>
          <a:bodyPr/>
          <a:lstStyle/>
          <a:p>
            <a:pPr>
              <a:buClr>
                <a:srgbClr val="C00000"/>
              </a:buClr>
            </a:pPr>
            <a:r>
              <a:rPr lang="zh-CN" altLang="en-US" sz="2800" b="1" dirty="0" smtClean="0"/>
              <a:t>优点</a:t>
            </a:r>
            <a:endParaRPr lang="en-US" altLang="zh-CN" sz="2800" b="1" dirty="0" smtClean="0"/>
          </a:p>
          <a:p>
            <a:pPr lvl="1">
              <a:buClr>
                <a:srgbClr val="C00000"/>
              </a:buClr>
            </a:pPr>
            <a:r>
              <a:rPr lang="zh-CN" altLang="en-US" sz="2400" b="1" dirty="0" smtClean="0"/>
              <a:t>创建</a:t>
            </a:r>
            <a:r>
              <a:rPr lang="zh-CN" altLang="en-US" sz="2400" b="1" dirty="0"/>
              <a:t>一个线程比创建一个进程的代价小。</a:t>
            </a:r>
          </a:p>
          <a:p>
            <a:pPr lvl="1">
              <a:buClr>
                <a:srgbClr val="C00000"/>
              </a:buClr>
            </a:pPr>
            <a:r>
              <a:rPr lang="zh-CN" altLang="en-US" sz="2400" b="1" dirty="0"/>
              <a:t>线程的切换比进程间切换的代价小。</a:t>
            </a:r>
          </a:p>
          <a:p>
            <a:pPr lvl="1">
              <a:buClr>
                <a:srgbClr val="C00000"/>
              </a:buClr>
            </a:pPr>
            <a:r>
              <a:rPr lang="zh-CN" altLang="en-US" sz="2400" b="1" dirty="0"/>
              <a:t>充分利用多处理器。</a:t>
            </a:r>
          </a:p>
          <a:p>
            <a:pPr lvl="1">
              <a:buClr>
                <a:srgbClr val="C00000"/>
              </a:buClr>
            </a:pPr>
            <a:r>
              <a:rPr lang="zh-CN" altLang="en-US" sz="2400" b="1" dirty="0"/>
              <a:t>数据共享。</a:t>
            </a:r>
          </a:p>
          <a:p>
            <a:pPr lvl="1">
              <a:buClr>
                <a:srgbClr val="C00000"/>
              </a:buClr>
            </a:pPr>
            <a:r>
              <a:rPr lang="zh-CN" altLang="en-US" sz="2400" b="1" dirty="0"/>
              <a:t>快速响应特性</a:t>
            </a:r>
            <a:r>
              <a:rPr lang="zh-CN" altLang="en-US" sz="2400" b="1" dirty="0" smtClean="0"/>
              <a:t>。</a:t>
            </a:r>
            <a:endParaRPr lang="en-US" altLang="zh-CN" sz="2800" b="1" dirty="0"/>
          </a:p>
          <a:p>
            <a:pPr>
              <a:buClr>
                <a:srgbClr val="C00000"/>
              </a:buClr>
            </a:pPr>
            <a:r>
              <a:rPr lang="zh-CN" altLang="en-US" sz="2800" b="1" dirty="0">
                <a:solidFill>
                  <a:schemeClr val="tx2"/>
                </a:solidFill>
                <a:latin typeface="Times New Roman" pitchFamily="18" charset="0"/>
              </a:rPr>
              <a:t>常用的同步机制：</a:t>
            </a:r>
            <a:endParaRPr lang="en-US" altLang="zh-CN" sz="2800" b="1" dirty="0">
              <a:solidFill>
                <a:schemeClr val="tx2"/>
              </a:solidFill>
              <a:latin typeface="Times New Roman" pitchFamily="18" charset="0"/>
            </a:endParaRPr>
          </a:p>
          <a:p>
            <a:pPr lvl="1">
              <a:buClr>
                <a:srgbClr val="C00000"/>
              </a:buClr>
            </a:pPr>
            <a:r>
              <a:rPr lang="zh-CN" altLang="en-US" sz="2400" b="1" dirty="0"/>
              <a:t>信号量</a:t>
            </a:r>
          </a:p>
          <a:p>
            <a:pPr lvl="1">
              <a:buClr>
                <a:srgbClr val="C00000"/>
              </a:buClr>
            </a:pPr>
            <a:r>
              <a:rPr lang="zh-CN" altLang="en-US" sz="2400" b="1" dirty="0"/>
              <a:t>锁</a:t>
            </a:r>
          </a:p>
          <a:p>
            <a:pPr lvl="1">
              <a:buClr>
                <a:srgbClr val="C00000"/>
              </a:buClr>
            </a:pPr>
            <a:r>
              <a:rPr lang="zh-CN" altLang="en-US" sz="2400" b="1" dirty="0"/>
              <a:t>条件变量</a:t>
            </a:r>
          </a:p>
          <a:p>
            <a:pPr lvl="1">
              <a:buClr>
                <a:srgbClr val="C00000"/>
              </a:buClr>
            </a:pPr>
            <a:r>
              <a:rPr lang="zh-CN" altLang="en-US" sz="2400" b="1" dirty="0"/>
              <a:t>消息</a:t>
            </a:r>
          </a:p>
          <a:p>
            <a:pPr lvl="1">
              <a:buClr>
                <a:srgbClr val="C00000"/>
              </a:buClr>
            </a:pPr>
            <a:endParaRPr lang="zh-CN" altLang="en-US" sz="2400" b="1" dirty="0"/>
          </a:p>
        </p:txBody>
      </p:sp>
      <p:sp>
        <p:nvSpPr>
          <p:cNvPr id="3" name="标题 2"/>
          <p:cNvSpPr>
            <a:spLocks noGrp="1"/>
          </p:cNvSpPr>
          <p:nvPr>
            <p:ph type="title"/>
          </p:nvPr>
        </p:nvSpPr>
        <p:spPr/>
        <p:txBody>
          <a:bodyPr/>
          <a:lstStyle/>
          <a:p>
            <a:r>
              <a:rPr lang="zh-CN" altLang="en-US" b="1" dirty="0">
                <a:latin typeface="Times New Roman" pitchFamily="18" charset="0"/>
              </a:rPr>
              <a:t>多线程机制的优点</a:t>
            </a:r>
            <a:endParaRPr lang="zh-CN" altLang="en-US" dirty="0"/>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51</a:t>
            </a:fld>
            <a:endParaRPr lang="en-US" altLang="zh-CN"/>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p:txBody>
          <a:bodyPr lIns="91430" tIns="45715" rIns="91430" bIns="45715"/>
          <a:lstStyle/>
          <a:p>
            <a:pPr eaLnBrk="1" hangingPunct="1">
              <a:buClr>
                <a:srgbClr val="C00000"/>
              </a:buClr>
            </a:pPr>
            <a:r>
              <a:rPr lang="zh-CN" altLang="en-US" sz="2800" b="1" dirty="0" smtClean="0"/>
              <a:t>诞生于</a:t>
            </a:r>
            <a:r>
              <a:rPr lang="en-US" altLang="zh-CN" sz="2800" b="1" dirty="0" smtClean="0"/>
              <a:t>1997</a:t>
            </a:r>
            <a:r>
              <a:rPr lang="zh-CN" altLang="en-US" sz="2800" b="1" dirty="0" smtClean="0"/>
              <a:t>年</a:t>
            </a:r>
          </a:p>
          <a:p>
            <a:pPr lvl="1" eaLnBrk="1" hangingPunct="1">
              <a:buClr>
                <a:srgbClr val="C00000"/>
              </a:buClr>
            </a:pPr>
            <a:r>
              <a:rPr lang="zh-CN" altLang="en-US" sz="2400" b="1" dirty="0" smtClean="0"/>
              <a:t>目前版本</a:t>
            </a:r>
            <a:r>
              <a:rPr lang="en-US" altLang="zh-CN" sz="2400" b="1" dirty="0" err="1" smtClean="0"/>
              <a:t>OpenMP</a:t>
            </a:r>
            <a:r>
              <a:rPr lang="en-US" altLang="zh-CN" sz="2400" b="1" dirty="0" smtClean="0"/>
              <a:t> 3.1</a:t>
            </a:r>
          </a:p>
          <a:p>
            <a:pPr lvl="1" eaLnBrk="1" hangingPunct="1">
              <a:buClr>
                <a:srgbClr val="C00000"/>
              </a:buClr>
            </a:pPr>
            <a:r>
              <a:rPr lang="en-US" altLang="zh-CN" sz="2400" b="1" dirty="0" smtClean="0"/>
              <a:t>www.openmp.org</a:t>
            </a:r>
          </a:p>
          <a:p>
            <a:pPr eaLnBrk="1" hangingPunct="1">
              <a:buClr>
                <a:srgbClr val="C00000"/>
              </a:buClr>
            </a:pPr>
            <a:r>
              <a:rPr lang="zh-CN" altLang="en-US" sz="2800" b="1" dirty="0" smtClean="0"/>
              <a:t>面向共享内存以及分布式共享内存的多处理器多线程并行编程语言</a:t>
            </a:r>
          </a:p>
          <a:p>
            <a:pPr eaLnBrk="1" hangingPunct="1">
              <a:buClr>
                <a:srgbClr val="C00000"/>
              </a:buClr>
            </a:pPr>
            <a:r>
              <a:rPr lang="zh-CN" altLang="en-US" sz="2800" b="1" dirty="0" smtClean="0"/>
              <a:t>一种能够被用于显式指导多线程、共享内存并行的应用程序编程接口（</a:t>
            </a:r>
            <a:r>
              <a:rPr lang="en-US" altLang="zh-CN" sz="2800" b="1" dirty="0" smtClean="0"/>
              <a:t>API</a:t>
            </a:r>
            <a:r>
              <a:rPr lang="zh-CN" altLang="en-US" sz="2800" b="1" dirty="0" smtClean="0"/>
              <a:t>）</a:t>
            </a:r>
          </a:p>
          <a:p>
            <a:pPr eaLnBrk="1" hangingPunct="1">
              <a:buClr>
                <a:srgbClr val="C00000"/>
              </a:buClr>
            </a:pPr>
            <a:r>
              <a:rPr lang="zh-CN" altLang="en-US" sz="2800" b="1" dirty="0" smtClean="0"/>
              <a:t>具有良好的可移植性，支持多种编程语言</a:t>
            </a:r>
          </a:p>
          <a:p>
            <a:pPr eaLnBrk="1" hangingPunct="1">
              <a:buClr>
                <a:srgbClr val="C00000"/>
              </a:buClr>
            </a:pPr>
            <a:r>
              <a:rPr lang="zh-CN" altLang="en-US" sz="2800" b="1" dirty="0" smtClean="0"/>
              <a:t>支持多种平台</a:t>
            </a:r>
          </a:p>
          <a:p>
            <a:pPr lvl="1" eaLnBrk="1" hangingPunct="1">
              <a:buClr>
                <a:srgbClr val="C00000"/>
              </a:buClr>
            </a:pPr>
            <a:r>
              <a:rPr lang="zh-CN" altLang="en-US" sz="2400" b="1" dirty="0" smtClean="0"/>
              <a:t>大多数的类</a:t>
            </a:r>
            <a:r>
              <a:rPr lang="en-US" altLang="zh-CN" sz="2400" b="1" dirty="0" smtClean="0"/>
              <a:t>UNIX</a:t>
            </a:r>
            <a:r>
              <a:rPr lang="zh-CN" altLang="en-US" sz="2400" b="1" dirty="0" smtClean="0"/>
              <a:t>系统以及</a:t>
            </a:r>
            <a:r>
              <a:rPr lang="en-US" altLang="zh-CN" sz="2400" b="1" dirty="0" smtClean="0"/>
              <a:t>Windows NT</a:t>
            </a:r>
            <a:r>
              <a:rPr lang="zh-CN" altLang="en-US" sz="2400" b="1" dirty="0" smtClean="0"/>
              <a:t>系统（</a:t>
            </a:r>
            <a:r>
              <a:rPr lang="en-US" altLang="zh-CN" sz="2400" b="1" dirty="0" smtClean="0"/>
              <a:t>Windows 2000</a:t>
            </a:r>
            <a:r>
              <a:rPr lang="zh-CN" altLang="en-US" sz="2400" b="1" dirty="0" smtClean="0"/>
              <a:t>，</a:t>
            </a:r>
            <a:r>
              <a:rPr lang="en-US" altLang="zh-CN" sz="2400" b="1" dirty="0" smtClean="0"/>
              <a:t>Windows XP</a:t>
            </a:r>
            <a:r>
              <a:rPr lang="zh-CN" altLang="en-US" sz="2400" b="1" dirty="0" smtClean="0"/>
              <a:t>，</a:t>
            </a:r>
            <a:r>
              <a:rPr lang="en-US" altLang="zh-CN" sz="2400" b="1" dirty="0" smtClean="0"/>
              <a:t>Vista</a:t>
            </a:r>
            <a:r>
              <a:rPr lang="zh-CN" altLang="en-US" sz="2400" b="1" dirty="0" smtClean="0"/>
              <a:t>等）</a:t>
            </a:r>
          </a:p>
        </p:txBody>
      </p:sp>
      <p:sp>
        <p:nvSpPr>
          <p:cNvPr id="3" name="标题 2"/>
          <p:cNvSpPr>
            <a:spLocks noGrp="1"/>
          </p:cNvSpPr>
          <p:nvPr>
            <p:ph type="title"/>
          </p:nvPr>
        </p:nvSpPr>
        <p:spPr/>
        <p:txBody>
          <a:bodyPr/>
          <a:lstStyle/>
          <a:p>
            <a:r>
              <a:rPr lang="en-US" altLang="zh-CN" dirty="0" err="1" smtClean="0"/>
              <a:t>OpenMP</a:t>
            </a:r>
            <a:r>
              <a:rPr lang="zh-CN" altLang="en-US" dirty="0"/>
              <a:t>编程</a:t>
            </a:r>
            <a:r>
              <a:rPr lang="zh-CN" altLang="en-US" dirty="0" smtClean="0"/>
              <a:t>简介</a:t>
            </a:r>
            <a:endParaRPr lang="zh-CN" altLang="en-US" dirty="0"/>
          </a:p>
        </p:txBody>
      </p:sp>
      <p:sp>
        <p:nvSpPr>
          <p:cNvPr id="2" name="灯片编号占位符 1"/>
          <p:cNvSpPr>
            <a:spLocks noGrp="1"/>
          </p:cNvSpPr>
          <p:nvPr>
            <p:ph type="sldNum" sz="quarter" idx="12"/>
          </p:nvPr>
        </p:nvSpPr>
        <p:spPr/>
        <p:txBody>
          <a:bodyPr/>
          <a:lstStyle/>
          <a:p>
            <a:pPr>
              <a:defRPr/>
            </a:pPr>
            <a:fld id="{A6F26C04-B88F-4FB3-941F-2BD699166F48}" type="slidenum">
              <a:rPr lang="en-US" altLang="zh-CN" smtClean="0"/>
              <a:pPr>
                <a:defRPr/>
              </a:pPr>
              <a:t>52</a:t>
            </a:fld>
            <a:endParaRPr lang="en-US" altLang="zh-CN"/>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a:noFill/>
        </p:spPr>
        <p:txBody>
          <a:bodyPr/>
          <a:lstStyle/>
          <a:p>
            <a:pPr eaLnBrk="1" hangingPunct="1">
              <a:lnSpc>
                <a:spcPct val="90000"/>
              </a:lnSpc>
              <a:buClr>
                <a:srgbClr val="C00000"/>
              </a:buClr>
            </a:pPr>
            <a:r>
              <a:rPr lang="en-US" altLang="en-US" sz="2800" b="1" dirty="0" smtClean="0"/>
              <a:t>MPI</a:t>
            </a:r>
            <a:r>
              <a:rPr lang="zh-CN" altLang="en-US" sz="2800" b="1" dirty="0" smtClean="0"/>
              <a:t>是一种消息传递编程模型，并成为这种编程模型的代表和事实上的标准； </a:t>
            </a:r>
          </a:p>
          <a:p>
            <a:pPr eaLnBrk="1" hangingPunct="1">
              <a:lnSpc>
                <a:spcPct val="90000"/>
              </a:lnSpc>
              <a:buClr>
                <a:srgbClr val="C00000"/>
              </a:buClr>
            </a:pPr>
            <a:r>
              <a:rPr lang="en-US" altLang="en-US" sz="2800" b="1" dirty="0" smtClean="0"/>
              <a:t>MPI</a:t>
            </a:r>
            <a:r>
              <a:rPr lang="zh-CN" altLang="en-US" sz="2800" b="1" dirty="0" smtClean="0"/>
              <a:t>是一种标准或规范的代表，而不特指某一个对它的具体实现；</a:t>
            </a:r>
            <a:endParaRPr lang="en-US" altLang="en-US" sz="2800" b="1" dirty="0" smtClean="0"/>
          </a:p>
          <a:p>
            <a:pPr eaLnBrk="1" hangingPunct="1">
              <a:lnSpc>
                <a:spcPct val="90000"/>
              </a:lnSpc>
              <a:buClr>
                <a:srgbClr val="C00000"/>
              </a:buClr>
            </a:pPr>
            <a:r>
              <a:rPr lang="en-US" altLang="zh-CN" sz="2800" b="1" dirty="0" smtClean="0"/>
              <a:t>MPI</a:t>
            </a:r>
            <a:r>
              <a:rPr lang="zh-CN" altLang="en-US" sz="2800" b="1" dirty="0" smtClean="0"/>
              <a:t>是一个库，而不是一门语言；</a:t>
            </a:r>
          </a:p>
          <a:p>
            <a:pPr eaLnBrk="1" hangingPunct="1">
              <a:lnSpc>
                <a:spcPct val="90000"/>
              </a:lnSpc>
              <a:buClr>
                <a:srgbClr val="C00000"/>
              </a:buClr>
            </a:pPr>
            <a:r>
              <a:rPr lang="en-US" altLang="zh-CN" sz="2800" b="1" dirty="0" smtClean="0"/>
              <a:t>MPI</a:t>
            </a:r>
            <a:r>
              <a:rPr lang="zh-CN" altLang="en-US" sz="2800" b="1" dirty="0" smtClean="0"/>
              <a:t>库可以被</a:t>
            </a:r>
            <a:r>
              <a:rPr lang="en-US" altLang="zh-CN" sz="2800" b="1" dirty="0" smtClean="0"/>
              <a:t>FORTRAN77/C/Fortran90/C++</a:t>
            </a:r>
            <a:r>
              <a:rPr lang="zh-CN" altLang="en-US" sz="2800" b="1" dirty="0" smtClean="0"/>
              <a:t>调用。从语法上说它遵守所有对库函数</a:t>
            </a:r>
            <a:r>
              <a:rPr lang="en-US" altLang="zh-CN" sz="2800" b="1" dirty="0" smtClean="0"/>
              <a:t>/</a:t>
            </a:r>
            <a:r>
              <a:rPr lang="zh-CN" altLang="en-US" sz="2800" b="1" dirty="0" smtClean="0"/>
              <a:t>过程的调用规则，和一般的函数</a:t>
            </a:r>
            <a:r>
              <a:rPr lang="en-US" altLang="zh-CN" sz="2800" b="1" dirty="0" smtClean="0"/>
              <a:t>/</a:t>
            </a:r>
            <a:r>
              <a:rPr lang="zh-CN" altLang="en-US" sz="2800" b="1" dirty="0" smtClean="0"/>
              <a:t>过程没有什么区别。</a:t>
            </a:r>
          </a:p>
          <a:p>
            <a:pPr eaLnBrk="1" hangingPunct="1">
              <a:lnSpc>
                <a:spcPct val="90000"/>
              </a:lnSpc>
              <a:buClr>
                <a:srgbClr val="C00000"/>
              </a:buClr>
            </a:pPr>
            <a:r>
              <a:rPr lang="zh-CN" altLang="en-US" sz="2800" b="1" dirty="0" smtClean="0"/>
              <a:t>最终目的是服务于进程间通信这一目标。</a:t>
            </a:r>
          </a:p>
          <a:p>
            <a:pPr eaLnBrk="1" hangingPunct="1">
              <a:lnSpc>
                <a:spcPct val="90000"/>
              </a:lnSpc>
              <a:buClr>
                <a:srgbClr val="C00000"/>
              </a:buClr>
            </a:pPr>
            <a:r>
              <a:rPr kumimoji="1" lang="zh-CN" altLang="en-US" sz="2800" b="1" dirty="0" smtClean="0"/>
              <a:t>目前已经有</a:t>
            </a:r>
            <a:r>
              <a:rPr kumimoji="1" lang="en-US" altLang="zh-CN" sz="2800" b="1" dirty="0" smtClean="0"/>
              <a:t>MPI1</a:t>
            </a:r>
            <a:r>
              <a:rPr kumimoji="1" lang="zh-CN" altLang="en-US" sz="2800" b="1" dirty="0" smtClean="0"/>
              <a:t>和</a:t>
            </a:r>
            <a:r>
              <a:rPr kumimoji="1" lang="en-US" altLang="zh-CN" sz="2800" b="1" dirty="0" smtClean="0"/>
              <a:t>MPI2</a:t>
            </a:r>
            <a:r>
              <a:rPr kumimoji="1" lang="zh-CN" altLang="en-US" sz="2800" b="1" dirty="0" smtClean="0"/>
              <a:t>的标准。</a:t>
            </a:r>
            <a:endParaRPr lang="zh-CN" altLang="en-US" sz="2800" b="1" dirty="0" smtClean="0"/>
          </a:p>
        </p:txBody>
      </p:sp>
      <p:sp>
        <p:nvSpPr>
          <p:cNvPr id="3" name="标题 2"/>
          <p:cNvSpPr>
            <a:spLocks noGrp="1"/>
          </p:cNvSpPr>
          <p:nvPr>
            <p:ph type="title"/>
          </p:nvPr>
        </p:nvSpPr>
        <p:spPr/>
        <p:txBody>
          <a:bodyPr/>
          <a:lstStyle/>
          <a:p>
            <a:r>
              <a:rPr lang="en-US" altLang="zh-CN" b="1" dirty="0" smtClean="0">
                <a:latin typeface="+mn-lt"/>
                <a:ea typeface="+mn-ea"/>
                <a:cs typeface="+mn-cs"/>
              </a:rPr>
              <a:t>MPI</a:t>
            </a:r>
            <a:r>
              <a:rPr lang="zh-CN" altLang="en-US" b="1" dirty="0" smtClean="0">
                <a:latin typeface="+mn-lt"/>
                <a:ea typeface="+mn-ea"/>
                <a:cs typeface="+mn-cs"/>
              </a:rPr>
              <a:t>编程</a:t>
            </a:r>
            <a:endParaRPr lang="zh-CN" altLang="en-US" b="1" dirty="0">
              <a:latin typeface="+mn-lt"/>
              <a:ea typeface="+mn-ea"/>
              <a:cs typeface="+mn-cs"/>
            </a:endParaRP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53</a:t>
            </a:fld>
            <a:endParaRPr lang="en-US" altLang="zh-CN"/>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pPr>
              <a:lnSpc>
                <a:spcPct val="150000"/>
              </a:lnSpc>
              <a:buClr>
                <a:srgbClr val="C00000"/>
              </a:buClr>
              <a:buSzPct val="50000"/>
              <a:buFont typeface="Wingdings" panose="05000000000000000000" pitchFamily="2" charset="2"/>
              <a:buChar char="n"/>
            </a:pPr>
            <a:r>
              <a:rPr lang="en-US" altLang="zh-CN" b="1" dirty="0" smtClean="0"/>
              <a:t>1 </a:t>
            </a:r>
            <a:r>
              <a:rPr lang="zh-CN" altLang="en-US" b="1" dirty="0" smtClean="0"/>
              <a:t>分布式</a:t>
            </a:r>
            <a:r>
              <a:rPr lang="zh-CN" altLang="en-US" b="1" dirty="0"/>
              <a:t>计算的定义</a:t>
            </a:r>
          </a:p>
          <a:p>
            <a:pPr>
              <a:lnSpc>
                <a:spcPct val="150000"/>
              </a:lnSpc>
              <a:buClr>
                <a:srgbClr val="C00000"/>
              </a:buClr>
              <a:buSzPct val="50000"/>
              <a:buFont typeface="Wingdings" panose="05000000000000000000" pitchFamily="2" charset="2"/>
              <a:buChar char="n"/>
            </a:pPr>
            <a:r>
              <a:rPr lang="en-US" altLang="zh-CN" b="1" dirty="0" smtClean="0"/>
              <a:t>2</a:t>
            </a:r>
            <a:r>
              <a:rPr lang="zh-CN" altLang="en-US" b="1" dirty="0" smtClean="0"/>
              <a:t> 分布式</a:t>
            </a:r>
            <a:r>
              <a:rPr lang="zh-CN" altLang="en-US" b="1" dirty="0"/>
              <a:t>计算的特点及优点 </a:t>
            </a:r>
          </a:p>
          <a:p>
            <a:pPr eaLnBrk="1" hangingPunct="1">
              <a:buClr>
                <a:srgbClr val="C00000"/>
              </a:buClr>
              <a:buSzPct val="50000"/>
              <a:buFont typeface="Wingdings" panose="05000000000000000000" pitchFamily="2" charset="2"/>
              <a:buChar char="n"/>
            </a:pPr>
            <a:r>
              <a:rPr lang="en-US" altLang="zh-CN" b="1" dirty="0" smtClean="0"/>
              <a:t>3</a:t>
            </a:r>
            <a:r>
              <a:rPr lang="zh-CN" altLang="en-US" b="1" dirty="0" smtClean="0"/>
              <a:t> 主流的分布式计算技术及规范 </a:t>
            </a:r>
          </a:p>
        </p:txBody>
      </p:sp>
      <p:sp>
        <p:nvSpPr>
          <p:cNvPr id="56322" name="Rectangle 2"/>
          <p:cNvSpPr>
            <a:spLocks noGrp="1" noChangeArrowheads="1"/>
          </p:cNvSpPr>
          <p:nvPr>
            <p:ph type="title"/>
          </p:nvPr>
        </p:nvSpPr>
        <p:spPr/>
        <p:txBody>
          <a:bodyPr/>
          <a:lstStyle/>
          <a:p>
            <a:pPr eaLnBrk="1" hangingPunct="1"/>
            <a:r>
              <a:rPr lang="zh-CN" altLang="en-US" dirty="0" smtClean="0"/>
              <a:t>三、分布式计算</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54</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Clr>
                <a:srgbClr val="C00000"/>
              </a:buClr>
            </a:pPr>
            <a:r>
              <a:rPr lang="zh-CN" altLang="en-US" sz="2800" b="1" dirty="0"/>
              <a:t>分布式计算是一种把需要进行大量计算的工程数据分区成小块，由多台计算机分别计算，在上传运算结果后，将结果统一合并得出数据结论的科学</a:t>
            </a:r>
            <a:r>
              <a:rPr lang="zh-CN" altLang="en-US" sz="2800" b="1" dirty="0" smtClean="0"/>
              <a:t>。</a:t>
            </a:r>
            <a:endParaRPr lang="en-US" altLang="zh-CN" sz="2800" b="1" dirty="0" smtClean="0"/>
          </a:p>
          <a:p>
            <a:pPr marL="0" indent="0">
              <a:buClr>
                <a:srgbClr val="C00000"/>
              </a:buClr>
              <a:buNone/>
            </a:pPr>
            <a:endParaRPr lang="zh-CN" altLang="en-US" sz="2800" b="1" dirty="0"/>
          </a:p>
          <a:p>
            <a:pPr>
              <a:buClr>
                <a:srgbClr val="C00000"/>
              </a:buClr>
            </a:pPr>
            <a:r>
              <a:rPr lang="zh-CN" altLang="en-US" sz="2800" b="1" dirty="0"/>
              <a:t>项目方把大的计算任务分割成小块（任务单元），通过互联网分发给志愿者进行计算，志愿者计算完成后再通过网络把各自的计算结果返回到项目方的服务器。 </a:t>
            </a:r>
          </a:p>
        </p:txBody>
      </p:sp>
      <p:sp>
        <p:nvSpPr>
          <p:cNvPr id="3" name="标题 2"/>
          <p:cNvSpPr>
            <a:spLocks noGrp="1"/>
          </p:cNvSpPr>
          <p:nvPr>
            <p:ph type="title"/>
          </p:nvPr>
        </p:nvSpPr>
        <p:spPr/>
        <p:txBody>
          <a:bodyPr/>
          <a:lstStyle/>
          <a:p>
            <a:r>
              <a:rPr lang="en-US" altLang="zh-CN" b="1" dirty="0" smtClean="0"/>
              <a:t>1 </a:t>
            </a:r>
            <a:r>
              <a:rPr lang="zh-CN" altLang="en-US" b="1" dirty="0"/>
              <a:t>分布式计算的</a:t>
            </a:r>
            <a:r>
              <a:rPr lang="zh-CN" altLang="en-US" b="1" dirty="0" smtClean="0"/>
              <a:t>定义</a:t>
            </a:r>
            <a:endParaRPr lang="zh-CN" altLang="en-US" dirty="0"/>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55</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eaLnBrk="1" hangingPunct="1">
              <a:buClr>
                <a:srgbClr val="C00000"/>
              </a:buClr>
            </a:pPr>
            <a:r>
              <a:rPr lang="zh-CN" altLang="en-US" sz="2800" b="1" dirty="0"/>
              <a:t>资源共享</a:t>
            </a:r>
            <a:r>
              <a:rPr lang="en-US" altLang="zh-CN" sz="2800" b="1" dirty="0"/>
              <a:t>:</a:t>
            </a:r>
            <a:r>
              <a:rPr lang="zh-CN" altLang="en-US" sz="2800" b="1" dirty="0"/>
              <a:t>可共享系统中的硬件、软件和数据等信息资源</a:t>
            </a:r>
            <a:r>
              <a:rPr lang="zh-CN" altLang="en-US" sz="2800" b="1" dirty="0" smtClean="0"/>
              <a:t>。</a:t>
            </a:r>
            <a:endParaRPr lang="zh-CN" altLang="en-US" sz="2800" b="1" dirty="0"/>
          </a:p>
          <a:p>
            <a:pPr eaLnBrk="1" hangingPunct="1">
              <a:buClr>
                <a:srgbClr val="C00000"/>
              </a:buClr>
            </a:pPr>
            <a:r>
              <a:rPr lang="zh-CN" altLang="en-US" sz="2800" b="1" dirty="0"/>
              <a:t>分布式透明处理平台</a:t>
            </a:r>
            <a:r>
              <a:rPr lang="en-US" altLang="zh-CN" sz="2800" b="1" dirty="0"/>
              <a:t>: </a:t>
            </a:r>
            <a:r>
              <a:rPr lang="zh-CN" altLang="en-US" sz="2800" b="1" dirty="0"/>
              <a:t>展现给用户的是一个统一的整体系统</a:t>
            </a:r>
            <a:r>
              <a:rPr lang="en-US" altLang="zh-CN" sz="2800" b="1" dirty="0" smtClean="0"/>
              <a:t>; </a:t>
            </a:r>
          </a:p>
          <a:p>
            <a:pPr eaLnBrk="1" hangingPunct="1">
              <a:buClr>
                <a:srgbClr val="C00000"/>
              </a:buClr>
            </a:pPr>
            <a:endParaRPr lang="en-US" altLang="zh-CN" sz="2800" b="1" dirty="0"/>
          </a:p>
          <a:p>
            <a:pPr eaLnBrk="1" hangingPunct="1">
              <a:buClr>
                <a:srgbClr val="C00000"/>
              </a:buClr>
            </a:pPr>
            <a:r>
              <a:rPr lang="zh-CN" altLang="en-US" sz="2800" b="1" dirty="0"/>
              <a:t>高性价比：分布式系统具有较高的性能价格比</a:t>
            </a:r>
            <a:r>
              <a:rPr lang="zh-CN" altLang="en-US" sz="2800" b="1" dirty="0" smtClean="0"/>
              <a:t>。</a:t>
            </a:r>
            <a:endParaRPr lang="zh-CN" altLang="en-US" sz="2800" b="1" dirty="0"/>
          </a:p>
          <a:p>
            <a:pPr eaLnBrk="1" hangingPunct="1">
              <a:buClr>
                <a:srgbClr val="C00000"/>
              </a:buClr>
            </a:pPr>
            <a:r>
              <a:rPr lang="zh-CN" altLang="en-US" sz="2800" b="1" dirty="0"/>
              <a:t>高可靠性：现代分布式系统具有高度容错机制</a:t>
            </a:r>
            <a:r>
              <a:rPr lang="zh-CN" altLang="en-US" sz="2800" b="1" dirty="0" smtClean="0"/>
              <a:t>。</a:t>
            </a:r>
            <a:endParaRPr lang="zh-CN" altLang="en-US" sz="2800" b="1" dirty="0"/>
          </a:p>
          <a:p>
            <a:pPr eaLnBrk="1" hangingPunct="1">
              <a:buClr>
                <a:srgbClr val="C00000"/>
              </a:buClr>
            </a:pPr>
            <a:r>
              <a:rPr lang="zh-CN" altLang="en-US" sz="2800" b="1" dirty="0"/>
              <a:t>可扩展性：添加几台</a:t>
            </a:r>
            <a:r>
              <a:rPr lang="en-US" altLang="zh-CN" sz="2800" b="1" dirty="0"/>
              <a:t>PC</a:t>
            </a:r>
            <a:r>
              <a:rPr lang="zh-CN" altLang="en-US" sz="2800" b="1" dirty="0"/>
              <a:t>等可提高系统的性能。 </a:t>
            </a:r>
          </a:p>
          <a:p>
            <a:pPr eaLnBrk="1" hangingPunct="1">
              <a:buClr>
                <a:srgbClr val="C00000"/>
              </a:buClr>
            </a:pPr>
            <a:r>
              <a:rPr lang="zh-CN" altLang="en-US" sz="2800" b="1" dirty="0"/>
              <a:t>高度灵活性：能够兼容不同硬件厂商的产品，兼容低配置机器和外设而获得高性能计算</a:t>
            </a:r>
            <a:r>
              <a:rPr lang="zh-CN" altLang="en-US" sz="2800" b="1" dirty="0" smtClean="0"/>
              <a:t>。</a:t>
            </a:r>
            <a:endParaRPr lang="zh-CN" altLang="en-US" sz="2800" b="1" dirty="0"/>
          </a:p>
        </p:txBody>
      </p:sp>
      <p:sp>
        <p:nvSpPr>
          <p:cNvPr id="3" name="标题 2"/>
          <p:cNvSpPr>
            <a:spLocks noGrp="1"/>
          </p:cNvSpPr>
          <p:nvPr>
            <p:ph type="title"/>
          </p:nvPr>
        </p:nvSpPr>
        <p:spPr/>
        <p:txBody>
          <a:bodyPr/>
          <a:lstStyle/>
          <a:p>
            <a:r>
              <a:rPr lang="en-US" altLang="zh-CN" b="1" dirty="0" smtClean="0"/>
              <a:t>2 </a:t>
            </a:r>
            <a:r>
              <a:rPr lang="zh-CN" altLang="en-US" b="1" dirty="0"/>
              <a:t>分布式计算的特点及优点 </a:t>
            </a:r>
            <a:endParaRPr lang="zh-CN" altLang="en-US" dirty="0"/>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56</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457200" y="1646237"/>
            <a:ext cx="8229600" cy="4830763"/>
          </a:xfrm>
        </p:spPr>
        <p:txBody>
          <a:bodyPr/>
          <a:lstStyle/>
          <a:p>
            <a:pPr eaLnBrk="1" hangingPunct="1">
              <a:lnSpc>
                <a:spcPct val="90000"/>
              </a:lnSpc>
              <a:buClr>
                <a:srgbClr val="C00000"/>
              </a:buClr>
              <a:buSzPct val="50000"/>
              <a:buFont typeface="Wingdings" panose="05000000000000000000" pitchFamily="2" charset="2"/>
              <a:buChar char="n"/>
            </a:pPr>
            <a:r>
              <a:rPr lang="zh-CN" altLang="en-US" sz="2800" b="1" dirty="0" smtClean="0"/>
              <a:t>消息传递</a:t>
            </a:r>
          </a:p>
          <a:p>
            <a:pPr eaLnBrk="1" hangingPunct="1">
              <a:lnSpc>
                <a:spcPct val="90000"/>
              </a:lnSpc>
              <a:buClr>
                <a:srgbClr val="C00000"/>
              </a:buClr>
              <a:buSzPct val="50000"/>
              <a:buFont typeface="Wingdings" panose="05000000000000000000" pitchFamily="2" charset="2"/>
              <a:buChar char="n"/>
            </a:pPr>
            <a:r>
              <a:rPr lang="zh-CN" altLang="en-US" sz="2800" b="1" dirty="0" smtClean="0"/>
              <a:t>客户</a:t>
            </a:r>
            <a:r>
              <a:rPr lang="en-US" altLang="zh-CN" sz="2800" b="1" dirty="0" smtClean="0"/>
              <a:t>-</a:t>
            </a:r>
            <a:r>
              <a:rPr lang="zh-CN" altLang="en-US" sz="2800" b="1" dirty="0" smtClean="0"/>
              <a:t>服务器模型</a:t>
            </a:r>
          </a:p>
          <a:p>
            <a:pPr eaLnBrk="1" hangingPunct="1">
              <a:lnSpc>
                <a:spcPct val="90000"/>
              </a:lnSpc>
              <a:buClr>
                <a:srgbClr val="C00000"/>
              </a:buClr>
              <a:buSzPct val="50000"/>
              <a:buFont typeface="Wingdings" panose="05000000000000000000" pitchFamily="2" charset="2"/>
              <a:buChar char="n"/>
            </a:pPr>
            <a:r>
              <a:rPr lang="en-US" altLang="zh-CN" sz="2800" b="1" dirty="0" smtClean="0"/>
              <a:t>peer-to-peer</a:t>
            </a:r>
            <a:r>
              <a:rPr lang="zh-CN" altLang="en-US" sz="2800" b="1" dirty="0" smtClean="0"/>
              <a:t>模型</a:t>
            </a:r>
          </a:p>
          <a:p>
            <a:pPr eaLnBrk="1" hangingPunct="1">
              <a:lnSpc>
                <a:spcPct val="90000"/>
              </a:lnSpc>
              <a:buClr>
                <a:srgbClr val="C00000"/>
              </a:buClr>
              <a:buSzPct val="50000"/>
              <a:buFont typeface="Wingdings" panose="05000000000000000000" pitchFamily="2" charset="2"/>
              <a:buChar char="n"/>
            </a:pPr>
            <a:r>
              <a:rPr lang="zh-CN" altLang="en-US" sz="2800" b="1" dirty="0" smtClean="0"/>
              <a:t>消息系统模式</a:t>
            </a:r>
          </a:p>
          <a:p>
            <a:pPr eaLnBrk="1" hangingPunct="1">
              <a:lnSpc>
                <a:spcPct val="90000"/>
              </a:lnSpc>
              <a:buClr>
                <a:srgbClr val="C00000"/>
              </a:buClr>
              <a:buSzPct val="50000"/>
              <a:buFont typeface="Wingdings" panose="05000000000000000000" pitchFamily="2" charset="2"/>
              <a:buChar char="n"/>
            </a:pPr>
            <a:r>
              <a:rPr lang="zh-CN" altLang="en-US" sz="2800" b="1" dirty="0" smtClean="0"/>
              <a:t>远程过程调用</a:t>
            </a:r>
          </a:p>
          <a:p>
            <a:pPr eaLnBrk="1" hangingPunct="1">
              <a:lnSpc>
                <a:spcPct val="90000"/>
              </a:lnSpc>
              <a:buClr>
                <a:srgbClr val="C00000"/>
              </a:buClr>
              <a:buSzPct val="50000"/>
              <a:buFont typeface="Wingdings" panose="05000000000000000000" pitchFamily="2" charset="2"/>
              <a:buChar char="n"/>
            </a:pPr>
            <a:r>
              <a:rPr lang="zh-CN" altLang="en-US" sz="2800" b="1" dirty="0" smtClean="0"/>
              <a:t>分布式对象</a:t>
            </a:r>
          </a:p>
          <a:p>
            <a:pPr eaLnBrk="1" hangingPunct="1">
              <a:lnSpc>
                <a:spcPct val="90000"/>
              </a:lnSpc>
              <a:buClr>
                <a:srgbClr val="C00000"/>
              </a:buClr>
              <a:buSzPct val="50000"/>
              <a:buFont typeface="Wingdings" panose="05000000000000000000" pitchFamily="2" charset="2"/>
              <a:buChar char="n"/>
            </a:pPr>
            <a:r>
              <a:rPr lang="zh-CN" altLang="en-US" sz="2800" b="1" dirty="0" smtClean="0"/>
              <a:t>网络服务模型</a:t>
            </a:r>
          </a:p>
          <a:p>
            <a:pPr eaLnBrk="1" hangingPunct="1">
              <a:lnSpc>
                <a:spcPct val="90000"/>
              </a:lnSpc>
              <a:buClr>
                <a:srgbClr val="C00000"/>
              </a:buClr>
              <a:buSzPct val="50000"/>
              <a:buFont typeface="Wingdings" panose="05000000000000000000" pitchFamily="2" charset="2"/>
              <a:buChar char="n"/>
            </a:pPr>
            <a:r>
              <a:rPr lang="zh-CN" altLang="en-US" sz="2800" b="1" dirty="0" smtClean="0"/>
              <a:t>移动</a:t>
            </a:r>
            <a:r>
              <a:rPr lang="en-US" altLang="zh-CN" sz="2800" b="1" dirty="0" smtClean="0"/>
              <a:t>Agent</a:t>
            </a:r>
            <a:r>
              <a:rPr lang="zh-CN" altLang="en-US" sz="2800" b="1" dirty="0" smtClean="0"/>
              <a:t>模型</a:t>
            </a:r>
          </a:p>
        </p:txBody>
      </p:sp>
      <p:sp>
        <p:nvSpPr>
          <p:cNvPr id="59394" name="Rectangle 2"/>
          <p:cNvSpPr>
            <a:spLocks noGrp="1" noChangeArrowheads="1"/>
          </p:cNvSpPr>
          <p:nvPr>
            <p:ph type="title"/>
          </p:nvPr>
        </p:nvSpPr>
        <p:spPr/>
        <p:txBody>
          <a:bodyPr/>
          <a:lstStyle/>
          <a:p>
            <a:pPr eaLnBrk="1" hangingPunct="1"/>
            <a:r>
              <a:rPr lang="en-US" altLang="zh-CN" sz="4000" b="1" dirty="0" smtClean="0"/>
              <a:t>3 </a:t>
            </a:r>
            <a:r>
              <a:rPr lang="zh-CN" altLang="en-US" sz="4000" b="1" dirty="0" smtClean="0"/>
              <a:t>主流的分布式计算技术及规范</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57</a:t>
            </a:fld>
            <a:endParaRPr lang="en-US" altLang="zh-CN"/>
          </a:p>
        </p:txBody>
      </p:sp>
      <p:sp>
        <p:nvSpPr>
          <p:cNvPr id="59396" name="Rectangle 4"/>
          <p:cNvSpPr>
            <a:spLocks noChangeArrowheads="1"/>
          </p:cNvSpPr>
          <p:nvPr/>
        </p:nvSpPr>
        <p:spPr bwMode="auto">
          <a:xfrm>
            <a:off x="5667375" y="1473200"/>
            <a:ext cx="2089150" cy="431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b="1" dirty="0">
                <a:solidFill>
                  <a:schemeClr val="hlink"/>
                </a:solidFill>
              </a:rPr>
              <a:t>抽象层次</a:t>
            </a:r>
          </a:p>
        </p:txBody>
      </p:sp>
      <p:sp>
        <p:nvSpPr>
          <p:cNvPr id="59397" name="Line 5"/>
          <p:cNvSpPr>
            <a:spLocks noChangeShapeType="1"/>
          </p:cNvSpPr>
          <p:nvPr/>
        </p:nvSpPr>
        <p:spPr bwMode="auto">
          <a:xfrm>
            <a:off x="4687888" y="2208213"/>
            <a:ext cx="0" cy="30241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9398" name="Rectangle 6"/>
          <p:cNvSpPr>
            <a:spLocks noChangeArrowheads="1"/>
          </p:cNvSpPr>
          <p:nvPr/>
        </p:nvSpPr>
        <p:spPr bwMode="auto">
          <a:xfrm>
            <a:off x="4114800" y="2636838"/>
            <a:ext cx="503238" cy="2376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rgbClr val="A50021"/>
                </a:solidFill>
              </a:rPr>
              <a:t>高</a:t>
            </a:r>
          </a:p>
          <a:p>
            <a:pPr algn="ctr"/>
            <a:endParaRPr lang="zh-CN" altLang="en-US" b="1">
              <a:solidFill>
                <a:srgbClr val="A50021"/>
              </a:solidFill>
            </a:endParaRPr>
          </a:p>
          <a:p>
            <a:pPr algn="ctr"/>
            <a:endParaRPr lang="zh-CN" altLang="en-US" b="1">
              <a:solidFill>
                <a:srgbClr val="A50021"/>
              </a:solidFill>
            </a:endParaRPr>
          </a:p>
          <a:p>
            <a:pPr algn="ctr"/>
            <a:endParaRPr lang="zh-CN" altLang="en-US" b="1">
              <a:solidFill>
                <a:srgbClr val="A50021"/>
              </a:solidFill>
            </a:endParaRPr>
          </a:p>
          <a:p>
            <a:pPr algn="ctr"/>
            <a:endParaRPr lang="zh-CN" altLang="en-US" b="1">
              <a:solidFill>
                <a:srgbClr val="A50021"/>
              </a:solidFill>
            </a:endParaRPr>
          </a:p>
          <a:p>
            <a:pPr algn="ctr"/>
            <a:endParaRPr lang="zh-CN" altLang="en-US" b="1">
              <a:solidFill>
                <a:srgbClr val="A50021"/>
              </a:solidFill>
            </a:endParaRPr>
          </a:p>
          <a:p>
            <a:pPr algn="ctr"/>
            <a:endParaRPr lang="zh-CN" altLang="en-US" b="1">
              <a:solidFill>
                <a:srgbClr val="A50021"/>
              </a:solidFill>
            </a:endParaRPr>
          </a:p>
          <a:p>
            <a:pPr algn="ctr"/>
            <a:r>
              <a:rPr lang="zh-CN" altLang="en-US" b="1">
                <a:solidFill>
                  <a:srgbClr val="A50021"/>
                </a:solidFill>
              </a:rPr>
              <a:t>低</a:t>
            </a:r>
          </a:p>
        </p:txBody>
      </p:sp>
      <p:sp>
        <p:nvSpPr>
          <p:cNvPr id="59399" name="Rectangle 7"/>
          <p:cNvSpPr>
            <a:spLocks noChangeArrowheads="1"/>
          </p:cNvSpPr>
          <p:nvPr/>
        </p:nvSpPr>
        <p:spPr bwMode="auto">
          <a:xfrm>
            <a:off x="5051425" y="2276475"/>
            <a:ext cx="3671888" cy="576263"/>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A50021"/>
                </a:solidFill>
              </a:rPr>
              <a:t>对象空间，协同式应用</a:t>
            </a:r>
          </a:p>
        </p:txBody>
      </p:sp>
      <p:sp>
        <p:nvSpPr>
          <p:cNvPr id="59400" name="Rectangle 8"/>
          <p:cNvSpPr>
            <a:spLocks noChangeArrowheads="1"/>
          </p:cNvSpPr>
          <p:nvPr/>
        </p:nvSpPr>
        <p:spPr bwMode="auto">
          <a:xfrm>
            <a:off x="5051425" y="2852738"/>
            <a:ext cx="3671888" cy="576262"/>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solidFill>
                  <a:srgbClr val="A50021"/>
                </a:solidFill>
              </a:rPr>
              <a:t>网络服务，对象请求代理，移动</a:t>
            </a:r>
            <a:r>
              <a:rPr lang="en-US" altLang="zh-CN" sz="1600" b="1">
                <a:solidFill>
                  <a:srgbClr val="A50021"/>
                </a:solidFill>
              </a:rPr>
              <a:t>Agent</a:t>
            </a:r>
          </a:p>
        </p:txBody>
      </p:sp>
      <p:sp>
        <p:nvSpPr>
          <p:cNvPr id="59401" name="Rectangle 9"/>
          <p:cNvSpPr>
            <a:spLocks noChangeArrowheads="1"/>
          </p:cNvSpPr>
          <p:nvPr/>
        </p:nvSpPr>
        <p:spPr bwMode="auto">
          <a:xfrm>
            <a:off x="5051425" y="3429000"/>
            <a:ext cx="3671888" cy="576263"/>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dirty="0">
                <a:solidFill>
                  <a:srgbClr val="A50021"/>
                </a:solidFill>
              </a:rPr>
              <a:t>远程过程调用，远程方法调用</a:t>
            </a:r>
          </a:p>
        </p:txBody>
      </p:sp>
      <p:sp>
        <p:nvSpPr>
          <p:cNvPr id="59402" name="Rectangle 10"/>
          <p:cNvSpPr>
            <a:spLocks noChangeArrowheads="1"/>
          </p:cNvSpPr>
          <p:nvPr/>
        </p:nvSpPr>
        <p:spPr bwMode="auto">
          <a:xfrm>
            <a:off x="5051425" y="4005263"/>
            <a:ext cx="3671888" cy="57626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t>客户</a:t>
            </a:r>
            <a:r>
              <a:rPr lang="en-US" altLang="zh-CN" b="1"/>
              <a:t>-</a:t>
            </a:r>
            <a:r>
              <a:rPr lang="zh-CN" altLang="en-US" b="1"/>
              <a:t>服务器，</a:t>
            </a:r>
            <a:r>
              <a:rPr lang="en-US" altLang="zh-CN" b="1"/>
              <a:t>Peer- to - Peer</a:t>
            </a:r>
          </a:p>
        </p:txBody>
      </p:sp>
      <p:sp>
        <p:nvSpPr>
          <p:cNvPr id="59403" name="Rectangle 11"/>
          <p:cNvSpPr>
            <a:spLocks noChangeArrowheads="1"/>
          </p:cNvSpPr>
          <p:nvPr/>
        </p:nvSpPr>
        <p:spPr bwMode="auto">
          <a:xfrm>
            <a:off x="5051425" y="4579938"/>
            <a:ext cx="3671888" cy="5762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t>消息传递</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400" b="1" dirty="0"/>
              <a:t>Web Service</a:t>
            </a:r>
            <a:r>
              <a:rPr lang="zh-CN" altLang="en-US" sz="2400" b="1" dirty="0"/>
              <a:t>是一种</a:t>
            </a:r>
            <a:r>
              <a:rPr lang="zh-CN" altLang="en-US" sz="2400" b="1" dirty="0">
                <a:hlinkClick r:id="rId2" tooltip="面向服务的架构"/>
              </a:rPr>
              <a:t>面向服务的架构</a:t>
            </a:r>
            <a:r>
              <a:rPr lang="zh-CN" altLang="en-US" sz="2400" b="1" dirty="0"/>
              <a:t>的技术，通过标准的</a:t>
            </a:r>
            <a:r>
              <a:rPr lang="en-US" altLang="zh-CN" sz="2400" b="1" dirty="0"/>
              <a:t>Web</a:t>
            </a:r>
            <a:r>
              <a:rPr lang="zh-CN" altLang="en-US" sz="2400" b="1" dirty="0"/>
              <a:t>协议提供服务，目的是保证不同平台的应用服务可以互操作</a:t>
            </a:r>
            <a:r>
              <a:rPr lang="zh-CN" altLang="en-US" sz="2400" b="1" dirty="0" smtClean="0"/>
              <a:t>。</a:t>
            </a:r>
            <a:endParaRPr lang="zh-CN" altLang="en-US" sz="2400" dirty="0"/>
          </a:p>
        </p:txBody>
      </p:sp>
      <p:sp>
        <p:nvSpPr>
          <p:cNvPr id="60418" name="Rectangle 2"/>
          <p:cNvSpPr>
            <a:spLocks noGrp="1" noChangeArrowheads="1"/>
          </p:cNvSpPr>
          <p:nvPr>
            <p:ph type="title"/>
          </p:nvPr>
        </p:nvSpPr>
        <p:spPr/>
        <p:txBody>
          <a:bodyPr/>
          <a:lstStyle/>
          <a:p>
            <a:pPr eaLnBrk="1" hangingPunct="1"/>
            <a:r>
              <a:rPr lang="en-US" altLang="zh-CN" sz="2800" b="1" dirty="0" smtClean="0"/>
              <a:t>[</a:t>
            </a:r>
            <a:r>
              <a:rPr lang="zh-CN" altLang="en-US" sz="2800" b="1" dirty="0" smtClean="0"/>
              <a:t>例</a:t>
            </a:r>
            <a:r>
              <a:rPr lang="en-US" altLang="zh-CN" sz="2800" b="1" dirty="0" smtClean="0"/>
              <a:t>] </a:t>
            </a:r>
            <a:r>
              <a:rPr lang="en-GB" altLang="zh-CN" sz="2800" b="1" dirty="0" smtClean="0"/>
              <a:t>Web  Service</a:t>
            </a:r>
            <a:endParaRPr lang="zh-CN" altLang="en-US" sz="2800" b="1" dirty="0" smtClean="0"/>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58</a:t>
            </a:fld>
            <a:endParaRPr lang="en-US" altLang="zh-CN"/>
          </a:p>
        </p:txBody>
      </p:sp>
      <p:pic>
        <p:nvPicPr>
          <p:cNvPr id="60420" name="Picture 4" descr="Webserv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514600"/>
            <a:ext cx="3657600" cy="332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421" name="Rectangle 5"/>
          <p:cNvSpPr>
            <a:spLocks noChangeArrowheads="1"/>
          </p:cNvSpPr>
          <p:nvPr/>
        </p:nvSpPr>
        <p:spPr bwMode="auto">
          <a:xfrm>
            <a:off x="457200" y="2744212"/>
            <a:ext cx="4114800"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400" b="1" dirty="0" smtClean="0"/>
              <a:t>Web </a:t>
            </a:r>
            <a:r>
              <a:rPr lang="en-US" altLang="zh-CN" sz="2400" b="1" dirty="0"/>
              <a:t>service</a:t>
            </a:r>
            <a:r>
              <a:rPr lang="zh-CN" altLang="en-US" sz="2400" b="1" dirty="0"/>
              <a:t>是一个平台独立的，</a:t>
            </a:r>
            <a:r>
              <a:rPr lang="zh-CN" altLang="en-US" sz="2400" b="1" u="sng" dirty="0">
                <a:hlinkClick r:id="rId4"/>
              </a:rPr>
              <a:t>松耦合</a:t>
            </a:r>
            <a:r>
              <a:rPr lang="zh-CN" altLang="en-US" sz="2400" b="1" dirty="0"/>
              <a:t>的，自包含的、基于可编程的</a:t>
            </a:r>
            <a:r>
              <a:rPr lang="en-US" altLang="zh-CN" sz="2400" b="1" dirty="0"/>
              <a:t>web</a:t>
            </a:r>
            <a:r>
              <a:rPr lang="zh-CN" altLang="en-US" sz="2400" b="1" dirty="0"/>
              <a:t>的应用程序，可使用开放的</a:t>
            </a:r>
            <a:r>
              <a:rPr lang="en-US" altLang="zh-CN" sz="2400" b="1" dirty="0"/>
              <a:t>XML</a:t>
            </a:r>
            <a:r>
              <a:rPr lang="zh-CN" altLang="en-US" sz="2400" b="1" dirty="0"/>
              <a:t>标准来描述、发布、发现、协调和配置这些应用程序，用于开发分布式的互操作的应用程序。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514350" indent="-514350" eaLnBrk="1" hangingPunct="1">
              <a:buClr>
                <a:srgbClr val="C00000"/>
              </a:buClr>
              <a:buFont typeface="+mj-lt"/>
              <a:buAutoNum type="arabicPeriod"/>
              <a:defRPr/>
            </a:pPr>
            <a:r>
              <a:rPr lang="zh-CN" altLang="en-US" sz="2800" b="1" kern="1200" dirty="0" smtClean="0">
                <a:solidFill>
                  <a:srgbClr val="FF0000"/>
                </a:solidFill>
              </a:rPr>
              <a:t>并行计算</a:t>
            </a:r>
            <a:r>
              <a:rPr lang="zh-CN" altLang="en-US" sz="2800" b="1" kern="1200" dirty="0" smtClean="0"/>
              <a:t>借助并行算法和并行编程语言能够实现进程级并行</a:t>
            </a:r>
            <a:r>
              <a:rPr lang="zh-CN" altLang="en-US" sz="2000" kern="1200" dirty="0" smtClean="0"/>
              <a:t>（如</a:t>
            </a:r>
            <a:r>
              <a:rPr lang="en-US" altLang="zh-CN" sz="2000" kern="1200" dirty="0" smtClean="0"/>
              <a:t>MPI</a:t>
            </a:r>
            <a:r>
              <a:rPr lang="zh-CN" altLang="en-US" sz="2000" kern="1200" dirty="0" smtClean="0"/>
              <a:t>）</a:t>
            </a:r>
            <a:r>
              <a:rPr lang="zh-CN" altLang="en-US" sz="2800" b="1" kern="1200" dirty="0" smtClean="0"/>
              <a:t>和线程级并行</a:t>
            </a:r>
            <a:r>
              <a:rPr lang="zh-CN" altLang="en-US" sz="2000" kern="1200" dirty="0" smtClean="0"/>
              <a:t>（如</a:t>
            </a:r>
            <a:r>
              <a:rPr lang="en-US" altLang="zh-CN" sz="2000" kern="1200" dirty="0" err="1" smtClean="0"/>
              <a:t>openMP</a:t>
            </a:r>
            <a:r>
              <a:rPr lang="zh-CN" altLang="en-US" sz="2000" kern="1200" dirty="0" smtClean="0"/>
              <a:t>）</a:t>
            </a:r>
            <a:r>
              <a:rPr lang="zh-CN" altLang="en-US" sz="2800" b="1" kern="1200" dirty="0" smtClean="0"/>
              <a:t>。而</a:t>
            </a:r>
            <a:r>
              <a:rPr lang="zh-CN" altLang="en-US" sz="2800" b="1" kern="1200" dirty="0" smtClean="0">
                <a:solidFill>
                  <a:srgbClr val="FF0000"/>
                </a:solidFill>
              </a:rPr>
              <a:t>分布式计算</a:t>
            </a:r>
            <a:r>
              <a:rPr lang="zh-CN" altLang="en-US" sz="2800" b="1" kern="1200" dirty="0" smtClean="0"/>
              <a:t>只是将任务分成小块到各个计算机分别计算各自执行。</a:t>
            </a:r>
            <a:endParaRPr lang="en-US" altLang="zh-CN" sz="2800" b="1" kern="1200" dirty="0" smtClean="0"/>
          </a:p>
          <a:p>
            <a:pPr marL="514350" indent="-514350" eaLnBrk="1" hangingPunct="1">
              <a:buClr>
                <a:srgbClr val="C00000"/>
              </a:buClr>
              <a:buFont typeface="+mj-lt"/>
              <a:buAutoNum type="arabicPeriod"/>
              <a:defRPr/>
            </a:pPr>
            <a:r>
              <a:rPr lang="zh-CN" altLang="en-US" sz="2800" b="1" kern="1200" dirty="0" smtClean="0"/>
              <a:t>粒度方面</a:t>
            </a:r>
            <a:endParaRPr lang="en-US" altLang="zh-CN" sz="2800" b="1" kern="1200" dirty="0" smtClean="0"/>
          </a:p>
          <a:p>
            <a:pPr marL="914400" lvl="1" indent="-514350" eaLnBrk="1" hangingPunct="1">
              <a:buClr>
                <a:srgbClr val="C00000"/>
              </a:buClr>
              <a:buFont typeface="+mj-lt"/>
              <a:buAutoNum type="arabicPeriod"/>
              <a:defRPr/>
            </a:pPr>
            <a:r>
              <a:rPr lang="zh-CN" altLang="en-US" sz="2400" b="1" kern="1200" dirty="0" smtClean="0">
                <a:solidFill>
                  <a:srgbClr val="FF0000"/>
                </a:solidFill>
              </a:rPr>
              <a:t>并行计算</a:t>
            </a:r>
            <a:r>
              <a:rPr lang="zh-CN" altLang="en-US" sz="2400" b="1" kern="1200" dirty="0" smtClean="0"/>
              <a:t>中，处理器间的交互一般很频繁，往往具有细粒度和低开销的特征，并且被认为是可靠的。</a:t>
            </a:r>
            <a:endParaRPr lang="en-US" altLang="zh-CN" sz="2400" b="1" kern="1200" dirty="0" smtClean="0"/>
          </a:p>
          <a:p>
            <a:pPr marL="914400" lvl="1" indent="-514350" eaLnBrk="1" hangingPunct="1">
              <a:buClr>
                <a:srgbClr val="C00000"/>
              </a:buClr>
              <a:buFont typeface="+mj-lt"/>
              <a:buAutoNum type="arabicPeriod"/>
              <a:defRPr/>
            </a:pPr>
            <a:r>
              <a:rPr lang="zh-CN" altLang="en-US" sz="2400" b="1" kern="1200" dirty="0" smtClean="0">
                <a:solidFill>
                  <a:srgbClr val="FF0000"/>
                </a:solidFill>
              </a:rPr>
              <a:t>分布式计算</a:t>
            </a:r>
            <a:r>
              <a:rPr lang="zh-CN" altLang="en-US" sz="2400" b="1" kern="1200" dirty="0" smtClean="0"/>
              <a:t>中，处理器间的交互不频繁，交互特征是粗粒度，并且被认为是不可靠的。</a:t>
            </a:r>
            <a:endParaRPr lang="en-US" altLang="zh-CN" sz="2400" b="1" kern="1200" dirty="0" smtClean="0"/>
          </a:p>
          <a:p>
            <a:pPr marL="914400" lvl="1" indent="-514350" eaLnBrk="1" hangingPunct="1">
              <a:buClr>
                <a:srgbClr val="C00000"/>
              </a:buClr>
              <a:buFont typeface="+mj-lt"/>
              <a:buAutoNum type="arabicPeriod"/>
              <a:defRPr/>
            </a:pPr>
            <a:r>
              <a:rPr lang="zh-CN" altLang="en-US" sz="2400" b="1" kern="1200" dirty="0" smtClean="0"/>
              <a:t>并行计算注重短的执行时间，分布式计算则注重长的正常运行时间。</a:t>
            </a:r>
          </a:p>
        </p:txBody>
      </p:sp>
      <p:sp>
        <p:nvSpPr>
          <p:cNvPr id="9218" name="标题 1"/>
          <p:cNvSpPr>
            <a:spLocks noGrp="1"/>
          </p:cNvSpPr>
          <p:nvPr>
            <p:ph type="title"/>
          </p:nvPr>
        </p:nvSpPr>
        <p:spPr/>
        <p:txBody>
          <a:bodyPr/>
          <a:lstStyle/>
          <a:p>
            <a:pPr eaLnBrk="1" hangingPunct="1"/>
            <a:r>
              <a:rPr lang="zh-CN" altLang="en-US" smtClean="0"/>
              <a:t>并行计算</a:t>
            </a:r>
            <a:r>
              <a:rPr lang="en-US" altLang="zh-CN" smtClean="0"/>
              <a:t>vs</a:t>
            </a:r>
            <a:r>
              <a:rPr lang="zh-CN" altLang="en-US" smtClean="0"/>
              <a:t>分布式计算</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pPr eaLnBrk="1" hangingPunct="1">
              <a:lnSpc>
                <a:spcPct val="150000"/>
              </a:lnSpc>
              <a:buClr>
                <a:srgbClr val="C00000"/>
              </a:buClr>
              <a:buSzPct val="50000"/>
              <a:buFont typeface="Wingdings" panose="05000000000000000000" pitchFamily="2" charset="2"/>
              <a:buChar char="n"/>
            </a:pPr>
            <a:endParaRPr lang="en-US" altLang="zh-CN" b="1" dirty="0" smtClean="0"/>
          </a:p>
          <a:p>
            <a:pPr eaLnBrk="1" hangingPunct="1">
              <a:lnSpc>
                <a:spcPct val="150000"/>
              </a:lnSpc>
              <a:buClr>
                <a:srgbClr val="C00000"/>
              </a:buClr>
              <a:buSzPct val="50000"/>
              <a:buFont typeface="Wingdings" panose="05000000000000000000" pitchFamily="2" charset="2"/>
              <a:buChar char="n"/>
            </a:pPr>
            <a:r>
              <a:rPr lang="en-US" altLang="zh-CN" b="1" dirty="0" smtClean="0"/>
              <a:t>1 GPU</a:t>
            </a:r>
            <a:r>
              <a:rPr lang="zh-CN" altLang="en-US" b="1" dirty="0" smtClean="0"/>
              <a:t>简介</a:t>
            </a:r>
          </a:p>
          <a:p>
            <a:pPr eaLnBrk="1" hangingPunct="1">
              <a:lnSpc>
                <a:spcPct val="150000"/>
              </a:lnSpc>
              <a:buClr>
                <a:srgbClr val="C00000"/>
              </a:buClr>
              <a:buSzPct val="50000"/>
              <a:buFont typeface="Wingdings" panose="05000000000000000000" pitchFamily="2" charset="2"/>
              <a:buChar char="n"/>
            </a:pPr>
            <a:r>
              <a:rPr lang="en-US" altLang="zh-CN" b="1" dirty="0" smtClean="0"/>
              <a:t>2 GPU</a:t>
            </a:r>
            <a:r>
              <a:rPr lang="zh-CN" altLang="en-US" b="1" dirty="0" smtClean="0"/>
              <a:t>与</a:t>
            </a:r>
            <a:r>
              <a:rPr lang="en-US" altLang="zh-CN" b="1" dirty="0" smtClean="0"/>
              <a:t>CPU</a:t>
            </a:r>
            <a:r>
              <a:rPr lang="zh-CN" altLang="en-US" b="1" dirty="0" smtClean="0"/>
              <a:t>的区别</a:t>
            </a:r>
            <a:endParaRPr lang="en-US" altLang="zh-CN" b="1" dirty="0" smtClean="0"/>
          </a:p>
          <a:p>
            <a:pPr eaLnBrk="1" hangingPunct="1">
              <a:lnSpc>
                <a:spcPct val="150000"/>
              </a:lnSpc>
              <a:buClr>
                <a:srgbClr val="C00000"/>
              </a:buClr>
              <a:buSzPct val="50000"/>
              <a:buFont typeface="Wingdings" panose="05000000000000000000" pitchFamily="2" charset="2"/>
              <a:buChar char="n"/>
            </a:pPr>
            <a:r>
              <a:rPr lang="en-US" altLang="zh-CN" b="1" dirty="0" smtClean="0"/>
              <a:t>3 CUDA</a:t>
            </a:r>
            <a:endParaRPr lang="zh-CN" altLang="en-US" b="1" dirty="0" smtClean="0"/>
          </a:p>
        </p:txBody>
      </p:sp>
      <p:sp>
        <p:nvSpPr>
          <p:cNvPr id="61442" name="Rectangle 2"/>
          <p:cNvSpPr>
            <a:spLocks noGrp="1" noChangeArrowheads="1"/>
          </p:cNvSpPr>
          <p:nvPr>
            <p:ph type="title"/>
          </p:nvPr>
        </p:nvSpPr>
        <p:spPr/>
        <p:txBody>
          <a:bodyPr/>
          <a:lstStyle/>
          <a:p>
            <a:pPr eaLnBrk="1" hangingPunct="1"/>
            <a:r>
              <a:rPr lang="zh-CN" altLang="en-US" dirty="0" smtClean="0"/>
              <a:t>四、基于</a:t>
            </a:r>
            <a:r>
              <a:rPr lang="en-US" altLang="zh-CN" dirty="0" smtClean="0"/>
              <a:t>GPU</a:t>
            </a:r>
            <a:r>
              <a:rPr lang="zh-CN" altLang="en-US" dirty="0" smtClean="0"/>
              <a:t>的高性能计算</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59</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6096000" y="6461125"/>
            <a:ext cx="2895600" cy="320675"/>
          </a:xfrm>
          <a:prstGeom prst="rect">
            <a:avLst/>
          </a:prstGeom>
        </p:spPr>
        <p:txBody>
          <a:bodyPr/>
          <a:lstStyle/>
          <a:p>
            <a:r>
              <a:rPr lang="zh-CN" altLang="en-US" dirty="0" smtClean="0"/>
              <a:t>上海大学计算机学院</a:t>
            </a:r>
            <a:endParaRPr lang="zh-CN" altLang="en-US" dirty="0"/>
          </a:p>
        </p:txBody>
      </p:sp>
      <p:sp>
        <p:nvSpPr>
          <p:cNvPr id="175106" name="Rectangle 2"/>
          <p:cNvSpPr>
            <a:spLocks noGrp="1" noChangeArrowheads="1"/>
          </p:cNvSpPr>
          <p:nvPr>
            <p:ph type="title"/>
          </p:nvPr>
        </p:nvSpPr>
        <p:spPr/>
        <p:txBody>
          <a:bodyPr/>
          <a:lstStyle/>
          <a:p>
            <a:r>
              <a:rPr lang="en-US" altLang="zh-CN" dirty="0" smtClean="0"/>
              <a:t>1 GPU</a:t>
            </a:r>
            <a:r>
              <a:rPr lang="zh-CN" altLang="en-US" dirty="0"/>
              <a:t>简介</a:t>
            </a:r>
          </a:p>
        </p:txBody>
      </p:sp>
      <p:sp>
        <p:nvSpPr>
          <p:cNvPr id="175107" name="Rectangle 3"/>
          <p:cNvSpPr>
            <a:spLocks noGrp="1" noChangeArrowheads="1"/>
          </p:cNvSpPr>
          <p:nvPr>
            <p:ph type="body" idx="1"/>
          </p:nvPr>
        </p:nvSpPr>
        <p:spPr>
          <a:xfrm>
            <a:off x="457200" y="1447800"/>
            <a:ext cx="8229600" cy="4691063"/>
          </a:xfrm>
        </p:spPr>
        <p:txBody>
          <a:bodyPr/>
          <a:lstStyle/>
          <a:p>
            <a:pPr marL="533400" indent="-533400">
              <a:lnSpc>
                <a:spcPct val="90000"/>
              </a:lnSpc>
              <a:buClr>
                <a:srgbClr val="C00000"/>
              </a:buClr>
              <a:buFont typeface="Wingdings" pitchFamily="2" charset="2"/>
              <a:buAutoNum type="arabicPeriod"/>
            </a:pPr>
            <a:r>
              <a:rPr lang="en-US" altLang="zh-CN" sz="2800" dirty="0">
                <a:latin typeface="黑体" panose="02010609060101010101" pitchFamily="49" charset="-122"/>
                <a:ea typeface="黑体" panose="02010609060101010101" pitchFamily="49" charset="-122"/>
              </a:rPr>
              <a:t>GPU</a:t>
            </a:r>
            <a:r>
              <a:rPr lang="zh-CN" altLang="en-US" sz="2800" dirty="0">
                <a:latin typeface="黑体" panose="02010609060101010101" pitchFamily="49" charset="-122"/>
                <a:ea typeface="黑体" panose="02010609060101010101" pitchFamily="49" charset="-122"/>
              </a:rPr>
              <a:t>诞生背景：超高计算能力要求</a:t>
            </a:r>
          </a:p>
          <a:p>
            <a:pPr lvl="1">
              <a:lnSpc>
                <a:spcPct val="90000"/>
              </a:lnSpc>
              <a:buClr>
                <a:srgbClr val="C00000"/>
              </a:buClr>
            </a:pPr>
            <a:r>
              <a:rPr lang="en-US" altLang="zh-CN" sz="2000" b="0" dirty="0" smtClean="0">
                <a:ea typeface="宋体" pitchFamily="2" charset="-122"/>
              </a:rPr>
              <a:t>CPU</a:t>
            </a:r>
            <a:r>
              <a:rPr lang="zh-CN" altLang="en-US" sz="2000" b="0" dirty="0">
                <a:ea typeface="宋体" pitchFamily="2" charset="-122"/>
              </a:rPr>
              <a:t>处理能力不断强大，但在进入</a:t>
            </a:r>
            <a:r>
              <a:rPr lang="en-US" altLang="zh-CN" sz="2000" b="0" dirty="0">
                <a:ea typeface="宋体" pitchFamily="2" charset="-122"/>
              </a:rPr>
              <a:t>3D</a:t>
            </a:r>
            <a:r>
              <a:rPr lang="zh-CN" altLang="en-US" sz="2000" b="0" dirty="0">
                <a:ea typeface="宋体" pitchFamily="2" charset="-122"/>
              </a:rPr>
              <a:t>时代后，人们发现庞大的</a:t>
            </a:r>
            <a:r>
              <a:rPr lang="en-US" altLang="zh-CN" sz="2000" b="0" dirty="0">
                <a:ea typeface="宋体" pitchFamily="2" charset="-122"/>
              </a:rPr>
              <a:t>3D</a:t>
            </a:r>
            <a:r>
              <a:rPr lang="zh-CN" altLang="en-US" sz="2000" b="0" dirty="0">
                <a:ea typeface="宋体" pitchFamily="2" charset="-122"/>
              </a:rPr>
              <a:t>图像处理数据计算使得</a:t>
            </a:r>
            <a:r>
              <a:rPr lang="en-US" altLang="zh-CN" sz="2000" b="0" dirty="0">
                <a:ea typeface="宋体" pitchFamily="2" charset="-122"/>
              </a:rPr>
              <a:t>CPU</a:t>
            </a:r>
            <a:r>
              <a:rPr lang="zh-CN" altLang="en-US" sz="2000" b="0" dirty="0">
                <a:ea typeface="宋体" pitchFamily="2" charset="-122"/>
              </a:rPr>
              <a:t>越来越不堪重荷，并且远远超出其计算能力；</a:t>
            </a:r>
          </a:p>
          <a:p>
            <a:pPr lvl="1">
              <a:lnSpc>
                <a:spcPct val="90000"/>
              </a:lnSpc>
              <a:buClr>
                <a:srgbClr val="C00000"/>
              </a:buClr>
            </a:pPr>
            <a:r>
              <a:rPr lang="zh-CN" altLang="en-US" sz="2000" b="0" dirty="0" smtClean="0">
                <a:ea typeface="宋体" pitchFamily="2" charset="-122"/>
              </a:rPr>
              <a:t>图形</a:t>
            </a:r>
            <a:r>
              <a:rPr lang="zh-CN" altLang="en-US" sz="2000" b="0" dirty="0">
                <a:ea typeface="宋体" pitchFamily="2" charset="-122"/>
              </a:rPr>
              <a:t>计算需求日益增多，作为计算机的显示芯片也飞速发展。图形，图像计算等计算的功能被脱离出来，单独设计为一块芯片</a:t>
            </a:r>
            <a:r>
              <a:rPr lang="en-US" altLang="zh-CN" sz="2000" b="0" dirty="0">
                <a:ea typeface="宋体" pitchFamily="2" charset="-122"/>
              </a:rPr>
              <a:t>——</a:t>
            </a:r>
            <a:r>
              <a:rPr lang="en-US" altLang="zh-CN" sz="2000" b="0" dirty="0">
                <a:solidFill>
                  <a:srgbClr val="FF0000"/>
                </a:solidFill>
                <a:ea typeface="宋体" pitchFamily="2" charset="-122"/>
              </a:rPr>
              <a:t>GPU </a:t>
            </a:r>
            <a:r>
              <a:rPr lang="zh-CN" altLang="en-US" sz="2000" b="0" dirty="0">
                <a:solidFill>
                  <a:srgbClr val="FF0000"/>
                </a:solidFill>
                <a:ea typeface="宋体" pitchFamily="2" charset="-122"/>
              </a:rPr>
              <a:t>（也就是显卡）</a:t>
            </a:r>
            <a:r>
              <a:rPr lang="zh-CN" altLang="en-US" sz="2000" b="0" dirty="0">
                <a:ea typeface="宋体" pitchFamily="2" charset="-122"/>
              </a:rPr>
              <a:t>。</a:t>
            </a:r>
          </a:p>
          <a:p>
            <a:pPr marL="533400" indent="-533400">
              <a:lnSpc>
                <a:spcPct val="90000"/>
              </a:lnSpc>
              <a:buClr>
                <a:srgbClr val="C00000"/>
              </a:buClr>
              <a:buFont typeface="Wingdings" pitchFamily="2" charset="2"/>
              <a:buAutoNum type="arabicPeriod" startAt="2"/>
            </a:pPr>
            <a:r>
              <a:rPr lang="en-US" altLang="zh-CN" sz="2800" dirty="0">
                <a:latin typeface="黑体" panose="02010609060101010101" pitchFamily="49" charset="-122"/>
                <a:ea typeface="黑体" panose="02010609060101010101" pitchFamily="49" charset="-122"/>
              </a:rPr>
              <a:t>GPU</a:t>
            </a:r>
            <a:r>
              <a:rPr lang="zh-CN" altLang="en-US" sz="2800" dirty="0">
                <a:latin typeface="黑体" panose="02010609060101010101" pitchFamily="49" charset="-122"/>
                <a:ea typeface="黑体" panose="02010609060101010101" pitchFamily="49" charset="-122"/>
              </a:rPr>
              <a:t>的变革：</a:t>
            </a:r>
            <a:r>
              <a:rPr lang="en-US" altLang="zh-CN" sz="2800" dirty="0">
                <a:latin typeface="黑体" panose="02010609060101010101" pitchFamily="49" charset="-122"/>
                <a:ea typeface="黑体" panose="02010609060101010101" pitchFamily="49" charset="-122"/>
              </a:rPr>
              <a:t>G80</a:t>
            </a:r>
            <a:r>
              <a:rPr lang="zh-CN" altLang="en-US" sz="2800" dirty="0">
                <a:latin typeface="黑体" panose="02010609060101010101" pitchFamily="49" charset="-122"/>
                <a:ea typeface="黑体" panose="02010609060101010101" pitchFamily="49" charset="-122"/>
              </a:rPr>
              <a:t>的诞生</a:t>
            </a:r>
          </a:p>
          <a:p>
            <a:pPr lvl="1">
              <a:lnSpc>
                <a:spcPct val="90000"/>
              </a:lnSpc>
              <a:buClr>
                <a:srgbClr val="C00000"/>
              </a:buClr>
            </a:pPr>
            <a:r>
              <a:rPr lang="zh-CN" altLang="en-US" sz="2000" b="0" dirty="0" smtClean="0">
                <a:ea typeface="宋体" pitchFamily="2" charset="-122"/>
              </a:rPr>
              <a:t>流</a:t>
            </a:r>
            <a:r>
              <a:rPr lang="zh-CN" altLang="en-US" sz="2000" b="0" dirty="0">
                <a:ea typeface="宋体" pitchFamily="2" charset="-122"/>
              </a:rPr>
              <a:t>处理器的出现：图像渲染；强大的运算能力；</a:t>
            </a:r>
          </a:p>
          <a:p>
            <a:pPr lvl="1">
              <a:lnSpc>
                <a:spcPct val="90000"/>
              </a:lnSpc>
              <a:buClr>
                <a:srgbClr val="C00000"/>
              </a:buClr>
            </a:pPr>
            <a:r>
              <a:rPr lang="en-US" altLang="zh-CN" sz="2000" b="0" dirty="0" smtClean="0">
                <a:ea typeface="宋体" pitchFamily="2" charset="-122"/>
              </a:rPr>
              <a:t>CPU</a:t>
            </a:r>
            <a:r>
              <a:rPr lang="zh-CN" altLang="en-US" sz="2000" b="0" dirty="0">
                <a:ea typeface="宋体" pitchFamily="2" charset="-122"/>
              </a:rPr>
              <a:t>：串行的计算方式向并行计算发展，比如目前主流的双核、四核</a:t>
            </a:r>
            <a:r>
              <a:rPr lang="en-US" altLang="zh-CN" sz="2000" b="0" dirty="0">
                <a:ea typeface="宋体" pitchFamily="2" charset="-122"/>
              </a:rPr>
              <a:t>CPU</a:t>
            </a:r>
            <a:r>
              <a:rPr lang="zh-CN" altLang="en-US" sz="2000" b="0" dirty="0">
                <a:ea typeface="宋体" pitchFamily="2" charset="-122"/>
              </a:rPr>
              <a:t>；</a:t>
            </a:r>
          </a:p>
          <a:p>
            <a:pPr lvl="1">
              <a:lnSpc>
                <a:spcPct val="90000"/>
              </a:lnSpc>
              <a:buClr>
                <a:srgbClr val="C00000"/>
              </a:buClr>
            </a:pPr>
            <a:r>
              <a:rPr lang="zh-CN" altLang="en-US" sz="2000" b="0" dirty="0">
                <a:ea typeface="宋体" pitchFamily="2" charset="-122"/>
              </a:rPr>
              <a:t> </a:t>
            </a:r>
            <a:r>
              <a:rPr lang="en-US" altLang="zh-CN" sz="2000" b="0" dirty="0" smtClean="0">
                <a:ea typeface="宋体" pitchFamily="2" charset="-122"/>
              </a:rPr>
              <a:t>GPU</a:t>
            </a:r>
            <a:r>
              <a:rPr lang="zh-CN" altLang="en-US" sz="2000" b="0" dirty="0">
                <a:ea typeface="宋体" pitchFamily="2" charset="-122"/>
              </a:rPr>
              <a:t>：核心的一个</a:t>
            </a:r>
            <a:r>
              <a:rPr lang="zh-CN" altLang="en-US" sz="2000" b="0" dirty="0">
                <a:solidFill>
                  <a:srgbClr val="FF0000"/>
                </a:solidFill>
                <a:ea typeface="宋体" pitchFamily="2" charset="-122"/>
              </a:rPr>
              <a:t>流处理器</a:t>
            </a:r>
            <a:r>
              <a:rPr lang="zh-CN" altLang="en-US" sz="2000" b="0" dirty="0">
                <a:ea typeface="宋体" pitchFamily="2" charset="-122"/>
              </a:rPr>
              <a:t>相当于一个</a:t>
            </a:r>
            <a:r>
              <a:rPr lang="zh-CN" altLang="en-US" sz="2000" b="0" dirty="0">
                <a:solidFill>
                  <a:srgbClr val="FF0000"/>
                </a:solidFill>
                <a:ea typeface="宋体" pitchFamily="2" charset="-122"/>
              </a:rPr>
              <a:t>“核”</a:t>
            </a:r>
            <a:r>
              <a:rPr lang="zh-CN" altLang="en-US" sz="2000" b="0" dirty="0">
                <a:ea typeface="宋体" pitchFamily="2" charset="-122"/>
              </a:rPr>
              <a:t>，</a:t>
            </a:r>
            <a:r>
              <a:rPr lang="en-US" altLang="zh-CN" sz="2000" b="0" dirty="0">
                <a:ea typeface="宋体" pitchFamily="2" charset="-122"/>
              </a:rPr>
              <a:t>GPU</a:t>
            </a:r>
            <a:r>
              <a:rPr lang="zh-CN" altLang="en-US" sz="2000" b="0" dirty="0">
                <a:ea typeface="宋体" pitchFamily="2" charset="-122"/>
              </a:rPr>
              <a:t>的“核”数量已经不再停留在单位数，而是几十甚至是上百个。</a:t>
            </a:r>
            <a:endParaRPr lang="en-US" altLang="zh-CN" sz="2000" dirty="0">
              <a:ea typeface="宋体" pitchFamily="2" charset="-122"/>
            </a:endParaRPr>
          </a:p>
        </p:txBody>
      </p:sp>
    </p:spTree>
    <p:extLst>
      <p:ext uri="{BB962C8B-B14F-4D97-AF65-F5344CB8AC3E}">
        <p14:creationId xmlns:p14="http://schemas.microsoft.com/office/powerpoint/2010/main" val="35206292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4294967295"/>
          </p:nvPr>
        </p:nvSpPr>
        <p:spPr>
          <a:xfrm>
            <a:off x="6096000" y="6461125"/>
            <a:ext cx="2895600" cy="320675"/>
          </a:xfrm>
          <a:prstGeom prst="rect">
            <a:avLst/>
          </a:prstGeom>
        </p:spPr>
        <p:txBody>
          <a:bodyPr/>
          <a:lstStyle/>
          <a:p>
            <a:r>
              <a:rPr lang="zh-CN" altLang="en-US" dirty="0" smtClean="0"/>
              <a:t>上海大学计算机学院</a:t>
            </a:r>
            <a:endParaRPr lang="zh-CN" altLang="en-US" dirty="0"/>
          </a:p>
        </p:txBody>
      </p:sp>
      <p:sp>
        <p:nvSpPr>
          <p:cNvPr id="118786" name="Rectangle 2"/>
          <p:cNvSpPr>
            <a:spLocks noGrp="1" noChangeArrowheads="1"/>
          </p:cNvSpPr>
          <p:nvPr>
            <p:ph type="title"/>
          </p:nvPr>
        </p:nvSpPr>
        <p:spPr/>
        <p:txBody>
          <a:bodyPr/>
          <a:lstStyle/>
          <a:p>
            <a:r>
              <a:rPr lang="en-US" altLang="zh-CN" dirty="0" smtClean="0">
                <a:ea typeface="宋体" pitchFamily="2" charset="-122"/>
              </a:rPr>
              <a:t>GPU</a:t>
            </a:r>
            <a:endParaRPr lang="zh-CN" altLang="en-US" dirty="0">
              <a:ea typeface="宋体" pitchFamily="2" charset="-122"/>
            </a:endParaRPr>
          </a:p>
        </p:txBody>
      </p:sp>
      <p:sp>
        <p:nvSpPr>
          <p:cNvPr id="118842" name="Rectangle 58"/>
          <p:cNvSpPr>
            <a:spLocks noGrp="1" noChangeArrowheads="1"/>
          </p:cNvSpPr>
          <p:nvPr>
            <p:ph type="body" idx="1"/>
          </p:nvPr>
        </p:nvSpPr>
        <p:spPr>
          <a:xfrm>
            <a:off x="457200" y="1981200"/>
            <a:ext cx="8229600" cy="1447800"/>
          </a:xfrm>
          <a:noFill/>
          <a:ln/>
        </p:spPr>
        <p:txBody>
          <a:bodyPr/>
          <a:lstStyle/>
          <a:p>
            <a:pPr>
              <a:lnSpc>
                <a:spcPct val="90000"/>
              </a:lnSpc>
            </a:pPr>
            <a:r>
              <a:rPr lang="zh-CN" altLang="en-US" sz="2400">
                <a:ea typeface="宋体" pitchFamily="2" charset="-122"/>
              </a:rPr>
              <a:t>用于个人计算机、工作站和游戏机的专用图像显示设备</a:t>
            </a:r>
          </a:p>
          <a:p>
            <a:pPr lvl="1">
              <a:lnSpc>
                <a:spcPct val="90000"/>
              </a:lnSpc>
            </a:pPr>
            <a:r>
              <a:rPr lang="zh-CN" altLang="en-US" sz="2400" b="1">
                <a:ea typeface="宋体" pitchFamily="2" charset="-122"/>
              </a:rPr>
              <a:t>显示卡或主板集成</a:t>
            </a:r>
          </a:p>
          <a:p>
            <a:pPr lvl="1">
              <a:lnSpc>
                <a:spcPct val="90000"/>
              </a:lnSpc>
            </a:pPr>
            <a:r>
              <a:rPr lang="en-US" altLang="zh-CN" sz="2400">
                <a:ea typeface="宋体" pitchFamily="2" charset="-122"/>
              </a:rPr>
              <a:t>nVidia</a:t>
            </a:r>
            <a:r>
              <a:rPr lang="zh-CN" altLang="en-US" sz="2400" b="1">
                <a:ea typeface="宋体" pitchFamily="2" charset="-122"/>
              </a:rPr>
              <a:t>和</a:t>
            </a:r>
            <a:r>
              <a:rPr lang="en-US" altLang="zh-CN" sz="2400">
                <a:ea typeface="宋体" pitchFamily="2" charset="-122"/>
              </a:rPr>
              <a:t>ATI (now AMD)</a:t>
            </a:r>
            <a:r>
              <a:rPr lang="zh-CN" altLang="en-US" sz="2400" b="1">
                <a:ea typeface="宋体" pitchFamily="2" charset="-122"/>
              </a:rPr>
              <a:t>是主要制造商</a:t>
            </a:r>
          </a:p>
        </p:txBody>
      </p:sp>
      <p:sp>
        <p:nvSpPr>
          <p:cNvPr id="118843" name="Text Box 59"/>
          <p:cNvSpPr txBox="1">
            <a:spLocks noChangeArrowheads="1"/>
          </p:cNvSpPr>
          <p:nvPr/>
        </p:nvSpPr>
        <p:spPr bwMode="auto">
          <a:xfrm>
            <a:off x="381000" y="1295400"/>
            <a:ext cx="83820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en-US" altLang="zh-CN" sz="3200" b="1" dirty="0">
                <a:solidFill>
                  <a:srgbClr val="000000"/>
                </a:solidFill>
                <a:ea typeface="宋体" pitchFamily="2" charset="-122"/>
              </a:rPr>
              <a:t>Graphic Processing Unit (GPU)</a:t>
            </a:r>
            <a:endParaRPr lang="zh-CN" altLang="en-US" sz="3200" b="1" dirty="0">
              <a:solidFill>
                <a:srgbClr val="000000"/>
              </a:solidFill>
              <a:ea typeface="宋体" pitchFamily="2" charset="-122"/>
            </a:endParaRPr>
          </a:p>
        </p:txBody>
      </p:sp>
      <p:pic>
        <p:nvPicPr>
          <p:cNvPr id="118844"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86200"/>
            <a:ext cx="3429000" cy="1717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8845"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17863"/>
            <a:ext cx="3962400" cy="2982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2166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Clr>
                <a:srgbClr val="C00000"/>
              </a:buClr>
            </a:pPr>
            <a:r>
              <a:rPr lang="zh-CN" altLang="en-US" sz="2400" dirty="0" smtClean="0">
                <a:latin typeface="黑体" panose="02010609060101010101" pitchFamily="49" charset="-122"/>
                <a:ea typeface="黑体" panose="02010609060101010101" pitchFamily="49" charset="-122"/>
              </a:rPr>
              <a:t>微结构</a:t>
            </a:r>
            <a:r>
              <a:rPr lang="zh-CN" altLang="en-US" sz="2400" dirty="0">
                <a:latin typeface="黑体" panose="02010609060101010101" pitchFamily="49" charset="-122"/>
                <a:ea typeface="黑体" panose="02010609060101010101" pitchFamily="49" charset="-122"/>
              </a:rPr>
              <a:t>存在很大的</a:t>
            </a:r>
            <a:r>
              <a:rPr lang="zh-CN" altLang="en-US" sz="2400" dirty="0" smtClean="0">
                <a:latin typeface="黑体" panose="02010609060101010101" pitchFamily="49" charset="-122"/>
                <a:ea typeface="黑体" panose="02010609060101010101" pitchFamily="49" charset="-122"/>
              </a:rPr>
              <a:t>差别</a:t>
            </a:r>
            <a:endParaRPr lang="en-US" altLang="zh-CN" sz="2400" b="1" dirty="0" smtClean="0">
              <a:latin typeface="宋体" pitchFamily="2" charset="-122"/>
            </a:endParaRPr>
          </a:p>
          <a:p>
            <a:pPr lvl="1"/>
            <a:r>
              <a:rPr lang="en-US" altLang="zh-CN" sz="2000" b="1" dirty="0" smtClean="0">
                <a:solidFill>
                  <a:srgbClr val="FF0000"/>
                </a:solidFill>
                <a:latin typeface="宋体" pitchFamily="2" charset="-122"/>
              </a:rPr>
              <a:t>CPU </a:t>
            </a:r>
            <a:r>
              <a:rPr lang="zh-CN" altLang="en-US" sz="2000" b="1" dirty="0">
                <a:latin typeface="宋体" pitchFamily="2" charset="-122"/>
              </a:rPr>
              <a:t>中大量的晶体管用作高速缓存（</a:t>
            </a:r>
            <a:r>
              <a:rPr lang="en-US" altLang="zh-CN" sz="2000" b="1" dirty="0">
                <a:latin typeface="宋体" pitchFamily="2" charset="-122"/>
              </a:rPr>
              <a:t>cache</a:t>
            </a:r>
            <a:r>
              <a:rPr lang="zh-CN" altLang="en-US" sz="2000" b="1" dirty="0">
                <a:latin typeface="宋体" pitchFamily="2" charset="-122"/>
              </a:rPr>
              <a:t>）、逻辑控制单元（</a:t>
            </a:r>
            <a:r>
              <a:rPr lang="en-US" altLang="zh-CN" sz="2000" b="1" dirty="0">
                <a:latin typeface="宋体" pitchFamily="2" charset="-122"/>
              </a:rPr>
              <a:t>Control</a:t>
            </a:r>
            <a:r>
              <a:rPr lang="zh-CN" altLang="en-US" sz="2000" b="1" dirty="0">
                <a:latin typeface="宋体" pitchFamily="2" charset="-122"/>
              </a:rPr>
              <a:t>），只有少量的用作计算单元（</a:t>
            </a:r>
            <a:r>
              <a:rPr lang="en-US" altLang="zh-CN" sz="2000" b="1" dirty="0">
                <a:latin typeface="宋体" pitchFamily="2" charset="-122"/>
              </a:rPr>
              <a:t>ALU</a:t>
            </a:r>
            <a:r>
              <a:rPr lang="zh-CN" altLang="en-US" sz="2000" b="1" dirty="0">
                <a:latin typeface="宋体" pitchFamily="2" charset="-122"/>
              </a:rPr>
              <a:t>）</a:t>
            </a:r>
            <a:r>
              <a:rPr lang="zh-CN" altLang="en-US" sz="2000" b="1" dirty="0" smtClean="0">
                <a:latin typeface="宋体" pitchFamily="2" charset="-122"/>
              </a:rPr>
              <a:t>。</a:t>
            </a:r>
            <a:endParaRPr lang="en-US" altLang="zh-CN" sz="2000" b="1" dirty="0" smtClean="0">
              <a:latin typeface="宋体" pitchFamily="2" charset="-122"/>
            </a:endParaRPr>
          </a:p>
          <a:p>
            <a:pPr lvl="1"/>
            <a:r>
              <a:rPr lang="en-US" altLang="zh-CN" sz="2000" b="1" dirty="0" smtClean="0">
                <a:solidFill>
                  <a:srgbClr val="FF0000"/>
                </a:solidFill>
                <a:latin typeface="宋体" pitchFamily="2" charset="-122"/>
              </a:rPr>
              <a:t>GPU </a:t>
            </a:r>
            <a:r>
              <a:rPr lang="zh-CN" altLang="en-US" sz="2000" b="1" dirty="0">
                <a:latin typeface="宋体" pitchFamily="2" charset="-122"/>
              </a:rPr>
              <a:t>则把更多的晶体管用作了计算单元，只有少量晶体管用作了高速缓存（</a:t>
            </a:r>
            <a:r>
              <a:rPr lang="en-US" altLang="zh-CN" sz="2000" b="1" dirty="0">
                <a:latin typeface="宋体" pitchFamily="2" charset="-122"/>
              </a:rPr>
              <a:t>Cache</a:t>
            </a:r>
            <a:r>
              <a:rPr lang="zh-CN" altLang="en-US" sz="2000" b="1" dirty="0">
                <a:latin typeface="宋体" pitchFamily="2" charset="-122"/>
              </a:rPr>
              <a:t>）和逻辑控制单元</a:t>
            </a:r>
            <a:r>
              <a:rPr lang="zh-CN" altLang="en-US" sz="2000" b="1" dirty="0" smtClean="0">
                <a:latin typeface="宋体" pitchFamily="2" charset="-122"/>
              </a:rPr>
              <a:t>，比 </a:t>
            </a:r>
            <a:r>
              <a:rPr lang="en-US" altLang="zh-CN" sz="2000" b="1" dirty="0">
                <a:latin typeface="宋体" pitchFamily="2" charset="-122"/>
              </a:rPr>
              <a:t>CPU</a:t>
            </a:r>
            <a:r>
              <a:rPr lang="zh-CN" altLang="en-US" sz="2000" b="1" dirty="0">
                <a:latin typeface="宋体" pitchFamily="2" charset="-122"/>
              </a:rPr>
              <a:t>更适合完成密集计算任务。 </a:t>
            </a:r>
            <a:endParaRPr lang="zh-CN" altLang="en-US" sz="2000" dirty="0"/>
          </a:p>
        </p:txBody>
      </p:sp>
      <p:sp>
        <p:nvSpPr>
          <p:cNvPr id="3" name="标题 2"/>
          <p:cNvSpPr>
            <a:spLocks noGrp="1"/>
          </p:cNvSpPr>
          <p:nvPr>
            <p:ph type="title"/>
          </p:nvPr>
        </p:nvSpPr>
        <p:spPr/>
        <p:txBody>
          <a:bodyPr/>
          <a:lstStyle/>
          <a:p>
            <a:pPr eaLnBrk="1" hangingPunct="1"/>
            <a:r>
              <a:rPr lang="en-US" altLang="zh-CN" b="1" dirty="0"/>
              <a:t>2 GPU</a:t>
            </a:r>
            <a:r>
              <a:rPr lang="zh-CN" altLang="en-US" b="1" dirty="0"/>
              <a:t>与</a:t>
            </a:r>
            <a:r>
              <a:rPr lang="en-US" altLang="zh-CN" b="1" dirty="0"/>
              <a:t>CPU</a:t>
            </a:r>
            <a:r>
              <a:rPr lang="zh-CN" altLang="en-US" b="1" dirty="0"/>
              <a:t>的区别</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62</a:t>
            </a:fld>
            <a:endParaRPr lang="en-US" altLang="zh-CN"/>
          </a:p>
        </p:txBody>
      </p:sp>
      <p:pic>
        <p:nvPicPr>
          <p:cNvPr id="634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265868"/>
            <a:ext cx="2357510" cy="30300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49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7001" y="3367601"/>
            <a:ext cx="2326799" cy="28807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idx="1"/>
          </p:nvPr>
        </p:nvSpPr>
        <p:spPr/>
        <p:txBody>
          <a:bodyPr/>
          <a:lstStyle/>
          <a:p>
            <a:pPr>
              <a:buClr>
                <a:srgbClr val="C00000"/>
              </a:buClr>
            </a:pPr>
            <a:r>
              <a:rPr lang="en-US" altLang="zh-CN" sz="3200" b="1" dirty="0">
                <a:solidFill>
                  <a:srgbClr val="C00000"/>
                </a:solidFill>
                <a:ea typeface="宋体" pitchFamily="2" charset="-122"/>
              </a:rPr>
              <a:t>CUDA</a:t>
            </a:r>
            <a:r>
              <a:rPr lang="en-US" altLang="zh-CN" sz="3200" dirty="0">
                <a:ea typeface="宋体" pitchFamily="2" charset="-122"/>
              </a:rPr>
              <a:t> – </a:t>
            </a:r>
            <a:r>
              <a:rPr lang="en-US" altLang="zh-CN" sz="2800" dirty="0">
                <a:ea typeface="宋体" pitchFamily="2" charset="-122"/>
              </a:rPr>
              <a:t>Compute Unified Device Architecture</a:t>
            </a:r>
            <a:r>
              <a:rPr lang="zh-CN" altLang="en-US" sz="2800" dirty="0">
                <a:ea typeface="宋体" pitchFamily="2" charset="-122"/>
              </a:rPr>
              <a:t>（统一计算设备架构）</a:t>
            </a:r>
          </a:p>
          <a:p>
            <a:pPr lvl="1">
              <a:buClr>
                <a:srgbClr val="C00000"/>
              </a:buClr>
            </a:pPr>
            <a:r>
              <a:rPr lang="zh-CN" altLang="en-US" sz="2400" dirty="0">
                <a:ea typeface="宋体" pitchFamily="2" charset="-122"/>
              </a:rPr>
              <a:t>特点：专门针对</a:t>
            </a:r>
            <a:r>
              <a:rPr lang="en-US" altLang="zh-CN" sz="2400" dirty="0">
                <a:solidFill>
                  <a:srgbClr val="FF0000"/>
                </a:solidFill>
                <a:ea typeface="宋体" pitchFamily="2" charset="-122"/>
              </a:rPr>
              <a:t>GPU</a:t>
            </a:r>
            <a:r>
              <a:rPr lang="zh-CN" altLang="en-US" sz="2400" dirty="0">
                <a:ea typeface="宋体" pitchFamily="2" charset="-122"/>
              </a:rPr>
              <a:t>的开发工具</a:t>
            </a:r>
            <a:r>
              <a:rPr lang="zh-CN" altLang="en-US" dirty="0">
                <a:ea typeface="宋体" pitchFamily="2" charset="-122"/>
              </a:rPr>
              <a:t>。</a:t>
            </a:r>
          </a:p>
          <a:p>
            <a:pPr lvl="2">
              <a:buClr>
                <a:srgbClr val="C00000"/>
              </a:buClr>
              <a:buFont typeface="Wingdings" pitchFamily="2" charset="2"/>
              <a:buChar char="ü"/>
            </a:pPr>
            <a:r>
              <a:rPr lang="zh-CN" altLang="en-US" sz="2000" dirty="0">
                <a:ea typeface="宋体" pitchFamily="2" charset="-122"/>
              </a:rPr>
              <a:t>需要</a:t>
            </a:r>
            <a:r>
              <a:rPr lang="en-US" altLang="zh-CN" sz="2000" dirty="0" err="1">
                <a:ea typeface="宋体" pitchFamily="2" charset="-122"/>
              </a:rPr>
              <a:t>Nvidia</a:t>
            </a:r>
            <a:r>
              <a:rPr lang="zh-CN" altLang="en-US" sz="2000" dirty="0">
                <a:ea typeface="宋体" pitchFamily="2" charset="-122"/>
              </a:rPr>
              <a:t>公司的</a:t>
            </a:r>
            <a:r>
              <a:rPr lang="en-US" altLang="zh-CN" sz="2000" dirty="0">
                <a:ea typeface="宋体" pitchFamily="2" charset="-122"/>
              </a:rPr>
              <a:t>GeForce80</a:t>
            </a:r>
            <a:r>
              <a:rPr lang="zh-CN" altLang="en-US" sz="2000" dirty="0">
                <a:ea typeface="宋体" pitchFamily="2" charset="-122"/>
              </a:rPr>
              <a:t>以上系列、</a:t>
            </a:r>
            <a:r>
              <a:rPr lang="en-US" altLang="zh-CN" sz="2000" dirty="0">
                <a:ea typeface="宋体" pitchFamily="2" charset="-122"/>
              </a:rPr>
              <a:t>Tesla</a:t>
            </a:r>
            <a:r>
              <a:rPr lang="zh-CN" altLang="en-US" sz="2000" dirty="0">
                <a:ea typeface="宋体" pitchFamily="2" charset="-122"/>
              </a:rPr>
              <a:t>系列和</a:t>
            </a:r>
            <a:r>
              <a:rPr lang="en-US" altLang="zh-CN" sz="2000" dirty="0" err="1">
                <a:ea typeface="宋体" pitchFamily="2" charset="-122"/>
              </a:rPr>
              <a:t>Quadro</a:t>
            </a:r>
            <a:r>
              <a:rPr lang="zh-CN" altLang="en-US" sz="2000" dirty="0">
                <a:ea typeface="宋体" pitchFamily="2" charset="-122"/>
              </a:rPr>
              <a:t>系列等硬件的支持</a:t>
            </a:r>
            <a:r>
              <a:rPr lang="zh-CN" altLang="en-US" sz="2000" dirty="0" smtClean="0">
                <a:ea typeface="宋体" pitchFamily="2" charset="-122"/>
              </a:rPr>
              <a:t>。</a:t>
            </a:r>
            <a:endParaRPr lang="en-US" altLang="zh-CN" sz="2000" dirty="0">
              <a:ea typeface="宋体" pitchFamily="2" charset="-122"/>
            </a:endParaRPr>
          </a:p>
          <a:p>
            <a:pPr lvl="1">
              <a:buClr>
                <a:srgbClr val="C00000"/>
              </a:buClr>
            </a:pPr>
            <a:r>
              <a:rPr lang="zh-CN" altLang="en-US" sz="2400" dirty="0" smtClean="0">
                <a:ea typeface="宋体" pitchFamily="2" charset="-122"/>
              </a:rPr>
              <a:t>性能</a:t>
            </a:r>
            <a:r>
              <a:rPr lang="zh-CN" altLang="en-US" sz="2400" dirty="0">
                <a:ea typeface="宋体" pitchFamily="2" charset="-122"/>
              </a:rPr>
              <a:t>：程序</a:t>
            </a:r>
            <a:r>
              <a:rPr lang="zh-CN" altLang="en-US" sz="2400" dirty="0">
                <a:solidFill>
                  <a:srgbClr val="FF0000"/>
                </a:solidFill>
                <a:ea typeface="宋体" pitchFamily="2" charset="-122"/>
              </a:rPr>
              <a:t>效率</a:t>
            </a:r>
            <a:r>
              <a:rPr lang="zh-CN" altLang="en-US" sz="2400" dirty="0">
                <a:ea typeface="宋体" pitchFamily="2" charset="-122"/>
              </a:rPr>
              <a:t>能够得到大大提升。</a:t>
            </a:r>
          </a:p>
          <a:p>
            <a:pPr lvl="2">
              <a:buClr>
                <a:srgbClr val="C00000"/>
              </a:buClr>
              <a:buFont typeface="Wingdings" pitchFamily="2" charset="2"/>
              <a:buChar char="ü"/>
            </a:pPr>
            <a:r>
              <a:rPr lang="zh-CN" altLang="en-US" sz="2000" dirty="0">
                <a:ea typeface="宋体" pitchFamily="2" charset="-122"/>
              </a:rPr>
              <a:t>与采用图形</a:t>
            </a:r>
            <a:r>
              <a:rPr lang="en-US" altLang="zh-CN" sz="2000" dirty="0">
                <a:ea typeface="宋体" pitchFamily="2" charset="-122"/>
              </a:rPr>
              <a:t>API</a:t>
            </a:r>
            <a:r>
              <a:rPr lang="zh-CN" altLang="en-US" sz="2000" dirty="0">
                <a:ea typeface="宋体" pitchFamily="2" charset="-122"/>
              </a:rPr>
              <a:t>接口指挥</a:t>
            </a:r>
            <a:r>
              <a:rPr lang="en-US" altLang="zh-CN" sz="2000" dirty="0">
                <a:ea typeface="宋体" pitchFamily="2" charset="-122"/>
              </a:rPr>
              <a:t>GPU</a:t>
            </a:r>
            <a:r>
              <a:rPr lang="zh-CN" altLang="en-US" sz="2000" dirty="0">
                <a:ea typeface="宋体" pitchFamily="2" charset="-122"/>
              </a:rPr>
              <a:t>完成运算不同，</a:t>
            </a:r>
            <a:r>
              <a:rPr lang="en-US" altLang="zh-CN" sz="2000" dirty="0">
                <a:ea typeface="宋体" pitchFamily="2" charset="-122"/>
              </a:rPr>
              <a:t>CUDA</a:t>
            </a:r>
            <a:r>
              <a:rPr lang="zh-CN" altLang="en-US" sz="2000" dirty="0">
                <a:ea typeface="宋体" pitchFamily="2" charset="-122"/>
              </a:rPr>
              <a:t>可以自由地输入代码调用</a:t>
            </a:r>
            <a:r>
              <a:rPr lang="en-US" altLang="zh-CN" sz="2000" dirty="0">
                <a:ea typeface="宋体" pitchFamily="2" charset="-122"/>
              </a:rPr>
              <a:t>GPU</a:t>
            </a:r>
            <a:r>
              <a:rPr lang="zh-CN" altLang="en-US" sz="2000" dirty="0">
                <a:ea typeface="宋体" pitchFamily="2" charset="-122"/>
              </a:rPr>
              <a:t>的并行处理架构。 </a:t>
            </a:r>
          </a:p>
          <a:p>
            <a:pPr lvl="1">
              <a:buClr>
                <a:srgbClr val="C00000"/>
              </a:buClr>
            </a:pPr>
            <a:r>
              <a:rPr lang="zh-CN" altLang="en-US" sz="2400" dirty="0">
                <a:ea typeface="宋体" pitchFamily="2" charset="-122"/>
              </a:rPr>
              <a:t>优势：可以使用类</a:t>
            </a:r>
            <a:r>
              <a:rPr lang="en-US" altLang="zh-CN" sz="2400" dirty="0">
                <a:solidFill>
                  <a:srgbClr val="FF0000"/>
                </a:solidFill>
                <a:ea typeface="宋体" pitchFamily="2" charset="-122"/>
              </a:rPr>
              <a:t>C</a:t>
            </a:r>
            <a:r>
              <a:rPr lang="zh-CN" altLang="en-US" sz="2400" dirty="0">
                <a:solidFill>
                  <a:srgbClr val="FF0000"/>
                </a:solidFill>
                <a:ea typeface="宋体" pitchFamily="2" charset="-122"/>
              </a:rPr>
              <a:t>语言</a:t>
            </a:r>
            <a:r>
              <a:rPr lang="zh-CN" altLang="en-US" sz="2400" dirty="0">
                <a:ea typeface="宋体" pitchFamily="2" charset="-122"/>
              </a:rPr>
              <a:t>进行通用计算。</a:t>
            </a:r>
            <a:r>
              <a:rPr lang="zh-CN" altLang="en-US" dirty="0">
                <a:ea typeface="宋体" pitchFamily="2" charset="-122"/>
              </a:rPr>
              <a:t> </a:t>
            </a:r>
          </a:p>
          <a:p>
            <a:pPr lvl="2">
              <a:buClr>
                <a:srgbClr val="C00000"/>
              </a:buClr>
              <a:buFont typeface="Wingdings" pitchFamily="2" charset="2"/>
              <a:buChar char="ü"/>
            </a:pPr>
            <a:r>
              <a:rPr lang="zh-CN" altLang="en-US" sz="2000" dirty="0">
                <a:ea typeface="宋体" pitchFamily="2" charset="-122"/>
              </a:rPr>
              <a:t> </a:t>
            </a:r>
            <a:r>
              <a:rPr lang="en-US" altLang="zh-CN" sz="2000" dirty="0">
                <a:ea typeface="宋体" pitchFamily="2" charset="-122"/>
              </a:rPr>
              <a:t>CUDA</a:t>
            </a:r>
            <a:r>
              <a:rPr lang="zh-CN" altLang="en-US" sz="2000" dirty="0">
                <a:ea typeface="宋体" pitchFamily="2" charset="-122"/>
              </a:rPr>
              <a:t>的</a:t>
            </a:r>
            <a:r>
              <a:rPr lang="en-US" altLang="zh-CN" sz="2000" dirty="0">
                <a:ea typeface="宋体" pitchFamily="2" charset="-122"/>
              </a:rPr>
              <a:t>GPU</a:t>
            </a:r>
            <a:r>
              <a:rPr lang="zh-CN" altLang="en-US" sz="2000" dirty="0">
                <a:ea typeface="宋体" pitchFamily="2" charset="-122"/>
              </a:rPr>
              <a:t>编程语言基于标准的</a:t>
            </a:r>
            <a:r>
              <a:rPr lang="en-US" altLang="zh-CN" sz="2000" dirty="0">
                <a:ea typeface="宋体" pitchFamily="2" charset="-122"/>
              </a:rPr>
              <a:t>C</a:t>
            </a:r>
            <a:r>
              <a:rPr lang="zh-CN" altLang="en-US" sz="2000" dirty="0">
                <a:ea typeface="宋体" pitchFamily="2" charset="-122"/>
              </a:rPr>
              <a:t>语言，任何有</a:t>
            </a:r>
            <a:r>
              <a:rPr lang="en-US" altLang="zh-CN" sz="2000" dirty="0">
                <a:ea typeface="宋体" pitchFamily="2" charset="-122"/>
              </a:rPr>
              <a:t>C</a:t>
            </a:r>
            <a:r>
              <a:rPr lang="zh-CN" altLang="en-US" sz="2000" dirty="0">
                <a:ea typeface="宋体" pitchFamily="2" charset="-122"/>
              </a:rPr>
              <a:t>语言基础的用户都很容易地开发</a:t>
            </a:r>
            <a:r>
              <a:rPr lang="en-US" altLang="zh-CN" sz="2000" dirty="0">
                <a:ea typeface="宋体" pitchFamily="2" charset="-122"/>
              </a:rPr>
              <a:t>CUDA</a:t>
            </a:r>
            <a:r>
              <a:rPr lang="zh-CN" altLang="en-US" sz="2000" dirty="0">
                <a:ea typeface="宋体" pitchFamily="2" charset="-122"/>
              </a:rPr>
              <a:t>的应用程序</a:t>
            </a:r>
            <a:r>
              <a:rPr lang="zh-CN" altLang="en-US" dirty="0">
                <a:ea typeface="宋体" pitchFamily="2" charset="-122"/>
              </a:rPr>
              <a:t>。 </a:t>
            </a:r>
          </a:p>
        </p:txBody>
      </p:sp>
      <p:sp>
        <p:nvSpPr>
          <p:cNvPr id="189442" name="Rectangle 2"/>
          <p:cNvSpPr>
            <a:spLocks noGrp="1" noChangeArrowheads="1"/>
          </p:cNvSpPr>
          <p:nvPr>
            <p:ph type="title"/>
          </p:nvPr>
        </p:nvSpPr>
        <p:spPr/>
        <p:txBody>
          <a:bodyPr/>
          <a:lstStyle/>
          <a:p>
            <a:r>
              <a:rPr lang="en-US" altLang="zh-CN" dirty="0" smtClean="0"/>
              <a:t>3 CUDA</a:t>
            </a:r>
            <a:r>
              <a:rPr lang="zh-CN" altLang="en-US" dirty="0"/>
              <a:t>概论</a:t>
            </a:r>
            <a:r>
              <a:rPr lang="en-US" altLang="zh-CN" dirty="0"/>
              <a:t>—</a:t>
            </a:r>
            <a:r>
              <a:rPr lang="zh-CN" altLang="en-US" dirty="0"/>
              <a:t>简介</a:t>
            </a:r>
          </a:p>
        </p:txBody>
      </p:sp>
      <p:sp>
        <p:nvSpPr>
          <p:cNvPr id="2" name="灯片编号占位符 1"/>
          <p:cNvSpPr>
            <a:spLocks noGrp="1"/>
          </p:cNvSpPr>
          <p:nvPr>
            <p:ph type="sldNum" sz="quarter" idx="12"/>
          </p:nvPr>
        </p:nvSpPr>
        <p:spPr/>
        <p:txBody>
          <a:bodyPr/>
          <a:lstStyle/>
          <a:p>
            <a:pPr>
              <a:defRPr/>
            </a:pPr>
            <a:fld id="{6F5A280A-6C53-4B7F-9525-9F32D92F52A8}" type="slidenum">
              <a:rPr lang="en-US" altLang="zh-CN" smtClean="0"/>
              <a:pPr>
                <a:defRPr/>
              </a:pPr>
              <a:t>63</a:t>
            </a:fld>
            <a:endParaRPr lang="en-US" altLang="zh-CN" dirty="0"/>
          </a:p>
        </p:txBody>
      </p:sp>
    </p:spTree>
    <p:extLst>
      <p:ext uri="{BB962C8B-B14F-4D97-AF65-F5344CB8AC3E}">
        <p14:creationId xmlns:p14="http://schemas.microsoft.com/office/powerpoint/2010/main" val="16363290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a:ea typeface="宋体" pitchFamily="2" charset="-122"/>
              </a:rPr>
              <a:t>CUDA – </a:t>
            </a:r>
            <a:r>
              <a:rPr lang="zh-CN" altLang="en-US">
                <a:ea typeface="宋体" pitchFamily="2" charset="-122"/>
              </a:rPr>
              <a:t>异构并行</a:t>
            </a:r>
          </a:p>
        </p:txBody>
      </p:sp>
      <p:sp>
        <p:nvSpPr>
          <p:cNvPr id="193541" name="Rectangle 3"/>
          <p:cNvSpPr>
            <a:spLocks noChangeArrowheads="1"/>
          </p:cNvSpPr>
          <p:nvPr/>
        </p:nvSpPr>
        <p:spPr bwMode="auto">
          <a:xfrm>
            <a:off x="533400" y="12954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rgbClr val="C00000"/>
              </a:buClr>
              <a:buFont typeface="Arial" panose="020B0604020202020204" pitchFamily="34" charset="0"/>
              <a:buChar char="•"/>
            </a:pPr>
            <a:r>
              <a:rPr lang="en-US" altLang="zh-CN" sz="2400" b="1" dirty="0" err="1">
                <a:solidFill>
                  <a:srgbClr val="000000"/>
                </a:solidFill>
                <a:latin typeface="Verdana" pitchFamily="34" charset="0"/>
                <a:ea typeface="宋体" pitchFamily="2" charset="-122"/>
              </a:rPr>
              <a:t>host+device</a:t>
            </a:r>
            <a:r>
              <a:rPr lang="zh-CN" altLang="en-US" sz="2400" b="1" dirty="0">
                <a:solidFill>
                  <a:srgbClr val="000000"/>
                </a:solidFill>
                <a:latin typeface="Verdana" pitchFamily="34" charset="0"/>
                <a:ea typeface="宋体" pitchFamily="2" charset="-122"/>
              </a:rPr>
              <a:t>异构并行</a:t>
            </a:r>
            <a:r>
              <a:rPr lang="en-US" altLang="zh-CN" sz="2400" b="1" dirty="0">
                <a:solidFill>
                  <a:srgbClr val="000000"/>
                </a:solidFill>
                <a:latin typeface="Verdana" pitchFamily="34" charset="0"/>
                <a:ea typeface="宋体" pitchFamily="2" charset="-122"/>
              </a:rPr>
              <a:t>C</a:t>
            </a:r>
            <a:r>
              <a:rPr lang="zh-CN" altLang="en-US" sz="2400" b="1" dirty="0" smtClean="0">
                <a:solidFill>
                  <a:srgbClr val="000000"/>
                </a:solidFill>
                <a:latin typeface="Verdana" pitchFamily="34" charset="0"/>
                <a:ea typeface="宋体" pitchFamily="2" charset="-122"/>
              </a:rPr>
              <a:t>应用程序</a:t>
            </a:r>
            <a:endParaRPr lang="en-US" altLang="zh-CN" sz="2400" b="1" dirty="0" smtClean="0">
              <a:solidFill>
                <a:srgbClr val="000000"/>
              </a:solidFill>
              <a:latin typeface="Verdana" pitchFamily="34" charset="0"/>
              <a:ea typeface="宋体" pitchFamily="2" charset="-122"/>
            </a:endParaRPr>
          </a:p>
          <a:p>
            <a:pPr marL="800100" lvl="1" indent="-342900">
              <a:spcBef>
                <a:spcPct val="20000"/>
              </a:spcBef>
              <a:buClr>
                <a:srgbClr val="C00000"/>
              </a:buClr>
              <a:buFont typeface="Wingdings" panose="05000000000000000000" pitchFamily="2" charset="2"/>
              <a:buChar char="ü"/>
            </a:pPr>
            <a:r>
              <a:rPr lang="en-US" altLang="zh-CN" sz="2000" b="1" dirty="0" smtClean="0">
                <a:solidFill>
                  <a:srgbClr val="000000"/>
                </a:solidFill>
                <a:ea typeface="宋体" pitchFamily="2" charset="-122"/>
              </a:rPr>
              <a:t>Host</a:t>
            </a:r>
            <a:r>
              <a:rPr lang="zh-CN" altLang="en-US" sz="2000" b="1" dirty="0">
                <a:solidFill>
                  <a:srgbClr val="000000"/>
                </a:solidFill>
                <a:ea typeface="宋体" pitchFamily="2" charset="-122"/>
              </a:rPr>
              <a:t>端串行</a:t>
            </a:r>
            <a:r>
              <a:rPr lang="en-US" altLang="zh-CN" sz="2000" b="1" dirty="0">
                <a:solidFill>
                  <a:srgbClr val="000000"/>
                </a:solidFill>
                <a:ea typeface="宋体" pitchFamily="2" charset="-122"/>
              </a:rPr>
              <a:t>C</a:t>
            </a:r>
            <a:r>
              <a:rPr lang="zh-CN" altLang="en-US" sz="2000" b="1" dirty="0" smtClean="0">
                <a:solidFill>
                  <a:srgbClr val="000000"/>
                </a:solidFill>
                <a:ea typeface="宋体" pitchFamily="2" charset="-122"/>
              </a:rPr>
              <a:t>代码</a:t>
            </a:r>
            <a:endParaRPr lang="en-US" altLang="zh-CN" sz="2000" b="1" dirty="0" smtClean="0">
              <a:solidFill>
                <a:srgbClr val="000000"/>
              </a:solidFill>
              <a:ea typeface="宋体" pitchFamily="2" charset="-122"/>
            </a:endParaRPr>
          </a:p>
          <a:p>
            <a:pPr marL="800100" lvl="1" indent="-342900">
              <a:spcBef>
                <a:spcPct val="20000"/>
              </a:spcBef>
              <a:buClr>
                <a:srgbClr val="C00000"/>
              </a:buClr>
              <a:buFont typeface="Wingdings" panose="05000000000000000000" pitchFamily="2" charset="2"/>
              <a:buChar char="ü"/>
            </a:pPr>
            <a:r>
              <a:rPr lang="en-US" altLang="zh-CN" sz="2000" b="1" dirty="0" smtClean="0">
                <a:solidFill>
                  <a:srgbClr val="000000"/>
                </a:solidFill>
                <a:ea typeface="宋体" pitchFamily="2" charset="-122"/>
              </a:rPr>
              <a:t>Device</a:t>
            </a:r>
            <a:r>
              <a:rPr lang="zh-CN" altLang="en-US" sz="2000" b="1" dirty="0">
                <a:solidFill>
                  <a:srgbClr val="000000"/>
                </a:solidFill>
                <a:ea typeface="宋体" pitchFamily="2" charset="-122"/>
              </a:rPr>
              <a:t>端</a:t>
            </a:r>
            <a:r>
              <a:rPr lang="en-US" altLang="zh-CN" sz="2000" dirty="0">
                <a:solidFill>
                  <a:srgbClr val="000000"/>
                </a:solidFill>
                <a:ea typeface="宋体" pitchFamily="2" charset="-122"/>
              </a:rPr>
              <a:t>SPMD</a:t>
            </a:r>
            <a:r>
              <a:rPr lang="zh-CN" altLang="en-US" sz="2000" b="1" dirty="0">
                <a:solidFill>
                  <a:srgbClr val="000000"/>
                </a:solidFill>
                <a:ea typeface="宋体" pitchFamily="2" charset="-122"/>
              </a:rPr>
              <a:t>并行化</a:t>
            </a:r>
            <a:r>
              <a:rPr lang="en-US" altLang="zh-CN" sz="2000" b="1" dirty="0">
                <a:solidFill>
                  <a:srgbClr val="000000"/>
                </a:solidFill>
                <a:ea typeface="宋体" pitchFamily="2" charset="-122"/>
              </a:rPr>
              <a:t>kernel</a:t>
            </a:r>
            <a:r>
              <a:rPr lang="zh-CN" altLang="en-US" sz="2000" b="1" dirty="0">
                <a:solidFill>
                  <a:srgbClr val="000000"/>
                </a:solidFill>
                <a:ea typeface="宋体" pitchFamily="2" charset="-122"/>
              </a:rPr>
              <a:t>（内核）</a:t>
            </a:r>
            <a:r>
              <a:rPr lang="en-US" altLang="zh-CN" sz="2000" b="1" dirty="0">
                <a:solidFill>
                  <a:srgbClr val="000000"/>
                </a:solidFill>
                <a:ea typeface="宋体" pitchFamily="2" charset="-122"/>
              </a:rPr>
              <a:t>C</a:t>
            </a:r>
            <a:r>
              <a:rPr lang="zh-CN" altLang="en-US" sz="2000" b="1" dirty="0">
                <a:solidFill>
                  <a:srgbClr val="000000"/>
                </a:solidFill>
                <a:ea typeface="宋体" pitchFamily="2" charset="-122"/>
              </a:rPr>
              <a:t>代码</a:t>
            </a:r>
          </a:p>
        </p:txBody>
      </p:sp>
      <p:sp>
        <p:nvSpPr>
          <p:cNvPr id="193542" name="Text Box 4"/>
          <p:cNvSpPr txBox="1">
            <a:spLocks noChangeArrowheads="1"/>
          </p:cNvSpPr>
          <p:nvPr/>
        </p:nvSpPr>
        <p:spPr bwMode="auto">
          <a:xfrm>
            <a:off x="1371600" y="2895600"/>
            <a:ext cx="2262188"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lnSpc>
                <a:spcPct val="85000"/>
              </a:lnSpc>
              <a:spcBef>
                <a:spcPct val="10000"/>
              </a:spcBef>
            </a:pPr>
            <a:r>
              <a:rPr lang="en-US" altLang="zh-CN" b="1" dirty="0">
                <a:solidFill>
                  <a:srgbClr val="C00000"/>
                </a:solidFill>
                <a:latin typeface="Constantia" panose="02030602050306030303" pitchFamily="18" charset="0"/>
                <a:ea typeface="ＭＳ Ｐゴシック" pitchFamily="34" charset="-128"/>
              </a:rPr>
              <a:t>CPU</a:t>
            </a:r>
            <a:r>
              <a:rPr lang="zh-CN" altLang="en-US" b="1" dirty="0">
                <a:solidFill>
                  <a:srgbClr val="C00000"/>
                </a:solidFill>
                <a:latin typeface="Constantia" panose="02030602050306030303" pitchFamily="18" charset="0"/>
                <a:ea typeface="ＭＳ Ｐゴシック" pitchFamily="34" charset="-128"/>
              </a:rPr>
              <a:t>串行代码 </a:t>
            </a:r>
            <a:r>
              <a:rPr lang="en-US" altLang="zh-CN" b="1" dirty="0">
                <a:solidFill>
                  <a:srgbClr val="C00000"/>
                </a:solidFill>
                <a:latin typeface="Constantia" panose="02030602050306030303" pitchFamily="18" charset="0"/>
                <a:ea typeface="ＭＳ Ｐゴシック" pitchFamily="34" charset="-128"/>
              </a:rPr>
              <a:t>(host)</a:t>
            </a:r>
          </a:p>
        </p:txBody>
      </p:sp>
      <p:sp>
        <p:nvSpPr>
          <p:cNvPr id="193661" name="Text Box 124"/>
          <p:cNvSpPr txBox="1">
            <a:spLocks noChangeArrowheads="1"/>
          </p:cNvSpPr>
          <p:nvPr/>
        </p:nvSpPr>
        <p:spPr bwMode="auto">
          <a:xfrm>
            <a:off x="609600" y="3581400"/>
            <a:ext cx="3860800" cy="696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spcBef>
                <a:spcPct val="20000"/>
              </a:spcBef>
            </a:pPr>
            <a:r>
              <a:rPr lang="en-US" altLang="zh-CN" b="1" dirty="0">
                <a:solidFill>
                  <a:srgbClr val="000000"/>
                </a:solidFill>
                <a:latin typeface="Constantia" panose="02030602050306030303" pitchFamily="18" charset="0"/>
                <a:ea typeface="ＭＳ Ｐゴシック" pitchFamily="34" charset="-128"/>
              </a:rPr>
              <a:t>GPU</a:t>
            </a:r>
            <a:r>
              <a:rPr lang="zh-CN" altLang="en-US" b="1" dirty="0">
                <a:solidFill>
                  <a:srgbClr val="000000"/>
                </a:solidFill>
                <a:latin typeface="Constantia" panose="02030602050306030303" pitchFamily="18" charset="0"/>
                <a:ea typeface="ＭＳ Ｐゴシック" pitchFamily="34" charset="-128"/>
              </a:rPr>
              <a:t>并行内核 </a:t>
            </a:r>
            <a:r>
              <a:rPr lang="en-US" altLang="zh-CN" b="1" dirty="0">
                <a:solidFill>
                  <a:srgbClr val="000000"/>
                </a:solidFill>
                <a:latin typeface="Constantia" panose="02030602050306030303" pitchFamily="18" charset="0"/>
                <a:ea typeface="ＭＳ Ｐゴシック" pitchFamily="34" charset="-128"/>
              </a:rPr>
              <a:t>(device)</a:t>
            </a:r>
          </a:p>
          <a:p>
            <a:pPr algn="ctr">
              <a:spcBef>
                <a:spcPct val="20000"/>
              </a:spcBef>
            </a:pPr>
            <a:r>
              <a:rPr lang="en-US" altLang="zh-CN" b="1" dirty="0" err="1">
                <a:solidFill>
                  <a:srgbClr val="000000"/>
                </a:solidFill>
                <a:latin typeface="Constantia" panose="02030602050306030303" pitchFamily="18" charset="0"/>
                <a:ea typeface="ＭＳ Ｐゴシック" pitchFamily="34" charset="-128"/>
              </a:rPr>
              <a:t>KernelA</a:t>
            </a:r>
            <a:r>
              <a:rPr lang="en-US" altLang="zh-CN" b="1" dirty="0">
                <a:solidFill>
                  <a:srgbClr val="000000"/>
                </a:solidFill>
                <a:latin typeface="Constantia" panose="02030602050306030303" pitchFamily="18" charset="0"/>
                <a:ea typeface="ＭＳ Ｐゴシック" pitchFamily="34" charset="-128"/>
              </a:rPr>
              <a:t>&lt;&lt;&lt; </a:t>
            </a:r>
            <a:r>
              <a:rPr lang="en-US" altLang="zh-CN" b="1" dirty="0" err="1">
                <a:solidFill>
                  <a:srgbClr val="000000"/>
                </a:solidFill>
                <a:latin typeface="Constantia" panose="02030602050306030303" pitchFamily="18" charset="0"/>
                <a:ea typeface="ＭＳ Ｐゴシック" pitchFamily="34" charset="-128"/>
              </a:rPr>
              <a:t>nBlk</a:t>
            </a:r>
            <a:r>
              <a:rPr lang="en-US" altLang="zh-CN" b="1" dirty="0">
                <a:solidFill>
                  <a:srgbClr val="000000"/>
                </a:solidFill>
                <a:latin typeface="Constantia" panose="02030602050306030303" pitchFamily="18" charset="0"/>
                <a:ea typeface="ＭＳ Ｐゴシック" pitchFamily="34" charset="-128"/>
              </a:rPr>
              <a:t>, </a:t>
            </a:r>
            <a:r>
              <a:rPr lang="en-US" altLang="zh-CN" b="1" dirty="0" err="1">
                <a:solidFill>
                  <a:srgbClr val="000000"/>
                </a:solidFill>
                <a:latin typeface="Constantia" panose="02030602050306030303" pitchFamily="18" charset="0"/>
                <a:ea typeface="ＭＳ Ｐゴシック" pitchFamily="34" charset="-128"/>
              </a:rPr>
              <a:t>nTid</a:t>
            </a:r>
            <a:r>
              <a:rPr lang="en-US" altLang="zh-CN" b="1" dirty="0">
                <a:solidFill>
                  <a:srgbClr val="000000"/>
                </a:solidFill>
                <a:latin typeface="Constantia" panose="02030602050306030303" pitchFamily="18" charset="0"/>
                <a:ea typeface="ＭＳ Ｐゴシック" pitchFamily="34" charset="-128"/>
              </a:rPr>
              <a:t> &gt;&gt;&gt;(</a:t>
            </a:r>
            <a:r>
              <a:rPr lang="en-US" altLang="zh-CN" b="1" dirty="0" err="1">
                <a:solidFill>
                  <a:srgbClr val="000000"/>
                </a:solidFill>
                <a:latin typeface="Constantia" panose="02030602050306030303" pitchFamily="18" charset="0"/>
                <a:ea typeface="ＭＳ Ｐゴシック" pitchFamily="34" charset="-128"/>
              </a:rPr>
              <a:t>args</a:t>
            </a:r>
            <a:r>
              <a:rPr lang="en-US" altLang="zh-CN" b="1" dirty="0">
                <a:solidFill>
                  <a:srgbClr val="000000"/>
                </a:solidFill>
                <a:latin typeface="Constantia" panose="02030602050306030303" pitchFamily="18" charset="0"/>
                <a:ea typeface="ＭＳ Ｐゴシック" pitchFamily="34" charset="-128"/>
              </a:rPr>
              <a:t>);</a:t>
            </a:r>
          </a:p>
        </p:txBody>
      </p:sp>
      <p:sp>
        <p:nvSpPr>
          <p:cNvPr id="193663" name="Text Box 127"/>
          <p:cNvSpPr txBox="1">
            <a:spLocks noChangeArrowheads="1"/>
          </p:cNvSpPr>
          <p:nvPr/>
        </p:nvSpPr>
        <p:spPr bwMode="auto">
          <a:xfrm>
            <a:off x="1371600" y="4800600"/>
            <a:ext cx="2293938"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lnSpc>
                <a:spcPct val="85000"/>
              </a:lnSpc>
              <a:spcBef>
                <a:spcPct val="10000"/>
              </a:spcBef>
            </a:pPr>
            <a:r>
              <a:rPr lang="en-US" altLang="zh-CN" b="1" dirty="0">
                <a:solidFill>
                  <a:srgbClr val="C00000"/>
                </a:solidFill>
                <a:latin typeface="Constantia" panose="02030602050306030303" pitchFamily="18" charset="0"/>
                <a:ea typeface="ＭＳ Ｐゴシック" pitchFamily="34" charset="-128"/>
              </a:rPr>
              <a:t>CPU</a:t>
            </a:r>
            <a:r>
              <a:rPr lang="zh-CN" altLang="en-US" b="1" dirty="0">
                <a:solidFill>
                  <a:srgbClr val="C00000"/>
                </a:solidFill>
                <a:latin typeface="Constantia" panose="02030602050306030303" pitchFamily="18" charset="0"/>
                <a:ea typeface="ＭＳ Ｐゴシック" pitchFamily="34" charset="-128"/>
              </a:rPr>
              <a:t>串行代码 </a:t>
            </a:r>
            <a:r>
              <a:rPr lang="en-US" altLang="zh-CN" b="1" dirty="0">
                <a:solidFill>
                  <a:srgbClr val="C00000"/>
                </a:solidFill>
                <a:latin typeface="Constantia" panose="02030602050306030303" pitchFamily="18" charset="0"/>
                <a:ea typeface="ＭＳ Ｐゴシック" pitchFamily="34" charset="-128"/>
              </a:rPr>
              <a:t>(host)</a:t>
            </a:r>
          </a:p>
        </p:txBody>
      </p:sp>
      <p:sp>
        <p:nvSpPr>
          <p:cNvPr id="193665" name="Text Box 129"/>
          <p:cNvSpPr txBox="1">
            <a:spLocks noChangeArrowheads="1"/>
          </p:cNvSpPr>
          <p:nvPr/>
        </p:nvSpPr>
        <p:spPr bwMode="auto">
          <a:xfrm>
            <a:off x="533400" y="5562600"/>
            <a:ext cx="3860800" cy="696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spcBef>
                <a:spcPct val="20000"/>
              </a:spcBef>
            </a:pPr>
            <a:r>
              <a:rPr lang="en-US" altLang="zh-CN" b="1" dirty="0">
                <a:solidFill>
                  <a:srgbClr val="000000"/>
                </a:solidFill>
                <a:latin typeface="Constantia" panose="02030602050306030303" pitchFamily="18" charset="0"/>
                <a:ea typeface="ＭＳ Ｐゴシック" pitchFamily="34" charset="-128"/>
              </a:rPr>
              <a:t>GPU</a:t>
            </a:r>
            <a:r>
              <a:rPr lang="zh-CN" altLang="en-US" b="1" dirty="0">
                <a:solidFill>
                  <a:srgbClr val="000000"/>
                </a:solidFill>
                <a:latin typeface="Constantia" panose="02030602050306030303" pitchFamily="18" charset="0"/>
                <a:ea typeface="ＭＳ Ｐゴシック" pitchFamily="34" charset="-128"/>
              </a:rPr>
              <a:t>并行内核 </a:t>
            </a:r>
            <a:r>
              <a:rPr lang="en-US" altLang="zh-CN" b="1" dirty="0">
                <a:solidFill>
                  <a:srgbClr val="000000"/>
                </a:solidFill>
                <a:latin typeface="Constantia" panose="02030602050306030303" pitchFamily="18" charset="0"/>
                <a:ea typeface="ＭＳ Ｐゴシック" pitchFamily="34" charset="-128"/>
              </a:rPr>
              <a:t>(device)</a:t>
            </a:r>
          </a:p>
          <a:p>
            <a:pPr algn="ctr">
              <a:spcBef>
                <a:spcPct val="20000"/>
              </a:spcBef>
            </a:pPr>
            <a:r>
              <a:rPr lang="en-US" altLang="zh-CN" b="1" dirty="0" err="1">
                <a:solidFill>
                  <a:srgbClr val="000000"/>
                </a:solidFill>
                <a:latin typeface="Constantia" panose="02030602050306030303" pitchFamily="18" charset="0"/>
                <a:ea typeface="ＭＳ Ｐゴシック" pitchFamily="34" charset="-128"/>
              </a:rPr>
              <a:t>KernelB</a:t>
            </a:r>
            <a:r>
              <a:rPr lang="en-US" altLang="zh-CN" b="1" dirty="0">
                <a:solidFill>
                  <a:srgbClr val="000000"/>
                </a:solidFill>
                <a:latin typeface="Constantia" panose="02030602050306030303" pitchFamily="18" charset="0"/>
                <a:ea typeface="ＭＳ Ｐゴシック" pitchFamily="34" charset="-128"/>
              </a:rPr>
              <a:t>&lt;&lt;&lt; </a:t>
            </a:r>
            <a:r>
              <a:rPr lang="en-US" altLang="zh-CN" b="1" dirty="0" err="1">
                <a:solidFill>
                  <a:srgbClr val="000000"/>
                </a:solidFill>
                <a:latin typeface="Constantia" panose="02030602050306030303" pitchFamily="18" charset="0"/>
                <a:ea typeface="ＭＳ Ｐゴシック" pitchFamily="34" charset="-128"/>
              </a:rPr>
              <a:t>nBlk</a:t>
            </a:r>
            <a:r>
              <a:rPr lang="en-US" altLang="zh-CN" b="1" dirty="0">
                <a:solidFill>
                  <a:srgbClr val="000000"/>
                </a:solidFill>
                <a:latin typeface="Constantia" panose="02030602050306030303" pitchFamily="18" charset="0"/>
                <a:ea typeface="ＭＳ Ｐゴシック" pitchFamily="34" charset="-128"/>
              </a:rPr>
              <a:t>, </a:t>
            </a:r>
            <a:r>
              <a:rPr lang="en-US" altLang="zh-CN" b="1" dirty="0" err="1">
                <a:solidFill>
                  <a:srgbClr val="000000"/>
                </a:solidFill>
                <a:latin typeface="Constantia" panose="02030602050306030303" pitchFamily="18" charset="0"/>
                <a:ea typeface="ＭＳ Ｐゴシック" pitchFamily="34" charset="-128"/>
              </a:rPr>
              <a:t>nTid</a:t>
            </a:r>
            <a:r>
              <a:rPr lang="en-US" altLang="zh-CN" b="1" dirty="0">
                <a:solidFill>
                  <a:srgbClr val="000000"/>
                </a:solidFill>
                <a:latin typeface="Constantia" panose="02030602050306030303" pitchFamily="18" charset="0"/>
                <a:ea typeface="ＭＳ Ｐゴシック" pitchFamily="34" charset="-128"/>
              </a:rPr>
              <a:t> &gt;&gt;&gt;(</a:t>
            </a:r>
            <a:r>
              <a:rPr lang="en-US" altLang="zh-CN" b="1" dirty="0" err="1">
                <a:solidFill>
                  <a:srgbClr val="000000"/>
                </a:solidFill>
                <a:latin typeface="Constantia" panose="02030602050306030303" pitchFamily="18" charset="0"/>
                <a:ea typeface="ＭＳ Ｐゴシック" pitchFamily="34" charset="-128"/>
              </a:rPr>
              <a:t>args</a:t>
            </a:r>
            <a:r>
              <a:rPr lang="en-US" altLang="zh-CN" b="1" dirty="0">
                <a:solidFill>
                  <a:srgbClr val="000000"/>
                </a:solidFill>
                <a:latin typeface="Constantia" panose="02030602050306030303" pitchFamily="18" charset="0"/>
                <a:ea typeface="ＭＳ Ｐゴシック" pitchFamily="34" charset="-128"/>
              </a:rPr>
              <a:t>);</a:t>
            </a:r>
          </a:p>
        </p:txBody>
      </p:sp>
      <p:grpSp>
        <p:nvGrpSpPr>
          <p:cNvPr id="193666" name="Group 6"/>
          <p:cNvGrpSpPr>
            <a:grpSpLocks/>
          </p:cNvGrpSpPr>
          <p:nvPr/>
        </p:nvGrpSpPr>
        <p:grpSpPr bwMode="auto">
          <a:xfrm>
            <a:off x="4702175" y="3562350"/>
            <a:ext cx="3927475" cy="835025"/>
            <a:chOff x="258" y="2682"/>
            <a:chExt cx="2474" cy="592"/>
          </a:xfrm>
        </p:grpSpPr>
        <p:sp>
          <p:nvSpPr>
            <p:cNvPr id="193667" name="Rectangle 7"/>
            <p:cNvSpPr>
              <a:spLocks noChangeArrowheads="1"/>
            </p:cNvSpPr>
            <p:nvPr/>
          </p:nvSpPr>
          <p:spPr bwMode="auto">
            <a:xfrm>
              <a:off x="258" y="2682"/>
              <a:ext cx="2474" cy="592"/>
            </a:xfrm>
            <a:prstGeom prst="rect">
              <a:avLst/>
            </a:prstGeom>
            <a:noFill/>
            <a:ln w="28575" algn="ctr">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400">
                <a:solidFill>
                  <a:srgbClr val="000000"/>
                </a:solidFill>
                <a:latin typeface="Palatino" charset="0"/>
                <a:ea typeface="宋体" pitchFamily="2" charset="-122"/>
              </a:endParaRPr>
            </a:p>
          </p:txBody>
        </p:sp>
        <p:sp>
          <p:nvSpPr>
            <p:cNvPr id="193668" name="Text Box 8"/>
            <p:cNvSpPr txBox="1">
              <a:spLocks noChangeArrowheads="1"/>
            </p:cNvSpPr>
            <p:nvPr/>
          </p:nvSpPr>
          <p:spPr bwMode="auto">
            <a:xfrm>
              <a:off x="1872" y="2909"/>
              <a:ext cx="316" cy="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zh-CN" b="1">
                  <a:solidFill>
                    <a:srgbClr val="000000"/>
                  </a:solidFill>
                  <a:ea typeface="ＭＳ Ｐゴシック" pitchFamily="34" charset="-128"/>
                </a:rPr>
                <a:t>. . .</a:t>
              </a:r>
            </a:p>
          </p:txBody>
        </p:sp>
        <p:grpSp>
          <p:nvGrpSpPr>
            <p:cNvPr id="193669" name="Group 9"/>
            <p:cNvGrpSpPr>
              <a:grpSpLocks/>
            </p:cNvGrpSpPr>
            <p:nvPr/>
          </p:nvGrpSpPr>
          <p:grpSpPr bwMode="auto">
            <a:xfrm>
              <a:off x="313" y="2730"/>
              <a:ext cx="490" cy="497"/>
              <a:chOff x="967" y="1678"/>
              <a:chExt cx="688" cy="700"/>
            </a:xfrm>
          </p:grpSpPr>
          <p:sp>
            <p:nvSpPr>
              <p:cNvPr id="193670" name="Text Box 10"/>
              <p:cNvSpPr txBox="1">
                <a:spLocks noChangeArrowheads="1"/>
              </p:cNvSpPr>
              <p:nvPr/>
            </p:nvSpPr>
            <p:spPr bwMode="auto">
              <a:xfrm>
                <a:off x="967" y="1678"/>
                <a:ext cx="688" cy="700"/>
              </a:xfrm>
              <a:prstGeom prst="rect">
                <a:avLst/>
              </a:prstGeom>
              <a:noFill/>
              <a:ln w="1905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lIns="0" r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lnSpc>
                    <a:spcPct val="85000"/>
                  </a:lnSpc>
                  <a:spcBef>
                    <a:spcPct val="10000"/>
                  </a:spcBef>
                </a:pPr>
                <a:endParaRPr lang="zh-CN" altLang="en-US" sz="1200" b="1">
                  <a:solidFill>
                    <a:srgbClr val="000000"/>
                  </a:solidFill>
                  <a:ea typeface="ＭＳ Ｐゴシック" pitchFamily="34" charset="-128"/>
                </a:endParaRPr>
              </a:p>
            </p:txBody>
          </p:sp>
          <p:grpSp>
            <p:nvGrpSpPr>
              <p:cNvPr id="193671" name="Group 11"/>
              <p:cNvGrpSpPr>
                <a:grpSpLocks/>
              </p:cNvGrpSpPr>
              <p:nvPr/>
            </p:nvGrpSpPr>
            <p:grpSpPr bwMode="auto">
              <a:xfrm>
                <a:off x="1035" y="1764"/>
                <a:ext cx="552" cy="529"/>
                <a:chOff x="1045" y="1780"/>
                <a:chExt cx="806" cy="773"/>
              </a:xfrm>
            </p:grpSpPr>
            <p:sp>
              <p:nvSpPr>
                <p:cNvPr id="193672" name="Freeform 12"/>
                <p:cNvSpPr>
                  <a:spLocks/>
                </p:cNvSpPr>
                <p:nvPr/>
              </p:nvSpPr>
              <p:spPr bwMode="auto">
                <a:xfrm>
                  <a:off x="1045"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73" name="Freeform 13"/>
                <p:cNvSpPr>
                  <a:spLocks/>
                </p:cNvSpPr>
                <p:nvPr/>
              </p:nvSpPr>
              <p:spPr bwMode="auto">
                <a:xfrm>
                  <a:off x="1116"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74" name="Freeform 14"/>
                <p:cNvSpPr>
                  <a:spLocks/>
                </p:cNvSpPr>
                <p:nvPr/>
              </p:nvSpPr>
              <p:spPr bwMode="auto">
                <a:xfrm>
                  <a:off x="1181"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75" name="Freeform 15"/>
                <p:cNvSpPr>
                  <a:spLocks/>
                </p:cNvSpPr>
                <p:nvPr/>
              </p:nvSpPr>
              <p:spPr bwMode="auto">
                <a:xfrm>
                  <a:off x="1247"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76" name="Freeform 16"/>
                <p:cNvSpPr>
                  <a:spLocks/>
                </p:cNvSpPr>
                <p:nvPr/>
              </p:nvSpPr>
              <p:spPr bwMode="auto">
                <a:xfrm>
                  <a:off x="1312"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77" name="Freeform 17"/>
                <p:cNvSpPr>
                  <a:spLocks/>
                </p:cNvSpPr>
                <p:nvPr/>
              </p:nvSpPr>
              <p:spPr bwMode="auto">
                <a:xfrm>
                  <a:off x="1378"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78" name="Freeform 18"/>
                <p:cNvSpPr>
                  <a:spLocks/>
                </p:cNvSpPr>
                <p:nvPr/>
              </p:nvSpPr>
              <p:spPr bwMode="auto">
                <a:xfrm>
                  <a:off x="1443"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79" name="Freeform 19"/>
                <p:cNvSpPr>
                  <a:spLocks/>
                </p:cNvSpPr>
                <p:nvPr/>
              </p:nvSpPr>
              <p:spPr bwMode="auto">
                <a:xfrm>
                  <a:off x="1509"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80" name="Freeform 20"/>
                <p:cNvSpPr>
                  <a:spLocks/>
                </p:cNvSpPr>
                <p:nvPr/>
              </p:nvSpPr>
              <p:spPr bwMode="auto">
                <a:xfrm>
                  <a:off x="1574"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81" name="Freeform 21"/>
                <p:cNvSpPr>
                  <a:spLocks/>
                </p:cNvSpPr>
                <p:nvPr/>
              </p:nvSpPr>
              <p:spPr bwMode="auto">
                <a:xfrm>
                  <a:off x="1640" y="1780"/>
                  <a:ext cx="145"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82" name="Freeform 22"/>
                <p:cNvSpPr>
                  <a:spLocks/>
                </p:cNvSpPr>
                <p:nvPr/>
              </p:nvSpPr>
              <p:spPr bwMode="auto">
                <a:xfrm>
                  <a:off x="1705"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grpSp>
        </p:grpSp>
        <p:grpSp>
          <p:nvGrpSpPr>
            <p:cNvPr id="193683" name="Group 23"/>
            <p:cNvGrpSpPr>
              <a:grpSpLocks/>
            </p:cNvGrpSpPr>
            <p:nvPr/>
          </p:nvGrpSpPr>
          <p:grpSpPr bwMode="auto">
            <a:xfrm>
              <a:off x="847" y="2730"/>
              <a:ext cx="490" cy="497"/>
              <a:chOff x="967" y="1678"/>
              <a:chExt cx="688" cy="700"/>
            </a:xfrm>
          </p:grpSpPr>
          <p:sp>
            <p:nvSpPr>
              <p:cNvPr id="193684" name="Text Box 24"/>
              <p:cNvSpPr txBox="1">
                <a:spLocks noChangeArrowheads="1"/>
              </p:cNvSpPr>
              <p:nvPr/>
            </p:nvSpPr>
            <p:spPr bwMode="auto">
              <a:xfrm>
                <a:off x="967" y="1678"/>
                <a:ext cx="688" cy="700"/>
              </a:xfrm>
              <a:prstGeom prst="rect">
                <a:avLst/>
              </a:prstGeom>
              <a:noFill/>
              <a:ln w="1905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lIns="0" r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lnSpc>
                    <a:spcPct val="85000"/>
                  </a:lnSpc>
                  <a:spcBef>
                    <a:spcPct val="10000"/>
                  </a:spcBef>
                </a:pPr>
                <a:endParaRPr lang="zh-CN" altLang="en-US" sz="1200" b="1">
                  <a:solidFill>
                    <a:srgbClr val="000000"/>
                  </a:solidFill>
                  <a:ea typeface="ＭＳ Ｐゴシック" pitchFamily="34" charset="-128"/>
                </a:endParaRPr>
              </a:p>
            </p:txBody>
          </p:sp>
          <p:grpSp>
            <p:nvGrpSpPr>
              <p:cNvPr id="193685" name="Group 25"/>
              <p:cNvGrpSpPr>
                <a:grpSpLocks/>
              </p:cNvGrpSpPr>
              <p:nvPr/>
            </p:nvGrpSpPr>
            <p:grpSpPr bwMode="auto">
              <a:xfrm>
                <a:off x="1035" y="1764"/>
                <a:ext cx="552" cy="529"/>
                <a:chOff x="1045" y="1780"/>
                <a:chExt cx="806" cy="773"/>
              </a:xfrm>
            </p:grpSpPr>
            <p:sp>
              <p:nvSpPr>
                <p:cNvPr id="193686" name="Freeform 26"/>
                <p:cNvSpPr>
                  <a:spLocks/>
                </p:cNvSpPr>
                <p:nvPr/>
              </p:nvSpPr>
              <p:spPr bwMode="auto">
                <a:xfrm>
                  <a:off x="1045"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87" name="Freeform 27"/>
                <p:cNvSpPr>
                  <a:spLocks/>
                </p:cNvSpPr>
                <p:nvPr/>
              </p:nvSpPr>
              <p:spPr bwMode="auto">
                <a:xfrm>
                  <a:off x="1116"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88" name="Freeform 28"/>
                <p:cNvSpPr>
                  <a:spLocks/>
                </p:cNvSpPr>
                <p:nvPr/>
              </p:nvSpPr>
              <p:spPr bwMode="auto">
                <a:xfrm>
                  <a:off x="1181"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89" name="Freeform 29"/>
                <p:cNvSpPr>
                  <a:spLocks/>
                </p:cNvSpPr>
                <p:nvPr/>
              </p:nvSpPr>
              <p:spPr bwMode="auto">
                <a:xfrm>
                  <a:off x="1247"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90" name="Freeform 30"/>
                <p:cNvSpPr>
                  <a:spLocks/>
                </p:cNvSpPr>
                <p:nvPr/>
              </p:nvSpPr>
              <p:spPr bwMode="auto">
                <a:xfrm>
                  <a:off x="1312"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91" name="Freeform 31"/>
                <p:cNvSpPr>
                  <a:spLocks/>
                </p:cNvSpPr>
                <p:nvPr/>
              </p:nvSpPr>
              <p:spPr bwMode="auto">
                <a:xfrm>
                  <a:off x="1378"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92" name="Freeform 32"/>
                <p:cNvSpPr>
                  <a:spLocks/>
                </p:cNvSpPr>
                <p:nvPr/>
              </p:nvSpPr>
              <p:spPr bwMode="auto">
                <a:xfrm>
                  <a:off x="1443"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93" name="Freeform 33"/>
                <p:cNvSpPr>
                  <a:spLocks/>
                </p:cNvSpPr>
                <p:nvPr/>
              </p:nvSpPr>
              <p:spPr bwMode="auto">
                <a:xfrm>
                  <a:off x="1509"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94" name="Freeform 34"/>
                <p:cNvSpPr>
                  <a:spLocks/>
                </p:cNvSpPr>
                <p:nvPr/>
              </p:nvSpPr>
              <p:spPr bwMode="auto">
                <a:xfrm>
                  <a:off x="1574"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95" name="Freeform 35"/>
                <p:cNvSpPr>
                  <a:spLocks/>
                </p:cNvSpPr>
                <p:nvPr/>
              </p:nvSpPr>
              <p:spPr bwMode="auto">
                <a:xfrm>
                  <a:off x="1640" y="1780"/>
                  <a:ext cx="145"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696" name="Freeform 36"/>
                <p:cNvSpPr>
                  <a:spLocks/>
                </p:cNvSpPr>
                <p:nvPr/>
              </p:nvSpPr>
              <p:spPr bwMode="auto">
                <a:xfrm>
                  <a:off x="1705"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grpSp>
        </p:grpSp>
        <p:grpSp>
          <p:nvGrpSpPr>
            <p:cNvPr id="193697" name="Group 37"/>
            <p:cNvGrpSpPr>
              <a:grpSpLocks/>
            </p:cNvGrpSpPr>
            <p:nvPr/>
          </p:nvGrpSpPr>
          <p:grpSpPr bwMode="auto">
            <a:xfrm>
              <a:off x="2187" y="2730"/>
              <a:ext cx="490" cy="497"/>
              <a:chOff x="967" y="1678"/>
              <a:chExt cx="688" cy="700"/>
            </a:xfrm>
          </p:grpSpPr>
          <p:sp>
            <p:nvSpPr>
              <p:cNvPr id="193698" name="Text Box 38"/>
              <p:cNvSpPr txBox="1">
                <a:spLocks noChangeArrowheads="1"/>
              </p:cNvSpPr>
              <p:nvPr/>
            </p:nvSpPr>
            <p:spPr bwMode="auto">
              <a:xfrm>
                <a:off x="967" y="1678"/>
                <a:ext cx="688" cy="700"/>
              </a:xfrm>
              <a:prstGeom prst="rect">
                <a:avLst/>
              </a:prstGeom>
              <a:noFill/>
              <a:ln w="1905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lIns="0" r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lnSpc>
                    <a:spcPct val="85000"/>
                  </a:lnSpc>
                  <a:spcBef>
                    <a:spcPct val="10000"/>
                  </a:spcBef>
                </a:pPr>
                <a:endParaRPr lang="zh-CN" altLang="en-US" sz="1200" b="1">
                  <a:solidFill>
                    <a:srgbClr val="000000"/>
                  </a:solidFill>
                  <a:ea typeface="ＭＳ Ｐゴシック" pitchFamily="34" charset="-128"/>
                </a:endParaRPr>
              </a:p>
            </p:txBody>
          </p:sp>
          <p:grpSp>
            <p:nvGrpSpPr>
              <p:cNvPr id="193699" name="Group 39"/>
              <p:cNvGrpSpPr>
                <a:grpSpLocks/>
              </p:cNvGrpSpPr>
              <p:nvPr/>
            </p:nvGrpSpPr>
            <p:grpSpPr bwMode="auto">
              <a:xfrm>
                <a:off x="1035" y="1764"/>
                <a:ext cx="552" cy="529"/>
                <a:chOff x="1045" y="1780"/>
                <a:chExt cx="806" cy="773"/>
              </a:xfrm>
            </p:grpSpPr>
            <p:sp>
              <p:nvSpPr>
                <p:cNvPr id="193700" name="Freeform 40"/>
                <p:cNvSpPr>
                  <a:spLocks/>
                </p:cNvSpPr>
                <p:nvPr/>
              </p:nvSpPr>
              <p:spPr bwMode="auto">
                <a:xfrm>
                  <a:off x="1045"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01" name="Freeform 41"/>
                <p:cNvSpPr>
                  <a:spLocks/>
                </p:cNvSpPr>
                <p:nvPr/>
              </p:nvSpPr>
              <p:spPr bwMode="auto">
                <a:xfrm>
                  <a:off x="1116"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02" name="Freeform 42"/>
                <p:cNvSpPr>
                  <a:spLocks/>
                </p:cNvSpPr>
                <p:nvPr/>
              </p:nvSpPr>
              <p:spPr bwMode="auto">
                <a:xfrm>
                  <a:off x="1181"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03" name="Freeform 43"/>
                <p:cNvSpPr>
                  <a:spLocks/>
                </p:cNvSpPr>
                <p:nvPr/>
              </p:nvSpPr>
              <p:spPr bwMode="auto">
                <a:xfrm>
                  <a:off x="1247"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04" name="Freeform 44"/>
                <p:cNvSpPr>
                  <a:spLocks/>
                </p:cNvSpPr>
                <p:nvPr/>
              </p:nvSpPr>
              <p:spPr bwMode="auto">
                <a:xfrm>
                  <a:off x="1312"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05" name="Freeform 45"/>
                <p:cNvSpPr>
                  <a:spLocks/>
                </p:cNvSpPr>
                <p:nvPr/>
              </p:nvSpPr>
              <p:spPr bwMode="auto">
                <a:xfrm>
                  <a:off x="1378"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06" name="Freeform 46"/>
                <p:cNvSpPr>
                  <a:spLocks/>
                </p:cNvSpPr>
                <p:nvPr/>
              </p:nvSpPr>
              <p:spPr bwMode="auto">
                <a:xfrm>
                  <a:off x="1443"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07" name="Freeform 47"/>
                <p:cNvSpPr>
                  <a:spLocks/>
                </p:cNvSpPr>
                <p:nvPr/>
              </p:nvSpPr>
              <p:spPr bwMode="auto">
                <a:xfrm>
                  <a:off x="1509"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08" name="Freeform 48"/>
                <p:cNvSpPr>
                  <a:spLocks/>
                </p:cNvSpPr>
                <p:nvPr/>
              </p:nvSpPr>
              <p:spPr bwMode="auto">
                <a:xfrm>
                  <a:off x="1574"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09" name="Freeform 49"/>
                <p:cNvSpPr>
                  <a:spLocks/>
                </p:cNvSpPr>
                <p:nvPr/>
              </p:nvSpPr>
              <p:spPr bwMode="auto">
                <a:xfrm>
                  <a:off x="1640" y="1780"/>
                  <a:ext cx="145"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10" name="Freeform 50"/>
                <p:cNvSpPr>
                  <a:spLocks/>
                </p:cNvSpPr>
                <p:nvPr/>
              </p:nvSpPr>
              <p:spPr bwMode="auto">
                <a:xfrm>
                  <a:off x="1705"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grpSp>
        </p:grpSp>
        <p:grpSp>
          <p:nvGrpSpPr>
            <p:cNvPr id="193711" name="Group 51"/>
            <p:cNvGrpSpPr>
              <a:grpSpLocks/>
            </p:cNvGrpSpPr>
            <p:nvPr/>
          </p:nvGrpSpPr>
          <p:grpSpPr bwMode="auto">
            <a:xfrm>
              <a:off x="1383" y="2730"/>
              <a:ext cx="489" cy="497"/>
              <a:chOff x="967" y="1678"/>
              <a:chExt cx="688" cy="700"/>
            </a:xfrm>
          </p:grpSpPr>
          <p:sp>
            <p:nvSpPr>
              <p:cNvPr id="193712" name="Text Box 52"/>
              <p:cNvSpPr txBox="1">
                <a:spLocks noChangeArrowheads="1"/>
              </p:cNvSpPr>
              <p:nvPr/>
            </p:nvSpPr>
            <p:spPr bwMode="auto">
              <a:xfrm>
                <a:off x="967" y="1678"/>
                <a:ext cx="688" cy="700"/>
              </a:xfrm>
              <a:prstGeom prst="rect">
                <a:avLst/>
              </a:prstGeom>
              <a:noFill/>
              <a:ln w="1905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lIns="0" r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lnSpc>
                    <a:spcPct val="85000"/>
                  </a:lnSpc>
                  <a:spcBef>
                    <a:spcPct val="10000"/>
                  </a:spcBef>
                </a:pPr>
                <a:endParaRPr lang="zh-CN" altLang="en-US" sz="1200" b="1">
                  <a:solidFill>
                    <a:srgbClr val="000000"/>
                  </a:solidFill>
                  <a:ea typeface="ＭＳ Ｐゴシック" pitchFamily="34" charset="-128"/>
                </a:endParaRPr>
              </a:p>
            </p:txBody>
          </p:sp>
          <p:grpSp>
            <p:nvGrpSpPr>
              <p:cNvPr id="193713" name="Group 53"/>
              <p:cNvGrpSpPr>
                <a:grpSpLocks/>
              </p:cNvGrpSpPr>
              <p:nvPr/>
            </p:nvGrpSpPr>
            <p:grpSpPr bwMode="auto">
              <a:xfrm>
                <a:off x="1035" y="1764"/>
                <a:ext cx="552" cy="529"/>
                <a:chOff x="1045" y="1780"/>
                <a:chExt cx="806" cy="773"/>
              </a:xfrm>
            </p:grpSpPr>
            <p:sp>
              <p:nvSpPr>
                <p:cNvPr id="193714" name="Freeform 54"/>
                <p:cNvSpPr>
                  <a:spLocks/>
                </p:cNvSpPr>
                <p:nvPr/>
              </p:nvSpPr>
              <p:spPr bwMode="auto">
                <a:xfrm>
                  <a:off x="1045"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15" name="Freeform 55"/>
                <p:cNvSpPr>
                  <a:spLocks/>
                </p:cNvSpPr>
                <p:nvPr/>
              </p:nvSpPr>
              <p:spPr bwMode="auto">
                <a:xfrm>
                  <a:off x="1116"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16" name="Freeform 56"/>
                <p:cNvSpPr>
                  <a:spLocks/>
                </p:cNvSpPr>
                <p:nvPr/>
              </p:nvSpPr>
              <p:spPr bwMode="auto">
                <a:xfrm>
                  <a:off x="1181"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17" name="Freeform 57"/>
                <p:cNvSpPr>
                  <a:spLocks/>
                </p:cNvSpPr>
                <p:nvPr/>
              </p:nvSpPr>
              <p:spPr bwMode="auto">
                <a:xfrm>
                  <a:off x="1247"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18" name="Freeform 58"/>
                <p:cNvSpPr>
                  <a:spLocks/>
                </p:cNvSpPr>
                <p:nvPr/>
              </p:nvSpPr>
              <p:spPr bwMode="auto">
                <a:xfrm>
                  <a:off x="1312"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19" name="Freeform 59"/>
                <p:cNvSpPr>
                  <a:spLocks/>
                </p:cNvSpPr>
                <p:nvPr/>
              </p:nvSpPr>
              <p:spPr bwMode="auto">
                <a:xfrm>
                  <a:off x="1378"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20" name="Freeform 60"/>
                <p:cNvSpPr>
                  <a:spLocks/>
                </p:cNvSpPr>
                <p:nvPr/>
              </p:nvSpPr>
              <p:spPr bwMode="auto">
                <a:xfrm>
                  <a:off x="1443"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21" name="Freeform 61"/>
                <p:cNvSpPr>
                  <a:spLocks/>
                </p:cNvSpPr>
                <p:nvPr/>
              </p:nvSpPr>
              <p:spPr bwMode="auto">
                <a:xfrm>
                  <a:off x="1509"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22" name="Freeform 62"/>
                <p:cNvSpPr>
                  <a:spLocks/>
                </p:cNvSpPr>
                <p:nvPr/>
              </p:nvSpPr>
              <p:spPr bwMode="auto">
                <a:xfrm>
                  <a:off x="1574"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23" name="Freeform 63"/>
                <p:cNvSpPr>
                  <a:spLocks/>
                </p:cNvSpPr>
                <p:nvPr/>
              </p:nvSpPr>
              <p:spPr bwMode="auto">
                <a:xfrm>
                  <a:off x="1640" y="1780"/>
                  <a:ext cx="145"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24" name="Freeform 64"/>
                <p:cNvSpPr>
                  <a:spLocks/>
                </p:cNvSpPr>
                <p:nvPr/>
              </p:nvSpPr>
              <p:spPr bwMode="auto">
                <a:xfrm>
                  <a:off x="1705"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grpSp>
        </p:grpSp>
      </p:grpSp>
      <p:grpSp>
        <p:nvGrpSpPr>
          <p:cNvPr id="193725" name="Group 65"/>
          <p:cNvGrpSpPr>
            <a:grpSpLocks/>
          </p:cNvGrpSpPr>
          <p:nvPr/>
        </p:nvGrpSpPr>
        <p:grpSpPr bwMode="auto">
          <a:xfrm>
            <a:off x="4702175" y="5483225"/>
            <a:ext cx="3927475" cy="833438"/>
            <a:chOff x="258" y="2682"/>
            <a:chExt cx="2474" cy="592"/>
          </a:xfrm>
        </p:grpSpPr>
        <p:sp>
          <p:nvSpPr>
            <p:cNvPr id="193726" name="Rectangle 66"/>
            <p:cNvSpPr>
              <a:spLocks noChangeArrowheads="1"/>
            </p:cNvSpPr>
            <p:nvPr/>
          </p:nvSpPr>
          <p:spPr bwMode="auto">
            <a:xfrm>
              <a:off x="258" y="2682"/>
              <a:ext cx="2474" cy="592"/>
            </a:xfrm>
            <a:prstGeom prst="rect">
              <a:avLst/>
            </a:prstGeom>
            <a:noFill/>
            <a:ln w="28575" algn="ctr">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400">
                <a:solidFill>
                  <a:srgbClr val="000000"/>
                </a:solidFill>
                <a:latin typeface="Palatino" charset="0"/>
                <a:ea typeface="宋体" pitchFamily="2" charset="-122"/>
              </a:endParaRPr>
            </a:p>
          </p:txBody>
        </p:sp>
        <p:sp>
          <p:nvSpPr>
            <p:cNvPr id="193727" name="Text Box 67"/>
            <p:cNvSpPr txBox="1">
              <a:spLocks noChangeArrowheads="1"/>
            </p:cNvSpPr>
            <p:nvPr/>
          </p:nvSpPr>
          <p:spPr bwMode="auto">
            <a:xfrm>
              <a:off x="1872" y="2910"/>
              <a:ext cx="316" cy="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zh-CN" b="1">
                  <a:solidFill>
                    <a:srgbClr val="000000"/>
                  </a:solidFill>
                  <a:ea typeface="ＭＳ Ｐゴシック" pitchFamily="34" charset="-128"/>
                </a:rPr>
                <a:t>. . .</a:t>
              </a:r>
            </a:p>
          </p:txBody>
        </p:sp>
        <p:grpSp>
          <p:nvGrpSpPr>
            <p:cNvPr id="193728" name="Group 68"/>
            <p:cNvGrpSpPr>
              <a:grpSpLocks/>
            </p:cNvGrpSpPr>
            <p:nvPr/>
          </p:nvGrpSpPr>
          <p:grpSpPr bwMode="auto">
            <a:xfrm>
              <a:off x="313" y="2730"/>
              <a:ext cx="490" cy="497"/>
              <a:chOff x="967" y="1678"/>
              <a:chExt cx="688" cy="700"/>
            </a:xfrm>
          </p:grpSpPr>
          <p:sp>
            <p:nvSpPr>
              <p:cNvPr id="193729" name="Text Box 69"/>
              <p:cNvSpPr txBox="1">
                <a:spLocks noChangeArrowheads="1"/>
              </p:cNvSpPr>
              <p:nvPr/>
            </p:nvSpPr>
            <p:spPr bwMode="auto">
              <a:xfrm>
                <a:off x="967" y="1678"/>
                <a:ext cx="688" cy="700"/>
              </a:xfrm>
              <a:prstGeom prst="rect">
                <a:avLst/>
              </a:prstGeom>
              <a:noFill/>
              <a:ln w="1905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lIns="0" r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lnSpc>
                    <a:spcPct val="85000"/>
                  </a:lnSpc>
                  <a:spcBef>
                    <a:spcPct val="10000"/>
                  </a:spcBef>
                </a:pPr>
                <a:endParaRPr lang="zh-CN" altLang="en-US" sz="1200" b="1">
                  <a:solidFill>
                    <a:srgbClr val="000000"/>
                  </a:solidFill>
                  <a:ea typeface="ＭＳ Ｐゴシック" pitchFamily="34" charset="-128"/>
                </a:endParaRPr>
              </a:p>
            </p:txBody>
          </p:sp>
          <p:grpSp>
            <p:nvGrpSpPr>
              <p:cNvPr id="193730" name="Group 70"/>
              <p:cNvGrpSpPr>
                <a:grpSpLocks/>
              </p:cNvGrpSpPr>
              <p:nvPr/>
            </p:nvGrpSpPr>
            <p:grpSpPr bwMode="auto">
              <a:xfrm>
                <a:off x="1035" y="1764"/>
                <a:ext cx="552" cy="529"/>
                <a:chOff x="1045" y="1780"/>
                <a:chExt cx="806" cy="773"/>
              </a:xfrm>
            </p:grpSpPr>
            <p:sp>
              <p:nvSpPr>
                <p:cNvPr id="193731" name="Freeform 71"/>
                <p:cNvSpPr>
                  <a:spLocks/>
                </p:cNvSpPr>
                <p:nvPr/>
              </p:nvSpPr>
              <p:spPr bwMode="auto">
                <a:xfrm>
                  <a:off x="1045"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32" name="Freeform 72"/>
                <p:cNvSpPr>
                  <a:spLocks/>
                </p:cNvSpPr>
                <p:nvPr/>
              </p:nvSpPr>
              <p:spPr bwMode="auto">
                <a:xfrm>
                  <a:off x="1116"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33" name="Freeform 73"/>
                <p:cNvSpPr>
                  <a:spLocks/>
                </p:cNvSpPr>
                <p:nvPr/>
              </p:nvSpPr>
              <p:spPr bwMode="auto">
                <a:xfrm>
                  <a:off x="1181"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34" name="Freeform 74"/>
                <p:cNvSpPr>
                  <a:spLocks/>
                </p:cNvSpPr>
                <p:nvPr/>
              </p:nvSpPr>
              <p:spPr bwMode="auto">
                <a:xfrm>
                  <a:off x="1247"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35" name="Freeform 75"/>
                <p:cNvSpPr>
                  <a:spLocks/>
                </p:cNvSpPr>
                <p:nvPr/>
              </p:nvSpPr>
              <p:spPr bwMode="auto">
                <a:xfrm>
                  <a:off x="1312"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36" name="Freeform 76"/>
                <p:cNvSpPr>
                  <a:spLocks/>
                </p:cNvSpPr>
                <p:nvPr/>
              </p:nvSpPr>
              <p:spPr bwMode="auto">
                <a:xfrm>
                  <a:off x="1378"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37" name="Freeform 77"/>
                <p:cNvSpPr>
                  <a:spLocks/>
                </p:cNvSpPr>
                <p:nvPr/>
              </p:nvSpPr>
              <p:spPr bwMode="auto">
                <a:xfrm>
                  <a:off x="1443"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38" name="Freeform 78"/>
                <p:cNvSpPr>
                  <a:spLocks/>
                </p:cNvSpPr>
                <p:nvPr/>
              </p:nvSpPr>
              <p:spPr bwMode="auto">
                <a:xfrm>
                  <a:off x="1509"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39" name="Freeform 79"/>
                <p:cNvSpPr>
                  <a:spLocks/>
                </p:cNvSpPr>
                <p:nvPr/>
              </p:nvSpPr>
              <p:spPr bwMode="auto">
                <a:xfrm>
                  <a:off x="1574"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40" name="Freeform 80"/>
                <p:cNvSpPr>
                  <a:spLocks/>
                </p:cNvSpPr>
                <p:nvPr/>
              </p:nvSpPr>
              <p:spPr bwMode="auto">
                <a:xfrm>
                  <a:off x="1640" y="1780"/>
                  <a:ext cx="145"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41" name="Freeform 81"/>
                <p:cNvSpPr>
                  <a:spLocks/>
                </p:cNvSpPr>
                <p:nvPr/>
              </p:nvSpPr>
              <p:spPr bwMode="auto">
                <a:xfrm>
                  <a:off x="1705"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grpSp>
        </p:grpSp>
        <p:grpSp>
          <p:nvGrpSpPr>
            <p:cNvPr id="193742" name="Group 82"/>
            <p:cNvGrpSpPr>
              <a:grpSpLocks/>
            </p:cNvGrpSpPr>
            <p:nvPr/>
          </p:nvGrpSpPr>
          <p:grpSpPr bwMode="auto">
            <a:xfrm>
              <a:off x="847" y="2730"/>
              <a:ext cx="490" cy="497"/>
              <a:chOff x="967" y="1678"/>
              <a:chExt cx="688" cy="700"/>
            </a:xfrm>
          </p:grpSpPr>
          <p:sp>
            <p:nvSpPr>
              <p:cNvPr id="193743" name="Text Box 83"/>
              <p:cNvSpPr txBox="1">
                <a:spLocks noChangeArrowheads="1"/>
              </p:cNvSpPr>
              <p:nvPr/>
            </p:nvSpPr>
            <p:spPr bwMode="auto">
              <a:xfrm>
                <a:off x="967" y="1678"/>
                <a:ext cx="688" cy="700"/>
              </a:xfrm>
              <a:prstGeom prst="rect">
                <a:avLst/>
              </a:prstGeom>
              <a:noFill/>
              <a:ln w="1905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lIns="0" r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lnSpc>
                    <a:spcPct val="85000"/>
                  </a:lnSpc>
                  <a:spcBef>
                    <a:spcPct val="10000"/>
                  </a:spcBef>
                </a:pPr>
                <a:endParaRPr lang="zh-CN" altLang="en-US" sz="1200" b="1">
                  <a:solidFill>
                    <a:srgbClr val="000000"/>
                  </a:solidFill>
                  <a:ea typeface="ＭＳ Ｐゴシック" pitchFamily="34" charset="-128"/>
                </a:endParaRPr>
              </a:p>
            </p:txBody>
          </p:sp>
          <p:grpSp>
            <p:nvGrpSpPr>
              <p:cNvPr id="193744" name="Group 84"/>
              <p:cNvGrpSpPr>
                <a:grpSpLocks/>
              </p:cNvGrpSpPr>
              <p:nvPr/>
            </p:nvGrpSpPr>
            <p:grpSpPr bwMode="auto">
              <a:xfrm>
                <a:off x="1035" y="1764"/>
                <a:ext cx="552" cy="529"/>
                <a:chOff x="1045" y="1780"/>
                <a:chExt cx="806" cy="773"/>
              </a:xfrm>
            </p:grpSpPr>
            <p:sp>
              <p:nvSpPr>
                <p:cNvPr id="193745" name="Freeform 85"/>
                <p:cNvSpPr>
                  <a:spLocks/>
                </p:cNvSpPr>
                <p:nvPr/>
              </p:nvSpPr>
              <p:spPr bwMode="auto">
                <a:xfrm>
                  <a:off x="1045"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46" name="Freeform 86"/>
                <p:cNvSpPr>
                  <a:spLocks/>
                </p:cNvSpPr>
                <p:nvPr/>
              </p:nvSpPr>
              <p:spPr bwMode="auto">
                <a:xfrm>
                  <a:off x="1116"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47" name="Freeform 87"/>
                <p:cNvSpPr>
                  <a:spLocks/>
                </p:cNvSpPr>
                <p:nvPr/>
              </p:nvSpPr>
              <p:spPr bwMode="auto">
                <a:xfrm>
                  <a:off x="1181"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48" name="Freeform 88"/>
                <p:cNvSpPr>
                  <a:spLocks/>
                </p:cNvSpPr>
                <p:nvPr/>
              </p:nvSpPr>
              <p:spPr bwMode="auto">
                <a:xfrm>
                  <a:off x="1247"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49" name="Freeform 89"/>
                <p:cNvSpPr>
                  <a:spLocks/>
                </p:cNvSpPr>
                <p:nvPr/>
              </p:nvSpPr>
              <p:spPr bwMode="auto">
                <a:xfrm>
                  <a:off x="1312"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50" name="Freeform 90"/>
                <p:cNvSpPr>
                  <a:spLocks/>
                </p:cNvSpPr>
                <p:nvPr/>
              </p:nvSpPr>
              <p:spPr bwMode="auto">
                <a:xfrm>
                  <a:off x="1378"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51" name="Freeform 91"/>
                <p:cNvSpPr>
                  <a:spLocks/>
                </p:cNvSpPr>
                <p:nvPr/>
              </p:nvSpPr>
              <p:spPr bwMode="auto">
                <a:xfrm>
                  <a:off x="1443"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52" name="Freeform 92"/>
                <p:cNvSpPr>
                  <a:spLocks/>
                </p:cNvSpPr>
                <p:nvPr/>
              </p:nvSpPr>
              <p:spPr bwMode="auto">
                <a:xfrm>
                  <a:off x="1509"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53" name="Freeform 93"/>
                <p:cNvSpPr>
                  <a:spLocks/>
                </p:cNvSpPr>
                <p:nvPr/>
              </p:nvSpPr>
              <p:spPr bwMode="auto">
                <a:xfrm>
                  <a:off x="1574"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54" name="Freeform 94"/>
                <p:cNvSpPr>
                  <a:spLocks/>
                </p:cNvSpPr>
                <p:nvPr/>
              </p:nvSpPr>
              <p:spPr bwMode="auto">
                <a:xfrm>
                  <a:off x="1640" y="1780"/>
                  <a:ext cx="145"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55" name="Freeform 95"/>
                <p:cNvSpPr>
                  <a:spLocks/>
                </p:cNvSpPr>
                <p:nvPr/>
              </p:nvSpPr>
              <p:spPr bwMode="auto">
                <a:xfrm>
                  <a:off x="1705"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grpSp>
        </p:grpSp>
        <p:grpSp>
          <p:nvGrpSpPr>
            <p:cNvPr id="193756" name="Group 96"/>
            <p:cNvGrpSpPr>
              <a:grpSpLocks/>
            </p:cNvGrpSpPr>
            <p:nvPr/>
          </p:nvGrpSpPr>
          <p:grpSpPr bwMode="auto">
            <a:xfrm>
              <a:off x="2187" y="2730"/>
              <a:ext cx="490" cy="497"/>
              <a:chOff x="967" y="1678"/>
              <a:chExt cx="688" cy="700"/>
            </a:xfrm>
          </p:grpSpPr>
          <p:sp>
            <p:nvSpPr>
              <p:cNvPr id="193757" name="Text Box 97"/>
              <p:cNvSpPr txBox="1">
                <a:spLocks noChangeArrowheads="1"/>
              </p:cNvSpPr>
              <p:nvPr/>
            </p:nvSpPr>
            <p:spPr bwMode="auto">
              <a:xfrm>
                <a:off x="967" y="1678"/>
                <a:ext cx="688" cy="700"/>
              </a:xfrm>
              <a:prstGeom prst="rect">
                <a:avLst/>
              </a:prstGeom>
              <a:noFill/>
              <a:ln w="1905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lIns="0" r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lnSpc>
                    <a:spcPct val="85000"/>
                  </a:lnSpc>
                  <a:spcBef>
                    <a:spcPct val="10000"/>
                  </a:spcBef>
                </a:pPr>
                <a:endParaRPr lang="zh-CN" altLang="en-US" sz="1200" b="1">
                  <a:solidFill>
                    <a:srgbClr val="000000"/>
                  </a:solidFill>
                  <a:ea typeface="ＭＳ Ｐゴシック" pitchFamily="34" charset="-128"/>
                </a:endParaRPr>
              </a:p>
            </p:txBody>
          </p:sp>
          <p:grpSp>
            <p:nvGrpSpPr>
              <p:cNvPr id="193758" name="Group 98"/>
              <p:cNvGrpSpPr>
                <a:grpSpLocks/>
              </p:cNvGrpSpPr>
              <p:nvPr/>
            </p:nvGrpSpPr>
            <p:grpSpPr bwMode="auto">
              <a:xfrm>
                <a:off x="1035" y="1764"/>
                <a:ext cx="552" cy="529"/>
                <a:chOff x="1045" y="1780"/>
                <a:chExt cx="806" cy="773"/>
              </a:xfrm>
            </p:grpSpPr>
            <p:sp>
              <p:nvSpPr>
                <p:cNvPr id="193759" name="Freeform 99"/>
                <p:cNvSpPr>
                  <a:spLocks/>
                </p:cNvSpPr>
                <p:nvPr/>
              </p:nvSpPr>
              <p:spPr bwMode="auto">
                <a:xfrm>
                  <a:off x="1045"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60" name="Freeform 100"/>
                <p:cNvSpPr>
                  <a:spLocks/>
                </p:cNvSpPr>
                <p:nvPr/>
              </p:nvSpPr>
              <p:spPr bwMode="auto">
                <a:xfrm>
                  <a:off x="1116"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61" name="Freeform 101"/>
                <p:cNvSpPr>
                  <a:spLocks/>
                </p:cNvSpPr>
                <p:nvPr/>
              </p:nvSpPr>
              <p:spPr bwMode="auto">
                <a:xfrm>
                  <a:off x="1181"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62" name="Freeform 102"/>
                <p:cNvSpPr>
                  <a:spLocks/>
                </p:cNvSpPr>
                <p:nvPr/>
              </p:nvSpPr>
              <p:spPr bwMode="auto">
                <a:xfrm>
                  <a:off x="1247"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63" name="Freeform 103"/>
                <p:cNvSpPr>
                  <a:spLocks/>
                </p:cNvSpPr>
                <p:nvPr/>
              </p:nvSpPr>
              <p:spPr bwMode="auto">
                <a:xfrm>
                  <a:off x="1312"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64" name="Freeform 104"/>
                <p:cNvSpPr>
                  <a:spLocks/>
                </p:cNvSpPr>
                <p:nvPr/>
              </p:nvSpPr>
              <p:spPr bwMode="auto">
                <a:xfrm>
                  <a:off x="1378"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65" name="Freeform 105"/>
                <p:cNvSpPr>
                  <a:spLocks/>
                </p:cNvSpPr>
                <p:nvPr/>
              </p:nvSpPr>
              <p:spPr bwMode="auto">
                <a:xfrm>
                  <a:off x="1443"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66" name="Freeform 106"/>
                <p:cNvSpPr>
                  <a:spLocks/>
                </p:cNvSpPr>
                <p:nvPr/>
              </p:nvSpPr>
              <p:spPr bwMode="auto">
                <a:xfrm>
                  <a:off x="1509"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67" name="Freeform 107"/>
                <p:cNvSpPr>
                  <a:spLocks/>
                </p:cNvSpPr>
                <p:nvPr/>
              </p:nvSpPr>
              <p:spPr bwMode="auto">
                <a:xfrm>
                  <a:off x="1574"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68" name="Freeform 108"/>
                <p:cNvSpPr>
                  <a:spLocks/>
                </p:cNvSpPr>
                <p:nvPr/>
              </p:nvSpPr>
              <p:spPr bwMode="auto">
                <a:xfrm>
                  <a:off x="1640" y="1780"/>
                  <a:ext cx="145"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69" name="Freeform 109"/>
                <p:cNvSpPr>
                  <a:spLocks/>
                </p:cNvSpPr>
                <p:nvPr/>
              </p:nvSpPr>
              <p:spPr bwMode="auto">
                <a:xfrm>
                  <a:off x="1705"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grpSp>
        </p:grpSp>
        <p:grpSp>
          <p:nvGrpSpPr>
            <p:cNvPr id="193770" name="Group 110"/>
            <p:cNvGrpSpPr>
              <a:grpSpLocks/>
            </p:cNvGrpSpPr>
            <p:nvPr/>
          </p:nvGrpSpPr>
          <p:grpSpPr bwMode="auto">
            <a:xfrm>
              <a:off x="1383" y="2730"/>
              <a:ext cx="489" cy="497"/>
              <a:chOff x="967" y="1678"/>
              <a:chExt cx="688" cy="700"/>
            </a:xfrm>
          </p:grpSpPr>
          <p:sp>
            <p:nvSpPr>
              <p:cNvPr id="193771" name="Text Box 111"/>
              <p:cNvSpPr txBox="1">
                <a:spLocks noChangeArrowheads="1"/>
              </p:cNvSpPr>
              <p:nvPr/>
            </p:nvSpPr>
            <p:spPr bwMode="auto">
              <a:xfrm>
                <a:off x="967" y="1678"/>
                <a:ext cx="688" cy="700"/>
              </a:xfrm>
              <a:prstGeom prst="rect">
                <a:avLst/>
              </a:prstGeom>
              <a:noFill/>
              <a:ln w="1905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lIns="0" r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lnSpc>
                    <a:spcPct val="85000"/>
                  </a:lnSpc>
                  <a:spcBef>
                    <a:spcPct val="10000"/>
                  </a:spcBef>
                </a:pPr>
                <a:endParaRPr lang="zh-CN" altLang="en-US" sz="1200" b="1">
                  <a:solidFill>
                    <a:srgbClr val="000000"/>
                  </a:solidFill>
                  <a:ea typeface="ＭＳ Ｐゴシック" pitchFamily="34" charset="-128"/>
                </a:endParaRPr>
              </a:p>
            </p:txBody>
          </p:sp>
          <p:grpSp>
            <p:nvGrpSpPr>
              <p:cNvPr id="193772" name="Group 112"/>
              <p:cNvGrpSpPr>
                <a:grpSpLocks/>
              </p:cNvGrpSpPr>
              <p:nvPr/>
            </p:nvGrpSpPr>
            <p:grpSpPr bwMode="auto">
              <a:xfrm>
                <a:off x="1035" y="1764"/>
                <a:ext cx="552" cy="529"/>
                <a:chOff x="1045" y="1780"/>
                <a:chExt cx="806" cy="773"/>
              </a:xfrm>
            </p:grpSpPr>
            <p:sp>
              <p:nvSpPr>
                <p:cNvPr id="193773" name="Freeform 113"/>
                <p:cNvSpPr>
                  <a:spLocks/>
                </p:cNvSpPr>
                <p:nvPr/>
              </p:nvSpPr>
              <p:spPr bwMode="auto">
                <a:xfrm>
                  <a:off x="1045"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74" name="Freeform 114"/>
                <p:cNvSpPr>
                  <a:spLocks/>
                </p:cNvSpPr>
                <p:nvPr/>
              </p:nvSpPr>
              <p:spPr bwMode="auto">
                <a:xfrm>
                  <a:off x="1116"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75" name="Freeform 115"/>
                <p:cNvSpPr>
                  <a:spLocks/>
                </p:cNvSpPr>
                <p:nvPr/>
              </p:nvSpPr>
              <p:spPr bwMode="auto">
                <a:xfrm>
                  <a:off x="1181"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76" name="Freeform 116"/>
                <p:cNvSpPr>
                  <a:spLocks/>
                </p:cNvSpPr>
                <p:nvPr/>
              </p:nvSpPr>
              <p:spPr bwMode="auto">
                <a:xfrm>
                  <a:off x="1247"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77" name="Freeform 117"/>
                <p:cNvSpPr>
                  <a:spLocks/>
                </p:cNvSpPr>
                <p:nvPr/>
              </p:nvSpPr>
              <p:spPr bwMode="auto">
                <a:xfrm>
                  <a:off x="1312"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78" name="Freeform 118"/>
                <p:cNvSpPr>
                  <a:spLocks/>
                </p:cNvSpPr>
                <p:nvPr/>
              </p:nvSpPr>
              <p:spPr bwMode="auto">
                <a:xfrm>
                  <a:off x="1378"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79" name="Freeform 119"/>
                <p:cNvSpPr>
                  <a:spLocks/>
                </p:cNvSpPr>
                <p:nvPr/>
              </p:nvSpPr>
              <p:spPr bwMode="auto">
                <a:xfrm>
                  <a:off x="1443"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80" name="Freeform 120"/>
                <p:cNvSpPr>
                  <a:spLocks/>
                </p:cNvSpPr>
                <p:nvPr/>
              </p:nvSpPr>
              <p:spPr bwMode="auto">
                <a:xfrm>
                  <a:off x="1509"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81" name="Freeform 121"/>
                <p:cNvSpPr>
                  <a:spLocks/>
                </p:cNvSpPr>
                <p:nvPr/>
              </p:nvSpPr>
              <p:spPr bwMode="auto">
                <a:xfrm>
                  <a:off x="1574"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82" name="Freeform 122"/>
                <p:cNvSpPr>
                  <a:spLocks/>
                </p:cNvSpPr>
                <p:nvPr/>
              </p:nvSpPr>
              <p:spPr bwMode="auto">
                <a:xfrm>
                  <a:off x="1640" y="1780"/>
                  <a:ext cx="145"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83" name="Freeform 123"/>
                <p:cNvSpPr>
                  <a:spLocks/>
                </p:cNvSpPr>
                <p:nvPr/>
              </p:nvSpPr>
              <p:spPr bwMode="auto">
                <a:xfrm>
                  <a:off x="1705"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grpSp>
        </p:grpSp>
      </p:grpSp>
      <p:sp>
        <p:nvSpPr>
          <p:cNvPr id="193784" name="Freeform 125"/>
          <p:cNvSpPr>
            <a:spLocks noChangeAspect="1"/>
          </p:cNvSpPr>
          <p:nvPr/>
        </p:nvSpPr>
        <p:spPr bwMode="auto">
          <a:xfrm>
            <a:off x="6629400" y="2667000"/>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575">
            <a:solidFill>
              <a:schemeClr val="tx1"/>
            </a:solidFill>
            <a:round/>
            <a:headEnd/>
            <a:tailEnd type="triangle" w="med" len="lg"/>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785" name="Freeform 128"/>
          <p:cNvSpPr>
            <a:spLocks noChangeAspect="1"/>
          </p:cNvSpPr>
          <p:nvPr/>
        </p:nvSpPr>
        <p:spPr bwMode="auto">
          <a:xfrm>
            <a:off x="6629400" y="4573588"/>
            <a:ext cx="73025" cy="808037"/>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575">
            <a:solidFill>
              <a:schemeClr val="tx1"/>
            </a:solidFill>
            <a:round/>
            <a:headEnd/>
            <a:tailEnd type="triangle" w="med" len="lg"/>
          </a:ln>
          <a:extLst>
            <a:ext uri="{909E8E84-426E-40dd-AFC4-6F175D3DCCD1}">
              <a14:hiddenFill xmlns:a14="http://schemas.microsoft.com/office/drawing/2010/main" xmlns="">
                <a:solidFill>
                  <a:srgbClr val="FFFFFF"/>
                </a:solidFill>
              </a14:hiddenFill>
            </a:ext>
          </a:extLst>
        </p:spPr>
        <p:txBody>
          <a:bodyPr/>
          <a:lstStyle/>
          <a:p>
            <a:endParaRPr lang="zh-CN" altLang="en-US" sz="2400">
              <a:solidFill>
                <a:srgbClr val="000000"/>
              </a:solidFill>
              <a:latin typeface="Palatino" charset="0"/>
              <a:ea typeface="宋体" pitchFamily="2" charset="-122"/>
            </a:endParaRPr>
          </a:p>
        </p:txBody>
      </p:sp>
      <p:sp>
        <p:nvSpPr>
          <p:cNvPr id="193912" name="Rectangle 376"/>
          <p:cNvSpPr>
            <a:spLocks noChangeArrowheads="1"/>
          </p:cNvSpPr>
          <p:nvPr/>
        </p:nvSpPr>
        <p:spPr bwMode="auto">
          <a:xfrm>
            <a:off x="7010400" y="2590800"/>
            <a:ext cx="1828800" cy="457200"/>
          </a:xfrm>
          <a:prstGeom prst="rect">
            <a:avLst/>
          </a:prstGeom>
          <a:solidFill>
            <a:srgbClr val="FFCC00"/>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rgbClr val="000000"/>
                </a:solidFill>
                <a:ea typeface="宋体" pitchFamily="2" charset="-122"/>
              </a:rPr>
              <a:t>并发执行</a:t>
            </a:r>
          </a:p>
        </p:txBody>
      </p:sp>
      <p:sp>
        <p:nvSpPr>
          <p:cNvPr id="193913" name="Line 377"/>
          <p:cNvSpPr>
            <a:spLocks noChangeShapeType="1"/>
          </p:cNvSpPr>
          <p:nvPr/>
        </p:nvSpPr>
        <p:spPr bwMode="auto">
          <a:xfrm flipH="1">
            <a:off x="7162800" y="3048000"/>
            <a:ext cx="533400" cy="609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3914" name="Line 378"/>
          <p:cNvSpPr>
            <a:spLocks noChangeShapeType="1"/>
          </p:cNvSpPr>
          <p:nvPr/>
        </p:nvSpPr>
        <p:spPr bwMode="auto">
          <a:xfrm flipH="1">
            <a:off x="7086600" y="3048000"/>
            <a:ext cx="609600" cy="2590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2"/>
          </p:nvPr>
        </p:nvSpPr>
        <p:spPr/>
        <p:txBody>
          <a:bodyPr/>
          <a:lstStyle/>
          <a:p>
            <a:pPr>
              <a:defRPr/>
            </a:pPr>
            <a:fld id="{6F5A280A-6C53-4B7F-9525-9F32D92F52A8}" type="slidenum">
              <a:rPr lang="en-US" altLang="zh-CN" smtClean="0"/>
              <a:pPr>
                <a:defRPr/>
              </a:pPr>
              <a:t>64</a:t>
            </a:fld>
            <a:endParaRPr lang="en-US" altLang="zh-CN" dirty="0"/>
          </a:p>
        </p:txBody>
      </p:sp>
    </p:spTree>
    <p:extLst>
      <p:ext uri="{BB962C8B-B14F-4D97-AF65-F5344CB8AC3E}">
        <p14:creationId xmlns:p14="http://schemas.microsoft.com/office/powerpoint/2010/main" val="20696678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p:cNvSpPr>
            <a:spLocks noGrp="1" noChangeArrowheads="1"/>
          </p:cNvSpPr>
          <p:nvPr>
            <p:ph idx="1"/>
          </p:nvPr>
        </p:nvSpPr>
        <p:spPr>
          <a:noFill/>
        </p:spPr>
        <p:txBody>
          <a:bodyPr/>
          <a:lstStyle/>
          <a:p>
            <a:pPr marL="0" indent="0" eaLnBrk="1" hangingPunct="1">
              <a:lnSpc>
                <a:spcPct val="90000"/>
              </a:lnSpc>
              <a:spcBef>
                <a:spcPct val="0"/>
              </a:spcBef>
              <a:buClr>
                <a:srgbClr val="C00000"/>
              </a:buClr>
              <a:buSzPct val="50000"/>
              <a:buNone/>
            </a:pPr>
            <a:endParaRPr lang="zh-CN" altLang="en-US" sz="2800" b="1" dirty="0" smtClean="0"/>
          </a:p>
          <a:p>
            <a:pPr eaLnBrk="1" hangingPunct="1">
              <a:lnSpc>
                <a:spcPct val="90000"/>
              </a:lnSpc>
              <a:spcBef>
                <a:spcPct val="0"/>
              </a:spcBef>
              <a:buClr>
                <a:srgbClr val="C00000"/>
              </a:buClr>
              <a:buSzPct val="50000"/>
              <a:buFont typeface="Wingdings" panose="05000000000000000000" pitchFamily="2" charset="2"/>
              <a:buChar char="n"/>
            </a:pPr>
            <a:r>
              <a:rPr lang="en-US" altLang="zh-CN" sz="2800" b="1" dirty="0" smtClean="0"/>
              <a:t>1 HDFS</a:t>
            </a:r>
            <a:r>
              <a:rPr lang="zh-CN" altLang="en-US" sz="2800" b="1" dirty="0" smtClean="0"/>
              <a:t>文件系统</a:t>
            </a:r>
          </a:p>
          <a:p>
            <a:pPr eaLnBrk="1" hangingPunct="1">
              <a:lnSpc>
                <a:spcPct val="90000"/>
              </a:lnSpc>
              <a:spcBef>
                <a:spcPct val="0"/>
              </a:spcBef>
              <a:buClr>
                <a:srgbClr val="C00000"/>
              </a:buClr>
              <a:buSzPct val="50000"/>
              <a:buFont typeface="Wingdings" panose="05000000000000000000" pitchFamily="2" charset="2"/>
              <a:buChar char="n"/>
            </a:pPr>
            <a:endParaRPr lang="zh-CN" altLang="en-US" sz="2800" b="1" dirty="0" smtClean="0"/>
          </a:p>
          <a:p>
            <a:pPr eaLnBrk="1" hangingPunct="1">
              <a:lnSpc>
                <a:spcPct val="90000"/>
              </a:lnSpc>
              <a:spcBef>
                <a:spcPct val="0"/>
              </a:spcBef>
              <a:buClr>
                <a:srgbClr val="C00000"/>
              </a:buClr>
              <a:buSzPct val="50000"/>
              <a:buFont typeface="Wingdings" panose="05000000000000000000" pitchFamily="2" charset="2"/>
              <a:buChar char="n"/>
            </a:pPr>
            <a:r>
              <a:rPr lang="en-US" altLang="zh-CN" sz="2800" b="1" dirty="0" smtClean="0"/>
              <a:t>2 </a:t>
            </a:r>
            <a:r>
              <a:rPr lang="en-US" altLang="zh-CN" sz="2800" b="1" dirty="0" err="1" smtClean="0"/>
              <a:t>MapReduce</a:t>
            </a:r>
            <a:r>
              <a:rPr lang="zh-CN" altLang="en-US" sz="2800" b="1" dirty="0" smtClean="0"/>
              <a:t>框架</a:t>
            </a:r>
            <a:endParaRPr lang="en-US" altLang="zh-CN" sz="2800" b="1" dirty="0" smtClean="0"/>
          </a:p>
          <a:p>
            <a:pPr eaLnBrk="1" hangingPunct="1">
              <a:lnSpc>
                <a:spcPct val="90000"/>
              </a:lnSpc>
              <a:spcBef>
                <a:spcPct val="0"/>
              </a:spcBef>
              <a:buClr>
                <a:srgbClr val="C00000"/>
              </a:buClr>
              <a:buSzPct val="50000"/>
              <a:buFont typeface="Wingdings" panose="05000000000000000000" pitchFamily="2" charset="2"/>
              <a:buChar char="n"/>
            </a:pPr>
            <a:endParaRPr lang="en-US" altLang="zh-CN" sz="2800" b="1" dirty="0" smtClean="0"/>
          </a:p>
          <a:p>
            <a:pPr eaLnBrk="1" hangingPunct="1">
              <a:lnSpc>
                <a:spcPct val="90000"/>
              </a:lnSpc>
              <a:spcBef>
                <a:spcPct val="0"/>
              </a:spcBef>
              <a:buClr>
                <a:srgbClr val="C00000"/>
              </a:buClr>
              <a:buSzPct val="50000"/>
              <a:buFont typeface="Wingdings" panose="05000000000000000000" pitchFamily="2" charset="2"/>
              <a:buChar char="n"/>
            </a:pPr>
            <a:r>
              <a:rPr lang="en-US" altLang="zh-CN" sz="2800" b="1" dirty="0"/>
              <a:t>3 </a:t>
            </a:r>
            <a:r>
              <a:rPr lang="en-US" altLang="zh-CN" sz="2800" b="1" dirty="0" err="1"/>
              <a:t>MapReduce</a:t>
            </a:r>
            <a:r>
              <a:rPr lang="zh-CN" altLang="en-US" sz="2800" b="1" dirty="0"/>
              <a:t>计算框架</a:t>
            </a:r>
            <a:endParaRPr lang="en-US" altLang="zh-CN" sz="2800" b="1" dirty="0"/>
          </a:p>
          <a:p>
            <a:pPr eaLnBrk="1" hangingPunct="1">
              <a:lnSpc>
                <a:spcPct val="90000"/>
              </a:lnSpc>
              <a:spcBef>
                <a:spcPct val="0"/>
              </a:spcBef>
              <a:buClr>
                <a:srgbClr val="C00000"/>
              </a:buClr>
              <a:buSzPct val="50000"/>
              <a:buFont typeface="Wingdings" panose="05000000000000000000" pitchFamily="2" charset="2"/>
              <a:buChar char="n"/>
            </a:pPr>
            <a:endParaRPr lang="en-US" altLang="zh-CN" sz="2800" b="1" dirty="0"/>
          </a:p>
          <a:p>
            <a:pPr eaLnBrk="1" hangingPunct="1">
              <a:lnSpc>
                <a:spcPct val="90000"/>
              </a:lnSpc>
              <a:spcBef>
                <a:spcPct val="0"/>
              </a:spcBef>
              <a:buClr>
                <a:srgbClr val="C00000"/>
              </a:buClr>
              <a:buSzPct val="50000"/>
              <a:buFont typeface="Wingdings" panose="05000000000000000000" pitchFamily="2" charset="2"/>
              <a:buChar char="n"/>
            </a:pPr>
            <a:r>
              <a:rPr lang="en-US" altLang="zh-CN" sz="2800" b="1" dirty="0"/>
              <a:t>4 </a:t>
            </a:r>
            <a:r>
              <a:rPr lang="en-US" altLang="zh-CN" sz="2800" b="1" dirty="0" err="1"/>
              <a:t>MapReduce</a:t>
            </a:r>
            <a:r>
              <a:rPr lang="en-US" altLang="zh-CN" sz="2800" b="1" dirty="0"/>
              <a:t> </a:t>
            </a:r>
            <a:r>
              <a:rPr lang="zh-CN" altLang="en-US" sz="2800" b="1" dirty="0"/>
              <a:t>应用</a:t>
            </a:r>
            <a:r>
              <a:rPr lang="zh-CN" altLang="en-US" sz="2800" b="1" dirty="0" smtClean="0"/>
              <a:t>场景</a:t>
            </a:r>
            <a:endParaRPr lang="en-US" altLang="zh-CN" sz="2800" b="1" dirty="0" smtClean="0"/>
          </a:p>
          <a:p>
            <a:pPr eaLnBrk="1" hangingPunct="1">
              <a:lnSpc>
                <a:spcPct val="90000"/>
              </a:lnSpc>
              <a:spcBef>
                <a:spcPct val="0"/>
              </a:spcBef>
              <a:buClr>
                <a:srgbClr val="C00000"/>
              </a:buClr>
              <a:buSzPct val="50000"/>
              <a:buFont typeface="Wingdings" panose="05000000000000000000" pitchFamily="2" charset="2"/>
              <a:buChar char="n"/>
            </a:pPr>
            <a:endParaRPr lang="en-US" altLang="zh-CN" sz="2800" b="1" dirty="0"/>
          </a:p>
          <a:p>
            <a:pPr eaLnBrk="1" hangingPunct="1">
              <a:lnSpc>
                <a:spcPct val="90000"/>
              </a:lnSpc>
              <a:spcBef>
                <a:spcPct val="0"/>
              </a:spcBef>
              <a:buClr>
                <a:srgbClr val="C00000"/>
              </a:buClr>
              <a:buSzPct val="50000"/>
              <a:buFont typeface="Wingdings" panose="05000000000000000000" pitchFamily="2" charset="2"/>
              <a:buChar char="n"/>
            </a:pPr>
            <a:r>
              <a:rPr lang="en-US" altLang="zh-CN" sz="2800" b="1" dirty="0" smtClean="0"/>
              <a:t>5 Hadoop</a:t>
            </a:r>
            <a:r>
              <a:rPr lang="zh-CN" altLang="en-US" sz="2800" b="1" dirty="0"/>
              <a:t>来源及组成</a:t>
            </a:r>
            <a:endParaRPr lang="en-US" altLang="zh-CN" sz="2800" b="1" dirty="0"/>
          </a:p>
          <a:p>
            <a:pPr eaLnBrk="1" hangingPunct="1">
              <a:lnSpc>
                <a:spcPct val="90000"/>
              </a:lnSpc>
              <a:spcBef>
                <a:spcPct val="0"/>
              </a:spcBef>
              <a:buClr>
                <a:srgbClr val="C00000"/>
              </a:buClr>
              <a:buSzPct val="50000"/>
              <a:buFont typeface="Wingdings" panose="05000000000000000000" pitchFamily="2" charset="2"/>
              <a:buChar char="n"/>
            </a:pPr>
            <a:endParaRPr lang="zh-CN" altLang="en-US" sz="2800" b="1" dirty="0"/>
          </a:p>
          <a:p>
            <a:pPr eaLnBrk="1" hangingPunct="1">
              <a:lnSpc>
                <a:spcPct val="90000"/>
              </a:lnSpc>
              <a:spcBef>
                <a:spcPct val="0"/>
              </a:spcBef>
              <a:buClr>
                <a:srgbClr val="C00000"/>
              </a:buClr>
              <a:buSzPct val="50000"/>
              <a:buFont typeface="Wingdings" panose="05000000000000000000" pitchFamily="2" charset="2"/>
              <a:buChar char="n"/>
            </a:pPr>
            <a:endParaRPr lang="zh-CN" altLang="en-US" sz="2800" b="1" dirty="0" smtClean="0"/>
          </a:p>
          <a:p>
            <a:pPr eaLnBrk="1" hangingPunct="1">
              <a:lnSpc>
                <a:spcPct val="90000"/>
              </a:lnSpc>
              <a:spcBef>
                <a:spcPct val="0"/>
              </a:spcBef>
              <a:buClr>
                <a:srgbClr val="C00000"/>
              </a:buClr>
              <a:buSzPct val="50000"/>
              <a:buFont typeface="Wingdings" panose="05000000000000000000" pitchFamily="2" charset="2"/>
              <a:buChar char="n"/>
            </a:pPr>
            <a:endParaRPr lang="zh-CN" altLang="en-US" sz="2800" b="1" dirty="0" smtClean="0"/>
          </a:p>
        </p:txBody>
      </p:sp>
      <p:sp>
        <p:nvSpPr>
          <p:cNvPr id="64514" name="Rectangle 2"/>
          <p:cNvSpPr>
            <a:spLocks noGrp="1" noChangeArrowheads="1"/>
          </p:cNvSpPr>
          <p:nvPr>
            <p:ph type="title"/>
          </p:nvPr>
        </p:nvSpPr>
        <p:spPr/>
        <p:txBody>
          <a:bodyPr/>
          <a:lstStyle/>
          <a:p>
            <a:pPr eaLnBrk="1" hangingPunct="1"/>
            <a:r>
              <a:rPr lang="zh-CN" altLang="en-US" dirty="0" smtClean="0"/>
              <a:t>五、分布式应用框架</a:t>
            </a:r>
            <a:r>
              <a:rPr lang="en-US" altLang="zh-CN" dirty="0" smtClean="0"/>
              <a:t>Hadoop</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65</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descr="cc201003261312081645"/>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870"/>
          <a:stretch/>
        </p:blipFill>
        <p:spPr>
          <a:xfrm>
            <a:off x="1728787" y="1050165"/>
            <a:ext cx="5915025" cy="3293235"/>
          </a:xfrm>
        </p:spPr>
      </p:pic>
      <p:sp>
        <p:nvSpPr>
          <p:cNvPr id="3" name="标题 2"/>
          <p:cNvSpPr>
            <a:spLocks noGrp="1"/>
          </p:cNvSpPr>
          <p:nvPr>
            <p:ph type="title"/>
          </p:nvPr>
        </p:nvSpPr>
        <p:spPr/>
        <p:txBody>
          <a:bodyPr/>
          <a:lstStyle/>
          <a:p>
            <a:pPr eaLnBrk="1" hangingPunct="1">
              <a:lnSpc>
                <a:spcPct val="90000"/>
              </a:lnSpc>
            </a:pPr>
            <a:r>
              <a:rPr lang="en-US" altLang="zh-CN" b="1" dirty="0" smtClean="0"/>
              <a:t>1</a:t>
            </a:r>
            <a:r>
              <a:rPr lang="zh-CN" altLang="en-US" b="1" dirty="0" smtClean="0"/>
              <a:t> </a:t>
            </a:r>
            <a:r>
              <a:rPr lang="en-US" altLang="zh-CN" b="1" dirty="0" smtClean="0"/>
              <a:t>HDFS</a:t>
            </a:r>
            <a:r>
              <a:rPr lang="zh-CN" altLang="en-US" b="1" dirty="0"/>
              <a:t>文件系统</a:t>
            </a:r>
          </a:p>
        </p:txBody>
      </p:sp>
      <p:sp>
        <p:nvSpPr>
          <p:cNvPr id="2" name="灯片编号占位符 1"/>
          <p:cNvSpPr>
            <a:spLocks noGrp="1"/>
          </p:cNvSpPr>
          <p:nvPr>
            <p:ph type="sldNum" sz="quarter" idx="12"/>
          </p:nvPr>
        </p:nvSpPr>
        <p:spPr/>
        <p:txBody>
          <a:bodyPr/>
          <a:lstStyle/>
          <a:p>
            <a:pPr>
              <a:defRPr/>
            </a:pPr>
            <a:fld id="{A6F26C04-B88F-4FB3-941F-2BD699166F48}" type="slidenum">
              <a:rPr lang="en-US" altLang="zh-CN" smtClean="0"/>
              <a:pPr>
                <a:defRPr/>
              </a:pPr>
              <a:t>66</a:t>
            </a:fld>
            <a:endParaRPr lang="en-US" altLang="zh-CN"/>
          </a:p>
        </p:txBody>
      </p:sp>
      <p:sp>
        <p:nvSpPr>
          <p:cNvPr id="65539" name="内容占位符 2"/>
          <p:cNvSpPr txBox="1">
            <a:spLocks noChangeArrowheads="1"/>
          </p:cNvSpPr>
          <p:nvPr/>
        </p:nvSpPr>
        <p:spPr bwMode="auto">
          <a:xfrm>
            <a:off x="228600" y="4343400"/>
            <a:ext cx="8915400" cy="242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73050" indent="-2730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spcBef>
                <a:spcPct val="20000"/>
              </a:spcBef>
              <a:buSzPct val="95000"/>
              <a:buFont typeface="Arial" panose="020B0604020202020204" pitchFamily="34" charset="0"/>
              <a:buChar char="•"/>
            </a:pPr>
            <a:r>
              <a:rPr lang="zh-CN" altLang="en-US" sz="2400" b="1" dirty="0">
                <a:solidFill>
                  <a:srgbClr val="C00000"/>
                </a:solidFill>
                <a:latin typeface="Constantia" pitchFamily="18" charset="0"/>
              </a:rPr>
              <a:t>名称节点</a:t>
            </a:r>
            <a:r>
              <a:rPr lang="zh-CN" altLang="en-US" sz="2000" b="1" dirty="0">
                <a:latin typeface="Constantia" pitchFamily="18" charset="0"/>
              </a:rPr>
              <a:t>（</a:t>
            </a:r>
            <a:r>
              <a:rPr lang="en-US" altLang="zh-CN" sz="2000" b="1" dirty="0" err="1">
                <a:latin typeface="方正姚体" pitchFamily="2" charset="-122"/>
                <a:ea typeface="方正姚体" pitchFamily="2" charset="-122"/>
              </a:rPr>
              <a:t>NameNode</a:t>
            </a:r>
            <a:r>
              <a:rPr lang="zh-CN" altLang="en-US" sz="2000" b="1" dirty="0">
                <a:latin typeface="方正姚体" pitchFamily="2" charset="-122"/>
                <a:ea typeface="方正姚体" pitchFamily="2" charset="-122"/>
              </a:rPr>
              <a:t>）</a:t>
            </a:r>
            <a:r>
              <a:rPr lang="zh-CN" altLang="en-US" sz="2400" b="1" dirty="0">
                <a:latin typeface="方正姚体" pitchFamily="2" charset="-122"/>
                <a:ea typeface="方正姚体" pitchFamily="2" charset="-122"/>
              </a:rPr>
              <a:t>：</a:t>
            </a:r>
            <a:r>
              <a:rPr lang="zh-CN" altLang="en-US" sz="2400" b="1" dirty="0">
                <a:latin typeface="Constantia" pitchFamily="18" charset="0"/>
              </a:rPr>
              <a:t>管理文件系统的命名空间，记录文件系统树及这个树内所有的文件和索引目录，同时也记录每个文件的每个块，所在的数据节点。</a:t>
            </a:r>
            <a:endParaRPr lang="en-US" sz="2400" b="1" dirty="0">
              <a:latin typeface="Constantia" pitchFamily="18" charset="0"/>
            </a:endParaRPr>
          </a:p>
          <a:p>
            <a:pPr marL="457200" indent="-457200" eaLnBrk="1" hangingPunct="1">
              <a:spcBef>
                <a:spcPct val="20000"/>
              </a:spcBef>
              <a:buSzPct val="95000"/>
              <a:buFont typeface="Arial" panose="020B0604020202020204" pitchFamily="34" charset="0"/>
              <a:buChar char="•"/>
            </a:pPr>
            <a:r>
              <a:rPr lang="zh-CN" altLang="en-US" sz="2400" b="1" dirty="0">
                <a:solidFill>
                  <a:srgbClr val="C00000"/>
                </a:solidFill>
                <a:latin typeface="Constantia" pitchFamily="18" charset="0"/>
              </a:rPr>
              <a:t>数据节点</a:t>
            </a:r>
            <a:r>
              <a:rPr lang="zh-CN" altLang="en-US" sz="2000" b="1" dirty="0">
                <a:latin typeface="Constantia" pitchFamily="18" charset="0"/>
              </a:rPr>
              <a:t>（</a:t>
            </a:r>
            <a:r>
              <a:rPr lang="en-US" altLang="zh-CN" sz="2000" b="1" dirty="0" err="1">
                <a:latin typeface="方正姚体" pitchFamily="2" charset="-122"/>
                <a:ea typeface="方正姚体" pitchFamily="2" charset="-122"/>
              </a:rPr>
              <a:t>DataNode</a:t>
            </a:r>
            <a:r>
              <a:rPr lang="zh-CN" altLang="en-US" sz="2000" b="1" dirty="0">
                <a:latin typeface="方正姚体" pitchFamily="2" charset="-122"/>
                <a:ea typeface="方正姚体" pitchFamily="2" charset="-122"/>
              </a:rPr>
              <a:t>）</a:t>
            </a:r>
            <a:r>
              <a:rPr lang="zh-CN" altLang="en-US" sz="2400" b="1" dirty="0">
                <a:latin typeface="Constantia" pitchFamily="18" charset="0"/>
              </a:rPr>
              <a:t>：文件系统的工作者，存储并提供定位块的服务，并定时向名称节点发送块的存储列表</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2"/>
          <p:cNvPicPr>
            <a:picLocks noChangeAspect="1"/>
          </p:cNvPicPr>
          <p:nvPr/>
        </p:nvPicPr>
        <p:blipFill rotWithShape="1">
          <a:blip r:embed="rId2">
            <a:extLst>
              <a:ext uri="{28A0092B-C50C-407E-A947-70E740481C1C}">
                <a14:useLocalDpi xmlns:a14="http://schemas.microsoft.com/office/drawing/2010/main" val="0"/>
              </a:ext>
            </a:extLst>
          </a:blip>
          <a:srcRect t="4128"/>
          <a:stretch/>
        </p:blipFill>
        <p:spPr bwMode="auto">
          <a:xfrm>
            <a:off x="139700" y="1064698"/>
            <a:ext cx="8801100" cy="52599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标题 2"/>
          <p:cNvSpPr>
            <a:spLocks noGrp="1"/>
          </p:cNvSpPr>
          <p:nvPr>
            <p:ph type="title"/>
          </p:nvPr>
        </p:nvSpPr>
        <p:spPr/>
        <p:txBody>
          <a:bodyPr/>
          <a:lstStyle/>
          <a:p>
            <a:r>
              <a:rPr lang="en-US" altLang="zh-CN" dirty="0" smtClean="0"/>
              <a:t>2 </a:t>
            </a:r>
            <a:r>
              <a:rPr lang="zh-CN" altLang="en-US" dirty="0" smtClean="0"/>
              <a:t>什么</a:t>
            </a:r>
            <a:r>
              <a:rPr lang="zh-CN" altLang="en-US" dirty="0"/>
              <a:t>是</a:t>
            </a:r>
            <a:r>
              <a:rPr lang="en-US" altLang="zh-CN" dirty="0" err="1"/>
              <a:t>MapReduce</a:t>
            </a:r>
            <a:r>
              <a:rPr lang="zh-CN" altLang="en-US" dirty="0"/>
              <a:t>编程模型</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6F5A280A-6C53-4B7F-9525-9F32D92F52A8}" type="slidenum">
              <a:rPr lang="en-US" altLang="zh-CN" smtClean="0"/>
              <a:pPr>
                <a:defRPr/>
              </a:pPr>
              <a:t>67</a:t>
            </a:fld>
            <a:endParaRPr lang="en-US" altLang="zh-CN" dirty="0"/>
          </a:p>
        </p:txBody>
      </p:sp>
      <p:sp>
        <p:nvSpPr>
          <p:cNvPr id="7" name="矩形 6"/>
          <p:cNvSpPr/>
          <p:nvPr/>
        </p:nvSpPr>
        <p:spPr>
          <a:xfrm>
            <a:off x="3851275" y="3068638"/>
            <a:ext cx="4572000" cy="2554287"/>
          </a:xfrm>
          <a:prstGeom prst="rect">
            <a:avLst/>
          </a:prstGeom>
        </p:spPr>
        <p:txBody>
          <a:bodyPr>
            <a:spAutoFit/>
          </a:bodyPr>
          <a:lstStyle/>
          <a:p>
            <a:pPr marL="342900" indent="-342900">
              <a:buFont typeface="Wingdings" pitchFamily="2" charset="2"/>
              <a:buChar char="l"/>
              <a:defRPr/>
            </a:pPr>
            <a:r>
              <a:rPr lang="en-US" altLang="zh-CN" sz="2000" dirty="0">
                <a:solidFill>
                  <a:schemeClr val="bg1"/>
                </a:solidFill>
                <a:latin typeface="微软雅黑" pitchFamily="34" charset="-122"/>
                <a:ea typeface="微软雅黑" pitchFamily="34" charset="-122"/>
              </a:rPr>
              <a:t>Map(</a:t>
            </a:r>
            <a:r>
              <a:rPr lang="zh-CN" altLang="en-US" sz="2000" dirty="0">
                <a:solidFill>
                  <a:schemeClr val="bg1"/>
                </a:solidFill>
                <a:latin typeface="微软雅黑" pitchFamily="34" charset="-122"/>
                <a:ea typeface="微软雅黑" pitchFamily="34" charset="-122"/>
              </a:rPr>
              <a:t>映射</a:t>
            </a:r>
            <a:r>
              <a:rPr lang="en-US" altLang="zh-CN" sz="2000" dirty="0">
                <a:solidFill>
                  <a:schemeClr val="bg1"/>
                </a:solidFill>
                <a:latin typeface="微软雅黑" pitchFamily="34" charset="-122"/>
                <a:ea typeface="微软雅黑" pitchFamily="34" charset="-122"/>
              </a:rPr>
              <a:t>):</a:t>
            </a:r>
            <a:r>
              <a:rPr lang="zh-CN" altLang="en-US" sz="2000" dirty="0">
                <a:solidFill>
                  <a:schemeClr val="bg1"/>
                </a:solidFill>
                <a:latin typeface="微软雅黑" pitchFamily="34" charset="-122"/>
                <a:ea typeface="微软雅黑" pitchFamily="34" charset="-122"/>
              </a:rPr>
              <a:t>对一些独立元素组成的</a:t>
            </a:r>
          </a:p>
          <a:p>
            <a:pPr>
              <a:defRPr/>
            </a:pPr>
            <a:r>
              <a:rPr lang="zh-CN" altLang="en-US" sz="2000" dirty="0">
                <a:solidFill>
                  <a:schemeClr val="bg1"/>
                </a:solidFill>
                <a:latin typeface="微软雅黑" pitchFamily="34" charset="-122"/>
                <a:ea typeface="微软雅黑" pitchFamily="34" charset="-122"/>
              </a:rPr>
              <a:t>列表的每一个元素进行指定的操作</a:t>
            </a:r>
            <a:r>
              <a:rPr lang="en-US" altLang="zh-CN" sz="2000" dirty="0">
                <a:solidFill>
                  <a:schemeClr val="bg1"/>
                </a:solidFill>
                <a:latin typeface="微软雅黑" pitchFamily="34" charset="-122"/>
                <a:ea typeface="微软雅黑" pitchFamily="34" charset="-122"/>
              </a:rPr>
              <a:t>,</a:t>
            </a:r>
            <a:r>
              <a:rPr lang="zh-CN" altLang="en-US" sz="2000" dirty="0">
                <a:solidFill>
                  <a:schemeClr val="bg1"/>
                </a:solidFill>
                <a:latin typeface="微软雅黑" pitchFamily="34" charset="-122"/>
                <a:ea typeface="微软雅黑" pitchFamily="34" charset="-122"/>
              </a:rPr>
              <a:t>可</a:t>
            </a:r>
          </a:p>
          <a:p>
            <a:pPr>
              <a:defRPr/>
            </a:pPr>
            <a:r>
              <a:rPr lang="zh-CN" altLang="en-US" sz="2000" dirty="0">
                <a:solidFill>
                  <a:schemeClr val="bg1"/>
                </a:solidFill>
                <a:latin typeface="微软雅黑" pitchFamily="34" charset="-122"/>
                <a:ea typeface="微软雅黑" pitchFamily="34" charset="-122"/>
              </a:rPr>
              <a:t>以高度并行。</a:t>
            </a:r>
          </a:p>
          <a:p>
            <a:pPr marL="342900" indent="-342900">
              <a:buFont typeface="Wingdings" pitchFamily="2" charset="2"/>
              <a:buChar char="l"/>
              <a:defRPr/>
            </a:pPr>
            <a:r>
              <a:rPr lang="en-US" altLang="zh-CN" sz="2000" dirty="0">
                <a:solidFill>
                  <a:schemeClr val="bg1"/>
                </a:solidFill>
                <a:latin typeface="微软雅黑" pitchFamily="34" charset="-122"/>
                <a:ea typeface="微软雅黑" pitchFamily="34" charset="-122"/>
              </a:rPr>
              <a:t>Reduce(</a:t>
            </a:r>
            <a:r>
              <a:rPr lang="zh-CN" altLang="en-US" sz="2000" dirty="0">
                <a:solidFill>
                  <a:schemeClr val="bg1"/>
                </a:solidFill>
                <a:latin typeface="微软雅黑" pitchFamily="34" charset="-122"/>
                <a:ea typeface="微软雅黑" pitchFamily="34" charset="-122"/>
              </a:rPr>
              <a:t>化简</a:t>
            </a:r>
            <a:r>
              <a:rPr lang="en-US" altLang="zh-CN" sz="2000" dirty="0">
                <a:solidFill>
                  <a:schemeClr val="bg1"/>
                </a:solidFill>
                <a:latin typeface="微软雅黑" pitchFamily="34" charset="-122"/>
                <a:ea typeface="微软雅黑" pitchFamily="34" charset="-122"/>
              </a:rPr>
              <a:t>):</a:t>
            </a:r>
            <a:r>
              <a:rPr lang="zh-CN" altLang="en-US" sz="2000" dirty="0">
                <a:solidFill>
                  <a:schemeClr val="bg1"/>
                </a:solidFill>
                <a:latin typeface="微软雅黑" pitchFamily="34" charset="-122"/>
                <a:ea typeface="微软雅黑" pitchFamily="34" charset="-122"/>
              </a:rPr>
              <a:t>对一个列表的元素进行合并。</a:t>
            </a:r>
          </a:p>
          <a:p>
            <a:pPr marL="342900" indent="-342900">
              <a:buFont typeface="Wingdings" pitchFamily="2" charset="2"/>
              <a:buChar char="l"/>
              <a:defRPr/>
            </a:pPr>
            <a:r>
              <a:rPr lang="zh-CN" altLang="en-US" sz="2000" dirty="0">
                <a:solidFill>
                  <a:schemeClr val="bg1"/>
                </a:solidFill>
                <a:latin typeface="微软雅黑" pitchFamily="34" charset="-122"/>
                <a:ea typeface="微软雅黑" pitchFamily="34" charset="-122"/>
              </a:rPr>
              <a:t>一个简单的</a:t>
            </a:r>
            <a:r>
              <a:rPr lang="en-US" altLang="zh-CN" sz="2000" dirty="0" err="1">
                <a:solidFill>
                  <a:schemeClr val="bg1"/>
                </a:solidFill>
                <a:latin typeface="微软雅黑" pitchFamily="34" charset="-122"/>
                <a:ea typeface="微软雅黑" pitchFamily="34" charset="-122"/>
              </a:rPr>
              <a:t>MapReduce</a:t>
            </a:r>
            <a:r>
              <a:rPr lang="zh-CN" altLang="en-US" sz="2000" dirty="0">
                <a:solidFill>
                  <a:schemeClr val="bg1"/>
                </a:solidFill>
                <a:latin typeface="微软雅黑" pitchFamily="34" charset="-122"/>
                <a:ea typeface="微软雅黑" pitchFamily="34" charset="-122"/>
              </a:rPr>
              <a:t>程序只需要指定</a:t>
            </a:r>
            <a:r>
              <a:rPr lang="en-US" altLang="zh-CN" sz="2000" dirty="0">
                <a:solidFill>
                  <a:schemeClr val="bg1"/>
                </a:solidFill>
                <a:latin typeface="微软雅黑" pitchFamily="34" charset="-122"/>
                <a:ea typeface="微软雅黑" pitchFamily="34" charset="-122"/>
              </a:rPr>
              <a:t>map()</a:t>
            </a:r>
            <a:r>
              <a:rPr lang="zh-CN" altLang="en-US" sz="2000" dirty="0">
                <a:solidFill>
                  <a:schemeClr val="bg1"/>
                </a:solidFill>
                <a:latin typeface="微软雅黑" pitchFamily="34" charset="-122"/>
                <a:ea typeface="微软雅黑" pitchFamily="34" charset="-122"/>
              </a:rPr>
              <a:t>、</a:t>
            </a:r>
            <a:r>
              <a:rPr lang="en-US" altLang="zh-CN" sz="2000" dirty="0">
                <a:solidFill>
                  <a:schemeClr val="bg1"/>
                </a:solidFill>
                <a:latin typeface="微软雅黑" pitchFamily="34" charset="-122"/>
                <a:ea typeface="微软雅黑" pitchFamily="34" charset="-122"/>
              </a:rPr>
              <a:t>reduce()</a:t>
            </a:r>
            <a:r>
              <a:rPr lang="zh-CN" altLang="en-US" sz="2000" dirty="0">
                <a:solidFill>
                  <a:schemeClr val="bg1"/>
                </a:solidFill>
                <a:latin typeface="微软雅黑" pitchFamily="34" charset="-122"/>
                <a:ea typeface="微软雅黑" pitchFamily="34" charset="-122"/>
              </a:rPr>
              <a:t>、输入和输出</a:t>
            </a:r>
            <a:r>
              <a:rPr lang="en-US" altLang="zh-CN" sz="2000" dirty="0">
                <a:solidFill>
                  <a:schemeClr val="bg1"/>
                </a:solidFill>
                <a:latin typeface="微软雅黑" pitchFamily="34" charset="-122"/>
                <a:ea typeface="微软雅黑" pitchFamily="34" charset="-122"/>
              </a:rPr>
              <a:t>,</a:t>
            </a:r>
            <a:r>
              <a:rPr lang="zh-CN" altLang="en-US" sz="2000" dirty="0">
                <a:solidFill>
                  <a:schemeClr val="bg1"/>
                </a:solidFill>
                <a:latin typeface="微软雅黑" pitchFamily="34" charset="-122"/>
                <a:ea typeface="微软雅黑" pitchFamily="34" charset="-122"/>
              </a:rPr>
              <a:t>剩下的事由框架帮你搞定。</a:t>
            </a:r>
          </a:p>
        </p:txBody>
      </p:sp>
    </p:spTree>
    <p:extLst>
      <p:ext uri="{BB962C8B-B14F-4D97-AF65-F5344CB8AC3E}">
        <p14:creationId xmlns:p14="http://schemas.microsoft.com/office/powerpoint/2010/main" val="13588385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 </a:t>
            </a:r>
            <a:r>
              <a:rPr lang="en-US" altLang="zh-CN" dirty="0" err="1" smtClean="0"/>
              <a:t>MapReduce</a:t>
            </a:r>
            <a:r>
              <a:rPr lang="zh-CN" altLang="en-US" dirty="0"/>
              <a:t>计算框架</a:t>
            </a:r>
          </a:p>
        </p:txBody>
      </p:sp>
      <p:sp>
        <p:nvSpPr>
          <p:cNvPr id="4" name="灯片编号占位符 3"/>
          <p:cNvSpPr>
            <a:spLocks noGrp="1"/>
          </p:cNvSpPr>
          <p:nvPr>
            <p:ph type="sldNum" sz="quarter" idx="12"/>
          </p:nvPr>
        </p:nvSpPr>
        <p:spPr/>
        <p:txBody>
          <a:bodyPr/>
          <a:lstStyle/>
          <a:p>
            <a:pPr>
              <a:defRPr/>
            </a:pPr>
            <a:fld id="{6F5A280A-6C53-4B7F-9525-9F32D92F52A8}" type="slidenum">
              <a:rPr lang="en-US" altLang="zh-CN" smtClean="0"/>
              <a:pPr>
                <a:defRPr/>
              </a:pPr>
              <a:t>68</a:t>
            </a:fld>
            <a:endParaRPr lang="en-US" altLang="zh-CN" dirty="0"/>
          </a:p>
        </p:txBody>
      </p:sp>
      <p:sp>
        <p:nvSpPr>
          <p:cNvPr id="5" name="内容占位符 2"/>
          <p:cNvSpPr>
            <a:spLocks noGrp="1"/>
          </p:cNvSpPr>
          <p:nvPr>
            <p:ph idx="1"/>
          </p:nvPr>
        </p:nvSpPr>
        <p:spPr>
          <a:xfrm>
            <a:off x="323850" y="1125538"/>
            <a:ext cx="8229600" cy="4525962"/>
          </a:xfrm>
        </p:spPr>
        <p:txBody>
          <a:bodyPr/>
          <a:lstStyle/>
          <a:p>
            <a:pPr>
              <a:buClr>
                <a:srgbClr val="C00000"/>
              </a:buClr>
            </a:pPr>
            <a:r>
              <a:rPr lang="zh-CN" altLang="en-US" sz="2400" dirty="0" smtClean="0"/>
              <a:t>为离线数据分析而设计</a:t>
            </a:r>
            <a:r>
              <a:rPr lang="en-US" altLang="zh-CN" sz="2400" dirty="0" smtClean="0"/>
              <a:t>,</a:t>
            </a:r>
            <a:r>
              <a:rPr lang="zh-CN" altLang="en-US" sz="2400" dirty="0" smtClean="0"/>
              <a:t>基本上是个利用数据并行性进行分布运算而后汇总结果的计算框架</a:t>
            </a:r>
          </a:p>
          <a:p>
            <a:pPr lvl="1">
              <a:buClr>
                <a:srgbClr val="C00000"/>
              </a:buClr>
            </a:pPr>
            <a:r>
              <a:rPr lang="zh-CN" altLang="en-US" sz="2000" dirty="0" smtClean="0"/>
              <a:t>分析问题能够被并行化</a:t>
            </a:r>
            <a:r>
              <a:rPr lang="en-US" altLang="zh-CN" sz="2000" dirty="0" smtClean="0"/>
              <a:t>,</a:t>
            </a:r>
            <a:r>
              <a:rPr lang="zh-CN" altLang="en-US" sz="2000" dirty="0" smtClean="0"/>
              <a:t>且输入数据集可以被切分</a:t>
            </a:r>
          </a:p>
          <a:p>
            <a:pPr lvl="1">
              <a:buClr>
                <a:srgbClr val="C00000"/>
              </a:buClr>
            </a:pPr>
            <a:r>
              <a:rPr lang="zh-CN" altLang="en-US" sz="2000" dirty="0" smtClean="0"/>
              <a:t>一个</a:t>
            </a:r>
            <a:r>
              <a:rPr lang="en-US" altLang="zh-CN" sz="2000" dirty="0" smtClean="0"/>
              <a:t>Map</a:t>
            </a:r>
            <a:r>
              <a:rPr lang="zh-CN" altLang="en-US" sz="2000" dirty="0" smtClean="0"/>
              <a:t>函数</a:t>
            </a:r>
            <a:r>
              <a:rPr lang="en-US" altLang="zh-CN" sz="2000" dirty="0" smtClean="0"/>
              <a:t>,</a:t>
            </a:r>
            <a:r>
              <a:rPr lang="zh-CN" altLang="en-US" sz="2000" dirty="0" smtClean="0"/>
              <a:t>在第一阶段计算</a:t>
            </a:r>
            <a:r>
              <a:rPr lang="en-US" altLang="zh-CN" sz="2000" dirty="0" smtClean="0"/>
              <a:t>&lt;</a:t>
            </a:r>
            <a:r>
              <a:rPr lang="en-US" altLang="zh-CN" sz="2000" dirty="0" err="1" smtClean="0"/>
              <a:t>Key,Value</a:t>
            </a:r>
            <a:r>
              <a:rPr lang="en-US" altLang="zh-CN" sz="2000" dirty="0" smtClean="0"/>
              <a:t>&gt;</a:t>
            </a:r>
            <a:r>
              <a:rPr lang="zh-CN" altLang="en-US" sz="2000" dirty="0" smtClean="0"/>
              <a:t>对</a:t>
            </a:r>
          </a:p>
          <a:p>
            <a:pPr lvl="1">
              <a:buClr>
                <a:srgbClr val="C00000"/>
              </a:buClr>
            </a:pPr>
            <a:r>
              <a:rPr lang="en-US" altLang="zh-CN" sz="2000" dirty="0" smtClean="0"/>
              <a:t> </a:t>
            </a:r>
            <a:r>
              <a:rPr lang="zh-CN" altLang="en-US" sz="2000" dirty="0" smtClean="0"/>
              <a:t>一个</a:t>
            </a:r>
            <a:r>
              <a:rPr lang="en-US" altLang="zh-CN" sz="2000" dirty="0" smtClean="0"/>
              <a:t>Reduce</a:t>
            </a:r>
            <a:r>
              <a:rPr lang="zh-CN" altLang="en-US" sz="2000" dirty="0" smtClean="0"/>
              <a:t>函数</a:t>
            </a:r>
            <a:r>
              <a:rPr lang="en-US" altLang="zh-CN" sz="2000" dirty="0" smtClean="0"/>
              <a:t>,</a:t>
            </a:r>
            <a:r>
              <a:rPr lang="zh-CN" altLang="en-US" sz="2000" dirty="0" smtClean="0"/>
              <a:t>在第二阶段用于汇总</a:t>
            </a:r>
            <a:r>
              <a:rPr lang="en-US" altLang="zh-CN" sz="2000" dirty="0" smtClean="0"/>
              <a:t>Map</a:t>
            </a:r>
            <a:r>
              <a:rPr lang="zh-CN" altLang="en-US" sz="2000" dirty="0" smtClean="0"/>
              <a:t>函数的结果</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7591425" cy="304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43387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p:cNvSpPr>
          <p:nvPr>
            <p:ph idx="1"/>
          </p:nvPr>
        </p:nvSpPr>
        <p:spPr/>
        <p:txBody>
          <a:bodyPr/>
          <a:lstStyle/>
          <a:p>
            <a:pPr eaLnBrk="1" hangingPunct="1">
              <a:buClr>
                <a:srgbClr val="C00000"/>
              </a:buClr>
            </a:pPr>
            <a:r>
              <a:rPr lang="zh-CN" altLang="en-US" sz="2800" b="1" dirty="0" smtClean="0">
                <a:solidFill>
                  <a:srgbClr val="FF0000"/>
                </a:solidFill>
                <a:latin typeface="黑体" panose="02010609060101010101" pitchFamily="49" charset="-122"/>
                <a:ea typeface="黑体" panose="02010609060101010101" pitchFamily="49" charset="-122"/>
              </a:rPr>
              <a:t>网格计算</a:t>
            </a:r>
            <a:r>
              <a:rPr lang="zh-CN" altLang="en-US" sz="2800" b="1" dirty="0" smtClean="0">
                <a:latin typeface="黑体" panose="02010609060101010101" pitchFamily="49" charset="-122"/>
                <a:ea typeface="黑体" panose="02010609060101010101" pitchFamily="49" charset="-122"/>
              </a:rPr>
              <a:t>是分布式计算的一种；</a:t>
            </a:r>
            <a:endParaRPr lang="en-US" altLang="zh-CN" sz="2800" b="1" dirty="0" smtClean="0">
              <a:latin typeface="黑体" panose="02010609060101010101" pitchFamily="49" charset="-122"/>
              <a:ea typeface="黑体" panose="02010609060101010101" pitchFamily="49" charset="-122"/>
            </a:endParaRPr>
          </a:p>
          <a:p>
            <a:pPr lvl="1" eaLnBrk="1" hangingPunct="1">
              <a:buClr>
                <a:srgbClr val="C00000"/>
              </a:buClr>
            </a:pPr>
            <a:r>
              <a:rPr lang="zh-CN" altLang="en-US" sz="2400" b="1" dirty="0" smtClean="0"/>
              <a:t>实质：组合与共享资源并确保系统安全。</a:t>
            </a:r>
            <a:endParaRPr lang="en-US" altLang="zh-CN" sz="2400" b="1" dirty="0" smtClean="0"/>
          </a:p>
          <a:p>
            <a:pPr lvl="1" eaLnBrk="1" hangingPunct="1">
              <a:buClr>
                <a:srgbClr val="C00000"/>
              </a:buClr>
            </a:pPr>
            <a:r>
              <a:rPr lang="zh-CN" altLang="en-US" sz="2400" b="1" dirty="0" smtClean="0"/>
              <a:t>网格计算通过利用大量异构计算机的未用资源</a:t>
            </a:r>
            <a:r>
              <a:rPr lang="zh-CN" altLang="en-US" sz="1800" dirty="0" smtClean="0"/>
              <a:t>（</a:t>
            </a:r>
            <a:r>
              <a:rPr lang="en-US" altLang="zh-CN" sz="1800" dirty="0" smtClean="0"/>
              <a:t>CPU</a:t>
            </a:r>
            <a:r>
              <a:rPr lang="zh-CN" altLang="en-US" sz="1800" dirty="0" smtClean="0"/>
              <a:t>周期和磁盘存储）</a:t>
            </a:r>
            <a:r>
              <a:rPr lang="zh-CN" altLang="en-US" sz="2400" b="1" dirty="0"/>
              <a:t> ，将</a:t>
            </a:r>
            <a:r>
              <a:rPr lang="zh-CN" altLang="en-US" sz="2400" b="1" dirty="0" smtClean="0"/>
              <a:t>其作为嵌入在分布式电信基础设施中的一个虚拟的计算机集群，为解决大规模的计算问题提供一个模型。</a:t>
            </a:r>
            <a:endParaRPr lang="en-US" altLang="zh-CN" sz="2400" b="1" dirty="0" smtClean="0"/>
          </a:p>
          <a:p>
            <a:pPr lvl="1" eaLnBrk="1" hangingPunct="1">
              <a:buClr>
                <a:srgbClr val="C00000"/>
              </a:buClr>
            </a:pPr>
            <a:endParaRPr lang="en-US" altLang="zh-CN" sz="2400" b="1" dirty="0" smtClean="0"/>
          </a:p>
          <a:p>
            <a:pPr eaLnBrk="1" hangingPunct="1">
              <a:buClr>
                <a:srgbClr val="C00000"/>
              </a:buClr>
            </a:pPr>
            <a:r>
              <a:rPr lang="zh-CN" altLang="en-US" sz="2800" b="1" dirty="0" smtClean="0"/>
              <a:t>支持跨管理域计算 的能力，与传统的计算机集群或传统的分布式计算相区别。</a:t>
            </a:r>
          </a:p>
        </p:txBody>
      </p:sp>
      <p:sp>
        <p:nvSpPr>
          <p:cNvPr id="10242" name="标题 1"/>
          <p:cNvSpPr>
            <a:spLocks noGrp="1"/>
          </p:cNvSpPr>
          <p:nvPr>
            <p:ph type="title"/>
          </p:nvPr>
        </p:nvSpPr>
        <p:spPr/>
        <p:txBody>
          <a:bodyPr/>
          <a:lstStyle/>
          <a:p>
            <a:pPr eaLnBrk="1" hangingPunct="1"/>
            <a:r>
              <a:rPr lang="zh-CN" altLang="en-US" b="1" smtClean="0"/>
              <a:t>网格计算</a:t>
            </a:r>
            <a:endParaRPr lang="zh-CN" altLang="en-US" smtClean="0"/>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MapReduce</a:t>
            </a:r>
            <a:r>
              <a:rPr lang="zh-CN" altLang="en-US" dirty="0" smtClean="0"/>
              <a:t>举例</a:t>
            </a:r>
            <a:endParaRPr lang="zh-CN" altLang="en-US" dirty="0"/>
          </a:p>
        </p:txBody>
      </p:sp>
      <p:sp>
        <p:nvSpPr>
          <p:cNvPr id="4" name="灯片编号占位符 3"/>
          <p:cNvSpPr>
            <a:spLocks noGrp="1"/>
          </p:cNvSpPr>
          <p:nvPr>
            <p:ph type="sldNum" sz="quarter" idx="12"/>
          </p:nvPr>
        </p:nvSpPr>
        <p:spPr/>
        <p:txBody>
          <a:bodyPr/>
          <a:lstStyle/>
          <a:p>
            <a:pPr>
              <a:defRPr/>
            </a:pPr>
            <a:fld id="{6F5A280A-6C53-4B7F-9525-9F32D92F52A8}" type="slidenum">
              <a:rPr lang="en-US" altLang="zh-CN" smtClean="0"/>
              <a:pPr>
                <a:defRPr/>
              </a:pPr>
              <a:t>69</a:t>
            </a:fld>
            <a:endParaRPr lang="en-US" altLang="zh-CN" dirty="0"/>
          </a:p>
        </p:txBody>
      </p:sp>
      <p:pic>
        <p:nvPicPr>
          <p:cNvPr id="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052513"/>
            <a:ext cx="7861300" cy="4608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190984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代码</a:t>
            </a:r>
            <a:r>
              <a:rPr lang="zh-CN" altLang="en-US" dirty="0" smtClean="0"/>
              <a:t>举例</a:t>
            </a:r>
            <a:endParaRPr lang="zh-CN" altLang="en-US" dirty="0"/>
          </a:p>
        </p:txBody>
      </p:sp>
      <p:sp>
        <p:nvSpPr>
          <p:cNvPr id="4" name="灯片编号占位符 3"/>
          <p:cNvSpPr>
            <a:spLocks noGrp="1"/>
          </p:cNvSpPr>
          <p:nvPr>
            <p:ph type="sldNum" sz="quarter" idx="12"/>
          </p:nvPr>
        </p:nvSpPr>
        <p:spPr/>
        <p:txBody>
          <a:bodyPr/>
          <a:lstStyle/>
          <a:p>
            <a:pPr>
              <a:defRPr/>
            </a:pPr>
            <a:fld id="{6F5A280A-6C53-4B7F-9525-9F32D92F52A8}" type="slidenum">
              <a:rPr lang="en-US" altLang="zh-CN" smtClean="0"/>
              <a:pPr>
                <a:defRPr/>
              </a:pPr>
              <a:t>70</a:t>
            </a:fld>
            <a:endParaRPr lang="en-US" altLang="zh-CN" dirty="0"/>
          </a:p>
        </p:txBody>
      </p:sp>
      <p:pic>
        <p:nvPicPr>
          <p:cNvPr id="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357313"/>
            <a:ext cx="5676900" cy="414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057291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Clr>
                <a:srgbClr val="C00000"/>
              </a:buClr>
            </a:pPr>
            <a:r>
              <a:rPr lang="zh-CN" altLang="zh-CN" sz="2800" dirty="0">
                <a:solidFill>
                  <a:srgbClr val="000000"/>
                </a:solidFill>
                <a:latin typeface="黑体" panose="02010609060101010101" pitchFamily="49" charset="-122"/>
                <a:ea typeface="黑体" panose="02010609060101010101" pitchFamily="49" charset="-122"/>
              </a:rPr>
              <a:t>视频分析和检索</a:t>
            </a:r>
            <a:endParaRPr lang="en-US" altLang="zh-CN" sz="2800" dirty="0">
              <a:solidFill>
                <a:srgbClr val="000000"/>
              </a:solidFill>
              <a:latin typeface="黑体" panose="02010609060101010101" pitchFamily="49" charset="-122"/>
              <a:ea typeface="黑体" panose="02010609060101010101" pitchFamily="49" charset="-122"/>
            </a:endParaRPr>
          </a:p>
          <a:p>
            <a:pPr>
              <a:buClr>
                <a:srgbClr val="C00000"/>
              </a:buClr>
            </a:pPr>
            <a:r>
              <a:rPr lang="zh-CN" altLang="en-US" sz="2800" dirty="0">
                <a:solidFill>
                  <a:srgbClr val="000000"/>
                </a:solidFill>
                <a:latin typeface="黑体" panose="02010609060101010101" pitchFamily="49" charset="-122"/>
                <a:ea typeface="黑体" panose="02010609060101010101" pitchFamily="49" charset="-122"/>
              </a:rPr>
              <a:t>推荐引擎</a:t>
            </a:r>
            <a:endParaRPr lang="en-US" altLang="zh-CN" sz="2800" dirty="0">
              <a:solidFill>
                <a:srgbClr val="000000"/>
              </a:solidFill>
              <a:latin typeface="黑体" panose="02010609060101010101" pitchFamily="49" charset="-122"/>
              <a:ea typeface="黑体" panose="02010609060101010101" pitchFamily="49" charset="-122"/>
            </a:endParaRPr>
          </a:p>
          <a:p>
            <a:pPr>
              <a:buClr>
                <a:srgbClr val="C00000"/>
              </a:buClr>
            </a:pPr>
            <a:r>
              <a:rPr lang="zh-CN" altLang="en-US" sz="2800" dirty="0">
                <a:solidFill>
                  <a:srgbClr val="000000"/>
                </a:solidFill>
                <a:latin typeface="黑体" panose="02010609060101010101" pitchFamily="49" charset="-122"/>
                <a:ea typeface="黑体" panose="02010609060101010101" pitchFamily="49" charset="-122"/>
              </a:rPr>
              <a:t>数据分析手段</a:t>
            </a:r>
            <a:endParaRPr lang="en-US" altLang="zh-CN" sz="2800" dirty="0">
              <a:solidFill>
                <a:srgbClr val="000000"/>
              </a:solidFill>
              <a:latin typeface="黑体" panose="02010609060101010101" pitchFamily="49" charset="-122"/>
              <a:ea typeface="黑体" panose="02010609060101010101" pitchFamily="49" charset="-122"/>
            </a:endParaRPr>
          </a:p>
          <a:p>
            <a:pPr lvl="1">
              <a:buClr>
                <a:srgbClr val="C00000"/>
              </a:buClr>
            </a:pPr>
            <a:r>
              <a:rPr lang="zh-CN" altLang="en-US" sz="2000" dirty="0">
                <a:solidFill>
                  <a:srgbClr val="000000"/>
                </a:solidFill>
                <a:latin typeface="黑体" panose="02010609060101010101" pitchFamily="49" charset="-122"/>
                <a:ea typeface="黑体" panose="02010609060101010101" pitchFamily="49" charset="-122"/>
              </a:rPr>
              <a:t>全文挖掘</a:t>
            </a:r>
            <a:endParaRPr lang="en-US" altLang="zh-CN" sz="2000" dirty="0">
              <a:latin typeface="黑体" panose="02010609060101010101" pitchFamily="49" charset="-122"/>
              <a:ea typeface="黑体" panose="02010609060101010101" pitchFamily="49" charset="-122"/>
            </a:endParaRPr>
          </a:p>
          <a:p>
            <a:pPr lvl="1">
              <a:buClr>
                <a:srgbClr val="C00000"/>
              </a:buClr>
            </a:pPr>
            <a:r>
              <a:rPr lang="zh-CN" altLang="en-US" sz="2000" dirty="0">
                <a:solidFill>
                  <a:srgbClr val="000000"/>
                </a:solidFill>
                <a:latin typeface="黑体" panose="02010609060101010101" pitchFamily="49" charset="-122"/>
                <a:ea typeface="黑体" panose="02010609060101010101" pitchFamily="49" charset="-122"/>
              </a:rPr>
              <a:t>建立索引</a:t>
            </a:r>
            <a:endParaRPr lang="en-US" altLang="zh-CN" sz="2000" dirty="0">
              <a:solidFill>
                <a:srgbClr val="000000"/>
              </a:solidFill>
              <a:latin typeface="黑体" panose="02010609060101010101" pitchFamily="49" charset="-122"/>
              <a:ea typeface="黑体" panose="02010609060101010101" pitchFamily="49" charset="-122"/>
            </a:endParaRPr>
          </a:p>
          <a:p>
            <a:pPr lvl="1">
              <a:buClr>
                <a:srgbClr val="C00000"/>
              </a:buClr>
            </a:pPr>
            <a:r>
              <a:rPr lang="zh-CN" altLang="en-US" sz="2000" dirty="0">
                <a:solidFill>
                  <a:srgbClr val="000000"/>
                </a:solidFill>
                <a:latin typeface="黑体" panose="02010609060101010101" pitchFamily="49" charset="-122"/>
                <a:ea typeface="黑体" panose="02010609060101010101" pitchFamily="49" charset="-122"/>
              </a:rPr>
              <a:t>图形创建和分析</a:t>
            </a:r>
            <a:endParaRPr lang="en-US" altLang="zh-CN" sz="2000" dirty="0">
              <a:solidFill>
                <a:srgbClr val="000000"/>
              </a:solidFill>
              <a:latin typeface="黑体" panose="02010609060101010101" pitchFamily="49" charset="-122"/>
              <a:ea typeface="黑体" panose="02010609060101010101" pitchFamily="49" charset="-122"/>
            </a:endParaRPr>
          </a:p>
          <a:p>
            <a:pPr lvl="1">
              <a:buClr>
                <a:srgbClr val="C00000"/>
              </a:buClr>
            </a:pPr>
            <a:r>
              <a:rPr lang="zh-CN" altLang="en-US" sz="2000" dirty="0">
                <a:solidFill>
                  <a:srgbClr val="000000"/>
                </a:solidFill>
                <a:latin typeface="黑体" panose="02010609060101010101" pitchFamily="49" charset="-122"/>
                <a:ea typeface="黑体" panose="02010609060101010101" pitchFamily="49" charset="-122"/>
              </a:rPr>
              <a:t>模式识别</a:t>
            </a:r>
            <a:endParaRPr lang="en-US" altLang="zh-CN" sz="2000" dirty="0">
              <a:solidFill>
                <a:srgbClr val="000000"/>
              </a:solidFill>
              <a:latin typeface="黑体" panose="02010609060101010101" pitchFamily="49" charset="-122"/>
              <a:ea typeface="黑体" panose="02010609060101010101" pitchFamily="49" charset="-122"/>
            </a:endParaRPr>
          </a:p>
          <a:p>
            <a:pPr lvl="1">
              <a:buClr>
                <a:srgbClr val="C00000"/>
              </a:buClr>
            </a:pPr>
            <a:r>
              <a:rPr lang="zh-CN" altLang="en-US" sz="2000" dirty="0">
                <a:solidFill>
                  <a:srgbClr val="000000"/>
                </a:solidFill>
                <a:latin typeface="黑体" panose="02010609060101010101" pitchFamily="49" charset="-122"/>
                <a:ea typeface="黑体" panose="02010609060101010101" pitchFamily="49" charset="-122"/>
              </a:rPr>
              <a:t>协同过滤</a:t>
            </a:r>
            <a:endParaRPr lang="en-US" altLang="zh-CN" sz="2000" dirty="0">
              <a:solidFill>
                <a:srgbClr val="000000"/>
              </a:solidFill>
              <a:latin typeface="黑体" panose="02010609060101010101" pitchFamily="49" charset="-122"/>
              <a:ea typeface="黑体" panose="02010609060101010101" pitchFamily="49" charset="-122"/>
            </a:endParaRPr>
          </a:p>
          <a:p>
            <a:pPr lvl="1">
              <a:buClr>
                <a:srgbClr val="C00000"/>
              </a:buClr>
            </a:pPr>
            <a:r>
              <a:rPr lang="zh-CN" altLang="en-US" sz="2000" dirty="0">
                <a:solidFill>
                  <a:srgbClr val="000000"/>
                </a:solidFill>
                <a:latin typeface="黑体" panose="02010609060101010101" pitchFamily="49" charset="-122"/>
                <a:ea typeface="黑体" panose="02010609060101010101" pitchFamily="49" charset="-122"/>
              </a:rPr>
              <a:t>情感分析</a:t>
            </a:r>
            <a:endParaRPr lang="en-US" altLang="zh-CN" sz="2000" dirty="0">
              <a:solidFill>
                <a:srgbClr val="000000"/>
              </a:solidFill>
              <a:latin typeface="黑体" panose="02010609060101010101" pitchFamily="49" charset="-122"/>
              <a:ea typeface="黑体" panose="02010609060101010101" pitchFamily="49" charset="-122"/>
            </a:endParaRPr>
          </a:p>
          <a:p>
            <a:pPr lvl="1">
              <a:buClr>
                <a:srgbClr val="C00000"/>
              </a:buClr>
            </a:pPr>
            <a:r>
              <a:rPr lang="zh-CN" altLang="en-US" sz="2000" dirty="0">
                <a:solidFill>
                  <a:srgbClr val="000000"/>
                </a:solidFill>
                <a:latin typeface="黑体" panose="02010609060101010101" pitchFamily="49" charset="-122"/>
                <a:ea typeface="黑体" panose="02010609060101010101" pitchFamily="49" charset="-122"/>
              </a:rPr>
              <a:t>风险评估</a:t>
            </a:r>
            <a:endParaRPr lang="zh-CN" altLang="en-US" sz="2000" dirty="0">
              <a:latin typeface="黑体" panose="02010609060101010101" pitchFamily="49" charset="-122"/>
              <a:ea typeface="黑体" panose="02010609060101010101" pitchFamily="49" charset="-122"/>
            </a:endParaRPr>
          </a:p>
          <a:p>
            <a:pPr>
              <a:buClr>
                <a:srgbClr val="C00000"/>
              </a:buClr>
            </a:pPr>
            <a:endParaRPr lang="zh-CN" altLang="en-US" dirty="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p:txBody>
          <a:bodyPr/>
          <a:lstStyle/>
          <a:p>
            <a:r>
              <a:rPr lang="en-US" altLang="zh-CN" dirty="0" smtClean="0"/>
              <a:t>4 </a:t>
            </a:r>
            <a:r>
              <a:rPr lang="en-US" altLang="zh-CN" dirty="0" err="1" smtClean="0"/>
              <a:t>MapReduce</a:t>
            </a:r>
            <a:r>
              <a:rPr lang="en-US" altLang="zh-CN" dirty="0" smtClean="0"/>
              <a:t> </a:t>
            </a:r>
            <a:r>
              <a:rPr lang="zh-CN" altLang="en-US" dirty="0"/>
              <a:t>应用</a:t>
            </a:r>
            <a:r>
              <a:rPr lang="zh-CN" altLang="en-US" dirty="0" smtClean="0"/>
              <a:t>场景</a:t>
            </a:r>
            <a:endParaRPr lang="zh-CN" altLang="en-US" dirty="0"/>
          </a:p>
        </p:txBody>
      </p:sp>
      <p:sp>
        <p:nvSpPr>
          <p:cNvPr id="4" name="灯片编号占位符 3"/>
          <p:cNvSpPr>
            <a:spLocks noGrp="1"/>
          </p:cNvSpPr>
          <p:nvPr>
            <p:ph type="sldNum" sz="quarter" idx="12"/>
          </p:nvPr>
        </p:nvSpPr>
        <p:spPr/>
        <p:txBody>
          <a:bodyPr/>
          <a:lstStyle/>
          <a:p>
            <a:pPr>
              <a:defRPr/>
            </a:pPr>
            <a:fld id="{6F5A280A-6C53-4B7F-9525-9F32D92F52A8}" type="slidenum">
              <a:rPr lang="en-US" altLang="zh-CN" smtClean="0"/>
              <a:pPr>
                <a:defRPr/>
              </a:pPr>
              <a:t>71</a:t>
            </a:fld>
            <a:endParaRPr lang="en-US" altLang="zh-CN" dirty="0"/>
          </a:p>
        </p:txBody>
      </p:sp>
    </p:spTree>
    <p:extLst>
      <p:ext uri="{BB962C8B-B14F-4D97-AF65-F5344CB8AC3E}">
        <p14:creationId xmlns:p14="http://schemas.microsoft.com/office/powerpoint/2010/main" val="23725757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81000" y="2901618"/>
            <a:ext cx="3848887" cy="2697177"/>
            <a:chOff x="288816" y="2348288"/>
            <a:chExt cx="3848887" cy="2022883"/>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816" y="2348288"/>
              <a:ext cx="3048425" cy="1676634"/>
            </a:xfrm>
            <a:prstGeom prst="rect">
              <a:avLst/>
            </a:prstGeom>
          </p:spPr>
        </p:pic>
        <p:sp>
          <p:nvSpPr>
            <p:cNvPr id="6" name="文本框 5"/>
            <p:cNvSpPr txBox="1"/>
            <p:nvPr/>
          </p:nvSpPr>
          <p:spPr>
            <a:xfrm>
              <a:off x="444063" y="4024922"/>
              <a:ext cx="3693640" cy="346249"/>
            </a:xfrm>
            <a:prstGeom prst="rect">
              <a:avLst/>
            </a:prstGeom>
            <a:noFill/>
          </p:spPr>
          <p:txBody>
            <a:bodyPr wrap="none" rtlCol="0">
              <a:spAutoFit/>
            </a:bodyPr>
            <a:lstStyle/>
            <a:p>
              <a:r>
                <a:rPr lang="en-US" altLang="zh-CN" sz="2400" dirty="0">
                  <a:solidFill>
                    <a:schemeClr val="bg2">
                      <a:lumMod val="50000"/>
                    </a:schemeClr>
                  </a:solidFill>
                </a:rPr>
                <a:t>http://hadoop.apache.org/</a:t>
              </a:r>
              <a:endParaRPr lang="zh-CN" altLang="en-US" sz="2400" dirty="0">
                <a:solidFill>
                  <a:schemeClr val="bg2">
                    <a:lumMod val="50000"/>
                  </a:schemeClr>
                </a:solidFill>
              </a:endParaRPr>
            </a:p>
          </p:txBody>
        </p:sp>
      </p:grpSp>
      <p:sp>
        <p:nvSpPr>
          <p:cNvPr id="7" name="文本框 6"/>
          <p:cNvSpPr txBox="1"/>
          <p:nvPr/>
        </p:nvSpPr>
        <p:spPr>
          <a:xfrm>
            <a:off x="946428" y="1701225"/>
            <a:ext cx="1415772" cy="584775"/>
          </a:xfrm>
          <a:prstGeom prst="rect">
            <a:avLst/>
          </a:prstGeom>
          <a:noFill/>
        </p:spPr>
        <p:txBody>
          <a:bodyPr wrap="none" rtlCol="0">
            <a:spAutoFit/>
          </a:bodyPr>
          <a:lstStyle/>
          <a:p>
            <a:r>
              <a:rPr lang="zh-CN" altLang="en-US" sz="3200" dirty="0">
                <a:solidFill>
                  <a:srgbClr val="C00000"/>
                </a:solidFill>
                <a:latin typeface="黑体" panose="02010609060101010101" pitchFamily="49" charset="-122"/>
                <a:ea typeface="黑体" panose="02010609060101010101" pitchFamily="49" charset="-122"/>
              </a:rPr>
              <a:t>开源的</a:t>
            </a:r>
          </a:p>
        </p:txBody>
      </p:sp>
      <p:sp>
        <p:nvSpPr>
          <p:cNvPr id="8" name="文本框 7"/>
          <p:cNvSpPr txBox="1"/>
          <p:nvPr/>
        </p:nvSpPr>
        <p:spPr>
          <a:xfrm>
            <a:off x="3266956" y="1678546"/>
            <a:ext cx="5724644" cy="584775"/>
          </a:xfrm>
          <a:prstGeom prst="rect">
            <a:avLst/>
          </a:prstGeom>
          <a:noFill/>
        </p:spPr>
        <p:txBody>
          <a:bodyPr wrap="none" rtlCol="0">
            <a:spAutoFit/>
          </a:bodyPr>
          <a:lstStyle/>
          <a:p>
            <a:r>
              <a:rPr lang="zh-CN" altLang="en-US" sz="3200" dirty="0">
                <a:solidFill>
                  <a:srgbClr val="C00000"/>
                </a:solidFill>
                <a:latin typeface="黑体" panose="02010609060101010101" pitchFamily="49" charset="-122"/>
                <a:ea typeface="黑体" panose="02010609060101010101" pitchFamily="49" charset="-122"/>
              </a:rPr>
              <a:t>分布式存储 </a:t>
            </a:r>
            <a:r>
              <a:rPr lang="en-US" altLang="zh-CN" sz="3200" dirty="0">
                <a:solidFill>
                  <a:srgbClr val="C00000"/>
                </a:solidFill>
                <a:latin typeface="黑体" panose="02010609060101010101" pitchFamily="49" charset="-122"/>
                <a:ea typeface="黑体" panose="02010609060101010101" pitchFamily="49" charset="-122"/>
              </a:rPr>
              <a:t>+ </a:t>
            </a:r>
            <a:r>
              <a:rPr lang="zh-CN" altLang="en-US" sz="3200" dirty="0">
                <a:solidFill>
                  <a:srgbClr val="C00000"/>
                </a:solidFill>
                <a:latin typeface="黑体" panose="02010609060101010101" pitchFamily="49" charset="-122"/>
                <a:ea typeface="黑体" panose="02010609060101010101" pitchFamily="49" charset="-122"/>
              </a:rPr>
              <a:t>分布式计算平台</a:t>
            </a:r>
          </a:p>
        </p:txBody>
      </p:sp>
      <p:pic>
        <p:nvPicPr>
          <p:cNvPr id="4" name="图片 3"/>
          <p:cNvPicPr>
            <a:picLocks noChangeAspect="1"/>
          </p:cNvPicPr>
          <p:nvPr/>
        </p:nvPicPr>
        <p:blipFill>
          <a:blip r:embed="rId4"/>
          <a:stretch>
            <a:fillRect/>
          </a:stretch>
        </p:blipFill>
        <p:spPr>
          <a:xfrm>
            <a:off x="4853657" y="2743200"/>
            <a:ext cx="3257143" cy="3200000"/>
          </a:xfrm>
          <a:prstGeom prst="rect">
            <a:avLst/>
          </a:prstGeom>
        </p:spPr>
      </p:pic>
      <p:sp>
        <p:nvSpPr>
          <p:cNvPr id="5" name="标题 4"/>
          <p:cNvSpPr>
            <a:spLocks noGrp="1"/>
          </p:cNvSpPr>
          <p:nvPr>
            <p:ph type="title"/>
          </p:nvPr>
        </p:nvSpPr>
        <p:spPr/>
        <p:txBody>
          <a:bodyPr/>
          <a:lstStyle/>
          <a:p>
            <a:r>
              <a:rPr lang="en-US" altLang="zh-CN" dirty="0" smtClean="0"/>
              <a:t>5 Hadoop</a:t>
            </a:r>
            <a:r>
              <a:rPr lang="zh-CN" altLang="en-US" dirty="0"/>
              <a:t>是什么</a:t>
            </a:r>
            <a:r>
              <a:rPr lang="zh-CN" altLang="en-US" dirty="0" smtClean="0"/>
              <a:t>？</a:t>
            </a:r>
            <a:endParaRPr lang="zh-CN" altLang="en-US" dirty="0"/>
          </a:p>
        </p:txBody>
      </p:sp>
    </p:spTree>
    <p:extLst>
      <p:ext uri="{BB962C8B-B14F-4D97-AF65-F5344CB8AC3E}">
        <p14:creationId xmlns:p14="http://schemas.microsoft.com/office/powerpoint/2010/main" val="290840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500"/>
                                        <p:tgtEl>
                                          <p:spTgt spid="8">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81000" y="1940728"/>
            <a:ext cx="4498347" cy="666786"/>
          </a:xfrm>
          <a:prstGeom prst="rect">
            <a:avLst/>
          </a:prstGeom>
          <a:noFill/>
        </p:spPr>
        <p:txBody>
          <a:bodyPr wrap="none" rtlCol="0">
            <a:spAutoFit/>
          </a:bodyPr>
          <a:lstStyle/>
          <a:p>
            <a:r>
              <a:rPr lang="zh-CN" altLang="en-US" sz="3733" dirty="0">
                <a:solidFill>
                  <a:srgbClr val="C00000"/>
                </a:solidFill>
                <a:latin typeface="黑体" panose="02010609060101010101" pitchFamily="49" charset="-122"/>
                <a:ea typeface="黑体" panose="02010609060101010101" pitchFamily="49" charset="-122"/>
              </a:rPr>
              <a:t>包括两个核心组成：</a:t>
            </a:r>
          </a:p>
        </p:txBody>
      </p:sp>
      <p:sp>
        <p:nvSpPr>
          <p:cNvPr id="16" name="Text Placeholder 3"/>
          <p:cNvSpPr txBox="1">
            <a:spLocks/>
          </p:cNvSpPr>
          <p:nvPr/>
        </p:nvSpPr>
        <p:spPr>
          <a:xfrm>
            <a:off x="1738583" y="3109619"/>
            <a:ext cx="6406369" cy="410433"/>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altLang="zh-CN" sz="2667" b="1" dirty="0">
                <a:solidFill>
                  <a:srgbClr val="C00000"/>
                </a:solidFill>
                <a:latin typeface="黑体" panose="02010609060101010101" pitchFamily="49" charset="-122"/>
                <a:ea typeface="黑体" panose="02010609060101010101" pitchFamily="49" charset="-122"/>
              </a:rPr>
              <a:t>HDFS</a:t>
            </a:r>
            <a:r>
              <a:rPr lang="zh-CN" altLang="en-US" sz="2667" b="1" dirty="0">
                <a:solidFill>
                  <a:srgbClr val="C00000"/>
                </a:solidFill>
                <a:latin typeface="黑体" panose="02010609060101010101" pitchFamily="49" charset="-122"/>
                <a:ea typeface="黑体" panose="02010609060101010101" pitchFamily="49" charset="-122"/>
              </a:rPr>
              <a:t>：</a:t>
            </a:r>
            <a:r>
              <a:rPr lang="zh-CN" altLang="en-US" sz="2667" b="1" dirty="0">
                <a:solidFill>
                  <a:schemeClr val="tx1"/>
                </a:solidFill>
                <a:latin typeface="黑体" panose="02010609060101010101" pitchFamily="49" charset="-122"/>
                <a:ea typeface="黑体" panose="02010609060101010101" pitchFamily="49" charset="-122"/>
              </a:rPr>
              <a:t>分布式文件系统，存储海量的数据</a:t>
            </a:r>
          </a:p>
        </p:txBody>
      </p:sp>
      <p:sp>
        <p:nvSpPr>
          <p:cNvPr id="17" name="Text Placeholder 3"/>
          <p:cNvSpPr txBox="1">
            <a:spLocks/>
          </p:cNvSpPr>
          <p:nvPr/>
        </p:nvSpPr>
        <p:spPr>
          <a:xfrm>
            <a:off x="1736234" y="4087779"/>
            <a:ext cx="7389844" cy="410433"/>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altLang="zh-CN" sz="2667" b="1" dirty="0" err="1">
                <a:solidFill>
                  <a:srgbClr val="C00000"/>
                </a:solidFill>
                <a:latin typeface="黑体" panose="02010609060101010101" pitchFamily="49" charset="-122"/>
                <a:ea typeface="黑体" panose="02010609060101010101" pitchFamily="49" charset="-122"/>
              </a:rPr>
              <a:t>MapReduce</a:t>
            </a:r>
            <a:r>
              <a:rPr lang="zh-CN" altLang="en-US" sz="2667" b="1" dirty="0">
                <a:solidFill>
                  <a:srgbClr val="C00000"/>
                </a:solidFill>
                <a:latin typeface="黑体" panose="02010609060101010101" pitchFamily="49" charset="-122"/>
                <a:ea typeface="黑体" panose="02010609060101010101" pitchFamily="49" charset="-122"/>
              </a:rPr>
              <a:t>：</a:t>
            </a:r>
            <a:r>
              <a:rPr lang="zh-CN" altLang="en-US" sz="2667" b="1" dirty="0">
                <a:solidFill>
                  <a:schemeClr val="tx1"/>
                </a:solidFill>
                <a:latin typeface="黑体" panose="02010609060101010101" pitchFamily="49" charset="-122"/>
                <a:ea typeface="黑体" panose="02010609060101010101" pitchFamily="49" charset="-122"/>
              </a:rPr>
              <a:t>并行处理框架，实现任务分解和调度</a:t>
            </a:r>
          </a:p>
        </p:txBody>
      </p:sp>
      <p:sp>
        <p:nvSpPr>
          <p:cNvPr id="18" name="Freeform 48"/>
          <p:cNvSpPr>
            <a:spLocks noChangeAspect="1" noEditPoints="1"/>
          </p:cNvSpPr>
          <p:nvPr/>
        </p:nvSpPr>
        <p:spPr bwMode="auto">
          <a:xfrm>
            <a:off x="1108994" y="3074802"/>
            <a:ext cx="360000" cy="480000"/>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rgbClr val="C00000"/>
          </a:solidFill>
          <a:ln w="9525">
            <a:noFill/>
            <a:round/>
            <a:headEnd/>
            <a:tailEnd/>
          </a:ln>
        </p:spPr>
        <p:txBody>
          <a:bodyPr vert="horz" wrap="square" lIns="121920" tIns="60960" rIns="121920" bIns="60960" numCol="1" anchor="t" anchorCtr="0" compatLnSpc="1">
            <a:prstTxWarp prst="textNoShape">
              <a:avLst/>
            </a:prstTxWarp>
          </a:bodyPr>
          <a:lstStyle/>
          <a:p>
            <a:pPr defTabSz="1219170">
              <a:defRPr/>
            </a:pPr>
            <a:endParaRPr lang="en-US" sz="1600" kern="0">
              <a:latin typeface="黑体" panose="02010609060101010101" pitchFamily="49" charset="-122"/>
              <a:ea typeface="黑体" panose="02010609060101010101" pitchFamily="49" charset="-122"/>
            </a:endParaRPr>
          </a:p>
        </p:txBody>
      </p:sp>
      <p:sp>
        <p:nvSpPr>
          <p:cNvPr id="19" name="Freeform 48"/>
          <p:cNvSpPr>
            <a:spLocks noChangeAspect="1" noEditPoints="1"/>
          </p:cNvSpPr>
          <p:nvPr/>
        </p:nvSpPr>
        <p:spPr bwMode="auto">
          <a:xfrm>
            <a:off x="1108994" y="4052961"/>
            <a:ext cx="360000" cy="480000"/>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rgbClr val="C00000"/>
          </a:solidFill>
          <a:ln w="9525">
            <a:noFill/>
            <a:round/>
            <a:headEnd/>
            <a:tailEnd/>
          </a:ln>
        </p:spPr>
        <p:txBody>
          <a:bodyPr vert="horz" wrap="square" lIns="121920" tIns="60960" rIns="121920" bIns="60960" numCol="1" anchor="t" anchorCtr="0" compatLnSpc="1">
            <a:prstTxWarp prst="textNoShape">
              <a:avLst/>
            </a:prstTxWarp>
          </a:bodyPr>
          <a:lstStyle/>
          <a:p>
            <a:pPr defTabSz="1219170">
              <a:defRPr/>
            </a:pPr>
            <a:endParaRPr lang="en-US" sz="1600" ker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p:txBody>
          <a:bodyPr/>
          <a:lstStyle/>
          <a:p>
            <a:r>
              <a:rPr lang="en-US" altLang="zh-CN" dirty="0"/>
              <a:t>Hadoop</a:t>
            </a:r>
            <a:r>
              <a:rPr lang="zh-CN" altLang="en-US" dirty="0"/>
              <a:t>的</a:t>
            </a:r>
            <a:r>
              <a:rPr lang="zh-CN" altLang="en-US" dirty="0" smtClean="0"/>
              <a:t>组成</a:t>
            </a:r>
            <a:endParaRPr lang="zh-CN" altLang="en-US" dirty="0"/>
          </a:p>
        </p:txBody>
      </p:sp>
    </p:spTree>
    <p:extLst>
      <p:ext uri="{BB962C8B-B14F-4D97-AF65-F5344CB8AC3E}">
        <p14:creationId xmlns:p14="http://schemas.microsoft.com/office/powerpoint/2010/main" val="428342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65390" y="1371600"/>
            <a:ext cx="8802410" cy="461665"/>
          </a:xfrm>
          <a:prstGeom prst="rect">
            <a:avLst/>
          </a:prstGeom>
          <a:noFill/>
        </p:spPr>
        <p:txBody>
          <a:bodyPr wrap="none" rtlCol="0">
            <a:spAutoFit/>
          </a:bodyPr>
          <a:lstStyle/>
          <a:p>
            <a:r>
              <a:rPr lang="zh-CN" altLang="en-US" sz="2400" dirty="0">
                <a:solidFill>
                  <a:srgbClr val="C00000"/>
                </a:solidFill>
                <a:latin typeface="黑体" panose="02010609060101010101" pitchFamily="49" charset="-122"/>
                <a:ea typeface="黑体" panose="02010609060101010101" pitchFamily="49" charset="-122"/>
              </a:rPr>
              <a:t>搭建大型数据仓库，</a:t>
            </a:r>
            <a:r>
              <a:rPr lang="en-US" altLang="zh-CN" sz="2400" dirty="0">
                <a:solidFill>
                  <a:srgbClr val="C00000"/>
                </a:solidFill>
                <a:latin typeface="黑体" panose="02010609060101010101" pitchFamily="49" charset="-122"/>
                <a:ea typeface="黑体" panose="02010609060101010101" pitchFamily="49" charset="-122"/>
              </a:rPr>
              <a:t>PB</a:t>
            </a:r>
            <a:r>
              <a:rPr lang="zh-CN" altLang="en-US" sz="2400" dirty="0">
                <a:solidFill>
                  <a:srgbClr val="C00000"/>
                </a:solidFill>
                <a:latin typeface="黑体" panose="02010609060101010101" pitchFamily="49" charset="-122"/>
                <a:ea typeface="黑体" panose="02010609060101010101" pitchFamily="49" charset="-122"/>
              </a:rPr>
              <a:t>级数据的存储、处理、分析、统计等业务</a:t>
            </a:r>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58677"/>
            <a:ext cx="2217499" cy="2145695"/>
          </a:xfrm>
          <a:prstGeom prst="rect">
            <a:avLst/>
          </a:prstGeom>
        </p:spPr>
      </p:pic>
      <p:sp>
        <p:nvSpPr>
          <p:cNvPr id="26" name="文本框 25"/>
          <p:cNvSpPr txBox="1"/>
          <p:nvPr/>
        </p:nvSpPr>
        <p:spPr>
          <a:xfrm>
            <a:off x="2560392" y="2800690"/>
            <a:ext cx="1415772" cy="461665"/>
          </a:xfrm>
          <a:prstGeom prst="rect">
            <a:avLst/>
          </a:prstGeom>
          <a:noFill/>
        </p:spPr>
        <p:txBody>
          <a:bodyPr wrap="none" rtlCol="0">
            <a:spAutoFit/>
          </a:bodyPr>
          <a:lstStyle/>
          <a:p>
            <a:r>
              <a:rPr lang="zh-CN" altLang="en-US" sz="2400" dirty="0">
                <a:solidFill>
                  <a:srgbClr val="0099CC"/>
                </a:solidFill>
                <a:latin typeface="微软雅黑" panose="020B0503020204020204" pitchFamily="34" charset="-122"/>
                <a:ea typeface="微软雅黑" panose="020B0503020204020204" pitchFamily="34" charset="-122"/>
              </a:rPr>
              <a:t>搜索引擎</a:t>
            </a:r>
          </a:p>
        </p:txBody>
      </p:sp>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3226" y="4027991"/>
            <a:ext cx="2393369" cy="2190805"/>
          </a:xfrm>
          <a:prstGeom prst="rect">
            <a:avLst/>
          </a:prstGeom>
        </p:spPr>
      </p:pic>
      <p:sp>
        <p:nvSpPr>
          <p:cNvPr id="27" name="文本框 26"/>
          <p:cNvSpPr txBox="1"/>
          <p:nvPr/>
        </p:nvSpPr>
        <p:spPr>
          <a:xfrm>
            <a:off x="493614" y="5136014"/>
            <a:ext cx="1415772" cy="461665"/>
          </a:xfrm>
          <a:prstGeom prst="rect">
            <a:avLst/>
          </a:prstGeom>
          <a:noFill/>
        </p:spPr>
        <p:txBody>
          <a:bodyPr wrap="none" rtlCol="0">
            <a:spAutoFit/>
          </a:bodyPr>
          <a:lstStyle/>
          <a:p>
            <a:r>
              <a:rPr lang="zh-CN" altLang="en-US" sz="2400" dirty="0">
                <a:solidFill>
                  <a:srgbClr val="0099CC"/>
                </a:solidFill>
                <a:latin typeface="微软雅黑" panose="020B0503020204020204" pitchFamily="34" charset="-122"/>
                <a:ea typeface="微软雅黑" panose="020B0503020204020204" pitchFamily="34" charset="-122"/>
              </a:rPr>
              <a:t>商业智能</a:t>
            </a:r>
          </a:p>
        </p:txBody>
      </p:sp>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6027" y="3970789"/>
            <a:ext cx="1691640" cy="2255520"/>
          </a:xfrm>
          <a:prstGeom prst="rect">
            <a:avLst/>
          </a:prstGeom>
        </p:spPr>
      </p:pic>
      <p:sp>
        <p:nvSpPr>
          <p:cNvPr id="28" name="文本框 27"/>
          <p:cNvSpPr txBox="1"/>
          <p:nvPr/>
        </p:nvSpPr>
        <p:spPr>
          <a:xfrm>
            <a:off x="6644005" y="4900470"/>
            <a:ext cx="1415772" cy="461665"/>
          </a:xfrm>
          <a:prstGeom prst="rect">
            <a:avLst/>
          </a:prstGeom>
          <a:noFill/>
        </p:spPr>
        <p:txBody>
          <a:bodyPr wrap="none" rtlCol="0">
            <a:spAutoFit/>
          </a:bodyPr>
          <a:lstStyle/>
          <a:p>
            <a:r>
              <a:rPr lang="zh-CN" altLang="en-US" sz="2400" dirty="0">
                <a:solidFill>
                  <a:srgbClr val="0099CC"/>
                </a:solidFill>
                <a:latin typeface="微软雅黑" panose="020B0503020204020204" pitchFamily="34" charset="-122"/>
                <a:ea typeface="微软雅黑" panose="020B0503020204020204" pitchFamily="34" charset="-122"/>
              </a:rPr>
              <a:t>数据挖掘</a:t>
            </a:r>
          </a:p>
        </p:txBody>
      </p:sp>
      <p:pic>
        <p:nvPicPr>
          <p:cNvPr id="25" name="图片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76202" y="2109772"/>
            <a:ext cx="2027188" cy="1894608"/>
          </a:xfrm>
          <a:prstGeom prst="rect">
            <a:avLst/>
          </a:prstGeom>
        </p:spPr>
      </p:pic>
      <p:sp>
        <p:nvSpPr>
          <p:cNvPr id="29" name="文本框 28"/>
          <p:cNvSpPr txBox="1"/>
          <p:nvPr/>
        </p:nvSpPr>
        <p:spPr>
          <a:xfrm>
            <a:off x="4860320" y="2800691"/>
            <a:ext cx="1415772" cy="461665"/>
          </a:xfrm>
          <a:prstGeom prst="rect">
            <a:avLst/>
          </a:prstGeom>
          <a:noFill/>
        </p:spPr>
        <p:txBody>
          <a:bodyPr wrap="none" rtlCol="0">
            <a:spAutoFit/>
          </a:bodyPr>
          <a:lstStyle/>
          <a:p>
            <a:r>
              <a:rPr lang="zh-CN" altLang="en-US" sz="2400" dirty="0">
                <a:solidFill>
                  <a:srgbClr val="0099CC"/>
                </a:solidFill>
                <a:latin typeface="微软雅黑" panose="020B0503020204020204" pitchFamily="34" charset="-122"/>
                <a:ea typeface="微软雅黑" panose="020B0503020204020204" pitchFamily="34" charset="-122"/>
              </a:rPr>
              <a:t>日志分析</a:t>
            </a:r>
          </a:p>
        </p:txBody>
      </p:sp>
      <p:sp>
        <p:nvSpPr>
          <p:cNvPr id="2" name="标题 1"/>
          <p:cNvSpPr>
            <a:spLocks noGrp="1"/>
          </p:cNvSpPr>
          <p:nvPr>
            <p:ph type="title"/>
          </p:nvPr>
        </p:nvSpPr>
        <p:spPr/>
        <p:txBody>
          <a:bodyPr/>
          <a:lstStyle/>
          <a:p>
            <a:r>
              <a:rPr lang="en-US" altLang="zh-CN" dirty="0"/>
              <a:t>Hadoop</a:t>
            </a:r>
            <a:r>
              <a:rPr lang="zh-CN" altLang="en-US" dirty="0"/>
              <a:t>可以用来做什么</a:t>
            </a:r>
            <a:r>
              <a:rPr lang="zh-CN" altLang="en-US" dirty="0" smtClean="0"/>
              <a:t>？</a:t>
            </a:r>
            <a:endParaRPr lang="zh-CN" altLang="en-US" dirty="0"/>
          </a:p>
        </p:txBody>
      </p:sp>
    </p:spTree>
    <p:extLst>
      <p:ext uri="{BB962C8B-B14F-4D97-AF65-F5344CB8AC3E}">
        <p14:creationId xmlns:p14="http://schemas.microsoft.com/office/powerpoint/2010/main" val="322852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25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Q &amp; </a:t>
            </a:r>
            <a:r>
              <a:rPr lang="en-US" altLang="zh-CN" dirty="0" smtClean="0"/>
              <a:t>A</a:t>
            </a:r>
            <a:endParaRPr lang="zh-CN" altLang="en-US" dirty="0"/>
          </a:p>
        </p:txBody>
      </p:sp>
      <p:sp>
        <p:nvSpPr>
          <p:cNvPr id="4" name="灯片编号占位符 3"/>
          <p:cNvSpPr>
            <a:spLocks noGrp="1"/>
          </p:cNvSpPr>
          <p:nvPr>
            <p:ph type="sldNum" sz="quarter" idx="12"/>
          </p:nvPr>
        </p:nvSpPr>
        <p:spPr/>
        <p:txBody>
          <a:bodyPr/>
          <a:lstStyle/>
          <a:p>
            <a:pPr>
              <a:defRPr/>
            </a:pPr>
            <a:fld id="{6F5A280A-6C53-4B7F-9525-9F32D92F52A8}" type="slidenum">
              <a:rPr lang="en-US" altLang="zh-CN" smtClean="0"/>
              <a:pPr>
                <a:defRPr/>
              </a:pPr>
              <a:t>75</a:t>
            </a:fld>
            <a:endParaRPr lang="en-US" altLang="zh-CN" dirty="0"/>
          </a:p>
        </p:txBody>
      </p:sp>
    </p:spTree>
    <p:extLst>
      <p:ext uri="{BB962C8B-B14F-4D97-AF65-F5344CB8AC3E}">
        <p14:creationId xmlns:p14="http://schemas.microsoft.com/office/powerpoint/2010/main" val="844776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7" name="内容占位符 2"/>
          <p:cNvSpPr>
            <a:spLocks noGrp="1"/>
          </p:cNvSpPr>
          <p:nvPr>
            <p:ph idx="1"/>
          </p:nvPr>
        </p:nvSpPr>
        <p:spPr/>
        <p:txBody>
          <a:bodyPr/>
          <a:lstStyle/>
          <a:p>
            <a:pPr eaLnBrk="1" hangingPunct="1">
              <a:buClr>
                <a:srgbClr val="C00000"/>
              </a:buClr>
              <a:buFont typeface="Arial" panose="020B0604020202020204" pitchFamily="34" charset="0"/>
              <a:buChar char="•"/>
            </a:pPr>
            <a:r>
              <a:rPr lang="zh-CN" altLang="en-US" sz="2800" b="1" dirty="0" smtClean="0">
                <a:latin typeface="黑体" panose="02010609060101010101" pitchFamily="49" charset="-122"/>
                <a:ea typeface="黑体" panose="02010609060101010101" pitchFamily="49" charset="-122"/>
              </a:rPr>
              <a:t>云计算</a:t>
            </a:r>
            <a:endParaRPr lang="en-US" altLang="zh-CN" sz="2800" b="1" dirty="0" smtClean="0">
              <a:latin typeface="黑体" panose="02010609060101010101" pitchFamily="49" charset="-122"/>
              <a:ea typeface="黑体" panose="02010609060101010101" pitchFamily="49" charset="-122"/>
            </a:endParaRPr>
          </a:p>
          <a:p>
            <a:pPr lvl="1" eaLnBrk="1" hangingPunct="1">
              <a:buClr>
                <a:srgbClr val="C00000"/>
              </a:buClr>
            </a:pPr>
            <a:r>
              <a:rPr lang="zh-CN" altLang="en-US" sz="2400" b="1" dirty="0" smtClean="0"/>
              <a:t>不只是计算机</a:t>
            </a:r>
            <a:r>
              <a:rPr lang="zh-CN" altLang="en-US" sz="2400" b="1" dirty="0"/>
              <a:t>概念，还有运营服务等</a:t>
            </a:r>
            <a:r>
              <a:rPr lang="zh-CN" altLang="en-US" sz="2400" b="1" dirty="0" smtClean="0"/>
              <a:t>概念。</a:t>
            </a:r>
            <a:endParaRPr lang="en-US" altLang="zh-CN" sz="2400" b="1" dirty="0"/>
          </a:p>
          <a:p>
            <a:pPr lvl="1" eaLnBrk="1" hangingPunct="1">
              <a:buClr>
                <a:srgbClr val="C00000"/>
              </a:buClr>
            </a:pPr>
            <a:r>
              <a:rPr lang="zh-CN" altLang="en-US" sz="2400" b="1" dirty="0" smtClean="0"/>
              <a:t>是分布式计算、并行计算和网格计算的发展，或者说是这些概念的商业实现。</a:t>
            </a:r>
            <a:endParaRPr lang="en-US" altLang="zh-CN" sz="2400" b="1" dirty="0" smtClean="0"/>
          </a:p>
          <a:p>
            <a:pPr lvl="1" eaLnBrk="1" hangingPunct="1">
              <a:buClr>
                <a:srgbClr val="C00000"/>
              </a:buClr>
            </a:pPr>
            <a:endParaRPr lang="en-US" altLang="zh-CN" sz="2400" b="1" dirty="0"/>
          </a:p>
          <a:p>
            <a:pPr eaLnBrk="1" hangingPunct="1">
              <a:buClr>
                <a:srgbClr val="C00000"/>
              </a:buClr>
            </a:pPr>
            <a:r>
              <a:rPr lang="zh-CN" altLang="en-US" sz="2800" b="1" dirty="0" smtClean="0"/>
              <a:t>云计算不但包括分布式计算还包括分布式存储和分布式缓存。</a:t>
            </a:r>
            <a:endParaRPr lang="en-US" altLang="zh-CN" sz="2800" b="1" dirty="0"/>
          </a:p>
          <a:p>
            <a:pPr lvl="1" eaLnBrk="1" hangingPunct="1">
              <a:buClr>
                <a:srgbClr val="C00000"/>
              </a:buClr>
            </a:pPr>
            <a:r>
              <a:rPr lang="zh-CN" altLang="en-US" sz="2400" b="1" dirty="0" smtClean="0"/>
              <a:t>分布式存储又包括分布式文件存储和分布式数据存储</a:t>
            </a:r>
            <a:r>
              <a:rPr lang="zh-CN" altLang="en-US" dirty="0" smtClean="0"/>
              <a:t>。</a:t>
            </a:r>
          </a:p>
        </p:txBody>
      </p:sp>
      <p:sp>
        <p:nvSpPr>
          <p:cNvPr id="11266" name="标题 1"/>
          <p:cNvSpPr>
            <a:spLocks noGrp="1"/>
          </p:cNvSpPr>
          <p:nvPr>
            <p:ph type="title"/>
          </p:nvPr>
        </p:nvSpPr>
        <p:spPr/>
        <p:txBody>
          <a:bodyPr/>
          <a:lstStyle/>
          <a:p>
            <a:pPr eaLnBrk="1" hangingPunct="1"/>
            <a:r>
              <a:rPr lang="zh-CN" altLang="en-US" dirty="0" smtClean="0"/>
              <a:t>云计算</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7</a:t>
            </a:fld>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1"/>
          </p:nvPr>
        </p:nvSpPr>
        <p:spPr/>
        <p:txBody>
          <a:bodyPr/>
          <a:lstStyle/>
          <a:p>
            <a:pPr eaLnBrk="1" hangingPunct="1">
              <a:buClr>
                <a:srgbClr val="C00000"/>
              </a:buClr>
            </a:pPr>
            <a:r>
              <a:rPr lang="zh-CN" altLang="en-US" sz="2800" b="1" dirty="0" smtClean="0">
                <a:solidFill>
                  <a:srgbClr val="FF0000"/>
                </a:solidFill>
              </a:rPr>
              <a:t>网格计算</a:t>
            </a:r>
            <a:r>
              <a:rPr lang="zh-CN" altLang="en-US" sz="2800" b="1" dirty="0" smtClean="0"/>
              <a:t>强调资源共享，任何人都可以作为请求者使用其它节点的资源，任何人都需要贡献一定资源给其他节点。强调将工作量转移到远程的可用计算资源上。</a:t>
            </a:r>
            <a:endParaRPr lang="en-US" altLang="zh-CN" sz="2800" b="1" dirty="0" smtClean="0"/>
          </a:p>
          <a:p>
            <a:pPr eaLnBrk="1" hangingPunct="1">
              <a:buClr>
                <a:srgbClr val="C00000"/>
              </a:buClr>
            </a:pPr>
            <a:r>
              <a:rPr lang="zh-CN" altLang="en-US" sz="2800" b="1" dirty="0" smtClean="0">
                <a:solidFill>
                  <a:srgbClr val="FF0000"/>
                </a:solidFill>
              </a:rPr>
              <a:t>云计算</a:t>
            </a:r>
            <a:r>
              <a:rPr lang="zh-CN" altLang="en-US" sz="2800" b="1" dirty="0" smtClean="0"/>
              <a:t>强调专有，任何人都可以获取自己的专有资源，并且这些资源是由少数团体提供的，使用者不需要贡献自己的资源。</a:t>
            </a:r>
            <a:endParaRPr lang="en-US" altLang="zh-CN" sz="2800" b="1" dirty="0" smtClean="0"/>
          </a:p>
          <a:p>
            <a:pPr eaLnBrk="1" hangingPunct="1">
              <a:buClr>
                <a:srgbClr val="C00000"/>
              </a:buClr>
            </a:pPr>
            <a:r>
              <a:rPr lang="zh-CN" altLang="en-US" sz="2800" b="1" dirty="0" smtClean="0">
                <a:solidFill>
                  <a:srgbClr val="FF0000"/>
                </a:solidFill>
              </a:rPr>
              <a:t>比较</a:t>
            </a:r>
            <a:endParaRPr lang="en-US" altLang="zh-CN" sz="2800" b="1" dirty="0" smtClean="0">
              <a:solidFill>
                <a:srgbClr val="FF0000"/>
              </a:solidFill>
            </a:endParaRPr>
          </a:p>
          <a:p>
            <a:pPr lvl="1" eaLnBrk="1" hangingPunct="1">
              <a:buClr>
                <a:srgbClr val="C00000"/>
              </a:buClr>
            </a:pPr>
            <a:r>
              <a:rPr lang="zh-CN" altLang="en-US" sz="2400" b="1" dirty="0" smtClean="0">
                <a:solidFill>
                  <a:srgbClr val="C00000"/>
                </a:solidFill>
              </a:rPr>
              <a:t>网格计算</a:t>
            </a:r>
            <a:r>
              <a:rPr lang="zh-CN" altLang="en-US" sz="2400" b="1" dirty="0" smtClean="0"/>
              <a:t>侧重</a:t>
            </a:r>
            <a:r>
              <a:rPr lang="zh-CN" altLang="en-US" sz="2400" b="1" dirty="0"/>
              <a:t>并行计算的集中性</a:t>
            </a:r>
            <a:r>
              <a:rPr lang="zh-CN" altLang="en-US" sz="2400" b="1" dirty="0" smtClean="0"/>
              <a:t>需求，难以自动扩展。</a:t>
            </a:r>
            <a:endParaRPr lang="en-US" altLang="zh-CN" sz="2400" b="1" dirty="0" smtClean="0"/>
          </a:p>
          <a:p>
            <a:pPr lvl="1" eaLnBrk="1" hangingPunct="1">
              <a:buClr>
                <a:srgbClr val="C00000"/>
              </a:buClr>
            </a:pPr>
            <a:r>
              <a:rPr lang="zh-CN" altLang="en-US" sz="2400" b="1" dirty="0" smtClean="0">
                <a:solidFill>
                  <a:srgbClr val="C00000"/>
                </a:solidFill>
              </a:rPr>
              <a:t>云计算</a:t>
            </a:r>
            <a:r>
              <a:rPr lang="zh-CN" altLang="en-US" sz="2400" b="1" dirty="0" smtClean="0"/>
              <a:t>侧重事务性应用，有大量的独立请求，可以实现自动扩展。</a:t>
            </a:r>
          </a:p>
        </p:txBody>
      </p:sp>
      <p:sp>
        <p:nvSpPr>
          <p:cNvPr id="12290" name="标题 1"/>
          <p:cNvSpPr>
            <a:spLocks noGrp="1"/>
          </p:cNvSpPr>
          <p:nvPr>
            <p:ph type="title"/>
          </p:nvPr>
        </p:nvSpPr>
        <p:spPr/>
        <p:txBody>
          <a:bodyPr/>
          <a:lstStyle/>
          <a:p>
            <a:pPr eaLnBrk="1" hangingPunct="1"/>
            <a:r>
              <a:rPr lang="zh-CN" altLang="en-US" smtClean="0"/>
              <a:t>云计算</a:t>
            </a:r>
            <a:r>
              <a:rPr lang="en-US" altLang="zh-CN" smtClean="0"/>
              <a:t>vs</a:t>
            </a:r>
            <a:r>
              <a:rPr lang="zh-CN" altLang="en-US" smtClean="0"/>
              <a:t>网格计算</a:t>
            </a:r>
          </a:p>
        </p:txBody>
      </p:sp>
      <p:sp>
        <p:nvSpPr>
          <p:cNvPr id="2" name="灯片编号占位符 1"/>
          <p:cNvSpPr>
            <a:spLocks noGrp="1"/>
          </p:cNvSpPr>
          <p:nvPr>
            <p:ph type="sldNum" sz="quarter" idx="12"/>
          </p:nvPr>
        </p:nvSpPr>
        <p:spPr/>
        <p:txBody>
          <a:bodyPr/>
          <a:lstStyle/>
          <a:p>
            <a:pPr>
              <a:defRPr/>
            </a:pPr>
            <a:fld id="{13CDEF21-B2E3-4C43-AC3F-44B32815970D}"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652</TotalTime>
  <Words>4113</Words>
  <Application>Microsoft Office PowerPoint</Application>
  <PresentationFormat>全屏显示(4:3)</PresentationFormat>
  <Paragraphs>579</Paragraphs>
  <Slides>76</Slides>
  <Notes>8</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4</vt:i4>
      </vt:variant>
      <vt:variant>
        <vt:lpstr>幻灯片标题</vt:lpstr>
      </vt:variant>
      <vt:variant>
        <vt:i4>76</vt:i4>
      </vt:variant>
    </vt:vector>
  </HeadingPairs>
  <TitlesOfParts>
    <vt:vector size="99" baseType="lpstr">
      <vt:lpstr>Adobe Gothic Std B</vt:lpstr>
      <vt:lpstr>Brush Script Std</vt:lpstr>
      <vt:lpstr>ＭＳ Ｐゴシック</vt:lpstr>
      <vt:lpstr>Palatino</vt:lpstr>
      <vt:lpstr>PMingLiU</vt:lpstr>
      <vt:lpstr>方正姚体</vt:lpstr>
      <vt:lpstr>黑体</vt:lpstr>
      <vt:lpstr>华文新魏</vt:lpstr>
      <vt:lpstr>隶书</vt:lpstr>
      <vt:lpstr>宋体</vt:lpstr>
      <vt:lpstr>微软雅黑</vt:lpstr>
      <vt:lpstr>Arial</vt:lpstr>
      <vt:lpstr>Cambria Math</vt:lpstr>
      <vt:lpstr>Constantia</vt:lpstr>
      <vt:lpstr>Tahoma</vt:lpstr>
      <vt:lpstr>Times New Roman</vt:lpstr>
      <vt:lpstr>Verdana</vt:lpstr>
      <vt:lpstr>Wingdings</vt:lpstr>
      <vt:lpstr>默认设计模板</vt:lpstr>
      <vt:lpstr>Visio.Drawing.6</vt:lpstr>
      <vt:lpstr>Visio</vt:lpstr>
      <vt:lpstr>公式</vt:lpstr>
      <vt:lpstr>Equation</vt:lpstr>
      <vt:lpstr>并行与分布式计算</vt:lpstr>
      <vt:lpstr>主要内容</vt:lpstr>
      <vt:lpstr>一、概念辨析</vt:lpstr>
      <vt:lpstr>并行计算</vt:lpstr>
      <vt:lpstr>分布式计算</vt:lpstr>
      <vt:lpstr>并行计算vs分布式计算</vt:lpstr>
      <vt:lpstr>网格计算</vt:lpstr>
      <vt:lpstr>云计算</vt:lpstr>
      <vt:lpstr>云计算vs网格计算</vt:lpstr>
      <vt:lpstr>普适计算</vt:lpstr>
      <vt:lpstr>普适计算vs云计算</vt:lpstr>
      <vt:lpstr>二、并行计算</vt:lpstr>
      <vt:lpstr>1 并行计算概述</vt:lpstr>
      <vt:lpstr>并行计算定义</vt:lpstr>
      <vt:lpstr>为什么需要并行计算</vt:lpstr>
      <vt:lpstr>超级计算机的世界格局</vt:lpstr>
      <vt:lpstr>并行计算过程</vt:lpstr>
      <vt:lpstr> PCAM设计过程</vt:lpstr>
      <vt:lpstr>域分解 </vt:lpstr>
      <vt:lpstr>域分解 </vt:lpstr>
      <vt:lpstr>域分解 </vt:lpstr>
      <vt:lpstr>功能分解 </vt:lpstr>
      <vt:lpstr>功能分解 </vt:lpstr>
      <vt:lpstr>并行行算法性能指标</vt:lpstr>
      <vt:lpstr>固定负载的加速公式</vt:lpstr>
      <vt:lpstr>Amdahl定律</vt:lpstr>
      <vt:lpstr>并行程序性能优化的一般原则</vt:lpstr>
      <vt:lpstr>例：并行求和</vt:lpstr>
      <vt:lpstr>求和 例子</vt:lpstr>
      <vt:lpstr>2.并行计算模型</vt:lpstr>
      <vt:lpstr>并行计算模型--控制结构</vt:lpstr>
      <vt:lpstr>SIMD和MIMD体系结构</vt:lpstr>
      <vt:lpstr> 并行计算模型—PRAM</vt:lpstr>
      <vt:lpstr> 并行计算模型—PRAM</vt:lpstr>
      <vt:lpstr>并行计算模型—互连网络</vt:lpstr>
      <vt:lpstr>并行计算模型—互连网络</vt:lpstr>
      <vt:lpstr>并行计算模型—互连网络</vt:lpstr>
      <vt:lpstr>并行计算模型—互连网络</vt:lpstr>
      <vt:lpstr>3. 并行计算通信模式</vt:lpstr>
      <vt:lpstr>并行计算通信模型</vt:lpstr>
      <vt:lpstr>共享地址空间平台</vt:lpstr>
      <vt:lpstr>NUMA和UMA共享地址空间平台</vt:lpstr>
      <vt:lpstr>存储转发(SF)路由</vt:lpstr>
      <vt:lpstr>直通(Cut Through)路由</vt:lpstr>
      <vt:lpstr> 一到多播送—SF模式</vt:lpstr>
      <vt:lpstr> 一到多播送—CT模式</vt:lpstr>
      <vt:lpstr> 多到多播送—SF模式</vt:lpstr>
      <vt:lpstr> 多到多播送—SF模式</vt:lpstr>
      <vt:lpstr>4.并行算法基础</vt:lpstr>
      <vt:lpstr>4.并行编程基础</vt:lpstr>
      <vt:lpstr>多线程编程--线程简介</vt:lpstr>
      <vt:lpstr>多线程机制的优点</vt:lpstr>
      <vt:lpstr>OpenMP编程简介</vt:lpstr>
      <vt:lpstr>MPI编程</vt:lpstr>
      <vt:lpstr>三、分布式计算</vt:lpstr>
      <vt:lpstr>1 分布式计算的定义</vt:lpstr>
      <vt:lpstr>2 分布式计算的特点及优点 </vt:lpstr>
      <vt:lpstr>3 主流的分布式计算技术及规范</vt:lpstr>
      <vt:lpstr>[例] Web  Service</vt:lpstr>
      <vt:lpstr>四、基于GPU的高性能计算</vt:lpstr>
      <vt:lpstr>1 GPU简介</vt:lpstr>
      <vt:lpstr>GPU</vt:lpstr>
      <vt:lpstr>2 GPU与CPU的区别</vt:lpstr>
      <vt:lpstr>3 CUDA概论—简介</vt:lpstr>
      <vt:lpstr>CUDA – 异构并行</vt:lpstr>
      <vt:lpstr>五、分布式应用框架Hadoop</vt:lpstr>
      <vt:lpstr>1 HDFS文件系统</vt:lpstr>
      <vt:lpstr>2 什么是MapReduce编程模型？</vt:lpstr>
      <vt:lpstr>3 MapReduce计算框架</vt:lpstr>
      <vt:lpstr>MapReduce举例</vt:lpstr>
      <vt:lpstr>代码举例</vt:lpstr>
      <vt:lpstr>4 MapReduce 应用场景</vt:lpstr>
      <vt:lpstr>5 Hadoop是什么？</vt:lpstr>
      <vt:lpstr>Hadoop的组成</vt:lpstr>
      <vt:lpstr>Hadoop可以用来做什么？</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zhabenbo</dc:creator>
  <cp:lastModifiedBy>admin</cp:lastModifiedBy>
  <cp:revision>152</cp:revision>
  <cp:lastPrinted>1601-01-01T00:00:00Z</cp:lastPrinted>
  <dcterms:created xsi:type="dcterms:W3CDTF">1601-01-01T00:00:00Z</dcterms:created>
  <dcterms:modified xsi:type="dcterms:W3CDTF">2017-10-24T12:41:48Z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