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712" r:id="rId2"/>
    <p:sldId id="691" r:id="rId3"/>
    <p:sldId id="546" r:id="rId4"/>
    <p:sldId id="660" r:id="rId5"/>
    <p:sldId id="661" r:id="rId6"/>
    <p:sldId id="679" r:id="rId7"/>
    <p:sldId id="680" r:id="rId8"/>
    <p:sldId id="682" r:id="rId9"/>
    <p:sldId id="683" r:id="rId10"/>
    <p:sldId id="563" r:id="rId11"/>
    <p:sldId id="565" r:id="rId12"/>
    <p:sldId id="710" r:id="rId13"/>
    <p:sldId id="567" r:id="rId14"/>
    <p:sldId id="568" r:id="rId15"/>
    <p:sldId id="570" r:id="rId16"/>
    <p:sldId id="571" r:id="rId17"/>
    <p:sldId id="686" r:id="rId18"/>
    <p:sldId id="603" r:id="rId19"/>
    <p:sldId id="735" r:id="rId20"/>
    <p:sldId id="736" r:id="rId21"/>
    <p:sldId id="713" r:id="rId22"/>
    <p:sldId id="716" r:id="rId23"/>
    <p:sldId id="714" r:id="rId24"/>
    <p:sldId id="738" r:id="rId25"/>
    <p:sldId id="739" r:id="rId26"/>
    <p:sldId id="727" r:id="rId27"/>
    <p:sldId id="728" r:id="rId28"/>
    <p:sldId id="731" r:id="rId29"/>
    <p:sldId id="732" r:id="rId30"/>
    <p:sldId id="730" r:id="rId31"/>
    <p:sldId id="734" r:id="rId32"/>
    <p:sldId id="740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3E6A54"/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 autoAdjust="0"/>
  </p:normalViewPr>
  <p:slideViewPr>
    <p:cSldViewPr>
      <p:cViewPr varScale="1">
        <p:scale>
          <a:sx n="74" d="100"/>
          <a:sy n="74" d="100"/>
        </p:scale>
        <p:origin x="4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 smtClean="0"/>
            </a:lvl1pPr>
          </a:lstStyle>
          <a:p>
            <a:pPr>
              <a:defRPr/>
            </a:pPr>
            <a:fld id="{8C979D85-BD6A-42E8-B2AB-3121545574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48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41BEB539-DF5C-4A5A-9B8B-5DDAA18A9F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773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15EB4-B665-4633-BB79-58C38A20BE9B}" type="slidenum">
              <a:rPr lang="zh-CN" altLang="en-US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58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3BCA7-B6F5-46B4-BD5F-F591981E81C7}" type="slidenum">
              <a:rPr lang="zh-CN" altLang="en-US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21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B2896-1F8D-4C96-968B-F4B1AE97F416}" type="slidenum">
              <a:rPr lang="zh-CN" altLang="en-US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95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AEE24-9ABA-48B1-A75D-CD066DE1129A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755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2E0A4415-471B-4F51-9059-D55BED09743C}" type="slidenum">
              <a:rPr lang="zh-CN" altLang="en-US" sz="1400">
                <a:solidFill>
                  <a:schemeClr val="bg2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40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7E3EA75-0627-4F23-B757-E8226502E928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8A5CCD2-377F-41C6-8689-6320899798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578FE-8489-439B-A199-A89B574E5C04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B433-5E51-47AA-A7D6-224007068F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E5B81-99CB-4AA5-BDB8-14D55BA327AA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ABBCF-9C8A-473D-B1E6-C4BA5C961C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1BD3E-A0A4-4405-AF27-32BE62A530D7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0C39F-E655-4609-B810-1B764D96FB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A7C0F-BFDA-41A4-8CF8-57BC6F5F0E1E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524AA-287F-4B77-871C-0A2A8A1F95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98DB1-D792-4F00-8F87-6E42283932D8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62E34-1BD7-461F-88AA-6633DAB415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61386-518F-4A68-9C54-DB727D392583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5934C-11D1-4CCF-983C-AFD5644A37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3D55E-13C9-4DBE-B057-5753927CD37A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CD6F6-45BA-401F-9A67-3042A1B861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7C8E1-0850-4B4E-AB97-8A4F653A8261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0E59B-D670-40C4-9D36-D11A82B90D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B6B2F-F49D-4556-85E4-1274363E806B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97C44-A185-4445-A9E8-9749AB8045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D3A0F-F0CC-4F49-AB4E-99A2D8A9E0FB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FAEB7-ACE6-4EF1-B3C1-9319BA9B96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73354-E73C-4721-9EDC-D51A4338A403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AC437-D6B5-44B1-85D6-6EB96952CB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14571-6328-4477-B25D-1B4E9306C467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E3DE2-B210-4856-ABDB-5AE942E4EC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E1A0CF95-88F8-44B0-B962-25BEF7AF62C5}" type="datetime1">
              <a:rPr lang="zh-CN" altLang="en-US"/>
              <a:pPr>
                <a:defRPr/>
              </a:pPr>
              <a:t>2017/11/14</a:t>
            </a:fld>
            <a:endParaRPr lang="en-US" altLang="zh-CN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C564BC1-4DDE-4F25-B289-2C15ACE398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16" imgW="6857143" imgH="48963" progId="">
                  <p:embed/>
                </p:oleObj>
              </mc:Choice>
              <mc:Fallback>
                <p:oleObj name="Clip" r:id="rId16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0F86E9-DFA3-4605-A874-00EE7F034E66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55495-5FFE-4FD3-9814-99AB73DC182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3048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4800" smtClean="0">
                <a:ea typeface="宋体" pitchFamily="2" charset="-122"/>
              </a:rPr>
              <a:t>数据挖掘及其应用</a:t>
            </a:r>
            <a:r>
              <a:rPr lang="en-US" altLang="zh-CN" sz="4800" smtClean="0">
                <a:ea typeface="宋体" pitchFamily="2" charset="-122"/>
              </a:rPr>
              <a:t> </a:t>
            </a:r>
            <a:br>
              <a:rPr lang="en-US" altLang="zh-CN" sz="4800" smtClean="0">
                <a:ea typeface="宋体" pitchFamily="2" charset="-122"/>
              </a:rPr>
            </a:br>
            <a:r>
              <a:rPr lang="en-US" altLang="zh-CN" sz="4800" smtClean="0">
                <a:ea typeface="宋体" pitchFamily="2" charset="-122"/>
              </a:rPr>
              <a:t>Data Mining and its Applications</a:t>
            </a:r>
            <a:br>
              <a:rPr lang="en-US" altLang="zh-CN" sz="4800" smtClean="0">
                <a:ea typeface="宋体" pitchFamily="2" charset="-122"/>
              </a:rPr>
            </a:br>
            <a:r>
              <a:rPr lang="en-US" altLang="zh-CN" sz="4400" smtClean="0">
                <a:ea typeface="宋体" pitchFamily="2" charset="-122"/>
              </a:rPr>
              <a:t> 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114800"/>
            <a:ext cx="8534400" cy="18288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 smtClean="0">
                <a:ea typeface="宋体" pitchFamily="2" charset="-122"/>
              </a:rPr>
              <a:t>印　鉴</a:t>
            </a:r>
            <a:endParaRPr lang="en-US" altLang="zh-CN" b="1" dirty="0" smtClean="0">
              <a:ea typeface="宋体" pitchFamily="2" charset="-122"/>
            </a:endParaRP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smtClean="0">
                <a:ea typeface="宋体" pitchFamily="2" charset="-122"/>
              </a:rPr>
              <a:t>中山大学数据科学与计算机学院</a:t>
            </a:r>
            <a:endParaRPr lang="en-US" altLang="zh-CN" sz="2400" b="1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7066EAD-BC7F-4B44-AF15-DE2A9C073F46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530C1A-394A-4730-9E85-8DA6A965CC93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数据挖掘: 多种技术的融合</a:t>
            </a:r>
            <a:r>
              <a:rPr lang="zh-CN" altLang="en-US" sz="3200" b="0" smtClean="0">
                <a:ea typeface="宋体" pitchFamily="2" charset="-122"/>
              </a:rPr>
              <a:t> </a:t>
            </a:r>
          </a:p>
        </p:txBody>
      </p:sp>
      <p:grpSp>
        <p:nvGrpSpPr>
          <p:cNvPr id="12294" name="Group 29"/>
          <p:cNvGrpSpPr>
            <a:grpSpLocks/>
          </p:cNvGrpSpPr>
          <p:nvPr/>
        </p:nvGrpSpPr>
        <p:grpSpPr bwMode="auto">
          <a:xfrm>
            <a:off x="304800" y="1600200"/>
            <a:ext cx="8534400" cy="4343400"/>
            <a:chOff x="192" y="1152"/>
            <a:chExt cx="5376" cy="2736"/>
          </a:xfrm>
        </p:grpSpPr>
        <p:sp>
          <p:nvSpPr>
            <p:cNvPr id="12295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1440" cy="67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ea typeface="宋体" pitchFamily="2" charset="-122"/>
                </a:rPr>
                <a:t>数据挖掘</a:t>
              </a:r>
            </a:p>
          </p:txBody>
        </p:sp>
        <p:sp>
          <p:nvSpPr>
            <p:cNvPr id="12296" name="Line 13"/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7" name="Line 14"/>
            <p:cNvSpPr>
              <a:spLocks noChangeShapeType="1"/>
            </p:cNvSpPr>
            <p:nvPr/>
          </p:nvSpPr>
          <p:spPr bwMode="auto">
            <a:xfrm>
              <a:off x="1824" y="1680"/>
              <a:ext cx="81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8" name="Line 15"/>
            <p:cNvSpPr>
              <a:spLocks noChangeShapeType="1"/>
            </p:cNvSpPr>
            <p:nvPr/>
          </p:nvSpPr>
          <p:spPr bwMode="auto">
            <a:xfrm flipH="1">
              <a:off x="3072" y="1680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9" name="Line 16"/>
            <p:cNvSpPr>
              <a:spLocks noChangeShapeType="1"/>
            </p:cNvSpPr>
            <p:nvPr/>
          </p:nvSpPr>
          <p:spPr bwMode="auto">
            <a:xfrm flipH="1"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0" name="Line 1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12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 flipV="1">
              <a:off x="1536" y="2784"/>
              <a:ext cx="100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2" name="Oval 21"/>
            <p:cNvSpPr>
              <a:spLocks noChangeArrowheads="1"/>
            </p:cNvSpPr>
            <p:nvPr/>
          </p:nvSpPr>
          <p:spPr bwMode="auto">
            <a:xfrm>
              <a:off x="1056" y="115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ea typeface="宋体" pitchFamily="2" charset="-122"/>
                </a:rPr>
                <a:t>数据库技术</a:t>
              </a:r>
            </a:p>
          </p:txBody>
        </p:sp>
        <p:sp>
          <p:nvSpPr>
            <p:cNvPr id="12303" name="Oval 22"/>
            <p:cNvSpPr>
              <a:spLocks noChangeArrowheads="1"/>
            </p:cNvSpPr>
            <p:nvPr/>
          </p:nvSpPr>
          <p:spPr bwMode="auto">
            <a:xfrm>
              <a:off x="3216" y="1200"/>
              <a:ext cx="1296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ea typeface="宋体" pitchFamily="2" charset="-122"/>
                </a:rPr>
                <a:t>统计学</a:t>
              </a:r>
            </a:p>
          </p:txBody>
        </p:sp>
        <p:sp>
          <p:nvSpPr>
            <p:cNvPr id="12304" name="Oval 23"/>
            <p:cNvSpPr>
              <a:spLocks noChangeArrowheads="1"/>
            </p:cNvSpPr>
            <p:nvPr/>
          </p:nvSpPr>
          <p:spPr bwMode="auto">
            <a:xfrm>
              <a:off x="192" y="2208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ea typeface="宋体" pitchFamily="2" charset="-122"/>
                </a:rPr>
                <a:t>机器学习</a:t>
              </a:r>
            </a:p>
          </p:txBody>
        </p:sp>
        <p:sp>
          <p:nvSpPr>
            <p:cNvPr id="12305" name="Oval 24"/>
            <p:cNvSpPr>
              <a:spLocks noChangeArrowheads="1"/>
            </p:cNvSpPr>
            <p:nvPr/>
          </p:nvSpPr>
          <p:spPr bwMode="auto">
            <a:xfrm>
              <a:off x="336" y="307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ea typeface="宋体" pitchFamily="2" charset="-122"/>
                </a:rPr>
                <a:t>模式识别</a:t>
              </a:r>
            </a:p>
          </p:txBody>
        </p:sp>
        <p:sp>
          <p:nvSpPr>
            <p:cNvPr id="12306" name="Oval 25"/>
            <p:cNvSpPr>
              <a:spLocks noChangeArrowheads="1"/>
            </p:cNvSpPr>
            <p:nvPr/>
          </p:nvSpPr>
          <p:spPr bwMode="auto">
            <a:xfrm>
              <a:off x="2208" y="33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ea typeface="宋体" pitchFamily="2" charset="-122"/>
                </a:rPr>
                <a:t>算法</a:t>
              </a:r>
            </a:p>
          </p:txBody>
        </p:sp>
        <p:sp>
          <p:nvSpPr>
            <p:cNvPr id="12307" name="Oval 26"/>
            <p:cNvSpPr>
              <a:spLocks noChangeArrowheads="1"/>
            </p:cNvSpPr>
            <p:nvPr/>
          </p:nvSpPr>
          <p:spPr bwMode="auto">
            <a:xfrm>
              <a:off x="4032" y="3216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ea typeface="宋体" pitchFamily="2" charset="-122"/>
                </a:rPr>
                <a:t>其他技术</a:t>
              </a:r>
            </a:p>
          </p:txBody>
        </p:sp>
        <p:sp>
          <p:nvSpPr>
            <p:cNvPr id="12308" name="Oval 27"/>
            <p:cNvSpPr>
              <a:spLocks noChangeArrowheads="1"/>
            </p:cNvSpPr>
            <p:nvPr/>
          </p:nvSpPr>
          <p:spPr bwMode="auto">
            <a:xfrm>
              <a:off x="4272" y="21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400">
                  <a:ea typeface="宋体" pitchFamily="2" charset="-122"/>
                </a:rPr>
                <a:t>可视化</a:t>
              </a:r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12309" name="Line 28"/>
            <p:cNvSpPr>
              <a:spLocks noChangeShapeType="1"/>
            </p:cNvSpPr>
            <p:nvPr/>
          </p:nvSpPr>
          <p:spPr bwMode="auto">
            <a:xfrm flipH="1" flipV="1">
              <a:off x="2832" y="283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09D837-C2DE-472F-9D1D-8E6F75437AF3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AF7283-C428-4B5B-8DBB-C22E51A001FB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为什么不是传统的数据分析?</a:t>
            </a:r>
            <a:endParaRPr lang="zh-CN" altLang="en-US" sz="3200" b="0" u="sng" smtClean="0">
              <a:ea typeface="宋体" pitchFamily="2" charset="-122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庞大的数据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算法必须能够高度可伸缩以便处理</a:t>
            </a:r>
            <a:r>
              <a:rPr lang="en-US" altLang="zh-CN" sz="2000" smtClean="0">
                <a:ea typeface="宋体" pitchFamily="2" charset="-122"/>
              </a:rPr>
              <a:t>TB</a:t>
            </a:r>
            <a:r>
              <a:rPr lang="zh-CN" altLang="en-US" sz="2000" smtClean="0">
                <a:ea typeface="宋体" pitchFamily="2" charset="-122"/>
              </a:rPr>
              <a:t>数量级的数据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高维度的数据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Micro-array </a:t>
            </a:r>
            <a:r>
              <a:rPr lang="zh-CN" altLang="en-US" sz="2000" smtClean="0">
                <a:ea typeface="宋体" pitchFamily="2" charset="-122"/>
              </a:rPr>
              <a:t>可能有成千上万个维度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数据的高复杂性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数据流和传感器数据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时间序列数据, 时间数据, 序列数据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结构数据, 图, 社会网络和多链接数据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异构数据库和遗产数据库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空间, 时空, 多媒体, 文本和 </a:t>
            </a:r>
            <a:r>
              <a:rPr lang="en-US" altLang="zh-CN" sz="2000" smtClean="0">
                <a:ea typeface="宋体" pitchFamily="2" charset="-122"/>
              </a:rPr>
              <a:t>Web </a:t>
            </a:r>
            <a:r>
              <a:rPr lang="zh-CN" altLang="en-US" sz="2000" smtClean="0">
                <a:ea typeface="宋体" pitchFamily="2" charset="-122"/>
              </a:rPr>
              <a:t>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软件程序, 科学仿真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新的和复杂的应用</a:t>
            </a:r>
          </a:p>
          <a:p>
            <a:pPr lvl="1" eaLnBrk="1" hangingPunct="1">
              <a:lnSpc>
                <a:spcPct val="100000"/>
              </a:lnSpc>
            </a:pPr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24D5F4F-AA1A-4611-A6E3-57FF99D36465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75BF6-1923-4506-8BA9-E44731AB1442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数据挖掘: 在什么样的数据上进行?</a:t>
            </a:r>
            <a:endParaRPr lang="zh-CN" altLang="en-US" sz="3200" b="0" u="sng" smtClean="0">
              <a:ea typeface="宋体" pitchFamily="2" charset="-122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面向数据库的数据集及其应用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关系数据库, 数据仓库, 事务数据库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高级数据集和高级应用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数据流和传感器数据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时间序列数据, 时间数据, 序列数据（包括生物序列数据）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结构数据, 图, 社会网络和多链接数据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对象-关系数据库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异构数据库和遗产数据库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空间, 时空数据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多媒体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文本数据库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World-Wide Web</a:t>
            </a:r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6104D0-883A-45D9-BB36-7552DE6C76D3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8A8DD-19C3-4214-BD30-1C915AF442B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5619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数据挖掘功能</a:t>
            </a:r>
            <a:endParaRPr lang="zh-CN" altLang="en-US" sz="2800" b="0" smtClean="0">
              <a:ea typeface="宋体" pitchFamily="2" charset="-122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ea typeface="宋体" pitchFamily="2" charset="-122"/>
              </a:rPr>
              <a:t>多维概念描述: 特征和区分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概括, 汇总, 和对比数据特征, 如, 干旱</a:t>
            </a:r>
            <a:r>
              <a:rPr lang="en-US" altLang="zh-CN" smtClean="0">
                <a:ea typeface="宋体" pitchFamily="2" charset="-122"/>
              </a:rPr>
              <a:t>VS</a:t>
            </a:r>
            <a:r>
              <a:rPr lang="zh-CN" altLang="en-US" smtClean="0">
                <a:ea typeface="宋体" pitchFamily="2" charset="-122"/>
              </a:rPr>
              <a:t>潮湿地区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ea typeface="宋体" pitchFamily="2" charset="-122"/>
              </a:rPr>
              <a:t>频繁模式, 关联规则, 相关性 </a:t>
            </a:r>
            <a:r>
              <a:rPr lang="en-US" altLang="zh-CN" sz="2400" smtClean="0">
                <a:ea typeface="宋体" pitchFamily="2" charset="-122"/>
              </a:rPr>
              <a:t>vs. </a:t>
            </a:r>
            <a:r>
              <a:rPr lang="zh-CN" altLang="en-US" sz="2400" smtClean="0">
                <a:ea typeface="宋体" pitchFamily="2" charset="-122"/>
              </a:rPr>
              <a:t>因果关系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尿布 </a:t>
            </a:r>
            <a:r>
              <a:rPr lang="zh-CN" altLang="en-US" smtClean="0">
                <a:ea typeface="宋体" pitchFamily="2" charset="-122"/>
                <a:sym typeface="Wingdings" pitchFamily="2" charset="2"/>
              </a:rPr>
              <a:t></a:t>
            </a:r>
            <a:r>
              <a:rPr lang="zh-CN" altLang="en-US" smtClean="0">
                <a:ea typeface="宋体" pitchFamily="2" charset="-122"/>
              </a:rPr>
              <a:t> 啤酒</a:t>
            </a:r>
            <a:r>
              <a:rPr lang="en-US" altLang="zh-CN" smtClean="0">
                <a:ea typeface="宋体" pitchFamily="2" charset="-122"/>
              </a:rPr>
              <a:t> [0.5%, 75%]  (</a:t>
            </a:r>
            <a:r>
              <a:rPr lang="zh-CN" altLang="en-US" smtClean="0">
                <a:ea typeface="宋体" pitchFamily="2" charset="-122"/>
              </a:rPr>
              <a:t>相关还是因果?)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ea typeface="宋体" pitchFamily="2" charset="-122"/>
              </a:rPr>
              <a:t>分类和预测 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为将来的预测构建模型 (函数) 来描述和区分类或者概念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例,将国家基于气候来分类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zh-CN" altLang="en-US" smtClean="0">
                <a:ea typeface="宋体" pitchFamily="2" charset="-122"/>
              </a:rPr>
              <a:t>将汽车根据耗油量来分类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预测某些未知的或丢失的数值。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94C66D-A52C-4A65-898B-8AB1D8A28CC9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40BC0-9ED6-4DA5-9F80-A043C6C84F03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63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数据挖掘功能 (2)</a:t>
            </a:r>
          </a:p>
        </p:txBody>
      </p:sp>
      <p:sp>
        <p:nvSpPr>
          <p:cNvPr id="163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聚类分析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类标签是未知的: 将数据分组形成新的类别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如将房子聚类以找到分布模式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最大化类内相似性并最小化类间相似性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离群点（孤立点）分析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离群点: 数据对象并不遵从常见的数据行为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噪音还是异常? 在欺诈检测中有用, 罕见事件的分析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趋势和演化分析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趋势和背离: 如回归分析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序列模式挖掘: 如数码相机 </a:t>
            </a:r>
            <a:r>
              <a:rPr lang="en-US" altLang="zh-CN" sz="2000" smtClean="0">
                <a:ea typeface="宋体" pitchFamily="2" charset="-122"/>
                <a:sym typeface="Wingdings" pitchFamily="2" charset="2"/>
              </a:rPr>
              <a:t> </a:t>
            </a:r>
            <a:r>
              <a:rPr lang="zh-CN" altLang="en-US" sz="2000" smtClean="0">
                <a:ea typeface="宋体" pitchFamily="2" charset="-122"/>
                <a:sym typeface="Wingdings" pitchFamily="2" charset="2"/>
              </a:rPr>
              <a:t>大容量的</a:t>
            </a:r>
            <a:r>
              <a:rPr lang="en-US" altLang="zh-CN" sz="2000" smtClean="0">
                <a:ea typeface="宋体" pitchFamily="2" charset="-122"/>
                <a:sym typeface="Wingdings" pitchFamily="2" charset="2"/>
              </a:rPr>
              <a:t>SD</a:t>
            </a:r>
            <a:r>
              <a:rPr lang="zh-CN" altLang="en-US" sz="2000" smtClean="0">
                <a:ea typeface="宋体" pitchFamily="2" charset="-122"/>
                <a:sym typeface="Wingdings" pitchFamily="2" charset="2"/>
              </a:rPr>
              <a:t>存储卡</a:t>
            </a:r>
            <a:endParaRPr lang="zh-CN" altLang="en-US" sz="2000" smtClean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周期分析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基于相似度的分析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smtClean="0">
                <a:ea typeface="宋体" pitchFamily="2" charset="-122"/>
              </a:rPr>
              <a:t>其他模式导向的或统计分析</a:t>
            </a:r>
            <a:endParaRPr lang="en-US" altLang="zh-CN" sz="2000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F059F74-B395-48B9-AD96-4AB80B8C9D66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8DA0A-4249-4A08-904D-A0A2EE7AC243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048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所有“发现” 的模式都是我们感兴趣的么?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>
                <a:ea typeface="宋体" pitchFamily="2" charset="-122"/>
              </a:rPr>
              <a:t>数据挖掘可能产生成千上万的模式: 不是所有的模式都是我们感兴趣的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建议的方法: 以人为中心, 基于查询,聚焦挖掘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u="sng" smtClean="0">
                <a:ea typeface="宋体" pitchFamily="2" charset="-122"/>
              </a:rPr>
              <a:t>兴趣度量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一个模式是感兴趣的如果它易于理解</a:t>
            </a:r>
            <a:r>
              <a:rPr lang="en-US" altLang="zh-CN" sz="2000" smtClean="0">
                <a:ea typeface="宋体" pitchFamily="2" charset="-122"/>
              </a:rPr>
              <a:t>,</a:t>
            </a:r>
            <a:r>
              <a:rPr lang="zh-CN" altLang="en-US" sz="2000" smtClean="0">
                <a:ea typeface="宋体" pitchFamily="2" charset="-122"/>
              </a:rPr>
              <a:t>在某种必然程度上对于新的或者检验数据是</a:t>
            </a:r>
            <a:r>
              <a:rPr lang="zh-CN" altLang="en-US" sz="2000" u="sng" smtClean="0">
                <a:solidFill>
                  <a:schemeClr val="hlink"/>
                </a:solidFill>
                <a:ea typeface="宋体" pitchFamily="2" charset="-122"/>
              </a:rPr>
              <a:t>有效的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u="sng" smtClean="0">
                <a:solidFill>
                  <a:schemeClr val="hlink"/>
                </a:solidFill>
                <a:ea typeface="宋体" pitchFamily="2" charset="-122"/>
              </a:rPr>
              <a:t>潜在有用的</a:t>
            </a:r>
            <a:r>
              <a:rPr lang="zh-CN" altLang="en-US" sz="2000" smtClean="0">
                <a:ea typeface="宋体" pitchFamily="2" charset="-122"/>
              </a:rPr>
              <a:t>, </a:t>
            </a:r>
            <a:r>
              <a:rPr lang="zh-CN" altLang="en-US" sz="2000" u="sng" smtClean="0">
                <a:solidFill>
                  <a:schemeClr val="hlink"/>
                </a:solidFill>
                <a:ea typeface="宋体" pitchFamily="2" charset="-122"/>
              </a:rPr>
              <a:t>新颖的,</a:t>
            </a:r>
            <a:r>
              <a:rPr lang="zh-CN" altLang="en-US" sz="2000" u="sng" smtClean="0">
                <a:ea typeface="宋体" pitchFamily="2" charset="-122"/>
              </a:rPr>
              <a:t>或者</a:t>
            </a:r>
            <a:r>
              <a:rPr lang="zh-CN" altLang="en-US" sz="2000" u="sng" smtClean="0">
                <a:solidFill>
                  <a:schemeClr val="hlink"/>
                </a:solidFill>
                <a:ea typeface="宋体" pitchFamily="2" charset="-122"/>
              </a:rPr>
              <a:t>验证了某些用户试图确认的假设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u="sng" smtClean="0">
                <a:ea typeface="宋体" pitchFamily="2" charset="-122"/>
              </a:rPr>
              <a:t>主观和客观的兴趣度量</a:t>
            </a:r>
            <a:endParaRPr lang="zh-CN" altLang="en-US" sz="2400" u="sng" smtClean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u="sng" smtClean="0">
                <a:solidFill>
                  <a:schemeClr val="hlink"/>
                </a:solidFill>
                <a:ea typeface="宋体" pitchFamily="2" charset="-122"/>
              </a:rPr>
              <a:t>客观的</a:t>
            </a:r>
            <a:r>
              <a:rPr lang="zh-CN" altLang="en-US" sz="2000" u="sng" smtClean="0">
                <a:ea typeface="宋体" pitchFamily="2" charset="-122"/>
              </a:rPr>
              <a:t>:</a:t>
            </a:r>
            <a:r>
              <a:rPr lang="zh-CN" altLang="en-US" sz="2000" smtClean="0">
                <a:ea typeface="宋体" pitchFamily="2" charset="-122"/>
              </a:rPr>
              <a:t> 基于 </a:t>
            </a:r>
            <a:r>
              <a:rPr lang="zh-CN" altLang="en-US" sz="2000" smtClean="0">
                <a:solidFill>
                  <a:schemeClr val="hlink"/>
                </a:solidFill>
                <a:ea typeface="宋体" pitchFamily="2" charset="-122"/>
              </a:rPr>
              <a:t>统计学和结构的模式</a:t>
            </a:r>
            <a:r>
              <a:rPr lang="zh-CN" altLang="en-US" sz="2000" smtClean="0">
                <a:ea typeface="宋体" pitchFamily="2" charset="-122"/>
              </a:rPr>
              <a:t>, 如支持度，可信度等</a:t>
            </a:r>
            <a:r>
              <a:rPr lang="en-US" altLang="zh-CN" sz="2000" smtClean="0"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u="sng" smtClean="0">
                <a:solidFill>
                  <a:schemeClr val="hlink"/>
                </a:solidFill>
                <a:ea typeface="宋体" pitchFamily="2" charset="-122"/>
              </a:rPr>
              <a:t>主观的</a:t>
            </a:r>
            <a:r>
              <a:rPr lang="zh-CN" altLang="en-US" sz="2000" u="sng" smtClean="0">
                <a:ea typeface="宋体" pitchFamily="2" charset="-122"/>
              </a:rPr>
              <a:t>:</a:t>
            </a:r>
            <a:r>
              <a:rPr lang="zh-CN" altLang="en-US" sz="2000" smtClean="0">
                <a:ea typeface="宋体" pitchFamily="2" charset="-122"/>
              </a:rPr>
              <a:t> 基于 </a:t>
            </a:r>
            <a:r>
              <a:rPr lang="zh-CN" altLang="en-US" sz="2000" smtClean="0">
                <a:solidFill>
                  <a:schemeClr val="hlink"/>
                </a:solidFill>
                <a:ea typeface="宋体" pitchFamily="2" charset="-122"/>
              </a:rPr>
              <a:t>用户对数据的信念</a:t>
            </a:r>
            <a:r>
              <a:rPr lang="en-US" altLang="zh-CN" sz="2000" smtClean="0">
                <a:ea typeface="宋体" pitchFamily="2" charset="-122"/>
              </a:rPr>
              <a:t>,</a:t>
            </a:r>
            <a:r>
              <a:rPr lang="zh-CN" altLang="en-US" sz="2000" smtClean="0">
                <a:ea typeface="宋体" pitchFamily="2" charset="-122"/>
              </a:rPr>
              <a:t>如意外</a:t>
            </a:r>
            <a:r>
              <a:rPr lang="en-US" altLang="zh-CN" sz="2000" smtClean="0">
                <a:ea typeface="宋体" pitchFamily="2" charset="-122"/>
              </a:rPr>
              <a:t>,</a:t>
            </a:r>
            <a:r>
              <a:rPr lang="zh-CN" altLang="en-US" sz="2000" smtClean="0">
                <a:ea typeface="宋体" pitchFamily="2" charset="-122"/>
              </a:rPr>
              <a:t>新颖程度等.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4F44C44-2D0F-4C6A-8A14-5F76E9EE62FF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667B9-8E61-44DD-8312-E5E8B1A00804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寻找所有我们感兴趣的模式?</a:t>
            </a:r>
            <a:endParaRPr lang="zh-CN" altLang="en-US" sz="2800" b="0" smtClean="0">
              <a:ea typeface="宋体" pitchFamily="2" charset="-122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寻找所有感兴趣的模式</a:t>
            </a:r>
            <a:r>
              <a:rPr lang="en-US" altLang="zh-CN" sz="2000" u="sng" smtClean="0">
                <a:ea typeface="宋体" pitchFamily="2" charset="-122"/>
              </a:rPr>
              <a:t>: </a:t>
            </a:r>
            <a:r>
              <a:rPr lang="zh-CN" altLang="en-US" sz="2000" u="sng" smtClean="0">
                <a:solidFill>
                  <a:schemeClr val="hlink"/>
                </a:solidFill>
                <a:ea typeface="宋体" pitchFamily="2" charset="-122"/>
              </a:rPr>
              <a:t>完全性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数据挖掘系统能否找到所有我们感兴趣的模式</a:t>
            </a:r>
            <a:r>
              <a:rPr lang="en-US" altLang="zh-CN" sz="2000" smtClean="0">
                <a:ea typeface="宋体" pitchFamily="2" charset="-122"/>
              </a:rPr>
              <a:t>? </a:t>
            </a:r>
            <a:r>
              <a:rPr lang="zh-CN" altLang="en-US" sz="2000" smtClean="0">
                <a:ea typeface="宋体" pitchFamily="2" charset="-122"/>
              </a:rPr>
              <a:t>我们需要找到所有感兴趣的模式么?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启发式和穷举式搜索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关联规则 </a:t>
            </a:r>
            <a:r>
              <a:rPr lang="en-US" altLang="zh-CN" sz="2000" smtClean="0">
                <a:ea typeface="宋体" pitchFamily="2" charset="-122"/>
              </a:rPr>
              <a:t>vs. </a:t>
            </a:r>
            <a:r>
              <a:rPr lang="zh-CN" altLang="en-US" sz="2000" smtClean="0">
                <a:ea typeface="宋体" pitchFamily="2" charset="-122"/>
              </a:rPr>
              <a:t>分类 </a:t>
            </a:r>
            <a:r>
              <a:rPr lang="en-US" altLang="zh-CN" sz="2000" smtClean="0">
                <a:ea typeface="宋体" pitchFamily="2" charset="-122"/>
              </a:rPr>
              <a:t>vs. </a:t>
            </a:r>
            <a:r>
              <a:rPr lang="zh-CN" altLang="en-US" sz="2000" smtClean="0">
                <a:ea typeface="宋体" pitchFamily="2" charset="-122"/>
              </a:rPr>
              <a:t>聚类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u="sng" smtClean="0">
                <a:ea typeface="宋体" pitchFamily="2" charset="-122"/>
              </a:rPr>
              <a:t>仅搜索我们感兴趣的模式: 一个优化问题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数据挖掘系统能否只发现我们感兴趣的模式</a:t>
            </a:r>
            <a:r>
              <a:rPr lang="en-US" altLang="zh-CN" sz="2000" smtClean="0">
                <a:ea typeface="宋体" pitchFamily="2" charset="-122"/>
              </a:rPr>
              <a:t>?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方法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首先产生所有可能的模式然后过滤我们不感兴趣的模式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只产生我们感兴趣的模式—挖掘查询优化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46CEEF8-6112-47B1-A632-1CE24B8980CE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1945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42AAC3-2950-43AF-B78F-A1223375D365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数据挖掘的主要议题</a:t>
            </a:r>
            <a:endParaRPr lang="zh-CN" altLang="en-US" sz="3200" b="0" u="sng" smtClean="0">
              <a:ea typeface="宋体" pitchFamily="2" charset="-122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u="sng" smtClean="0">
                <a:ea typeface="宋体" pitchFamily="2" charset="-122"/>
              </a:rPr>
              <a:t>挖掘方法学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从不同的数据类型（如：生物数据，流数据，</a:t>
            </a:r>
            <a:r>
              <a:rPr lang="en-US" altLang="zh-CN" sz="1600" smtClean="0">
                <a:ea typeface="宋体" pitchFamily="2" charset="-122"/>
              </a:rPr>
              <a:t>Web</a:t>
            </a:r>
            <a:r>
              <a:rPr lang="zh-CN" altLang="en-US" sz="1600" smtClean="0">
                <a:ea typeface="宋体" pitchFamily="2" charset="-122"/>
              </a:rPr>
              <a:t>数据）中挖掘不同类型的的知识</a:t>
            </a:r>
            <a:endParaRPr lang="en-US" altLang="zh-CN" sz="16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性能: 高效, 有效性,和伸缩性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模式评估: 兴趣度问题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集成背景知识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处理噪音和不完全数据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并行,分布式和增量挖掘方法</a:t>
            </a:r>
            <a:endParaRPr lang="en-US" altLang="zh-CN" sz="1600" smtClean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1600" smtClean="0">
                <a:ea typeface="宋体" pitchFamily="2" charset="-122"/>
              </a:rPr>
              <a:t>发现的知识和现存的知识集成: 知识融合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u="sng" smtClean="0">
                <a:ea typeface="宋体" pitchFamily="2" charset="-122"/>
              </a:rPr>
              <a:t>用户交互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数据挖掘查询语言和特定挖掘</a:t>
            </a:r>
            <a:endParaRPr lang="en-US" altLang="zh-CN" sz="16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数据挖掘结果的表达和可视化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在多个抽象层次上的交互式知识挖掘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800" u="sng" smtClean="0">
                <a:ea typeface="宋体" pitchFamily="2" charset="-122"/>
              </a:rPr>
              <a:t>应用和社会影响</a:t>
            </a:r>
            <a:endParaRPr lang="zh-CN" altLang="en-US" sz="1800" smtClean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1600" smtClean="0">
                <a:ea typeface="宋体" pitchFamily="2" charset="-122"/>
              </a:rPr>
              <a:t>特定领域的数据挖掘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1600" smtClean="0">
                <a:ea typeface="宋体" pitchFamily="2" charset="-122"/>
              </a:rPr>
              <a:t>保护数据安全</a:t>
            </a:r>
            <a:r>
              <a:rPr lang="en-US" altLang="zh-CN" sz="1600" smtClean="0">
                <a:ea typeface="宋体" pitchFamily="2" charset="-122"/>
              </a:rPr>
              <a:t>, </a:t>
            </a:r>
            <a:r>
              <a:rPr lang="zh-CN" altLang="en-US" sz="1600" smtClean="0">
                <a:ea typeface="宋体" pitchFamily="2" charset="-122"/>
              </a:rPr>
              <a:t>完整, 和隐私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359E3D8-6F1C-4990-B3AD-8360706DC175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9C63D-9A2E-4E51-97F7-CB8FB00B1C9B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7010400" cy="5286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应用例子</a:t>
            </a:r>
            <a:endParaRPr lang="zh-CN" altLang="en-US" sz="2800" b="0" smtClean="0">
              <a:ea typeface="宋体" pitchFamily="2" charset="-122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18513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关联规则挖掘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itchFamily="2" charset="-122"/>
              </a:rPr>
              <a:t>Web</a:t>
            </a:r>
            <a:r>
              <a:rPr lang="zh-CN" altLang="en-US" smtClean="0">
                <a:ea typeface="宋体" pitchFamily="2" charset="-122"/>
              </a:rPr>
              <a:t>使用挖掘</a:t>
            </a:r>
            <a:endParaRPr lang="en-US" altLang="zh-CN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空间数据挖掘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340609-8C13-4F17-ABAF-56E7BEC4BAA3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D4CFD-CF94-4736-A4D4-E8978C94582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7010400" cy="5286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关联规则挖掘</a:t>
            </a:r>
            <a:endParaRPr lang="zh-CN" altLang="en-US" sz="2800" b="0" smtClean="0">
              <a:ea typeface="宋体" pitchFamily="2" charset="-122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18513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smtClean="0">
                <a:ea typeface="宋体" pitchFamily="2" charset="-122"/>
              </a:rPr>
              <a:t>动机: 寻找数据中固有的规律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zh-CN" altLang="en-US" sz="2000" smtClean="0">
                <a:ea typeface="宋体" pitchFamily="2" charset="-122"/>
              </a:rPr>
              <a:t>什么产品会经常在一起购买</a:t>
            </a:r>
            <a:r>
              <a:rPr lang="en-US" altLang="zh-CN" sz="2000" smtClean="0">
                <a:ea typeface="宋体" pitchFamily="2" charset="-122"/>
              </a:rPr>
              <a:t>?— </a:t>
            </a:r>
            <a:r>
              <a:rPr lang="zh-CN" altLang="en-US" sz="2000" smtClean="0">
                <a:ea typeface="宋体" pitchFamily="2" charset="-122"/>
              </a:rPr>
              <a:t>啤酒和尿布?!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zh-CN" altLang="en-US" sz="2000" smtClean="0">
                <a:ea typeface="宋体" pitchFamily="2" charset="-122"/>
              </a:rPr>
              <a:t>买了一台电脑之后接着会买什么</a:t>
            </a:r>
            <a:r>
              <a:rPr lang="en-US" altLang="zh-CN" sz="2000" smtClean="0">
                <a:ea typeface="宋体" pitchFamily="2" charset="-122"/>
              </a:rPr>
              <a:t>?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zh-CN" altLang="en-US" sz="2000" smtClean="0">
                <a:ea typeface="宋体" pitchFamily="2" charset="-122"/>
              </a:rPr>
              <a:t>哪种</a:t>
            </a:r>
            <a:r>
              <a:rPr lang="en-US" altLang="zh-CN" sz="2000" smtClean="0">
                <a:ea typeface="宋体" pitchFamily="2" charset="-122"/>
              </a:rPr>
              <a:t> DNA</a:t>
            </a:r>
            <a:r>
              <a:rPr lang="zh-CN" altLang="en-US" sz="2000" smtClean="0">
                <a:ea typeface="宋体" pitchFamily="2" charset="-122"/>
              </a:rPr>
              <a:t>对新药是敏感的</a:t>
            </a:r>
            <a:r>
              <a:rPr lang="en-US" altLang="zh-CN" sz="2000" smtClean="0">
                <a:ea typeface="宋体" pitchFamily="2" charset="-122"/>
              </a:rPr>
              <a:t>?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zh-CN" altLang="en-US" sz="2000" smtClean="0">
                <a:ea typeface="宋体" pitchFamily="2" charset="-122"/>
              </a:rPr>
              <a:t>我们能够自动分类</a:t>
            </a:r>
            <a:r>
              <a:rPr lang="en-US" altLang="zh-CN" sz="2000" smtClean="0">
                <a:ea typeface="宋体" pitchFamily="2" charset="-122"/>
              </a:rPr>
              <a:t>Web</a:t>
            </a:r>
            <a:r>
              <a:rPr lang="zh-CN" altLang="en-US" sz="2000" smtClean="0">
                <a:ea typeface="宋体" pitchFamily="2" charset="-122"/>
              </a:rPr>
              <a:t>文档吗</a:t>
            </a:r>
            <a:r>
              <a:rPr lang="en-US" altLang="zh-CN" sz="2000" smtClean="0">
                <a:ea typeface="宋体" pitchFamily="2" charset="-122"/>
              </a:rPr>
              <a:t>?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zh-CN" altLang="en-US" sz="3200" smtClean="0">
                <a:ea typeface="宋体" pitchFamily="2" charset="-122"/>
              </a:rPr>
              <a:t>应用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zh-CN" altLang="en-US" sz="2000" smtClean="0">
                <a:ea typeface="宋体" pitchFamily="2" charset="-122"/>
              </a:rPr>
              <a:t>购物篮分析, 交叉销售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分类设计, 销售活动分析, </a:t>
            </a:r>
            <a:r>
              <a:rPr lang="en-US" altLang="zh-CN" sz="2000" smtClean="0">
                <a:ea typeface="宋体" pitchFamily="2" charset="-122"/>
              </a:rPr>
              <a:t>Web </a:t>
            </a:r>
            <a:r>
              <a:rPr lang="zh-CN" altLang="en-US" sz="2000" smtClean="0">
                <a:ea typeface="宋体" pitchFamily="2" charset="-122"/>
              </a:rPr>
              <a:t>日志(点击流)分析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以及</a:t>
            </a:r>
            <a:r>
              <a:rPr lang="en-US" altLang="zh-CN" sz="2000" smtClean="0">
                <a:ea typeface="宋体" pitchFamily="2" charset="-122"/>
              </a:rPr>
              <a:t>DNA </a:t>
            </a:r>
            <a:r>
              <a:rPr lang="zh-CN" altLang="en-US" sz="2000" smtClean="0">
                <a:ea typeface="宋体" pitchFamily="2" charset="-122"/>
              </a:rPr>
              <a:t>序列分析.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133FAE6-0C48-4207-8C0C-74E286EB7562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2BA70B-1DD1-4825-9CBF-B473E1A41F4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主要内容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zh-CN" altLang="en-US" sz="2400" smtClean="0">
                <a:ea typeface="宋体" pitchFamily="2" charset="-122"/>
              </a:rPr>
              <a:t>动机</a:t>
            </a:r>
            <a:r>
              <a:rPr lang="en-US" altLang="zh-CN" sz="2400" smtClean="0">
                <a:ea typeface="宋体" pitchFamily="2" charset="-122"/>
              </a:rPr>
              <a:t>: </a:t>
            </a:r>
            <a:r>
              <a:rPr lang="zh-CN" altLang="en-US" sz="2400" smtClean="0">
                <a:ea typeface="宋体" pitchFamily="2" charset="-122"/>
              </a:rPr>
              <a:t>为什么要数据挖掘</a:t>
            </a:r>
            <a:r>
              <a:rPr lang="en-US" altLang="zh-CN" sz="2400" smtClean="0">
                <a:ea typeface="宋体" pitchFamily="2" charset="-122"/>
              </a:rPr>
              <a:t>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zh-CN" altLang="en-US" sz="2400" smtClean="0">
                <a:ea typeface="宋体" pitchFamily="2" charset="-122"/>
              </a:rPr>
              <a:t>什么是数据挖掘</a:t>
            </a:r>
            <a:r>
              <a:rPr lang="en-US" altLang="zh-CN" sz="2400" smtClean="0">
                <a:ea typeface="宋体" pitchFamily="2" charset="-122"/>
              </a:rPr>
              <a:t>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zh-CN" altLang="en-US" sz="2400" smtClean="0">
                <a:ea typeface="宋体" pitchFamily="2" charset="-122"/>
              </a:rPr>
              <a:t>数据挖掘</a:t>
            </a:r>
            <a:r>
              <a:rPr lang="en-US" altLang="zh-CN" sz="2400" smtClean="0">
                <a:ea typeface="宋体" pitchFamily="2" charset="-122"/>
              </a:rPr>
              <a:t>: </a:t>
            </a:r>
            <a:r>
              <a:rPr lang="zh-CN" altLang="en-US" sz="2400" smtClean="0">
                <a:ea typeface="宋体" pitchFamily="2" charset="-122"/>
              </a:rPr>
              <a:t>在什么样的数据上挖掘</a:t>
            </a:r>
            <a:r>
              <a:rPr lang="en-US" altLang="zh-CN" sz="2400" smtClean="0">
                <a:ea typeface="宋体" pitchFamily="2" charset="-122"/>
              </a:rPr>
              <a:t>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zh-CN" altLang="en-US" sz="2400" smtClean="0">
                <a:ea typeface="宋体" pitchFamily="2" charset="-122"/>
              </a:rPr>
              <a:t>数据挖掘功能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zh-CN" altLang="en-US" sz="2400" smtClean="0">
                <a:ea typeface="宋体" pitchFamily="2" charset="-122"/>
              </a:rPr>
              <a:t>所有的模式都是有趣的吗</a:t>
            </a:r>
            <a:r>
              <a:rPr lang="en-US" altLang="zh-CN" sz="2400" smtClean="0">
                <a:ea typeface="宋体" pitchFamily="2" charset="-122"/>
              </a:rPr>
              <a:t>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zh-CN" altLang="en-US" sz="2400" smtClean="0">
                <a:ea typeface="宋体" pitchFamily="2" charset="-122"/>
              </a:rPr>
              <a:t>数据挖掘的主要问题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zh-CN" altLang="en-US" sz="2400" smtClean="0">
                <a:ea typeface="宋体" pitchFamily="2" charset="-122"/>
              </a:rPr>
              <a:t>应用例子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endParaRPr lang="en-US" altLang="zh-CN" sz="2400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D1E400-A053-4219-A857-9CF1154E676A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A26B52-7F96-404A-BDE9-8C820F2C868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7010400" cy="5286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关联规则挖掘</a:t>
            </a:r>
            <a:endParaRPr lang="zh-CN" altLang="en-US" sz="2800" b="0" smtClean="0">
              <a:ea typeface="宋体" pitchFamily="2" charset="-122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18513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3600" b="1" smtClean="0">
                <a:ea typeface="宋体" pitchFamily="2" charset="-122"/>
              </a:rPr>
              <a:t>购物篮分析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zh-CN" altLang="en-US" smtClean="0">
                <a:ea typeface="宋体" pitchFamily="2" charset="-122"/>
              </a:rPr>
              <a:t>商店的经理想了解顾客的购物习惯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zh-CN" sz="2000" smtClean="0">
                <a:ea typeface="宋体" pitchFamily="2" charset="-122"/>
              </a:rPr>
              <a:t>“</a:t>
            </a:r>
            <a:r>
              <a:rPr lang="zh-CN" altLang="en-US" sz="2000" smtClean="0">
                <a:ea typeface="宋体" pitchFamily="2" charset="-122"/>
              </a:rPr>
              <a:t>什么商品组或集合顾客多半会在一次购物时同时购买</a:t>
            </a:r>
            <a:r>
              <a:rPr lang="en-US" altLang="zh-CN" sz="2000" smtClean="0">
                <a:ea typeface="宋体" pitchFamily="2" charset="-122"/>
              </a:rPr>
              <a:t>”</a:t>
            </a:r>
            <a:br>
              <a:rPr lang="en-US" altLang="zh-CN" sz="2000" smtClean="0">
                <a:ea typeface="宋体" pitchFamily="2" charset="-122"/>
              </a:rPr>
            </a:b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zh-CN" altLang="en-US" smtClean="0">
                <a:ea typeface="宋体" pitchFamily="2" charset="-122"/>
              </a:rPr>
              <a:t>可以帮助制定营销策略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zh-CN" altLang="en-US" sz="2000" smtClean="0">
                <a:ea typeface="宋体" pitchFamily="2" charset="-122"/>
              </a:rPr>
              <a:t>有选择地安排货架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zh-CN" altLang="en-US" sz="2000" smtClean="0">
                <a:ea typeface="宋体" pitchFamily="2" charset="-122"/>
              </a:rPr>
              <a:t>按比例进货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000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AAD4F2F-8313-40A2-97BF-EAB8B6CDE888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355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B84B93-9E09-40A9-8CD5-9CD791769356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关联规则挖掘</a:t>
            </a:r>
            <a:endParaRPr lang="en-US" altLang="zh-CN" sz="3200" smtClean="0">
              <a:ea typeface="宋体" pitchFamily="2" charset="-122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项集 </a:t>
            </a:r>
            <a:r>
              <a:rPr lang="en-US" altLang="zh-CN" sz="2400" smtClean="0">
                <a:ea typeface="宋体" pitchFamily="2" charset="-122"/>
              </a:rPr>
              <a:t>X = {x</a:t>
            </a:r>
            <a:r>
              <a:rPr lang="en-US" altLang="zh-CN" sz="2400" baseline="-25000" smtClean="0">
                <a:ea typeface="宋体" pitchFamily="2" charset="-122"/>
              </a:rPr>
              <a:t>1</a:t>
            </a:r>
            <a:r>
              <a:rPr lang="en-US" altLang="zh-CN" sz="2400" smtClean="0">
                <a:ea typeface="宋体" pitchFamily="2" charset="-122"/>
              </a:rPr>
              <a:t>, …, x</a:t>
            </a:r>
            <a:r>
              <a:rPr lang="en-US" altLang="zh-CN" sz="2400" baseline="-25000" smtClean="0">
                <a:ea typeface="宋体" pitchFamily="2" charset="-122"/>
              </a:rPr>
              <a:t>k</a:t>
            </a:r>
            <a:r>
              <a:rPr lang="en-US" altLang="zh-CN" sz="2400" smtClean="0"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找到所有的满足最小支持度和最小置信度的 </a:t>
            </a:r>
            <a:r>
              <a:rPr lang="en-US" altLang="zh-CN" sz="2400" i="1" smtClean="0">
                <a:ea typeface="宋体" pitchFamily="2" charset="-122"/>
              </a:rPr>
              <a:t>X </a:t>
            </a:r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sz="2400" i="1" smtClean="0"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400" smtClean="0">
                <a:ea typeface="宋体" pitchFamily="2" charset="-122"/>
              </a:rPr>
              <a:t>规则</a:t>
            </a: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支持度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一个包含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X  Y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的事务的</a:t>
            </a:r>
            <a:r>
              <a:rPr lang="zh-CN" altLang="en-US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概率</a:t>
            </a: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置信度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c,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一个包含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X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也包含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Y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的事务的</a:t>
            </a:r>
            <a:r>
              <a:rPr lang="zh-CN" altLang="en-US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条件概率</a:t>
            </a:r>
            <a:endParaRPr lang="en-US" altLang="zh-CN" i="1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4343400" y="4724400"/>
            <a:ext cx="457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zh-CN" altLang="en-US" sz="2000" i="1">
                <a:ea typeface="宋体" pitchFamily="2" charset="-122"/>
              </a:rPr>
              <a:t>设  </a:t>
            </a:r>
            <a:r>
              <a:rPr lang="en-US" altLang="zh-CN" sz="2000" i="1">
                <a:ea typeface="宋体" pitchFamily="2" charset="-122"/>
              </a:rPr>
              <a:t>sup</a:t>
            </a:r>
            <a:r>
              <a:rPr lang="en-US" altLang="zh-CN" sz="2000" i="1" baseline="-25000">
                <a:ea typeface="宋体" pitchFamily="2" charset="-122"/>
              </a:rPr>
              <a:t>min</a:t>
            </a:r>
            <a:r>
              <a:rPr lang="en-US" altLang="zh-CN" sz="2000" i="1">
                <a:ea typeface="宋体" pitchFamily="2" charset="-122"/>
              </a:rPr>
              <a:t> = 50%,  conf</a:t>
            </a:r>
            <a:r>
              <a:rPr lang="en-US" altLang="zh-CN" sz="2000" i="1" baseline="-25000">
                <a:ea typeface="宋体" pitchFamily="2" charset="-122"/>
              </a:rPr>
              <a:t>min</a:t>
            </a:r>
            <a:r>
              <a:rPr lang="en-US" altLang="zh-CN" sz="2000" i="1">
                <a:ea typeface="宋体" pitchFamily="2" charset="-122"/>
              </a:rPr>
              <a:t> = 50%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ea typeface="宋体" pitchFamily="2" charset="-122"/>
              </a:rPr>
              <a:t>关联规则:</a:t>
            </a:r>
          </a:p>
          <a:p>
            <a:pPr lvl="1">
              <a:lnSpc>
                <a:spcPct val="110000"/>
              </a:lnSpc>
            </a:pPr>
            <a:r>
              <a:rPr lang="en-US" altLang="zh-CN" sz="2000" i="1">
                <a:solidFill>
                  <a:schemeClr val="tx2"/>
                </a:solidFill>
                <a:ea typeface="宋体" pitchFamily="2" charset="-122"/>
              </a:rPr>
              <a:t>A </a:t>
            </a:r>
            <a:r>
              <a:rPr lang="en-US" altLang="zh-CN" sz="2000">
                <a:solidFill>
                  <a:schemeClr val="tx2"/>
                </a:solidFill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i="1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D  </a:t>
            </a:r>
            <a:r>
              <a:rPr lang="en-US" altLang="zh-CN" sz="2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(60%, 100%)</a:t>
            </a:r>
          </a:p>
          <a:p>
            <a:pPr lvl="1">
              <a:lnSpc>
                <a:spcPct val="110000"/>
              </a:lnSpc>
            </a:pPr>
            <a:r>
              <a:rPr lang="en-US" altLang="zh-CN" sz="2000" i="1">
                <a:solidFill>
                  <a:schemeClr val="tx2"/>
                </a:solidFill>
                <a:ea typeface="宋体" pitchFamily="2" charset="-122"/>
              </a:rPr>
              <a:t>D </a:t>
            </a:r>
            <a:r>
              <a:rPr lang="en-US" altLang="zh-CN" sz="2000">
                <a:solidFill>
                  <a:schemeClr val="tx2"/>
                </a:solidFill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i="1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A  </a:t>
            </a:r>
            <a:r>
              <a:rPr lang="en-US" altLang="zh-CN" sz="200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(60%, 75%)</a:t>
            </a:r>
            <a:endParaRPr lang="en-US" altLang="zh-CN" sz="2000" b="1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  <a:p>
            <a:pPr lvl="1"/>
            <a:endParaRPr lang="zh-CN" altLang="en-US" sz="200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23560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23584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85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86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1600" b="1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rPr>
                <a:t>buys diaper</a:t>
              </a:r>
              <a:endParaRPr lang="en-US" altLang="zh-CN" sz="1800" b="1" u="sng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1600" b="1">
                  <a:solidFill>
                    <a:srgbClr val="5FA180"/>
                  </a:solidFill>
                  <a:latin typeface="Times New Roman" pitchFamily="18" charset="0"/>
                  <a:ea typeface="宋体" pitchFamily="2" charset="-122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1600" b="1">
                  <a:solidFill>
                    <a:srgbClr val="5FA180"/>
                  </a:solidFill>
                  <a:latin typeface="Times New Roman" pitchFamily="18" charset="0"/>
                  <a:ea typeface="宋体" pitchFamily="2" charset="-122"/>
                </a:rPr>
                <a:t>buys both</a:t>
              </a:r>
              <a:endParaRPr lang="en-US" altLang="zh-CN" sz="1800" b="1" u="sng">
                <a:solidFill>
                  <a:srgbClr val="5FA18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591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CN" sz="16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CN" sz="16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buys beer</a:t>
              </a:r>
              <a:endParaRPr lang="en-US" altLang="zh-CN" sz="1800" b="1" u="sng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592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aphicFrame>
        <p:nvGraphicFramePr>
          <p:cNvPr id="695311" name="Group 15"/>
          <p:cNvGraphicFramePr>
            <a:graphicFrameLocks noGrp="1"/>
          </p:cNvGraphicFramePr>
          <p:nvPr/>
        </p:nvGraphicFramePr>
        <p:xfrm>
          <a:off x="152400" y="1524000"/>
          <a:ext cx="3886200" cy="204470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C8E140-5B23-4CAC-8C8A-83753059CCF2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C17480-03DC-4BEF-8B7B-7DE459491137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Web</a:t>
            </a:r>
            <a:r>
              <a:rPr lang="zh-CN" altLang="en-US" sz="3200" smtClean="0">
                <a:ea typeface="宋体" pitchFamily="2" charset="-122"/>
              </a:rPr>
              <a:t>使用挖掘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使用挖掘的主要目标是从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的访问记录中抽取感兴趣的模式。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WWW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中的每个服务器都保留了访问日志，记录了用户访问和交互的信息。分析这些数据可以帮助理解用户的行为，从而改进站点的结构，或为用户提供个性化的服务。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使用挖掘在旅游电子商务网站中的应用</a:t>
            </a:r>
            <a:endParaRPr lang="en-US" altLang="zh-CN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群集客户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提高旅游者的忠诚度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24BC5-63FA-4D8E-8242-103A8AB0FE8F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018BEA-4858-4DB2-BDDE-8D020B25931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Web</a:t>
            </a:r>
            <a:r>
              <a:rPr lang="zh-CN" altLang="en-US" sz="3200" smtClean="0">
                <a:ea typeface="宋体" pitchFamily="2" charset="-122"/>
              </a:rPr>
              <a:t>使用挖掘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9275" y="2205038"/>
            <a:ext cx="7756525" cy="3167062"/>
            <a:chOff x="113" y="1389"/>
            <a:chExt cx="4886" cy="1995"/>
          </a:xfrm>
        </p:grpSpPr>
        <p:pic>
          <p:nvPicPr>
            <p:cNvPr id="2560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26367" r="21208" b="51974"/>
            <a:stretch>
              <a:fillRect/>
            </a:stretch>
          </p:blipFill>
          <p:spPr bwMode="auto">
            <a:xfrm>
              <a:off x="158" y="1389"/>
              <a:ext cx="4841" cy="9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2560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12030" t="24765" r="38362" b="25546"/>
            <a:stretch>
              <a:fillRect/>
            </a:stretch>
          </p:blipFill>
          <p:spPr bwMode="auto">
            <a:xfrm>
              <a:off x="113" y="1752"/>
              <a:ext cx="2177" cy="1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 l="11084" t="26584" r="49040" b="37978"/>
            <a:stretch>
              <a:fillRect/>
            </a:stretch>
          </p:blipFill>
          <p:spPr bwMode="auto">
            <a:xfrm>
              <a:off x="2381" y="1933"/>
              <a:ext cx="2177" cy="145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3B3FF62-55EF-4F6B-9AAF-CE2A5962A30F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D5180A-98A6-4696-B414-9C2B942E5B1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Web</a:t>
            </a:r>
            <a:r>
              <a:rPr lang="zh-CN" altLang="en-US" sz="3200" smtClean="0">
                <a:ea typeface="宋体" pitchFamily="2" charset="-122"/>
              </a:rPr>
              <a:t>使用挖掘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ea typeface="宋体" pitchFamily="2" charset="-122"/>
              </a:rPr>
              <a:t>群集客户</a:t>
            </a:r>
            <a:endParaRPr lang="zh-CN" altLang="en-US" sz="2000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    </a:t>
            </a:r>
            <a:r>
              <a:rPr lang="zh-CN" altLang="en-US" sz="2400" smtClean="0">
                <a:ea typeface="宋体" pitchFamily="2" charset="-122"/>
              </a:rPr>
              <a:t>例如：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          经常性浏览探险刺激类旅游项目（如漂流，生态，探险等）的访客，可以将它们聚集为青年旅游市场，迎合这一细分市场的旅游需要，对这类访客提供新奇、动感、参与性强、刺激性强的旅游项目推荐；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          经常性浏览历史文化类旅游项目（如历史遗产参观，历史事件发生参观等）的访客，可以聚集为中老年旅游市场，为这类访客提供更多历史类、文化溯源等项目推荐。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200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00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70A6ABD-BC8F-460B-A419-08BC8C215CCC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4C015-6FC9-48BE-91EA-E4A07CE3AA52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Web</a:t>
            </a:r>
            <a:r>
              <a:rPr lang="zh-CN" altLang="en-US" sz="3200" smtClean="0">
                <a:ea typeface="宋体" pitchFamily="2" charset="-122"/>
              </a:rPr>
              <a:t>使用挖掘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495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ea typeface="宋体" pitchFamily="2" charset="-122"/>
              </a:rPr>
              <a:t>提高旅游者的忠诚度</a:t>
            </a:r>
            <a:endParaRPr lang="zh-CN" altLang="en-US" sz="2000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    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通过分析访客的行为模式，帮助网站采取一些行动将这些访客变为现实旅游者，将一次性的顾客变为长期的忠实顾客，并信赖旅游网站。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40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  例如：通过序列模式的发现，客户在一周以来经常浏览关于某旅游地方面的资料，可以预测他有去该地的想法。这时可以把有关该旅游地最近的旅游活动和广告发送到客户的邮箱，以满足他对旅游信息的需求。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          </a:t>
            </a:r>
            <a:endParaRPr lang="zh-CN" altLang="en-US" sz="200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00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41DE8EF-A08D-4BFB-985C-BA5F20772162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8675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8676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4FA983-3070-45BB-A5D4-C6DD0CD900A6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空间数据挖掘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151313" cy="51054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ea typeface="宋体" pitchFamily="2" charset="-122"/>
              </a:rPr>
              <a:t>超市选址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        某超市</a:t>
            </a:r>
            <a:r>
              <a:rPr lang="en-US" altLang="zh-CN" sz="2400" smtClean="0">
                <a:ea typeface="宋体" pitchFamily="2" charset="-122"/>
              </a:rPr>
              <a:t>A</a:t>
            </a:r>
            <a:r>
              <a:rPr lang="zh-CN" altLang="en-US" sz="2400" smtClean="0">
                <a:ea typeface="宋体" pitchFamily="2" charset="-122"/>
              </a:rPr>
              <a:t>正在执行一个扩张计划，它必须为新商店确定最有获利能力的地址。 </a:t>
            </a:r>
          </a:p>
        </p:txBody>
      </p:sp>
      <p:pic>
        <p:nvPicPr>
          <p:cNvPr id="28679" name="Picture 4" descr="map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56100" y="2133600"/>
            <a:ext cx="4392613" cy="3455988"/>
          </a:xfrm>
          <a:noFill/>
        </p:spPr>
      </p:pic>
      <p:pic>
        <p:nvPicPr>
          <p:cNvPr id="28680" name="Picture 5" descr="Alien 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16013" y="5300663"/>
            <a:ext cx="914400" cy="914400"/>
          </a:xfrm>
          <a:noFill/>
        </p:spPr>
      </p:pic>
      <p:sp>
        <p:nvSpPr>
          <p:cNvPr id="28681" name="AutoShape 6"/>
          <p:cNvSpPr>
            <a:spLocks noChangeArrowheads="1"/>
          </p:cNvSpPr>
          <p:nvPr/>
        </p:nvSpPr>
        <p:spPr bwMode="auto">
          <a:xfrm>
            <a:off x="2339975" y="4437063"/>
            <a:ext cx="1655763" cy="1152525"/>
          </a:xfrm>
          <a:prstGeom prst="wedgeEllipseCallout">
            <a:avLst>
              <a:gd name="adj1" fmla="val -61602"/>
              <a:gd name="adj2" fmla="val 511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5400">
                <a:latin typeface="Verdana" pitchFamily="34" charset="0"/>
                <a:ea typeface="华文琥珀" pitchFamily="2" charset="-122"/>
              </a:rPr>
              <a:t> ？</a:t>
            </a:r>
          </a:p>
        </p:txBody>
      </p:sp>
      <p:sp>
        <p:nvSpPr>
          <p:cNvPr id="28682" name="Rectangle 7"/>
          <p:cNvSpPr>
            <a:spLocks noChangeArrowheads="1"/>
          </p:cNvSpPr>
          <p:nvPr/>
        </p:nvSpPr>
        <p:spPr bwMode="auto">
          <a:xfrm>
            <a:off x="6011863" y="4868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>
                <a:latin typeface="Verdana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6156325" y="41497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28684" name="Rectangle 9"/>
          <p:cNvSpPr>
            <a:spLocks noChangeArrowheads="1"/>
          </p:cNvSpPr>
          <p:nvPr/>
        </p:nvSpPr>
        <p:spPr bwMode="auto">
          <a:xfrm>
            <a:off x="7812088" y="33575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28685" name="Rectangle 10"/>
          <p:cNvSpPr>
            <a:spLocks noChangeArrowheads="1"/>
          </p:cNvSpPr>
          <p:nvPr/>
        </p:nvSpPr>
        <p:spPr bwMode="auto">
          <a:xfrm>
            <a:off x="5435600" y="32131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28686" name="Rectangle 11"/>
          <p:cNvSpPr>
            <a:spLocks noChangeArrowheads="1"/>
          </p:cNvSpPr>
          <p:nvPr/>
        </p:nvSpPr>
        <p:spPr bwMode="auto">
          <a:xfrm>
            <a:off x="7092950" y="27813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？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3B7BC87-E7CD-41AF-B8F9-1601830455A4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9699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970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E4213-CAE0-46B3-B9C2-3545B216686A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838200"/>
          </a:xfrm>
          <a:noFill/>
        </p:spPr>
        <p:txBody>
          <a:bodyPr anchor="ctr" anchorCtr="1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空间数据挖掘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534400" cy="49530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ea typeface="宋体" pitchFamily="2" charset="-122"/>
              </a:rPr>
              <a:t>超市选址</a:t>
            </a:r>
            <a:r>
              <a:rPr lang="en-US" altLang="zh-CN" sz="2400" smtClean="0">
                <a:ea typeface="宋体" pitchFamily="2" charset="-122"/>
              </a:rPr>
              <a:t>——</a:t>
            </a:r>
            <a:r>
              <a:rPr lang="zh-CN" altLang="en-US" sz="2400" smtClean="0">
                <a:ea typeface="宋体" pitchFamily="2" charset="-122"/>
              </a:rPr>
              <a:t>数字化预选区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   数字化需求点和配送中心以及相关道路的数据，并输入到空间数据库中。其中包含：</a:t>
            </a:r>
            <a:endParaRPr lang="en-US" altLang="zh-CN" sz="200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buSzPct val="80000"/>
            </a:pPr>
            <a:r>
              <a:rPr lang="zh-CN" altLang="en-US" sz="1800" smtClean="0">
                <a:ea typeface="宋体" pitchFamily="2" charset="-122"/>
              </a:rPr>
              <a:t>地形特点</a:t>
            </a:r>
          </a:p>
          <a:p>
            <a:pPr lvl="1" eaLnBrk="1" hangingPunct="1">
              <a:lnSpc>
                <a:spcPct val="100000"/>
              </a:lnSpc>
              <a:buSzPct val="80000"/>
            </a:pPr>
            <a:r>
              <a:rPr lang="zh-CN" altLang="en-US" sz="1800" smtClean="0">
                <a:ea typeface="宋体" pitchFamily="2" charset="-122"/>
              </a:rPr>
              <a:t>人口状况及购买力</a:t>
            </a:r>
          </a:p>
          <a:p>
            <a:pPr lvl="1" eaLnBrk="1" hangingPunct="1">
              <a:lnSpc>
                <a:spcPct val="100000"/>
              </a:lnSpc>
              <a:buSzPct val="80000"/>
            </a:pPr>
            <a:r>
              <a:rPr lang="zh-CN" altLang="en-US" sz="1800" smtClean="0">
                <a:ea typeface="宋体" pitchFamily="2" charset="-122"/>
              </a:rPr>
              <a:t>城市设施状况</a:t>
            </a:r>
          </a:p>
          <a:p>
            <a:pPr lvl="1" eaLnBrk="1" hangingPunct="1">
              <a:lnSpc>
                <a:spcPct val="100000"/>
              </a:lnSpc>
              <a:buSzPct val="80000"/>
            </a:pPr>
            <a:r>
              <a:rPr lang="zh-CN" altLang="en-US" sz="1800" smtClean="0">
                <a:ea typeface="宋体" pitchFamily="2" charset="-122"/>
              </a:rPr>
              <a:t>交通条件</a:t>
            </a:r>
          </a:p>
          <a:p>
            <a:pPr lvl="1" eaLnBrk="1" hangingPunct="1">
              <a:lnSpc>
                <a:spcPct val="100000"/>
              </a:lnSpc>
              <a:buSzPct val="80000"/>
            </a:pPr>
            <a:r>
              <a:rPr lang="zh-CN" altLang="en-US" sz="1800" smtClean="0">
                <a:ea typeface="宋体" pitchFamily="2" charset="-122"/>
              </a:rPr>
              <a:t>竞争环境</a:t>
            </a:r>
          </a:p>
          <a:p>
            <a:pPr lvl="1" eaLnBrk="1" hangingPunct="1">
              <a:lnSpc>
                <a:spcPct val="100000"/>
              </a:lnSpc>
              <a:buSzPct val="80000"/>
              <a:buFont typeface="Wingdings" pitchFamily="2" charset="2"/>
              <a:buNone/>
            </a:pPr>
            <a:endParaRPr lang="zh-CN" altLang="en-US" sz="18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ea typeface="宋体" pitchFamily="2" charset="-122"/>
              </a:rPr>
              <a:t>超市选址</a:t>
            </a:r>
            <a:r>
              <a:rPr lang="en-US" altLang="zh-CN" sz="2400" smtClean="0">
                <a:ea typeface="宋体" pitchFamily="2" charset="-122"/>
              </a:rPr>
              <a:t>——</a:t>
            </a:r>
            <a:r>
              <a:rPr lang="zh-CN" altLang="en-US" sz="2400" smtClean="0">
                <a:ea typeface="宋体" pitchFamily="2" charset="-122"/>
              </a:rPr>
              <a:t>确定预选点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    确定配送中心的覆盖范围及预选点坐标；在确定预选点时，一般要考虑所选地点的经济因素、投资环境情况、是否有现在设施可利用和其它因素（如环保方面的因素）。利用</a:t>
            </a:r>
            <a:r>
              <a:rPr lang="en-US" altLang="zh-CN" sz="2000" smtClean="0">
                <a:ea typeface="宋体" pitchFamily="2" charset="-122"/>
              </a:rPr>
              <a:t>GIS </a:t>
            </a:r>
            <a:r>
              <a:rPr lang="zh-CN" altLang="en-US" sz="2000" smtClean="0">
                <a:ea typeface="宋体" pitchFamily="2" charset="-122"/>
              </a:rPr>
              <a:t>软件里分析功能对预选点和需求点进行最短路径分析</a:t>
            </a:r>
            <a:endParaRPr lang="zh-CN" altLang="en-US" sz="1800" smtClean="0">
              <a:ea typeface="宋体" pitchFamily="2" charset="-122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4440238" y="3246438"/>
            <a:ext cx="2363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>
                <a:latin typeface="Verdana" pitchFamily="34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17D4EE8-24AC-46EB-A15B-25272979D638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30723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3072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475FA-255A-4AAD-B7A4-8DFBB9EFA849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96200" cy="609600"/>
          </a:xfrm>
          <a:noFill/>
        </p:spPr>
        <p:txBody>
          <a:bodyPr anchor="ctr" anchorCtr="1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空间数据挖掘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5300663"/>
            <a:ext cx="7127875" cy="1363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1600" smtClean="0">
                <a:ea typeface="宋体" pitchFamily="2" charset="-122"/>
              </a:rPr>
              <a:t>         如上图所示，在图上选好一个预选点</a:t>
            </a:r>
            <a:r>
              <a:rPr lang="en-US" altLang="zh-CN" sz="1600" smtClean="0">
                <a:ea typeface="宋体" pitchFamily="2" charset="-122"/>
              </a:rPr>
              <a:t>1</a:t>
            </a:r>
            <a:r>
              <a:rPr lang="zh-CN" altLang="en-US" sz="1600" smtClean="0">
                <a:ea typeface="宋体" pitchFamily="2" charset="-122"/>
              </a:rPr>
              <a:t>（黄色三角形表示），以</a:t>
            </a:r>
            <a:r>
              <a:rPr lang="en-US" altLang="zh-CN" sz="1600" smtClean="0">
                <a:ea typeface="宋体" pitchFamily="2" charset="-122"/>
              </a:rPr>
              <a:t>3500</a:t>
            </a:r>
            <a:r>
              <a:rPr lang="zh-CN" altLang="en-US" sz="1600" smtClean="0">
                <a:ea typeface="宋体" pitchFamily="2" charset="-122"/>
              </a:rPr>
              <a:t>米的范围选出可以进行配送的需求点，使用</a:t>
            </a:r>
            <a:r>
              <a:rPr lang="en-US" altLang="zh-CN" sz="1600" smtClean="0">
                <a:ea typeface="宋体" pitchFamily="2" charset="-122"/>
              </a:rPr>
              <a:t>GIS</a:t>
            </a:r>
            <a:r>
              <a:rPr lang="zh-CN" altLang="en-US" sz="1600" smtClean="0">
                <a:ea typeface="宋体" pitchFamily="2" charset="-122"/>
              </a:rPr>
              <a:t>软件的路径分析功能，计算单个配送中心到多个需求点进行配送的最短距离（红色实线表示）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>
                <a:ea typeface="宋体" pitchFamily="2" charset="-122"/>
              </a:rPr>
              <a:t>         </a:t>
            </a:r>
            <a:endParaRPr lang="zh-CN" altLang="en-US" sz="2400" b="1" smtClean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30727" name="Picture 4" descr="未命名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1268413"/>
            <a:ext cx="6408737" cy="3881437"/>
          </a:xfrm>
          <a:noFill/>
        </p:spPr>
      </p:pic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6C4DC9D-2FEF-407B-8EDB-B992105B0E66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81F4A-6E84-4F2E-A5D6-9640C80270F2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空间数据挖掘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>
                <a:ea typeface="宋体" pitchFamily="2" charset="-122"/>
              </a:rPr>
              <a:t>超市选址</a:t>
            </a:r>
            <a:r>
              <a:rPr lang="en-US" altLang="zh-CN" sz="3200">
                <a:ea typeface="宋体" pitchFamily="2" charset="-122"/>
              </a:rPr>
              <a:t>——</a:t>
            </a:r>
            <a:r>
              <a:rPr lang="zh-CN" altLang="en-US" sz="3200">
                <a:ea typeface="宋体" pitchFamily="2" charset="-122"/>
              </a:rPr>
              <a:t>综合分析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>
                <a:ea typeface="宋体" pitchFamily="2" charset="-122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>
                <a:ea typeface="宋体" pitchFamily="2" charset="-122"/>
              </a:rPr>
              <a:t>   根据空间数据库中的数据，对找到的预选点进行综合评价和分析。遵照一般的商业选址模型，进行商圈评估和营业额预测计算，找出最佳预选点。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>
                <a:ea typeface="宋体" pitchFamily="2" charset="-122"/>
              </a:rPr>
              <a:t>     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1AF651B-CB06-414C-AFD3-AB34C1468666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AF1E8-47EB-4546-8CB7-9C6F3234177B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为什么要数据挖掘</a:t>
            </a:r>
            <a:r>
              <a:rPr lang="en-US" altLang="zh-CN" sz="3200" smtClean="0">
                <a:ea typeface="宋体" pitchFamily="2" charset="-122"/>
              </a:rPr>
              <a:t>?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数据的爆炸性增长</a:t>
            </a:r>
            <a:r>
              <a:rPr lang="en-US" altLang="zh-CN" sz="2000" smtClean="0">
                <a:ea typeface="宋体" pitchFamily="2" charset="-122"/>
              </a:rPr>
              <a:t>: </a:t>
            </a:r>
            <a:r>
              <a:rPr lang="zh-CN" altLang="en-US" sz="2000" smtClean="0">
                <a:ea typeface="宋体" pitchFamily="2" charset="-122"/>
              </a:rPr>
              <a:t>从</a:t>
            </a:r>
            <a:r>
              <a:rPr lang="en-US" altLang="zh-CN" sz="2000" smtClean="0">
                <a:ea typeface="宋体" pitchFamily="2" charset="-122"/>
              </a:rPr>
              <a:t>TB</a:t>
            </a:r>
            <a:r>
              <a:rPr lang="zh-CN" altLang="en-US" sz="2000" smtClean="0">
                <a:ea typeface="宋体" pitchFamily="2" charset="-122"/>
              </a:rPr>
              <a:t>到</a:t>
            </a:r>
            <a:r>
              <a:rPr lang="en-US" altLang="zh-CN" sz="2000" smtClean="0">
                <a:ea typeface="宋体" pitchFamily="2" charset="-122"/>
              </a:rPr>
              <a:t>PB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数据收集和数据可用性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自动的数据收集工具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数据库系统</a:t>
            </a:r>
            <a:r>
              <a:rPr lang="en-US" altLang="zh-CN" sz="2000" smtClean="0">
                <a:ea typeface="宋体" pitchFamily="2" charset="-122"/>
              </a:rPr>
              <a:t>, Web, </a:t>
            </a:r>
            <a:r>
              <a:rPr lang="zh-CN" altLang="en-US" sz="2000" smtClean="0">
                <a:ea typeface="宋体" pitchFamily="2" charset="-122"/>
              </a:rPr>
              <a:t>计算化的社会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丰富数据的主要来源</a:t>
            </a:r>
            <a:endParaRPr lang="en-US" altLang="zh-CN" sz="2000" smtClean="0">
              <a:ea typeface="宋体" pitchFamily="2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商业</a:t>
            </a:r>
            <a:r>
              <a:rPr lang="en-US" altLang="zh-CN" sz="2000" smtClean="0">
                <a:ea typeface="宋体" pitchFamily="2" charset="-122"/>
              </a:rPr>
              <a:t>: Web, </a:t>
            </a:r>
            <a:r>
              <a:rPr lang="zh-CN" altLang="en-US" sz="2000" smtClean="0">
                <a:ea typeface="宋体" pitchFamily="2" charset="-122"/>
              </a:rPr>
              <a:t>电子商务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事务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股票</a:t>
            </a:r>
            <a:r>
              <a:rPr lang="en-US" altLang="zh-CN" sz="2000" smtClean="0">
                <a:ea typeface="宋体" pitchFamily="2" charset="-122"/>
              </a:rPr>
              <a:t>, … 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科学</a:t>
            </a:r>
            <a:r>
              <a:rPr lang="en-US" altLang="zh-CN" sz="2000" smtClean="0">
                <a:ea typeface="宋体" pitchFamily="2" charset="-122"/>
              </a:rPr>
              <a:t>: </a:t>
            </a:r>
            <a:r>
              <a:rPr lang="zh-CN" altLang="en-US" sz="2000" smtClean="0">
                <a:ea typeface="宋体" pitchFamily="2" charset="-122"/>
              </a:rPr>
              <a:t>遥感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生物信息学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科学仿真</a:t>
            </a:r>
            <a:r>
              <a:rPr lang="en-US" altLang="zh-CN" sz="2000" smtClean="0">
                <a:ea typeface="宋体" pitchFamily="2" charset="-122"/>
              </a:rPr>
              <a:t>, … 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000" smtClean="0">
                <a:ea typeface="宋体" pitchFamily="2" charset="-122"/>
              </a:rPr>
              <a:t>社会</a:t>
            </a:r>
            <a:r>
              <a:rPr lang="en-US" altLang="zh-CN" sz="2000" smtClean="0">
                <a:ea typeface="宋体" pitchFamily="2" charset="-122"/>
              </a:rPr>
              <a:t>: </a:t>
            </a:r>
            <a:r>
              <a:rPr lang="zh-CN" altLang="en-US" sz="2000" smtClean="0">
                <a:ea typeface="宋体" pitchFamily="2" charset="-122"/>
              </a:rPr>
              <a:t>新闻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数码相机</a:t>
            </a:r>
            <a:r>
              <a:rPr lang="en-US" altLang="zh-CN" sz="2000" smtClean="0">
                <a:ea typeface="宋体" pitchFamily="2" charset="-122"/>
              </a:rPr>
              <a:t>,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 u="sng" smtClean="0">
                <a:ea typeface="宋体" pitchFamily="2" charset="-122"/>
              </a:rPr>
              <a:t>我们正淹没在数据中</a:t>
            </a:r>
            <a:r>
              <a:rPr lang="en-US" altLang="zh-CN" sz="2000" u="sng" smtClean="0">
                <a:ea typeface="宋体" pitchFamily="2" charset="-122"/>
              </a:rPr>
              <a:t>, </a:t>
            </a:r>
            <a:r>
              <a:rPr lang="zh-CN" altLang="en-US" sz="2000" u="sng" smtClean="0">
                <a:ea typeface="宋体" pitchFamily="2" charset="-122"/>
              </a:rPr>
              <a:t>但却渴望知识</a:t>
            </a:r>
            <a:r>
              <a:rPr lang="en-US" altLang="zh-CN" sz="2000" u="sng" smtClean="0">
                <a:ea typeface="宋体" pitchFamily="2" charset="-122"/>
              </a:rPr>
              <a:t>!</a:t>
            </a:r>
            <a:r>
              <a:rPr lang="en-US" altLang="zh-CN" sz="2000" smtClean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“</a:t>
            </a:r>
            <a:r>
              <a:rPr lang="zh-CN" altLang="en-US" sz="2000" smtClean="0">
                <a:ea typeface="宋体" pitchFamily="2" charset="-122"/>
              </a:rPr>
              <a:t>需要是发明之母</a:t>
            </a:r>
            <a:r>
              <a:rPr lang="en-US" altLang="zh-CN" sz="2000" smtClean="0"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  <a:cs typeface="Tahoma" pitchFamily="34" charset="0"/>
              </a:rPr>
              <a:t>—</a:t>
            </a:r>
            <a:r>
              <a:rPr lang="zh-CN" altLang="en-US" sz="2000" smtClean="0">
                <a:ea typeface="宋体" pitchFamily="2" charset="-122"/>
              </a:rPr>
              <a:t>数据挖掘</a:t>
            </a:r>
            <a:r>
              <a:rPr lang="en-US" altLang="zh-CN" sz="2000" smtClean="0">
                <a:ea typeface="宋体" pitchFamily="2" charset="-122"/>
              </a:rPr>
              <a:t>—</a:t>
            </a:r>
            <a:r>
              <a:rPr lang="zh-CN" altLang="en-US" sz="2000" smtClean="0">
                <a:ea typeface="宋体" pitchFamily="2" charset="-122"/>
              </a:rPr>
              <a:t>自动化的大规模数据集分析</a:t>
            </a:r>
            <a:endParaRPr lang="en-US" altLang="zh-CN" sz="2000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ED2FA5B-E55F-4A83-9920-76E79540CFE0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32771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3277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61258A-8709-41AA-8828-1909F9BF3E7E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空间数据挖掘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151313" cy="51054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ea typeface="宋体" pitchFamily="2" charset="-122"/>
              </a:rPr>
              <a:t>超市选址</a:t>
            </a:r>
            <a:r>
              <a:rPr lang="en-US" altLang="zh-CN" sz="2400" smtClean="0">
                <a:ea typeface="宋体" pitchFamily="2" charset="-122"/>
              </a:rPr>
              <a:t>——</a:t>
            </a:r>
            <a:r>
              <a:rPr lang="zh-CN" altLang="en-US" sz="2400" smtClean="0">
                <a:ea typeface="宋体" pitchFamily="2" charset="-122"/>
              </a:rPr>
              <a:t>结果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       </a:t>
            </a:r>
            <a:endParaRPr lang="zh-CN" altLang="en-US" sz="1800" smtClean="0">
              <a:ea typeface="宋体" pitchFamily="2" charset="-122"/>
            </a:endParaRPr>
          </a:p>
        </p:txBody>
      </p:sp>
      <p:pic>
        <p:nvPicPr>
          <p:cNvPr id="32775" name="Picture 4" descr="未命名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7050" y="2049463"/>
            <a:ext cx="5697538" cy="3730625"/>
          </a:xfrm>
          <a:noFill/>
        </p:spPr>
      </p:pic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1476375" y="5661025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Verdana" pitchFamily="34" charset="0"/>
                <a:ea typeface="宋体" pitchFamily="2" charset="-122"/>
              </a:rPr>
              <a:t>通过分析可得最优选址地点（白色方形所示）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B1EE2E4-80E7-4345-A55B-464A6B8C647F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35C71F-99AB-44E8-BD87-D3B86E2935C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718852" name="WordArt 4"/>
          <p:cNvSpPr>
            <a:spLocks noChangeArrowheads="1" noChangeShapeType="1" noTextEdit="1"/>
          </p:cNvSpPr>
          <p:nvPr/>
        </p:nvSpPr>
        <p:spPr bwMode="auto">
          <a:xfrm>
            <a:off x="2484438" y="2349500"/>
            <a:ext cx="3879850" cy="2111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>
              <a:defRPr/>
            </a:pP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</a:t>
            </a: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!</a:t>
            </a:r>
            <a:endParaRPr lang="zh-CN" altLang="en-US" sz="3600" kern="1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0238173-C5FB-4EAC-814F-94B74E9FF436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BF5E8E-678A-4286-B4D7-E31F2C884C45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作  业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ea typeface="宋体" pitchFamily="2" charset="-122"/>
              </a:rPr>
              <a:t>  </a:t>
            </a:r>
            <a:r>
              <a:rPr lang="zh-CN" altLang="en-US" sz="3600" b="1" smtClean="0">
                <a:ea typeface="宋体" pitchFamily="2" charset="-122"/>
              </a:rPr>
              <a:t>查资料，举一个数据挖掘在社会、生产领域的应用例子。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 b="1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　要求：说明应用背景，数据挖掘是如何应用在其上的，取得的结果怎样？目前对该问题研究达到什么程度，还存在哪些问题？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BC4167-CE6E-4C09-825E-0C4CAA627822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503A27-19F9-4700-B280-849B1EEF35E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17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数据库技术的演化</a:t>
            </a:r>
            <a:endParaRPr lang="zh-CN" altLang="en-US" sz="1800" b="0" smtClean="0">
              <a:ea typeface="宋体" pitchFamily="2" charset="-122"/>
            </a:endParaRPr>
          </a:p>
        </p:txBody>
      </p:sp>
      <p:sp>
        <p:nvSpPr>
          <p:cNvPr id="717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1960</a:t>
            </a:r>
            <a:r>
              <a:rPr lang="en-US" altLang="zh-CN" sz="2000" smtClean="0">
                <a:ea typeface="宋体" pitchFamily="2" charset="-122"/>
              </a:rPr>
              <a:t>s: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数据收集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数据库创建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信息管理系统</a:t>
            </a:r>
            <a:r>
              <a:rPr lang="en-US" altLang="zh-CN" sz="1800" smtClean="0">
                <a:ea typeface="宋体" pitchFamily="2" charset="-122"/>
              </a:rPr>
              <a:t>IMS</a:t>
            </a:r>
            <a:r>
              <a:rPr lang="zh-CN" altLang="en-US" sz="1800" smtClean="0">
                <a:ea typeface="宋体" pitchFamily="2" charset="-122"/>
              </a:rPr>
              <a:t>和数据库管理</a:t>
            </a:r>
            <a:r>
              <a:rPr lang="en-US" altLang="zh-CN" sz="1800" smtClean="0">
                <a:ea typeface="宋体" pitchFamily="2" charset="-122"/>
              </a:rPr>
              <a:t>DBMS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1970s: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关系数据模型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关系</a:t>
            </a:r>
            <a:r>
              <a:rPr lang="en-US" altLang="zh-CN" sz="1800" smtClean="0">
                <a:ea typeface="宋体" pitchFamily="2" charset="-122"/>
              </a:rPr>
              <a:t>DBMS</a:t>
            </a:r>
            <a:r>
              <a:rPr lang="zh-CN" altLang="en-US" sz="1800" smtClean="0">
                <a:ea typeface="宋体" pitchFamily="2" charset="-122"/>
              </a:rPr>
              <a:t>实现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1980s: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smtClean="0">
                <a:ea typeface="宋体" pitchFamily="2" charset="-122"/>
              </a:rPr>
              <a:t>RDBMS, </a:t>
            </a:r>
            <a:r>
              <a:rPr lang="zh-CN" altLang="en-US" sz="1800" smtClean="0">
                <a:ea typeface="宋体" pitchFamily="2" charset="-122"/>
              </a:rPr>
              <a:t>高级数据模型 </a:t>
            </a:r>
            <a:r>
              <a:rPr lang="en-US" altLang="zh-CN" sz="1800" smtClean="0">
                <a:ea typeface="宋体" pitchFamily="2" charset="-122"/>
              </a:rPr>
              <a:t>(</a:t>
            </a:r>
            <a:r>
              <a:rPr lang="zh-CN" altLang="en-US" sz="1800" smtClean="0">
                <a:ea typeface="宋体" pitchFamily="2" charset="-122"/>
              </a:rPr>
              <a:t>扩展关系的</a:t>
            </a:r>
            <a:r>
              <a:rPr lang="en-US" altLang="zh-CN" sz="1800" smtClean="0">
                <a:ea typeface="宋体" pitchFamily="2" charset="-122"/>
              </a:rPr>
              <a:t>, OO, </a:t>
            </a:r>
            <a:r>
              <a:rPr lang="zh-CN" altLang="en-US" sz="1800" smtClean="0">
                <a:ea typeface="宋体" pitchFamily="2" charset="-122"/>
              </a:rPr>
              <a:t>演绎等</a:t>
            </a:r>
            <a:r>
              <a:rPr lang="en-US" altLang="zh-CN" sz="1800" smtClean="0">
                <a:ea typeface="宋体" pitchFamily="2" charset="-122"/>
              </a:rPr>
              <a:t>.)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面向应用的</a:t>
            </a:r>
            <a:r>
              <a:rPr lang="en-US" altLang="zh-CN" sz="1800" smtClean="0">
                <a:ea typeface="宋体" pitchFamily="2" charset="-122"/>
              </a:rPr>
              <a:t>DBMS (</a:t>
            </a:r>
            <a:r>
              <a:rPr lang="zh-CN" altLang="en-US" sz="1800" smtClean="0">
                <a:ea typeface="宋体" pitchFamily="2" charset="-122"/>
              </a:rPr>
              <a:t>空间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科学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工程等</a:t>
            </a:r>
            <a:r>
              <a:rPr lang="en-US" altLang="zh-CN" sz="1800" smtClean="0">
                <a:ea typeface="宋体" pitchFamily="2" charset="-122"/>
              </a:rPr>
              <a:t>.)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1990s: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数据挖掘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数据仓库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多媒体数据库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和</a:t>
            </a:r>
            <a:r>
              <a:rPr lang="en-US" altLang="zh-CN" sz="1800" smtClean="0">
                <a:ea typeface="宋体" pitchFamily="2" charset="-122"/>
              </a:rPr>
              <a:t>Web</a:t>
            </a:r>
            <a:r>
              <a:rPr lang="zh-CN" altLang="en-US" sz="1800" smtClean="0">
                <a:ea typeface="宋体" pitchFamily="2" charset="-122"/>
              </a:rPr>
              <a:t>数据库</a:t>
            </a:r>
            <a:endParaRPr lang="en-US" altLang="zh-CN" sz="180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2000s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流数据管理和挖掘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数据挖掘和它的应用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smtClean="0">
                <a:ea typeface="宋体" pitchFamily="2" charset="-122"/>
              </a:rPr>
              <a:t>Web</a:t>
            </a:r>
            <a:r>
              <a:rPr lang="zh-CN" altLang="en-US" sz="1800" smtClean="0">
                <a:ea typeface="宋体" pitchFamily="2" charset="-122"/>
              </a:rPr>
              <a:t>技术</a:t>
            </a:r>
            <a:r>
              <a:rPr lang="en-US" altLang="zh-CN" sz="1800" smtClean="0">
                <a:ea typeface="宋体" pitchFamily="2" charset="-122"/>
              </a:rPr>
              <a:t>(XML, </a:t>
            </a:r>
            <a:r>
              <a:rPr lang="zh-CN" altLang="en-US" sz="1800" smtClean="0">
                <a:ea typeface="宋体" pitchFamily="2" charset="-122"/>
              </a:rPr>
              <a:t>数据集成</a:t>
            </a:r>
            <a:r>
              <a:rPr lang="en-US" altLang="zh-CN" sz="1800" smtClean="0">
                <a:ea typeface="宋体" pitchFamily="2" charset="-122"/>
              </a:rPr>
              <a:t>) </a:t>
            </a:r>
            <a:r>
              <a:rPr lang="zh-CN" altLang="en-US" sz="1800" smtClean="0">
                <a:ea typeface="宋体" pitchFamily="2" charset="-122"/>
              </a:rPr>
              <a:t>和全球信息系统</a:t>
            </a:r>
            <a:endParaRPr lang="en-US" altLang="zh-CN" sz="900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3E2067B-77B9-47C2-BF98-7A78F214FA84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B47AB5-24D5-4104-A9A0-6EF452A89CF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300038"/>
            <a:ext cx="6794500" cy="6191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什么是数据挖掘</a:t>
            </a:r>
            <a:r>
              <a:rPr lang="en-US" altLang="zh-CN" sz="3200" smtClean="0">
                <a:ea typeface="宋体" pitchFamily="2" charset="-122"/>
              </a:rPr>
              <a:t>?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ea typeface="宋体" pitchFamily="2" charset="-122"/>
              </a:rPr>
              <a:t>数据挖掘 </a:t>
            </a:r>
            <a:r>
              <a:rPr lang="en-US" altLang="zh-CN" sz="2400" smtClean="0">
                <a:ea typeface="宋体" pitchFamily="2" charset="-122"/>
              </a:rPr>
              <a:t>(</a:t>
            </a:r>
            <a:r>
              <a:rPr lang="zh-CN" altLang="en-US" sz="2400" smtClean="0">
                <a:ea typeface="宋体" pitchFamily="2" charset="-122"/>
              </a:rPr>
              <a:t>从数据中发现知识</a:t>
            </a:r>
            <a:r>
              <a:rPr lang="en-US" altLang="zh-CN" sz="2400" smtClean="0">
                <a:ea typeface="宋体" pitchFamily="2" charset="-122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从海量数据中提取感兴趣</a:t>
            </a:r>
            <a:r>
              <a:rPr lang="en-US" altLang="zh-CN" sz="1600" smtClean="0">
                <a:ea typeface="宋体" pitchFamily="2" charset="-122"/>
              </a:rPr>
              <a:t>(</a:t>
            </a:r>
            <a:r>
              <a:rPr lang="zh-CN" altLang="en-GB" sz="2000" u="sng" smtClean="0">
                <a:ea typeface="宋体" pitchFamily="2" charset="-122"/>
              </a:rPr>
              <a:t>重要的</a:t>
            </a:r>
            <a:r>
              <a:rPr lang="en-GB" altLang="zh-CN" sz="2000" u="sng" smtClean="0">
                <a:ea typeface="宋体" pitchFamily="2" charset="-122"/>
              </a:rPr>
              <a:t>,</a:t>
            </a:r>
            <a:r>
              <a:rPr lang="en-GB" altLang="zh-CN" sz="2000" smtClean="0">
                <a:ea typeface="宋体" pitchFamily="2" charset="-122"/>
              </a:rPr>
              <a:t> </a:t>
            </a:r>
            <a:r>
              <a:rPr lang="zh-CN" altLang="en-GB" sz="2000" u="sng" smtClean="0">
                <a:ea typeface="宋体" pitchFamily="2" charset="-122"/>
              </a:rPr>
              <a:t>隐含的</a:t>
            </a:r>
            <a:r>
              <a:rPr lang="en-GB" altLang="zh-CN" sz="2000" smtClean="0">
                <a:ea typeface="宋体" pitchFamily="2" charset="-122"/>
              </a:rPr>
              <a:t>, </a:t>
            </a:r>
            <a:r>
              <a:rPr lang="zh-CN" altLang="en-GB" sz="2000" u="sng" smtClean="0">
                <a:ea typeface="宋体" pitchFamily="2" charset="-122"/>
              </a:rPr>
              <a:t>以前未知的</a:t>
            </a:r>
            <a:r>
              <a:rPr lang="en-GB" altLang="zh-CN" sz="2000" smtClean="0">
                <a:ea typeface="宋体" pitchFamily="2" charset="-122"/>
              </a:rPr>
              <a:t> </a:t>
            </a:r>
            <a:r>
              <a:rPr lang="zh-CN" altLang="en-GB" sz="2000" smtClean="0">
                <a:ea typeface="宋体" pitchFamily="2" charset="-122"/>
              </a:rPr>
              <a:t>和 </a:t>
            </a:r>
            <a:r>
              <a:rPr lang="zh-CN" altLang="en-GB" sz="2000" u="sng" smtClean="0">
                <a:ea typeface="宋体" pitchFamily="2" charset="-122"/>
              </a:rPr>
              <a:t>潜在有用的</a:t>
            </a:r>
            <a:r>
              <a:rPr lang="en-GB" altLang="zh-CN" sz="2000" u="sng" smtClean="0">
                <a:ea typeface="宋体" pitchFamily="2" charset="-122"/>
              </a:rPr>
              <a:t>)</a:t>
            </a:r>
            <a:r>
              <a:rPr lang="zh-CN" altLang="en-US" sz="2000" smtClean="0">
                <a:ea typeface="宋体" pitchFamily="2" charset="-122"/>
              </a:rPr>
              <a:t>模式</a:t>
            </a:r>
            <a:r>
              <a:rPr lang="zh-CN" altLang="en-GB" sz="2000" smtClean="0">
                <a:ea typeface="宋体" pitchFamily="2" charset="-122"/>
              </a:rPr>
              <a:t>或知识</a:t>
            </a:r>
            <a:endParaRPr lang="en-GB" sz="200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数据挖掘</a:t>
            </a:r>
            <a:r>
              <a:rPr lang="en-US" altLang="zh-CN" sz="2000" smtClean="0">
                <a:ea typeface="宋体" pitchFamily="2" charset="-122"/>
              </a:rPr>
              <a:t>: </a:t>
            </a:r>
            <a:r>
              <a:rPr lang="zh-CN" altLang="en-US" sz="2000" smtClean="0">
                <a:ea typeface="宋体" pitchFamily="2" charset="-122"/>
              </a:rPr>
              <a:t>用词不当</a:t>
            </a:r>
            <a:r>
              <a:rPr lang="en-US" altLang="zh-CN" sz="2000" smtClean="0">
                <a:ea typeface="宋体" pitchFamily="2" charset="-122"/>
              </a:rPr>
              <a:t>?</a:t>
            </a:r>
            <a:endParaRPr lang="en-GB" altLang="zh-CN" sz="160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ea typeface="宋体" pitchFamily="2" charset="-122"/>
              </a:rPr>
              <a:t>其他的名称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数据库中的知识发现</a:t>
            </a:r>
            <a:r>
              <a:rPr lang="en-US" altLang="zh-CN" sz="2000" smtClean="0">
                <a:ea typeface="宋体" pitchFamily="2" charset="-122"/>
              </a:rPr>
              <a:t> (</a:t>
            </a:r>
            <a:r>
              <a:rPr lang="zh-CN" altLang="en-US" sz="2000" smtClean="0">
                <a:ea typeface="宋体" pitchFamily="2" charset="-122"/>
              </a:rPr>
              <a:t>挖掘</a:t>
            </a:r>
            <a:r>
              <a:rPr lang="en-US" altLang="zh-CN" sz="2000" smtClean="0">
                <a:ea typeface="宋体" pitchFamily="2" charset="-122"/>
              </a:rPr>
              <a:t>) (KDD), </a:t>
            </a:r>
            <a:r>
              <a:rPr lang="zh-CN" altLang="en-US" sz="2000" smtClean="0">
                <a:ea typeface="宋体" pitchFamily="2" charset="-122"/>
              </a:rPr>
              <a:t>知识提取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数据</a:t>
            </a:r>
            <a:r>
              <a:rPr lang="en-US" altLang="zh-CN" sz="2000" smtClean="0">
                <a:ea typeface="宋体" pitchFamily="2" charset="-122"/>
              </a:rPr>
              <a:t>/</a:t>
            </a:r>
            <a:r>
              <a:rPr lang="zh-CN" altLang="en-US" sz="2000" smtClean="0">
                <a:ea typeface="宋体" pitchFamily="2" charset="-122"/>
              </a:rPr>
              <a:t>模式分析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数据考古学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数据捕捞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信息收获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商业智能等</a:t>
            </a:r>
            <a:r>
              <a:rPr lang="en-US" altLang="zh-CN" sz="2000" smtClean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ea typeface="宋体" pitchFamily="2" charset="-122"/>
              </a:rPr>
              <a:t>当心</a:t>
            </a:r>
            <a:r>
              <a:rPr lang="en-US" altLang="zh-CN" sz="2400" smtClean="0">
                <a:ea typeface="宋体" pitchFamily="2" charset="-122"/>
              </a:rPr>
              <a:t>: </a:t>
            </a:r>
            <a:r>
              <a:rPr lang="zh-CN" altLang="en-US" sz="2400" smtClean="0">
                <a:ea typeface="宋体" pitchFamily="2" charset="-122"/>
              </a:rPr>
              <a:t>所有的都是</a:t>
            </a:r>
            <a:r>
              <a:rPr lang="en-US" altLang="zh-CN" sz="2400" smtClean="0">
                <a:ea typeface="宋体" pitchFamily="2" charset="-122"/>
              </a:rPr>
              <a:t>“</a:t>
            </a:r>
            <a:r>
              <a:rPr lang="zh-CN" altLang="en-US" sz="2400" smtClean="0">
                <a:ea typeface="宋体" pitchFamily="2" charset="-122"/>
              </a:rPr>
              <a:t>数据挖掘”么</a:t>
            </a:r>
            <a:r>
              <a:rPr lang="en-US" altLang="zh-CN" sz="2400" smtClean="0">
                <a:ea typeface="宋体" pitchFamily="2" charset="-122"/>
              </a:rPr>
              <a:t>?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简单的搜索和查询处理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(</a:t>
            </a:r>
            <a:r>
              <a:rPr lang="zh-CN" altLang="en-US" sz="2000" smtClean="0">
                <a:ea typeface="宋体" pitchFamily="2" charset="-122"/>
              </a:rPr>
              <a:t>演绎的</a:t>
            </a:r>
            <a:r>
              <a:rPr lang="en-US" altLang="zh-CN" sz="2000" smtClean="0">
                <a:ea typeface="宋体" pitchFamily="2" charset="-122"/>
              </a:rPr>
              <a:t>) </a:t>
            </a:r>
            <a:r>
              <a:rPr lang="zh-CN" altLang="en-US" sz="2000" smtClean="0">
                <a:ea typeface="宋体" pitchFamily="2" charset="-122"/>
              </a:rPr>
              <a:t>专家系统</a:t>
            </a:r>
            <a:endParaRPr lang="en-US" altLang="zh-CN" sz="2000" smtClean="0">
              <a:ea typeface="宋体" pitchFamily="2" charset="-122"/>
            </a:endParaRPr>
          </a:p>
        </p:txBody>
      </p:sp>
      <p:graphicFrame>
        <p:nvGraphicFramePr>
          <p:cNvPr id="2050" name="Object 2048"/>
          <p:cNvGraphicFramePr>
            <a:graphicFrameLocks noChangeAspect="1"/>
          </p:cNvGraphicFramePr>
          <p:nvPr/>
        </p:nvGraphicFramePr>
        <p:xfrm>
          <a:off x="7848600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lip" r:id="rId3" imgW="1088640" imgH="1174680" progId="">
                  <p:embed/>
                </p:oleObj>
              </mc:Choice>
              <mc:Fallback>
                <p:oleObj name="Clip" r:id="rId3" imgW="1088640" imgH="1174680" progId="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08743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049"/>
          <p:cNvGraphicFramePr>
            <a:graphicFrameLocks noChangeAspect="1"/>
          </p:cNvGraphicFramePr>
          <p:nvPr/>
        </p:nvGraphicFramePr>
        <p:xfrm>
          <a:off x="7239000" y="5105400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lip" r:id="rId5" imgW="4582440" imgH="3359160" progId="">
                  <p:embed/>
                </p:oleObj>
              </mc:Choice>
              <mc:Fallback>
                <p:oleObj name="Clip" r:id="rId5" imgW="4582440" imgH="3359160" progId="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0"/>
                        <a:ext cx="19050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2C87C0-78F9-4B59-9BA9-77769F8A4047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57AE2-EB0E-48AD-8274-C77F0EBED300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7048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为什么要数据挖掘</a:t>
            </a:r>
            <a:r>
              <a:rPr lang="en-US" altLang="zh-CN" sz="3200" smtClean="0">
                <a:ea typeface="宋体" pitchFamily="2" charset="-122"/>
              </a:rPr>
              <a:t>?—</a:t>
            </a:r>
            <a:r>
              <a:rPr lang="zh-CN" altLang="en-US" sz="3200" smtClean="0">
                <a:ea typeface="宋体" pitchFamily="2" charset="-122"/>
              </a:rPr>
              <a:t>潜在的应用</a:t>
            </a:r>
            <a:endParaRPr lang="en-US" altLang="zh-CN" sz="3200" smtClean="0">
              <a:ea typeface="宋体" pitchFamily="2" charset="-122"/>
            </a:endParaRPr>
          </a:p>
        </p:txBody>
      </p:sp>
      <p:sp>
        <p:nvSpPr>
          <p:cNvPr id="81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9530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数据分析和决策支持</a:t>
            </a:r>
            <a:endParaRPr lang="en-US" altLang="zh-CN" sz="2000" smtClean="0"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市场分析和管理</a:t>
            </a:r>
            <a:endParaRPr lang="en-US" altLang="zh-CN" sz="2000" smtClean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目标市场定位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客户关系管理</a:t>
            </a:r>
            <a:r>
              <a:rPr lang="en-US" altLang="zh-CN" sz="2000" smtClean="0">
                <a:ea typeface="宋体" pitchFamily="2" charset="-122"/>
              </a:rPr>
              <a:t> (CRM),  </a:t>
            </a:r>
            <a:r>
              <a:rPr lang="zh-CN" altLang="en-US" sz="2000" smtClean="0">
                <a:ea typeface="宋体" pitchFamily="2" charset="-122"/>
              </a:rPr>
              <a:t>购物篮分析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交叉销售</a:t>
            </a:r>
            <a:endParaRPr lang="en-US" altLang="zh-CN" sz="2000" smtClean="0"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风险分析和管理</a:t>
            </a:r>
            <a:endParaRPr lang="en-US" altLang="zh-CN" sz="2000" smtClean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预测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客户保持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质量控制</a:t>
            </a:r>
            <a:r>
              <a:rPr lang="en-US" altLang="zh-CN" sz="2000" smtClean="0">
                <a:ea typeface="宋体" pitchFamily="2" charset="-122"/>
              </a:rPr>
              <a:t>, </a:t>
            </a:r>
            <a:r>
              <a:rPr lang="zh-CN" altLang="en-US" sz="2000" smtClean="0">
                <a:ea typeface="宋体" pitchFamily="2" charset="-122"/>
              </a:rPr>
              <a:t>竞争分析</a:t>
            </a:r>
            <a:endParaRPr lang="en-US" altLang="zh-CN" sz="2000" smtClean="0"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欺诈检测和不寻常模式的检测</a:t>
            </a:r>
            <a:r>
              <a:rPr lang="en-US" altLang="zh-CN" sz="2000" smtClean="0">
                <a:ea typeface="宋体" pitchFamily="2" charset="-122"/>
              </a:rPr>
              <a:t> (</a:t>
            </a:r>
            <a:r>
              <a:rPr lang="zh-CN" altLang="en-US" sz="2000" smtClean="0">
                <a:ea typeface="宋体" pitchFamily="2" charset="-122"/>
              </a:rPr>
              <a:t>离群点</a:t>
            </a:r>
            <a:r>
              <a:rPr lang="en-US" altLang="zh-CN" sz="2000" smtClean="0">
                <a:ea typeface="宋体" pitchFamily="2" charset="-122"/>
              </a:rPr>
              <a:t>)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其他的应用</a:t>
            </a:r>
            <a:endParaRPr lang="en-US" altLang="zh-CN" sz="2000" smtClean="0">
              <a:ea typeface="宋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文本挖掘 </a:t>
            </a:r>
            <a:r>
              <a:rPr lang="en-US" altLang="zh-CN" sz="2000" smtClean="0">
                <a:ea typeface="宋体" pitchFamily="2" charset="-122"/>
              </a:rPr>
              <a:t>(</a:t>
            </a:r>
            <a:r>
              <a:rPr lang="zh-CN" altLang="en-US" sz="2000" smtClean="0">
                <a:ea typeface="宋体" pitchFamily="2" charset="-122"/>
              </a:rPr>
              <a:t>新闻组</a:t>
            </a:r>
            <a:r>
              <a:rPr lang="en-US" altLang="zh-CN" sz="2000" smtClean="0">
                <a:ea typeface="宋体" pitchFamily="2" charset="-122"/>
              </a:rPr>
              <a:t>, email, </a:t>
            </a:r>
            <a:r>
              <a:rPr lang="zh-CN" altLang="en-US" sz="2000" smtClean="0">
                <a:ea typeface="宋体" pitchFamily="2" charset="-122"/>
              </a:rPr>
              <a:t>文档</a:t>
            </a:r>
            <a:r>
              <a:rPr lang="en-US" altLang="zh-CN" sz="2000" smtClean="0">
                <a:ea typeface="宋体" pitchFamily="2" charset="-122"/>
              </a:rPr>
              <a:t>) </a:t>
            </a:r>
            <a:r>
              <a:rPr lang="zh-CN" altLang="en-US" sz="2000" smtClean="0">
                <a:ea typeface="宋体" pitchFamily="2" charset="-122"/>
              </a:rPr>
              <a:t>和</a:t>
            </a:r>
            <a:r>
              <a:rPr lang="en-US" altLang="zh-CN" sz="2000" smtClean="0">
                <a:ea typeface="宋体" pitchFamily="2" charset="-122"/>
              </a:rPr>
              <a:t>Web</a:t>
            </a:r>
            <a:r>
              <a:rPr lang="zh-CN" altLang="en-US" sz="2000" smtClean="0">
                <a:ea typeface="宋体" pitchFamily="2" charset="-122"/>
              </a:rPr>
              <a:t>挖掘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流数据挖掘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smtClean="0">
                <a:ea typeface="宋体" pitchFamily="2" charset="-122"/>
              </a:rPr>
              <a:t>生物信息学和生物数据分析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D282C2-8EEC-4B42-910B-269E70FFADC8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C8C37C-5F57-42DF-B9D1-36AAF4ED7796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Ex. 1: </a:t>
            </a:r>
            <a:r>
              <a:rPr lang="zh-CN" altLang="en-US" sz="3200" smtClean="0">
                <a:ea typeface="宋体" pitchFamily="2" charset="-122"/>
              </a:rPr>
              <a:t>市场分析和管理</a:t>
            </a:r>
            <a:endParaRPr lang="en-US" altLang="zh-CN" sz="3200" smtClean="0">
              <a:ea typeface="宋体" pitchFamily="2" charset="-122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18513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数据从哪来</a:t>
            </a:r>
            <a:r>
              <a:rPr lang="en-US" altLang="zh-CN" sz="1800" smtClean="0">
                <a:ea typeface="宋体" pitchFamily="2" charset="-122"/>
              </a:rPr>
              <a:t>?—</a:t>
            </a:r>
            <a:r>
              <a:rPr lang="zh-CN" altLang="en-US" sz="1800" smtClean="0">
                <a:ea typeface="宋体" pitchFamily="2" charset="-122"/>
              </a:rPr>
              <a:t>信用卡交易事务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会员卡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优惠券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客户投诉电话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zh-CN" altLang="en-US" sz="1800" smtClean="0">
                <a:ea typeface="宋体" pitchFamily="2" charset="-122"/>
              </a:rPr>
              <a:t>公众生活方式研究</a:t>
            </a:r>
            <a:endParaRPr lang="en-US" altLang="zh-CN" sz="180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目标市场</a:t>
            </a:r>
            <a:endParaRPr lang="en-US" altLang="zh-CN" sz="18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寻找“榜样”客户的聚类</a:t>
            </a:r>
            <a:r>
              <a:rPr lang="en-US" altLang="zh-CN" sz="1600" smtClean="0">
                <a:ea typeface="宋体" pitchFamily="2" charset="-122"/>
              </a:rPr>
              <a:t>,</a:t>
            </a:r>
            <a:r>
              <a:rPr lang="zh-CN" altLang="en-US" sz="1600" smtClean="0">
                <a:ea typeface="宋体" pitchFamily="2" charset="-122"/>
              </a:rPr>
              <a:t>他们共享相同的特征</a:t>
            </a:r>
            <a:r>
              <a:rPr lang="en-US" altLang="zh-CN" sz="1600" smtClean="0">
                <a:ea typeface="宋体" pitchFamily="2" charset="-122"/>
              </a:rPr>
              <a:t>: </a:t>
            </a:r>
            <a:r>
              <a:rPr lang="zh-CN" altLang="en-US" sz="1600" smtClean="0">
                <a:ea typeface="宋体" pitchFamily="2" charset="-122"/>
              </a:rPr>
              <a:t>兴趣</a:t>
            </a:r>
            <a:r>
              <a:rPr lang="en-US" altLang="zh-CN" sz="1600" smtClean="0">
                <a:ea typeface="宋体" pitchFamily="2" charset="-122"/>
              </a:rPr>
              <a:t>, </a:t>
            </a:r>
            <a:r>
              <a:rPr lang="zh-CN" altLang="en-US" sz="1600" smtClean="0">
                <a:ea typeface="宋体" pitchFamily="2" charset="-122"/>
              </a:rPr>
              <a:t>收入水平</a:t>
            </a:r>
            <a:r>
              <a:rPr lang="en-US" altLang="zh-CN" sz="1600" smtClean="0">
                <a:ea typeface="宋体" pitchFamily="2" charset="-122"/>
              </a:rPr>
              <a:t>, </a:t>
            </a:r>
            <a:r>
              <a:rPr lang="zh-CN" altLang="en-US" sz="1600" smtClean="0">
                <a:ea typeface="宋体" pitchFamily="2" charset="-122"/>
              </a:rPr>
              <a:t>消费习惯等</a:t>
            </a:r>
            <a:r>
              <a:rPr lang="en-US" altLang="zh-CN" sz="1600" smtClean="0"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确定客户在一段时间的购买模式</a:t>
            </a:r>
            <a:endParaRPr lang="en-US" altLang="zh-CN" sz="160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交叉市场分析</a:t>
            </a:r>
            <a:r>
              <a:rPr lang="en-US" altLang="zh-CN" sz="1800" smtClean="0">
                <a:ea typeface="宋体" pitchFamily="2" charset="-122"/>
              </a:rPr>
              <a:t>—</a:t>
            </a:r>
            <a:r>
              <a:rPr lang="zh-CN" altLang="en-US" sz="1800" smtClean="0">
                <a:ea typeface="宋体" pitchFamily="2" charset="-122"/>
              </a:rPr>
              <a:t>寻找产品销售之间的关联</a:t>
            </a:r>
            <a:r>
              <a:rPr lang="en-US" altLang="zh-CN" sz="1800" smtClean="0">
                <a:ea typeface="宋体" pitchFamily="2" charset="-122"/>
              </a:rPr>
              <a:t>/</a:t>
            </a:r>
            <a:r>
              <a:rPr lang="zh-CN" altLang="en-US" sz="1800" smtClean="0">
                <a:ea typeface="宋体" pitchFamily="2" charset="-122"/>
              </a:rPr>
              <a:t>相关性</a:t>
            </a:r>
            <a:r>
              <a:rPr lang="en-US" altLang="zh-CN" sz="1800" smtClean="0">
                <a:ea typeface="宋体" pitchFamily="2" charset="-122"/>
              </a:rPr>
              <a:t>,</a:t>
            </a:r>
            <a:r>
              <a:rPr lang="zh-CN" altLang="en-US" sz="1800" smtClean="0">
                <a:ea typeface="宋体" pitchFamily="2" charset="-122"/>
              </a:rPr>
              <a:t>以及基于这些关联进行预测</a:t>
            </a:r>
            <a:endParaRPr lang="en-US" altLang="zh-CN" sz="180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客户轮廓</a:t>
            </a:r>
            <a:r>
              <a:rPr lang="en-US" altLang="zh-CN" sz="1800" smtClean="0">
                <a:ea typeface="宋体" pitchFamily="2" charset="-122"/>
              </a:rPr>
              <a:t>(profile)—</a:t>
            </a:r>
            <a:r>
              <a:rPr lang="zh-CN" altLang="en-US" sz="1800" smtClean="0">
                <a:ea typeface="宋体" pitchFamily="2" charset="-122"/>
              </a:rPr>
              <a:t>什么类型的客户买什么产品</a:t>
            </a:r>
            <a:r>
              <a:rPr lang="en-US" altLang="zh-CN" sz="1800" smtClean="0">
                <a:ea typeface="宋体" pitchFamily="2" charset="-122"/>
              </a:rPr>
              <a:t> (</a:t>
            </a:r>
            <a:r>
              <a:rPr lang="zh-CN" altLang="en-US" sz="1800" smtClean="0">
                <a:ea typeface="宋体" pitchFamily="2" charset="-122"/>
              </a:rPr>
              <a:t>聚类或分类</a:t>
            </a:r>
            <a:r>
              <a:rPr lang="en-US" altLang="zh-CN" sz="1800" smtClean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客户需求分析</a:t>
            </a:r>
            <a:endParaRPr lang="en-US" altLang="zh-CN" sz="18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为不同的用户识别最好的产品</a:t>
            </a:r>
            <a:endParaRPr lang="en-US" altLang="zh-CN" sz="16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预测什么因素将吸引新的客户</a:t>
            </a:r>
            <a:endParaRPr lang="en-US" altLang="zh-CN" sz="160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smtClean="0">
                <a:ea typeface="宋体" pitchFamily="2" charset="-122"/>
              </a:rPr>
              <a:t>摘要信息提供</a:t>
            </a:r>
            <a:endParaRPr lang="en-US" altLang="zh-CN" sz="18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多维摘要信息报告</a:t>
            </a:r>
            <a:endParaRPr lang="en-US" altLang="zh-CN" sz="16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smtClean="0">
                <a:ea typeface="宋体" pitchFamily="2" charset="-122"/>
              </a:rPr>
              <a:t>统计学总结信息</a:t>
            </a:r>
            <a:r>
              <a:rPr lang="en-US" altLang="zh-CN" sz="1600" smtClean="0">
                <a:ea typeface="宋体" pitchFamily="2" charset="-122"/>
              </a:rPr>
              <a:t> (</a:t>
            </a:r>
            <a:r>
              <a:rPr lang="zh-CN" altLang="en-US" sz="1600" smtClean="0">
                <a:ea typeface="宋体" pitchFamily="2" charset="-122"/>
              </a:rPr>
              <a:t>数据中心的趋势和变化</a:t>
            </a:r>
            <a:r>
              <a:rPr lang="en-US" altLang="zh-CN" sz="1600" smtClean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7AC6C51-01AE-4297-A009-C5EC4CCF29DC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38E53-820A-4CDC-8F31-3ACF7315A6C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048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Ex. </a:t>
            </a:r>
            <a:r>
              <a:rPr lang="zh-CN" altLang="en-US" sz="3200" smtClean="0">
                <a:ea typeface="宋体" pitchFamily="2" charset="-122"/>
              </a:rPr>
              <a:t>2: 公司分析和风险管理</a:t>
            </a:r>
            <a:endParaRPr lang="en-US" altLang="zh-CN" sz="3200" smtClean="0">
              <a:ea typeface="宋体" pitchFamily="2" charset="-122"/>
            </a:endParaRPr>
          </a:p>
        </p:txBody>
      </p:sp>
      <p:sp>
        <p:nvSpPr>
          <p:cNvPr id="102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smtClean="0">
                <a:ea typeface="宋体" pitchFamily="2" charset="-122"/>
              </a:rPr>
              <a:t>财经计划和资产评估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>
                <a:ea typeface="宋体" pitchFamily="2" charset="-122"/>
              </a:rPr>
              <a:t>现金流分析和预测</a:t>
            </a:r>
            <a:endParaRPr lang="en-US" altLang="zh-CN" smtClean="0"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>
                <a:ea typeface="宋体" pitchFamily="2" charset="-122"/>
              </a:rPr>
              <a:t>资源计划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>
                <a:ea typeface="宋体" pitchFamily="2" charset="-122"/>
              </a:rPr>
              <a:t>总结比较资源和开销</a:t>
            </a:r>
            <a:endParaRPr lang="en-US" altLang="zh-CN" smtClean="0"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>
                <a:ea typeface="宋体" pitchFamily="2" charset="-122"/>
              </a:rPr>
              <a:t>竞争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>
                <a:ea typeface="宋体" pitchFamily="2" charset="-122"/>
              </a:rPr>
              <a:t>监控竞争对手和市场方向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>
                <a:ea typeface="宋体" pitchFamily="2" charset="-122"/>
              </a:rPr>
              <a:t>细分客户类别，制定基于类别的定价过程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>
                <a:ea typeface="宋体" pitchFamily="2" charset="-122"/>
              </a:rPr>
              <a:t>在激烈竞争市场中建立价格策略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9CA1B03-2748-4259-BD98-7FE820E625CD}" type="datetime1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/>
              <a:t>数 据 挖 掘 及 其 应 用</a:t>
            </a:r>
            <a:endParaRPr lang="en-US" altLang="zh-CN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3D532C-C484-4E63-B1BF-015D6EA0965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1269" name="Rectangle 3074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Ex. </a:t>
            </a:r>
            <a:r>
              <a:rPr lang="zh-CN" altLang="en-US" sz="3200" smtClean="0">
                <a:ea typeface="宋体" pitchFamily="2" charset="-122"/>
              </a:rPr>
              <a:t>3：欺诈检测和挖掘异常模式</a:t>
            </a:r>
            <a:endParaRPr lang="en-US" altLang="zh-CN" sz="3200" smtClean="0">
              <a:ea typeface="宋体" pitchFamily="2" charset="-122"/>
            </a:endParaRPr>
          </a:p>
        </p:txBody>
      </p:sp>
      <p:sp>
        <p:nvSpPr>
          <p:cNvPr id="11270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ea typeface="宋体" pitchFamily="2" charset="-122"/>
              </a:rPr>
              <a:t>方法: 为欺诈和离群点分析进行聚类和模型构建</a:t>
            </a: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ea typeface="宋体" pitchFamily="2" charset="-122"/>
              </a:rPr>
              <a:t>应用: 医疗保健, 零售业, 信用卡服务, 电信业</a:t>
            </a:r>
            <a:r>
              <a:rPr lang="en-US" altLang="zh-CN" sz="2400" smtClean="0"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u="sng" smtClean="0">
                <a:ea typeface="宋体" pitchFamily="2" charset="-122"/>
              </a:rPr>
              <a:t>汽车保险</a:t>
            </a:r>
            <a:r>
              <a:rPr lang="zh-CN" altLang="en-US" sz="2000" smtClean="0">
                <a:ea typeface="宋体" pitchFamily="2" charset="-122"/>
              </a:rPr>
              <a:t>:检测出那些故意制造车祸而索取保险的人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u="sng" smtClean="0">
                <a:ea typeface="宋体" pitchFamily="2" charset="-122"/>
              </a:rPr>
              <a:t>洗钱:</a:t>
            </a:r>
            <a:r>
              <a:rPr lang="zh-CN" altLang="en-US" sz="2000" smtClean="0">
                <a:ea typeface="宋体" pitchFamily="2" charset="-122"/>
              </a:rPr>
              <a:t> 可疑的资金流向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u="sng" smtClean="0">
                <a:ea typeface="宋体" pitchFamily="2" charset="-122"/>
              </a:rPr>
              <a:t>医疗保险</a:t>
            </a:r>
            <a:endParaRPr lang="zh-CN" altLang="en-US" sz="2000" smtClean="0">
              <a:ea typeface="宋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检测出职业病人</a:t>
            </a:r>
            <a:endParaRPr lang="en-US" altLang="zh-CN" sz="2000" smtClean="0">
              <a:ea typeface="宋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不必要、不相关的医学检验</a:t>
            </a:r>
            <a:endParaRPr lang="en-US" altLang="zh-CN" sz="18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u="sng" smtClean="0">
                <a:ea typeface="宋体" pitchFamily="2" charset="-122"/>
              </a:rPr>
              <a:t>电信业: 电话欺诈</a:t>
            </a:r>
            <a:endParaRPr lang="zh-CN" altLang="en-US" sz="1800" smtClean="0">
              <a:ea typeface="宋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电话模式:呼叫目的地，持续时间，每天或每周的次数。分析与预期标准相背离的模式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u="sng" smtClean="0">
                <a:ea typeface="宋体" pitchFamily="2" charset="-122"/>
              </a:rPr>
              <a:t>零售业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smtClean="0">
                <a:ea typeface="宋体" pitchFamily="2" charset="-122"/>
              </a:rPr>
              <a:t>分析师评估认为38%的零售业萎缩是因为不诚实的雇员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u="sng" smtClean="0">
                <a:ea typeface="宋体" pitchFamily="2" charset="-122"/>
              </a:rPr>
              <a:t>反恐怖主义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4744</TotalTime>
  <Words>2591</Words>
  <Application>Microsoft Office PowerPoint</Application>
  <PresentationFormat>全屏显示(4:3)</PresentationFormat>
  <Paragraphs>386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华文琥珀</vt:lpstr>
      <vt:lpstr>宋体</vt:lpstr>
      <vt:lpstr>幼圆</vt:lpstr>
      <vt:lpstr>Symbol</vt:lpstr>
      <vt:lpstr>Tahoma</vt:lpstr>
      <vt:lpstr>Times New Roman</vt:lpstr>
      <vt:lpstr>Verdana</vt:lpstr>
      <vt:lpstr>Wingdings</vt:lpstr>
      <vt:lpstr>Blends</vt:lpstr>
      <vt:lpstr>Clip</vt:lpstr>
      <vt:lpstr>数据挖掘及其应用  Data Mining and its Applications  </vt:lpstr>
      <vt:lpstr>主要内容</vt:lpstr>
      <vt:lpstr>为什么要数据挖掘? </vt:lpstr>
      <vt:lpstr>数据库技术的演化</vt:lpstr>
      <vt:lpstr>什么是数据挖掘?</vt:lpstr>
      <vt:lpstr>为什么要数据挖掘?—潜在的应用</vt:lpstr>
      <vt:lpstr>Ex. 1: 市场分析和管理</vt:lpstr>
      <vt:lpstr>Ex. 2: 公司分析和风险管理</vt:lpstr>
      <vt:lpstr>Ex. 3：欺诈检测和挖掘异常模式</vt:lpstr>
      <vt:lpstr>数据挖掘: 多种技术的融合 </vt:lpstr>
      <vt:lpstr>为什么不是传统的数据分析?</vt:lpstr>
      <vt:lpstr>数据挖掘: 在什么样的数据上进行?</vt:lpstr>
      <vt:lpstr>数据挖掘功能</vt:lpstr>
      <vt:lpstr>数据挖掘功能 (2)</vt:lpstr>
      <vt:lpstr>所有“发现” 的模式都是我们感兴趣的么?</vt:lpstr>
      <vt:lpstr>寻找所有我们感兴趣的模式?</vt:lpstr>
      <vt:lpstr>数据挖掘的主要议题</vt:lpstr>
      <vt:lpstr>应用例子</vt:lpstr>
      <vt:lpstr>关联规则挖掘</vt:lpstr>
      <vt:lpstr>关联规则挖掘</vt:lpstr>
      <vt:lpstr>关联规则挖掘</vt:lpstr>
      <vt:lpstr>Web使用挖掘</vt:lpstr>
      <vt:lpstr>Web使用挖掘</vt:lpstr>
      <vt:lpstr>Web使用挖掘</vt:lpstr>
      <vt:lpstr>Web使用挖掘</vt:lpstr>
      <vt:lpstr>空间数据挖掘</vt:lpstr>
      <vt:lpstr>空间数据挖掘</vt:lpstr>
      <vt:lpstr>空间数据挖掘</vt:lpstr>
      <vt:lpstr>空间数据挖掘</vt:lpstr>
      <vt:lpstr>空间数据挖掘</vt:lpstr>
      <vt:lpstr>PowerPoint 演示文稿</vt:lpstr>
      <vt:lpstr>作  业</vt:lpstr>
    </vt:vector>
  </TitlesOfParts>
  <Company>SFU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admin</cp:lastModifiedBy>
  <cp:revision>504</cp:revision>
  <cp:lastPrinted>2000-06-01T21:00:25Z</cp:lastPrinted>
  <dcterms:created xsi:type="dcterms:W3CDTF">1999-12-01T22:01:55Z</dcterms:created>
  <dcterms:modified xsi:type="dcterms:W3CDTF">2017-11-14T12:38:17Z</dcterms:modified>
</cp:coreProperties>
</file>