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6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女性文学研究</a:t>
            </a:r>
            <a:endParaRPr lang="zh-CN" altLang="en-US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    </a:t>
            </a:r>
            <a:r>
              <a:rPr lang="zh-CN" altLang="en-US" b="1" dirty="0" smtClean="0">
                <a:solidFill>
                  <a:schemeClr val="tx1"/>
                </a:solidFill>
                <a:latin typeface="华文隶书" pitchFamily="2" charset="-122"/>
                <a:ea typeface="华文隶书" pitchFamily="2" charset="-122"/>
              </a:rPr>
              <a:t>主讲  郭冰茹</a:t>
            </a:r>
            <a:endParaRPr lang="zh-CN" altLang="en-US" b="1" dirty="0">
              <a:solidFill>
                <a:schemeClr val="tx1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（三）西方的性别规范也是建立在维护社会秩序的前提下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傲慢与偏见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》</a:t>
            </a:r>
          </a:p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唐顿庄园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》</a:t>
            </a:r>
          </a:p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简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爱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》</a:t>
            </a:r>
          </a:p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阁楼上的疯女人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》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二，何为女性主义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Feminism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从“女权主义”到“女性主义”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从侧重“平权”到侧重“差异”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揭示文化中被压抑的女性本质、建构女性美学</a:t>
            </a: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性别成为一种立场，一种否定性的，反秩序的，反异化的立场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楷体" pitchFamily="49" charset="-122"/>
              </a:rPr>
              <a:t>用性别的视角来审视以下问题：</a:t>
            </a:r>
            <a:endParaRPr lang="en-US" altLang="zh-CN" b="1" dirty="0" smtClean="0">
              <a:latin typeface="Times New Roman" pitchFamily="18" charset="0"/>
              <a:ea typeface="楷体" pitchFamily="49" charset="-122"/>
            </a:endParaRPr>
          </a:p>
          <a:p>
            <a:r>
              <a:rPr lang="en-US" altLang="zh-CN" b="1" dirty="0" smtClean="0">
                <a:latin typeface="Times New Roman" pitchFamily="18" charset="0"/>
                <a:ea typeface="楷体" pitchFamily="49" charset="-122"/>
              </a:rPr>
              <a:t>1.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</a:rPr>
              <a:t>子承父业</a:t>
            </a:r>
            <a:endParaRPr lang="en-US" altLang="zh-CN" b="1" dirty="0" smtClean="0">
              <a:latin typeface="楷体"/>
              <a:ea typeface="楷体" pitchFamily="49" charset="-122"/>
            </a:endParaRPr>
          </a:p>
          <a:p>
            <a:r>
              <a:rPr lang="en-US" altLang="zh-CN" b="1" dirty="0" smtClean="0">
                <a:latin typeface="楷体"/>
                <a:ea typeface="楷体" pitchFamily="49" charset="-122"/>
              </a:rPr>
              <a:t>2.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</a:rPr>
              <a:t>杀父之仇与夺妻之恨</a:t>
            </a:r>
            <a:endParaRPr lang="en-US" altLang="zh-CN" b="1" dirty="0" smtClean="0">
              <a:latin typeface="Times New Roman" pitchFamily="18" charset="0"/>
              <a:ea typeface="楷体" pitchFamily="49" charset="-122"/>
            </a:endParaRPr>
          </a:p>
          <a:p>
            <a:r>
              <a:rPr lang="en-US" altLang="zh-CN" b="1" dirty="0" smtClean="0">
                <a:latin typeface="Times New Roman" pitchFamily="18" charset="0"/>
                <a:ea typeface="楷体" pitchFamily="49" charset="-122"/>
              </a:rPr>
              <a:t>3. 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</a:rPr>
              <a:t>身份中的特定标志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三、一百年，中国女性的变化</a:t>
            </a:r>
            <a:endParaRPr lang="zh-CN" altLang="en-US" dirty="0"/>
          </a:p>
        </p:txBody>
      </p:sp>
      <p:pic>
        <p:nvPicPr>
          <p:cNvPr id="4" name="Picture 4" descr="晚清女性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3643338" cy="2357454"/>
          </a:xfrm>
          <a:prstGeom prst="rect">
            <a:avLst/>
          </a:prstGeom>
          <a:noFill/>
        </p:spPr>
      </p:pic>
      <p:pic>
        <p:nvPicPr>
          <p:cNvPr id="5" name="Picture 5" descr="五四女性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928934"/>
            <a:ext cx="4751387" cy="3455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民国女性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3857652" cy="3214710"/>
          </a:xfrm>
          <a:prstGeom prst="rect">
            <a:avLst/>
          </a:prstGeom>
          <a:noFill/>
        </p:spPr>
      </p:pic>
      <p:pic>
        <p:nvPicPr>
          <p:cNvPr id="5" name="Picture 5" descr="建国后女性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786058"/>
            <a:ext cx="4752975" cy="37449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当代女性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00496" y="3071810"/>
            <a:ext cx="4762500" cy="3314700"/>
          </a:xfrm>
          <a:prstGeom prst="rect">
            <a:avLst/>
          </a:prstGeom>
          <a:noFill/>
        </p:spPr>
      </p:pic>
      <p:pic>
        <p:nvPicPr>
          <p:cNvPr id="5" name="Picture 5" descr="职业女性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142984"/>
            <a:ext cx="4465637" cy="2952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文学书写对于女性“解放”的作用和影响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1.《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玩偶之家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的译介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鲁迅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娜拉走后怎样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伤逝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》</a:t>
            </a:r>
          </a:p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庐隐、石评梅、丁玲对“姐妹情谊”的书写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4.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冰心、凌淑华、苏雪林对“新家庭”的想象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5.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丁玲“昨日文小姐，今天武状元”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6.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萧红“民族国家”话语中的“个人”表达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7.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张爱玲及沦陷区文学中对日常生活的书写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8.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杨沫：一个女人的感情史与知识分子精神成长史的互文性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9.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茹志鹃、草明的“社会主义新人”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10.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张洁、王安忆、陈染：新时期的“姐妹情谊”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11.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张辛欣、王安忆对新的两性关系的思考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12.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林白、陈染“私人生活”与写“性”说“欲”的合理性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13.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陈染“超性别意识”与徐坤、乔叶、阿袁等淡化性别的文学书写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女性的写作仍在继续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……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女性通过书写进入历史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/history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，尝试建构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her-story</a:t>
            </a: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以上便是我们这门课程所要研究的内容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1.</a:t>
            </a:r>
            <a:r>
              <a:rPr lang="zh-CN" altLang="en-US" dirty="0" smtClean="0">
                <a:latin typeface="+mj-ea"/>
                <a:ea typeface="+mj-ea"/>
              </a:rPr>
              <a:t>女性主义理论建立的合理性是什么？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2.</a:t>
            </a:r>
            <a:r>
              <a:rPr lang="zh-CN" altLang="en-US" dirty="0" smtClean="0">
                <a:latin typeface="+mj-ea"/>
                <a:ea typeface="+mj-ea"/>
              </a:rPr>
              <a:t>女性主义理论是否能指导具体的创作实践和妇女生活？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/>
            </a:r>
            <a:br>
              <a:rPr lang="zh-CN" altLang="en-US" dirty="0" smtClean="0">
                <a:latin typeface="隶书" pitchFamily="49" charset="-122"/>
                <a:ea typeface="隶书" pitchFamily="49" charset="-122"/>
              </a:rPr>
            </a:b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/>
            </a:r>
            <a:br>
              <a:rPr lang="zh-CN" altLang="en-US" dirty="0" smtClean="0">
                <a:latin typeface="隶书" pitchFamily="49" charset="-122"/>
                <a:ea typeface="隶书" pitchFamily="49" charset="-122"/>
              </a:rPr>
            </a:b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课程内容：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20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世纪中国小说史的框架中考察女性文学的发生和发展过程。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通过文本细读，考察女性写作之于宏大叙事、女性性别建构、作家主体身份认同之间的复杂关系。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结合具体的批评实践，考察女性主义理论的基本观点、理论优势和局限。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波伏娃：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第二性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（版本自选）</a:t>
            </a:r>
            <a:endParaRPr lang="en-US" altLang="zh-CN" dirty="0" smtClean="0"/>
          </a:p>
          <a:p>
            <a:r>
              <a:rPr lang="zh-CN" altLang="en-US" dirty="0" smtClean="0"/>
              <a:t>张京媛：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当代女性主义文学批评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北京大学出版社，</a:t>
            </a:r>
            <a:r>
              <a:rPr lang="en-US" altLang="zh-CN" dirty="0" smtClean="0"/>
              <a:t>1992</a:t>
            </a:r>
          </a:p>
          <a:p>
            <a:r>
              <a:rPr lang="zh-CN" altLang="en-US" dirty="0" smtClean="0"/>
              <a:t>莫娜</a:t>
            </a:r>
            <a:r>
              <a:rPr lang="en-US" altLang="zh-CN" dirty="0" smtClean="0"/>
              <a:t>·</a:t>
            </a:r>
            <a:r>
              <a:rPr lang="zh-CN" altLang="en-US" dirty="0" smtClean="0"/>
              <a:t>奥柤夫：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女性的话语：论法国的独特性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，商务印书馆，</a:t>
            </a:r>
            <a:r>
              <a:rPr lang="en-US" altLang="zh-CN" dirty="0" smtClean="0"/>
              <a:t>2017</a:t>
            </a:r>
          </a:p>
          <a:p>
            <a:r>
              <a:rPr lang="zh-CN" altLang="en-US" dirty="0" smtClean="0"/>
              <a:t>赵树理：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锻炼锻炼</a:t>
            </a:r>
            <a:r>
              <a:rPr lang="en-US" altLang="zh-CN" dirty="0" smtClean="0"/>
              <a:t>》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课程要求：课堂讨论与课外阅读相结合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3-4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人自由组合以小组为单位参与课堂讨论。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每周会有阅读书目，认真完成课后阅读。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考核：当堂完成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一，何为女性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（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一）传统的性别规范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妇人，从人者也，幼从父兄，嫁从夫，夫死从子”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礼记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b="1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“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妇顺者，顺于舅姑，和于家人，而后当于夫，以成丝麻布帛之事”</a:t>
            </a:r>
            <a:br>
              <a:rPr lang="zh-CN" altLang="en-US" b="1" dirty="0" smtClean="0">
                <a:latin typeface="楷体" pitchFamily="49" charset="-122"/>
                <a:ea typeface="楷体" pitchFamily="49" charset="-122"/>
              </a:rPr>
            </a:br>
            <a:endParaRPr lang="zh-CN" altLang="en-US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“男子居外，女子居内，深宫固门，阁寺守之，男不入，女不出，男不言内，女不言外，内言不出，外言不入”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说文解字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：男，从田从力，丈夫也。妇，服也，从女持帚洒扫也。</a:t>
            </a:r>
            <a:br>
              <a:rPr lang="zh-CN" altLang="en-US" b="1" dirty="0" smtClean="0">
                <a:latin typeface="楷体" pitchFamily="49" charset="-122"/>
                <a:ea typeface="楷体" pitchFamily="49" charset="-122"/>
              </a:rPr>
            </a:b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司马光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训子孙文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：“夫，天也；妻，地也；日，月；阳，阴；天尊而处上，地卑而处下，日无盈亏，月有圆缺，阳畅而生物，阴和而成物”</a:t>
            </a:r>
            <a:br>
              <a:rPr lang="zh-CN" altLang="en-US" b="1" dirty="0" smtClean="0">
                <a:latin typeface="楷体" pitchFamily="49" charset="-122"/>
                <a:ea typeface="楷体" pitchFamily="49" charset="-122"/>
              </a:rPr>
            </a:b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乃生男子，寝之床，衣之裳，弄之璋；乃生女子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……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释名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》</a:t>
            </a:r>
            <a:br>
              <a:rPr lang="en-US" altLang="zh-CN" b="1" dirty="0" smtClean="0">
                <a:latin typeface="楷体" pitchFamily="49" charset="-122"/>
                <a:ea typeface="楷体" pitchFamily="49" charset="-122"/>
              </a:rPr>
            </a:b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天子之妃曰后，后者，言在后不敢以附言也</a:t>
            </a:r>
            <a:br>
              <a:rPr lang="zh-CN" altLang="en-US" b="1" dirty="0" smtClean="0">
                <a:latin typeface="楷体" pitchFamily="49" charset="-122"/>
                <a:ea typeface="楷体" pitchFamily="49" charset="-122"/>
              </a:rPr>
            </a:b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诸侯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夫人，夫，扶掖，扶助其君也</a:t>
            </a:r>
            <a:br>
              <a:rPr lang="zh-CN" altLang="en-US" b="1" dirty="0" smtClean="0">
                <a:latin typeface="楷体" pitchFamily="49" charset="-122"/>
                <a:ea typeface="楷体" pitchFamily="49" charset="-122"/>
              </a:rPr>
            </a:b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卿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内子，在闺门之内治家也</a:t>
            </a:r>
            <a:br>
              <a:rPr lang="zh-CN" altLang="en-US" b="1" dirty="0" smtClean="0">
                <a:latin typeface="楷体" pitchFamily="49" charset="-122"/>
                <a:ea typeface="楷体" pitchFamily="49" charset="-122"/>
              </a:rPr>
            </a:b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大夫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命妇，妇，服也，服家事也</a:t>
            </a:r>
            <a:br>
              <a:rPr lang="zh-CN" altLang="en-US" b="1" dirty="0" smtClean="0">
                <a:latin typeface="楷体" pitchFamily="49" charset="-122"/>
                <a:ea typeface="楷体" pitchFamily="49" charset="-122"/>
              </a:rPr>
            </a:b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士、庶人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妻，夫贱不足以尊称，故齐等言也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二）为什么要如此规范女性？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人伦之始</a:t>
            </a:r>
            <a:br>
              <a:rPr lang="zh-CN" altLang="en-US" b="1" dirty="0" smtClean="0">
                <a:latin typeface="楷体" pitchFamily="49" charset="-122"/>
                <a:ea typeface="楷体" pitchFamily="49" charset="-122"/>
              </a:rPr>
            </a:b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伦：主次，上下，尊卑，等级</a:t>
            </a:r>
            <a:br>
              <a:rPr lang="zh-CN" altLang="en-US" b="1" dirty="0" smtClean="0">
                <a:latin typeface="楷体" pitchFamily="49" charset="-122"/>
                <a:ea typeface="楷体" pitchFamily="49" charset="-122"/>
              </a:rPr>
            </a:b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五伦：男女，夫妇、父子，兄弟，君臣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天地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万物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男女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夫妇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父子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君臣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上下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礼仪有所错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易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》</a:t>
            </a:r>
            <a:br>
              <a:rPr lang="en-US" altLang="zh-CN" b="1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夫妇之道为人伦之始”，“君臣之道造端于夫妇”。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中庸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》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文化传统决定中国性别问题的特殊性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性别规范的目的是为了维护社会秩序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屈原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离骚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以香草美人自喻</a:t>
            </a:r>
            <a:br>
              <a:rPr lang="zh-CN" altLang="en-US" b="1" dirty="0" smtClean="0">
                <a:latin typeface="楷体" pitchFamily="49" charset="-122"/>
                <a:ea typeface="楷体" pitchFamily="49" charset="-122"/>
              </a:rPr>
            </a:b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曹植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美女篇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愿为西南风，长逝入君怀，君怀良不开，贱妾当何依</a:t>
            </a:r>
            <a:br>
              <a:rPr lang="zh-CN" altLang="en-US" b="1" dirty="0" smtClean="0">
                <a:latin typeface="楷体" pitchFamily="49" charset="-122"/>
                <a:ea typeface="楷体" pitchFamily="49" charset="-122"/>
              </a:rPr>
            </a:b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曹丕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燕歌行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君何淹留寄他方，贱妾茕茕守空房，忧愁思君不敢忘，不觉泪下沾衣裳</a:t>
            </a:r>
            <a:br>
              <a:rPr lang="zh-CN" altLang="en-US" b="1" dirty="0" smtClean="0">
                <a:latin typeface="楷体" pitchFamily="49" charset="-122"/>
                <a:ea typeface="楷体" pitchFamily="49" charset="-122"/>
              </a:rPr>
            </a:b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政治抒情诗，臣子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女性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花木兰建功立业后要恢复女儿身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武则天死后“无字碑”，国号改回“唐”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水浒传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的“厌女症”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戏剧中的“女驸马”、“女状元”因性别产生戏剧性，但必须恢复女儿身才能回归正常的社会生活。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114</TotalTime>
  <Words>666</Words>
  <PresentationFormat>全屏显示(4:3)</PresentationFormat>
  <Paragraphs>67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龙腾四海</vt:lpstr>
      <vt:lpstr>女性文学研究</vt:lpstr>
      <vt:lpstr>幻灯片 2</vt:lpstr>
      <vt:lpstr>幻灯片 3</vt:lpstr>
      <vt:lpstr>一，何为女性</vt:lpstr>
      <vt:lpstr>幻灯片 5</vt:lpstr>
      <vt:lpstr>幻灯片 6</vt:lpstr>
      <vt:lpstr>幻灯片 7</vt:lpstr>
      <vt:lpstr>幻灯片 8</vt:lpstr>
      <vt:lpstr>幻灯片 9</vt:lpstr>
      <vt:lpstr>幻灯片 10</vt:lpstr>
      <vt:lpstr>二，何为女性主义</vt:lpstr>
      <vt:lpstr>幻灯片 12</vt:lpstr>
      <vt:lpstr>三、一百年，中国女性的变化</vt:lpstr>
      <vt:lpstr>幻灯片 14</vt:lpstr>
      <vt:lpstr>幻灯片 15</vt:lpstr>
      <vt:lpstr>幻灯片 16</vt:lpstr>
      <vt:lpstr>幻灯片 17</vt:lpstr>
      <vt:lpstr>幻灯片 18</vt:lpstr>
      <vt:lpstr>课堂讨论</vt:lpstr>
      <vt:lpstr>课后阅读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女性文学研究</dc:title>
  <dc:creator>admin</dc:creator>
  <cp:lastModifiedBy>admin</cp:lastModifiedBy>
  <cp:revision>15</cp:revision>
  <dcterms:created xsi:type="dcterms:W3CDTF">2017-09-01T02:10:46Z</dcterms:created>
  <dcterms:modified xsi:type="dcterms:W3CDTF">2017-09-04T08:01:59Z</dcterms:modified>
</cp:coreProperties>
</file>