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2017/11/20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6000" dirty="0" smtClean="0"/>
              <a:t>新女性的社会生活</a:t>
            </a:r>
            <a:r>
              <a:rPr lang="en-US" altLang="zh-CN" sz="6000" dirty="0" smtClean="0"/>
              <a:t/>
            </a:r>
            <a:br>
              <a:rPr lang="en-US" altLang="zh-CN" sz="6000" dirty="0" smtClean="0"/>
            </a:br>
            <a:r>
              <a:rPr lang="zh-CN" altLang="en-US" dirty="0" smtClean="0"/>
              <a:t>（</a:t>
            </a:r>
            <a:r>
              <a:rPr lang="en-US" altLang="zh-CN" dirty="0" smtClean="0"/>
              <a:t>1920-1950</a:t>
            </a:r>
            <a:r>
              <a:rPr lang="zh-CN" altLang="en-US" dirty="0" smtClean="0"/>
              <a: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楷体" pitchFamily="49" charset="-122"/>
              </a:rPr>
              <a:t>苏青论及职业女性的问题：</a:t>
            </a:r>
            <a:endParaRPr lang="en-US" altLang="zh-CN" dirty="0" smtClean="0">
              <a:ea typeface="楷体" pitchFamily="49" charset="-122"/>
            </a:endParaRPr>
          </a:p>
          <a:p>
            <a:r>
              <a:rPr lang="zh-CN" altLang="en-US" dirty="0" smtClean="0">
                <a:ea typeface="楷体" pitchFamily="49" charset="-122"/>
              </a:rPr>
              <a:t>收入低</a:t>
            </a:r>
            <a:endParaRPr lang="en-US" altLang="zh-CN" dirty="0" smtClean="0">
              <a:ea typeface="楷体" pitchFamily="49" charset="-122"/>
            </a:endParaRPr>
          </a:p>
          <a:p>
            <a:r>
              <a:rPr lang="zh-CN" altLang="en-US" dirty="0" smtClean="0">
                <a:ea typeface="楷体" pitchFamily="49" charset="-122"/>
              </a:rPr>
              <a:t>工作家庭都要照应</a:t>
            </a:r>
            <a:endParaRPr lang="en-US" altLang="zh-CN" dirty="0" smtClean="0">
              <a:ea typeface="楷体" pitchFamily="49" charset="-122"/>
            </a:endParaRPr>
          </a:p>
          <a:p>
            <a:r>
              <a:rPr lang="zh-CN" altLang="en-US" dirty="0" smtClean="0">
                <a:ea typeface="楷体" pitchFamily="49" charset="-122"/>
              </a:rPr>
              <a:t>社会并不予以理解和同情</a:t>
            </a:r>
            <a:endParaRPr lang="en-US" altLang="zh-CN" dirty="0" smtClean="0">
              <a:ea typeface="楷体" pitchFamily="49" charset="-122"/>
            </a:endParaRPr>
          </a:p>
          <a:p>
            <a:r>
              <a:rPr lang="zh-CN" altLang="en-US" dirty="0" smtClean="0">
                <a:ea typeface="楷体" pitchFamily="49" charset="-122"/>
              </a:rPr>
              <a:t>讨不了丈夫欢心</a:t>
            </a:r>
            <a:endParaRPr lang="en-US" altLang="zh-CN" dirty="0" smtClean="0">
              <a:ea typeface="楷体" pitchFamily="49" charset="-122"/>
            </a:endParaRPr>
          </a:p>
          <a:p>
            <a:pPr>
              <a:buNone/>
            </a:pPr>
            <a:r>
              <a:rPr lang="en-US" altLang="zh-CN" dirty="0" smtClean="0">
                <a:latin typeface="楷体" pitchFamily="49" charset="-122"/>
                <a:ea typeface="楷体" pitchFamily="49" charset="-122"/>
              </a:rPr>
              <a:t>      </a:t>
            </a:r>
            <a:r>
              <a:rPr lang="en-US" altLang="zh-CN" dirty="0" smtClean="0">
                <a:latin typeface="楷体"/>
                <a:ea typeface="楷体" pitchFamily="49" charset="-122"/>
              </a:rPr>
              <a:t>——</a:t>
            </a:r>
            <a:r>
              <a:rPr lang="zh-CN" altLang="en-US" dirty="0" smtClean="0">
                <a:ea typeface="楷体" pitchFamily="49" charset="-122"/>
              </a:rPr>
              <a:t>目下我们只听到职业妇女嫁入而没听到嫁了人的妇女自愿无顾放弃家庭去就职。</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楷体" pitchFamily="49" charset="-122"/>
              </a:rPr>
              <a:t>但一些在职业领域有所建树的女性仍然愿意将事业看做自己的生活重心。</a:t>
            </a:r>
            <a:endParaRPr lang="en-US" altLang="zh-CN" dirty="0" smtClean="0">
              <a:ea typeface="楷体" pitchFamily="49" charset="-122"/>
            </a:endParaRPr>
          </a:p>
          <a:p>
            <a:r>
              <a:rPr lang="zh-CN" altLang="en-US" dirty="0" smtClean="0">
                <a:ea typeface="楷体" pitchFamily="49" charset="-122"/>
              </a:rPr>
              <a:t>苏雪林</a:t>
            </a:r>
            <a:endParaRPr lang="en-US" altLang="zh-CN" dirty="0" smtClean="0">
              <a:ea typeface="楷体" pitchFamily="49" charset="-122"/>
            </a:endParaRPr>
          </a:p>
          <a:p>
            <a:r>
              <a:rPr lang="zh-CN" altLang="en-US" dirty="0" smtClean="0">
                <a:ea typeface="楷体" pitchFamily="49" charset="-122"/>
              </a:rPr>
              <a:t>史良（律师）</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女工</a:t>
            </a:r>
            <a:endParaRPr lang="zh-CN" altLang="en-US" dirty="0"/>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夏衍：</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包身工</a:t>
            </a:r>
            <a:r>
              <a:rPr lang="en-US" altLang="zh-CN" dirty="0" smtClean="0">
                <a:latin typeface="楷体" pitchFamily="49" charset="-122"/>
                <a:ea typeface="楷体" pitchFamily="49" charset="-122"/>
              </a:rPr>
              <a:t>》</a:t>
            </a:r>
          </a:p>
          <a:p>
            <a:r>
              <a:rPr lang="zh-CN" altLang="en-US" dirty="0" smtClean="0">
                <a:latin typeface="楷体" pitchFamily="49" charset="-122"/>
                <a:ea typeface="楷体" pitchFamily="49" charset="-122"/>
              </a:rPr>
              <a:t>现代工厂对女工生活的影响是双面的。</a:t>
            </a:r>
            <a:endParaRPr lang="en-US" altLang="zh-CN" dirty="0" smtClean="0">
              <a:latin typeface="楷体" pitchFamily="49" charset="-122"/>
              <a:ea typeface="楷体" pitchFamily="49" charset="-122"/>
            </a:endParaRPr>
          </a:p>
          <a:p>
            <a:r>
              <a:rPr lang="en-US" altLang="zh-CN" dirty="0" smtClean="0">
                <a:latin typeface="楷体" pitchFamily="49" charset="-122"/>
                <a:ea typeface="楷体" pitchFamily="49" charset="-122"/>
              </a:rPr>
              <a:t>A</a:t>
            </a:r>
            <a:r>
              <a:rPr lang="zh-CN" altLang="en-US" dirty="0" smtClean="0">
                <a:latin typeface="楷体" pitchFamily="49" charset="-122"/>
                <a:ea typeface="楷体" pitchFamily="49" charset="-122"/>
              </a:rPr>
              <a:t>，剥削女工劳动力，损害了女工的健康；</a:t>
            </a:r>
            <a:endParaRPr lang="en-US" altLang="zh-CN" dirty="0" smtClean="0">
              <a:latin typeface="楷体" pitchFamily="49" charset="-122"/>
              <a:ea typeface="楷体" pitchFamily="49" charset="-122"/>
            </a:endParaRPr>
          </a:p>
          <a:p>
            <a:r>
              <a:rPr lang="en-US" altLang="zh-CN" dirty="0" smtClean="0">
                <a:latin typeface="楷体" pitchFamily="49" charset="-122"/>
                <a:ea typeface="楷体" pitchFamily="49" charset="-122"/>
              </a:rPr>
              <a:t>B,</a:t>
            </a:r>
            <a:r>
              <a:rPr lang="zh-CN" altLang="en-US" dirty="0" smtClean="0">
                <a:latin typeface="楷体" pitchFamily="49" charset="-122"/>
                <a:ea typeface="楷体" pitchFamily="49" charset="-122"/>
              </a:rPr>
              <a:t>现代工厂制度和服从、勤勉、守纪、负责的劳动态度一定程度上影响了女工的生活态度；获得有限度的经济独立；可以成为消费主体</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包天笑：</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上海春秋</a:t>
            </a:r>
            <a:r>
              <a:rPr lang="en-US" altLang="zh-CN" dirty="0" smtClean="0">
                <a:latin typeface="楷体" pitchFamily="49" charset="-122"/>
                <a:ea typeface="楷体" pitchFamily="49" charset="-122"/>
              </a:rPr>
              <a:t>》</a:t>
            </a:r>
          </a:p>
          <a:p>
            <a:r>
              <a:rPr lang="zh-CN" altLang="en-US" dirty="0" smtClean="0">
                <a:latin typeface="楷体" pitchFamily="49" charset="-122"/>
                <a:ea typeface="楷体" pitchFamily="49" charset="-122"/>
              </a:rPr>
              <a:t>逛街、美发、吃饭</a:t>
            </a:r>
            <a:endParaRPr lang="en-US" altLang="zh-CN" dirty="0" smtClean="0">
              <a:latin typeface="楷体" pitchFamily="49" charset="-122"/>
              <a:ea typeface="楷体" pitchFamily="49" charset="-122"/>
            </a:endParaRPr>
          </a:p>
          <a:p>
            <a:pPr>
              <a:buNone/>
            </a:pPr>
            <a:r>
              <a:rPr lang="zh-CN" altLang="en-US" dirty="0" smtClean="0">
                <a:latin typeface="楷体" pitchFamily="49" charset="-122"/>
                <a:ea typeface="楷体" pitchFamily="49" charset="-122"/>
              </a:rPr>
              <a:t>看电影，“做个小东，</a:t>
            </a:r>
            <a:endParaRPr lang="en-US" altLang="zh-CN" dirty="0" smtClean="0">
              <a:latin typeface="楷体" pitchFamily="49" charset="-122"/>
              <a:ea typeface="楷体" pitchFamily="49" charset="-122"/>
            </a:endParaRPr>
          </a:p>
          <a:p>
            <a:pPr>
              <a:buNone/>
            </a:pPr>
            <a:r>
              <a:rPr lang="zh-CN" altLang="en-US" dirty="0" smtClean="0">
                <a:latin typeface="楷体" pitchFamily="49" charset="-122"/>
                <a:ea typeface="楷体" pitchFamily="49" charset="-122"/>
              </a:rPr>
              <a:t>不算什么事”</a:t>
            </a:r>
            <a:endParaRPr lang="en-US" altLang="zh-CN" dirty="0" smtClean="0">
              <a:latin typeface="楷体" pitchFamily="49" charset="-122"/>
              <a:ea typeface="楷体" pitchFamily="49" charset="-122"/>
            </a:endParaRPr>
          </a:p>
        </p:txBody>
      </p:sp>
      <p:pic>
        <p:nvPicPr>
          <p:cNvPr id="4" name="Picture 4" descr="纱厂女工"/>
          <p:cNvPicPr>
            <a:picLocks noChangeAspect="1" noChangeArrowheads="1"/>
          </p:cNvPicPr>
          <p:nvPr/>
        </p:nvPicPr>
        <p:blipFill>
          <a:blip r:embed="rId2"/>
          <a:srcRect/>
          <a:stretch>
            <a:fillRect/>
          </a:stretch>
        </p:blipFill>
        <p:spPr bwMode="auto">
          <a:xfrm>
            <a:off x="4714876" y="2143116"/>
            <a:ext cx="3714776" cy="416244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楷体" pitchFamily="49" charset="-122"/>
                <a:ea typeface="楷体" pitchFamily="49" charset="-122"/>
              </a:rPr>
              <a:t>1930</a:t>
            </a:r>
            <a:r>
              <a:rPr lang="zh-CN" altLang="en-US" dirty="0" smtClean="0">
                <a:latin typeface="楷体" pitchFamily="49" charset="-122"/>
                <a:ea typeface="楷体" pitchFamily="49" charset="-122"/>
              </a:rPr>
              <a:t>年代开始，现代工厂为青年工人提供一定的业余教育和文化生活。</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企业注意建设企业文化，增强工人对企业的认同感。</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这些为现代公民的成长做了充分的准备（自律、协作、认同、上进）</a:t>
            </a:r>
            <a:endParaRPr lang="zh-CN" altLang="en-US"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妓女</a:t>
            </a:r>
            <a:endParaRPr lang="zh-CN" altLang="en-US" dirty="0"/>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新兴城市的上海和传统城市北京，妓业都很发达</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北京：政局动荡、商业清淡、低档妓院和三四等妓女数量明显增多。</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卖身，没有人身自由，生活环境污秽不堪</a:t>
            </a:r>
            <a:br>
              <a:rPr lang="zh-CN" altLang="en-US" dirty="0" smtClean="0">
                <a:latin typeface="楷体" pitchFamily="49" charset="-122"/>
                <a:ea typeface="楷体" pitchFamily="49" charset="-122"/>
              </a:rPr>
            </a:br>
            <a:r>
              <a:rPr lang="zh-CN" altLang="en-US" dirty="0" smtClean="0">
                <a:latin typeface="楷体" pitchFamily="49" charset="-122"/>
                <a:ea typeface="楷体" pitchFamily="49" charset="-122"/>
              </a:rPr>
              <a:t>丁玲：</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庆云里的一间小房里</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生活虽苦，却不愿赎身</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楷体" pitchFamily="49" charset="-122"/>
              </a:rPr>
              <a:t>上海经济发展、消费成熟</a:t>
            </a:r>
            <a:endParaRPr lang="en-US" altLang="zh-CN" dirty="0" smtClean="0">
              <a:ea typeface="楷体" pitchFamily="49" charset="-122"/>
            </a:endParaRPr>
          </a:p>
          <a:p>
            <a:r>
              <a:rPr lang="zh-CN" altLang="en-US" dirty="0" smtClean="0">
                <a:ea typeface="楷体" pitchFamily="49" charset="-122"/>
              </a:rPr>
              <a:t>在一定程度上拥有独立经营权，已经赎身的妓女或名妓常常自己经营妓业。</a:t>
            </a:r>
            <a:endParaRPr lang="en-US" altLang="zh-CN" dirty="0" smtClean="0">
              <a:ea typeface="楷体" pitchFamily="49" charset="-122"/>
            </a:endParaRPr>
          </a:p>
          <a:p>
            <a:r>
              <a:rPr lang="zh-CN" altLang="en-US" dirty="0" smtClean="0">
                <a:ea typeface="楷体" pitchFamily="49" charset="-122"/>
              </a:rPr>
              <a:t>能够出入高档妓院是身份和高消费的象征。</a:t>
            </a:r>
            <a:endParaRPr lang="en-US" altLang="zh-CN" dirty="0" smtClean="0">
              <a:ea typeface="楷体" pitchFamily="49" charset="-122"/>
            </a:endParaRPr>
          </a:p>
          <a:p>
            <a:r>
              <a:rPr lang="zh-CN" altLang="en-US" dirty="0" smtClean="0">
                <a:ea typeface="楷体" pitchFamily="49" charset="-122"/>
              </a:rPr>
              <a:t>妓女谋生之外也谋利，妓院成为上流社会主要的社交场所</a:t>
            </a:r>
            <a:endParaRPr lang="en-US" altLang="zh-CN" dirty="0" smtClean="0">
              <a:ea typeface="楷体" pitchFamily="49" charset="-122"/>
            </a:endParaRPr>
          </a:p>
          <a:p>
            <a:r>
              <a:rPr lang="zh-CN" altLang="en-US" dirty="0" smtClean="0">
                <a:ea typeface="楷体" pitchFamily="49" charset="-122"/>
              </a:rPr>
              <a:t>韩邦庆：</a:t>
            </a:r>
            <a:r>
              <a:rPr lang="en-US" altLang="zh-CN" dirty="0" smtClean="0">
                <a:ea typeface="楷体" pitchFamily="49" charset="-122"/>
              </a:rPr>
              <a:t>《</a:t>
            </a:r>
            <a:r>
              <a:rPr lang="zh-CN" altLang="en-US" dirty="0" smtClean="0">
                <a:ea typeface="楷体" pitchFamily="49" charset="-122"/>
              </a:rPr>
              <a:t>海上花列传</a:t>
            </a:r>
            <a:r>
              <a:rPr lang="en-US" altLang="zh-CN" dirty="0" smtClean="0">
                <a:ea typeface="楷体" pitchFamily="49" charset="-122"/>
              </a:rPr>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民国上海高等妓女"/>
          <p:cNvPicPr>
            <a:picLocks noGrp="1" noChangeAspect="1" noChangeArrowheads="1"/>
          </p:cNvPicPr>
          <p:nvPr>
            <p:ph idx="1"/>
          </p:nvPr>
        </p:nvPicPr>
        <p:blipFill>
          <a:blip r:embed="rId2"/>
          <a:srcRect/>
          <a:stretch>
            <a:fillRect/>
          </a:stretch>
        </p:blipFill>
        <p:spPr bwMode="auto">
          <a:xfrm>
            <a:off x="2143108" y="1571612"/>
            <a:ext cx="5119710" cy="385765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ea typeface="楷体" pitchFamily="49" charset="-122"/>
              </a:rPr>
              <a:t>所以，在自我包装、应酬、收支计算方面都做尽文章。常引领时尚潮流、常出手阔绰请客送礼。</a:t>
            </a:r>
            <a:endParaRPr lang="en-US" altLang="zh-CN" dirty="0" smtClean="0">
              <a:ea typeface="楷体" pitchFamily="49" charset="-122"/>
            </a:endParaRPr>
          </a:p>
          <a:p>
            <a:r>
              <a:rPr lang="zh-CN" altLang="en-US" dirty="0" smtClean="0">
                <a:ea typeface="楷体" pitchFamily="49" charset="-122"/>
              </a:rPr>
              <a:t>以日后自己做老板为第一选择，而不是从良做个姨太太。</a:t>
            </a:r>
            <a:endParaRPr lang="en-US" altLang="zh-CN" dirty="0" smtClean="0">
              <a:ea typeface="楷体" pitchFamily="49" charset="-122"/>
            </a:endParaRPr>
          </a:p>
          <a:p>
            <a:r>
              <a:rPr lang="zh-CN" altLang="en-US" dirty="0" smtClean="0">
                <a:ea typeface="楷体" pitchFamily="49" charset="-122"/>
              </a:rPr>
              <a:t>从谋生到牟利、从赚钱到敛财、这一特殊群体已经不能被概括为被损害、被侮辱的对象了。</a:t>
            </a:r>
            <a:endParaRPr lang="en-US" altLang="zh-CN" dirty="0" smtClean="0">
              <a:ea typeface="楷体" pitchFamily="49" charset="-122"/>
            </a:endParaRPr>
          </a:p>
          <a:p>
            <a:r>
              <a:rPr lang="zh-CN" altLang="en-US" dirty="0" smtClean="0">
                <a:ea typeface="楷体" pitchFamily="49" charset="-122"/>
              </a:rPr>
              <a:t>苏童</a:t>
            </a:r>
            <a:r>
              <a:rPr lang="en-US" altLang="zh-CN" dirty="0" smtClean="0">
                <a:ea typeface="楷体" pitchFamily="49" charset="-122"/>
              </a:rPr>
              <a:t>《</a:t>
            </a:r>
            <a:r>
              <a:rPr lang="zh-CN" altLang="en-US" dirty="0" smtClean="0">
                <a:ea typeface="楷体" pitchFamily="49" charset="-122"/>
              </a:rPr>
              <a:t>红粉</a:t>
            </a:r>
            <a:r>
              <a:rPr lang="en-US" altLang="zh-CN" dirty="0" smtClean="0">
                <a:ea typeface="楷体" pitchFamily="49" charset="-122"/>
              </a:rPr>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一份现代杂志与女性观</a:t>
            </a:r>
            <a:endParaRPr lang="zh-CN" altLang="en-US" dirty="0"/>
          </a:p>
        </p:txBody>
      </p:sp>
      <p:sp>
        <p:nvSpPr>
          <p:cNvPr id="3" name="内容占位符 2"/>
          <p:cNvSpPr>
            <a:spLocks noGrp="1"/>
          </p:cNvSpPr>
          <p:nvPr>
            <p:ph idx="1"/>
          </p:nvPr>
        </p:nvSpPr>
        <p:spPr/>
        <p:txBody>
          <a:bodyPr/>
          <a:lstStyle/>
          <a:p>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良友</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1926-1945</a:t>
            </a:r>
            <a:r>
              <a:rPr lang="zh-CN" altLang="en-US" dirty="0" smtClean="0">
                <a:latin typeface="楷体" pitchFamily="49" charset="-122"/>
                <a:ea typeface="楷体" pitchFamily="49" charset="-122"/>
              </a:rPr>
              <a:t>）以女性为目标读者</a:t>
            </a:r>
            <a:endParaRPr lang="en-US" altLang="zh-CN" dirty="0" smtClean="0">
              <a:latin typeface="楷体" pitchFamily="49" charset="-122"/>
              <a:ea typeface="楷体" pitchFamily="49" charset="-122"/>
            </a:endParaRPr>
          </a:p>
        </p:txBody>
      </p:sp>
      <p:pic>
        <p:nvPicPr>
          <p:cNvPr id="4" name="Picture 4" descr="阮玲玉"/>
          <p:cNvPicPr>
            <a:picLocks noChangeAspect="1" noChangeArrowheads="1"/>
          </p:cNvPicPr>
          <p:nvPr/>
        </p:nvPicPr>
        <p:blipFill>
          <a:blip r:embed="rId2"/>
          <a:srcRect/>
          <a:stretch>
            <a:fillRect/>
          </a:stretch>
        </p:blipFill>
        <p:spPr bwMode="auto">
          <a:xfrm>
            <a:off x="5143504" y="2571744"/>
            <a:ext cx="2337611" cy="3429024"/>
          </a:xfrm>
          <a:prstGeom prst="rect">
            <a:avLst/>
          </a:prstGeom>
          <a:noFill/>
        </p:spPr>
      </p:pic>
      <p:pic>
        <p:nvPicPr>
          <p:cNvPr id="5" name="Picture 5" descr="郑苹如"/>
          <p:cNvPicPr>
            <a:picLocks noChangeAspect="1" noChangeArrowheads="1"/>
          </p:cNvPicPr>
          <p:nvPr/>
        </p:nvPicPr>
        <p:blipFill>
          <a:blip r:embed="rId3"/>
          <a:srcRect/>
          <a:stretch>
            <a:fillRect/>
          </a:stretch>
        </p:blipFill>
        <p:spPr bwMode="auto">
          <a:xfrm>
            <a:off x="1571604" y="2500306"/>
            <a:ext cx="2971800" cy="3733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起点</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伤逝</a:t>
            </a:r>
            <a:r>
              <a:rPr lang="en-US" altLang="zh-CN" dirty="0" smtClean="0"/>
              <a:t>》</a:t>
            </a:r>
            <a:r>
              <a:rPr lang="zh-CN" altLang="en-US" dirty="0" smtClean="0"/>
              <a:t>、</a:t>
            </a:r>
            <a:r>
              <a:rPr lang="en-US" altLang="zh-CN" dirty="0" smtClean="0"/>
              <a:t>《</a:t>
            </a:r>
            <a:r>
              <a:rPr lang="zh-CN" altLang="en-US" dirty="0" smtClean="0"/>
              <a:t>娜拉走后怎样</a:t>
            </a:r>
            <a:r>
              <a:rPr lang="en-US" altLang="zh-CN" dirty="0" smtClean="0"/>
              <a:t>》</a:t>
            </a:r>
          </a:p>
          <a:p>
            <a:r>
              <a:rPr lang="en-US" altLang="zh-CN" dirty="0" smtClean="0"/>
              <a:t>《</a:t>
            </a:r>
            <a:r>
              <a:rPr lang="zh-CN" altLang="en-US" dirty="0" smtClean="0"/>
              <a:t>何处是归程</a:t>
            </a:r>
            <a:r>
              <a:rPr lang="en-US" altLang="zh-CN" dirty="0" smtClean="0"/>
              <a:t>》</a:t>
            </a:r>
          </a:p>
          <a:p>
            <a:r>
              <a:rPr lang="en-US" altLang="zh-CN" dirty="0" smtClean="0"/>
              <a:t>《</a:t>
            </a:r>
            <a:r>
              <a:rPr lang="zh-CN" altLang="en-US" dirty="0" smtClean="0"/>
              <a:t>花瓶时代</a:t>
            </a:r>
            <a:r>
              <a:rPr lang="en-US" altLang="zh-CN" dirty="0" smtClean="0"/>
              <a:t>》</a:t>
            </a:r>
            <a:r>
              <a:rPr lang="zh-CN" altLang="en-US" dirty="0" smtClean="0"/>
              <a:t>（庐隐）</a:t>
            </a:r>
            <a:endParaRPr lang="en-US" altLang="zh-CN" dirty="0" smtClean="0"/>
          </a:p>
          <a:p>
            <a:r>
              <a:rPr lang="zh-CN" altLang="en-US" dirty="0" smtClean="0"/>
              <a:t>果真是这样吗？</a:t>
            </a:r>
            <a:endParaRPr lang="en-US" altLang="zh-CN" dirty="0" smtClean="0"/>
          </a:p>
          <a:p>
            <a:r>
              <a:rPr lang="zh-CN" altLang="en-US" dirty="0" smtClean="0">
                <a:ea typeface="楷体" pitchFamily="49" charset="-122"/>
              </a:rPr>
              <a:t>文学书写是作家以寓言和想象的方式反映现实，那么在女性文本之外，女性的社会生活是怎样的？</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封面女郎的着装变迁成为民国时装史</a:t>
            </a:r>
            <a:br>
              <a:rPr lang="zh-CN" altLang="en-US" dirty="0" smtClean="0">
                <a:latin typeface="楷体" pitchFamily="49" charset="-122"/>
                <a:ea typeface="楷体" pitchFamily="49" charset="-122"/>
              </a:rPr>
            </a:br>
            <a:r>
              <a:rPr lang="zh-CN" altLang="en-US" dirty="0" smtClean="0">
                <a:latin typeface="楷体" pitchFamily="49" charset="-122"/>
                <a:ea typeface="楷体" pitchFamily="49" charset="-122"/>
              </a:rPr>
              <a:t>大多是电影明星、社会名流：胡蝶、陆小曼、郑苹如</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广告插页多是典型的现代家庭，广告商品多为香烟、奶粉等日用品，女主角多为打电话、读书、照顾孩子</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说明什么？</a:t>
            </a:r>
            <a:endParaRPr lang="zh-CN" altLang="en-US" dirty="0" smtClean="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妇女生活</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1935-1941</a:t>
            </a:r>
            <a:r>
              <a:rPr lang="zh-CN" altLang="en-US" dirty="0" smtClean="0">
                <a:latin typeface="楷体" pitchFamily="49" charset="-122"/>
                <a:ea typeface="楷体" pitchFamily="49" charset="-122"/>
              </a:rPr>
              <a:t>）</a:t>
            </a:r>
            <a:br>
              <a:rPr lang="zh-CN" altLang="en-US" dirty="0" smtClean="0">
                <a:latin typeface="楷体" pitchFamily="49" charset="-122"/>
                <a:ea typeface="楷体" pitchFamily="49" charset="-122"/>
              </a:rPr>
            </a:br>
            <a:endParaRPr lang="zh-CN" altLang="en-US" dirty="0"/>
          </a:p>
        </p:txBody>
      </p:sp>
      <p:pic>
        <p:nvPicPr>
          <p:cNvPr id="4" name="图片 3" descr="沈兹九.jpg"/>
          <p:cNvPicPr>
            <a:picLocks noChangeAspect="1"/>
          </p:cNvPicPr>
          <p:nvPr/>
        </p:nvPicPr>
        <p:blipFill>
          <a:blip r:embed="rId2"/>
          <a:stretch>
            <a:fillRect/>
          </a:stretch>
        </p:blipFill>
        <p:spPr>
          <a:xfrm>
            <a:off x="1857356" y="2571744"/>
            <a:ext cx="2571768" cy="3330440"/>
          </a:xfrm>
          <a:prstGeom prst="rect">
            <a:avLst/>
          </a:prstGeom>
        </p:spPr>
      </p:pic>
      <p:pic>
        <p:nvPicPr>
          <p:cNvPr id="5" name="图片 4" descr="史良.jpg"/>
          <p:cNvPicPr>
            <a:picLocks noChangeAspect="1"/>
          </p:cNvPicPr>
          <p:nvPr/>
        </p:nvPicPr>
        <p:blipFill>
          <a:blip r:embed="rId3"/>
          <a:stretch>
            <a:fillRect/>
          </a:stretch>
        </p:blipFill>
        <p:spPr>
          <a:xfrm>
            <a:off x="5143504" y="2571744"/>
            <a:ext cx="2081227" cy="32861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人物专栏：宋庆龄、宋美龄、史良、彝族土司高玉柱等</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求医问药：</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读者信箱：婚姻问题和读书问题</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主编沈兹九不遗余力倡导女权</a:t>
            </a:r>
            <a:endParaRPr lang="zh-CN" altLang="en-US"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楷体" pitchFamily="49" charset="-122"/>
              </a:rPr>
              <a:t>结语：社会观念的更新速度远远不及经济发展的速度，但是正是有了关注女性生活的作家、编辑、学者、律师，沉寂如一潭死水的社会观念才有了渐变的可能。</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课堂讨论</a:t>
            </a:r>
            <a:endParaRPr lang="zh-CN" altLang="en-US" dirty="0"/>
          </a:p>
        </p:txBody>
      </p:sp>
      <p:sp>
        <p:nvSpPr>
          <p:cNvPr id="3" name="内容占位符 2"/>
          <p:cNvSpPr>
            <a:spLocks noGrp="1"/>
          </p:cNvSpPr>
          <p:nvPr>
            <p:ph idx="1"/>
          </p:nvPr>
        </p:nvSpPr>
        <p:spPr/>
        <p:txBody>
          <a:bodyPr/>
          <a:lstStyle/>
          <a:p>
            <a:r>
              <a:rPr lang="zh-CN" altLang="en-US" dirty="0" smtClean="0"/>
              <a:t>如何理解文学与现实的关系？</a:t>
            </a:r>
            <a:endParaRPr lang="en-US" altLang="zh-CN" dirty="0" smtClean="0"/>
          </a:p>
          <a:p>
            <a:r>
              <a:rPr lang="zh-CN" altLang="en-US" smtClean="0"/>
              <a:t>文学研究是否需要与社会历史文献相互参照？</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女学生</a:t>
            </a:r>
            <a:endParaRPr lang="zh-CN" altLang="en-US" dirty="0"/>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女子教育的兴起并不意味着女性已经成为自食其力的劳动者</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女生毕业之后很少继续就业，而是成为时髦的“女结婚员”</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女留学生回国后为社会服务的仅有</a:t>
            </a:r>
            <a:r>
              <a:rPr lang="en-US" altLang="zh-CN" dirty="0" smtClean="0">
                <a:latin typeface="楷体" pitchFamily="49" charset="-122"/>
                <a:ea typeface="楷体" pitchFamily="49" charset="-122"/>
              </a:rPr>
              <a:t>39%</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女学生"/>
          <p:cNvPicPr>
            <a:picLocks noGrp="1" noChangeAspect="1" noChangeArrowheads="1"/>
          </p:cNvPicPr>
          <p:nvPr>
            <p:ph idx="1"/>
          </p:nvPr>
        </p:nvPicPr>
        <p:blipFill>
          <a:blip r:embed="rId2"/>
          <a:srcRect/>
          <a:stretch>
            <a:fillRect/>
          </a:stretch>
        </p:blipFill>
        <p:spPr bwMode="auto">
          <a:xfrm>
            <a:off x="1500166" y="1571612"/>
            <a:ext cx="6715172" cy="464347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楷体"/>
                <a:ea typeface="楷体" pitchFamily="49" charset="-122"/>
              </a:rPr>
              <a:t>“</a:t>
            </a:r>
            <a:r>
              <a:rPr lang="zh-CN" altLang="en-US" dirty="0" smtClean="0">
                <a:ea typeface="楷体" pitchFamily="49" charset="-122"/>
              </a:rPr>
              <a:t>现在我国的女子教育，是大失败了，受了高等教育的女子，一旦身入家庭，既不善管理家庭琐事，又无力兼顾社会事业，这班人简直上高等游民</a:t>
            </a:r>
            <a:r>
              <a:rPr lang="zh-CN" altLang="en-US" dirty="0" smtClean="0">
                <a:latin typeface="楷体"/>
                <a:ea typeface="楷体" pitchFamily="49" charset="-122"/>
              </a:rPr>
              <a:t>”</a:t>
            </a:r>
            <a:r>
              <a:rPr lang="en-US" altLang="zh-CN" dirty="0" smtClean="0">
                <a:latin typeface="楷体"/>
                <a:ea typeface="楷体" pitchFamily="49" charset="-122"/>
              </a:rPr>
              <a:t>——</a:t>
            </a:r>
            <a:r>
              <a:rPr lang="zh-CN" altLang="en-US" dirty="0" smtClean="0">
                <a:ea typeface="楷体" pitchFamily="49" charset="-122"/>
              </a:rPr>
              <a:t>庐隐：</a:t>
            </a:r>
            <a:r>
              <a:rPr lang="en-US" altLang="zh-CN" dirty="0" smtClean="0">
                <a:ea typeface="楷体" pitchFamily="49" charset="-122"/>
              </a:rPr>
              <a:t>《</a:t>
            </a:r>
            <a:r>
              <a:rPr lang="zh-CN" altLang="en-US" dirty="0" smtClean="0">
                <a:ea typeface="楷体" pitchFamily="49" charset="-122"/>
              </a:rPr>
              <a:t>胜利之后</a:t>
            </a:r>
            <a:r>
              <a:rPr lang="en-US" altLang="zh-CN" dirty="0" smtClean="0">
                <a:ea typeface="楷体" pitchFamily="49" charset="-122"/>
              </a:rPr>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楷体" pitchFamily="49" charset="-122"/>
                <a:ea typeface="楷体" pitchFamily="49" charset="-122"/>
              </a:rPr>
              <a:t>1921</a:t>
            </a:r>
            <a:r>
              <a:rPr lang="zh-CN" altLang="en-US" dirty="0" smtClean="0">
                <a:latin typeface="楷体" pitchFamily="49" charset="-122"/>
                <a:ea typeface="楷体" pitchFamily="49" charset="-122"/>
              </a:rPr>
              <a:t>，陈鹤琴：</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学生婚姻问题之研究</a:t>
            </a:r>
            <a:r>
              <a:rPr lang="en-US" altLang="zh-CN" dirty="0" smtClean="0">
                <a:latin typeface="楷体" pitchFamily="49" charset="-122"/>
                <a:ea typeface="楷体" pitchFamily="49" charset="-122"/>
              </a:rPr>
              <a:t>》</a:t>
            </a:r>
          </a:p>
          <a:p>
            <a:r>
              <a:rPr lang="zh-CN" altLang="en-US" dirty="0" smtClean="0">
                <a:latin typeface="楷体" pitchFamily="49" charset="-122"/>
                <a:ea typeface="楷体" pitchFamily="49" charset="-122"/>
              </a:rPr>
              <a:t>调查对象为江浙地区</a:t>
            </a:r>
            <a:r>
              <a:rPr lang="en-US" altLang="zh-CN" dirty="0" smtClean="0">
                <a:latin typeface="楷体" pitchFamily="49" charset="-122"/>
                <a:ea typeface="楷体" pitchFamily="49" charset="-122"/>
              </a:rPr>
              <a:t>6</a:t>
            </a:r>
            <a:r>
              <a:rPr lang="zh-CN" altLang="en-US" dirty="0" smtClean="0">
                <a:latin typeface="楷体" pitchFamily="49" charset="-122"/>
                <a:ea typeface="楷体" pitchFamily="49" charset="-122"/>
              </a:rPr>
              <a:t>所大学</a:t>
            </a:r>
            <a:r>
              <a:rPr lang="en-US" altLang="zh-CN" dirty="0" smtClean="0">
                <a:latin typeface="楷体" pitchFamily="49" charset="-122"/>
                <a:ea typeface="楷体" pitchFamily="49" charset="-122"/>
              </a:rPr>
              <a:t>600</a:t>
            </a:r>
            <a:r>
              <a:rPr lang="zh-CN" altLang="en-US" dirty="0" smtClean="0">
                <a:latin typeface="楷体" pitchFamily="49" charset="-122"/>
                <a:ea typeface="楷体" pitchFamily="49" charset="-122"/>
              </a:rPr>
              <a:t>多名男生</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调查内容：对妻子满意和不满的项目：</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调查结果：</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满意的是？</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不满意的呢？</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满意的前五项：</a:t>
            </a:r>
            <a:r>
              <a:rPr lang="zh-CN" altLang="en-US" dirty="0" smtClean="0">
                <a:ea typeface="楷体" pitchFamily="49" charset="-122"/>
              </a:rPr>
              <a:t>善治家事、为人温和、性情相投、有知识、有才能</a:t>
            </a:r>
            <a:endParaRPr lang="en-US" altLang="zh-CN" dirty="0" smtClean="0">
              <a:ea typeface="楷体" pitchFamily="49" charset="-122"/>
            </a:endParaRPr>
          </a:p>
          <a:p>
            <a:r>
              <a:rPr lang="zh-CN" altLang="en-US" dirty="0" smtClean="0">
                <a:ea typeface="楷体" pitchFamily="49" charset="-122"/>
              </a:rPr>
              <a:t>不满的前三项：缺乏知识、性情不合、依赖成性</a:t>
            </a:r>
            <a:endParaRPr lang="en-US" altLang="zh-CN" dirty="0" smtClean="0">
              <a:ea typeface="楷体" pitchFamily="49" charset="-122"/>
            </a:endParaRPr>
          </a:p>
          <a:p>
            <a:r>
              <a:rPr lang="zh-CN" altLang="en-US" dirty="0" smtClean="0">
                <a:ea typeface="楷体" pitchFamily="49" charset="-122"/>
              </a:rPr>
              <a:t>对妻子能治家、教育子女的关注大大超过了希望配偶具备某一项职业专长。</a:t>
            </a:r>
            <a:endParaRPr lang="en-US" altLang="zh-CN" dirty="0" smtClean="0">
              <a:ea typeface="楷体" pitchFamily="49" charset="-122"/>
            </a:endParaRPr>
          </a:p>
          <a:p>
            <a:r>
              <a:rPr lang="zh-CN" altLang="en-US" dirty="0" smtClean="0">
                <a:ea typeface="楷体" pitchFamily="49" charset="-122"/>
              </a:rPr>
              <a:t>受教育的要求对应的是情感需要（</a:t>
            </a:r>
            <a:r>
              <a:rPr lang="en-US" altLang="zh-CN" dirty="0" smtClean="0">
                <a:ea typeface="楷体" pitchFamily="49" charset="-122"/>
              </a:rPr>
              <a:t>《</a:t>
            </a:r>
            <a:r>
              <a:rPr lang="zh-CN" altLang="en-US" dirty="0" smtClean="0">
                <a:ea typeface="楷体" pitchFamily="49" charset="-122"/>
              </a:rPr>
              <a:t>伤逝</a:t>
            </a:r>
            <a:r>
              <a:rPr lang="en-US" altLang="zh-CN" dirty="0" smtClean="0">
                <a:ea typeface="楷体" pitchFamily="49" charset="-122"/>
              </a:rPr>
              <a:t>》</a:t>
            </a:r>
            <a:r>
              <a:rPr lang="zh-CN" altLang="en-US" dirty="0" smtClean="0">
                <a:ea typeface="楷体" pitchFamily="49" charset="-122"/>
              </a:rPr>
              <a:t>）</a:t>
            </a:r>
            <a:endParaRPr lang="en-US" altLang="zh-CN" dirty="0" smtClean="0">
              <a:ea typeface="楷体" pitchFamily="49" charset="-122"/>
            </a:endParaRPr>
          </a:p>
          <a:p>
            <a:pPr>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ea typeface="楷体" pitchFamily="49" charset="-122"/>
              </a:rPr>
              <a:t>社会无法为女生提供充分就业的机会</a:t>
            </a:r>
            <a:endParaRPr lang="en-US" altLang="zh-CN" dirty="0" smtClean="0">
              <a:ea typeface="楷体" pitchFamily="49" charset="-122"/>
            </a:endParaRPr>
          </a:p>
          <a:p>
            <a:r>
              <a:rPr lang="zh-CN" altLang="en-US" dirty="0" smtClean="0">
                <a:ea typeface="楷体" pitchFamily="49" charset="-122"/>
              </a:rPr>
              <a:t>传统心理积习的影响</a:t>
            </a:r>
            <a:endParaRPr lang="en-US" altLang="zh-CN" dirty="0" smtClean="0">
              <a:ea typeface="楷体" pitchFamily="49" charset="-122"/>
            </a:endParaRPr>
          </a:p>
          <a:p>
            <a:pPr>
              <a:buNone/>
            </a:pPr>
            <a:r>
              <a:rPr lang="en-US" altLang="zh-CN" dirty="0" smtClean="0">
                <a:ea typeface="楷体" pitchFamily="49" charset="-122"/>
              </a:rPr>
              <a:t>     ——</a:t>
            </a:r>
            <a:r>
              <a:rPr lang="zh-CN" altLang="en-US" dirty="0" smtClean="0">
                <a:ea typeface="楷体" pitchFamily="49" charset="-122"/>
              </a:rPr>
              <a:t>导致“女结婚员”</a:t>
            </a:r>
            <a:endParaRPr lang="en-US" altLang="zh-CN" dirty="0" smtClean="0">
              <a:ea typeface="楷体" pitchFamily="49" charset="-122"/>
            </a:endParaRPr>
          </a:p>
          <a:p>
            <a:r>
              <a:rPr lang="zh-CN" altLang="en-US" dirty="0" smtClean="0">
                <a:ea typeface="楷体" pitchFamily="49" charset="-122"/>
              </a:rPr>
              <a:t>女生嫁入中产之家后打牌、看戏、女伴间的应酬成为少奶奶的日常生活</a:t>
            </a:r>
            <a:r>
              <a:rPr lang="en-US" altLang="zh-CN" dirty="0" smtClean="0">
                <a:latin typeface="楷体"/>
                <a:ea typeface="楷体" pitchFamily="49" charset="-122"/>
              </a:rPr>
              <a:t>——</a:t>
            </a:r>
            <a:r>
              <a:rPr lang="zh-CN" altLang="en-US" dirty="0" smtClean="0">
                <a:ea typeface="楷体" pitchFamily="49" charset="-122"/>
              </a:rPr>
              <a:t>绣在屏风上的鸟</a:t>
            </a:r>
            <a:endParaRPr lang="en-US" altLang="zh-CN" dirty="0" smtClean="0">
              <a:ea typeface="楷体" pitchFamily="49" charset="-122"/>
            </a:endParaRPr>
          </a:p>
          <a:p>
            <a:r>
              <a:rPr lang="zh-CN" altLang="en-US" dirty="0" smtClean="0">
                <a:ea typeface="楷体" pitchFamily="49" charset="-122"/>
              </a:rPr>
              <a:t>张爱玲：</a:t>
            </a:r>
            <a:r>
              <a:rPr lang="en-US" altLang="zh-CN" dirty="0" smtClean="0">
                <a:ea typeface="楷体" pitchFamily="49" charset="-122"/>
              </a:rPr>
              <a:t>《</a:t>
            </a:r>
            <a:r>
              <a:rPr lang="zh-CN" altLang="en-US" dirty="0" smtClean="0">
                <a:ea typeface="楷体" pitchFamily="49" charset="-122"/>
              </a:rPr>
              <a:t>有女同车</a:t>
            </a:r>
            <a:r>
              <a:rPr lang="en-US" altLang="zh-CN" dirty="0" smtClean="0">
                <a:ea typeface="楷体" pitchFamily="49" charset="-122"/>
              </a:rPr>
              <a:t>》</a:t>
            </a:r>
          </a:p>
          <a:p>
            <a:r>
              <a:rPr lang="zh-CN" altLang="en-US" dirty="0" smtClean="0">
                <a:ea typeface="楷体" pitchFamily="49" charset="-122"/>
              </a:rPr>
              <a:t>庐隐：</a:t>
            </a:r>
            <a:r>
              <a:rPr lang="en-US" altLang="zh-CN" dirty="0" smtClean="0">
                <a:ea typeface="楷体" pitchFamily="49" charset="-122"/>
              </a:rPr>
              <a:t>《</a:t>
            </a:r>
            <a:r>
              <a:rPr lang="zh-CN" altLang="en-US" dirty="0" smtClean="0">
                <a:ea typeface="楷体" pitchFamily="49" charset="-122"/>
              </a:rPr>
              <a:t>男人和女人</a:t>
            </a:r>
            <a:r>
              <a:rPr lang="en-US" altLang="zh-CN" dirty="0" smtClean="0">
                <a:ea typeface="楷体" pitchFamily="49" charset="-122"/>
              </a:rPr>
              <a:t>》</a:t>
            </a:r>
          </a:p>
          <a:p>
            <a:pPr>
              <a:buNone/>
            </a:pPr>
            <a:endParaRPr lang="en-US" altLang="zh-CN" dirty="0" smtClean="0">
              <a:ea typeface="楷体" pitchFamily="49" charset="-122"/>
            </a:endParaRPr>
          </a:p>
          <a:p>
            <a:pPr>
              <a:buNone/>
            </a:pPr>
            <a:r>
              <a:rPr lang="en-US" altLang="zh-CN" dirty="0" smtClean="0">
                <a:ea typeface="楷体" pitchFamily="49" charset="-122"/>
              </a:rPr>
              <a:t>     </a:t>
            </a:r>
          </a:p>
          <a:p>
            <a:pPr>
              <a:buNone/>
            </a:pPr>
            <a:endParaRPr lang="en-US" altLang="zh-CN" dirty="0" smtClean="0">
              <a:ea typeface="楷体" pitchFamily="49" charset="-122"/>
            </a:endParaRPr>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楷体" pitchFamily="49" charset="-122"/>
                <a:ea typeface="楷体" pitchFamily="49" charset="-122"/>
              </a:rPr>
              <a:t>1933</a:t>
            </a:r>
            <a:r>
              <a:rPr lang="zh-CN" altLang="en-US" dirty="0" smtClean="0">
                <a:latin typeface="楷体" pitchFamily="49" charset="-122"/>
                <a:ea typeface="楷体" pitchFamily="49" charset="-122"/>
              </a:rPr>
              <a:t>年报告：女性通过自己努力得到教职只有</a:t>
            </a:r>
            <a:r>
              <a:rPr lang="en-US" altLang="zh-CN" dirty="0" smtClean="0">
                <a:latin typeface="楷体" pitchFamily="49" charset="-122"/>
                <a:ea typeface="楷体" pitchFamily="49" charset="-122"/>
              </a:rPr>
              <a:t>2.5%</a:t>
            </a:r>
          </a:p>
          <a:p>
            <a:r>
              <a:rPr lang="zh-CN" altLang="en-US" dirty="0" smtClean="0">
                <a:latin typeface="楷体" pitchFamily="49" charset="-122"/>
                <a:ea typeface="楷体" pitchFamily="49" charset="-122"/>
              </a:rPr>
              <a:t>女教师结婚年龄</a:t>
            </a:r>
            <a:r>
              <a:rPr lang="en-US" altLang="zh-CN" dirty="0" smtClean="0">
                <a:latin typeface="楷体" pitchFamily="49" charset="-122"/>
                <a:ea typeface="楷体" pitchFamily="49" charset="-122"/>
              </a:rPr>
              <a:t>23</a:t>
            </a:r>
            <a:r>
              <a:rPr lang="zh-CN" altLang="en-US" dirty="0" smtClean="0">
                <a:latin typeface="楷体" pitchFamily="49" charset="-122"/>
                <a:ea typeface="楷体" pitchFamily="49" charset="-122"/>
              </a:rPr>
              <a:t>岁，而男性当时普遍早婚</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女教师平均</a:t>
            </a:r>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个孩子，男教师则</a:t>
            </a:r>
            <a:r>
              <a:rPr lang="en-US" altLang="zh-CN" dirty="0" smtClean="0">
                <a:latin typeface="楷体" pitchFamily="49" charset="-122"/>
                <a:ea typeface="楷体" pitchFamily="49" charset="-122"/>
              </a:rPr>
              <a:t>2-3</a:t>
            </a:r>
            <a:r>
              <a:rPr lang="zh-CN" altLang="en-US" dirty="0" smtClean="0">
                <a:latin typeface="楷体" pitchFamily="49" charset="-122"/>
                <a:ea typeface="楷体" pitchFamily="49" charset="-122"/>
              </a:rPr>
              <a:t>个</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男教师教龄多在</a:t>
            </a:r>
            <a:r>
              <a:rPr lang="en-US" altLang="zh-CN" dirty="0" smtClean="0">
                <a:latin typeface="楷体" pitchFamily="49" charset="-122"/>
                <a:ea typeface="楷体" pitchFamily="49" charset="-122"/>
              </a:rPr>
              <a:t>10</a:t>
            </a:r>
            <a:r>
              <a:rPr lang="zh-CN" altLang="en-US" dirty="0" smtClean="0">
                <a:latin typeface="楷体" pitchFamily="49" charset="-122"/>
                <a:ea typeface="楷体" pitchFamily="49" charset="-122"/>
              </a:rPr>
              <a:t>年以上，女教师则婚后不久就停止工作</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70</TotalTime>
  <Words>914</Words>
  <PresentationFormat>全屏显示(4:3)</PresentationFormat>
  <Paragraphs>82</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龙腾四海</vt:lpstr>
      <vt:lpstr>新女性的社会生活 （1920-1950）</vt:lpstr>
      <vt:lpstr>起点</vt:lpstr>
      <vt:lpstr>1.女学生</vt:lpstr>
      <vt:lpstr>幻灯片 4</vt:lpstr>
      <vt:lpstr>幻灯片 5</vt:lpstr>
      <vt:lpstr>幻灯片 6</vt:lpstr>
      <vt:lpstr>幻灯片 7</vt:lpstr>
      <vt:lpstr>幻灯片 8</vt:lpstr>
      <vt:lpstr>幻灯片 9</vt:lpstr>
      <vt:lpstr>幻灯片 10</vt:lpstr>
      <vt:lpstr>幻灯片 11</vt:lpstr>
      <vt:lpstr>2.女工</vt:lpstr>
      <vt:lpstr>幻灯片 13</vt:lpstr>
      <vt:lpstr>幻灯片 14</vt:lpstr>
      <vt:lpstr>3.妓女</vt:lpstr>
      <vt:lpstr>幻灯片 16</vt:lpstr>
      <vt:lpstr>幻灯片 17</vt:lpstr>
      <vt:lpstr>幻灯片 18</vt:lpstr>
      <vt:lpstr>4.一份现代杂志与女性观</vt:lpstr>
      <vt:lpstr>幻灯片 20</vt:lpstr>
      <vt:lpstr>幻灯片 21</vt:lpstr>
      <vt:lpstr>幻灯片 22</vt:lpstr>
      <vt:lpstr>幻灯片 23</vt:lpstr>
      <vt:lpstr>课堂讨论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新女性的社会生活</dc:title>
  <dc:creator>admin</dc:creator>
  <cp:lastModifiedBy>admin</cp:lastModifiedBy>
  <cp:revision>9</cp:revision>
  <dcterms:created xsi:type="dcterms:W3CDTF">2017-09-01T03:06:13Z</dcterms:created>
  <dcterms:modified xsi:type="dcterms:W3CDTF">2017-11-20T07:44:41Z</dcterms:modified>
</cp:coreProperties>
</file>