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9" r:id="rId10"/>
    <p:sldId id="264" r:id="rId11"/>
    <p:sldId id="265" r:id="rId12"/>
    <p:sldId id="266" r:id="rId13"/>
    <p:sldId id="270" r:id="rId14"/>
    <p:sldId id="271" r:id="rId15"/>
    <p:sldId id="267" r:id="rId16"/>
    <p:sldId id="268" r:id="rId17"/>
    <p:sldId id="287" r:id="rId18"/>
    <p:sldId id="272" r:id="rId19"/>
    <p:sldId id="273" r:id="rId20"/>
    <p:sldId id="274" r:id="rId21"/>
    <p:sldId id="275" r:id="rId22"/>
    <p:sldId id="278" r:id="rId23"/>
    <p:sldId id="276" r:id="rId24"/>
    <p:sldId id="277" r:id="rId25"/>
    <p:sldId id="279" r:id="rId26"/>
    <p:sldId id="280" r:id="rId27"/>
    <p:sldId id="281" r:id="rId28"/>
    <p:sldId id="282" r:id="rId29"/>
    <p:sldId id="283" r:id="rId30"/>
    <p:sldId id="284" r:id="rId31"/>
    <p:sldId id="285" r:id="rId32"/>
    <p:sldId id="286"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2018/6/7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2018/6/7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pPr/>
              <a:t>2018/6/7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8029604" cy="1470025"/>
          </a:xfrm>
        </p:spPr>
        <p:txBody>
          <a:bodyPr>
            <a:normAutofit fontScale="90000"/>
          </a:bodyPr>
          <a:lstStyle/>
          <a:p>
            <a:r>
              <a:rPr lang="zh-CN" altLang="en-US" dirty="0" smtClean="0"/>
              <a:t>“社会主义革命”规约下的性别</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pPr>
              <a:buNone/>
            </a:pPr>
            <a:endParaRPr lang="en-US" altLang="zh-CN" b="1" dirty="0" smtClean="0"/>
          </a:p>
          <a:p>
            <a:r>
              <a:rPr lang="zh-CN" altLang="en-US" sz="4000" dirty="0" smtClean="0">
                <a:latin typeface="隶书" pitchFamily="49" charset="-122"/>
                <a:ea typeface="隶书" pitchFamily="49" charset="-122"/>
              </a:rPr>
              <a:t>性别改造的过程中，</a:t>
            </a:r>
            <a:r>
              <a:rPr lang="zh-CN" altLang="en-US" sz="4000" dirty="0" smtClean="0">
                <a:latin typeface="Arial"/>
                <a:ea typeface="隶书" pitchFamily="49" charset="-122"/>
              </a:rPr>
              <a:t>“</a:t>
            </a:r>
            <a:r>
              <a:rPr lang="zh-CN" altLang="en-US" sz="4000" dirty="0" smtClean="0">
                <a:latin typeface="隶书" pitchFamily="49" charset="-122"/>
                <a:ea typeface="隶书" pitchFamily="49" charset="-122"/>
              </a:rPr>
              <a:t>劳动</a:t>
            </a:r>
            <a:r>
              <a:rPr lang="zh-CN" altLang="en-US" sz="4000" dirty="0" smtClean="0">
                <a:latin typeface="Arial"/>
                <a:ea typeface="隶书" pitchFamily="49" charset="-122"/>
              </a:rPr>
              <a:t>”</a:t>
            </a:r>
            <a:r>
              <a:rPr lang="zh-CN" altLang="en-US" sz="4000" dirty="0" smtClean="0">
                <a:latin typeface="隶书" pitchFamily="49" charset="-122"/>
                <a:ea typeface="隶书" pitchFamily="49" charset="-122"/>
              </a:rPr>
              <a:t>是最为有效的途径</a:t>
            </a:r>
            <a:r>
              <a:rPr lang="zh-CN" altLang="en-US" sz="4000" dirty="0" smtClean="0">
                <a:latin typeface="隶书" pitchFamily="49" charset="-122"/>
                <a:ea typeface="隶书" pitchFamily="49" charset="-122"/>
              </a:rPr>
              <a:t>。</a:t>
            </a:r>
            <a:endParaRPr lang="en-US" altLang="zh-CN" sz="4000" dirty="0" smtClean="0">
              <a:latin typeface="隶书" pitchFamily="49" charset="-122"/>
              <a:ea typeface="隶书" pitchFamily="49" charset="-122"/>
            </a:endParaRPr>
          </a:p>
          <a:p>
            <a:r>
              <a:rPr lang="zh-CN" altLang="en-US" sz="4000" dirty="0" smtClean="0">
                <a:latin typeface="隶书" pitchFamily="49" charset="-122"/>
                <a:ea typeface="隶书" pitchFamily="49" charset="-122"/>
              </a:rPr>
              <a:t>杨绛：</a:t>
            </a:r>
            <a:r>
              <a:rPr lang="en-US" altLang="zh-CN" sz="4000" dirty="0" smtClean="0">
                <a:latin typeface="隶书" pitchFamily="49" charset="-122"/>
                <a:ea typeface="隶书" pitchFamily="49" charset="-122"/>
              </a:rPr>
              <a:t>《</a:t>
            </a:r>
            <a:r>
              <a:rPr lang="zh-CN" altLang="en-US" sz="4000" dirty="0" smtClean="0">
                <a:latin typeface="隶书" pitchFamily="49" charset="-122"/>
                <a:ea typeface="隶书" pitchFamily="49" charset="-122"/>
              </a:rPr>
              <a:t>干校六记</a:t>
            </a:r>
            <a:r>
              <a:rPr lang="en-US" altLang="zh-CN" sz="4000" dirty="0" smtClean="0">
                <a:latin typeface="隶书" pitchFamily="49" charset="-122"/>
                <a:ea typeface="隶书" pitchFamily="49" charset="-122"/>
              </a:rPr>
              <a:t>》</a:t>
            </a:r>
            <a:r>
              <a:rPr lang="zh-CN" altLang="en-US" sz="4000" dirty="0" smtClean="0">
                <a:latin typeface="隶书" pitchFamily="49" charset="-122"/>
                <a:ea typeface="隶书" pitchFamily="49" charset="-122"/>
              </a:rPr>
              <a:t>（劳动改造人）</a:t>
            </a:r>
            <a:endParaRPr lang="en-US" altLang="zh-CN" sz="4000" dirty="0" smtClean="0">
              <a:latin typeface="隶书" pitchFamily="49" charset="-122"/>
              <a:ea typeface="隶书" pitchFamily="49" charset="-122"/>
            </a:endParaRPr>
          </a:p>
          <a:p>
            <a:r>
              <a:rPr lang="zh-CN" altLang="en-US" sz="4000" dirty="0" smtClean="0">
                <a:latin typeface="隶书" pitchFamily="49" charset="-122"/>
                <a:ea typeface="隶书" pitchFamily="49" charset="-122"/>
              </a:rPr>
              <a:t>李小江的</a:t>
            </a:r>
            <a:r>
              <a:rPr lang="zh-CN" altLang="en-US" sz="4000" dirty="0" smtClean="0">
                <a:latin typeface="隶书" pitchFamily="49" charset="-122"/>
                <a:ea typeface="隶书" pitchFamily="49" charset="-122"/>
              </a:rPr>
              <a:t>回忆录（劳动创造人）</a:t>
            </a:r>
            <a:endParaRPr lang="en-US" altLang="zh-CN" sz="4000" dirty="0" smtClean="0">
              <a:latin typeface="隶书" pitchFamily="49" charset="-122"/>
              <a:ea typeface="隶书" pitchFamily="49" charset="-122"/>
            </a:endParaRPr>
          </a:p>
          <a:p>
            <a:r>
              <a:rPr lang="zh-CN" altLang="en-US" sz="4000" dirty="0" smtClean="0">
                <a:latin typeface="隶书" pitchFamily="49" charset="-122"/>
                <a:ea typeface="隶书" pitchFamily="49" charset="-122"/>
              </a:rPr>
              <a:t>十七年时期众多的文学</a:t>
            </a:r>
            <a:r>
              <a:rPr lang="zh-CN" altLang="en-US" sz="4000" dirty="0" smtClean="0">
                <a:latin typeface="隶书" pitchFamily="49" charset="-122"/>
                <a:ea typeface="隶书" pitchFamily="49" charset="-122"/>
              </a:rPr>
              <a:t>作品（劳动实现个人价值）</a:t>
            </a:r>
            <a:endParaRPr lang="zh-CN" altLang="en-US" sz="4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sz="4000" dirty="0" smtClean="0">
                <a:latin typeface="隶书" pitchFamily="49" charset="-122"/>
                <a:ea typeface="隶书" pitchFamily="49" charset="-122"/>
              </a:rPr>
              <a:t>1952</a:t>
            </a:r>
            <a:r>
              <a:rPr lang="zh-CN" altLang="en-US" sz="4000" dirty="0" smtClean="0">
                <a:latin typeface="隶书" pitchFamily="49" charset="-122"/>
                <a:ea typeface="隶书" pitchFamily="49" charset="-122"/>
              </a:rPr>
              <a:t>年，农村地区参加生产劳动的女性占</a:t>
            </a:r>
            <a:r>
              <a:rPr lang="en-US" altLang="zh-CN" sz="4000" dirty="0" smtClean="0">
                <a:latin typeface="隶书" pitchFamily="49" charset="-122"/>
                <a:ea typeface="隶书" pitchFamily="49" charset="-122"/>
              </a:rPr>
              <a:t>60%</a:t>
            </a:r>
          </a:p>
          <a:p>
            <a:r>
              <a:rPr lang="zh-CN" altLang="en-US" sz="4000" dirty="0" smtClean="0">
                <a:latin typeface="隶书" pitchFamily="49" charset="-122"/>
                <a:ea typeface="隶书" pitchFamily="49" charset="-122"/>
              </a:rPr>
              <a:t>城市女性进入重工业领域：女子地震组、女子测量队，女子进入冶炼、机械、化工、基建、交通运输等领域</a:t>
            </a:r>
            <a:endParaRPr lang="en-US" altLang="zh-CN" sz="4000" dirty="0" smtClean="0">
              <a:latin typeface="隶书" pitchFamily="49" charset="-122"/>
              <a:ea typeface="隶书" pitchFamily="49" charset="-122"/>
            </a:endParaRPr>
          </a:p>
          <a:p>
            <a:r>
              <a:rPr lang="zh-CN" altLang="en-US" sz="4000" dirty="0" smtClean="0">
                <a:latin typeface="隶书" pitchFamily="49" charset="-122"/>
                <a:ea typeface="隶书" pitchFamily="49" charset="-122"/>
              </a:rPr>
              <a:t>草明：</a:t>
            </a:r>
            <a:r>
              <a:rPr lang="en-US" altLang="zh-CN" sz="4000" dirty="0" smtClean="0">
                <a:latin typeface="隶书" pitchFamily="49" charset="-122"/>
                <a:ea typeface="隶书" pitchFamily="49" charset="-122"/>
              </a:rPr>
              <a:t>《</a:t>
            </a:r>
            <a:r>
              <a:rPr lang="zh-CN" altLang="en-US" sz="4000" dirty="0" smtClean="0">
                <a:latin typeface="隶书" pitchFamily="49" charset="-122"/>
                <a:ea typeface="隶书" pitchFamily="49" charset="-122"/>
              </a:rPr>
              <a:t>乘风破浪</a:t>
            </a:r>
            <a:r>
              <a:rPr lang="en-US" altLang="zh-CN" sz="4000" dirty="0" smtClean="0">
                <a:latin typeface="隶书" pitchFamily="49" charset="-122"/>
                <a:ea typeface="隶书" pitchFamily="49" charset="-122"/>
              </a:rPr>
              <a:t>》</a:t>
            </a:r>
            <a:endParaRPr lang="zh-CN" altLang="en-US" sz="4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4" descr="劳动 妇女2"/>
          <p:cNvPicPr>
            <a:picLocks noGrp="1" noChangeAspect="1" noChangeArrowheads="1"/>
          </p:cNvPicPr>
          <p:nvPr>
            <p:ph idx="1"/>
          </p:nvPr>
        </p:nvPicPr>
        <p:blipFill>
          <a:blip r:embed="rId2" cstate="print"/>
          <a:srcRect/>
          <a:stretch>
            <a:fillRect/>
          </a:stretch>
        </p:blipFill>
        <p:spPr bwMode="auto">
          <a:xfrm>
            <a:off x="785786" y="1571612"/>
            <a:ext cx="3679645" cy="4525963"/>
          </a:xfrm>
          <a:prstGeom prst="rect">
            <a:avLst/>
          </a:prstGeom>
          <a:noFill/>
        </p:spPr>
      </p:pic>
      <p:pic>
        <p:nvPicPr>
          <p:cNvPr id="5" name="Picture 5" descr="劳动妇女1"/>
          <p:cNvPicPr>
            <a:picLocks noChangeAspect="1" noChangeArrowheads="1"/>
          </p:cNvPicPr>
          <p:nvPr/>
        </p:nvPicPr>
        <p:blipFill>
          <a:blip r:embed="rId3" cstate="print"/>
          <a:srcRect/>
          <a:stretch>
            <a:fillRect/>
          </a:stretch>
        </p:blipFill>
        <p:spPr bwMode="auto">
          <a:xfrm>
            <a:off x="4643438" y="1500174"/>
            <a:ext cx="3810000" cy="467677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smtClean="0">
                <a:ea typeface="隶书" pitchFamily="49" charset="-122"/>
              </a:rPr>
              <a:t>李小江以个人经验描述她们这一代女性对性别身份的认知：它最强烈的反应就是极端鄙视女性。</a:t>
            </a:r>
            <a:endParaRPr lang="en-US" altLang="zh-CN" dirty="0" smtClean="0">
              <a:ea typeface="隶书" pitchFamily="49" charset="-122"/>
            </a:endParaRPr>
          </a:p>
          <a:p>
            <a:r>
              <a:rPr lang="en-US" altLang="zh-CN" dirty="0" smtClean="0">
                <a:ea typeface="隶书" pitchFamily="49" charset="-122"/>
              </a:rPr>
              <a:t>……</a:t>
            </a:r>
            <a:r>
              <a:rPr lang="zh-CN" altLang="en-US" dirty="0" smtClean="0">
                <a:ea typeface="隶书" pitchFamily="49" charset="-122"/>
              </a:rPr>
              <a:t>我开始自觉地学习男人。读所有能找到的伟人传记，学习像男人一样磨练意志，像拉赫美托夫那样折磨自己。狂风中，我偏去站风口，一站就是几小时。三伏天暴晒、三九天游泳。村里沿袭千年的所有那些女性禁忌几乎都被我破了。</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3600" dirty="0" smtClean="0">
                <a:ea typeface="隶书" pitchFamily="49" charset="-122"/>
              </a:rPr>
              <a:t>这些故事证明：一个女人完全可以像男人那样，只要奋斗，也可以取得像男人一样的成就。</a:t>
            </a:r>
            <a:endParaRPr lang="en-US" altLang="zh-CN" sz="3600" dirty="0" smtClean="0">
              <a:ea typeface="隶书" pitchFamily="49" charset="-122"/>
            </a:endParaRPr>
          </a:p>
          <a:p>
            <a:r>
              <a:rPr lang="zh-CN" altLang="en-US" sz="3600" dirty="0" smtClean="0">
                <a:ea typeface="隶书" pitchFamily="49" charset="-122"/>
              </a:rPr>
              <a:t>比起世纪初那些仅仅因为是女性就必须付出沉重的代价来求学求职的奋斗故事，新中国俨然已经实现了“男女平等”这一妇女解放的根本目标</a:t>
            </a:r>
            <a:endParaRPr lang="zh-CN" altLang="en-US" sz="3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r>
              <a:rPr lang="zh-CN" altLang="en-US" sz="3600" dirty="0" smtClean="0">
                <a:latin typeface="隶书" pitchFamily="49" charset="-122"/>
                <a:ea typeface="隶书" pitchFamily="49" charset="-122"/>
              </a:rPr>
              <a:t>“劳动”重新设定了个人价值的标准</a:t>
            </a:r>
            <a:endParaRPr lang="en-US" altLang="zh-CN" sz="3600" dirty="0" smtClean="0">
              <a:latin typeface="隶书" pitchFamily="49" charset="-122"/>
              <a:ea typeface="隶书" pitchFamily="49" charset="-122"/>
            </a:endParaRPr>
          </a:p>
          <a:p>
            <a:r>
              <a:rPr lang="en-US" altLang="zh-CN" sz="3600" dirty="0" smtClean="0">
                <a:latin typeface="隶书" pitchFamily="49" charset="-122"/>
                <a:ea typeface="隶书" pitchFamily="49" charset="-122"/>
              </a:rPr>
              <a:t>1960</a:t>
            </a:r>
            <a:r>
              <a:rPr lang="zh-CN" altLang="en-US" sz="3600" dirty="0" smtClean="0">
                <a:latin typeface="隶书" pitchFamily="49" charset="-122"/>
                <a:ea typeface="隶书" pitchFamily="49" charset="-122"/>
              </a:rPr>
              <a:t>年，</a:t>
            </a:r>
            <a:r>
              <a:rPr lang="zh-CN" altLang="en-US" sz="3600" dirty="0" smtClean="0">
                <a:latin typeface="Arial"/>
                <a:ea typeface="隶书" pitchFamily="49" charset="-122"/>
              </a:rPr>
              <a:t>“</a:t>
            </a:r>
            <a:r>
              <a:rPr lang="zh-CN" altLang="en-US" sz="3600" dirty="0" smtClean="0">
                <a:latin typeface="隶书" pitchFamily="49" charset="-122"/>
                <a:ea typeface="隶书" pitchFamily="49" charset="-122"/>
              </a:rPr>
              <a:t>三八红旗手</a:t>
            </a:r>
            <a:r>
              <a:rPr lang="zh-CN" altLang="en-US" sz="3600" dirty="0" smtClean="0">
                <a:latin typeface="Arial"/>
                <a:ea typeface="隶书" pitchFamily="49" charset="-122"/>
              </a:rPr>
              <a:t>”“巾帼英雄”</a:t>
            </a:r>
            <a:endParaRPr lang="en-US" altLang="zh-CN" sz="3600" dirty="0" smtClean="0">
              <a:latin typeface="Arial"/>
              <a:ea typeface="隶书" pitchFamily="49" charset="-122"/>
            </a:endParaRPr>
          </a:p>
          <a:p>
            <a:r>
              <a:rPr lang="en-US" altLang="zh-CN" sz="3600" dirty="0" smtClean="0">
                <a:latin typeface="隶书" pitchFamily="49" charset="-122"/>
                <a:ea typeface="隶书" pitchFamily="49" charset="-122"/>
              </a:rPr>
              <a:t>1963</a:t>
            </a:r>
            <a:r>
              <a:rPr lang="zh-CN" altLang="en-US" sz="3600" dirty="0" smtClean="0">
                <a:latin typeface="隶书" pitchFamily="49" charset="-122"/>
                <a:ea typeface="隶书" pitchFamily="49" charset="-122"/>
              </a:rPr>
              <a:t>年，</a:t>
            </a:r>
            <a:r>
              <a:rPr lang="zh-CN" altLang="en-US" sz="3600" dirty="0" smtClean="0">
                <a:latin typeface="Arial"/>
                <a:ea typeface="隶书" pitchFamily="49" charset="-122"/>
              </a:rPr>
              <a:t>“</a:t>
            </a:r>
            <a:r>
              <a:rPr lang="zh-CN" altLang="en-US" sz="3600" dirty="0" smtClean="0">
                <a:latin typeface="隶书" pitchFamily="49" charset="-122"/>
                <a:ea typeface="隶书" pitchFamily="49" charset="-122"/>
              </a:rPr>
              <a:t>铁姑娘</a:t>
            </a:r>
            <a:r>
              <a:rPr lang="zh-CN" altLang="en-US" sz="3600" dirty="0" smtClean="0">
                <a:latin typeface="Arial"/>
                <a:ea typeface="隶书" pitchFamily="49" charset="-122"/>
              </a:rPr>
              <a:t>”</a:t>
            </a:r>
            <a:r>
              <a:rPr lang="en-US" altLang="zh-CN" sz="3600" dirty="0" smtClean="0">
                <a:latin typeface="隶书" pitchFamily="49" charset="-122"/>
                <a:ea typeface="隶书" pitchFamily="49" charset="-122"/>
              </a:rPr>
              <a:t>-</a:t>
            </a:r>
            <a:r>
              <a:rPr lang="zh-CN" altLang="en-US" sz="3600" dirty="0" smtClean="0">
                <a:latin typeface="隶书" pitchFamily="49" charset="-122"/>
                <a:ea typeface="隶书" pitchFamily="49" charset="-122"/>
              </a:rPr>
              <a:t>短发、圆脸、宽肩、粗腰、黑肤、大嗓门、扛着步枪或铁锹、带着呼呼铁气。</a:t>
            </a:r>
            <a:br>
              <a:rPr lang="zh-CN" altLang="en-US" sz="3600" dirty="0" smtClean="0">
                <a:latin typeface="隶书" pitchFamily="49" charset="-122"/>
                <a:ea typeface="隶书" pitchFamily="49" charset="-122"/>
              </a:rPr>
            </a:br>
            <a:r>
              <a:rPr lang="zh-CN" altLang="en-US" sz="3600" dirty="0" smtClean="0">
                <a:latin typeface="隶书" pitchFamily="49" charset="-122"/>
                <a:ea typeface="隶书" pitchFamily="49" charset="-122"/>
              </a:rPr>
              <a:t>成为当时许多重大事件的注释：红旗渠、大寨田、南京大桥、大庆油田、卫星上天、核弹试爆</a:t>
            </a:r>
            <a:endParaRPr lang="zh-CN" altLang="en-US" sz="3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ea typeface="隶书" pitchFamily="49" charset="-122"/>
              </a:rPr>
              <a:t>“</a:t>
            </a:r>
            <a:r>
              <a:rPr lang="zh-CN" altLang="en-US" dirty="0" smtClean="0">
                <a:ea typeface="隶书" pitchFamily="49" charset="-122"/>
              </a:rPr>
              <a:t>俺队有个铁姑娘，铁手铁脚铁肩膀。拳头一握噶蹦蹦，走起路来震天响；一拳能把山砸开，一脚能让水倒淌”</a:t>
            </a:r>
            <a:endParaRPr lang="en-US" altLang="zh-CN" dirty="0" smtClean="0">
              <a:ea typeface="隶书" pitchFamily="49" charset="-122"/>
            </a:endParaRPr>
          </a:p>
          <a:p>
            <a:r>
              <a:rPr lang="zh-CN" altLang="en-US" dirty="0" smtClean="0">
                <a:ea typeface="隶书" pitchFamily="49" charset="-122"/>
              </a:rPr>
              <a:t>“妇女能顶半边天”</a:t>
            </a:r>
            <a:endParaRPr lang="en-US" altLang="zh-CN" dirty="0" smtClean="0">
              <a:ea typeface="隶书" pitchFamily="49" charset="-122"/>
            </a:endParaRPr>
          </a:p>
          <a:p>
            <a:r>
              <a:rPr lang="zh-CN" altLang="en-US" dirty="0" smtClean="0">
                <a:ea typeface="隶书" pitchFamily="49" charset="-122"/>
              </a:rPr>
              <a:t>“男同志能做到的事情，女同志也能做到</a:t>
            </a:r>
            <a:r>
              <a:rPr lang="zh-CN" altLang="en-US" dirty="0" smtClean="0">
                <a:ea typeface="隶书" pitchFamily="49" charset="-122"/>
              </a:rPr>
              <a:t>”</a:t>
            </a:r>
            <a:endParaRPr lang="en-US" altLang="zh-CN" dirty="0" smtClean="0">
              <a:ea typeface="隶书"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ea typeface="隶书" pitchFamily="49" charset="-122"/>
              </a:rPr>
              <a:t>妇女解放已经不唯是一种权利，更是一种责任和</a:t>
            </a:r>
            <a:r>
              <a:rPr lang="zh-CN" altLang="en-US" dirty="0" smtClean="0">
                <a:ea typeface="隶书" pitchFamily="49" charset="-122"/>
              </a:rPr>
              <a:t>义务</a:t>
            </a:r>
            <a:endParaRPr lang="en-US" altLang="zh-CN" dirty="0" smtClean="0">
              <a:ea typeface="隶书" pitchFamily="49" charset="-122"/>
            </a:endParaRPr>
          </a:p>
          <a:p>
            <a:endParaRPr lang="zh-CN" altLang="en-US" dirty="0" smtClean="0"/>
          </a:p>
          <a:p>
            <a:r>
              <a:rPr lang="zh-CN" altLang="en-US" dirty="0" smtClean="0">
                <a:ea typeface="隶书" pitchFamily="49" charset="-122"/>
              </a:rPr>
              <a:t>性别重塑是一个“国家”介入的过程</a:t>
            </a:r>
            <a:r>
              <a:rPr lang="zh-CN" altLang="en-US" dirty="0" smtClean="0"/>
              <a:t>。</a:t>
            </a:r>
            <a:endParaRPr lang="en-US" altLang="zh-CN" dirty="0" smtClean="0"/>
          </a:p>
          <a:p>
            <a:r>
              <a:rPr lang="zh-CN" altLang="en-US" dirty="0" smtClean="0">
                <a:latin typeface="+mj-ea"/>
                <a:ea typeface="+mj-ea"/>
              </a:rPr>
              <a:t>当然，这其中也有近半个世纪中国妇女解放运动的助推</a:t>
            </a:r>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二，新中国为何要改造性别</a:t>
            </a:r>
            <a:endParaRPr lang="zh-CN" altLang="en-US" dirty="0"/>
          </a:p>
        </p:txBody>
      </p:sp>
      <p:sp>
        <p:nvSpPr>
          <p:cNvPr id="3" name="内容占位符 2"/>
          <p:cNvSpPr>
            <a:spLocks noGrp="1"/>
          </p:cNvSpPr>
          <p:nvPr>
            <p:ph idx="1"/>
          </p:nvPr>
        </p:nvSpPr>
        <p:spPr/>
        <p:txBody>
          <a:bodyPr>
            <a:noAutofit/>
          </a:bodyPr>
          <a:lstStyle/>
          <a:p>
            <a:r>
              <a:rPr lang="zh-CN" altLang="en-US" sz="3600" dirty="0" smtClean="0">
                <a:ea typeface="隶书" pitchFamily="49" charset="-122"/>
              </a:rPr>
              <a:t>这与国家具体的生产建设规划密不可分</a:t>
            </a:r>
            <a:endParaRPr lang="en-US" altLang="zh-CN" sz="3600" dirty="0" smtClean="0">
              <a:ea typeface="隶书" pitchFamily="49" charset="-122"/>
            </a:endParaRPr>
          </a:p>
          <a:p>
            <a:r>
              <a:rPr lang="zh-CN" altLang="en-US" sz="3600" dirty="0" smtClean="0">
                <a:ea typeface="隶书" pitchFamily="49" charset="-122"/>
              </a:rPr>
              <a:t>如果不动员城市妇女，就势必要从农村招工，而过多的城市人口会增加生活补给的负担</a:t>
            </a:r>
            <a:r>
              <a:rPr lang="zh-CN" altLang="en-US" sz="3600" dirty="0" smtClean="0">
                <a:ea typeface="隶书" pitchFamily="49" charset="-122"/>
              </a:rPr>
              <a:t>。</a:t>
            </a:r>
            <a:endParaRPr lang="en-US" altLang="zh-CN" sz="3600" dirty="0" smtClean="0">
              <a:ea typeface="隶书"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三，新中国如何重塑性别</a:t>
            </a:r>
            <a:endParaRPr lang="zh-CN" altLang="en-US" dirty="0"/>
          </a:p>
        </p:txBody>
      </p:sp>
      <p:sp>
        <p:nvSpPr>
          <p:cNvPr id="3" name="内容占位符 2"/>
          <p:cNvSpPr>
            <a:spLocks noGrp="1"/>
          </p:cNvSpPr>
          <p:nvPr>
            <p:ph idx="1"/>
          </p:nvPr>
        </p:nvSpPr>
        <p:spPr/>
        <p:txBody>
          <a:bodyPr/>
          <a:lstStyle/>
          <a:p>
            <a:r>
              <a:rPr lang="en-US" altLang="zh-CN" dirty="0" smtClean="0">
                <a:latin typeface="隶书" pitchFamily="49" charset="-122"/>
                <a:ea typeface="隶书" pitchFamily="49" charset="-122"/>
              </a:rPr>
              <a:t>1</a:t>
            </a:r>
            <a:r>
              <a:rPr lang="zh-CN" altLang="en-US" dirty="0" smtClean="0">
                <a:latin typeface="隶书" pitchFamily="49" charset="-122"/>
                <a:ea typeface="隶书" pitchFamily="49" charset="-122"/>
              </a:rPr>
              <a:t>，政策准备：执行</a:t>
            </a:r>
            <a:r>
              <a:rPr lang="zh-CN" altLang="en-US" dirty="0" smtClean="0">
                <a:latin typeface="隶书" pitchFamily="49" charset="-122"/>
                <a:ea typeface="隶书" pitchFamily="49" charset="-122"/>
              </a:rPr>
              <a:t>新的婚姻政策</a:t>
            </a:r>
            <a:r>
              <a:rPr lang="en-US" altLang="zh-CN" dirty="0" smtClean="0">
                <a:latin typeface="隶书" pitchFamily="49" charset="-122"/>
                <a:ea typeface="隶书" pitchFamily="49" charset="-122"/>
              </a:rPr>
              <a:t>-</a:t>
            </a:r>
            <a:r>
              <a:rPr lang="zh-CN" altLang="en-US" dirty="0" smtClean="0">
                <a:latin typeface="隶书" pitchFamily="49" charset="-122"/>
                <a:ea typeface="隶书" pitchFamily="49" charset="-122"/>
              </a:rPr>
              <a:t>为了赋予妇女走出家庭参加社会生产的合法性</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根据地、新中国都强调</a:t>
            </a:r>
            <a:r>
              <a:rPr lang="zh-CN" altLang="en-US" dirty="0" smtClean="0">
                <a:latin typeface="Arial"/>
                <a:ea typeface="隶书" pitchFamily="49" charset="-122"/>
              </a:rPr>
              <a:t>“</a:t>
            </a:r>
            <a:r>
              <a:rPr lang="zh-CN" altLang="en-US" dirty="0" smtClean="0">
                <a:latin typeface="隶书" pitchFamily="49" charset="-122"/>
                <a:ea typeface="隶书" pitchFamily="49" charset="-122"/>
              </a:rPr>
              <a:t>婚姻自由</a:t>
            </a:r>
            <a:r>
              <a:rPr lang="zh-CN" altLang="en-US" dirty="0" smtClean="0">
                <a:latin typeface="Arial"/>
                <a:ea typeface="隶书" pitchFamily="49" charset="-122"/>
              </a:rPr>
              <a:t>”</a:t>
            </a:r>
            <a:endParaRPr lang="en-US" altLang="zh-CN" dirty="0" smtClean="0">
              <a:latin typeface="Arial"/>
              <a:ea typeface="隶书" pitchFamily="49" charset="-122"/>
            </a:endParaRPr>
          </a:p>
          <a:p>
            <a:r>
              <a:rPr lang="en-US" altLang="zh-CN" dirty="0" smtClean="0">
                <a:latin typeface="隶书" pitchFamily="49" charset="-122"/>
                <a:ea typeface="隶书" pitchFamily="49" charset="-122"/>
              </a:rPr>
              <a:t>《</a:t>
            </a:r>
            <a:r>
              <a:rPr lang="zh-CN" altLang="en-US" dirty="0" smtClean="0">
                <a:latin typeface="隶书" pitchFamily="49" charset="-122"/>
                <a:ea typeface="隶书" pitchFamily="49" charset="-122"/>
              </a:rPr>
              <a:t>小二黑结婚</a:t>
            </a:r>
            <a:r>
              <a:rPr lang="en-US" altLang="zh-CN" dirty="0" smtClean="0">
                <a:latin typeface="隶书" pitchFamily="49" charset="-122"/>
                <a:ea typeface="隶书" pitchFamily="49" charset="-122"/>
              </a:rPr>
              <a:t>》</a:t>
            </a:r>
          </a:p>
          <a:p>
            <a:r>
              <a:rPr lang="en-US" altLang="zh-CN" dirty="0" smtClean="0">
                <a:latin typeface="隶书" pitchFamily="49" charset="-122"/>
                <a:ea typeface="隶书" pitchFamily="49" charset="-122"/>
              </a:rPr>
              <a:t>1950</a:t>
            </a:r>
            <a:r>
              <a:rPr lang="zh-CN" altLang="en-US" dirty="0" smtClean="0">
                <a:latin typeface="隶书" pitchFamily="49" charset="-122"/>
                <a:ea typeface="隶书" pitchFamily="49" charset="-122"/>
              </a:rPr>
              <a:t>年</a:t>
            </a:r>
            <a:r>
              <a:rPr lang="en-US" altLang="zh-CN" dirty="0" smtClean="0">
                <a:latin typeface="隶书" pitchFamily="49" charset="-122"/>
                <a:ea typeface="隶书" pitchFamily="49" charset="-122"/>
              </a:rPr>
              <a:t>5</a:t>
            </a:r>
            <a:r>
              <a:rPr lang="zh-CN" altLang="en-US" dirty="0" smtClean="0">
                <a:latin typeface="隶书" pitchFamily="49" charset="-122"/>
                <a:ea typeface="隶书" pitchFamily="49" charset="-122"/>
              </a:rPr>
              <a:t>月</a:t>
            </a:r>
            <a:r>
              <a:rPr lang="en-US" altLang="zh-CN" dirty="0" smtClean="0">
                <a:latin typeface="隶书" pitchFamily="49" charset="-122"/>
                <a:ea typeface="隶书" pitchFamily="49" charset="-122"/>
              </a:rPr>
              <a:t>1</a:t>
            </a:r>
            <a:r>
              <a:rPr lang="zh-CN" altLang="en-US" dirty="0" smtClean="0">
                <a:latin typeface="隶书" pitchFamily="49" charset="-122"/>
                <a:ea typeface="隶书" pitchFamily="49" charset="-122"/>
              </a:rPr>
              <a:t>日，颁布</a:t>
            </a:r>
            <a:r>
              <a:rPr lang="en-US" altLang="zh-CN" dirty="0" smtClean="0">
                <a:latin typeface="隶书" pitchFamily="49" charset="-122"/>
                <a:ea typeface="隶书" pitchFamily="49" charset="-122"/>
              </a:rPr>
              <a:t>《</a:t>
            </a:r>
            <a:r>
              <a:rPr lang="zh-CN" altLang="en-US" dirty="0" smtClean="0">
                <a:latin typeface="隶书" pitchFamily="49" charset="-122"/>
                <a:ea typeface="隶书" pitchFamily="49" charset="-122"/>
              </a:rPr>
              <a:t>婚姻法</a:t>
            </a:r>
            <a:r>
              <a:rPr lang="en-US" altLang="zh-CN" dirty="0" smtClean="0">
                <a:latin typeface="隶书" pitchFamily="49" charset="-122"/>
                <a:ea typeface="隶书" pitchFamily="49" charset="-122"/>
              </a:rPr>
              <a:t>》</a:t>
            </a:r>
            <a:r>
              <a:rPr lang="zh-CN" altLang="en-US" dirty="0" smtClean="0">
                <a:latin typeface="隶书" pitchFamily="49" charset="-122"/>
                <a:ea typeface="隶书" pitchFamily="49" charset="-122"/>
              </a:rPr>
              <a:t>目的是为了促进新民主主义中国的政治、经济、国防和文化建设</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a:t>
            </a:r>
            <a:r>
              <a:rPr lang="en-US" altLang="zh-CN" dirty="0" smtClean="0"/>
              <a:t>.</a:t>
            </a:r>
            <a:r>
              <a:rPr lang="zh-CN" altLang="en-US" dirty="0" smtClean="0"/>
              <a:t>新中国如何改造性别</a:t>
            </a:r>
            <a:endParaRPr lang="zh-CN" altLang="en-US" dirty="0"/>
          </a:p>
        </p:txBody>
      </p:sp>
      <p:sp>
        <p:nvSpPr>
          <p:cNvPr id="3" name="内容占位符 2"/>
          <p:cNvSpPr>
            <a:spLocks noGrp="1"/>
          </p:cNvSpPr>
          <p:nvPr>
            <p:ph idx="1"/>
          </p:nvPr>
        </p:nvSpPr>
        <p:spPr/>
        <p:txBody>
          <a:bodyPr>
            <a:normAutofit/>
          </a:bodyPr>
          <a:lstStyle/>
          <a:p>
            <a:r>
              <a:rPr lang="en-US" altLang="zh-CN" sz="3600" dirty="0" smtClean="0"/>
              <a:t>1</a:t>
            </a:r>
            <a:r>
              <a:rPr lang="zh-CN" altLang="en-US" sz="3600" dirty="0" smtClean="0"/>
              <a:t>、</a:t>
            </a:r>
            <a:r>
              <a:rPr lang="zh-CN" altLang="en-US" sz="3600" b="1" dirty="0" smtClean="0"/>
              <a:t>服装</a:t>
            </a:r>
            <a:endParaRPr lang="en-US" altLang="zh-CN" sz="3600" b="1" dirty="0" smtClean="0"/>
          </a:p>
          <a:p>
            <a:r>
              <a:rPr lang="zh-CN" altLang="en-US" sz="3600" dirty="0" smtClean="0">
                <a:ea typeface="隶书" pitchFamily="49" charset="-122"/>
              </a:rPr>
              <a:t>张爱玲的衣装：</a:t>
            </a:r>
            <a:endParaRPr lang="en-US" altLang="zh-CN" sz="3600" dirty="0" smtClean="0">
              <a:ea typeface="隶书" pitchFamily="49" charset="-122"/>
            </a:endParaRPr>
          </a:p>
          <a:p>
            <a:r>
              <a:rPr lang="zh-CN" altLang="en-US" sz="3600" dirty="0" smtClean="0">
                <a:ea typeface="隶书" pitchFamily="49" charset="-122"/>
              </a:rPr>
              <a:t>拟古齐膝夹袄</a:t>
            </a:r>
            <a:endParaRPr lang="en-US" altLang="zh-CN" sz="3600" dirty="0" smtClean="0">
              <a:ea typeface="隶书" pitchFamily="49" charset="-122"/>
            </a:endParaRPr>
          </a:p>
          <a:p>
            <a:r>
              <a:rPr lang="zh-CN" altLang="en-US" sz="3600" dirty="0" smtClean="0">
                <a:ea typeface="隶书" pitchFamily="49" charset="-122"/>
              </a:rPr>
              <a:t>超级宽身大袖</a:t>
            </a:r>
            <a:endParaRPr lang="en-US" altLang="zh-CN" sz="3600" dirty="0" smtClean="0">
              <a:ea typeface="隶书" pitchFamily="49" charset="-122"/>
            </a:endParaRPr>
          </a:p>
          <a:p>
            <a:r>
              <a:rPr lang="zh-CN" altLang="en-US" sz="3600" dirty="0" smtClean="0">
                <a:ea typeface="隶书" pitchFamily="49" charset="-122"/>
              </a:rPr>
              <a:t>深蓝旗袍外的网眼衫</a:t>
            </a:r>
            <a:endParaRPr lang="en-US" altLang="zh-CN" sz="3600" dirty="0" smtClean="0">
              <a:ea typeface="隶书" pitchFamily="49" charset="-122"/>
            </a:endParaRPr>
          </a:p>
        </p:txBody>
      </p:sp>
      <p:pic>
        <p:nvPicPr>
          <p:cNvPr id="4" name="Picture 4" descr="zhangailing"/>
          <p:cNvPicPr>
            <a:picLocks noChangeAspect="1" noChangeArrowheads="1"/>
          </p:cNvPicPr>
          <p:nvPr/>
        </p:nvPicPr>
        <p:blipFill>
          <a:blip r:embed="rId2" cstate="print"/>
          <a:srcRect/>
          <a:stretch>
            <a:fillRect/>
          </a:stretch>
        </p:blipFill>
        <p:spPr bwMode="auto">
          <a:xfrm>
            <a:off x="5500694" y="2143116"/>
            <a:ext cx="2230438" cy="3240088"/>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2</a:t>
            </a:r>
            <a:r>
              <a:rPr lang="zh-CN" altLang="en-US" dirty="0" smtClean="0"/>
              <a:t>，</a:t>
            </a:r>
            <a:r>
              <a:rPr lang="zh-CN" altLang="en-US" dirty="0" smtClean="0">
                <a:ea typeface="隶书" pitchFamily="49" charset="-122"/>
              </a:rPr>
              <a:t>现实生活的需要</a:t>
            </a:r>
            <a:endParaRPr lang="en-US" altLang="zh-CN" dirty="0" smtClean="0">
              <a:ea typeface="隶书" pitchFamily="49" charset="-122"/>
            </a:endParaRPr>
          </a:p>
          <a:p>
            <a:r>
              <a:rPr lang="zh-CN" altLang="en-US" dirty="0" smtClean="0">
                <a:latin typeface="隶书" pitchFamily="49" charset="-122"/>
                <a:ea typeface="隶书" pitchFamily="49" charset="-122"/>
              </a:rPr>
              <a:t>同工同酬的分配原则为女性提供了参加生产的动力，也部分地消除了来自家庭内部的阻力</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调查显示</a:t>
            </a:r>
            <a:r>
              <a:rPr lang="en-US" altLang="zh-CN" dirty="0" smtClean="0">
                <a:latin typeface="隶书" pitchFamily="49" charset="-122"/>
                <a:ea typeface="隶书" pitchFamily="49" charset="-122"/>
              </a:rPr>
              <a:t>1958-1978</a:t>
            </a:r>
            <a:r>
              <a:rPr lang="zh-CN" altLang="en-US" dirty="0" smtClean="0">
                <a:latin typeface="隶书" pitchFamily="49" charset="-122"/>
                <a:ea typeface="隶书" pitchFamily="49" charset="-122"/>
              </a:rPr>
              <a:t>城市职工的工资收入不升反降，这意味着女性必须就业增加收入</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王安忆：</a:t>
            </a:r>
            <a:r>
              <a:rPr lang="en-US" altLang="zh-CN" dirty="0" smtClean="0">
                <a:latin typeface="隶书" pitchFamily="49" charset="-122"/>
                <a:ea typeface="隶书" pitchFamily="49" charset="-122"/>
              </a:rPr>
              <a:t>《</a:t>
            </a:r>
            <a:r>
              <a:rPr lang="zh-CN" altLang="en-US" dirty="0" smtClean="0">
                <a:latin typeface="隶书" pitchFamily="49" charset="-122"/>
                <a:ea typeface="隶书" pitchFamily="49" charset="-122"/>
              </a:rPr>
              <a:t>流逝</a:t>
            </a:r>
            <a:r>
              <a:rPr lang="en-US" altLang="zh-CN" dirty="0" smtClean="0">
                <a:latin typeface="隶书" pitchFamily="49" charset="-122"/>
                <a:ea typeface="隶书" pitchFamily="49" charset="-122"/>
              </a:rPr>
              <a:t>》</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ea typeface="隶书" pitchFamily="49" charset="-122"/>
              </a:rPr>
              <a:t>在农村：家庭由生产单位变成再分配单位，这意味着妇女不能通过在家纺线织布而增加收入。</a:t>
            </a:r>
            <a:endParaRPr lang="en-US" altLang="zh-CN" dirty="0" smtClean="0">
              <a:ea typeface="隶书" pitchFamily="49" charset="-122"/>
            </a:endParaRPr>
          </a:p>
          <a:p>
            <a:r>
              <a:rPr lang="zh-CN" altLang="en-US" dirty="0" smtClean="0">
                <a:ea typeface="隶书" pitchFamily="49" charset="-122"/>
              </a:rPr>
              <a:t>家庭中每个劳动力必须参加集体劳动获得工分换取足够口粮。</a:t>
            </a:r>
            <a:endParaRPr lang="en-US" altLang="zh-CN" dirty="0" smtClean="0">
              <a:ea typeface="隶书" pitchFamily="49" charset="-122"/>
            </a:endParaRPr>
          </a:p>
          <a:p>
            <a:r>
              <a:rPr lang="zh-CN" altLang="en-US" dirty="0" smtClean="0">
                <a:ea typeface="隶书" pitchFamily="49" charset="-122"/>
              </a:rPr>
              <a:t>现实生活的需要使女性被动地接受了“劳动妇女”这一社会角色</a:t>
            </a:r>
            <a:endParaRPr lang="zh-CN" altLang="en-US" dirty="0" smtClean="0"/>
          </a:p>
          <a:p>
            <a:endParaRPr lang="zh-CN" altLang="en-US" dirty="0" smtClean="0"/>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r>
              <a:rPr lang="en-US" altLang="zh-CN" sz="3600" dirty="0" smtClean="0">
                <a:latin typeface="隶书" pitchFamily="49" charset="-122"/>
                <a:ea typeface="隶书" pitchFamily="49" charset="-122"/>
              </a:rPr>
              <a:t>3</a:t>
            </a:r>
            <a:r>
              <a:rPr lang="zh-CN" altLang="en-US" sz="3600" dirty="0" smtClean="0">
                <a:latin typeface="隶书" pitchFamily="49" charset="-122"/>
                <a:ea typeface="隶书" pitchFamily="49" charset="-122"/>
              </a:rPr>
              <a:t>，新中国强有力的政治宣传和政治动员</a:t>
            </a:r>
            <a:endParaRPr lang="en-US" altLang="zh-CN" sz="3600" dirty="0" smtClean="0">
              <a:latin typeface="隶书" pitchFamily="49" charset="-122"/>
              <a:ea typeface="隶书" pitchFamily="49" charset="-122"/>
            </a:endParaRPr>
          </a:p>
          <a:p>
            <a:r>
              <a:rPr lang="en-US" altLang="zh-CN" sz="3600" dirty="0" smtClean="0">
                <a:latin typeface="隶书" pitchFamily="49" charset="-122"/>
                <a:ea typeface="隶书" pitchFamily="49" charset="-122"/>
              </a:rPr>
              <a:t>《</a:t>
            </a:r>
            <a:r>
              <a:rPr lang="zh-CN" altLang="en-US" sz="3600" dirty="0" smtClean="0">
                <a:latin typeface="隶书" pitchFamily="49" charset="-122"/>
                <a:ea typeface="隶书" pitchFamily="49" charset="-122"/>
              </a:rPr>
              <a:t>人民日报</a:t>
            </a:r>
            <a:r>
              <a:rPr lang="en-US" altLang="zh-CN" sz="3600" dirty="0" smtClean="0">
                <a:latin typeface="隶书" pitchFamily="49" charset="-122"/>
                <a:ea typeface="隶书" pitchFamily="49" charset="-122"/>
              </a:rPr>
              <a:t>》</a:t>
            </a:r>
            <a:r>
              <a:rPr lang="zh-CN" altLang="en-US" sz="3600" dirty="0" smtClean="0">
                <a:latin typeface="隶书" pitchFamily="49" charset="-122"/>
                <a:ea typeface="隶书" pitchFamily="49" charset="-122"/>
              </a:rPr>
              <a:t>每年</a:t>
            </a:r>
            <a:r>
              <a:rPr lang="en-US" altLang="zh-CN" sz="3600" dirty="0" smtClean="0">
                <a:latin typeface="隶书" pitchFamily="49" charset="-122"/>
                <a:ea typeface="隶书" pitchFamily="49" charset="-122"/>
              </a:rPr>
              <a:t>3</a:t>
            </a:r>
            <a:r>
              <a:rPr lang="zh-CN" altLang="en-US" sz="3600" dirty="0" smtClean="0">
                <a:latin typeface="隶书" pitchFamily="49" charset="-122"/>
                <a:ea typeface="隶书" pitchFamily="49" charset="-122"/>
              </a:rPr>
              <a:t>月</a:t>
            </a:r>
            <a:r>
              <a:rPr lang="en-US" altLang="zh-CN" sz="3600" dirty="0" smtClean="0">
                <a:latin typeface="隶书" pitchFamily="49" charset="-122"/>
                <a:ea typeface="隶书" pitchFamily="49" charset="-122"/>
              </a:rPr>
              <a:t>8</a:t>
            </a:r>
            <a:r>
              <a:rPr lang="zh-CN" altLang="en-US" sz="3600" dirty="0" smtClean="0">
                <a:latin typeface="隶书" pitchFamily="49" charset="-122"/>
                <a:ea typeface="隶书" pitchFamily="49" charset="-122"/>
              </a:rPr>
              <a:t>日的社论</a:t>
            </a:r>
            <a:endParaRPr lang="en-US" altLang="zh-CN" sz="3600" dirty="0" smtClean="0">
              <a:latin typeface="隶书" pitchFamily="49" charset="-122"/>
              <a:ea typeface="隶书" pitchFamily="49" charset="-122"/>
            </a:endParaRPr>
          </a:p>
          <a:p>
            <a:r>
              <a:rPr lang="zh-CN" altLang="en-US" sz="3600" dirty="0" smtClean="0">
                <a:latin typeface="隶书" pitchFamily="49" charset="-122"/>
                <a:ea typeface="隶书" pitchFamily="49" charset="-122"/>
              </a:rPr>
              <a:t>妇联的作用</a:t>
            </a:r>
            <a:r>
              <a:rPr lang="en-US" altLang="zh-CN" sz="3600" dirty="0" smtClean="0">
                <a:latin typeface="隶书" pitchFamily="49" charset="-122"/>
                <a:ea typeface="隶书" pitchFamily="49" charset="-122"/>
              </a:rPr>
              <a:t>-</a:t>
            </a:r>
            <a:r>
              <a:rPr lang="zh-CN" altLang="en-US" sz="3600" dirty="0" smtClean="0">
                <a:latin typeface="隶书" pitchFamily="49" charset="-122"/>
                <a:ea typeface="隶书" pitchFamily="49" charset="-122"/>
              </a:rPr>
              <a:t>政党妇女政策的宣传和执行而非妇女利益的维护</a:t>
            </a:r>
            <a:endParaRPr lang="en-US" altLang="zh-CN" sz="3600" dirty="0" smtClean="0">
              <a:latin typeface="隶书" pitchFamily="49" charset="-122"/>
              <a:ea typeface="隶书" pitchFamily="49" charset="-122"/>
            </a:endParaRPr>
          </a:p>
          <a:p>
            <a:r>
              <a:rPr lang="zh-CN" altLang="en-US" sz="3600" dirty="0" smtClean="0">
                <a:latin typeface="隶书" pitchFamily="49" charset="-122"/>
                <a:ea typeface="隶书" pitchFamily="49" charset="-122"/>
              </a:rPr>
              <a:t>宣传理念：参加劳动是一个女性、一个家庭是否革命的标准，否则就是封建、面临强大舆论压力</a:t>
            </a:r>
            <a:endParaRPr lang="zh-CN" altLang="en-US" sz="3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3600" dirty="0" smtClean="0">
                <a:latin typeface="隶书" pitchFamily="49" charset="-122"/>
                <a:ea typeface="隶书" pitchFamily="49" charset="-122"/>
              </a:rPr>
              <a:t>宣传模式：</a:t>
            </a:r>
            <a:endParaRPr lang="en-US" altLang="zh-CN" sz="3600" dirty="0" smtClean="0">
              <a:latin typeface="隶书" pitchFamily="49" charset="-122"/>
              <a:ea typeface="隶书" pitchFamily="49" charset="-122"/>
            </a:endParaRPr>
          </a:p>
          <a:p>
            <a:r>
              <a:rPr lang="en-US" altLang="zh-CN" sz="3600" dirty="0" smtClean="0">
                <a:latin typeface="隶书" pitchFamily="49" charset="-122"/>
                <a:ea typeface="隶书" pitchFamily="49" charset="-122"/>
              </a:rPr>
              <a:t>A.</a:t>
            </a:r>
            <a:r>
              <a:rPr lang="zh-CN" altLang="en-US" sz="3600" dirty="0" smtClean="0">
                <a:latin typeface="隶书" pitchFamily="49" charset="-122"/>
                <a:ea typeface="隶书" pitchFamily="49" charset="-122"/>
              </a:rPr>
              <a:t>派遣有经验的党员干部深入各村做工作</a:t>
            </a:r>
            <a:br>
              <a:rPr lang="zh-CN" altLang="en-US" sz="3600" dirty="0" smtClean="0">
                <a:latin typeface="隶书" pitchFamily="49" charset="-122"/>
                <a:ea typeface="隶书" pitchFamily="49" charset="-122"/>
              </a:rPr>
            </a:br>
            <a:r>
              <a:rPr lang="en-US" altLang="zh-CN" sz="3600" dirty="0" smtClean="0">
                <a:latin typeface="隶书" pitchFamily="49" charset="-122"/>
                <a:ea typeface="隶书" pitchFamily="49" charset="-122"/>
              </a:rPr>
              <a:t>《</a:t>
            </a:r>
            <a:r>
              <a:rPr lang="zh-CN" altLang="en-US" sz="3600" dirty="0" smtClean="0">
                <a:latin typeface="隶书" pitchFamily="49" charset="-122"/>
                <a:ea typeface="隶书" pitchFamily="49" charset="-122"/>
              </a:rPr>
              <a:t>山乡巨变</a:t>
            </a:r>
            <a:r>
              <a:rPr lang="en-US" altLang="zh-CN" sz="3600" dirty="0" smtClean="0">
                <a:latin typeface="隶书" pitchFamily="49" charset="-122"/>
                <a:ea typeface="隶书" pitchFamily="49" charset="-122"/>
              </a:rPr>
              <a:t>》</a:t>
            </a:r>
          </a:p>
          <a:p>
            <a:r>
              <a:rPr lang="en-US" altLang="zh-CN" sz="3600" dirty="0" smtClean="0">
                <a:latin typeface="隶书" pitchFamily="49" charset="-122"/>
                <a:ea typeface="隶书" pitchFamily="49" charset="-122"/>
              </a:rPr>
              <a:t>B.</a:t>
            </a:r>
            <a:r>
              <a:rPr lang="zh-CN" altLang="en-US" sz="3600" dirty="0" smtClean="0">
                <a:latin typeface="隶书" pitchFamily="49" charset="-122"/>
                <a:ea typeface="隶书" pitchFamily="49" charset="-122"/>
              </a:rPr>
              <a:t>参加互助组、识字班、唱歌</a:t>
            </a:r>
            <a:endParaRPr lang="en-US" altLang="zh-CN" sz="3600" dirty="0" smtClean="0">
              <a:latin typeface="隶书" pitchFamily="49" charset="-122"/>
              <a:ea typeface="隶书" pitchFamily="49" charset="-122"/>
            </a:endParaRPr>
          </a:p>
          <a:p>
            <a:r>
              <a:rPr lang="en-US" altLang="zh-CN" sz="3600" dirty="0" smtClean="0">
                <a:latin typeface="隶书" pitchFamily="49" charset="-122"/>
                <a:ea typeface="隶书" pitchFamily="49" charset="-122"/>
              </a:rPr>
              <a:t>C.</a:t>
            </a:r>
            <a:r>
              <a:rPr lang="zh-CN" altLang="en-US" sz="3600" dirty="0" smtClean="0">
                <a:latin typeface="隶书" pitchFamily="49" charset="-122"/>
                <a:ea typeface="隶书" pitchFamily="49" charset="-122"/>
              </a:rPr>
              <a:t>塑造劳模（历史清白、热爱劳动、能够克服小家庭的困难）</a:t>
            </a:r>
            <a:endParaRPr lang="zh-CN" altLang="en-US" sz="3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4" descr="宣传教育"/>
          <p:cNvPicPr>
            <a:picLocks noGrp="1" noChangeAspect="1" noChangeArrowheads="1"/>
          </p:cNvPicPr>
          <p:nvPr>
            <p:ph idx="1"/>
          </p:nvPr>
        </p:nvPicPr>
        <p:blipFill>
          <a:blip r:embed="rId2" cstate="print"/>
          <a:srcRect/>
          <a:stretch>
            <a:fillRect/>
          </a:stretch>
        </p:blipFill>
        <p:spPr bwMode="auto">
          <a:xfrm>
            <a:off x="714348" y="1000108"/>
            <a:ext cx="7786742" cy="5126055"/>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4" descr="集体劳动"/>
          <p:cNvPicPr>
            <a:picLocks noGrp="1" noChangeAspect="1" noChangeArrowheads="1"/>
          </p:cNvPicPr>
          <p:nvPr>
            <p:ph idx="1"/>
          </p:nvPr>
        </p:nvPicPr>
        <p:blipFill>
          <a:blip r:embed="rId2" cstate="print"/>
          <a:srcRect/>
          <a:stretch>
            <a:fillRect/>
          </a:stretch>
        </p:blipFill>
        <p:spPr bwMode="auto">
          <a:xfrm>
            <a:off x="857224" y="1600200"/>
            <a:ext cx="7358113" cy="4525963"/>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四：性别重塑的结果</a:t>
            </a:r>
            <a:endParaRPr lang="zh-CN" altLang="en-US" dirty="0"/>
          </a:p>
        </p:txBody>
      </p:sp>
      <p:sp>
        <p:nvSpPr>
          <p:cNvPr id="3" name="内容占位符 2"/>
          <p:cNvSpPr>
            <a:spLocks noGrp="1"/>
          </p:cNvSpPr>
          <p:nvPr>
            <p:ph idx="1"/>
          </p:nvPr>
        </p:nvSpPr>
        <p:spPr/>
        <p:txBody>
          <a:bodyPr>
            <a:normAutofit/>
          </a:bodyPr>
          <a:lstStyle/>
          <a:p>
            <a:r>
              <a:rPr lang="en-US" altLang="zh-CN" dirty="0" smtClean="0">
                <a:latin typeface="隶书" pitchFamily="49" charset="-122"/>
                <a:ea typeface="隶书" pitchFamily="49" charset="-122"/>
              </a:rPr>
              <a:t>1</a:t>
            </a:r>
            <a:r>
              <a:rPr lang="zh-CN" altLang="en-US" dirty="0" smtClean="0">
                <a:latin typeface="隶书" pitchFamily="49" charset="-122"/>
                <a:ea typeface="隶书" pitchFamily="49" charset="-122"/>
              </a:rPr>
              <a:t>，参加集体劳动有了自己的社交圈。并且</a:t>
            </a:r>
            <a:endParaRPr lang="en-US" altLang="zh-CN" dirty="0" smtClean="0">
              <a:latin typeface="隶书" pitchFamily="49" charset="-122"/>
              <a:ea typeface="隶书" pitchFamily="49" charset="-122"/>
            </a:endParaRPr>
          </a:p>
          <a:p>
            <a:pPr>
              <a:buNone/>
            </a:pPr>
            <a:r>
              <a:rPr lang="zh-CN" altLang="en-US" dirty="0" smtClean="0">
                <a:latin typeface="隶书" pitchFamily="49" charset="-122"/>
                <a:ea typeface="隶书" pitchFamily="49" charset="-122"/>
              </a:rPr>
              <a:t>  集体劳动带来了荣誉感，提升了社会地位。</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但是：没有相应的健康教育和劳动保护措施</a:t>
            </a:r>
            <a:r>
              <a:rPr lang="en-US" altLang="zh-CN" dirty="0" smtClean="0">
                <a:latin typeface="隶书" pitchFamily="49" charset="-122"/>
                <a:ea typeface="隶书" pitchFamily="49" charset="-122"/>
              </a:rPr>
              <a:t>-</a:t>
            </a:r>
            <a:r>
              <a:rPr lang="zh-CN" altLang="en-US" dirty="0" smtClean="0">
                <a:latin typeface="隶书" pitchFamily="49" charset="-122"/>
                <a:ea typeface="隶书" pitchFamily="49" charset="-122"/>
              </a:rPr>
              <a:t>陕西植棉区的银花赛</a:t>
            </a:r>
            <a:br>
              <a:rPr lang="zh-CN" altLang="en-US" dirty="0" smtClean="0">
                <a:latin typeface="隶书" pitchFamily="49" charset="-122"/>
                <a:ea typeface="隶书" pitchFamily="49" charset="-122"/>
              </a:rPr>
            </a:br>
            <a:r>
              <a:rPr lang="zh-CN" altLang="en-US" dirty="0" smtClean="0">
                <a:latin typeface="隶书" pitchFamily="49" charset="-122"/>
                <a:ea typeface="隶书" pitchFamily="49" charset="-122"/>
              </a:rPr>
              <a:t>农村铁姑娘随着集体化运动的落幕而淡出历史舞台，但城市女工直到</a:t>
            </a:r>
            <a:r>
              <a:rPr lang="en-US" altLang="zh-CN" dirty="0" smtClean="0">
                <a:latin typeface="隶书" pitchFamily="49" charset="-122"/>
                <a:ea typeface="隶书" pitchFamily="49" charset="-122"/>
              </a:rPr>
              <a:t>1990</a:t>
            </a:r>
            <a:r>
              <a:rPr lang="zh-CN" altLang="en-US" dirty="0" smtClean="0">
                <a:latin typeface="隶书" pitchFamily="49" charset="-122"/>
                <a:ea typeface="隶书" pitchFamily="49" charset="-122"/>
              </a:rPr>
              <a:t>年才得到制度上的保障，退出重体力行业</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4000" dirty="0" smtClean="0">
                <a:latin typeface="隶书" pitchFamily="49" charset="-122"/>
                <a:ea typeface="隶书" pitchFamily="49" charset="-122"/>
              </a:rPr>
              <a:t>2</a:t>
            </a:r>
            <a:r>
              <a:rPr lang="zh-CN" altLang="en-US" sz="4000" dirty="0" smtClean="0">
                <a:latin typeface="隶书" pitchFamily="49" charset="-122"/>
                <a:ea typeface="隶书" pitchFamily="49" charset="-122"/>
              </a:rPr>
              <a:t>，女性就业后对家庭的依赖变小，独立自主成为可能。</a:t>
            </a:r>
            <a:endParaRPr lang="en-US" altLang="zh-CN" sz="4000" dirty="0" smtClean="0">
              <a:latin typeface="隶书" pitchFamily="49" charset="-122"/>
              <a:ea typeface="隶书" pitchFamily="49" charset="-122"/>
            </a:endParaRPr>
          </a:p>
          <a:p>
            <a:r>
              <a:rPr lang="zh-CN" altLang="en-US" sz="4000" dirty="0" smtClean="0">
                <a:latin typeface="隶书" pitchFamily="49" charset="-122"/>
                <a:ea typeface="隶书" pitchFamily="49" charset="-122"/>
              </a:rPr>
              <a:t>但另一方面：不排除</a:t>
            </a:r>
            <a:r>
              <a:rPr lang="zh-CN" altLang="en-US" sz="4000" dirty="0" smtClean="0">
                <a:ea typeface="隶书" pitchFamily="49" charset="-122"/>
              </a:rPr>
              <a:t>“</a:t>
            </a:r>
            <a:r>
              <a:rPr lang="zh-CN" altLang="en-US" sz="4000" dirty="0" smtClean="0">
                <a:latin typeface="隶书" pitchFamily="49" charset="-122"/>
                <a:ea typeface="隶书" pitchFamily="49" charset="-122"/>
              </a:rPr>
              <a:t>被就业</a:t>
            </a:r>
            <a:r>
              <a:rPr lang="zh-CN" altLang="en-US" sz="4000" dirty="0" smtClean="0">
                <a:ea typeface="隶书" pitchFamily="49" charset="-122"/>
              </a:rPr>
              <a:t>”</a:t>
            </a:r>
            <a:r>
              <a:rPr lang="zh-CN" altLang="en-US" sz="4000" dirty="0" smtClean="0">
                <a:latin typeface="隶书" pitchFamily="49" charset="-122"/>
                <a:ea typeface="隶书" pitchFamily="49" charset="-122"/>
              </a:rPr>
              <a:t>的情况。</a:t>
            </a:r>
            <a:r>
              <a:rPr lang="en-US" altLang="zh-CN" sz="4000" dirty="0" smtClean="0">
                <a:latin typeface="隶书" pitchFamily="49" charset="-122"/>
                <a:ea typeface="隶书" pitchFamily="49" charset="-122"/>
              </a:rPr>
              <a:t>《</a:t>
            </a:r>
            <a:r>
              <a:rPr lang="zh-CN" altLang="en-US" sz="4000" dirty="0" smtClean="0">
                <a:latin typeface="隶书" pitchFamily="49" charset="-122"/>
                <a:ea typeface="隶书" pitchFamily="49" charset="-122"/>
              </a:rPr>
              <a:t>锻炼锻炼</a:t>
            </a:r>
            <a:r>
              <a:rPr lang="en-US" altLang="zh-CN" sz="4000" dirty="0" smtClean="0">
                <a:latin typeface="隶书" pitchFamily="49" charset="-122"/>
                <a:ea typeface="隶书" pitchFamily="49" charset="-122"/>
              </a:rPr>
              <a:t>》</a:t>
            </a:r>
          </a:p>
          <a:p>
            <a:r>
              <a:rPr lang="zh-CN" altLang="en-US" sz="4000" dirty="0" smtClean="0">
                <a:latin typeface="隶书" pitchFamily="49" charset="-122"/>
                <a:ea typeface="隶书" pitchFamily="49" charset="-122"/>
              </a:rPr>
              <a:t>当女性就业被视为理所当然，她们就会更加依赖国家和单位。</a:t>
            </a:r>
            <a:endParaRPr lang="zh-CN" altLang="en-US" sz="4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smtClean="0">
                <a:latin typeface="隶书" pitchFamily="49" charset="-122"/>
                <a:ea typeface="隶书" pitchFamily="49" charset="-122"/>
              </a:rPr>
              <a:t>3</a:t>
            </a:r>
            <a:r>
              <a:rPr lang="zh-CN" altLang="en-US" dirty="0" smtClean="0">
                <a:latin typeface="隶书" pitchFamily="49" charset="-122"/>
                <a:ea typeface="隶书" pitchFamily="49" charset="-122"/>
              </a:rPr>
              <a:t>，参加集体劳动提高了女性的家庭地位</a:t>
            </a:r>
            <a:r>
              <a:rPr lang="en-US" altLang="zh-CN" dirty="0" smtClean="0">
                <a:latin typeface="隶书" pitchFamily="49" charset="-122"/>
                <a:ea typeface="隶书" pitchFamily="49" charset="-122"/>
              </a:rPr>
              <a:t>《</a:t>
            </a:r>
            <a:r>
              <a:rPr lang="zh-CN" altLang="en-US" dirty="0" smtClean="0">
                <a:latin typeface="隶书" pitchFamily="49" charset="-122"/>
                <a:ea typeface="隶书" pitchFamily="49" charset="-122"/>
              </a:rPr>
              <a:t>李双双小传</a:t>
            </a:r>
            <a:r>
              <a:rPr lang="en-US" altLang="zh-CN" dirty="0" smtClean="0">
                <a:latin typeface="隶书" pitchFamily="49" charset="-122"/>
                <a:ea typeface="隶书" pitchFamily="49" charset="-122"/>
              </a:rPr>
              <a:t>》</a:t>
            </a:r>
          </a:p>
          <a:p>
            <a:r>
              <a:rPr lang="zh-CN" altLang="en-US" dirty="0" smtClean="0">
                <a:latin typeface="隶书" pitchFamily="49" charset="-122"/>
                <a:ea typeface="隶书" pitchFamily="49" charset="-122"/>
              </a:rPr>
              <a:t>但是：家务一样都没少</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对工分的需求和依赖重新安排了她们的时间表：下地前先喂猪，放工后顺路打猪草、回家后先喂孩子再做饭、吃饭的空当洗衣服、晚上缝补一家人的鞋袜</a:t>
            </a:r>
            <a:r>
              <a:rPr lang="en-US" altLang="zh-CN" dirty="0" smtClean="0">
                <a:ea typeface="隶书" pitchFamily="49" charset="-122"/>
              </a:rPr>
              <a:t>……</a:t>
            </a:r>
            <a:r>
              <a:rPr lang="zh-CN" altLang="en-US" dirty="0" smtClean="0">
                <a:latin typeface="隶书" pitchFamily="49" charset="-122"/>
                <a:ea typeface="隶书" pitchFamily="49" charset="-122"/>
              </a:rPr>
              <a:t>她们的负担比解放前反而加重了。</a:t>
            </a:r>
            <a:endParaRPr lang="en-US" altLang="zh-CN" dirty="0" smtClean="0">
              <a:latin typeface="隶书" pitchFamily="49" charset="-122"/>
              <a:ea typeface="隶书" pitchFamily="49" charset="-122"/>
            </a:endParaRPr>
          </a:p>
          <a:p>
            <a:r>
              <a:rPr lang="en-US" altLang="zh-CN" dirty="0" smtClean="0">
                <a:latin typeface="隶书" pitchFamily="49" charset="-122"/>
                <a:ea typeface="隶书" pitchFamily="49" charset="-122"/>
              </a:rPr>
              <a:t>《</a:t>
            </a:r>
            <a:r>
              <a:rPr lang="zh-CN" altLang="en-US" dirty="0" smtClean="0">
                <a:latin typeface="隶书" pitchFamily="49" charset="-122"/>
                <a:ea typeface="隶书" pitchFamily="49" charset="-122"/>
              </a:rPr>
              <a:t>在同一地平线上</a:t>
            </a:r>
            <a:r>
              <a:rPr lang="en-US" altLang="zh-CN" dirty="0" smtClean="0">
                <a:latin typeface="隶书" pitchFamily="49" charset="-122"/>
                <a:ea typeface="隶书" pitchFamily="49" charset="-122"/>
              </a:rPr>
              <a:t>》</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en-US" dirty="0" smtClean="0">
                <a:latin typeface="隶书" pitchFamily="49" charset="-122"/>
                <a:ea typeface="隶书" pitchFamily="49" charset="-122"/>
              </a:rPr>
              <a:t>从晚清到建国，女性的角色总是根据不同历史阶段的政治需要不断在家庭和社会间摆动</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五四的娜拉，</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新生活运动中的贤妻良母，</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建国初工农业建设、</a:t>
            </a:r>
            <a:endParaRPr lang="en-US" altLang="zh-CN" dirty="0" smtClean="0">
              <a:latin typeface="隶书" pitchFamily="49" charset="-122"/>
              <a:ea typeface="隶书" pitchFamily="49" charset="-122"/>
            </a:endParaRPr>
          </a:p>
          <a:p>
            <a:r>
              <a:rPr lang="en-US" altLang="zh-CN" dirty="0" smtClean="0">
                <a:latin typeface="隶书" pitchFamily="49" charset="-122"/>
                <a:ea typeface="隶书" pitchFamily="49" charset="-122"/>
              </a:rPr>
              <a:t>1957</a:t>
            </a:r>
            <a:r>
              <a:rPr lang="zh-CN" altLang="en-US" dirty="0" smtClean="0">
                <a:latin typeface="隶书" pitchFamily="49" charset="-122"/>
                <a:ea typeface="隶书" pitchFamily="49" charset="-122"/>
              </a:rPr>
              <a:t>勤俭持家、</a:t>
            </a:r>
            <a:endParaRPr lang="en-US" altLang="zh-CN" dirty="0" smtClean="0">
              <a:latin typeface="隶书" pitchFamily="49" charset="-122"/>
              <a:ea typeface="隶书" pitchFamily="49" charset="-122"/>
            </a:endParaRPr>
          </a:p>
          <a:p>
            <a:r>
              <a:rPr lang="en-US" altLang="zh-CN" dirty="0" smtClean="0">
                <a:latin typeface="隶书" pitchFamily="49" charset="-122"/>
                <a:ea typeface="隶书" pitchFamily="49" charset="-122"/>
              </a:rPr>
              <a:t>1958</a:t>
            </a:r>
            <a:r>
              <a:rPr lang="zh-CN" altLang="en-US" dirty="0" smtClean="0">
                <a:latin typeface="隶书" pitchFamily="49" charset="-122"/>
                <a:ea typeface="隶书" pitchFamily="49" charset="-122"/>
              </a:rPr>
              <a:t>大跃进、</a:t>
            </a:r>
            <a:endParaRPr lang="en-US" altLang="zh-CN" dirty="0" smtClean="0">
              <a:latin typeface="隶书" pitchFamily="49" charset="-122"/>
              <a:ea typeface="隶书" pitchFamily="49" charset="-122"/>
            </a:endParaRPr>
          </a:p>
          <a:p>
            <a:r>
              <a:rPr lang="en-US" altLang="zh-CN" dirty="0" smtClean="0">
                <a:latin typeface="隶书" pitchFamily="49" charset="-122"/>
                <a:ea typeface="隶书" pitchFamily="49" charset="-122"/>
              </a:rPr>
              <a:t>1960</a:t>
            </a:r>
            <a:r>
              <a:rPr lang="zh-CN" altLang="en-US" dirty="0" smtClean="0">
                <a:latin typeface="隶书" pitchFamily="49" charset="-122"/>
                <a:ea typeface="隶书" pitchFamily="49" charset="-122"/>
              </a:rPr>
              <a:t>年缓解经济困难大批女工被裁员</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ea typeface="隶书" pitchFamily="49" charset="-122"/>
              </a:rPr>
              <a:t>列宁装：革命的进步的城市女性必备</a:t>
            </a:r>
            <a:endParaRPr lang="en-US" altLang="zh-CN" dirty="0" smtClean="0">
              <a:ea typeface="隶书" pitchFamily="49" charset="-122"/>
            </a:endParaRPr>
          </a:p>
          <a:p>
            <a:r>
              <a:rPr lang="zh-CN" altLang="en-US" dirty="0" smtClean="0">
                <a:ea typeface="隶书" pitchFamily="49" charset="-122"/>
              </a:rPr>
              <a:t>意识形态对服装多样化</a:t>
            </a:r>
            <a:endParaRPr lang="en-US" altLang="zh-CN" dirty="0" smtClean="0">
              <a:ea typeface="隶书" pitchFamily="49" charset="-122"/>
            </a:endParaRPr>
          </a:p>
          <a:p>
            <a:pPr>
              <a:buNone/>
            </a:pPr>
            <a:r>
              <a:rPr lang="zh-CN" altLang="en-US" dirty="0" smtClean="0">
                <a:ea typeface="隶书" pitchFamily="49" charset="-122"/>
              </a:rPr>
              <a:t>    和装饰性的抵制：</a:t>
            </a:r>
            <a:endParaRPr lang="en-US" altLang="zh-CN" dirty="0" smtClean="0">
              <a:ea typeface="隶书" pitchFamily="49" charset="-122"/>
            </a:endParaRPr>
          </a:p>
          <a:p>
            <a:r>
              <a:rPr lang="zh-CN" altLang="en-US" dirty="0" smtClean="0">
                <a:ea typeface="隶书" pitchFamily="49" charset="-122"/>
              </a:rPr>
              <a:t>裙子，穿还是不穿？</a:t>
            </a:r>
            <a:endParaRPr lang="zh-CN" altLang="en-US" dirty="0" smtClean="0"/>
          </a:p>
          <a:p>
            <a:endParaRPr lang="zh-CN" altLang="en-US" dirty="0"/>
          </a:p>
        </p:txBody>
      </p:sp>
      <p:pic>
        <p:nvPicPr>
          <p:cNvPr id="4" name="Picture 6" descr="lieningzhuang1"/>
          <p:cNvPicPr>
            <a:picLocks noChangeAspect="1" noChangeArrowheads="1"/>
          </p:cNvPicPr>
          <p:nvPr/>
        </p:nvPicPr>
        <p:blipFill>
          <a:blip r:embed="rId2" cstate="print"/>
          <a:srcRect/>
          <a:stretch>
            <a:fillRect/>
          </a:stretch>
        </p:blipFill>
        <p:spPr bwMode="auto">
          <a:xfrm>
            <a:off x="5572132" y="2285992"/>
            <a:ext cx="2362200" cy="342900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4000" dirty="0" smtClean="0">
                <a:latin typeface="隶书" pitchFamily="49" charset="-122"/>
                <a:ea typeface="隶书" pitchFamily="49" charset="-122"/>
              </a:rPr>
              <a:t>与此相关的是关于女性的价值标准的混乱</a:t>
            </a:r>
            <a:endParaRPr lang="en-US" altLang="zh-CN" sz="4000" dirty="0" smtClean="0">
              <a:latin typeface="隶书" pitchFamily="49" charset="-122"/>
              <a:ea typeface="隶书" pitchFamily="49" charset="-122"/>
            </a:endParaRPr>
          </a:p>
          <a:p>
            <a:r>
              <a:rPr lang="zh-CN" altLang="en-US" sz="4000" dirty="0" smtClean="0">
                <a:latin typeface="隶书" pitchFamily="49" charset="-122"/>
                <a:ea typeface="隶书" pitchFamily="49" charset="-122"/>
              </a:rPr>
              <a:t>强调劳模的传统美德</a:t>
            </a:r>
            <a:endParaRPr lang="en-US" altLang="zh-CN" sz="4000" dirty="0" smtClean="0">
              <a:latin typeface="隶书" pitchFamily="49" charset="-122"/>
              <a:ea typeface="隶书" pitchFamily="49" charset="-122"/>
            </a:endParaRPr>
          </a:p>
          <a:p>
            <a:r>
              <a:rPr lang="zh-CN" altLang="en-US" sz="4000" dirty="0" smtClean="0">
                <a:latin typeface="隶书" pitchFamily="49" charset="-122"/>
                <a:ea typeface="隶书" pitchFamily="49" charset="-122"/>
              </a:rPr>
              <a:t>劳模在家遭受家庭暴力但不能离婚，还劝说有同等遭遇的姐妹不要离婚</a:t>
            </a:r>
            <a:endParaRPr lang="zh-CN" altLang="en-US" sz="4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r>
              <a:rPr lang="en-US" altLang="zh-CN" sz="3600" dirty="0" smtClean="0">
                <a:latin typeface="隶书" pitchFamily="49" charset="-122"/>
                <a:ea typeface="隶书" pitchFamily="49" charset="-122"/>
              </a:rPr>
              <a:t>1978</a:t>
            </a:r>
            <a:r>
              <a:rPr lang="zh-CN" altLang="en-US" sz="3600" dirty="0" smtClean="0">
                <a:latin typeface="隶书" pitchFamily="49" charset="-122"/>
                <a:ea typeface="隶书" pitchFamily="49" charset="-122"/>
              </a:rPr>
              <a:t>年妇联工作报告宣称：毛主席的革命路线就是妇女运动的根本路线，党在各个时期的中心任务就是妇女运动的中心任务，</a:t>
            </a:r>
            <a:r>
              <a:rPr lang="en-US" altLang="zh-CN" sz="3600" dirty="0" smtClean="0">
                <a:ea typeface="隶书" pitchFamily="49" charset="-122"/>
              </a:rPr>
              <a:t>……</a:t>
            </a:r>
            <a:r>
              <a:rPr lang="zh-CN" altLang="en-US" sz="3600" dirty="0" smtClean="0">
                <a:latin typeface="隶书" pitchFamily="49" charset="-122"/>
                <a:ea typeface="隶书" pitchFamily="49" charset="-122"/>
              </a:rPr>
              <a:t>妇女要为整个无产阶级革命事业的胜利和妇女的彻底解放而奋斗</a:t>
            </a:r>
            <a:endParaRPr lang="en-US" altLang="zh-CN" sz="3600" dirty="0" smtClean="0">
              <a:latin typeface="隶书" pitchFamily="49" charset="-122"/>
              <a:ea typeface="隶书" pitchFamily="49" charset="-122"/>
            </a:endParaRPr>
          </a:p>
          <a:p>
            <a:r>
              <a:rPr lang="en-US" altLang="zh-CN" sz="3600" dirty="0" smtClean="0">
                <a:ea typeface="隶书" pitchFamily="49" charset="-122"/>
              </a:rPr>
              <a:t>——</a:t>
            </a:r>
            <a:r>
              <a:rPr lang="zh-CN" altLang="en-US" sz="3600" dirty="0" smtClean="0">
                <a:latin typeface="隶书" pitchFamily="49" charset="-122"/>
                <a:ea typeface="隶书" pitchFamily="49" charset="-122"/>
              </a:rPr>
              <a:t>清除了无产阶级革命与妇女解放之间的差异，作为一个性别群体的利益被彻底悬置</a:t>
            </a:r>
            <a:endParaRPr lang="zh-CN" altLang="en-US" sz="3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4000" dirty="0" smtClean="0">
                <a:ea typeface="隶书" pitchFamily="49" charset="-122"/>
              </a:rPr>
              <a:t>总结：女性在社会中不断变动的位置和劳模们传递出来的信息再次印证了女性的宿命</a:t>
            </a:r>
            <a:endParaRPr lang="en-US" altLang="zh-CN" sz="4000" dirty="0" smtClean="0">
              <a:ea typeface="隶书" pitchFamily="49" charset="-122"/>
            </a:endParaRPr>
          </a:p>
          <a:p>
            <a:r>
              <a:rPr lang="en-US" altLang="zh-CN" sz="4000" dirty="0" smtClean="0">
                <a:ea typeface="隶书" pitchFamily="49" charset="-122"/>
              </a:rPr>
              <a:t>  ——</a:t>
            </a:r>
            <a:r>
              <a:rPr lang="zh-CN" altLang="en-US" sz="4000" dirty="0" smtClean="0">
                <a:ea typeface="隶书" pitchFamily="49" charset="-122"/>
              </a:rPr>
              <a:t>女性从来都是历史的配角</a:t>
            </a:r>
            <a:endParaRPr lang="zh-CN" altLang="en-US"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郁风的服装改革运动。</a:t>
            </a:r>
            <a:endParaRPr lang="en-US" altLang="zh-CN" b="1" dirty="0" smtClean="0"/>
          </a:p>
          <a:p>
            <a:endParaRPr lang="zh-CN" altLang="en-US" dirty="0"/>
          </a:p>
        </p:txBody>
      </p:sp>
      <p:pic>
        <p:nvPicPr>
          <p:cNvPr id="4" name="图片 3" descr="郁风·黛玉葬花.jpg"/>
          <p:cNvPicPr>
            <a:picLocks noChangeAspect="1"/>
          </p:cNvPicPr>
          <p:nvPr/>
        </p:nvPicPr>
        <p:blipFill>
          <a:blip r:embed="rId2" cstate="print"/>
          <a:stretch>
            <a:fillRect/>
          </a:stretch>
        </p:blipFill>
        <p:spPr>
          <a:xfrm>
            <a:off x="642910" y="2928933"/>
            <a:ext cx="4214842" cy="3371873"/>
          </a:xfrm>
          <a:prstGeom prst="rect">
            <a:avLst/>
          </a:prstGeom>
        </p:spPr>
      </p:pic>
      <p:pic>
        <p:nvPicPr>
          <p:cNvPr id="5" name="图片 4" descr="黄苗子和郁风.jpg"/>
          <p:cNvPicPr>
            <a:picLocks noChangeAspect="1"/>
          </p:cNvPicPr>
          <p:nvPr/>
        </p:nvPicPr>
        <p:blipFill>
          <a:blip r:embed="rId3" cstate="print"/>
          <a:stretch>
            <a:fillRect/>
          </a:stretch>
        </p:blipFill>
        <p:spPr>
          <a:xfrm>
            <a:off x="5214942" y="1643050"/>
            <a:ext cx="3286148" cy="469449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r>
              <a:rPr lang="zh-CN" altLang="en-US" sz="3600" dirty="0" smtClean="0">
                <a:latin typeface="隶书" pitchFamily="49" charset="-122"/>
                <a:ea typeface="隶书" pitchFamily="49" charset="-122"/>
              </a:rPr>
              <a:t>改良旗袍</a:t>
            </a:r>
            <a:endParaRPr lang="en-US" altLang="zh-CN" sz="3600" dirty="0" smtClean="0">
              <a:latin typeface="隶书" pitchFamily="49" charset="-122"/>
              <a:ea typeface="隶书" pitchFamily="49" charset="-122"/>
            </a:endParaRPr>
          </a:p>
          <a:p>
            <a:r>
              <a:rPr lang="zh-CN" altLang="en-US" sz="3600" dirty="0" smtClean="0">
                <a:latin typeface="隶书" pitchFamily="49" charset="-122"/>
                <a:ea typeface="隶书" pitchFamily="49" charset="-122"/>
              </a:rPr>
              <a:t>旗袍适合中国人的体态，中式领，民族风格，易裁剪</a:t>
            </a:r>
            <a:r>
              <a:rPr lang="en-US" altLang="zh-CN" sz="3600" dirty="0" smtClean="0">
                <a:latin typeface="Arial"/>
                <a:ea typeface="隶书" pitchFamily="49" charset="-122"/>
              </a:rPr>
              <a:t>——</a:t>
            </a:r>
            <a:r>
              <a:rPr lang="zh-CN" altLang="en-US" sz="3600" dirty="0" smtClean="0">
                <a:latin typeface="隶书" pitchFamily="49" charset="-122"/>
                <a:ea typeface="隶书" pitchFamily="49" charset="-122"/>
              </a:rPr>
              <a:t>但领不能太高，开叉不能太高，胸背臀不能过于贴身</a:t>
            </a:r>
            <a:endParaRPr lang="en-US" altLang="zh-CN" sz="3600" dirty="0" smtClean="0">
              <a:latin typeface="隶书" pitchFamily="49" charset="-122"/>
              <a:ea typeface="隶书" pitchFamily="49" charset="-122"/>
            </a:endParaRPr>
          </a:p>
          <a:p>
            <a:r>
              <a:rPr lang="zh-CN" altLang="en-US" sz="3600" dirty="0" smtClean="0">
                <a:latin typeface="隶书" pitchFamily="49" charset="-122"/>
                <a:ea typeface="隶书" pitchFamily="49" charset="-122"/>
              </a:rPr>
              <a:t>郁风的设计，保留了一些民族因素，同时有所创新：</a:t>
            </a:r>
            <a:br>
              <a:rPr lang="zh-CN" altLang="en-US" sz="3600" dirty="0" smtClean="0">
                <a:latin typeface="隶书" pitchFamily="49" charset="-122"/>
                <a:ea typeface="隶书" pitchFamily="49" charset="-122"/>
              </a:rPr>
            </a:br>
            <a:r>
              <a:rPr lang="zh-CN" altLang="en-US" sz="3600" dirty="0" smtClean="0">
                <a:latin typeface="隶书" pitchFamily="49" charset="-122"/>
                <a:ea typeface="隶书" pitchFamily="49" charset="-122"/>
              </a:rPr>
              <a:t>中式领、盘花扣、</a:t>
            </a:r>
            <a:r>
              <a:rPr lang="en-US" altLang="zh-CN" sz="3600" dirty="0" smtClean="0">
                <a:latin typeface="隶书" pitchFamily="49" charset="-122"/>
                <a:ea typeface="隶书" pitchFamily="49" charset="-122"/>
              </a:rPr>
              <a:t>A</a:t>
            </a:r>
            <a:r>
              <a:rPr lang="zh-CN" altLang="en-US" sz="3600" dirty="0" smtClean="0">
                <a:latin typeface="隶书" pitchFamily="49" charset="-122"/>
                <a:ea typeface="隶书" pitchFamily="49" charset="-122"/>
              </a:rPr>
              <a:t>字裙、袖口领口有绣花</a:t>
            </a:r>
            <a:endParaRPr lang="zh-CN" altLang="en-US"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4" descr="IMG_5348"/>
          <p:cNvPicPr>
            <a:picLocks noGrp="1" noChangeAspect="1" noChangeArrowheads="1"/>
          </p:cNvPicPr>
          <p:nvPr>
            <p:ph idx="1"/>
          </p:nvPr>
        </p:nvPicPr>
        <p:blipFill>
          <a:blip r:embed="rId2" cstate="print"/>
          <a:srcRect/>
          <a:stretch>
            <a:fillRect/>
          </a:stretch>
        </p:blipFill>
        <p:spPr>
          <a:xfrm>
            <a:off x="642910" y="1285860"/>
            <a:ext cx="7715304" cy="5102643"/>
          </a:xfrm>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4" descr="IMG_5349"/>
          <p:cNvPicPr>
            <a:picLocks noGrp="1" noChangeAspect="1" noChangeArrowheads="1"/>
          </p:cNvPicPr>
          <p:nvPr>
            <p:ph idx="1"/>
          </p:nvPr>
        </p:nvPicPr>
        <p:blipFill>
          <a:blip r:embed="rId2" cstate="print"/>
          <a:srcRect/>
          <a:stretch>
            <a:fillRect/>
          </a:stretch>
        </p:blipFill>
        <p:spPr bwMode="auto">
          <a:xfrm>
            <a:off x="428596" y="1214422"/>
            <a:ext cx="8143932" cy="4757758"/>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3600" b="1" dirty="0" smtClean="0"/>
              <a:t>服装不仅仅具有实用性和装饰性，更具有社交性，是社交礼仪的体现。</a:t>
            </a:r>
            <a:endParaRPr lang="en-US" altLang="zh-CN" sz="3600" b="1" dirty="0" smtClean="0"/>
          </a:p>
          <a:p>
            <a:r>
              <a:rPr lang="zh-CN" altLang="en-US" sz="3600" b="1" dirty="0" smtClean="0"/>
              <a:t>所以，列宁装在日常生活中有着不可动摇的地位。</a:t>
            </a:r>
            <a:endParaRPr lang="en-US" altLang="zh-CN" sz="3600" b="1" dirty="0" smtClean="0"/>
          </a:p>
          <a:p>
            <a:r>
              <a:rPr lang="zh-CN" altLang="en-US" sz="3600" b="1" dirty="0" smtClean="0"/>
              <a:t>章诒和：</a:t>
            </a:r>
            <a:r>
              <a:rPr lang="en-US" altLang="zh-CN" sz="3600" b="1" dirty="0" smtClean="0"/>
              <a:t>《</a:t>
            </a:r>
            <a:r>
              <a:rPr lang="zh-CN" altLang="en-US" sz="3600" b="1" dirty="0" smtClean="0"/>
              <a:t>最后的贵族</a:t>
            </a:r>
            <a:r>
              <a:rPr lang="en-US" altLang="zh-CN" sz="3600" b="1" dirty="0" smtClean="0"/>
              <a:t>》</a:t>
            </a:r>
            <a:endParaRPr lang="zh-CN" altLang="en-US" sz="36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r>
              <a:rPr lang="en-US" altLang="zh-CN" sz="3600" b="1" dirty="0" smtClean="0">
                <a:latin typeface="隶书" pitchFamily="49" charset="-122"/>
                <a:ea typeface="隶书" pitchFamily="49" charset="-122"/>
              </a:rPr>
              <a:t>2.</a:t>
            </a:r>
            <a:r>
              <a:rPr lang="zh-CN" altLang="en-US" sz="3600" b="1" dirty="0" smtClean="0">
                <a:latin typeface="隶书" pitchFamily="49" charset="-122"/>
                <a:ea typeface="隶书" pitchFamily="49" charset="-122"/>
              </a:rPr>
              <a:t>劳动</a:t>
            </a:r>
            <a:endParaRPr lang="en-US" altLang="zh-CN" sz="3600" b="1" dirty="0" smtClean="0">
              <a:latin typeface="隶书" pitchFamily="49" charset="-122"/>
              <a:ea typeface="隶书" pitchFamily="49" charset="-122"/>
            </a:endParaRPr>
          </a:p>
          <a:p>
            <a:r>
              <a:rPr lang="en-US" altLang="zh-CN" sz="3600" dirty="0" smtClean="0">
                <a:latin typeface="隶书" pitchFamily="49" charset="-122"/>
                <a:ea typeface="隶书" pitchFamily="49" charset="-122"/>
              </a:rPr>
              <a:t>1939</a:t>
            </a:r>
            <a:r>
              <a:rPr lang="zh-CN" altLang="en-US" sz="3600" dirty="0" smtClean="0">
                <a:latin typeface="隶书" pitchFamily="49" charset="-122"/>
                <a:ea typeface="隶书" pitchFamily="49" charset="-122"/>
              </a:rPr>
              <a:t>年创刊于延安的</a:t>
            </a:r>
            <a:r>
              <a:rPr lang="en-US" altLang="zh-CN" sz="3600" dirty="0" smtClean="0">
                <a:latin typeface="隶书" pitchFamily="49" charset="-122"/>
                <a:ea typeface="隶书" pitchFamily="49" charset="-122"/>
              </a:rPr>
              <a:t>《</a:t>
            </a:r>
            <a:r>
              <a:rPr lang="zh-CN" altLang="en-US" sz="3600" dirty="0" smtClean="0">
                <a:latin typeface="隶书" pitchFamily="49" charset="-122"/>
                <a:ea typeface="隶书" pitchFamily="49" charset="-122"/>
              </a:rPr>
              <a:t>中国妇女</a:t>
            </a:r>
            <a:r>
              <a:rPr lang="en-US" altLang="zh-CN" sz="3600" dirty="0" smtClean="0">
                <a:latin typeface="隶书" pitchFamily="49" charset="-122"/>
                <a:ea typeface="隶书" pitchFamily="49" charset="-122"/>
              </a:rPr>
              <a:t>》</a:t>
            </a:r>
            <a:r>
              <a:rPr lang="zh-CN" altLang="en-US" sz="3600" dirty="0" smtClean="0">
                <a:latin typeface="隶书" pitchFamily="49" charset="-122"/>
                <a:ea typeface="隶书" pitchFamily="49" charset="-122"/>
              </a:rPr>
              <a:t>成为新中国的妇女生活指南</a:t>
            </a:r>
            <a:endParaRPr lang="en-US" altLang="zh-CN" sz="3600" dirty="0" smtClean="0">
              <a:latin typeface="隶书" pitchFamily="49" charset="-122"/>
              <a:ea typeface="隶书" pitchFamily="49" charset="-122"/>
            </a:endParaRPr>
          </a:p>
          <a:p>
            <a:r>
              <a:rPr lang="zh-CN" altLang="en-US" sz="3600" dirty="0" smtClean="0">
                <a:latin typeface="隶书" pitchFamily="49" charset="-122"/>
                <a:ea typeface="隶书" pitchFamily="49" charset="-122"/>
              </a:rPr>
              <a:t>由电影明星、文化名人构成的封面女郎被铁姑娘所代替。</a:t>
            </a:r>
            <a:endParaRPr lang="en-US" altLang="zh-CN" sz="3600" dirty="0" smtClean="0">
              <a:latin typeface="隶书" pitchFamily="49" charset="-122"/>
              <a:ea typeface="隶书" pitchFamily="49" charset="-122"/>
            </a:endParaRPr>
          </a:p>
          <a:p>
            <a:r>
              <a:rPr lang="zh-CN" altLang="en-US" sz="3600" dirty="0" smtClean="0">
                <a:latin typeface="隶书" pitchFamily="49" charset="-122"/>
                <a:ea typeface="隶书" pitchFamily="49" charset="-122"/>
              </a:rPr>
              <a:t>旗袍被工作装、列宁装所代替</a:t>
            </a:r>
            <a:endParaRPr lang="en-US" altLang="zh-CN" sz="3600" dirty="0" smtClean="0">
              <a:latin typeface="隶书" pitchFamily="49" charset="-122"/>
              <a:ea typeface="隶书" pitchFamily="49" charset="-122"/>
            </a:endParaRPr>
          </a:p>
          <a:p>
            <a:r>
              <a:rPr lang="zh-CN" altLang="en-US" sz="3600" dirty="0" smtClean="0">
                <a:latin typeface="隶书" pitchFamily="49" charset="-122"/>
                <a:ea typeface="隶书" pitchFamily="49" charset="-122"/>
              </a:rPr>
              <a:t>阅读、听戏、郊游被播种、收割、架电线所代替</a:t>
            </a:r>
            <a:endParaRPr lang="zh-CN" altLang="en-US" sz="36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48</TotalTime>
  <Words>1261</Words>
  <Application>Microsoft Office PowerPoint</Application>
  <PresentationFormat>全屏显示(4:3)</PresentationFormat>
  <Paragraphs>93</Paragraphs>
  <Slides>32</Slides>
  <Notes>0</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龙腾四海</vt:lpstr>
      <vt:lpstr>“社会主义革命”规约下的性别</vt:lpstr>
      <vt:lpstr>一.新中国如何改造性别</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二，新中国为何要改造性别</vt:lpstr>
      <vt:lpstr>三，新中国如何重塑性别</vt:lpstr>
      <vt:lpstr>幻灯片 20</vt:lpstr>
      <vt:lpstr>幻灯片 21</vt:lpstr>
      <vt:lpstr>幻灯片 22</vt:lpstr>
      <vt:lpstr>幻灯片 23</vt:lpstr>
      <vt:lpstr>幻灯片 24</vt:lpstr>
      <vt:lpstr>幻灯片 25</vt:lpstr>
      <vt:lpstr>四：性别重塑的结果</vt:lpstr>
      <vt:lpstr>幻灯片 27</vt:lpstr>
      <vt:lpstr>幻灯片 28</vt:lpstr>
      <vt:lpstr>幻灯片 29</vt:lpstr>
      <vt:lpstr>幻灯片 30</vt:lpstr>
      <vt:lpstr>幻灯片 31</vt:lpstr>
      <vt:lpstr>幻灯片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“社会主义革命”规约下的性别</dc:title>
  <dc:creator>admin</dc:creator>
  <cp:lastModifiedBy>admin</cp:lastModifiedBy>
  <cp:revision>8</cp:revision>
  <dcterms:created xsi:type="dcterms:W3CDTF">2017-09-01T03:06:31Z</dcterms:created>
  <dcterms:modified xsi:type="dcterms:W3CDTF">2018-06-07T06:16:40Z</dcterms:modified>
</cp:coreProperties>
</file>