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5" r:id="rId4"/>
    <p:sldId id="266" r:id="rId5"/>
    <p:sldId id="269" r:id="rId6"/>
    <p:sldId id="267" r:id="rId7"/>
    <p:sldId id="280" r:id="rId8"/>
    <p:sldId id="268" r:id="rId9"/>
    <p:sldId id="270" r:id="rId10"/>
    <p:sldId id="271" r:id="rId11"/>
    <p:sldId id="272" r:id="rId12"/>
    <p:sldId id="273" r:id="rId13"/>
    <p:sldId id="274" r:id="rId14"/>
    <p:sldId id="275" r:id="rId15"/>
    <p:sldId id="281" r:id="rId16"/>
    <p:sldId id="276" r:id="rId17"/>
    <p:sldId id="277" r:id="rId18"/>
    <p:sldId id="278" r:id="rId19"/>
    <p:sldId id="279"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64" autoAdjust="0"/>
    <p:restoredTop sz="94660"/>
  </p:normalViewPr>
  <p:slideViewPr>
    <p:cSldViewPr>
      <p:cViewPr varScale="1">
        <p:scale>
          <a:sx n="114" d="100"/>
          <a:sy n="114" d="100"/>
        </p:scale>
        <p:origin x="-155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2018/6/14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2018/6/14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2018/6/14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cstate="print">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cstate="print">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pPr/>
              <a:t>2018/6/14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dirty="0" smtClean="0"/>
              <a:t>“十七年小说”文本中的性别</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草明</a:t>
            </a:r>
            <a:r>
              <a:rPr lang="en-US" altLang="zh-CN" b="1" dirty="0" smtClean="0"/>
              <a:t>《</a:t>
            </a:r>
            <a:r>
              <a:rPr lang="zh-CN" altLang="en-US" b="1" dirty="0" smtClean="0"/>
              <a:t>爱情</a:t>
            </a:r>
            <a:r>
              <a:rPr lang="en-US" altLang="zh-CN" b="1" dirty="0" smtClean="0"/>
              <a:t>》</a:t>
            </a:r>
            <a:r>
              <a:rPr lang="zh-CN" altLang="en-US" b="1" dirty="0" smtClean="0"/>
              <a:t>两男一女的故事怎样处理？</a:t>
            </a:r>
            <a:endParaRPr lang="en-US" altLang="zh-CN" b="1" dirty="0" smtClean="0"/>
          </a:p>
          <a:p>
            <a:r>
              <a:rPr lang="zh-CN" altLang="en-US" b="1" dirty="0" smtClean="0"/>
              <a:t>男朋友上前线，另一位追求者默默奉献</a:t>
            </a:r>
            <a:endParaRPr lang="en-US" altLang="zh-CN" b="1" dirty="0" smtClean="0"/>
          </a:p>
          <a:p>
            <a:r>
              <a:rPr lang="zh-CN" altLang="en-US" b="1" dirty="0" smtClean="0"/>
              <a:t>将</a:t>
            </a:r>
            <a:r>
              <a:rPr lang="zh-CN" altLang="en-US" b="1" dirty="0" smtClean="0"/>
              <a:t>个人情感升华为对同事、战友、志愿军、祖国、毛主席的爱</a:t>
            </a:r>
            <a:endParaRPr lang="zh-CN" alt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，如何实现个人价值</a:t>
            </a:r>
            <a:endParaRPr lang="zh-CN" altLang="en-US" dirty="0"/>
          </a:p>
        </p:txBody>
      </p:sp>
      <p:sp>
        <p:nvSpPr>
          <p:cNvPr id="3" name="内容占位符 2"/>
          <p:cNvSpPr>
            <a:spLocks noGrp="1"/>
          </p:cNvSpPr>
          <p:nvPr>
            <p:ph idx="1"/>
          </p:nvPr>
        </p:nvSpPr>
        <p:spPr/>
        <p:txBody>
          <a:bodyPr>
            <a:normAutofit lnSpcReduction="10000"/>
          </a:bodyPr>
          <a:lstStyle/>
          <a:p>
            <a:r>
              <a:rPr lang="zh-CN" altLang="en-US" b="1" dirty="0" smtClean="0"/>
              <a:t>草明</a:t>
            </a:r>
            <a:r>
              <a:rPr lang="en-US" altLang="zh-CN" b="1" dirty="0" smtClean="0"/>
              <a:t>《</a:t>
            </a:r>
            <a:r>
              <a:rPr lang="zh-CN" altLang="en-US" b="1" dirty="0" smtClean="0"/>
              <a:t>姑娘的心事</a:t>
            </a:r>
            <a:r>
              <a:rPr lang="en-US" altLang="zh-CN" b="1" dirty="0" smtClean="0"/>
              <a:t>》</a:t>
            </a:r>
            <a:r>
              <a:rPr lang="zh-CN" altLang="en-US" b="1" dirty="0" smtClean="0"/>
              <a:t>平凡的工作岗位也能为社会主义事业做贡献</a:t>
            </a:r>
            <a:endParaRPr lang="en-US" altLang="zh-CN" b="1" dirty="0" smtClean="0"/>
          </a:p>
          <a:p>
            <a:r>
              <a:rPr lang="zh-CN" altLang="en-US" b="1" dirty="0" smtClean="0"/>
              <a:t>茹志鹃</a:t>
            </a:r>
            <a:r>
              <a:rPr lang="en-US" altLang="zh-CN" b="1" dirty="0" smtClean="0"/>
              <a:t>《</a:t>
            </a:r>
            <a:r>
              <a:rPr lang="zh-CN" altLang="en-US" b="1" dirty="0" smtClean="0"/>
              <a:t>如愿</a:t>
            </a:r>
            <a:r>
              <a:rPr lang="en-US" altLang="zh-CN" b="1" dirty="0" smtClean="0"/>
              <a:t>》</a:t>
            </a:r>
            <a:r>
              <a:rPr lang="zh-CN" altLang="en-US" b="1" dirty="0" smtClean="0"/>
              <a:t>在工作岗位上完成自己的心愿。</a:t>
            </a:r>
            <a:endParaRPr lang="en-US" altLang="zh-CN" b="1" dirty="0" smtClean="0"/>
          </a:p>
          <a:p>
            <a:r>
              <a:rPr lang="zh-CN" altLang="en-US" b="1" dirty="0" smtClean="0"/>
              <a:t>主人公们（无论男女）首先是社会主义国家的主人翁，首先对工作岗位负责、与国家和工作岗位相比，个人的家庭和情感是不足为道的。</a:t>
            </a:r>
            <a:endParaRPr lang="en-US" altLang="zh-CN" b="1" dirty="0" smtClean="0"/>
          </a:p>
          <a:p>
            <a:r>
              <a:rPr lang="zh-CN" altLang="en-US" b="1" dirty="0" smtClean="0"/>
              <a:t>但仅仅这样，是不够的！</a:t>
            </a:r>
            <a:endParaRPr lang="zh-CN" alt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社会主义“新人”的长成</a:t>
            </a:r>
            <a:endParaRPr lang="zh-CN" altLang="en-US" dirty="0"/>
          </a:p>
        </p:txBody>
      </p:sp>
      <p:sp>
        <p:nvSpPr>
          <p:cNvPr id="3" name="内容占位符 2"/>
          <p:cNvSpPr>
            <a:spLocks noGrp="1"/>
          </p:cNvSpPr>
          <p:nvPr>
            <p:ph idx="1"/>
          </p:nvPr>
        </p:nvSpPr>
        <p:spPr/>
        <p:txBody>
          <a:bodyPr/>
          <a:lstStyle/>
          <a:p>
            <a:r>
              <a:rPr lang="zh-CN" altLang="en-US" b="1" dirty="0" smtClean="0"/>
              <a:t>对照梁生宝</a:t>
            </a:r>
            <a:endParaRPr lang="en-US" altLang="zh-CN" b="1" dirty="0" smtClean="0"/>
          </a:p>
          <a:p>
            <a:r>
              <a:rPr lang="zh-CN" altLang="en-US" b="1" dirty="0" smtClean="0"/>
              <a:t>走出家庭、参与社会生产还不够，还需要像梁生宝那样“大公无私”、“公而忘私”</a:t>
            </a:r>
            <a:endParaRPr lang="en-US" altLang="zh-CN" b="1" dirty="0" smtClean="0"/>
          </a:p>
          <a:p>
            <a:r>
              <a:rPr lang="zh-CN" altLang="en-US" b="1" dirty="0" smtClean="0"/>
              <a:t>茹志鹃</a:t>
            </a:r>
            <a:r>
              <a:rPr lang="en-US" altLang="zh-CN" b="1" dirty="0" smtClean="0"/>
              <a:t>《</a:t>
            </a:r>
            <a:r>
              <a:rPr lang="zh-CN" altLang="en-US" b="1" dirty="0" smtClean="0"/>
              <a:t>里程</a:t>
            </a:r>
            <a:r>
              <a:rPr lang="en-US" altLang="zh-CN" b="1" dirty="0" smtClean="0"/>
              <a:t>》</a:t>
            </a:r>
            <a:r>
              <a:rPr lang="zh-CN" altLang="en-US" b="1" dirty="0" smtClean="0"/>
              <a:t>自私自利→关心集体</a:t>
            </a:r>
            <a:endParaRPr lang="en-US" altLang="zh-CN" b="1" dirty="0" smtClean="0"/>
          </a:p>
          <a:p>
            <a:r>
              <a:rPr lang="en-US" altLang="zh-CN" b="1" dirty="0" smtClean="0"/>
              <a:t>《</a:t>
            </a:r>
            <a:r>
              <a:rPr lang="zh-CN" altLang="en-US" b="1" dirty="0" smtClean="0"/>
              <a:t>妯娌</a:t>
            </a:r>
            <a:r>
              <a:rPr lang="en-US" altLang="zh-CN" b="1" dirty="0" smtClean="0"/>
              <a:t>》</a:t>
            </a:r>
            <a:r>
              <a:rPr lang="zh-CN" altLang="en-US" b="1" dirty="0" smtClean="0"/>
              <a:t>关心集体→认捐救灾</a:t>
            </a:r>
            <a:endParaRPr lang="en-US" altLang="zh-CN" b="1" dirty="0" smtClean="0"/>
          </a:p>
          <a:p>
            <a:r>
              <a:rPr lang="en-US" altLang="zh-CN" b="1" dirty="0" smtClean="0"/>
              <a:t>《</a:t>
            </a:r>
            <a:r>
              <a:rPr lang="zh-CN" altLang="en-US" b="1" dirty="0" smtClean="0"/>
              <a:t>静静的产院</a:t>
            </a:r>
            <a:r>
              <a:rPr lang="en-US" altLang="zh-CN" b="1" dirty="0" smtClean="0"/>
              <a:t>》</a:t>
            </a:r>
            <a:r>
              <a:rPr lang="zh-CN" altLang="en-US" b="1" dirty="0" smtClean="0"/>
              <a:t>固执守旧</a:t>
            </a:r>
            <a:r>
              <a:rPr lang="en-US" altLang="zh-CN" b="1" dirty="0" smtClean="0"/>
              <a:t> →</a:t>
            </a:r>
            <a:r>
              <a:rPr lang="zh-CN" altLang="en-US" b="1" dirty="0" smtClean="0"/>
              <a:t>主动学习新技术（不局限物质利益，而是上升到生活态度）</a:t>
            </a:r>
            <a:endParaRPr lang="zh-CN" alt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在“新人”的长成中，性别差异没有被回避，但也不会太重要。</a:t>
            </a:r>
            <a:endParaRPr lang="en-US" altLang="zh-CN" b="1" dirty="0" smtClean="0"/>
          </a:p>
          <a:p>
            <a:r>
              <a:rPr lang="zh-CN" altLang="en-US" b="1" dirty="0" smtClean="0"/>
              <a:t>现实语境以及文学表达主流价值观的诉求使作家和人物都不再将性别作为关注的焦点。</a:t>
            </a:r>
            <a:endParaRPr lang="en-US" altLang="zh-CN" b="1" dirty="0" smtClean="0"/>
          </a:p>
          <a:p>
            <a:r>
              <a:rPr lang="zh-CN" altLang="en-US" b="1" dirty="0" smtClean="0"/>
              <a:t>女作家并不因为是女性，而在选题、构思和人物塑造上突出其女性特质。女性人物也不会呈现出特别的女性气质。</a:t>
            </a:r>
            <a:endParaRPr lang="zh-CN" alt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b="1" dirty="0" smtClean="0"/>
              <a:t>草明、茹志鹃（</a:t>
            </a:r>
            <a:r>
              <a:rPr lang="en-US" altLang="zh-CN" b="1" dirty="0" smtClean="0"/>
              <a:t>《</a:t>
            </a:r>
            <a:r>
              <a:rPr lang="zh-CN" altLang="en-US" b="1" dirty="0" smtClean="0"/>
              <a:t>关大妈</a:t>
            </a:r>
            <a:r>
              <a:rPr lang="en-US" altLang="zh-CN" b="1" dirty="0" smtClean="0"/>
              <a:t>》《</a:t>
            </a:r>
            <a:r>
              <a:rPr lang="zh-CN" altLang="en-US" b="1" dirty="0" smtClean="0"/>
              <a:t>妯娌</a:t>
            </a:r>
            <a:r>
              <a:rPr lang="en-US" altLang="zh-CN" b="1" dirty="0" smtClean="0"/>
              <a:t>》</a:t>
            </a:r>
            <a:r>
              <a:rPr lang="zh-CN" altLang="en-US" b="1" dirty="0" smtClean="0"/>
              <a:t>）文本中的主人公如果置换成男性，故事依然成立。</a:t>
            </a:r>
            <a:endParaRPr lang="en-US" altLang="zh-CN" b="1" dirty="0" smtClean="0"/>
          </a:p>
          <a:p>
            <a:r>
              <a:rPr lang="zh-CN" altLang="en-US" b="1" dirty="0" smtClean="0"/>
              <a:t>性别不是五十年代文学叙事焦点</a:t>
            </a:r>
            <a:endParaRPr lang="en-US" altLang="zh-CN" b="1" dirty="0" smtClean="0"/>
          </a:p>
          <a:p>
            <a:r>
              <a:rPr lang="zh-CN" altLang="en-US" b="1" dirty="0" smtClean="0"/>
              <a:t>不自觉强调性别角色的文本则经过了不断的修改</a:t>
            </a:r>
            <a:endParaRPr lang="en-US" altLang="zh-CN" b="1" dirty="0" smtClean="0"/>
          </a:p>
          <a:p>
            <a:r>
              <a:rPr lang="en-US" altLang="zh-CN" b="1" dirty="0" smtClean="0"/>
              <a:t>《</a:t>
            </a:r>
            <a:r>
              <a:rPr lang="zh-CN" altLang="en-US" b="1" dirty="0" smtClean="0"/>
              <a:t>白毛女</a:t>
            </a:r>
            <a:r>
              <a:rPr lang="en-US" altLang="zh-CN" b="1" dirty="0" smtClean="0"/>
              <a:t>》《</a:t>
            </a:r>
            <a:r>
              <a:rPr lang="zh-CN" altLang="en-US" b="1" dirty="0" smtClean="0"/>
              <a:t>青春之歌</a:t>
            </a:r>
            <a:r>
              <a:rPr lang="en-US" altLang="zh-CN" b="1" dirty="0" smtClean="0"/>
              <a:t>》</a:t>
            </a:r>
            <a:endParaRPr lang="zh-CN" alt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为什么不能过于强调性别？</a:t>
            </a:r>
            <a:endParaRPr lang="en-US" altLang="zh-CN" dirty="0" smtClean="0"/>
          </a:p>
          <a:p>
            <a:r>
              <a:rPr lang="zh-CN" altLang="en-US" dirty="0" smtClean="0"/>
              <a:t>性别与身体</a:t>
            </a:r>
            <a:r>
              <a:rPr lang="en-US" altLang="zh-CN" dirty="0" smtClean="0"/>
              <a:t>/</a:t>
            </a:r>
            <a:r>
              <a:rPr lang="zh-CN" altLang="en-US" dirty="0" smtClean="0"/>
              <a:t>欲望，个性的联系</a:t>
            </a:r>
            <a:endParaRPr lang="en-US" altLang="zh-CN" dirty="0" smtClean="0"/>
          </a:p>
          <a:p>
            <a:r>
              <a:rPr lang="zh-CN" altLang="en-US" dirty="0" smtClean="0"/>
              <a:t>突出性别意味对个体的突出</a:t>
            </a:r>
            <a:endParaRPr lang="en-US" altLang="zh-CN" dirty="0" smtClean="0"/>
          </a:p>
          <a:p>
            <a:r>
              <a:rPr lang="zh-CN" altLang="en-US" dirty="0" smtClean="0"/>
              <a:t>强调个人被视为资产阶级趣味。</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草明</a:t>
            </a:r>
            <a:r>
              <a:rPr lang="en-US" altLang="zh-CN" b="1" dirty="0" smtClean="0"/>
              <a:t>《</a:t>
            </a:r>
            <a:r>
              <a:rPr lang="zh-CN" altLang="en-US" b="1" dirty="0" smtClean="0"/>
              <a:t>原动力</a:t>
            </a:r>
            <a:r>
              <a:rPr lang="en-US" altLang="zh-CN" b="1" dirty="0" smtClean="0"/>
              <a:t>》《</a:t>
            </a:r>
            <a:r>
              <a:rPr lang="zh-CN" altLang="en-US" b="1" dirty="0" smtClean="0"/>
              <a:t>火车头</a:t>
            </a:r>
            <a:r>
              <a:rPr lang="en-US" altLang="zh-CN" b="1" dirty="0" smtClean="0"/>
              <a:t>》《</a:t>
            </a:r>
            <a:r>
              <a:rPr lang="zh-CN" altLang="en-US" b="1" dirty="0" smtClean="0"/>
              <a:t>乘风破浪</a:t>
            </a:r>
            <a:r>
              <a:rPr lang="en-US" altLang="zh-CN" b="1" dirty="0" smtClean="0"/>
              <a:t>》</a:t>
            </a:r>
            <a:r>
              <a:rPr lang="zh-CN" altLang="en-US" b="1" dirty="0" smtClean="0"/>
              <a:t>从命名上淡化了文本的性别色彩</a:t>
            </a:r>
            <a:endParaRPr lang="en-US" altLang="zh-CN" b="1" dirty="0" smtClean="0"/>
          </a:p>
          <a:p>
            <a:r>
              <a:rPr lang="zh-CN" altLang="en-US" b="1" dirty="0" smtClean="0"/>
              <a:t>茹志鹃</a:t>
            </a:r>
            <a:r>
              <a:rPr lang="en-US" altLang="zh-CN" b="1" dirty="0" smtClean="0"/>
              <a:t>《</a:t>
            </a:r>
            <a:r>
              <a:rPr lang="zh-CN" altLang="en-US" b="1" dirty="0" smtClean="0"/>
              <a:t>三走严庄</a:t>
            </a:r>
            <a:r>
              <a:rPr lang="en-US" altLang="zh-CN" b="1" dirty="0" smtClean="0"/>
              <a:t>》《</a:t>
            </a:r>
            <a:r>
              <a:rPr lang="zh-CN" altLang="en-US" b="1" dirty="0" smtClean="0"/>
              <a:t>澄河边上</a:t>
            </a:r>
            <a:r>
              <a:rPr lang="en-US" altLang="zh-CN" b="1" dirty="0" smtClean="0"/>
              <a:t>》</a:t>
            </a:r>
            <a:r>
              <a:rPr lang="zh-CN" altLang="en-US" b="1" dirty="0" smtClean="0"/>
              <a:t>与孙犁同类题材相比，并没有鲜明的性别色彩。</a:t>
            </a:r>
            <a:endParaRPr lang="en-US" altLang="zh-CN" b="1" dirty="0" smtClean="0"/>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“性别”的另一种呈现方式</a:t>
            </a:r>
            <a:endParaRPr lang="zh-CN" altLang="en-US" dirty="0"/>
          </a:p>
        </p:txBody>
      </p:sp>
      <p:sp>
        <p:nvSpPr>
          <p:cNvPr id="3" name="内容占位符 2"/>
          <p:cNvSpPr>
            <a:spLocks noGrp="1"/>
          </p:cNvSpPr>
          <p:nvPr>
            <p:ph idx="1"/>
          </p:nvPr>
        </p:nvSpPr>
        <p:spPr/>
        <p:txBody>
          <a:bodyPr/>
          <a:lstStyle/>
          <a:p>
            <a:r>
              <a:rPr lang="zh-CN" altLang="en-US" b="1" dirty="0" smtClean="0"/>
              <a:t>新中国、新社会、新人，但整个社会的基本结构仍然是依照天</a:t>
            </a:r>
            <a:r>
              <a:rPr lang="en-US" altLang="zh-CN" b="1" dirty="0" smtClean="0"/>
              <a:t>/</a:t>
            </a:r>
            <a:r>
              <a:rPr lang="zh-CN" altLang="en-US" b="1" dirty="0" smtClean="0"/>
              <a:t>地、阴</a:t>
            </a:r>
            <a:r>
              <a:rPr lang="en-US" altLang="zh-CN" b="1" dirty="0" smtClean="0"/>
              <a:t>/</a:t>
            </a:r>
            <a:r>
              <a:rPr lang="zh-CN" altLang="en-US" b="1" dirty="0" smtClean="0"/>
              <a:t>阳、男</a:t>
            </a:r>
            <a:r>
              <a:rPr lang="en-US" altLang="zh-CN" b="1" dirty="0" smtClean="0"/>
              <a:t>/</a:t>
            </a:r>
            <a:r>
              <a:rPr lang="zh-CN" altLang="en-US" b="1" dirty="0" smtClean="0"/>
              <a:t>女建立起来的二元对立的思维模式。</a:t>
            </a:r>
            <a:endParaRPr lang="en-US" altLang="zh-CN" b="1" dirty="0" smtClean="0"/>
          </a:p>
          <a:p>
            <a:r>
              <a:rPr lang="zh-CN" altLang="en-US" b="1" dirty="0" smtClean="0"/>
              <a:t>主从关系的另一种呈现：军</a:t>
            </a:r>
            <a:r>
              <a:rPr lang="en-US" altLang="zh-CN" b="1" dirty="0" smtClean="0"/>
              <a:t>/</a:t>
            </a:r>
            <a:r>
              <a:rPr lang="zh-CN" altLang="en-US" b="1" dirty="0" smtClean="0"/>
              <a:t>民、党</a:t>
            </a:r>
            <a:r>
              <a:rPr lang="en-US" altLang="zh-CN" b="1" dirty="0" smtClean="0"/>
              <a:t>/</a:t>
            </a:r>
            <a:r>
              <a:rPr lang="zh-CN" altLang="en-US" b="1" dirty="0" smtClean="0"/>
              <a:t>群、领袖</a:t>
            </a:r>
            <a:r>
              <a:rPr lang="en-US" altLang="zh-CN" b="1" dirty="0" smtClean="0"/>
              <a:t>/</a:t>
            </a:r>
            <a:r>
              <a:rPr lang="zh-CN" altLang="en-US" b="1" dirty="0" smtClean="0"/>
              <a:t>士兵</a:t>
            </a:r>
            <a:endParaRPr lang="en-US" altLang="zh-CN" b="1" dirty="0" smtClean="0"/>
          </a:p>
          <a:p>
            <a:r>
              <a:rPr lang="zh-CN" altLang="en-US" b="1" dirty="0" smtClean="0"/>
              <a:t>救</a:t>
            </a:r>
            <a:r>
              <a:rPr lang="en-US" altLang="zh-CN" b="1" dirty="0" smtClean="0"/>
              <a:t>/</a:t>
            </a:r>
            <a:r>
              <a:rPr lang="zh-CN" altLang="en-US" b="1" dirty="0" smtClean="0"/>
              <a:t>被救（军</a:t>
            </a:r>
            <a:r>
              <a:rPr lang="en-US" altLang="zh-CN" b="1" dirty="0" smtClean="0"/>
              <a:t>/</a:t>
            </a:r>
            <a:r>
              <a:rPr lang="zh-CN" altLang="en-US" b="1" dirty="0" smtClean="0"/>
              <a:t>民）；领导</a:t>
            </a:r>
            <a:r>
              <a:rPr lang="en-US" altLang="zh-CN" b="1" dirty="0" smtClean="0"/>
              <a:t>/</a:t>
            </a:r>
            <a:r>
              <a:rPr lang="zh-CN" altLang="en-US" b="1" dirty="0" smtClean="0"/>
              <a:t>追随（党</a:t>
            </a:r>
            <a:r>
              <a:rPr lang="en-US" altLang="zh-CN" b="1" dirty="0" smtClean="0"/>
              <a:t>/</a:t>
            </a:r>
            <a:r>
              <a:rPr lang="zh-CN" altLang="en-US" b="1" dirty="0" smtClean="0"/>
              <a:t>群）“常青指路”“林道静入党”</a:t>
            </a:r>
            <a:endParaRPr lang="zh-CN" alt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建国初年，执着于性别书写不符合新生国家对文艺的要求。所以战歌、颂歌遮蔽了性别困境。</a:t>
            </a:r>
            <a:endParaRPr lang="en-US" altLang="zh-CN" b="1" dirty="0" smtClean="0"/>
          </a:p>
          <a:p>
            <a:r>
              <a:rPr lang="zh-CN" altLang="en-US" b="1" dirty="0" smtClean="0"/>
              <a:t>但性别依然存在，只是以另一种意识形态的方式呈现着</a:t>
            </a:r>
            <a:endParaRPr lang="zh-CN" alt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课后阅读</a:t>
            </a:r>
            <a:endParaRPr lang="zh-CN" altLang="en-US" dirty="0"/>
          </a:p>
        </p:txBody>
      </p:sp>
      <p:sp>
        <p:nvSpPr>
          <p:cNvPr id="3" name="内容占位符 2"/>
          <p:cNvSpPr>
            <a:spLocks noGrp="1"/>
          </p:cNvSpPr>
          <p:nvPr>
            <p:ph idx="1"/>
          </p:nvPr>
        </p:nvSpPr>
        <p:spPr/>
        <p:txBody>
          <a:bodyPr/>
          <a:lstStyle/>
          <a:p>
            <a:r>
              <a:rPr lang="zh-CN" altLang="en-US" dirty="0" smtClean="0"/>
              <a:t>张洁</a:t>
            </a:r>
            <a:r>
              <a:rPr lang="en-US" altLang="zh-CN" dirty="0" smtClean="0"/>
              <a:t>《</a:t>
            </a:r>
            <a:r>
              <a:rPr lang="zh-CN" altLang="en-US" dirty="0" smtClean="0"/>
              <a:t>沉重的翅膀</a:t>
            </a:r>
            <a:r>
              <a:rPr lang="en-US" altLang="zh-CN" dirty="0" smtClean="0"/>
              <a:t>》</a:t>
            </a:r>
          </a:p>
          <a:p>
            <a:r>
              <a:rPr lang="zh-CN" altLang="en-US" dirty="0" smtClean="0"/>
              <a:t>戴厚英</a:t>
            </a:r>
            <a:r>
              <a:rPr lang="en-US" altLang="zh-CN" dirty="0" smtClean="0"/>
              <a:t>《</a:t>
            </a:r>
            <a:r>
              <a:rPr lang="zh-CN" altLang="en-US" dirty="0" smtClean="0"/>
              <a:t>人啊，人</a:t>
            </a:r>
            <a:r>
              <a:rPr lang="en-US" altLang="zh-CN" dirty="0" smtClean="0"/>
              <a:t>》</a:t>
            </a:r>
          </a:p>
          <a:p>
            <a:r>
              <a:rPr lang="zh-CN" altLang="en-US" dirty="0" smtClean="0"/>
              <a:t>谌容</a:t>
            </a:r>
            <a:r>
              <a:rPr lang="en-US" altLang="zh-CN" dirty="0" smtClean="0"/>
              <a:t>《</a:t>
            </a:r>
            <a:r>
              <a:rPr lang="zh-CN" altLang="en-US" dirty="0" smtClean="0"/>
              <a:t>人到中年</a:t>
            </a:r>
            <a:r>
              <a:rPr lang="en-US" altLang="zh-CN" dirty="0" smtClean="0"/>
              <a:t>》</a:t>
            </a:r>
          </a:p>
          <a:p>
            <a:r>
              <a:rPr lang="zh-CN" altLang="en-US" dirty="0" smtClean="0"/>
              <a:t>铁凝</a:t>
            </a:r>
            <a:r>
              <a:rPr lang="en-US" altLang="zh-CN" dirty="0" smtClean="0"/>
              <a:t>《</a:t>
            </a:r>
            <a:r>
              <a:rPr lang="zh-CN" altLang="en-US" smtClean="0"/>
              <a:t>哦，香雪</a:t>
            </a:r>
            <a:r>
              <a:rPr lang="en-US" altLang="zh-CN" smtClean="0"/>
              <a:t>》</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文本中的性别</a:t>
            </a:r>
            <a:endParaRPr lang="zh-CN" altLang="en-US" dirty="0"/>
          </a:p>
        </p:txBody>
      </p:sp>
      <p:sp>
        <p:nvSpPr>
          <p:cNvPr id="3" name="内容占位符 2"/>
          <p:cNvSpPr>
            <a:spLocks noGrp="1"/>
          </p:cNvSpPr>
          <p:nvPr>
            <p:ph idx="1"/>
          </p:nvPr>
        </p:nvSpPr>
        <p:spPr/>
        <p:txBody>
          <a:bodyPr/>
          <a:lstStyle/>
          <a:p>
            <a:r>
              <a:rPr lang="zh-CN" altLang="en-US" b="1" dirty="0" smtClean="0"/>
              <a:t>与现代女性写作相比，是“消隐”还是“显现”？</a:t>
            </a:r>
            <a:endParaRPr lang="en-US" altLang="zh-CN" b="1" dirty="0" smtClean="0"/>
          </a:p>
          <a:p>
            <a:r>
              <a:rPr lang="zh-CN" altLang="en-US" b="1" dirty="0" smtClean="0"/>
              <a:t>建国初年的女性写作如何处理“婚姻”、“家庭”、“爱情”、“革命”这些主题？</a:t>
            </a:r>
            <a:endParaRPr lang="en-US" altLang="zh-CN" b="1" dirty="0" smtClean="0"/>
          </a:p>
          <a:p>
            <a:r>
              <a:rPr lang="zh-CN" altLang="en-US" b="1" dirty="0" smtClean="0"/>
              <a:t>对这些主题的处理曾经是现代女性写作讨论女性性别认同的途径，建国初的女性写作如何处理这些思想资源？</a:t>
            </a:r>
            <a:endParaRPr lang="zh-CN" alt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相同的题材，不同的处理方法。</a:t>
            </a:r>
            <a:endParaRPr lang="en-US" altLang="zh-CN" b="1" dirty="0" smtClean="0"/>
          </a:p>
          <a:p>
            <a:r>
              <a:rPr lang="zh-CN" altLang="en-US" b="1" dirty="0" smtClean="0"/>
              <a:t>不再是女性获得自我认同的途径，而成为传达“新”思想，“新”观念的方法。</a:t>
            </a:r>
            <a:endParaRPr lang="en-US" altLang="zh-CN" b="1" dirty="0" smtClean="0"/>
          </a:p>
          <a:p>
            <a:r>
              <a:rPr lang="zh-CN" altLang="en-US" b="1" dirty="0" smtClean="0"/>
              <a:t>草明</a:t>
            </a:r>
            <a:r>
              <a:rPr lang="en-US" altLang="zh-CN" b="1" dirty="0" smtClean="0"/>
              <a:t>《</a:t>
            </a:r>
            <a:r>
              <a:rPr lang="zh-CN" altLang="en-US" b="1" dirty="0" smtClean="0"/>
              <a:t>新夫妇</a:t>
            </a:r>
            <a:r>
              <a:rPr lang="en-US" altLang="zh-CN" b="1" dirty="0" smtClean="0"/>
              <a:t>》</a:t>
            </a:r>
            <a:r>
              <a:rPr lang="zh-CN" altLang="en-US" b="1" dirty="0" smtClean="0"/>
              <a:t>（</a:t>
            </a:r>
            <a:r>
              <a:rPr lang="en-US" altLang="zh-CN" b="1" dirty="0" smtClean="0"/>
              <a:t>1947</a:t>
            </a:r>
            <a:r>
              <a:rPr lang="zh-CN" altLang="en-US" b="1" dirty="0" smtClean="0"/>
              <a:t>）新夫妇“带着新的认识，新的感觉和思想，飞向新的世界</a:t>
            </a:r>
            <a:r>
              <a:rPr lang="zh-CN" altLang="en-US" b="1" dirty="0" smtClean="0"/>
              <a:t>”</a:t>
            </a:r>
            <a:endParaRPr lang="en-US" altLang="zh-CN" b="1" dirty="0" smtClean="0"/>
          </a:p>
          <a:p>
            <a:r>
              <a:rPr lang="zh-CN" altLang="en-US" b="1" dirty="0" smtClean="0"/>
              <a:t>如何“新”？</a:t>
            </a:r>
            <a:endParaRPr lang="en-US" altLang="zh-CN" b="1" dirty="0" smtClean="0"/>
          </a:p>
          <a:p>
            <a:endParaRPr lang="zh-CN" alt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b="1" dirty="0" smtClean="0"/>
              <a:t>什么是新的世界？</a:t>
            </a:r>
            <a:endParaRPr lang="en-US" altLang="zh-CN" b="1" dirty="0" smtClean="0"/>
          </a:p>
          <a:p>
            <a:r>
              <a:rPr lang="zh-CN" altLang="en-US" b="1" dirty="0" smtClean="0"/>
              <a:t>共产党里能干的女人才多呢，火磨的经理是女的，松花江商场的经理也是女的，工作队有女队长</a:t>
            </a:r>
            <a:r>
              <a:rPr lang="en-US" altLang="zh-CN" b="1" dirty="0" smtClean="0"/>
              <a:t>……</a:t>
            </a:r>
          </a:p>
          <a:p>
            <a:r>
              <a:rPr lang="zh-CN" altLang="en-US" b="1" dirty="0" smtClean="0"/>
              <a:t>刘兰秀在三八节制定了生产计划，她要向王大娘、陈大嫂挑战呢！</a:t>
            </a:r>
            <a:endParaRPr lang="en-US" altLang="zh-CN" b="1" dirty="0" smtClean="0"/>
          </a:p>
          <a:p>
            <a:r>
              <a:rPr lang="en-US" altLang="zh-CN" b="1" dirty="0" smtClean="0"/>
              <a:t>——</a:t>
            </a:r>
            <a:r>
              <a:rPr lang="zh-CN" altLang="en-US" b="1" dirty="0" smtClean="0"/>
              <a:t>预示了当代女性写作的</a:t>
            </a:r>
            <a:r>
              <a:rPr lang="zh-CN" altLang="en-US" b="1" dirty="0" smtClean="0"/>
              <a:t>方向（文艺为政治服务，也符合新政权要求女性参加劳动的期许）</a:t>
            </a:r>
            <a:endParaRPr lang="zh-CN" alt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descr="茹志鹃.jpg"/>
          <p:cNvPicPr>
            <a:picLocks noGrp="1" noChangeAspect="1"/>
          </p:cNvPicPr>
          <p:nvPr>
            <p:ph idx="1"/>
          </p:nvPr>
        </p:nvPicPr>
        <p:blipFill>
          <a:blip r:embed="rId2" cstate="print"/>
          <a:stretch>
            <a:fillRect/>
          </a:stretch>
        </p:blipFill>
        <p:spPr>
          <a:xfrm>
            <a:off x="5143504" y="1643050"/>
            <a:ext cx="2874433" cy="4071966"/>
          </a:xfrm>
        </p:spPr>
      </p:pic>
      <p:pic>
        <p:nvPicPr>
          <p:cNvPr id="5" name="图片 4" descr="草明.jpg"/>
          <p:cNvPicPr>
            <a:picLocks noChangeAspect="1"/>
          </p:cNvPicPr>
          <p:nvPr/>
        </p:nvPicPr>
        <p:blipFill>
          <a:blip r:embed="rId3" cstate="print"/>
          <a:stretch>
            <a:fillRect/>
          </a:stretch>
        </p:blipFill>
        <p:spPr>
          <a:xfrm>
            <a:off x="1428728" y="1571612"/>
            <a:ext cx="3000396" cy="4286280"/>
          </a:xfrm>
          <a:prstGeom prst="rect">
            <a:avLst/>
          </a:prstGeom>
        </p:spPr>
      </p:pic>
      <p:sp>
        <p:nvSpPr>
          <p:cNvPr id="6" name="TextBox 5"/>
          <p:cNvSpPr txBox="1"/>
          <p:nvPr/>
        </p:nvSpPr>
        <p:spPr>
          <a:xfrm>
            <a:off x="2285984" y="6072206"/>
            <a:ext cx="1146468" cy="400110"/>
          </a:xfrm>
          <a:prstGeom prst="rect">
            <a:avLst/>
          </a:prstGeom>
          <a:noFill/>
        </p:spPr>
        <p:txBody>
          <a:bodyPr wrap="none" rtlCol="0">
            <a:spAutoFit/>
          </a:bodyPr>
          <a:lstStyle/>
          <a:p>
            <a:r>
              <a:rPr lang="zh-CN" altLang="en-US" sz="2000" b="1" dirty="0" smtClean="0"/>
              <a:t>草明        </a:t>
            </a:r>
            <a:endParaRPr lang="zh-CN" altLang="en-US" sz="2000" b="1" dirty="0"/>
          </a:p>
        </p:txBody>
      </p:sp>
      <p:sp>
        <p:nvSpPr>
          <p:cNvPr id="7" name="TextBox 6"/>
          <p:cNvSpPr txBox="1"/>
          <p:nvPr/>
        </p:nvSpPr>
        <p:spPr>
          <a:xfrm>
            <a:off x="5786446" y="6143644"/>
            <a:ext cx="954107" cy="400110"/>
          </a:xfrm>
          <a:prstGeom prst="rect">
            <a:avLst/>
          </a:prstGeom>
          <a:noFill/>
        </p:spPr>
        <p:txBody>
          <a:bodyPr wrap="none" rtlCol="0">
            <a:spAutoFit/>
          </a:bodyPr>
          <a:lstStyle/>
          <a:p>
            <a:r>
              <a:rPr lang="zh-CN" altLang="en-US" sz="2000" b="1" dirty="0" smtClean="0"/>
              <a:t>茹志鹃</a:t>
            </a:r>
            <a:endParaRPr lang="zh-CN" altLang="en-US" sz="20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如何处理家庭</a:t>
            </a:r>
            <a:endParaRPr lang="zh-CN" altLang="en-US" dirty="0"/>
          </a:p>
        </p:txBody>
      </p:sp>
      <p:sp>
        <p:nvSpPr>
          <p:cNvPr id="3" name="内容占位符 2"/>
          <p:cNvSpPr>
            <a:spLocks noGrp="1"/>
          </p:cNvSpPr>
          <p:nvPr>
            <p:ph idx="1"/>
          </p:nvPr>
        </p:nvSpPr>
        <p:spPr/>
        <p:txBody>
          <a:bodyPr>
            <a:normAutofit/>
          </a:bodyPr>
          <a:lstStyle/>
          <a:p>
            <a:r>
              <a:rPr lang="zh-CN" altLang="en-US" b="1" dirty="0" smtClean="0"/>
              <a:t>“家庭”是封建残余的藏身地，是亟待改造的场域。</a:t>
            </a:r>
            <a:endParaRPr lang="en-US" altLang="zh-CN" b="1" dirty="0" smtClean="0"/>
          </a:p>
          <a:p>
            <a:r>
              <a:rPr lang="zh-CN" altLang="en-US" b="1" dirty="0" smtClean="0"/>
              <a:t>家庭幸福只是女性参与社会主义建设收获的副产品。</a:t>
            </a:r>
            <a:endParaRPr lang="en-US" altLang="zh-CN" b="1" dirty="0" smtClean="0"/>
          </a:p>
          <a:p>
            <a:r>
              <a:rPr lang="zh-CN" altLang="en-US" b="1" dirty="0" smtClean="0"/>
              <a:t>贤妻良母只有积极参加了生产劳动，才能获得丈夫的肯定</a:t>
            </a:r>
            <a:r>
              <a:rPr lang="zh-CN" altLang="en-US" b="1" dirty="0" smtClean="0"/>
              <a:t>。</a:t>
            </a:r>
            <a:endParaRPr lang="en-US" altLang="zh-CN" b="1"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在</a:t>
            </a:r>
            <a:r>
              <a:rPr lang="zh-CN" altLang="en-US" b="1" dirty="0" smtClean="0"/>
              <a:t>以献身集体为荣的新时代，小家庭不再是爱和幸福的港湾，只有“社会”才能使女性获得解放，同时收获爱情和幸福</a:t>
            </a:r>
            <a:r>
              <a:rPr lang="zh-CN" altLang="en-US" b="1" dirty="0" smtClean="0"/>
              <a:t>。</a:t>
            </a:r>
            <a:endParaRPr lang="en-US" altLang="zh-CN" b="1" dirty="0" smtClean="0"/>
          </a:p>
          <a:p>
            <a:r>
              <a:rPr lang="en-US" altLang="zh-CN" b="1" dirty="0" smtClean="0"/>
              <a:t>《</a:t>
            </a:r>
            <a:r>
              <a:rPr lang="zh-CN" altLang="en-US" b="1" dirty="0" smtClean="0"/>
              <a:t>春暖时节</a:t>
            </a:r>
            <a:r>
              <a:rPr lang="en-US" altLang="zh-CN" b="1" dirty="0" smtClean="0"/>
              <a:t>》</a:t>
            </a:r>
            <a:r>
              <a:rPr lang="zh-CN" altLang="en-US" b="1" dirty="0" smtClean="0"/>
              <a:t>（贤妻良母）</a:t>
            </a:r>
            <a:r>
              <a:rPr lang="en-US" altLang="zh-CN" b="1" dirty="0" smtClean="0"/>
              <a:t>《</a:t>
            </a:r>
            <a:r>
              <a:rPr lang="zh-CN" altLang="en-US" b="1" dirty="0" smtClean="0"/>
              <a:t>姑奶奶</a:t>
            </a:r>
            <a:r>
              <a:rPr lang="en-US" altLang="zh-CN" b="1" dirty="0" smtClean="0"/>
              <a:t>》</a:t>
            </a:r>
            <a:r>
              <a:rPr lang="zh-CN" altLang="en-US" b="1" dirty="0" smtClean="0"/>
              <a:t>（贪图享乐）如何变成社会主义新人的故事</a:t>
            </a:r>
            <a:endParaRPr lang="en-US" altLang="zh-CN" b="1" dirty="0" smtClean="0"/>
          </a:p>
          <a:p>
            <a:endParaRPr lang="zh-CN" altLang="en-US" b="1" dirty="0" smtClean="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smtClean="0"/>
              <a:t>《</a:t>
            </a:r>
            <a:r>
              <a:rPr lang="zh-CN" altLang="en-US" b="1" dirty="0" smtClean="0"/>
              <a:t>迎春曲</a:t>
            </a:r>
            <a:r>
              <a:rPr lang="en-US" altLang="zh-CN" b="1" dirty="0" smtClean="0"/>
              <a:t>》《</a:t>
            </a:r>
            <a:r>
              <a:rPr lang="zh-CN" altLang="en-US" b="1" dirty="0" smtClean="0"/>
              <a:t>诞生</a:t>
            </a:r>
            <a:r>
              <a:rPr lang="en-US" altLang="zh-CN" b="1" dirty="0" smtClean="0"/>
              <a:t>》</a:t>
            </a:r>
            <a:r>
              <a:rPr lang="zh-CN" altLang="en-US" b="1" dirty="0" smtClean="0"/>
              <a:t>（草明）场景设计在除夕之夜，考验主人公能否彻底奉献。</a:t>
            </a:r>
            <a:endParaRPr lang="en-US" altLang="zh-CN" b="1" dirty="0" smtClean="0"/>
          </a:p>
          <a:p>
            <a:r>
              <a:rPr lang="zh-CN" altLang="en-US" b="1" dirty="0" smtClean="0"/>
              <a:t>夫妻双方都不认为妻子的责任和位置在于充当“贤妻良母”</a:t>
            </a:r>
            <a:endParaRPr lang="en-US" altLang="zh-CN" b="1" dirty="0" smtClean="0"/>
          </a:p>
          <a:p>
            <a:r>
              <a:rPr lang="zh-CN" altLang="en-US" b="1" dirty="0" smtClean="0"/>
              <a:t>走出家庭，和男性一样投身社会主义建设才是新女性价值所在。</a:t>
            </a:r>
            <a:endParaRPr lang="zh-CN" alt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如何处理爱情</a:t>
            </a:r>
            <a:endParaRPr lang="zh-CN" altLang="en-US" dirty="0"/>
          </a:p>
        </p:txBody>
      </p:sp>
      <p:sp>
        <p:nvSpPr>
          <p:cNvPr id="3" name="内容占位符 2"/>
          <p:cNvSpPr>
            <a:spLocks noGrp="1"/>
          </p:cNvSpPr>
          <p:nvPr>
            <p:ph idx="1"/>
          </p:nvPr>
        </p:nvSpPr>
        <p:spPr/>
        <p:txBody>
          <a:bodyPr>
            <a:normAutofit/>
          </a:bodyPr>
          <a:lstStyle/>
          <a:p>
            <a:r>
              <a:rPr lang="zh-CN" altLang="en-US" sz="4000" b="1" dirty="0" smtClean="0"/>
              <a:t>“爱情”的追求呈现的是人的个性。</a:t>
            </a:r>
            <a:endParaRPr lang="en-US" altLang="zh-CN" sz="4000" b="1" dirty="0" smtClean="0"/>
          </a:p>
          <a:p>
            <a:r>
              <a:rPr lang="en-US" altLang="zh-CN" sz="4000" b="1" dirty="0" smtClean="0"/>
              <a:t>《</a:t>
            </a:r>
            <a:r>
              <a:rPr lang="zh-CN" altLang="en-US" sz="4000" b="1" dirty="0" smtClean="0"/>
              <a:t>青春之歌</a:t>
            </a:r>
            <a:r>
              <a:rPr lang="en-US" altLang="zh-CN" sz="4000" b="1" dirty="0" smtClean="0"/>
              <a:t>》</a:t>
            </a:r>
            <a:r>
              <a:rPr lang="zh-CN" altLang="en-US" sz="4000" b="1" dirty="0" smtClean="0"/>
              <a:t>爱情与革命</a:t>
            </a:r>
            <a:endParaRPr lang="en-US" altLang="zh-CN" sz="4000" b="1" dirty="0" smtClean="0"/>
          </a:p>
          <a:p>
            <a:r>
              <a:rPr lang="en-US" altLang="zh-CN" sz="4000" b="1" dirty="0" smtClean="0"/>
              <a:t>《</a:t>
            </a:r>
            <a:r>
              <a:rPr lang="zh-CN" altLang="en-US" sz="4000" b="1" dirty="0" smtClean="0"/>
              <a:t>红豆</a:t>
            </a:r>
            <a:r>
              <a:rPr lang="en-US" altLang="zh-CN" sz="4000" b="1" dirty="0" smtClean="0"/>
              <a:t>》</a:t>
            </a:r>
            <a:r>
              <a:rPr lang="zh-CN" altLang="en-US" sz="4000" b="1" dirty="0" smtClean="0"/>
              <a:t>放弃爱情追求革命</a:t>
            </a:r>
            <a:endParaRPr lang="en-US" altLang="zh-CN" sz="4000" b="1" dirty="0" smtClean="0"/>
          </a:p>
          <a:p>
            <a:r>
              <a:rPr lang="zh-CN" altLang="en-US" sz="4000" b="1" dirty="0" smtClean="0"/>
              <a:t>更为主流的爱情叙述是怎样的？</a:t>
            </a:r>
            <a:endParaRPr lang="zh-CN" altLang="en-US" sz="4000" b="1"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179</TotalTime>
  <Words>942</Words>
  <Application>Microsoft Office PowerPoint</Application>
  <PresentationFormat>全屏显示(4:3)</PresentationFormat>
  <Paragraphs>67</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龙腾四海</vt:lpstr>
      <vt:lpstr>“十七年小说”文本中的性别</vt:lpstr>
      <vt:lpstr>文本中的性别</vt:lpstr>
      <vt:lpstr>幻灯片 3</vt:lpstr>
      <vt:lpstr>幻灯片 4</vt:lpstr>
      <vt:lpstr>幻灯片 5</vt:lpstr>
      <vt:lpstr>1.如何处理家庭</vt:lpstr>
      <vt:lpstr>幻灯片 7</vt:lpstr>
      <vt:lpstr>幻灯片 8</vt:lpstr>
      <vt:lpstr>2.如何处理爱情</vt:lpstr>
      <vt:lpstr>幻灯片 10</vt:lpstr>
      <vt:lpstr>3，如何实现个人价值</vt:lpstr>
      <vt:lpstr>4.社会主义“新人”的长成</vt:lpstr>
      <vt:lpstr>幻灯片 13</vt:lpstr>
      <vt:lpstr>幻灯片 14</vt:lpstr>
      <vt:lpstr>幻灯片 15</vt:lpstr>
      <vt:lpstr>幻灯片 16</vt:lpstr>
      <vt:lpstr>“性别”的另一种呈现方式</vt:lpstr>
      <vt:lpstr>幻灯片 18</vt:lpstr>
      <vt:lpstr>课后阅读</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“十七年小说”文本中的性别</dc:title>
  <dc:creator>admin</dc:creator>
  <cp:lastModifiedBy>admin</cp:lastModifiedBy>
  <cp:revision>24</cp:revision>
  <dcterms:created xsi:type="dcterms:W3CDTF">2017-09-01T03:07:20Z</dcterms:created>
  <dcterms:modified xsi:type="dcterms:W3CDTF">2018-06-14T03:41:10Z</dcterms:modified>
</cp:coreProperties>
</file>