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8" d="100"/>
          <a:sy n="108" d="100"/>
        </p:scale>
        <p:origin x="-1692"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3">
        <a:schemeClr val="bg2"/>
      </p:bgRef>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173157"/>
            <a:ext cx="7772400" cy="1470025"/>
          </a:xfrm>
        </p:spPr>
        <p:txBody>
          <a:bodyPr anchor="b"/>
          <a:lstStyle>
            <a:lvl1pPr algn="l">
              <a:defRPr sz="4800"/>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687716" y="2643182"/>
            <a:ext cx="6670366" cy="1752600"/>
          </a:xfrm>
        </p:spPr>
        <p:txBody>
          <a:bodyPr/>
          <a:lstStyle>
            <a:lvl1pPr marL="0" indent="0" algn="l">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2017/9/11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2017/9/11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43768" y="274639"/>
            <a:ext cx="1543032"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9"/>
            <a:ext cx="661513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2017/9/11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2017/9/11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685800" y="2924181"/>
            <a:ext cx="7772400" cy="1362075"/>
          </a:xfrm>
        </p:spPr>
        <p:txBody>
          <a:bodyPr anchor="t"/>
          <a:lstStyle>
            <a:lvl1pPr algn="l">
              <a:defRPr sz="4400" b="0"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685800" y="1428747"/>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2017/9/11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2017/9/11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2017/9/11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2017/9/11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2017/9/11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3" name="内容占位符 2"/>
          <p:cNvSpPr>
            <a:spLocks noGrp="1"/>
          </p:cNvSpPr>
          <p:nvPr>
            <p:ph idx="1"/>
          </p:nvPr>
        </p:nvSpPr>
        <p:spPr>
          <a:xfrm>
            <a:off x="460382" y="1071546"/>
            <a:ext cx="5111750" cy="50497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5679083" y="1071546"/>
            <a:ext cx="3008313" cy="34290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2017/9/11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2" name="标题 1"/>
          <p:cNvSpPr>
            <a:spLocks noGrp="1"/>
          </p:cNvSpPr>
          <p:nvPr>
            <p:ph type="title"/>
          </p:nvPr>
        </p:nvSpPr>
        <p:spPr>
          <a:xfrm>
            <a:off x="457205" y="285728"/>
            <a:ext cx="8230993" cy="696626"/>
          </a:xfrm>
        </p:spPr>
        <p:txBody>
          <a:bodyPr anchor="ctr"/>
          <a:lstStyle>
            <a:lvl1pPr algn="ctr">
              <a:defRPr sz="3600" b="0"/>
            </a:lvl1pPr>
          </a:lstStyle>
          <a:p>
            <a:r>
              <a:rPr kumimoji="0" lang="zh-CN" altLang="en-US" smtClean="0"/>
              <a:t>单击此处编辑母版标题样式</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001024" y="642918"/>
            <a:ext cx="785818" cy="4572032"/>
          </a:xfrm>
        </p:spPr>
        <p:txBody>
          <a:bodyPr vert="eaVert" anchor="ctr"/>
          <a:lstStyle>
            <a:lvl1pPr algn="l">
              <a:defRPr sz="2400" b="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442922" y="541340"/>
            <a:ext cx="6415094" cy="5459428"/>
          </a:xfrm>
          <a:prstGeom prst="roundRect">
            <a:avLst>
              <a:gd name="adj" fmla="val 4800"/>
            </a:avLst>
          </a:prstGeom>
          <a:solidFill>
            <a:schemeClr val="accent1">
              <a:tint val="20000"/>
            </a:schemeClr>
          </a:solidFill>
          <a:ln w="38100">
            <a:gradFill flip="none" rotWithShape="1">
              <a:gsLst>
                <a:gs pos="0">
                  <a:schemeClr val="accent1">
                    <a:alpha val="50000"/>
                  </a:schemeClr>
                </a:gs>
                <a:gs pos="100000">
                  <a:schemeClr val="accent1">
                    <a:tint val="20000"/>
                  </a:schemeClr>
                </a:gs>
              </a:gsLst>
              <a:lin ang="16200000" scaled="1"/>
              <a:tileRect/>
            </a:gradFill>
          </a:ln>
          <a:effectLst>
            <a:outerShdw blurRad="76200" dist="38100" dir="5400000" sx="100500" sy="100500" algn="tl" rotWithShape="0">
              <a:srgbClr val="000000">
                <a:alpha val="50000"/>
              </a:srgb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7072330" y="1000108"/>
            <a:ext cx="914368" cy="4214842"/>
          </a:xfrm>
        </p:spPr>
        <p:txBody>
          <a:bodyPr vert="eaVert" anchor="ctr"/>
          <a:lstStyle>
            <a:lvl1pPr marL="0" indent="0" algn="ctr">
              <a:buNone/>
              <a:defRPr sz="1400"/>
            </a:lvl1pPr>
            <a:lvl2pPr marL="457200" indent="0" algn="ctr">
              <a:buNone/>
              <a:defRPr sz="1200"/>
            </a:lvl2pPr>
            <a:lvl3pPr marL="914400" indent="0" algn="ctr">
              <a:buNone/>
              <a:defRPr sz="1000"/>
            </a:lvl3pPr>
            <a:lvl4pPr marL="1371600" indent="0" algn="ctr">
              <a:buNone/>
              <a:defRPr sz="900"/>
            </a:lvl4pPr>
            <a:lvl5pPr marL="1828800" indent="0" algn="ct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2017/9/11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8" name="图片 7"/>
          <p:cNvPicPr>
            <a:picLocks noChangeAspect="1"/>
          </p:cNvPicPr>
          <p:nvPr/>
        </p:nvPicPr>
        <p:blipFill>
          <a:blip r:embed="rId13" cstate="print">
            <a:duotone>
              <a:schemeClr val="accent1"/>
              <a:srgbClr val="FFFFFF"/>
            </a:duotone>
            <a:lum bright="12000" contrast="40000"/>
          </a:blip>
          <a:stretch>
            <a:fillRect/>
          </a:stretch>
        </p:blipFill>
        <p:spPr>
          <a:xfrm>
            <a:off x="6667809" y="4915143"/>
            <a:ext cx="2476191" cy="1942857"/>
          </a:xfrm>
          <a:prstGeom prst="rect">
            <a:avLst/>
          </a:prstGeom>
          <a:noFill/>
          <a:ln>
            <a:noFill/>
          </a:ln>
        </p:spPr>
      </p:pic>
      <p:sp>
        <p:nvSpPr>
          <p:cNvPr id="10" name="矩形 9"/>
          <p:cNvSpPr/>
          <p:nvPr/>
        </p:nvSpPr>
        <p:spPr>
          <a:xfrm>
            <a:off x="0" y="0"/>
            <a:ext cx="9144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20000"/>
                </a:schemeClr>
              </a:gs>
              <a:gs pos="100000">
                <a:schemeClr val="accent1">
                  <a:tint val="50000"/>
                  <a:shade val="100000"/>
                  <a:hueMod val="100000"/>
                  <a:satMod val="500000"/>
                </a:schemeClr>
              </a:gs>
            </a:gsLst>
            <a:lin ang="18900000" scaled="1"/>
            <a:tileRect/>
          </a:gradFill>
          <a:ln w="12700" cap="rnd" cmpd="sng" algn="ctr">
            <a:noFill/>
            <a:prstDash val="solid"/>
          </a:ln>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sp>
        <p:nvSpPr>
          <p:cNvPr id="11" name="矩形 10"/>
          <p:cNvSpPr/>
          <p:nvPr/>
        </p:nvSpPr>
        <p:spPr>
          <a:xfrm>
            <a:off x="0" y="40951"/>
            <a:ext cx="4572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5000"/>
                </a:schemeClr>
              </a:gs>
              <a:gs pos="100000">
                <a:schemeClr val="accent1">
                  <a:tint val="50000"/>
                  <a:shade val="100000"/>
                  <a:hueMod val="100000"/>
                  <a:satMod val="500000"/>
                  <a:alpha val="60000"/>
                </a:schemeClr>
              </a:gs>
            </a:gsLst>
            <a:lin ang="8100000" scaled="1"/>
            <a:tileRect/>
          </a:gradFill>
          <a:ln w="12700" cap="rnd" cmpd="sng" algn="ctr">
            <a:noFill/>
            <a:prstDash val="solid"/>
          </a:ln>
          <a:effectLst>
            <a:glow>
              <a:schemeClr val="accent1">
                <a:tint val="100000"/>
                <a:shade val="100000"/>
                <a:hueMod val="100000"/>
                <a:satMod val="100000"/>
              </a:schemeClr>
            </a:glow>
            <a:softEdge rad="12700"/>
          </a:effectLst>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pic>
        <p:nvPicPr>
          <p:cNvPr id="9" name="图片 8"/>
          <p:cNvPicPr>
            <a:picLocks noChangeAspect="1"/>
          </p:cNvPicPr>
          <p:nvPr/>
        </p:nvPicPr>
        <p:blipFill>
          <a:blip r:embed="rId14" cstate="print">
            <a:duotone>
              <a:schemeClr val="accent1"/>
              <a:srgbClr val="FFFFFF"/>
            </a:duotone>
            <a:lum bright="35000" contrast="40000"/>
          </a:blip>
          <a:stretch>
            <a:fillRect/>
          </a:stretch>
        </p:blipFill>
        <p:spPr>
          <a:xfrm>
            <a:off x="0" y="6420445"/>
            <a:ext cx="9144000" cy="437555"/>
          </a:xfrm>
          <a:prstGeom prst="rect">
            <a:avLst/>
          </a:prstGeom>
          <a:noFill/>
          <a:ln>
            <a:noFill/>
          </a:ln>
          <a:effectLst/>
        </p:spPr>
      </p:pic>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525963"/>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457200" y="6356350"/>
            <a:ext cx="2133600" cy="365125"/>
          </a:xfrm>
          <a:prstGeom prst="rect">
            <a:avLst/>
          </a:prstGeom>
        </p:spPr>
        <p:txBody>
          <a:bodyPr vert="horz" rtlCol="0" anchor="ctr"/>
          <a:lstStyle>
            <a:lvl1pPr algn="l" eaLnBrk="1" latinLnBrk="0" hangingPunct="1">
              <a:defRPr kumimoji="0" sz="1200">
                <a:solidFill>
                  <a:schemeClr val="tx1">
                    <a:tint val="75000"/>
                  </a:schemeClr>
                </a:solidFill>
              </a:defRPr>
            </a:lvl1pPr>
          </a:lstStyle>
          <a:p>
            <a:fld id="{530820CF-B880-4189-942D-D702A7CBA730}" type="datetimeFigureOut">
              <a:rPr lang="zh-CN" altLang="en-US" smtClean="0"/>
              <a:pPr/>
              <a:t>2017/9/11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rtlCol="0" anchor="ctr"/>
          <a:lstStyle>
            <a:lvl1pPr algn="r" eaLnBrk="1" latinLnBrk="0" hangingPunct="1">
              <a:defRPr kumimoji="0"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accent1"/>
        </a:buClr>
        <a:buSzPct val="50000"/>
        <a:buFont typeface="Wingdings 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accent2"/>
        </a:buClr>
        <a:buSzPct val="50000"/>
        <a:buFont typeface="Wingdings 2"/>
        <a:buChar char="³"/>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accent3"/>
        </a:buClr>
        <a:buSzPct val="6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accent5"/>
        </a:buClr>
        <a:buSzPct val="45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accent6"/>
        </a:buClr>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2.</a:t>
            </a:r>
            <a:r>
              <a:rPr lang="zh-CN" altLang="en-US" dirty="0" smtClean="0"/>
              <a:t>女性主义的理论局限</a:t>
            </a:r>
            <a:endParaRPr lang="zh-CN" altLang="en-US" dirty="0"/>
          </a:p>
        </p:txBody>
      </p:sp>
      <p:sp>
        <p:nvSpPr>
          <p:cNvPr id="3" name="副标题 2"/>
          <p:cNvSpPr>
            <a:spLocks noGrp="1"/>
          </p:cNvSpPr>
          <p:nvPr>
            <p:ph type="subTitle" idx="1"/>
          </p:nvPr>
        </p:nvSpPr>
        <p:spPr/>
        <p:txBody>
          <a:bodyPr/>
          <a:lstStyle/>
          <a:p>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b="1" dirty="0" smtClean="0"/>
              <a:t>通过这些“渺小”的个案，我们或许应该在性别的视角中加入其他一些与性别无关的参照物。</a:t>
            </a:r>
            <a:endParaRPr lang="en-US" altLang="zh-CN" b="1" dirty="0" smtClean="0"/>
          </a:p>
          <a:p>
            <a:r>
              <a:rPr lang="zh-CN" altLang="en-US" b="1" dirty="0" smtClean="0"/>
              <a:t>比如官方宣导的意识形态与民间私人生活之间可能存在的差异、不同的阶级</a:t>
            </a:r>
            <a:r>
              <a:rPr lang="en-US" altLang="zh-CN" b="1" dirty="0" smtClean="0"/>
              <a:t>/</a:t>
            </a:r>
            <a:r>
              <a:rPr lang="zh-CN" altLang="en-US" b="1" dirty="0" smtClean="0"/>
              <a:t>阶层、经济水平、地域、社区</a:t>
            </a:r>
            <a:r>
              <a:rPr lang="en-US" altLang="zh-CN" b="1" dirty="0" smtClean="0"/>
              <a:t>/</a:t>
            </a:r>
            <a:r>
              <a:rPr lang="zh-CN" altLang="en-US" b="1" dirty="0" smtClean="0"/>
              <a:t>生活圈、年龄、受教育程度、生活经历等所造成的个体差异。</a:t>
            </a:r>
          </a:p>
          <a:p>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25062075-1_u_3.jpg"/>
          <p:cNvPicPr>
            <a:picLocks noGrp="1" noChangeAspect="1"/>
          </p:cNvPicPr>
          <p:nvPr>
            <p:ph idx="1"/>
          </p:nvPr>
        </p:nvPicPr>
        <p:blipFill>
          <a:blip r:embed="rId2" cstate="print"/>
          <a:stretch>
            <a:fillRect/>
          </a:stretch>
        </p:blipFill>
        <p:spPr>
          <a:xfrm>
            <a:off x="5500694" y="2000240"/>
            <a:ext cx="3071834" cy="3571900"/>
          </a:xfrm>
        </p:spPr>
      </p:pic>
      <p:sp>
        <p:nvSpPr>
          <p:cNvPr id="5" name="TextBox 4"/>
          <p:cNvSpPr txBox="1"/>
          <p:nvPr/>
        </p:nvSpPr>
        <p:spPr>
          <a:xfrm>
            <a:off x="714348" y="2143116"/>
            <a:ext cx="4429156" cy="3416320"/>
          </a:xfrm>
          <a:prstGeom prst="rect">
            <a:avLst/>
          </a:prstGeom>
          <a:noFill/>
        </p:spPr>
        <p:txBody>
          <a:bodyPr wrap="square" rtlCol="0">
            <a:spAutoFit/>
          </a:bodyPr>
          <a:lstStyle/>
          <a:p>
            <a:r>
              <a:rPr lang="zh-CN" altLang="en-US" b="1" dirty="0" smtClean="0"/>
              <a:t>作者提出的问题是：为什么法国的女性主义者比较温和、冷静、内敛</a:t>
            </a:r>
            <a:endParaRPr lang="en-US" altLang="zh-CN" b="1" dirty="0" smtClean="0"/>
          </a:p>
          <a:p>
            <a:r>
              <a:rPr lang="zh-CN" altLang="en-US" b="1" dirty="0" smtClean="0"/>
              <a:t>该书选择了</a:t>
            </a:r>
            <a:r>
              <a:rPr lang="en-US" altLang="zh-CN" b="1" dirty="0" smtClean="0"/>
              <a:t>18-20</a:t>
            </a:r>
            <a:r>
              <a:rPr lang="zh-CN" altLang="en-US" b="1" dirty="0" smtClean="0"/>
              <a:t>世纪十位女性，看她们怎么讨论女性主义、日常生活。进而说明法兰西民族的独特性。</a:t>
            </a:r>
            <a:endParaRPr lang="en-US" altLang="zh-CN" b="1" dirty="0" smtClean="0"/>
          </a:p>
          <a:p>
            <a:r>
              <a:rPr lang="zh-CN" altLang="en-US" b="1" dirty="0" smtClean="0"/>
              <a:t>十个人各不相同，有人认为女人就应该遵循自然的法则，主内；有人认为爱情</a:t>
            </a:r>
            <a:r>
              <a:rPr lang="en-US" altLang="zh-CN" b="1" dirty="0" smtClean="0"/>
              <a:t>/</a:t>
            </a:r>
            <a:r>
              <a:rPr lang="zh-CN" altLang="en-US" b="1" dirty="0" smtClean="0"/>
              <a:t>被爱是拯救女性孤单寂寞的唯一途径；有人根本很少使用“女性”这个词。</a:t>
            </a:r>
            <a:endParaRPr lang="en-US" altLang="zh-CN" b="1" dirty="0" smtClean="0"/>
          </a:p>
          <a:p>
            <a:r>
              <a:rPr lang="zh-CN" altLang="en-US" b="1" dirty="0" smtClean="0"/>
              <a:t>结论：得益于法国贵族宫廷文化与民主社会对平等的认可。</a:t>
            </a:r>
            <a:endParaRPr lang="en-US" altLang="zh-CN" b="1" dirty="0" smtClean="0"/>
          </a:p>
          <a:p>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二，妇女解放运动的问题</a:t>
            </a:r>
            <a:endParaRPr lang="zh-CN" altLang="en-US" dirty="0"/>
          </a:p>
        </p:txBody>
      </p:sp>
      <p:sp>
        <p:nvSpPr>
          <p:cNvPr id="3" name="内容占位符 2"/>
          <p:cNvSpPr>
            <a:spLocks noGrp="1"/>
          </p:cNvSpPr>
          <p:nvPr>
            <p:ph idx="1"/>
          </p:nvPr>
        </p:nvSpPr>
        <p:spPr/>
        <p:txBody>
          <a:bodyPr/>
          <a:lstStyle/>
          <a:p>
            <a:r>
              <a:rPr lang="zh-CN" altLang="en-US" b="1" dirty="0" smtClean="0"/>
              <a:t>核心家庭的存在是男权制得以继续存在的保证。</a:t>
            </a:r>
          </a:p>
          <a:p>
            <a:r>
              <a:rPr lang="zh-CN" altLang="en-US" b="1" dirty="0" smtClean="0"/>
              <a:t>在一个完全由家庭成员组成的社会里，女人不愿意放弃在家庭里的依赖和安全，男人同样也不愿放弃传统的地位和特权，所以，尽管人们谈论性别平等，却很少有人愿意将其付诸实施。</a:t>
            </a:r>
            <a:r>
              <a:rPr lang="en-US" altLang="zh-CN" b="1" dirty="0" smtClean="0"/>
              <a:t>——</a:t>
            </a:r>
            <a:r>
              <a:rPr lang="zh-CN" altLang="en-US" b="1" dirty="0" smtClean="0"/>
              <a:t>恨嫁</a:t>
            </a:r>
          </a:p>
          <a:p>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b="1" dirty="0" smtClean="0"/>
              <a:t>中国的女性问题并不是纯粹的性别问题，所以妇女解放运动的胜利并意味着女性的真正的自由。</a:t>
            </a:r>
          </a:p>
          <a:p>
            <a:r>
              <a:rPr lang="zh-CN" altLang="en-US" b="1" dirty="0" smtClean="0"/>
              <a:t>梁启超</a:t>
            </a:r>
            <a:r>
              <a:rPr lang="en-US" altLang="zh-CN" b="1" dirty="0" smtClean="0"/>
              <a:t>《</a:t>
            </a:r>
            <a:r>
              <a:rPr lang="zh-CN" altLang="en-US" b="1" dirty="0" smtClean="0"/>
              <a:t>（近世第一女杰）罗兰夫人传</a:t>
            </a:r>
            <a:r>
              <a:rPr lang="en-US" altLang="zh-CN" b="1" dirty="0" smtClean="0"/>
              <a:t>》</a:t>
            </a:r>
            <a:r>
              <a:rPr lang="zh-CN" altLang="en-US" b="1" dirty="0" smtClean="0"/>
              <a:t>“罗兰夫人何人也？自由由彼而生，彼由自由而死”</a:t>
            </a:r>
            <a:endParaRPr lang="en-US" altLang="zh-CN" b="1" dirty="0" smtClean="0"/>
          </a:p>
          <a:p>
            <a:r>
              <a:rPr lang="zh-CN" altLang="en-US" b="1" dirty="0" smtClean="0"/>
              <a:t>周恩来“妇女解放需从民族解放中得来”</a:t>
            </a:r>
            <a:endParaRPr lang="zh-CN" altLang="en-US"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b="1" dirty="0" smtClean="0"/>
              <a:t>法律上坐享其成的“男女平等”是女性的权利，同时也成为一种强制身份。</a:t>
            </a:r>
          </a:p>
          <a:p>
            <a:r>
              <a:rPr lang="zh-CN" altLang="en-US" b="1" dirty="0" smtClean="0"/>
              <a:t>赵树理</a:t>
            </a:r>
            <a:r>
              <a:rPr lang="en-US" altLang="zh-CN" b="1" dirty="0" smtClean="0"/>
              <a:t>《</a:t>
            </a:r>
            <a:r>
              <a:rPr lang="zh-CN" altLang="en-US" b="1" dirty="0" smtClean="0"/>
              <a:t>锻炼锻炼</a:t>
            </a:r>
            <a:r>
              <a:rPr lang="en-US" altLang="zh-CN" b="1" dirty="0" smtClean="0"/>
              <a:t>》</a:t>
            </a:r>
          </a:p>
          <a:p>
            <a:pPr>
              <a:buNone/>
            </a:pP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三、女性主义与消费生活经验</a:t>
            </a:r>
            <a:endParaRPr lang="zh-CN" altLang="en-US" dirty="0"/>
          </a:p>
        </p:txBody>
      </p:sp>
      <p:sp>
        <p:nvSpPr>
          <p:cNvPr id="3" name="内容占位符 2"/>
          <p:cNvSpPr>
            <a:spLocks noGrp="1"/>
          </p:cNvSpPr>
          <p:nvPr>
            <p:ph idx="1"/>
          </p:nvPr>
        </p:nvSpPr>
        <p:spPr/>
        <p:txBody>
          <a:bodyPr/>
          <a:lstStyle/>
          <a:p>
            <a:pPr>
              <a:lnSpc>
                <a:spcPct val="90000"/>
              </a:lnSpc>
            </a:pPr>
            <a:r>
              <a:rPr lang="zh-CN" altLang="en-US" b="1" dirty="0" smtClean="0"/>
              <a:t>中国的“女性主义”与当代城市性别经验似乎也构成了一些错位。男女 在“消费”的意义上获得了平等。</a:t>
            </a:r>
          </a:p>
          <a:p>
            <a:pPr>
              <a:lnSpc>
                <a:spcPct val="90000"/>
              </a:lnSpc>
            </a:pPr>
            <a:r>
              <a:rPr lang="zh-CN" altLang="en-US" b="1" dirty="0" smtClean="0"/>
              <a:t>高校里女生态度的转变</a:t>
            </a:r>
            <a:r>
              <a:rPr lang="en-US" altLang="zh-CN" b="1" dirty="0" smtClean="0"/>
              <a:t>——</a:t>
            </a:r>
            <a:r>
              <a:rPr lang="zh-CN" altLang="en-US" b="1" dirty="0" smtClean="0"/>
              <a:t>低年级基本是女性主义者，这与她们的阅读和选修的课程有关，高年级基本改旗异帜，这与她们必须进入既定的社会规范有关。</a:t>
            </a:r>
          </a:p>
          <a:p>
            <a:pPr>
              <a:lnSpc>
                <a:spcPct val="90000"/>
              </a:lnSpc>
            </a:pPr>
            <a:r>
              <a:rPr lang="zh-CN" altLang="en-US" b="1" dirty="0" smtClean="0"/>
              <a:t>男性学者的态度：敬而远之</a:t>
            </a:r>
          </a:p>
          <a:p>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a:bodyPr>
          <a:lstStyle/>
          <a:p>
            <a:pPr>
              <a:lnSpc>
                <a:spcPct val="90000"/>
              </a:lnSpc>
            </a:pPr>
            <a:r>
              <a:rPr lang="zh-CN" altLang="en-US" b="1" dirty="0" smtClean="0"/>
              <a:t>关于选美：美国女权运动者曾抵制选美，认为这是对女性“物化”、是歧视女性的做法。但是</a:t>
            </a:r>
            <a:r>
              <a:rPr lang="en-US" altLang="zh-CN" b="1" dirty="0" smtClean="0"/>
              <a:t>1999</a:t>
            </a:r>
            <a:r>
              <a:rPr lang="zh-CN" altLang="en-US" b="1" dirty="0" smtClean="0"/>
              <a:t>年开始，香港娱乐界开始男性选美。</a:t>
            </a:r>
          </a:p>
          <a:p>
            <a:pPr>
              <a:lnSpc>
                <a:spcPct val="90000"/>
              </a:lnSpc>
            </a:pPr>
            <a:r>
              <a:rPr lang="zh-CN" altLang="en-US" b="1" dirty="0" smtClean="0"/>
              <a:t>美人关：星空卫视一档收视率很高的娱乐节目，男性要接受众多女性苛刻的评判，也属于选秀类节目。</a:t>
            </a:r>
          </a:p>
          <a:p>
            <a:pPr>
              <a:lnSpc>
                <a:spcPct val="90000"/>
              </a:lnSpc>
            </a:pPr>
            <a:r>
              <a:rPr lang="en-US" altLang="zh-CN" b="1" dirty="0" smtClean="0"/>
              <a:t>F4</a:t>
            </a:r>
            <a:r>
              <a:rPr lang="zh-CN" altLang="en-US" b="1" dirty="0" smtClean="0"/>
              <a:t>与“超女”：</a:t>
            </a:r>
            <a:r>
              <a:rPr lang="en-US" altLang="zh-CN" b="1" dirty="0" smtClean="0"/>
              <a:t>F4</a:t>
            </a:r>
            <a:r>
              <a:rPr lang="zh-CN" altLang="en-US" b="1" dirty="0" smtClean="0"/>
              <a:t>组合的风靡与两届“超女”冠军都表现出中性化的审美风尚：既有女性的温柔、腼腆又有男性的俊朗、帅气。</a:t>
            </a:r>
          </a:p>
          <a:p>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Picture 4" descr="f4"/>
          <p:cNvPicPr>
            <a:picLocks noGrp="1" noChangeAspect="1" noChangeArrowheads="1"/>
          </p:cNvPicPr>
          <p:nvPr>
            <p:ph idx="1"/>
          </p:nvPr>
        </p:nvPicPr>
        <p:blipFill>
          <a:blip r:embed="rId2" cstate="print"/>
          <a:srcRect/>
          <a:stretch>
            <a:fillRect/>
          </a:stretch>
        </p:blipFill>
        <p:spPr>
          <a:xfrm>
            <a:off x="571472" y="785794"/>
            <a:ext cx="4252930" cy="3075797"/>
          </a:xfrm>
          <a:noFill/>
          <a:ln/>
        </p:spPr>
      </p:pic>
      <p:pic>
        <p:nvPicPr>
          <p:cNvPr id="9218" name="Picture 2" descr="https://timgsa.baidu.com/timg?image&amp;quality=80&amp;size=b9999_10000&amp;sec=1504358684241&amp;di=cfae9b866fd9a8589147f7c30b565fc5&amp;imgtype=0&amp;src=http%3A%2F%2Fimg5.duitang.com%2Fuploads%2Fitem%2F201602%2F17%2F20160217015844_i8XyU.jpeg"/>
          <p:cNvPicPr>
            <a:picLocks noChangeAspect="1" noChangeArrowheads="1"/>
          </p:cNvPicPr>
          <p:nvPr/>
        </p:nvPicPr>
        <p:blipFill>
          <a:blip r:embed="rId3" cstate="print"/>
          <a:srcRect/>
          <a:stretch>
            <a:fillRect/>
          </a:stretch>
        </p:blipFill>
        <p:spPr bwMode="auto">
          <a:xfrm>
            <a:off x="5715008" y="1857364"/>
            <a:ext cx="2643206" cy="3964808"/>
          </a:xfrm>
          <a:prstGeom prst="rect">
            <a:avLst/>
          </a:prstGeom>
          <a:noFill/>
        </p:spPr>
      </p:pic>
      <p:pic>
        <p:nvPicPr>
          <p:cNvPr id="9222" name="Picture 6" descr="https://timgsa.baidu.com/timg?image&amp;quality=80&amp;size=b9999_10000&amp;sec=1504358876723&amp;di=3d19e964d92ebc170b2c3b9ac5ef4219&amp;imgtype=0&amp;src=http%3A%2F%2Fimg5.duitang.com%2Fuploads%2Fitem%2F201406%2F23%2F20140623234754_QuiAR.thumb.700_0.jpeg"/>
          <p:cNvPicPr>
            <a:picLocks noChangeAspect="1" noChangeArrowheads="1"/>
          </p:cNvPicPr>
          <p:nvPr/>
        </p:nvPicPr>
        <p:blipFill>
          <a:blip r:embed="rId4" cstate="print"/>
          <a:srcRect/>
          <a:stretch>
            <a:fillRect/>
          </a:stretch>
        </p:blipFill>
        <p:spPr bwMode="auto">
          <a:xfrm>
            <a:off x="3357554" y="3571876"/>
            <a:ext cx="2216787" cy="3071834"/>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pPr>
              <a:lnSpc>
                <a:spcPct val="90000"/>
              </a:lnSpc>
            </a:pPr>
            <a:r>
              <a:rPr lang="zh-CN" altLang="en-US" b="1" dirty="0" smtClean="0"/>
              <a:t>择偶观念的转变却能体现出“民意”</a:t>
            </a:r>
          </a:p>
          <a:p>
            <a:pPr>
              <a:lnSpc>
                <a:spcPct val="90000"/>
              </a:lnSpc>
            </a:pPr>
            <a:r>
              <a:rPr lang="en-US" altLang="zh-CN" b="1" dirty="0" smtClean="0"/>
              <a:t>80</a:t>
            </a:r>
            <a:r>
              <a:rPr lang="zh-CN" altLang="en-US" b="1" dirty="0" smtClean="0"/>
              <a:t>年代中期，高仓健在女性心目中偶像地位和男性身高达到</a:t>
            </a:r>
            <a:r>
              <a:rPr lang="en-US" altLang="zh-CN" b="1" dirty="0" smtClean="0"/>
              <a:t>170cm</a:t>
            </a:r>
            <a:r>
              <a:rPr lang="zh-CN" altLang="en-US" b="1" dirty="0" smtClean="0"/>
              <a:t>的起码相亲标准</a:t>
            </a:r>
          </a:p>
          <a:p>
            <a:pPr>
              <a:lnSpc>
                <a:spcPct val="90000"/>
              </a:lnSpc>
            </a:pPr>
            <a:r>
              <a:rPr lang="en-US" altLang="zh-CN" b="1" dirty="0" smtClean="0"/>
              <a:t>90</a:t>
            </a:r>
            <a:r>
              <a:rPr lang="zh-CN" altLang="en-US" b="1" dirty="0" smtClean="0"/>
              <a:t>年代以来的郎财女貌：两个征婚个案</a:t>
            </a:r>
            <a:r>
              <a:rPr lang="en-US" altLang="zh-CN" b="1" dirty="0" smtClean="0"/>
              <a:t>——</a:t>
            </a:r>
            <a:r>
              <a:rPr lang="zh-CN" altLang="en-US" b="1" dirty="0" smtClean="0"/>
              <a:t>富翁要求女方名校毕业，没有性经验；名校女研究生要求男方身价过亿</a:t>
            </a:r>
            <a:r>
              <a:rPr lang="en-US" altLang="zh-CN" b="1" dirty="0" smtClean="0"/>
              <a:t>——</a:t>
            </a:r>
            <a:r>
              <a:rPr lang="zh-CN" altLang="en-US" b="1" dirty="0" smtClean="0"/>
              <a:t>的分析</a:t>
            </a:r>
          </a:p>
          <a:p>
            <a:pPr>
              <a:lnSpc>
                <a:spcPct val="90000"/>
              </a:lnSpc>
            </a:pPr>
            <a:r>
              <a:rPr lang="zh-CN" altLang="en-US" b="1" dirty="0" smtClean="0"/>
              <a:t>畅销书：</a:t>
            </a:r>
            <a:r>
              <a:rPr lang="en-US" altLang="zh-CN" b="1" dirty="0" smtClean="0"/>
              <a:t>《</a:t>
            </a:r>
            <a:r>
              <a:rPr lang="zh-CN" altLang="en-US" b="1" dirty="0" smtClean="0"/>
              <a:t>二十几岁，决定女人的一生</a:t>
            </a:r>
            <a:r>
              <a:rPr lang="en-US" altLang="zh-CN" b="1" dirty="0" smtClean="0"/>
              <a:t>》</a:t>
            </a:r>
            <a:r>
              <a:rPr lang="zh-CN" altLang="en-US" b="1" dirty="0" smtClean="0"/>
              <a:t>详细解读女性该如何获得幸福，包括会理财、会打扮、会选择丈夫</a:t>
            </a:r>
          </a:p>
          <a:p>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Picture 4" descr="gaocangjian"/>
          <p:cNvPicPr>
            <a:picLocks noGrp="1" noChangeAspect="1" noChangeArrowheads="1"/>
          </p:cNvPicPr>
          <p:nvPr>
            <p:ph idx="1"/>
          </p:nvPr>
        </p:nvPicPr>
        <p:blipFill>
          <a:blip r:embed="rId2" cstate="print"/>
          <a:srcRect/>
          <a:stretch>
            <a:fillRect/>
          </a:stretch>
        </p:blipFill>
        <p:spPr bwMode="auto">
          <a:xfrm>
            <a:off x="3428992" y="3571876"/>
            <a:ext cx="2196719" cy="2786082"/>
          </a:xfrm>
          <a:prstGeom prst="rect">
            <a:avLst/>
          </a:prstGeom>
          <a:noFill/>
        </p:spPr>
      </p:pic>
      <p:pic>
        <p:nvPicPr>
          <p:cNvPr id="5" name="Picture 5" descr="671317819456349527"/>
          <p:cNvPicPr>
            <a:picLocks noChangeAspect="1" noChangeArrowheads="1"/>
          </p:cNvPicPr>
          <p:nvPr/>
        </p:nvPicPr>
        <p:blipFill>
          <a:blip r:embed="rId3" cstate="print"/>
          <a:srcRect/>
          <a:stretch>
            <a:fillRect/>
          </a:stretch>
        </p:blipFill>
        <p:spPr bwMode="auto">
          <a:xfrm>
            <a:off x="5500694" y="2500306"/>
            <a:ext cx="2696763" cy="3786214"/>
          </a:xfrm>
          <a:prstGeom prst="rect">
            <a:avLst/>
          </a:prstGeom>
          <a:noFill/>
        </p:spPr>
      </p:pic>
      <p:pic>
        <p:nvPicPr>
          <p:cNvPr id="6" name="Picture 4" descr="f4"/>
          <p:cNvPicPr>
            <a:picLocks noChangeAspect="1" noChangeArrowheads="1"/>
          </p:cNvPicPr>
          <p:nvPr/>
        </p:nvPicPr>
        <p:blipFill>
          <a:blip r:embed="rId4" cstate="print"/>
          <a:srcRect/>
          <a:stretch>
            <a:fillRect/>
          </a:stretch>
        </p:blipFill>
        <p:spPr>
          <a:xfrm>
            <a:off x="642910" y="642918"/>
            <a:ext cx="4252930" cy="3075797"/>
          </a:xfrm>
          <a:prstGeom prst="rect">
            <a:avLst/>
          </a:prstGeom>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一，中国女性历史的独特性</a:t>
            </a:r>
            <a:endParaRPr lang="zh-CN" altLang="en-US" dirty="0"/>
          </a:p>
        </p:txBody>
      </p:sp>
      <p:sp>
        <p:nvSpPr>
          <p:cNvPr id="3" name="内容占位符 2"/>
          <p:cNvSpPr>
            <a:spLocks noGrp="1"/>
          </p:cNvSpPr>
          <p:nvPr>
            <p:ph idx="1"/>
          </p:nvPr>
        </p:nvSpPr>
        <p:spPr/>
        <p:txBody>
          <a:bodyPr/>
          <a:lstStyle/>
          <a:p>
            <a:r>
              <a:rPr lang="zh-CN" altLang="en-US" b="1" dirty="0" smtClean="0"/>
              <a:t>中国女性有自己的独特历史。</a:t>
            </a:r>
          </a:p>
          <a:p>
            <a:r>
              <a:rPr lang="zh-CN" altLang="en-US" b="1" dirty="0" smtClean="0"/>
              <a:t>我们看到共性的时候，也不能忽略一些特殊性。</a:t>
            </a:r>
          </a:p>
          <a:p>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b="1" dirty="0" smtClean="0">
                <a:latin typeface="楷体" pitchFamily="49" charset="-122"/>
                <a:ea typeface="楷体" pitchFamily="49" charset="-122"/>
              </a:rPr>
              <a:t>男人也不是天生的，也是被造成的。</a:t>
            </a:r>
            <a:br>
              <a:rPr lang="zh-CN" altLang="en-US" b="1" dirty="0" smtClean="0">
                <a:latin typeface="楷体" pitchFamily="49" charset="-122"/>
                <a:ea typeface="楷体" pitchFamily="49" charset="-122"/>
              </a:rPr>
            </a:br>
            <a:r>
              <a:rPr lang="zh-CN" altLang="en-US" b="1" dirty="0" smtClean="0">
                <a:latin typeface="楷体" pitchFamily="49" charset="-122"/>
                <a:ea typeface="楷体" pitchFamily="49" charset="-122"/>
              </a:rPr>
              <a:t>“夫受命于朝，妻受命于家”</a:t>
            </a:r>
            <a:br>
              <a:rPr lang="zh-CN" altLang="en-US" b="1" dirty="0" smtClean="0">
                <a:latin typeface="楷体" pitchFamily="49" charset="-122"/>
                <a:ea typeface="楷体" pitchFamily="49" charset="-122"/>
              </a:rPr>
            </a:br>
            <a:r>
              <a:rPr lang="zh-CN" altLang="en-US" b="1" dirty="0" smtClean="0">
                <a:latin typeface="楷体" pitchFamily="49" charset="-122"/>
                <a:ea typeface="楷体" pitchFamily="49" charset="-122"/>
              </a:rPr>
              <a:t>“男子居外，女子居内，深宫固门，阁寺守之，男不入，女不出，男不言内，女不言外，内言不出，外言不入”</a:t>
            </a:r>
            <a:br>
              <a:rPr lang="zh-CN" altLang="en-US" b="1" dirty="0" smtClean="0">
                <a:latin typeface="楷体" pitchFamily="49" charset="-122"/>
                <a:ea typeface="楷体" pitchFamily="49" charset="-122"/>
              </a:rPr>
            </a:br>
            <a:endParaRPr lang="zh-CN" altLang="en-US" b="1" dirty="0" smtClean="0">
              <a:latin typeface="楷体" pitchFamily="49" charset="-122"/>
              <a:ea typeface="楷体" pitchFamily="49" charset="-122"/>
            </a:endParaRPr>
          </a:p>
          <a:p>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b="1" dirty="0" smtClean="0">
                <a:latin typeface="楷体" pitchFamily="49" charset="-122"/>
                <a:ea typeface="楷体" pitchFamily="49" charset="-122"/>
              </a:rPr>
              <a:t>女性要从父母，</a:t>
            </a:r>
            <a:r>
              <a:rPr lang="zh-CN" altLang="en-US" b="1" dirty="0" smtClean="0">
                <a:latin typeface="楷体" pitchFamily="49" charset="-122"/>
                <a:ea typeface="楷体" pitchFamily="49" charset="-122"/>
              </a:rPr>
              <a:t>和</a:t>
            </a:r>
            <a:r>
              <a:rPr lang="zh-CN" altLang="en-US" b="1" dirty="0" smtClean="0">
                <a:latin typeface="楷体" pitchFamily="49" charset="-122"/>
                <a:ea typeface="楷体" pitchFamily="49" charset="-122"/>
              </a:rPr>
              <a:t>妯娌</a:t>
            </a:r>
            <a:r>
              <a:rPr lang="zh-CN" altLang="en-US" b="1" dirty="0" smtClean="0">
                <a:latin typeface="楷体" pitchFamily="49" charset="-122"/>
                <a:ea typeface="楷体" pitchFamily="49" charset="-122"/>
              </a:rPr>
              <a:t>，</a:t>
            </a:r>
            <a:r>
              <a:rPr lang="zh-CN" altLang="en-US" b="1" dirty="0" smtClean="0">
                <a:latin typeface="楷体" pitchFamily="49" charset="-122"/>
                <a:ea typeface="楷体" pitchFamily="49" charset="-122"/>
              </a:rPr>
              <a:t>顺舅姑的同时，男性要修齐治平</a:t>
            </a:r>
            <a:br>
              <a:rPr lang="zh-CN" altLang="en-US" b="1" dirty="0" smtClean="0">
                <a:latin typeface="楷体" pitchFamily="49" charset="-122"/>
                <a:ea typeface="楷体" pitchFamily="49" charset="-122"/>
              </a:rPr>
            </a:br>
            <a:r>
              <a:rPr lang="zh-CN" altLang="en-US" b="1" dirty="0" smtClean="0">
                <a:latin typeface="楷体" pitchFamily="49" charset="-122"/>
                <a:ea typeface="楷体" pitchFamily="49" charset="-122"/>
              </a:rPr>
              <a:t>女子无才便是德，男子则要有才。郎才女貌</a:t>
            </a:r>
            <a:br>
              <a:rPr lang="zh-CN" altLang="en-US" b="1" dirty="0" smtClean="0">
                <a:latin typeface="楷体" pitchFamily="49" charset="-122"/>
                <a:ea typeface="楷体" pitchFamily="49" charset="-122"/>
              </a:rPr>
            </a:br>
            <a:r>
              <a:rPr lang="zh-CN" altLang="en-US" b="1" dirty="0" smtClean="0">
                <a:latin typeface="楷体" pitchFamily="49" charset="-122"/>
                <a:ea typeface="楷体" pitchFamily="49" charset="-122"/>
              </a:rPr>
              <a:t>如果我们有孩子，我们教育他要正直、善良、坚强的同时，也会依照性别来规范孩子的行为。</a:t>
            </a:r>
          </a:p>
          <a:p>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b="1" dirty="0" smtClean="0">
                <a:latin typeface="楷体" pitchFamily="49" charset="-122"/>
                <a:ea typeface="楷体" pitchFamily="49" charset="-122"/>
              </a:rPr>
              <a:t>我不否认这是个男权中心的社会，一整套价值标准都是男权中心的标准。</a:t>
            </a:r>
            <a:br>
              <a:rPr lang="zh-CN" altLang="en-US" b="1" dirty="0" smtClean="0">
                <a:latin typeface="楷体" pitchFamily="49" charset="-122"/>
                <a:ea typeface="楷体" pitchFamily="49" charset="-122"/>
              </a:rPr>
            </a:br>
            <a:r>
              <a:rPr lang="zh-CN" altLang="en-US" b="1" dirty="0" smtClean="0">
                <a:latin typeface="楷体" pitchFamily="49" charset="-122"/>
                <a:ea typeface="楷体" pitchFamily="49" charset="-122"/>
              </a:rPr>
              <a:t>女博士是第三种人，第四种人</a:t>
            </a:r>
          </a:p>
          <a:p>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90000"/>
              </a:lnSpc>
            </a:pPr>
            <a:r>
              <a:rPr lang="zh-CN" altLang="en-US" b="1" dirty="0" smtClean="0"/>
              <a:t>我们讨论女性主义、女性写作固然离不开男权中心，但同样也不能悬置具体的社会文化语境，悬置作为个体的男人和女人</a:t>
            </a:r>
          </a:p>
          <a:p>
            <a:pPr>
              <a:lnSpc>
                <a:spcPct val="90000"/>
              </a:lnSpc>
            </a:pPr>
            <a:r>
              <a:rPr lang="zh-CN" altLang="en-US" b="1" dirty="0" smtClean="0"/>
              <a:t>我并非无视性别压抑，而是希望采取一种协商的态度来处理女性主义理论在理论和实践方面存在的问题。</a:t>
            </a:r>
          </a:p>
          <a:p>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课堂讨论</a:t>
            </a:r>
            <a:endParaRPr lang="zh-CN" altLang="en-US" dirty="0"/>
          </a:p>
        </p:txBody>
      </p:sp>
      <p:sp>
        <p:nvSpPr>
          <p:cNvPr id="3" name="内容占位符 2"/>
          <p:cNvSpPr>
            <a:spLocks noGrp="1"/>
          </p:cNvSpPr>
          <p:nvPr>
            <p:ph idx="1"/>
          </p:nvPr>
        </p:nvSpPr>
        <p:spPr/>
        <p:txBody>
          <a:bodyPr/>
          <a:lstStyle/>
          <a:p>
            <a:r>
              <a:rPr lang="zh-CN" altLang="en-US" smtClean="0"/>
              <a:t>你如何看待“中性”？</a:t>
            </a:r>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课后阅读</a:t>
            </a:r>
            <a:endParaRPr lang="zh-CN" altLang="en-US"/>
          </a:p>
        </p:txBody>
      </p:sp>
      <p:sp>
        <p:nvSpPr>
          <p:cNvPr id="3" name="内容占位符 2"/>
          <p:cNvSpPr>
            <a:spLocks noGrp="1"/>
          </p:cNvSpPr>
          <p:nvPr>
            <p:ph idx="1"/>
          </p:nvPr>
        </p:nvSpPr>
        <p:spPr/>
        <p:txBody>
          <a:bodyPr/>
          <a:lstStyle/>
          <a:p>
            <a:r>
              <a:rPr lang="zh-CN" altLang="en-US" dirty="0" smtClean="0"/>
              <a:t>曾朴：</a:t>
            </a:r>
            <a:r>
              <a:rPr lang="en-US" altLang="zh-CN" dirty="0" smtClean="0"/>
              <a:t>《</a:t>
            </a:r>
            <a:r>
              <a:rPr lang="zh-CN" altLang="en-US" smtClean="0"/>
              <a:t>孽海花</a:t>
            </a:r>
            <a:r>
              <a:rPr lang="en-US" altLang="zh-CN" smtClean="0"/>
              <a:t>》</a:t>
            </a:r>
          </a:p>
          <a:p>
            <a:r>
              <a:rPr lang="zh-CN" altLang="en-US" dirty="0" smtClean="0"/>
              <a:t>丁玲：</a:t>
            </a:r>
            <a:r>
              <a:rPr lang="en-US" altLang="zh-CN" dirty="0" smtClean="0"/>
              <a:t>《</a:t>
            </a:r>
            <a:r>
              <a:rPr lang="zh-CN" altLang="en-US" dirty="0" smtClean="0"/>
              <a:t>我在霞村的时候</a:t>
            </a:r>
            <a:r>
              <a:rPr lang="en-US" altLang="zh-CN" dirty="0" smtClean="0"/>
              <a:t>》</a:t>
            </a:r>
          </a:p>
          <a:p>
            <a:r>
              <a:rPr lang="zh-CN" altLang="en-US" dirty="0" smtClean="0"/>
              <a:t>茅盾：</a:t>
            </a:r>
            <a:r>
              <a:rPr lang="en-US" altLang="zh-CN" dirty="0" smtClean="0"/>
              <a:t>《</a:t>
            </a:r>
            <a:r>
              <a:rPr lang="zh-CN" altLang="en-US" dirty="0" smtClean="0"/>
              <a:t>腐蚀</a:t>
            </a:r>
            <a:r>
              <a:rPr lang="en-US" altLang="zh-CN" dirty="0" smtClean="0"/>
              <a:t>》</a:t>
            </a:r>
          </a:p>
          <a:p>
            <a:r>
              <a:rPr lang="zh-CN" altLang="en-US" dirty="0" smtClean="0"/>
              <a:t>张爱玲：</a:t>
            </a:r>
            <a:r>
              <a:rPr lang="en-US" altLang="zh-CN" dirty="0" smtClean="0"/>
              <a:t>《</a:t>
            </a:r>
            <a:r>
              <a:rPr lang="zh-CN" altLang="en-US" dirty="0" smtClean="0"/>
              <a:t>色</a:t>
            </a:r>
            <a:r>
              <a:rPr lang="en-US" altLang="zh-CN" dirty="0" smtClean="0"/>
              <a:t>·</a:t>
            </a:r>
            <a:r>
              <a:rPr lang="zh-CN" altLang="en-US" dirty="0" smtClean="0"/>
              <a:t>戒</a:t>
            </a:r>
            <a:r>
              <a:rPr lang="en-US" altLang="zh-CN" dirty="0" smtClean="0"/>
              <a:t>》</a:t>
            </a:r>
          </a:p>
          <a:p>
            <a:r>
              <a:rPr lang="zh-CN" altLang="en-US" dirty="0" smtClean="0"/>
              <a:t>王安忆：</a:t>
            </a:r>
            <a:r>
              <a:rPr lang="en-US" altLang="zh-CN" dirty="0" smtClean="0"/>
              <a:t>《</a:t>
            </a:r>
            <a:r>
              <a:rPr lang="zh-CN" altLang="en-US" dirty="0" smtClean="0"/>
              <a:t>逐鹿中街</a:t>
            </a:r>
            <a:r>
              <a:rPr lang="en-US" altLang="zh-CN" dirty="0" smtClean="0"/>
              <a:t>》</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b="1" dirty="0" smtClean="0"/>
              <a:t>1.</a:t>
            </a:r>
            <a:r>
              <a:rPr lang="zh-CN" altLang="en-US" b="1" dirty="0" smtClean="0"/>
              <a:t>政治地位</a:t>
            </a:r>
            <a:endParaRPr lang="en-US" altLang="zh-CN" b="1" dirty="0" smtClean="0"/>
          </a:p>
          <a:p>
            <a:r>
              <a:rPr lang="zh-CN" altLang="en-US" b="1" dirty="0" smtClean="0"/>
              <a:t>秦汉时期妇女的社会地位较高，特别是贵族妇女，太后干预朝政就是汉代历史的一大特色。</a:t>
            </a:r>
          </a:p>
          <a:p>
            <a:r>
              <a:rPr lang="zh-CN" altLang="en-US" b="1" dirty="0" smtClean="0"/>
              <a:t>秦昭王母宣太后私情不避外人，死后还希望专宠其爱魏丑夫。</a:t>
            </a:r>
          </a:p>
          <a:p>
            <a:r>
              <a:rPr lang="zh-CN" altLang="en-US" b="1" dirty="0" smtClean="0"/>
              <a:t>刘邦得帝位，先封妻、母，后来才尊奉其父。</a:t>
            </a:r>
          </a:p>
          <a:p>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b="1" dirty="0" smtClean="0">
                <a:latin typeface="华文楷体" pitchFamily="2" charset="-122"/>
                <a:ea typeface="华文楷体" pitchFamily="2" charset="-122"/>
              </a:rPr>
              <a:t>而说到参政问题，在清代功名最甚的乾嘉时代，有功名的人也不过占全国人口的</a:t>
            </a:r>
            <a:r>
              <a:rPr lang="en-US" altLang="zh-CN" b="1" dirty="0" smtClean="0">
                <a:latin typeface="华文楷体" pitchFamily="2" charset="-122"/>
                <a:ea typeface="华文楷体" pitchFamily="2" charset="-122"/>
              </a:rPr>
              <a:t>1%</a:t>
            </a:r>
            <a:r>
              <a:rPr lang="zh-CN" altLang="en-US" b="1" dirty="0" smtClean="0">
                <a:latin typeface="华文楷体" pitchFamily="2" charset="-122"/>
                <a:ea typeface="华文楷体" pitchFamily="2" charset="-122"/>
              </a:rPr>
              <a:t>，虽然女性不能考取功名，学而优则仕，但男性能参政的比例也是微乎其微的。</a:t>
            </a:r>
            <a:br>
              <a:rPr lang="zh-CN" altLang="en-US" b="1" dirty="0" smtClean="0">
                <a:latin typeface="华文楷体" pitchFamily="2" charset="-122"/>
                <a:ea typeface="华文楷体" pitchFamily="2" charset="-122"/>
              </a:rPr>
            </a:br>
            <a:endParaRPr lang="zh-CN" altLang="en-US" b="1" dirty="0" smtClean="0">
              <a:latin typeface="华文楷体" pitchFamily="2" charset="-122"/>
              <a:ea typeface="华文楷体" pitchFamily="2" charset="-122"/>
            </a:endParaRPr>
          </a:p>
          <a:p>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b="1" dirty="0" smtClean="0"/>
              <a:t>所以五四时期讨论妇女解放会牵涉到阶级，陈望道总结说：第三阶级的女人运动，是女人对男人的人权运动。目标是恢复‘因为伊是女人’因而失掉的种种自由和特权；</a:t>
            </a:r>
          </a:p>
          <a:p>
            <a:r>
              <a:rPr lang="zh-CN" altLang="en-US" b="1" dirty="0" smtClean="0"/>
              <a:t>第四阶级女人运动，是劳动者对资本家的经济运动，目标是在消灭‘因为伊是穷人’因而承受的种种不公平和不合理。</a:t>
            </a:r>
          </a:p>
          <a:p>
            <a:r>
              <a:rPr lang="zh-CN" altLang="en-US" b="1" dirty="0" smtClean="0"/>
              <a:t>宗旨很是差异，要求也不相同。</a:t>
            </a:r>
          </a:p>
          <a:p>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b="1" dirty="0" smtClean="0"/>
              <a:t>2.</a:t>
            </a:r>
            <a:r>
              <a:rPr lang="zh-CN" altLang="en-US" b="1" dirty="0" smtClean="0"/>
              <a:t>经济地位</a:t>
            </a:r>
            <a:endParaRPr lang="en-US" altLang="zh-CN" b="1" dirty="0" smtClean="0"/>
          </a:p>
          <a:p>
            <a:r>
              <a:rPr lang="zh-CN" altLang="en-US" b="1" dirty="0" smtClean="0"/>
              <a:t>在唐代的女户主。</a:t>
            </a:r>
          </a:p>
          <a:p>
            <a:r>
              <a:rPr lang="zh-CN" altLang="en-US" b="1" dirty="0" smtClean="0"/>
              <a:t>吐鲁番地区称“大女” ，在汉代就有了</a:t>
            </a:r>
          </a:p>
          <a:p>
            <a:r>
              <a:rPr lang="zh-CN" altLang="en-US" b="1" dirty="0" smtClean="0"/>
              <a:t>明朝中期以后，特别江浙一带，女性在社会经济生活中所起的作用越来越重要。</a:t>
            </a:r>
          </a:p>
          <a:p>
            <a:r>
              <a:rPr lang="zh-CN" altLang="en-US" b="1" dirty="0" smtClean="0"/>
              <a:t>而到了</a:t>
            </a:r>
            <a:r>
              <a:rPr lang="en-US" altLang="zh-CN" b="1" dirty="0" smtClean="0"/>
              <a:t>18</a:t>
            </a:r>
            <a:r>
              <a:rPr lang="zh-CN" altLang="en-US" b="1" dirty="0" smtClean="0"/>
              <a:t>世纪的清代，很多地区女性的经济地位实际已经超过了男子。</a:t>
            </a:r>
          </a:p>
          <a:p>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b="1" dirty="0" smtClean="0"/>
              <a:t>3.</a:t>
            </a:r>
            <a:r>
              <a:rPr lang="zh-CN" altLang="en-US" b="1" dirty="0" smtClean="0"/>
              <a:t>社会地位</a:t>
            </a:r>
            <a:endParaRPr lang="en-US" altLang="zh-CN" b="1" dirty="0" smtClean="0"/>
          </a:p>
          <a:p>
            <a:r>
              <a:rPr lang="en-US" altLang="zh-CN" b="1" dirty="0" smtClean="0"/>
              <a:t>A</a:t>
            </a:r>
            <a:r>
              <a:rPr lang="zh-CN" altLang="en-US" b="1" dirty="0" smtClean="0"/>
              <a:t>守节的问题：</a:t>
            </a:r>
          </a:p>
          <a:p>
            <a:r>
              <a:rPr lang="zh-CN" altLang="en-US" b="1" dirty="0" smtClean="0"/>
              <a:t>明代官府提倡寡妇守节，但民间女性再嫁现象依然盛行。</a:t>
            </a:r>
          </a:p>
          <a:p>
            <a:r>
              <a:rPr lang="zh-CN" altLang="en-US" b="1" dirty="0" smtClean="0"/>
              <a:t>清朝满族女子守节的很多，这与八旗制度保障寡妇生计有关。</a:t>
            </a:r>
          </a:p>
          <a:p>
            <a:r>
              <a:rPr lang="zh-CN" altLang="en-US" b="1" dirty="0" smtClean="0"/>
              <a:t>当然除了经济因素，夫妻的情感因素，女性的生理因素都构成了这个问题的复杂性 。</a:t>
            </a:r>
          </a:p>
          <a:p>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b="1" dirty="0" smtClean="0"/>
              <a:t>B</a:t>
            </a:r>
            <a:r>
              <a:rPr lang="zh-CN" altLang="en-US" b="1" dirty="0" smtClean="0"/>
              <a:t>婚姻制度问题：</a:t>
            </a:r>
          </a:p>
          <a:p>
            <a:r>
              <a:rPr lang="zh-CN" altLang="en-US" b="1" dirty="0" smtClean="0"/>
              <a:t>唐代开始将七出三不去列入法律。</a:t>
            </a:r>
          </a:p>
          <a:p>
            <a:r>
              <a:rPr lang="zh-CN" altLang="en-US" b="1" dirty="0" smtClean="0"/>
              <a:t>男子有权休妻，但不能无故出妻，即使妻子犯有七出但在三不去之内也不能出，否则受法律制裁。</a:t>
            </a:r>
          </a:p>
          <a:p>
            <a:r>
              <a:rPr lang="zh-CN" altLang="en-US" b="1" dirty="0" smtClean="0"/>
              <a:t>一夫一妻多妾，禁止重婚和以妾为妻，显然这是为了保障家庭内部的秩序，明确嫡庶的位置</a:t>
            </a:r>
            <a:endParaRPr lang="zh-CN" altLang="en-US"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b="1" dirty="0" smtClean="0"/>
              <a:t>当然，这些并不能改变女性群体受压抑的历史事实。</a:t>
            </a:r>
          </a:p>
          <a:p>
            <a:r>
              <a:rPr lang="zh-CN" altLang="en-US" b="1" dirty="0" smtClean="0"/>
              <a:t>女性主义理论，讨论的是性别群体的问题。</a:t>
            </a:r>
            <a:r>
              <a:rPr lang="en-US" altLang="zh-CN" b="1" dirty="0" smtClean="0"/>
              <a:t>——</a:t>
            </a:r>
            <a:r>
              <a:rPr lang="zh-CN" altLang="en-US" b="1" dirty="0" smtClean="0"/>
              <a:t>导致共性忽略个性，宏观忽略微观</a:t>
            </a:r>
            <a:endParaRPr lang="en-US" altLang="zh-CN" b="1" dirty="0" smtClean="0"/>
          </a:p>
          <a:p>
            <a:r>
              <a:rPr lang="zh-CN" altLang="en-US" b="1" dirty="0" smtClean="0"/>
              <a:t>杜赞奇关于“复线历史”的视角引入</a:t>
            </a:r>
            <a:endParaRPr lang="en-US" altLang="zh-CN" b="1" dirty="0" smtClean="0"/>
          </a:p>
          <a:p>
            <a:r>
              <a:rPr lang="zh-CN" altLang="en-US" b="1" dirty="0" smtClean="0"/>
              <a:t>（</a:t>
            </a:r>
            <a:r>
              <a:rPr lang="en-US" altLang="zh-CN" b="1" dirty="0" smtClean="0"/>
              <a:t>《</a:t>
            </a:r>
            <a:r>
              <a:rPr lang="zh-CN" altLang="en-US" b="1" dirty="0" smtClean="0"/>
              <a:t>从民族国家中拯救历史</a:t>
            </a:r>
            <a:r>
              <a:rPr lang="en-US" altLang="zh-CN" b="1" dirty="0" smtClean="0"/>
              <a:t>》</a:t>
            </a:r>
            <a:r>
              <a:rPr lang="zh-CN" altLang="en-US" b="1" dirty="0" smtClean="0"/>
              <a:t>）</a:t>
            </a:r>
            <a:endParaRPr lang="zh-CN" altLang="en-US" b="1"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龙腾四海">
  <a:themeElements>
    <a:clrScheme name="龙腾四海">
      <a:dk1>
        <a:sysClr val="windowText" lastClr="000000"/>
      </a:dk1>
      <a:lt1>
        <a:sysClr val="window" lastClr="FFFFFF"/>
      </a:lt1>
      <a:dk2>
        <a:srgbClr val="001B36"/>
      </a:dk2>
      <a:lt2>
        <a:srgbClr val="EDF8FE"/>
      </a:lt2>
      <a:accent1>
        <a:srgbClr val="477AB1"/>
      </a:accent1>
      <a:accent2>
        <a:srgbClr val="51848E"/>
      </a:accent2>
      <a:accent3>
        <a:srgbClr val="7B9B57"/>
      </a:accent3>
      <a:accent4>
        <a:srgbClr val="8B8D8C"/>
      </a:accent4>
      <a:accent5>
        <a:srgbClr val="8B7396"/>
      </a:accent5>
      <a:accent6>
        <a:srgbClr val="E89A53"/>
      </a:accent6>
      <a:hlink>
        <a:srgbClr val="0080FF"/>
      </a:hlink>
      <a:folHlink>
        <a:srgbClr val="FF00FF"/>
      </a:folHlink>
    </a:clrScheme>
    <a:fontScheme name="龙腾四海">
      <a:majorFont>
        <a:latin typeface="Maiandra GD"/>
        <a:ea typeface=""/>
        <a:cs typeface=""/>
        <a:font script="CYRL" typeface="Times New Roman"/>
        <a:font script="GREK" typeface="Times New Roman"/>
        <a:font script="Jpan" typeface="ＭＳ Ｐゴシック"/>
        <a:font script="Hang" typeface="HY중고딕"/>
        <a:font script="Hans" typeface="隶书"/>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ambria"/>
        <a:ea typeface=""/>
        <a:cs typeface=""/>
        <a:font script="Jpan" typeface="ＭＳ Ｐ明朝"/>
        <a:font script="Hang" typeface="HY견명조"/>
        <a:font script="Hans" typeface="华文楷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龙腾四海">
      <a:fillStyleLst>
        <a:solidFill>
          <a:schemeClr val="phClr">
            <a:tint val="100000"/>
            <a:shade val="100000"/>
            <a:hueMod val="100000"/>
            <a:satMod val="100000"/>
          </a:schemeClr>
        </a:solidFill>
        <a:gradFill rotWithShape="1">
          <a:gsLst>
            <a:gs pos="0">
              <a:schemeClr val="phClr">
                <a:tint val="100000"/>
                <a:shade val="50000"/>
                <a:hueMod val="100000"/>
                <a:satMod val="250000"/>
              </a:schemeClr>
            </a:gs>
            <a:gs pos="75000">
              <a:schemeClr val="phClr">
                <a:tint val="80000"/>
                <a:shade val="100000"/>
                <a:hueMod val="100000"/>
                <a:satMod val="375000"/>
              </a:schemeClr>
            </a:gs>
            <a:gs pos="100000">
              <a:schemeClr val="phClr">
                <a:tint val="50000"/>
                <a:shade val="100000"/>
                <a:hueMod val="100000"/>
                <a:satMod val="500000"/>
              </a:schemeClr>
            </a:gs>
          </a:gsLst>
          <a:lin ang="16200000" scaled="1"/>
        </a:gradFill>
        <a:blipFill>
          <a:blip xmlns:r="http://schemas.openxmlformats.org/officeDocument/2006/relationships" r:embed="rId1">
            <a:duotone>
              <a:schemeClr val="phClr">
                <a:tint val="100000"/>
                <a:shade val="50000"/>
                <a:hueMod val="100000"/>
                <a:satMod val="100000"/>
              </a:schemeClr>
              <a:schemeClr val="phClr">
                <a:tint val="100000"/>
                <a:shade val="75000"/>
                <a:hueMod val="100000"/>
                <a:satMod val="100000"/>
              </a:schemeClr>
            </a:duotone>
          </a:blip>
          <a:tile tx="0" ty="0" sx="50000" sy="50000" flip="none" algn="ctr"/>
        </a:blipFill>
      </a:fillStyleLst>
      <a:lnStyleLst>
        <a:ln w="127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glow>
              <a:schemeClr val="phClr">
                <a:tint val="100000"/>
                <a:shade val="100000"/>
                <a:hueMod val="100000"/>
                <a:satMod val="100000"/>
              </a:schemeClr>
            </a:glow>
          </a:effectLst>
        </a:effectStyle>
        <a:effectStyle>
          <a:effectLst>
            <a:glow>
              <a:schemeClr val="phClr">
                <a:tint val="100000"/>
                <a:shade val="100000"/>
                <a:hueMod val="100000"/>
                <a:satMod val="100000"/>
              </a:schemeClr>
            </a:glow>
          </a:effectLst>
          <a:scene3d>
            <a:camera prst="orthographicFront" fov="0">
              <a:rot lat="0" lon="0" rev="0"/>
            </a:camera>
            <a:lightRig rig="threePt" dir="tl">
              <a:rot lat="0" lon="0" rev="0"/>
            </a:lightRig>
          </a:scene3d>
          <a:sp3d prstMaterial="metal">
            <a:bevelT w="12700" h="12700" prst="relaxedInset"/>
            <a:contourClr>
              <a:schemeClr val="phClr">
                <a:tint val="100000"/>
                <a:shade val="100000"/>
                <a:hueMod val="100000"/>
                <a:satMod val="100000"/>
              </a:schemeClr>
            </a:contourClr>
          </a:sp3d>
        </a:effectStyle>
        <a:effectStyle>
          <a:effectLst>
            <a:glow>
              <a:schemeClr val="phClr">
                <a:tint val="100000"/>
                <a:shade val="100000"/>
                <a:hueMod val="100000"/>
                <a:satMod val="100000"/>
              </a:schemeClr>
            </a:glow>
            <a:outerShdw blurRad="44450" dist="50800" dir="3300000" sx="99000" sy="99000" algn="tl" rotWithShape="0">
              <a:srgbClr val="000000">
                <a:alpha val="55000"/>
              </a:srgbClr>
            </a:outerShdw>
          </a:effectLst>
          <a:scene3d>
            <a:camera prst="orthographicFront">
              <a:rot lat="0" lon="0" rev="0"/>
            </a:camera>
            <a:lightRig rig="contrasting" dir="tl">
              <a:rot lat="0" lon="0" rev="14220000"/>
            </a:lightRig>
          </a:scene3d>
          <a:sp3d prstMaterial="dkEdge">
            <a:bevelT w="63500" h="63500"/>
            <a:bevelB w="0" h="0"/>
            <a:contourClr>
              <a:schemeClr val="phClr">
                <a:tint val="100000"/>
                <a:shade val="100000"/>
                <a:hueMod val="100000"/>
                <a:satMod val="100000"/>
              </a:schemeClr>
            </a:contourClr>
          </a:sp3d>
        </a:effectStyle>
      </a:effectStyleLst>
      <a:bgFillStyleLst>
        <a:solidFill>
          <a:schemeClr val="phClr">
            <a:tint val="100000"/>
            <a:shade val="100000"/>
            <a:hueMod val="100000"/>
            <a:satMod val="100000"/>
          </a:schemeClr>
        </a:solidFill>
        <a:gradFill rotWithShape="1">
          <a:gsLst>
            <a:gs pos="0">
              <a:schemeClr val="bg1">
                <a:tint val="100000"/>
                <a:shade val="100000"/>
                <a:hueMod val="100000"/>
                <a:satMod val="150000"/>
              </a:schemeClr>
            </a:gs>
            <a:gs pos="55000">
              <a:schemeClr val="bg1">
                <a:tint val="100000"/>
                <a:shade val="90000"/>
                <a:hueMod val="100000"/>
                <a:satMod val="375000"/>
              </a:schemeClr>
            </a:gs>
            <a:gs pos="100000">
              <a:schemeClr val="phClr">
                <a:tint val="88000"/>
                <a:shade val="100000"/>
                <a:hueMod val="100000"/>
                <a:satMod val="500000"/>
              </a:schemeClr>
            </a:gs>
          </a:gsLst>
          <a:lin ang="5400000" scaled="1"/>
        </a:gradFill>
        <a:blipFill>
          <a:blip xmlns:r="http://schemas.openxmlformats.org/officeDocument/2006/relationships" r:embed="rId2">
            <a:duotone>
              <a:schemeClr val="phClr">
                <a:shade val="30000"/>
                <a:satMod val="555000"/>
              </a:schemeClr>
              <a:schemeClr val="phClr">
                <a:tint val="96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Dragon</Template>
  <TotalTime>53</TotalTime>
  <Words>1246</Words>
  <Application>Microsoft Office PowerPoint</Application>
  <PresentationFormat>全屏显示(4:3)</PresentationFormat>
  <Paragraphs>68</Paragraphs>
  <Slides>25</Slides>
  <Notes>0</Notes>
  <HiddenSlides>0</HiddenSlides>
  <MMClips>0</MMClips>
  <ScaleCrop>false</ScaleCrop>
  <HeadingPairs>
    <vt:vector size="4" baseType="variant">
      <vt:variant>
        <vt:lpstr>主题</vt:lpstr>
      </vt:variant>
      <vt:variant>
        <vt:i4>1</vt:i4>
      </vt:variant>
      <vt:variant>
        <vt:lpstr>幻灯片标题</vt:lpstr>
      </vt:variant>
      <vt:variant>
        <vt:i4>25</vt:i4>
      </vt:variant>
    </vt:vector>
  </HeadingPairs>
  <TitlesOfParts>
    <vt:vector size="26" baseType="lpstr">
      <vt:lpstr>龙腾四海</vt:lpstr>
      <vt:lpstr>2.女性主义的理论局限</vt:lpstr>
      <vt:lpstr>一，中国女性历史的独特性</vt:lpstr>
      <vt:lpstr>幻灯片 3</vt:lpstr>
      <vt:lpstr>幻灯片 4</vt:lpstr>
      <vt:lpstr>幻灯片 5</vt:lpstr>
      <vt:lpstr>幻灯片 6</vt:lpstr>
      <vt:lpstr>幻灯片 7</vt:lpstr>
      <vt:lpstr>幻灯片 8</vt:lpstr>
      <vt:lpstr>幻灯片 9</vt:lpstr>
      <vt:lpstr>幻灯片 10</vt:lpstr>
      <vt:lpstr>幻灯片 11</vt:lpstr>
      <vt:lpstr>二，妇女解放运动的问题</vt:lpstr>
      <vt:lpstr>幻灯片 13</vt:lpstr>
      <vt:lpstr>幻灯片 14</vt:lpstr>
      <vt:lpstr>三、女性主义与消费生活经验</vt:lpstr>
      <vt:lpstr>幻灯片 16</vt:lpstr>
      <vt:lpstr>幻灯片 17</vt:lpstr>
      <vt:lpstr>幻灯片 18</vt:lpstr>
      <vt:lpstr>幻灯片 19</vt:lpstr>
      <vt:lpstr>幻灯片 20</vt:lpstr>
      <vt:lpstr>幻灯片 21</vt:lpstr>
      <vt:lpstr>幻灯片 22</vt:lpstr>
      <vt:lpstr>幻灯片 23</vt:lpstr>
      <vt:lpstr>课堂讨论</vt:lpstr>
      <vt:lpstr>课后阅读</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2.女性主义的理论局限</dc:title>
  <dc:creator>admin</dc:creator>
  <cp:lastModifiedBy>admin</cp:lastModifiedBy>
  <cp:revision>12</cp:revision>
  <dcterms:created xsi:type="dcterms:W3CDTF">2017-09-01T02:12:36Z</dcterms:created>
  <dcterms:modified xsi:type="dcterms:W3CDTF">2017-09-11T08:02:08Z</dcterms:modified>
</cp:coreProperties>
</file>