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学堂知己与同性情谊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“海滨”对着白浪低吟，对着激越高歌</a:t>
            </a:r>
            <a:r>
              <a:rPr lang="en-US" altLang="zh-CN" dirty="0" smtClean="0"/>
              <a:t>,</a:t>
            </a:r>
            <a:r>
              <a:rPr lang="zh-CN" altLang="en-US" dirty="0" smtClean="0"/>
              <a:t>过着无忧无虑的日子。</a:t>
            </a:r>
            <a:endParaRPr lang="en-US" altLang="zh-CN" dirty="0" smtClean="0"/>
          </a:p>
          <a:p>
            <a:r>
              <a:rPr lang="zh-CN" altLang="en-US" dirty="0" smtClean="0"/>
              <a:t>“故人”毕业了，姐妹云散了，每个人都被愁苦所包围，回想过去，都是“故人”了。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何处是归程</a:t>
            </a:r>
            <a:r>
              <a:rPr lang="en-US" altLang="zh-CN" dirty="0" smtClean="0"/>
              <a:t>》①</a:t>
            </a:r>
            <a:r>
              <a:rPr lang="zh-CN" altLang="en-US" dirty="0" smtClean="0"/>
              <a:t>和爱人结婚进入家庭，变成家庭妇女，整日忙于家务，泯灭了社会服务之心。②离开爱人，服务社会，独身，却在社会上屡屡碰壁甚至招致讥讽。③随爱人出国留学，回国后无所适从。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庐隐关注的女性问题：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男人和女人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男人阴谋去会他的情人，女人能做“娜拉”么？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补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袜子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补袜子的太太与经济独立的太太不可得兼，这也算是个妇女问题。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象牙戒指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新女性如何面对有婚约的新青年？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石评梅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楷体" pitchFamily="49" charset="-122"/>
              </a:rPr>
              <a:t>《</a:t>
            </a:r>
            <a:r>
              <a:rPr lang="zh-CN" altLang="en-US" dirty="0" smtClean="0">
                <a:ea typeface="楷体" pitchFamily="49" charset="-122"/>
              </a:rPr>
              <a:t>象牙戒指</a:t>
            </a:r>
            <a:r>
              <a:rPr lang="en-US" altLang="zh-CN" dirty="0" smtClean="0">
                <a:ea typeface="楷体" pitchFamily="49" charset="-122"/>
              </a:rPr>
              <a:t>》</a:t>
            </a:r>
            <a:r>
              <a:rPr lang="zh-CN" altLang="en-US" dirty="0" smtClean="0">
                <a:ea typeface="楷体" pitchFamily="49" charset="-122"/>
              </a:rPr>
              <a:t>故事从阅读石评梅日记展开，石评梅生活的第一手资料向公众公布。</a:t>
            </a:r>
            <a:endParaRPr lang="en-US" altLang="zh-CN" dirty="0" smtClean="0">
              <a:ea typeface="楷体" pitchFamily="49" charset="-122"/>
            </a:endParaRPr>
          </a:p>
          <a:p>
            <a:r>
              <a:rPr lang="zh-CN" altLang="en-US" dirty="0" smtClean="0">
                <a:ea typeface="楷体" pitchFamily="49" charset="-122"/>
              </a:rPr>
              <a:t>（石授权她的女友看她的私人物品，甚至在她不在的时候）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Picture 5" descr="shipingme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429000"/>
            <a:ext cx="3374590" cy="2362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楷体" pitchFamily="49" charset="-122"/>
              </a:rPr>
              <a:t>石评梅在小说中的形象：</a:t>
            </a:r>
            <a:endParaRPr lang="en-US" altLang="zh-CN" dirty="0" smtClean="0">
              <a:latin typeface="Times New Roman" pitchFamily="18" charset="0"/>
              <a:ea typeface="楷体" pitchFamily="49" charset="-122"/>
            </a:endParaRPr>
          </a:p>
          <a:p>
            <a:r>
              <a:rPr lang="zh-CN" altLang="en-US" dirty="0" smtClean="0">
                <a:ea typeface="楷体" pitchFamily="49" charset="-122"/>
              </a:rPr>
              <a:t>一个受过良好教育的现代女孩  </a:t>
            </a:r>
            <a:r>
              <a:rPr lang="en-US" altLang="zh-CN" dirty="0" smtClean="0">
                <a:ea typeface="楷体" pitchFamily="49" charset="-122"/>
              </a:rPr>
              <a:t>modern girl</a:t>
            </a:r>
          </a:p>
          <a:p>
            <a:r>
              <a:rPr lang="zh-CN" altLang="en-US" dirty="0" smtClean="0">
                <a:ea typeface="楷体" pitchFamily="49" charset="-122"/>
              </a:rPr>
              <a:t>一个技艺娴熟的冰上舞者</a:t>
            </a:r>
            <a:endParaRPr lang="en-US" altLang="zh-CN" dirty="0" smtClean="0">
              <a:ea typeface="楷体" pitchFamily="49" charset="-122"/>
            </a:endParaRPr>
          </a:p>
          <a:p>
            <a:r>
              <a:rPr lang="zh-CN" altLang="en-US" dirty="0" smtClean="0">
                <a:ea typeface="楷体" pitchFamily="49" charset="-122"/>
              </a:rPr>
              <a:t>一个舞会上的美妙的宠儿</a:t>
            </a:r>
            <a:endParaRPr lang="en-US" altLang="zh-CN" dirty="0" smtClean="0">
              <a:ea typeface="楷体" pitchFamily="49" charset="-122"/>
            </a:endParaRPr>
          </a:p>
          <a:p>
            <a:r>
              <a:rPr lang="zh-CN" altLang="en-US" dirty="0" smtClean="0">
                <a:ea typeface="楷体" pitchFamily="49" charset="-122"/>
              </a:rPr>
              <a:t>一个烟酒不离的颓废派。</a:t>
            </a:r>
            <a:br>
              <a:rPr lang="zh-CN" altLang="en-US" dirty="0" smtClean="0">
                <a:ea typeface="楷体" pitchFamily="49" charset="-122"/>
              </a:rPr>
            </a:br>
            <a:r>
              <a:rPr lang="zh-CN" altLang="en-US" dirty="0" smtClean="0">
                <a:ea typeface="楷体" pitchFamily="49" charset="-122"/>
              </a:rPr>
              <a:t>自恋、自怜和自毁，自比林黛玉</a:t>
            </a:r>
            <a:br>
              <a:rPr lang="zh-CN" altLang="en-US" dirty="0" smtClean="0">
                <a:ea typeface="楷体" pitchFamily="49" charset="-122"/>
              </a:rPr>
            </a:br>
            <a:r>
              <a:rPr lang="zh-CN" altLang="en-US" dirty="0" smtClean="0">
                <a:ea typeface="楷体" pitchFamily="49" charset="-122"/>
              </a:rPr>
              <a:t>以情景剧的态度对待生活。知道自己在演戏，却全情投入荒诞不已。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“现代”的矛盾性：我行我素</a:t>
            </a:r>
            <a:r>
              <a:rPr lang="en-US" altLang="zh-CN" dirty="0" smtClean="0"/>
              <a:t>VS</a:t>
            </a:r>
            <a:r>
              <a:rPr lang="zh-CN" altLang="en-US" dirty="0" smtClean="0"/>
              <a:t>责任为先</a:t>
            </a:r>
            <a:endParaRPr lang="en-US" altLang="zh-CN" dirty="0" smtClean="0"/>
          </a:p>
          <a:p>
            <a:r>
              <a:rPr lang="zh-CN" altLang="en-US" dirty="0" smtClean="0"/>
              <a:t>追求个性的幸福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考虑“旧妻子”的生活</a:t>
            </a:r>
            <a:endParaRPr lang="en-US" altLang="zh-CN" dirty="0" smtClean="0"/>
          </a:p>
          <a:p>
            <a:r>
              <a:rPr lang="zh-CN" altLang="en-US" dirty="0" smtClean="0">
                <a:ea typeface="楷体" pitchFamily="49" charset="-122"/>
              </a:rPr>
              <a:t>尤其是有了妻子的男子。这种男子对于爱更难靠得住。他们是骑着马找马的。如果找到比原来的那一人好，他就不妨拼命的追逐。如果实在追逐不到时，他们竟可以厚着脸皮仍旧回到他妻子的面前去。最可恨，他们是拿女子当一件货物，将女子比作一盏灯，竟公然宣言说有了电灯就不要洋油灯了。</a:t>
            </a:r>
            <a:r>
              <a:rPr lang="en-US" altLang="zh-CN" dirty="0" smtClean="0">
                <a:latin typeface="楷体"/>
                <a:ea typeface="楷体" pitchFamily="49" charset="-122"/>
              </a:rPr>
              <a:t>——</a:t>
            </a:r>
            <a:r>
              <a:rPr lang="zh-CN" altLang="en-US" dirty="0" smtClean="0">
                <a:ea typeface="楷体" pitchFamily="49" charset="-122"/>
              </a:rPr>
              <a:t>究竟女子也应当有她的人格。她们究竟不是一盏灯一匹马之类呵！</a:t>
            </a:r>
            <a:br>
              <a:rPr lang="zh-CN" altLang="en-US" dirty="0" smtClean="0">
                <a:ea typeface="楷体" pitchFamily="49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楷体"/>
                <a:ea typeface="楷体" pitchFamily="49" charset="-122"/>
              </a:rPr>
              <a:t>“</a:t>
            </a:r>
            <a:r>
              <a:rPr lang="zh-CN" altLang="en-US" dirty="0" smtClean="0">
                <a:ea typeface="楷体" pitchFamily="49" charset="-122"/>
              </a:rPr>
              <a:t>这个世纪的年轻人，就很少有能懂得爱情的，男的要的是美貌，肉感，女的呢，求的是虚荣，享乐，男女间的交易只是如此罢了。</a:t>
            </a:r>
            <a:r>
              <a:rPr lang="zh-CN" altLang="en-US" dirty="0" smtClean="0">
                <a:latin typeface="楷体"/>
                <a:ea typeface="楷体" pitchFamily="49" charset="-122"/>
              </a:rPr>
              <a:t>”</a:t>
            </a:r>
            <a:endParaRPr lang="en-US" altLang="zh-CN" dirty="0" smtClean="0">
              <a:latin typeface="楷体"/>
              <a:ea typeface="楷体" pitchFamily="49" charset="-122"/>
            </a:endParaRPr>
          </a:p>
          <a:p>
            <a:r>
              <a:rPr lang="zh-CN" altLang="en-US" dirty="0" smtClean="0">
                <a:latin typeface="楷体"/>
                <a:ea typeface="楷体" pitchFamily="49" charset="-122"/>
              </a:rPr>
              <a:t>所以游戏人间</a:t>
            </a:r>
            <a:r>
              <a:rPr lang="zh-CN" altLang="en-US" dirty="0" smtClean="0">
                <a:ea typeface="楷体" pitchFamily="49" charset="-122"/>
              </a:rPr>
              <a:t/>
            </a:r>
            <a:br>
              <a:rPr lang="zh-CN" altLang="en-US" dirty="0" smtClean="0">
                <a:ea typeface="楷体" pitchFamily="49" charset="-122"/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像我们这种女子，谁甘心仅仅为了结婚而牺牲其他的一切呢？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……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他为人也不坏，我虽不需要他作我的终身伴侣，但我却需要他点缀我的生命呢！</a:t>
            </a:r>
            <a:br>
              <a:rPr lang="zh-CN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你想一个女孩子，她所以值得人们追求崇拜的正因是一个女孩子。假使嫁了人！就不啻一颗陨了的星，无光无热，谁还要理她呢？所以我真想不嫁呢！</a:t>
            </a:r>
            <a:br>
              <a:rPr lang="zh-CN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其实对于他们这些男人，高兴时不妨和他们玩玩笑笑，不高兴时就吹，谁情愿把自己打入爱的囚牢？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Why?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因为她们面对的都是已婚男人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但游戏人间终被人间游戏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高君宇死后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年，石评梅也香消玉殒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“我是宝剑，我是火花，我愿生如闪电之耀亮，我愿死如彗星之迅忽。这是君宇生前自提相片的几句话，死后我替他刊在碑上。君宇，我无力挽住你迅忽如彗星之生命，我只有把剩下的泪流到你坟头，直到我不能来看你的时候”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我只合独葬荒丘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墓畔哀歌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肠断心碎泪成冰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梦回寂寂残灯后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庐隐的情感生活也一样。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itchFamily="49" charset="-122"/>
              </a:rPr>
              <a:t>唯一和谐的是同性之爱，姐妹云散便抑郁而终。</a:t>
            </a:r>
            <a:endParaRPr lang="en-US" altLang="zh-CN" dirty="0" smtClean="0">
              <a:ea typeface="楷体" pitchFamily="49" charset="-122"/>
            </a:endParaRPr>
          </a:p>
          <a:p>
            <a:r>
              <a:rPr lang="zh-CN" altLang="en-US" dirty="0" smtClean="0">
                <a:ea typeface="楷体" pitchFamily="49" charset="-122"/>
              </a:rPr>
              <a:t>庐隐</a:t>
            </a:r>
            <a:r>
              <a:rPr lang="en-US" altLang="zh-CN" dirty="0" smtClean="0">
                <a:ea typeface="楷体" pitchFamily="49" charset="-122"/>
              </a:rPr>
              <a:t>《</a:t>
            </a:r>
            <a:r>
              <a:rPr lang="zh-CN" altLang="en-US" dirty="0" smtClean="0">
                <a:ea typeface="楷体" pitchFamily="49" charset="-122"/>
              </a:rPr>
              <a:t>丽石的日记</a:t>
            </a:r>
            <a:r>
              <a:rPr lang="en-US" altLang="zh-CN" dirty="0" smtClean="0">
                <a:ea typeface="楷体" pitchFamily="49" charset="-122"/>
              </a:rPr>
              <a:t>》</a:t>
            </a:r>
            <a:r>
              <a:rPr lang="en-US" altLang="zh-CN" dirty="0" smtClean="0">
                <a:latin typeface="楷体"/>
                <a:ea typeface="楷体" pitchFamily="49" charset="-122"/>
              </a:rPr>
              <a:t>“</a:t>
            </a:r>
            <a:r>
              <a:rPr lang="zh-CN" altLang="en-US" dirty="0" smtClean="0">
                <a:ea typeface="楷体" pitchFamily="49" charset="-122"/>
              </a:rPr>
              <a:t>你为什么不早拿主意，穿上男人的礼服，戴上男人的帽子，装作男子的行动，和我家里求婚呢？</a:t>
            </a:r>
            <a:r>
              <a:rPr lang="zh-CN" altLang="en-US" dirty="0" smtClean="0">
                <a:latin typeface="楷体"/>
                <a:ea typeface="楷体" pitchFamily="49" charset="-122"/>
              </a:rPr>
              <a:t>”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itchFamily="49" charset="-122"/>
              </a:rPr>
              <a:t>石评梅</a:t>
            </a:r>
            <a:r>
              <a:rPr lang="en-US" altLang="zh-CN" dirty="0" smtClean="0">
                <a:ea typeface="楷体" pitchFamily="49" charset="-122"/>
              </a:rPr>
              <a:t>《</a:t>
            </a:r>
            <a:r>
              <a:rPr lang="zh-CN" altLang="en-US" dirty="0" smtClean="0">
                <a:ea typeface="楷体" pitchFamily="49" charset="-122"/>
              </a:rPr>
              <a:t>小苹</a:t>
            </a:r>
            <a:r>
              <a:rPr lang="en-US" altLang="zh-CN" dirty="0" smtClean="0">
                <a:ea typeface="楷体" pitchFamily="49" charset="-122"/>
              </a:rPr>
              <a:t>》</a:t>
            </a:r>
            <a:r>
              <a:rPr lang="en-US" altLang="zh-CN" dirty="0" smtClean="0">
                <a:latin typeface="楷体"/>
                <a:ea typeface="楷体" pitchFamily="49" charset="-122"/>
              </a:rPr>
              <a:t>“</a:t>
            </a:r>
            <a:r>
              <a:rPr lang="zh-CN" altLang="en-US" dirty="0" smtClean="0">
                <a:ea typeface="楷体" pitchFamily="49" charset="-122"/>
              </a:rPr>
              <a:t>我们在这空虚无一可取的人间，曾于最短时间内，展开了心幕，当春残花落，星烂月明的时候，我们手相携，头相依，在天涯一角，同声低诉只有你了解我，我知道你</a:t>
            </a:r>
            <a:r>
              <a:rPr lang="zh-CN" altLang="en-US" dirty="0" smtClean="0">
                <a:latin typeface="楷体"/>
                <a:ea typeface="楷体" pitchFamily="49" charset="-122"/>
              </a:rPr>
              <a:t>”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一，晚清以来的女子教育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1898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上海中国女学堂梁启超、经元善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中西并重的方针：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堂中功课，中文西文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各半。皆先识字，次文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法，次读各门学问启蒙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粗浅之书，次读史志、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艺术、治法、性理之书。</a:t>
            </a:r>
            <a:endParaRPr lang="zh-CN" altLang="en-US" dirty="0"/>
          </a:p>
        </p:txBody>
      </p:sp>
      <p:pic>
        <p:nvPicPr>
          <p:cNvPr id="1028" name="Picture 4" descr="http://img1.gtimg.com/cd/pics/hv1/39/181/816/531065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57430"/>
            <a:ext cx="4429156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给庐隐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“《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灵海潮汐至梅姐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寄燕北诸故人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我都读过了，读过后感觉到你就是我自己，多少难以描画笔述的心境你都替我说了，我不能再说什么了。一个人感到别人是自己的时候，这是多么不易得的而值得欣慰的事，然而，庐隐，我已经得到了。假使我们的世界能这样常此空寂，冷寂中我们又这样彼此透彻的看见了自己，人世虽冷酷无情，我只愿恋这一点灵海深处的认识，不再希冀追求什么了”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凌淑华：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说有这么一回事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依赖同性情谊只是女子从父母的家庭出走后的过度时期，是女生生们失去家庭屏障后的自觉选择。</a:t>
            </a:r>
            <a:endParaRPr lang="en-US" altLang="zh-CN" dirty="0" smtClean="0"/>
          </a:p>
          <a:p>
            <a:r>
              <a:rPr lang="zh-CN" altLang="en-US" dirty="0" smtClean="0"/>
              <a:t>除了女友之间的蕴藉和鼓励，她们找不到其他获得自我认同的途径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何处是归程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如何看待“五四”期间的同性书写？为什么在同时期的男性作家笔下，较少此类书写？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冰心：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关于女人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凌淑华：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花之寺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苏雪林：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绿天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“中西合璧”的教育理想在此后各省遍布的女学堂中发扬光大。中国女子教育事业从上海起步，推向全国。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早期的中国女留学生均出自教会</a:t>
            </a:r>
            <a:br>
              <a:rPr lang="zh-CN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以医药为主要修习科目</a:t>
            </a:r>
            <a:br>
              <a:rPr lang="zh-CN" altLang="en-US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1914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年开始有官费女留学生，专业涉及文学、音乐、教育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陈衡哲“新文学最早的同志”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二，学堂知己的情感书写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经过近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年的努力，五四时期的女学堂已经非常普及。</a:t>
            </a:r>
            <a:endParaRPr lang="en-US" altLang="zh-CN" dirty="0" smtClean="0"/>
          </a:p>
          <a:p>
            <a:r>
              <a:rPr lang="zh-CN" altLang="en-US" dirty="0" smtClean="0"/>
              <a:t>在新女性的成长过程中，女校是她们进入社会的起点。出于交往的需要和心理认同的需要（拉康）她们往往在学校里找到情趣相投的朋友。</a:t>
            </a:r>
            <a:endParaRPr lang="en-US" altLang="zh-CN" dirty="0" smtClean="0"/>
          </a:p>
          <a:p>
            <a:r>
              <a:rPr lang="zh-CN" altLang="en-US" dirty="0" smtClean="0"/>
              <a:t>凌叔华、丁玲、庐隐、石评梅的文学书写都涉及“同性情谊”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所谓同性情谊是“一个</a:t>
            </a:r>
            <a:r>
              <a:rPr lang="zh-CN" altLang="en-US" smtClean="0"/>
              <a:t>贯穿每个女性的</a:t>
            </a:r>
            <a:r>
              <a:rPr lang="zh-CN" altLang="en-US" dirty="0" smtClean="0"/>
              <a:t>生活，贯穿整个历史的女性生活范畴，而不是简单地指</a:t>
            </a:r>
            <a:r>
              <a:rPr lang="zh-CN" altLang="en-US" smtClean="0"/>
              <a:t>一名女性与</a:t>
            </a:r>
            <a:r>
              <a:rPr lang="zh-CN" altLang="en-US" dirty="0" smtClean="0"/>
              <a:t>另</a:t>
            </a:r>
            <a:r>
              <a:rPr lang="zh-CN" altLang="en-US" smtClean="0"/>
              <a:t>一名女性有性</a:t>
            </a:r>
            <a:r>
              <a:rPr lang="zh-CN" altLang="en-US" dirty="0" smtClean="0"/>
              <a:t>的体验或自觉地希望跟她有性往来这样一个事实。如果我们拓展其含义，包括更多</a:t>
            </a:r>
            <a:r>
              <a:rPr lang="zh-CN" altLang="en-US" smtClean="0"/>
              <a:t>形式的女性之间和女性内部</a:t>
            </a:r>
            <a:r>
              <a:rPr lang="zh-CN" altLang="en-US" dirty="0" smtClean="0"/>
              <a:t>的原有的强烈感情，如分享丰富的内心生活，结合起来反抗男性暴君，提供和接受物质支持和政治援助。”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艾德里安娜</a:t>
            </a:r>
            <a:r>
              <a:rPr lang="en-US" altLang="zh-CN" dirty="0" smtClean="0"/>
              <a:t>·</a:t>
            </a:r>
            <a:r>
              <a:rPr lang="zh-CN" altLang="en-US" dirty="0" smtClean="0"/>
              <a:t>里奇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庐隐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楷体" pitchFamily="49" charset="-122"/>
              </a:rPr>
              <a:t>少年不知愁滋味，</a:t>
            </a:r>
            <a:endParaRPr lang="en-US" altLang="zh-CN" dirty="0" smtClean="0">
              <a:ea typeface="楷体" pitchFamily="49" charset="-122"/>
            </a:endParaRPr>
          </a:p>
          <a:p>
            <a:pPr>
              <a:buNone/>
            </a:pPr>
            <a:r>
              <a:rPr lang="zh-CN" altLang="en-US" dirty="0" smtClean="0">
                <a:ea typeface="楷体" pitchFamily="49" charset="-122"/>
              </a:rPr>
              <a:t>    为赋新词强说愁</a:t>
            </a:r>
            <a:endParaRPr lang="en-US" altLang="zh-CN" dirty="0" smtClean="0">
              <a:ea typeface="楷体" pitchFamily="49" charset="-122"/>
            </a:endParaRPr>
          </a:p>
          <a:p>
            <a:pPr>
              <a:buNone/>
            </a:pPr>
            <a:r>
              <a:rPr lang="en-US" altLang="zh-CN" dirty="0" smtClean="0">
                <a:ea typeface="楷体" pitchFamily="49" charset="-122"/>
              </a:rPr>
              <a:t>       ——</a:t>
            </a:r>
            <a:r>
              <a:rPr lang="zh-CN" altLang="en-US" dirty="0" smtClean="0">
                <a:ea typeface="楷体" pitchFamily="49" charset="-122"/>
              </a:rPr>
              <a:t>辛弃疾</a:t>
            </a:r>
            <a:r>
              <a:rPr lang="en-US" altLang="zh-CN" dirty="0" smtClean="0">
                <a:ea typeface="楷体" pitchFamily="49" charset="-122"/>
              </a:rPr>
              <a:t>《</a:t>
            </a:r>
            <a:r>
              <a:rPr lang="zh-CN" altLang="en-US" dirty="0" smtClean="0">
                <a:ea typeface="楷体" pitchFamily="49" charset="-122"/>
              </a:rPr>
              <a:t>丑奴儿</a:t>
            </a:r>
            <a:r>
              <a:rPr lang="en-US" altLang="zh-CN" dirty="0" smtClean="0">
                <a:ea typeface="楷体" pitchFamily="49" charset="-122"/>
              </a:rPr>
              <a:t>》</a:t>
            </a:r>
          </a:p>
          <a:p>
            <a:pPr>
              <a:buNone/>
            </a:pPr>
            <a:r>
              <a:rPr lang="zh-CN" altLang="en-US" dirty="0" smtClean="0">
                <a:ea typeface="楷体" pitchFamily="49" charset="-122"/>
              </a:rPr>
              <a:t/>
            </a:r>
            <a:br>
              <a:rPr lang="zh-CN" altLang="en-US" dirty="0" smtClean="0">
                <a:ea typeface="楷体" pitchFamily="49" charset="-122"/>
              </a:rPr>
            </a:br>
            <a:r>
              <a:rPr lang="zh-CN" altLang="en-US" dirty="0" smtClean="0">
                <a:ea typeface="楷体" pitchFamily="49" charset="-122"/>
              </a:rPr>
              <a:t/>
            </a:r>
            <a:br>
              <a:rPr lang="zh-CN" altLang="en-US" dirty="0" smtClean="0">
                <a:ea typeface="楷体" pitchFamily="49" charset="-122"/>
              </a:rPr>
            </a:br>
            <a:r>
              <a:rPr lang="zh-CN" altLang="en-US" dirty="0" smtClean="0">
                <a:ea typeface="楷体" pitchFamily="49" charset="-122"/>
              </a:rPr>
              <a:t>最为鲜明的五四作家</a:t>
            </a:r>
            <a:r>
              <a:rPr lang="en-US" altLang="zh-CN" dirty="0" smtClean="0">
                <a:latin typeface="楷体"/>
                <a:ea typeface="楷体" pitchFamily="49" charset="-122"/>
              </a:rPr>
              <a:t>——</a:t>
            </a:r>
            <a:r>
              <a:rPr lang="zh-CN" altLang="en-US" dirty="0" smtClean="0">
                <a:ea typeface="楷体" pitchFamily="49" charset="-122"/>
              </a:rPr>
              <a:t>做着梦，梦醒了却无路可走</a:t>
            </a:r>
            <a:endParaRPr lang="zh-CN" altLang="en-US" dirty="0"/>
          </a:p>
        </p:txBody>
      </p:sp>
      <p:pic>
        <p:nvPicPr>
          <p:cNvPr id="4" name="Picture 4" descr="luy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142984"/>
            <a:ext cx="2214578" cy="29674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多以书信、日记和对话来结构文本</a:t>
            </a:r>
            <a:endParaRPr lang="en-US" altLang="zh-CN" dirty="0" smtClean="0"/>
          </a:p>
          <a:p>
            <a:r>
              <a:rPr lang="zh-CN" altLang="en-US" dirty="0" smtClean="0"/>
              <a:t>共同追问爱情、友谊、人生、信仰等诸多问题，在寻找自我认同的同时也呈现了女友之间的相互同情与彼此怜惜。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海滨故人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：露莎和她的四个好朋友</a:t>
            </a:r>
            <a:endParaRPr lang="en-US" altLang="zh-CN" dirty="0" smtClean="0"/>
          </a:p>
          <a:p>
            <a:r>
              <a:rPr lang="zh-CN" altLang="en-US" dirty="0" smtClean="0"/>
              <a:t>在即将走入社会时“接二连三地陷入愁海”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人生到底做什么？</a:t>
            </a:r>
            <a:endParaRPr lang="en-US" altLang="zh-CN" dirty="0" smtClean="0"/>
          </a:p>
          <a:p>
            <a:r>
              <a:rPr lang="zh-CN" altLang="en-US" dirty="0" smtClean="0"/>
              <a:t>人生聚散有定数吗？</a:t>
            </a:r>
            <a:endParaRPr lang="en-US" altLang="zh-CN" dirty="0" smtClean="0"/>
          </a:p>
          <a:p>
            <a:r>
              <a:rPr lang="zh-CN" altLang="en-US" dirty="0" smtClean="0"/>
              <a:t>如果终究要为父母牺牲，又何必外出求学呢？</a:t>
            </a:r>
            <a:endParaRPr lang="en-US" altLang="zh-CN" dirty="0" smtClean="0"/>
          </a:p>
          <a:p>
            <a:r>
              <a:rPr lang="zh-CN" altLang="en-US" dirty="0" smtClean="0"/>
              <a:t>为什么越有知识，越与世难容呢？</a:t>
            </a:r>
            <a:endParaRPr lang="en-US" altLang="zh-CN" dirty="0" smtClean="0"/>
          </a:p>
          <a:p>
            <a:r>
              <a:rPr lang="zh-CN" altLang="en-US" dirty="0" smtClean="0"/>
              <a:t>恋爱如同做戏，人生又何尝不是呢？</a:t>
            </a:r>
            <a:endParaRPr lang="en-US" altLang="zh-CN" dirty="0" smtClean="0"/>
          </a:p>
          <a:p>
            <a:r>
              <a:rPr lang="zh-CN" altLang="en-US" dirty="0" smtClean="0"/>
              <a:t>相信朋友，朋友散了难免孤寂，不相信朋友，人生何尝不孤寂呢？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 smtClean="0">
                <a:ea typeface="楷体" pitchFamily="49" charset="-122"/>
              </a:rPr>
              <a:t>爱情是唯一的旗帜和依靠，但爱情却是婚姻的前声，进入了家庭，女人该怎么实现自我呢？</a:t>
            </a:r>
            <a:endParaRPr lang="en-US" altLang="zh-CN" dirty="0" smtClean="0">
              <a:ea typeface="楷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楷体" pitchFamily="49" charset="-122"/>
              </a:rPr>
              <a:t>为“爱”而苦闷：爱情是痛苦，无爱是痛苦，婚姻是痛苦，飘零也是痛苦。</a:t>
            </a:r>
            <a:endParaRPr lang="en-US" altLang="zh-CN" dirty="0" smtClean="0">
              <a:ea typeface="楷体" pitchFamily="49" charset="-122"/>
            </a:endParaRPr>
          </a:p>
          <a:p>
            <a:r>
              <a:rPr lang="zh-CN" altLang="en-US" dirty="0" smtClean="0">
                <a:ea typeface="楷体" pitchFamily="49" charset="-122"/>
              </a:rPr>
              <a:t>为“生”而苦闷：“我猜不透人类的心”</a:t>
            </a:r>
            <a:endParaRPr lang="en-US" altLang="zh-CN" dirty="0" smtClean="0">
              <a:ea typeface="楷体" pitchFamily="49" charset="-122"/>
            </a:endParaRPr>
          </a:p>
          <a:p>
            <a:r>
              <a:rPr lang="zh-CN" altLang="en-US" dirty="0" smtClean="0">
                <a:ea typeface="楷体" pitchFamily="49" charset="-122"/>
              </a:rPr>
              <a:t>茅盾：</a:t>
            </a:r>
            <a:r>
              <a:rPr lang="en-US" altLang="zh-CN" dirty="0" smtClean="0">
                <a:ea typeface="楷体" pitchFamily="49" charset="-122"/>
              </a:rPr>
              <a:t>①</a:t>
            </a:r>
            <a:r>
              <a:rPr lang="zh-CN" altLang="en-US" dirty="0" smtClean="0">
                <a:ea typeface="楷体" pitchFamily="49" charset="-122"/>
              </a:rPr>
              <a:t>热情的“追求人生意义”的空想的青年。②背负着几千年传统思想的束缚。③高叫着“自我发展”</a:t>
            </a:r>
            <a:endParaRPr lang="en-US" altLang="zh-CN" dirty="0" smtClean="0">
              <a:ea typeface="楷体" pitchFamily="49" charset="-122"/>
            </a:endParaRPr>
          </a:p>
          <a:p>
            <a:r>
              <a:rPr lang="zh-CN" altLang="en-US" dirty="0" smtClean="0">
                <a:latin typeface="楷体"/>
                <a:ea typeface="楷体" pitchFamily="49" charset="-122"/>
              </a:rPr>
              <a:t>“</a:t>
            </a:r>
            <a:r>
              <a:rPr lang="zh-CN" altLang="en-US" dirty="0" smtClean="0">
                <a:ea typeface="楷体" pitchFamily="49" charset="-122"/>
              </a:rPr>
              <a:t>游戏人间</a:t>
            </a:r>
            <a:r>
              <a:rPr lang="zh-CN" altLang="en-US" dirty="0" smtClean="0">
                <a:latin typeface="楷体"/>
                <a:ea typeface="楷体" pitchFamily="49" charset="-122"/>
              </a:rPr>
              <a:t>”</a:t>
            </a:r>
            <a:r>
              <a:rPr lang="zh-CN" altLang="en-US" dirty="0" smtClean="0">
                <a:ea typeface="楷体" pitchFamily="49" charset="-122"/>
              </a:rPr>
              <a:t>也被人间游戏</a:t>
            </a:r>
            <a:endParaRPr lang="en-US" altLang="zh-CN" dirty="0" smtClean="0">
              <a:ea typeface="楷体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169</TotalTime>
  <Words>1470</Words>
  <Application>Microsoft Office PowerPoint</Application>
  <PresentationFormat>全屏显示(4:3)</PresentationFormat>
  <Paragraphs>80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龙腾四海</vt:lpstr>
      <vt:lpstr>4.学堂知己与同性情谊</vt:lpstr>
      <vt:lpstr>一，晚清以来的女子教育</vt:lpstr>
      <vt:lpstr>幻灯片 3</vt:lpstr>
      <vt:lpstr>二，学堂知己的情感书写</vt:lpstr>
      <vt:lpstr>幻灯片 5</vt:lpstr>
      <vt:lpstr>1.庐隐</vt:lpstr>
      <vt:lpstr>幻灯片 7</vt:lpstr>
      <vt:lpstr>幻灯片 8</vt:lpstr>
      <vt:lpstr>幻灯片 9</vt:lpstr>
      <vt:lpstr>幻灯片 10</vt:lpstr>
      <vt:lpstr>幻灯片 11</vt:lpstr>
      <vt:lpstr>2.石评梅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课堂讨论</vt:lpstr>
      <vt:lpstr>课后阅读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4.学堂知己与同性情谊</dc:title>
  <dc:creator>admin</dc:creator>
  <cp:lastModifiedBy>admin</cp:lastModifiedBy>
  <cp:revision>23</cp:revision>
  <dcterms:created xsi:type="dcterms:W3CDTF">2017-09-01T03:02:18Z</dcterms:created>
  <dcterms:modified xsi:type="dcterms:W3CDTF">2017-09-25T07:53:30Z</dcterms:modified>
</cp:coreProperties>
</file>