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12"/>
  </p:notesMasterIdLst>
  <p:sldIdLst>
    <p:sldId id="256" r:id="rId4"/>
    <p:sldId id="257" r:id="rId5"/>
    <p:sldId id="260" r:id="rId6"/>
    <p:sldId id="285" r:id="rId7"/>
    <p:sldId id="287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93681"/>
  </p:normalViewPr>
  <p:slideViewPr>
    <p:cSldViewPr snapToGrid="0" snapToObjects="1">
      <p:cViewPr varScale="1">
        <p:scale>
          <a:sx n="78" d="100"/>
          <a:sy n="78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561A-9830-4400-9DF2-77493EBCA5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DBDB-A726-4F18-B575-32BFBF1CD0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 userDrawn="1"/>
        </p:nvGrpSpPr>
        <p:grpSpPr>
          <a:xfrm>
            <a:off x="1180541" y="726122"/>
            <a:ext cx="6557868" cy="5086478"/>
            <a:chOff x="1180541" y="726122"/>
            <a:chExt cx="6557868" cy="5086478"/>
          </a:xfrm>
        </p:grpSpPr>
        <p:grpSp>
          <p:nvGrpSpPr>
            <p:cNvPr id="3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1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2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3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5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6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7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8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0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1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2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3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4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1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2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3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4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5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6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7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8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9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5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7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6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35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36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7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8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9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0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1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2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3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4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45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7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8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9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0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62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3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4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5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7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8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9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0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1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2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73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74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76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78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9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0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5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8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76091" y="2649451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80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90" name="文本占位符 8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70907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/>
              <a:t>工作汇报</a:t>
            </a:r>
            <a:endParaRPr lang="zh-CN" altLang="en-US" dirty="0"/>
          </a:p>
        </p:txBody>
      </p:sp>
      <p:sp>
        <p:nvSpPr>
          <p:cNvPr id="77" name="文本占位符 76"/>
          <p:cNvSpPr>
            <a:spLocks noGrp="1"/>
          </p:cNvSpPr>
          <p:nvPr>
            <p:ph type="body" sz="quarter" idx="16" hasCustomPrompt="1"/>
          </p:nvPr>
        </p:nvSpPr>
        <p:spPr>
          <a:xfrm>
            <a:off x="6103938" y="5061810"/>
            <a:ext cx="4813300" cy="923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清新蓝绿风格</a:t>
            </a:r>
            <a:endParaRPr lang="zh-CN" altLang="en-US" dirty="0"/>
          </a:p>
        </p:txBody>
      </p:sp>
      <p:sp>
        <p:nvSpPr>
          <p:cNvPr id="92" name="文本占位符 76"/>
          <p:cNvSpPr>
            <a:spLocks noGrp="1"/>
          </p:cNvSpPr>
          <p:nvPr>
            <p:ph type="body" sz="quarter" idx="17" hasCustomPrompt="1"/>
          </p:nvPr>
        </p:nvSpPr>
        <p:spPr>
          <a:xfrm>
            <a:off x="6103938" y="4781351"/>
            <a:ext cx="4813300" cy="2738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1" name="任意多边形 10"/>
          <p:cNvSpPr/>
          <p:nvPr userDrawn="1"/>
        </p:nvSpPr>
        <p:spPr>
          <a:xfrm rot="5400000">
            <a:off x="5224584" y="-109421"/>
            <a:ext cx="1742837" cy="12192002"/>
          </a:xfrm>
          <a:custGeom>
            <a:avLst/>
            <a:gdLst>
              <a:gd name="connsiteX0" fmla="*/ 0 w 1742837"/>
              <a:gd name="connsiteY0" fmla="*/ 0 h 12192002"/>
              <a:gd name="connsiteX1" fmla="*/ 1082438 w 1742837"/>
              <a:gd name="connsiteY1" fmla="*/ 0 h 12192002"/>
              <a:gd name="connsiteX2" fmla="*/ 1082438 w 1742837"/>
              <a:gd name="connsiteY2" fmla="*/ 3 h 12192002"/>
              <a:gd name="connsiteX3" fmla="*/ 1742837 w 1742837"/>
              <a:gd name="connsiteY3" fmla="*/ 3 h 12192002"/>
              <a:gd name="connsiteX4" fmla="*/ 1742836 w 1742837"/>
              <a:gd name="connsiteY4" fmla="*/ 12192002 h 12192002"/>
              <a:gd name="connsiteX5" fmla="*/ 1082437 w 1742837"/>
              <a:gd name="connsiteY5" fmla="*/ 12192002 h 12192002"/>
              <a:gd name="connsiteX6" fmla="*/ 1082437 w 1742837"/>
              <a:gd name="connsiteY6" fmla="*/ 12191910 h 12192002"/>
              <a:gd name="connsiteX7" fmla="*/ 1077970 w 1742837"/>
              <a:gd name="connsiteY7" fmla="*/ 11363467 h 12192002"/>
              <a:gd name="connsiteX8" fmla="*/ 42084 w 1742837"/>
              <a:gd name="connsiteY8" fmla="*/ 208233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837" h="12192002">
                <a:moveTo>
                  <a:pt x="0" y="0"/>
                </a:moveTo>
                <a:lnTo>
                  <a:pt x="1082438" y="0"/>
                </a:lnTo>
                <a:lnTo>
                  <a:pt x="1082438" y="3"/>
                </a:lnTo>
                <a:lnTo>
                  <a:pt x="1742837" y="3"/>
                </a:lnTo>
                <a:lnTo>
                  <a:pt x="1742836" y="12192002"/>
                </a:lnTo>
                <a:lnTo>
                  <a:pt x="1082437" y="12192002"/>
                </a:lnTo>
                <a:lnTo>
                  <a:pt x="1082437" y="12191910"/>
                </a:lnTo>
                <a:lnTo>
                  <a:pt x="1077970" y="11363467"/>
                </a:lnTo>
                <a:cubicBezTo>
                  <a:pt x="1033429" y="7240206"/>
                  <a:pt x="657858" y="3415267"/>
                  <a:pt x="42084" y="208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4745255"/>
            <a:ext cx="12192000" cy="1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0" y="5534527"/>
            <a:ext cx="12192000" cy="2598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0" y="5265019"/>
            <a:ext cx="12192000" cy="12320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6" name="圆角矩形 15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charset="0"/>
              <a:ea typeface="Segoe UI Light" panose="020B0502040204020203" charset="0"/>
              <a:cs typeface="Segoe UI Light" panose="020B0502040204020203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en-US" altLang="zh-CN" dirty="0"/>
              <a:t>Add Text</a:t>
            </a:r>
            <a:endParaRPr lang="en-US" altLang="zh-CN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44550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44550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7277734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7277734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44550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44550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en-US" altLang="zh-CN" dirty="0"/>
              <a:t>Add Text</a:t>
            </a:r>
            <a:endParaRPr lang="en-US" altLang="zh-CN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44550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44550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7277734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7277734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44550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44550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7277734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7277734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en-US" altLang="zh-CN" dirty="0"/>
              <a:t>Add Text</a:t>
            </a:r>
            <a:endParaRPr lang="en-US" altLang="zh-CN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en-US" altLang="zh-CN" dirty="0"/>
              <a:t>Add Text</a:t>
            </a:r>
            <a:endParaRPr lang="en-US" altLang="zh-CN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805991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9290089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9290089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Add text</a:t>
            </a:r>
            <a:endParaRPr kumimoji="1" lang="en-US" altLang="zh-CN" sz="2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17066" y="726122"/>
            <a:ext cx="6557868" cy="5086478"/>
            <a:chOff x="1180541" y="726122"/>
            <a:chExt cx="6557868" cy="5086478"/>
          </a:xfrm>
        </p:grpSpPr>
        <p:grpSp>
          <p:nvGrpSpPr>
            <p:cNvPr id="4" name="组合 3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67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8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9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0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1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2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3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4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5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6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7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8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9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0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1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7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8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9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0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1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2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3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4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5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54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7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8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45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6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7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8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9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0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1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2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1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2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3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4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5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7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8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9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0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1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2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3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4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1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0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1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2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3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4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5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6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7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8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9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11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17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8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12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4" name="椭圆 13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2" name="任意多边形 81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 userDrawn="1"/>
        </p:nvCxnSpPr>
        <p:spPr>
          <a:xfrm>
            <a:off x="4707526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8"/>
          <p:cNvSpPr>
            <a:spLocks noGrp="1"/>
          </p:cNvSpPr>
          <p:nvPr>
            <p:ph type="body" sz="quarter" idx="10" hasCustomPrompt="1"/>
          </p:nvPr>
        </p:nvSpPr>
        <p:spPr>
          <a:xfrm>
            <a:off x="4707526" y="2649451"/>
            <a:ext cx="2807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72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86" name="文本占位符 88"/>
          <p:cNvSpPr>
            <a:spLocks noGrp="1"/>
          </p:cNvSpPr>
          <p:nvPr>
            <p:ph type="body" sz="quarter" idx="11" hasCustomPrompt="1"/>
          </p:nvPr>
        </p:nvSpPr>
        <p:spPr>
          <a:xfrm>
            <a:off x="4633699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/>
              <a:t>工作汇报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c.office.msn.com.cn/t/75/EC775E05A9DF44A62710AC19D0BA18D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078" cy="68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1599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sp>
        <p:nvSpPr>
          <p:cNvPr id="13" name="任意多边形 12"/>
          <p:cNvSpPr/>
          <p:nvPr userDrawn="1"/>
        </p:nvSpPr>
        <p:spPr>
          <a:xfrm flipV="1">
            <a:off x="7438414" y="-1"/>
            <a:ext cx="4769663" cy="6865143"/>
          </a:xfrm>
          <a:custGeom>
            <a:avLst/>
            <a:gdLst>
              <a:gd name="connsiteX0" fmla="*/ 1082438 w 4769663"/>
              <a:gd name="connsiteY0" fmla="*/ 6865143 h 6865143"/>
              <a:gd name="connsiteX1" fmla="*/ 4769663 w 4769663"/>
              <a:gd name="connsiteY1" fmla="*/ 6865143 h 6865143"/>
              <a:gd name="connsiteX2" fmla="*/ 4769663 w 4769663"/>
              <a:gd name="connsiteY2" fmla="*/ 0 h 6865143"/>
              <a:gd name="connsiteX3" fmla="*/ 1082438 w 4769663"/>
              <a:gd name="connsiteY3" fmla="*/ 0 h 6865143"/>
              <a:gd name="connsiteX4" fmla="*/ 1082438 w 4769663"/>
              <a:gd name="connsiteY4" fmla="*/ 7142 h 6865143"/>
              <a:gd name="connsiteX5" fmla="*/ 0 w 4769663"/>
              <a:gd name="connsiteY5" fmla="*/ 7142 h 6865143"/>
              <a:gd name="connsiteX6" fmla="*/ 42084 w 4769663"/>
              <a:gd name="connsiteY6" fmla="*/ 124272 h 6865143"/>
              <a:gd name="connsiteX7" fmla="*/ 1082438 w 4769663"/>
              <a:gd name="connsiteY7" fmla="*/ 6865143 h 686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663" h="6865143">
                <a:moveTo>
                  <a:pt x="1082438" y="6865143"/>
                </a:moveTo>
                <a:lnTo>
                  <a:pt x="4769663" y="6865143"/>
                </a:lnTo>
                <a:lnTo>
                  <a:pt x="4769663" y="0"/>
                </a:lnTo>
                <a:lnTo>
                  <a:pt x="1082438" y="0"/>
                </a:lnTo>
                <a:lnTo>
                  <a:pt x="1082438" y="7142"/>
                </a:lnTo>
                <a:lnTo>
                  <a:pt x="0" y="7142"/>
                </a:lnTo>
                <a:lnTo>
                  <a:pt x="42084" y="124272"/>
                </a:lnTo>
                <a:cubicBezTo>
                  <a:pt x="698909" y="2048493"/>
                  <a:pt x="1082438" y="4368173"/>
                  <a:pt x="1082438" y="6865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c.office.msn.com.cn/t/1/7ED2490309B9A21E19CC4A6B31EDAE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13" t="-599" r="21702" b="-169"/>
          <a:stretch>
            <a:fillRect/>
          </a:stretch>
        </p:blipFill>
        <p:spPr bwMode="auto">
          <a:xfrm>
            <a:off x="-1" y="-50800"/>
            <a:ext cx="4484811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平行四边形 4"/>
          <p:cNvSpPr/>
          <p:nvPr userDrawn="1"/>
        </p:nvSpPr>
        <p:spPr>
          <a:xfrm>
            <a:off x="3104250" y="-50800"/>
            <a:ext cx="2180513" cy="6908800"/>
          </a:xfrm>
          <a:prstGeom prst="parallelogram">
            <a:avLst>
              <a:gd name="adj" fmla="val 2411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12" name="圆角矩形 11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http://office.msn.com.c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hyperlink" Target="http://office.msn.com.cn/" TargetMode="External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工作汇报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dirty="0"/>
              <a:t>清新蓝绿风格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PRESENT BY OFFICEPLUS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044734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599235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工作回顾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Add Text Here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Add Text Here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/>
              <a:t>经验教训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Add Text Here</a:t>
            </a:r>
            <a:endParaRPr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28"/>
          </p:nvPr>
        </p:nvSpPr>
        <p:spPr>
          <a:xfrm>
            <a:off x="7277734" y="5148651"/>
            <a:ext cx="2520000" cy="535531"/>
          </a:xfrm>
        </p:spPr>
        <p:txBody>
          <a:bodyPr/>
          <a:lstStyle/>
          <a:p>
            <a:r>
              <a:rPr lang="zh-CN" altLang="en-US" dirty="0"/>
              <a:t>未来计划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Add Text Here</a:t>
            </a:r>
            <a:endParaRPr lang="zh-CN" altLang="en-US" dirty="0"/>
          </a:p>
        </p:txBody>
      </p:sp>
      <p:pic>
        <p:nvPicPr>
          <p:cNvPr id="30" name="图片 29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7200" dirty="0"/>
              <a:t>Part</a:t>
            </a:r>
            <a:r>
              <a:rPr lang="zh-CN" altLang="en-US" sz="7200" dirty="0"/>
              <a:t> </a:t>
            </a:r>
            <a:r>
              <a:rPr lang="en-US" altLang="zh-CN" sz="7200" dirty="0"/>
              <a:t>3</a:t>
            </a:r>
            <a:endParaRPr lang="en-US" altLang="zh-CN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经验教训</a:t>
            </a:r>
            <a:endParaRPr lang="zh-CN" altLang="en-US" dirty="0"/>
          </a:p>
        </p:txBody>
      </p:sp>
      <p:pic>
        <p:nvPicPr>
          <p:cNvPr id="4" name="图片 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25248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dc.office.msn.com.cn/t/75/EC775E05A9DF44A62710AC19D0BA18D0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99" r="26753" b="15093"/>
          <a:stretch>
            <a:fillRect/>
          </a:stretch>
        </p:blipFill>
        <p:spPr bwMode="auto">
          <a:xfrm>
            <a:off x="4848657" y="2461451"/>
            <a:ext cx="2309188" cy="23091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5531"/>
          </a:xfrm>
        </p:spPr>
        <p:txBody>
          <a:bodyPr/>
          <a:lstStyle/>
          <a:p>
            <a:r>
              <a:rPr lang="zh-CN" altLang="en-US" dirty="0"/>
              <a:t>经验教训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pic>
        <p:nvPicPr>
          <p:cNvPr id="4" name="图片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494655" y="2111415"/>
            <a:ext cx="3017192" cy="3009260"/>
            <a:chOff x="2328918" y="1577773"/>
            <a:chExt cx="4245990" cy="4234827"/>
          </a:xfrm>
        </p:grpSpPr>
        <p:sp>
          <p:nvSpPr>
            <p:cNvPr id="6" name="椭圆 5"/>
            <p:cNvSpPr/>
            <p:nvPr userDrawn="1"/>
          </p:nvSpPr>
          <p:spPr>
            <a:xfrm>
              <a:off x="2328918" y="1758126"/>
              <a:ext cx="3971605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" name="椭圆 6"/>
            <p:cNvSpPr/>
            <p:nvPr userDrawn="1"/>
          </p:nvSpPr>
          <p:spPr>
            <a:xfrm>
              <a:off x="2603303" y="1840995"/>
              <a:ext cx="3971605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2472780" y="1577773"/>
              <a:ext cx="3971605" cy="3971605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20" name="环形箭头 19"/>
          <p:cNvSpPr/>
          <p:nvPr/>
        </p:nvSpPr>
        <p:spPr>
          <a:xfrm>
            <a:off x="3871303" y="1367064"/>
            <a:ext cx="4426799" cy="4426799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1" name="环形箭头 20"/>
          <p:cNvSpPr/>
          <p:nvPr/>
        </p:nvSpPr>
        <p:spPr>
          <a:xfrm>
            <a:off x="3789852" y="1507497"/>
            <a:ext cx="4426799" cy="4426799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2" name="环形箭头 21"/>
          <p:cNvSpPr/>
          <p:nvPr/>
        </p:nvSpPr>
        <p:spPr>
          <a:xfrm>
            <a:off x="3708400" y="1367064"/>
            <a:ext cx="4426799" cy="4426799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  <a:solidFill>
            <a:schemeClr val="accent4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1" name="组合 30"/>
          <p:cNvGrpSpPr/>
          <p:nvPr/>
        </p:nvGrpSpPr>
        <p:grpSpPr>
          <a:xfrm>
            <a:off x="8067850" y="1294334"/>
            <a:ext cx="3484880" cy="1053149"/>
            <a:chOff x="8067850" y="1294334"/>
            <a:chExt cx="3484880" cy="1053149"/>
          </a:xfrm>
        </p:grpSpPr>
        <p:sp>
          <p:nvSpPr>
            <p:cNvPr id="24" name="矩形 23"/>
            <p:cNvSpPr/>
            <p:nvPr/>
          </p:nvSpPr>
          <p:spPr>
            <a:xfrm>
              <a:off x="8067850" y="1294334"/>
              <a:ext cx="3484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608965"/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苹果公司与</a:t>
              </a:r>
              <a:r>
                <a:rPr lang="zh-CN" altLang="en-US" sz="2000" b="1" dirty="0">
                  <a:solidFill>
                    <a:schemeClr val="accent1"/>
                  </a:solidFill>
                  <a:cs typeface="+mn-ea"/>
                  <a:sym typeface="+mn-lt"/>
                </a:rPr>
                <a:t>美国政府对抗事件</a:t>
              </a:r>
              <a:endParaRPr lang="en-US" altLang="zh-CN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067850" y="2052851"/>
              <a:ext cx="3105881" cy="29463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067850" y="4562632"/>
            <a:ext cx="3775393" cy="1052380"/>
            <a:chOff x="8067850" y="4562632"/>
            <a:chExt cx="3775393" cy="1052380"/>
          </a:xfrm>
        </p:grpSpPr>
        <p:sp>
          <p:nvSpPr>
            <p:cNvPr id="26" name="矩形 25"/>
            <p:cNvSpPr/>
            <p:nvPr/>
          </p:nvSpPr>
          <p:spPr>
            <a:xfrm>
              <a:off x="8067850" y="4562632"/>
              <a:ext cx="3775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8965"/>
              <a:r>
                <a:rPr lang="zh-CN" altLang="en-US" sz="2000" b="1" dirty="0">
                  <a:solidFill>
                    <a:schemeClr val="accent2"/>
                  </a:solidFill>
                  <a:cs typeface="+mn-ea"/>
                  <a:sym typeface="+mn-lt"/>
                </a:rPr>
                <a:t>京东商城大量账户信息泄露事件</a:t>
              </a: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67850" y="5321149"/>
              <a:ext cx="3105881" cy="29386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just" defTabSz="608965">
                <a:lnSpc>
                  <a:spcPct val="130000"/>
                </a:lnSpc>
              </a:pP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81743" y="2612288"/>
            <a:ext cx="3105881" cy="1053149"/>
            <a:chOff x="581743" y="2612288"/>
            <a:chExt cx="3105881" cy="1053149"/>
          </a:xfrm>
        </p:grpSpPr>
        <p:sp>
          <p:nvSpPr>
            <p:cNvPr id="28" name="矩形 27"/>
            <p:cNvSpPr/>
            <p:nvPr/>
          </p:nvSpPr>
          <p:spPr>
            <a:xfrm>
              <a:off x="938153" y="2612288"/>
              <a:ext cx="2749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08965"/>
              <a:r>
                <a:rPr lang="zh-CN" altLang="en-US" sz="2000" b="1" dirty="0">
                  <a:solidFill>
                    <a:schemeClr val="accent4"/>
                  </a:solidFill>
                  <a:cs typeface="+mn-ea"/>
                  <a:sym typeface="+mn-lt"/>
                </a:rPr>
                <a:t>容城“艾滋病”女事件</a:t>
              </a:r>
              <a:endParaRPr lang="en-US" altLang="zh-CN" sz="2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81743" y="3370805"/>
              <a:ext cx="3105881" cy="294632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r" defTabSz="608965">
                <a:lnSpc>
                  <a:spcPct val="130000"/>
                </a:lnSpc>
              </a:pP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4" y="825211"/>
            <a:ext cx="2974723" cy="535531"/>
          </a:xfrm>
        </p:spPr>
        <p:txBody>
          <a:bodyPr/>
          <a:lstStyle/>
          <a:p>
            <a:r>
              <a:rPr kumimoji="1" lang="zh-CN" altLang="en-US" dirty="0"/>
              <a:t>经验教训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5" y="401364"/>
            <a:ext cx="2974723" cy="369332"/>
          </a:xfrm>
        </p:spPr>
        <p:txBody>
          <a:bodyPr/>
          <a:lstStyle/>
          <a:p>
            <a:r>
              <a:rPr kumimoji="1" lang="en-US" altLang="zh-CN" dirty="0"/>
              <a:t>Part three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5275" y="1348063"/>
            <a:ext cx="99705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                       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一篇大意为容城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 </a:t>
            </a:r>
            <a:r>
              <a:rPr lang="en-US" altLang="zh-CN" sz="2800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“</a:t>
            </a:r>
            <a:r>
              <a:rPr lang="zh-CN" altLang="zh-CN" sz="2800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艾滋女</a:t>
            </a:r>
            <a:r>
              <a:rPr lang="en-US" altLang="zh-CN" sz="2800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”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开博曝光数百性接触者的消息在网上掀起轩然大波，虽然容城县贾光镇贾光村确有闫德利其人，而当地盛传其前男友不满二人分手，遂以闫德利名义开博毁人。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2009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年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10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月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18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日，闫德利回到家乡并接受容城县疾控中心的体检，她坚称自己没有艾滋病、博客里说的不是真的。经容城警方调查，初步认为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“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艾滋女开博曝光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279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性接触者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”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的博客并非闫德利亲手所写，而是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“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幕后黑手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”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、闫德利前男友</a:t>
            </a:r>
            <a:r>
              <a:rPr lang="zh-CN" altLang="zh-CN" sz="2400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蓄意诽谤之作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。</a:t>
            </a:r>
            <a:endParaRPr lang="zh-CN" altLang="zh-CN" sz="2800" kern="1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       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针对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“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艾滋女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”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事件中的</a:t>
            </a:r>
            <a:r>
              <a:rPr lang="zh-CN" altLang="zh-CN" sz="2400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法律问题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，北京大学法学系教授、中央电视台特约评论员指出，如果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“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艾滋女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”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事件果真为其前男友所为，那么，根据中国刑法</a:t>
            </a: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246</a:t>
            </a:r>
            <a:r>
              <a:rPr lang="zh-CN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charset="-122"/>
              </a:rPr>
              <a:t>条规定，故意捏造或者散布虚构事实，足以贬损他人人格、破坏他人名誉，情节严重的，需要承担刑事责任。一般来说，可以处于管制、拘役、有期徒刑，并可处以罚金。</a:t>
            </a:r>
            <a:endParaRPr lang="zh-CN" altLang="zh-CN" sz="2800" kern="100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4035"/>
          </a:xfrm>
        </p:spPr>
        <p:txBody>
          <a:bodyPr/>
          <a:lstStyle/>
          <a:p>
            <a:r>
              <a:rPr kumimoji="1" lang="zh-CN" altLang="en-US" dirty="0"/>
              <a:t>经验教训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8300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48697" y="941149"/>
            <a:ext cx="1020588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</a:rPr>
              <a:t>                   </a:t>
            </a:r>
            <a:endParaRPr lang="zh-CN" altLang="zh-CN" sz="2800" kern="100" dirty="0">
              <a:solidFill>
                <a:schemeClr val="accent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1370" y="1621155"/>
            <a:ext cx="1073404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66700" algn="l">
              <a:lnSpc>
                <a:spcPct val="150000"/>
              </a:lnSpc>
            </a:pP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去年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3.15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左右，</a:t>
            </a:r>
            <a:r>
              <a:rPr lang="zh-CN" altLang="zh-CN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京东用户隐私泄密事件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聚焦发酵，多名客户的信息被泄露，很多人</a:t>
            </a:r>
            <a:r>
              <a:rPr lang="zh-CN" altLang="zh-CN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在几分钟之内就被骗走数十万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，总共损失数百万，在受害者集体行动进行维权的时候，京东方面的回应是：该部分用户使用相同注册信息（用户名和密码），在其他网站泄漏后被不法分子使用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“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撞库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”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的方法进行诈骗。</a:t>
            </a:r>
            <a:endParaRPr lang="zh-CN" altLang="zh-CN" kern="1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所以处于食物链底端的消费者最终只能吃闷亏，尽管有媒体质疑京东是存在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“</a:t>
            </a:r>
            <a:r>
              <a:rPr lang="zh-CN" altLang="zh-CN" b="1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安全漏洞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”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，但此事还是不了了之，而现在这件事终于水落石出，并非是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“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撞库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”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这么蹊跷，而是因为出现了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“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内鬼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”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。</a:t>
            </a:r>
            <a:endParaRPr lang="zh-CN" altLang="zh-CN" kern="1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266700" algn="l">
              <a:lnSpc>
                <a:spcPct val="150000"/>
              </a:lnSpc>
              <a:spcAft>
                <a:spcPts val="0"/>
              </a:spcAft>
            </a:pP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根据法制晚报的报道，京东三名负责物流的员工通过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QQ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群联系卖家，共出售了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9313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条客户信息，实际上据被告人的公认，泄露的客户信息将近有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3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万条，三人总计非法获利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4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万元，一条信息的价格从最初的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3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毛钱一条涨价到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1.5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元一条，买主对信息的明确要求就是</a:t>
            </a:r>
            <a:r>
              <a:rPr lang="en-US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——</a:t>
            </a:r>
            <a:r>
              <a:rPr lang="zh-CN" altLang="zh-CN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" charset="0"/>
                <a:sym typeface="+mn-ea"/>
              </a:rPr>
              <a:t>只要已经在京东商城下单付款，但还没有收到货的客户个人信息。</a:t>
            </a:r>
            <a:endParaRPr lang="zh-CN" altLang="en-US" kern="1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4035"/>
          </a:xfrm>
        </p:spPr>
        <p:txBody>
          <a:bodyPr/>
          <a:p>
            <a:r>
              <a:t>实例三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8300"/>
          </a:xfrm>
        </p:spPr>
        <p:txBody>
          <a:bodyPr/>
          <a:p>
            <a:r>
              <a:t>Part three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92785" y="2267585"/>
            <a:ext cx="98463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0070C0"/>
                </a:solidFill>
                <a:sym typeface="+mn-ea"/>
              </a:rPr>
              <a:t>目前，越来越多科技公司在产品中默认启用加密技术，并在某些案件中拒绝帮助司法部门获取嫌疑人设备内的数据。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algn="l"/>
            <a:endParaRPr lang="zh-CN" altLang="en-US">
              <a:solidFill>
                <a:srgbClr val="0070C0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  <a:sym typeface="+mn-ea"/>
              </a:rPr>
              <a:t>前年12月美国的圣贝纳迪诺枪击案激化了这一矛盾。在当时的枪击案中，凶手法鲁克及其妻子杀死了14人，并导致22人受伤。由于iPhone的信息安全限制，即输错10次密码后数据自动擦除，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调查人员无法获得这部手机内的信息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。</a:t>
            </a:r>
            <a:endParaRPr lang="zh-CN" altLang="en-US">
              <a:solidFill>
                <a:srgbClr val="0070C0"/>
              </a:solidFill>
              <a:sym typeface="+mn-ea"/>
            </a:endParaRPr>
          </a:p>
          <a:p>
            <a:pPr algn="l"/>
            <a:endParaRPr lang="zh-CN" altLang="en-US">
              <a:solidFill>
                <a:srgbClr val="0070C0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  <a:sym typeface="+mn-ea"/>
              </a:rPr>
              <a:t>随后，美国司法部获得了法庭令，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试图强迫苹果配合调查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，开发能绕开这一安全功能的软件。不过，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苹果以用户隐私保护为由对此表示拒绝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。FBI官员此前表示，司法部门已经尝试了所有可能的措施，在无法成功的情况下才试图通过法律途径寻求苹果的帮助。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974723" cy="534035"/>
          </a:xfrm>
        </p:spPr>
        <p:txBody>
          <a:bodyPr/>
          <a:p>
            <a:r>
              <a:rPr lang="zh-CN" altLang="en-US"/>
              <a:t>实例三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8300"/>
          </a:xfrm>
        </p:spPr>
        <p:txBody>
          <a:bodyPr/>
          <a:p>
            <a:r>
              <a:t>Part three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4390" y="1530985"/>
            <a:ext cx="105251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苹果等科技公司与美国政府之间的争议</a:t>
            </a:r>
            <a:r>
              <a:rPr lang="zh-CN" altLang="en-US" b="1">
                <a:solidFill>
                  <a:srgbClr val="0070C0"/>
                </a:solidFill>
              </a:rPr>
              <a:t>持续超过1年</a:t>
            </a:r>
            <a:r>
              <a:rPr lang="zh-CN" altLang="en-US">
                <a:solidFill>
                  <a:srgbClr val="0070C0"/>
                </a:solidFill>
              </a:rPr>
              <a:t>。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美国司法部后来提交法庭文件称，已成功破解圣贝纳迪诺枪击案凶手塞义德·法鲁克(Syed Farook)使用的iPhone 5c，因此不再要求苹果协助解锁这部手机。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该文件并未明确指出，FBI采用了什么样的方法去获取手机内数据，以及手机内具体包含哪些与恐怖袭击有关的信息。此外，政府官员也闭口不谈，谁向FBI提供了技术帮助。消息人士表示，这一方法并非来自政府部门，而是一家民营组织。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目前，苹果仍面临着来自美国政府的一系列要求</a:t>
            </a:r>
            <a:r>
              <a:rPr lang="zh-CN" altLang="en-US" b="1">
                <a:solidFill>
                  <a:srgbClr val="0070C0"/>
                </a:solidFill>
              </a:rPr>
              <a:t>。</a:t>
            </a:r>
            <a:r>
              <a:rPr lang="zh-CN" altLang="en-US">
                <a:solidFill>
                  <a:srgbClr val="0070C0"/>
                </a:solidFill>
              </a:rPr>
              <a:t>此前的法庭文件显示，在美国全国范围内，</a:t>
            </a:r>
            <a:r>
              <a:rPr lang="zh-CN" altLang="en-US" b="1">
                <a:solidFill>
                  <a:srgbClr val="0070C0"/>
                </a:solidFill>
              </a:rPr>
              <a:t>检察官就至少15部iPhone向苹果提出了类似要求，即解锁手机、提取手机内的数据以配合调查。</a:t>
            </a:r>
            <a:endParaRPr lang="zh-CN" altLang="en-US" b="1">
              <a:solidFill>
                <a:srgbClr val="0070C0"/>
              </a:solidFill>
            </a:endParaRPr>
          </a:p>
          <a:p>
            <a:endParaRPr lang="zh-CN" altLang="en-US" b="1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就这起案件而言，美国政府将不再要求苹果编写软件去协助调查。不过从长期来看，</a:t>
            </a:r>
            <a:r>
              <a:rPr lang="zh-CN" altLang="en-US" b="1">
                <a:solidFill>
                  <a:srgbClr val="0070C0"/>
                </a:solidFill>
              </a:rPr>
              <a:t>政府与科技公司之间关于数字通信的形式，以及企业应采取什么措施来协助政府获得用户数据</a:t>
            </a:r>
            <a:r>
              <a:rPr lang="zh-CN" altLang="en-US">
                <a:solidFill>
                  <a:srgbClr val="0070C0"/>
                </a:solidFill>
              </a:rPr>
              <a:t>，这些争论仍不会平息。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2D050"/>
      </a:accent1>
      <a:accent2>
        <a:srgbClr val="00B050"/>
      </a:accent2>
      <a:accent3>
        <a:srgbClr val="00B0F0"/>
      </a:accent3>
      <a:accent4>
        <a:srgbClr val="0070C0"/>
      </a:accent4>
      <a:accent5>
        <a:srgbClr val="00206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1662</Words>
  <Application>WPS 演示</Application>
  <PresentationFormat>宽屏</PresentationFormat>
  <Paragraphs>91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Segoe UI Light</vt:lpstr>
      <vt:lpstr>Segoe UI Light</vt:lpstr>
      <vt:lpstr>Century Gothic</vt:lpstr>
      <vt:lpstr>仿宋</vt:lpstr>
      <vt:lpstr>Times</vt:lpstr>
      <vt:lpstr>Times New Roman</vt:lpstr>
      <vt:lpstr>Segoe UI</vt:lpstr>
      <vt:lpstr>Arial Unicode MS</vt:lpstr>
      <vt:lpstr>等线</vt:lpstr>
      <vt:lpstr>Segoe Print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admindr</cp:lastModifiedBy>
  <cp:revision>79</cp:revision>
  <dcterms:created xsi:type="dcterms:W3CDTF">2015-08-18T02:51:00Z</dcterms:created>
  <dcterms:modified xsi:type="dcterms:W3CDTF">2017-12-17T06:54:31Z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