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1" r:id="rId1"/>
    <p:sldMasterId id="2147483690" r:id="rId2"/>
  </p:sldMasterIdLst>
  <p:notesMasterIdLst>
    <p:notesMasterId r:id="rId125"/>
  </p:notesMasterIdLst>
  <p:sldIdLst>
    <p:sldId id="256" r:id="rId3"/>
    <p:sldId id="386" r:id="rId4"/>
    <p:sldId id="516" r:id="rId5"/>
    <p:sldId id="257" r:id="rId6"/>
    <p:sldId id="387" r:id="rId7"/>
    <p:sldId id="388" r:id="rId8"/>
    <p:sldId id="389" r:id="rId9"/>
    <p:sldId id="511" r:id="rId10"/>
    <p:sldId id="390" r:id="rId11"/>
    <p:sldId id="510" r:id="rId12"/>
    <p:sldId id="392" r:id="rId13"/>
    <p:sldId id="393" r:id="rId14"/>
    <p:sldId id="504" r:id="rId15"/>
    <p:sldId id="394" r:id="rId16"/>
    <p:sldId id="395" r:id="rId17"/>
    <p:sldId id="396" r:id="rId18"/>
    <p:sldId id="397" r:id="rId19"/>
    <p:sldId id="398" r:id="rId20"/>
    <p:sldId id="399" r:id="rId21"/>
    <p:sldId id="400" r:id="rId22"/>
    <p:sldId id="502" r:id="rId23"/>
    <p:sldId id="401" r:id="rId24"/>
    <p:sldId id="402" r:id="rId25"/>
    <p:sldId id="503" r:id="rId26"/>
    <p:sldId id="403" r:id="rId27"/>
    <p:sldId id="507" r:id="rId28"/>
    <p:sldId id="508" r:id="rId29"/>
    <p:sldId id="509" r:id="rId30"/>
    <p:sldId id="505" r:id="rId31"/>
    <p:sldId id="506" r:id="rId32"/>
    <p:sldId id="512" r:id="rId33"/>
    <p:sldId id="404" r:id="rId34"/>
    <p:sldId id="407" r:id="rId35"/>
    <p:sldId id="528" r:id="rId36"/>
    <p:sldId id="531" r:id="rId37"/>
    <p:sldId id="513" r:id="rId38"/>
    <p:sldId id="529" r:id="rId39"/>
    <p:sldId id="455" r:id="rId40"/>
    <p:sldId id="405" r:id="rId41"/>
    <p:sldId id="530" r:id="rId42"/>
    <p:sldId id="514" r:id="rId43"/>
    <p:sldId id="532" r:id="rId44"/>
    <p:sldId id="409" r:id="rId45"/>
    <p:sldId id="477" r:id="rId46"/>
    <p:sldId id="515" r:id="rId47"/>
    <p:sldId id="417" r:id="rId48"/>
    <p:sldId id="520" r:id="rId49"/>
    <p:sldId id="418" r:id="rId50"/>
    <p:sldId id="419" r:id="rId51"/>
    <p:sldId id="474" r:id="rId52"/>
    <p:sldId id="420" r:id="rId53"/>
    <p:sldId id="421" r:id="rId54"/>
    <p:sldId id="519" r:id="rId55"/>
    <p:sldId id="522" r:id="rId56"/>
    <p:sldId id="527" r:id="rId57"/>
    <p:sldId id="523" r:id="rId58"/>
    <p:sldId id="533" r:id="rId59"/>
    <p:sldId id="534" r:id="rId60"/>
    <p:sldId id="430" r:id="rId61"/>
    <p:sldId id="432" r:id="rId62"/>
    <p:sldId id="431" r:id="rId63"/>
    <p:sldId id="525" r:id="rId64"/>
    <p:sldId id="433" r:id="rId65"/>
    <p:sldId id="434" r:id="rId66"/>
    <p:sldId id="436" r:id="rId67"/>
    <p:sldId id="438" r:id="rId68"/>
    <p:sldId id="521" r:id="rId69"/>
    <p:sldId id="526" r:id="rId70"/>
    <p:sldId id="535" r:id="rId71"/>
    <p:sldId id="536" r:id="rId72"/>
    <p:sldId id="537" r:id="rId73"/>
    <p:sldId id="495" r:id="rId74"/>
    <p:sldId id="538" r:id="rId75"/>
    <p:sldId id="539" r:id="rId76"/>
    <p:sldId id="496" r:id="rId77"/>
    <p:sldId id="540" r:id="rId78"/>
    <p:sldId id="541" r:id="rId79"/>
    <p:sldId id="555" r:id="rId80"/>
    <p:sldId id="544" r:id="rId81"/>
    <p:sldId id="545" r:id="rId82"/>
    <p:sldId id="546" r:id="rId83"/>
    <p:sldId id="497" r:id="rId84"/>
    <p:sldId id="560" r:id="rId85"/>
    <p:sldId id="561" r:id="rId86"/>
    <p:sldId id="562" r:id="rId87"/>
    <p:sldId id="543" r:id="rId88"/>
    <p:sldId id="454" r:id="rId89"/>
    <p:sldId id="551" r:id="rId90"/>
    <p:sldId id="456" r:id="rId91"/>
    <p:sldId id="457" r:id="rId92"/>
    <p:sldId id="460" r:id="rId93"/>
    <p:sldId id="459" r:id="rId94"/>
    <p:sldId id="461" r:id="rId95"/>
    <p:sldId id="486" r:id="rId96"/>
    <p:sldId id="487" r:id="rId97"/>
    <p:sldId id="488" r:id="rId98"/>
    <p:sldId id="489" r:id="rId99"/>
    <p:sldId id="490" r:id="rId100"/>
    <p:sldId id="491" r:id="rId101"/>
    <p:sldId id="492" r:id="rId102"/>
    <p:sldId id="493" r:id="rId103"/>
    <p:sldId id="494" r:id="rId104"/>
    <p:sldId id="499" r:id="rId105"/>
    <p:sldId id="498" r:id="rId106"/>
    <p:sldId id="484" r:id="rId107"/>
    <p:sldId id="467" r:id="rId108"/>
    <p:sldId id="468" r:id="rId109"/>
    <p:sldId id="500" r:id="rId110"/>
    <p:sldId id="471" r:id="rId111"/>
    <p:sldId id="480" r:id="rId112"/>
    <p:sldId id="481" r:id="rId113"/>
    <p:sldId id="482" r:id="rId114"/>
    <p:sldId id="483" r:id="rId115"/>
    <p:sldId id="557" r:id="rId116"/>
    <p:sldId id="558" r:id="rId117"/>
    <p:sldId id="559" r:id="rId118"/>
    <p:sldId id="469" r:id="rId119"/>
    <p:sldId id="478" r:id="rId120"/>
    <p:sldId id="547" r:id="rId121"/>
    <p:sldId id="548" r:id="rId122"/>
    <p:sldId id="549" r:id="rId123"/>
    <p:sldId id="550" r:id="rId124"/>
  </p:sldIdLst>
  <p:sldSz cx="9144000" cy="6858000" type="screen4x3"/>
  <p:notesSz cx="6858000" cy="9144000"/>
  <p:defaultTextStyle>
    <a:defPPr>
      <a:defRPr lang="en-US"/>
    </a:defPPr>
    <a:lvl1pPr algn="ctr" rtl="0" fontAlgn="base">
      <a:spcBef>
        <a:spcPct val="0"/>
      </a:spcBef>
      <a:spcAft>
        <a:spcPct val="0"/>
      </a:spcAft>
      <a:defRPr kumimoji="1" sz="4400" kern="1200">
        <a:solidFill>
          <a:schemeClr val="tx2"/>
        </a:solidFill>
        <a:latin typeface="Times New Roman" pitchFamily="18" charset="0"/>
        <a:ea typeface="宋体" pitchFamily="2" charset="-122"/>
        <a:cs typeface="+mn-cs"/>
      </a:defRPr>
    </a:lvl1pPr>
    <a:lvl2pPr marL="457200" algn="ctr" rtl="0" fontAlgn="base">
      <a:spcBef>
        <a:spcPct val="0"/>
      </a:spcBef>
      <a:spcAft>
        <a:spcPct val="0"/>
      </a:spcAft>
      <a:defRPr kumimoji="1" sz="4400" kern="1200">
        <a:solidFill>
          <a:schemeClr val="tx2"/>
        </a:solidFill>
        <a:latin typeface="Times New Roman" pitchFamily="18" charset="0"/>
        <a:ea typeface="宋体" pitchFamily="2" charset="-122"/>
        <a:cs typeface="+mn-cs"/>
      </a:defRPr>
    </a:lvl2pPr>
    <a:lvl3pPr marL="914400" algn="ctr" rtl="0" fontAlgn="base">
      <a:spcBef>
        <a:spcPct val="0"/>
      </a:spcBef>
      <a:spcAft>
        <a:spcPct val="0"/>
      </a:spcAft>
      <a:defRPr kumimoji="1" sz="4400" kern="1200">
        <a:solidFill>
          <a:schemeClr val="tx2"/>
        </a:solidFill>
        <a:latin typeface="Times New Roman" pitchFamily="18" charset="0"/>
        <a:ea typeface="宋体" pitchFamily="2" charset="-122"/>
        <a:cs typeface="+mn-cs"/>
      </a:defRPr>
    </a:lvl3pPr>
    <a:lvl4pPr marL="1371600" algn="ctr" rtl="0" fontAlgn="base">
      <a:spcBef>
        <a:spcPct val="0"/>
      </a:spcBef>
      <a:spcAft>
        <a:spcPct val="0"/>
      </a:spcAft>
      <a:defRPr kumimoji="1" sz="4400" kern="1200">
        <a:solidFill>
          <a:schemeClr val="tx2"/>
        </a:solidFill>
        <a:latin typeface="Times New Roman" pitchFamily="18" charset="0"/>
        <a:ea typeface="宋体" pitchFamily="2" charset="-122"/>
        <a:cs typeface="+mn-cs"/>
      </a:defRPr>
    </a:lvl4pPr>
    <a:lvl5pPr marL="1828800" algn="ctr" rtl="0" fontAlgn="base">
      <a:spcBef>
        <a:spcPct val="0"/>
      </a:spcBef>
      <a:spcAft>
        <a:spcPct val="0"/>
      </a:spcAft>
      <a:defRPr kumimoji="1" sz="4400" kern="1200">
        <a:solidFill>
          <a:schemeClr val="tx2"/>
        </a:solidFill>
        <a:latin typeface="Times New Roman" pitchFamily="18" charset="0"/>
        <a:ea typeface="宋体" pitchFamily="2" charset="-122"/>
        <a:cs typeface="+mn-cs"/>
      </a:defRPr>
    </a:lvl5pPr>
    <a:lvl6pPr marL="2286000" algn="l" defTabSz="914400" rtl="0" eaLnBrk="1" latinLnBrk="0" hangingPunct="1">
      <a:defRPr kumimoji="1" sz="4400" kern="1200">
        <a:solidFill>
          <a:schemeClr val="tx2"/>
        </a:solidFill>
        <a:latin typeface="Times New Roman" pitchFamily="18" charset="0"/>
        <a:ea typeface="宋体" pitchFamily="2" charset="-122"/>
        <a:cs typeface="+mn-cs"/>
      </a:defRPr>
    </a:lvl6pPr>
    <a:lvl7pPr marL="2743200" algn="l" defTabSz="914400" rtl="0" eaLnBrk="1" latinLnBrk="0" hangingPunct="1">
      <a:defRPr kumimoji="1" sz="4400" kern="1200">
        <a:solidFill>
          <a:schemeClr val="tx2"/>
        </a:solidFill>
        <a:latin typeface="Times New Roman" pitchFamily="18" charset="0"/>
        <a:ea typeface="宋体" pitchFamily="2" charset="-122"/>
        <a:cs typeface="+mn-cs"/>
      </a:defRPr>
    </a:lvl7pPr>
    <a:lvl8pPr marL="3200400" algn="l" defTabSz="914400" rtl="0" eaLnBrk="1" latinLnBrk="0" hangingPunct="1">
      <a:defRPr kumimoji="1" sz="4400" kern="1200">
        <a:solidFill>
          <a:schemeClr val="tx2"/>
        </a:solidFill>
        <a:latin typeface="Times New Roman" pitchFamily="18" charset="0"/>
        <a:ea typeface="宋体" pitchFamily="2" charset="-122"/>
        <a:cs typeface="+mn-cs"/>
      </a:defRPr>
    </a:lvl8pPr>
    <a:lvl9pPr marL="3657600" algn="l" defTabSz="914400" rtl="0" eaLnBrk="1" latinLnBrk="0" hangingPunct="1">
      <a:defRPr kumimoji="1" sz="4400" kern="1200">
        <a:solidFill>
          <a:schemeClr val="tx2"/>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BD3"/>
    <a:srgbClr val="E6E3D0"/>
    <a:srgbClr val="E1DEC5"/>
    <a:srgbClr val="8F6D58"/>
    <a:srgbClr val="906D58"/>
    <a:srgbClr val="EDE7E3"/>
    <a:srgbClr val="EAE3DE"/>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81" autoAdjust="0"/>
    <p:restoredTop sz="92579" autoAdjust="0"/>
  </p:normalViewPr>
  <p:slideViewPr>
    <p:cSldViewPr>
      <p:cViewPr>
        <p:scale>
          <a:sx n="60" d="100"/>
          <a:sy n="60" d="100"/>
        </p:scale>
        <p:origin x="-1824" y="-2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562"/>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defRPr>
            </a:lvl1pPr>
          </a:lstStyle>
          <a:p>
            <a:pPr>
              <a:defRPr/>
            </a:pPr>
            <a:endParaRPr lang="zh-CN" altLang="en-US"/>
          </a:p>
        </p:txBody>
      </p:sp>
      <p:sp>
        <p:nvSpPr>
          <p:cNvPr id="2867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ltLang="zh-CN"/>
          </a:p>
        </p:txBody>
      </p:sp>
      <p:sp>
        <p:nvSpPr>
          <p:cNvPr id="1136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867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867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defRPr>
            </a:lvl1pPr>
          </a:lstStyle>
          <a:p>
            <a:pPr>
              <a:defRPr/>
            </a:pPr>
            <a:endParaRPr lang="en-US" altLang="zh-CN"/>
          </a:p>
        </p:txBody>
      </p:sp>
      <p:sp>
        <p:nvSpPr>
          <p:cNvPr id="286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0212A236-D223-4962-B5D3-83698BCA4B8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52CD8F68-5079-4CD3-9D98-9B42CECD41C3}" type="slidenum">
              <a:rPr lang="zh-CN" altLang="en-US" smtClean="0"/>
              <a:pPr/>
              <a:t>7</a:t>
            </a:fld>
            <a:endParaRPr lang="en-US" altLang="zh-CN"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r>
              <a:rPr lang="en-US" altLang="zh-CN" sz="1100" smtClean="0"/>
              <a:t>Most graphs of graph-theoretic interest are undirected.</a:t>
            </a:r>
            <a:endParaRPr lang="zh-CN" altLang="en-US" sz="11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120D4E91-927C-4EC2-82C9-0FD863F919A0}" type="slidenum">
              <a:rPr lang="zh-CN" altLang="en-US" smtClean="0"/>
              <a:pPr/>
              <a:t>118</a:t>
            </a:fld>
            <a:endParaRPr lang="en-US" altLang="zh-CN" smtClean="0"/>
          </a:p>
        </p:txBody>
      </p:sp>
      <p:sp>
        <p:nvSpPr>
          <p:cNvPr id="126979" name="Rectangle 2"/>
          <p:cNvSpPr>
            <a:spLocks noGrp="1" noRot="1" noChangeAspect="1" noTextEdit="1"/>
          </p:cNvSpPr>
          <p:nvPr>
            <p:ph type="sldImg"/>
          </p:nvPr>
        </p:nvSpPr>
        <p:spPr>
          <a:xfrm>
            <a:off x="1144588" y="685800"/>
            <a:ext cx="4572000" cy="3429000"/>
          </a:xfrm>
          <a:ln/>
        </p:spPr>
      </p:sp>
      <p:sp>
        <p:nvSpPr>
          <p:cNvPr id="126980" name="Rectangle 3"/>
          <p:cNvSpPr>
            <a:spLocks noGrp="1"/>
          </p:cNvSpPr>
          <p:nvPr>
            <p:ph type="body" idx="1"/>
          </p:nvPr>
        </p:nvSpPr>
        <p:spPr>
          <a:noFill/>
          <a:ln/>
        </p:spPr>
        <p:txBody>
          <a:bodyPr lIns="91428" tIns="45714" rIns="91428" bIns="45714"/>
          <a:lstStyle/>
          <a:p>
            <a:pPr eaLnBrk="1" hangingPunct="1"/>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52E2BB43-426A-4768-B3A0-5905961E5A42}" type="slidenum">
              <a:rPr lang="zh-CN" altLang="en-US" smtClean="0"/>
              <a:pPr/>
              <a:t>119</a:t>
            </a:fld>
            <a:endParaRPr lang="en-US" altLang="zh-CN"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r>
              <a:rPr lang="en-US" altLang="zh-CN" smtClean="0"/>
              <a:t>See dfsApp2.cpp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38140360-CBF5-4932-B5E8-C701A6C2F212}" type="slidenum">
              <a:rPr lang="zh-CN" altLang="en-US" smtClean="0"/>
              <a:pPr/>
              <a:t>38</a:t>
            </a:fld>
            <a:endParaRPr lang="en-US" altLang="zh-CN"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960773F2-540C-4EA6-8A18-AEFE61928FFA}" type="slidenum">
              <a:rPr lang="zh-CN" altLang="en-US" smtClean="0"/>
              <a:pPr/>
              <a:t>43</a:t>
            </a:fld>
            <a:endParaRPr lang="en-US" altLang="zh-CN"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r>
              <a:rPr lang="en-US" altLang="zh-CN" smtClean="0"/>
              <a:t>Both representations are very useful and have different properties, although adjacency lists are probably better for</a:t>
            </a:r>
          </a:p>
          <a:p>
            <a:pPr eaLnBrk="1" hangingPunct="1"/>
            <a:r>
              <a:rPr lang="en-US" altLang="zh-CN" smtClean="0"/>
              <a:t>most problems.</a:t>
            </a:r>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70DE3665-646F-470D-B604-D71A1D2D4F21}" type="slidenum">
              <a:rPr lang="zh-CN" altLang="en-US" smtClean="0"/>
              <a:pPr/>
              <a:t>44</a:t>
            </a:fld>
            <a:endParaRPr lang="en-US" altLang="zh-CN" smtClean="0"/>
          </a:p>
        </p:txBody>
      </p:sp>
      <p:sp>
        <p:nvSpPr>
          <p:cNvPr id="118787" name="Rectangle 2"/>
          <p:cNvSpPr>
            <a:spLocks noGrp="1" noRot="1" noChangeAspect="1" noTextEdit="1"/>
          </p:cNvSpPr>
          <p:nvPr>
            <p:ph type="sldImg"/>
          </p:nvPr>
        </p:nvSpPr>
        <p:spPr>
          <a:xfrm>
            <a:off x="1144588" y="685800"/>
            <a:ext cx="4572000" cy="3429000"/>
          </a:xfrm>
          <a:ln/>
        </p:spPr>
      </p:sp>
      <p:sp>
        <p:nvSpPr>
          <p:cNvPr id="118788" name="Rectangle 3"/>
          <p:cNvSpPr>
            <a:spLocks noGrp="1"/>
          </p:cNvSpPr>
          <p:nvPr>
            <p:ph type="body" idx="1"/>
          </p:nvPr>
        </p:nvSpPr>
        <p:spPr>
          <a:noFill/>
          <a:ln/>
        </p:spPr>
        <p:txBody>
          <a:bodyPr lIns="91428" tIns="45714" rIns="91428" bIns="45714"/>
          <a:lstStyle/>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t>We can reconstruct this path by following the chain of ancestors from x to the root. Note that we have to work backward. We cannot find the path from the root to x, since that does not follow the direction of the parent pointers. Instead, we must find the path from x to the root.</a:t>
            </a:r>
          </a:p>
          <a:p>
            <a:endParaRPr lang="zh-CN" altLang="en-US" dirty="0"/>
          </a:p>
        </p:txBody>
      </p:sp>
      <p:sp>
        <p:nvSpPr>
          <p:cNvPr id="4" name="灯片编号占位符 3"/>
          <p:cNvSpPr>
            <a:spLocks noGrp="1"/>
          </p:cNvSpPr>
          <p:nvPr>
            <p:ph type="sldNum" sz="quarter" idx="10"/>
          </p:nvPr>
        </p:nvSpPr>
        <p:spPr/>
        <p:txBody>
          <a:bodyPr/>
          <a:lstStyle/>
          <a:p>
            <a:pPr>
              <a:defRPr/>
            </a:pPr>
            <a:fld id="{0212A236-D223-4962-B5D3-83698BCA4B8B}" type="slidenum">
              <a:rPr lang="zh-CN" altLang="en-US" smtClean="0"/>
              <a:pPr>
                <a:defRPr/>
              </a:pPr>
              <a:t>60</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AA04D9F5-C217-458D-8DDC-CBAA29E7DA79}" type="slidenum">
              <a:rPr lang="zh-CN" altLang="en-US" smtClean="0"/>
              <a:pPr/>
              <a:t>63</a:t>
            </a:fld>
            <a:endParaRPr lang="en-US" altLang="zh-CN"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r>
              <a:rPr lang="en-US" altLang="zh-CN" sz="1100" smtClean="0"/>
              <a:t>For example, testing whether a puzzle such as Rubik</a:t>
            </a:r>
            <a:r>
              <a:rPr lang="en-US" altLang="zh-CN" sz="1100" smtClean="0">
                <a:latin typeface="Arial" pitchFamily="34" charset="0"/>
              </a:rPr>
              <a:t>’</a:t>
            </a:r>
            <a:r>
              <a:rPr lang="en-US" altLang="zh-CN" sz="1100" smtClean="0"/>
              <a:t>s cube or the 15-puzzle can be solved from any position is really asking whether the graph of legal configurations is connected.</a:t>
            </a:r>
          </a:p>
          <a:p>
            <a:pPr eaLnBrk="1" hangingPunct="1"/>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0FF9DD6-6A81-4B14-B999-513FB735F1DC}" type="slidenum">
              <a:rPr lang="zh-CN" altLang="en-US" smtClean="0"/>
              <a:pPr/>
              <a:t>82</a:t>
            </a:fld>
            <a:endParaRPr lang="en-US" altLang="zh-CN"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r>
              <a:rPr lang="en-US" altLang="zh-CN" dirty="0" smtClean="0"/>
              <a:t>See dfsApp1.cpp</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5E80F1E5-CBFB-4AE5-8ACF-757B8200B5FB}" type="slidenum">
              <a:rPr lang="zh-CN" altLang="en-US" smtClean="0"/>
              <a:pPr/>
              <a:t>89</a:t>
            </a:fld>
            <a:endParaRPr lang="en-US" altLang="zh-CN"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en-US" altLang="zh-CN" smtClean="0"/>
              <a:t>The jobs are represented by vertices, and there is an edge from </a:t>
            </a:r>
            <a:r>
              <a:rPr lang="en-US" altLang="zh-CN" i="1" smtClean="0"/>
              <a:t>x</a:t>
            </a:r>
            <a:r>
              <a:rPr lang="en-US" altLang="zh-CN" smtClean="0"/>
              <a:t> to </a:t>
            </a:r>
            <a:r>
              <a:rPr lang="en-US" altLang="zh-CN" i="1" smtClean="0"/>
              <a:t>y</a:t>
            </a:r>
            <a:r>
              <a:rPr lang="en-US" altLang="zh-CN" smtClean="0"/>
              <a:t> if job </a:t>
            </a:r>
            <a:r>
              <a:rPr lang="en-US" altLang="zh-CN" i="1" smtClean="0"/>
              <a:t>x</a:t>
            </a:r>
            <a:r>
              <a:rPr lang="en-US" altLang="zh-CN" smtClean="0"/>
              <a:t> must be completed before job </a:t>
            </a:r>
            <a:r>
              <a:rPr lang="en-US" altLang="zh-CN" i="1" smtClean="0"/>
              <a:t>y</a:t>
            </a:r>
            <a:r>
              <a:rPr lang="en-US" altLang="zh-CN" smtClean="0"/>
              <a:t> can be started (for example, when washing clothes, the washing machine must finish before we put the clothes to dry). Then, a topological sort gives an order in which to perform the jobs.</a:t>
            </a:r>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7DC2A5BD-DA20-420F-BC0C-2803FE6AC1EC}" type="slidenum">
              <a:rPr lang="zh-CN" altLang="en-US" smtClean="0"/>
              <a:pPr/>
              <a:t>104</a:t>
            </a:fld>
            <a:endParaRPr lang="en-US" altLang="zh-CN"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defRPr/>
              </a:pPr>
              <a:endParaRPr lang="zh-CN" altLang="en-US" sz="2400">
                <a:solidFill>
                  <a:schemeClr val="tx1"/>
                </a:solidFill>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defRPr/>
              </a:pPr>
              <a:endParaRPr lang="zh-CN" altLang="en-US" sz="2400">
                <a:solidFill>
                  <a:schemeClr val="tx1"/>
                </a:solidFill>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a:defRPr/>
              </a:pPr>
              <a:endParaRPr lang="zh-CN" altLang="en-US"/>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a:defRPr/>
              </a:pPr>
              <a:endParaRPr lang="zh-CN" altLang="en-US"/>
            </a:p>
          </p:txBody>
        </p:sp>
      </p:grpSp>
      <p:sp>
        <p:nvSpPr>
          <p:cNvPr id="195592"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zh-CN" altLang="en-US"/>
              <a:t>单击此处编辑母版副标题样式</a:t>
            </a:r>
          </a:p>
        </p:txBody>
      </p:sp>
      <p:sp>
        <p:nvSpPr>
          <p:cNvPr id="195596"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zh-CN" altLang="en-US"/>
              <a:t>单击此处编辑母版标题样式</a:t>
            </a:r>
          </a:p>
        </p:txBody>
      </p:sp>
      <p:sp>
        <p:nvSpPr>
          <p:cNvPr id="10" name="Rectangle 9"/>
          <p:cNvSpPr>
            <a:spLocks noGrp="1" noChangeArrowheads="1"/>
          </p:cNvSpPr>
          <p:nvPr>
            <p:ph type="dt" sz="quarter" idx="10"/>
          </p:nvPr>
        </p:nvSpPr>
        <p:spPr/>
        <p:txBody>
          <a:bodyPr/>
          <a:lstStyle>
            <a:lvl1pPr>
              <a:defRPr>
                <a:solidFill>
                  <a:schemeClr val="bg1"/>
                </a:solidFill>
              </a:defRPr>
            </a:lvl1pPr>
          </a:lstStyle>
          <a:p>
            <a:pPr>
              <a:defRPr/>
            </a:pPr>
            <a:endParaRPr lang="en-US" altLang="zh-CN"/>
          </a:p>
        </p:txBody>
      </p:sp>
      <p:sp>
        <p:nvSpPr>
          <p:cNvPr id="11" name="Rectangle 10"/>
          <p:cNvSpPr>
            <a:spLocks noGrp="1" noChangeArrowheads="1"/>
          </p:cNvSpPr>
          <p:nvPr>
            <p:ph type="ftr" sz="quarter" idx="11"/>
          </p:nvPr>
        </p:nvSpPr>
        <p:spPr/>
        <p:txBody>
          <a:bodyPr/>
          <a:lstStyle>
            <a:lvl1pPr algn="r">
              <a:defRPr/>
            </a:lvl1pPr>
          </a:lstStyle>
          <a:p>
            <a:pPr>
              <a:defRPr/>
            </a:pPr>
            <a:endParaRPr lang="en-US" altLang="zh-CN"/>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a:lvl1pPr>
          </a:lstStyle>
          <a:p>
            <a:pPr>
              <a:defRPr/>
            </a:pPr>
            <a:fld id="{85FD473B-6C3C-4F8E-94B7-405EC800162C}"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E4EBDDE-500D-4DBE-A14B-0D9F007B733B}"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9250" y="692150"/>
            <a:ext cx="1981200" cy="53943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650" y="692150"/>
            <a:ext cx="5791200" cy="53943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ACC8119-C56C-4B94-9D76-F96F079623B5}"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zh-CN" altLang="en-US"/>
          </a:p>
        </p:txBody>
      </p:sp>
      <p:sp>
        <p:nvSpPr>
          <p:cNvPr id="280578" name="Rectangle 2"/>
          <p:cNvSpPr>
            <a:spLocks noGrp="1" noChangeArrowheads="1"/>
          </p:cNvSpPr>
          <p:nvPr>
            <p:ph type="ctrTitle"/>
          </p:nvPr>
        </p:nvSpPr>
        <p:spPr>
          <a:xfrm>
            <a:off x="914400" y="1524000"/>
            <a:ext cx="7623175" cy="1752600"/>
          </a:xfrm>
        </p:spPr>
        <p:txBody>
          <a:bodyPr/>
          <a:lstStyle>
            <a:lvl1pPr>
              <a:defRPr sz="5000"/>
            </a:lvl1pPr>
          </a:lstStyle>
          <a:p>
            <a:r>
              <a:rPr lang="en-US" altLang="zh-CN"/>
              <a:t>单击此处编辑母版标题样式</a:t>
            </a:r>
          </a:p>
        </p:txBody>
      </p:sp>
      <p:sp>
        <p:nvSpPr>
          <p:cNvPr id="28057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zh-CN"/>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F1BDA37E-50F8-4CE5-8DF8-37AEE4B977AE}"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577791F-7F4E-45CD-B9B8-C4CBAB544838}"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85E25B4-0CEB-49FD-BEEC-44D0CD3F4A9D}"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7F03FA1-CC94-46F1-B90F-C516DA39B5ED}"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325D3B1-1767-4A36-954E-1F4D4B4271BD}"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6623DE1-4CAE-40B5-8704-D5A52C102B64}" type="slidenum">
              <a:rPr lang="en-US" altLang="zh-CN"/>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10DA982-EA2B-4DDF-97C9-02C6BC291999}" type="slidenum">
              <a:rPr lang="en-US" altLang="zh-CN"/>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91BCBAC-46E1-44F3-BD73-1CEC4643BD65}"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7D4E6A4-C41E-4EC8-AD61-A35B66ECF547}" type="slidenum">
              <a:rPr lang="zh-CN" altLang="en-US"/>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513C12D-3CC4-4D92-BE42-24354AA7F541}" type="slidenum">
              <a:rPr lang="en-US" altLang="zh-CN"/>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E20AB87-56FD-44DF-9021-6469F9A6AD02}" type="slidenum">
              <a:rPr lang="en-US" altLang="zh-CN"/>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25D6F1D-1F96-44D6-9575-92620361D2A4}" type="slidenum">
              <a:rPr lang="en-US" altLang="zh-CN"/>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0183B05-C312-437C-9EF3-65192D72E563}" type="slidenum">
              <a:rPr lang="en-US" altLang="zh-CN"/>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20F0298-6AE2-4D03-9CE3-B1E8CF73CEB9}" type="slidenum">
              <a:rPr lang="en-US" altLang="zh-CN"/>
              <a:pPr>
                <a:defRPr/>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482FF1FC-8580-4E8A-A588-84A28B208F86}" type="slidenum">
              <a:rPr lang="zh-CN" altLang="en-US"/>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C6E0C3A6-AB8B-4539-A4E7-6EF8EF5F1706}"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18046ED8-65CC-42AF-BCDD-4152435B40B2}"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D6589D8D-1697-48DB-9DC3-B4850E0ABFD6}"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C2D202CD-2042-4B38-9D57-323DED7D8AB6}"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4426ABE6-D141-4A0B-A850-43FF4D911B0A}"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D165F428-0A67-472B-8FF2-EB9386A50EF0}"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DB5BD8D6-2FF0-47F3-AAA8-A93C29E01113}"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7620000" cy="6858000"/>
            <a:chOff x="0" y="0"/>
            <a:chExt cx="4800" cy="4320"/>
          </a:xfrm>
        </p:grpSpPr>
        <p:grpSp>
          <p:nvGrpSpPr>
            <p:cNvPr id="3080" name="Group 3"/>
            <p:cNvGrpSpPr>
              <a:grpSpLocks/>
            </p:cNvGrpSpPr>
            <p:nvPr userDrawn="1"/>
          </p:nvGrpSpPr>
          <p:grpSpPr bwMode="auto">
            <a:xfrm>
              <a:off x="0" y="0"/>
              <a:ext cx="2016" cy="4320"/>
              <a:chOff x="0" y="0"/>
              <a:chExt cx="2016" cy="4320"/>
            </a:xfrm>
          </p:grpSpPr>
          <p:sp>
            <p:nvSpPr>
              <p:cNvPr id="194564"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94565"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a:defRPr/>
                </a:pPr>
                <a:endParaRPr lang="zh-CN" altLang="en-US"/>
              </a:p>
            </p:txBody>
          </p:sp>
        </p:grpSp>
        <p:grpSp>
          <p:nvGrpSpPr>
            <p:cNvPr id="3081" name="Group 6"/>
            <p:cNvGrpSpPr>
              <a:grpSpLocks/>
            </p:cNvGrpSpPr>
            <p:nvPr/>
          </p:nvGrpSpPr>
          <p:grpSpPr bwMode="auto">
            <a:xfrm>
              <a:off x="144" y="1248"/>
              <a:ext cx="4656" cy="201"/>
              <a:chOff x="144" y="1248"/>
              <a:chExt cx="4656" cy="201"/>
            </a:xfrm>
          </p:grpSpPr>
          <p:sp>
            <p:nvSpPr>
              <p:cNvPr id="194567"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a:defRPr/>
                </a:pPr>
                <a:endParaRPr lang="zh-CN" altLang="en-US"/>
              </a:p>
            </p:txBody>
          </p:sp>
          <p:sp>
            <p:nvSpPr>
              <p:cNvPr id="194568"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a:defRPr/>
                </a:pPr>
                <a:endParaRPr lang="zh-CN" altLang="en-US"/>
              </a:p>
            </p:txBody>
          </p:sp>
        </p:grpSp>
      </p:grpSp>
      <p:sp>
        <p:nvSpPr>
          <p:cNvPr id="3075" name="AutoShape 9"/>
          <p:cNvSpPr>
            <a:spLocks noGrp="1" noChangeArrowheads="1"/>
          </p:cNvSpPr>
          <p:nvPr>
            <p:ph type="title"/>
          </p:nvPr>
        </p:nvSpPr>
        <p:spPr bwMode="auto">
          <a:xfrm>
            <a:off x="755650" y="69215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76"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4571" name="Rectangle 11"/>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solidFill>
                  <a:schemeClr val="tx1"/>
                </a:solidFill>
                <a:latin typeface="+mn-lt"/>
              </a:defRPr>
            </a:lvl1pPr>
          </a:lstStyle>
          <a:p>
            <a:pPr>
              <a:defRPr/>
            </a:pPr>
            <a:endParaRPr lang="en-US" altLang="zh-CN"/>
          </a:p>
        </p:txBody>
      </p:sp>
      <p:sp>
        <p:nvSpPr>
          <p:cNvPr id="194572" name="Rectangle 12"/>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solidFill>
                  <a:schemeClr val="tx1"/>
                </a:solidFill>
                <a:latin typeface="+mn-lt"/>
              </a:defRPr>
            </a:lvl1pPr>
          </a:lstStyle>
          <a:p>
            <a:pPr>
              <a:defRPr/>
            </a:pPr>
            <a:endParaRPr lang="en-US" altLang="zh-CN"/>
          </a:p>
        </p:txBody>
      </p:sp>
      <p:sp>
        <p:nvSpPr>
          <p:cNvPr id="194573"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l">
              <a:defRPr kumimoji="0" sz="2600" b="1">
                <a:solidFill>
                  <a:schemeClr val="bg1"/>
                </a:solidFill>
                <a:latin typeface="+mn-lt"/>
              </a:defRPr>
            </a:lvl1pPr>
          </a:lstStyle>
          <a:p>
            <a:pPr>
              <a:defRPr/>
            </a:pPr>
            <a:fld id="{CD0D60D7-F5B1-4494-90D8-4C14C2E7647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90"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sz="2000">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单击此处编辑母版标题样式</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27955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200">
                <a:solidFill>
                  <a:schemeClr val="tx1"/>
                </a:solidFill>
                <a:latin typeface="+mj-lt"/>
              </a:defRPr>
            </a:lvl1pPr>
          </a:lstStyle>
          <a:p>
            <a:pPr>
              <a:defRPr/>
            </a:pPr>
            <a:endParaRPr lang="en-US" altLang="zh-CN"/>
          </a:p>
        </p:txBody>
      </p:sp>
      <p:sp>
        <p:nvSpPr>
          <p:cNvPr id="27955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solidFill>
                  <a:schemeClr val="tx1"/>
                </a:solidFill>
                <a:latin typeface="+mj-lt"/>
              </a:defRPr>
            </a:lvl1pPr>
          </a:lstStyle>
          <a:p>
            <a:pPr>
              <a:defRPr/>
            </a:pPr>
            <a:endParaRPr lang="en-US" altLang="zh-CN"/>
          </a:p>
        </p:txBody>
      </p:sp>
      <p:sp>
        <p:nvSpPr>
          <p:cNvPr id="27955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solidFill>
                  <a:schemeClr val="tx1"/>
                </a:solidFill>
                <a:latin typeface="+mj-lt"/>
              </a:defRPr>
            </a:lvl1pPr>
          </a:lstStyle>
          <a:p>
            <a:pPr>
              <a:defRPr/>
            </a:pPr>
            <a:fld id="{6044E99D-E8A7-4845-88B3-935E4D9BA1CD}" type="slidenum">
              <a:rPr lang="en-US" altLang="zh-CN"/>
              <a:pPr>
                <a:defRPr/>
              </a:pPr>
              <a:t>‹#›</a:t>
            </a:fld>
            <a:endParaRPr lang="en-US" altLang="zh-CN"/>
          </a:p>
        </p:txBody>
      </p:sp>
      <p:sp>
        <p:nvSpPr>
          <p:cNvPr id="27955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zh-CN" altLang="en-US"/>
          </a:p>
        </p:txBody>
      </p:sp>
      <p:sp>
        <p:nvSpPr>
          <p:cNvPr id="27956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791"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2" r:id="rId14"/>
  </p:sldLayoutIdLst>
  <p:timing>
    <p:tnLst>
      <p:par>
        <p:cTn id="1" dur="indefinite" restart="never" nodeType="tmRoot"/>
      </p:par>
    </p:tnLst>
  </p:timing>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 Id="rId4" Type="http://schemas.openxmlformats.org/officeDocument/2006/relationships/image" Target="../media/image45.png"/></Relationships>
</file>

<file path=ppt/slides/_rels/slide109.xml.rels><?xml version="1.0" encoding="UTF-8" standalone="yes"?>
<Relationships xmlns="http://schemas.openxmlformats.org/package/2006/relationships"><Relationship Id="rId2" Type="http://schemas.openxmlformats.org/officeDocument/2006/relationships/hyperlink" Target="http://en.wikipedia.org/wiki/Directed_graph" TargetMode="Externa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5.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26.wmf"/><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mk:@MSITStore:F:\lxm\&#22521;&#35757;&#25945;&#32946;\&#25968;&#25454;&#32467;&#26500;&#19982;&#31639;&#27861;\books\Introduction.to.Algorithms\%5b&#31639;&#27861;&#23548;&#35770;%5d.Introduction.to.Algorithms.2Ed.chm::/3444/images/fig555_01_0.jpg" TargetMode="Externa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4.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3" Type="http://schemas.openxmlformats.org/officeDocument/2006/relationships/hyperlink" Target="http://en.wikipedia.org/wiki/Partial_order" TargetMode="External"/><Relationship Id="rId2" Type="http://schemas.openxmlformats.org/officeDocument/2006/relationships/hyperlink" Target="http://en.wikipedia.org/wiki/Directed_acyclic_graph" TargetMode="External"/><Relationship Id="rId1" Type="http://schemas.openxmlformats.org/officeDocument/2006/relationships/slideLayout" Target="../slideLayouts/slideLayout13.xml"/><Relationship Id="rId4" Type="http://schemas.openxmlformats.org/officeDocument/2006/relationships/hyperlink" Target="http://en.wikipedia.org/wiki/Total_order" TargetMode="External"/></Relationships>
</file>

<file path=ppt/slides/_rels/slide8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3.xml"/></Relationships>
</file>

<file path=ppt/slides/_rels/slide89.xml.rels><?xml version="1.0" encoding="UTF-8" standalone="yes"?>
<Relationships xmlns="http://schemas.openxmlformats.org/package/2006/relationships"><Relationship Id="rId3" Type="http://schemas.openxmlformats.org/officeDocument/2006/relationships/hyperlink" Target="http://en.wikipedia.org/wiki/Program_Evaluation_and_Review_Technique"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hyperlink" Target="http://en.wikipedia.org/wiki/Instruction_scheduling" TargetMode="External"/><Relationship Id="rId4" Type="http://schemas.openxmlformats.org/officeDocument/2006/relationships/hyperlink" Target="http://en.wikipedia.org/wiki/Topological_sor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hyperlink" Target="http://en.wikipedia.org/wiki/Topological_sort" TargetMode="Externa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hyperlink" Target="http://en.wikipedia.org/wiki/Directed_acyclic_graph" TargetMode="Externa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eaLnBrk="1" hangingPunct="1"/>
            <a:r>
              <a:rPr lang="en-US" altLang="zh-CN" sz="7500" smtClean="0"/>
              <a:t>Graph Traversal</a:t>
            </a:r>
          </a:p>
        </p:txBody>
      </p:sp>
      <p:sp>
        <p:nvSpPr>
          <p:cNvPr id="7171" name="Rectangle 3"/>
          <p:cNvSpPr>
            <a:spLocks noGrp="1" noChangeArrowheads="1"/>
          </p:cNvSpPr>
          <p:nvPr>
            <p:ph type="subTitle" idx="1"/>
          </p:nvPr>
        </p:nvSpPr>
        <p:spPr>
          <a:xfrm>
            <a:off x="323850" y="2708275"/>
            <a:ext cx="8362950" cy="2041525"/>
          </a:xfrm>
        </p:spPr>
        <p:txBody>
          <a:bodyPr/>
          <a:lstStyle/>
          <a:p>
            <a:pPr eaLnBrk="1" hangingPunct="1"/>
            <a:endParaRPr lang="en-US" altLang="zh-CN" sz="4800" b="1"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zh-CN" altLang="en-US"/>
              <a:t>带权图</a:t>
            </a:r>
          </a:p>
        </p:txBody>
      </p:sp>
      <p:sp>
        <p:nvSpPr>
          <p:cNvPr id="203779" name="Rectangle 3"/>
          <p:cNvSpPr>
            <a:spLocks noGrp="1" noChangeArrowheads="1"/>
          </p:cNvSpPr>
          <p:nvPr>
            <p:ph type="body" sz="half" idx="1"/>
          </p:nvPr>
        </p:nvSpPr>
        <p:spPr>
          <a:xfrm>
            <a:off x="457200" y="1600200"/>
            <a:ext cx="8147050" cy="4525963"/>
          </a:xfrm>
        </p:spPr>
        <p:txBody>
          <a:bodyPr/>
          <a:lstStyle/>
          <a:p>
            <a:r>
              <a:rPr lang="zh-CN" altLang="en-US" sz="2800"/>
              <a:t>可以给边加权</a:t>
            </a:r>
            <a:r>
              <a:rPr lang="en-US" altLang="zh-CN" sz="2800"/>
              <a:t>(weight), </a:t>
            </a:r>
            <a:r>
              <a:rPr lang="zh-CN" altLang="en-US" sz="2800"/>
              <a:t>成为带权图</a:t>
            </a:r>
            <a:r>
              <a:rPr lang="en-US" altLang="zh-CN" sz="2800"/>
              <a:t>, </a:t>
            </a:r>
            <a:r>
              <a:rPr lang="zh-CN" altLang="en-US" sz="2800"/>
              <a:t>或加权图</a:t>
            </a:r>
            <a:r>
              <a:rPr lang="en-US" altLang="zh-CN" sz="2800"/>
              <a:t>(weighted graph). </a:t>
            </a:r>
            <a:r>
              <a:rPr lang="zh-CN" altLang="en-US" sz="2800"/>
              <a:t>权通常代表费用、距离等</a:t>
            </a:r>
            <a:r>
              <a:rPr lang="en-US" altLang="zh-CN" sz="2800"/>
              <a:t>, </a:t>
            </a:r>
            <a:r>
              <a:rPr lang="zh-CN" altLang="en-US" sz="2800"/>
              <a:t>可以是正数</a:t>
            </a:r>
            <a:r>
              <a:rPr lang="en-US" altLang="zh-CN" sz="2800"/>
              <a:t>, </a:t>
            </a:r>
            <a:r>
              <a:rPr lang="zh-CN" altLang="en-US" sz="2800"/>
              <a:t>也可以是负数</a:t>
            </a:r>
          </a:p>
          <a:p>
            <a:r>
              <a:rPr lang="zh-CN" altLang="en-US" sz="2800"/>
              <a:t>也可以给点加权</a:t>
            </a:r>
            <a:r>
              <a:rPr lang="en-US" altLang="zh-CN" sz="2800"/>
              <a:t>, </a:t>
            </a:r>
            <a:r>
              <a:rPr lang="zh-CN" altLang="en-US" sz="2800"/>
              <a:t>或者边上加多种权</a:t>
            </a:r>
          </a:p>
          <a:p>
            <a:r>
              <a:rPr lang="zh-CN" altLang="en-US" sz="2800"/>
              <a:t>带权有向图一般也称为网络</a:t>
            </a:r>
            <a:r>
              <a:rPr lang="en-US" altLang="zh-CN" sz="2800"/>
              <a:t>(network)</a:t>
            </a:r>
          </a:p>
          <a:p>
            <a:r>
              <a:rPr lang="zh-CN" altLang="en-US" sz="2800"/>
              <a:t>带权图的问题多为组合优化问题</a:t>
            </a:r>
            <a:r>
              <a:rPr lang="en-US" altLang="zh-CN" sz="2800"/>
              <a:t>, </a:t>
            </a:r>
            <a:r>
              <a:rPr lang="zh-CN" altLang="en-US" sz="2800"/>
              <a:t>在运筹学中有广泛应用</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ltLang="zh-CN" b="1" dirty="0" smtClean="0"/>
              <a:t>Topological Sort Example</a:t>
            </a:r>
          </a:p>
        </p:txBody>
      </p:sp>
      <p:sp>
        <p:nvSpPr>
          <p:cNvPr id="94211" name="Oval 3"/>
          <p:cNvSpPr>
            <a:spLocks noChangeArrowheads="1"/>
          </p:cNvSpPr>
          <p:nvPr/>
        </p:nvSpPr>
        <p:spPr bwMode="auto">
          <a:xfrm>
            <a:off x="4273550" y="2327275"/>
            <a:ext cx="504825" cy="476250"/>
          </a:xfrm>
          <a:prstGeom prst="ellipse">
            <a:avLst/>
          </a:prstGeom>
          <a:solidFill>
            <a:srgbClr val="CCEC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4212" name="Oval 4"/>
          <p:cNvSpPr>
            <a:spLocks noChangeArrowheads="1"/>
          </p:cNvSpPr>
          <p:nvPr/>
        </p:nvSpPr>
        <p:spPr bwMode="auto">
          <a:xfrm>
            <a:off x="5399088" y="3425825"/>
            <a:ext cx="504825" cy="476250"/>
          </a:xfrm>
          <a:prstGeom prst="ellipse">
            <a:avLst/>
          </a:prstGeom>
          <a:solidFill>
            <a:srgbClr val="3399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4213" name="Oval 5"/>
          <p:cNvSpPr>
            <a:spLocks noChangeArrowheads="1"/>
          </p:cNvSpPr>
          <p:nvPr/>
        </p:nvSpPr>
        <p:spPr bwMode="auto">
          <a:xfrm>
            <a:off x="5364163" y="2351088"/>
            <a:ext cx="504825" cy="476250"/>
          </a:xfrm>
          <a:prstGeom prst="ellipse">
            <a:avLst/>
          </a:prstGeom>
          <a:solidFill>
            <a:srgbClr val="3399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4214" name="Line 6"/>
          <p:cNvSpPr>
            <a:spLocks noChangeShapeType="1"/>
          </p:cNvSpPr>
          <p:nvPr/>
        </p:nvSpPr>
        <p:spPr bwMode="auto">
          <a:xfrm>
            <a:off x="5627688" y="2814638"/>
            <a:ext cx="0" cy="6064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94215" name="Oval 7"/>
          <p:cNvSpPr>
            <a:spLocks noChangeArrowheads="1"/>
          </p:cNvSpPr>
          <p:nvPr/>
        </p:nvSpPr>
        <p:spPr bwMode="auto">
          <a:xfrm>
            <a:off x="3151188" y="3435350"/>
            <a:ext cx="504825" cy="476250"/>
          </a:xfrm>
          <a:prstGeom prst="ellipse">
            <a:avLst/>
          </a:prstGeom>
          <a:solidFill>
            <a:srgbClr val="CCEC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4216" name="Oval 8"/>
          <p:cNvSpPr>
            <a:spLocks noChangeArrowheads="1"/>
          </p:cNvSpPr>
          <p:nvPr/>
        </p:nvSpPr>
        <p:spPr bwMode="auto">
          <a:xfrm>
            <a:off x="3116263" y="2360613"/>
            <a:ext cx="504825" cy="476250"/>
          </a:xfrm>
          <a:prstGeom prst="ellipse">
            <a:avLst/>
          </a:prstGeom>
          <a:no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4217" name="Line 9"/>
          <p:cNvSpPr>
            <a:spLocks noChangeShapeType="1"/>
          </p:cNvSpPr>
          <p:nvPr/>
        </p:nvSpPr>
        <p:spPr bwMode="auto">
          <a:xfrm>
            <a:off x="3379788" y="2824163"/>
            <a:ext cx="0" cy="6064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94218" name="Line 10"/>
          <p:cNvSpPr>
            <a:spLocks noChangeShapeType="1"/>
          </p:cNvSpPr>
          <p:nvPr/>
        </p:nvSpPr>
        <p:spPr bwMode="auto">
          <a:xfrm>
            <a:off x="3606800" y="2584450"/>
            <a:ext cx="649288"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4219" name="Line 11"/>
          <p:cNvSpPr>
            <a:spLocks noChangeShapeType="1"/>
          </p:cNvSpPr>
          <p:nvPr/>
        </p:nvSpPr>
        <p:spPr bwMode="auto">
          <a:xfrm flipH="1">
            <a:off x="3635375" y="2786063"/>
            <a:ext cx="823913" cy="8223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94220" name="Text Box 12"/>
          <p:cNvSpPr txBox="1">
            <a:spLocks noChangeArrowheads="1"/>
          </p:cNvSpPr>
          <p:nvPr/>
        </p:nvSpPr>
        <p:spPr bwMode="auto">
          <a:xfrm>
            <a:off x="3565525" y="4654550"/>
            <a:ext cx="1801813"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Linked List:</a:t>
            </a:r>
          </a:p>
        </p:txBody>
      </p:sp>
      <p:sp>
        <p:nvSpPr>
          <p:cNvPr id="94221" name="Text Box 13"/>
          <p:cNvSpPr txBox="1">
            <a:spLocks noChangeArrowheads="1"/>
          </p:cNvSpPr>
          <p:nvPr/>
        </p:nvSpPr>
        <p:spPr bwMode="auto">
          <a:xfrm>
            <a:off x="3168650" y="1911350"/>
            <a:ext cx="404813"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A</a:t>
            </a:r>
          </a:p>
        </p:txBody>
      </p:sp>
      <p:sp>
        <p:nvSpPr>
          <p:cNvPr id="94222" name="Text Box 14"/>
          <p:cNvSpPr txBox="1">
            <a:spLocks noChangeArrowheads="1"/>
          </p:cNvSpPr>
          <p:nvPr/>
        </p:nvSpPr>
        <p:spPr bwMode="auto">
          <a:xfrm>
            <a:off x="4306888" y="1906588"/>
            <a:ext cx="387350"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B</a:t>
            </a:r>
          </a:p>
        </p:txBody>
      </p:sp>
      <p:sp>
        <p:nvSpPr>
          <p:cNvPr id="94223" name="Text Box 15"/>
          <p:cNvSpPr txBox="1">
            <a:spLocks noChangeArrowheads="1"/>
          </p:cNvSpPr>
          <p:nvPr/>
        </p:nvSpPr>
        <p:spPr bwMode="auto">
          <a:xfrm>
            <a:off x="5402263" y="1930400"/>
            <a:ext cx="404812"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D</a:t>
            </a:r>
          </a:p>
        </p:txBody>
      </p:sp>
      <p:sp>
        <p:nvSpPr>
          <p:cNvPr id="94224" name="Text Box 16"/>
          <p:cNvSpPr txBox="1">
            <a:spLocks noChangeArrowheads="1"/>
          </p:cNvSpPr>
          <p:nvPr/>
        </p:nvSpPr>
        <p:spPr bwMode="auto">
          <a:xfrm>
            <a:off x="3192463" y="3835400"/>
            <a:ext cx="387350"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C</a:t>
            </a:r>
          </a:p>
        </p:txBody>
      </p:sp>
      <p:sp>
        <p:nvSpPr>
          <p:cNvPr id="94225" name="Text Box 17"/>
          <p:cNvSpPr txBox="1">
            <a:spLocks noChangeArrowheads="1"/>
          </p:cNvSpPr>
          <p:nvPr/>
        </p:nvSpPr>
        <p:spPr bwMode="auto">
          <a:xfrm>
            <a:off x="5426075" y="3854450"/>
            <a:ext cx="369888"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E</a:t>
            </a:r>
          </a:p>
        </p:txBody>
      </p:sp>
      <p:sp>
        <p:nvSpPr>
          <p:cNvPr id="94226" name="Text Box 18"/>
          <p:cNvSpPr txBox="1">
            <a:spLocks noChangeArrowheads="1"/>
          </p:cNvSpPr>
          <p:nvPr/>
        </p:nvSpPr>
        <p:spPr bwMode="auto">
          <a:xfrm>
            <a:off x="5348288" y="2344738"/>
            <a:ext cx="573087"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1/4</a:t>
            </a:r>
            <a:endParaRPr kumimoji="0" lang="en-US" altLang="zh-CN" sz="2400">
              <a:solidFill>
                <a:schemeClr val="tx1"/>
              </a:solidFill>
            </a:endParaRPr>
          </a:p>
        </p:txBody>
      </p:sp>
      <p:sp>
        <p:nvSpPr>
          <p:cNvPr id="94227" name="Text Box 19"/>
          <p:cNvSpPr txBox="1">
            <a:spLocks noChangeArrowheads="1"/>
          </p:cNvSpPr>
          <p:nvPr/>
        </p:nvSpPr>
        <p:spPr bwMode="auto">
          <a:xfrm>
            <a:off x="5392738" y="3441700"/>
            <a:ext cx="573087"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2/3</a:t>
            </a:r>
            <a:endParaRPr kumimoji="0" lang="en-US" altLang="zh-CN" sz="2400">
              <a:solidFill>
                <a:schemeClr val="tx1"/>
              </a:solidFill>
            </a:endParaRPr>
          </a:p>
        </p:txBody>
      </p:sp>
      <p:sp>
        <p:nvSpPr>
          <p:cNvPr id="94228" name="Oval 20"/>
          <p:cNvSpPr>
            <a:spLocks noChangeArrowheads="1"/>
          </p:cNvSpPr>
          <p:nvPr/>
        </p:nvSpPr>
        <p:spPr bwMode="auto">
          <a:xfrm>
            <a:off x="5122863" y="5221288"/>
            <a:ext cx="504825" cy="476250"/>
          </a:xfrm>
          <a:prstGeom prst="ellipse">
            <a:avLst/>
          </a:prstGeom>
          <a:solidFill>
            <a:srgbClr val="3399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4229" name="Text Box 21"/>
          <p:cNvSpPr txBox="1">
            <a:spLocks noChangeArrowheads="1"/>
          </p:cNvSpPr>
          <p:nvPr/>
        </p:nvSpPr>
        <p:spPr bwMode="auto">
          <a:xfrm>
            <a:off x="5149850" y="5649913"/>
            <a:ext cx="369888"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E</a:t>
            </a:r>
          </a:p>
        </p:txBody>
      </p:sp>
      <p:sp>
        <p:nvSpPr>
          <p:cNvPr id="94230" name="Text Box 22"/>
          <p:cNvSpPr txBox="1">
            <a:spLocks noChangeArrowheads="1"/>
          </p:cNvSpPr>
          <p:nvPr/>
        </p:nvSpPr>
        <p:spPr bwMode="auto">
          <a:xfrm>
            <a:off x="5116513" y="5237163"/>
            <a:ext cx="573087"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2/3</a:t>
            </a:r>
            <a:endParaRPr kumimoji="0" lang="en-US" altLang="zh-CN" sz="2400">
              <a:solidFill>
                <a:schemeClr val="tx1"/>
              </a:solidFill>
            </a:endParaRPr>
          </a:p>
        </p:txBody>
      </p:sp>
      <p:sp>
        <p:nvSpPr>
          <p:cNvPr id="94231" name="Oval 23"/>
          <p:cNvSpPr>
            <a:spLocks noChangeArrowheads="1"/>
          </p:cNvSpPr>
          <p:nvPr/>
        </p:nvSpPr>
        <p:spPr bwMode="auto">
          <a:xfrm>
            <a:off x="3959225" y="5246688"/>
            <a:ext cx="504825" cy="476250"/>
          </a:xfrm>
          <a:prstGeom prst="ellipse">
            <a:avLst/>
          </a:prstGeom>
          <a:solidFill>
            <a:srgbClr val="3399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4232" name="Text Box 24"/>
          <p:cNvSpPr txBox="1">
            <a:spLocks noChangeArrowheads="1"/>
          </p:cNvSpPr>
          <p:nvPr/>
        </p:nvSpPr>
        <p:spPr bwMode="auto">
          <a:xfrm>
            <a:off x="3943350" y="5240338"/>
            <a:ext cx="573088"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1/4</a:t>
            </a:r>
            <a:endParaRPr kumimoji="0" lang="en-US" altLang="zh-CN" sz="2400">
              <a:solidFill>
                <a:schemeClr val="tx1"/>
              </a:solidFill>
            </a:endParaRPr>
          </a:p>
        </p:txBody>
      </p:sp>
      <p:sp>
        <p:nvSpPr>
          <p:cNvPr id="94233" name="Line 25"/>
          <p:cNvSpPr>
            <a:spLocks noChangeShapeType="1"/>
          </p:cNvSpPr>
          <p:nvPr/>
        </p:nvSpPr>
        <p:spPr bwMode="auto">
          <a:xfrm>
            <a:off x="4471988" y="5470525"/>
            <a:ext cx="6492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4234" name="Text Box 26"/>
          <p:cNvSpPr txBox="1">
            <a:spLocks noChangeArrowheads="1"/>
          </p:cNvSpPr>
          <p:nvPr/>
        </p:nvSpPr>
        <p:spPr bwMode="auto">
          <a:xfrm>
            <a:off x="4024313" y="5678488"/>
            <a:ext cx="404812"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D</a:t>
            </a:r>
          </a:p>
        </p:txBody>
      </p:sp>
      <p:sp>
        <p:nvSpPr>
          <p:cNvPr id="94235" name="Text Box 27"/>
          <p:cNvSpPr txBox="1">
            <a:spLocks noChangeArrowheads="1"/>
          </p:cNvSpPr>
          <p:nvPr/>
        </p:nvSpPr>
        <p:spPr bwMode="auto">
          <a:xfrm>
            <a:off x="4324350" y="2330450"/>
            <a:ext cx="420688"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5/</a:t>
            </a:r>
          </a:p>
        </p:txBody>
      </p:sp>
      <p:sp>
        <p:nvSpPr>
          <p:cNvPr id="94236" name="Text Box 28"/>
          <p:cNvSpPr txBox="1">
            <a:spLocks noChangeArrowheads="1"/>
          </p:cNvSpPr>
          <p:nvPr/>
        </p:nvSpPr>
        <p:spPr bwMode="auto">
          <a:xfrm>
            <a:off x="3198813" y="3427413"/>
            <a:ext cx="420687"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6/</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zh-CN" b="1" dirty="0" smtClean="0"/>
              <a:t>Topological Sort Example</a:t>
            </a:r>
          </a:p>
        </p:txBody>
      </p:sp>
      <p:sp>
        <p:nvSpPr>
          <p:cNvPr id="95235" name="Oval 3"/>
          <p:cNvSpPr>
            <a:spLocks noChangeArrowheads="1"/>
          </p:cNvSpPr>
          <p:nvPr/>
        </p:nvSpPr>
        <p:spPr bwMode="auto">
          <a:xfrm>
            <a:off x="4273550" y="2327275"/>
            <a:ext cx="504825" cy="476250"/>
          </a:xfrm>
          <a:prstGeom prst="ellipse">
            <a:avLst/>
          </a:prstGeom>
          <a:solidFill>
            <a:srgbClr val="CCEC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5236" name="Oval 4"/>
          <p:cNvSpPr>
            <a:spLocks noChangeArrowheads="1"/>
          </p:cNvSpPr>
          <p:nvPr/>
        </p:nvSpPr>
        <p:spPr bwMode="auto">
          <a:xfrm>
            <a:off x="5399088" y="3425825"/>
            <a:ext cx="504825" cy="476250"/>
          </a:xfrm>
          <a:prstGeom prst="ellipse">
            <a:avLst/>
          </a:prstGeom>
          <a:solidFill>
            <a:srgbClr val="3399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5237" name="Oval 5"/>
          <p:cNvSpPr>
            <a:spLocks noChangeArrowheads="1"/>
          </p:cNvSpPr>
          <p:nvPr/>
        </p:nvSpPr>
        <p:spPr bwMode="auto">
          <a:xfrm>
            <a:off x="5364163" y="2351088"/>
            <a:ext cx="504825" cy="476250"/>
          </a:xfrm>
          <a:prstGeom prst="ellipse">
            <a:avLst/>
          </a:prstGeom>
          <a:solidFill>
            <a:srgbClr val="3399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5238" name="Line 6"/>
          <p:cNvSpPr>
            <a:spLocks noChangeShapeType="1"/>
          </p:cNvSpPr>
          <p:nvPr/>
        </p:nvSpPr>
        <p:spPr bwMode="auto">
          <a:xfrm>
            <a:off x="5627688" y="2814638"/>
            <a:ext cx="0" cy="6064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95239" name="Oval 7"/>
          <p:cNvSpPr>
            <a:spLocks noChangeArrowheads="1"/>
          </p:cNvSpPr>
          <p:nvPr/>
        </p:nvSpPr>
        <p:spPr bwMode="auto">
          <a:xfrm>
            <a:off x="3151188" y="3435350"/>
            <a:ext cx="504825" cy="476250"/>
          </a:xfrm>
          <a:prstGeom prst="ellipse">
            <a:avLst/>
          </a:prstGeom>
          <a:solidFill>
            <a:srgbClr val="3399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5240" name="Oval 8"/>
          <p:cNvSpPr>
            <a:spLocks noChangeArrowheads="1"/>
          </p:cNvSpPr>
          <p:nvPr/>
        </p:nvSpPr>
        <p:spPr bwMode="auto">
          <a:xfrm>
            <a:off x="3116263" y="2360613"/>
            <a:ext cx="504825" cy="476250"/>
          </a:xfrm>
          <a:prstGeom prst="ellipse">
            <a:avLst/>
          </a:prstGeom>
          <a:no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5241" name="Line 9"/>
          <p:cNvSpPr>
            <a:spLocks noChangeShapeType="1"/>
          </p:cNvSpPr>
          <p:nvPr/>
        </p:nvSpPr>
        <p:spPr bwMode="auto">
          <a:xfrm>
            <a:off x="3379788" y="2824163"/>
            <a:ext cx="0" cy="6064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95242" name="Line 10"/>
          <p:cNvSpPr>
            <a:spLocks noChangeShapeType="1"/>
          </p:cNvSpPr>
          <p:nvPr/>
        </p:nvSpPr>
        <p:spPr bwMode="auto">
          <a:xfrm>
            <a:off x="3606800" y="2584450"/>
            <a:ext cx="649288"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5243" name="Line 11"/>
          <p:cNvSpPr>
            <a:spLocks noChangeShapeType="1"/>
          </p:cNvSpPr>
          <p:nvPr/>
        </p:nvSpPr>
        <p:spPr bwMode="auto">
          <a:xfrm flipH="1">
            <a:off x="3635375" y="2786063"/>
            <a:ext cx="823913" cy="8223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95244" name="Text Box 12"/>
          <p:cNvSpPr txBox="1">
            <a:spLocks noChangeArrowheads="1"/>
          </p:cNvSpPr>
          <p:nvPr/>
        </p:nvSpPr>
        <p:spPr bwMode="auto">
          <a:xfrm>
            <a:off x="3565525" y="4654550"/>
            <a:ext cx="1801813"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Linked List:</a:t>
            </a:r>
          </a:p>
        </p:txBody>
      </p:sp>
      <p:sp>
        <p:nvSpPr>
          <p:cNvPr id="95245" name="Text Box 13"/>
          <p:cNvSpPr txBox="1">
            <a:spLocks noChangeArrowheads="1"/>
          </p:cNvSpPr>
          <p:nvPr/>
        </p:nvSpPr>
        <p:spPr bwMode="auto">
          <a:xfrm>
            <a:off x="3168650" y="1911350"/>
            <a:ext cx="404813"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A</a:t>
            </a:r>
          </a:p>
        </p:txBody>
      </p:sp>
      <p:sp>
        <p:nvSpPr>
          <p:cNvPr id="95246" name="Text Box 14"/>
          <p:cNvSpPr txBox="1">
            <a:spLocks noChangeArrowheads="1"/>
          </p:cNvSpPr>
          <p:nvPr/>
        </p:nvSpPr>
        <p:spPr bwMode="auto">
          <a:xfrm>
            <a:off x="4306888" y="1906588"/>
            <a:ext cx="387350"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B</a:t>
            </a:r>
          </a:p>
        </p:txBody>
      </p:sp>
      <p:sp>
        <p:nvSpPr>
          <p:cNvPr id="95247" name="Text Box 15"/>
          <p:cNvSpPr txBox="1">
            <a:spLocks noChangeArrowheads="1"/>
          </p:cNvSpPr>
          <p:nvPr/>
        </p:nvSpPr>
        <p:spPr bwMode="auto">
          <a:xfrm>
            <a:off x="5402263" y="1930400"/>
            <a:ext cx="404812"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D</a:t>
            </a:r>
          </a:p>
        </p:txBody>
      </p:sp>
      <p:sp>
        <p:nvSpPr>
          <p:cNvPr id="95248" name="Text Box 16"/>
          <p:cNvSpPr txBox="1">
            <a:spLocks noChangeArrowheads="1"/>
          </p:cNvSpPr>
          <p:nvPr/>
        </p:nvSpPr>
        <p:spPr bwMode="auto">
          <a:xfrm>
            <a:off x="3192463" y="3835400"/>
            <a:ext cx="387350"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C</a:t>
            </a:r>
          </a:p>
        </p:txBody>
      </p:sp>
      <p:sp>
        <p:nvSpPr>
          <p:cNvPr id="95249" name="Text Box 17"/>
          <p:cNvSpPr txBox="1">
            <a:spLocks noChangeArrowheads="1"/>
          </p:cNvSpPr>
          <p:nvPr/>
        </p:nvSpPr>
        <p:spPr bwMode="auto">
          <a:xfrm>
            <a:off x="5426075" y="3854450"/>
            <a:ext cx="369888"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E</a:t>
            </a:r>
          </a:p>
        </p:txBody>
      </p:sp>
      <p:sp>
        <p:nvSpPr>
          <p:cNvPr id="95250" name="Text Box 18"/>
          <p:cNvSpPr txBox="1">
            <a:spLocks noChangeArrowheads="1"/>
          </p:cNvSpPr>
          <p:nvPr/>
        </p:nvSpPr>
        <p:spPr bwMode="auto">
          <a:xfrm>
            <a:off x="5348288" y="2344738"/>
            <a:ext cx="573087"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1/4</a:t>
            </a:r>
            <a:endParaRPr kumimoji="0" lang="en-US" altLang="zh-CN" sz="2400">
              <a:solidFill>
                <a:schemeClr val="tx1"/>
              </a:solidFill>
            </a:endParaRPr>
          </a:p>
        </p:txBody>
      </p:sp>
      <p:sp>
        <p:nvSpPr>
          <p:cNvPr id="95251" name="Text Box 19"/>
          <p:cNvSpPr txBox="1">
            <a:spLocks noChangeArrowheads="1"/>
          </p:cNvSpPr>
          <p:nvPr/>
        </p:nvSpPr>
        <p:spPr bwMode="auto">
          <a:xfrm>
            <a:off x="5392738" y="3441700"/>
            <a:ext cx="573087"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2/3</a:t>
            </a:r>
            <a:endParaRPr kumimoji="0" lang="en-US" altLang="zh-CN" sz="2400">
              <a:solidFill>
                <a:schemeClr val="tx1"/>
              </a:solidFill>
            </a:endParaRPr>
          </a:p>
        </p:txBody>
      </p:sp>
      <p:sp>
        <p:nvSpPr>
          <p:cNvPr id="95252" name="Oval 20"/>
          <p:cNvSpPr>
            <a:spLocks noChangeArrowheads="1"/>
          </p:cNvSpPr>
          <p:nvPr/>
        </p:nvSpPr>
        <p:spPr bwMode="auto">
          <a:xfrm>
            <a:off x="5122863" y="5221288"/>
            <a:ext cx="504825" cy="476250"/>
          </a:xfrm>
          <a:prstGeom prst="ellipse">
            <a:avLst/>
          </a:prstGeom>
          <a:solidFill>
            <a:srgbClr val="3399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5253" name="Text Box 21"/>
          <p:cNvSpPr txBox="1">
            <a:spLocks noChangeArrowheads="1"/>
          </p:cNvSpPr>
          <p:nvPr/>
        </p:nvSpPr>
        <p:spPr bwMode="auto">
          <a:xfrm>
            <a:off x="5149850" y="5649913"/>
            <a:ext cx="369888"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E</a:t>
            </a:r>
          </a:p>
        </p:txBody>
      </p:sp>
      <p:sp>
        <p:nvSpPr>
          <p:cNvPr id="95254" name="Text Box 22"/>
          <p:cNvSpPr txBox="1">
            <a:spLocks noChangeArrowheads="1"/>
          </p:cNvSpPr>
          <p:nvPr/>
        </p:nvSpPr>
        <p:spPr bwMode="auto">
          <a:xfrm>
            <a:off x="5116513" y="5237163"/>
            <a:ext cx="573087"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2/3</a:t>
            </a:r>
            <a:endParaRPr kumimoji="0" lang="en-US" altLang="zh-CN" sz="2400">
              <a:solidFill>
                <a:schemeClr val="tx1"/>
              </a:solidFill>
            </a:endParaRPr>
          </a:p>
        </p:txBody>
      </p:sp>
      <p:sp>
        <p:nvSpPr>
          <p:cNvPr id="95255" name="Oval 23"/>
          <p:cNvSpPr>
            <a:spLocks noChangeArrowheads="1"/>
          </p:cNvSpPr>
          <p:nvPr/>
        </p:nvSpPr>
        <p:spPr bwMode="auto">
          <a:xfrm>
            <a:off x="3959225" y="5246688"/>
            <a:ext cx="504825" cy="476250"/>
          </a:xfrm>
          <a:prstGeom prst="ellipse">
            <a:avLst/>
          </a:prstGeom>
          <a:solidFill>
            <a:srgbClr val="3399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5256" name="Text Box 24"/>
          <p:cNvSpPr txBox="1">
            <a:spLocks noChangeArrowheads="1"/>
          </p:cNvSpPr>
          <p:nvPr/>
        </p:nvSpPr>
        <p:spPr bwMode="auto">
          <a:xfrm>
            <a:off x="3943350" y="5240338"/>
            <a:ext cx="573088"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1/4</a:t>
            </a:r>
            <a:endParaRPr kumimoji="0" lang="en-US" altLang="zh-CN" sz="2400">
              <a:solidFill>
                <a:schemeClr val="tx1"/>
              </a:solidFill>
            </a:endParaRPr>
          </a:p>
        </p:txBody>
      </p:sp>
      <p:sp>
        <p:nvSpPr>
          <p:cNvPr id="95257" name="Line 25"/>
          <p:cNvSpPr>
            <a:spLocks noChangeShapeType="1"/>
          </p:cNvSpPr>
          <p:nvPr/>
        </p:nvSpPr>
        <p:spPr bwMode="auto">
          <a:xfrm>
            <a:off x="4471988" y="5470525"/>
            <a:ext cx="6492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5258" name="Text Box 26"/>
          <p:cNvSpPr txBox="1">
            <a:spLocks noChangeArrowheads="1"/>
          </p:cNvSpPr>
          <p:nvPr/>
        </p:nvSpPr>
        <p:spPr bwMode="auto">
          <a:xfrm>
            <a:off x="4024313" y="5678488"/>
            <a:ext cx="404812"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D</a:t>
            </a:r>
          </a:p>
        </p:txBody>
      </p:sp>
      <p:sp>
        <p:nvSpPr>
          <p:cNvPr id="95259" name="Text Box 27"/>
          <p:cNvSpPr txBox="1">
            <a:spLocks noChangeArrowheads="1"/>
          </p:cNvSpPr>
          <p:nvPr/>
        </p:nvSpPr>
        <p:spPr bwMode="auto">
          <a:xfrm>
            <a:off x="4324350" y="2330450"/>
            <a:ext cx="420688"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5/</a:t>
            </a:r>
          </a:p>
        </p:txBody>
      </p:sp>
      <p:sp>
        <p:nvSpPr>
          <p:cNvPr id="95260" name="Text Box 28"/>
          <p:cNvSpPr txBox="1">
            <a:spLocks noChangeArrowheads="1"/>
          </p:cNvSpPr>
          <p:nvPr/>
        </p:nvSpPr>
        <p:spPr bwMode="auto">
          <a:xfrm>
            <a:off x="3113088" y="3441700"/>
            <a:ext cx="573087"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6/7</a:t>
            </a:r>
          </a:p>
        </p:txBody>
      </p:sp>
      <p:sp>
        <p:nvSpPr>
          <p:cNvPr id="95261" name="Oval 29"/>
          <p:cNvSpPr>
            <a:spLocks noChangeArrowheads="1"/>
          </p:cNvSpPr>
          <p:nvPr/>
        </p:nvSpPr>
        <p:spPr bwMode="auto">
          <a:xfrm>
            <a:off x="2825750" y="5241925"/>
            <a:ext cx="504825" cy="476250"/>
          </a:xfrm>
          <a:prstGeom prst="ellipse">
            <a:avLst/>
          </a:prstGeom>
          <a:solidFill>
            <a:srgbClr val="3399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5262" name="Text Box 30"/>
          <p:cNvSpPr txBox="1">
            <a:spLocks noChangeArrowheads="1"/>
          </p:cNvSpPr>
          <p:nvPr/>
        </p:nvSpPr>
        <p:spPr bwMode="auto">
          <a:xfrm>
            <a:off x="2809875" y="5235575"/>
            <a:ext cx="573088"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6/7</a:t>
            </a:r>
            <a:endParaRPr kumimoji="0" lang="en-US" altLang="zh-CN" sz="2400">
              <a:solidFill>
                <a:schemeClr val="tx1"/>
              </a:solidFill>
            </a:endParaRPr>
          </a:p>
        </p:txBody>
      </p:sp>
      <p:sp>
        <p:nvSpPr>
          <p:cNvPr id="95263" name="Line 31"/>
          <p:cNvSpPr>
            <a:spLocks noChangeShapeType="1"/>
          </p:cNvSpPr>
          <p:nvPr/>
        </p:nvSpPr>
        <p:spPr bwMode="auto">
          <a:xfrm>
            <a:off x="3338513" y="5465763"/>
            <a:ext cx="6492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5264" name="Text Box 32"/>
          <p:cNvSpPr txBox="1">
            <a:spLocks noChangeArrowheads="1"/>
          </p:cNvSpPr>
          <p:nvPr/>
        </p:nvSpPr>
        <p:spPr bwMode="auto">
          <a:xfrm>
            <a:off x="2890838" y="5673725"/>
            <a:ext cx="387350"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C</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altLang="zh-CN" b="1" dirty="0" smtClean="0"/>
              <a:t>Topological Sort Example</a:t>
            </a:r>
          </a:p>
        </p:txBody>
      </p:sp>
      <p:sp>
        <p:nvSpPr>
          <p:cNvPr id="96259" name="Oval 3"/>
          <p:cNvSpPr>
            <a:spLocks noChangeArrowheads="1"/>
          </p:cNvSpPr>
          <p:nvPr/>
        </p:nvSpPr>
        <p:spPr bwMode="auto">
          <a:xfrm>
            <a:off x="4273550" y="2327275"/>
            <a:ext cx="504825" cy="476250"/>
          </a:xfrm>
          <a:prstGeom prst="ellipse">
            <a:avLst/>
          </a:prstGeom>
          <a:solidFill>
            <a:srgbClr val="3399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6260" name="Oval 4"/>
          <p:cNvSpPr>
            <a:spLocks noChangeArrowheads="1"/>
          </p:cNvSpPr>
          <p:nvPr/>
        </p:nvSpPr>
        <p:spPr bwMode="auto">
          <a:xfrm>
            <a:off x="5399088" y="3425825"/>
            <a:ext cx="504825" cy="476250"/>
          </a:xfrm>
          <a:prstGeom prst="ellipse">
            <a:avLst/>
          </a:prstGeom>
          <a:solidFill>
            <a:srgbClr val="3399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6261" name="Oval 5"/>
          <p:cNvSpPr>
            <a:spLocks noChangeArrowheads="1"/>
          </p:cNvSpPr>
          <p:nvPr/>
        </p:nvSpPr>
        <p:spPr bwMode="auto">
          <a:xfrm>
            <a:off x="5364163" y="2351088"/>
            <a:ext cx="504825" cy="476250"/>
          </a:xfrm>
          <a:prstGeom prst="ellipse">
            <a:avLst/>
          </a:prstGeom>
          <a:solidFill>
            <a:srgbClr val="3399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6262" name="Line 6"/>
          <p:cNvSpPr>
            <a:spLocks noChangeShapeType="1"/>
          </p:cNvSpPr>
          <p:nvPr/>
        </p:nvSpPr>
        <p:spPr bwMode="auto">
          <a:xfrm>
            <a:off x="5627688" y="2814638"/>
            <a:ext cx="0" cy="6064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96263" name="Oval 7"/>
          <p:cNvSpPr>
            <a:spLocks noChangeArrowheads="1"/>
          </p:cNvSpPr>
          <p:nvPr/>
        </p:nvSpPr>
        <p:spPr bwMode="auto">
          <a:xfrm>
            <a:off x="3151188" y="3435350"/>
            <a:ext cx="504825" cy="476250"/>
          </a:xfrm>
          <a:prstGeom prst="ellipse">
            <a:avLst/>
          </a:prstGeom>
          <a:solidFill>
            <a:srgbClr val="3399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6264" name="Oval 8"/>
          <p:cNvSpPr>
            <a:spLocks noChangeArrowheads="1"/>
          </p:cNvSpPr>
          <p:nvPr/>
        </p:nvSpPr>
        <p:spPr bwMode="auto">
          <a:xfrm>
            <a:off x="3116263" y="2360613"/>
            <a:ext cx="504825" cy="476250"/>
          </a:xfrm>
          <a:prstGeom prst="ellipse">
            <a:avLst/>
          </a:prstGeom>
          <a:no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6265" name="Line 9"/>
          <p:cNvSpPr>
            <a:spLocks noChangeShapeType="1"/>
          </p:cNvSpPr>
          <p:nvPr/>
        </p:nvSpPr>
        <p:spPr bwMode="auto">
          <a:xfrm>
            <a:off x="3379788" y="2824163"/>
            <a:ext cx="0" cy="6064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96266" name="Line 10"/>
          <p:cNvSpPr>
            <a:spLocks noChangeShapeType="1"/>
          </p:cNvSpPr>
          <p:nvPr/>
        </p:nvSpPr>
        <p:spPr bwMode="auto">
          <a:xfrm>
            <a:off x="3606800" y="2584450"/>
            <a:ext cx="649288"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6267" name="Line 11"/>
          <p:cNvSpPr>
            <a:spLocks noChangeShapeType="1"/>
          </p:cNvSpPr>
          <p:nvPr/>
        </p:nvSpPr>
        <p:spPr bwMode="auto">
          <a:xfrm flipH="1">
            <a:off x="3635375" y="2786063"/>
            <a:ext cx="823913" cy="8223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96268" name="Text Box 12"/>
          <p:cNvSpPr txBox="1">
            <a:spLocks noChangeArrowheads="1"/>
          </p:cNvSpPr>
          <p:nvPr/>
        </p:nvSpPr>
        <p:spPr bwMode="auto">
          <a:xfrm>
            <a:off x="3565525" y="4654550"/>
            <a:ext cx="1801813"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Linked List:</a:t>
            </a:r>
          </a:p>
        </p:txBody>
      </p:sp>
      <p:sp>
        <p:nvSpPr>
          <p:cNvPr id="96269" name="Text Box 13"/>
          <p:cNvSpPr txBox="1">
            <a:spLocks noChangeArrowheads="1"/>
          </p:cNvSpPr>
          <p:nvPr/>
        </p:nvSpPr>
        <p:spPr bwMode="auto">
          <a:xfrm>
            <a:off x="3168650" y="1911350"/>
            <a:ext cx="404813"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A</a:t>
            </a:r>
          </a:p>
        </p:txBody>
      </p:sp>
      <p:sp>
        <p:nvSpPr>
          <p:cNvPr id="96270" name="Text Box 14"/>
          <p:cNvSpPr txBox="1">
            <a:spLocks noChangeArrowheads="1"/>
          </p:cNvSpPr>
          <p:nvPr/>
        </p:nvSpPr>
        <p:spPr bwMode="auto">
          <a:xfrm>
            <a:off x="4306888" y="1906588"/>
            <a:ext cx="387350"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B</a:t>
            </a:r>
          </a:p>
        </p:txBody>
      </p:sp>
      <p:sp>
        <p:nvSpPr>
          <p:cNvPr id="96271" name="Text Box 15"/>
          <p:cNvSpPr txBox="1">
            <a:spLocks noChangeArrowheads="1"/>
          </p:cNvSpPr>
          <p:nvPr/>
        </p:nvSpPr>
        <p:spPr bwMode="auto">
          <a:xfrm>
            <a:off x="5402263" y="1930400"/>
            <a:ext cx="404812"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D</a:t>
            </a:r>
          </a:p>
        </p:txBody>
      </p:sp>
      <p:sp>
        <p:nvSpPr>
          <p:cNvPr id="96272" name="Text Box 16"/>
          <p:cNvSpPr txBox="1">
            <a:spLocks noChangeArrowheads="1"/>
          </p:cNvSpPr>
          <p:nvPr/>
        </p:nvSpPr>
        <p:spPr bwMode="auto">
          <a:xfrm>
            <a:off x="3192463" y="3835400"/>
            <a:ext cx="387350"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C</a:t>
            </a:r>
          </a:p>
        </p:txBody>
      </p:sp>
      <p:sp>
        <p:nvSpPr>
          <p:cNvPr id="96273" name="Text Box 17"/>
          <p:cNvSpPr txBox="1">
            <a:spLocks noChangeArrowheads="1"/>
          </p:cNvSpPr>
          <p:nvPr/>
        </p:nvSpPr>
        <p:spPr bwMode="auto">
          <a:xfrm>
            <a:off x="5426075" y="3854450"/>
            <a:ext cx="369888"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E</a:t>
            </a:r>
          </a:p>
        </p:txBody>
      </p:sp>
      <p:sp>
        <p:nvSpPr>
          <p:cNvPr id="96274" name="Text Box 18"/>
          <p:cNvSpPr txBox="1">
            <a:spLocks noChangeArrowheads="1"/>
          </p:cNvSpPr>
          <p:nvPr/>
        </p:nvSpPr>
        <p:spPr bwMode="auto">
          <a:xfrm>
            <a:off x="5348288" y="2344738"/>
            <a:ext cx="573087"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1/4</a:t>
            </a:r>
            <a:endParaRPr kumimoji="0" lang="en-US" altLang="zh-CN" sz="2400">
              <a:solidFill>
                <a:schemeClr val="tx1"/>
              </a:solidFill>
            </a:endParaRPr>
          </a:p>
        </p:txBody>
      </p:sp>
      <p:sp>
        <p:nvSpPr>
          <p:cNvPr id="96275" name="Text Box 19"/>
          <p:cNvSpPr txBox="1">
            <a:spLocks noChangeArrowheads="1"/>
          </p:cNvSpPr>
          <p:nvPr/>
        </p:nvSpPr>
        <p:spPr bwMode="auto">
          <a:xfrm>
            <a:off x="5392738" y="3441700"/>
            <a:ext cx="573087"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2/3</a:t>
            </a:r>
            <a:endParaRPr kumimoji="0" lang="en-US" altLang="zh-CN" sz="2400">
              <a:solidFill>
                <a:schemeClr val="tx1"/>
              </a:solidFill>
            </a:endParaRPr>
          </a:p>
        </p:txBody>
      </p:sp>
      <p:sp>
        <p:nvSpPr>
          <p:cNvPr id="96276" name="Oval 20"/>
          <p:cNvSpPr>
            <a:spLocks noChangeArrowheads="1"/>
          </p:cNvSpPr>
          <p:nvPr/>
        </p:nvSpPr>
        <p:spPr bwMode="auto">
          <a:xfrm>
            <a:off x="5122863" y="5221288"/>
            <a:ext cx="504825" cy="476250"/>
          </a:xfrm>
          <a:prstGeom prst="ellipse">
            <a:avLst/>
          </a:prstGeom>
          <a:solidFill>
            <a:srgbClr val="3399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6277" name="Text Box 21"/>
          <p:cNvSpPr txBox="1">
            <a:spLocks noChangeArrowheads="1"/>
          </p:cNvSpPr>
          <p:nvPr/>
        </p:nvSpPr>
        <p:spPr bwMode="auto">
          <a:xfrm>
            <a:off x="5149850" y="5649913"/>
            <a:ext cx="369888"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E</a:t>
            </a:r>
          </a:p>
        </p:txBody>
      </p:sp>
      <p:sp>
        <p:nvSpPr>
          <p:cNvPr id="96278" name="Text Box 22"/>
          <p:cNvSpPr txBox="1">
            <a:spLocks noChangeArrowheads="1"/>
          </p:cNvSpPr>
          <p:nvPr/>
        </p:nvSpPr>
        <p:spPr bwMode="auto">
          <a:xfrm>
            <a:off x="5116513" y="5237163"/>
            <a:ext cx="573087"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2/3</a:t>
            </a:r>
            <a:endParaRPr kumimoji="0" lang="en-US" altLang="zh-CN" sz="2400">
              <a:solidFill>
                <a:schemeClr val="tx1"/>
              </a:solidFill>
            </a:endParaRPr>
          </a:p>
        </p:txBody>
      </p:sp>
      <p:sp>
        <p:nvSpPr>
          <p:cNvPr id="96279" name="Oval 23"/>
          <p:cNvSpPr>
            <a:spLocks noChangeArrowheads="1"/>
          </p:cNvSpPr>
          <p:nvPr/>
        </p:nvSpPr>
        <p:spPr bwMode="auto">
          <a:xfrm>
            <a:off x="3959225" y="5246688"/>
            <a:ext cx="504825" cy="476250"/>
          </a:xfrm>
          <a:prstGeom prst="ellipse">
            <a:avLst/>
          </a:prstGeom>
          <a:solidFill>
            <a:srgbClr val="3399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6280" name="Text Box 24"/>
          <p:cNvSpPr txBox="1">
            <a:spLocks noChangeArrowheads="1"/>
          </p:cNvSpPr>
          <p:nvPr/>
        </p:nvSpPr>
        <p:spPr bwMode="auto">
          <a:xfrm>
            <a:off x="3943350" y="5240338"/>
            <a:ext cx="573088"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1/4</a:t>
            </a:r>
            <a:endParaRPr kumimoji="0" lang="en-US" altLang="zh-CN" sz="2400">
              <a:solidFill>
                <a:schemeClr val="tx1"/>
              </a:solidFill>
            </a:endParaRPr>
          </a:p>
        </p:txBody>
      </p:sp>
      <p:sp>
        <p:nvSpPr>
          <p:cNvPr id="96281" name="Line 25"/>
          <p:cNvSpPr>
            <a:spLocks noChangeShapeType="1"/>
          </p:cNvSpPr>
          <p:nvPr/>
        </p:nvSpPr>
        <p:spPr bwMode="auto">
          <a:xfrm>
            <a:off x="4471988" y="5470525"/>
            <a:ext cx="6492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6282" name="Text Box 26"/>
          <p:cNvSpPr txBox="1">
            <a:spLocks noChangeArrowheads="1"/>
          </p:cNvSpPr>
          <p:nvPr/>
        </p:nvSpPr>
        <p:spPr bwMode="auto">
          <a:xfrm>
            <a:off x="4024313" y="5678488"/>
            <a:ext cx="404812"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D</a:t>
            </a:r>
          </a:p>
        </p:txBody>
      </p:sp>
      <p:sp>
        <p:nvSpPr>
          <p:cNvPr id="96283" name="Text Box 27"/>
          <p:cNvSpPr txBox="1">
            <a:spLocks noChangeArrowheads="1"/>
          </p:cNvSpPr>
          <p:nvPr/>
        </p:nvSpPr>
        <p:spPr bwMode="auto">
          <a:xfrm>
            <a:off x="4238625" y="2330450"/>
            <a:ext cx="573088"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5/8</a:t>
            </a:r>
          </a:p>
        </p:txBody>
      </p:sp>
      <p:sp>
        <p:nvSpPr>
          <p:cNvPr id="96284" name="Text Box 28"/>
          <p:cNvSpPr txBox="1">
            <a:spLocks noChangeArrowheads="1"/>
          </p:cNvSpPr>
          <p:nvPr/>
        </p:nvSpPr>
        <p:spPr bwMode="auto">
          <a:xfrm>
            <a:off x="3113088" y="3441700"/>
            <a:ext cx="573087"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6/7</a:t>
            </a:r>
          </a:p>
        </p:txBody>
      </p:sp>
      <p:sp>
        <p:nvSpPr>
          <p:cNvPr id="96285" name="Oval 29"/>
          <p:cNvSpPr>
            <a:spLocks noChangeArrowheads="1"/>
          </p:cNvSpPr>
          <p:nvPr/>
        </p:nvSpPr>
        <p:spPr bwMode="auto">
          <a:xfrm>
            <a:off x="2825750" y="5241925"/>
            <a:ext cx="504825" cy="476250"/>
          </a:xfrm>
          <a:prstGeom prst="ellipse">
            <a:avLst/>
          </a:prstGeom>
          <a:solidFill>
            <a:srgbClr val="3399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6286" name="Text Box 30"/>
          <p:cNvSpPr txBox="1">
            <a:spLocks noChangeArrowheads="1"/>
          </p:cNvSpPr>
          <p:nvPr/>
        </p:nvSpPr>
        <p:spPr bwMode="auto">
          <a:xfrm>
            <a:off x="2809875" y="5235575"/>
            <a:ext cx="573088"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6/7</a:t>
            </a:r>
            <a:endParaRPr kumimoji="0" lang="en-US" altLang="zh-CN" sz="2400">
              <a:solidFill>
                <a:schemeClr val="tx1"/>
              </a:solidFill>
            </a:endParaRPr>
          </a:p>
        </p:txBody>
      </p:sp>
      <p:sp>
        <p:nvSpPr>
          <p:cNvPr id="96287" name="Line 31"/>
          <p:cNvSpPr>
            <a:spLocks noChangeShapeType="1"/>
          </p:cNvSpPr>
          <p:nvPr/>
        </p:nvSpPr>
        <p:spPr bwMode="auto">
          <a:xfrm>
            <a:off x="3338513" y="5465763"/>
            <a:ext cx="6492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6288" name="Text Box 32"/>
          <p:cNvSpPr txBox="1">
            <a:spLocks noChangeArrowheads="1"/>
          </p:cNvSpPr>
          <p:nvPr/>
        </p:nvSpPr>
        <p:spPr bwMode="auto">
          <a:xfrm>
            <a:off x="2890838" y="5673725"/>
            <a:ext cx="387350"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C</a:t>
            </a:r>
          </a:p>
        </p:txBody>
      </p:sp>
      <p:sp>
        <p:nvSpPr>
          <p:cNvPr id="96289" name="Oval 33"/>
          <p:cNvSpPr>
            <a:spLocks noChangeArrowheads="1"/>
          </p:cNvSpPr>
          <p:nvPr/>
        </p:nvSpPr>
        <p:spPr bwMode="auto">
          <a:xfrm>
            <a:off x="1677988" y="5251450"/>
            <a:ext cx="504825" cy="476250"/>
          </a:xfrm>
          <a:prstGeom prst="ellipse">
            <a:avLst/>
          </a:prstGeom>
          <a:solidFill>
            <a:srgbClr val="3399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6290" name="Text Box 34"/>
          <p:cNvSpPr txBox="1">
            <a:spLocks noChangeArrowheads="1"/>
          </p:cNvSpPr>
          <p:nvPr/>
        </p:nvSpPr>
        <p:spPr bwMode="auto">
          <a:xfrm>
            <a:off x="1633538" y="5259388"/>
            <a:ext cx="573087"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5/8</a:t>
            </a:r>
            <a:endParaRPr kumimoji="0" lang="en-US" altLang="zh-CN" sz="2400">
              <a:solidFill>
                <a:schemeClr val="tx1"/>
              </a:solidFill>
            </a:endParaRPr>
          </a:p>
        </p:txBody>
      </p:sp>
      <p:sp>
        <p:nvSpPr>
          <p:cNvPr id="96291" name="Line 35"/>
          <p:cNvSpPr>
            <a:spLocks noChangeShapeType="1"/>
          </p:cNvSpPr>
          <p:nvPr/>
        </p:nvSpPr>
        <p:spPr bwMode="auto">
          <a:xfrm>
            <a:off x="2190750" y="5475288"/>
            <a:ext cx="649288"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6292" name="Text Box 36"/>
          <p:cNvSpPr txBox="1">
            <a:spLocks noChangeArrowheads="1"/>
          </p:cNvSpPr>
          <p:nvPr/>
        </p:nvSpPr>
        <p:spPr bwMode="auto">
          <a:xfrm>
            <a:off x="1743075" y="5683250"/>
            <a:ext cx="387350"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B</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p:txBody>
          <a:bodyPr/>
          <a:lstStyle/>
          <a:p>
            <a:pPr eaLnBrk="1" hangingPunct="1"/>
            <a:r>
              <a:rPr lang="en-US" altLang="zh-CN" b="1" dirty="0" smtClean="0"/>
              <a:t>Application </a:t>
            </a:r>
            <a:r>
              <a:rPr lang="en-US" altLang="zh-CN" b="1" dirty="0" err="1" smtClean="0"/>
              <a:t>Toposort</a:t>
            </a:r>
            <a:endParaRPr lang="zh-CN" altLang="en-US" b="1" dirty="0" smtClean="0"/>
          </a:p>
        </p:txBody>
      </p:sp>
      <p:sp>
        <p:nvSpPr>
          <p:cNvPr id="99331" name="内容占位符 2"/>
          <p:cNvSpPr>
            <a:spLocks noGrp="1"/>
          </p:cNvSpPr>
          <p:nvPr>
            <p:ph idx="1"/>
          </p:nvPr>
        </p:nvSpPr>
        <p:spPr/>
        <p:txBody>
          <a:bodyPr/>
          <a:lstStyle/>
          <a:p>
            <a:pPr eaLnBrk="1" hangingPunct="1"/>
            <a:r>
              <a:rPr lang="zh-CN" altLang="en-US" dirty="0" smtClean="0"/>
              <a:t>假设有</a:t>
            </a:r>
            <a:r>
              <a:rPr lang="en-US" altLang="zh-CN" dirty="0" smtClean="0"/>
              <a:t>n</a:t>
            </a:r>
            <a:r>
              <a:rPr lang="zh-CN" altLang="en-US" dirty="0" smtClean="0"/>
              <a:t>个变量，还有</a:t>
            </a:r>
            <a:r>
              <a:rPr lang="en-US" altLang="zh-CN" dirty="0" smtClean="0"/>
              <a:t>m</a:t>
            </a:r>
            <a:r>
              <a:rPr lang="zh-CN" altLang="en-US" dirty="0" smtClean="0"/>
              <a:t>个二元组</a:t>
            </a:r>
            <a:r>
              <a:rPr lang="en-US" altLang="zh-CN" dirty="0" smtClean="0"/>
              <a:t>(</a:t>
            </a:r>
            <a:r>
              <a:rPr lang="en-US" altLang="zh-CN" dirty="0" err="1" smtClean="0"/>
              <a:t>u,v</a:t>
            </a:r>
            <a:r>
              <a:rPr lang="en-US" altLang="zh-CN" dirty="0" smtClean="0"/>
              <a:t>)</a:t>
            </a:r>
            <a:r>
              <a:rPr lang="zh-CN" altLang="en-US" dirty="0" smtClean="0"/>
              <a:t>，表示变量</a:t>
            </a:r>
            <a:r>
              <a:rPr lang="en-US" altLang="zh-CN" dirty="0" smtClean="0"/>
              <a:t>u &lt; v</a:t>
            </a:r>
            <a:r>
              <a:rPr lang="zh-CN" altLang="en-US" dirty="0" smtClean="0"/>
              <a:t>。那么，所有变量从小到大排列起来应该是什么样子的呢？</a:t>
            </a:r>
            <a:endParaRPr lang="en-US" altLang="zh-CN" dirty="0" smtClean="0"/>
          </a:p>
          <a:p>
            <a:pPr eaLnBrk="1" hangingPunct="1"/>
            <a:r>
              <a:rPr lang="zh-CN" altLang="en-US" dirty="0" smtClean="0"/>
              <a:t>例如有</a:t>
            </a:r>
            <a:r>
              <a:rPr lang="en-US" altLang="zh-CN" dirty="0" smtClean="0"/>
              <a:t>4</a:t>
            </a:r>
            <a:r>
              <a:rPr lang="zh-CN" altLang="en-US" dirty="0" smtClean="0"/>
              <a:t>个变量</a:t>
            </a:r>
            <a:r>
              <a:rPr lang="en-US" altLang="zh-CN" dirty="0" smtClean="0"/>
              <a:t>a, b, c, d</a:t>
            </a:r>
            <a:r>
              <a:rPr lang="zh-CN" altLang="en-US" dirty="0" smtClean="0"/>
              <a:t>，若已知</a:t>
            </a:r>
            <a:r>
              <a:rPr lang="en-US" altLang="zh-CN" dirty="0" smtClean="0"/>
              <a:t>a &lt; b, c &lt; </a:t>
            </a:r>
            <a:r>
              <a:rPr lang="en-US" altLang="zh-CN" dirty="0" smtClean="0"/>
              <a:t>b, </a:t>
            </a:r>
            <a:r>
              <a:rPr lang="en-US" altLang="zh-CN" dirty="0" smtClean="0"/>
              <a:t>d &lt; c, </a:t>
            </a:r>
            <a:r>
              <a:rPr lang="zh-CN" altLang="en-US" dirty="0" smtClean="0"/>
              <a:t>则这</a:t>
            </a:r>
            <a:r>
              <a:rPr lang="en-US" altLang="zh-CN" dirty="0" smtClean="0"/>
              <a:t>4</a:t>
            </a:r>
            <a:r>
              <a:rPr lang="zh-CN" altLang="en-US" dirty="0" smtClean="0"/>
              <a:t>个变量的排序可能是</a:t>
            </a:r>
            <a:r>
              <a:rPr lang="en-US" altLang="zh-CN" dirty="0" smtClean="0"/>
              <a:t>a&lt;d&lt;c&lt;b</a:t>
            </a:r>
            <a:r>
              <a:rPr lang="zh-CN" altLang="en-US" dirty="0" smtClean="0"/>
              <a:t>。可能有多种排序结果</a:t>
            </a:r>
            <a:r>
              <a:rPr lang="en-US" altLang="zh-CN" dirty="0" smtClean="0"/>
              <a:t>(</a:t>
            </a:r>
            <a:r>
              <a:rPr lang="zh-CN" altLang="en-US" dirty="0" smtClean="0"/>
              <a:t>如</a:t>
            </a:r>
            <a:r>
              <a:rPr lang="en-US" altLang="zh-CN" dirty="0" smtClean="0"/>
              <a:t>d&lt;a&lt;c&lt;b)</a:t>
            </a:r>
            <a:r>
              <a:rPr lang="zh-CN" altLang="en-US" dirty="0" smtClean="0"/>
              <a:t>，你只需找出其中一个即可。</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500063" y="214313"/>
            <a:ext cx="8229600" cy="1139825"/>
          </a:xfrm>
        </p:spPr>
        <p:txBody>
          <a:bodyPr/>
          <a:lstStyle/>
          <a:p>
            <a:pPr eaLnBrk="1" hangingPunct="1"/>
            <a:r>
              <a:rPr lang="en-US" altLang="zh-CN" b="1" dirty="0" smtClean="0"/>
              <a:t>Application </a:t>
            </a:r>
            <a:r>
              <a:rPr lang="en-US" altLang="zh-CN" b="1" dirty="0" err="1" smtClean="0"/>
              <a:t>Toposort</a:t>
            </a:r>
            <a:endParaRPr lang="en-US" altLang="zh-CN" b="1" dirty="0" smtClean="0"/>
          </a:p>
        </p:txBody>
      </p:sp>
      <p:sp>
        <p:nvSpPr>
          <p:cNvPr id="100355" name="Rectangle 3"/>
          <p:cNvSpPr>
            <a:spLocks noGrp="1" noChangeArrowheads="1"/>
          </p:cNvSpPr>
          <p:nvPr>
            <p:ph type="body" idx="1"/>
          </p:nvPr>
        </p:nvSpPr>
        <p:spPr>
          <a:xfrm>
            <a:off x="457200" y="1000125"/>
            <a:ext cx="8435975" cy="5130800"/>
          </a:xfrm>
        </p:spPr>
        <p:txBody>
          <a:bodyPr/>
          <a:lstStyle/>
          <a:p>
            <a:pPr eaLnBrk="1" hangingPunct="1">
              <a:lnSpc>
                <a:spcPct val="80000"/>
              </a:lnSpc>
              <a:buFont typeface="Wingdings" pitchFamily="2" charset="2"/>
              <a:buNone/>
            </a:pPr>
            <a:r>
              <a:rPr lang="en-US" altLang="zh-CN" sz="2000" b="1" dirty="0" err="1" smtClean="0">
                <a:latin typeface="Courier New" pitchFamily="49" charset="0"/>
              </a:rPr>
              <a:t>int</a:t>
            </a:r>
            <a:r>
              <a:rPr lang="en-US" altLang="zh-CN" sz="2000" b="1" dirty="0" smtClean="0">
                <a:latin typeface="Courier New" pitchFamily="49" charset="0"/>
              </a:rPr>
              <a:t> color[MAXN], </a:t>
            </a:r>
            <a:r>
              <a:rPr lang="en-US" altLang="zh-CN" sz="2000" b="1" dirty="0" err="1" smtClean="0">
                <a:latin typeface="Courier New" pitchFamily="49" charset="0"/>
              </a:rPr>
              <a:t>topo</a:t>
            </a:r>
            <a:r>
              <a:rPr lang="en-US" altLang="zh-CN" sz="2000" b="1" dirty="0" smtClean="0">
                <a:latin typeface="Courier New" pitchFamily="49" charset="0"/>
              </a:rPr>
              <a:t>[MAXN], t;</a:t>
            </a:r>
          </a:p>
          <a:p>
            <a:pPr eaLnBrk="1" hangingPunct="1">
              <a:lnSpc>
                <a:spcPct val="80000"/>
              </a:lnSpc>
              <a:buFont typeface="Wingdings" pitchFamily="2" charset="2"/>
              <a:buNone/>
            </a:pPr>
            <a:r>
              <a:rPr lang="en-US" altLang="zh-CN" sz="2000" b="1" dirty="0" err="1" smtClean="0">
                <a:latin typeface="Courier New" pitchFamily="49" charset="0"/>
              </a:rPr>
              <a:t>bool</a:t>
            </a:r>
            <a:r>
              <a:rPr lang="en-US" altLang="zh-CN" sz="2000" b="1" dirty="0" smtClean="0">
                <a:latin typeface="Courier New" pitchFamily="49" charset="0"/>
              </a:rPr>
              <a:t> </a:t>
            </a:r>
            <a:r>
              <a:rPr lang="en-US" altLang="zh-CN" sz="2000" b="1" dirty="0" err="1" smtClean="0">
                <a:latin typeface="Courier New" pitchFamily="49" charset="0"/>
              </a:rPr>
              <a:t>dfs</a:t>
            </a:r>
            <a:r>
              <a:rPr lang="en-US" altLang="zh-CN" sz="2000" b="1" dirty="0" smtClean="0">
                <a:latin typeface="Courier New" pitchFamily="49" charset="0"/>
              </a:rPr>
              <a:t>(</a:t>
            </a:r>
            <a:r>
              <a:rPr lang="en-US" altLang="zh-CN" sz="2000" b="1" dirty="0" err="1" smtClean="0">
                <a:latin typeface="Courier New" pitchFamily="49" charset="0"/>
              </a:rPr>
              <a:t>int</a:t>
            </a:r>
            <a:r>
              <a:rPr lang="en-US" altLang="zh-CN" sz="2000" b="1" dirty="0" smtClean="0">
                <a:latin typeface="Courier New" pitchFamily="49" charset="0"/>
              </a:rPr>
              <a:t> u)</a:t>
            </a:r>
          </a:p>
          <a:p>
            <a:pPr eaLnBrk="1" hangingPunct="1">
              <a:lnSpc>
                <a:spcPct val="80000"/>
              </a:lnSpc>
              <a:buFont typeface="Wingdings" pitchFamily="2" charset="2"/>
              <a:buNone/>
            </a:pPr>
            <a:r>
              <a:rPr lang="en-US" altLang="zh-CN" sz="2000" b="1" dirty="0" smtClean="0">
                <a:latin typeface="Courier New" pitchFamily="49" charset="0"/>
              </a:rPr>
              <a:t>{</a:t>
            </a:r>
          </a:p>
          <a:p>
            <a:pPr eaLnBrk="1" hangingPunct="1">
              <a:lnSpc>
                <a:spcPct val="80000"/>
              </a:lnSpc>
              <a:buFont typeface="Wingdings" pitchFamily="2" charset="2"/>
              <a:buNone/>
            </a:pPr>
            <a:r>
              <a:rPr lang="en-US" altLang="zh-CN" sz="2000" b="1" dirty="0" smtClean="0">
                <a:latin typeface="Courier New" pitchFamily="49" charset="0"/>
              </a:rPr>
              <a:t>	color[u] = 1; //u is discovered</a:t>
            </a:r>
          </a:p>
          <a:p>
            <a:pPr eaLnBrk="1" hangingPunct="1">
              <a:lnSpc>
                <a:spcPct val="80000"/>
              </a:lnSpc>
              <a:buFont typeface="Wingdings" pitchFamily="2" charset="2"/>
              <a:buNone/>
            </a:pPr>
            <a:r>
              <a:rPr lang="en-US" altLang="zh-CN" sz="2000" b="1" dirty="0" smtClean="0">
                <a:latin typeface="Courier New" pitchFamily="49" charset="0"/>
              </a:rPr>
              <a:t>	for(</a:t>
            </a:r>
            <a:r>
              <a:rPr lang="en-US" altLang="zh-CN" sz="2000" b="1" dirty="0" err="1" smtClean="0">
                <a:latin typeface="Courier New" pitchFamily="49" charset="0"/>
              </a:rPr>
              <a:t>int</a:t>
            </a:r>
            <a:r>
              <a:rPr lang="en-US" altLang="zh-CN" sz="2000" b="1" dirty="0" smtClean="0">
                <a:latin typeface="Courier New" pitchFamily="49" charset="0"/>
              </a:rPr>
              <a:t> v=0; v&lt;n; v++) if (G[u][v])</a:t>
            </a:r>
          </a:p>
          <a:p>
            <a:pPr eaLnBrk="1" hangingPunct="1">
              <a:lnSpc>
                <a:spcPct val="80000"/>
              </a:lnSpc>
              <a:buFont typeface="Wingdings" pitchFamily="2" charset="2"/>
              <a:buNone/>
            </a:pPr>
            <a:r>
              <a:rPr lang="en-US" altLang="zh-CN" sz="2000" b="1" dirty="0" smtClean="0">
                <a:latin typeface="Courier New" pitchFamily="49" charset="0"/>
              </a:rPr>
              <a:t>	{</a:t>
            </a:r>
          </a:p>
          <a:p>
            <a:pPr eaLnBrk="1" hangingPunct="1">
              <a:lnSpc>
                <a:spcPct val="80000"/>
              </a:lnSpc>
              <a:buFont typeface="Wingdings" pitchFamily="2" charset="2"/>
              <a:buNone/>
            </a:pPr>
            <a:r>
              <a:rPr lang="en-US" altLang="zh-CN" sz="2000" b="1" dirty="0" smtClean="0">
                <a:latin typeface="Courier New" pitchFamily="49" charset="0"/>
              </a:rPr>
              <a:t>		if (color[v]==1) return false;</a:t>
            </a:r>
            <a:r>
              <a:rPr lang="en-US" altLang="zh-CN" sz="1600" b="1" dirty="0" smtClean="0">
                <a:latin typeface="Courier New" pitchFamily="49" charset="0"/>
              </a:rPr>
              <a:t>//</a:t>
            </a:r>
            <a:r>
              <a:rPr lang="en-US" altLang="zh-CN" sz="1600" b="1" dirty="0" err="1" smtClean="0">
                <a:latin typeface="Courier New" pitchFamily="49" charset="0"/>
              </a:rPr>
              <a:t>backedge</a:t>
            </a:r>
            <a:r>
              <a:rPr lang="en-US" altLang="zh-CN" sz="1600" b="1" dirty="0" smtClean="0">
                <a:latin typeface="Courier New" pitchFamily="49" charset="0"/>
              </a:rPr>
              <a:t> exist</a:t>
            </a:r>
            <a:endParaRPr lang="en-US" altLang="zh-CN" sz="2000" b="1" dirty="0" smtClean="0">
              <a:latin typeface="Courier New" pitchFamily="49" charset="0"/>
            </a:endParaRPr>
          </a:p>
          <a:p>
            <a:pPr eaLnBrk="1" hangingPunct="1">
              <a:lnSpc>
                <a:spcPct val="80000"/>
              </a:lnSpc>
              <a:buFont typeface="Wingdings" pitchFamily="2" charset="2"/>
              <a:buNone/>
            </a:pPr>
            <a:r>
              <a:rPr lang="en-US" altLang="zh-CN" sz="2000" b="1" dirty="0" smtClean="0">
                <a:latin typeface="Courier New" pitchFamily="49" charset="0"/>
              </a:rPr>
              <a:t>		else if (!color[v] &amp;&amp; !</a:t>
            </a:r>
            <a:r>
              <a:rPr lang="en-US" altLang="zh-CN" sz="2000" b="1" dirty="0" err="1" smtClean="0">
                <a:latin typeface="Courier New" pitchFamily="49" charset="0"/>
              </a:rPr>
              <a:t>dfs</a:t>
            </a:r>
            <a:r>
              <a:rPr lang="en-US" altLang="zh-CN" sz="2000" b="1" dirty="0" smtClean="0">
                <a:latin typeface="Courier New" pitchFamily="49" charset="0"/>
              </a:rPr>
              <a:t>(v)) return false;</a:t>
            </a:r>
          </a:p>
          <a:p>
            <a:pPr eaLnBrk="1" hangingPunct="1">
              <a:lnSpc>
                <a:spcPct val="80000"/>
              </a:lnSpc>
              <a:buFont typeface="Wingdings" pitchFamily="2" charset="2"/>
              <a:buNone/>
            </a:pPr>
            <a:r>
              <a:rPr lang="en-US" altLang="zh-CN" sz="2000" b="1" dirty="0" smtClean="0">
                <a:latin typeface="Courier New" pitchFamily="49" charset="0"/>
              </a:rPr>
              <a:t>	}</a:t>
            </a:r>
          </a:p>
          <a:p>
            <a:pPr eaLnBrk="1" hangingPunct="1">
              <a:lnSpc>
                <a:spcPct val="80000"/>
              </a:lnSpc>
              <a:buFont typeface="Wingdings" pitchFamily="2" charset="2"/>
              <a:buNone/>
            </a:pPr>
            <a:r>
              <a:rPr lang="en-US" altLang="zh-CN" sz="2000" b="1" dirty="0" smtClean="0">
                <a:latin typeface="Courier New" pitchFamily="49" charset="0"/>
              </a:rPr>
              <a:t>	color[u] = 2; </a:t>
            </a:r>
            <a:r>
              <a:rPr lang="en-US" altLang="zh-CN" sz="2000" b="1" dirty="0" err="1" smtClean="0">
                <a:latin typeface="Courier New" pitchFamily="49" charset="0"/>
              </a:rPr>
              <a:t>topo</a:t>
            </a:r>
            <a:r>
              <a:rPr lang="en-US" altLang="zh-CN" sz="2000" b="1" dirty="0" smtClean="0">
                <a:latin typeface="Courier New" pitchFamily="49" charset="0"/>
              </a:rPr>
              <a:t>[--t] = u;</a:t>
            </a:r>
          </a:p>
          <a:p>
            <a:pPr eaLnBrk="1" hangingPunct="1">
              <a:lnSpc>
                <a:spcPct val="80000"/>
              </a:lnSpc>
              <a:buFont typeface="Wingdings" pitchFamily="2" charset="2"/>
              <a:buNone/>
            </a:pPr>
            <a:r>
              <a:rPr lang="en-US" altLang="zh-CN" sz="2000" b="1" dirty="0" smtClean="0">
                <a:latin typeface="Courier New" pitchFamily="49" charset="0"/>
              </a:rPr>
              <a:t>  return true;</a:t>
            </a:r>
          </a:p>
          <a:p>
            <a:pPr eaLnBrk="1" hangingPunct="1">
              <a:lnSpc>
                <a:spcPct val="80000"/>
              </a:lnSpc>
              <a:buFont typeface="Wingdings" pitchFamily="2" charset="2"/>
              <a:buNone/>
            </a:pPr>
            <a:r>
              <a:rPr lang="en-US" altLang="zh-CN" sz="2000" b="1" dirty="0" smtClean="0">
                <a:latin typeface="Courier New" pitchFamily="49" charset="0"/>
              </a:rPr>
              <a:t>}</a:t>
            </a:r>
          </a:p>
          <a:p>
            <a:pPr eaLnBrk="1" hangingPunct="1">
              <a:lnSpc>
                <a:spcPct val="80000"/>
              </a:lnSpc>
              <a:buFont typeface="Wingdings" pitchFamily="2" charset="2"/>
              <a:buNone/>
            </a:pPr>
            <a:r>
              <a:rPr lang="en-US" altLang="zh-CN" sz="2000" b="1" dirty="0" err="1" smtClean="0">
                <a:latin typeface="Courier New" pitchFamily="49" charset="0"/>
              </a:rPr>
              <a:t>bool</a:t>
            </a:r>
            <a:r>
              <a:rPr lang="en-US" altLang="zh-CN" sz="2000" b="1" dirty="0" smtClean="0">
                <a:latin typeface="Courier New" pitchFamily="49" charset="0"/>
              </a:rPr>
              <a:t> </a:t>
            </a:r>
            <a:r>
              <a:rPr lang="en-US" altLang="zh-CN" sz="2000" b="1" dirty="0" err="1" smtClean="0">
                <a:latin typeface="Courier New" pitchFamily="49" charset="0"/>
              </a:rPr>
              <a:t>toposort</a:t>
            </a:r>
            <a:r>
              <a:rPr lang="en-US" altLang="zh-CN" sz="2000" b="1" dirty="0" smtClean="0">
                <a:latin typeface="Courier New" pitchFamily="49" charset="0"/>
              </a:rPr>
              <a:t>()</a:t>
            </a:r>
          </a:p>
          <a:p>
            <a:pPr eaLnBrk="1" hangingPunct="1">
              <a:lnSpc>
                <a:spcPct val="80000"/>
              </a:lnSpc>
              <a:buFont typeface="Wingdings" pitchFamily="2" charset="2"/>
              <a:buNone/>
            </a:pPr>
            <a:r>
              <a:rPr lang="en-US" altLang="zh-CN" sz="2000" b="1" dirty="0" smtClean="0">
                <a:latin typeface="Courier New" pitchFamily="49" charset="0"/>
              </a:rPr>
              <a:t>{</a:t>
            </a:r>
          </a:p>
          <a:p>
            <a:pPr eaLnBrk="1" hangingPunct="1">
              <a:lnSpc>
                <a:spcPct val="80000"/>
              </a:lnSpc>
              <a:buFont typeface="Wingdings" pitchFamily="2" charset="2"/>
              <a:buNone/>
            </a:pPr>
            <a:r>
              <a:rPr lang="en-US" altLang="zh-CN" sz="2000" b="1" dirty="0" smtClean="0">
                <a:latin typeface="Courier New" pitchFamily="49" charset="0"/>
              </a:rPr>
              <a:t>	t = n; </a:t>
            </a:r>
            <a:r>
              <a:rPr lang="en-US" altLang="zh-CN" sz="2000" b="1" dirty="0" err="1" smtClean="0">
                <a:latin typeface="Courier New" pitchFamily="49" charset="0"/>
              </a:rPr>
              <a:t>memset</a:t>
            </a:r>
            <a:r>
              <a:rPr lang="en-US" altLang="zh-CN" sz="2000" b="1" dirty="0" smtClean="0">
                <a:latin typeface="Courier New" pitchFamily="49" charset="0"/>
              </a:rPr>
              <a:t>(color,0,sizeof(color));</a:t>
            </a:r>
          </a:p>
          <a:p>
            <a:pPr eaLnBrk="1" hangingPunct="1">
              <a:lnSpc>
                <a:spcPct val="80000"/>
              </a:lnSpc>
              <a:buFont typeface="Wingdings" pitchFamily="2" charset="2"/>
              <a:buNone/>
            </a:pPr>
            <a:r>
              <a:rPr lang="en-US" altLang="zh-CN" sz="2000" b="1" dirty="0" smtClean="0">
                <a:latin typeface="Courier New" pitchFamily="49" charset="0"/>
              </a:rPr>
              <a:t>	for(</a:t>
            </a:r>
            <a:r>
              <a:rPr lang="en-US" altLang="zh-CN" sz="2000" b="1" dirty="0" err="1" smtClean="0">
                <a:latin typeface="Courier New" pitchFamily="49" charset="0"/>
              </a:rPr>
              <a:t>int</a:t>
            </a:r>
            <a:r>
              <a:rPr lang="en-US" altLang="zh-CN" sz="2000" b="1" dirty="0" smtClean="0">
                <a:latin typeface="Courier New" pitchFamily="49" charset="0"/>
              </a:rPr>
              <a:t> u=0; u&lt;n; u++) if (!c[u] &amp;&amp; !</a:t>
            </a:r>
            <a:r>
              <a:rPr lang="en-US" altLang="zh-CN" sz="2000" b="1" dirty="0" err="1" smtClean="0">
                <a:latin typeface="Courier New" pitchFamily="49" charset="0"/>
              </a:rPr>
              <a:t>dfs</a:t>
            </a:r>
            <a:r>
              <a:rPr lang="en-US" altLang="zh-CN" sz="2000" b="1" dirty="0" smtClean="0">
                <a:latin typeface="Courier New" pitchFamily="49" charset="0"/>
              </a:rPr>
              <a:t>(u)) </a:t>
            </a:r>
          </a:p>
          <a:p>
            <a:pPr eaLnBrk="1" hangingPunct="1">
              <a:lnSpc>
                <a:spcPct val="80000"/>
              </a:lnSpc>
              <a:buFont typeface="Wingdings" pitchFamily="2" charset="2"/>
              <a:buNone/>
            </a:pPr>
            <a:r>
              <a:rPr lang="en-US" altLang="zh-CN" sz="2000" b="1" dirty="0" smtClean="0">
                <a:latin typeface="Courier New" pitchFamily="49" charset="0"/>
              </a:rPr>
              <a:t>		return false;</a:t>
            </a:r>
          </a:p>
          <a:p>
            <a:pPr eaLnBrk="1" hangingPunct="1">
              <a:lnSpc>
                <a:spcPct val="80000"/>
              </a:lnSpc>
              <a:buFont typeface="Wingdings" pitchFamily="2" charset="2"/>
              <a:buNone/>
            </a:pPr>
            <a:r>
              <a:rPr lang="en-US" altLang="zh-CN" sz="2000" b="1" dirty="0" smtClean="0">
                <a:latin typeface="Courier New" pitchFamily="49" charset="0"/>
              </a:rPr>
              <a:t>	return true;</a:t>
            </a:r>
          </a:p>
          <a:p>
            <a:pPr eaLnBrk="1" hangingPunct="1">
              <a:lnSpc>
                <a:spcPct val="80000"/>
              </a:lnSpc>
              <a:buFont typeface="Wingdings" pitchFamily="2" charset="2"/>
              <a:buNone/>
            </a:pPr>
            <a:r>
              <a:rPr lang="en-US" altLang="zh-CN" sz="2000" b="1" dirty="0" smtClean="0">
                <a:latin typeface="Courier New" pitchFamily="49" charset="0"/>
              </a:rPr>
              <a:t>}</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4495800" y="4881563"/>
            <a:ext cx="609600" cy="685800"/>
          </a:xfrm>
          <a:prstGeom prst="rect">
            <a:avLst/>
          </a:prstGeom>
          <a:solidFill>
            <a:srgbClr val="FFCCFF"/>
          </a:solidFill>
          <a:ln w="12700">
            <a:solidFill>
              <a:schemeClr val="tx1"/>
            </a:solidFill>
            <a:miter lim="800000"/>
            <a:headEnd type="none" w="sm" len="sm"/>
            <a:tailEnd type="none" w="sm" len="sm"/>
          </a:ln>
        </p:spPr>
        <p:txBody>
          <a:bodyPr wrap="none" anchor="ctr"/>
          <a:lstStyle/>
          <a:p>
            <a:endParaRPr lang="zh-CN" altLang="en-US"/>
          </a:p>
        </p:txBody>
      </p:sp>
      <p:sp>
        <p:nvSpPr>
          <p:cNvPr id="101379" name="Rectangle 3"/>
          <p:cNvSpPr>
            <a:spLocks noChangeArrowheads="1"/>
          </p:cNvSpPr>
          <p:nvPr/>
        </p:nvSpPr>
        <p:spPr bwMode="auto">
          <a:xfrm>
            <a:off x="5486400" y="3967163"/>
            <a:ext cx="914400" cy="1600200"/>
          </a:xfrm>
          <a:prstGeom prst="rect">
            <a:avLst/>
          </a:prstGeom>
          <a:solidFill>
            <a:srgbClr val="FFCCFF"/>
          </a:solidFill>
          <a:ln w="12700">
            <a:solidFill>
              <a:schemeClr val="tx1"/>
            </a:solidFill>
            <a:miter lim="800000"/>
            <a:headEnd type="none" w="sm" len="sm"/>
            <a:tailEnd type="none" w="sm" len="sm"/>
          </a:ln>
        </p:spPr>
        <p:txBody>
          <a:bodyPr wrap="none" anchor="ctr"/>
          <a:lstStyle/>
          <a:p>
            <a:endParaRPr lang="zh-CN" altLang="en-US"/>
          </a:p>
        </p:txBody>
      </p:sp>
      <p:sp>
        <p:nvSpPr>
          <p:cNvPr id="101380" name="Rectangle 4"/>
          <p:cNvSpPr>
            <a:spLocks noChangeArrowheads="1"/>
          </p:cNvSpPr>
          <p:nvPr/>
        </p:nvSpPr>
        <p:spPr bwMode="auto">
          <a:xfrm>
            <a:off x="4343400" y="3967163"/>
            <a:ext cx="762000" cy="762000"/>
          </a:xfrm>
          <a:prstGeom prst="rect">
            <a:avLst/>
          </a:prstGeom>
          <a:solidFill>
            <a:srgbClr val="FFCCFF"/>
          </a:solidFill>
          <a:ln w="12700">
            <a:solidFill>
              <a:schemeClr val="tx1"/>
            </a:solidFill>
            <a:miter lim="800000"/>
            <a:headEnd type="none" w="sm" len="sm"/>
            <a:tailEnd type="none" w="sm" len="sm"/>
          </a:ln>
        </p:spPr>
        <p:txBody>
          <a:bodyPr wrap="none" anchor="ctr"/>
          <a:lstStyle/>
          <a:p>
            <a:endParaRPr lang="zh-CN" altLang="en-US"/>
          </a:p>
        </p:txBody>
      </p:sp>
      <p:sp>
        <p:nvSpPr>
          <p:cNvPr id="101381" name="Rectangle 5"/>
          <p:cNvSpPr>
            <a:spLocks noChangeArrowheads="1"/>
          </p:cNvSpPr>
          <p:nvPr/>
        </p:nvSpPr>
        <p:spPr bwMode="auto">
          <a:xfrm>
            <a:off x="3200400" y="3967163"/>
            <a:ext cx="1143000" cy="1600200"/>
          </a:xfrm>
          <a:prstGeom prst="rect">
            <a:avLst/>
          </a:prstGeom>
          <a:solidFill>
            <a:srgbClr val="FFCCFF"/>
          </a:solidFill>
          <a:ln w="12700">
            <a:solidFill>
              <a:schemeClr val="tx1"/>
            </a:solidFill>
            <a:miter lim="800000"/>
            <a:headEnd type="none" w="sm" len="sm"/>
            <a:tailEnd type="none" w="sm" len="sm"/>
          </a:ln>
        </p:spPr>
        <p:txBody>
          <a:bodyPr wrap="none" anchor="ctr"/>
          <a:lstStyle/>
          <a:p>
            <a:endParaRPr lang="zh-CN" altLang="en-US"/>
          </a:p>
        </p:txBody>
      </p:sp>
      <p:sp>
        <p:nvSpPr>
          <p:cNvPr id="101382" name="Rectangle 6"/>
          <p:cNvSpPr>
            <a:spLocks noChangeArrowheads="1"/>
          </p:cNvSpPr>
          <p:nvPr/>
        </p:nvSpPr>
        <p:spPr bwMode="auto">
          <a:xfrm>
            <a:off x="914400" y="3967163"/>
            <a:ext cx="1905000" cy="1676400"/>
          </a:xfrm>
          <a:prstGeom prst="rect">
            <a:avLst/>
          </a:prstGeom>
          <a:solidFill>
            <a:srgbClr val="FFCCFF"/>
          </a:solidFill>
          <a:ln w="12700">
            <a:solidFill>
              <a:schemeClr val="tx1"/>
            </a:solidFill>
            <a:miter lim="800000"/>
            <a:headEnd type="none" w="sm" len="sm"/>
            <a:tailEnd type="none" w="sm" len="sm"/>
          </a:ln>
        </p:spPr>
        <p:txBody>
          <a:bodyPr wrap="none" anchor="ctr"/>
          <a:lstStyle/>
          <a:p>
            <a:endParaRPr lang="zh-CN" altLang="en-US"/>
          </a:p>
        </p:txBody>
      </p:sp>
      <p:sp>
        <p:nvSpPr>
          <p:cNvPr id="101383" name="Rectangle 7"/>
          <p:cNvSpPr>
            <a:spLocks noGrp="1" noChangeArrowheads="1"/>
          </p:cNvSpPr>
          <p:nvPr>
            <p:ph type="title"/>
          </p:nvPr>
        </p:nvSpPr>
        <p:spPr/>
        <p:txBody>
          <a:bodyPr/>
          <a:lstStyle/>
          <a:p>
            <a:pPr eaLnBrk="1" hangingPunct="1"/>
            <a:r>
              <a:rPr lang="en-US" altLang="zh-CN" b="1" dirty="0" smtClean="0"/>
              <a:t>Strongly Connected Components</a:t>
            </a:r>
          </a:p>
        </p:txBody>
      </p:sp>
      <p:sp>
        <p:nvSpPr>
          <p:cNvPr id="101384" name="Rectangle 8"/>
          <p:cNvSpPr>
            <a:spLocks noGrp="1" noChangeArrowheads="1"/>
          </p:cNvSpPr>
          <p:nvPr>
            <p:ph type="body" idx="1"/>
          </p:nvPr>
        </p:nvSpPr>
        <p:spPr>
          <a:xfrm>
            <a:off x="457200" y="981075"/>
            <a:ext cx="8229600" cy="4530725"/>
          </a:xfrm>
        </p:spPr>
        <p:txBody>
          <a:bodyPr/>
          <a:lstStyle/>
          <a:p>
            <a:pPr eaLnBrk="1" hangingPunct="1"/>
            <a:r>
              <a:rPr lang="en-US" altLang="zh-CN" i="1" smtClean="0"/>
              <a:t>G</a:t>
            </a:r>
            <a:r>
              <a:rPr lang="en-US" altLang="zh-CN" smtClean="0"/>
              <a:t> is strongly connected if every pair (</a:t>
            </a:r>
            <a:r>
              <a:rPr lang="en-US" altLang="zh-CN" i="1" smtClean="0"/>
              <a:t>u</a:t>
            </a:r>
            <a:r>
              <a:rPr lang="en-US" altLang="zh-CN" smtClean="0"/>
              <a:t>, </a:t>
            </a:r>
            <a:r>
              <a:rPr lang="en-US" altLang="zh-CN" i="1" smtClean="0"/>
              <a:t>v</a:t>
            </a:r>
            <a:r>
              <a:rPr lang="en-US" altLang="zh-CN" smtClean="0"/>
              <a:t>) of vertices in </a:t>
            </a:r>
            <a:r>
              <a:rPr lang="en-US" altLang="zh-CN" i="1" smtClean="0"/>
              <a:t>G </a:t>
            </a:r>
            <a:r>
              <a:rPr lang="en-US" altLang="zh-CN" smtClean="0"/>
              <a:t>is reachable from one another.</a:t>
            </a:r>
          </a:p>
          <a:p>
            <a:pPr eaLnBrk="1" hangingPunct="1"/>
            <a:r>
              <a:rPr lang="en-US" altLang="zh-CN" smtClean="0"/>
              <a:t>A </a:t>
            </a:r>
            <a:r>
              <a:rPr lang="en-US" altLang="zh-CN" b="1" smtClean="0">
                <a:solidFill>
                  <a:srgbClr val="CC3300"/>
                </a:solidFill>
              </a:rPr>
              <a:t>strongly connected component</a:t>
            </a:r>
            <a:r>
              <a:rPr lang="en-US" altLang="zh-CN" b="1" smtClean="0"/>
              <a:t> </a:t>
            </a:r>
            <a:r>
              <a:rPr lang="en-US" altLang="zh-CN" smtClean="0"/>
              <a:t>(</a:t>
            </a:r>
            <a:r>
              <a:rPr lang="en-US" altLang="zh-CN" b="1" i="1" smtClean="0">
                <a:solidFill>
                  <a:srgbClr val="CC3300"/>
                </a:solidFill>
              </a:rPr>
              <a:t>SCC</a:t>
            </a:r>
            <a:r>
              <a:rPr lang="en-US" altLang="zh-CN" smtClean="0"/>
              <a:t>) of </a:t>
            </a:r>
            <a:r>
              <a:rPr lang="en-US" altLang="zh-CN" i="1" smtClean="0"/>
              <a:t>G </a:t>
            </a:r>
            <a:r>
              <a:rPr lang="en-US" altLang="zh-CN" smtClean="0"/>
              <a:t>is a maximal set of vertices </a:t>
            </a:r>
            <a:r>
              <a:rPr lang="en-US" altLang="zh-CN" i="1" smtClean="0"/>
              <a:t>C </a:t>
            </a:r>
            <a:r>
              <a:rPr lang="en-US" altLang="zh-CN" smtClean="0">
                <a:sym typeface="Symbol" pitchFamily="18" charset="2"/>
              </a:rPr>
              <a:t></a:t>
            </a:r>
            <a:r>
              <a:rPr lang="en-US" altLang="zh-CN" smtClean="0">
                <a:latin typeface="MTSYN" charset="-127"/>
              </a:rPr>
              <a:t> </a:t>
            </a:r>
            <a:r>
              <a:rPr lang="en-US" altLang="zh-CN" i="1" smtClean="0"/>
              <a:t>V </a:t>
            </a:r>
            <a:r>
              <a:rPr lang="en-US" altLang="zh-CN" smtClean="0"/>
              <a:t>such that for all </a:t>
            </a:r>
            <a:r>
              <a:rPr lang="en-US" altLang="zh-CN" i="1" smtClean="0"/>
              <a:t>u</a:t>
            </a:r>
            <a:r>
              <a:rPr lang="en-US" altLang="zh-CN" i="1" smtClean="0">
                <a:latin typeface="RMTMI" charset="-95"/>
              </a:rPr>
              <a:t>,  v </a:t>
            </a:r>
            <a:r>
              <a:rPr lang="en-US" altLang="zh-CN" smtClean="0">
                <a:sym typeface="Symbol" pitchFamily="18" charset="2"/>
              </a:rPr>
              <a:t></a:t>
            </a:r>
            <a:r>
              <a:rPr lang="en-US" altLang="zh-CN" smtClean="0">
                <a:latin typeface="MTSYN" charset="-127"/>
              </a:rPr>
              <a:t> </a:t>
            </a:r>
            <a:r>
              <a:rPr lang="en-US" altLang="zh-CN" i="1" smtClean="0"/>
              <a:t>C</a:t>
            </a:r>
            <a:r>
              <a:rPr lang="en-US" altLang="zh-CN" smtClean="0"/>
              <a:t>, both </a:t>
            </a:r>
            <a:r>
              <a:rPr lang="en-US" altLang="zh-CN" i="1" smtClean="0"/>
              <a:t>u   </a:t>
            </a:r>
            <a:r>
              <a:rPr lang="en-US" altLang="zh-CN" i="1" smtClean="0">
                <a:latin typeface="LASY10" charset="0"/>
              </a:rPr>
              <a:t>  </a:t>
            </a:r>
            <a:r>
              <a:rPr lang="en-US" altLang="zh-CN" i="1" smtClean="0">
                <a:latin typeface="RMTMI" charset="-95"/>
              </a:rPr>
              <a:t>v </a:t>
            </a:r>
            <a:r>
              <a:rPr lang="en-US" altLang="zh-CN" smtClean="0"/>
              <a:t>and </a:t>
            </a:r>
            <a:r>
              <a:rPr lang="en-US" altLang="zh-CN" i="1" smtClean="0">
                <a:latin typeface="RMTMI" charset="-95"/>
              </a:rPr>
              <a:t>v     </a:t>
            </a:r>
            <a:r>
              <a:rPr lang="en-US" altLang="zh-CN" i="1" smtClean="0">
                <a:latin typeface="LASY10" charset="0"/>
              </a:rPr>
              <a:t> </a:t>
            </a:r>
            <a:r>
              <a:rPr lang="en-US" altLang="zh-CN" i="1" smtClean="0"/>
              <a:t>u</a:t>
            </a:r>
            <a:r>
              <a:rPr lang="en-US" altLang="zh-CN" smtClean="0"/>
              <a:t> exist.</a:t>
            </a:r>
          </a:p>
          <a:p>
            <a:pPr eaLnBrk="1" hangingPunct="1"/>
            <a:endParaRPr lang="en-US" altLang="zh-CN" smtClean="0"/>
          </a:p>
          <a:p>
            <a:pPr eaLnBrk="1" hangingPunct="1"/>
            <a:endParaRPr lang="zh-CN" altLang="en-US" i="1" smtClean="0"/>
          </a:p>
        </p:txBody>
      </p:sp>
      <p:sp>
        <p:nvSpPr>
          <p:cNvPr id="101385" name="Freeform 9"/>
          <p:cNvSpPr>
            <a:spLocks/>
          </p:cNvSpPr>
          <p:nvPr/>
        </p:nvSpPr>
        <p:spPr bwMode="auto">
          <a:xfrm>
            <a:off x="5572125" y="3143250"/>
            <a:ext cx="381000" cy="76200"/>
          </a:xfrm>
          <a:custGeom>
            <a:avLst/>
            <a:gdLst>
              <a:gd name="T0" fmla="*/ 0 w 240"/>
              <a:gd name="T1" fmla="*/ 120967511 h 48"/>
              <a:gd name="T2" fmla="*/ 120967519 w 240"/>
              <a:gd name="T3" fmla="*/ 0 h 48"/>
              <a:gd name="T4" fmla="*/ 241935038 w 240"/>
              <a:gd name="T5" fmla="*/ 120967511 h 48"/>
              <a:gd name="T6" fmla="*/ 362902507 w 240"/>
              <a:gd name="T7" fmla="*/ 0 h 48"/>
              <a:gd name="T8" fmla="*/ 604837545 w 240"/>
              <a:gd name="T9" fmla="*/ 120967511 h 48"/>
              <a:gd name="T10" fmla="*/ 0 60000 65536"/>
              <a:gd name="T11" fmla="*/ 0 60000 65536"/>
              <a:gd name="T12" fmla="*/ 0 60000 65536"/>
              <a:gd name="T13" fmla="*/ 0 60000 65536"/>
              <a:gd name="T14" fmla="*/ 0 60000 65536"/>
              <a:gd name="T15" fmla="*/ 0 w 240"/>
              <a:gd name="T16" fmla="*/ 0 h 48"/>
              <a:gd name="T17" fmla="*/ 240 w 240"/>
              <a:gd name="T18" fmla="*/ 48 h 48"/>
            </a:gdLst>
            <a:ahLst/>
            <a:cxnLst>
              <a:cxn ang="T10">
                <a:pos x="T0" y="T1"/>
              </a:cxn>
              <a:cxn ang="T11">
                <a:pos x="T2" y="T3"/>
              </a:cxn>
              <a:cxn ang="T12">
                <a:pos x="T4" y="T5"/>
              </a:cxn>
              <a:cxn ang="T13">
                <a:pos x="T6" y="T7"/>
              </a:cxn>
              <a:cxn ang="T14">
                <a:pos x="T8" y="T9"/>
              </a:cxn>
            </a:cxnLst>
            <a:rect l="T15" t="T16" r="T17" b="T18"/>
            <a:pathLst>
              <a:path w="240" h="48">
                <a:moveTo>
                  <a:pt x="0" y="48"/>
                </a:moveTo>
                <a:cubicBezTo>
                  <a:pt x="16" y="24"/>
                  <a:pt x="32" y="0"/>
                  <a:pt x="48" y="0"/>
                </a:cubicBezTo>
                <a:cubicBezTo>
                  <a:pt x="64" y="0"/>
                  <a:pt x="80" y="48"/>
                  <a:pt x="96" y="48"/>
                </a:cubicBezTo>
                <a:cubicBezTo>
                  <a:pt x="112" y="48"/>
                  <a:pt x="120" y="0"/>
                  <a:pt x="144" y="0"/>
                </a:cubicBezTo>
                <a:cubicBezTo>
                  <a:pt x="168" y="0"/>
                  <a:pt x="204" y="24"/>
                  <a:pt x="240" y="48"/>
                </a:cubicBezTo>
              </a:path>
            </a:pathLst>
          </a:custGeom>
          <a:noFill/>
          <a:ln w="12700">
            <a:solidFill>
              <a:schemeClr val="tx1"/>
            </a:solidFill>
            <a:round/>
            <a:headEnd type="none" w="sm" len="sm"/>
            <a:tailEnd type="triangle" w="med" len="med"/>
          </a:ln>
        </p:spPr>
        <p:txBody>
          <a:bodyPr wrap="none" anchor="ctr"/>
          <a:lstStyle/>
          <a:p>
            <a:endParaRPr lang="zh-CN" altLang="en-US"/>
          </a:p>
        </p:txBody>
      </p:sp>
      <p:sp>
        <p:nvSpPr>
          <p:cNvPr id="101386" name="Freeform 10"/>
          <p:cNvSpPr>
            <a:spLocks/>
          </p:cNvSpPr>
          <p:nvPr/>
        </p:nvSpPr>
        <p:spPr bwMode="auto">
          <a:xfrm>
            <a:off x="7358063" y="3143250"/>
            <a:ext cx="381000" cy="76200"/>
          </a:xfrm>
          <a:custGeom>
            <a:avLst/>
            <a:gdLst>
              <a:gd name="T0" fmla="*/ 0 w 240"/>
              <a:gd name="T1" fmla="*/ 120967511 h 48"/>
              <a:gd name="T2" fmla="*/ 120967519 w 240"/>
              <a:gd name="T3" fmla="*/ 0 h 48"/>
              <a:gd name="T4" fmla="*/ 241935038 w 240"/>
              <a:gd name="T5" fmla="*/ 120967511 h 48"/>
              <a:gd name="T6" fmla="*/ 362902507 w 240"/>
              <a:gd name="T7" fmla="*/ 0 h 48"/>
              <a:gd name="T8" fmla="*/ 604837545 w 240"/>
              <a:gd name="T9" fmla="*/ 120967511 h 48"/>
              <a:gd name="T10" fmla="*/ 0 60000 65536"/>
              <a:gd name="T11" fmla="*/ 0 60000 65536"/>
              <a:gd name="T12" fmla="*/ 0 60000 65536"/>
              <a:gd name="T13" fmla="*/ 0 60000 65536"/>
              <a:gd name="T14" fmla="*/ 0 60000 65536"/>
              <a:gd name="T15" fmla="*/ 0 w 240"/>
              <a:gd name="T16" fmla="*/ 0 h 48"/>
              <a:gd name="T17" fmla="*/ 240 w 240"/>
              <a:gd name="T18" fmla="*/ 48 h 48"/>
            </a:gdLst>
            <a:ahLst/>
            <a:cxnLst>
              <a:cxn ang="T10">
                <a:pos x="T0" y="T1"/>
              </a:cxn>
              <a:cxn ang="T11">
                <a:pos x="T2" y="T3"/>
              </a:cxn>
              <a:cxn ang="T12">
                <a:pos x="T4" y="T5"/>
              </a:cxn>
              <a:cxn ang="T13">
                <a:pos x="T6" y="T7"/>
              </a:cxn>
              <a:cxn ang="T14">
                <a:pos x="T8" y="T9"/>
              </a:cxn>
            </a:cxnLst>
            <a:rect l="T15" t="T16" r="T17" b="T18"/>
            <a:pathLst>
              <a:path w="240" h="48">
                <a:moveTo>
                  <a:pt x="0" y="48"/>
                </a:moveTo>
                <a:cubicBezTo>
                  <a:pt x="16" y="24"/>
                  <a:pt x="32" y="0"/>
                  <a:pt x="48" y="0"/>
                </a:cubicBezTo>
                <a:cubicBezTo>
                  <a:pt x="64" y="0"/>
                  <a:pt x="80" y="48"/>
                  <a:pt x="96" y="48"/>
                </a:cubicBezTo>
                <a:cubicBezTo>
                  <a:pt x="112" y="48"/>
                  <a:pt x="120" y="0"/>
                  <a:pt x="144" y="0"/>
                </a:cubicBezTo>
                <a:cubicBezTo>
                  <a:pt x="168" y="0"/>
                  <a:pt x="204" y="24"/>
                  <a:pt x="240" y="48"/>
                </a:cubicBezTo>
              </a:path>
            </a:pathLst>
          </a:custGeom>
          <a:noFill/>
          <a:ln w="12700">
            <a:solidFill>
              <a:schemeClr val="tx1"/>
            </a:solidFill>
            <a:round/>
            <a:headEnd type="none" w="sm" len="sm"/>
            <a:tailEnd type="triangle" w="med" len="med"/>
          </a:ln>
        </p:spPr>
        <p:txBody>
          <a:bodyPr wrap="none" anchor="ctr"/>
          <a:lstStyle/>
          <a:p>
            <a:endParaRPr lang="zh-CN" altLang="en-US"/>
          </a:p>
        </p:txBody>
      </p:sp>
      <p:sp>
        <p:nvSpPr>
          <p:cNvPr id="101387" name="Oval 11"/>
          <p:cNvSpPr>
            <a:spLocks noChangeArrowheads="1"/>
          </p:cNvSpPr>
          <p:nvPr/>
        </p:nvSpPr>
        <p:spPr bwMode="auto">
          <a:xfrm>
            <a:off x="1066800" y="4119563"/>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zh-CN" altLang="en-US"/>
          </a:p>
        </p:txBody>
      </p:sp>
      <p:sp>
        <p:nvSpPr>
          <p:cNvPr id="101388" name="Oval 12"/>
          <p:cNvSpPr>
            <a:spLocks noChangeArrowheads="1"/>
          </p:cNvSpPr>
          <p:nvPr/>
        </p:nvSpPr>
        <p:spPr bwMode="auto">
          <a:xfrm>
            <a:off x="2247900" y="4119563"/>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zh-CN" altLang="en-US"/>
          </a:p>
        </p:txBody>
      </p:sp>
      <p:sp>
        <p:nvSpPr>
          <p:cNvPr id="101389" name="Oval 13"/>
          <p:cNvSpPr>
            <a:spLocks noChangeArrowheads="1"/>
          </p:cNvSpPr>
          <p:nvPr/>
        </p:nvSpPr>
        <p:spPr bwMode="auto">
          <a:xfrm>
            <a:off x="1066800" y="5033963"/>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zh-CN" altLang="en-US"/>
          </a:p>
        </p:txBody>
      </p:sp>
      <p:sp>
        <p:nvSpPr>
          <p:cNvPr id="101390" name="Oval 14"/>
          <p:cNvSpPr>
            <a:spLocks noChangeArrowheads="1"/>
          </p:cNvSpPr>
          <p:nvPr/>
        </p:nvSpPr>
        <p:spPr bwMode="auto">
          <a:xfrm>
            <a:off x="2247900" y="5033963"/>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zh-CN" altLang="en-US"/>
          </a:p>
        </p:txBody>
      </p:sp>
      <p:sp>
        <p:nvSpPr>
          <p:cNvPr id="101391" name="Oval 15"/>
          <p:cNvSpPr>
            <a:spLocks noChangeArrowheads="1"/>
          </p:cNvSpPr>
          <p:nvPr/>
        </p:nvSpPr>
        <p:spPr bwMode="auto">
          <a:xfrm>
            <a:off x="3429000" y="4119563"/>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zh-CN" altLang="en-US"/>
          </a:p>
        </p:txBody>
      </p:sp>
      <p:sp>
        <p:nvSpPr>
          <p:cNvPr id="101392" name="Oval 16"/>
          <p:cNvSpPr>
            <a:spLocks noChangeArrowheads="1"/>
          </p:cNvSpPr>
          <p:nvPr/>
        </p:nvSpPr>
        <p:spPr bwMode="auto">
          <a:xfrm>
            <a:off x="4610100" y="4119563"/>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zh-CN" altLang="en-US"/>
          </a:p>
        </p:txBody>
      </p:sp>
      <p:sp>
        <p:nvSpPr>
          <p:cNvPr id="101393" name="Oval 17"/>
          <p:cNvSpPr>
            <a:spLocks noChangeArrowheads="1"/>
          </p:cNvSpPr>
          <p:nvPr/>
        </p:nvSpPr>
        <p:spPr bwMode="auto">
          <a:xfrm>
            <a:off x="3429000" y="5033963"/>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zh-CN" altLang="en-US"/>
          </a:p>
        </p:txBody>
      </p:sp>
      <p:sp>
        <p:nvSpPr>
          <p:cNvPr id="101394" name="Oval 18"/>
          <p:cNvSpPr>
            <a:spLocks noChangeArrowheads="1"/>
          </p:cNvSpPr>
          <p:nvPr/>
        </p:nvSpPr>
        <p:spPr bwMode="auto">
          <a:xfrm>
            <a:off x="4610100" y="5033963"/>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zh-CN" altLang="en-US"/>
          </a:p>
        </p:txBody>
      </p:sp>
      <p:sp>
        <p:nvSpPr>
          <p:cNvPr id="101395" name="Oval 19"/>
          <p:cNvSpPr>
            <a:spLocks noChangeArrowheads="1"/>
          </p:cNvSpPr>
          <p:nvPr/>
        </p:nvSpPr>
        <p:spPr bwMode="auto">
          <a:xfrm>
            <a:off x="5791200" y="4119563"/>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zh-CN" altLang="en-US"/>
          </a:p>
        </p:txBody>
      </p:sp>
      <p:sp>
        <p:nvSpPr>
          <p:cNvPr id="101396" name="Oval 20"/>
          <p:cNvSpPr>
            <a:spLocks noChangeArrowheads="1"/>
          </p:cNvSpPr>
          <p:nvPr/>
        </p:nvSpPr>
        <p:spPr bwMode="auto">
          <a:xfrm>
            <a:off x="5791200" y="5033963"/>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zh-CN" altLang="en-US"/>
          </a:p>
        </p:txBody>
      </p:sp>
      <p:cxnSp>
        <p:nvCxnSpPr>
          <p:cNvPr id="101397" name="AutoShape 21"/>
          <p:cNvCxnSpPr>
            <a:cxnSpLocks noChangeShapeType="1"/>
            <a:stCxn id="101387" idx="6"/>
            <a:endCxn id="101388" idx="2"/>
          </p:cNvCxnSpPr>
          <p:nvPr/>
        </p:nvCxnSpPr>
        <p:spPr bwMode="auto">
          <a:xfrm>
            <a:off x="1447800" y="4310063"/>
            <a:ext cx="800100" cy="0"/>
          </a:xfrm>
          <a:prstGeom prst="straightConnector1">
            <a:avLst/>
          </a:prstGeom>
          <a:noFill/>
          <a:ln w="12700">
            <a:solidFill>
              <a:schemeClr val="tx1"/>
            </a:solidFill>
            <a:round/>
            <a:headEnd type="none" w="sm" len="sm"/>
            <a:tailEnd type="triangle" w="med" len="med"/>
          </a:ln>
        </p:spPr>
      </p:cxnSp>
      <p:cxnSp>
        <p:nvCxnSpPr>
          <p:cNvPr id="101398" name="AutoShape 22"/>
          <p:cNvCxnSpPr>
            <a:cxnSpLocks noChangeShapeType="1"/>
            <a:stCxn id="101387" idx="4"/>
            <a:endCxn id="101389" idx="0"/>
          </p:cNvCxnSpPr>
          <p:nvPr/>
        </p:nvCxnSpPr>
        <p:spPr bwMode="auto">
          <a:xfrm>
            <a:off x="1257300" y="4500563"/>
            <a:ext cx="0" cy="533400"/>
          </a:xfrm>
          <a:prstGeom prst="straightConnector1">
            <a:avLst/>
          </a:prstGeom>
          <a:noFill/>
          <a:ln w="12700">
            <a:solidFill>
              <a:schemeClr val="tx1"/>
            </a:solidFill>
            <a:round/>
            <a:headEnd type="none" w="sm" len="sm"/>
            <a:tailEnd type="triangle" w="med" len="med"/>
          </a:ln>
        </p:spPr>
      </p:cxnSp>
      <p:cxnSp>
        <p:nvCxnSpPr>
          <p:cNvPr id="101399" name="AutoShape 23"/>
          <p:cNvCxnSpPr>
            <a:cxnSpLocks noChangeShapeType="1"/>
            <a:stCxn id="101388" idx="4"/>
            <a:endCxn id="101390" idx="0"/>
          </p:cNvCxnSpPr>
          <p:nvPr/>
        </p:nvCxnSpPr>
        <p:spPr bwMode="auto">
          <a:xfrm>
            <a:off x="2438400" y="4500563"/>
            <a:ext cx="0" cy="533400"/>
          </a:xfrm>
          <a:prstGeom prst="straightConnector1">
            <a:avLst/>
          </a:prstGeom>
          <a:noFill/>
          <a:ln w="12700">
            <a:solidFill>
              <a:schemeClr val="tx1"/>
            </a:solidFill>
            <a:round/>
            <a:headEnd type="none" w="sm" len="sm"/>
            <a:tailEnd type="triangle" w="med" len="med"/>
          </a:ln>
        </p:spPr>
      </p:cxnSp>
      <p:cxnSp>
        <p:nvCxnSpPr>
          <p:cNvPr id="101400" name="AutoShape 24"/>
          <p:cNvCxnSpPr>
            <a:cxnSpLocks noChangeShapeType="1"/>
            <a:stCxn id="101389" idx="6"/>
            <a:endCxn id="101390" idx="2"/>
          </p:cNvCxnSpPr>
          <p:nvPr/>
        </p:nvCxnSpPr>
        <p:spPr bwMode="auto">
          <a:xfrm>
            <a:off x="1447800" y="5224463"/>
            <a:ext cx="800100" cy="0"/>
          </a:xfrm>
          <a:prstGeom prst="straightConnector1">
            <a:avLst/>
          </a:prstGeom>
          <a:noFill/>
          <a:ln w="12700">
            <a:solidFill>
              <a:schemeClr val="tx1"/>
            </a:solidFill>
            <a:round/>
            <a:headEnd type="none" w="sm" len="sm"/>
            <a:tailEnd type="triangle" w="med" len="med"/>
          </a:ln>
        </p:spPr>
      </p:cxnSp>
      <p:cxnSp>
        <p:nvCxnSpPr>
          <p:cNvPr id="101401" name="AutoShape 25"/>
          <p:cNvCxnSpPr>
            <a:cxnSpLocks noChangeShapeType="1"/>
            <a:stCxn id="101390" idx="1"/>
            <a:endCxn id="101387" idx="5"/>
          </p:cNvCxnSpPr>
          <p:nvPr/>
        </p:nvCxnSpPr>
        <p:spPr bwMode="auto">
          <a:xfrm flipH="1" flipV="1">
            <a:off x="1392238" y="4445000"/>
            <a:ext cx="911225" cy="644525"/>
          </a:xfrm>
          <a:prstGeom prst="straightConnector1">
            <a:avLst/>
          </a:prstGeom>
          <a:noFill/>
          <a:ln w="12700">
            <a:solidFill>
              <a:schemeClr val="tx1"/>
            </a:solidFill>
            <a:round/>
            <a:headEnd type="none" w="sm" len="sm"/>
            <a:tailEnd type="triangle" w="med" len="med"/>
          </a:ln>
        </p:spPr>
      </p:cxnSp>
      <p:cxnSp>
        <p:nvCxnSpPr>
          <p:cNvPr id="101402" name="AutoShape 26"/>
          <p:cNvCxnSpPr>
            <a:cxnSpLocks noChangeShapeType="1"/>
            <a:stCxn id="101391" idx="6"/>
            <a:endCxn id="101392" idx="2"/>
          </p:cNvCxnSpPr>
          <p:nvPr/>
        </p:nvCxnSpPr>
        <p:spPr bwMode="auto">
          <a:xfrm>
            <a:off x="3810000" y="4310063"/>
            <a:ext cx="800100" cy="0"/>
          </a:xfrm>
          <a:prstGeom prst="straightConnector1">
            <a:avLst/>
          </a:prstGeom>
          <a:noFill/>
          <a:ln w="12700">
            <a:solidFill>
              <a:schemeClr val="tx1"/>
            </a:solidFill>
            <a:round/>
            <a:headEnd type="none" w="sm" len="sm"/>
            <a:tailEnd type="triangle" w="med" len="med"/>
          </a:ln>
        </p:spPr>
      </p:cxnSp>
      <p:cxnSp>
        <p:nvCxnSpPr>
          <p:cNvPr id="101403" name="AutoShape 27"/>
          <p:cNvCxnSpPr>
            <a:cxnSpLocks noChangeShapeType="1"/>
            <a:stCxn id="101392" idx="4"/>
            <a:endCxn id="101393" idx="7"/>
          </p:cNvCxnSpPr>
          <p:nvPr/>
        </p:nvCxnSpPr>
        <p:spPr bwMode="auto">
          <a:xfrm flipH="1">
            <a:off x="3754438" y="4500563"/>
            <a:ext cx="1046162" cy="588962"/>
          </a:xfrm>
          <a:prstGeom prst="straightConnector1">
            <a:avLst/>
          </a:prstGeom>
          <a:noFill/>
          <a:ln w="12700">
            <a:solidFill>
              <a:schemeClr val="tx1"/>
            </a:solidFill>
            <a:round/>
            <a:headEnd type="none" w="sm" len="sm"/>
            <a:tailEnd type="triangle" w="med" len="med"/>
          </a:ln>
        </p:spPr>
      </p:cxnSp>
      <p:cxnSp>
        <p:nvCxnSpPr>
          <p:cNvPr id="101404" name="AutoShape 28"/>
          <p:cNvCxnSpPr>
            <a:cxnSpLocks noChangeShapeType="1"/>
            <a:stCxn id="101393" idx="0"/>
            <a:endCxn id="101391" idx="4"/>
          </p:cNvCxnSpPr>
          <p:nvPr/>
        </p:nvCxnSpPr>
        <p:spPr bwMode="auto">
          <a:xfrm flipV="1">
            <a:off x="3619500" y="4500563"/>
            <a:ext cx="0" cy="533400"/>
          </a:xfrm>
          <a:prstGeom prst="straightConnector1">
            <a:avLst/>
          </a:prstGeom>
          <a:noFill/>
          <a:ln w="12700">
            <a:solidFill>
              <a:schemeClr val="tx1"/>
            </a:solidFill>
            <a:round/>
            <a:headEnd type="none" w="sm" len="sm"/>
            <a:tailEnd type="triangle" w="med" len="med"/>
          </a:ln>
        </p:spPr>
      </p:cxnSp>
      <p:cxnSp>
        <p:nvCxnSpPr>
          <p:cNvPr id="101405" name="AutoShape 29"/>
          <p:cNvCxnSpPr>
            <a:cxnSpLocks noChangeShapeType="1"/>
            <a:stCxn id="101391" idx="3"/>
            <a:endCxn id="101393" idx="1"/>
          </p:cNvCxnSpPr>
          <p:nvPr/>
        </p:nvCxnSpPr>
        <p:spPr bwMode="auto">
          <a:xfrm rot="5400000">
            <a:off x="3162300" y="4767263"/>
            <a:ext cx="644525" cy="0"/>
          </a:xfrm>
          <a:prstGeom prst="straightConnector1">
            <a:avLst/>
          </a:prstGeom>
          <a:noFill/>
          <a:ln w="12700">
            <a:solidFill>
              <a:schemeClr val="tx1"/>
            </a:solidFill>
            <a:round/>
            <a:headEnd type="none" w="sm" len="sm"/>
            <a:tailEnd type="triangle" w="med" len="med"/>
          </a:ln>
        </p:spPr>
      </p:cxnSp>
      <p:cxnSp>
        <p:nvCxnSpPr>
          <p:cNvPr id="101406" name="AutoShape 30"/>
          <p:cNvCxnSpPr>
            <a:cxnSpLocks noChangeShapeType="1"/>
            <a:stCxn id="101392" idx="4"/>
            <a:endCxn id="101394" idx="0"/>
          </p:cNvCxnSpPr>
          <p:nvPr/>
        </p:nvCxnSpPr>
        <p:spPr bwMode="auto">
          <a:xfrm>
            <a:off x="4800600" y="4500563"/>
            <a:ext cx="0" cy="533400"/>
          </a:xfrm>
          <a:prstGeom prst="straightConnector1">
            <a:avLst/>
          </a:prstGeom>
          <a:noFill/>
          <a:ln w="12700">
            <a:solidFill>
              <a:schemeClr val="tx1"/>
            </a:solidFill>
            <a:round/>
            <a:headEnd type="none" w="sm" len="sm"/>
            <a:tailEnd type="triangle" w="med" len="med"/>
          </a:ln>
        </p:spPr>
      </p:cxnSp>
      <p:cxnSp>
        <p:nvCxnSpPr>
          <p:cNvPr id="101407" name="AutoShape 31"/>
          <p:cNvCxnSpPr>
            <a:cxnSpLocks noChangeShapeType="1"/>
            <a:stCxn id="101395" idx="3"/>
            <a:endCxn id="101396" idx="1"/>
          </p:cNvCxnSpPr>
          <p:nvPr/>
        </p:nvCxnSpPr>
        <p:spPr bwMode="auto">
          <a:xfrm rot="5400000">
            <a:off x="5524500" y="4767263"/>
            <a:ext cx="644525" cy="0"/>
          </a:xfrm>
          <a:prstGeom prst="straightConnector1">
            <a:avLst/>
          </a:prstGeom>
          <a:noFill/>
          <a:ln w="12700">
            <a:solidFill>
              <a:schemeClr val="tx1"/>
            </a:solidFill>
            <a:round/>
            <a:headEnd type="none" w="sm" len="sm"/>
            <a:tailEnd type="triangle" w="med" len="med"/>
          </a:ln>
        </p:spPr>
      </p:cxnSp>
      <p:cxnSp>
        <p:nvCxnSpPr>
          <p:cNvPr id="101408" name="AutoShape 32"/>
          <p:cNvCxnSpPr>
            <a:cxnSpLocks noChangeShapeType="1"/>
            <a:stCxn id="101396" idx="7"/>
            <a:endCxn id="101395" idx="5"/>
          </p:cNvCxnSpPr>
          <p:nvPr/>
        </p:nvCxnSpPr>
        <p:spPr bwMode="auto">
          <a:xfrm rot="-5400000">
            <a:off x="5794375" y="4767263"/>
            <a:ext cx="644525" cy="0"/>
          </a:xfrm>
          <a:prstGeom prst="straightConnector1">
            <a:avLst/>
          </a:prstGeom>
          <a:noFill/>
          <a:ln w="12700">
            <a:solidFill>
              <a:schemeClr val="tx1"/>
            </a:solidFill>
            <a:round/>
            <a:headEnd type="none" w="sm" len="sm"/>
            <a:tailEnd type="triangle" w="med" len="med"/>
          </a:ln>
        </p:spPr>
      </p:cxnSp>
      <p:cxnSp>
        <p:nvCxnSpPr>
          <p:cNvPr id="101409" name="AutoShape 33"/>
          <p:cNvCxnSpPr>
            <a:cxnSpLocks noChangeShapeType="1"/>
            <a:stCxn id="101392" idx="6"/>
            <a:endCxn id="101395" idx="2"/>
          </p:cNvCxnSpPr>
          <p:nvPr/>
        </p:nvCxnSpPr>
        <p:spPr bwMode="auto">
          <a:xfrm>
            <a:off x="4991100" y="4310063"/>
            <a:ext cx="800100" cy="0"/>
          </a:xfrm>
          <a:prstGeom prst="straightConnector1">
            <a:avLst/>
          </a:prstGeom>
          <a:noFill/>
          <a:ln w="12700">
            <a:solidFill>
              <a:schemeClr val="tx1"/>
            </a:solidFill>
            <a:round/>
            <a:headEnd type="none" w="sm" len="sm"/>
            <a:tailEnd type="triangle" w="med" len="med"/>
          </a:ln>
        </p:spPr>
      </p:cxnSp>
      <p:cxnSp>
        <p:nvCxnSpPr>
          <p:cNvPr id="101410" name="AutoShape 34"/>
          <p:cNvCxnSpPr>
            <a:cxnSpLocks noChangeShapeType="1"/>
            <a:stCxn id="101392" idx="5"/>
            <a:endCxn id="101396" idx="1"/>
          </p:cNvCxnSpPr>
          <p:nvPr/>
        </p:nvCxnSpPr>
        <p:spPr bwMode="auto">
          <a:xfrm>
            <a:off x="4935538" y="4445000"/>
            <a:ext cx="911225" cy="644525"/>
          </a:xfrm>
          <a:prstGeom prst="straightConnector1">
            <a:avLst/>
          </a:prstGeom>
          <a:noFill/>
          <a:ln w="12700">
            <a:solidFill>
              <a:schemeClr val="tx1"/>
            </a:solidFill>
            <a:round/>
            <a:headEnd type="none" w="sm" len="sm"/>
            <a:tailEnd type="triangle" w="med" len="med"/>
          </a:ln>
        </p:spPr>
      </p:cxnSp>
      <p:cxnSp>
        <p:nvCxnSpPr>
          <p:cNvPr id="101411" name="AutoShape 35"/>
          <p:cNvCxnSpPr>
            <a:cxnSpLocks noChangeShapeType="1"/>
            <a:stCxn id="101394" idx="6"/>
            <a:endCxn id="101396" idx="2"/>
          </p:cNvCxnSpPr>
          <p:nvPr/>
        </p:nvCxnSpPr>
        <p:spPr bwMode="auto">
          <a:xfrm>
            <a:off x="4991100" y="5224463"/>
            <a:ext cx="800100" cy="0"/>
          </a:xfrm>
          <a:prstGeom prst="straightConnector1">
            <a:avLst/>
          </a:prstGeom>
          <a:noFill/>
          <a:ln w="12700">
            <a:solidFill>
              <a:schemeClr val="tx1"/>
            </a:solidFill>
            <a:round/>
            <a:headEnd type="none" w="sm" len="sm"/>
            <a:tailEnd type="triangle" w="med" len="med"/>
          </a:ln>
        </p:spPr>
      </p:cxnSp>
      <p:cxnSp>
        <p:nvCxnSpPr>
          <p:cNvPr id="101412" name="AutoShape 36"/>
          <p:cNvCxnSpPr>
            <a:cxnSpLocks noChangeShapeType="1"/>
            <a:stCxn id="101388" idx="6"/>
            <a:endCxn id="101391" idx="2"/>
          </p:cNvCxnSpPr>
          <p:nvPr/>
        </p:nvCxnSpPr>
        <p:spPr bwMode="auto">
          <a:xfrm>
            <a:off x="2628900" y="4310063"/>
            <a:ext cx="800100" cy="0"/>
          </a:xfrm>
          <a:prstGeom prst="straightConnector1">
            <a:avLst/>
          </a:prstGeom>
          <a:noFill/>
          <a:ln w="12700">
            <a:solidFill>
              <a:schemeClr val="tx1"/>
            </a:solidFill>
            <a:round/>
            <a:headEnd type="none" w="sm" len="sm"/>
            <a:tailEnd type="triangle" w="med" len="med"/>
          </a:ln>
        </p:spPr>
      </p:cxnSp>
      <p:cxnSp>
        <p:nvCxnSpPr>
          <p:cNvPr id="101413" name="AutoShape 37"/>
          <p:cNvCxnSpPr>
            <a:cxnSpLocks noChangeShapeType="1"/>
            <a:stCxn id="101390" idx="6"/>
            <a:endCxn id="101393" idx="2"/>
          </p:cNvCxnSpPr>
          <p:nvPr/>
        </p:nvCxnSpPr>
        <p:spPr bwMode="auto">
          <a:xfrm>
            <a:off x="2628900" y="5224463"/>
            <a:ext cx="800100" cy="0"/>
          </a:xfrm>
          <a:prstGeom prst="straightConnector1">
            <a:avLst/>
          </a:prstGeom>
          <a:noFill/>
          <a:ln w="12700">
            <a:solidFill>
              <a:schemeClr val="tx1"/>
            </a:solidFill>
            <a:round/>
            <a:headEnd type="none" w="sm" len="sm"/>
            <a:tailEnd type="triangle" w="med" len="med"/>
          </a:ln>
        </p:spPr>
      </p:cxnSp>
      <p:sp>
        <p:nvSpPr>
          <p:cNvPr id="101414" name="Line 38"/>
          <p:cNvSpPr>
            <a:spLocks noChangeShapeType="1"/>
          </p:cNvSpPr>
          <p:nvPr/>
        </p:nvSpPr>
        <p:spPr bwMode="auto">
          <a:xfrm>
            <a:off x="4343400" y="3967163"/>
            <a:ext cx="0" cy="762000"/>
          </a:xfrm>
          <a:prstGeom prst="line">
            <a:avLst/>
          </a:prstGeom>
          <a:noFill/>
          <a:ln w="12700">
            <a:solidFill>
              <a:srgbClr val="FFCCFF"/>
            </a:solidFill>
            <a:round/>
            <a:headEnd type="none" w="sm" len="sm"/>
            <a:tailEnd type="none" w="sm" len="sm"/>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68313" y="260350"/>
            <a:ext cx="8229600" cy="1139825"/>
          </a:xfrm>
        </p:spPr>
        <p:txBody>
          <a:bodyPr/>
          <a:lstStyle/>
          <a:p>
            <a:pPr eaLnBrk="1" hangingPunct="1"/>
            <a:r>
              <a:rPr lang="en-US" altLang="zh-CN" b="1" smtClean="0"/>
              <a:t>Strongly Connected Components</a:t>
            </a:r>
            <a:endParaRPr lang="zh-CN" altLang="en-US" b="1" smtClean="0"/>
          </a:p>
        </p:txBody>
      </p:sp>
      <p:sp>
        <p:nvSpPr>
          <p:cNvPr id="102403" name="Rectangle 3"/>
          <p:cNvSpPr>
            <a:spLocks noGrp="1" noChangeArrowheads="1"/>
          </p:cNvSpPr>
          <p:nvPr>
            <p:ph type="body" sz="half" idx="1"/>
          </p:nvPr>
        </p:nvSpPr>
        <p:spPr>
          <a:xfrm>
            <a:off x="457200" y="981075"/>
            <a:ext cx="8147050" cy="5149850"/>
          </a:xfrm>
        </p:spPr>
        <p:txBody>
          <a:bodyPr/>
          <a:lstStyle/>
          <a:p>
            <a:pPr eaLnBrk="1" hangingPunct="1"/>
            <a:r>
              <a:rPr lang="en-US" altLang="zh-CN" sz="2600" smtClean="0"/>
              <a:t>The strongly connected components of a graph is a partition of the vertices into subsets (maximal) such that each subset is strongly connected.</a:t>
            </a:r>
            <a:endParaRPr lang="zh-CN" altLang="en-US" sz="2600" smtClean="0"/>
          </a:p>
        </p:txBody>
      </p:sp>
      <p:pic>
        <p:nvPicPr>
          <p:cNvPr id="102404" name="Picture 6"/>
          <p:cNvPicPr>
            <a:picLocks noChangeAspect="1" noChangeArrowheads="1"/>
          </p:cNvPicPr>
          <p:nvPr/>
        </p:nvPicPr>
        <p:blipFill>
          <a:blip r:embed="rId2" cstate="print"/>
          <a:srcRect/>
          <a:stretch>
            <a:fillRect/>
          </a:stretch>
        </p:blipFill>
        <p:spPr bwMode="auto">
          <a:xfrm>
            <a:off x="611188" y="2530475"/>
            <a:ext cx="6265862" cy="36052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altLang="zh-CN" b="1" smtClean="0"/>
              <a:t>Strongly Connected Components</a:t>
            </a:r>
            <a:endParaRPr lang="zh-CN" altLang="en-US" b="1" smtClean="0"/>
          </a:p>
        </p:txBody>
      </p:sp>
      <p:sp>
        <p:nvSpPr>
          <p:cNvPr id="103427" name="Rectangle 3"/>
          <p:cNvSpPr>
            <a:spLocks noGrp="1" noChangeArrowheads="1"/>
          </p:cNvSpPr>
          <p:nvPr>
            <p:ph type="body" idx="1"/>
          </p:nvPr>
        </p:nvSpPr>
        <p:spPr>
          <a:xfrm>
            <a:off x="457200" y="981075"/>
            <a:ext cx="8229600" cy="5543550"/>
          </a:xfrm>
        </p:spPr>
        <p:txBody>
          <a:bodyPr/>
          <a:lstStyle/>
          <a:p>
            <a:pPr eaLnBrk="1" hangingPunct="1"/>
            <a:r>
              <a:rPr lang="en-US" altLang="zh-CN" sz="2400" dirty="0" smtClean="0"/>
              <a:t>There is an elegant, </a:t>
            </a:r>
            <a:r>
              <a:rPr lang="en-US" altLang="zh-CN" sz="2400" dirty="0" smtClean="0">
                <a:solidFill>
                  <a:srgbClr val="FF0000"/>
                </a:solidFill>
              </a:rPr>
              <a:t>linear time </a:t>
            </a:r>
            <a:r>
              <a:rPr lang="en-US" altLang="zh-CN" sz="2400" dirty="0" smtClean="0"/>
              <a:t>algorithm to find the strongly connected components of a directed graph using DFS which is similar to the algorithm for </a:t>
            </a:r>
            <a:r>
              <a:rPr lang="en-US" altLang="zh-CN" sz="2400" dirty="0" err="1" smtClean="0"/>
              <a:t>biconnected</a:t>
            </a:r>
            <a:r>
              <a:rPr lang="en-US" altLang="zh-CN" sz="2400" dirty="0" smtClean="0"/>
              <a:t> components.</a:t>
            </a:r>
          </a:p>
          <a:p>
            <a:pPr eaLnBrk="1" hangingPunct="1"/>
            <a:r>
              <a:rPr lang="en-US" altLang="zh-CN" sz="2400" dirty="0" smtClean="0"/>
              <a:t>The algorithm is based on the observation that it is easy to find a directed cycle using a depth-first search, since any back edge plus the down path in the DFS tree gives such a cycle. All vertices in the cycle must be in the same strongly connected component. Thus, we can shrink the vertices on this cycle down to a single vertex representing the component, and then repeat. This process terminates when no directed cycle remains, and each vertex represents a different SCC.</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a:lstStyle/>
          <a:p>
            <a:r>
              <a:rPr lang="en-US" altLang="zh-CN" b="1" smtClean="0"/>
              <a:t>Strongly Connected Components</a:t>
            </a:r>
            <a:endParaRPr lang="zh-CN" altLang="en-US" smtClean="0"/>
          </a:p>
        </p:txBody>
      </p:sp>
      <p:sp>
        <p:nvSpPr>
          <p:cNvPr id="104451" name="内容占位符 2"/>
          <p:cNvSpPr>
            <a:spLocks noGrp="1"/>
          </p:cNvSpPr>
          <p:nvPr>
            <p:ph idx="1"/>
          </p:nvPr>
        </p:nvSpPr>
        <p:spPr/>
        <p:txBody>
          <a:bodyPr/>
          <a:lstStyle/>
          <a:p>
            <a:endParaRPr lang="zh-CN" altLang="en-US" smtClean="0"/>
          </a:p>
        </p:txBody>
      </p:sp>
      <p:pic>
        <p:nvPicPr>
          <p:cNvPr id="104452" name="Picture 2"/>
          <p:cNvPicPr>
            <a:picLocks noChangeAspect="1" noChangeArrowheads="1"/>
          </p:cNvPicPr>
          <p:nvPr/>
        </p:nvPicPr>
        <p:blipFill>
          <a:blip r:embed="rId2" cstate="print"/>
          <a:srcRect/>
          <a:stretch>
            <a:fillRect/>
          </a:stretch>
        </p:blipFill>
        <p:spPr bwMode="auto">
          <a:xfrm>
            <a:off x="285750" y="1862138"/>
            <a:ext cx="4181475" cy="4352925"/>
          </a:xfrm>
          <a:prstGeom prst="rect">
            <a:avLst/>
          </a:prstGeom>
          <a:noFill/>
          <a:ln w="9525" algn="ctr">
            <a:noFill/>
            <a:miter lim="800000"/>
            <a:headEnd/>
            <a:tailEnd/>
          </a:ln>
        </p:spPr>
      </p:pic>
      <p:pic>
        <p:nvPicPr>
          <p:cNvPr id="104453" name="Picture 3"/>
          <p:cNvPicPr>
            <a:picLocks noChangeAspect="1" noChangeArrowheads="1"/>
          </p:cNvPicPr>
          <p:nvPr/>
        </p:nvPicPr>
        <p:blipFill>
          <a:blip r:embed="rId3" cstate="print"/>
          <a:srcRect/>
          <a:stretch>
            <a:fillRect/>
          </a:stretch>
        </p:blipFill>
        <p:spPr bwMode="auto">
          <a:xfrm>
            <a:off x="4500563" y="1928813"/>
            <a:ext cx="4143375" cy="2838450"/>
          </a:xfrm>
          <a:prstGeom prst="rect">
            <a:avLst/>
          </a:prstGeom>
          <a:noFill/>
          <a:ln w="9525" algn="ctr">
            <a:noFill/>
            <a:miter lim="800000"/>
            <a:headEnd/>
            <a:tailEnd/>
          </a:ln>
        </p:spPr>
      </p:pic>
      <p:pic>
        <p:nvPicPr>
          <p:cNvPr id="104454" name="Picture 4"/>
          <p:cNvPicPr>
            <a:picLocks noChangeAspect="1" noChangeArrowheads="1"/>
          </p:cNvPicPr>
          <p:nvPr/>
        </p:nvPicPr>
        <p:blipFill>
          <a:blip r:embed="rId4" cstate="print"/>
          <a:srcRect/>
          <a:stretch>
            <a:fillRect/>
          </a:stretch>
        </p:blipFill>
        <p:spPr bwMode="auto">
          <a:xfrm>
            <a:off x="381000" y="1285875"/>
            <a:ext cx="8191500" cy="3143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68313" y="260350"/>
            <a:ext cx="8229600" cy="1139825"/>
          </a:xfrm>
        </p:spPr>
        <p:txBody>
          <a:bodyPr/>
          <a:lstStyle/>
          <a:p>
            <a:pPr eaLnBrk="1" hangingPunct="1"/>
            <a:r>
              <a:rPr lang="en-US" altLang="zh-CN" b="1" smtClean="0"/>
              <a:t>Strongly Connected Graph</a:t>
            </a:r>
            <a:endParaRPr lang="zh-CN" altLang="en-US" b="1" smtClean="0"/>
          </a:p>
        </p:txBody>
      </p:sp>
      <p:sp>
        <p:nvSpPr>
          <p:cNvPr id="389123" name="Rectangle 3"/>
          <p:cNvSpPr>
            <a:spLocks noGrp="1" noChangeArrowheads="1"/>
          </p:cNvSpPr>
          <p:nvPr>
            <p:ph type="body" sz="half" idx="1"/>
          </p:nvPr>
        </p:nvSpPr>
        <p:spPr>
          <a:xfrm>
            <a:off x="457200" y="981075"/>
            <a:ext cx="8147050" cy="5149850"/>
          </a:xfrm>
        </p:spPr>
        <p:txBody>
          <a:bodyPr/>
          <a:lstStyle/>
          <a:p>
            <a:pPr eaLnBrk="1" hangingPunct="1"/>
            <a:r>
              <a:rPr lang="en-US" altLang="zh-CN" sz="2800" smtClean="0"/>
              <a:t>How to know whether a </a:t>
            </a:r>
            <a:r>
              <a:rPr lang="en-US" altLang="zh-CN" sz="2800" smtClean="0">
                <a:hlinkClick r:id="rId2" tooltip="Directed graph"/>
              </a:rPr>
              <a:t>directed graph</a:t>
            </a:r>
            <a:r>
              <a:rPr lang="en-US" altLang="zh-CN" sz="2800" smtClean="0"/>
              <a:t> is </a:t>
            </a:r>
            <a:r>
              <a:rPr lang="en-US" altLang="zh-CN" sz="2800" i="1" smtClean="0">
                <a:solidFill>
                  <a:schemeClr val="hlink"/>
                </a:solidFill>
              </a:rPr>
              <a:t>strongly connected</a:t>
            </a:r>
            <a:r>
              <a:rPr lang="en-US" altLang="zh-CN" sz="2800" i="1" smtClean="0"/>
              <a:t>?</a:t>
            </a:r>
            <a:r>
              <a:rPr lang="en-US" altLang="zh-CN" sz="2800" smtClean="0"/>
              <a:t> </a:t>
            </a:r>
          </a:p>
          <a:p>
            <a:pPr eaLnBrk="1" hangingPunct="1"/>
            <a:r>
              <a:rPr lang="en-US" altLang="zh-CN" sz="2800" smtClean="0"/>
              <a:t>The simplest linear-time algorithm performs a search from some vertex v to demonstrate that the entire graph is reachable from v. We then construct a graph G’ where we reverse all the edges of G. A traversal of G’ from v suffices to decide whether all vertices of G can reach v.</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23">
                                            <p:txEl>
                                              <p:pRg st="1" end="1"/>
                                            </p:txEl>
                                          </p:spTgt>
                                        </p:tgtEl>
                                        <p:attrNameLst>
                                          <p:attrName>style.visibility</p:attrName>
                                        </p:attrNameLst>
                                      </p:cBhvr>
                                      <p:to>
                                        <p:strVal val="visible"/>
                                      </p:to>
                                    </p:set>
                                    <p:anim calcmode="lin" valueType="num">
                                      <p:cBhvr additive="base">
                                        <p:cTn id="7" dur="500" fill="hold"/>
                                        <p:tgtEl>
                                          <p:spTgt spid="3891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2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b="1" smtClean="0"/>
              <a:t>Simple vs. Non-simple Graphs</a:t>
            </a:r>
            <a:endParaRPr lang="zh-CN" altLang="en-US" b="1" smtClean="0"/>
          </a:p>
        </p:txBody>
      </p:sp>
      <p:sp>
        <p:nvSpPr>
          <p:cNvPr id="14339" name="Rectangle 3"/>
          <p:cNvSpPr>
            <a:spLocks noGrp="1" noChangeArrowheads="1"/>
          </p:cNvSpPr>
          <p:nvPr>
            <p:ph type="body" idx="1"/>
          </p:nvPr>
        </p:nvSpPr>
        <p:spPr>
          <a:xfrm>
            <a:off x="457200" y="1052513"/>
            <a:ext cx="8229600" cy="5078412"/>
          </a:xfrm>
        </p:spPr>
        <p:txBody>
          <a:bodyPr/>
          <a:lstStyle/>
          <a:p>
            <a:pPr eaLnBrk="1" hangingPunct="1"/>
            <a:r>
              <a:rPr lang="en-US" altLang="zh-CN" sz="2800" dirty="0" smtClean="0"/>
              <a:t>Certain types of edges complicate the task of working with graphs. A </a:t>
            </a:r>
            <a:r>
              <a:rPr lang="en-US" altLang="zh-CN" sz="2800" i="1" dirty="0" smtClean="0">
                <a:solidFill>
                  <a:schemeClr val="hlink"/>
                </a:solidFill>
              </a:rPr>
              <a:t>self-loop</a:t>
            </a:r>
            <a:r>
              <a:rPr lang="en-US" altLang="zh-CN" sz="2800" i="1" dirty="0" smtClean="0"/>
              <a:t> </a:t>
            </a:r>
            <a:r>
              <a:rPr lang="en-US" altLang="zh-CN" sz="2800" dirty="0" smtClean="0"/>
              <a:t>is an edge (x, x) involving only one vertex.</a:t>
            </a:r>
          </a:p>
          <a:p>
            <a:pPr eaLnBrk="1" hangingPunct="1"/>
            <a:r>
              <a:rPr lang="en-US" altLang="zh-CN" sz="2800" dirty="0" smtClean="0"/>
              <a:t>An edge (x, y) is a </a:t>
            </a:r>
            <a:r>
              <a:rPr lang="en-US" altLang="zh-CN" sz="2800" i="1" dirty="0" smtClean="0">
                <a:solidFill>
                  <a:schemeClr val="hlink"/>
                </a:solidFill>
              </a:rPr>
              <a:t>multi-edge</a:t>
            </a:r>
            <a:r>
              <a:rPr lang="en-US" altLang="zh-CN" sz="2800" i="1" dirty="0" smtClean="0"/>
              <a:t> </a:t>
            </a:r>
            <a:r>
              <a:rPr lang="en-US" altLang="zh-CN" sz="2800" dirty="0" smtClean="0"/>
              <a:t>if it occurs more than once in the graph.</a:t>
            </a:r>
          </a:p>
          <a:p>
            <a:pPr eaLnBrk="1" hangingPunct="1"/>
            <a:r>
              <a:rPr lang="en-US" altLang="zh-CN" sz="2800" dirty="0" smtClean="0"/>
              <a:t>Any graph which avoids these structures is called </a:t>
            </a:r>
            <a:r>
              <a:rPr lang="en-US" altLang="zh-CN" sz="2800" i="1" dirty="0" smtClean="0">
                <a:solidFill>
                  <a:schemeClr val="hlink"/>
                </a:solidFill>
              </a:rPr>
              <a:t>simple</a:t>
            </a:r>
            <a:r>
              <a:rPr lang="en-US" altLang="zh-CN" sz="2800" dirty="0" smtClean="0"/>
              <a:t>.</a:t>
            </a:r>
            <a:endParaRPr lang="zh-CN" altLang="en-US" sz="2800" dirty="0" smtClean="0"/>
          </a:p>
        </p:txBody>
      </p:sp>
      <p:pic>
        <p:nvPicPr>
          <p:cNvPr id="14340" name="Picture 5"/>
          <p:cNvPicPr>
            <a:picLocks noChangeAspect="1" noChangeArrowheads="1"/>
          </p:cNvPicPr>
          <p:nvPr/>
        </p:nvPicPr>
        <p:blipFill>
          <a:blip r:embed="rId2" cstate="print"/>
          <a:srcRect/>
          <a:stretch>
            <a:fillRect/>
          </a:stretch>
        </p:blipFill>
        <p:spPr bwMode="auto">
          <a:xfrm>
            <a:off x="4500563" y="4005263"/>
            <a:ext cx="2343150" cy="2619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b="1" dirty="0" err="1" smtClean="0"/>
              <a:t>Kosaraju</a:t>
            </a:r>
            <a:r>
              <a:rPr lang="en-US" altLang="zh-CN" b="1" dirty="0" smtClean="0"/>
              <a:t> algorithm to determine SCCs</a:t>
            </a:r>
          </a:p>
        </p:txBody>
      </p:sp>
      <p:sp>
        <p:nvSpPr>
          <p:cNvPr id="405507" name="Rectangle 3"/>
          <p:cNvSpPr>
            <a:spLocks noGrp="1" noChangeArrowheads="1"/>
          </p:cNvSpPr>
          <p:nvPr>
            <p:ph type="body" idx="1"/>
          </p:nvPr>
        </p:nvSpPr>
        <p:spPr>
          <a:xfrm>
            <a:off x="457200" y="1055688"/>
            <a:ext cx="8229600" cy="3309937"/>
          </a:xfrm>
          <a:solidFill>
            <a:srgbClr val="CCECFF"/>
          </a:solidFill>
          <a:ln>
            <a:solidFill>
              <a:schemeClr val="tx1"/>
            </a:solidFill>
          </a:ln>
          <a:effectLst>
            <a:outerShdw dist="107763" dir="2700000" algn="ctr" rotWithShape="0">
              <a:schemeClr val="bg2"/>
            </a:outerShdw>
          </a:effectLst>
        </p:spPr>
        <p:txBody>
          <a:bodyPr/>
          <a:lstStyle/>
          <a:p>
            <a:pPr marL="533400" indent="-533400" eaLnBrk="1" hangingPunct="1">
              <a:buFont typeface="Wingdings" pitchFamily="2" charset="2"/>
              <a:buNone/>
              <a:defRPr/>
            </a:pPr>
            <a:r>
              <a:rPr lang="en-US" altLang="zh-CN" sz="2400" u="sng" dirty="0" smtClean="0"/>
              <a:t>SCC</a:t>
            </a:r>
            <a:r>
              <a:rPr lang="en-US" altLang="zh-CN" sz="2400" u="sng" dirty="0" smtClean="0">
                <a:latin typeface="RMTMI" charset="-95"/>
              </a:rPr>
              <a:t>(</a:t>
            </a:r>
            <a:r>
              <a:rPr lang="en-US" altLang="zh-CN" sz="2400" i="1" u="sng" dirty="0" smtClean="0"/>
              <a:t>G</a:t>
            </a:r>
            <a:r>
              <a:rPr lang="en-US" altLang="zh-CN" sz="2400" u="sng" dirty="0" smtClean="0">
                <a:latin typeface="RMTMI" charset="-95"/>
              </a:rPr>
              <a:t>)</a:t>
            </a:r>
          </a:p>
          <a:p>
            <a:pPr marL="533400" indent="-533400" eaLnBrk="1" hangingPunct="1">
              <a:buFont typeface="Wingdings" pitchFamily="2" charset="2"/>
              <a:buAutoNum type="arabicPeriod"/>
              <a:defRPr/>
            </a:pPr>
            <a:r>
              <a:rPr lang="en-US" altLang="zh-CN" sz="2400" dirty="0" smtClean="0"/>
              <a:t>call DFS</a:t>
            </a:r>
            <a:r>
              <a:rPr lang="en-US" altLang="zh-CN" sz="2400" dirty="0" smtClean="0">
                <a:latin typeface="RMTMI" charset="-95"/>
              </a:rPr>
              <a:t>(</a:t>
            </a:r>
            <a:r>
              <a:rPr lang="en-US" altLang="zh-CN" sz="2400" i="1" dirty="0" smtClean="0"/>
              <a:t>G</a:t>
            </a:r>
            <a:r>
              <a:rPr lang="en-US" altLang="zh-CN" sz="2400" dirty="0" smtClean="0">
                <a:latin typeface="RMTMI" charset="-95"/>
              </a:rPr>
              <a:t>)</a:t>
            </a:r>
            <a:r>
              <a:rPr lang="en-US" altLang="zh-CN" sz="2400" i="1" dirty="0" smtClean="0">
                <a:latin typeface="RMTMI" charset="-95"/>
              </a:rPr>
              <a:t> </a:t>
            </a:r>
            <a:r>
              <a:rPr lang="en-US" altLang="zh-CN" sz="2400" dirty="0" smtClean="0"/>
              <a:t>to compute finishing times </a:t>
            </a:r>
            <a:r>
              <a:rPr lang="en-US" altLang="zh-CN" sz="2400" i="1" dirty="0" smtClean="0"/>
              <a:t>f </a:t>
            </a:r>
            <a:r>
              <a:rPr lang="en-US" altLang="zh-CN" sz="2400" dirty="0" smtClean="0"/>
              <a:t>[</a:t>
            </a:r>
            <a:r>
              <a:rPr lang="en-US" altLang="zh-CN" sz="2400" i="1" dirty="0" smtClean="0"/>
              <a:t>u</a:t>
            </a:r>
            <a:r>
              <a:rPr lang="en-US" altLang="zh-CN" sz="2400" dirty="0" smtClean="0"/>
              <a:t>] for all </a:t>
            </a:r>
            <a:r>
              <a:rPr lang="en-US" altLang="zh-CN" sz="2400" i="1" dirty="0" smtClean="0"/>
              <a:t>u</a:t>
            </a:r>
          </a:p>
          <a:p>
            <a:pPr marL="533400" indent="-533400" eaLnBrk="1" hangingPunct="1">
              <a:buFont typeface="Wingdings" pitchFamily="2" charset="2"/>
              <a:buAutoNum type="arabicPeriod"/>
              <a:defRPr/>
            </a:pPr>
            <a:r>
              <a:rPr lang="en-US" altLang="zh-CN" sz="2400" dirty="0" smtClean="0"/>
              <a:t>compute </a:t>
            </a:r>
            <a:r>
              <a:rPr lang="en-US" altLang="zh-CN" sz="2400" i="1" dirty="0" smtClean="0"/>
              <a:t>G</a:t>
            </a:r>
            <a:r>
              <a:rPr lang="en-US" altLang="zh-CN" sz="2400" baseline="30000" dirty="0" smtClean="0"/>
              <a:t>T</a:t>
            </a:r>
          </a:p>
          <a:p>
            <a:pPr marL="533400" indent="-533400" eaLnBrk="1" hangingPunct="1">
              <a:buFont typeface="Wingdings" pitchFamily="2" charset="2"/>
              <a:buAutoNum type="arabicPeriod"/>
              <a:defRPr/>
            </a:pPr>
            <a:r>
              <a:rPr lang="en-US" altLang="zh-CN" sz="2400" dirty="0" smtClean="0"/>
              <a:t>call DFS</a:t>
            </a:r>
            <a:r>
              <a:rPr lang="en-US" altLang="zh-CN" sz="2400" dirty="0" smtClean="0">
                <a:latin typeface="RMTMI" charset="-95"/>
              </a:rPr>
              <a:t>(</a:t>
            </a:r>
            <a:r>
              <a:rPr lang="en-US" altLang="zh-CN" sz="2400" i="1" dirty="0" smtClean="0"/>
              <a:t>G</a:t>
            </a:r>
            <a:r>
              <a:rPr lang="en-US" altLang="zh-CN" sz="2400" baseline="30000" dirty="0" smtClean="0"/>
              <a:t>T</a:t>
            </a:r>
            <a:r>
              <a:rPr lang="en-US" altLang="zh-CN" sz="2400" dirty="0" smtClean="0">
                <a:latin typeface="RMTMI" charset="-95"/>
              </a:rPr>
              <a:t>)</a:t>
            </a:r>
            <a:r>
              <a:rPr lang="en-US" altLang="zh-CN" sz="2400" dirty="0" smtClean="0"/>
              <a:t>, but in the main loop, consider vertices in order of decreasing f[</a:t>
            </a:r>
            <a:r>
              <a:rPr lang="en-US" altLang="zh-CN" sz="2400" i="1" dirty="0" smtClean="0"/>
              <a:t>u</a:t>
            </a:r>
            <a:r>
              <a:rPr lang="en-US" altLang="zh-CN" sz="2400" dirty="0" smtClean="0"/>
              <a:t>]. (as in line 1, topological order)</a:t>
            </a:r>
          </a:p>
          <a:p>
            <a:pPr marL="533400" indent="-533400" eaLnBrk="1" hangingPunct="1">
              <a:buFont typeface="Wingdings" pitchFamily="2" charset="2"/>
              <a:buAutoNum type="arabicPeriod"/>
              <a:defRPr/>
            </a:pPr>
            <a:r>
              <a:rPr lang="en-US" altLang="zh-CN" sz="2400" dirty="0" smtClean="0"/>
              <a:t>output the vertices in each tree of the depth-first forest formed in second DFS as a separate SCC</a:t>
            </a:r>
          </a:p>
          <a:p>
            <a:pPr marL="533400" indent="-533400" eaLnBrk="1" hangingPunct="1">
              <a:defRPr/>
            </a:pPr>
            <a:endParaRPr lang="en-US" altLang="zh-CN" sz="2400" dirty="0" smtClean="0"/>
          </a:p>
        </p:txBody>
      </p:sp>
      <p:sp>
        <p:nvSpPr>
          <p:cNvPr id="107524" name="Rectangle 4"/>
          <p:cNvSpPr>
            <a:spLocks noChangeArrowheads="1"/>
          </p:cNvSpPr>
          <p:nvPr/>
        </p:nvSpPr>
        <p:spPr bwMode="auto">
          <a:xfrm>
            <a:off x="304800" y="4495800"/>
            <a:ext cx="2238375" cy="457200"/>
          </a:xfrm>
          <a:prstGeom prst="rect">
            <a:avLst/>
          </a:prstGeom>
          <a:noFill/>
          <a:ln w="12700">
            <a:noFill/>
            <a:miter lim="800000"/>
            <a:headEnd type="none" w="sm" len="sm"/>
            <a:tailEnd type="none" w="sm" len="sm"/>
          </a:ln>
        </p:spPr>
        <p:txBody>
          <a:bodyPr wrap="none">
            <a:spAutoFit/>
          </a:bodyPr>
          <a:lstStyle/>
          <a:p>
            <a:pPr algn="l" eaLnBrk="0" hangingPunct="0"/>
            <a:r>
              <a:rPr kumimoji="0" lang="en-US" altLang="zh-CN" sz="2400" b="1">
                <a:solidFill>
                  <a:srgbClr val="CC3300"/>
                </a:solidFill>
              </a:rPr>
              <a:t>Time:</a:t>
            </a:r>
            <a:r>
              <a:rPr kumimoji="0" lang="en-US" altLang="zh-CN" sz="2400" b="1" i="1">
                <a:solidFill>
                  <a:schemeClr val="tx1"/>
                </a:solidFill>
              </a:rPr>
              <a:t> </a:t>
            </a:r>
            <a:r>
              <a:rPr kumimoji="0" lang="en-US" altLang="zh-CN" sz="2400">
                <a:solidFill>
                  <a:schemeClr val="hlink"/>
                </a:solidFill>
                <a:sym typeface="Symbol" pitchFamily="18" charset="2"/>
              </a:rPr>
              <a:t></a:t>
            </a:r>
            <a:r>
              <a:rPr kumimoji="0" lang="en-US" altLang="zh-CN" sz="2400">
                <a:solidFill>
                  <a:schemeClr val="hlink"/>
                </a:solidFill>
                <a:latin typeface="RMTMI" charset="-95"/>
              </a:rPr>
              <a:t>(</a:t>
            </a:r>
            <a:r>
              <a:rPr kumimoji="0" lang="en-US" altLang="zh-CN" sz="2400" i="1">
                <a:solidFill>
                  <a:schemeClr val="hlink"/>
                </a:solidFill>
              </a:rPr>
              <a:t>V </a:t>
            </a:r>
            <a:r>
              <a:rPr kumimoji="0" lang="en-US" altLang="zh-CN" sz="2400">
                <a:solidFill>
                  <a:schemeClr val="hlink"/>
                </a:solidFill>
                <a:latin typeface="MTSYN" charset="-127"/>
              </a:rPr>
              <a:t>+ </a:t>
            </a:r>
            <a:r>
              <a:rPr kumimoji="0" lang="en-US" altLang="zh-CN" sz="2400" i="1">
                <a:solidFill>
                  <a:schemeClr val="hlink"/>
                </a:solidFill>
              </a:rPr>
              <a:t>E</a:t>
            </a:r>
            <a:r>
              <a:rPr kumimoji="0" lang="en-US" altLang="zh-CN" sz="2400">
                <a:solidFill>
                  <a:schemeClr val="hlink"/>
                </a:solidFill>
                <a:latin typeface="RMTMI" charset="-95"/>
              </a:rPr>
              <a:t>)</a:t>
            </a:r>
            <a:r>
              <a:rPr kumimoji="0" lang="en-US" altLang="zh-CN" sz="2400">
                <a:solidFill>
                  <a:schemeClr val="tx1"/>
                </a:solidFill>
              </a:rPr>
              <a:t>.</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Freeform 2"/>
          <p:cNvSpPr>
            <a:spLocks/>
          </p:cNvSpPr>
          <p:nvPr/>
        </p:nvSpPr>
        <p:spPr bwMode="auto">
          <a:xfrm>
            <a:off x="6118225" y="3348038"/>
            <a:ext cx="1644650" cy="1314450"/>
          </a:xfrm>
          <a:custGeom>
            <a:avLst/>
            <a:gdLst>
              <a:gd name="T0" fmla="*/ 1557456225 w 1036"/>
              <a:gd name="T1" fmla="*/ 138607809 h 828"/>
              <a:gd name="T2" fmla="*/ 756046717 w 1036"/>
              <a:gd name="T3" fmla="*/ 0 h 828"/>
              <a:gd name="T4" fmla="*/ 206652765 w 1036"/>
              <a:gd name="T5" fmla="*/ 390624997 h 828"/>
              <a:gd name="T6" fmla="*/ 0 w 1036"/>
              <a:gd name="T7" fmla="*/ 1214715351 h 828"/>
              <a:gd name="T8" fmla="*/ 390623340 w 1036"/>
              <a:gd name="T9" fmla="*/ 1902718995 h 828"/>
              <a:gd name="T10" fmla="*/ 1237395739 w 1036"/>
              <a:gd name="T11" fmla="*/ 2086689553 h 828"/>
              <a:gd name="T12" fmla="*/ 1970762052 w 1036"/>
              <a:gd name="T13" fmla="*/ 1970762400 h 828"/>
              <a:gd name="T14" fmla="*/ 2147483647 w 1036"/>
              <a:gd name="T15" fmla="*/ 1557456500 h 828"/>
              <a:gd name="T16" fmla="*/ 2147483647 w 1036"/>
              <a:gd name="T17" fmla="*/ 940019195 h 828"/>
              <a:gd name="T18" fmla="*/ 2147483647 w 1036"/>
              <a:gd name="T19" fmla="*/ 665321252 h 828"/>
              <a:gd name="T20" fmla="*/ 2147483647 w 1036"/>
              <a:gd name="T21" fmla="*/ 642639059 h 828"/>
              <a:gd name="T22" fmla="*/ 2147483647 w 1036"/>
              <a:gd name="T23" fmla="*/ 481350694 h 828"/>
              <a:gd name="T24" fmla="*/ 1557456225 w 1036"/>
              <a:gd name="T25" fmla="*/ 138607809 h 8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6"/>
              <a:gd name="T40" fmla="*/ 0 h 828"/>
              <a:gd name="T41" fmla="*/ 1036 w 1036"/>
              <a:gd name="T42" fmla="*/ 828 h 8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6" h="828">
                <a:moveTo>
                  <a:pt x="618" y="55"/>
                </a:moveTo>
                <a:lnTo>
                  <a:pt x="300" y="0"/>
                </a:lnTo>
                <a:lnTo>
                  <a:pt x="82" y="155"/>
                </a:lnTo>
                <a:lnTo>
                  <a:pt x="0" y="482"/>
                </a:lnTo>
                <a:lnTo>
                  <a:pt x="155" y="755"/>
                </a:lnTo>
                <a:lnTo>
                  <a:pt x="491" y="828"/>
                </a:lnTo>
                <a:lnTo>
                  <a:pt x="782" y="782"/>
                </a:lnTo>
                <a:lnTo>
                  <a:pt x="936" y="618"/>
                </a:lnTo>
                <a:lnTo>
                  <a:pt x="1036" y="373"/>
                </a:lnTo>
                <a:cubicBezTo>
                  <a:pt x="1015" y="337"/>
                  <a:pt x="1000" y="296"/>
                  <a:pt x="973" y="264"/>
                </a:cubicBezTo>
                <a:cubicBezTo>
                  <a:pt x="965" y="254"/>
                  <a:pt x="946" y="263"/>
                  <a:pt x="936" y="255"/>
                </a:cubicBezTo>
                <a:cubicBezTo>
                  <a:pt x="931" y="251"/>
                  <a:pt x="913" y="204"/>
                  <a:pt x="900" y="191"/>
                </a:cubicBezTo>
                <a:lnTo>
                  <a:pt x="618" y="55"/>
                </a:lnTo>
                <a:close/>
              </a:path>
            </a:pathLst>
          </a:custGeom>
          <a:solidFill>
            <a:srgbClr val="CCFF99"/>
          </a:solidFill>
          <a:ln w="9525">
            <a:solidFill>
              <a:schemeClr val="tx1"/>
            </a:solidFill>
            <a:round/>
            <a:headEnd/>
            <a:tailEnd/>
          </a:ln>
        </p:spPr>
        <p:txBody>
          <a:bodyPr wrap="none" anchor="ctr"/>
          <a:lstStyle/>
          <a:p>
            <a:endParaRPr lang="zh-CN" altLang="en-US"/>
          </a:p>
        </p:txBody>
      </p:sp>
      <p:sp>
        <p:nvSpPr>
          <p:cNvPr id="108547" name="Freeform 3"/>
          <p:cNvSpPr>
            <a:spLocks/>
          </p:cNvSpPr>
          <p:nvPr/>
        </p:nvSpPr>
        <p:spPr bwMode="auto">
          <a:xfrm>
            <a:off x="3132138" y="3319463"/>
            <a:ext cx="2654300" cy="1327150"/>
          </a:xfrm>
          <a:custGeom>
            <a:avLst/>
            <a:gdLst>
              <a:gd name="T0" fmla="*/ 1990923650 w 1672"/>
              <a:gd name="T1" fmla="*/ 115927203 h 836"/>
              <a:gd name="T2" fmla="*/ 1350803752 w 1672"/>
              <a:gd name="T3" fmla="*/ 138607809 h 836"/>
              <a:gd name="T4" fmla="*/ 640119699 w 1672"/>
              <a:gd name="T5" fmla="*/ 206652802 h 836"/>
              <a:gd name="T6" fmla="*/ 320059056 w 1672"/>
              <a:gd name="T7" fmla="*/ 458668502 h 836"/>
              <a:gd name="T8" fmla="*/ 0 w 1672"/>
              <a:gd name="T9" fmla="*/ 1098788201 h 836"/>
              <a:gd name="T10" fmla="*/ 274696256 w 1672"/>
              <a:gd name="T11" fmla="*/ 1696066248 h 836"/>
              <a:gd name="T12" fmla="*/ 1212194405 w 1672"/>
              <a:gd name="T13" fmla="*/ 2016125205 h 836"/>
              <a:gd name="T14" fmla="*/ 2147483647 w 1672"/>
              <a:gd name="T15" fmla="*/ 2061488004 h 836"/>
              <a:gd name="T16" fmla="*/ 2147483647 w 1672"/>
              <a:gd name="T17" fmla="*/ 2106850803 h 836"/>
              <a:gd name="T18" fmla="*/ 2147483647 w 1672"/>
              <a:gd name="T19" fmla="*/ 1948081800 h 836"/>
              <a:gd name="T20" fmla="*/ 2147483647 w 1672"/>
              <a:gd name="T21" fmla="*/ 1444050300 h 836"/>
              <a:gd name="T22" fmla="*/ 2147483647 w 1672"/>
              <a:gd name="T23" fmla="*/ 985381997 h 836"/>
              <a:gd name="T24" fmla="*/ 2147483647 w 1672"/>
              <a:gd name="T25" fmla="*/ 572074706 h 836"/>
              <a:gd name="T26" fmla="*/ 2147483647 w 1672"/>
              <a:gd name="T27" fmla="*/ 342741249 h 836"/>
              <a:gd name="T28" fmla="*/ 2147483647 w 1672"/>
              <a:gd name="T29" fmla="*/ 0 h 836"/>
              <a:gd name="T30" fmla="*/ 2147483647 w 1672"/>
              <a:gd name="T31" fmla="*/ 0 h 836"/>
              <a:gd name="T32" fmla="*/ 1990923650 w 1672"/>
              <a:gd name="T33" fmla="*/ 115927203 h 8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72"/>
              <a:gd name="T52" fmla="*/ 0 h 836"/>
              <a:gd name="T53" fmla="*/ 1672 w 1672"/>
              <a:gd name="T54" fmla="*/ 836 h 8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72" h="836">
                <a:moveTo>
                  <a:pt x="790" y="46"/>
                </a:moveTo>
                <a:lnTo>
                  <a:pt x="536" y="55"/>
                </a:lnTo>
                <a:lnTo>
                  <a:pt x="254" y="82"/>
                </a:lnTo>
                <a:lnTo>
                  <a:pt x="127" y="182"/>
                </a:lnTo>
                <a:lnTo>
                  <a:pt x="0" y="436"/>
                </a:lnTo>
                <a:lnTo>
                  <a:pt x="109" y="673"/>
                </a:lnTo>
                <a:lnTo>
                  <a:pt x="481" y="800"/>
                </a:lnTo>
                <a:lnTo>
                  <a:pt x="918" y="818"/>
                </a:lnTo>
                <a:lnTo>
                  <a:pt x="1299" y="836"/>
                </a:lnTo>
                <a:lnTo>
                  <a:pt x="1472" y="773"/>
                </a:lnTo>
                <a:lnTo>
                  <a:pt x="1645" y="573"/>
                </a:lnTo>
                <a:lnTo>
                  <a:pt x="1672" y="391"/>
                </a:lnTo>
                <a:lnTo>
                  <a:pt x="1654" y="227"/>
                </a:lnTo>
                <a:lnTo>
                  <a:pt x="1581" y="136"/>
                </a:lnTo>
                <a:lnTo>
                  <a:pt x="1372" y="0"/>
                </a:lnTo>
                <a:lnTo>
                  <a:pt x="1099" y="0"/>
                </a:lnTo>
                <a:lnTo>
                  <a:pt x="790" y="46"/>
                </a:lnTo>
                <a:close/>
              </a:path>
            </a:pathLst>
          </a:custGeom>
          <a:solidFill>
            <a:srgbClr val="CCFF99"/>
          </a:solidFill>
          <a:ln w="9525">
            <a:solidFill>
              <a:schemeClr val="tx1"/>
            </a:solidFill>
            <a:round/>
            <a:headEnd/>
            <a:tailEnd/>
          </a:ln>
        </p:spPr>
        <p:txBody>
          <a:bodyPr wrap="none" anchor="ctr"/>
          <a:lstStyle/>
          <a:p>
            <a:endParaRPr lang="zh-CN" altLang="en-US"/>
          </a:p>
        </p:txBody>
      </p:sp>
      <p:sp>
        <p:nvSpPr>
          <p:cNvPr id="108548" name="Freeform 4"/>
          <p:cNvSpPr>
            <a:spLocks/>
          </p:cNvSpPr>
          <p:nvPr/>
        </p:nvSpPr>
        <p:spPr bwMode="auto">
          <a:xfrm>
            <a:off x="4703763" y="1731963"/>
            <a:ext cx="2613025" cy="1327150"/>
          </a:xfrm>
          <a:custGeom>
            <a:avLst/>
            <a:gdLst>
              <a:gd name="T0" fmla="*/ 2147483647 w 1646"/>
              <a:gd name="T1" fmla="*/ 0 h 836"/>
              <a:gd name="T2" fmla="*/ 2086689550 w 1646"/>
              <a:gd name="T3" fmla="*/ 22682200 h 836"/>
              <a:gd name="T4" fmla="*/ 1398687494 w 1646"/>
              <a:gd name="T5" fmla="*/ 22682200 h 836"/>
              <a:gd name="T6" fmla="*/ 642639058 w 1646"/>
              <a:gd name="T7" fmla="*/ 138607809 h 836"/>
              <a:gd name="T8" fmla="*/ 161290002 w 1646"/>
              <a:gd name="T9" fmla="*/ 481350695 h 836"/>
              <a:gd name="T10" fmla="*/ 0 w 1646"/>
              <a:gd name="T11" fmla="*/ 1237395961 h 836"/>
              <a:gd name="T12" fmla="*/ 115927203 w 1646"/>
              <a:gd name="T13" fmla="*/ 1786791847 h 836"/>
              <a:gd name="T14" fmla="*/ 435987894 w 1646"/>
              <a:gd name="T15" fmla="*/ 1809472453 h 836"/>
              <a:gd name="T16" fmla="*/ 1078626952 w 1646"/>
              <a:gd name="T17" fmla="*/ 2038807398 h 836"/>
              <a:gd name="T18" fmla="*/ 2038807389 w 1646"/>
              <a:gd name="T19" fmla="*/ 1970762406 h 836"/>
              <a:gd name="T20" fmla="*/ 2147483647 w 1646"/>
              <a:gd name="T21" fmla="*/ 2106850803 h 836"/>
              <a:gd name="T22" fmla="*/ 2147483647 w 1646"/>
              <a:gd name="T23" fmla="*/ 1970762406 h 836"/>
              <a:gd name="T24" fmla="*/ 2147483647 w 1646"/>
              <a:gd name="T25" fmla="*/ 1557456505 h 836"/>
              <a:gd name="T26" fmla="*/ 2147483647 w 1646"/>
              <a:gd name="T27" fmla="*/ 1121468807 h 836"/>
              <a:gd name="T28" fmla="*/ 2147483647 w 1646"/>
              <a:gd name="T29" fmla="*/ 710684053 h 836"/>
              <a:gd name="T30" fmla="*/ 2147483647 w 1646"/>
              <a:gd name="T31" fmla="*/ 274696256 h 836"/>
              <a:gd name="T32" fmla="*/ 2147483647 w 1646"/>
              <a:gd name="T33" fmla="*/ 90725623 h 836"/>
              <a:gd name="T34" fmla="*/ 2147483647 w 1646"/>
              <a:gd name="T35" fmla="*/ 0 h 8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6"/>
              <a:gd name="T55" fmla="*/ 0 h 836"/>
              <a:gd name="T56" fmla="*/ 1646 w 1646"/>
              <a:gd name="T57" fmla="*/ 836 h 8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6" h="836">
                <a:moveTo>
                  <a:pt x="1046" y="0"/>
                </a:moveTo>
                <a:lnTo>
                  <a:pt x="828" y="9"/>
                </a:lnTo>
                <a:lnTo>
                  <a:pt x="555" y="9"/>
                </a:lnTo>
                <a:lnTo>
                  <a:pt x="255" y="55"/>
                </a:lnTo>
                <a:lnTo>
                  <a:pt x="64" y="191"/>
                </a:lnTo>
                <a:lnTo>
                  <a:pt x="0" y="491"/>
                </a:lnTo>
                <a:lnTo>
                  <a:pt x="46" y="709"/>
                </a:lnTo>
                <a:lnTo>
                  <a:pt x="173" y="718"/>
                </a:lnTo>
                <a:lnTo>
                  <a:pt x="428" y="809"/>
                </a:lnTo>
                <a:lnTo>
                  <a:pt x="809" y="782"/>
                </a:lnTo>
                <a:lnTo>
                  <a:pt x="1173" y="836"/>
                </a:lnTo>
                <a:lnTo>
                  <a:pt x="1455" y="782"/>
                </a:lnTo>
                <a:lnTo>
                  <a:pt x="1591" y="618"/>
                </a:lnTo>
                <a:lnTo>
                  <a:pt x="1646" y="445"/>
                </a:lnTo>
                <a:lnTo>
                  <a:pt x="1627" y="282"/>
                </a:lnTo>
                <a:lnTo>
                  <a:pt x="1518" y="109"/>
                </a:lnTo>
                <a:lnTo>
                  <a:pt x="1400" y="36"/>
                </a:lnTo>
                <a:lnTo>
                  <a:pt x="1046" y="0"/>
                </a:lnTo>
                <a:close/>
              </a:path>
            </a:pathLst>
          </a:custGeom>
          <a:solidFill>
            <a:srgbClr val="CCFF99"/>
          </a:solidFill>
          <a:ln w="9525">
            <a:solidFill>
              <a:schemeClr val="tx1"/>
            </a:solidFill>
            <a:round/>
            <a:headEnd/>
            <a:tailEnd/>
          </a:ln>
        </p:spPr>
        <p:txBody>
          <a:bodyPr wrap="none" anchor="ctr"/>
          <a:lstStyle/>
          <a:p>
            <a:endParaRPr lang="zh-CN" altLang="en-US"/>
          </a:p>
        </p:txBody>
      </p:sp>
      <p:sp>
        <p:nvSpPr>
          <p:cNvPr id="108549" name="Freeform 5"/>
          <p:cNvSpPr>
            <a:spLocks/>
          </p:cNvSpPr>
          <p:nvPr/>
        </p:nvSpPr>
        <p:spPr bwMode="auto">
          <a:xfrm>
            <a:off x="1428750" y="1587500"/>
            <a:ext cx="3001963" cy="2987675"/>
          </a:xfrm>
          <a:custGeom>
            <a:avLst/>
            <a:gdLst>
              <a:gd name="T0" fmla="*/ 778729202 w 1891"/>
              <a:gd name="T1" fmla="*/ 435987910 h 1882"/>
              <a:gd name="T2" fmla="*/ 413305686 w 1891"/>
              <a:gd name="T3" fmla="*/ 665321276 h 1882"/>
              <a:gd name="T4" fmla="*/ 252015701 w 1891"/>
              <a:gd name="T5" fmla="*/ 1123989793 h 1882"/>
              <a:gd name="T6" fmla="*/ 45362821 w 1891"/>
              <a:gd name="T7" fmla="*/ 1696066304 h 1882"/>
              <a:gd name="T8" fmla="*/ 0 w 1891"/>
              <a:gd name="T9" fmla="*/ 2147483647 h 1882"/>
              <a:gd name="T10" fmla="*/ 45362821 w 1891"/>
              <a:gd name="T11" fmla="*/ 2147483647 h 1882"/>
              <a:gd name="T12" fmla="*/ 161290035 w 1891"/>
              <a:gd name="T13" fmla="*/ 2147483647 h 1882"/>
              <a:gd name="T14" fmla="*/ 90725641 w 1891"/>
              <a:gd name="T15" fmla="*/ 2147483647 h 1882"/>
              <a:gd name="T16" fmla="*/ 206652843 w 1891"/>
              <a:gd name="T17" fmla="*/ 2147483647 h 1882"/>
              <a:gd name="T18" fmla="*/ 458668594 w 1891"/>
              <a:gd name="T19" fmla="*/ 2147483647 h 1882"/>
              <a:gd name="T20" fmla="*/ 1260078406 w 1891"/>
              <a:gd name="T21" fmla="*/ 2147483647 h 1882"/>
              <a:gd name="T22" fmla="*/ 1786792205 w 1891"/>
              <a:gd name="T23" fmla="*/ 2147483647 h 1882"/>
              <a:gd name="T24" fmla="*/ 2038807807 w 1891"/>
              <a:gd name="T25" fmla="*/ 2147483647 h 1882"/>
              <a:gd name="T26" fmla="*/ 2147483647 w 1891"/>
              <a:gd name="T27" fmla="*/ 2147483647 h 1882"/>
              <a:gd name="T28" fmla="*/ 2147483647 w 1891"/>
              <a:gd name="T29" fmla="*/ 2147483647 h 1882"/>
              <a:gd name="T30" fmla="*/ 2147483647 w 1891"/>
              <a:gd name="T31" fmla="*/ 2147483647 h 1882"/>
              <a:gd name="T32" fmla="*/ 2147483647 w 1891"/>
              <a:gd name="T33" fmla="*/ 2147483647 h 1882"/>
              <a:gd name="T34" fmla="*/ 2147483647 w 1891"/>
              <a:gd name="T35" fmla="*/ 2147483647 h 1882"/>
              <a:gd name="T36" fmla="*/ 2147483647 w 1891"/>
              <a:gd name="T37" fmla="*/ 1854835313 h 1882"/>
              <a:gd name="T38" fmla="*/ 2147483647 w 1891"/>
              <a:gd name="T39" fmla="*/ 1123989793 h 1882"/>
              <a:gd name="T40" fmla="*/ 2147483647 w 1891"/>
              <a:gd name="T41" fmla="*/ 688003470 h 1882"/>
              <a:gd name="T42" fmla="*/ 2147483647 w 1891"/>
              <a:gd name="T43" fmla="*/ 229335052 h 1882"/>
              <a:gd name="T44" fmla="*/ 2147483647 w 1891"/>
              <a:gd name="T45" fmla="*/ 0 h 1882"/>
              <a:gd name="T46" fmla="*/ 2147483647 w 1891"/>
              <a:gd name="T47" fmla="*/ 0 h 1882"/>
              <a:gd name="T48" fmla="*/ 2147483647 w 1891"/>
              <a:gd name="T49" fmla="*/ 68045020 h 1882"/>
              <a:gd name="T50" fmla="*/ 2129533424 w 1891"/>
              <a:gd name="T51" fmla="*/ 183972202 h 1882"/>
              <a:gd name="T52" fmla="*/ 1418849029 w 1891"/>
              <a:gd name="T53" fmla="*/ 274697853 h 1882"/>
              <a:gd name="T54" fmla="*/ 1214715598 w 1891"/>
              <a:gd name="T55" fmla="*/ 367942816 h 1882"/>
              <a:gd name="T56" fmla="*/ 778729202 w 1891"/>
              <a:gd name="T57" fmla="*/ 435987910 h 188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91"/>
              <a:gd name="T88" fmla="*/ 0 h 1882"/>
              <a:gd name="T89" fmla="*/ 1891 w 1891"/>
              <a:gd name="T90" fmla="*/ 1882 h 188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91" h="1882">
                <a:moveTo>
                  <a:pt x="309" y="173"/>
                </a:moveTo>
                <a:lnTo>
                  <a:pt x="164" y="264"/>
                </a:lnTo>
                <a:lnTo>
                  <a:pt x="100" y="446"/>
                </a:lnTo>
                <a:lnTo>
                  <a:pt x="18" y="673"/>
                </a:lnTo>
                <a:lnTo>
                  <a:pt x="0" y="964"/>
                </a:lnTo>
                <a:lnTo>
                  <a:pt x="18" y="1173"/>
                </a:lnTo>
                <a:lnTo>
                  <a:pt x="64" y="1300"/>
                </a:lnTo>
                <a:lnTo>
                  <a:pt x="36" y="1573"/>
                </a:lnTo>
                <a:lnTo>
                  <a:pt x="82" y="1700"/>
                </a:lnTo>
                <a:lnTo>
                  <a:pt x="182" y="1782"/>
                </a:lnTo>
                <a:lnTo>
                  <a:pt x="500" y="1882"/>
                </a:lnTo>
                <a:lnTo>
                  <a:pt x="709" y="1827"/>
                </a:lnTo>
                <a:lnTo>
                  <a:pt x="809" y="1718"/>
                </a:lnTo>
                <a:lnTo>
                  <a:pt x="891" y="1527"/>
                </a:lnTo>
                <a:lnTo>
                  <a:pt x="982" y="1318"/>
                </a:lnTo>
                <a:lnTo>
                  <a:pt x="1100" y="1209"/>
                </a:lnTo>
                <a:lnTo>
                  <a:pt x="1300" y="1055"/>
                </a:lnTo>
                <a:lnTo>
                  <a:pt x="1554" y="955"/>
                </a:lnTo>
                <a:lnTo>
                  <a:pt x="1809" y="736"/>
                </a:lnTo>
                <a:lnTo>
                  <a:pt x="1891" y="446"/>
                </a:lnTo>
                <a:lnTo>
                  <a:pt x="1836" y="273"/>
                </a:lnTo>
                <a:lnTo>
                  <a:pt x="1654" y="91"/>
                </a:lnTo>
                <a:lnTo>
                  <a:pt x="1472" y="0"/>
                </a:lnTo>
                <a:lnTo>
                  <a:pt x="1272" y="0"/>
                </a:lnTo>
                <a:lnTo>
                  <a:pt x="1073" y="27"/>
                </a:lnTo>
                <a:lnTo>
                  <a:pt x="845" y="73"/>
                </a:lnTo>
                <a:lnTo>
                  <a:pt x="563" y="109"/>
                </a:lnTo>
                <a:lnTo>
                  <a:pt x="482" y="146"/>
                </a:lnTo>
                <a:lnTo>
                  <a:pt x="309" y="173"/>
                </a:lnTo>
                <a:close/>
              </a:path>
            </a:pathLst>
          </a:custGeom>
          <a:solidFill>
            <a:srgbClr val="CCFF99"/>
          </a:solidFill>
          <a:ln w="9525">
            <a:solidFill>
              <a:schemeClr val="tx1"/>
            </a:solidFill>
            <a:round/>
            <a:headEnd/>
            <a:tailEnd/>
          </a:ln>
        </p:spPr>
        <p:txBody>
          <a:bodyPr wrap="none" anchor="ctr"/>
          <a:lstStyle/>
          <a:p>
            <a:endParaRPr lang="zh-CN" altLang="en-US"/>
          </a:p>
        </p:txBody>
      </p:sp>
      <p:sp>
        <p:nvSpPr>
          <p:cNvPr id="108550" name="Rectangle 6"/>
          <p:cNvSpPr>
            <a:spLocks noGrp="1" noChangeArrowheads="1"/>
          </p:cNvSpPr>
          <p:nvPr>
            <p:ph type="title"/>
          </p:nvPr>
        </p:nvSpPr>
        <p:spPr/>
        <p:txBody>
          <a:bodyPr/>
          <a:lstStyle/>
          <a:p>
            <a:pPr eaLnBrk="1" hangingPunct="1"/>
            <a:r>
              <a:rPr lang="en-US" altLang="zh-CN" smtClean="0"/>
              <a:t>Example</a:t>
            </a:r>
          </a:p>
        </p:txBody>
      </p:sp>
      <p:sp>
        <p:nvSpPr>
          <p:cNvPr id="108551" name="Oval 7"/>
          <p:cNvSpPr>
            <a:spLocks noChangeArrowheads="1"/>
          </p:cNvSpPr>
          <p:nvPr/>
        </p:nvSpPr>
        <p:spPr bwMode="auto">
          <a:xfrm>
            <a:off x="1928813" y="2146300"/>
            <a:ext cx="590550" cy="576263"/>
          </a:xfrm>
          <a:prstGeom prst="ellipse">
            <a:avLst/>
          </a:prstGeom>
          <a:solidFill>
            <a:srgbClr val="CCECFF"/>
          </a:solidFill>
          <a:ln w="28575">
            <a:solidFill>
              <a:schemeClr val="tx2"/>
            </a:solidFill>
            <a:round/>
            <a:headEnd/>
            <a:tailEnd/>
          </a:ln>
        </p:spPr>
        <p:txBody>
          <a:bodyPr wrap="none" anchor="ctr"/>
          <a:lstStyle/>
          <a:p>
            <a:endParaRPr lang="zh-CN" altLang="en-US"/>
          </a:p>
        </p:txBody>
      </p:sp>
      <p:sp>
        <p:nvSpPr>
          <p:cNvPr id="108552" name="Text Box 8"/>
          <p:cNvSpPr txBox="1">
            <a:spLocks noChangeArrowheads="1"/>
          </p:cNvSpPr>
          <p:nvPr/>
        </p:nvSpPr>
        <p:spPr bwMode="auto">
          <a:xfrm>
            <a:off x="1852613" y="2244725"/>
            <a:ext cx="762000" cy="396875"/>
          </a:xfrm>
          <a:prstGeom prst="rect">
            <a:avLst/>
          </a:prstGeom>
          <a:noFill/>
          <a:ln w="9525">
            <a:noFill/>
            <a:miter lim="800000"/>
            <a:headEnd/>
            <a:tailEnd/>
          </a:ln>
        </p:spPr>
        <p:txBody>
          <a:bodyPr wrap="none">
            <a:spAutoFit/>
          </a:bodyPr>
          <a:lstStyle/>
          <a:p>
            <a:pPr algn="l" eaLnBrk="0" hangingPunct="0"/>
            <a:r>
              <a:rPr kumimoji="0" lang="en-US" altLang="zh-CN" sz="2000" b="1">
                <a:solidFill>
                  <a:schemeClr val="tx1"/>
                </a:solidFill>
                <a:sym typeface="Symbol" pitchFamily="18" charset="2"/>
              </a:rPr>
              <a:t>13/14</a:t>
            </a:r>
            <a:endParaRPr kumimoji="0" lang="en-US" altLang="zh-CN" sz="2000" b="1">
              <a:solidFill>
                <a:schemeClr val="tx1"/>
              </a:solidFill>
            </a:endParaRPr>
          </a:p>
        </p:txBody>
      </p:sp>
      <p:sp>
        <p:nvSpPr>
          <p:cNvPr id="108553" name="Oval 9"/>
          <p:cNvSpPr>
            <a:spLocks noChangeArrowheads="1"/>
          </p:cNvSpPr>
          <p:nvPr/>
        </p:nvSpPr>
        <p:spPr bwMode="auto">
          <a:xfrm>
            <a:off x="1928813" y="3562350"/>
            <a:ext cx="590550" cy="576263"/>
          </a:xfrm>
          <a:prstGeom prst="ellipse">
            <a:avLst/>
          </a:prstGeom>
          <a:solidFill>
            <a:srgbClr val="CCECFF"/>
          </a:solidFill>
          <a:ln w="28575">
            <a:solidFill>
              <a:schemeClr val="tx2"/>
            </a:solidFill>
            <a:round/>
            <a:headEnd/>
            <a:tailEnd/>
          </a:ln>
        </p:spPr>
        <p:txBody>
          <a:bodyPr wrap="none" anchor="ctr"/>
          <a:lstStyle/>
          <a:p>
            <a:pPr eaLnBrk="0" hangingPunct="0"/>
            <a:r>
              <a:rPr kumimoji="0" lang="en-US" altLang="zh-CN" sz="2000" b="1">
                <a:solidFill>
                  <a:schemeClr val="tx1"/>
                </a:solidFill>
              </a:rPr>
              <a:t>12/15</a:t>
            </a:r>
          </a:p>
        </p:txBody>
      </p:sp>
      <p:sp>
        <p:nvSpPr>
          <p:cNvPr id="108554" name="Text Box 10"/>
          <p:cNvSpPr txBox="1">
            <a:spLocks noChangeArrowheads="1"/>
          </p:cNvSpPr>
          <p:nvPr/>
        </p:nvSpPr>
        <p:spPr bwMode="auto">
          <a:xfrm>
            <a:off x="2024063" y="3597275"/>
            <a:ext cx="184150" cy="457200"/>
          </a:xfrm>
          <a:prstGeom prst="rect">
            <a:avLst/>
          </a:prstGeom>
          <a:noFill/>
          <a:ln w="9525">
            <a:noFill/>
            <a:miter lim="800000"/>
            <a:headEnd/>
            <a:tailEnd/>
          </a:ln>
        </p:spPr>
        <p:txBody>
          <a:bodyPr wrap="none">
            <a:spAutoFit/>
          </a:bodyPr>
          <a:lstStyle/>
          <a:p>
            <a:pPr algn="l" eaLnBrk="0" hangingPunct="0"/>
            <a:endParaRPr kumimoji="0" lang="zh-CN" altLang="en-US" sz="2400" b="1">
              <a:solidFill>
                <a:schemeClr val="tx1"/>
              </a:solidFill>
            </a:endParaRPr>
          </a:p>
        </p:txBody>
      </p:sp>
      <p:sp>
        <p:nvSpPr>
          <p:cNvPr id="108555" name="Oval 11"/>
          <p:cNvSpPr>
            <a:spLocks noChangeArrowheads="1"/>
          </p:cNvSpPr>
          <p:nvPr/>
        </p:nvSpPr>
        <p:spPr bwMode="auto">
          <a:xfrm>
            <a:off x="3409950" y="3556000"/>
            <a:ext cx="590550" cy="576263"/>
          </a:xfrm>
          <a:prstGeom prst="ellipse">
            <a:avLst/>
          </a:prstGeom>
          <a:solidFill>
            <a:srgbClr val="CCECFF"/>
          </a:solidFill>
          <a:ln w="28575">
            <a:solidFill>
              <a:schemeClr val="tx2"/>
            </a:solidFill>
            <a:round/>
            <a:headEnd/>
            <a:tailEnd/>
          </a:ln>
        </p:spPr>
        <p:txBody>
          <a:bodyPr wrap="none" anchor="ctr"/>
          <a:lstStyle/>
          <a:p>
            <a:pPr eaLnBrk="0" hangingPunct="0"/>
            <a:r>
              <a:rPr kumimoji="0" lang="en-US" altLang="zh-CN" sz="2400" b="1">
                <a:solidFill>
                  <a:schemeClr val="tx1"/>
                </a:solidFill>
              </a:rPr>
              <a:t>3/4</a:t>
            </a:r>
          </a:p>
        </p:txBody>
      </p:sp>
      <p:sp>
        <p:nvSpPr>
          <p:cNvPr id="108556" name="Line 12"/>
          <p:cNvSpPr>
            <a:spLocks noChangeShapeType="1"/>
          </p:cNvSpPr>
          <p:nvPr/>
        </p:nvSpPr>
        <p:spPr bwMode="auto">
          <a:xfrm>
            <a:off x="2505075" y="3851275"/>
            <a:ext cx="923925" cy="0"/>
          </a:xfrm>
          <a:prstGeom prst="line">
            <a:avLst/>
          </a:prstGeom>
          <a:noFill/>
          <a:ln w="12700">
            <a:solidFill>
              <a:schemeClr val="tx2"/>
            </a:solidFill>
            <a:round/>
            <a:headEnd/>
            <a:tailEnd type="triangle" w="med" len="med"/>
          </a:ln>
        </p:spPr>
        <p:txBody>
          <a:bodyPr wrap="none" anchor="ctr"/>
          <a:lstStyle/>
          <a:p>
            <a:endParaRPr lang="zh-CN" altLang="en-US"/>
          </a:p>
        </p:txBody>
      </p:sp>
      <p:sp>
        <p:nvSpPr>
          <p:cNvPr id="108557" name="Oval 13"/>
          <p:cNvSpPr>
            <a:spLocks noChangeArrowheads="1"/>
          </p:cNvSpPr>
          <p:nvPr/>
        </p:nvSpPr>
        <p:spPr bwMode="auto">
          <a:xfrm>
            <a:off x="4891088" y="3565525"/>
            <a:ext cx="590550" cy="576263"/>
          </a:xfrm>
          <a:prstGeom prst="ellipse">
            <a:avLst/>
          </a:prstGeom>
          <a:solidFill>
            <a:srgbClr val="CCECFF"/>
          </a:solidFill>
          <a:ln w="28575">
            <a:solidFill>
              <a:schemeClr val="tx2"/>
            </a:solidFill>
            <a:round/>
            <a:headEnd/>
            <a:tailEnd/>
          </a:ln>
        </p:spPr>
        <p:txBody>
          <a:bodyPr wrap="none" anchor="ctr"/>
          <a:lstStyle/>
          <a:p>
            <a:pPr eaLnBrk="0" hangingPunct="0"/>
            <a:r>
              <a:rPr kumimoji="0" lang="en-US" altLang="zh-CN" sz="2400" b="1">
                <a:solidFill>
                  <a:schemeClr val="tx1"/>
                </a:solidFill>
              </a:rPr>
              <a:t>2/7</a:t>
            </a:r>
            <a:endParaRPr kumimoji="0" lang="en-US" altLang="zh-CN" sz="2800" b="1">
              <a:solidFill>
                <a:schemeClr val="tx1"/>
              </a:solidFill>
            </a:endParaRPr>
          </a:p>
        </p:txBody>
      </p:sp>
      <p:sp>
        <p:nvSpPr>
          <p:cNvPr id="108558" name="Oval 14"/>
          <p:cNvSpPr>
            <a:spLocks noChangeArrowheads="1"/>
          </p:cNvSpPr>
          <p:nvPr/>
        </p:nvSpPr>
        <p:spPr bwMode="auto">
          <a:xfrm>
            <a:off x="3405188" y="2151063"/>
            <a:ext cx="590550" cy="576262"/>
          </a:xfrm>
          <a:prstGeom prst="ellipse">
            <a:avLst/>
          </a:prstGeom>
          <a:solidFill>
            <a:srgbClr val="CCECFF"/>
          </a:solidFill>
          <a:ln w="28575">
            <a:solidFill>
              <a:schemeClr val="tx2"/>
            </a:solidFill>
            <a:round/>
            <a:headEnd/>
            <a:tailEnd/>
          </a:ln>
        </p:spPr>
        <p:txBody>
          <a:bodyPr wrap="none" anchor="ctr"/>
          <a:lstStyle/>
          <a:p>
            <a:pPr eaLnBrk="0" hangingPunct="0"/>
            <a:r>
              <a:rPr kumimoji="0" lang="en-US" altLang="zh-CN" sz="2000" b="1">
                <a:solidFill>
                  <a:schemeClr val="tx1"/>
                </a:solidFill>
              </a:rPr>
              <a:t>11/16</a:t>
            </a:r>
          </a:p>
        </p:txBody>
      </p:sp>
      <p:sp>
        <p:nvSpPr>
          <p:cNvPr id="108559" name="Oval 15"/>
          <p:cNvSpPr>
            <a:spLocks noChangeArrowheads="1"/>
          </p:cNvSpPr>
          <p:nvPr/>
        </p:nvSpPr>
        <p:spPr bwMode="auto">
          <a:xfrm>
            <a:off x="4886325" y="2160588"/>
            <a:ext cx="590550" cy="576262"/>
          </a:xfrm>
          <a:prstGeom prst="ellipse">
            <a:avLst/>
          </a:prstGeom>
          <a:solidFill>
            <a:srgbClr val="CCECFF"/>
          </a:solidFill>
          <a:ln w="28575">
            <a:solidFill>
              <a:schemeClr val="tx2"/>
            </a:solidFill>
            <a:round/>
            <a:headEnd/>
            <a:tailEnd/>
          </a:ln>
        </p:spPr>
        <p:txBody>
          <a:bodyPr wrap="none" anchor="ctr"/>
          <a:lstStyle/>
          <a:p>
            <a:pPr eaLnBrk="0" hangingPunct="0"/>
            <a:r>
              <a:rPr kumimoji="0" lang="en-US" altLang="zh-CN" sz="2400" b="1">
                <a:solidFill>
                  <a:schemeClr val="tx1"/>
                </a:solidFill>
              </a:rPr>
              <a:t>1/10</a:t>
            </a:r>
          </a:p>
        </p:txBody>
      </p:sp>
      <p:sp>
        <p:nvSpPr>
          <p:cNvPr id="108560" name="Line 16"/>
          <p:cNvSpPr>
            <a:spLocks noChangeShapeType="1"/>
          </p:cNvSpPr>
          <p:nvPr/>
        </p:nvSpPr>
        <p:spPr bwMode="auto">
          <a:xfrm>
            <a:off x="2216150" y="2724150"/>
            <a:ext cx="0" cy="842963"/>
          </a:xfrm>
          <a:prstGeom prst="line">
            <a:avLst/>
          </a:prstGeom>
          <a:noFill/>
          <a:ln w="28575">
            <a:solidFill>
              <a:srgbClr val="CC0000"/>
            </a:solidFill>
            <a:round/>
            <a:headEnd type="triangle" w="med" len="med"/>
            <a:tailEnd/>
          </a:ln>
        </p:spPr>
        <p:txBody>
          <a:bodyPr wrap="none" anchor="ctr"/>
          <a:lstStyle/>
          <a:p>
            <a:endParaRPr lang="zh-CN" altLang="en-US"/>
          </a:p>
        </p:txBody>
      </p:sp>
      <p:sp>
        <p:nvSpPr>
          <p:cNvPr id="108561" name="Line 17"/>
          <p:cNvSpPr>
            <a:spLocks noChangeShapeType="1"/>
          </p:cNvSpPr>
          <p:nvPr/>
        </p:nvSpPr>
        <p:spPr bwMode="auto">
          <a:xfrm>
            <a:off x="3697288" y="2733675"/>
            <a:ext cx="0" cy="842963"/>
          </a:xfrm>
          <a:prstGeom prst="line">
            <a:avLst/>
          </a:prstGeom>
          <a:noFill/>
          <a:ln w="12700">
            <a:solidFill>
              <a:schemeClr val="tx2"/>
            </a:solidFill>
            <a:round/>
            <a:headEnd/>
            <a:tailEnd type="triangle" w="med" len="med"/>
          </a:ln>
        </p:spPr>
        <p:txBody>
          <a:bodyPr wrap="none" anchor="ctr"/>
          <a:lstStyle/>
          <a:p>
            <a:endParaRPr lang="zh-CN" altLang="en-US"/>
          </a:p>
        </p:txBody>
      </p:sp>
      <p:sp>
        <p:nvSpPr>
          <p:cNvPr id="108562" name="Line 18"/>
          <p:cNvSpPr>
            <a:spLocks noChangeShapeType="1"/>
          </p:cNvSpPr>
          <p:nvPr/>
        </p:nvSpPr>
        <p:spPr bwMode="auto">
          <a:xfrm>
            <a:off x="5178425" y="2743200"/>
            <a:ext cx="0" cy="842963"/>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08563" name="Line 19"/>
          <p:cNvSpPr>
            <a:spLocks noChangeShapeType="1"/>
          </p:cNvSpPr>
          <p:nvPr/>
        </p:nvSpPr>
        <p:spPr bwMode="auto">
          <a:xfrm flipV="1">
            <a:off x="2424113" y="2600325"/>
            <a:ext cx="1023937" cy="1028700"/>
          </a:xfrm>
          <a:prstGeom prst="line">
            <a:avLst/>
          </a:prstGeom>
          <a:noFill/>
          <a:ln w="28575">
            <a:solidFill>
              <a:srgbClr val="CC0000"/>
            </a:solidFill>
            <a:round/>
            <a:headEnd type="triangle" w="med" len="med"/>
            <a:tailEnd/>
          </a:ln>
        </p:spPr>
        <p:txBody>
          <a:bodyPr wrap="none" anchor="ctr"/>
          <a:lstStyle/>
          <a:p>
            <a:endParaRPr lang="zh-CN" altLang="en-US"/>
          </a:p>
        </p:txBody>
      </p:sp>
      <p:sp>
        <p:nvSpPr>
          <p:cNvPr id="108564" name="Text Box 20"/>
          <p:cNvSpPr txBox="1">
            <a:spLocks noChangeArrowheads="1"/>
          </p:cNvSpPr>
          <p:nvPr/>
        </p:nvSpPr>
        <p:spPr bwMode="auto">
          <a:xfrm>
            <a:off x="2095500" y="1749425"/>
            <a:ext cx="319088" cy="457200"/>
          </a:xfrm>
          <a:prstGeom prst="rect">
            <a:avLst/>
          </a:prstGeom>
          <a:noFill/>
          <a:ln w="9525">
            <a:noFill/>
            <a:miter lim="800000"/>
            <a:headEnd/>
            <a:tailEnd/>
          </a:ln>
        </p:spPr>
        <p:txBody>
          <a:bodyPr wrap="none">
            <a:spAutoFit/>
          </a:bodyPr>
          <a:lstStyle/>
          <a:p>
            <a:pPr algn="l" eaLnBrk="0" hangingPunct="0"/>
            <a:r>
              <a:rPr kumimoji="0" lang="en-US" altLang="zh-CN" sz="2400">
                <a:solidFill>
                  <a:srgbClr val="CC0000"/>
                </a:solidFill>
              </a:rPr>
              <a:t>a</a:t>
            </a:r>
          </a:p>
        </p:txBody>
      </p:sp>
      <p:sp>
        <p:nvSpPr>
          <p:cNvPr id="108565" name="Text Box 21"/>
          <p:cNvSpPr txBox="1">
            <a:spLocks noChangeArrowheads="1"/>
          </p:cNvSpPr>
          <p:nvPr/>
        </p:nvSpPr>
        <p:spPr bwMode="auto">
          <a:xfrm>
            <a:off x="3562350" y="1758950"/>
            <a:ext cx="336550" cy="457200"/>
          </a:xfrm>
          <a:prstGeom prst="rect">
            <a:avLst/>
          </a:prstGeom>
          <a:noFill/>
          <a:ln w="9525">
            <a:noFill/>
            <a:miter lim="800000"/>
            <a:headEnd/>
            <a:tailEnd/>
          </a:ln>
        </p:spPr>
        <p:txBody>
          <a:bodyPr wrap="none">
            <a:spAutoFit/>
          </a:bodyPr>
          <a:lstStyle/>
          <a:p>
            <a:pPr algn="l" eaLnBrk="0" hangingPunct="0"/>
            <a:r>
              <a:rPr kumimoji="0" lang="en-US" altLang="zh-CN" sz="2400">
                <a:solidFill>
                  <a:srgbClr val="CC0000"/>
                </a:solidFill>
              </a:rPr>
              <a:t>b</a:t>
            </a:r>
          </a:p>
        </p:txBody>
      </p:sp>
      <p:sp>
        <p:nvSpPr>
          <p:cNvPr id="108566" name="Text Box 22"/>
          <p:cNvSpPr txBox="1">
            <a:spLocks noChangeArrowheads="1"/>
          </p:cNvSpPr>
          <p:nvPr/>
        </p:nvSpPr>
        <p:spPr bwMode="auto">
          <a:xfrm>
            <a:off x="5029200" y="1768475"/>
            <a:ext cx="319088" cy="457200"/>
          </a:xfrm>
          <a:prstGeom prst="rect">
            <a:avLst/>
          </a:prstGeom>
          <a:noFill/>
          <a:ln w="9525">
            <a:noFill/>
            <a:miter lim="800000"/>
            <a:headEnd/>
            <a:tailEnd/>
          </a:ln>
        </p:spPr>
        <p:txBody>
          <a:bodyPr wrap="none">
            <a:spAutoFit/>
          </a:bodyPr>
          <a:lstStyle/>
          <a:p>
            <a:pPr algn="l" eaLnBrk="0" hangingPunct="0"/>
            <a:r>
              <a:rPr kumimoji="0" lang="en-US" altLang="zh-CN" sz="2400" dirty="0">
                <a:solidFill>
                  <a:srgbClr val="CC0000"/>
                </a:solidFill>
              </a:rPr>
              <a:t>c</a:t>
            </a:r>
          </a:p>
        </p:txBody>
      </p:sp>
      <p:sp>
        <p:nvSpPr>
          <p:cNvPr id="108567" name="Text Box 23"/>
          <p:cNvSpPr txBox="1">
            <a:spLocks noChangeArrowheads="1"/>
          </p:cNvSpPr>
          <p:nvPr/>
        </p:nvSpPr>
        <p:spPr bwMode="auto">
          <a:xfrm>
            <a:off x="2062163" y="4044950"/>
            <a:ext cx="319087" cy="457200"/>
          </a:xfrm>
          <a:prstGeom prst="rect">
            <a:avLst/>
          </a:prstGeom>
          <a:noFill/>
          <a:ln w="9525">
            <a:noFill/>
            <a:miter lim="800000"/>
            <a:headEnd/>
            <a:tailEnd/>
          </a:ln>
        </p:spPr>
        <p:txBody>
          <a:bodyPr wrap="none">
            <a:spAutoFit/>
          </a:bodyPr>
          <a:lstStyle/>
          <a:p>
            <a:pPr algn="l" eaLnBrk="0" hangingPunct="0"/>
            <a:r>
              <a:rPr kumimoji="0" lang="en-US" altLang="zh-CN" sz="2400">
                <a:solidFill>
                  <a:srgbClr val="CC0000"/>
                </a:solidFill>
              </a:rPr>
              <a:t>e</a:t>
            </a:r>
          </a:p>
        </p:txBody>
      </p:sp>
      <p:sp>
        <p:nvSpPr>
          <p:cNvPr id="108568" name="Text Box 24"/>
          <p:cNvSpPr txBox="1">
            <a:spLocks noChangeArrowheads="1"/>
          </p:cNvSpPr>
          <p:nvPr/>
        </p:nvSpPr>
        <p:spPr bwMode="auto">
          <a:xfrm>
            <a:off x="3557588" y="4054475"/>
            <a:ext cx="285750" cy="457200"/>
          </a:xfrm>
          <a:prstGeom prst="rect">
            <a:avLst/>
          </a:prstGeom>
          <a:noFill/>
          <a:ln w="9525">
            <a:noFill/>
            <a:miter lim="800000"/>
            <a:headEnd/>
            <a:tailEnd/>
          </a:ln>
        </p:spPr>
        <p:txBody>
          <a:bodyPr wrap="none">
            <a:spAutoFit/>
          </a:bodyPr>
          <a:lstStyle/>
          <a:p>
            <a:pPr algn="l" eaLnBrk="0" hangingPunct="0"/>
            <a:r>
              <a:rPr kumimoji="0" lang="en-US" altLang="zh-CN" sz="2400">
                <a:solidFill>
                  <a:srgbClr val="CC0000"/>
                </a:solidFill>
              </a:rPr>
              <a:t>f</a:t>
            </a:r>
          </a:p>
        </p:txBody>
      </p:sp>
      <p:sp>
        <p:nvSpPr>
          <p:cNvPr id="108569" name="Text Box 25"/>
          <p:cNvSpPr txBox="1">
            <a:spLocks noChangeArrowheads="1"/>
          </p:cNvSpPr>
          <p:nvPr/>
        </p:nvSpPr>
        <p:spPr bwMode="auto">
          <a:xfrm>
            <a:off x="5038725" y="4049713"/>
            <a:ext cx="336550" cy="457200"/>
          </a:xfrm>
          <a:prstGeom prst="rect">
            <a:avLst/>
          </a:prstGeom>
          <a:noFill/>
          <a:ln w="9525">
            <a:noFill/>
            <a:miter lim="800000"/>
            <a:headEnd/>
            <a:tailEnd/>
          </a:ln>
        </p:spPr>
        <p:txBody>
          <a:bodyPr wrap="none">
            <a:spAutoFit/>
          </a:bodyPr>
          <a:lstStyle/>
          <a:p>
            <a:pPr algn="l" eaLnBrk="0" hangingPunct="0"/>
            <a:r>
              <a:rPr kumimoji="0" lang="en-US" altLang="zh-CN" sz="2400">
                <a:solidFill>
                  <a:srgbClr val="CC0000"/>
                </a:solidFill>
              </a:rPr>
              <a:t>g</a:t>
            </a:r>
          </a:p>
        </p:txBody>
      </p:sp>
      <p:sp>
        <p:nvSpPr>
          <p:cNvPr id="108570" name="Line 26"/>
          <p:cNvSpPr>
            <a:spLocks noChangeShapeType="1"/>
          </p:cNvSpPr>
          <p:nvPr/>
        </p:nvSpPr>
        <p:spPr bwMode="auto">
          <a:xfrm>
            <a:off x="2514600" y="2460625"/>
            <a:ext cx="923925" cy="0"/>
          </a:xfrm>
          <a:prstGeom prst="line">
            <a:avLst/>
          </a:prstGeom>
          <a:noFill/>
          <a:ln w="12700">
            <a:solidFill>
              <a:schemeClr val="tx2"/>
            </a:solidFill>
            <a:round/>
            <a:headEnd/>
            <a:tailEnd type="triangle" w="med" len="med"/>
          </a:ln>
        </p:spPr>
        <p:txBody>
          <a:bodyPr wrap="none" anchor="ctr"/>
          <a:lstStyle/>
          <a:p>
            <a:endParaRPr lang="zh-CN" altLang="en-US"/>
          </a:p>
        </p:txBody>
      </p:sp>
      <p:sp>
        <p:nvSpPr>
          <p:cNvPr id="108571" name="Oval 27"/>
          <p:cNvSpPr>
            <a:spLocks noChangeArrowheads="1"/>
          </p:cNvSpPr>
          <p:nvPr/>
        </p:nvSpPr>
        <p:spPr bwMode="auto">
          <a:xfrm>
            <a:off x="6386513" y="3589338"/>
            <a:ext cx="590550" cy="576262"/>
          </a:xfrm>
          <a:prstGeom prst="ellipse">
            <a:avLst/>
          </a:prstGeom>
          <a:solidFill>
            <a:srgbClr val="CCECFF"/>
          </a:solidFill>
          <a:ln w="28575">
            <a:solidFill>
              <a:schemeClr val="tx2"/>
            </a:solidFill>
            <a:round/>
            <a:headEnd/>
            <a:tailEnd/>
          </a:ln>
        </p:spPr>
        <p:txBody>
          <a:bodyPr wrap="none" anchor="ctr"/>
          <a:lstStyle/>
          <a:p>
            <a:pPr eaLnBrk="0" hangingPunct="0"/>
            <a:r>
              <a:rPr kumimoji="0" lang="en-US" altLang="zh-CN" sz="2400" b="1">
                <a:solidFill>
                  <a:schemeClr val="tx1"/>
                </a:solidFill>
              </a:rPr>
              <a:t>5/6</a:t>
            </a:r>
            <a:endParaRPr kumimoji="0" lang="en-US" altLang="zh-CN" sz="2800" b="1">
              <a:solidFill>
                <a:schemeClr val="tx1"/>
              </a:solidFill>
            </a:endParaRPr>
          </a:p>
        </p:txBody>
      </p:sp>
      <p:sp>
        <p:nvSpPr>
          <p:cNvPr id="108572" name="Oval 28"/>
          <p:cNvSpPr>
            <a:spLocks noChangeArrowheads="1"/>
          </p:cNvSpPr>
          <p:nvPr/>
        </p:nvSpPr>
        <p:spPr bwMode="auto">
          <a:xfrm>
            <a:off x="6381750" y="2184400"/>
            <a:ext cx="590550" cy="576263"/>
          </a:xfrm>
          <a:prstGeom prst="ellipse">
            <a:avLst/>
          </a:prstGeom>
          <a:solidFill>
            <a:srgbClr val="CCECFF"/>
          </a:solidFill>
          <a:ln w="28575">
            <a:solidFill>
              <a:schemeClr val="tx2"/>
            </a:solidFill>
            <a:round/>
            <a:headEnd/>
            <a:tailEnd/>
          </a:ln>
        </p:spPr>
        <p:txBody>
          <a:bodyPr wrap="none" anchor="ctr"/>
          <a:lstStyle/>
          <a:p>
            <a:pPr eaLnBrk="0" hangingPunct="0"/>
            <a:r>
              <a:rPr kumimoji="0" lang="en-US" altLang="zh-CN" sz="2400" b="1">
                <a:solidFill>
                  <a:schemeClr val="tx1"/>
                </a:solidFill>
              </a:rPr>
              <a:t>8/9</a:t>
            </a:r>
          </a:p>
        </p:txBody>
      </p:sp>
      <p:sp>
        <p:nvSpPr>
          <p:cNvPr id="108573" name="Text Box 29"/>
          <p:cNvSpPr txBox="1">
            <a:spLocks noChangeArrowheads="1"/>
          </p:cNvSpPr>
          <p:nvPr/>
        </p:nvSpPr>
        <p:spPr bwMode="auto">
          <a:xfrm>
            <a:off x="6534150" y="4073525"/>
            <a:ext cx="336550" cy="457200"/>
          </a:xfrm>
          <a:prstGeom prst="rect">
            <a:avLst/>
          </a:prstGeom>
          <a:noFill/>
          <a:ln w="9525">
            <a:noFill/>
            <a:miter lim="800000"/>
            <a:headEnd/>
            <a:tailEnd/>
          </a:ln>
        </p:spPr>
        <p:txBody>
          <a:bodyPr wrap="none">
            <a:spAutoFit/>
          </a:bodyPr>
          <a:lstStyle/>
          <a:p>
            <a:pPr algn="l" eaLnBrk="0" hangingPunct="0"/>
            <a:r>
              <a:rPr kumimoji="0" lang="en-US" altLang="zh-CN" sz="2400">
                <a:solidFill>
                  <a:srgbClr val="CC0000"/>
                </a:solidFill>
              </a:rPr>
              <a:t>h</a:t>
            </a:r>
          </a:p>
        </p:txBody>
      </p:sp>
      <p:sp>
        <p:nvSpPr>
          <p:cNvPr id="108574" name="Text Box 30"/>
          <p:cNvSpPr txBox="1">
            <a:spLocks noChangeArrowheads="1"/>
          </p:cNvSpPr>
          <p:nvPr/>
        </p:nvSpPr>
        <p:spPr bwMode="auto">
          <a:xfrm>
            <a:off x="6467475" y="1763713"/>
            <a:ext cx="336550" cy="457200"/>
          </a:xfrm>
          <a:prstGeom prst="rect">
            <a:avLst/>
          </a:prstGeom>
          <a:noFill/>
          <a:ln w="9525">
            <a:noFill/>
            <a:miter lim="800000"/>
            <a:headEnd/>
            <a:tailEnd/>
          </a:ln>
        </p:spPr>
        <p:txBody>
          <a:bodyPr wrap="none">
            <a:spAutoFit/>
          </a:bodyPr>
          <a:lstStyle/>
          <a:p>
            <a:pPr algn="l" eaLnBrk="0" hangingPunct="0"/>
            <a:r>
              <a:rPr kumimoji="0" lang="en-US" altLang="zh-CN" sz="2400">
                <a:solidFill>
                  <a:srgbClr val="CC0000"/>
                </a:solidFill>
              </a:rPr>
              <a:t>d</a:t>
            </a:r>
          </a:p>
        </p:txBody>
      </p:sp>
      <p:sp>
        <p:nvSpPr>
          <p:cNvPr id="108575" name="Line 31"/>
          <p:cNvSpPr>
            <a:spLocks noChangeShapeType="1"/>
          </p:cNvSpPr>
          <p:nvPr/>
        </p:nvSpPr>
        <p:spPr bwMode="auto">
          <a:xfrm>
            <a:off x="3981450" y="2455863"/>
            <a:ext cx="923925" cy="0"/>
          </a:xfrm>
          <a:prstGeom prst="line">
            <a:avLst/>
          </a:prstGeom>
          <a:noFill/>
          <a:ln w="12700">
            <a:solidFill>
              <a:schemeClr val="tx2"/>
            </a:solidFill>
            <a:round/>
            <a:headEnd/>
            <a:tailEnd type="triangle" w="med" len="med"/>
          </a:ln>
        </p:spPr>
        <p:txBody>
          <a:bodyPr wrap="none" anchor="ctr"/>
          <a:lstStyle/>
          <a:p>
            <a:endParaRPr lang="zh-CN" altLang="en-US"/>
          </a:p>
        </p:txBody>
      </p:sp>
      <p:sp>
        <p:nvSpPr>
          <p:cNvPr id="108576" name="Line 32"/>
          <p:cNvSpPr>
            <a:spLocks noChangeShapeType="1"/>
          </p:cNvSpPr>
          <p:nvPr/>
        </p:nvSpPr>
        <p:spPr bwMode="auto">
          <a:xfrm>
            <a:off x="3971925" y="3932238"/>
            <a:ext cx="923925" cy="0"/>
          </a:xfrm>
          <a:prstGeom prst="line">
            <a:avLst/>
          </a:prstGeom>
          <a:noFill/>
          <a:ln w="28575">
            <a:solidFill>
              <a:srgbClr val="CC0000"/>
            </a:solidFill>
            <a:round/>
            <a:headEnd type="triangle" w="med" len="med"/>
            <a:tailEnd/>
          </a:ln>
        </p:spPr>
        <p:txBody>
          <a:bodyPr wrap="none" anchor="ctr"/>
          <a:lstStyle/>
          <a:p>
            <a:endParaRPr lang="zh-CN" altLang="en-US"/>
          </a:p>
        </p:txBody>
      </p:sp>
      <p:sp>
        <p:nvSpPr>
          <p:cNvPr id="108577" name="Line 33"/>
          <p:cNvSpPr>
            <a:spLocks noChangeShapeType="1"/>
          </p:cNvSpPr>
          <p:nvPr/>
        </p:nvSpPr>
        <p:spPr bwMode="auto">
          <a:xfrm>
            <a:off x="5438775" y="3841750"/>
            <a:ext cx="923925" cy="0"/>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08578" name="Line 34"/>
          <p:cNvSpPr>
            <a:spLocks noChangeShapeType="1"/>
          </p:cNvSpPr>
          <p:nvPr/>
        </p:nvSpPr>
        <p:spPr bwMode="auto">
          <a:xfrm>
            <a:off x="6683375" y="2762250"/>
            <a:ext cx="0" cy="842963"/>
          </a:xfrm>
          <a:prstGeom prst="line">
            <a:avLst/>
          </a:prstGeom>
          <a:noFill/>
          <a:ln w="12700">
            <a:solidFill>
              <a:schemeClr val="tx2"/>
            </a:solidFill>
            <a:round/>
            <a:headEnd/>
            <a:tailEnd type="triangle" w="med" len="med"/>
          </a:ln>
        </p:spPr>
        <p:txBody>
          <a:bodyPr wrap="none" anchor="ctr"/>
          <a:lstStyle/>
          <a:p>
            <a:endParaRPr lang="zh-CN" altLang="en-US"/>
          </a:p>
        </p:txBody>
      </p:sp>
      <p:sp>
        <p:nvSpPr>
          <p:cNvPr id="108579" name="Line 35"/>
          <p:cNvSpPr>
            <a:spLocks noChangeShapeType="1"/>
          </p:cNvSpPr>
          <p:nvPr/>
        </p:nvSpPr>
        <p:spPr bwMode="auto">
          <a:xfrm>
            <a:off x="3967163" y="3770313"/>
            <a:ext cx="923925" cy="0"/>
          </a:xfrm>
          <a:prstGeom prst="line">
            <a:avLst/>
          </a:prstGeom>
          <a:noFill/>
          <a:ln w="12700">
            <a:solidFill>
              <a:schemeClr val="tx2"/>
            </a:solidFill>
            <a:round/>
            <a:headEnd/>
            <a:tailEnd type="triangle" w="med" len="med"/>
          </a:ln>
        </p:spPr>
        <p:txBody>
          <a:bodyPr wrap="none" anchor="ctr"/>
          <a:lstStyle/>
          <a:p>
            <a:endParaRPr lang="zh-CN" altLang="en-US"/>
          </a:p>
        </p:txBody>
      </p:sp>
      <p:sp>
        <p:nvSpPr>
          <p:cNvPr id="108580" name="Line 36"/>
          <p:cNvSpPr>
            <a:spLocks noChangeShapeType="1"/>
          </p:cNvSpPr>
          <p:nvPr/>
        </p:nvSpPr>
        <p:spPr bwMode="auto">
          <a:xfrm>
            <a:off x="5495925" y="2360613"/>
            <a:ext cx="923925" cy="0"/>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08581" name="Line 37"/>
          <p:cNvSpPr>
            <a:spLocks noChangeShapeType="1"/>
          </p:cNvSpPr>
          <p:nvPr/>
        </p:nvSpPr>
        <p:spPr bwMode="auto">
          <a:xfrm>
            <a:off x="5448300" y="2530475"/>
            <a:ext cx="923925" cy="0"/>
          </a:xfrm>
          <a:prstGeom prst="line">
            <a:avLst/>
          </a:prstGeom>
          <a:noFill/>
          <a:ln w="12700">
            <a:solidFill>
              <a:schemeClr val="tx2"/>
            </a:solidFill>
            <a:round/>
            <a:headEnd type="triangle" w="med" len="med"/>
            <a:tailEnd/>
          </a:ln>
        </p:spPr>
        <p:txBody>
          <a:bodyPr wrap="none" anchor="ctr"/>
          <a:lstStyle/>
          <a:p>
            <a:endParaRPr lang="zh-CN" altLang="en-US"/>
          </a:p>
        </p:txBody>
      </p:sp>
      <p:sp>
        <p:nvSpPr>
          <p:cNvPr id="108582" name="Freeform 38"/>
          <p:cNvSpPr>
            <a:spLocks/>
          </p:cNvSpPr>
          <p:nvPr/>
        </p:nvSpPr>
        <p:spPr bwMode="auto">
          <a:xfrm>
            <a:off x="6911975" y="3676650"/>
            <a:ext cx="644525" cy="576263"/>
          </a:xfrm>
          <a:custGeom>
            <a:avLst/>
            <a:gdLst>
              <a:gd name="T0" fmla="*/ 0 w 406"/>
              <a:gd name="T1" fmla="*/ 647681493 h 363"/>
              <a:gd name="T2" fmla="*/ 390624994 w 406"/>
              <a:gd name="T3" fmla="*/ 899697450 h 363"/>
              <a:gd name="T4" fmla="*/ 985381988 w 406"/>
              <a:gd name="T5" fmla="*/ 556955819 h 363"/>
              <a:gd name="T6" fmla="*/ 619958450 w 406"/>
              <a:gd name="T7" fmla="*/ 75604752 h 363"/>
              <a:gd name="T8" fmla="*/ 68043429 w 406"/>
              <a:gd name="T9" fmla="*/ 98286965 h 363"/>
              <a:gd name="T10" fmla="*/ 0 60000 65536"/>
              <a:gd name="T11" fmla="*/ 0 60000 65536"/>
              <a:gd name="T12" fmla="*/ 0 60000 65536"/>
              <a:gd name="T13" fmla="*/ 0 60000 65536"/>
              <a:gd name="T14" fmla="*/ 0 60000 65536"/>
              <a:gd name="T15" fmla="*/ 0 w 406"/>
              <a:gd name="T16" fmla="*/ 0 h 363"/>
              <a:gd name="T17" fmla="*/ 406 w 406"/>
              <a:gd name="T18" fmla="*/ 363 h 363"/>
            </a:gdLst>
            <a:ahLst/>
            <a:cxnLst>
              <a:cxn ang="T10">
                <a:pos x="T0" y="T1"/>
              </a:cxn>
              <a:cxn ang="T11">
                <a:pos x="T2" y="T3"/>
              </a:cxn>
              <a:cxn ang="T12">
                <a:pos x="T4" y="T5"/>
              </a:cxn>
              <a:cxn ang="T13">
                <a:pos x="T6" y="T7"/>
              </a:cxn>
              <a:cxn ang="T14">
                <a:pos x="T8" y="T9"/>
              </a:cxn>
            </a:cxnLst>
            <a:rect l="T15" t="T16" r="T17" b="T18"/>
            <a:pathLst>
              <a:path w="406" h="363">
                <a:moveTo>
                  <a:pt x="0" y="257"/>
                </a:moveTo>
                <a:cubicBezTo>
                  <a:pt x="45" y="310"/>
                  <a:pt x="90" y="363"/>
                  <a:pt x="155" y="357"/>
                </a:cubicBezTo>
                <a:cubicBezTo>
                  <a:pt x="220" y="351"/>
                  <a:pt x="376" y="275"/>
                  <a:pt x="391" y="221"/>
                </a:cubicBezTo>
                <a:cubicBezTo>
                  <a:pt x="406" y="167"/>
                  <a:pt x="307" y="60"/>
                  <a:pt x="246" y="30"/>
                </a:cubicBezTo>
                <a:cubicBezTo>
                  <a:pt x="185" y="0"/>
                  <a:pt x="106" y="19"/>
                  <a:pt x="27" y="39"/>
                </a:cubicBezTo>
              </a:path>
            </a:pathLst>
          </a:custGeom>
          <a:noFill/>
          <a:ln w="9525">
            <a:solidFill>
              <a:schemeClr val="tx2"/>
            </a:solidFill>
            <a:round/>
            <a:headEnd/>
            <a:tailEnd type="triangle" w="med" len="med"/>
          </a:ln>
        </p:spPr>
        <p:txBody>
          <a:bodyPr wrap="none" anchor="ctr"/>
          <a:lstStyle/>
          <a:p>
            <a:endParaRPr lang="zh-CN" altLang="en-US"/>
          </a:p>
        </p:txBody>
      </p:sp>
      <p:sp>
        <p:nvSpPr>
          <p:cNvPr id="108583" name="Text Box 40"/>
          <p:cNvSpPr txBox="1">
            <a:spLocks noChangeArrowheads="1"/>
          </p:cNvSpPr>
          <p:nvPr/>
        </p:nvSpPr>
        <p:spPr bwMode="auto">
          <a:xfrm>
            <a:off x="990600" y="1295400"/>
            <a:ext cx="404813" cy="457200"/>
          </a:xfrm>
          <a:prstGeom prst="rect">
            <a:avLst/>
          </a:prstGeom>
          <a:noFill/>
          <a:ln w="12700">
            <a:noFill/>
            <a:miter lim="800000"/>
            <a:headEnd type="none" w="sm" len="sm"/>
            <a:tailEnd type="none" w="sm" len="sm"/>
          </a:ln>
        </p:spPr>
        <p:txBody>
          <a:bodyPr wrap="none">
            <a:spAutoFit/>
          </a:bodyPr>
          <a:lstStyle/>
          <a:p>
            <a:pPr algn="l" eaLnBrk="0" hangingPunct="0"/>
            <a:r>
              <a:rPr kumimoji="0" lang="en-US" altLang="zh-CN" sz="2400" b="1" i="1">
                <a:solidFill>
                  <a:schemeClr val="tx1"/>
                </a:solidFill>
              </a:rPr>
              <a:t>G</a:t>
            </a:r>
            <a:endParaRPr kumimoji="0" lang="en-US" altLang="zh-CN" sz="2400" b="1" i="1" baseline="30000">
              <a:solidFill>
                <a:schemeClr val="tx1"/>
              </a:solidFill>
            </a:endParaRPr>
          </a:p>
        </p:txBody>
      </p:sp>
      <p:sp>
        <p:nvSpPr>
          <p:cNvPr id="40" name="矩形 39"/>
          <p:cNvSpPr/>
          <p:nvPr/>
        </p:nvSpPr>
        <p:spPr>
          <a:xfrm>
            <a:off x="395536" y="5661248"/>
            <a:ext cx="6768752" cy="400110"/>
          </a:xfrm>
          <a:prstGeom prst="rect">
            <a:avLst/>
          </a:prstGeom>
        </p:spPr>
        <p:txBody>
          <a:bodyPr wrap="square">
            <a:spAutoFit/>
          </a:bodyPr>
          <a:lstStyle/>
          <a:p>
            <a:pPr algn="l"/>
            <a:r>
              <a:rPr lang="en-US" altLang="zh-CN" sz="2000" dirty="0" smtClean="0"/>
              <a:t>in order of decreasing f[</a:t>
            </a:r>
            <a:r>
              <a:rPr lang="en-US" altLang="zh-CN" sz="2000" i="1" dirty="0" smtClean="0"/>
              <a:t>u</a:t>
            </a:r>
            <a:r>
              <a:rPr lang="en-US" altLang="zh-CN" sz="2000" dirty="0" smtClean="0"/>
              <a:t>]: b, e, a, c, d, g, h, f</a:t>
            </a:r>
            <a:endParaRPr lang="zh-CN" altLang="en-US" sz="2000"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Freeform 2"/>
          <p:cNvSpPr>
            <a:spLocks/>
          </p:cNvSpPr>
          <p:nvPr/>
        </p:nvSpPr>
        <p:spPr bwMode="auto">
          <a:xfrm>
            <a:off x="6118225" y="3348038"/>
            <a:ext cx="1644650" cy="1314450"/>
          </a:xfrm>
          <a:custGeom>
            <a:avLst/>
            <a:gdLst>
              <a:gd name="T0" fmla="*/ 1557456225 w 1036"/>
              <a:gd name="T1" fmla="*/ 138607809 h 828"/>
              <a:gd name="T2" fmla="*/ 756046717 w 1036"/>
              <a:gd name="T3" fmla="*/ 0 h 828"/>
              <a:gd name="T4" fmla="*/ 206652765 w 1036"/>
              <a:gd name="T5" fmla="*/ 390624997 h 828"/>
              <a:gd name="T6" fmla="*/ 0 w 1036"/>
              <a:gd name="T7" fmla="*/ 1214715351 h 828"/>
              <a:gd name="T8" fmla="*/ 390623340 w 1036"/>
              <a:gd name="T9" fmla="*/ 1902718995 h 828"/>
              <a:gd name="T10" fmla="*/ 1237395739 w 1036"/>
              <a:gd name="T11" fmla="*/ 2086689553 h 828"/>
              <a:gd name="T12" fmla="*/ 1970762052 w 1036"/>
              <a:gd name="T13" fmla="*/ 1970762400 h 828"/>
              <a:gd name="T14" fmla="*/ 2147483647 w 1036"/>
              <a:gd name="T15" fmla="*/ 1557456500 h 828"/>
              <a:gd name="T16" fmla="*/ 2147483647 w 1036"/>
              <a:gd name="T17" fmla="*/ 940019195 h 828"/>
              <a:gd name="T18" fmla="*/ 2147483647 w 1036"/>
              <a:gd name="T19" fmla="*/ 665321252 h 828"/>
              <a:gd name="T20" fmla="*/ 2147483647 w 1036"/>
              <a:gd name="T21" fmla="*/ 642639059 h 828"/>
              <a:gd name="T22" fmla="*/ 2147483647 w 1036"/>
              <a:gd name="T23" fmla="*/ 481350694 h 828"/>
              <a:gd name="T24" fmla="*/ 1557456225 w 1036"/>
              <a:gd name="T25" fmla="*/ 138607809 h 8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6"/>
              <a:gd name="T40" fmla="*/ 0 h 828"/>
              <a:gd name="T41" fmla="*/ 1036 w 1036"/>
              <a:gd name="T42" fmla="*/ 828 h 8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6" h="828">
                <a:moveTo>
                  <a:pt x="618" y="55"/>
                </a:moveTo>
                <a:lnTo>
                  <a:pt x="300" y="0"/>
                </a:lnTo>
                <a:lnTo>
                  <a:pt x="82" y="155"/>
                </a:lnTo>
                <a:lnTo>
                  <a:pt x="0" y="482"/>
                </a:lnTo>
                <a:lnTo>
                  <a:pt x="155" y="755"/>
                </a:lnTo>
                <a:lnTo>
                  <a:pt x="491" y="828"/>
                </a:lnTo>
                <a:lnTo>
                  <a:pt x="782" y="782"/>
                </a:lnTo>
                <a:lnTo>
                  <a:pt x="936" y="618"/>
                </a:lnTo>
                <a:lnTo>
                  <a:pt x="1036" y="373"/>
                </a:lnTo>
                <a:cubicBezTo>
                  <a:pt x="1015" y="337"/>
                  <a:pt x="1000" y="296"/>
                  <a:pt x="973" y="264"/>
                </a:cubicBezTo>
                <a:cubicBezTo>
                  <a:pt x="965" y="254"/>
                  <a:pt x="946" y="263"/>
                  <a:pt x="936" y="255"/>
                </a:cubicBezTo>
                <a:cubicBezTo>
                  <a:pt x="931" y="251"/>
                  <a:pt x="913" y="204"/>
                  <a:pt x="900" y="191"/>
                </a:cubicBezTo>
                <a:lnTo>
                  <a:pt x="618" y="55"/>
                </a:lnTo>
                <a:close/>
              </a:path>
            </a:pathLst>
          </a:custGeom>
          <a:solidFill>
            <a:srgbClr val="CCFF99"/>
          </a:solidFill>
          <a:ln w="9525">
            <a:solidFill>
              <a:schemeClr val="tx1"/>
            </a:solidFill>
            <a:round/>
            <a:headEnd/>
            <a:tailEnd/>
          </a:ln>
        </p:spPr>
        <p:txBody>
          <a:bodyPr wrap="none" anchor="ctr"/>
          <a:lstStyle/>
          <a:p>
            <a:endParaRPr lang="zh-CN" altLang="en-US"/>
          </a:p>
        </p:txBody>
      </p:sp>
      <p:sp>
        <p:nvSpPr>
          <p:cNvPr id="109571" name="Freeform 3"/>
          <p:cNvSpPr>
            <a:spLocks/>
          </p:cNvSpPr>
          <p:nvPr/>
        </p:nvSpPr>
        <p:spPr bwMode="auto">
          <a:xfrm>
            <a:off x="3132138" y="3319463"/>
            <a:ext cx="2654300" cy="1327150"/>
          </a:xfrm>
          <a:custGeom>
            <a:avLst/>
            <a:gdLst>
              <a:gd name="T0" fmla="*/ 1990923650 w 1672"/>
              <a:gd name="T1" fmla="*/ 115927203 h 836"/>
              <a:gd name="T2" fmla="*/ 1350803752 w 1672"/>
              <a:gd name="T3" fmla="*/ 138607809 h 836"/>
              <a:gd name="T4" fmla="*/ 640119699 w 1672"/>
              <a:gd name="T5" fmla="*/ 206652802 h 836"/>
              <a:gd name="T6" fmla="*/ 320059056 w 1672"/>
              <a:gd name="T7" fmla="*/ 458668502 h 836"/>
              <a:gd name="T8" fmla="*/ 0 w 1672"/>
              <a:gd name="T9" fmla="*/ 1098788201 h 836"/>
              <a:gd name="T10" fmla="*/ 274696256 w 1672"/>
              <a:gd name="T11" fmla="*/ 1696066248 h 836"/>
              <a:gd name="T12" fmla="*/ 1212194405 w 1672"/>
              <a:gd name="T13" fmla="*/ 2016125205 h 836"/>
              <a:gd name="T14" fmla="*/ 2147483647 w 1672"/>
              <a:gd name="T15" fmla="*/ 2061488004 h 836"/>
              <a:gd name="T16" fmla="*/ 2147483647 w 1672"/>
              <a:gd name="T17" fmla="*/ 2106850803 h 836"/>
              <a:gd name="T18" fmla="*/ 2147483647 w 1672"/>
              <a:gd name="T19" fmla="*/ 1948081800 h 836"/>
              <a:gd name="T20" fmla="*/ 2147483647 w 1672"/>
              <a:gd name="T21" fmla="*/ 1444050300 h 836"/>
              <a:gd name="T22" fmla="*/ 2147483647 w 1672"/>
              <a:gd name="T23" fmla="*/ 985381997 h 836"/>
              <a:gd name="T24" fmla="*/ 2147483647 w 1672"/>
              <a:gd name="T25" fmla="*/ 572074706 h 836"/>
              <a:gd name="T26" fmla="*/ 2147483647 w 1672"/>
              <a:gd name="T27" fmla="*/ 342741249 h 836"/>
              <a:gd name="T28" fmla="*/ 2147483647 w 1672"/>
              <a:gd name="T29" fmla="*/ 0 h 836"/>
              <a:gd name="T30" fmla="*/ 2147483647 w 1672"/>
              <a:gd name="T31" fmla="*/ 0 h 836"/>
              <a:gd name="T32" fmla="*/ 1990923650 w 1672"/>
              <a:gd name="T33" fmla="*/ 115927203 h 8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72"/>
              <a:gd name="T52" fmla="*/ 0 h 836"/>
              <a:gd name="T53" fmla="*/ 1672 w 1672"/>
              <a:gd name="T54" fmla="*/ 836 h 8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72" h="836">
                <a:moveTo>
                  <a:pt x="790" y="46"/>
                </a:moveTo>
                <a:lnTo>
                  <a:pt x="536" y="55"/>
                </a:lnTo>
                <a:lnTo>
                  <a:pt x="254" y="82"/>
                </a:lnTo>
                <a:lnTo>
                  <a:pt x="127" y="182"/>
                </a:lnTo>
                <a:lnTo>
                  <a:pt x="0" y="436"/>
                </a:lnTo>
                <a:lnTo>
                  <a:pt x="109" y="673"/>
                </a:lnTo>
                <a:lnTo>
                  <a:pt x="481" y="800"/>
                </a:lnTo>
                <a:lnTo>
                  <a:pt x="918" y="818"/>
                </a:lnTo>
                <a:lnTo>
                  <a:pt x="1299" y="836"/>
                </a:lnTo>
                <a:lnTo>
                  <a:pt x="1472" y="773"/>
                </a:lnTo>
                <a:lnTo>
                  <a:pt x="1645" y="573"/>
                </a:lnTo>
                <a:lnTo>
                  <a:pt x="1672" y="391"/>
                </a:lnTo>
                <a:lnTo>
                  <a:pt x="1654" y="227"/>
                </a:lnTo>
                <a:lnTo>
                  <a:pt x="1581" y="136"/>
                </a:lnTo>
                <a:lnTo>
                  <a:pt x="1372" y="0"/>
                </a:lnTo>
                <a:lnTo>
                  <a:pt x="1099" y="0"/>
                </a:lnTo>
                <a:lnTo>
                  <a:pt x="790" y="46"/>
                </a:lnTo>
                <a:close/>
              </a:path>
            </a:pathLst>
          </a:custGeom>
          <a:solidFill>
            <a:srgbClr val="CCFF99"/>
          </a:solidFill>
          <a:ln w="9525">
            <a:solidFill>
              <a:schemeClr val="tx1"/>
            </a:solidFill>
            <a:round/>
            <a:headEnd/>
            <a:tailEnd/>
          </a:ln>
        </p:spPr>
        <p:txBody>
          <a:bodyPr wrap="none" anchor="ctr"/>
          <a:lstStyle/>
          <a:p>
            <a:endParaRPr lang="zh-CN" altLang="en-US"/>
          </a:p>
        </p:txBody>
      </p:sp>
      <p:sp>
        <p:nvSpPr>
          <p:cNvPr id="109572" name="Freeform 4"/>
          <p:cNvSpPr>
            <a:spLocks/>
          </p:cNvSpPr>
          <p:nvPr/>
        </p:nvSpPr>
        <p:spPr bwMode="auto">
          <a:xfrm>
            <a:off x="4703763" y="1731963"/>
            <a:ext cx="2613025" cy="1327150"/>
          </a:xfrm>
          <a:custGeom>
            <a:avLst/>
            <a:gdLst>
              <a:gd name="T0" fmla="*/ 2147483647 w 1646"/>
              <a:gd name="T1" fmla="*/ 0 h 836"/>
              <a:gd name="T2" fmla="*/ 2086689550 w 1646"/>
              <a:gd name="T3" fmla="*/ 22682200 h 836"/>
              <a:gd name="T4" fmla="*/ 1398687494 w 1646"/>
              <a:gd name="T5" fmla="*/ 22682200 h 836"/>
              <a:gd name="T6" fmla="*/ 642639058 w 1646"/>
              <a:gd name="T7" fmla="*/ 138607809 h 836"/>
              <a:gd name="T8" fmla="*/ 161290002 w 1646"/>
              <a:gd name="T9" fmla="*/ 481350695 h 836"/>
              <a:gd name="T10" fmla="*/ 0 w 1646"/>
              <a:gd name="T11" fmla="*/ 1237395961 h 836"/>
              <a:gd name="T12" fmla="*/ 115927203 w 1646"/>
              <a:gd name="T13" fmla="*/ 1786791847 h 836"/>
              <a:gd name="T14" fmla="*/ 435987894 w 1646"/>
              <a:gd name="T15" fmla="*/ 1809472453 h 836"/>
              <a:gd name="T16" fmla="*/ 1078626952 w 1646"/>
              <a:gd name="T17" fmla="*/ 2038807398 h 836"/>
              <a:gd name="T18" fmla="*/ 2038807389 w 1646"/>
              <a:gd name="T19" fmla="*/ 1970762406 h 836"/>
              <a:gd name="T20" fmla="*/ 2147483647 w 1646"/>
              <a:gd name="T21" fmla="*/ 2106850803 h 836"/>
              <a:gd name="T22" fmla="*/ 2147483647 w 1646"/>
              <a:gd name="T23" fmla="*/ 1970762406 h 836"/>
              <a:gd name="T24" fmla="*/ 2147483647 w 1646"/>
              <a:gd name="T25" fmla="*/ 1557456505 h 836"/>
              <a:gd name="T26" fmla="*/ 2147483647 w 1646"/>
              <a:gd name="T27" fmla="*/ 1121468807 h 836"/>
              <a:gd name="T28" fmla="*/ 2147483647 w 1646"/>
              <a:gd name="T29" fmla="*/ 710684053 h 836"/>
              <a:gd name="T30" fmla="*/ 2147483647 w 1646"/>
              <a:gd name="T31" fmla="*/ 274696256 h 836"/>
              <a:gd name="T32" fmla="*/ 2147483647 w 1646"/>
              <a:gd name="T33" fmla="*/ 90725623 h 836"/>
              <a:gd name="T34" fmla="*/ 2147483647 w 1646"/>
              <a:gd name="T35" fmla="*/ 0 h 8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6"/>
              <a:gd name="T55" fmla="*/ 0 h 836"/>
              <a:gd name="T56" fmla="*/ 1646 w 1646"/>
              <a:gd name="T57" fmla="*/ 836 h 8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6" h="836">
                <a:moveTo>
                  <a:pt x="1046" y="0"/>
                </a:moveTo>
                <a:lnTo>
                  <a:pt x="828" y="9"/>
                </a:lnTo>
                <a:lnTo>
                  <a:pt x="555" y="9"/>
                </a:lnTo>
                <a:lnTo>
                  <a:pt x="255" y="55"/>
                </a:lnTo>
                <a:lnTo>
                  <a:pt x="64" y="191"/>
                </a:lnTo>
                <a:lnTo>
                  <a:pt x="0" y="491"/>
                </a:lnTo>
                <a:lnTo>
                  <a:pt x="46" y="709"/>
                </a:lnTo>
                <a:lnTo>
                  <a:pt x="173" y="718"/>
                </a:lnTo>
                <a:lnTo>
                  <a:pt x="428" y="809"/>
                </a:lnTo>
                <a:lnTo>
                  <a:pt x="809" y="782"/>
                </a:lnTo>
                <a:lnTo>
                  <a:pt x="1173" y="836"/>
                </a:lnTo>
                <a:lnTo>
                  <a:pt x="1455" y="782"/>
                </a:lnTo>
                <a:lnTo>
                  <a:pt x="1591" y="618"/>
                </a:lnTo>
                <a:lnTo>
                  <a:pt x="1646" y="445"/>
                </a:lnTo>
                <a:lnTo>
                  <a:pt x="1627" y="282"/>
                </a:lnTo>
                <a:lnTo>
                  <a:pt x="1518" y="109"/>
                </a:lnTo>
                <a:lnTo>
                  <a:pt x="1400" y="36"/>
                </a:lnTo>
                <a:lnTo>
                  <a:pt x="1046" y="0"/>
                </a:lnTo>
                <a:close/>
              </a:path>
            </a:pathLst>
          </a:custGeom>
          <a:solidFill>
            <a:srgbClr val="CCFF99"/>
          </a:solidFill>
          <a:ln w="9525">
            <a:solidFill>
              <a:schemeClr val="tx1"/>
            </a:solidFill>
            <a:round/>
            <a:headEnd/>
            <a:tailEnd/>
          </a:ln>
        </p:spPr>
        <p:txBody>
          <a:bodyPr wrap="none" anchor="ctr"/>
          <a:lstStyle/>
          <a:p>
            <a:endParaRPr lang="zh-CN" altLang="en-US"/>
          </a:p>
        </p:txBody>
      </p:sp>
      <p:sp>
        <p:nvSpPr>
          <p:cNvPr id="109573" name="Freeform 5"/>
          <p:cNvSpPr>
            <a:spLocks/>
          </p:cNvSpPr>
          <p:nvPr/>
        </p:nvSpPr>
        <p:spPr bwMode="auto">
          <a:xfrm>
            <a:off x="1428750" y="1587500"/>
            <a:ext cx="3001963" cy="2987675"/>
          </a:xfrm>
          <a:custGeom>
            <a:avLst/>
            <a:gdLst>
              <a:gd name="T0" fmla="*/ 778729202 w 1891"/>
              <a:gd name="T1" fmla="*/ 435987910 h 1882"/>
              <a:gd name="T2" fmla="*/ 413305686 w 1891"/>
              <a:gd name="T3" fmla="*/ 665321276 h 1882"/>
              <a:gd name="T4" fmla="*/ 252015701 w 1891"/>
              <a:gd name="T5" fmla="*/ 1123989793 h 1882"/>
              <a:gd name="T6" fmla="*/ 45362821 w 1891"/>
              <a:gd name="T7" fmla="*/ 1696066304 h 1882"/>
              <a:gd name="T8" fmla="*/ 0 w 1891"/>
              <a:gd name="T9" fmla="*/ 2147483647 h 1882"/>
              <a:gd name="T10" fmla="*/ 45362821 w 1891"/>
              <a:gd name="T11" fmla="*/ 2147483647 h 1882"/>
              <a:gd name="T12" fmla="*/ 161290035 w 1891"/>
              <a:gd name="T13" fmla="*/ 2147483647 h 1882"/>
              <a:gd name="T14" fmla="*/ 90725641 w 1891"/>
              <a:gd name="T15" fmla="*/ 2147483647 h 1882"/>
              <a:gd name="T16" fmla="*/ 206652843 w 1891"/>
              <a:gd name="T17" fmla="*/ 2147483647 h 1882"/>
              <a:gd name="T18" fmla="*/ 458668594 w 1891"/>
              <a:gd name="T19" fmla="*/ 2147483647 h 1882"/>
              <a:gd name="T20" fmla="*/ 1260078406 w 1891"/>
              <a:gd name="T21" fmla="*/ 2147483647 h 1882"/>
              <a:gd name="T22" fmla="*/ 1786792205 w 1891"/>
              <a:gd name="T23" fmla="*/ 2147483647 h 1882"/>
              <a:gd name="T24" fmla="*/ 2038807807 w 1891"/>
              <a:gd name="T25" fmla="*/ 2147483647 h 1882"/>
              <a:gd name="T26" fmla="*/ 2147483647 w 1891"/>
              <a:gd name="T27" fmla="*/ 2147483647 h 1882"/>
              <a:gd name="T28" fmla="*/ 2147483647 w 1891"/>
              <a:gd name="T29" fmla="*/ 2147483647 h 1882"/>
              <a:gd name="T30" fmla="*/ 2147483647 w 1891"/>
              <a:gd name="T31" fmla="*/ 2147483647 h 1882"/>
              <a:gd name="T32" fmla="*/ 2147483647 w 1891"/>
              <a:gd name="T33" fmla="*/ 2147483647 h 1882"/>
              <a:gd name="T34" fmla="*/ 2147483647 w 1891"/>
              <a:gd name="T35" fmla="*/ 2147483647 h 1882"/>
              <a:gd name="T36" fmla="*/ 2147483647 w 1891"/>
              <a:gd name="T37" fmla="*/ 1854835313 h 1882"/>
              <a:gd name="T38" fmla="*/ 2147483647 w 1891"/>
              <a:gd name="T39" fmla="*/ 1123989793 h 1882"/>
              <a:gd name="T40" fmla="*/ 2147483647 w 1891"/>
              <a:gd name="T41" fmla="*/ 688003470 h 1882"/>
              <a:gd name="T42" fmla="*/ 2147483647 w 1891"/>
              <a:gd name="T43" fmla="*/ 229335052 h 1882"/>
              <a:gd name="T44" fmla="*/ 2147483647 w 1891"/>
              <a:gd name="T45" fmla="*/ 0 h 1882"/>
              <a:gd name="T46" fmla="*/ 2147483647 w 1891"/>
              <a:gd name="T47" fmla="*/ 0 h 1882"/>
              <a:gd name="T48" fmla="*/ 2147483647 w 1891"/>
              <a:gd name="T49" fmla="*/ 68045020 h 1882"/>
              <a:gd name="T50" fmla="*/ 2129533424 w 1891"/>
              <a:gd name="T51" fmla="*/ 183972202 h 1882"/>
              <a:gd name="T52" fmla="*/ 1418849029 w 1891"/>
              <a:gd name="T53" fmla="*/ 274697853 h 1882"/>
              <a:gd name="T54" fmla="*/ 1214715598 w 1891"/>
              <a:gd name="T55" fmla="*/ 367942816 h 1882"/>
              <a:gd name="T56" fmla="*/ 778729202 w 1891"/>
              <a:gd name="T57" fmla="*/ 435987910 h 188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91"/>
              <a:gd name="T88" fmla="*/ 0 h 1882"/>
              <a:gd name="T89" fmla="*/ 1891 w 1891"/>
              <a:gd name="T90" fmla="*/ 1882 h 188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91" h="1882">
                <a:moveTo>
                  <a:pt x="309" y="173"/>
                </a:moveTo>
                <a:lnTo>
                  <a:pt x="164" y="264"/>
                </a:lnTo>
                <a:lnTo>
                  <a:pt x="100" y="446"/>
                </a:lnTo>
                <a:lnTo>
                  <a:pt x="18" y="673"/>
                </a:lnTo>
                <a:lnTo>
                  <a:pt x="0" y="964"/>
                </a:lnTo>
                <a:lnTo>
                  <a:pt x="18" y="1173"/>
                </a:lnTo>
                <a:lnTo>
                  <a:pt x="64" y="1300"/>
                </a:lnTo>
                <a:lnTo>
                  <a:pt x="36" y="1573"/>
                </a:lnTo>
                <a:lnTo>
                  <a:pt x="82" y="1700"/>
                </a:lnTo>
                <a:lnTo>
                  <a:pt x="182" y="1782"/>
                </a:lnTo>
                <a:lnTo>
                  <a:pt x="500" y="1882"/>
                </a:lnTo>
                <a:lnTo>
                  <a:pt x="709" y="1827"/>
                </a:lnTo>
                <a:lnTo>
                  <a:pt x="809" y="1718"/>
                </a:lnTo>
                <a:lnTo>
                  <a:pt x="891" y="1527"/>
                </a:lnTo>
                <a:lnTo>
                  <a:pt x="982" y="1318"/>
                </a:lnTo>
                <a:lnTo>
                  <a:pt x="1100" y="1209"/>
                </a:lnTo>
                <a:lnTo>
                  <a:pt x="1300" y="1055"/>
                </a:lnTo>
                <a:lnTo>
                  <a:pt x="1554" y="955"/>
                </a:lnTo>
                <a:lnTo>
                  <a:pt x="1809" y="736"/>
                </a:lnTo>
                <a:lnTo>
                  <a:pt x="1891" y="446"/>
                </a:lnTo>
                <a:lnTo>
                  <a:pt x="1836" y="273"/>
                </a:lnTo>
                <a:lnTo>
                  <a:pt x="1654" y="91"/>
                </a:lnTo>
                <a:lnTo>
                  <a:pt x="1472" y="0"/>
                </a:lnTo>
                <a:lnTo>
                  <a:pt x="1272" y="0"/>
                </a:lnTo>
                <a:lnTo>
                  <a:pt x="1073" y="27"/>
                </a:lnTo>
                <a:lnTo>
                  <a:pt x="845" y="73"/>
                </a:lnTo>
                <a:lnTo>
                  <a:pt x="563" y="109"/>
                </a:lnTo>
                <a:lnTo>
                  <a:pt x="482" y="146"/>
                </a:lnTo>
                <a:lnTo>
                  <a:pt x="309" y="173"/>
                </a:lnTo>
                <a:close/>
              </a:path>
            </a:pathLst>
          </a:custGeom>
          <a:solidFill>
            <a:srgbClr val="CCFF99"/>
          </a:solidFill>
          <a:ln w="9525">
            <a:solidFill>
              <a:schemeClr val="tx1"/>
            </a:solidFill>
            <a:round/>
            <a:headEnd/>
            <a:tailEnd/>
          </a:ln>
        </p:spPr>
        <p:txBody>
          <a:bodyPr wrap="none" anchor="ctr"/>
          <a:lstStyle/>
          <a:p>
            <a:endParaRPr lang="zh-CN" altLang="en-US"/>
          </a:p>
        </p:txBody>
      </p:sp>
      <p:sp>
        <p:nvSpPr>
          <p:cNvPr id="109574" name="Rectangle 6"/>
          <p:cNvSpPr>
            <a:spLocks noGrp="1" noChangeArrowheads="1"/>
          </p:cNvSpPr>
          <p:nvPr>
            <p:ph type="title"/>
          </p:nvPr>
        </p:nvSpPr>
        <p:spPr/>
        <p:txBody>
          <a:bodyPr/>
          <a:lstStyle/>
          <a:p>
            <a:pPr eaLnBrk="1" hangingPunct="1"/>
            <a:r>
              <a:rPr lang="en-US" altLang="zh-CN" smtClean="0"/>
              <a:t>Example</a:t>
            </a:r>
          </a:p>
        </p:txBody>
      </p:sp>
      <p:sp>
        <p:nvSpPr>
          <p:cNvPr id="109575" name="Oval 7"/>
          <p:cNvSpPr>
            <a:spLocks noChangeArrowheads="1"/>
          </p:cNvSpPr>
          <p:nvPr/>
        </p:nvSpPr>
        <p:spPr bwMode="auto">
          <a:xfrm>
            <a:off x="1928813" y="2146300"/>
            <a:ext cx="590550" cy="576263"/>
          </a:xfrm>
          <a:prstGeom prst="ellipse">
            <a:avLst/>
          </a:prstGeom>
          <a:solidFill>
            <a:srgbClr val="CCECFF"/>
          </a:solidFill>
          <a:ln w="28575">
            <a:solidFill>
              <a:schemeClr val="tx2"/>
            </a:solidFill>
            <a:round/>
            <a:headEnd/>
            <a:tailEnd/>
          </a:ln>
        </p:spPr>
        <p:txBody>
          <a:bodyPr wrap="none" anchor="ctr"/>
          <a:lstStyle/>
          <a:p>
            <a:endParaRPr lang="zh-CN" altLang="en-US"/>
          </a:p>
        </p:txBody>
      </p:sp>
      <p:sp>
        <p:nvSpPr>
          <p:cNvPr id="109576" name="Oval 8"/>
          <p:cNvSpPr>
            <a:spLocks noChangeArrowheads="1"/>
          </p:cNvSpPr>
          <p:nvPr/>
        </p:nvSpPr>
        <p:spPr bwMode="auto">
          <a:xfrm>
            <a:off x="1928813" y="3562350"/>
            <a:ext cx="590550" cy="576263"/>
          </a:xfrm>
          <a:prstGeom prst="ellipse">
            <a:avLst/>
          </a:prstGeom>
          <a:solidFill>
            <a:srgbClr val="CCECFF"/>
          </a:solidFill>
          <a:ln w="28575">
            <a:solidFill>
              <a:schemeClr val="tx2"/>
            </a:solidFill>
            <a:round/>
            <a:headEnd/>
            <a:tailEnd/>
          </a:ln>
        </p:spPr>
        <p:txBody>
          <a:bodyPr wrap="none" anchor="ctr"/>
          <a:lstStyle/>
          <a:p>
            <a:pPr eaLnBrk="0" hangingPunct="0"/>
            <a:endParaRPr kumimoji="0" lang="zh-CN" altLang="en-US" sz="2000" b="1">
              <a:solidFill>
                <a:schemeClr val="tx1"/>
              </a:solidFill>
            </a:endParaRPr>
          </a:p>
        </p:txBody>
      </p:sp>
      <p:sp>
        <p:nvSpPr>
          <p:cNvPr id="109577" name="Text Box 9"/>
          <p:cNvSpPr txBox="1">
            <a:spLocks noChangeArrowheads="1"/>
          </p:cNvSpPr>
          <p:nvPr/>
        </p:nvSpPr>
        <p:spPr bwMode="auto">
          <a:xfrm>
            <a:off x="2024063" y="3597275"/>
            <a:ext cx="184150" cy="457200"/>
          </a:xfrm>
          <a:prstGeom prst="rect">
            <a:avLst/>
          </a:prstGeom>
          <a:noFill/>
          <a:ln w="9525">
            <a:noFill/>
            <a:miter lim="800000"/>
            <a:headEnd/>
            <a:tailEnd/>
          </a:ln>
        </p:spPr>
        <p:txBody>
          <a:bodyPr wrap="none">
            <a:spAutoFit/>
          </a:bodyPr>
          <a:lstStyle/>
          <a:p>
            <a:pPr algn="l" eaLnBrk="0" hangingPunct="0"/>
            <a:endParaRPr kumimoji="0" lang="zh-CN" altLang="en-US" sz="2400" b="1">
              <a:solidFill>
                <a:schemeClr val="tx1"/>
              </a:solidFill>
            </a:endParaRPr>
          </a:p>
        </p:txBody>
      </p:sp>
      <p:sp>
        <p:nvSpPr>
          <p:cNvPr id="109578" name="Oval 10"/>
          <p:cNvSpPr>
            <a:spLocks noChangeArrowheads="1"/>
          </p:cNvSpPr>
          <p:nvPr/>
        </p:nvSpPr>
        <p:spPr bwMode="auto">
          <a:xfrm>
            <a:off x="3409950" y="3556000"/>
            <a:ext cx="590550" cy="576263"/>
          </a:xfrm>
          <a:prstGeom prst="ellipse">
            <a:avLst/>
          </a:prstGeom>
          <a:solidFill>
            <a:srgbClr val="CCECFF"/>
          </a:solidFill>
          <a:ln w="28575">
            <a:solidFill>
              <a:schemeClr val="tx2"/>
            </a:solidFill>
            <a:round/>
            <a:headEnd/>
            <a:tailEnd/>
          </a:ln>
        </p:spPr>
        <p:txBody>
          <a:bodyPr wrap="none" anchor="ctr"/>
          <a:lstStyle/>
          <a:p>
            <a:pPr eaLnBrk="0" hangingPunct="0"/>
            <a:endParaRPr kumimoji="0" lang="zh-CN" altLang="en-US" sz="2400" b="1">
              <a:solidFill>
                <a:schemeClr val="tx1"/>
              </a:solidFill>
            </a:endParaRPr>
          </a:p>
        </p:txBody>
      </p:sp>
      <p:sp>
        <p:nvSpPr>
          <p:cNvPr id="109579" name="Line 11"/>
          <p:cNvSpPr>
            <a:spLocks noChangeShapeType="1"/>
          </p:cNvSpPr>
          <p:nvPr/>
        </p:nvSpPr>
        <p:spPr bwMode="auto">
          <a:xfrm>
            <a:off x="2505075" y="3851275"/>
            <a:ext cx="923925" cy="0"/>
          </a:xfrm>
          <a:prstGeom prst="line">
            <a:avLst/>
          </a:prstGeom>
          <a:noFill/>
          <a:ln w="12700">
            <a:solidFill>
              <a:schemeClr val="tx2"/>
            </a:solidFill>
            <a:round/>
            <a:headEnd type="triangle" w="med" len="med"/>
            <a:tailEnd/>
          </a:ln>
        </p:spPr>
        <p:txBody>
          <a:bodyPr wrap="none" anchor="ctr"/>
          <a:lstStyle/>
          <a:p>
            <a:endParaRPr lang="zh-CN" altLang="en-US"/>
          </a:p>
        </p:txBody>
      </p:sp>
      <p:sp>
        <p:nvSpPr>
          <p:cNvPr id="109580" name="Oval 12"/>
          <p:cNvSpPr>
            <a:spLocks noChangeArrowheads="1"/>
          </p:cNvSpPr>
          <p:nvPr/>
        </p:nvSpPr>
        <p:spPr bwMode="auto">
          <a:xfrm>
            <a:off x="4891088" y="3565525"/>
            <a:ext cx="590550" cy="576263"/>
          </a:xfrm>
          <a:prstGeom prst="ellipse">
            <a:avLst/>
          </a:prstGeom>
          <a:solidFill>
            <a:srgbClr val="3399FF"/>
          </a:solidFill>
          <a:ln w="28575">
            <a:solidFill>
              <a:schemeClr val="tx2"/>
            </a:solidFill>
            <a:round/>
            <a:headEnd/>
            <a:tailEnd/>
          </a:ln>
        </p:spPr>
        <p:txBody>
          <a:bodyPr wrap="none" anchor="ctr"/>
          <a:lstStyle/>
          <a:p>
            <a:pPr eaLnBrk="0" hangingPunct="0"/>
            <a:endParaRPr kumimoji="0" lang="zh-CN" altLang="en-US" sz="2800" b="1">
              <a:solidFill>
                <a:schemeClr val="tx1"/>
              </a:solidFill>
            </a:endParaRPr>
          </a:p>
        </p:txBody>
      </p:sp>
      <p:sp>
        <p:nvSpPr>
          <p:cNvPr id="109581" name="Oval 13"/>
          <p:cNvSpPr>
            <a:spLocks noChangeArrowheads="1"/>
          </p:cNvSpPr>
          <p:nvPr/>
        </p:nvSpPr>
        <p:spPr bwMode="auto">
          <a:xfrm>
            <a:off x="3405188" y="2151063"/>
            <a:ext cx="590550" cy="576262"/>
          </a:xfrm>
          <a:prstGeom prst="ellipse">
            <a:avLst/>
          </a:prstGeom>
          <a:solidFill>
            <a:srgbClr val="3399FF"/>
          </a:solidFill>
          <a:ln w="28575">
            <a:solidFill>
              <a:schemeClr val="tx2"/>
            </a:solidFill>
            <a:round/>
            <a:headEnd/>
            <a:tailEnd/>
          </a:ln>
        </p:spPr>
        <p:txBody>
          <a:bodyPr wrap="none" anchor="ctr"/>
          <a:lstStyle/>
          <a:p>
            <a:pPr eaLnBrk="0" hangingPunct="0"/>
            <a:endParaRPr kumimoji="0" lang="zh-CN" altLang="en-US" sz="2000" b="1">
              <a:solidFill>
                <a:schemeClr val="tx1"/>
              </a:solidFill>
            </a:endParaRPr>
          </a:p>
        </p:txBody>
      </p:sp>
      <p:sp>
        <p:nvSpPr>
          <p:cNvPr id="109582" name="Oval 14"/>
          <p:cNvSpPr>
            <a:spLocks noChangeArrowheads="1"/>
          </p:cNvSpPr>
          <p:nvPr/>
        </p:nvSpPr>
        <p:spPr bwMode="auto">
          <a:xfrm>
            <a:off x="4886325" y="2160588"/>
            <a:ext cx="590550" cy="576262"/>
          </a:xfrm>
          <a:prstGeom prst="ellipse">
            <a:avLst/>
          </a:prstGeom>
          <a:solidFill>
            <a:srgbClr val="3399FF"/>
          </a:solidFill>
          <a:ln w="28575">
            <a:solidFill>
              <a:schemeClr val="tx2"/>
            </a:solidFill>
            <a:round/>
            <a:headEnd/>
            <a:tailEnd/>
          </a:ln>
        </p:spPr>
        <p:txBody>
          <a:bodyPr wrap="none" anchor="ctr"/>
          <a:lstStyle/>
          <a:p>
            <a:pPr eaLnBrk="0" hangingPunct="0"/>
            <a:endParaRPr kumimoji="0" lang="zh-CN" altLang="en-US" sz="2400" b="1">
              <a:solidFill>
                <a:schemeClr val="tx1"/>
              </a:solidFill>
            </a:endParaRPr>
          </a:p>
        </p:txBody>
      </p:sp>
      <p:sp>
        <p:nvSpPr>
          <p:cNvPr id="109583" name="Line 15"/>
          <p:cNvSpPr>
            <a:spLocks noChangeShapeType="1"/>
          </p:cNvSpPr>
          <p:nvPr/>
        </p:nvSpPr>
        <p:spPr bwMode="auto">
          <a:xfrm>
            <a:off x="2216150" y="2724150"/>
            <a:ext cx="0" cy="842963"/>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09584" name="Line 16"/>
          <p:cNvSpPr>
            <a:spLocks noChangeShapeType="1"/>
          </p:cNvSpPr>
          <p:nvPr/>
        </p:nvSpPr>
        <p:spPr bwMode="auto">
          <a:xfrm>
            <a:off x="3697288" y="2733675"/>
            <a:ext cx="0" cy="842963"/>
          </a:xfrm>
          <a:prstGeom prst="line">
            <a:avLst/>
          </a:prstGeom>
          <a:noFill/>
          <a:ln w="12700">
            <a:solidFill>
              <a:schemeClr val="tx2"/>
            </a:solidFill>
            <a:round/>
            <a:headEnd type="triangle" w="med" len="med"/>
            <a:tailEnd/>
          </a:ln>
        </p:spPr>
        <p:txBody>
          <a:bodyPr wrap="none" anchor="ctr"/>
          <a:lstStyle/>
          <a:p>
            <a:endParaRPr lang="zh-CN" altLang="en-US"/>
          </a:p>
        </p:txBody>
      </p:sp>
      <p:sp>
        <p:nvSpPr>
          <p:cNvPr id="109585" name="Line 17"/>
          <p:cNvSpPr>
            <a:spLocks noChangeShapeType="1"/>
          </p:cNvSpPr>
          <p:nvPr/>
        </p:nvSpPr>
        <p:spPr bwMode="auto">
          <a:xfrm>
            <a:off x="5178425" y="2743200"/>
            <a:ext cx="0" cy="842963"/>
          </a:xfrm>
          <a:prstGeom prst="line">
            <a:avLst/>
          </a:prstGeom>
          <a:noFill/>
          <a:ln w="12700">
            <a:solidFill>
              <a:schemeClr val="tx2"/>
            </a:solidFill>
            <a:round/>
            <a:headEnd type="triangle" w="med" len="med"/>
            <a:tailEnd/>
          </a:ln>
        </p:spPr>
        <p:txBody>
          <a:bodyPr wrap="none" anchor="ctr"/>
          <a:lstStyle/>
          <a:p>
            <a:endParaRPr lang="zh-CN" altLang="en-US"/>
          </a:p>
        </p:txBody>
      </p:sp>
      <p:sp>
        <p:nvSpPr>
          <p:cNvPr id="109586" name="Line 18"/>
          <p:cNvSpPr>
            <a:spLocks noChangeShapeType="1"/>
          </p:cNvSpPr>
          <p:nvPr/>
        </p:nvSpPr>
        <p:spPr bwMode="auto">
          <a:xfrm flipV="1">
            <a:off x="2424113" y="2600325"/>
            <a:ext cx="1023937" cy="1028700"/>
          </a:xfrm>
          <a:prstGeom prst="line">
            <a:avLst/>
          </a:prstGeom>
          <a:noFill/>
          <a:ln w="12700">
            <a:solidFill>
              <a:schemeClr val="tx2"/>
            </a:solidFill>
            <a:round/>
            <a:headEnd/>
            <a:tailEnd type="triangle" w="med" len="med"/>
          </a:ln>
        </p:spPr>
        <p:txBody>
          <a:bodyPr wrap="none" anchor="ctr"/>
          <a:lstStyle/>
          <a:p>
            <a:endParaRPr lang="zh-CN" altLang="en-US"/>
          </a:p>
        </p:txBody>
      </p:sp>
      <p:sp>
        <p:nvSpPr>
          <p:cNvPr id="109587" name="Text Box 19"/>
          <p:cNvSpPr txBox="1">
            <a:spLocks noChangeArrowheads="1"/>
          </p:cNvSpPr>
          <p:nvPr/>
        </p:nvSpPr>
        <p:spPr bwMode="auto">
          <a:xfrm>
            <a:off x="2095500" y="1749425"/>
            <a:ext cx="319088" cy="457200"/>
          </a:xfrm>
          <a:prstGeom prst="rect">
            <a:avLst/>
          </a:prstGeom>
          <a:noFill/>
          <a:ln w="9525">
            <a:noFill/>
            <a:miter lim="800000"/>
            <a:headEnd/>
            <a:tailEnd/>
          </a:ln>
        </p:spPr>
        <p:txBody>
          <a:bodyPr wrap="none">
            <a:spAutoFit/>
          </a:bodyPr>
          <a:lstStyle/>
          <a:p>
            <a:pPr algn="l" eaLnBrk="0" hangingPunct="0"/>
            <a:r>
              <a:rPr kumimoji="0" lang="en-US" altLang="zh-CN" sz="2400">
                <a:solidFill>
                  <a:srgbClr val="CC0000"/>
                </a:solidFill>
              </a:rPr>
              <a:t>a</a:t>
            </a:r>
          </a:p>
        </p:txBody>
      </p:sp>
      <p:sp>
        <p:nvSpPr>
          <p:cNvPr id="109588" name="Text Box 20"/>
          <p:cNvSpPr txBox="1">
            <a:spLocks noChangeArrowheads="1"/>
          </p:cNvSpPr>
          <p:nvPr/>
        </p:nvSpPr>
        <p:spPr bwMode="auto">
          <a:xfrm>
            <a:off x="3562350" y="1758950"/>
            <a:ext cx="336550" cy="457200"/>
          </a:xfrm>
          <a:prstGeom prst="rect">
            <a:avLst/>
          </a:prstGeom>
          <a:noFill/>
          <a:ln w="9525">
            <a:noFill/>
            <a:miter lim="800000"/>
            <a:headEnd/>
            <a:tailEnd/>
          </a:ln>
        </p:spPr>
        <p:txBody>
          <a:bodyPr wrap="none">
            <a:spAutoFit/>
          </a:bodyPr>
          <a:lstStyle/>
          <a:p>
            <a:pPr algn="l" eaLnBrk="0" hangingPunct="0"/>
            <a:r>
              <a:rPr kumimoji="0" lang="en-US" altLang="zh-CN" sz="2400">
                <a:solidFill>
                  <a:srgbClr val="CC0000"/>
                </a:solidFill>
              </a:rPr>
              <a:t>b</a:t>
            </a:r>
          </a:p>
        </p:txBody>
      </p:sp>
      <p:sp>
        <p:nvSpPr>
          <p:cNvPr id="109589" name="Text Box 21"/>
          <p:cNvSpPr txBox="1">
            <a:spLocks noChangeArrowheads="1"/>
          </p:cNvSpPr>
          <p:nvPr/>
        </p:nvSpPr>
        <p:spPr bwMode="auto">
          <a:xfrm>
            <a:off x="5029200" y="1768475"/>
            <a:ext cx="319088" cy="457200"/>
          </a:xfrm>
          <a:prstGeom prst="rect">
            <a:avLst/>
          </a:prstGeom>
          <a:noFill/>
          <a:ln w="9525">
            <a:noFill/>
            <a:miter lim="800000"/>
            <a:headEnd/>
            <a:tailEnd/>
          </a:ln>
        </p:spPr>
        <p:txBody>
          <a:bodyPr wrap="none">
            <a:spAutoFit/>
          </a:bodyPr>
          <a:lstStyle/>
          <a:p>
            <a:pPr algn="l" eaLnBrk="0" hangingPunct="0"/>
            <a:r>
              <a:rPr kumimoji="0" lang="en-US" altLang="zh-CN" sz="2400">
                <a:solidFill>
                  <a:srgbClr val="CC0000"/>
                </a:solidFill>
              </a:rPr>
              <a:t>c</a:t>
            </a:r>
          </a:p>
        </p:txBody>
      </p:sp>
      <p:sp>
        <p:nvSpPr>
          <p:cNvPr id="109590" name="Text Box 22"/>
          <p:cNvSpPr txBox="1">
            <a:spLocks noChangeArrowheads="1"/>
          </p:cNvSpPr>
          <p:nvPr/>
        </p:nvSpPr>
        <p:spPr bwMode="auto">
          <a:xfrm>
            <a:off x="2062163" y="4044950"/>
            <a:ext cx="319087" cy="457200"/>
          </a:xfrm>
          <a:prstGeom prst="rect">
            <a:avLst/>
          </a:prstGeom>
          <a:noFill/>
          <a:ln w="9525">
            <a:noFill/>
            <a:miter lim="800000"/>
            <a:headEnd/>
            <a:tailEnd/>
          </a:ln>
        </p:spPr>
        <p:txBody>
          <a:bodyPr wrap="none">
            <a:spAutoFit/>
          </a:bodyPr>
          <a:lstStyle/>
          <a:p>
            <a:pPr algn="l" eaLnBrk="0" hangingPunct="0"/>
            <a:r>
              <a:rPr kumimoji="0" lang="en-US" altLang="zh-CN" sz="2400">
                <a:solidFill>
                  <a:srgbClr val="CC0000"/>
                </a:solidFill>
              </a:rPr>
              <a:t>e</a:t>
            </a:r>
          </a:p>
        </p:txBody>
      </p:sp>
      <p:sp>
        <p:nvSpPr>
          <p:cNvPr id="109591" name="Text Box 23"/>
          <p:cNvSpPr txBox="1">
            <a:spLocks noChangeArrowheads="1"/>
          </p:cNvSpPr>
          <p:nvPr/>
        </p:nvSpPr>
        <p:spPr bwMode="auto">
          <a:xfrm>
            <a:off x="3557588" y="4054475"/>
            <a:ext cx="285750" cy="457200"/>
          </a:xfrm>
          <a:prstGeom prst="rect">
            <a:avLst/>
          </a:prstGeom>
          <a:noFill/>
          <a:ln w="9525">
            <a:noFill/>
            <a:miter lim="800000"/>
            <a:headEnd/>
            <a:tailEnd/>
          </a:ln>
        </p:spPr>
        <p:txBody>
          <a:bodyPr wrap="none">
            <a:spAutoFit/>
          </a:bodyPr>
          <a:lstStyle/>
          <a:p>
            <a:pPr algn="l" eaLnBrk="0" hangingPunct="0"/>
            <a:r>
              <a:rPr kumimoji="0" lang="en-US" altLang="zh-CN" sz="2400">
                <a:solidFill>
                  <a:srgbClr val="CC0000"/>
                </a:solidFill>
              </a:rPr>
              <a:t>f</a:t>
            </a:r>
          </a:p>
        </p:txBody>
      </p:sp>
      <p:sp>
        <p:nvSpPr>
          <p:cNvPr id="109592" name="Text Box 24"/>
          <p:cNvSpPr txBox="1">
            <a:spLocks noChangeArrowheads="1"/>
          </p:cNvSpPr>
          <p:nvPr/>
        </p:nvSpPr>
        <p:spPr bwMode="auto">
          <a:xfrm>
            <a:off x="5038725" y="4049713"/>
            <a:ext cx="336550" cy="457200"/>
          </a:xfrm>
          <a:prstGeom prst="rect">
            <a:avLst/>
          </a:prstGeom>
          <a:noFill/>
          <a:ln w="9525">
            <a:noFill/>
            <a:miter lim="800000"/>
            <a:headEnd/>
            <a:tailEnd/>
          </a:ln>
        </p:spPr>
        <p:txBody>
          <a:bodyPr wrap="none">
            <a:spAutoFit/>
          </a:bodyPr>
          <a:lstStyle/>
          <a:p>
            <a:pPr algn="l" eaLnBrk="0" hangingPunct="0"/>
            <a:r>
              <a:rPr kumimoji="0" lang="en-US" altLang="zh-CN" sz="2400">
                <a:solidFill>
                  <a:srgbClr val="CC0000"/>
                </a:solidFill>
              </a:rPr>
              <a:t>g</a:t>
            </a:r>
          </a:p>
        </p:txBody>
      </p:sp>
      <p:sp>
        <p:nvSpPr>
          <p:cNvPr id="109593" name="Line 25"/>
          <p:cNvSpPr>
            <a:spLocks noChangeShapeType="1"/>
          </p:cNvSpPr>
          <p:nvPr/>
        </p:nvSpPr>
        <p:spPr bwMode="auto">
          <a:xfrm>
            <a:off x="2514600" y="2460625"/>
            <a:ext cx="923925" cy="0"/>
          </a:xfrm>
          <a:prstGeom prst="line">
            <a:avLst/>
          </a:prstGeom>
          <a:noFill/>
          <a:ln w="28575">
            <a:solidFill>
              <a:srgbClr val="CC0000"/>
            </a:solidFill>
            <a:round/>
            <a:headEnd type="triangle" w="med" len="med"/>
            <a:tailEnd/>
          </a:ln>
        </p:spPr>
        <p:txBody>
          <a:bodyPr wrap="none" anchor="ctr"/>
          <a:lstStyle/>
          <a:p>
            <a:endParaRPr lang="zh-CN" altLang="en-US"/>
          </a:p>
        </p:txBody>
      </p:sp>
      <p:sp>
        <p:nvSpPr>
          <p:cNvPr id="109594" name="Oval 26"/>
          <p:cNvSpPr>
            <a:spLocks noChangeArrowheads="1"/>
          </p:cNvSpPr>
          <p:nvPr/>
        </p:nvSpPr>
        <p:spPr bwMode="auto">
          <a:xfrm>
            <a:off x="6386513" y="3589338"/>
            <a:ext cx="590550" cy="576262"/>
          </a:xfrm>
          <a:prstGeom prst="ellipse">
            <a:avLst/>
          </a:prstGeom>
          <a:solidFill>
            <a:srgbClr val="3399FF"/>
          </a:solidFill>
          <a:ln w="28575">
            <a:solidFill>
              <a:schemeClr val="tx2"/>
            </a:solidFill>
            <a:round/>
            <a:headEnd/>
            <a:tailEnd/>
          </a:ln>
        </p:spPr>
        <p:txBody>
          <a:bodyPr wrap="none" anchor="ctr"/>
          <a:lstStyle/>
          <a:p>
            <a:pPr eaLnBrk="0" hangingPunct="0"/>
            <a:endParaRPr kumimoji="0" lang="zh-CN" altLang="en-US" sz="2800" b="1">
              <a:solidFill>
                <a:schemeClr val="tx1"/>
              </a:solidFill>
            </a:endParaRPr>
          </a:p>
        </p:txBody>
      </p:sp>
      <p:sp>
        <p:nvSpPr>
          <p:cNvPr id="109595" name="Oval 27"/>
          <p:cNvSpPr>
            <a:spLocks noChangeArrowheads="1"/>
          </p:cNvSpPr>
          <p:nvPr/>
        </p:nvSpPr>
        <p:spPr bwMode="auto">
          <a:xfrm>
            <a:off x="6381750" y="2184400"/>
            <a:ext cx="590550" cy="576263"/>
          </a:xfrm>
          <a:prstGeom prst="ellipse">
            <a:avLst/>
          </a:prstGeom>
          <a:solidFill>
            <a:srgbClr val="CCECFF"/>
          </a:solidFill>
          <a:ln w="28575">
            <a:solidFill>
              <a:schemeClr val="tx2"/>
            </a:solidFill>
            <a:round/>
            <a:headEnd/>
            <a:tailEnd/>
          </a:ln>
        </p:spPr>
        <p:txBody>
          <a:bodyPr wrap="none" anchor="ctr"/>
          <a:lstStyle/>
          <a:p>
            <a:pPr eaLnBrk="0" hangingPunct="0"/>
            <a:endParaRPr kumimoji="0" lang="zh-CN" altLang="en-US" sz="2400" b="1">
              <a:solidFill>
                <a:schemeClr val="tx1"/>
              </a:solidFill>
            </a:endParaRPr>
          </a:p>
        </p:txBody>
      </p:sp>
      <p:sp>
        <p:nvSpPr>
          <p:cNvPr id="109596" name="Text Box 28"/>
          <p:cNvSpPr txBox="1">
            <a:spLocks noChangeArrowheads="1"/>
          </p:cNvSpPr>
          <p:nvPr/>
        </p:nvSpPr>
        <p:spPr bwMode="auto">
          <a:xfrm>
            <a:off x="6534150" y="4073525"/>
            <a:ext cx="336550" cy="457200"/>
          </a:xfrm>
          <a:prstGeom prst="rect">
            <a:avLst/>
          </a:prstGeom>
          <a:noFill/>
          <a:ln w="9525">
            <a:noFill/>
            <a:miter lim="800000"/>
            <a:headEnd/>
            <a:tailEnd/>
          </a:ln>
        </p:spPr>
        <p:txBody>
          <a:bodyPr wrap="none">
            <a:spAutoFit/>
          </a:bodyPr>
          <a:lstStyle/>
          <a:p>
            <a:pPr algn="l" eaLnBrk="0" hangingPunct="0"/>
            <a:r>
              <a:rPr kumimoji="0" lang="en-US" altLang="zh-CN" sz="2400">
                <a:solidFill>
                  <a:srgbClr val="CC0000"/>
                </a:solidFill>
              </a:rPr>
              <a:t>h</a:t>
            </a:r>
          </a:p>
        </p:txBody>
      </p:sp>
      <p:sp>
        <p:nvSpPr>
          <p:cNvPr id="109597" name="Text Box 29"/>
          <p:cNvSpPr txBox="1">
            <a:spLocks noChangeArrowheads="1"/>
          </p:cNvSpPr>
          <p:nvPr/>
        </p:nvSpPr>
        <p:spPr bwMode="auto">
          <a:xfrm>
            <a:off x="6467475" y="1763713"/>
            <a:ext cx="336550" cy="457200"/>
          </a:xfrm>
          <a:prstGeom prst="rect">
            <a:avLst/>
          </a:prstGeom>
          <a:noFill/>
          <a:ln w="9525">
            <a:noFill/>
            <a:miter lim="800000"/>
            <a:headEnd/>
            <a:tailEnd/>
          </a:ln>
        </p:spPr>
        <p:txBody>
          <a:bodyPr wrap="none">
            <a:spAutoFit/>
          </a:bodyPr>
          <a:lstStyle/>
          <a:p>
            <a:pPr algn="l" eaLnBrk="0" hangingPunct="0"/>
            <a:r>
              <a:rPr kumimoji="0" lang="en-US" altLang="zh-CN" sz="2400">
                <a:solidFill>
                  <a:srgbClr val="CC0000"/>
                </a:solidFill>
              </a:rPr>
              <a:t>d</a:t>
            </a:r>
          </a:p>
        </p:txBody>
      </p:sp>
      <p:sp>
        <p:nvSpPr>
          <p:cNvPr id="109598" name="Line 30"/>
          <p:cNvSpPr>
            <a:spLocks noChangeShapeType="1"/>
          </p:cNvSpPr>
          <p:nvPr/>
        </p:nvSpPr>
        <p:spPr bwMode="auto">
          <a:xfrm>
            <a:off x="3981450" y="2455863"/>
            <a:ext cx="923925" cy="0"/>
          </a:xfrm>
          <a:prstGeom prst="line">
            <a:avLst/>
          </a:prstGeom>
          <a:noFill/>
          <a:ln w="12700">
            <a:solidFill>
              <a:schemeClr val="tx2"/>
            </a:solidFill>
            <a:round/>
            <a:headEnd type="triangle" w="med" len="med"/>
            <a:tailEnd/>
          </a:ln>
        </p:spPr>
        <p:txBody>
          <a:bodyPr wrap="none" anchor="ctr"/>
          <a:lstStyle/>
          <a:p>
            <a:endParaRPr lang="zh-CN" altLang="en-US"/>
          </a:p>
        </p:txBody>
      </p:sp>
      <p:sp>
        <p:nvSpPr>
          <p:cNvPr id="109599" name="Line 31"/>
          <p:cNvSpPr>
            <a:spLocks noChangeShapeType="1"/>
          </p:cNvSpPr>
          <p:nvPr/>
        </p:nvSpPr>
        <p:spPr bwMode="auto">
          <a:xfrm>
            <a:off x="3971925" y="3932238"/>
            <a:ext cx="923925" cy="0"/>
          </a:xfrm>
          <a:prstGeom prst="line">
            <a:avLst/>
          </a:prstGeom>
          <a:noFill/>
          <a:ln w="12700">
            <a:solidFill>
              <a:schemeClr val="tx2"/>
            </a:solidFill>
            <a:round/>
            <a:headEnd/>
            <a:tailEnd type="triangle" w="med" len="med"/>
          </a:ln>
        </p:spPr>
        <p:txBody>
          <a:bodyPr wrap="none" anchor="ctr"/>
          <a:lstStyle/>
          <a:p>
            <a:endParaRPr lang="zh-CN" altLang="en-US"/>
          </a:p>
        </p:txBody>
      </p:sp>
      <p:sp>
        <p:nvSpPr>
          <p:cNvPr id="109600" name="Line 32"/>
          <p:cNvSpPr>
            <a:spLocks noChangeShapeType="1"/>
          </p:cNvSpPr>
          <p:nvPr/>
        </p:nvSpPr>
        <p:spPr bwMode="auto">
          <a:xfrm>
            <a:off x="5438775" y="3841750"/>
            <a:ext cx="923925" cy="0"/>
          </a:xfrm>
          <a:prstGeom prst="line">
            <a:avLst/>
          </a:prstGeom>
          <a:noFill/>
          <a:ln w="12700">
            <a:solidFill>
              <a:schemeClr val="tx2"/>
            </a:solidFill>
            <a:round/>
            <a:headEnd type="triangle" w="med" len="med"/>
            <a:tailEnd/>
          </a:ln>
        </p:spPr>
        <p:txBody>
          <a:bodyPr wrap="none" anchor="ctr"/>
          <a:lstStyle/>
          <a:p>
            <a:endParaRPr lang="zh-CN" altLang="en-US"/>
          </a:p>
        </p:txBody>
      </p:sp>
      <p:sp>
        <p:nvSpPr>
          <p:cNvPr id="109601" name="Line 33"/>
          <p:cNvSpPr>
            <a:spLocks noChangeShapeType="1"/>
          </p:cNvSpPr>
          <p:nvPr/>
        </p:nvSpPr>
        <p:spPr bwMode="auto">
          <a:xfrm>
            <a:off x="6683375" y="2762250"/>
            <a:ext cx="0" cy="842963"/>
          </a:xfrm>
          <a:prstGeom prst="line">
            <a:avLst/>
          </a:prstGeom>
          <a:noFill/>
          <a:ln w="12700">
            <a:solidFill>
              <a:schemeClr val="tx2"/>
            </a:solidFill>
            <a:round/>
            <a:headEnd type="triangle" w="med" len="med"/>
            <a:tailEnd/>
          </a:ln>
        </p:spPr>
        <p:txBody>
          <a:bodyPr wrap="none" anchor="ctr"/>
          <a:lstStyle/>
          <a:p>
            <a:endParaRPr lang="zh-CN" altLang="en-US"/>
          </a:p>
        </p:txBody>
      </p:sp>
      <p:sp>
        <p:nvSpPr>
          <p:cNvPr id="109602" name="Line 34"/>
          <p:cNvSpPr>
            <a:spLocks noChangeShapeType="1"/>
          </p:cNvSpPr>
          <p:nvPr/>
        </p:nvSpPr>
        <p:spPr bwMode="auto">
          <a:xfrm>
            <a:off x="3967163" y="3770313"/>
            <a:ext cx="923925" cy="0"/>
          </a:xfrm>
          <a:prstGeom prst="line">
            <a:avLst/>
          </a:prstGeom>
          <a:noFill/>
          <a:ln w="28575">
            <a:solidFill>
              <a:srgbClr val="CC0000"/>
            </a:solidFill>
            <a:round/>
            <a:headEnd type="triangle" w="med" len="med"/>
            <a:tailEnd/>
          </a:ln>
        </p:spPr>
        <p:txBody>
          <a:bodyPr wrap="none" anchor="ctr"/>
          <a:lstStyle/>
          <a:p>
            <a:endParaRPr lang="zh-CN" altLang="en-US"/>
          </a:p>
        </p:txBody>
      </p:sp>
      <p:sp>
        <p:nvSpPr>
          <p:cNvPr id="109603" name="Line 35"/>
          <p:cNvSpPr>
            <a:spLocks noChangeShapeType="1"/>
          </p:cNvSpPr>
          <p:nvPr/>
        </p:nvSpPr>
        <p:spPr bwMode="auto">
          <a:xfrm>
            <a:off x="5495925" y="2360613"/>
            <a:ext cx="923925" cy="0"/>
          </a:xfrm>
          <a:prstGeom prst="line">
            <a:avLst/>
          </a:prstGeom>
          <a:noFill/>
          <a:ln w="12700">
            <a:solidFill>
              <a:schemeClr val="tx2"/>
            </a:solidFill>
            <a:round/>
            <a:headEnd type="triangle" w="med" len="med"/>
            <a:tailEnd/>
          </a:ln>
        </p:spPr>
        <p:txBody>
          <a:bodyPr wrap="none" anchor="ctr"/>
          <a:lstStyle/>
          <a:p>
            <a:endParaRPr lang="zh-CN" altLang="en-US"/>
          </a:p>
        </p:txBody>
      </p:sp>
      <p:sp>
        <p:nvSpPr>
          <p:cNvPr id="109604" name="Line 36"/>
          <p:cNvSpPr>
            <a:spLocks noChangeShapeType="1"/>
          </p:cNvSpPr>
          <p:nvPr/>
        </p:nvSpPr>
        <p:spPr bwMode="auto">
          <a:xfrm>
            <a:off x="5448300" y="2530475"/>
            <a:ext cx="923925" cy="0"/>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09605" name="Freeform 37"/>
          <p:cNvSpPr>
            <a:spLocks/>
          </p:cNvSpPr>
          <p:nvPr/>
        </p:nvSpPr>
        <p:spPr bwMode="auto">
          <a:xfrm>
            <a:off x="6911975" y="3676650"/>
            <a:ext cx="644525" cy="576263"/>
          </a:xfrm>
          <a:custGeom>
            <a:avLst/>
            <a:gdLst>
              <a:gd name="T0" fmla="*/ 0 w 406"/>
              <a:gd name="T1" fmla="*/ 647681493 h 363"/>
              <a:gd name="T2" fmla="*/ 390624994 w 406"/>
              <a:gd name="T3" fmla="*/ 899697450 h 363"/>
              <a:gd name="T4" fmla="*/ 985381988 w 406"/>
              <a:gd name="T5" fmla="*/ 556955819 h 363"/>
              <a:gd name="T6" fmla="*/ 619958450 w 406"/>
              <a:gd name="T7" fmla="*/ 75604752 h 363"/>
              <a:gd name="T8" fmla="*/ 68043429 w 406"/>
              <a:gd name="T9" fmla="*/ 98286965 h 363"/>
              <a:gd name="T10" fmla="*/ 0 60000 65536"/>
              <a:gd name="T11" fmla="*/ 0 60000 65536"/>
              <a:gd name="T12" fmla="*/ 0 60000 65536"/>
              <a:gd name="T13" fmla="*/ 0 60000 65536"/>
              <a:gd name="T14" fmla="*/ 0 60000 65536"/>
              <a:gd name="T15" fmla="*/ 0 w 406"/>
              <a:gd name="T16" fmla="*/ 0 h 363"/>
              <a:gd name="T17" fmla="*/ 406 w 406"/>
              <a:gd name="T18" fmla="*/ 363 h 363"/>
            </a:gdLst>
            <a:ahLst/>
            <a:cxnLst>
              <a:cxn ang="T10">
                <a:pos x="T0" y="T1"/>
              </a:cxn>
              <a:cxn ang="T11">
                <a:pos x="T2" y="T3"/>
              </a:cxn>
              <a:cxn ang="T12">
                <a:pos x="T4" y="T5"/>
              </a:cxn>
              <a:cxn ang="T13">
                <a:pos x="T6" y="T7"/>
              </a:cxn>
              <a:cxn ang="T14">
                <a:pos x="T8" y="T9"/>
              </a:cxn>
            </a:cxnLst>
            <a:rect l="T15" t="T16" r="T17" b="T18"/>
            <a:pathLst>
              <a:path w="406" h="363">
                <a:moveTo>
                  <a:pt x="0" y="257"/>
                </a:moveTo>
                <a:cubicBezTo>
                  <a:pt x="45" y="310"/>
                  <a:pt x="90" y="363"/>
                  <a:pt x="155" y="357"/>
                </a:cubicBezTo>
                <a:cubicBezTo>
                  <a:pt x="220" y="351"/>
                  <a:pt x="376" y="275"/>
                  <a:pt x="391" y="221"/>
                </a:cubicBezTo>
                <a:cubicBezTo>
                  <a:pt x="406" y="167"/>
                  <a:pt x="307" y="60"/>
                  <a:pt x="246" y="30"/>
                </a:cubicBezTo>
                <a:cubicBezTo>
                  <a:pt x="185" y="0"/>
                  <a:pt x="106" y="19"/>
                  <a:pt x="27" y="39"/>
                </a:cubicBezTo>
              </a:path>
            </a:pathLst>
          </a:custGeom>
          <a:noFill/>
          <a:ln w="9525">
            <a:solidFill>
              <a:schemeClr val="tx2"/>
            </a:solidFill>
            <a:round/>
            <a:headEnd type="triangle" w="med" len="med"/>
            <a:tailEnd/>
          </a:ln>
        </p:spPr>
        <p:txBody>
          <a:bodyPr wrap="none" anchor="ctr"/>
          <a:lstStyle/>
          <a:p>
            <a:endParaRPr lang="zh-CN" altLang="en-US"/>
          </a:p>
        </p:txBody>
      </p:sp>
      <p:sp>
        <p:nvSpPr>
          <p:cNvPr id="109606" name="Text Box 38"/>
          <p:cNvSpPr txBox="1">
            <a:spLocks noChangeArrowheads="1"/>
          </p:cNvSpPr>
          <p:nvPr/>
        </p:nvSpPr>
        <p:spPr bwMode="auto">
          <a:xfrm>
            <a:off x="990600" y="1295400"/>
            <a:ext cx="528638" cy="457200"/>
          </a:xfrm>
          <a:prstGeom prst="rect">
            <a:avLst/>
          </a:prstGeom>
          <a:noFill/>
          <a:ln w="12700">
            <a:noFill/>
            <a:miter lim="800000"/>
            <a:headEnd type="none" w="sm" len="sm"/>
            <a:tailEnd type="none" w="sm" len="sm"/>
          </a:ln>
        </p:spPr>
        <p:txBody>
          <a:bodyPr wrap="none">
            <a:spAutoFit/>
          </a:bodyPr>
          <a:lstStyle/>
          <a:p>
            <a:pPr algn="l" eaLnBrk="0" hangingPunct="0"/>
            <a:r>
              <a:rPr kumimoji="0" lang="en-US" altLang="zh-CN" sz="2400" b="1" i="1">
                <a:solidFill>
                  <a:schemeClr val="tx1"/>
                </a:solidFill>
              </a:rPr>
              <a:t>G</a:t>
            </a:r>
            <a:r>
              <a:rPr kumimoji="0" lang="en-US" altLang="zh-CN" sz="2400" b="1" i="1" baseline="30000">
                <a:solidFill>
                  <a:schemeClr val="tx1"/>
                </a:solidFill>
              </a:rPr>
              <a:t>T</a:t>
            </a:r>
          </a:p>
        </p:txBody>
      </p:sp>
      <p:sp>
        <p:nvSpPr>
          <p:cNvPr id="39" name="矩形 38"/>
          <p:cNvSpPr/>
          <p:nvPr/>
        </p:nvSpPr>
        <p:spPr>
          <a:xfrm>
            <a:off x="611560" y="5661248"/>
            <a:ext cx="6768752" cy="400110"/>
          </a:xfrm>
          <a:prstGeom prst="rect">
            <a:avLst/>
          </a:prstGeom>
        </p:spPr>
        <p:txBody>
          <a:bodyPr wrap="square">
            <a:spAutoFit/>
          </a:bodyPr>
          <a:lstStyle/>
          <a:p>
            <a:pPr algn="l"/>
            <a:r>
              <a:rPr lang="en-US" altLang="zh-CN" sz="2000" dirty="0" smtClean="0"/>
              <a:t>in order of decreasing f[</a:t>
            </a:r>
            <a:r>
              <a:rPr lang="en-US" altLang="zh-CN" sz="2000" i="1" dirty="0" smtClean="0"/>
              <a:t>u</a:t>
            </a:r>
            <a:r>
              <a:rPr lang="en-US" altLang="zh-CN" sz="2000" dirty="0" smtClean="0"/>
              <a:t>]: b, e, a, c, d, g, h, f</a:t>
            </a:r>
            <a:endParaRPr lang="zh-CN" altLang="en-US" sz="2000"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Freeform 2"/>
          <p:cNvSpPr>
            <a:spLocks/>
          </p:cNvSpPr>
          <p:nvPr/>
        </p:nvSpPr>
        <p:spPr bwMode="auto">
          <a:xfrm>
            <a:off x="6118225" y="3348038"/>
            <a:ext cx="1644650" cy="1314450"/>
          </a:xfrm>
          <a:custGeom>
            <a:avLst/>
            <a:gdLst>
              <a:gd name="T0" fmla="*/ 1557456225 w 1036"/>
              <a:gd name="T1" fmla="*/ 138607809 h 828"/>
              <a:gd name="T2" fmla="*/ 756046717 w 1036"/>
              <a:gd name="T3" fmla="*/ 0 h 828"/>
              <a:gd name="T4" fmla="*/ 206652765 w 1036"/>
              <a:gd name="T5" fmla="*/ 390624997 h 828"/>
              <a:gd name="T6" fmla="*/ 0 w 1036"/>
              <a:gd name="T7" fmla="*/ 1214715351 h 828"/>
              <a:gd name="T8" fmla="*/ 390623340 w 1036"/>
              <a:gd name="T9" fmla="*/ 1902718995 h 828"/>
              <a:gd name="T10" fmla="*/ 1237395739 w 1036"/>
              <a:gd name="T11" fmla="*/ 2086689553 h 828"/>
              <a:gd name="T12" fmla="*/ 1970762052 w 1036"/>
              <a:gd name="T13" fmla="*/ 1970762400 h 828"/>
              <a:gd name="T14" fmla="*/ 2147483647 w 1036"/>
              <a:gd name="T15" fmla="*/ 1557456500 h 828"/>
              <a:gd name="T16" fmla="*/ 2147483647 w 1036"/>
              <a:gd name="T17" fmla="*/ 940019195 h 828"/>
              <a:gd name="T18" fmla="*/ 2147483647 w 1036"/>
              <a:gd name="T19" fmla="*/ 665321252 h 828"/>
              <a:gd name="T20" fmla="*/ 2147483647 w 1036"/>
              <a:gd name="T21" fmla="*/ 642639059 h 828"/>
              <a:gd name="T22" fmla="*/ 2147483647 w 1036"/>
              <a:gd name="T23" fmla="*/ 481350694 h 828"/>
              <a:gd name="T24" fmla="*/ 1557456225 w 1036"/>
              <a:gd name="T25" fmla="*/ 138607809 h 8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6"/>
              <a:gd name="T40" fmla="*/ 0 h 828"/>
              <a:gd name="T41" fmla="*/ 1036 w 1036"/>
              <a:gd name="T42" fmla="*/ 828 h 8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6" h="828">
                <a:moveTo>
                  <a:pt x="618" y="55"/>
                </a:moveTo>
                <a:lnTo>
                  <a:pt x="300" y="0"/>
                </a:lnTo>
                <a:lnTo>
                  <a:pt x="82" y="155"/>
                </a:lnTo>
                <a:lnTo>
                  <a:pt x="0" y="482"/>
                </a:lnTo>
                <a:lnTo>
                  <a:pt x="155" y="755"/>
                </a:lnTo>
                <a:lnTo>
                  <a:pt x="491" y="828"/>
                </a:lnTo>
                <a:lnTo>
                  <a:pt x="782" y="782"/>
                </a:lnTo>
                <a:lnTo>
                  <a:pt x="936" y="618"/>
                </a:lnTo>
                <a:lnTo>
                  <a:pt x="1036" y="373"/>
                </a:lnTo>
                <a:cubicBezTo>
                  <a:pt x="1015" y="337"/>
                  <a:pt x="1000" y="296"/>
                  <a:pt x="973" y="264"/>
                </a:cubicBezTo>
                <a:cubicBezTo>
                  <a:pt x="965" y="254"/>
                  <a:pt x="946" y="263"/>
                  <a:pt x="936" y="255"/>
                </a:cubicBezTo>
                <a:cubicBezTo>
                  <a:pt x="931" y="251"/>
                  <a:pt x="913" y="204"/>
                  <a:pt x="900" y="191"/>
                </a:cubicBezTo>
                <a:lnTo>
                  <a:pt x="618" y="55"/>
                </a:lnTo>
                <a:close/>
              </a:path>
            </a:pathLst>
          </a:custGeom>
          <a:solidFill>
            <a:srgbClr val="CCFF99"/>
          </a:solidFill>
          <a:ln w="9525">
            <a:solidFill>
              <a:schemeClr val="tx1"/>
            </a:solidFill>
            <a:round/>
            <a:headEnd/>
            <a:tailEnd/>
          </a:ln>
        </p:spPr>
        <p:txBody>
          <a:bodyPr wrap="none" anchor="ctr"/>
          <a:lstStyle/>
          <a:p>
            <a:endParaRPr lang="zh-CN" altLang="en-US"/>
          </a:p>
        </p:txBody>
      </p:sp>
      <p:sp>
        <p:nvSpPr>
          <p:cNvPr id="110595" name="Freeform 3"/>
          <p:cNvSpPr>
            <a:spLocks/>
          </p:cNvSpPr>
          <p:nvPr/>
        </p:nvSpPr>
        <p:spPr bwMode="auto">
          <a:xfrm>
            <a:off x="3132138" y="3319463"/>
            <a:ext cx="2654300" cy="1327150"/>
          </a:xfrm>
          <a:custGeom>
            <a:avLst/>
            <a:gdLst>
              <a:gd name="T0" fmla="*/ 1990923650 w 1672"/>
              <a:gd name="T1" fmla="*/ 115927203 h 836"/>
              <a:gd name="T2" fmla="*/ 1350803752 w 1672"/>
              <a:gd name="T3" fmla="*/ 138607809 h 836"/>
              <a:gd name="T4" fmla="*/ 640119699 w 1672"/>
              <a:gd name="T5" fmla="*/ 206652802 h 836"/>
              <a:gd name="T6" fmla="*/ 320059056 w 1672"/>
              <a:gd name="T7" fmla="*/ 458668502 h 836"/>
              <a:gd name="T8" fmla="*/ 0 w 1672"/>
              <a:gd name="T9" fmla="*/ 1098788201 h 836"/>
              <a:gd name="T10" fmla="*/ 274696256 w 1672"/>
              <a:gd name="T11" fmla="*/ 1696066248 h 836"/>
              <a:gd name="T12" fmla="*/ 1212194405 w 1672"/>
              <a:gd name="T13" fmla="*/ 2016125205 h 836"/>
              <a:gd name="T14" fmla="*/ 2147483647 w 1672"/>
              <a:gd name="T15" fmla="*/ 2061488004 h 836"/>
              <a:gd name="T16" fmla="*/ 2147483647 w 1672"/>
              <a:gd name="T17" fmla="*/ 2106850803 h 836"/>
              <a:gd name="T18" fmla="*/ 2147483647 w 1672"/>
              <a:gd name="T19" fmla="*/ 1948081800 h 836"/>
              <a:gd name="T20" fmla="*/ 2147483647 w 1672"/>
              <a:gd name="T21" fmla="*/ 1444050300 h 836"/>
              <a:gd name="T22" fmla="*/ 2147483647 w 1672"/>
              <a:gd name="T23" fmla="*/ 985381997 h 836"/>
              <a:gd name="T24" fmla="*/ 2147483647 w 1672"/>
              <a:gd name="T25" fmla="*/ 572074706 h 836"/>
              <a:gd name="T26" fmla="*/ 2147483647 w 1672"/>
              <a:gd name="T27" fmla="*/ 342741249 h 836"/>
              <a:gd name="T28" fmla="*/ 2147483647 w 1672"/>
              <a:gd name="T29" fmla="*/ 0 h 836"/>
              <a:gd name="T30" fmla="*/ 2147483647 w 1672"/>
              <a:gd name="T31" fmla="*/ 0 h 836"/>
              <a:gd name="T32" fmla="*/ 1990923650 w 1672"/>
              <a:gd name="T33" fmla="*/ 115927203 h 8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72"/>
              <a:gd name="T52" fmla="*/ 0 h 836"/>
              <a:gd name="T53" fmla="*/ 1672 w 1672"/>
              <a:gd name="T54" fmla="*/ 836 h 8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72" h="836">
                <a:moveTo>
                  <a:pt x="790" y="46"/>
                </a:moveTo>
                <a:lnTo>
                  <a:pt x="536" y="55"/>
                </a:lnTo>
                <a:lnTo>
                  <a:pt x="254" y="82"/>
                </a:lnTo>
                <a:lnTo>
                  <a:pt x="127" y="182"/>
                </a:lnTo>
                <a:lnTo>
                  <a:pt x="0" y="436"/>
                </a:lnTo>
                <a:lnTo>
                  <a:pt x="109" y="673"/>
                </a:lnTo>
                <a:lnTo>
                  <a:pt x="481" y="800"/>
                </a:lnTo>
                <a:lnTo>
                  <a:pt x="918" y="818"/>
                </a:lnTo>
                <a:lnTo>
                  <a:pt x="1299" y="836"/>
                </a:lnTo>
                <a:lnTo>
                  <a:pt x="1472" y="773"/>
                </a:lnTo>
                <a:lnTo>
                  <a:pt x="1645" y="573"/>
                </a:lnTo>
                <a:lnTo>
                  <a:pt x="1672" y="391"/>
                </a:lnTo>
                <a:lnTo>
                  <a:pt x="1654" y="227"/>
                </a:lnTo>
                <a:lnTo>
                  <a:pt x="1581" y="136"/>
                </a:lnTo>
                <a:lnTo>
                  <a:pt x="1372" y="0"/>
                </a:lnTo>
                <a:lnTo>
                  <a:pt x="1099" y="0"/>
                </a:lnTo>
                <a:lnTo>
                  <a:pt x="790" y="46"/>
                </a:lnTo>
                <a:close/>
              </a:path>
            </a:pathLst>
          </a:custGeom>
          <a:solidFill>
            <a:srgbClr val="CCFF99"/>
          </a:solidFill>
          <a:ln w="9525">
            <a:solidFill>
              <a:schemeClr val="tx1"/>
            </a:solidFill>
            <a:round/>
            <a:headEnd/>
            <a:tailEnd/>
          </a:ln>
        </p:spPr>
        <p:txBody>
          <a:bodyPr wrap="none" anchor="ctr"/>
          <a:lstStyle/>
          <a:p>
            <a:endParaRPr lang="zh-CN" altLang="en-US"/>
          </a:p>
        </p:txBody>
      </p:sp>
      <p:sp>
        <p:nvSpPr>
          <p:cNvPr id="110596" name="Freeform 4"/>
          <p:cNvSpPr>
            <a:spLocks/>
          </p:cNvSpPr>
          <p:nvPr/>
        </p:nvSpPr>
        <p:spPr bwMode="auto">
          <a:xfrm>
            <a:off x="4703763" y="1731963"/>
            <a:ext cx="2613025" cy="1327150"/>
          </a:xfrm>
          <a:custGeom>
            <a:avLst/>
            <a:gdLst>
              <a:gd name="T0" fmla="*/ 2147483647 w 1646"/>
              <a:gd name="T1" fmla="*/ 0 h 836"/>
              <a:gd name="T2" fmla="*/ 2086689550 w 1646"/>
              <a:gd name="T3" fmla="*/ 22682200 h 836"/>
              <a:gd name="T4" fmla="*/ 1398687494 w 1646"/>
              <a:gd name="T5" fmla="*/ 22682200 h 836"/>
              <a:gd name="T6" fmla="*/ 642639058 w 1646"/>
              <a:gd name="T7" fmla="*/ 138607809 h 836"/>
              <a:gd name="T8" fmla="*/ 161290002 w 1646"/>
              <a:gd name="T9" fmla="*/ 481350695 h 836"/>
              <a:gd name="T10" fmla="*/ 0 w 1646"/>
              <a:gd name="T11" fmla="*/ 1237395961 h 836"/>
              <a:gd name="T12" fmla="*/ 115927203 w 1646"/>
              <a:gd name="T13" fmla="*/ 1786791847 h 836"/>
              <a:gd name="T14" fmla="*/ 435987894 w 1646"/>
              <a:gd name="T15" fmla="*/ 1809472453 h 836"/>
              <a:gd name="T16" fmla="*/ 1078626952 w 1646"/>
              <a:gd name="T17" fmla="*/ 2038807398 h 836"/>
              <a:gd name="T18" fmla="*/ 2038807389 w 1646"/>
              <a:gd name="T19" fmla="*/ 1970762406 h 836"/>
              <a:gd name="T20" fmla="*/ 2147483647 w 1646"/>
              <a:gd name="T21" fmla="*/ 2106850803 h 836"/>
              <a:gd name="T22" fmla="*/ 2147483647 w 1646"/>
              <a:gd name="T23" fmla="*/ 1970762406 h 836"/>
              <a:gd name="T24" fmla="*/ 2147483647 w 1646"/>
              <a:gd name="T25" fmla="*/ 1557456505 h 836"/>
              <a:gd name="T26" fmla="*/ 2147483647 w 1646"/>
              <a:gd name="T27" fmla="*/ 1121468807 h 836"/>
              <a:gd name="T28" fmla="*/ 2147483647 w 1646"/>
              <a:gd name="T29" fmla="*/ 710684053 h 836"/>
              <a:gd name="T30" fmla="*/ 2147483647 w 1646"/>
              <a:gd name="T31" fmla="*/ 274696256 h 836"/>
              <a:gd name="T32" fmla="*/ 2147483647 w 1646"/>
              <a:gd name="T33" fmla="*/ 90725623 h 836"/>
              <a:gd name="T34" fmla="*/ 2147483647 w 1646"/>
              <a:gd name="T35" fmla="*/ 0 h 8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6"/>
              <a:gd name="T55" fmla="*/ 0 h 836"/>
              <a:gd name="T56" fmla="*/ 1646 w 1646"/>
              <a:gd name="T57" fmla="*/ 836 h 8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6" h="836">
                <a:moveTo>
                  <a:pt x="1046" y="0"/>
                </a:moveTo>
                <a:lnTo>
                  <a:pt x="828" y="9"/>
                </a:lnTo>
                <a:lnTo>
                  <a:pt x="555" y="9"/>
                </a:lnTo>
                <a:lnTo>
                  <a:pt x="255" y="55"/>
                </a:lnTo>
                <a:lnTo>
                  <a:pt x="64" y="191"/>
                </a:lnTo>
                <a:lnTo>
                  <a:pt x="0" y="491"/>
                </a:lnTo>
                <a:lnTo>
                  <a:pt x="46" y="709"/>
                </a:lnTo>
                <a:lnTo>
                  <a:pt x="173" y="718"/>
                </a:lnTo>
                <a:lnTo>
                  <a:pt x="428" y="809"/>
                </a:lnTo>
                <a:lnTo>
                  <a:pt x="809" y="782"/>
                </a:lnTo>
                <a:lnTo>
                  <a:pt x="1173" y="836"/>
                </a:lnTo>
                <a:lnTo>
                  <a:pt x="1455" y="782"/>
                </a:lnTo>
                <a:lnTo>
                  <a:pt x="1591" y="618"/>
                </a:lnTo>
                <a:lnTo>
                  <a:pt x="1646" y="445"/>
                </a:lnTo>
                <a:lnTo>
                  <a:pt x="1627" y="282"/>
                </a:lnTo>
                <a:lnTo>
                  <a:pt x="1518" y="109"/>
                </a:lnTo>
                <a:lnTo>
                  <a:pt x="1400" y="36"/>
                </a:lnTo>
                <a:lnTo>
                  <a:pt x="1046" y="0"/>
                </a:lnTo>
                <a:close/>
              </a:path>
            </a:pathLst>
          </a:custGeom>
          <a:solidFill>
            <a:srgbClr val="CCFF99"/>
          </a:solidFill>
          <a:ln w="9525">
            <a:solidFill>
              <a:schemeClr val="tx1"/>
            </a:solidFill>
            <a:round/>
            <a:headEnd/>
            <a:tailEnd/>
          </a:ln>
        </p:spPr>
        <p:txBody>
          <a:bodyPr wrap="none" anchor="ctr"/>
          <a:lstStyle/>
          <a:p>
            <a:endParaRPr lang="zh-CN" altLang="en-US"/>
          </a:p>
        </p:txBody>
      </p:sp>
      <p:sp>
        <p:nvSpPr>
          <p:cNvPr id="110597" name="Freeform 5"/>
          <p:cNvSpPr>
            <a:spLocks/>
          </p:cNvSpPr>
          <p:nvPr/>
        </p:nvSpPr>
        <p:spPr bwMode="auto">
          <a:xfrm>
            <a:off x="1428750" y="1587500"/>
            <a:ext cx="3001963" cy="2987675"/>
          </a:xfrm>
          <a:custGeom>
            <a:avLst/>
            <a:gdLst>
              <a:gd name="T0" fmla="*/ 778729202 w 1891"/>
              <a:gd name="T1" fmla="*/ 435987910 h 1882"/>
              <a:gd name="T2" fmla="*/ 413305686 w 1891"/>
              <a:gd name="T3" fmla="*/ 665321276 h 1882"/>
              <a:gd name="T4" fmla="*/ 252015701 w 1891"/>
              <a:gd name="T5" fmla="*/ 1123989793 h 1882"/>
              <a:gd name="T6" fmla="*/ 45362821 w 1891"/>
              <a:gd name="T7" fmla="*/ 1696066304 h 1882"/>
              <a:gd name="T8" fmla="*/ 0 w 1891"/>
              <a:gd name="T9" fmla="*/ 2147483647 h 1882"/>
              <a:gd name="T10" fmla="*/ 45362821 w 1891"/>
              <a:gd name="T11" fmla="*/ 2147483647 h 1882"/>
              <a:gd name="T12" fmla="*/ 161290035 w 1891"/>
              <a:gd name="T13" fmla="*/ 2147483647 h 1882"/>
              <a:gd name="T14" fmla="*/ 90725641 w 1891"/>
              <a:gd name="T15" fmla="*/ 2147483647 h 1882"/>
              <a:gd name="T16" fmla="*/ 206652843 w 1891"/>
              <a:gd name="T17" fmla="*/ 2147483647 h 1882"/>
              <a:gd name="T18" fmla="*/ 458668594 w 1891"/>
              <a:gd name="T19" fmla="*/ 2147483647 h 1882"/>
              <a:gd name="T20" fmla="*/ 1260078406 w 1891"/>
              <a:gd name="T21" fmla="*/ 2147483647 h 1882"/>
              <a:gd name="T22" fmla="*/ 1786792205 w 1891"/>
              <a:gd name="T23" fmla="*/ 2147483647 h 1882"/>
              <a:gd name="T24" fmla="*/ 2038807807 w 1891"/>
              <a:gd name="T25" fmla="*/ 2147483647 h 1882"/>
              <a:gd name="T26" fmla="*/ 2147483647 w 1891"/>
              <a:gd name="T27" fmla="*/ 2147483647 h 1882"/>
              <a:gd name="T28" fmla="*/ 2147483647 w 1891"/>
              <a:gd name="T29" fmla="*/ 2147483647 h 1882"/>
              <a:gd name="T30" fmla="*/ 2147483647 w 1891"/>
              <a:gd name="T31" fmla="*/ 2147483647 h 1882"/>
              <a:gd name="T32" fmla="*/ 2147483647 w 1891"/>
              <a:gd name="T33" fmla="*/ 2147483647 h 1882"/>
              <a:gd name="T34" fmla="*/ 2147483647 w 1891"/>
              <a:gd name="T35" fmla="*/ 2147483647 h 1882"/>
              <a:gd name="T36" fmla="*/ 2147483647 w 1891"/>
              <a:gd name="T37" fmla="*/ 1854835313 h 1882"/>
              <a:gd name="T38" fmla="*/ 2147483647 w 1891"/>
              <a:gd name="T39" fmla="*/ 1123989793 h 1882"/>
              <a:gd name="T40" fmla="*/ 2147483647 w 1891"/>
              <a:gd name="T41" fmla="*/ 688003470 h 1882"/>
              <a:gd name="T42" fmla="*/ 2147483647 w 1891"/>
              <a:gd name="T43" fmla="*/ 229335052 h 1882"/>
              <a:gd name="T44" fmla="*/ 2147483647 w 1891"/>
              <a:gd name="T45" fmla="*/ 0 h 1882"/>
              <a:gd name="T46" fmla="*/ 2147483647 w 1891"/>
              <a:gd name="T47" fmla="*/ 0 h 1882"/>
              <a:gd name="T48" fmla="*/ 2147483647 w 1891"/>
              <a:gd name="T49" fmla="*/ 68045020 h 1882"/>
              <a:gd name="T50" fmla="*/ 2129533424 w 1891"/>
              <a:gd name="T51" fmla="*/ 183972202 h 1882"/>
              <a:gd name="T52" fmla="*/ 1418849029 w 1891"/>
              <a:gd name="T53" fmla="*/ 274697853 h 1882"/>
              <a:gd name="T54" fmla="*/ 1214715598 w 1891"/>
              <a:gd name="T55" fmla="*/ 367942816 h 1882"/>
              <a:gd name="T56" fmla="*/ 778729202 w 1891"/>
              <a:gd name="T57" fmla="*/ 435987910 h 188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91"/>
              <a:gd name="T88" fmla="*/ 0 h 1882"/>
              <a:gd name="T89" fmla="*/ 1891 w 1891"/>
              <a:gd name="T90" fmla="*/ 1882 h 188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91" h="1882">
                <a:moveTo>
                  <a:pt x="309" y="173"/>
                </a:moveTo>
                <a:lnTo>
                  <a:pt x="164" y="264"/>
                </a:lnTo>
                <a:lnTo>
                  <a:pt x="100" y="446"/>
                </a:lnTo>
                <a:lnTo>
                  <a:pt x="18" y="673"/>
                </a:lnTo>
                <a:lnTo>
                  <a:pt x="0" y="964"/>
                </a:lnTo>
                <a:lnTo>
                  <a:pt x="18" y="1173"/>
                </a:lnTo>
                <a:lnTo>
                  <a:pt x="64" y="1300"/>
                </a:lnTo>
                <a:lnTo>
                  <a:pt x="36" y="1573"/>
                </a:lnTo>
                <a:lnTo>
                  <a:pt x="82" y="1700"/>
                </a:lnTo>
                <a:lnTo>
                  <a:pt x="182" y="1782"/>
                </a:lnTo>
                <a:lnTo>
                  <a:pt x="500" y="1882"/>
                </a:lnTo>
                <a:lnTo>
                  <a:pt x="709" y="1827"/>
                </a:lnTo>
                <a:lnTo>
                  <a:pt x="809" y="1718"/>
                </a:lnTo>
                <a:lnTo>
                  <a:pt x="891" y="1527"/>
                </a:lnTo>
                <a:lnTo>
                  <a:pt x="982" y="1318"/>
                </a:lnTo>
                <a:lnTo>
                  <a:pt x="1100" y="1209"/>
                </a:lnTo>
                <a:lnTo>
                  <a:pt x="1300" y="1055"/>
                </a:lnTo>
                <a:lnTo>
                  <a:pt x="1554" y="955"/>
                </a:lnTo>
                <a:lnTo>
                  <a:pt x="1809" y="736"/>
                </a:lnTo>
                <a:lnTo>
                  <a:pt x="1891" y="446"/>
                </a:lnTo>
                <a:lnTo>
                  <a:pt x="1836" y="273"/>
                </a:lnTo>
                <a:lnTo>
                  <a:pt x="1654" y="91"/>
                </a:lnTo>
                <a:lnTo>
                  <a:pt x="1472" y="0"/>
                </a:lnTo>
                <a:lnTo>
                  <a:pt x="1272" y="0"/>
                </a:lnTo>
                <a:lnTo>
                  <a:pt x="1073" y="27"/>
                </a:lnTo>
                <a:lnTo>
                  <a:pt x="845" y="73"/>
                </a:lnTo>
                <a:lnTo>
                  <a:pt x="563" y="109"/>
                </a:lnTo>
                <a:lnTo>
                  <a:pt x="482" y="146"/>
                </a:lnTo>
                <a:lnTo>
                  <a:pt x="309" y="173"/>
                </a:lnTo>
                <a:close/>
              </a:path>
            </a:pathLst>
          </a:custGeom>
          <a:solidFill>
            <a:srgbClr val="CCFF99"/>
          </a:solidFill>
          <a:ln w="9525">
            <a:solidFill>
              <a:schemeClr val="tx1"/>
            </a:solidFill>
            <a:round/>
            <a:headEnd/>
            <a:tailEnd/>
          </a:ln>
        </p:spPr>
        <p:txBody>
          <a:bodyPr wrap="none" anchor="ctr"/>
          <a:lstStyle/>
          <a:p>
            <a:endParaRPr lang="zh-CN" altLang="en-US"/>
          </a:p>
        </p:txBody>
      </p:sp>
      <p:sp>
        <p:nvSpPr>
          <p:cNvPr id="110598" name="Rectangle 6"/>
          <p:cNvSpPr>
            <a:spLocks noGrp="1" noChangeArrowheads="1"/>
          </p:cNvSpPr>
          <p:nvPr>
            <p:ph type="title"/>
          </p:nvPr>
        </p:nvSpPr>
        <p:spPr/>
        <p:txBody>
          <a:bodyPr/>
          <a:lstStyle/>
          <a:p>
            <a:pPr eaLnBrk="1" hangingPunct="1"/>
            <a:r>
              <a:rPr lang="en-US" altLang="zh-CN" smtClean="0"/>
              <a:t>Example</a:t>
            </a:r>
          </a:p>
        </p:txBody>
      </p:sp>
      <p:sp>
        <p:nvSpPr>
          <p:cNvPr id="110599" name="Text Box 7"/>
          <p:cNvSpPr txBox="1">
            <a:spLocks noChangeArrowheads="1"/>
          </p:cNvSpPr>
          <p:nvPr/>
        </p:nvSpPr>
        <p:spPr bwMode="auto">
          <a:xfrm>
            <a:off x="5535613" y="2084388"/>
            <a:ext cx="488950"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cd</a:t>
            </a:r>
          </a:p>
        </p:txBody>
      </p:sp>
      <p:sp>
        <p:nvSpPr>
          <p:cNvPr id="110600" name="Text Box 8"/>
          <p:cNvSpPr txBox="1">
            <a:spLocks noChangeArrowheads="1"/>
          </p:cNvSpPr>
          <p:nvPr/>
        </p:nvSpPr>
        <p:spPr bwMode="auto">
          <a:xfrm>
            <a:off x="6604000" y="3802063"/>
            <a:ext cx="354013"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h</a:t>
            </a:r>
          </a:p>
        </p:txBody>
      </p:sp>
      <p:sp>
        <p:nvSpPr>
          <p:cNvPr id="110601" name="Text Box 9"/>
          <p:cNvSpPr txBox="1">
            <a:spLocks noChangeArrowheads="1"/>
          </p:cNvSpPr>
          <p:nvPr/>
        </p:nvSpPr>
        <p:spPr bwMode="auto">
          <a:xfrm>
            <a:off x="4121150" y="3846513"/>
            <a:ext cx="438150"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fg</a:t>
            </a:r>
          </a:p>
        </p:txBody>
      </p:sp>
      <p:sp>
        <p:nvSpPr>
          <p:cNvPr id="110602" name="Text Box 10"/>
          <p:cNvSpPr txBox="1">
            <a:spLocks noChangeArrowheads="1"/>
          </p:cNvSpPr>
          <p:nvPr/>
        </p:nvSpPr>
        <p:spPr bwMode="auto">
          <a:xfrm>
            <a:off x="2303463" y="2517775"/>
            <a:ext cx="641350"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abe</a:t>
            </a:r>
            <a:endParaRPr kumimoji="0" lang="en-US" altLang="zh-CN" sz="2400">
              <a:solidFill>
                <a:schemeClr val="tx1"/>
              </a:solidFill>
            </a:endParaRPr>
          </a:p>
        </p:txBody>
      </p:sp>
      <p:sp>
        <p:nvSpPr>
          <p:cNvPr id="110603" name="Line 11"/>
          <p:cNvSpPr>
            <a:spLocks noChangeShapeType="1"/>
          </p:cNvSpPr>
          <p:nvPr/>
        </p:nvSpPr>
        <p:spPr bwMode="auto">
          <a:xfrm>
            <a:off x="4430713" y="2279650"/>
            <a:ext cx="331787" cy="1588"/>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10604" name="Line 12"/>
          <p:cNvSpPr>
            <a:spLocks noChangeShapeType="1"/>
          </p:cNvSpPr>
          <p:nvPr/>
        </p:nvSpPr>
        <p:spPr bwMode="auto">
          <a:xfrm>
            <a:off x="3073400" y="3594100"/>
            <a:ext cx="144463" cy="230188"/>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10605" name="Line 13"/>
          <p:cNvSpPr>
            <a:spLocks noChangeShapeType="1"/>
          </p:cNvSpPr>
          <p:nvPr/>
        </p:nvSpPr>
        <p:spPr bwMode="auto">
          <a:xfrm flipH="1">
            <a:off x="5208588" y="3016250"/>
            <a:ext cx="144462" cy="31750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10606" name="Line 14"/>
          <p:cNvSpPr>
            <a:spLocks noChangeShapeType="1"/>
          </p:cNvSpPr>
          <p:nvPr/>
        </p:nvSpPr>
        <p:spPr bwMode="auto">
          <a:xfrm>
            <a:off x="6132513" y="2987675"/>
            <a:ext cx="246062" cy="519113"/>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10607" name="Line 15"/>
          <p:cNvSpPr>
            <a:spLocks noChangeShapeType="1"/>
          </p:cNvSpPr>
          <p:nvPr/>
        </p:nvSpPr>
        <p:spPr bwMode="auto">
          <a:xfrm>
            <a:off x="5800725" y="3897313"/>
            <a:ext cx="374650" cy="0"/>
          </a:xfrm>
          <a:prstGeom prst="line">
            <a:avLst/>
          </a:prstGeom>
          <a:noFill/>
          <a:ln w="28575">
            <a:solidFill>
              <a:schemeClr val="tx1"/>
            </a:solidFill>
            <a:round/>
            <a:headEnd/>
            <a:tailEnd type="triangle" w="med" len="me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Kosaruju</a:t>
            </a:r>
            <a:r>
              <a:rPr lang="zh-CN" altLang="en-US" dirty="0" smtClean="0"/>
              <a:t>算法的正确性</a:t>
            </a:r>
            <a:endParaRPr lang="zh-CN" altLang="en-US" dirty="0"/>
          </a:p>
        </p:txBody>
      </p:sp>
      <p:sp>
        <p:nvSpPr>
          <p:cNvPr id="3" name="矩形 2"/>
          <p:cNvSpPr/>
          <p:nvPr/>
        </p:nvSpPr>
        <p:spPr>
          <a:xfrm>
            <a:off x="539552" y="1268760"/>
            <a:ext cx="7992888" cy="4524315"/>
          </a:xfrm>
          <a:prstGeom prst="rect">
            <a:avLst/>
          </a:prstGeom>
        </p:spPr>
        <p:txBody>
          <a:bodyPr wrap="square">
            <a:spAutoFit/>
          </a:bodyPr>
          <a:lstStyle/>
          <a:p>
            <a:pPr algn="l"/>
            <a:r>
              <a:rPr lang="en-US" altLang="zh-CN" sz="2400" dirty="0" smtClean="0">
                <a:solidFill>
                  <a:schemeClr val="tx1"/>
                </a:solidFill>
              </a:rPr>
              <a:t>• </a:t>
            </a:r>
            <a:r>
              <a:rPr lang="zh-CN" altLang="en-US" sz="2400" dirty="0" smtClean="0">
                <a:solidFill>
                  <a:schemeClr val="tx1"/>
                </a:solidFill>
              </a:rPr>
              <a:t>当按照</a:t>
            </a:r>
            <a:r>
              <a:rPr lang="en-US" altLang="zh-CN" sz="2400" dirty="0" smtClean="0">
                <a:solidFill>
                  <a:schemeClr val="tx1"/>
                </a:solidFill>
              </a:rPr>
              <a:t>f</a:t>
            </a:r>
            <a:r>
              <a:rPr lang="zh-CN" altLang="en-US" sz="2400" dirty="0" smtClean="0">
                <a:solidFill>
                  <a:schemeClr val="tx1"/>
                </a:solidFill>
              </a:rPr>
              <a:t>值排序以后</a:t>
            </a:r>
            <a:r>
              <a:rPr lang="en-US" altLang="zh-CN" sz="2400" dirty="0" smtClean="0">
                <a:solidFill>
                  <a:schemeClr val="tx1"/>
                </a:solidFill>
              </a:rPr>
              <a:t>,  </a:t>
            </a:r>
            <a:r>
              <a:rPr lang="zh-CN" altLang="en-US" sz="2400" dirty="0" smtClean="0">
                <a:solidFill>
                  <a:schemeClr val="tx1"/>
                </a:solidFill>
              </a:rPr>
              <a:t>第二次</a:t>
            </a:r>
            <a:r>
              <a:rPr lang="en-US" altLang="zh-CN" sz="2400" dirty="0" smtClean="0">
                <a:solidFill>
                  <a:schemeClr val="tx1"/>
                </a:solidFill>
              </a:rPr>
              <a:t>DFS </a:t>
            </a:r>
            <a:r>
              <a:rPr lang="zh-CN" altLang="en-US" sz="2400" dirty="0" smtClean="0">
                <a:solidFill>
                  <a:schemeClr val="tx1"/>
                </a:solidFill>
              </a:rPr>
              <a:t>是按照</a:t>
            </a:r>
            <a:r>
              <a:rPr lang="en-US" altLang="zh-CN" sz="2400" dirty="0" smtClean="0">
                <a:solidFill>
                  <a:schemeClr val="tx1"/>
                </a:solidFill>
              </a:rPr>
              <a:t>SCC</a:t>
            </a:r>
            <a:r>
              <a:rPr lang="zh-CN" altLang="en-US" sz="2400" dirty="0" smtClean="0">
                <a:solidFill>
                  <a:schemeClr val="tx1"/>
                </a:solidFill>
              </a:rPr>
              <a:t>的拓扑顺序进行</a:t>
            </a:r>
            <a:r>
              <a:rPr lang="en-US" altLang="zh-CN" sz="2400" dirty="0" smtClean="0">
                <a:solidFill>
                  <a:schemeClr val="tx1"/>
                </a:solidFill>
              </a:rPr>
              <a:t>( </a:t>
            </a:r>
            <a:r>
              <a:rPr lang="zh-CN" altLang="en-US" sz="2400" dirty="0" smtClean="0">
                <a:solidFill>
                  <a:schemeClr val="tx1"/>
                </a:solidFill>
              </a:rPr>
              <a:t>以后所指</a:t>
            </a:r>
            <a:r>
              <a:rPr lang="en-US" altLang="zh-CN" sz="2400" dirty="0" smtClean="0">
                <a:solidFill>
                  <a:schemeClr val="tx1"/>
                </a:solidFill>
              </a:rPr>
              <a:t>d[u] </a:t>
            </a:r>
            <a:r>
              <a:rPr lang="zh-CN" altLang="en-US" sz="2400" dirty="0" smtClean="0">
                <a:solidFill>
                  <a:schemeClr val="tx1"/>
                </a:solidFill>
              </a:rPr>
              <a:t>和</a:t>
            </a:r>
            <a:r>
              <a:rPr lang="en-US" altLang="zh-CN" sz="2400" dirty="0" smtClean="0">
                <a:solidFill>
                  <a:schemeClr val="tx1"/>
                </a:solidFill>
              </a:rPr>
              <a:t>f[u] </a:t>
            </a:r>
            <a:r>
              <a:rPr lang="zh-CN" altLang="en-US" sz="2400" dirty="0" smtClean="0">
                <a:solidFill>
                  <a:schemeClr val="tx1"/>
                </a:solidFill>
              </a:rPr>
              <a:t>都是第一次</a:t>
            </a:r>
            <a:r>
              <a:rPr lang="en-US" altLang="zh-CN" sz="2400" dirty="0" smtClean="0">
                <a:solidFill>
                  <a:schemeClr val="tx1"/>
                </a:solidFill>
              </a:rPr>
              <a:t>DFS </a:t>
            </a:r>
            <a:r>
              <a:rPr lang="zh-CN" altLang="en-US" sz="2400" dirty="0" smtClean="0">
                <a:solidFill>
                  <a:schemeClr val="tx1"/>
                </a:solidFill>
              </a:rPr>
              <a:t>所得到的值</a:t>
            </a:r>
            <a:r>
              <a:rPr lang="en-US" altLang="zh-CN" sz="2400" dirty="0" smtClean="0">
                <a:solidFill>
                  <a:schemeClr val="tx1"/>
                </a:solidFill>
              </a:rPr>
              <a:t>)</a:t>
            </a:r>
          </a:p>
          <a:p>
            <a:pPr algn="l"/>
            <a:r>
              <a:rPr lang="en-US" altLang="zh-CN" sz="2400" dirty="0" smtClean="0">
                <a:solidFill>
                  <a:schemeClr val="tx1"/>
                </a:solidFill>
              </a:rPr>
              <a:t>• </a:t>
            </a:r>
            <a:r>
              <a:rPr lang="zh-CN" altLang="en-US" sz="2400" dirty="0" smtClean="0">
                <a:solidFill>
                  <a:schemeClr val="tx1"/>
                </a:solidFill>
              </a:rPr>
              <a:t>记</a:t>
            </a:r>
            <a:r>
              <a:rPr lang="en-US" altLang="zh-CN" sz="2400" dirty="0" smtClean="0">
                <a:solidFill>
                  <a:schemeClr val="tx1"/>
                </a:solidFill>
              </a:rPr>
              <a:t>d(C) </a:t>
            </a:r>
            <a:r>
              <a:rPr lang="zh-CN" altLang="en-US" sz="2400" dirty="0" smtClean="0">
                <a:solidFill>
                  <a:schemeClr val="tx1"/>
                </a:solidFill>
              </a:rPr>
              <a:t>和</a:t>
            </a:r>
            <a:r>
              <a:rPr lang="en-US" altLang="zh-CN" sz="2400" dirty="0" smtClean="0">
                <a:solidFill>
                  <a:schemeClr val="tx1"/>
                </a:solidFill>
              </a:rPr>
              <a:t>f(C) </a:t>
            </a:r>
            <a:r>
              <a:rPr lang="zh-CN" altLang="en-US" sz="2400" dirty="0" smtClean="0">
                <a:solidFill>
                  <a:schemeClr val="tx1"/>
                </a:solidFill>
              </a:rPr>
              <a:t>分别表示集合</a:t>
            </a:r>
            <a:r>
              <a:rPr lang="en-US" altLang="zh-CN" sz="2400" dirty="0" smtClean="0">
                <a:solidFill>
                  <a:schemeClr val="tx1"/>
                </a:solidFill>
              </a:rPr>
              <a:t>U</a:t>
            </a:r>
            <a:r>
              <a:rPr lang="zh-CN" altLang="en-US" sz="2400" dirty="0" smtClean="0">
                <a:solidFill>
                  <a:schemeClr val="tx1"/>
                </a:solidFill>
              </a:rPr>
              <a:t>所有元素的最早发现时间和最晚完成时间</a:t>
            </a:r>
            <a:r>
              <a:rPr lang="en-US" altLang="zh-CN" sz="2400" dirty="0" smtClean="0">
                <a:solidFill>
                  <a:schemeClr val="tx1"/>
                </a:solidFill>
              </a:rPr>
              <a:t>,  </a:t>
            </a:r>
            <a:r>
              <a:rPr lang="zh-CN" altLang="en-US" sz="2400" dirty="0" smtClean="0">
                <a:solidFill>
                  <a:schemeClr val="tx1"/>
                </a:solidFill>
              </a:rPr>
              <a:t>有如下定理</a:t>
            </a:r>
            <a:r>
              <a:rPr lang="en-US" altLang="zh-CN" sz="2400" dirty="0" smtClean="0">
                <a:solidFill>
                  <a:schemeClr val="tx1"/>
                </a:solidFill>
              </a:rPr>
              <a:t>:</a:t>
            </a:r>
          </a:p>
          <a:p>
            <a:pPr algn="l"/>
            <a:r>
              <a:rPr lang="en-US" altLang="zh-CN" sz="2400" dirty="0" smtClean="0">
                <a:solidFill>
                  <a:schemeClr val="tx1"/>
                </a:solidFill>
              </a:rPr>
              <a:t>• </a:t>
            </a:r>
            <a:r>
              <a:rPr lang="zh-CN" altLang="en-US" sz="2400" dirty="0" smtClean="0">
                <a:solidFill>
                  <a:schemeClr val="tx1"/>
                </a:solidFill>
              </a:rPr>
              <a:t>定理</a:t>
            </a:r>
            <a:r>
              <a:rPr lang="en-US" altLang="zh-CN" sz="2400" dirty="0" smtClean="0">
                <a:solidFill>
                  <a:schemeClr val="tx1"/>
                </a:solidFill>
              </a:rPr>
              <a:t>:  </a:t>
            </a:r>
            <a:r>
              <a:rPr lang="zh-CN" altLang="en-US" sz="2400" dirty="0" smtClean="0">
                <a:solidFill>
                  <a:schemeClr val="tx1"/>
                </a:solidFill>
              </a:rPr>
              <a:t>对于两个</a:t>
            </a:r>
            <a:r>
              <a:rPr lang="en-US" altLang="zh-CN" sz="2400" dirty="0" smtClean="0">
                <a:solidFill>
                  <a:schemeClr val="tx1"/>
                </a:solidFill>
              </a:rPr>
              <a:t>SCC C</a:t>
            </a:r>
            <a:r>
              <a:rPr lang="zh-CN" altLang="en-US" sz="2400" dirty="0" smtClean="0">
                <a:solidFill>
                  <a:schemeClr val="tx1"/>
                </a:solidFill>
              </a:rPr>
              <a:t>和</a:t>
            </a:r>
            <a:r>
              <a:rPr lang="en-US" altLang="zh-CN" sz="2400" dirty="0" smtClean="0">
                <a:solidFill>
                  <a:schemeClr val="tx1"/>
                </a:solidFill>
              </a:rPr>
              <a:t>C’, </a:t>
            </a:r>
            <a:r>
              <a:rPr lang="zh-CN" altLang="en-US" sz="2400" dirty="0" smtClean="0">
                <a:solidFill>
                  <a:schemeClr val="tx1"/>
                </a:solidFill>
              </a:rPr>
              <a:t>如果</a:t>
            </a:r>
            <a:r>
              <a:rPr lang="en-US" altLang="zh-CN" sz="2400" dirty="0" smtClean="0">
                <a:solidFill>
                  <a:schemeClr val="tx1"/>
                </a:solidFill>
              </a:rPr>
              <a:t>C</a:t>
            </a:r>
            <a:r>
              <a:rPr lang="zh-CN" altLang="en-US" sz="2400" dirty="0" smtClean="0">
                <a:solidFill>
                  <a:schemeClr val="tx1"/>
                </a:solidFill>
              </a:rPr>
              <a:t>到</a:t>
            </a:r>
            <a:r>
              <a:rPr lang="en-US" altLang="zh-CN" sz="2400" dirty="0" smtClean="0">
                <a:solidFill>
                  <a:schemeClr val="tx1"/>
                </a:solidFill>
              </a:rPr>
              <a:t>C’ </a:t>
            </a:r>
            <a:r>
              <a:rPr lang="zh-CN" altLang="en-US" sz="2400" dirty="0" smtClean="0">
                <a:solidFill>
                  <a:schemeClr val="tx1"/>
                </a:solidFill>
              </a:rPr>
              <a:t>有边</a:t>
            </a:r>
            <a:r>
              <a:rPr lang="en-US" altLang="zh-CN" sz="2400" dirty="0" smtClean="0">
                <a:solidFill>
                  <a:schemeClr val="tx1"/>
                </a:solidFill>
              </a:rPr>
              <a:t>,  </a:t>
            </a:r>
            <a:r>
              <a:rPr lang="zh-CN" altLang="en-US" sz="2400" dirty="0" smtClean="0">
                <a:solidFill>
                  <a:schemeClr val="tx1"/>
                </a:solidFill>
              </a:rPr>
              <a:t>则</a:t>
            </a:r>
            <a:r>
              <a:rPr lang="en-US" altLang="zh-CN" sz="2400" dirty="0" smtClean="0">
                <a:solidFill>
                  <a:schemeClr val="tx1"/>
                </a:solidFill>
              </a:rPr>
              <a:t>f(C)&gt;f(C’)</a:t>
            </a:r>
          </a:p>
          <a:p>
            <a:pPr algn="l"/>
            <a:r>
              <a:rPr lang="en-US" altLang="zh-CN" sz="2400" dirty="0" smtClean="0">
                <a:solidFill>
                  <a:schemeClr val="tx1"/>
                </a:solidFill>
              </a:rPr>
              <a:t>– </a:t>
            </a:r>
            <a:r>
              <a:rPr lang="zh-CN" altLang="en-US" sz="2400" dirty="0" smtClean="0">
                <a:solidFill>
                  <a:schemeClr val="tx1"/>
                </a:solidFill>
              </a:rPr>
              <a:t>情况一</a:t>
            </a:r>
            <a:r>
              <a:rPr lang="en-US" altLang="zh-CN" sz="2400" dirty="0" smtClean="0">
                <a:solidFill>
                  <a:schemeClr val="tx1"/>
                </a:solidFill>
              </a:rPr>
              <a:t>: d(C) &lt; d(C’),  </a:t>
            </a:r>
            <a:r>
              <a:rPr lang="zh-CN" altLang="en-US" sz="2400" dirty="0" smtClean="0">
                <a:solidFill>
                  <a:schemeClr val="tx1"/>
                </a:solidFill>
              </a:rPr>
              <a:t>考虑</a:t>
            </a:r>
            <a:r>
              <a:rPr lang="en-US" altLang="zh-CN" sz="2400" dirty="0" smtClean="0">
                <a:solidFill>
                  <a:schemeClr val="tx1"/>
                </a:solidFill>
              </a:rPr>
              <a:t>C </a:t>
            </a:r>
            <a:r>
              <a:rPr lang="zh-CN" altLang="en-US" sz="2400" dirty="0" smtClean="0">
                <a:solidFill>
                  <a:schemeClr val="tx1"/>
                </a:solidFill>
              </a:rPr>
              <a:t>中第一个被发现的点</a:t>
            </a:r>
            <a:r>
              <a:rPr lang="en-US" altLang="zh-CN" sz="2400" dirty="0" smtClean="0">
                <a:solidFill>
                  <a:schemeClr val="tx1"/>
                </a:solidFill>
              </a:rPr>
              <a:t>x, </a:t>
            </a:r>
            <a:r>
              <a:rPr lang="zh-CN" altLang="en-US" sz="2400" dirty="0" smtClean="0">
                <a:solidFill>
                  <a:schemeClr val="tx1"/>
                </a:solidFill>
              </a:rPr>
              <a:t>则</a:t>
            </a:r>
            <a:r>
              <a:rPr lang="en-US" altLang="zh-CN" sz="2400" dirty="0" smtClean="0">
                <a:solidFill>
                  <a:schemeClr val="tx1"/>
                </a:solidFill>
              </a:rPr>
              <a:t>C’ </a:t>
            </a:r>
            <a:r>
              <a:rPr lang="zh-CN" altLang="en-US" sz="2400" dirty="0" smtClean="0">
                <a:solidFill>
                  <a:schemeClr val="tx1"/>
                </a:solidFill>
              </a:rPr>
              <a:t>全为白色</a:t>
            </a:r>
            <a:r>
              <a:rPr lang="en-US" altLang="zh-CN" sz="2400" dirty="0" smtClean="0">
                <a:solidFill>
                  <a:schemeClr val="tx1"/>
                </a:solidFill>
              </a:rPr>
              <a:t>,  </a:t>
            </a:r>
            <a:r>
              <a:rPr lang="zh-CN" altLang="en-US" sz="2400" dirty="0" smtClean="0">
                <a:solidFill>
                  <a:schemeClr val="tx1"/>
                </a:solidFill>
              </a:rPr>
              <a:t>而</a:t>
            </a:r>
            <a:r>
              <a:rPr lang="en-US" altLang="zh-CN" sz="2400" dirty="0" smtClean="0">
                <a:solidFill>
                  <a:schemeClr val="tx1"/>
                </a:solidFill>
              </a:rPr>
              <a:t>C </a:t>
            </a:r>
            <a:r>
              <a:rPr lang="zh-CN" altLang="en-US" sz="2400" dirty="0" smtClean="0">
                <a:solidFill>
                  <a:schemeClr val="tx1"/>
                </a:solidFill>
              </a:rPr>
              <a:t>到</a:t>
            </a:r>
            <a:r>
              <a:rPr lang="en-US" altLang="zh-CN" sz="2400" dirty="0" smtClean="0">
                <a:solidFill>
                  <a:schemeClr val="tx1"/>
                </a:solidFill>
              </a:rPr>
              <a:t>C’ </a:t>
            </a:r>
            <a:r>
              <a:rPr lang="zh-CN" altLang="en-US" sz="2400" dirty="0" smtClean="0">
                <a:solidFill>
                  <a:schemeClr val="tx1"/>
                </a:solidFill>
              </a:rPr>
              <a:t>有边</a:t>
            </a:r>
            <a:r>
              <a:rPr lang="en-US" altLang="zh-CN" sz="2400" dirty="0" smtClean="0">
                <a:solidFill>
                  <a:schemeClr val="tx1"/>
                </a:solidFill>
              </a:rPr>
              <a:t>,  </a:t>
            </a:r>
            <a:r>
              <a:rPr lang="zh-CN" altLang="en-US" sz="2400" dirty="0" smtClean="0">
                <a:solidFill>
                  <a:schemeClr val="tx1"/>
                </a:solidFill>
              </a:rPr>
              <a:t>故</a:t>
            </a:r>
            <a:r>
              <a:rPr lang="en-US" altLang="zh-CN" sz="2400" dirty="0" smtClean="0">
                <a:solidFill>
                  <a:schemeClr val="tx1"/>
                </a:solidFill>
              </a:rPr>
              <a:t>x</a:t>
            </a:r>
            <a:r>
              <a:rPr lang="zh-CN" altLang="en-US" sz="2400" dirty="0" smtClean="0">
                <a:solidFill>
                  <a:schemeClr val="tx1"/>
                </a:solidFill>
              </a:rPr>
              <a:t>到</a:t>
            </a:r>
            <a:r>
              <a:rPr lang="en-US" altLang="zh-CN" sz="2400" dirty="0" smtClean="0">
                <a:solidFill>
                  <a:schemeClr val="tx1"/>
                </a:solidFill>
              </a:rPr>
              <a:t>C’ </a:t>
            </a:r>
            <a:r>
              <a:rPr lang="zh-CN" altLang="en-US" sz="2400" dirty="0" smtClean="0">
                <a:solidFill>
                  <a:schemeClr val="tx1"/>
                </a:solidFill>
              </a:rPr>
              <a:t>中每个点都有白色路径</a:t>
            </a:r>
            <a:r>
              <a:rPr lang="en-US" altLang="zh-CN" sz="2400" dirty="0" smtClean="0">
                <a:solidFill>
                  <a:schemeClr val="tx1"/>
                </a:solidFill>
              </a:rPr>
              <a:t>.  </a:t>
            </a:r>
            <a:r>
              <a:rPr lang="zh-CN" altLang="en-US" sz="2400" dirty="0" smtClean="0">
                <a:solidFill>
                  <a:schemeClr val="tx1"/>
                </a:solidFill>
              </a:rPr>
              <a:t>这样</a:t>
            </a:r>
            <a:r>
              <a:rPr lang="en-US" altLang="zh-CN" sz="2400" dirty="0" smtClean="0">
                <a:solidFill>
                  <a:schemeClr val="tx1"/>
                </a:solidFill>
              </a:rPr>
              <a:t>, C</a:t>
            </a:r>
            <a:r>
              <a:rPr lang="zh-CN" altLang="en-US" sz="2400" dirty="0" smtClean="0">
                <a:solidFill>
                  <a:schemeClr val="tx1"/>
                </a:solidFill>
              </a:rPr>
              <a:t>和</a:t>
            </a:r>
            <a:r>
              <a:rPr lang="en-US" altLang="zh-CN" sz="2400" dirty="0" smtClean="0">
                <a:solidFill>
                  <a:schemeClr val="tx1"/>
                </a:solidFill>
              </a:rPr>
              <a:t>C’ </a:t>
            </a:r>
            <a:r>
              <a:rPr lang="zh-CN" altLang="en-US" sz="2400" dirty="0" smtClean="0">
                <a:solidFill>
                  <a:schemeClr val="tx1"/>
                </a:solidFill>
              </a:rPr>
              <a:t>全是</a:t>
            </a:r>
            <a:r>
              <a:rPr lang="en-US" altLang="zh-CN" sz="2400" dirty="0" smtClean="0">
                <a:solidFill>
                  <a:schemeClr val="tx1"/>
                </a:solidFill>
              </a:rPr>
              <a:t>x</a:t>
            </a:r>
            <a:r>
              <a:rPr lang="zh-CN" altLang="en-US" sz="2400" dirty="0" smtClean="0">
                <a:solidFill>
                  <a:schemeClr val="tx1"/>
                </a:solidFill>
              </a:rPr>
              <a:t>的后代</a:t>
            </a:r>
            <a:r>
              <a:rPr lang="en-US" altLang="zh-CN" sz="2400" dirty="0" smtClean="0">
                <a:solidFill>
                  <a:schemeClr val="tx1"/>
                </a:solidFill>
              </a:rPr>
              <a:t>,  </a:t>
            </a:r>
            <a:r>
              <a:rPr lang="zh-CN" altLang="en-US" sz="2400" dirty="0" smtClean="0">
                <a:solidFill>
                  <a:schemeClr val="tx1"/>
                </a:solidFill>
              </a:rPr>
              <a:t>因此</a:t>
            </a:r>
            <a:r>
              <a:rPr lang="en-US" altLang="zh-CN" sz="2400" dirty="0" smtClean="0">
                <a:solidFill>
                  <a:schemeClr val="tx1"/>
                </a:solidFill>
              </a:rPr>
              <a:t>f(C) &gt; f(C’)</a:t>
            </a:r>
          </a:p>
          <a:p>
            <a:pPr algn="l"/>
            <a:r>
              <a:rPr lang="en-US" altLang="zh-CN" sz="2400" dirty="0" smtClean="0">
                <a:solidFill>
                  <a:schemeClr val="tx1"/>
                </a:solidFill>
              </a:rPr>
              <a:t>– </a:t>
            </a:r>
            <a:r>
              <a:rPr lang="zh-CN" altLang="en-US" sz="2400" dirty="0" smtClean="0">
                <a:solidFill>
                  <a:schemeClr val="tx1"/>
                </a:solidFill>
              </a:rPr>
              <a:t>情况二</a:t>
            </a:r>
            <a:r>
              <a:rPr lang="en-US" altLang="zh-CN" sz="2400" dirty="0" smtClean="0">
                <a:solidFill>
                  <a:schemeClr val="tx1"/>
                </a:solidFill>
              </a:rPr>
              <a:t>: d(C) &gt; d(C’).  </a:t>
            </a:r>
            <a:r>
              <a:rPr lang="zh-CN" altLang="en-US" sz="2400" dirty="0" smtClean="0">
                <a:solidFill>
                  <a:schemeClr val="tx1"/>
                </a:solidFill>
              </a:rPr>
              <a:t>由于从</a:t>
            </a:r>
            <a:r>
              <a:rPr lang="en-US" altLang="zh-CN" sz="2400" dirty="0" smtClean="0">
                <a:solidFill>
                  <a:schemeClr val="tx1"/>
                </a:solidFill>
              </a:rPr>
              <a:t>C’ </a:t>
            </a:r>
            <a:r>
              <a:rPr lang="zh-CN" altLang="en-US" sz="2400" dirty="0" smtClean="0">
                <a:solidFill>
                  <a:schemeClr val="tx1"/>
                </a:solidFill>
              </a:rPr>
              <a:t>不可到达</a:t>
            </a:r>
            <a:r>
              <a:rPr lang="en-US" altLang="zh-CN" sz="2400" dirty="0" smtClean="0">
                <a:solidFill>
                  <a:schemeClr val="tx1"/>
                </a:solidFill>
              </a:rPr>
              <a:t>C, </a:t>
            </a:r>
            <a:r>
              <a:rPr lang="zh-CN" altLang="en-US" sz="2400" dirty="0" smtClean="0">
                <a:solidFill>
                  <a:schemeClr val="tx1"/>
                </a:solidFill>
              </a:rPr>
              <a:t>因此必须等</a:t>
            </a:r>
            <a:r>
              <a:rPr lang="en-US" altLang="zh-CN" sz="2400" dirty="0" smtClean="0">
                <a:solidFill>
                  <a:schemeClr val="tx1"/>
                </a:solidFill>
              </a:rPr>
              <a:t>C’ </a:t>
            </a:r>
            <a:r>
              <a:rPr lang="zh-CN" altLang="en-US" sz="2400" dirty="0" smtClean="0">
                <a:solidFill>
                  <a:schemeClr val="tx1"/>
                </a:solidFill>
              </a:rPr>
              <a:t>全部访问完毕才能访问</a:t>
            </a:r>
            <a:r>
              <a:rPr lang="en-US" altLang="zh-CN" sz="2400" dirty="0" smtClean="0">
                <a:solidFill>
                  <a:schemeClr val="tx1"/>
                </a:solidFill>
              </a:rPr>
              <a:t>C. </a:t>
            </a:r>
            <a:r>
              <a:rPr lang="zh-CN" altLang="en-US" sz="2400" dirty="0" smtClean="0">
                <a:solidFill>
                  <a:schemeClr val="tx1"/>
                </a:solidFill>
              </a:rPr>
              <a:t>因此</a:t>
            </a:r>
            <a:r>
              <a:rPr lang="en-US" altLang="zh-CN" sz="2400" dirty="0" smtClean="0">
                <a:solidFill>
                  <a:schemeClr val="tx1"/>
                </a:solidFill>
              </a:rPr>
              <a:t>f(C) &gt; f(C’)</a:t>
            </a:r>
          </a:p>
          <a:p>
            <a:pPr algn="l"/>
            <a:r>
              <a:rPr lang="en-US" altLang="zh-CN" sz="2400" dirty="0" smtClean="0">
                <a:solidFill>
                  <a:schemeClr val="tx1"/>
                </a:solidFill>
              </a:rPr>
              <a:t>• </a:t>
            </a:r>
            <a:r>
              <a:rPr lang="zh-CN" altLang="en-US" sz="2400" dirty="0" smtClean="0">
                <a:solidFill>
                  <a:schemeClr val="tx1"/>
                </a:solidFill>
              </a:rPr>
              <a:t>推论</a:t>
            </a:r>
            <a:r>
              <a:rPr lang="en-US" altLang="zh-CN" sz="2400" dirty="0" smtClean="0">
                <a:solidFill>
                  <a:schemeClr val="tx1"/>
                </a:solidFill>
              </a:rPr>
              <a:t>:</a:t>
            </a:r>
            <a:r>
              <a:rPr lang="zh-CN" altLang="en-US" sz="2400" dirty="0" smtClean="0">
                <a:solidFill>
                  <a:schemeClr val="tx1"/>
                </a:solidFill>
              </a:rPr>
              <a:t>对于两个</a:t>
            </a:r>
            <a:r>
              <a:rPr lang="en-US" altLang="zh-CN" sz="2400" dirty="0" smtClean="0">
                <a:solidFill>
                  <a:schemeClr val="tx1"/>
                </a:solidFill>
              </a:rPr>
              <a:t>SCC C</a:t>
            </a:r>
            <a:r>
              <a:rPr lang="zh-CN" altLang="en-US" sz="2400" dirty="0" smtClean="0">
                <a:solidFill>
                  <a:schemeClr val="tx1"/>
                </a:solidFill>
              </a:rPr>
              <a:t>和</a:t>
            </a:r>
            <a:r>
              <a:rPr lang="en-US" altLang="zh-CN" sz="2400" dirty="0" smtClean="0">
                <a:solidFill>
                  <a:schemeClr val="tx1"/>
                </a:solidFill>
              </a:rPr>
              <a:t>C’, </a:t>
            </a:r>
            <a:r>
              <a:rPr lang="zh-CN" altLang="en-US" sz="2400" dirty="0" smtClean="0">
                <a:solidFill>
                  <a:schemeClr val="tx1"/>
                </a:solidFill>
              </a:rPr>
              <a:t>如果在</a:t>
            </a:r>
            <a:r>
              <a:rPr lang="en-US" altLang="zh-CN" sz="2400" dirty="0" smtClean="0">
                <a:solidFill>
                  <a:schemeClr val="tx1"/>
                </a:solidFill>
              </a:rPr>
              <a:t>G</a:t>
            </a:r>
            <a:r>
              <a:rPr lang="en-US" altLang="zh-CN" sz="2400" baseline="30000" dirty="0" smtClean="0">
                <a:solidFill>
                  <a:schemeClr val="tx1"/>
                </a:solidFill>
              </a:rPr>
              <a:t>T</a:t>
            </a:r>
            <a:r>
              <a:rPr lang="zh-CN" altLang="en-US" sz="2400" dirty="0" smtClean="0">
                <a:solidFill>
                  <a:schemeClr val="tx1"/>
                </a:solidFill>
              </a:rPr>
              <a:t>中</a:t>
            </a:r>
            <a:r>
              <a:rPr lang="en-US" altLang="zh-CN" sz="2400" dirty="0" smtClean="0">
                <a:solidFill>
                  <a:schemeClr val="tx1"/>
                </a:solidFill>
              </a:rPr>
              <a:t>C</a:t>
            </a:r>
            <a:r>
              <a:rPr lang="zh-CN" altLang="en-US" sz="2400" dirty="0" smtClean="0">
                <a:solidFill>
                  <a:schemeClr val="tx1"/>
                </a:solidFill>
              </a:rPr>
              <a:t>到</a:t>
            </a:r>
            <a:r>
              <a:rPr lang="en-US" altLang="zh-CN" sz="2400" dirty="0" smtClean="0">
                <a:solidFill>
                  <a:schemeClr val="tx1"/>
                </a:solidFill>
              </a:rPr>
              <a:t>C’ </a:t>
            </a:r>
            <a:r>
              <a:rPr lang="zh-CN" altLang="en-US" sz="2400" dirty="0" smtClean="0">
                <a:solidFill>
                  <a:schemeClr val="tx1"/>
                </a:solidFill>
              </a:rPr>
              <a:t>有边</a:t>
            </a:r>
            <a:r>
              <a:rPr lang="en-US" altLang="zh-CN" sz="2400" dirty="0" smtClean="0">
                <a:solidFill>
                  <a:schemeClr val="tx1"/>
                </a:solidFill>
              </a:rPr>
              <a:t>,  </a:t>
            </a:r>
            <a:r>
              <a:rPr lang="zh-CN" altLang="en-US" sz="2400" dirty="0" smtClean="0">
                <a:solidFill>
                  <a:schemeClr val="tx1"/>
                </a:solidFill>
              </a:rPr>
              <a:t>则</a:t>
            </a:r>
            <a:r>
              <a:rPr lang="en-US" altLang="zh-CN" sz="2400" dirty="0" smtClean="0">
                <a:solidFill>
                  <a:schemeClr val="tx1"/>
                </a:solidFill>
              </a:rPr>
              <a:t>f(C)&lt;f(C’)</a:t>
            </a:r>
            <a:endParaRPr lang="zh-CN" altLang="en-US" sz="2400" dirty="0">
              <a:solidFill>
                <a:schemeClr val="tx1"/>
              </a:solidFil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Kosaruju</a:t>
            </a:r>
            <a:r>
              <a:rPr lang="zh-CN" altLang="en-US" dirty="0" smtClean="0"/>
              <a:t>算法的正确性</a:t>
            </a:r>
            <a:endParaRPr lang="zh-CN" altLang="en-US" dirty="0"/>
          </a:p>
        </p:txBody>
      </p:sp>
      <p:sp>
        <p:nvSpPr>
          <p:cNvPr id="3" name="矩形 2"/>
          <p:cNvSpPr/>
          <p:nvPr/>
        </p:nvSpPr>
        <p:spPr>
          <a:xfrm>
            <a:off x="539552" y="1268760"/>
            <a:ext cx="7992888" cy="3539430"/>
          </a:xfrm>
          <a:prstGeom prst="rect">
            <a:avLst/>
          </a:prstGeom>
        </p:spPr>
        <p:txBody>
          <a:bodyPr wrap="square">
            <a:spAutoFit/>
          </a:bodyPr>
          <a:lstStyle/>
          <a:p>
            <a:pPr algn="l"/>
            <a:r>
              <a:rPr lang="en-US" altLang="zh-CN" sz="2800" dirty="0" smtClean="0">
                <a:solidFill>
                  <a:schemeClr val="tx1"/>
                </a:solidFill>
              </a:rPr>
              <a:t>• </a:t>
            </a:r>
            <a:r>
              <a:rPr lang="zh-CN" altLang="en-US" sz="2800" dirty="0" smtClean="0">
                <a:solidFill>
                  <a:schemeClr val="tx1"/>
                </a:solidFill>
              </a:rPr>
              <a:t>首先考虑</a:t>
            </a:r>
            <a:r>
              <a:rPr lang="en-US" altLang="zh-CN" sz="2800" dirty="0" smtClean="0">
                <a:solidFill>
                  <a:schemeClr val="tx1"/>
                </a:solidFill>
              </a:rPr>
              <a:t>f(C) </a:t>
            </a:r>
            <a:r>
              <a:rPr lang="zh-CN" altLang="en-US" sz="2800" dirty="0" smtClean="0">
                <a:solidFill>
                  <a:schemeClr val="tx1"/>
                </a:solidFill>
              </a:rPr>
              <a:t>最大的强连通分量</a:t>
            </a:r>
            <a:r>
              <a:rPr lang="en-US" altLang="zh-CN" sz="2800" dirty="0" smtClean="0">
                <a:solidFill>
                  <a:schemeClr val="tx1"/>
                </a:solidFill>
              </a:rPr>
              <a:t>.  </a:t>
            </a:r>
            <a:r>
              <a:rPr lang="zh-CN" altLang="en-US" sz="2800" dirty="0" smtClean="0">
                <a:solidFill>
                  <a:schemeClr val="tx1"/>
                </a:solidFill>
              </a:rPr>
              <a:t>显然</a:t>
            </a:r>
            <a:r>
              <a:rPr lang="en-US" altLang="zh-CN" sz="2800" dirty="0" smtClean="0">
                <a:solidFill>
                  <a:schemeClr val="tx1"/>
                </a:solidFill>
              </a:rPr>
              <a:t>,  </a:t>
            </a:r>
            <a:r>
              <a:rPr lang="zh-CN" altLang="en-US" sz="2800" dirty="0" smtClean="0">
                <a:solidFill>
                  <a:schemeClr val="tx1"/>
                </a:solidFill>
              </a:rPr>
              <a:t>此次</a:t>
            </a:r>
            <a:r>
              <a:rPr lang="en-US" altLang="zh-CN" sz="2800" dirty="0" smtClean="0">
                <a:solidFill>
                  <a:schemeClr val="tx1"/>
                </a:solidFill>
              </a:rPr>
              <a:t>DFS </a:t>
            </a:r>
            <a:r>
              <a:rPr lang="zh-CN" altLang="en-US" sz="2800" dirty="0" smtClean="0">
                <a:solidFill>
                  <a:schemeClr val="tx1"/>
                </a:solidFill>
              </a:rPr>
              <a:t>将访问</a:t>
            </a:r>
            <a:r>
              <a:rPr lang="en-US" altLang="zh-CN" sz="2800" dirty="0" smtClean="0">
                <a:solidFill>
                  <a:schemeClr val="tx1"/>
                </a:solidFill>
              </a:rPr>
              <a:t>C </a:t>
            </a:r>
            <a:r>
              <a:rPr lang="zh-CN" altLang="en-US" sz="2800" dirty="0" smtClean="0">
                <a:solidFill>
                  <a:schemeClr val="tx1"/>
                </a:solidFill>
              </a:rPr>
              <a:t>的所有点</a:t>
            </a:r>
            <a:r>
              <a:rPr lang="en-US" altLang="zh-CN" sz="2800" dirty="0" smtClean="0">
                <a:solidFill>
                  <a:schemeClr val="tx1"/>
                </a:solidFill>
              </a:rPr>
              <a:t>,  </a:t>
            </a:r>
            <a:r>
              <a:rPr lang="zh-CN" altLang="en-US" sz="2800" dirty="0" smtClean="0">
                <a:solidFill>
                  <a:schemeClr val="tx1"/>
                </a:solidFill>
              </a:rPr>
              <a:t>问题是是否可能访问其他连通分量的点</a:t>
            </a:r>
            <a:r>
              <a:rPr lang="en-US" altLang="zh-CN" sz="2800" dirty="0" smtClean="0">
                <a:solidFill>
                  <a:schemeClr val="tx1"/>
                </a:solidFill>
              </a:rPr>
              <a:t>?  </a:t>
            </a:r>
            <a:r>
              <a:rPr lang="zh-CN" altLang="en-US" sz="2800" dirty="0" smtClean="0">
                <a:solidFill>
                  <a:schemeClr val="tx1"/>
                </a:solidFill>
              </a:rPr>
              <a:t>答案是否定的</a:t>
            </a:r>
            <a:r>
              <a:rPr lang="en-US" altLang="zh-CN" sz="2800" dirty="0" smtClean="0">
                <a:solidFill>
                  <a:schemeClr val="tx1"/>
                </a:solidFill>
              </a:rPr>
              <a:t>,  </a:t>
            </a:r>
            <a:r>
              <a:rPr lang="zh-CN" altLang="en-US" sz="2800" dirty="0" smtClean="0">
                <a:solidFill>
                  <a:schemeClr val="tx1"/>
                </a:solidFill>
              </a:rPr>
              <a:t>因为根据推论</a:t>
            </a:r>
            <a:r>
              <a:rPr lang="en-US" altLang="zh-CN" sz="2800" dirty="0" smtClean="0">
                <a:solidFill>
                  <a:schemeClr val="tx1"/>
                </a:solidFill>
              </a:rPr>
              <a:t>,  </a:t>
            </a:r>
            <a:r>
              <a:rPr lang="zh-CN" altLang="en-US" sz="2800" dirty="0" smtClean="0">
                <a:solidFill>
                  <a:schemeClr val="tx1"/>
                </a:solidFill>
              </a:rPr>
              <a:t>如果在</a:t>
            </a:r>
            <a:r>
              <a:rPr lang="en-US" altLang="zh-CN" sz="2800" dirty="0" smtClean="0">
                <a:solidFill>
                  <a:schemeClr val="tx1"/>
                </a:solidFill>
              </a:rPr>
              <a:t>G</a:t>
            </a:r>
            <a:r>
              <a:rPr lang="en-US" altLang="zh-CN" sz="2800" baseline="30000" dirty="0" smtClean="0">
                <a:solidFill>
                  <a:schemeClr val="tx1"/>
                </a:solidFill>
              </a:rPr>
              <a:t>T</a:t>
            </a:r>
            <a:r>
              <a:rPr lang="zh-CN" altLang="en-US" sz="2800" dirty="0" smtClean="0">
                <a:solidFill>
                  <a:schemeClr val="tx1"/>
                </a:solidFill>
              </a:rPr>
              <a:t>中</a:t>
            </a:r>
            <a:r>
              <a:rPr lang="en-US" altLang="zh-CN" sz="2800" dirty="0" smtClean="0">
                <a:solidFill>
                  <a:schemeClr val="tx1"/>
                </a:solidFill>
              </a:rPr>
              <a:t>C</a:t>
            </a:r>
            <a:r>
              <a:rPr lang="zh-CN" altLang="en-US" sz="2800" dirty="0" smtClean="0">
                <a:solidFill>
                  <a:schemeClr val="tx1"/>
                </a:solidFill>
              </a:rPr>
              <a:t>到另外某个</a:t>
            </a:r>
            <a:r>
              <a:rPr lang="en-US" altLang="zh-CN" sz="2800" dirty="0" smtClean="0">
                <a:solidFill>
                  <a:schemeClr val="tx1"/>
                </a:solidFill>
              </a:rPr>
              <a:t>C’ </a:t>
            </a:r>
            <a:r>
              <a:rPr lang="zh-CN" altLang="en-US" sz="2800" dirty="0" smtClean="0">
                <a:solidFill>
                  <a:schemeClr val="tx1"/>
                </a:solidFill>
              </a:rPr>
              <a:t>存在边</a:t>
            </a:r>
            <a:r>
              <a:rPr lang="en-US" altLang="zh-CN" sz="2800" dirty="0" smtClean="0">
                <a:solidFill>
                  <a:schemeClr val="tx1"/>
                </a:solidFill>
              </a:rPr>
              <a:t>,  </a:t>
            </a:r>
            <a:r>
              <a:rPr lang="zh-CN" altLang="en-US" sz="2800" dirty="0" smtClean="0">
                <a:solidFill>
                  <a:schemeClr val="tx1"/>
                </a:solidFill>
              </a:rPr>
              <a:t>一定有</a:t>
            </a:r>
            <a:r>
              <a:rPr lang="en-US" altLang="zh-CN" sz="2800" dirty="0" smtClean="0">
                <a:solidFill>
                  <a:schemeClr val="tx1"/>
                </a:solidFill>
              </a:rPr>
              <a:t>f(C)&lt;f(C’),  </a:t>
            </a:r>
            <a:r>
              <a:rPr lang="zh-CN" altLang="en-US" sz="2800" dirty="0" smtClean="0">
                <a:solidFill>
                  <a:schemeClr val="tx1"/>
                </a:solidFill>
              </a:rPr>
              <a:t>因此第一棵</a:t>
            </a:r>
            <a:r>
              <a:rPr lang="en-US" altLang="zh-CN" sz="2800" dirty="0" smtClean="0">
                <a:solidFill>
                  <a:schemeClr val="tx1"/>
                </a:solidFill>
              </a:rPr>
              <a:t>DFS</a:t>
            </a:r>
            <a:r>
              <a:rPr lang="zh-CN" altLang="en-US" sz="2800" dirty="0" smtClean="0">
                <a:solidFill>
                  <a:schemeClr val="tx1"/>
                </a:solidFill>
              </a:rPr>
              <a:t>恰好包含</a:t>
            </a:r>
            <a:r>
              <a:rPr lang="en-US" altLang="zh-CN" sz="2800" dirty="0" smtClean="0">
                <a:solidFill>
                  <a:schemeClr val="tx1"/>
                </a:solidFill>
              </a:rPr>
              <a:t>C. </a:t>
            </a:r>
            <a:r>
              <a:rPr lang="zh-CN" altLang="en-US" sz="2800" dirty="0" smtClean="0">
                <a:solidFill>
                  <a:schemeClr val="tx1"/>
                </a:solidFill>
              </a:rPr>
              <a:t>由数学归纳法可知</a:t>
            </a:r>
            <a:r>
              <a:rPr lang="en-US" altLang="zh-CN" sz="2800" dirty="0" smtClean="0">
                <a:solidFill>
                  <a:schemeClr val="tx1"/>
                </a:solidFill>
              </a:rPr>
              <a:t>,  </a:t>
            </a:r>
            <a:r>
              <a:rPr lang="zh-CN" altLang="en-US" sz="2800" dirty="0" smtClean="0">
                <a:solidFill>
                  <a:schemeClr val="tx1"/>
                </a:solidFill>
              </a:rPr>
              <a:t>每次从当前强连通分量出发的边一定连到</a:t>
            </a:r>
            <a:r>
              <a:rPr lang="en-US" altLang="zh-CN" sz="2800" dirty="0" smtClean="0">
                <a:solidFill>
                  <a:schemeClr val="tx1"/>
                </a:solidFill>
              </a:rPr>
              <a:t>f</a:t>
            </a:r>
            <a:r>
              <a:rPr lang="zh-CN" altLang="en-US" sz="2800" dirty="0" smtClean="0">
                <a:solidFill>
                  <a:schemeClr val="tx1"/>
                </a:solidFill>
              </a:rPr>
              <a:t>值更大的强连通分量</a:t>
            </a:r>
            <a:r>
              <a:rPr lang="en-US" altLang="zh-CN" sz="2800" dirty="0" smtClean="0">
                <a:solidFill>
                  <a:schemeClr val="tx1"/>
                </a:solidFill>
              </a:rPr>
              <a:t>,  </a:t>
            </a:r>
            <a:r>
              <a:rPr lang="zh-CN" altLang="en-US" sz="2800" dirty="0" smtClean="0">
                <a:solidFill>
                  <a:schemeClr val="tx1"/>
                </a:solidFill>
              </a:rPr>
              <a:t>而它们是已经被遍历过的</a:t>
            </a:r>
            <a:r>
              <a:rPr lang="en-US" altLang="zh-CN" sz="2800" dirty="0" smtClean="0">
                <a:solidFill>
                  <a:schemeClr val="tx1"/>
                </a:solidFill>
              </a:rPr>
              <a:t>,  </a:t>
            </a:r>
            <a:r>
              <a:rPr lang="zh-CN" altLang="en-US" sz="2800" dirty="0" smtClean="0">
                <a:solidFill>
                  <a:schemeClr val="tx1"/>
                </a:solidFill>
              </a:rPr>
              <a:t>不会在</a:t>
            </a:r>
          </a:p>
          <a:p>
            <a:pPr algn="l"/>
            <a:r>
              <a:rPr lang="en-US" altLang="zh-CN" sz="2800" dirty="0" smtClean="0">
                <a:solidFill>
                  <a:schemeClr val="tx1"/>
                </a:solidFill>
              </a:rPr>
              <a:t>DFS </a:t>
            </a:r>
            <a:r>
              <a:rPr lang="zh-CN" altLang="en-US" sz="2800" dirty="0" smtClean="0">
                <a:solidFill>
                  <a:schemeClr val="tx1"/>
                </a:solidFill>
              </a:rPr>
              <a:t>树形成多余结点</a:t>
            </a:r>
            <a:endParaRPr lang="zh-CN" altLang="en-US" sz="2800" dirty="0">
              <a:solidFill>
                <a:schemeClr val="tx1"/>
              </a:solidFill>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局限性</a:t>
            </a:r>
            <a:endParaRPr lang="zh-CN" altLang="en-US" dirty="0"/>
          </a:p>
        </p:txBody>
      </p:sp>
      <p:sp>
        <p:nvSpPr>
          <p:cNvPr id="3" name="矩形 2"/>
          <p:cNvSpPr/>
          <p:nvPr/>
        </p:nvSpPr>
        <p:spPr>
          <a:xfrm>
            <a:off x="539552" y="1268760"/>
            <a:ext cx="7992888" cy="3539430"/>
          </a:xfrm>
          <a:prstGeom prst="rect">
            <a:avLst/>
          </a:prstGeom>
        </p:spPr>
        <p:txBody>
          <a:bodyPr wrap="square">
            <a:spAutoFit/>
          </a:bodyPr>
          <a:lstStyle/>
          <a:p>
            <a:pPr algn="l"/>
            <a:r>
              <a:rPr lang="en-US" altLang="zh-CN" sz="2800" dirty="0" smtClean="0">
                <a:solidFill>
                  <a:schemeClr val="tx1"/>
                </a:solidFill>
              </a:rPr>
              <a:t>•SC C </a:t>
            </a:r>
            <a:r>
              <a:rPr lang="zh-CN" altLang="en-US" sz="2800" dirty="0" smtClean="0">
                <a:solidFill>
                  <a:schemeClr val="tx1"/>
                </a:solidFill>
              </a:rPr>
              <a:t>算法的简单历史</a:t>
            </a:r>
          </a:p>
          <a:p>
            <a:pPr algn="l"/>
            <a:r>
              <a:rPr lang="en-US" altLang="zh-CN" sz="2800" dirty="0" smtClean="0">
                <a:solidFill>
                  <a:schemeClr val="tx1"/>
                </a:solidFill>
              </a:rPr>
              <a:t>– </a:t>
            </a:r>
            <a:r>
              <a:rPr lang="zh-CN" altLang="en-US" sz="2800" dirty="0" smtClean="0">
                <a:solidFill>
                  <a:schemeClr val="tx1"/>
                </a:solidFill>
              </a:rPr>
              <a:t>第一个</a:t>
            </a:r>
            <a:r>
              <a:rPr lang="en-US" altLang="zh-CN" sz="2800" dirty="0" smtClean="0">
                <a:solidFill>
                  <a:schemeClr val="tx1"/>
                </a:solidFill>
              </a:rPr>
              <a:t>SCC</a:t>
            </a:r>
            <a:r>
              <a:rPr lang="zh-CN" altLang="en-US" sz="2800" dirty="0" smtClean="0">
                <a:solidFill>
                  <a:schemeClr val="tx1"/>
                </a:solidFill>
              </a:rPr>
              <a:t>算法</a:t>
            </a:r>
            <a:r>
              <a:rPr lang="en-US" altLang="zh-CN" sz="2800" dirty="0" smtClean="0">
                <a:solidFill>
                  <a:schemeClr val="tx1"/>
                </a:solidFill>
              </a:rPr>
              <a:t>: </a:t>
            </a:r>
            <a:r>
              <a:rPr lang="en-US" altLang="zh-CN" sz="2800" dirty="0" err="1" smtClean="0">
                <a:solidFill>
                  <a:schemeClr val="tx1"/>
                </a:solidFill>
              </a:rPr>
              <a:t>Tarjan</a:t>
            </a:r>
            <a:r>
              <a:rPr lang="en-US" altLang="zh-CN" sz="2800" dirty="0" smtClean="0">
                <a:solidFill>
                  <a:schemeClr val="tx1"/>
                </a:solidFill>
              </a:rPr>
              <a:t> 1972 ( </a:t>
            </a:r>
            <a:r>
              <a:rPr lang="zh-CN" altLang="en-US" sz="2800" dirty="0" smtClean="0">
                <a:solidFill>
                  <a:schemeClr val="tx1"/>
                </a:solidFill>
              </a:rPr>
              <a:t>经典算法</a:t>
            </a:r>
            <a:r>
              <a:rPr lang="en-US" altLang="zh-CN" sz="2800" dirty="0" smtClean="0">
                <a:solidFill>
                  <a:schemeClr val="tx1"/>
                </a:solidFill>
              </a:rPr>
              <a:t>)</a:t>
            </a:r>
          </a:p>
          <a:p>
            <a:pPr algn="l"/>
            <a:r>
              <a:rPr lang="en-US" altLang="zh-CN" sz="2800" dirty="0" smtClean="0">
                <a:solidFill>
                  <a:schemeClr val="tx1"/>
                </a:solidFill>
              </a:rPr>
              <a:t>–80 </a:t>
            </a:r>
            <a:r>
              <a:rPr lang="zh-CN" altLang="en-US" sz="2800" dirty="0" smtClean="0">
                <a:solidFill>
                  <a:schemeClr val="tx1"/>
                </a:solidFill>
              </a:rPr>
              <a:t>年代</a:t>
            </a:r>
            <a:r>
              <a:rPr lang="en-US" altLang="zh-CN" sz="2800" dirty="0" smtClean="0">
                <a:solidFill>
                  <a:schemeClr val="tx1"/>
                </a:solidFill>
              </a:rPr>
              <a:t>:  </a:t>
            </a:r>
            <a:r>
              <a:rPr lang="zh-CN" altLang="en-US" sz="2800" dirty="0" smtClean="0">
                <a:solidFill>
                  <a:schemeClr val="tx1"/>
                </a:solidFill>
              </a:rPr>
              <a:t>精美的</a:t>
            </a:r>
            <a:r>
              <a:rPr lang="en-US" altLang="zh-CN" sz="2800" dirty="0" err="1" smtClean="0">
                <a:solidFill>
                  <a:schemeClr val="tx1"/>
                </a:solidFill>
              </a:rPr>
              <a:t>Kosaraju</a:t>
            </a:r>
            <a:r>
              <a:rPr lang="en-US" altLang="zh-CN" sz="2800" dirty="0" smtClean="0">
                <a:solidFill>
                  <a:schemeClr val="tx1"/>
                </a:solidFill>
              </a:rPr>
              <a:t> </a:t>
            </a:r>
            <a:r>
              <a:rPr lang="zh-CN" altLang="en-US" sz="2800" dirty="0" smtClean="0">
                <a:solidFill>
                  <a:schemeClr val="tx1"/>
                </a:solidFill>
              </a:rPr>
              <a:t>算法</a:t>
            </a:r>
            <a:r>
              <a:rPr lang="en-US" altLang="zh-CN" sz="2800" dirty="0" smtClean="0">
                <a:solidFill>
                  <a:schemeClr val="tx1"/>
                </a:solidFill>
              </a:rPr>
              <a:t>( </a:t>
            </a:r>
            <a:r>
              <a:rPr lang="zh-CN" altLang="en-US" sz="2800" dirty="0" smtClean="0">
                <a:solidFill>
                  <a:schemeClr val="tx1"/>
                </a:solidFill>
              </a:rPr>
              <a:t>后来发现和</a:t>
            </a:r>
            <a:r>
              <a:rPr lang="en-US" altLang="zh-CN" sz="2800" dirty="0" smtClean="0">
                <a:solidFill>
                  <a:schemeClr val="tx1"/>
                </a:solidFill>
              </a:rPr>
              <a:t>1972</a:t>
            </a:r>
          </a:p>
          <a:p>
            <a:pPr algn="l"/>
            <a:r>
              <a:rPr lang="zh-CN" altLang="en-US" sz="2800" dirty="0" smtClean="0">
                <a:solidFill>
                  <a:schemeClr val="tx1"/>
                </a:solidFill>
              </a:rPr>
              <a:t>年苏联发现的算法本质相同</a:t>
            </a:r>
            <a:r>
              <a:rPr lang="en-US" altLang="zh-CN" sz="2800" dirty="0" smtClean="0">
                <a:solidFill>
                  <a:schemeClr val="tx1"/>
                </a:solidFill>
              </a:rPr>
              <a:t>)</a:t>
            </a:r>
          </a:p>
          <a:p>
            <a:pPr algn="l"/>
            <a:r>
              <a:rPr lang="en-US" altLang="zh-CN" sz="2800" dirty="0" smtClean="0">
                <a:solidFill>
                  <a:schemeClr val="tx1"/>
                </a:solidFill>
              </a:rPr>
              <a:t>– 1999 </a:t>
            </a:r>
            <a:r>
              <a:rPr lang="en-US" altLang="zh-CN" sz="2800" dirty="0" err="1" smtClean="0">
                <a:solidFill>
                  <a:schemeClr val="tx1"/>
                </a:solidFill>
              </a:rPr>
              <a:t>Gabow</a:t>
            </a:r>
            <a:r>
              <a:rPr lang="en-US" altLang="zh-CN" sz="2800" dirty="0" smtClean="0">
                <a:solidFill>
                  <a:schemeClr val="tx1"/>
                </a:solidFill>
              </a:rPr>
              <a:t> </a:t>
            </a:r>
            <a:r>
              <a:rPr lang="zh-CN" altLang="en-US" sz="2800" dirty="0" smtClean="0">
                <a:solidFill>
                  <a:schemeClr val="tx1"/>
                </a:solidFill>
              </a:rPr>
              <a:t>在</a:t>
            </a:r>
            <a:r>
              <a:rPr lang="en-US" altLang="zh-CN" sz="2800" dirty="0" smtClean="0">
                <a:solidFill>
                  <a:schemeClr val="tx1"/>
                </a:solidFill>
              </a:rPr>
              <a:t>60</a:t>
            </a:r>
            <a:r>
              <a:rPr lang="zh-CN" altLang="en-US" sz="2800" dirty="0" smtClean="0">
                <a:solidFill>
                  <a:schemeClr val="tx1"/>
                </a:solidFill>
              </a:rPr>
              <a:t>年代的思想上提出了第三个线性算法</a:t>
            </a:r>
          </a:p>
          <a:p>
            <a:pPr algn="l"/>
            <a:r>
              <a:rPr lang="en-US" altLang="zh-CN" sz="2800" dirty="0" smtClean="0">
                <a:solidFill>
                  <a:schemeClr val="tx1"/>
                </a:solidFill>
              </a:rPr>
              <a:t>• </a:t>
            </a:r>
            <a:r>
              <a:rPr lang="zh-CN" altLang="en-US" sz="2800" dirty="0" smtClean="0">
                <a:solidFill>
                  <a:schemeClr val="tx1"/>
                </a:solidFill>
              </a:rPr>
              <a:t>局限性</a:t>
            </a:r>
            <a:r>
              <a:rPr lang="en-US" altLang="zh-CN" sz="2800" dirty="0" smtClean="0">
                <a:solidFill>
                  <a:schemeClr val="tx1"/>
                </a:solidFill>
              </a:rPr>
              <a:t>: </a:t>
            </a:r>
            <a:r>
              <a:rPr lang="en-US" altLang="zh-CN" sz="2800" dirty="0" err="1" smtClean="0">
                <a:solidFill>
                  <a:schemeClr val="tx1"/>
                </a:solidFill>
              </a:rPr>
              <a:t>Kosaraju</a:t>
            </a:r>
            <a:r>
              <a:rPr lang="en-US" altLang="zh-CN" sz="2800" dirty="0" smtClean="0">
                <a:solidFill>
                  <a:schemeClr val="tx1"/>
                </a:solidFill>
              </a:rPr>
              <a:t> </a:t>
            </a:r>
            <a:r>
              <a:rPr lang="zh-CN" altLang="en-US" sz="2800" dirty="0" smtClean="0">
                <a:solidFill>
                  <a:schemeClr val="tx1"/>
                </a:solidFill>
              </a:rPr>
              <a:t>算法需要计算图的转置和两次</a:t>
            </a:r>
            <a:r>
              <a:rPr lang="en-US" altLang="zh-CN" sz="2800" dirty="0" smtClean="0">
                <a:solidFill>
                  <a:schemeClr val="tx1"/>
                </a:solidFill>
              </a:rPr>
              <a:t>DFS, </a:t>
            </a:r>
            <a:r>
              <a:rPr lang="zh-CN" altLang="en-US" sz="2800" dirty="0" smtClean="0">
                <a:solidFill>
                  <a:schemeClr val="tx1"/>
                </a:solidFill>
              </a:rPr>
              <a:t>时间效率不如</a:t>
            </a:r>
            <a:r>
              <a:rPr lang="en-US" altLang="zh-CN" sz="2800" dirty="0" err="1" smtClean="0">
                <a:solidFill>
                  <a:schemeClr val="tx1"/>
                </a:solidFill>
              </a:rPr>
              <a:t>Tarjan</a:t>
            </a:r>
            <a:r>
              <a:rPr lang="en-US" altLang="zh-CN" sz="2800" dirty="0" smtClean="0">
                <a:solidFill>
                  <a:schemeClr val="tx1"/>
                </a:solidFill>
              </a:rPr>
              <a:t> </a:t>
            </a:r>
            <a:r>
              <a:rPr lang="zh-CN" altLang="en-US" sz="2800" dirty="0" smtClean="0">
                <a:solidFill>
                  <a:schemeClr val="tx1"/>
                </a:solidFill>
              </a:rPr>
              <a:t>算法和</a:t>
            </a:r>
            <a:r>
              <a:rPr lang="en-US" altLang="zh-CN" sz="2800" dirty="0" err="1" smtClean="0">
                <a:solidFill>
                  <a:schemeClr val="tx1"/>
                </a:solidFill>
              </a:rPr>
              <a:t>Gabow</a:t>
            </a:r>
            <a:r>
              <a:rPr lang="zh-CN" altLang="en-US" sz="2800" dirty="0" smtClean="0">
                <a:solidFill>
                  <a:schemeClr val="tx1"/>
                </a:solidFill>
              </a:rPr>
              <a:t>算法</a:t>
            </a:r>
            <a:endParaRPr lang="zh-CN" altLang="en-US" sz="2800" dirty="0">
              <a:solidFill>
                <a:schemeClr val="tx1"/>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en-US" altLang="zh-CN" sz="3800" b="1" smtClean="0"/>
              <a:t>Backtracking and Depth-First Search</a:t>
            </a:r>
            <a:endParaRPr lang="zh-CN" altLang="en-US" sz="3800" b="1" smtClean="0"/>
          </a:p>
        </p:txBody>
      </p:sp>
      <p:sp>
        <p:nvSpPr>
          <p:cNvPr id="111619" name="Rectangle 3"/>
          <p:cNvSpPr>
            <a:spLocks noGrp="1" noChangeArrowheads="1"/>
          </p:cNvSpPr>
          <p:nvPr>
            <p:ph type="body" idx="1"/>
          </p:nvPr>
        </p:nvSpPr>
        <p:spPr/>
        <p:txBody>
          <a:bodyPr/>
          <a:lstStyle/>
          <a:p>
            <a:pPr eaLnBrk="1" hangingPunct="1"/>
            <a:r>
              <a:rPr lang="en-US" altLang="zh-CN" dirty="0" smtClean="0"/>
              <a:t>Depth-first search uses essentially the same idea as backtracking.</a:t>
            </a:r>
          </a:p>
          <a:p>
            <a:pPr eaLnBrk="1" hangingPunct="1"/>
            <a:r>
              <a:rPr lang="en-US" altLang="zh-CN" dirty="0" smtClean="0"/>
              <a:t>Both involve exhaustively searching all possibilities by advancing if it is possible, and backing up as soon as there is no unexplored possibility for further advancement. </a:t>
            </a:r>
          </a:p>
          <a:p>
            <a:pPr eaLnBrk="1" hangingPunct="1"/>
            <a:r>
              <a:rPr lang="en-US" altLang="zh-CN" dirty="0" smtClean="0"/>
              <a:t>Both are most easily understood as recursive algorithms.</a:t>
            </a:r>
            <a:endParaRPr lang="zh-CN" altLang="en-US" dirty="0"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idx="4294967295"/>
          </p:nvPr>
        </p:nvSpPr>
        <p:spPr>
          <a:xfrm>
            <a:off x="306388" y="228600"/>
            <a:ext cx="8540750" cy="1143000"/>
          </a:xfrm>
        </p:spPr>
        <p:txBody>
          <a:bodyPr anchor="ctr"/>
          <a:lstStyle/>
          <a:p>
            <a:pPr eaLnBrk="1" hangingPunct="1"/>
            <a:r>
              <a:rPr lang="en-US" altLang="zh-CN" smtClean="0"/>
              <a:t>Review </a:t>
            </a:r>
            <a:r>
              <a:rPr lang="en-US" altLang="zh-CN" smtClean="0">
                <a:latin typeface="Arial" pitchFamily="34" charset="0"/>
              </a:rPr>
              <a:t>–</a:t>
            </a:r>
            <a:r>
              <a:rPr lang="en-US" altLang="zh-CN" smtClean="0"/>
              <a:t> DFS, BFS, Topological Sort</a:t>
            </a:r>
          </a:p>
        </p:txBody>
      </p:sp>
      <p:sp>
        <p:nvSpPr>
          <p:cNvPr id="48131" name="Content Placeholder 2"/>
          <p:cNvSpPr>
            <a:spLocks noGrp="1"/>
          </p:cNvSpPr>
          <p:nvPr>
            <p:ph sz="quarter" idx="4294967295"/>
          </p:nvPr>
        </p:nvSpPr>
        <p:spPr>
          <a:xfrm>
            <a:off x="301625" y="1600200"/>
            <a:ext cx="8540750" cy="4470400"/>
          </a:xfrm>
        </p:spPr>
        <p:txBody>
          <a:bodyPr/>
          <a:lstStyle/>
          <a:p>
            <a:pPr eaLnBrk="1" hangingPunct="1"/>
            <a:r>
              <a:rPr lang="en-US" altLang="zh-CN" sz="1500" smtClean="0"/>
              <a:t>Do DFS and BFS starting from vertex `a’.</a:t>
            </a:r>
          </a:p>
          <a:p>
            <a:pPr eaLnBrk="1" hangingPunct="1"/>
            <a:r>
              <a:rPr lang="en-US" altLang="zh-CN" sz="1500" smtClean="0">
                <a:solidFill>
                  <a:srgbClr val="FF0000"/>
                </a:solidFill>
              </a:rPr>
              <a:t>DFS/BFS traversal depends on</a:t>
            </a:r>
            <a:br>
              <a:rPr lang="en-US" altLang="zh-CN" sz="1500" smtClean="0">
                <a:solidFill>
                  <a:srgbClr val="FF0000"/>
                </a:solidFill>
              </a:rPr>
            </a:br>
            <a:r>
              <a:rPr lang="en-US" altLang="zh-CN" sz="1500" smtClean="0">
                <a:solidFill>
                  <a:srgbClr val="FF0000"/>
                </a:solidFill>
              </a:rPr>
              <a:t>the ordering of neighbors…</a:t>
            </a:r>
          </a:p>
          <a:p>
            <a:pPr eaLnBrk="1" hangingPunct="1"/>
            <a:r>
              <a:rPr lang="en-US" altLang="zh-CN" sz="1500" smtClean="0"/>
              <a:t>Any valid DFS/BFS is accepted.</a:t>
            </a:r>
          </a:p>
          <a:p>
            <a:pPr lvl="1" eaLnBrk="1" hangingPunct="1"/>
            <a:r>
              <a:rPr lang="en-US" altLang="zh-CN" sz="1200" smtClean="0"/>
              <a:t>But usually we order neighbor alphabetically.</a:t>
            </a:r>
          </a:p>
          <a:p>
            <a:pPr eaLnBrk="1" hangingPunct="1"/>
            <a:r>
              <a:rPr lang="en-US" altLang="zh-CN" sz="1500" smtClean="0">
                <a:solidFill>
                  <a:srgbClr val="FF0000"/>
                </a:solidFill>
              </a:rPr>
              <a:t>DFS:</a:t>
            </a:r>
          </a:p>
          <a:p>
            <a:pPr lvl="1" eaLnBrk="1" hangingPunct="1"/>
            <a:r>
              <a:rPr lang="en-US" altLang="zh-CN" sz="1200" smtClean="0"/>
              <a:t>a, b, c, d, f, e, g, i, h (my default answer) OR </a:t>
            </a:r>
          </a:p>
          <a:p>
            <a:pPr lvl="1" eaLnBrk="1" hangingPunct="1"/>
            <a:r>
              <a:rPr lang="en-US" altLang="zh-CN" sz="1200" smtClean="0"/>
              <a:t>a, b, c, d, h, f, g, e, i (if you adopt other vertex ordering) OR </a:t>
            </a:r>
          </a:p>
          <a:p>
            <a:pPr lvl="1" eaLnBrk="1" hangingPunct="1"/>
            <a:r>
              <a:rPr lang="en-US" altLang="zh-CN" sz="1200" smtClean="0"/>
              <a:t>a, b, c, e, i, g, d, h, f    OR other possible sequences</a:t>
            </a:r>
          </a:p>
          <a:p>
            <a:pPr eaLnBrk="1" hangingPunct="1"/>
            <a:r>
              <a:rPr lang="pt-BR" altLang="zh-CN" sz="1500" smtClean="0">
                <a:solidFill>
                  <a:srgbClr val="FF0000"/>
                </a:solidFill>
              </a:rPr>
              <a:t>BFS:</a:t>
            </a:r>
          </a:p>
          <a:p>
            <a:pPr lvl="1" eaLnBrk="1" hangingPunct="1"/>
            <a:r>
              <a:rPr lang="pt-BR" altLang="zh-CN" sz="1200" smtClean="0"/>
              <a:t>a, b, c, d, </a:t>
            </a:r>
            <a:r>
              <a:rPr lang="pt-BR" altLang="zh-CN" sz="1200" smtClean="0">
                <a:solidFill>
                  <a:srgbClr val="FF0000"/>
                </a:solidFill>
              </a:rPr>
              <a:t>e, f,</a:t>
            </a:r>
            <a:r>
              <a:rPr lang="pt-BR" altLang="zh-CN" sz="1200" smtClean="0"/>
              <a:t> h, g, i (my default answer) OR</a:t>
            </a:r>
          </a:p>
          <a:p>
            <a:pPr lvl="1" eaLnBrk="1" hangingPunct="1"/>
            <a:r>
              <a:rPr lang="pt-BR" altLang="zh-CN" sz="1200" smtClean="0"/>
              <a:t>a, d, c, b, h, f, e, g, i </a:t>
            </a:r>
            <a:r>
              <a:rPr lang="en-US" altLang="zh-CN" sz="1200" smtClean="0"/>
              <a:t>(if you adopt other vertex ordering)</a:t>
            </a:r>
            <a:r>
              <a:rPr lang="pt-BR" altLang="zh-CN" sz="1200" smtClean="0"/>
              <a:t> </a:t>
            </a:r>
            <a:r>
              <a:rPr lang="en-US" altLang="zh-CN" sz="1200" smtClean="0"/>
              <a:t>OR other possible sequences</a:t>
            </a:r>
          </a:p>
          <a:p>
            <a:pPr lvl="1" eaLnBrk="1" hangingPunct="1"/>
            <a:r>
              <a:rPr lang="en-US" altLang="zh-CN" sz="1200" smtClean="0"/>
              <a:t>Note that a, b, c, d, </a:t>
            </a:r>
            <a:r>
              <a:rPr lang="en-US" altLang="zh-CN" sz="1200" smtClean="0">
                <a:solidFill>
                  <a:srgbClr val="FF0000"/>
                </a:solidFill>
              </a:rPr>
              <a:t>f, e,</a:t>
            </a:r>
            <a:r>
              <a:rPr lang="en-US" altLang="zh-CN" sz="1200" smtClean="0"/>
              <a:t> h, g, i is not an acceptable sequence, why? </a:t>
            </a:r>
          </a:p>
          <a:p>
            <a:pPr lvl="1" eaLnBrk="1" hangingPunct="1"/>
            <a:r>
              <a:rPr lang="en-US" altLang="zh-CN" sz="1200" smtClean="0"/>
              <a:t>We are using a queue, e will be inside first after visiting c, so e is executed first before f…</a:t>
            </a:r>
            <a:endParaRPr lang="en-US" altLang="zh-CN" sz="900" smtClean="0"/>
          </a:p>
          <a:p>
            <a:pPr eaLnBrk="1" hangingPunct="1"/>
            <a:r>
              <a:rPr lang="en-US" altLang="zh-CN" sz="1300" smtClean="0"/>
              <a:t>Homework:</a:t>
            </a:r>
          </a:p>
          <a:p>
            <a:pPr lvl="1" eaLnBrk="1" hangingPunct="1"/>
            <a:r>
              <a:rPr lang="en-US" altLang="zh-CN" sz="1200" smtClean="0"/>
              <a:t>Try doing DFS/BFS from other nodes</a:t>
            </a:r>
            <a:r>
              <a:rPr lang="en-US" altLang="zh-CN" sz="1400" smtClean="0"/>
              <a:t> </a:t>
            </a:r>
          </a:p>
          <a:p>
            <a:pPr eaLnBrk="1" hangingPunct="1"/>
            <a:r>
              <a:rPr lang="en-US" altLang="zh-CN" sz="1500" smtClean="0"/>
              <a:t>Write the </a:t>
            </a:r>
            <a:r>
              <a:rPr lang="en-US" altLang="zh-CN" sz="1500" smtClean="0">
                <a:solidFill>
                  <a:srgbClr val="FF0000"/>
                </a:solidFill>
              </a:rPr>
              <a:t>topological order</a:t>
            </a:r>
            <a:r>
              <a:rPr lang="en-US" altLang="zh-CN" sz="1500" smtClean="0"/>
              <a:t> of the vertices for the graph given above.</a:t>
            </a:r>
          </a:p>
          <a:p>
            <a:pPr lvl="1" eaLnBrk="1" hangingPunct="1"/>
            <a:r>
              <a:rPr lang="pt-BR" altLang="zh-CN" sz="1200" smtClean="0"/>
              <a:t>a, b, c, d, f, h, e, g, i (my default answer) OR</a:t>
            </a:r>
            <a:endParaRPr lang="en-US" altLang="zh-CN" sz="1200" smtClean="0"/>
          </a:p>
          <a:p>
            <a:pPr lvl="1" eaLnBrk="1" hangingPunct="1"/>
            <a:r>
              <a:rPr lang="pt-BR" altLang="zh-CN" sz="1200" smtClean="0"/>
              <a:t>a, b, c, d, h, f, e, g, i (if you adopt other vertex ordering)</a:t>
            </a:r>
          </a:p>
        </p:txBody>
      </p:sp>
      <p:pic>
        <p:nvPicPr>
          <p:cNvPr id="112644" name="Picture 2"/>
          <p:cNvPicPr>
            <a:picLocks noChangeAspect="1" noChangeArrowheads="1"/>
          </p:cNvPicPr>
          <p:nvPr/>
        </p:nvPicPr>
        <p:blipFill>
          <a:blip r:embed="rId3" cstate="print"/>
          <a:srcRect/>
          <a:stretch>
            <a:fillRect/>
          </a:stretch>
        </p:blipFill>
        <p:spPr bwMode="auto">
          <a:xfrm>
            <a:off x="6019800" y="1295400"/>
            <a:ext cx="3033713" cy="278923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131">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31">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131">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131">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131">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131">
                                            <p:txEl>
                                              <p:pRg st="17" end="1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131">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zh-CN" sz="3800" b="1" smtClean="0"/>
              <a:t>DFS Application: Articulation Vertices</a:t>
            </a:r>
            <a:endParaRPr lang="zh-CN" altLang="en-US" sz="3800" b="1" smtClean="0"/>
          </a:p>
        </p:txBody>
      </p:sp>
      <p:sp>
        <p:nvSpPr>
          <p:cNvPr id="363523" name="Rectangle 3"/>
          <p:cNvSpPr>
            <a:spLocks noGrp="1" noChangeArrowheads="1"/>
          </p:cNvSpPr>
          <p:nvPr>
            <p:ph type="body" idx="1"/>
          </p:nvPr>
        </p:nvSpPr>
        <p:spPr>
          <a:xfrm>
            <a:off x="457200" y="981075"/>
            <a:ext cx="8229600" cy="5543550"/>
          </a:xfrm>
        </p:spPr>
        <p:txBody>
          <a:bodyPr/>
          <a:lstStyle/>
          <a:p>
            <a:pPr eaLnBrk="1" hangingPunct="1">
              <a:lnSpc>
                <a:spcPct val="90000"/>
              </a:lnSpc>
              <a:defRPr/>
            </a:pPr>
            <a:r>
              <a:rPr lang="en-US" altLang="zh-CN" dirty="0" smtClean="0"/>
              <a:t>Suppose you are a terrorist, seeking to disrupt the telephone network. Which station do you blow up?</a:t>
            </a:r>
          </a:p>
          <a:p>
            <a:pPr eaLnBrk="1" hangingPunct="1">
              <a:lnSpc>
                <a:spcPct val="90000"/>
              </a:lnSpc>
              <a:defRPr/>
            </a:pPr>
            <a:endParaRPr lang="en-US" altLang="zh-CN" dirty="0" smtClean="0"/>
          </a:p>
          <a:p>
            <a:pPr eaLnBrk="1" hangingPunct="1">
              <a:lnSpc>
                <a:spcPct val="90000"/>
              </a:lnSpc>
              <a:defRPr/>
            </a:pPr>
            <a:endParaRPr lang="en-US" altLang="zh-CN" dirty="0" smtClean="0"/>
          </a:p>
          <a:p>
            <a:pPr eaLnBrk="1" hangingPunct="1">
              <a:lnSpc>
                <a:spcPct val="90000"/>
              </a:lnSpc>
              <a:defRPr/>
            </a:pPr>
            <a:r>
              <a:rPr lang="en-US" altLang="zh-CN" dirty="0" smtClean="0"/>
              <a:t>An </a:t>
            </a:r>
            <a:r>
              <a:rPr lang="en-US" altLang="zh-CN" i="1" dirty="0" smtClean="0">
                <a:solidFill>
                  <a:schemeClr val="hlink"/>
                </a:solidFill>
              </a:rPr>
              <a:t>articulation vertex</a:t>
            </a:r>
            <a:r>
              <a:rPr lang="en-US" altLang="zh-CN" i="1" dirty="0" smtClean="0"/>
              <a:t> </a:t>
            </a:r>
            <a:r>
              <a:rPr lang="en-US" altLang="zh-CN" dirty="0" smtClean="0"/>
              <a:t>is a vertex of a connected graph whose deletion disconnects the graph.</a:t>
            </a:r>
          </a:p>
          <a:p>
            <a:pPr eaLnBrk="1" hangingPunct="1">
              <a:lnSpc>
                <a:spcPct val="90000"/>
              </a:lnSpc>
              <a:defRPr/>
            </a:pPr>
            <a:r>
              <a:rPr lang="en-US" altLang="zh-CN" dirty="0" smtClean="0">
                <a:solidFill>
                  <a:schemeClr val="accent1">
                    <a:lumMod val="50000"/>
                  </a:schemeClr>
                </a:solidFill>
              </a:rPr>
              <a:t>Articulation vertices </a:t>
            </a:r>
            <a:r>
              <a:rPr lang="en-US" altLang="zh-CN" dirty="0" smtClean="0"/>
              <a:t>can be found in O(n(</a:t>
            </a:r>
            <a:r>
              <a:rPr lang="en-US" altLang="zh-CN" dirty="0" err="1" smtClean="0"/>
              <a:t>m+n</a:t>
            </a:r>
            <a:r>
              <a:rPr lang="en-US" altLang="zh-CN" dirty="0" smtClean="0"/>
              <a:t>)) – just delete each vertex to do a DFS on the remaining graph to see if it is connected.</a:t>
            </a:r>
            <a:endParaRPr lang="zh-CN" altLang="en-US" dirty="0" smtClean="0"/>
          </a:p>
        </p:txBody>
      </p:sp>
      <p:pic>
        <p:nvPicPr>
          <p:cNvPr id="76804" name="Picture 4"/>
          <p:cNvPicPr>
            <a:picLocks noChangeAspect="1" noChangeArrowheads="1"/>
          </p:cNvPicPr>
          <p:nvPr/>
        </p:nvPicPr>
        <p:blipFill>
          <a:blip r:embed="rId3" cstate="print"/>
          <a:srcRect/>
          <a:stretch>
            <a:fillRect/>
          </a:stretch>
        </p:blipFill>
        <p:spPr bwMode="auto">
          <a:xfrm>
            <a:off x="4214813" y="2143125"/>
            <a:ext cx="3167062" cy="97313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b="1" smtClean="0"/>
              <a:t>Sparse vs. Dense Graphs</a:t>
            </a:r>
            <a:endParaRPr lang="zh-CN" altLang="en-US" b="1" smtClean="0"/>
          </a:p>
        </p:txBody>
      </p:sp>
      <p:sp>
        <p:nvSpPr>
          <p:cNvPr id="15363" name="Rectangle 3"/>
          <p:cNvSpPr>
            <a:spLocks noGrp="1" noChangeArrowheads="1"/>
          </p:cNvSpPr>
          <p:nvPr>
            <p:ph type="body" idx="1"/>
          </p:nvPr>
        </p:nvSpPr>
        <p:spPr>
          <a:xfrm>
            <a:off x="468313" y="1052513"/>
            <a:ext cx="8229600" cy="4933950"/>
          </a:xfrm>
        </p:spPr>
        <p:txBody>
          <a:bodyPr/>
          <a:lstStyle/>
          <a:p>
            <a:pPr eaLnBrk="1" hangingPunct="1"/>
            <a:r>
              <a:rPr lang="en-US" altLang="zh-CN" smtClean="0"/>
              <a:t>Graphs are </a:t>
            </a:r>
            <a:r>
              <a:rPr lang="en-US" altLang="zh-CN" i="1" smtClean="0">
                <a:solidFill>
                  <a:schemeClr val="hlink"/>
                </a:solidFill>
              </a:rPr>
              <a:t>sparse</a:t>
            </a:r>
            <a:r>
              <a:rPr lang="en-US" altLang="zh-CN" i="1" smtClean="0"/>
              <a:t> </a:t>
            </a:r>
            <a:r>
              <a:rPr lang="en-US" altLang="zh-CN" smtClean="0"/>
              <a:t>when only a small fraction of the possible number of vertex pairs actually have edges defined between them.</a:t>
            </a:r>
          </a:p>
          <a:p>
            <a:pPr eaLnBrk="1" hangingPunct="1"/>
            <a:r>
              <a:rPr lang="en-US" altLang="zh-CN" smtClean="0"/>
              <a:t>Graphs are usually </a:t>
            </a:r>
            <a:r>
              <a:rPr lang="en-US" altLang="zh-CN" i="1" smtClean="0">
                <a:solidFill>
                  <a:schemeClr val="hlink"/>
                </a:solidFill>
              </a:rPr>
              <a:t>sparse</a:t>
            </a:r>
            <a:r>
              <a:rPr lang="en-US" altLang="zh-CN" smtClean="0"/>
              <a:t> due to application-specific constraints. Road networks must be sparse because of road junctions.</a:t>
            </a:r>
          </a:p>
          <a:p>
            <a:pPr eaLnBrk="1" hangingPunct="1"/>
            <a:r>
              <a:rPr lang="en-US" altLang="zh-CN" smtClean="0"/>
              <a:t>Typically </a:t>
            </a:r>
            <a:r>
              <a:rPr lang="en-US" altLang="zh-CN" i="1" smtClean="0">
                <a:solidFill>
                  <a:schemeClr val="hlink"/>
                </a:solidFill>
              </a:rPr>
              <a:t>dense</a:t>
            </a:r>
            <a:r>
              <a:rPr lang="en-US" altLang="zh-CN" smtClean="0"/>
              <a:t> graphs have a quadratic number of edges while </a:t>
            </a:r>
            <a:r>
              <a:rPr lang="en-US" altLang="zh-CN" i="1" smtClean="0">
                <a:solidFill>
                  <a:schemeClr val="hlink"/>
                </a:solidFill>
              </a:rPr>
              <a:t>sparse</a:t>
            </a:r>
            <a:r>
              <a:rPr lang="en-US" altLang="zh-CN" smtClean="0"/>
              <a:t> graphs are linear in size.</a:t>
            </a:r>
            <a:endParaRPr lang="zh-CN" altLang="en-US" smtClean="0"/>
          </a:p>
        </p:txBody>
      </p:sp>
      <p:pic>
        <p:nvPicPr>
          <p:cNvPr id="15364" name="Picture 4"/>
          <p:cNvPicPr>
            <a:picLocks noChangeAspect="1" noChangeArrowheads="1"/>
          </p:cNvPicPr>
          <p:nvPr/>
        </p:nvPicPr>
        <p:blipFill>
          <a:blip r:embed="rId2" cstate="print"/>
          <a:srcRect/>
          <a:stretch>
            <a:fillRect/>
          </a:stretch>
        </p:blipFill>
        <p:spPr bwMode="auto">
          <a:xfrm>
            <a:off x="5916613" y="4994275"/>
            <a:ext cx="1895475" cy="1819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zh-CN" b="1" smtClean="0"/>
              <a:t>A Faster </a:t>
            </a:r>
            <a:r>
              <a:rPr lang="en-US" altLang="zh-CN" smtClean="0"/>
              <a:t>O(n + m) </a:t>
            </a:r>
            <a:r>
              <a:rPr lang="en-US" altLang="zh-CN" b="1" smtClean="0"/>
              <a:t>DFS Algorithm</a:t>
            </a:r>
            <a:endParaRPr lang="zh-CN" altLang="en-US" b="1" smtClean="0"/>
          </a:p>
        </p:txBody>
      </p:sp>
      <p:sp>
        <p:nvSpPr>
          <p:cNvPr id="364547" name="Rectangle 3"/>
          <p:cNvSpPr>
            <a:spLocks noGrp="1" noChangeArrowheads="1"/>
          </p:cNvSpPr>
          <p:nvPr>
            <p:ph type="body" idx="1"/>
          </p:nvPr>
        </p:nvSpPr>
        <p:spPr>
          <a:xfrm>
            <a:off x="457200" y="1125538"/>
            <a:ext cx="8229600" cy="2159000"/>
          </a:xfrm>
        </p:spPr>
        <p:txBody>
          <a:bodyPr/>
          <a:lstStyle/>
          <a:p>
            <a:pPr eaLnBrk="1" hangingPunct="1">
              <a:defRPr/>
            </a:pPr>
            <a:r>
              <a:rPr lang="en-US" altLang="zh-CN" dirty="0" smtClean="0"/>
              <a:t>In a DFS tree, a vertex v (other than the root) is an </a:t>
            </a:r>
            <a:r>
              <a:rPr lang="en-US" altLang="zh-CN" dirty="0" smtClean="0">
                <a:solidFill>
                  <a:schemeClr val="accent1">
                    <a:lumMod val="50000"/>
                  </a:schemeClr>
                </a:solidFill>
              </a:rPr>
              <a:t>articulation vertex</a:t>
            </a:r>
            <a:r>
              <a:rPr lang="en-US" altLang="zh-CN" dirty="0" smtClean="0"/>
              <a:t> </a:t>
            </a:r>
            <a:r>
              <a:rPr lang="en-US" altLang="zh-CN" dirty="0" err="1" smtClean="0"/>
              <a:t>iff</a:t>
            </a:r>
            <a:r>
              <a:rPr lang="en-US" altLang="zh-CN" dirty="0" smtClean="0"/>
              <a:t> v is not a leaf and some </a:t>
            </a:r>
            <a:r>
              <a:rPr lang="en-US" altLang="zh-CN" dirty="0" err="1" smtClean="0"/>
              <a:t>subtree</a:t>
            </a:r>
            <a:r>
              <a:rPr lang="en-US" altLang="zh-CN" dirty="0" smtClean="0"/>
              <a:t> of v has no back edge incident to a proper ancestor of v.</a:t>
            </a:r>
            <a:endParaRPr lang="zh-CN" altLang="en-US" dirty="0" smtClean="0"/>
          </a:p>
        </p:txBody>
      </p:sp>
      <p:pic>
        <p:nvPicPr>
          <p:cNvPr id="77828" name="Picture 4"/>
          <p:cNvPicPr>
            <a:picLocks noChangeAspect="1" noChangeArrowheads="1"/>
          </p:cNvPicPr>
          <p:nvPr/>
        </p:nvPicPr>
        <p:blipFill>
          <a:blip r:embed="rId2" cstate="print"/>
          <a:srcRect/>
          <a:stretch>
            <a:fillRect/>
          </a:stretch>
        </p:blipFill>
        <p:spPr bwMode="auto">
          <a:xfrm>
            <a:off x="5795963" y="3141663"/>
            <a:ext cx="2449512" cy="2663825"/>
          </a:xfrm>
          <a:prstGeom prst="rect">
            <a:avLst/>
          </a:prstGeom>
          <a:noFill/>
          <a:ln w="9525">
            <a:noFill/>
            <a:miter lim="800000"/>
            <a:headEnd/>
            <a:tailEnd/>
          </a:ln>
        </p:spPr>
      </p:pic>
      <p:sp>
        <p:nvSpPr>
          <p:cNvPr id="77829" name="Rectangle 5"/>
          <p:cNvSpPr>
            <a:spLocks noChangeArrowheads="1"/>
          </p:cNvSpPr>
          <p:nvPr/>
        </p:nvSpPr>
        <p:spPr bwMode="auto">
          <a:xfrm>
            <a:off x="457200" y="2924175"/>
            <a:ext cx="5338763" cy="2989263"/>
          </a:xfrm>
          <a:prstGeom prst="rect">
            <a:avLst/>
          </a:prstGeom>
          <a:noFill/>
          <a:ln w="9525">
            <a:noFill/>
            <a:miter lim="800000"/>
            <a:headEnd/>
            <a:tailEnd/>
          </a:ln>
        </p:spPr>
        <p:txBody>
          <a:bodyPr/>
          <a:lstStyle/>
          <a:p>
            <a:pPr marL="342900" indent="-342900" algn="l">
              <a:spcBef>
                <a:spcPct val="20000"/>
              </a:spcBef>
              <a:buClr>
                <a:schemeClr val="accent1"/>
              </a:buClr>
              <a:buSzPct val="65000"/>
              <a:buFont typeface="Wingdings" pitchFamily="2" charset="2"/>
              <a:buChar char="n"/>
            </a:pPr>
            <a:r>
              <a:rPr kumimoji="0" lang="en-US" altLang="en-US" sz="2800">
                <a:solidFill>
                  <a:schemeClr val="tx1"/>
                </a:solidFill>
                <a:latin typeface="Arial" pitchFamily="34" charset="0"/>
              </a:rPr>
              <a:t>The root is a special case since</a:t>
            </a:r>
            <a:r>
              <a:rPr kumimoji="0" lang="en-US" altLang="zh-CN" sz="2800">
                <a:solidFill>
                  <a:schemeClr val="tx1"/>
                </a:solidFill>
                <a:latin typeface="Arial" pitchFamily="34" charset="0"/>
              </a:rPr>
              <a:t> </a:t>
            </a:r>
            <a:r>
              <a:rPr kumimoji="0" lang="en-US" altLang="en-US" sz="2800">
                <a:solidFill>
                  <a:schemeClr val="tx1"/>
                </a:solidFill>
                <a:latin typeface="Arial" pitchFamily="34" charset="0"/>
              </a:rPr>
              <a:t>it has no ancestors.</a:t>
            </a:r>
          </a:p>
          <a:p>
            <a:pPr marL="342900" indent="-342900" algn="l">
              <a:spcBef>
                <a:spcPct val="20000"/>
              </a:spcBef>
              <a:buClr>
                <a:schemeClr val="accent1"/>
              </a:buClr>
              <a:buSzPct val="65000"/>
              <a:buFont typeface="Wingdings" pitchFamily="2" charset="2"/>
              <a:buChar char="n"/>
            </a:pPr>
            <a:r>
              <a:rPr kumimoji="0" lang="en-US" altLang="en-US" sz="2800">
                <a:solidFill>
                  <a:schemeClr val="tx1"/>
                </a:solidFill>
                <a:latin typeface="Arial" pitchFamily="34" charset="0"/>
              </a:rPr>
              <a:t>X is an articulation vertex since</a:t>
            </a:r>
            <a:r>
              <a:rPr kumimoji="0" lang="en-US" altLang="zh-CN" sz="2800">
                <a:solidFill>
                  <a:schemeClr val="tx1"/>
                </a:solidFill>
                <a:latin typeface="Arial" pitchFamily="34" charset="0"/>
              </a:rPr>
              <a:t> </a:t>
            </a:r>
            <a:r>
              <a:rPr kumimoji="0" lang="en-US" altLang="en-US" sz="2800">
                <a:solidFill>
                  <a:schemeClr val="tx1"/>
                </a:solidFill>
                <a:latin typeface="Arial" pitchFamily="34" charset="0"/>
              </a:rPr>
              <a:t>the right subtree does not have</a:t>
            </a:r>
            <a:r>
              <a:rPr kumimoji="0" lang="en-US" altLang="zh-CN" sz="2800">
                <a:solidFill>
                  <a:schemeClr val="tx1"/>
                </a:solidFill>
                <a:latin typeface="Arial" pitchFamily="34" charset="0"/>
              </a:rPr>
              <a:t> </a:t>
            </a:r>
            <a:r>
              <a:rPr kumimoji="0" lang="en-US" altLang="en-US" sz="2800">
                <a:solidFill>
                  <a:schemeClr val="tx1"/>
                </a:solidFill>
                <a:latin typeface="Arial" pitchFamily="34" charset="0"/>
              </a:rPr>
              <a:t>a back edge to a proper ancestor.</a:t>
            </a:r>
            <a:endParaRPr kumimoji="0" lang="zh-CN" altLang="en-US" sz="2800">
              <a:solidFill>
                <a:schemeClr val="tx1"/>
              </a:solidFill>
              <a:latin typeface="Arial" pitchFamily="34" charset="0"/>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zh-CN" smtClean="0"/>
              <a:t>The three cases of articulation vertices</a:t>
            </a:r>
          </a:p>
        </p:txBody>
      </p:sp>
      <p:grpSp>
        <p:nvGrpSpPr>
          <p:cNvPr id="2" name="Group 38"/>
          <p:cNvGrpSpPr>
            <a:grpSpLocks/>
          </p:cNvGrpSpPr>
          <p:nvPr/>
        </p:nvGrpSpPr>
        <p:grpSpPr bwMode="auto">
          <a:xfrm>
            <a:off x="971550" y="1414463"/>
            <a:ext cx="6624638" cy="4319587"/>
            <a:chOff x="612" y="618"/>
            <a:chExt cx="4173" cy="2721"/>
          </a:xfrm>
        </p:grpSpPr>
        <p:sp>
          <p:nvSpPr>
            <p:cNvPr id="78852" name="AutoShape 4"/>
            <p:cNvSpPr>
              <a:spLocks noChangeArrowheads="1"/>
            </p:cNvSpPr>
            <p:nvPr/>
          </p:nvSpPr>
          <p:spPr bwMode="auto">
            <a:xfrm>
              <a:off x="2653" y="890"/>
              <a:ext cx="136" cy="136"/>
            </a:xfrm>
            <a:prstGeom prst="octagon">
              <a:avLst>
                <a:gd name="adj" fmla="val 29287"/>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78853" name="AutoShape 5"/>
            <p:cNvSpPr>
              <a:spLocks noChangeArrowheads="1"/>
            </p:cNvSpPr>
            <p:nvPr/>
          </p:nvSpPr>
          <p:spPr bwMode="auto">
            <a:xfrm>
              <a:off x="1701" y="2160"/>
              <a:ext cx="136" cy="136"/>
            </a:xfrm>
            <a:prstGeom prst="octagon">
              <a:avLst>
                <a:gd name="adj" fmla="val 29287"/>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78854" name="AutoShape 6"/>
            <p:cNvSpPr>
              <a:spLocks noChangeArrowheads="1"/>
            </p:cNvSpPr>
            <p:nvPr/>
          </p:nvSpPr>
          <p:spPr bwMode="auto">
            <a:xfrm>
              <a:off x="1973" y="1616"/>
              <a:ext cx="136" cy="136"/>
            </a:xfrm>
            <a:prstGeom prst="octagon">
              <a:avLst>
                <a:gd name="adj" fmla="val 29287"/>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78855" name="AutoShape 7"/>
            <p:cNvSpPr>
              <a:spLocks noChangeArrowheads="1"/>
            </p:cNvSpPr>
            <p:nvPr/>
          </p:nvSpPr>
          <p:spPr bwMode="auto">
            <a:xfrm>
              <a:off x="3198" y="1706"/>
              <a:ext cx="136" cy="136"/>
            </a:xfrm>
            <a:prstGeom prst="octagon">
              <a:avLst>
                <a:gd name="adj" fmla="val 29287"/>
              </a:avLst>
            </a:prstGeom>
            <a:solidFill>
              <a:schemeClr val="accent1"/>
            </a:solidFill>
            <a:ln w="9525" algn="ctr">
              <a:solidFill>
                <a:schemeClr val="tx1"/>
              </a:solidFill>
              <a:miter lim="800000"/>
              <a:headEnd/>
              <a:tailEnd/>
            </a:ln>
          </p:spPr>
          <p:txBody>
            <a:bodyPr wrap="none" anchor="ctr"/>
            <a:lstStyle/>
            <a:p>
              <a:endParaRPr lang="zh-CN" altLang="en-US">
                <a:solidFill>
                  <a:schemeClr val="tx1"/>
                </a:solidFill>
              </a:endParaRPr>
            </a:p>
          </p:txBody>
        </p:sp>
        <p:sp>
          <p:nvSpPr>
            <p:cNvPr id="78856" name="AutoShape 8"/>
            <p:cNvSpPr>
              <a:spLocks noChangeArrowheads="1"/>
            </p:cNvSpPr>
            <p:nvPr/>
          </p:nvSpPr>
          <p:spPr bwMode="auto">
            <a:xfrm>
              <a:off x="2290" y="1207"/>
              <a:ext cx="136" cy="136"/>
            </a:xfrm>
            <a:prstGeom prst="octagon">
              <a:avLst>
                <a:gd name="adj" fmla="val 29287"/>
              </a:avLst>
            </a:prstGeom>
            <a:solidFill>
              <a:schemeClr val="tx1"/>
            </a:solidFill>
            <a:ln w="9525" algn="ctr">
              <a:solidFill>
                <a:schemeClr val="tx1"/>
              </a:solidFill>
              <a:miter lim="800000"/>
              <a:headEnd/>
              <a:tailEnd/>
            </a:ln>
          </p:spPr>
          <p:txBody>
            <a:bodyPr wrap="none" anchor="ctr"/>
            <a:lstStyle/>
            <a:p>
              <a:endParaRPr lang="zh-CN" altLang="en-US"/>
            </a:p>
          </p:txBody>
        </p:sp>
        <p:sp>
          <p:nvSpPr>
            <p:cNvPr id="78857" name="AutoShape 11"/>
            <p:cNvSpPr>
              <a:spLocks noChangeArrowheads="1"/>
            </p:cNvSpPr>
            <p:nvPr/>
          </p:nvSpPr>
          <p:spPr bwMode="auto">
            <a:xfrm>
              <a:off x="2880" y="1207"/>
              <a:ext cx="136" cy="136"/>
            </a:xfrm>
            <a:prstGeom prst="octagon">
              <a:avLst>
                <a:gd name="adj" fmla="val 29287"/>
              </a:avLst>
            </a:prstGeom>
            <a:solidFill>
              <a:schemeClr val="tx1"/>
            </a:solidFill>
            <a:ln w="9525" algn="ctr">
              <a:solidFill>
                <a:schemeClr val="tx1"/>
              </a:solidFill>
              <a:miter lim="800000"/>
              <a:headEnd/>
              <a:tailEnd/>
            </a:ln>
          </p:spPr>
          <p:txBody>
            <a:bodyPr wrap="none" anchor="ctr"/>
            <a:lstStyle/>
            <a:p>
              <a:endParaRPr lang="zh-CN" altLang="en-US"/>
            </a:p>
          </p:txBody>
        </p:sp>
        <p:sp>
          <p:nvSpPr>
            <p:cNvPr id="78858" name="AutoShape 12"/>
            <p:cNvSpPr>
              <a:spLocks noChangeArrowheads="1"/>
            </p:cNvSpPr>
            <p:nvPr/>
          </p:nvSpPr>
          <p:spPr bwMode="auto">
            <a:xfrm>
              <a:off x="1338" y="2704"/>
              <a:ext cx="136" cy="136"/>
            </a:xfrm>
            <a:prstGeom prst="octagon">
              <a:avLst>
                <a:gd name="adj" fmla="val 29287"/>
              </a:avLst>
            </a:prstGeom>
            <a:solidFill>
              <a:schemeClr val="tx1"/>
            </a:solidFill>
            <a:ln w="9525" algn="ctr">
              <a:solidFill>
                <a:schemeClr val="tx1"/>
              </a:solidFill>
              <a:miter lim="800000"/>
              <a:headEnd/>
              <a:tailEnd/>
            </a:ln>
          </p:spPr>
          <p:txBody>
            <a:bodyPr wrap="none" anchor="ctr"/>
            <a:lstStyle/>
            <a:p>
              <a:endParaRPr lang="zh-CN" altLang="en-US"/>
            </a:p>
          </p:txBody>
        </p:sp>
        <p:sp>
          <p:nvSpPr>
            <p:cNvPr id="78859" name="AutoShape 13"/>
            <p:cNvSpPr>
              <a:spLocks noChangeArrowheads="1"/>
            </p:cNvSpPr>
            <p:nvPr/>
          </p:nvSpPr>
          <p:spPr bwMode="auto">
            <a:xfrm>
              <a:off x="2064" y="2704"/>
              <a:ext cx="136" cy="136"/>
            </a:xfrm>
            <a:prstGeom prst="octagon">
              <a:avLst>
                <a:gd name="adj" fmla="val 29287"/>
              </a:avLst>
            </a:prstGeom>
            <a:solidFill>
              <a:schemeClr val="tx1"/>
            </a:solidFill>
            <a:ln w="9525" algn="ctr">
              <a:solidFill>
                <a:schemeClr val="tx1"/>
              </a:solidFill>
              <a:miter lim="800000"/>
              <a:headEnd/>
              <a:tailEnd/>
            </a:ln>
          </p:spPr>
          <p:txBody>
            <a:bodyPr wrap="none" anchor="ctr"/>
            <a:lstStyle/>
            <a:p>
              <a:endParaRPr lang="zh-CN" altLang="en-US"/>
            </a:p>
          </p:txBody>
        </p:sp>
        <p:sp>
          <p:nvSpPr>
            <p:cNvPr id="78860" name="AutoShape 14"/>
            <p:cNvSpPr>
              <a:spLocks noChangeArrowheads="1"/>
            </p:cNvSpPr>
            <p:nvPr/>
          </p:nvSpPr>
          <p:spPr bwMode="auto">
            <a:xfrm>
              <a:off x="3515" y="2115"/>
              <a:ext cx="136" cy="136"/>
            </a:xfrm>
            <a:prstGeom prst="octagon">
              <a:avLst>
                <a:gd name="adj" fmla="val 29287"/>
              </a:avLst>
            </a:prstGeom>
            <a:solidFill>
              <a:schemeClr val="tx1"/>
            </a:solidFill>
            <a:ln w="9525" algn="ctr">
              <a:solidFill>
                <a:schemeClr val="tx1"/>
              </a:solidFill>
              <a:miter lim="800000"/>
              <a:headEnd/>
              <a:tailEnd/>
            </a:ln>
          </p:spPr>
          <p:txBody>
            <a:bodyPr wrap="none" anchor="ctr"/>
            <a:lstStyle/>
            <a:p>
              <a:endParaRPr lang="zh-CN" altLang="en-US"/>
            </a:p>
          </p:txBody>
        </p:sp>
        <p:sp>
          <p:nvSpPr>
            <p:cNvPr id="78861" name="AutoShape 15"/>
            <p:cNvSpPr>
              <a:spLocks noChangeArrowheads="1"/>
            </p:cNvSpPr>
            <p:nvPr/>
          </p:nvSpPr>
          <p:spPr bwMode="auto">
            <a:xfrm>
              <a:off x="3787" y="2659"/>
              <a:ext cx="136" cy="136"/>
            </a:xfrm>
            <a:prstGeom prst="octagon">
              <a:avLst>
                <a:gd name="adj" fmla="val 29287"/>
              </a:avLst>
            </a:prstGeom>
            <a:solidFill>
              <a:schemeClr val="tx1"/>
            </a:solidFill>
            <a:ln w="9525" algn="ctr">
              <a:solidFill>
                <a:schemeClr val="tx1"/>
              </a:solidFill>
              <a:miter lim="800000"/>
              <a:headEnd/>
              <a:tailEnd/>
            </a:ln>
          </p:spPr>
          <p:txBody>
            <a:bodyPr wrap="none" anchor="ctr"/>
            <a:lstStyle/>
            <a:p>
              <a:endParaRPr lang="zh-CN" altLang="en-US"/>
            </a:p>
          </p:txBody>
        </p:sp>
        <p:sp>
          <p:nvSpPr>
            <p:cNvPr id="78862" name="AutoShape 16"/>
            <p:cNvSpPr>
              <a:spLocks noChangeArrowheads="1"/>
            </p:cNvSpPr>
            <p:nvPr/>
          </p:nvSpPr>
          <p:spPr bwMode="auto">
            <a:xfrm>
              <a:off x="4150" y="3203"/>
              <a:ext cx="136" cy="136"/>
            </a:xfrm>
            <a:prstGeom prst="octagon">
              <a:avLst>
                <a:gd name="adj" fmla="val 29287"/>
              </a:avLst>
            </a:prstGeom>
            <a:solidFill>
              <a:schemeClr val="tx1"/>
            </a:solidFill>
            <a:ln w="9525" algn="ctr">
              <a:solidFill>
                <a:schemeClr val="tx1"/>
              </a:solidFill>
              <a:miter lim="800000"/>
              <a:headEnd/>
              <a:tailEnd/>
            </a:ln>
          </p:spPr>
          <p:txBody>
            <a:bodyPr wrap="none" anchor="ctr"/>
            <a:lstStyle/>
            <a:p>
              <a:endParaRPr lang="zh-CN" altLang="en-US"/>
            </a:p>
          </p:txBody>
        </p:sp>
        <p:sp>
          <p:nvSpPr>
            <p:cNvPr id="78863" name="Line 17"/>
            <p:cNvSpPr>
              <a:spLocks noChangeShapeType="1"/>
            </p:cNvSpPr>
            <p:nvPr/>
          </p:nvSpPr>
          <p:spPr bwMode="auto">
            <a:xfrm flipH="1">
              <a:off x="2426" y="1026"/>
              <a:ext cx="227" cy="226"/>
            </a:xfrm>
            <a:prstGeom prst="line">
              <a:avLst/>
            </a:prstGeom>
            <a:noFill/>
            <a:ln w="9525">
              <a:solidFill>
                <a:schemeClr val="tx1"/>
              </a:solidFill>
              <a:round/>
              <a:headEnd/>
              <a:tailEnd/>
            </a:ln>
          </p:spPr>
          <p:txBody>
            <a:bodyPr anchor="ctr"/>
            <a:lstStyle/>
            <a:p>
              <a:endParaRPr lang="zh-CN" altLang="en-US"/>
            </a:p>
          </p:txBody>
        </p:sp>
        <p:sp>
          <p:nvSpPr>
            <p:cNvPr id="78864" name="Line 18"/>
            <p:cNvSpPr>
              <a:spLocks noChangeShapeType="1"/>
            </p:cNvSpPr>
            <p:nvPr/>
          </p:nvSpPr>
          <p:spPr bwMode="auto">
            <a:xfrm flipH="1">
              <a:off x="2109" y="1344"/>
              <a:ext cx="227" cy="317"/>
            </a:xfrm>
            <a:prstGeom prst="line">
              <a:avLst/>
            </a:prstGeom>
            <a:noFill/>
            <a:ln w="9525">
              <a:solidFill>
                <a:schemeClr val="tx1"/>
              </a:solidFill>
              <a:round/>
              <a:headEnd/>
              <a:tailEnd/>
            </a:ln>
          </p:spPr>
          <p:txBody>
            <a:bodyPr anchor="ctr"/>
            <a:lstStyle/>
            <a:p>
              <a:endParaRPr lang="zh-CN" altLang="en-US"/>
            </a:p>
          </p:txBody>
        </p:sp>
        <p:sp>
          <p:nvSpPr>
            <p:cNvPr id="78865" name="Line 19"/>
            <p:cNvSpPr>
              <a:spLocks noChangeShapeType="1"/>
            </p:cNvSpPr>
            <p:nvPr/>
          </p:nvSpPr>
          <p:spPr bwMode="auto">
            <a:xfrm flipH="1">
              <a:off x="1791" y="1752"/>
              <a:ext cx="182" cy="408"/>
            </a:xfrm>
            <a:prstGeom prst="line">
              <a:avLst/>
            </a:prstGeom>
            <a:noFill/>
            <a:ln w="9525">
              <a:solidFill>
                <a:schemeClr val="tx1"/>
              </a:solidFill>
              <a:round/>
              <a:headEnd/>
              <a:tailEnd/>
            </a:ln>
          </p:spPr>
          <p:txBody>
            <a:bodyPr anchor="ctr"/>
            <a:lstStyle/>
            <a:p>
              <a:endParaRPr lang="zh-CN" altLang="en-US"/>
            </a:p>
          </p:txBody>
        </p:sp>
        <p:sp>
          <p:nvSpPr>
            <p:cNvPr id="78866" name="Line 20"/>
            <p:cNvSpPr>
              <a:spLocks noChangeShapeType="1"/>
            </p:cNvSpPr>
            <p:nvPr/>
          </p:nvSpPr>
          <p:spPr bwMode="auto">
            <a:xfrm flipH="1">
              <a:off x="1474" y="2251"/>
              <a:ext cx="227" cy="499"/>
            </a:xfrm>
            <a:prstGeom prst="line">
              <a:avLst/>
            </a:prstGeom>
            <a:noFill/>
            <a:ln w="9525">
              <a:solidFill>
                <a:schemeClr val="tx1"/>
              </a:solidFill>
              <a:round/>
              <a:headEnd/>
              <a:tailEnd/>
            </a:ln>
          </p:spPr>
          <p:txBody>
            <a:bodyPr anchor="ctr"/>
            <a:lstStyle/>
            <a:p>
              <a:endParaRPr lang="zh-CN" altLang="en-US"/>
            </a:p>
          </p:txBody>
        </p:sp>
        <p:sp>
          <p:nvSpPr>
            <p:cNvPr id="78867" name="Line 21"/>
            <p:cNvSpPr>
              <a:spLocks noChangeShapeType="1"/>
            </p:cNvSpPr>
            <p:nvPr/>
          </p:nvSpPr>
          <p:spPr bwMode="auto">
            <a:xfrm>
              <a:off x="1791" y="2296"/>
              <a:ext cx="318" cy="408"/>
            </a:xfrm>
            <a:prstGeom prst="line">
              <a:avLst/>
            </a:prstGeom>
            <a:noFill/>
            <a:ln w="9525">
              <a:solidFill>
                <a:schemeClr val="tx1"/>
              </a:solidFill>
              <a:round/>
              <a:headEnd/>
              <a:tailEnd/>
            </a:ln>
          </p:spPr>
          <p:txBody>
            <a:bodyPr anchor="ctr"/>
            <a:lstStyle/>
            <a:p>
              <a:endParaRPr lang="zh-CN" altLang="en-US"/>
            </a:p>
          </p:txBody>
        </p:sp>
        <p:sp>
          <p:nvSpPr>
            <p:cNvPr id="78868" name="Line 22"/>
            <p:cNvSpPr>
              <a:spLocks noChangeShapeType="1"/>
            </p:cNvSpPr>
            <p:nvPr/>
          </p:nvSpPr>
          <p:spPr bwMode="auto">
            <a:xfrm flipV="1">
              <a:off x="1474" y="2704"/>
              <a:ext cx="635" cy="46"/>
            </a:xfrm>
            <a:prstGeom prst="line">
              <a:avLst/>
            </a:prstGeom>
            <a:noFill/>
            <a:ln w="9525">
              <a:solidFill>
                <a:schemeClr val="tx1"/>
              </a:solidFill>
              <a:round/>
              <a:headEnd/>
              <a:tailEnd/>
            </a:ln>
          </p:spPr>
          <p:txBody>
            <a:bodyPr anchor="ctr"/>
            <a:lstStyle/>
            <a:p>
              <a:endParaRPr lang="zh-CN" altLang="en-US"/>
            </a:p>
          </p:txBody>
        </p:sp>
        <p:sp>
          <p:nvSpPr>
            <p:cNvPr id="78869" name="Line 23"/>
            <p:cNvSpPr>
              <a:spLocks noChangeShapeType="1"/>
            </p:cNvSpPr>
            <p:nvPr/>
          </p:nvSpPr>
          <p:spPr bwMode="auto">
            <a:xfrm>
              <a:off x="2744" y="1026"/>
              <a:ext cx="181" cy="227"/>
            </a:xfrm>
            <a:prstGeom prst="line">
              <a:avLst/>
            </a:prstGeom>
            <a:noFill/>
            <a:ln w="9525">
              <a:solidFill>
                <a:schemeClr val="tx1"/>
              </a:solidFill>
              <a:round/>
              <a:headEnd/>
              <a:tailEnd/>
            </a:ln>
          </p:spPr>
          <p:txBody>
            <a:bodyPr anchor="ctr"/>
            <a:lstStyle/>
            <a:p>
              <a:endParaRPr lang="zh-CN" altLang="en-US"/>
            </a:p>
          </p:txBody>
        </p:sp>
        <p:sp>
          <p:nvSpPr>
            <p:cNvPr id="78870" name="Line 24"/>
            <p:cNvSpPr>
              <a:spLocks noChangeShapeType="1"/>
            </p:cNvSpPr>
            <p:nvPr/>
          </p:nvSpPr>
          <p:spPr bwMode="auto">
            <a:xfrm>
              <a:off x="2971" y="1298"/>
              <a:ext cx="272" cy="408"/>
            </a:xfrm>
            <a:prstGeom prst="line">
              <a:avLst/>
            </a:prstGeom>
            <a:noFill/>
            <a:ln w="9525">
              <a:solidFill>
                <a:schemeClr val="tx1"/>
              </a:solidFill>
              <a:round/>
              <a:headEnd/>
              <a:tailEnd/>
            </a:ln>
          </p:spPr>
          <p:txBody>
            <a:bodyPr anchor="ctr"/>
            <a:lstStyle/>
            <a:p>
              <a:endParaRPr lang="zh-CN" altLang="en-US"/>
            </a:p>
          </p:txBody>
        </p:sp>
        <p:sp>
          <p:nvSpPr>
            <p:cNvPr id="78871" name="Line 25"/>
            <p:cNvSpPr>
              <a:spLocks noChangeShapeType="1"/>
            </p:cNvSpPr>
            <p:nvPr/>
          </p:nvSpPr>
          <p:spPr bwMode="auto">
            <a:xfrm>
              <a:off x="3334" y="1797"/>
              <a:ext cx="226" cy="318"/>
            </a:xfrm>
            <a:prstGeom prst="line">
              <a:avLst/>
            </a:prstGeom>
            <a:noFill/>
            <a:ln w="9525">
              <a:solidFill>
                <a:schemeClr val="tx1"/>
              </a:solidFill>
              <a:round/>
              <a:headEnd/>
              <a:tailEnd/>
            </a:ln>
          </p:spPr>
          <p:txBody>
            <a:bodyPr anchor="ctr"/>
            <a:lstStyle/>
            <a:p>
              <a:endParaRPr lang="zh-CN" altLang="en-US"/>
            </a:p>
          </p:txBody>
        </p:sp>
        <p:sp>
          <p:nvSpPr>
            <p:cNvPr id="78872" name="Line 26"/>
            <p:cNvSpPr>
              <a:spLocks noChangeShapeType="1"/>
            </p:cNvSpPr>
            <p:nvPr/>
          </p:nvSpPr>
          <p:spPr bwMode="auto">
            <a:xfrm>
              <a:off x="3651" y="2251"/>
              <a:ext cx="182" cy="408"/>
            </a:xfrm>
            <a:prstGeom prst="line">
              <a:avLst/>
            </a:prstGeom>
            <a:noFill/>
            <a:ln w="9525">
              <a:solidFill>
                <a:schemeClr val="tx1"/>
              </a:solidFill>
              <a:round/>
              <a:headEnd/>
              <a:tailEnd/>
            </a:ln>
          </p:spPr>
          <p:txBody>
            <a:bodyPr anchor="ctr"/>
            <a:lstStyle/>
            <a:p>
              <a:endParaRPr lang="zh-CN" altLang="en-US"/>
            </a:p>
          </p:txBody>
        </p:sp>
        <p:sp>
          <p:nvSpPr>
            <p:cNvPr id="78873" name="Line 27"/>
            <p:cNvSpPr>
              <a:spLocks noChangeShapeType="1"/>
            </p:cNvSpPr>
            <p:nvPr/>
          </p:nvSpPr>
          <p:spPr bwMode="auto">
            <a:xfrm>
              <a:off x="3878" y="2750"/>
              <a:ext cx="317" cy="453"/>
            </a:xfrm>
            <a:prstGeom prst="line">
              <a:avLst/>
            </a:prstGeom>
            <a:noFill/>
            <a:ln w="9525">
              <a:solidFill>
                <a:schemeClr val="tx1"/>
              </a:solidFill>
              <a:round/>
              <a:headEnd/>
              <a:tailEnd/>
            </a:ln>
          </p:spPr>
          <p:txBody>
            <a:bodyPr anchor="ctr"/>
            <a:lstStyle/>
            <a:p>
              <a:endParaRPr lang="zh-CN" altLang="en-US"/>
            </a:p>
          </p:txBody>
        </p:sp>
        <p:sp>
          <p:nvSpPr>
            <p:cNvPr id="78874" name="Freeform 29"/>
            <p:cNvSpPr>
              <a:spLocks/>
            </p:cNvSpPr>
            <p:nvPr/>
          </p:nvSpPr>
          <p:spPr bwMode="auto">
            <a:xfrm>
              <a:off x="3606" y="2160"/>
              <a:ext cx="975" cy="1089"/>
            </a:xfrm>
            <a:custGeom>
              <a:avLst/>
              <a:gdLst>
                <a:gd name="T0" fmla="*/ 680 w 975"/>
                <a:gd name="T1" fmla="*/ 1089 h 1089"/>
                <a:gd name="T2" fmla="*/ 862 w 975"/>
                <a:gd name="T3" fmla="*/ 318 h 1089"/>
                <a:gd name="T4" fmla="*/ 0 w 975"/>
                <a:gd name="T5" fmla="*/ 0 h 1089"/>
                <a:gd name="T6" fmla="*/ 0 60000 65536"/>
                <a:gd name="T7" fmla="*/ 0 60000 65536"/>
                <a:gd name="T8" fmla="*/ 0 60000 65536"/>
                <a:gd name="T9" fmla="*/ 0 w 975"/>
                <a:gd name="T10" fmla="*/ 0 h 1089"/>
                <a:gd name="T11" fmla="*/ 975 w 975"/>
                <a:gd name="T12" fmla="*/ 1089 h 1089"/>
              </a:gdLst>
              <a:ahLst/>
              <a:cxnLst>
                <a:cxn ang="T6">
                  <a:pos x="T0" y="T1"/>
                </a:cxn>
                <a:cxn ang="T7">
                  <a:pos x="T2" y="T3"/>
                </a:cxn>
                <a:cxn ang="T8">
                  <a:pos x="T4" y="T5"/>
                </a:cxn>
              </a:cxnLst>
              <a:rect l="T9" t="T10" r="T11" b="T12"/>
              <a:pathLst>
                <a:path w="975" h="1089">
                  <a:moveTo>
                    <a:pt x="680" y="1089"/>
                  </a:moveTo>
                  <a:cubicBezTo>
                    <a:pt x="827" y="794"/>
                    <a:pt x="975" y="500"/>
                    <a:pt x="862" y="318"/>
                  </a:cubicBezTo>
                  <a:cubicBezTo>
                    <a:pt x="749" y="136"/>
                    <a:pt x="136" y="45"/>
                    <a:pt x="0" y="0"/>
                  </a:cubicBezTo>
                </a:path>
              </a:pathLst>
            </a:custGeom>
            <a:noFill/>
            <a:ln w="9525">
              <a:solidFill>
                <a:schemeClr val="tx1"/>
              </a:solidFill>
              <a:round/>
              <a:headEnd/>
              <a:tailEnd/>
            </a:ln>
          </p:spPr>
          <p:txBody>
            <a:bodyPr anchor="ctr"/>
            <a:lstStyle/>
            <a:p>
              <a:endParaRPr lang="zh-CN" altLang="en-US"/>
            </a:p>
          </p:txBody>
        </p:sp>
        <p:sp>
          <p:nvSpPr>
            <p:cNvPr id="78875" name="Freeform 30"/>
            <p:cNvSpPr>
              <a:spLocks/>
            </p:cNvSpPr>
            <p:nvPr/>
          </p:nvSpPr>
          <p:spPr bwMode="auto">
            <a:xfrm>
              <a:off x="2744" y="935"/>
              <a:ext cx="726" cy="771"/>
            </a:xfrm>
            <a:custGeom>
              <a:avLst/>
              <a:gdLst>
                <a:gd name="T0" fmla="*/ 544 w 726"/>
                <a:gd name="T1" fmla="*/ 771 h 771"/>
                <a:gd name="T2" fmla="*/ 635 w 726"/>
                <a:gd name="T3" fmla="*/ 182 h 771"/>
                <a:gd name="T4" fmla="*/ 0 w 726"/>
                <a:gd name="T5" fmla="*/ 0 h 771"/>
                <a:gd name="T6" fmla="*/ 0 60000 65536"/>
                <a:gd name="T7" fmla="*/ 0 60000 65536"/>
                <a:gd name="T8" fmla="*/ 0 60000 65536"/>
                <a:gd name="T9" fmla="*/ 0 w 726"/>
                <a:gd name="T10" fmla="*/ 0 h 771"/>
                <a:gd name="T11" fmla="*/ 726 w 726"/>
                <a:gd name="T12" fmla="*/ 771 h 771"/>
              </a:gdLst>
              <a:ahLst/>
              <a:cxnLst>
                <a:cxn ang="T6">
                  <a:pos x="T0" y="T1"/>
                </a:cxn>
                <a:cxn ang="T7">
                  <a:pos x="T2" y="T3"/>
                </a:cxn>
                <a:cxn ang="T8">
                  <a:pos x="T4" y="T5"/>
                </a:cxn>
              </a:cxnLst>
              <a:rect l="T9" t="T10" r="T11" b="T12"/>
              <a:pathLst>
                <a:path w="726" h="771">
                  <a:moveTo>
                    <a:pt x="544" y="771"/>
                  </a:moveTo>
                  <a:cubicBezTo>
                    <a:pt x="635" y="541"/>
                    <a:pt x="726" y="311"/>
                    <a:pt x="635" y="182"/>
                  </a:cubicBezTo>
                  <a:cubicBezTo>
                    <a:pt x="544" y="53"/>
                    <a:pt x="272" y="26"/>
                    <a:pt x="0" y="0"/>
                  </a:cubicBezTo>
                </a:path>
              </a:pathLst>
            </a:custGeom>
            <a:noFill/>
            <a:ln w="9525">
              <a:solidFill>
                <a:schemeClr val="tx1"/>
              </a:solidFill>
              <a:round/>
              <a:headEnd/>
              <a:tailEnd/>
            </a:ln>
          </p:spPr>
          <p:txBody>
            <a:bodyPr anchor="ctr"/>
            <a:lstStyle/>
            <a:p>
              <a:endParaRPr lang="zh-CN" altLang="en-US"/>
            </a:p>
          </p:txBody>
        </p:sp>
        <p:sp>
          <p:nvSpPr>
            <p:cNvPr id="78876" name="Freeform 31"/>
            <p:cNvSpPr>
              <a:spLocks/>
            </p:cNvSpPr>
            <p:nvPr/>
          </p:nvSpPr>
          <p:spPr bwMode="auto">
            <a:xfrm>
              <a:off x="1867" y="935"/>
              <a:ext cx="786" cy="681"/>
            </a:xfrm>
            <a:custGeom>
              <a:avLst/>
              <a:gdLst>
                <a:gd name="T0" fmla="*/ 151 w 786"/>
                <a:gd name="T1" fmla="*/ 681 h 681"/>
                <a:gd name="T2" fmla="*/ 106 w 786"/>
                <a:gd name="T3" fmla="*/ 136 h 681"/>
                <a:gd name="T4" fmla="*/ 786 w 786"/>
                <a:gd name="T5" fmla="*/ 0 h 681"/>
                <a:gd name="T6" fmla="*/ 0 60000 65536"/>
                <a:gd name="T7" fmla="*/ 0 60000 65536"/>
                <a:gd name="T8" fmla="*/ 0 60000 65536"/>
                <a:gd name="T9" fmla="*/ 0 w 786"/>
                <a:gd name="T10" fmla="*/ 0 h 681"/>
                <a:gd name="T11" fmla="*/ 786 w 786"/>
                <a:gd name="T12" fmla="*/ 681 h 681"/>
              </a:gdLst>
              <a:ahLst/>
              <a:cxnLst>
                <a:cxn ang="T6">
                  <a:pos x="T0" y="T1"/>
                </a:cxn>
                <a:cxn ang="T7">
                  <a:pos x="T2" y="T3"/>
                </a:cxn>
                <a:cxn ang="T8">
                  <a:pos x="T4" y="T5"/>
                </a:cxn>
              </a:cxnLst>
              <a:rect l="T9" t="T10" r="T11" b="T12"/>
              <a:pathLst>
                <a:path w="786" h="681">
                  <a:moveTo>
                    <a:pt x="151" y="681"/>
                  </a:moveTo>
                  <a:cubicBezTo>
                    <a:pt x="75" y="465"/>
                    <a:pt x="0" y="249"/>
                    <a:pt x="106" y="136"/>
                  </a:cubicBezTo>
                  <a:cubicBezTo>
                    <a:pt x="212" y="23"/>
                    <a:pt x="688" y="7"/>
                    <a:pt x="786" y="0"/>
                  </a:cubicBezTo>
                </a:path>
              </a:pathLst>
            </a:custGeom>
            <a:noFill/>
            <a:ln w="9525">
              <a:solidFill>
                <a:schemeClr val="tx1"/>
              </a:solidFill>
              <a:round/>
              <a:headEnd/>
              <a:tailEnd/>
            </a:ln>
          </p:spPr>
          <p:txBody>
            <a:bodyPr anchor="ctr"/>
            <a:lstStyle/>
            <a:p>
              <a:endParaRPr lang="zh-CN" altLang="en-US"/>
            </a:p>
          </p:txBody>
        </p:sp>
        <p:sp>
          <p:nvSpPr>
            <p:cNvPr id="78877" name="Freeform 32"/>
            <p:cNvSpPr>
              <a:spLocks/>
            </p:cNvSpPr>
            <p:nvPr/>
          </p:nvSpPr>
          <p:spPr bwMode="auto">
            <a:xfrm>
              <a:off x="3197" y="1842"/>
              <a:ext cx="590" cy="862"/>
            </a:xfrm>
            <a:custGeom>
              <a:avLst/>
              <a:gdLst>
                <a:gd name="T0" fmla="*/ 46 w 590"/>
                <a:gd name="T1" fmla="*/ 0 h 862"/>
                <a:gd name="T2" fmla="*/ 91 w 590"/>
                <a:gd name="T3" fmla="*/ 636 h 862"/>
                <a:gd name="T4" fmla="*/ 590 w 590"/>
                <a:gd name="T5" fmla="*/ 862 h 862"/>
                <a:gd name="T6" fmla="*/ 0 60000 65536"/>
                <a:gd name="T7" fmla="*/ 0 60000 65536"/>
                <a:gd name="T8" fmla="*/ 0 60000 65536"/>
                <a:gd name="T9" fmla="*/ 0 w 590"/>
                <a:gd name="T10" fmla="*/ 0 h 862"/>
                <a:gd name="T11" fmla="*/ 590 w 590"/>
                <a:gd name="T12" fmla="*/ 862 h 862"/>
              </a:gdLst>
              <a:ahLst/>
              <a:cxnLst>
                <a:cxn ang="T6">
                  <a:pos x="T0" y="T1"/>
                </a:cxn>
                <a:cxn ang="T7">
                  <a:pos x="T2" y="T3"/>
                </a:cxn>
                <a:cxn ang="T8">
                  <a:pos x="T4" y="T5"/>
                </a:cxn>
              </a:cxnLst>
              <a:rect l="T9" t="T10" r="T11" b="T12"/>
              <a:pathLst>
                <a:path w="590" h="862">
                  <a:moveTo>
                    <a:pt x="46" y="0"/>
                  </a:moveTo>
                  <a:cubicBezTo>
                    <a:pt x="23" y="246"/>
                    <a:pt x="0" y="492"/>
                    <a:pt x="91" y="636"/>
                  </a:cubicBezTo>
                  <a:cubicBezTo>
                    <a:pt x="182" y="780"/>
                    <a:pt x="499" y="817"/>
                    <a:pt x="590" y="862"/>
                  </a:cubicBezTo>
                </a:path>
              </a:pathLst>
            </a:custGeom>
            <a:noFill/>
            <a:ln w="9525">
              <a:solidFill>
                <a:schemeClr val="tx1"/>
              </a:solidFill>
              <a:round/>
              <a:headEnd/>
              <a:tailEnd/>
            </a:ln>
          </p:spPr>
          <p:txBody>
            <a:bodyPr anchor="ctr"/>
            <a:lstStyle/>
            <a:p>
              <a:endParaRPr lang="zh-CN" altLang="en-US"/>
            </a:p>
          </p:txBody>
        </p:sp>
        <p:sp>
          <p:nvSpPr>
            <p:cNvPr id="78878" name="Text Box 33"/>
            <p:cNvSpPr txBox="1">
              <a:spLocks noChangeArrowheads="1"/>
            </p:cNvSpPr>
            <p:nvPr/>
          </p:nvSpPr>
          <p:spPr bwMode="auto">
            <a:xfrm>
              <a:off x="884" y="1570"/>
              <a:ext cx="1134" cy="250"/>
            </a:xfrm>
            <a:prstGeom prst="rect">
              <a:avLst/>
            </a:prstGeom>
            <a:noFill/>
            <a:ln w="9525" algn="ctr">
              <a:noFill/>
              <a:miter lim="800000"/>
              <a:headEnd/>
              <a:tailEnd/>
            </a:ln>
          </p:spPr>
          <p:txBody>
            <a:bodyPr>
              <a:spAutoFit/>
            </a:bodyPr>
            <a:lstStyle/>
            <a:p>
              <a:pPr>
                <a:spcBef>
                  <a:spcPct val="50000"/>
                </a:spcBef>
              </a:pPr>
              <a:r>
                <a:rPr lang="en-US" altLang="zh-CN" sz="2000"/>
                <a:t>Bridge cutnode</a:t>
              </a:r>
            </a:p>
          </p:txBody>
        </p:sp>
        <p:sp>
          <p:nvSpPr>
            <p:cNvPr id="78879" name="Text Box 34"/>
            <p:cNvSpPr txBox="1">
              <a:spLocks noChangeArrowheads="1"/>
            </p:cNvSpPr>
            <p:nvPr/>
          </p:nvSpPr>
          <p:spPr bwMode="auto">
            <a:xfrm>
              <a:off x="612" y="2069"/>
              <a:ext cx="1134" cy="250"/>
            </a:xfrm>
            <a:prstGeom prst="rect">
              <a:avLst/>
            </a:prstGeom>
            <a:noFill/>
            <a:ln w="9525" algn="ctr">
              <a:noFill/>
              <a:miter lim="800000"/>
              <a:headEnd/>
              <a:tailEnd/>
            </a:ln>
          </p:spPr>
          <p:txBody>
            <a:bodyPr>
              <a:spAutoFit/>
            </a:bodyPr>
            <a:lstStyle/>
            <a:p>
              <a:pPr>
                <a:spcBef>
                  <a:spcPct val="50000"/>
                </a:spcBef>
              </a:pPr>
              <a:r>
                <a:rPr lang="en-US" altLang="zh-CN" sz="2000"/>
                <a:t>Bridge cutnode</a:t>
              </a:r>
            </a:p>
          </p:txBody>
        </p:sp>
        <p:sp>
          <p:nvSpPr>
            <p:cNvPr id="78880" name="Text Box 35"/>
            <p:cNvSpPr txBox="1">
              <a:spLocks noChangeArrowheads="1"/>
            </p:cNvSpPr>
            <p:nvPr/>
          </p:nvSpPr>
          <p:spPr bwMode="auto">
            <a:xfrm>
              <a:off x="3333" y="1616"/>
              <a:ext cx="1452" cy="250"/>
            </a:xfrm>
            <a:prstGeom prst="rect">
              <a:avLst/>
            </a:prstGeom>
            <a:noFill/>
            <a:ln w="9525" algn="ctr">
              <a:noFill/>
              <a:miter lim="800000"/>
              <a:headEnd/>
              <a:tailEnd/>
            </a:ln>
          </p:spPr>
          <p:txBody>
            <a:bodyPr>
              <a:spAutoFit/>
            </a:bodyPr>
            <a:lstStyle/>
            <a:p>
              <a:pPr>
                <a:spcBef>
                  <a:spcPct val="50000"/>
                </a:spcBef>
              </a:pPr>
              <a:r>
                <a:rPr lang="en-US" altLang="zh-CN" sz="2000"/>
                <a:t>parent cutnode (of v)</a:t>
              </a:r>
            </a:p>
          </p:txBody>
        </p:sp>
        <p:sp>
          <p:nvSpPr>
            <p:cNvPr id="78881" name="Text Box 36"/>
            <p:cNvSpPr txBox="1">
              <a:spLocks noChangeArrowheads="1"/>
            </p:cNvSpPr>
            <p:nvPr/>
          </p:nvSpPr>
          <p:spPr bwMode="auto">
            <a:xfrm>
              <a:off x="2154" y="618"/>
              <a:ext cx="1134" cy="250"/>
            </a:xfrm>
            <a:prstGeom prst="rect">
              <a:avLst/>
            </a:prstGeom>
            <a:noFill/>
            <a:ln w="9525" algn="ctr">
              <a:noFill/>
              <a:miter lim="800000"/>
              <a:headEnd/>
              <a:tailEnd/>
            </a:ln>
          </p:spPr>
          <p:txBody>
            <a:bodyPr>
              <a:spAutoFit/>
            </a:bodyPr>
            <a:lstStyle/>
            <a:p>
              <a:pPr>
                <a:spcBef>
                  <a:spcPct val="50000"/>
                </a:spcBef>
              </a:pPr>
              <a:r>
                <a:rPr lang="en-US" altLang="zh-CN" sz="2000"/>
                <a:t>root cutnode</a:t>
              </a:r>
            </a:p>
          </p:txBody>
        </p:sp>
        <p:sp>
          <p:nvSpPr>
            <p:cNvPr id="78882" name="Text Box 37"/>
            <p:cNvSpPr txBox="1">
              <a:spLocks noChangeArrowheads="1"/>
            </p:cNvSpPr>
            <p:nvPr/>
          </p:nvSpPr>
          <p:spPr bwMode="auto">
            <a:xfrm>
              <a:off x="3606" y="1955"/>
              <a:ext cx="272" cy="250"/>
            </a:xfrm>
            <a:prstGeom prst="rect">
              <a:avLst/>
            </a:prstGeom>
            <a:noFill/>
            <a:ln w="9525" algn="ctr">
              <a:noFill/>
              <a:miter lim="800000"/>
              <a:headEnd/>
              <a:tailEnd/>
            </a:ln>
          </p:spPr>
          <p:txBody>
            <a:bodyPr>
              <a:spAutoFit/>
            </a:bodyPr>
            <a:lstStyle/>
            <a:p>
              <a:pPr>
                <a:spcBef>
                  <a:spcPct val="50000"/>
                </a:spcBef>
              </a:pPr>
              <a:r>
                <a:rPr lang="en-US" altLang="zh-CN" sz="2000"/>
                <a:t>v</a:t>
              </a:r>
            </a:p>
          </p:txBody>
        </p:sp>
      </p:gr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0"/>
            <a:ext cx="8496944" cy="6858000"/>
          </a:xfrm>
        </p:spPr>
        <p:txBody>
          <a:bodyPr/>
          <a:lstStyle/>
          <a:p>
            <a:pPr>
              <a:buNone/>
            </a:pPr>
            <a:r>
              <a:rPr lang="en-US" altLang="zh-CN" sz="1600" dirty="0" smtClean="0">
                <a:latin typeface="Courier New" pitchFamily="49" charset="0"/>
                <a:cs typeface="Courier New" pitchFamily="49" charset="0"/>
              </a:rPr>
              <a:t>/* </a:t>
            </a:r>
            <a:r>
              <a:rPr lang="zh-CN" altLang="en-US" sz="1600" dirty="0" smtClean="0">
                <a:latin typeface="Courier New" pitchFamily="49" charset="0"/>
                <a:cs typeface="Courier New" pitchFamily="49" charset="0"/>
              </a:rPr>
              <a:t>无向图连通度</a:t>
            </a:r>
            <a:r>
              <a:rPr lang="en-US" altLang="zh-CN" sz="1600" dirty="0" smtClean="0">
                <a:latin typeface="Courier New" pitchFamily="49" charset="0"/>
                <a:cs typeface="Courier New" pitchFamily="49" charset="0"/>
              </a:rPr>
              <a:t>(</a:t>
            </a:r>
            <a:r>
              <a:rPr lang="zh-CN" altLang="en-US" sz="1600" dirty="0" smtClean="0">
                <a:latin typeface="Courier New" pitchFamily="49" charset="0"/>
                <a:cs typeface="Courier New" pitchFamily="49" charset="0"/>
              </a:rPr>
              <a:t>割</a:t>
            </a:r>
            <a:r>
              <a:rPr lang="en-US" altLang="zh-CN" sz="1600" dirty="0" smtClean="0">
                <a:latin typeface="Courier New" pitchFamily="49" charset="0"/>
                <a:cs typeface="Courier New" pitchFamily="49" charset="0"/>
              </a:rPr>
              <a:t>) </a:t>
            </a:r>
          </a:p>
          <a:p>
            <a:pPr>
              <a:buNone/>
            </a:pPr>
            <a:r>
              <a:rPr lang="en-US" altLang="zh-CN" sz="1600" dirty="0" smtClean="0">
                <a:latin typeface="Courier New" pitchFamily="49" charset="0"/>
                <a:cs typeface="Courier New" pitchFamily="49" charset="0"/>
              </a:rPr>
              <a:t>   INIT: edge[][]</a:t>
            </a:r>
            <a:r>
              <a:rPr lang="zh-CN" altLang="en-US" sz="1600" dirty="0" smtClean="0">
                <a:latin typeface="Courier New" pitchFamily="49" charset="0"/>
                <a:cs typeface="Courier New" pitchFamily="49" charset="0"/>
              </a:rPr>
              <a:t>邻接矩阵</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vis</a:t>
            </a:r>
            <a:r>
              <a:rPr lang="en-US" altLang="zh-CN" sz="1600" dirty="0" smtClean="0">
                <a:latin typeface="Courier New" pitchFamily="49" charset="0"/>
                <a:cs typeface="Courier New" pitchFamily="49" charset="0"/>
              </a:rPr>
              <a:t>[],pre[],</a:t>
            </a:r>
            <a:r>
              <a:rPr lang="en-US" altLang="zh-CN" sz="1600" dirty="0" err="1" smtClean="0">
                <a:latin typeface="Courier New" pitchFamily="49" charset="0"/>
                <a:cs typeface="Courier New" pitchFamily="49" charset="0"/>
              </a:rPr>
              <a:t>anc</a:t>
            </a:r>
            <a:r>
              <a:rPr lang="en-US" altLang="zh-CN" sz="1600" dirty="0" smtClean="0">
                <a:latin typeface="Courier New" pitchFamily="49" charset="0"/>
                <a:cs typeface="Courier New" pitchFamily="49" charset="0"/>
              </a:rPr>
              <a:t>[],deg[]</a:t>
            </a:r>
            <a:r>
              <a:rPr lang="zh-CN" altLang="en-US" sz="1600" dirty="0" smtClean="0">
                <a:latin typeface="Courier New" pitchFamily="49" charset="0"/>
                <a:cs typeface="Courier New" pitchFamily="49" charset="0"/>
              </a:rPr>
              <a:t>置为</a:t>
            </a:r>
            <a:r>
              <a:rPr lang="en-US" altLang="zh-CN" sz="1600" dirty="0" smtClean="0">
                <a:latin typeface="Courier New" pitchFamily="49" charset="0"/>
                <a:cs typeface="Courier New" pitchFamily="49" charset="0"/>
              </a:rPr>
              <a:t>0; </a:t>
            </a:r>
          </a:p>
          <a:p>
            <a:pPr>
              <a:buNone/>
            </a:pPr>
            <a:r>
              <a:rPr lang="en-US" altLang="zh-CN" sz="1600" dirty="0" smtClean="0">
                <a:latin typeface="Courier New" pitchFamily="49" charset="0"/>
                <a:cs typeface="Courier New" pitchFamily="49" charset="0"/>
              </a:rPr>
              <a:t>   CALL: </a:t>
            </a:r>
            <a:r>
              <a:rPr lang="en-US" altLang="zh-CN" sz="1600" dirty="0" err="1" smtClean="0">
                <a:latin typeface="Courier New" pitchFamily="49" charset="0"/>
                <a:cs typeface="Courier New" pitchFamily="49" charset="0"/>
              </a:rPr>
              <a:t>dfs</a:t>
            </a:r>
            <a:r>
              <a:rPr lang="en-US" altLang="zh-CN" sz="1600" dirty="0" smtClean="0">
                <a:latin typeface="Courier New" pitchFamily="49" charset="0"/>
                <a:cs typeface="Courier New" pitchFamily="49" charset="0"/>
              </a:rPr>
              <a:t>(0, -1, 1, n); </a:t>
            </a:r>
          </a:p>
          <a:p>
            <a:pPr>
              <a:buNone/>
            </a:pPr>
            <a:r>
              <a:rPr lang="en-US" altLang="zh-CN" sz="1600" dirty="0" smtClean="0">
                <a:latin typeface="Courier New" pitchFamily="49" charset="0"/>
                <a:cs typeface="Courier New" pitchFamily="49" charset="0"/>
              </a:rPr>
              <a:t>   k=deg[0], deg[</a:t>
            </a:r>
            <a:r>
              <a:rPr lang="en-US" altLang="zh-CN" sz="1600" dirty="0" err="1" smtClean="0">
                <a:latin typeface="Courier New" pitchFamily="49" charset="0"/>
                <a:cs typeface="Courier New" pitchFamily="49" charset="0"/>
              </a:rPr>
              <a:t>i</a:t>
            </a:r>
            <a:r>
              <a:rPr lang="en-US" altLang="zh-CN" sz="1600" dirty="0" smtClean="0">
                <a:latin typeface="Courier New" pitchFamily="49" charset="0"/>
                <a:cs typeface="Courier New" pitchFamily="49" charset="0"/>
              </a:rPr>
              <a:t>]+1(</a:t>
            </a:r>
            <a:r>
              <a:rPr lang="en-US" altLang="zh-CN" sz="1600" dirty="0" err="1" smtClean="0">
                <a:latin typeface="Courier New" pitchFamily="49" charset="0"/>
                <a:cs typeface="Courier New" pitchFamily="49" charset="0"/>
              </a:rPr>
              <a:t>i</a:t>
            </a:r>
            <a:r>
              <a:rPr lang="en-US" altLang="zh-CN" sz="1600" dirty="0" smtClean="0">
                <a:latin typeface="Courier New" pitchFamily="49" charset="0"/>
                <a:cs typeface="Courier New" pitchFamily="49" charset="0"/>
              </a:rPr>
              <a:t>=1…n-1)</a:t>
            </a:r>
            <a:r>
              <a:rPr lang="zh-CN" altLang="en-US" sz="1600" dirty="0" smtClean="0">
                <a:latin typeface="Courier New" pitchFamily="49" charset="0"/>
                <a:cs typeface="Courier New" pitchFamily="49" charset="0"/>
              </a:rPr>
              <a:t>为删除该节点后得到的连通图个数 </a:t>
            </a:r>
          </a:p>
          <a:p>
            <a:pPr>
              <a:buNone/>
            </a:pPr>
            <a:r>
              <a:rPr lang="zh-CN" altLang="en-US" sz="1600" dirty="0" smtClean="0">
                <a:latin typeface="Courier New" pitchFamily="49" charset="0"/>
                <a:cs typeface="Courier New" pitchFamily="49" charset="0"/>
              </a:rPr>
              <a:t>  </a:t>
            </a:r>
            <a:r>
              <a:rPr lang="en-US" altLang="zh-CN" sz="1600" dirty="0" smtClean="0">
                <a:latin typeface="Courier New" pitchFamily="49" charset="0"/>
                <a:cs typeface="Courier New" pitchFamily="49" charset="0"/>
              </a:rPr>
              <a:t> </a:t>
            </a:r>
            <a:r>
              <a:rPr lang="zh-CN" altLang="en-US" sz="1600" dirty="0" smtClean="0">
                <a:latin typeface="Courier New" pitchFamily="49" charset="0"/>
                <a:cs typeface="Courier New" pitchFamily="49" charset="0"/>
              </a:rPr>
              <a:t>注意</a:t>
            </a:r>
            <a:r>
              <a:rPr lang="en-US" altLang="zh-CN" sz="1600" dirty="0" smtClean="0">
                <a:latin typeface="Courier New" pitchFamily="49" charset="0"/>
                <a:cs typeface="Courier New" pitchFamily="49" charset="0"/>
              </a:rPr>
              <a:t>:0</a:t>
            </a:r>
            <a:r>
              <a:rPr lang="zh-CN" altLang="en-US" sz="1600" dirty="0" smtClean="0">
                <a:latin typeface="Courier New" pitchFamily="49" charset="0"/>
                <a:cs typeface="Courier New" pitchFamily="49" charset="0"/>
              </a:rPr>
              <a:t>作为根比较特殊</a:t>
            </a:r>
            <a:r>
              <a:rPr lang="en-US" altLang="zh-CN" sz="1600" dirty="0" smtClean="0">
                <a:latin typeface="Courier New" pitchFamily="49" charset="0"/>
                <a:cs typeface="Courier New" pitchFamily="49" charset="0"/>
              </a:rPr>
              <a:t>! */ </a:t>
            </a:r>
          </a:p>
          <a:p>
            <a:pPr>
              <a:buNone/>
            </a:pPr>
            <a:r>
              <a:rPr lang="en-US" altLang="zh-CN" sz="1600" dirty="0" err="1" smtClean="0">
                <a:latin typeface="Courier New" pitchFamily="49" charset="0"/>
                <a:cs typeface="Courier New" pitchFamily="49" charset="0"/>
              </a:rPr>
              <a:t>int</a:t>
            </a:r>
            <a:r>
              <a:rPr lang="en-US" altLang="zh-CN" sz="1600" dirty="0" smtClean="0">
                <a:latin typeface="Courier New" pitchFamily="49" charset="0"/>
                <a:cs typeface="Courier New" pitchFamily="49" charset="0"/>
              </a:rPr>
              <a:t> edge[V][V], </a:t>
            </a:r>
            <a:r>
              <a:rPr lang="en-US" altLang="zh-CN" sz="1600" dirty="0" err="1" smtClean="0">
                <a:latin typeface="Courier New" pitchFamily="49" charset="0"/>
                <a:cs typeface="Courier New" pitchFamily="49" charset="0"/>
              </a:rPr>
              <a:t>anc</a:t>
            </a:r>
            <a:r>
              <a:rPr lang="en-US" altLang="zh-CN" sz="1600" dirty="0" smtClean="0">
                <a:latin typeface="Courier New" pitchFamily="49" charset="0"/>
                <a:cs typeface="Courier New" pitchFamily="49" charset="0"/>
              </a:rPr>
              <a:t>[V], pre[V], </a:t>
            </a:r>
            <a:r>
              <a:rPr lang="en-US" altLang="zh-CN" sz="1600" dirty="0" err="1" smtClean="0">
                <a:latin typeface="Courier New" pitchFamily="49" charset="0"/>
                <a:cs typeface="Courier New" pitchFamily="49" charset="0"/>
              </a:rPr>
              <a:t>vis</a:t>
            </a:r>
            <a:r>
              <a:rPr lang="en-US" altLang="zh-CN" sz="1600" dirty="0" smtClean="0">
                <a:latin typeface="Courier New" pitchFamily="49" charset="0"/>
                <a:cs typeface="Courier New" pitchFamily="49" charset="0"/>
              </a:rPr>
              <a:t>[V], deg[V]; </a:t>
            </a:r>
          </a:p>
          <a:p>
            <a:pPr>
              <a:buNone/>
            </a:pPr>
            <a:r>
              <a:rPr lang="en-US" altLang="zh-CN" sz="1600" dirty="0" smtClean="0">
                <a:latin typeface="Courier New" pitchFamily="49" charset="0"/>
                <a:cs typeface="Courier New" pitchFamily="49" charset="0"/>
              </a:rPr>
              <a:t>void </a:t>
            </a:r>
            <a:r>
              <a:rPr lang="en-US" altLang="zh-CN" sz="1600" dirty="0" err="1" smtClean="0">
                <a:latin typeface="Courier New" pitchFamily="49" charset="0"/>
                <a:cs typeface="Courier New" pitchFamily="49" charset="0"/>
              </a:rPr>
              <a:t>dfs</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int</a:t>
            </a:r>
            <a:r>
              <a:rPr lang="en-US" altLang="zh-CN" sz="1600" dirty="0" smtClean="0">
                <a:latin typeface="Courier New" pitchFamily="49" charset="0"/>
                <a:cs typeface="Courier New" pitchFamily="49" charset="0"/>
              </a:rPr>
              <a:t> cur, </a:t>
            </a:r>
            <a:r>
              <a:rPr lang="en-US" altLang="zh-CN" sz="1600" dirty="0" err="1" smtClean="0">
                <a:latin typeface="Courier New" pitchFamily="49" charset="0"/>
                <a:cs typeface="Courier New" pitchFamily="49" charset="0"/>
              </a:rPr>
              <a:t>int</a:t>
            </a:r>
            <a:r>
              <a:rPr lang="en-US" altLang="zh-CN" sz="1600" dirty="0" smtClean="0">
                <a:latin typeface="Courier New" pitchFamily="49" charset="0"/>
                <a:cs typeface="Courier New" pitchFamily="49" charset="0"/>
              </a:rPr>
              <a:t> father, </a:t>
            </a:r>
            <a:r>
              <a:rPr lang="en-US" altLang="zh-CN" sz="1600" dirty="0" err="1" smtClean="0">
                <a:latin typeface="Courier New" pitchFamily="49" charset="0"/>
                <a:cs typeface="Courier New" pitchFamily="49" charset="0"/>
              </a:rPr>
              <a:t>int</a:t>
            </a:r>
            <a:r>
              <a:rPr lang="en-US" altLang="zh-CN" sz="1600" dirty="0" smtClean="0">
                <a:latin typeface="Courier New" pitchFamily="49" charset="0"/>
                <a:cs typeface="Courier New" pitchFamily="49" charset="0"/>
              </a:rPr>
              <a:t> </a:t>
            </a:r>
            <a:r>
              <a:rPr lang="en-US" altLang="zh-CN" sz="1600" dirty="0" err="1" smtClean="0">
                <a:latin typeface="Courier New" pitchFamily="49" charset="0"/>
                <a:cs typeface="Courier New" pitchFamily="49" charset="0"/>
              </a:rPr>
              <a:t>dep</a:t>
            </a:r>
            <a:r>
              <a:rPr lang="en-US" altLang="zh-CN" sz="1600" dirty="0" smtClean="0">
                <a:latin typeface="Courier New" pitchFamily="49" charset="0"/>
                <a:cs typeface="Courier New" pitchFamily="49" charset="0"/>
              </a:rPr>
              <a:t>, </a:t>
            </a:r>
            <a:r>
              <a:rPr lang="en-US" altLang="zh-CN" sz="1600" dirty="0" err="1" smtClean="0">
                <a:latin typeface="Courier New" pitchFamily="49" charset="0"/>
                <a:cs typeface="Courier New" pitchFamily="49" charset="0"/>
              </a:rPr>
              <a:t>int</a:t>
            </a:r>
            <a:r>
              <a:rPr lang="en-US" altLang="zh-CN" sz="1600" dirty="0" smtClean="0">
                <a:latin typeface="Courier New" pitchFamily="49" charset="0"/>
                <a:cs typeface="Courier New" pitchFamily="49" charset="0"/>
              </a:rPr>
              <a:t> n) </a:t>
            </a:r>
          </a:p>
          <a:p>
            <a:pPr>
              <a:buNone/>
            </a:pPr>
            <a:r>
              <a:rPr lang="en-US" altLang="zh-CN" sz="1600" dirty="0" smtClean="0">
                <a:latin typeface="Courier New" pitchFamily="49" charset="0"/>
                <a:cs typeface="Courier New" pitchFamily="49" charset="0"/>
              </a:rPr>
              <a:t>{// vertex: 0 ~ n-1 </a:t>
            </a:r>
          </a:p>
          <a:p>
            <a:pPr>
              <a:buNone/>
            </a:pPr>
            <a:r>
              <a:rPr lang="en-US" altLang="zh-CN" sz="1600" dirty="0" smtClean="0">
                <a:latin typeface="Courier New" pitchFamily="49" charset="0"/>
                <a:cs typeface="Courier New" pitchFamily="49" charset="0"/>
              </a:rPr>
              <a:t>  </a:t>
            </a:r>
            <a:r>
              <a:rPr lang="en-US" altLang="zh-CN" sz="1600" dirty="0" err="1" smtClean="0">
                <a:latin typeface="Courier New" pitchFamily="49" charset="0"/>
                <a:cs typeface="Courier New" pitchFamily="49" charset="0"/>
              </a:rPr>
              <a:t>int</a:t>
            </a:r>
            <a:r>
              <a:rPr lang="en-US" altLang="zh-CN" sz="1600" dirty="0" smtClean="0">
                <a:latin typeface="Courier New" pitchFamily="49" charset="0"/>
                <a:cs typeface="Courier New" pitchFamily="49" charset="0"/>
              </a:rPr>
              <a:t> </a:t>
            </a:r>
            <a:r>
              <a:rPr lang="en-US" altLang="zh-CN" sz="1600" dirty="0" err="1" smtClean="0">
                <a:latin typeface="Courier New" pitchFamily="49" charset="0"/>
                <a:cs typeface="Courier New" pitchFamily="49" charset="0"/>
              </a:rPr>
              <a:t>cnt</a:t>
            </a:r>
            <a:r>
              <a:rPr lang="en-US" altLang="zh-CN" sz="1600" dirty="0" smtClean="0">
                <a:latin typeface="Courier New" pitchFamily="49" charset="0"/>
                <a:cs typeface="Courier New" pitchFamily="49" charset="0"/>
              </a:rPr>
              <a:t> = 0; </a:t>
            </a:r>
          </a:p>
          <a:p>
            <a:pPr>
              <a:buNone/>
            </a:pPr>
            <a:r>
              <a:rPr lang="en-US" altLang="zh-CN" sz="1600" dirty="0" smtClean="0">
                <a:latin typeface="Courier New" pitchFamily="49" charset="0"/>
                <a:cs typeface="Courier New" pitchFamily="49" charset="0"/>
              </a:rPr>
              <a:t>  </a:t>
            </a:r>
            <a:r>
              <a:rPr lang="en-US" altLang="zh-CN" sz="1600" dirty="0" err="1" smtClean="0">
                <a:latin typeface="Courier New" pitchFamily="49" charset="0"/>
                <a:cs typeface="Courier New" pitchFamily="49" charset="0"/>
              </a:rPr>
              <a:t>vis</a:t>
            </a:r>
            <a:r>
              <a:rPr lang="en-US" altLang="zh-CN" sz="1600" dirty="0" smtClean="0">
                <a:latin typeface="Courier New" pitchFamily="49" charset="0"/>
                <a:cs typeface="Courier New" pitchFamily="49" charset="0"/>
              </a:rPr>
              <a:t>[cur] = 1; pre[cur] = </a:t>
            </a:r>
            <a:r>
              <a:rPr lang="en-US" altLang="zh-CN" sz="1600" dirty="0" err="1" smtClean="0">
                <a:latin typeface="Courier New" pitchFamily="49" charset="0"/>
                <a:cs typeface="Courier New" pitchFamily="49" charset="0"/>
              </a:rPr>
              <a:t>anc</a:t>
            </a:r>
            <a:r>
              <a:rPr lang="en-US" altLang="zh-CN" sz="1600" dirty="0" smtClean="0">
                <a:latin typeface="Courier New" pitchFamily="49" charset="0"/>
                <a:cs typeface="Courier New" pitchFamily="49" charset="0"/>
              </a:rPr>
              <a:t>[cur] = </a:t>
            </a:r>
            <a:r>
              <a:rPr lang="en-US" altLang="zh-CN" sz="1600" dirty="0" err="1" smtClean="0">
                <a:latin typeface="Courier New" pitchFamily="49" charset="0"/>
                <a:cs typeface="Courier New" pitchFamily="49" charset="0"/>
              </a:rPr>
              <a:t>dep</a:t>
            </a:r>
            <a:r>
              <a:rPr lang="en-US" altLang="zh-CN" sz="1600" dirty="0" smtClean="0">
                <a:latin typeface="Courier New" pitchFamily="49" charset="0"/>
                <a:cs typeface="Courier New" pitchFamily="49" charset="0"/>
              </a:rPr>
              <a:t>; </a:t>
            </a:r>
          </a:p>
          <a:p>
            <a:pPr>
              <a:buNone/>
            </a:pPr>
            <a:r>
              <a:rPr lang="en-US" altLang="zh-CN" sz="1600" dirty="0" smtClean="0">
                <a:latin typeface="Courier New" pitchFamily="49" charset="0"/>
                <a:cs typeface="Courier New" pitchFamily="49" charset="0"/>
              </a:rPr>
              <a:t>  for (</a:t>
            </a:r>
            <a:r>
              <a:rPr lang="en-US" altLang="zh-CN" sz="1600" dirty="0" err="1" smtClean="0">
                <a:latin typeface="Courier New" pitchFamily="49" charset="0"/>
                <a:cs typeface="Courier New" pitchFamily="49" charset="0"/>
              </a:rPr>
              <a:t>int</a:t>
            </a:r>
            <a:r>
              <a:rPr lang="en-US" altLang="zh-CN" sz="1600" dirty="0" smtClean="0">
                <a:latin typeface="Courier New" pitchFamily="49" charset="0"/>
                <a:cs typeface="Courier New" pitchFamily="49" charset="0"/>
              </a:rPr>
              <a:t> </a:t>
            </a:r>
            <a:r>
              <a:rPr lang="en-US" altLang="zh-CN" sz="1600" dirty="0" err="1" smtClean="0">
                <a:latin typeface="Courier New" pitchFamily="49" charset="0"/>
                <a:cs typeface="Courier New" pitchFamily="49" charset="0"/>
              </a:rPr>
              <a:t>i</a:t>
            </a:r>
            <a:r>
              <a:rPr lang="en-US" altLang="zh-CN" sz="1600" dirty="0" smtClean="0">
                <a:latin typeface="Courier New" pitchFamily="49" charset="0"/>
                <a:cs typeface="Courier New" pitchFamily="49" charset="0"/>
              </a:rPr>
              <a:t>=0; </a:t>
            </a:r>
            <a:r>
              <a:rPr lang="en-US" altLang="zh-CN" sz="1600" dirty="0" err="1" smtClean="0">
                <a:latin typeface="Courier New" pitchFamily="49" charset="0"/>
                <a:cs typeface="Courier New" pitchFamily="49" charset="0"/>
              </a:rPr>
              <a:t>i</a:t>
            </a:r>
            <a:r>
              <a:rPr lang="en-US" altLang="zh-CN" sz="1600" dirty="0" smtClean="0">
                <a:latin typeface="Courier New" pitchFamily="49" charset="0"/>
                <a:cs typeface="Courier New" pitchFamily="49" charset="0"/>
              </a:rPr>
              <a:t>&lt;n; ++</a:t>
            </a:r>
            <a:r>
              <a:rPr lang="en-US" altLang="zh-CN" sz="1600" dirty="0" err="1" smtClean="0">
                <a:latin typeface="Courier New" pitchFamily="49" charset="0"/>
                <a:cs typeface="Courier New" pitchFamily="49" charset="0"/>
              </a:rPr>
              <a:t>i</a:t>
            </a:r>
            <a:r>
              <a:rPr lang="en-US" altLang="zh-CN" sz="1600" dirty="0" smtClean="0">
                <a:latin typeface="Courier New" pitchFamily="49" charset="0"/>
                <a:cs typeface="Courier New" pitchFamily="49" charset="0"/>
              </a:rPr>
              <a:t>) if (edge[cur][</a:t>
            </a:r>
            <a:r>
              <a:rPr lang="en-US" altLang="zh-CN" sz="1600" dirty="0" err="1" smtClean="0">
                <a:latin typeface="Courier New" pitchFamily="49" charset="0"/>
                <a:cs typeface="Courier New" pitchFamily="49" charset="0"/>
              </a:rPr>
              <a:t>i</a:t>
            </a:r>
            <a:r>
              <a:rPr lang="en-US" altLang="zh-CN" sz="1600" dirty="0" smtClean="0">
                <a:latin typeface="Courier New" pitchFamily="49" charset="0"/>
                <a:cs typeface="Courier New" pitchFamily="49" charset="0"/>
              </a:rPr>
              <a:t>]) { </a:t>
            </a:r>
          </a:p>
          <a:p>
            <a:pPr>
              <a:buNone/>
            </a:pPr>
            <a:r>
              <a:rPr lang="en-US" altLang="zh-CN" sz="1600" dirty="0" smtClean="0">
                <a:latin typeface="Courier New" pitchFamily="49" charset="0"/>
                <a:cs typeface="Courier New" pitchFamily="49" charset="0"/>
              </a:rPr>
              <a:t>    if (</a:t>
            </a:r>
            <a:r>
              <a:rPr lang="en-US" altLang="zh-CN" sz="1600" dirty="0" err="1" smtClean="0">
                <a:latin typeface="Courier New" pitchFamily="49" charset="0"/>
                <a:cs typeface="Courier New" pitchFamily="49" charset="0"/>
              </a:rPr>
              <a:t>i</a:t>
            </a:r>
            <a:r>
              <a:rPr lang="en-US" altLang="zh-CN" sz="1600" dirty="0" smtClean="0">
                <a:latin typeface="Courier New" pitchFamily="49" charset="0"/>
                <a:cs typeface="Courier New" pitchFamily="49" charset="0"/>
              </a:rPr>
              <a:t> != father &amp;&amp; 1 == </a:t>
            </a:r>
            <a:r>
              <a:rPr lang="en-US" altLang="zh-CN" sz="1600" dirty="0" err="1" smtClean="0">
                <a:latin typeface="Courier New" pitchFamily="49" charset="0"/>
                <a:cs typeface="Courier New" pitchFamily="49" charset="0"/>
              </a:rPr>
              <a:t>vis</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i</a:t>
            </a:r>
            <a:r>
              <a:rPr lang="en-US" altLang="zh-CN" sz="1600" dirty="0" smtClean="0">
                <a:latin typeface="Courier New" pitchFamily="49" charset="0"/>
                <a:cs typeface="Courier New" pitchFamily="49" charset="0"/>
              </a:rPr>
              <a:t>]) { </a:t>
            </a:r>
          </a:p>
          <a:p>
            <a:pPr>
              <a:buNone/>
            </a:pPr>
            <a:r>
              <a:rPr lang="en-US" altLang="zh-CN" sz="1600" dirty="0" smtClean="0">
                <a:latin typeface="Courier New" pitchFamily="49" charset="0"/>
                <a:cs typeface="Courier New" pitchFamily="49" charset="0"/>
              </a:rPr>
              <a:t>      if (pre[</a:t>
            </a:r>
            <a:r>
              <a:rPr lang="en-US" altLang="zh-CN" sz="1600" dirty="0" err="1" smtClean="0">
                <a:latin typeface="Courier New" pitchFamily="49" charset="0"/>
                <a:cs typeface="Courier New" pitchFamily="49" charset="0"/>
              </a:rPr>
              <a:t>i</a:t>
            </a:r>
            <a:r>
              <a:rPr lang="en-US" altLang="zh-CN" sz="1600" dirty="0" smtClean="0">
                <a:latin typeface="Courier New" pitchFamily="49" charset="0"/>
                <a:cs typeface="Courier New" pitchFamily="49" charset="0"/>
              </a:rPr>
              <a:t>] &lt; </a:t>
            </a:r>
            <a:r>
              <a:rPr lang="en-US" altLang="zh-CN" sz="1600" dirty="0" err="1" smtClean="0">
                <a:latin typeface="Courier New" pitchFamily="49" charset="0"/>
                <a:cs typeface="Courier New" pitchFamily="49" charset="0"/>
              </a:rPr>
              <a:t>anc</a:t>
            </a:r>
            <a:r>
              <a:rPr lang="en-US" altLang="zh-CN" sz="1600" dirty="0" smtClean="0">
                <a:latin typeface="Courier New" pitchFamily="49" charset="0"/>
                <a:cs typeface="Courier New" pitchFamily="49" charset="0"/>
              </a:rPr>
              <a:t>[cur]) </a:t>
            </a:r>
            <a:r>
              <a:rPr lang="en-US" altLang="zh-CN" sz="1600" dirty="0" err="1" smtClean="0">
                <a:latin typeface="Courier New" pitchFamily="49" charset="0"/>
                <a:cs typeface="Courier New" pitchFamily="49" charset="0"/>
              </a:rPr>
              <a:t>anc</a:t>
            </a:r>
            <a:r>
              <a:rPr lang="en-US" altLang="zh-CN" sz="1600" dirty="0" smtClean="0">
                <a:latin typeface="Courier New" pitchFamily="49" charset="0"/>
                <a:cs typeface="Courier New" pitchFamily="49" charset="0"/>
              </a:rPr>
              <a:t>[cur] = pre[</a:t>
            </a:r>
            <a:r>
              <a:rPr lang="en-US" altLang="zh-CN" sz="1600" dirty="0" err="1" smtClean="0">
                <a:latin typeface="Courier New" pitchFamily="49" charset="0"/>
                <a:cs typeface="Courier New" pitchFamily="49" charset="0"/>
              </a:rPr>
              <a:t>i</a:t>
            </a:r>
            <a:r>
              <a:rPr lang="en-US" altLang="zh-CN" sz="1600" dirty="0" smtClean="0">
                <a:latin typeface="Courier New" pitchFamily="49" charset="0"/>
                <a:cs typeface="Courier New" pitchFamily="49" charset="0"/>
              </a:rPr>
              <a:t>];//back edge } </a:t>
            </a:r>
          </a:p>
          <a:p>
            <a:pPr>
              <a:buNone/>
            </a:pPr>
            <a:r>
              <a:rPr lang="en-US" altLang="zh-CN" sz="1600" dirty="0" smtClean="0">
                <a:latin typeface="Courier New" pitchFamily="49" charset="0"/>
                <a:cs typeface="Courier New" pitchFamily="49" charset="0"/>
              </a:rPr>
              <a:t>    if (0 == </a:t>
            </a:r>
            <a:r>
              <a:rPr lang="en-US" altLang="zh-CN" sz="1600" dirty="0" err="1" smtClean="0">
                <a:latin typeface="Courier New" pitchFamily="49" charset="0"/>
                <a:cs typeface="Courier New" pitchFamily="49" charset="0"/>
              </a:rPr>
              <a:t>vis</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i</a:t>
            </a:r>
            <a:r>
              <a:rPr lang="en-US" altLang="zh-CN" sz="1600" dirty="0" smtClean="0">
                <a:latin typeface="Courier New" pitchFamily="49" charset="0"/>
                <a:cs typeface="Courier New" pitchFamily="49" charset="0"/>
              </a:rPr>
              <a:t>]) {          //tree edge </a:t>
            </a:r>
          </a:p>
          <a:p>
            <a:pPr>
              <a:buNone/>
            </a:pPr>
            <a:r>
              <a:rPr lang="en-US" altLang="zh-CN" sz="1600" dirty="0" smtClean="0">
                <a:latin typeface="Courier New" pitchFamily="49" charset="0"/>
                <a:cs typeface="Courier New" pitchFamily="49" charset="0"/>
              </a:rPr>
              <a:t>      </a:t>
            </a:r>
            <a:r>
              <a:rPr lang="en-US" altLang="zh-CN" sz="1600" dirty="0" err="1" smtClean="0">
                <a:latin typeface="Courier New" pitchFamily="49" charset="0"/>
                <a:cs typeface="Courier New" pitchFamily="49" charset="0"/>
              </a:rPr>
              <a:t>dfs</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i</a:t>
            </a:r>
            <a:r>
              <a:rPr lang="en-US" altLang="zh-CN" sz="1600" dirty="0" smtClean="0">
                <a:latin typeface="Courier New" pitchFamily="49" charset="0"/>
                <a:cs typeface="Courier New" pitchFamily="49" charset="0"/>
              </a:rPr>
              <a:t>, cur, dep+1, n); </a:t>
            </a:r>
          </a:p>
          <a:p>
            <a:pPr>
              <a:buNone/>
            </a:pPr>
            <a:r>
              <a:rPr lang="en-US" altLang="zh-CN" sz="1600" dirty="0" smtClean="0">
                <a:latin typeface="Courier New" pitchFamily="49" charset="0"/>
                <a:cs typeface="Courier New" pitchFamily="49" charset="0"/>
              </a:rPr>
              <a:t>      ++</a:t>
            </a:r>
            <a:r>
              <a:rPr lang="en-US" altLang="zh-CN" sz="1600" dirty="0" err="1" smtClean="0">
                <a:latin typeface="Courier New" pitchFamily="49" charset="0"/>
                <a:cs typeface="Courier New" pitchFamily="49" charset="0"/>
              </a:rPr>
              <a:t>cnt</a:t>
            </a:r>
            <a:r>
              <a:rPr lang="en-US" altLang="zh-CN" sz="1600" dirty="0" smtClean="0">
                <a:latin typeface="Courier New" pitchFamily="49" charset="0"/>
                <a:cs typeface="Courier New" pitchFamily="49" charset="0"/>
              </a:rPr>
              <a:t>; // </a:t>
            </a:r>
            <a:r>
              <a:rPr lang="zh-CN" altLang="en-US" sz="1600" dirty="0" smtClean="0">
                <a:latin typeface="Courier New" pitchFamily="49" charset="0"/>
                <a:cs typeface="Courier New" pitchFamily="49" charset="0"/>
              </a:rPr>
              <a:t>分支个数 </a:t>
            </a:r>
          </a:p>
          <a:p>
            <a:pPr>
              <a:buNone/>
            </a:pPr>
            <a:r>
              <a:rPr lang="zh-CN" altLang="en-US" sz="1600" dirty="0" smtClean="0">
                <a:latin typeface="Courier New" pitchFamily="49" charset="0"/>
                <a:cs typeface="Courier New" pitchFamily="49" charset="0"/>
              </a:rPr>
              <a:t>      </a:t>
            </a:r>
            <a:r>
              <a:rPr lang="en-US" altLang="zh-CN" sz="1600" dirty="0" smtClean="0">
                <a:latin typeface="Courier New" pitchFamily="49" charset="0"/>
                <a:cs typeface="Courier New" pitchFamily="49" charset="0"/>
              </a:rPr>
              <a:t>if (</a:t>
            </a:r>
            <a:r>
              <a:rPr lang="en-US" altLang="zh-CN" sz="1600" dirty="0" err="1" smtClean="0">
                <a:latin typeface="Courier New" pitchFamily="49" charset="0"/>
                <a:cs typeface="Courier New" pitchFamily="49" charset="0"/>
              </a:rPr>
              <a:t>anc</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i</a:t>
            </a:r>
            <a:r>
              <a:rPr lang="en-US" altLang="zh-CN" sz="1600" dirty="0" smtClean="0">
                <a:latin typeface="Courier New" pitchFamily="49" charset="0"/>
                <a:cs typeface="Courier New" pitchFamily="49" charset="0"/>
              </a:rPr>
              <a:t>] &lt; </a:t>
            </a:r>
            <a:r>
              <a:rPr lang="en-US" altLang="zh-CN" sz="1600" dirty="0" err="1" smtClean="0">
                <a:latin typeface="Courier New" pitchFamily="49" charset="0"/>
                <a:cs typeface="Courier New" pitchFamily="49" charset="0"/>
              </a:rPr>
              <a:t>anc</a:t>
            </a:r>
            <a:r>
              <a:rPr lang="en-US" altLang="zh-CN" sz="1600" dirty="0" smtClean="0">
                <a:latin typeface="Courier New" pitchFamily="49" charset="0"/>
                <a:cs typeface="Courier New" pitchFamily="49" charset="0"/>
              </a:rPr>
              <a:t>[cur]) </a:t>
            </a:r>
            <a:r>
              <a:rPr lang="en-US" altLang="zh-CN" sz="1600" dirty="0" err="1" smtClean="0">
                <a:latin typeface="Courier New" pitchFamily="49" charset="0"/>
                <a:cs typeface="Courier New" pitchFamily="49" charset="0"/>
              </a:rPr>
              <a:t>anc</a:t>
            </a:r>
            <a:r>
              <a:rPr lang="en-US" altLang="zh-CN" sz="1600" dirty="0" smtClean="0">
                <a:latin typeface="Courier New" pitchFamily="49" charset="0"/>
                <a:cs typeface="Courier New" pitchFamily="49" charset="0"/>
              </a:rPr>
              <a:t>[cur] = </a:t>
            </a:r>
            <a:r>
              <a:rPr lang="en-US" altLang="zh-CN" sz="1600" dirty="0" err="1" smtClean="0">
                <a:latin typeface="Courier New" pitchFamily="49" charset="0"/>
                <a:cs typeface="Courier New" pitchFamily="49" charset="0"/>
              </a:rPr>
              <a:t>anc</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i</a:t>
            </a:r>
            <a:r>
              <a:rPr lang="en-US" altLang="zh-CN" sz="1600" dirty="0" smtClean="0">
                <a:latin typeface="Courier New" pitchFamily="49" charset="0"/>
                <a:cs typeface="Courier New" pitchFamily="49" charset="0"/>
              </a:rPr>
              <a:t>]; </a:t>
            </a:r>
          </a:p>
          <a:p>
            <a:pPr>
              <a:buNone/>
            </a:pPr>
            <a:r>
              <a:rPr lang="en-US" altLang="zh-CN" sz="1600" dirty="0" smtClean="0">
                <a:latin typeface="Courier New" pitchFamily="49" charset="0"/>
                <a:cs typeface="Courier New" pitchFamily="49" charset="0"/>
              </a:rPr>
              <a:t>      if ((cur==0 &amp;&amp; </a:t>
            </a:r>
            <a:r>
              <a:rPr lang="en-US" altLang="zh-CN" sz="1600" dirty="0" err="1" smtClean="0">
                <a:latin typeface="Courier New" pitchFamily="49" charset="0"/>
                <a:cs typeface="Courier New" pitchFamily="49" charset="0"/>
              </a:rPr>
              <a:t>cnt</a:t>
            </a:r>
            <a:r>
              <a:rPr lang="en-US" altLang="zh-CN" sz="1600" dirty="0" smtClean="0">
                <a:latin typeface="Courier New" pitchFamily="49" charset="0"/>
                <a:cs typeface="Courier New" pitchFamily="49" charset="0"/>
              </a:rPr>
              <a:t>&gt;1) || (</a:t>
            </a:r>
            <a:r>
              <a:rPr lang="en-US" altLang="zh-CN" sz="1600" dirty="0" err="1" smtClean="0">
                <a:latin typeface="Courier New" pitchFamily="49" charset="0"/>
                <a:cs typeface="Courier New" pitchFamily="49" charset="0"/>
              </a:rPr>
              <a:t>cnt</a:t>
            </a:r>
            <a:r>
              <a:rPr lang="en-US" altLang="zh-CN" sz="1600" dirty="0" smtClean="0">
                <a:latin typeface="Courier New" pitchFamily="49" charset="0"/>
                <a:cs typeface="Courier New" pitchFamily="49" charset="0"/>
              </a:rPr>
              <a:t>!=0 &amp;&amp; </a:t>
            </a:r>
            <a:r>
              <a:rPr lang="en-US" altLang="zh-CN" sz="1600" dirty="0" err="1" smtClean="0">
                <a:latin typeface="Courier New" pitchFamily="49" charset="0"/>
                <a:cs typeface="Courier New" pitchFamily="49" charset="0"/>
              </a:rPr>
              <a:t>anc</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i</a:t>
            </a:r>
            <a:r>
              <a:rPr lang="en-US" altLang="zh-CN" sz="1600" dirty="0" smtClean="0">
                <a:latin typeface="Courier New" pitchFamily="49" charset="0"/>
                <a:cs typeface="Courier New" pitchFamily="49" charset="0"/>
              </a:rPr>
              <a:t>]&gt;=pre[cur])) </a:t>
            </a:r>
          </a:p>
          <a:p>
            <a:pPr>
              <a:buNone/>
            </a:pPr>
            <a:r>
              <a:rPr lang="en-US" altLang="zh-CN" sz="1600" dirty="0" smtClean="0">
                <a:latin typeface="Courier New" pitchFamily="49" charset="0"/>
                <a:cs typeface="Courier New" pitchFamily="49" charset="0"/>
              </a:rPr>
              <a:t>        ++deg[cur];  // link degree of a vertex </a:t>
            </a:r>
          </a:p>
          <a:p>
            <a:pPr>
              <a:buNone/>
            </a:pPr>
            <a:r>
              <a:rPr lang="en-US" altLang="zh-CN" sz="1600" dirty="0" smtClean="0">
                <a:latin typeface="Courier New" pitchFamily="49" charset="0"/>
                <a:cs typeface="Courier New" pitchFamily="49" charset="0"/>
              </a:rPr>
              <a:t>    } </a:t>
            </a:r>
          </a:p>
          <a:p>
            <a:pPr>
              <a:buNone/>
            </a:pPr>
            <a:r>
              <a:rPr lang="en-US" altLang="zh-CN" sz="1600" dirty="0" smtClean="0">
                <a:latin typeface="Courier New" pitchFamily="49" charset="0"/>
                <a:cs typeface="Courier New" pitchFamily="49" charset="0"/>
              </a:rPr>
              <a:t>  } </a:t>
            </a:r>
          </a:p>
          <a:p>
            <a:pPr>
              <a:buNone/>
            </a:pPr>
            <a:r>
              <a:rPr lang="en-US" altLang="zh-CN" sz="1600" dirty="0" smtClean="0">
                <a:latin typeface="Courier New" pitchFamily="49" charset="0"/>
                <a:cs typeface="Courier New" pitchFamily="49" charset="0"/>
              </a:rPr>
              <a:t>  </a:t>
            </a:r>
            <a:r>
              <a:rPr lang="en-US" altLang="zh-CN" sz="1600" dirty="0" err="1" smtClean="0">
                <a:latin typeface="Courier New" pitchFamily="49" charset="0"/>
                <a:cs typeface="Courier New" pitchFamily="49" charset="0"/>
              </a:rPr>
              <a:t>vis</a:t>
            </a:r>
            <a:r>
              <a:rPr lang="en-US" altLang="zh-CN" sz="1600" dirty="0" smtClean="0">
                <a:latin typeface="Courier New" pitchFamily="49" charset="0"/>
                <a:cs typeface="Courier New" pitchFamily="49" charset="0"/>
              </a:rPr>
              <a:t>[cur] = 2; </a:t>
            </a:r>
          </a:p>
          <a:p>
            <a:pPr>
              <a:buNone/>
            </a:pPr>
            <a:r>
              <a:rPr lang="en-US" altLang="zh-CN" sz="1600" dirty="0" smtClean="0">
                <a:latin typeface="Courier New" pitchFamily="49" charset="0"/>
                <a:cs typeface="Courier New" pitchFamily="49" charset="0"/>
              </a:rPr>
              <a:t>}</a:t>
            </a:r>
            <a:endParaRPr lang="zh-CN" altLang="en-US" sz="1600" b="1"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zh-CN" altLang="en-US"/>
              <a:t>稀疏图和稠密图</a:t>
            </a:r>
          </a:p>
        </p:txBody>
      </p:sp>
      <p:sp>
        <p:nvSpPr>
          <p:cNvPr id="196611" name="Rectangle 3"/>
          <p:cNvSpPr>
            <a:spLocks noGrp="1" noChangeArrowheads="1"/>
          </p:cNvSpPr>
          <p:nvPr>
            <p:ph type="body" idx="1"/>
          </p:nvPr>
        </p:nvSpPr>
        <p:spPr/>
        <p:txBody>
          <a:bodyPr/>
          <a:lstStyle/>
          <a:p>
            <a:r>
              <a:rPr lang="zh-CN" altLang="en-US"/>
              <a:t>边和</a:t>
            </a:r>
            <a:r>
              <a:rPr lang="en-US" altLang="zh-CN"/>
              <a:t>V(V-1)/2</a:t>
            </a:r>
            <a:r>
              <a:rPr lang="zh-CN" altLang="en-US"/>
              <a:t>相比非常少的称为稀疏图</a:t>
            </a:r>
            <a:r>
              <a:rPr lang="en-US" altLang="zh-CN"/>
              <a:t>(sparse graph), </a:t>
            </a:r>
            <a:r>
              <a:rPr lang="zh-CN" altLang="en-US"/>
              <a:t>它的补图为稠密图</a:t>
            </a:r>
            <a:r>
              <a:rPr lang="en-US" altLang="zh-CN"/>
              <a:t>(dense graph)</a:t>
            </a:r>
          </a:p>
          <a:p>
            <a:r>
              <a:rPr lang="zh-CN" altLang="en-US"/>
              <a:t>时间复杂度为</a:t>
            </a:r>
            <a:r>
              <a:rPr lang="en-US" altLang="zh-CN"/>
              <a:t>ElogE</a:t>
            </a:r>
            <a:r>
              <a:rPr lang="zh-CN" altLang="en-US"/>
              <a:t>的算法和</a:t>
            </a:r>
            <a:r>
              <a:rPr lang="en-US" altLang="zh-CN"/>
              <a:t>V</a:t>
            </a:r>
            <a:r>
              <a:rPr lang="en-US" altLang="zh-CN" baseline="30000"/>
              <a:t>2</a:t>
            </a:r>
            <a:r>
              <a:rPr lang="zh-CN" altLang="en-US"/>
              <a:t>的算法对于稀疏图来说前者好</a:t>
            </a:r>
            <a:r>
              <a:rPr lang="en-US" altLang="zh-CN"/>
              <a:t>, </a:t>
            </a:r>
            <a:r>
              <a:rPr lang="zh-CN" altLang="en-US"/>
              <a:t>稠密图来说后者好</a:t>
            </a:r>
          </a:p>
          <a:p>
            <a:r>
              <a:rPr lang="zh-CN" altLang="en-US"/>
              <a:t>一般来说</a:t>
            </a:r>
            <a:r>
              <a:rPr lang="en-US" altLang="zh-CN"/>
              <a:t>, </a:t>
            </a:r>
            <a:r>
              <a:rPr lang="zh-CN" altLang="en-US"/>
              <a:t>即使对于稀疏图</a:t>
            </a:r>
            <a:r>
              <a:rPr lang="en-US" altLang="zh-CN"/>
              <a:t>, V</a:t>
            </a:r>
            <a:r>
              <a:rPr lang="zh-CN" altLang="en-US"/>
              <a:t>和</a:t>
            </a:r>
            <a:r>
              <a:rPr lang="en-US" altLang="zh-CN"/>
              <a:t>E</a:t>
            </a:r>
            <a:r>
              <a:rPr lang="zh-CN" altLang="en-US"/>
              <a:t>相比都很小</a:t>
            </a:r>
            <a:r>
              <a:rPr lang="en-US" altLang="zh-CN"/>
              <a:t>, </a:t>
            </a:r>
            <a:r>
              <a:rPr lang="zh-CN" altLang="en-US"/>
              <a:t>可以用</a:t>
            </a:r>
            <a:r>
              <a:rPr lang="en-US" altLang="zh-CN"/>
              <a:t>E</a:t>
            </a:r>
            <a:r>
              <a:rPr lang="zh-CN" altLang="en-US"/>
              <a:t>来代替</a:t>
            </a:r>
            <a:r>
              <a:rPr lang="en-US" altLang="zh-CN"/>
              <a:t>V+E, </a:t>
            </a:r>
            <a:r>
              <a:rPr lang="zh-CN" altLang="en-US"/>
              <a:t>因此</a:t>
            </a:r>
            <a:r>
              <a:rPr lang="en-US" altLang="zh-CN"/>
              <a:t>O(V(V+E))</a:t>
            </a:r>
            <a:r>
              <a:rPr lang="zh-CN" altLang="en-US"/>
              <a:t>可以简写为</a:t>
            </a:r>
            <a:r>
              <a:rPr lang="en-US" altLang="zh-CN"/>
              <a:t>O(VE)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b="1" smtClean="0"/>
              <a:t>Cyclic vs. Acyclic Graphs</a:t>
            </a:r>
            <a:endParaRPr lang="zh-CN" altLang="en-US" b="1" smtClean="0"/>
          </a:p>
        </p:txBody>
      </p:sp>
      <p:sp>
        <p:nvSpPr>
          <p:cNvPr id="16387" name="Rectangle 3"/>
          <p:cNvSpPr>
            <a:spLocks noGrp="1" noChangeArrowheads="1"/>
          </p:cNvSpPr>
          <p:nvPr>
            <p:ph type="body" idx="1"/>
          </p:nvPr>
        </p:nvSpPr>
        <p:spPr>
          <a:xfrm>
            <a:off x="457200" y="1052513"/>
            <a:ext cx="8229600" cy="5078412"/>
          </a:xfrm>
        </p:spPr>
        <p:txBody>
          <a:bodyPr/>
          <a:lstStyle/>
          <a:p>
            <a:pPr eaLnBrk="1" hangingPunct="1"/>
            <a:r>
              <a:rPr lang="en-US" altLang="zh-CN" dirty="0" smtClean="0"/>
              <a:t>An </a:t>
            </a:r>
            <a:r>
              <a:rPr lang="en-US" altLang="zh-CN" i="1" dirty="0" smtClean="0">
                <a:solidFill>
                  <a:schemeClr val="hlink"/>
                </a:solidFill>
              </a:rPr>
              <a:t>acyclic</a:t>
            </a:r>
            <a:r>
              <a:rPr lang="en-US" altLang="zh-CN" i="1" dirty="0" smtClean="0"/>
              <a:t> </a:t>
            </a:r>
            <a:r>
              <a:rPr lang="en-US" altLang="zh-CN" dirty="0" smtClean="0"/>
              <a:t>graph does not contain any cycles. </a:t>
            </a:r>
            <a:r>
              <a:rPr lang="en-US" altLang="zh-CN" i="1" dirty="0" smtClean="0"/>
              <a:t>Trees </a:t>
            </a:r>
            <a:r>
              <a:rPr lang="en-US" altLang="zh-CN" dirty="0" smtClean="0"/>
              <a:t>are connected acyclic </a:t>
            </a:r>
            <a:r>
              <a:rPr lang="en-US" altLang="zh-CN" i="1" dirty="0" smtClean="0"/>
              <a:t>undirected </a:t>
            </a:r>
            <a:r>
              <a:rPr lang="en-US" altLang="zh-CN" dirty="0" smtClean="0"/>
              <a:t>graphs.</a:t>
            </a:r>
          </a:p>
          <a:p>
            <a:pPr eaLnBrk="1" hangingPunct="1"/>
            <a:r>
              <a:rPr lang="en-US" altLang="zh-CN" dirty="0" smtClean="0">
                <a:solidFill>
                  <a:srgbClr val="FF0000"/>
                </a:solidFill>
              </a:rPr>
              <a:t>Directed acyclic graphs</a:t>
            </a:r>
            <a:r>
              <a:rPr lang="en-US" altLang="zh-CN" dirty="0" smtClean="0"/>
              <a:t> are called </a:t>
            </a:r>
            <a:r>
              <a:rPr lang="en-US" altLang="zh-CN" i="1" dirty="0" smtClean="0">
                <a:solidFill>
                  <a:schemeClr val="hlink"/>
                </a:solidFill>
              </a:rPr>
              <a:t>DAGs</a:t>
            </a:r>
            <a:r>
              <a:rPr lang="en-US" altLang="zh-CN" dirty="0" smtClean="0"/>
              <a:t>. They arise naturally in scheduling problems, where a directed edge (x, y) indicates that x must occur before y.</a:t>
            </a:r>
            <a:endParaRPr lang="zh-CN" altLang="en-US" dirty="0" smtClean="0"/>
          </a:p>
        </p:txBody>
      </p:sp>
      <p:pic>
        <p:nvPicPr>
          <p:cNvPr id="16388" name="Picture 4" descr="fig9_3"/>
          <p:cNvPicPr>
            <a:picLocks noChangeAspect="1" noChangeArrowheads="1"/>
          </p:cNvPicPr>
          <p:nvPr/>
        </p:nvPicPr>
        <p:blipFill>
          <a:blip r:embed="rId2" cstate="print"/>
          <a:srcRect/>
          <a:stretch>
            <a:fillRect/>
          </a:stretch>
        </p:blipFill>
        <p:spPr bwMode="auto">
          <a:xfrm>
            <a:off x="4572000" y="4070350"/>
            <a:ext cx="3887788" cy="2787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b="1" smtClean="0"/>
              <a:t>Implicit vs. Explicit Graphs</a:t>
            </a:r>
            <a:endParaRPr lang="zh-CN" altLang="en-US" b="1" smtClean="0"/>
          </a:p>
        </p:txBody>
      </p:sp>
      <p:sp>
        <p:nvSpPr>
          <p:cNvPr id="17411" name="Rectangle 3"/>
          <p:cNvSpPr>
            <a:spLocks noGrp="1" noChangeArrowheads="1"/>
          </p:cNvSpPr>
          <p:nvPr>
            <p:ph type="body" idx="1"/>
          </p:nvPr>
        </p:nvSpPr>
        <p:spPr/>
        <p:txBody>
          <a:bodyPr/>
          <a:lstStyle/>
          <a:p>
            <a:pPr eaLnBrk="1" hangingPunct="1"/>
            <a:r>
              <a:rPr lang="en-US" altLang="zh-CN" smtClean="0"/>
              <a:t>Many graphs are not </a:t>
            </a:r>
            <a:r>
              <a:rPr lang="en-US" altLang="zh-CN" i="1" smtClean="0">
                <a:solidFill>
                  <a:schemeClr val="hlink"/>
                </a:solidFill>
              </a:rPr>
              <a:t>explicitly</a:t>
            </a:r>
            <a:r>
              <a:rPr lang="en-US" altLang="zh-CN" smtClean="0"/>
              <a:t> constructed and then traversed, but built as we use them.</a:t>
            </a:r>
          </a:p>
          <a:p>
            <a:pPr eaLnBrk="1" hangingPunct="1"/>
            <a:r>
              <a:rPr lang="en-US" altLang="zh-CN" smtClean="0"/>
              <a:t>A good example arises in backtrack search.</a:t>
            </a:r>
            <a:endParaRPr lang="zh-CN" alt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b="1" dirty="0" smtClean="0"/>
              <a:t>Isomorphism Graphs</a:t>
            </a:r>
            <a:endParaRPr lang="zh-CN" altLang="en-US" b="1" dirty="0" smtClean="0"/>
          </a:p>
        </p:txBody>
      </p:sp>
      <p:sp>
        <p:nvSpPr>
          <p:cNvPr id="18435" name="Rectangle 3"/>
          <p:cNvSpPr>
            <a:spLocks noGrp="1" noChangeArrowheads="1"/>
          </p:cNvSpPr>
          <p:nvPr>
            <p:ph type="body" idx="1"/>
          </p:nvPr>
        </p:nvSpPr>
        <p:spPr>
          <a:xfrm>
            <a:off x="457200" y="1125539"/>
            <a:ext cx="4762872" cy="2879526"/>
          </a:xfrm>
        </p:spPr>
        <p:txBody>
          <a:bodyPr/>
          <a:lstStyle/>
          <a:p>
            <a:pPr eaLnBrk="1" hangingPunct="1"/>
            <a:r>
              <a:rPr lang="en-US" altLang="zh-CN" sz="2800" i="1" dirty="0" smtClean="0">
                <a:solidFill>
                  <a:schemeClr val="hlink"/>
                </a:solidFill>
              </a:rPr>
              <a:t>isomorphism</a:t>
            </a:r>
            <a:r>
              <a:rPr lang="en-US" altLang="zh-CN" sz="2800" i="1" dirty="0" smtClean="0"/>
              <a:t> testing</a:t>
            </a:r>
            <a:r>
              <a:rPr lang="en-US" altLang="zh-CN" sz="2800" dirty="0" smtClean="0"/>
              <a:t>:  determining whether the topological structure of two graphs are in fact identical if we ignore any labels.</a:t>
            </a:r>
          </a:p>
          <a:p>
            <a:pPr eaLnBrk="1" hangingPunct="1"/>
            <a:r>
              <a:rPr lang="zh-CN" altLang="en-US" sz="2800" dirty="0" smtClean="0"/>
              <a:t>右图是同一个图的不同表示。所有边如下表</a:t>
            </a:r>
          </a:p>
        </p:txBody>
      </p:sp>
      <p:pic>
        <p:nvPicPr>
          <p:cNvPr id="4" name="Picture 7"/>
          <p:cNvPicPr>
            <a:picLocks noChangeAspect="1" noChangeArrowheads="1"/>
          </p:cNvPicPr>
          <p:nvPr/>
        </p:nvPicPr>
        <p:blipFill>
          <a:blip r:embed="rId2" cstate="print"/>
          <a:srcRect/>
          <a:stretch>
            <a:fillRect/>
          </a:stretch>
        </p:blipFill>
        <p:spPr>
          <a:xfrm>
            <a:off x="5213548" y="1052736"/>
            <a:ext cx="3390900" cy="5257800"/>
          </a:xfrm>
          <a:prstGeom prst="rect">
            <a:avLst/>
          </a:prstGeom>
          <a:noFill/>
          <a:ln/>
        </p:spPr>
      </p:pic>
      <p:pic>
        <p:nvPicPr>
          <p:cNvPr id="5" name="Picture 9"/>
          <p:cNvPicPr>
            <a:picLocks noChangeAspect="1" noChangeArrowheads="1"/>
          </p:cNvPicPr>
          <p:nvPr/>
        </p:nvPicPr>
        <p:blipFill>
          <a:blip r:embed="rId3" cstate="print"/>
          <a:srcRect/>
          <a:stretch>
            <a:fillRect/>
          </a:stretch>
        </p:blipFill>
        <p:spPr>
          <a:xfrm>
            <a:off x="827584" y="4416387"/>
            <a:ext cx="3311847" cy="1676909"/>
          </a:xfrm>
          <a:prstGeom prst="rect">
            <a:avLst/>
          </a:prstGeom>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b="1" dirty="0" smtClean="0"/>
              <a:t>The Friendship Graph</a:t>
            </a:r>
            <a:endParaRPr lang="zh-CN" altLang="en-US" b="1" dirty="0" smtClean="0"/>
          </a:p>
        </p:txBody>
      </p:sp>
      <p:sp>
        <p:nvSpPr>
          <p:cNvPr id="19459" name="Rectangle 3"/>
          <p:cNvSpPr>
            <a:spLocks noGrp="1" noChangeArrowheads="1"/>
          </p:cNvSpPr>
          <p:nvPr>
            <p:ph type="body" idx="1"/>
          </p:nvPr>
        </p:nvSpPr>
        <p:spPr>
          <a:xfrm>
            <a:off x="457200" y="1125538"/>
            <a:ext cx="8229600" cy="5005387"/>
          </a:xfrm>
        </p:spPr>
        <p:txBody>
          <a:bodyPr/>
          <a:lstStyle/>
          <a:p>
            <a:pPr eaLnBrk="1" hangingPunct="1"/>
            <a:r>
              <a:rPr lang="en-US" altLang="zh-CN" smtClean="0"/>
              <a:t>Consider a graph where the vertices are people, and there is an edge between two people if and only if they are friends.</a:t>
            </a:r>
          </a:p>
          <a:p>
            <a:pPr eaLnBrk="1" hangingPunct="1"/>
            <a:r>
              <a:rPr lang="en-US" altLang="zh-CN" smtClean="0"/>
              <a:t>This graph is well-defined on any set of people: SYSU, Guang Zhou, or the world.</a:t>
            </a:r>
          </a:p>
          <a:p>
            <a:pPr eaLnBrk="1" hangingPunct="1"/>
            <a:r>
              <a:rPr lang="en-US" altLang="zh-CN" smtClean="0"/>
              <a:t>What questions might we ask about the friendship graph?</a:t>
            </a:r>
            <a:endParaRPr lang="zh-CN" alt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z="3800" b="1" smtClean="0"/>
              <a:t>If I am your friend, does that mean you are my friend?</a:t>
            </a:r>
            <a:endParaRPr lang="zh-CN" altLang="en-US" sz="3800" b="1" smtClean="0"/>
          </a:p>
        </p:txBody>
      </p:sp>
      <p:sp>
        <p:nvSpPr>
          <p:cNvPr id="20483" name="Rectangle 3"/>
          <p:cNvSpPr>
            <a:spLocks noGrp="1" noChangeArrowheads="1"/>
          </p:cNvSpPr>
          <p:nvPr>
            <p:ph type="body" idx="1"/>
          </p:nvPr>
        </p:nvSpPr>
        <p:spPr/>
        <p:txBody>
          <a:bodyPr/>
          <a:lstStyle/>
          <a:p>
            <a:pPr eaLnBrk="1" hangingPunct="1"/>
            <a:r>
              <a:rPr lang="en-US" altLang="zh-CN" smtClean="0"/>
              <a:t>A graph is </a:t>
            </a:r>
            <a:r>
              <a:rPr lang="en-US" altLang="zh-CN" i="1" smtClean="0">
                <a:solidFill>
                  <a:schemeClr val="hlink"/>
                </a:solidFill>
              </a:rPr>
              <a:t>undirected</a:t>
            </a:r>
            <a:r>
              <a:rPr lang="en-US" altLang="zh-CN" i="1" smtClean="0"/>
              <a:t> </a:t>
            </a:r>
            <a:r>
              <a:rPr lang="en-US" altLang="zh-CN" smtClean="0"/>
              <a:t>if (x, y) implies (y, x). Otherwise the graph is directed.</a:t>
            </a:r>
          </a:p>
          <a:p>
            <a:pPr eaLnBrk="1" hangingPunct="1"/>
            <a:r>
              <a:rPr lang="en-US" altLang="zh-CN" smtClean="0"/>
              <a:t>The “heard-of” graph is directed since countless famous people have never heard of me!</a:t>
            </a:r>
          </a:p>
          <a:p>
            <a:pPr eaLnBrk="1" hangingPunct="1"/>
            <a:r>
              <a:rPr lang="en-US" altLang="zh-CN" smtClean="0"/>
              <a:t>The “be-married-with” graph is presumably undirected, since it requires a partner.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b="1" smtClean="0"/>
              <a:t>Am I my own friend?</a:t>
            </a:r>
            <a:endParaRPr lang="zh-CN" altLang="en-US" b="1" smtClean="0"/>
          </a:p>
        </p:txBody>
      </p:sp>
      <p:sp>
        <p:nvSpPr>
          <p:cNvPr id="21507" name="Rectangle 3"/>
          <p:cNvSpPr>
            <a:spLocks noGrp="1" noChangeArrowheads="1"/>
          </p:cNvSpPr>
          <p:nvPr>
            <p:ph type="body" idx="1"/>
          </p:nvPr>
        </p:nvSpPr>
        <p:spPr/>
        <p:txBody>
          <a:bodyPr/>
          <a:lstStyle/>
          <a:p>
            <a:pPr eaLnBrk="1" hangingPunct="1"/>
            <a:r>
              <a:rPr lang="en-US" altLang="zh-CN" smtClean="0"/>
              <a:t>An edge of the form (x; x) is said to be a </a:t>
            </a:r>
            <a:r>
              <a:rPr lang="en-US" altLang="zh-CN" i="1" smtClean="0">
                <a:solidFill>
                  <a:schemeClr val="hlink"/>
                </a:solidFill>
              </a:rPr>
              <a:t>loop</a:t>
            </a:r>
            <a:r>
              <a:rPr lang="en-US" altLang="zh-CN" smtClean="0"/>
              <a:t>.</a:t>
            </a:r>
          </a:p>
          <a:p>
            <a:pPr eaLnBrk="1" hangingPunct="1"/>
            <a:r>
              <a:rPr lang="en-US" altLang="zh-CN" smtClean="0"/>
              <a:t>If x is y’s friend several times over, that could be modeled using </a:t>
            </a:r>
            <a:r>
              <a:rPr lang="en-US" altLang="zh-CN" i="1" smtClean="0">
                <a:solidFill>
                  <a:schemeClr val="hlink"/>
                </a:solidFill>
              </a:rPr>
              <a:t>multiedges</a:t>
            </a:r>
            <a:r>
              <a:rPr lang="en-US" altLang="zh-CN" smtClean="0"/>
              <a:t>, multiple edges between the same pair of vertices.</a:t>
            </a:r>
          </a:p>
          <a:p>
            <a:pPr eaLnBrk="1" hangingPunct="1"/>
            <a:r>
              <a:rPr lang="en-US" altLang="zh-CN" smtClean="0"/>
              <a:t>A graph is said to be </a:t>
            </a:r>
            <a:r>
              <a:rPr lang="en-US" altLang="zh-CN" i="1" smtClean="0">
                <a:solidFill>
                  <a:schemeClr val="hlink"/>
                </a:solidFill>
              </a:rPr>
              <a:t>simple</a:t>
            </a:r>
            <a:r>
              <a:rPr lang="en-US" altLang="zh-CN" i="1" smtClean="0"/>
              <a:t> </a:t>
            </a:r>
            <a:r>
              <a:rPr lang="en-US" altLang="zh-CN" smtClean="0"/>
              <a:t>if it contains no loops and multiple edges.</a:t>
            </a:r>
            <a:endParaRPr lang="zh-CN"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b="1" dirty="0" smtClean="0"/>
              <a:t>Contents</a:t>
            </a:r>
            <a:r>
              <a:rPr lang="en-US" altLang="zh-CN" dirty="0" smtClean="0"/>
              <a:t/>
            </a:r>
            <a:br>
              <a:rPr lang="en-US" altLang="zh-CN" dirty="0" smtClean="0"/>
            </a:br>
            <a:endParaRPr lang="zh-CN" altLang="en-US" dirty="0" smtClean="0"/>
          </a:p>
        </p:txBody>
      </p:sp>
      <p:sp>
        <p:nvSpPr>
          <p:cNvPr id="8195" name="Rectangle 3"/>
          <p:cNvSpPr>
            <a:spLocks noGrp="1" noChangeArrowheads="1"/>
          </p:cNvSpPr>
          <p:nvPr>
            <p:ph type="body" idx="1"/>
          </p:nvPr>
        </p:nvSpPr>
        <p:spPr>
          <a:xfrm>
            <a:off x="457200" y="1052513"/>
            <a:ext cx="8229600" cy="5400675"/>
          </a:xfrm>
        </p:spPr>
        <p:txBody>
          <a:bodyPr/>
          <a:lstStyle/>
          <a:p>
            <a:pPr eaLnBrk="1" hangingPunct="1"/>
            <a:r>
              <a:rPr lang="en-US" altLang="zh-CN" b="1" dirty="0" smtClean="0"/>
              <a:t>Flavors of Graphs</a:t>
            </a:r>
          </a:p>
          <a:p>
            <a:pPr eaLnBrk="1" hangingPunct="1"/>
            <a:r>
              <a:rPr lang="en-US" altLang="zh-CN" b="1" dirty="0" smtClean="0"/>
              <a:t>Data Structures for Graph</a:t>
            </a:r>
          </a:p>
          <a:p>
            <a:pPr eaLnBrk="1" hangingPunct="1"/>
            <a:r>
              <a:rPr lang="en-US" altLang="zh-CN" b="1" dirty="0" smtClean="0"/>
              <a:t>Breadth-First Search and Applications</a:t>
            </a:r>
          </a:p>
          <a:p>
            <a:pPr lvl="1" eaLnBrk="1" hangingPunct="1"/>
            <a:r>
              <a:rPr lang="en-US" altLang="zh-CN" b="1" dirty="0" smtClean="0"/>
              <a:t>Connected Components</a:t>
            </a:r>
          </a:p>
          <a:p>
            <a:pPr lvl="1" eaLnBrk="1" hangingPunct="1"/>
            <a:r>
              <a:rPr lang="en-US" altLang="zh-CN" b="1" dirty="0" smtClean="0"/>
              <a:t>Two-Coloring Graphs</a:t>
            </a:r>
          </a:p>
          <a:p>
            <a:pPr eaLnBrk="1" hangingPunct="1"/>
            <a:r>
              <a:rPr lang="en-US" altLang="zh-CN" b="1" dirty="0" smtClean="0"/>
              <a:t>Depth-First Search and Applications</a:t>
            </a:r>
          </a:p>
          <a:p>
            <a:pPr lvl="1" eaLnBrk="1" hangingPunct="1"/>
            <a:r>
              <a:rPr lang="en-US" altLang="zh-CN" dirty="0" smtClean="0"/>
              <a:t>Finding Cycles</a:t>
            </a:r>
          </a:p>
          <a:p>
            <a:pPr lvl="1" eaLnBrk="1" hangingPunct="1"/>
            <a:r>
              <a:rPr lang="en-US" altLang="zh-CN" dirty="0" smtClean="0"/>
              <a:t>Articulation Vertices</a:t>
            </a:r>
          </a:p>
          <a:p>
            <a:pPr lvl="1" eaLnBrk="1" hangingPunct="1"/>
            <a:r>
              <a:rPr lang="en-US" altLang="zh-CN" dirty="0" smtClean="0"/>
              <a:t>Topological Sorting</a:t>
            </a:r>
          </a:p>
          <a:p>
            <a:pPr lvl="1" eaLnBrk="1" hangingPunct="1"/>
            <a:r>
              <a:rPr lang="en-US" altLang="zh-CN" dirty="0" smtClean="0"/>
              <a:t>Strongly Connected Components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z="3800" b="1" smtClean="0"/>
              <a:t>Am I linked by some chain of friends to the President?</a:t>
            </a:r>
            <a:endParaRPr lang="zh-CN" altLang="en-US" sz="3800" b="1" smtClean="0"/>
          </a:p>
        </p:txBody>
      </p:sp>
      <p:sp>
        <p:nvSpPr>
          <p:cNvPr id="22531" name="Rectangle 3"/>
          <p:cNvSpPr>
            <a:spLocks noGrp="1" noChangeArrowheads="1"/>
          </p:cNvSpPr>
          <p:nvPr>
            <p:ph type="body" idx="1"/>
          </p:nvPr>
        </p:nvSpPr>
        <p:spPr/>
        <p:txBody>
          <a:bodyPr/>
          <a:lstStyle/>
          <a:p>
            <a:pPr eaLnBrk="1" hangingPunct="1"/>
            <a:r>
              <a:rPr lang="en-US" altLang="zh-CN" smtClean="0"/>
              <a:t>A </a:t>
            </a:r>
            <a:r>
              <a:rPr lang="en-US" altLang="zh-CN" i="1" smtClean="0">
                <a:solidFill>
                  <a:schemeClr val="hlink"/>
                </a:solidFill>
              </a:rPr>
              <a:t>path</a:t>
            </a:r>
            <a:r>
              <a:rPr lang="en-US" altLang="zh-CN" i="1" smtClean="0"/>
              <a:t> </a:t>
            </a:r>
            <a:r>
              <a:rPr lang="en-US" altLang="zh-CN" smtClean="0"/>
              <a:t>is a sequence of edges connecting two vertices. </a:t>
            </a:r>
          </a:p>
          <a:p>
            <a:pPr eaLnBrk="1" hangingPunct="1"/>
            <a:r>
              <a:rPr lang="en-US" altLang="zh-CN" smtClean="0"/>
              <a:t>Since </a:t>
            </a:r>
            <a:r>
              <a:rPr lang="en-US" altLang="zh-CN" i="1" smtClean="0"/>
              <a:t>the President of Sun Yat-sen University </a:t>
            </a:r>
            <a:r>
              <a:rPr lang="en-US" altLang="zh-CN" smtClean="0"/>
              <a:t>is my friend’s director, there is a path between me and him.</a:t>
            </a:r>
            <a:endParaRPr lang="zh-CN" alt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zh-CN" altLang="en-US"/>
              <a:t>路径和圈</a:t>
            </a:r>
          </a:p>
        </p:txBody>
      </p:sp>
      <p:sp>
        <p:nvSpPr>
          <p:cNvPr id="190467" name="Rectangle 3"/>
          <p:cNvSpPr>
            <a:spLocks noGrp="1" noChangeArrowheads="1"/>
          </p:cNvSpPr>
          <p:nvPr>
            <p:ph type="body" idx="1"/>
          </p:nvPr>
        </p:nvSpPr>
        <p:spPr>
          <a:xfrm>
            <a:off x="457200" y="1268760"/>
            <a:ext cx="8229600" cy="4862165"/>
          </a:xfrm>
        </p:spPr>
        <p:txBody>
          <a:bodyPr/>
          <a:lstStyle/>
          <a:p>
            <a:pPr>
              <a:lnSpc>
                <a:spcPct val="80000"/>
              </a:lnSpc>
            </a:pPr>
            <a:r>
              <a:rPr lang="zh-CN" altLang="en-US" sz="2800" dirty="0"/>
              <a:t>一条路径</a:t>
            </a:r>
            <a:r>
              <a:rPr lang="en-US" altLang="zh-CN" sz="2800" dirty="0"/>
              <a:t>(path)</a:t>
            </a:r>
            <a:r>
              <a:rPr lang="zh-CN" altLang="en-US" sz="2800" dirty="0"/>
              <a:t>是一个结点序列</a:t>
            </a:r>
            <a:r>
              <a:rPr lang="en-US" altLang="zh-CN" sz="2800" dirty="0"/>
              <a:t>, </a:t>
            </a:r>
            <a:r>
              <a:rPr lang="zh-CN" altLang="en-US" sz="2800" dirty="0"/>
              <a:t>路上的相邻结点在图上是邻接的</a:t>
            </a:r>
            <a:r>
              <a:rPr lang="en-US" altLang="zh-CN" sz="2800" dirty="0"/>
              <a:t>.</a:t>
            </a:r>
          </a:p>
          <a:p>
            <a:pPr>
              <a:lnSpc>
                <a:spcPct val="80000"/>
              </a:lnSpc>
            </a:pPr>
            <a:r>
              <a:rPr lang="zh-CN" altLang="en-US" sz="2800" dirty="0"/>
              <a:t>如果结点和边都不重复出现</a:t>
            </a:r>
            <a:r>
              <a:rPr lang="en-US" altLang="zh-CN" sz="2800" dirty="0"/>
              <a:t>, </a:t>
            </a:r>
            <a:r>
              <a:rPr lang="zh-CN" altLang="en-US" sz="2800" dirty="0"/>
              <a:t>则称为简单路径</a:t>
            </a:r>
            <a:r>
              <a:rPr lang="en-US" altLang="zh-CN" sz="2800" dirty="0"/>
              <a:t>(simple path). </a:t>
            </a:r>
            <a:r>
              <a:rPr lang="zh-CN" altLang="en-US" sz="2800" dirty="0"/>
              <a:t>如果除了起点和终点相同外没有重复顶点和边</a:t>
            </a:r>
            <a:r>
              <a:rPr lang="en-US" altLang="zh-CN" sz="2800" dirty="0"/>
              <a:t>, </a:t>
            </a:r>
            <a:r>
              <a:rPr lang="zh-CN" altLang="en-US" sz="2800" dirty="0"/>
              <a:t>称为圈</a:t>
            </a:r>
            <a:r>
              <a:rPr lang="en-US" altLang="zh-CN" sz="2800" dirty="0"/>
              <a:t>(cycle). </a:t>
            </a:r>
          </a:p>
          <a:p>
            <a:pPr>
              <a:lnSpc>
                <a:spcPct val="80000"/>
              </a:lnSpc>
            </a:pPr>
            <a:r>
              <a:rPr lang="zh-CN" altLang="en-US" sz="2800" dirty="0"/>
              <a:t>不相交路</a:t>
            </a:r>
            <a:r>
              <a:rPr lang="en-US" altLang="zh-CN" sz="2800" dirty="0"/>
              <a:t>(disjoint path)</a:t>
            </a:r>
            <a:r>
              <a:rPr lang="zh-CN" altLang="en-US" sz="2800" dirty="0"/>
              <a:t>表示没有除了起点和终点没有公共点的路</a:t>
            </a:r>
            <a:r>
              <a:rPr lang="en-US" altLang="zh-CN" sz="2800" dirty="0"/>
              <a:t>. </a:t>
            </a:r>
            <a:r>
              <a:rPr lang="zh-CN" altLang="en-US" sz="2800" dirty="0"/>
              <a:t>更严格地</a:t>
            </a:r>
          </a:p>
          <a:p>
            <a:pPr lvl="1">
              <a:lnSpc>
                <a:spcPct val="80000"/>
              </a:lnSpc>
            </a:pPr>
            <a:r>
              <a:rPr lang="zh-CN" altLang="en-US" sz="2400" dirty="0"/>
              <a:t>任意点都不相同的叫严格不相交路</a:t>
            </a:r>
            <a:r>
              <a:rPr lang="en-US" altLang="zh-CN" sz="2400" dirty="0"/>
              <a:t>(vertex-disjoint path)</a:t>
            </a:r>
          </a:p>
          <a:p>
            <a:pPr lvl="1">
              <a:lnSpc>
                <a:spcPct val="80000"/>
              </a:lnSpc>
            </a:pPr>
            <a:r>
              <a:rPr lang="zh-CN" altLang="en-US" sz="2400" dirty="0"/>
              <a:t>同理定义边不相交</a:t>
            </a:r>
            <a:r>
              <a:rPr lang="en-US" altLang="zh-CN" sz="2400" dirty="0"/>
              <a:t>(edge-disjoint path)</a:t>
            </a:r>
            <a:r>
              <a:rPr lang="zh-CN" altLang="en-US" sz="2400" dirty="0"/>
              <a:t>路</a:t>
            </a:r>
          </a:p>
          <a:p>
            <a:pPr>
              <a:lnSpc>
                <a:spcPct val="80000"/>
              </a:lnSpc>
            </a:pPr>
            <a:r>
              <a:rPr lang="zh-CN" altLang="en-US" sz="2800" dirty="0"/>
              <a:t>注意</a:t>
            </a:r>
            <a:r>
              <a:rPr lang="en-US" altLang="zh-CN" sz="2800" dirty="0"/>
              <a:t>: </a:t>
            </a:r>
            <a:r>
              <a:rPr lang="zh-CN" altLang="en-US" sz="2800" dirty="0"/>
              <a:t>汉语中圈和环经常混用</a:t>
            </a:r>
            <a:r>
              <a:rPr lang="en-US" altLang="zh-CN" sz="2800" dirty="0"/>
              <a:t>(</a:t>
            </a:r>
            <a:r>
              <a:rPr lang="zh-CN" altLang="en-US" sz="2800" dirty="0"/>
              <a:t>包括一些固定术语</a:t>
            </a:r>
            <a:r>
              <a:rPr lang="en-US" altLang="zh-CN" sz="2800" dirty="0"/>
              <a:t>). </a:t>
            </a:r>
            <a:r>
              <a:rPr lang="zh-CN" altLang="en-US" sz="2800" dirty="0"/>
              <a:t>由于一般不讨论自环</a:t>
            </a:r>
            <a:r>
              <a:rPr lang="en-US" altLang="zh-CN" sz="2800" dirty="0"/>
              <a:t>(self-loop), </a:t>
            </a:r>
            <a:r>
              <a:rPr lang="zh-CN" altLang="en-US" sz="2800" dirty="0"/>
              <a:t>所以以后假设二者等价而不会引起混淆</a:t>
            </a:r>
            <a:endParaRPr lang="en-US" altLang="zh-CN"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z="3800" b="1" smtClean="0"/>
              <a:t>How close is my link to the President?</a:t>
            </a:r>
            <a:endParaRPr lang="zh-CN" altLang="en-US" sz="3800" b="1" smtClean="0"/>
          </a:p>
        </p:txBody>
      </p:sp>
      <p:sp>
        <p:nvSpPr>
          <p:cNvPr id="23555" name="Rectangle 3"/>
          <p:cNvSpPr>
            <a:spLocks noGrp="1" noChangeArrowheads="1"/>
          </p:cNvSpPr>
          <p:nvPr>
            <p:ph type="body" idx="1"/>
          </p:nvPr>
        </p:nvSpPr>
        <p:spPr>
          <a:xfrm>
            <a:off x="457200" y="1196975"/>
            <a:ext cx="8229600" cy="4933950"/>
          </a:xfrm>
        </p:spPr>
        <p:txBody>
          <a:bodyPr/>
          <a:lstStyle/>
          <a:p>
            <a:pPr eaLnBrk="1" hangingPunct="1"/>
            <a:r>
              <a:rPr lang="en-US" altLang="zh-CN" sz="2800" dirty="0" smtClean="0"/>
              <a:t>we are often interested in the </a:t>
            </a:r>
            <a:r>
              <a:rPr lang="en-US" altLang="zh-CN" sz="2800" i="1" dirty="0" smtClean="0">
                <a:solidFill>
                  <a:schemeClr val="hlink"/>
                </a:solidFill>
              </a:rPr>
              <a:t>shortest</a:t>
            </a:r>
            <a:r>
              <a:rPr lang="en-US" altLang="zh-CN" sz="2800" i="1" dirty="0" smtClean="0"/>
              <a:t> </a:t>
            </a:r>
            <a:r>
              <a:rPr lang="en-US" altLang="zh-CN" sz="2800" i="1" dirty="0" smtClean="0">
                <a:solidFill>
                  <a:schemeClr val="hlink"/>
                </a:solidFill>
              </a:rPr>
              <a:t>path</a:t>
            </a:r>
            <a:r>
              <a:rPr lang="en-US" altLang="zh-CN" sz="2800" i="1" dirty="0" smtClean="0"/>
              <a:t> </a:t>
            </a:r>
            <a:r>
              <a:rPr lang="en-US" altLang="zh-CN" sz="2800" dirty="0" smtClean="0"/>
              <a:t>between two nodes.</a:t>
            </a:r>
          </a:p>
          <a:p>
            <a:pPr eaLnBrk="1" hangingPunct="1"/>
            <a:r>
              <a:rPr lang="en-US" altLang="zh-CN" sz="2800" dirty="0" smtClean="0"/>
              <a:t>In graph (a), path 1-2-4 is shorter than 1-2-3-4.</a:t>
            </a:r>
          </a:p>
          <a:p>
            <a:pPr eaLnBrk="1" hangingPunct="1"/>
            <a:endParaRPr lang="zh-CN" altLang="en-US" dirty="0" smtClean="0"/>
          </a:p>
        </p:txBody>
      </p:sp>
      <p:pic>
        <p:nvPicPr>
          <p:cNvPr id="23556" name="Picture 4"/>
          <p:cNvPicPr>
            <a:picLocks noChangeAspect="1" noChangeArrowheads="1"/>
          </p:cNvPicPr>
          <p:nvPr/>
        </p:nvPicPr>
        <p:blipFill>
          <a:blip r:embed="rId2" cstate="print"/>
          <a:srcRect/>
          <a:stretch>
            <a:fillRect/>
          </a:stretch>
        </p:blipFill>
        <p:spPr bwMode="auto">
          <a:xfrm>
            <a:off x="395536" y="3284984"/>
            <a:ext cx="8207375" cy="2435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z="3800" b="1" smtClean="0"/>
              <a:t>Is there a path of friends between any two people?</a:t>
            </a:r>
            <a:endParaRPr lang="zh-CN" altLang="en-US" sz="3800" b="1" smtClean="0"/>
          </a:p>
        </p:txBody>
      </p:sp>
      <p:sp>
        <p:nvSpPr>
          <p:cNvPr id="24579" name="Rectangle 3"/>
          <p:cNvSpPr>
            <a:spLocks noGrp="1" noChangeArrowheads="1"/>
          </p:cNvSpPr>
          <p:nvPr>
            <p:ph type="body" idx="1"/>
          </p:nvPr>
        </p:nvSpPr>
        <p:spPr/>
        <p:txBody>
          <a:bodyPr/>
          <a:lstStyle/>
          <a:p>
            <a:pPr eaLnBrk="1" hangingPunct="1"/>
            <a:r>
              <a:rPr lang="en-US" altLang="zh-CN" smtClean="0"/>
              <a:t>A graph is </a:t>
            </a:r>
            <a:r>
              <a:rPr lang="en-US" altLang="zh-CN" i="1" smtClean="0">
                <a:solidFill>
                  <a:schemeClr val="hlink"/>
                </a:solidFill>
              </a:rPr>
              <a:t>connected</a:t>
            </a:r>
            <a:r>
              <a:rPr lang="en-US" altLang="zh-CN" i="1" smtClean="0"/>
              <a:t> </a:t>
            </a:r>
            <a:r>
              <a:rPr lang="en-US" altLang="zh-CN" smtClean="0"/>
              <a:t>if there is a path between any two vertices.</a:t>
            </a:r>
          </a:p>
          <a:p>
            <a:pPr eaLnBrk="1" hangingPunct="1"/>
            <a:r>
              <a:rPr lang="en-US" altLang="zh-CN" smtClean="0"/>
              <a:t>A directed graph is </a:t>
            </a:r>
            <a:r>
              <a:rPr lang="en-US" altLang="zh-CN" i="1" smtClean="0">
                <a:solidFill>
                  <a:schemeClr val="hlink"/>
                </a:solidFill>
              </a:rPr>
              <a:t>strongly</a:t>
            </a:r>
            <a:r>
              <a:rPr lang="en-US" altLang="zh-CN" i="1" smtClean="0"/>
              <a:t> </a:t>
            </a:r>
            <a:r>
              <a:rPr lang="en-US" altLang="zh-CN" i="1" smtClean="0">
                <a:solidFill>
                  <a:schemeClr val="hlink"/>
                </a:solidFill>
              </a:rPr>
              <a:t>connected</a:t>
            </a:r>
            <a:r>
              <a:rPr lang="en-US" altLang="zh-CN" i="1" smtClean="0"/>
              <a:t> </a:t>
            </a:r>
            <a:r>
              <a:rPr lang="en-US" altLang="zh-CN" smtClean="0"/>
              <a:t>if there is a directed path between any two vertices.</a:t>
            </a:r>
            <a:endParaRPr lang="zh-CN" altLang="en-US" smtClean="0"/>
          </a:p>
        </p:txBody>
      </p:sp>
      <p:pic>
        <p:nvPicPr>
          <p:cNvPr id="300036" name="Picture 4"/>
          <p:cNvPicPr>
            <a:picLocks noChangeAspect="1" noChangeArrowheads="1"/>
          </p:cNvPicPr>
          <p:nvPr/>
        </p:nvPicPr>
        <p:blipFill>
          <a:blip r:embed="rId2" cstate="print"/>
          <a:srcRect/>
          <a:stretch>
            <a:fillRect/>
          </a:stretch>
        </p:blipFill>
        <p:spPr bwMode="auto">
          <a:xfrm>
            <a:off x="-2390775" y="4019550"/>
            <a:ext cx="8115300" cy="3225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zh-CN" altLang="en-US"/>
              <a:t>连通性</a:t>
            </a:r>
          </a:p>
        </p:txBody>
      </p:sp>
      <p:sp>
        <p:nvSpPr>
          <p:cNvPr id="191491" name="Rectangle 3"/>
          <p:cNvSpPr>
            <a:spLocks noGrp="1" noChangeArrowheads="1"/>
          </p:cNvSpPr>
          <p:nvPr>
            <p:ph type="body" idx="1"/>
          </p:nvPr>
        </p:nvSpPr>
        <p:spPr/>
        <p:txBody>
          <a:bodyPr/>
          <a:lstStyle/>
          <a:p>
            <a:r>
              <a:rPr lang="zh-CN" altLang="en-US"/>
              <a:t>如果任意两点都有路径</a:t>
            </a:r>
            <a:r>
              <a:rPr lang="en-US" altLang="zh-CN"/>
              <a:t>, </a:t>
            </a:r>
            <a:r>
              <a:rPr lang="zh-CN" altLang="en-US"/>
              <a:t>则称图是连通</a:t>
            </a:r>
            <a:r>
              <a:rPr lang="en-US" altLang="zh-CN"/>
              <a:t>(connected)</a:t>
            </a:r>
            <a:r>
              <a:rPr lang="zh-CN" altLang="en-US"/>
              <a:t>的</a:t>
            </a:r>
            <a:r>
              <a:rPr lang="en-US" altLang="zh-CN"/>
              <a:t>, </a:t>
            </a:r>
            <a:r>
              <a:rPr lang="zh-CN" altLang="en-US"/>
              <a:t>否则称图是非连通的</a:t>
            </a:r>
            <a:r>
              <a:rPr lang="en-US" altLang="zh-CN"/>
              <a:t>. </a:t>
            </a:r>
          </a:p>
          <a:p>
            <a:r>
              <a:rPr lang="zh-CN" altLang="en-US"/>
              <a:t>非连通图有多个连通分量</a:t>
            </a:r>
            <a:r>
              <a:rPr lang="en-US" altLang="zh-CN"/>
              <a:t>(connected component, cc), </a:t>
            </a:r>
            <a:r>
              <a:rPr lang="zh-CN" altLang="en-US"/>
              <a:t>每个连通分量是一个极大连通子图</a:t>
            </a:r>
            <a:r>
              <a:rPr lang="en-US" altLang="zh-CN"/>
              <a:t>(maximal connected subgraph), </a:t>
            </a:r>
            <a:r>
              <a:rPr lang="zh-CN" altLang="en-US"/>
              <a:t>因为任意加一个结点以后将成为非连通图</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b="1" smtClean="0"/>
              <a:t>Who has the most friends?</a:t>
            </a:r>
            <a:endParaRPr lang="zh-CN" altLang="en-US" b="1" smtClean="0"/>
          </a:p>
        </p:txBody>
      </p:sp>
      <p:sp>
        <p:nvSpPr>
          <p:cNvPr id="25603" name="Rectangle 3"/>
          <p:cNvSpPr>
            <a:spLocks noGrp="1" noChangeArrowheads="1"/>
          </p:cNvSpPr>
          <p:nvPr>
            <p:ph type="body" idx="1"/>
          </p:nvPr>
        </p:nvSpPr>
        <p:spPr/>
        <p:txBody>
          <a:bodyPr/>
          <a:lstStyle/>
          <a:p>
            <a:pPr eaLnBrk="1" hangingPunct="1"/>
            <a:r>
              <a:rPr lang="en-US" altLang="zh-CN" smtClean="0"/>
              <a:t>The </a:t>
            </a:r>
            <a:r>
              <a:rPr lang="en-US" altLang="zh-CN" i="1" smtClean="0">
                <a:solidFill>
                  <a:schemeClr val="hlink"/>
                </a:solidFill>
              </a:rPr>
              <a:t>degree</a:t>
            </a:r>
            <a:r>
              <a:rPr lang="en-US" altLang="zh-CN" i="1" smtClean="0"/>
              <a:t> </a:t>
            </a:r>
            <a:r>
              <a:rPr lang="en-US" altLang="zh-CN" smtClean="0"/>
              <a:t>of a vertex is the number of edges adjacent to it.</a:t>
            </a:r>
            <a:endParaRPr lang="zh-CN" alt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zh-CN" altLang="en-US"/>
              <a:t>生成树</a:t>
            </a:r>
          </a:p>
        </p:txBody>
      </p:sp>
      <p:sp>
        <p:nvSpPr>
          <p:cNvPr id="192515" name="Rectangle 3"/>
          <p:cNvSpPr>
            <a:spLocks noGrp="1" noChangeArrowheads="1"/>
          </p:cNvSpPr>
          <p:nvPr>
            <p:ph type="body" idx="1"/>
          </p:nvPr>
        </p:nvSpPr>
        <p:spPr>
          <a:xfrm>
            <a:off x="457200" y="1412776"/>
            <a:ext cx="8229600" cy="4718149"/>
          </a:xfrm>
        </p:spPr>
        <p:txBody>
          <a:bodyPr/>
          <a:lstStyle/>
          <a:p>
            <a:pPr>
              <a:lnSpc>
                <a:spcPct val="90000"/>
              </a:lnSpc>
            </a:pPr>
            <a:r>
              <a:rPr lang="zh-CN" altLang="en-US" sz="2800" dirty="0" smtClean="0"/>
              <a:t>连通无圈图称为树</a:t>
            </a:r>
            <a:r>
              <a:rPr lang="en-US" altLang="zh-CN" sz="2800" dirty="0"/>
              <a:t>(tree)</a:t>
            </a:r>
          </a:p>
          <a:p>
            <a:pPr>
              <a:lnSpc>
                <a:spcPct val="90000"/>
              </a:lnSpc>
            </a:pPr>
            <a:r>
              <a:rPr lang="zh-CN" altLang="en-US" sz="2800" dirty="0"/>
              <a:t>树的集合称为森林</a:t>
            </a:r>
            <a:r>
              <a:rPr lang="en-US" altLang="zh-CN" sz="2800" dirty="0"/>
              <a:t>(forest)</a:t>
            </a:r>
          </a:p>
          <a:p>
            <a:pPr>
              <a:lnSpc>
                <a:spcPct val="90000"/>
              </a:lnSpc>
            </a:pPr>
            <a:r>
              <a:rPr lang="zh-CN" altLang="en-US" sz="2800" dirty="0"/>
              <a:t>生成树</a:t>
            </a:r>
            <a:r>
              <a:rPr lang="en-US" altLang="zh-CN" sz="2800" dirty="0"/>
              <a:t>: </a:t>
            </a:r>
            <a:r>
              <a:rPr lang="zh-CN" altLang="en-US" sz="2800" dirty="0"/>
              <a:t>包含某图</a:t>
            </a:r>
            <a:r>
              <a:rPr lang="en-US" altLang="zh-CN" sz="2800" dirty="0"/>
              <a:t>G</a:t>
            </a:r>
            <a:r>
              <a:rPr lang="zh-CN" altLang="en-US" sz="2800" dirty="0"/>
              <a:t>所有点的树</a:t>
            </a:r>
          </a:p>
          <a:p>
            <a:pPr>
              <a:lnSpc>
                <a:spcPct val="90000"/>
              </a:lnSpc>
            </a:pPr>
            <a:r>
              <a:rPr lang="zh-CN" altLang="en-US" sz="2800" dirty="0"/>
              <a:t>生成森林</a:t>
            </a:r>
            <a:r>
              <a:rPr lang="en-US" altLang="zh-CN" sz="2800" dirty="0"/>
              <a:t>: </a:t>
            </a:r>
            <a:r>
              <a:rPr lang="zh-CN" altLang="en-US" sz="2800" dirty="0"/>
              <a:t>包含某图</a:t>
            </a:r>
            <a:r>
              <a:rPr lang="en-US" altLang="zh-CN" sz="2800" dirty="0"/>
              <a:t>G</a:t>
            </a:r>
            <a:r>
              <a:rPr lang="zh-CN" altLang="en-US" sz="2800" dirty="0"/>
              <a:t>所有点的森林</a:t>
            </a:r>
          </a:p>
          <a:p>
            <a:pPr>
              <a:lnSpc>
                <a:spcPct val="90000"/>
              </a:lnSpc>
            </a:pPr>
            <a:r>
              <a:rPr lang="zh-CN" altLang="en-US" sz="2800" dirty="0"/>
              <a:t>一个图</a:t>
            </a:r>
            <a:r>
              <a:rPr lang="en-US" altLang="zh-CN" sz="2800" dirty="0"/>
              <a:t>G</a:t>
            </a:r>
            <a:r>
              <a:rPr lang="zh-CN" altLang="en-US" sz="2800" dirty="0"/>
              <a:t>是树当且仅当以下任意一个条件成立</a:t>
            </a:r>
          </a:p>
          <a:p>
            <a:pPr lvl="1">
              <a:lnSpc>
                <a:spcPct val="90000"/>
              </a:lnSpc>
            </a:pPr>
            <a:r>
              <a:rPr lang="en-US" altLang="zh-CN" sz="2400" dirty="0"/>
              <a:t>G</a:t>
            </a:r>
            <a:r>
              <a:rPr lang="zh-CN" altLang="en-US" sz="2400" dirty="0"/>
              <a:t>有</a:t>
            </a:r>
            <a:r>
              <a:rPr lang="en-US" altLang="zh-CN" sz="2400" dirty="0"/>
              <a:t>V-1</a:t>
            </a:r>
            <a:r>
              <a:rPr lang="zh-CN" altLang="en-US" sz="2400" dirty="0"/>
              <a:t>条边</a:t>
            </a:r>
            <a:r>
              <a:rPr lang="en-US" altLang="zh-CN" sz="2400" dirty="0"/>
              <a:t>, </a:t>
            </a:r>
            <a:r>
              <a:rPr lang="zh-CN" altLang="en-US" sz="2400" dirty="0"/>
              <a:t>无圈</a:t>
            </a:r>
          </a:p>
          <a:p>
            <a:pPr lvl="1">
              <a:lnSpc>
                <a:spcPct val="90000"/>
              </a:lnSpc>
            </a:pPr>
            <a:r>
              <a:rPr lang="en-US" altLang="zh-CN" sz="2400" dirty="0"/>
              <a:t>G</a:t>
            </a:r>
            <a:r>
              <a:rPr lang="zh-CN" altLang="en-US" sz="2400" dirty="0"/>
              <a:t>有</a:t>
            </a:r>
            <a:r>
              <a:rPr lang="en-US" altLang="zh-CN" sz="2400" dirty="0"/>
              <a:t>V-1</a:t>
            </a:r>
            <a:r>
              <a:rPr lang="zh-CN" altLang="en-US" sz="2400" dirty="0"/>
              <a:t>条边</a:t>
            </a:r>
            <a:r>
              <a:rPr lang="en-US" altLang="zh-CN" sz="2400" dirty="0"/>
              <a:t>, </a:t>
            </a:r>
            <a:r>
              <a:rPr lang="zh-CN" altLang="en-US" sz="2400" dirty="0"/>
              <a:t>连通</a:t>
            </a:r>
          </a:p>
          <a:p>
            <a:pPr lvl="1">
              <a:lnSpc>
                <a:spcPct val="90000"/>
              </a:lnSpc>
            </a:pPr>
            <a:r>
              <a:rPr lang="zh-CN" altLang="en-US" sz="2400" dirty="0"/>
              <a:t>任意两点只有唯一的简单路径</a:t>
            </a:r>
          </a:p>
          <a:p>
            <a:pPr lvl="1">
              <a:lnSpc>
                <a:spcPct val="90000"/>
              </a:lnSpc>
            </a:pPr>
            <a:r>
              <a:rPr lang="en-US" altLang="zh-CN" sz="2400" dirty="0"/>
              <a:t>G</a:t>
            </a:r>
            <a:r>
              <a:rPr lang="zh-CN" altLang="en-US" sz="2400" dirty="0"/>
              <a:t>连通</a:t>
            </a:r>
            <a:r>
              <a:rPr lang="en-US" altLang="zh-CN" sz="2400" dirty="0"/>
              <a:t>, </a:t>
            </a:r>
            <a:r>
              <a:rPr lang="zh-CN" altLang="en-US" sz="2400" dirty="0"/>
              <a:t>但任意删除一条边后不连通</a:t>
            </a:r>
          </a:p>
          <a:p>
            <a:pPr>
              <a:lnSpc>
                <a:spcPct val="90000"/>
              </a:lnSpc>
            </a:pPr>
            <a:r>
              <a:rPr lang="zh-CN" altLang="en-US" sz="2800" dirty="0"/>
              <a:t>还有其他条件</a:t>
            </a:r>
            <a:r>
              <a:rPr lang="en-US" altLang="zh-CN" sz="2800" dirty="0"/>
              <a:t>,</a:t>
            </a:r>
            <a:r>
              <a:rPr lang="zh-CN" altLang="en-US" sz="2800" dirty="0"/>
              <a:t>可类似定义</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zh-CN" altLang="en-US"/>
              <a:t>完全图和补图</a:t>
            </a:r>
          </a:p>
        </p:txBody>
      </p:sp>
      <p:sp>
        <p:nvSpPr>
          <p:cNvPr id="193539" name="Rectangle 3"/>
          <p:cNvSpPr>
            <a:spLocks noGrp="1" noChangeArrowheads="1"/>
          </p:cNvSpPr>
          <p:nvPr>
            <p:ph type="body" sz="half" idx="1"/>
          </p:nvPr>
        </p:nvSpPr>
        <p:spPr>
          <a:xfrm>
            <a:off x="457200" y="1600200"/>
            <a:ext cx="8002588" cy="4525963"/>
          </a:xfrm>
        </p:spPr>
        <p:txBody>
          <a:bodyPr/>
          <a:lstStyle/>
          <a:p>
            <a:r>
              <a:rPr lang="zh-CN" altLang="en-US" sz="2800"/>
              <a:t>如果</a:t>
            </a:r>
            <a:r>
              <a:rPr lang="en-US" altLang="zh-CN" sz="2800"/>
              <a:t>V</a:t>
            </a:r>
            <a:r>
              <a:rPr lang="zh-CN" altLang="en-US" sz="2800"/>
              <a:t>个点的图有</a:t>
            </a:r>
            <a:r>
              <a:rPr lang="en-US" altLang="zh-CN" sz="2800"/>
              <a:t>V(V-1)/2</a:t>
            </a:r>
            <a:r>
              <a:rPr lang="zh-CN" altLang="en-US" sz="2800"/>
              <a:t>图</a:t>
            </a:r>
            <a:r>
              <a:rPr lang="en-US" altLang="zh-CN" sz="2800"/>
              <a:t>, </a:t>
            </a:r>
            <a:r>
              <a:rPr lang="zh-CN" altLang="en-US" sz="2800"/>
              <a:t>称为完全图</a:t>
            </a:r>
          </a:p>
          <a:p>
            <a:r>
              <a:rPr lang="zh-CN" altLang="en-US" sz="2800"/>
              <a:t>对于</a:t>
            </a:r>
            <a:r>
              <a:rPr lang="en-US" altLang="zh-CN" sz="2800"/>
              <a:t>(u,v), </a:t>
            </a:r>
            <a:r>
              <a:rPr lang="zh-CN" altLang="en-US" sz="2800"/>
              <a:t>若邻接则改为非邻接</a:t>
            </a:r>
            <a:r>
              <a:rPr lang="en-US" altLang="zh-CN" sz="2800"/>
              <a:t>, </a:t>
            </a:r>
            <a:r>
              <a:rPr lang="zh-CN" altLang="en-US" sz="2800"/>
              <a:t>若非邻接则改为邻接</a:t>
            </a:r>
            <a:r>
              <a:rPr lang="en-US" altLang="zh-CN" sz="2800"/>
              <a:t>, </a:t>
            </a:r>
            <a:r>
              <a:rPr lang="zh-CN" altLang="en-US" sz="2800"/>
              <a:t>得到的图为原图的补图</a:t>
            </a:r>
          </a:p>
          <a:p>
            <a:r>
              <a:rPr lang="zh-CN" altLang="en-US" sz="2800"/>
              <a:t>原图和补图</a:t>
            </a:r>
            <a:r>
              <a:rPr lang="en-US" altLang="zh-CN" sz="2800"/>
              <a:t>(complement graph)</a:t>
            </a:r>
            <a:r>
              <a:rPr lang="zh-CN" altLang="en-US" sz="2800"/>
              <a:t>的并</a:t>
            </a:r>
            <a:r>
              <a:rPr lang="en-US" altLang="zh-CN" sz="2800"/>
              <a:t>(union)</a:t>
            </a:r>
            <a:r>
              <a:rPr lang="zh-CN" altLang="en-US" sz="2800"/>
              <a:t>为完全图</a:t>
            </a:r>
          </a:p>
          <a:p>
            <a:r>
              <a:rPr lang="zh-CN" altLang="en-US" sz="2800"/>
              <a:t>完全子图称为团</a:t>
            </a:r>
            <a:r>
              <a:rPr lang="en-US" altLang="zh-CN" sz="2800"/>
              <a:t>(clique)</a:t>
            </a:r>
          </a:p>
        </p:txBody>
      </p:sp>
      <p:pic>
        <p:nvPicPr>
          <p:cNvPr id="193540" name="Picture 4"/>
          <p:cNvPicPr>
            <a:picLocks noGrp="1" noChangeAspect="1" noChangeArrowheads="1"/>
          </p:cNvPicPr>
          <p:nvPr>
            <p:ph sz="half" idx="2"/>
          </p:nvPr>
        </p:nvPicPr>
        <p:blipFill>
          <a:blip r:embed="rId2" cstate="print"/>
          <a:srcRect/>
          <a:stretch>
            <a:fillRect/>
          </a:stretch>
        </p:blipFill>
        <p:spPr>
          <a:xfrm>
            <a:off x="5721350" y="3644900"/>
            <a:ext cx="2882900" cy="2952750"/>
          </a:xfrm>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zh-CN" altLang="en-US"/>
              <a:t>术语示意</a:t>
            </a:r>
          </a:p>
        </p:txBody>
      </p:sp>
      <p:pic>
        <p:nvPicPr>
          <p:cNvPr id="197636" name="Picture 4"/>
          <p:cNvPicPr>
            <a:picLocks noGrp="1" noChangeAspect="1" noChangeArrowheads="1"/>
          </p:cNvPicPr>
          <p:nvPr>
            <p:ph idx="1"/>
          </p:nvPr>
        </p:nvPicPr>
        <p:blipFill>
          <a:blip r:embed="rId2" cstate="print"/>
          <a:srcRect/>
          <a:stretch>
            <a:fillRect/>
          </a:stretch>
        </p:blipFill>
        <p:spPr>
          <a:xfrm>
            <a:off x="250825" y="1484313"/>
            <a:ext cx="8604250" cy="4633912"/>
          </a:xfrm>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zh-CN" altLang="en-US"/>
              <a:t>二分图</a:t>
            </a:r>
          </a:p>
        </p:txBody>
      </p:sp>
      <p:sp>
        <p:nvSpPr>
          <p:cNvPr id="199683" name="Rectangle 3"/>
          <p:cNvSpPr>
            <a:spLocks noGrp="1" noChangeArrowheads="1"/>
          </p:cNvSpPr>
          <p:nvPr>
            <p:ph type="body" sz="half" idx="1"/>
          </p:nvPr>
        </p:nvSpPr>
        <p:spPr/>
        <p:txBody>
          <a:bodyPr/>
          <a:lstStyle/>
          <a:p>
            <a:r>
              <a:rPr lang="zh-CN" altLang="en-US" sz="2800"/>
              <a:t>可以把结点分成两部分</a:t>
            </a:r>
            <a:r>
              <a:rPr lang="en-US" altLang="zh-CN" sz="2800"/>
              <a:t>, </a:t>
            </a:r>
            <a:r>
              <a:rPr lang="zh-CN" altLang="en-US" sz="2800"/>
              <a:t>每部分之间没有边</a:t>
            </a:r>
            <a:r>
              <a:rPr lang="en-US" altLang="zh-CN" sz="2800"/>
              <a:t>. </a:t>
            </a:r>
            <a:r>
              <a:rPr lang="zh-CN" altLang="en-US" sz="2800"/>
              <a:t>这样的图只有奇圈</a:t>
            </a:r>
            <a:r>
              <a:rPr lang="en-US" altLang="zh-CN" sz="2800"/>
              <a:t>(odd-cycle), </a:t>
            </a:r>
            <a:r>
              <a:rPr lang="zh-CN" altLang="en-US" sz="2800"/>
              <a:t>即包含奇数条边的圈</a:t>
            </a:r>
          </a:p>
          <a:p>
            <a:r>
              <a:rPr lang="zh-CN" altLang="en-US" sz="2800"/>
              <a:t>许多困难问题在二分图上有有效算法</a:t>
            </a:r>
          </a:p>
        </p:txBody>
      </p:sp>
      <p:pic>
        <p:nvPicPr>
          <p:cNvPr id="199684" name="Picture 4"/>
          <p:cNvPicPr>
            <a:picLocks noGrp="1" noChangeAspect="1" noChangeArrowheads="1"/>
          </p:cNvPicPr>
          <p:nvPr>
            <p:ph sz="half" idx="2"/>
          </p:nvPr>
        </p:nvPicPr>
        <p:blipFill>
          <a:blip r:embed="rId2" cstate="print"/>
          <a:srcRect/>
          <a:stretch>
            <a:fillRect/>
          </a:stretch>
        </p:blipFill>
        <p:spPr>
          <a:xfrm>
            <a:off x="4787900" y="1700213"/>
            <a:ext cx="3908425" cy="4824412"/>
          </a:xfrm>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683568" y="2852936"/>
            <a:ext cx="7772400" cy="1362075"/>
          </a:xfrm>
        </p:spPr>
        <p:txBody>
          <a:bodyPr/>
          <a:lstStyle/>
          <a:p>
            <a:pPr eaLnBrk="1" hangingPunct="1"/>
            <a:r>
              <a:rPr lang="en-US" altLang="zh-CN" sz="3600" dirty="0" smtClean="0"/>
              <a:t>Flavors of Graphs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a:t>相交图、区间图</a:t>
            </a:r>
          </a:p>
        </p:txBody>
      </p:sp>
      <p:sp>
        <p:nvSpPr>
          <p:cNvPr id="61443" name="Rectangle 3"/>
          <p:cNvSpPr>
            <a:spLocks noGrp="1" noChangeArrowheads="1"/>
          </p:cNvSpPr>
          <p:nvPr>
            <p:ph type="body" sz="half" idx="1"/>
          </p:nvPr>
        </p:nvSpPr>
        <p:spPr>
          <a:xfrm>
            <a:off x="457200" y="1600200"/>
            <a:ext cx="7931150" cy="1828800"/>
          </a:xfrm>
        </p:spPr>
        <p:txBody>
          <a:bodyPr/>
          <a:lstStyle/>
          <a:p>
            <a:r>
              <a:rPr lang="zh-CN" altLang="en-US" sz="2800" dirty="0"/>
              <a:t>交图</a:t>
            </a:r>
            <a:r>
              <a:rPr lang="en-US" altLang="zh-CN" sz="2800" dirty="0"/>
              <a:t>: </a:t>
            </a:r>
            <a:r>
              <a:rPr lang="zh-CN" altLang="en-US" sz="2800" dirty="0"/>
              <a:t>把物体看作顶点</a:t>
            </a:r>
            <a:r>
              <a:rPr lang="en-US" altLang="zh-CN" sz="2800" dirty="0"/>
              <a:t>, </a:t>
            </a:r>
            <a:r>
              <a:rPr lang="zh-CN" altLang="en-US" sz="2800" dirty="0"/>
              <a:t>相交关系看为边</a:t>
            </a:r>
          </a:p>
          <a:p>
            <a:r>
              <a:rPr lang="zh-CN" altLang="en-US" sz="2800" dirty="0"/>
              <a:t>特殊情况</a:t>
            </a:r>
            <a:r>
              <a:rPr lang="en-US" altLang="zh-CN" sz="2800" dirty="0"/>
              <a:t>: </a:t>
            </a:r>
            <a:r>
              <a:rPr lang="zh-CN" altLang="en-US" sz="2800" dirty="0"/>
              <a:t>区间图</a:t>
            </a:r>
            <a:r>
              <a:rPr lang="en-US" altLang="zh-CN" sz="2800" dirty="0"/>
              <a:t>(interval graph). </a:t>
            </a:r>
            <a:r>
              <a:rPr lang="zh-CN" altLang="en-US" sz="2800" dirty="0"/>
              <a:t>很多困难问题在区间图上有有效算法</a:t>
            </a:r>
          </a:p>
        </p:txBody>
      </p:sp>
      <p:pic>
        <p:nvPicPr>
          <p:cNvPr id="61450" name="Picture 10"/>
          <p:cNvPicPr>
            <a:picLocks noGrp="1" noChangeAspect="1" noChangeArrowheads="1"/>
          </p:cNvPicPr>
          <p:nvPr>
            <p:ph sz="quarter" idx="2"/>
          </p:nvPr>
        </p:nvPicPr>
        <p:blipFill>
          <a:blip r:embed="rId2" cstate="print"/>
          <a:srcRect/>
          <a:stretch>
            <a:fillRect/>
          </a:stretch>
        </p:blipFill>
        <p:spPr>
          <a:xfrm>
            <a:off x="323850" y="3359150"/>
            <a:ext cx="2447925" cy="2014538"/>
          </a:xfrm>
          <a:noFill/>
          <a:ln/>
        </p:spPr>
      </p:pic>
      <p:pic>
        <p:nvPicPr>
          <p:cNvPr id="61452" name="Picture 12"/>
          <p:cNvPicPr>
            <a:picLocks noGrp="1" noChangeAspect="1" noChangeArrowheads="1"/>
          </p:cNvPicPr>
          <p:nvPr>
            <p:ph sz="quarter" idx="3"/>
          </p:nvPr>
        </p:nvPicPr>
        <p:blipFill>
          <a:blip r:embed="rId3" cstate="print"/>
          <a:srcRect/>
          <a:stretch>
            <a:fillRect/>
          </a:stretch>
        </p:blipFill>
        <p:spPr>
          <a:xfrm>
            <a:off x="5292725" y="3151188"/>
            <a:ext cx="3240088" cy="1933575"/>
          </a:xfrm>
          <a:noFill/>
          <a:ln/>
        </p:spPr>
      </p:pic>
      <p:pic>
        <p:nvPicPr>
          <p:cNvPr id="61454" name="Picture 14"/>
          <p:cNvPicPr>
            <a:picLocks noChangeAspect="1" noChangeArrowheads="1"/>
          </p:cNvPicPr>
          <p:nvPr/>
        </p:nvPicPr>
        <p:blipFill>
          <a:blip r:embed="rId4" cstate="print"/>
          <a:srcRect/>
          <a:stretch>
            <a:fillRect/>
          </a:stretch>
        </p:blipFill>
        <p:spPr bwMode="auto">
          <a:xfrm>
            <a:off x="1979613" y="4941888"/>
            <a:ext cx="5472112" cy="1806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683568" y="2852936"/>
            <a:ext cx="7772400" cy="1362075"/>
          </a:xfrm>
        </p:spPr>
        <p:txBody>
          <a:bodyPr/>
          <a:lstStyle/>
          <a:p>
            <a:r>
              <a:rPr lang="en-US" altLang="zh-CN" sz="3600" dirty="0" smtClean="0"/>
              <a:t>Data Structures for graph </a:t>
            </a:r>
            <a:endParaRPr lang="zh-CN" altLang="en-US" sz="36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b="1" smtClean="0"/>
              <a:t>Data Structures for Graphs</a:t>
            </a:r>
            <a:endParaRPr lang="zh-CN" altLang="en-US" b="1" smtClean="0"/>
          </a:p>
        </p:txBody>
      </p:sp>
      <p:sp>
        <p:nvSpPr>
          <p:cNvPr id="26627" name="Rectangle 3"/>
          <p:cNvSpPr>
            <a:spLocks noGrp="1" noChangeArrowheads="1"/>
          </p:cNvSpPr>
          <p:nvPr>
            <p:ph type="body" idx="1"/>
          </p:nvPr>
        </p:nvSpPr>
        <p:spPr/>
        <p:txBody>
          <a:bodyPr/>
          <a:lstStyle/>
          <a:p>
            <a:pPr eaLnBrk="1" hangingPunct="1"/>
            <a:r>
              <a:rPr lang="en-US" altLang="zh-CN" dirty="0" smtClean="0"/>
              <a:t>There are two main data structures used to represent graphs. </a:t>
            </a:r>
          </a:p>
          <a:p>
            <a:pPr lvl="1" eaLnBrk="1" hangingPunct="1"/>
            <a:r>
              <a:rPr lang="en-US" altLang="zh-CN" sz="2800" dirty="0" smtClean="0"/>
              <a:t>Adjacency Matrix (</a:t>
            </a:r>
            <a:r>
              <a:rPr lang="zh-CN" altLang="en-US" sz="2800" dirty="0" smtClean="0"/>
              <a:t>邻接矩阵</a:t>
            </a:r>
            <a:r>
              <a:rPr lang="en-US" altLang="zh-CN" sz="2800" dirty="0" smtClean="0"/>
              <a:t>)</a:t>
            </a:r>
          </a:p>
          <a:p>
            <a:pPr lvl="1" eaLnBrk="1" hangingPunct="1"/>
            <a:r>
              <a:rPr lang="en-US" altLang="zh-CN" sz="2800" dirty="0" smtClean="0"/>
              <a:t>Adjacency Lists (</a:t>
            </a:r>
            <a:r>
              <a:rPr lang="zh-CN" altLang="en-US" sz="2800" dirty="0" smtClean="0"/>
              <a:t>邻接表</a:t>
            </a:r>
            <a:r>
              <a:rPr lang="en-US" altLang="zh-CN" sz="2800" dirty="0" smtClean="0"/>
              <a:t>)</a:t>
            </a:r>
          </a:p>
          <a:p>
            <a:pPr lvl="1" eaLnBrk="1" hangingPunct="1"/>
            <a:r>
              <a:rPr lang="en-US" altLang="zh-CN" sz="2800" dirty="0" smtClean="0"/>
              <a:t>Forward Star (</a:t>
            </a:r>
            <a:r>
              <a:rPr lang="zh-CN" altLang="en-US" sz="2800" dirty="0" smtClean="0"/>
              <a:t>向前星</a:t>
            </a:r>
            <a:r>
              <a:rPr lang="en-US" altLang="zh-CN" sz="2800" dirty="0" smtClean="0"/>
              <a:t>)</a:t>
            </a:r>
          </a:p>
          <a:p>
            <a:pPr eaLnBrk="1" hangingPunct="1"/>
            <a:r>
              <a:rPr lang="en-US" altLang="zh-CN" dirty="0" smtClean="0"/>
              <a:t>We assume the graph G = (V, E) contains n = | V | vertices and m = | E | edges.</a:t>
            </a:r>
          </a:p>
          <a:p>
            <a:pPr eaLnBrk="1" hangingPunct="1"/>
            <a:endParaRPr lang="en-US" altLang="zh-CN"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zh-CN" b="1" dirty="0" smtClean="0"/>
              <a:t>Adjacency Matrix Representation</a:t>
            </a:r>
            <a:endParaRPr lang="zh-CN" altLang="en-US" b="1" dirty="0" smtClean="0"/>
          </a:p>
        </p:txBody>
      </p:sp>
      <p:pic>
        <p:nvPicPr>
          <p:cNvPr id="2" name="Picture 3"/>
          <p:cNvPicPr>
            <a:picLocks noChangeAspect="1" noChangeArrowheads="1"/>
          </p:cNvPicPr>
          <p:nvPr/>
        </p:nvPicPr>
        <p:blipFill>
          <a:blip r:embed="rId2" cstate="print"/>
          <a:srcRect/>
          <a:stretch>
            <a:fillRect/>
          </a:stretch>
        </p:blipFill>
        <p:spPr bwMode="auto">
          <a:xfrm>
            <a:off x="375989" y="1124744"/>
            <a:ext cx="8372475" cy="2219325"/>
          </a:xfrm>
          <a:prstGeom prst="rect">
            <a:avLst/>
          </a:prstGeom>
          <a:noFill/>
          <a:ln w="9525">
            <a:noFill/>
            <a:miter lim="800000"/>
            <a:headEnd/>
            <a:tailEnd/>
          </a:ln>
        </p:spPr>
      </p:pic>
      <p:pic>
        <p:nvPicPr>
          <p:cNvPr id="8" name="Picture 2"/>
          <p:cNvPicPr>
            <a:picLocks noChangeAspect="1" noChangeArrowheads="1"/>
          </p:cNvPicPr>
          <p:nvPr/>
        </p:nvPicPr>
        <p:blipFill>
          <a:blip r:embed="rId3" cstate="print"/>
          <a:srcRect/>
          <a:stretch>
            <a:fillRect/>
          </a:stretch>
        </p:blipFill>
        <p:spPr bwMode="auto">
          <a:xfrm>
            <a:off x="449907" y="3717032"/>
            <a:ext cx="8010525" cy="2428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b="1" dirty="0" smtClean="0"/>
              <a:t>Adjacency Matrix Representation</a:t>
            </a:r>
            <a:endParaRPr lang="zh-CN" altLang="en-US" dirty="0"/>
          </a:p>
        </p:txBody>
      </p:sp>
      <p:sp>
        <p:nvSpPr>
          <p:cNvPr id="8" name="内容占位符 7"/>
          <p:cNvSpPr>
            <a:spLocks noGrp="1"/>
          </p:cNvSpPr>
          <p:nvPr>
            <p:ph idx="1"/>
          </p:nvPr>
        </p:nvSpPr>
        <p:spPr/>
        <p:txBody>
          <a:bodyPr/>
          <a:lstStyle/>
          <a:p>
            <a:r>
              <a:rPr lang="en-US" altLang="zh-CN" dirty="0" smtClean="0"/>
              <a:t>Adjacency matrix representation for weighted graph</a:t>
            </a:r>
            <a:endParaRPr lang="zh-CN" altLang="en-US" dirty="0"/>
          </a:p>
        </p:txBody>
      </p:sp>
      <p:graphicFrame>
        <p:nvGraphicFramePr>
          <p:cNvPr id="174083" name="Object 4"/>
          <p:cNvGraphicFramePr>
            <a:graphicFrameLocks noChangeAspect="1"/>
          </p:cNvGraphicFramePr>
          <p:nvPr/>
        </p:nvGraphicFramePr>
        <p:xfrm>
          <a:off x="179388" y="3068960"/>
          <a:ext cx="8748712" cy="2517775"/>
        </p:xfrm>
        <a:graphic>
          <a:graphicData uri="http://schemas.openxmlformats.org/presentationml/2006/ole">
            <p:oleObj spid="_x0000_s174083" r:id="rId3" imgW="6963156" imgH="1546860" progId="">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Adjacency Matrix Representation</a:t>
            </a:r>
            <a:endParaRPr lang="zh-CN" altLang="en-US" dirty="0"/>
          </a:p>
        </p:txBody>
      </p:sp>
      <p:sp>
        <p:nvSpPr>
          <p:cNvPr id="3" name="内容占位符 2"/>
          <p:cNvSpPr>
            <a:spLocks noGrp="1"/>
          </p:cNvSpPr>
          <p:nvPr>
            <p:ph idx="1"/>
          </p:nvPr>
        </p:nvSpPr>
        <p:spPr>
          <a:xfrm>
            <a:off x="457200" y="1268760"/>
            <a:ext cx="8229600" cy="4862165"/>
          </a:xfrm>
        </p:spPr>
        <p:txBody>
          <a:bodyPr/>
          <a:lstStyle/>
          <a:p>
            <a:pPr>
              <a:buNone/>
            </a:pPr>
            <a:r>
              <a:rPr lang="en-US" altLang="zh-CN" sz="2000" b="1" dirty="0" err="1" smtClean="0">
                <a:latin typeface="Courier New" pitchFamily="49" charset="0"/>
                <a:cs typeface="Courier New" pitchFamily="49" charset="0"/>
              </a:rPr>
              <a:t>int</a:t>
            </a:r>
            <a:r>
              <a:rPr lang="en-US" altLang="zh-CN" sz="2000" b="1" dirty="0" smtClean="0">
                <a:latin typeface="Courier New" pitchFamily="49" charset="0"/>
                <a:cs typeface="Courier New" pitchFamily="49" charset="0"/>
              </a:rPr>
              <a:t> n; //num of vertex</a:t>
            </a:r>
          </a:p>
          <a:p>
            <a:pPr>
              <a:buNone/>
            </a:pPr>
            <a:r>
              <a:rPr lang="en-US" altLang="zh-CN" sz="2000" b="1" dirty="0" err="1" smtClean="0">
                <a:latin typeface="Courier New" pitchFamily="49" charset="0"/>
                <a:cs typeface="Courier New" pitchFamily="49" charset="0"/>
              </a:rPr>
              <a:t>int</a:t>
            </a:r>
            <a:r>
              <a:rPr lang="en-US" altLang="zh-CN" sz="2000" b="1" dirty="0" smtClean="0">
                <a:latin typeface="Courier New" pitchFamily="49" charset="0"/>
                <a:cs typeface="Courier New" pitchFamily="49" charset="0"/>
              </a:rPr>
              <a:t> m; //num of edges</a:t>
            </a:r>
          </a:p>
          <a:p>
            <a:pPr>
              <a:buNone/>
            </a:pPr>
            <a:r>
              <a:rPr lang="en-US" altLang="zh-CN" sz="2000" b="1" dirty="0" err="1" smtClean="0">
                <a:latin typeface="Courier New" pitchFamily="49" charset="0"/>
                <a:cs typeface="Courier New" pitchFamily="49" charset="0"/>
              </a:rPr>
              <a:t>int</a:t>
            </a:r>
            <a:r>
              <a:rPr lang="en-US" altLang="zh-CN" sz="2000" b="1" dirty="0" smtClean="0">
                <a:latin typeface="Courier New" pitchFamily="49" charset="0"/>
                <a:cs typeface="Courier New" pitchFamily="49" charset="0"/>
              </a:rPr>
              <a:t> u, v; // vertex of edge (</a:t>
            </a:r>
            <a:r>
              <a:rPr lang="en-US" altLang="zh-CN" sz="2000" b="1" dirty="0" err="1" smtClean="0">
                <a:latin typeface="Courier New" pitchFamily="49" charset="0"/>
                <a:cs typeface="Courier New" pitchFamily="49" charset="0"/>
              </a:rPr>
              <a:t>u,v</a:t>
            </a:r>
            <a:r>
              <a:rPr lang="en-US" altLang="zh-CN" sz="2000" b="1" dirty="0" smtClean="0">
                <a:latin typeface="Courier New" pitchFamily="49" charset="0"/>
                <a:cs typeface="Courier New" pitchFamily="49" charset="0"/>
              </a:rPr>
              <a:t>)</a:t>
            </a:r>
          </a:p>
          <a:p>
            <a:pPr>
              <a:buNone/>
            </a:pPr>
            <a:r>
              <a:rPr lang="en-US" altLang="zh-CN" sz="2000" b="1" dirty="0" err="1" smtClean="0">
                <a:latin typeface="Courier New" pitchFamily="49" charset="0"/>
                <a:cs typeface="Courier New" pitchFamily="49" charset="0"/>
              </a:rPr>
              <a:t>cin</a:t>
            </a:r>
            <a:r>
              <a:rPr lang="en-US" altLang="zh-CN" sz="2000" b="1" dirty="0" smtClean="0">
                <a:latin typeface="Courier New" pitchFamily="49" charset="0"/>
                <a:cs typeface="Courier New" pitchFamily="49" charset="0"/>
              </a:rPr>
              <a:t> &gt;&gt; n &gt;&gt; m; </a:t>
            </a:r>
          </a:p>
          <a:p>
            <a:pPr>
              <a:buNone/>
            </a:pPr>
            <a:r>
              <a:rPr lang="en-US" altLang="zh-CN" sz="2000" b="1" dirty="0" err="1" smtClean="0">
                <a:latin typeface="Courier New" pitchFamily="49" charset="0"/>
                <a:cs typeface="Courier New" pitchFamily="49" charset="0"/>
              </a:rPr>
              <a:t>int</a:t>
            </a:r>
            <a:r>
              <a:rPr lang="en-US" altLang="zh-CN" sz="2000" b="1" dirty="0" smtClean="0">
                <a:latin typeface="Courier New" pitchFamily="49" charset="0"/>
                <a:cs typeface="Courier New" pitchFamily="49" charset="0"/>
              </a:rPr>
              <a:t> g[n+1][n+1]; //store the graph</a:t>
            </a:r>
          </a:p>
          <a:p>
            <a:pPr>
              <a:buNone/>
            </a:pPr>
            <a:r>
              <a:rPr lang="en-US" altLang="zh-CN" sz="2000" b="1" dirty="0" err="1" smtClean="0">
                <a:latin typeface="Courier New" pitchFamily="49" charset="0"/>
                <a:cs typeface="Courier New" pitchFamily="49" charset="0"/>
              </a:rPr>
              <a:t>memset</a:t>
            </a:r>
            <a:r>
              <a:rPr lang="en-US" altLang="zh-CN" sz="2000" b="1" dirty="0" smtClean="0">
                <a:latin typeface="Courier New" pitchFamily="49" charset="0"/>
                <a:cs typeface="Courier New" pitchFamily="49" charset="0"/>
              </a:rPr>
              <a:t>(g,0,sizeof(g));</a:t>
            </a:r>
          </a:p>
          <a:p>
            <a:pPr>
              <a:buNone/>
            </a:pPr>
            <a:r>
              <a:rPr lang="en-US" altLang="zh-CN" sz="2000" b="1" dirty="0" smtClean="0">
                <a:latin typeface="Courier New" pitchFamily="49" charset="0"/>
                <a:cs typeface="Courier New" pitchFamily="49" charset="0"/>
              </a:rPr>
              <a:t>for(</a:t>
            </a:r>
            <a:r>
              <a:rPr lang="en-US" altLang="zh-CN" sz="2000" b="1" dirty="0" err="1" smtClean="0">
                <a:latin typeface="Courier New" pitchFamily="49" charset="0"/>
                <a:cs typeface="Courier New" pitchFamily="49" charset="0"/>
              </a:rPr>
              <a:t>int</a:t>
            </a:r>
            <a:r>
              <a:rPr lang="en-US" altLang="zh-CN" sz="2000" b="1" dirty="0" smtClean="0">
                <a:latin typeface="Courier New" pitchFamily="49" charset="0"/>
                <a:cs typeface="Courier New" pitchFamily="49" charset="0"/>
              </a:rPr>
              <a:t> j=1; j&lt;=m; j++)</a:t>
            </a:r>
          </a:p>
          <a:p>
            <a:pPr>
              <a:buNone/>
            </a:pPr>
            <a:r>
              <a:rPr lang="en-US" altLang="zh-CN" sz="2000" b="1" dirty="0" smtClean="0">
                <a:latin typeface="Courier New" pitchFamily="49" charset="0"/>
                <a:cs typeface="Courier New" pitchFamily="49" charset="0"/>
              </a:rPr>
              <a:t>{</a:t>
            </a:r>
          </a:p>
          <a:p>
            <a:pPr>
              <a:buNone/>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cin</a:t>
            </a:r>
            <a:r>
              <a:rPr lang="en-US" altLang="zh-CN" sz="2000" b="1" dirty="0" smtClean="0">
                <a:latin typeface="Courier New" pitchFamily="49" charset="0"/>
                <a:cs typeface="Courier New" pitchFamily="49" charset="0"/>
              </a:rPr>
              <a:t> &gt;&gt; u &gt;&gt; v;</a:t>
            </a:r>
          </a:p>
          <a:p>
            <a:pPr>
              <a:buNone/>
            </a:pPr>
            <a:r>
              <a:rPr lang="en-US" altLang="zh-CN" sz="2000" b="1" dirty="0" smtClean="0">
                <a:latin typeface="Courier New" pitchFamily="49" charset="0"/>
                <a:cs typeface="Courier New" pitchFamily="49" charset="0"/>
              </a:rPr>
              <a:t>     g[u][v] = 1; </a:t>
            </a:r>
          </a:p>
          <a:p>
            <a:pPr>
              <a:buNone/>
            </a:pPr>
            <a:r>
              <a:rPr lang="en-US" altLang="zh-CN" sz="2000" b="1" dirty="0" smtClean="0">
                <a:latin typeface="Courier New" pitchFamily="49" charset="0"/>
                <a:cs typeface="Courier New" pitchFamily="49" charset="0"/>
              </a:rPr>
              <a:t>     </a:t>
            </a:r>
            <a:r>
              <a:rPr lang="en-US" altLang="zh-CN" sz="2000" b="1" dirty="0" smtClean="0">
                <a:solidFill>
                  <a:srgbClr val="FF0000"/>
                </a:solidFill>
                <a:latin typeface="Courier New" pitchFamily="49" charset="0"/>
                <a:cs typeface="Courier New" pitchFamily="49" charset="0"/>
              </a:rPr>
              <a:t>if (directed==false) g[v][u]=1;</a:t>
            </a:r>
          </a:p>
          <a:p>
            <a:pPr>
              <a:buNone/>
            </a:pPr>
            <a:r>
              <a:rPr lang="en-US" altLang="zh-CN" sz="2000" b="1" dirty="0" smtClean="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zh-CN" altLang="en-US" dirty="0" smtClean="0"/>
              <a:t>相关问题</a:t>
            </a:r>
            <a:endParaRPr lang="zh-CN" altLang="en-US" dirty="0"/>
          </a:p>
        </p:txBody>
      </p:sp>
      <p:sp>
        <p:nvSpPr>
          <p:cNvPr id="214019" name="Rectangle 3"/>
          <p:cNvSpPr>
            <a:spLocks noGrp="1" noChangeArrowheads="1"/>
          </p:cNvSpPr>
          <p:nvPr>
            <p:ph type="body" idx="1"/>
          </p:nvPr>
        </p:nvSpPr>
        <p:spPr/>
        <p:txBody>
          <a:bodyPr/>
          <a:lstStyle/>
          <a:p>
            <a:r>
              <a:rPr lang="zh-CN" altLang="en-US"/>
              <a:t>如何处理重边和自环</a:t>
            </a:r>
            <a:r>
              <a:rPr lang="en-US" altLang="zh-CN"/>
              <a:t>?</a:t>
            </a:r>
          </a:p>
          <a:p>
            <a:r>
              <a:rPr lang="zh-CN" altLang="en-US"/>
              <a:t>如何用位存储节省空间</a:t>
            </a:r>
            <a:r>
              <a:rPr lang="en-US" altLang="zh-CN"/>
              <a:t>?</a:t>
            </a:r>
          </a:p>
          <a:p>
            <a:r>
              <a:rPr lang="zh-CN" altLang="en-US"/>
              <a:t>如果用上三角法储存无向图</a:t>
            </a:r>
            <a:r>
              <a:rPr lang="en-US" altLang="zh-CN"/>
              <a:t>?</a:t>
            </a:r>
          </a:p>
          <a:p>
            <a:r>
              <a:rPr lang="zh-CN" altLang="en-US"/>
              <a:t>如何用边测试函数而非完整的邻接矩阵储存隐式图</a:t>
            </a:r>
            <a:r>
              <a:rPr lang="en-US" altLang="zh-CN"/>
              <a:t>?</a:t>
            </a:r>
          </a:p>
          <a:p>
            <a:r>
              <a:rPr lang="zh-CN" altLang="en-US"/>
              <a:t>如何修改</a:t>
            </a:r>
            <a:r>
              <a:rPr lang="en-US" altLang="zh-CN"/>
              <a:t>A</a:t>
            </a:r>
            <a:r>
              <a:rPr lang="zh-CN" altLang="en-US"/>
              <a:t>的元素类型以储存边的附加信息</a:t>
            </a:r>
            <a:r>
              <a:rPr lang="en-US" altLang="zh-CN"/>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Adjacency Lists Representation</a:t>
            </a:r>
            <a:endParaRPr lang="zh-CN" altLang="en-US" dirty="0"/>
          </a:p>
        </p:txBody>
      </p:sp>
      <p:sp>
        <p:nvSpPr>
          <p:cNvPr id="3" name="内容占位符 2"/>
          <p:cNvSpPr>
            <a:spLocks noGrp="1"/>
          </p:cNvSpPr>
          <p:nvPr>
            <p:ph idx="1"/>
          </p:nvPr>
        </p:nvSpPr>
        <p:spPr/>
        <p:txBody>
          <a:bodyPr/>
          <a:lstStyle/>
          <a:p>
            <a:endParaRPr lang="zh-CN" altLang="en-US"/>
          </a:p>
        </p:txBody>
      </p:sp>
      <p:pic>
        <p:nvPicPr>
          <p:cNvPr id="175106" name="Picture 2"/>
          <p:cNvPicPr>
            <a:picLocks noChangeAspect="1" noChangeArrowheads="1"/>
          </p:cNvPicPr>
          <p:nvPr/>
        </p:nvPicPr>
        <p:blipFill>
          <a:blip r:embed="rId2" cstate="print"/>
          <a:srcRect/>
          <a:stretch>
            <a:fillRect/>
          </a:stretch>
        </p:blipFill>
        <p:spPr bwMode="auto">
          <a:xfrm>
            <a:off x="357188" y="1196752"/>
            <a:ext cx="8429625" cy="3552825"/>
          </a:xfrm>
          <a:prstGeom prst="rect">
            <a:avLst/>
          </a:prstGeom>
          <a:noFill/>
          <a:ln w="9525">
            <a:noFill/>
            <a:miter lim="800000"/>
            <a:headEnd/>
            <a:tailEnd/>
          </a:ln>
        </p:spPr>
      </p:pic>
      <p:pic>
        <p:nvPicPr>
          <p:cNvPr id="175107" name="Picture 3"/>
          <p:cNvPicPr>
            <a:picLocks noChangeAspect="1" noChangeArrowheads="1"/>
          </p:cNvPicPr>
          <p:nvPr/>
        </p:nvPicPr>
        <p:blipFill>
          <a:blip r:embed="rId3" cstate="print"/>
          <a:srcRect/>
          <a:stretch>
            <a:fillRect/>
          </a:stretch>
        </p:blipFill>
        <p:spPr bwMode="auto">
          <a:xfrm>
            <a:off x="395536" y="4869160"/>
            <a:ext cx="8315325" cy="1209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b="1" dirty="0" smtClean="0"/>
              <a:t>Adjacency Lists Representation</a:t>
            </a:r>
            <a:endParaRPr lang="zh-CN" altLang="en-US" b="1" dirty="0" smtClean="0"/>
          </a:p>
        </p:txBody>
      </p:sp>
      <p:pic>
        <p:nvPicPr>
          <p:cNvPr id="29699" name="Picture 3"/>
          <p:cNvPicPr>
            <a:picLocks noChangeAspect="1" noChangeArrowheads="1"/>
          </p:cNvPicPr>
          <p:nvPr/>
        </p:nvPicPr>
        <p:blipFill>
          <a:blip r:embed="rId3" cstate="print"/>
          <a:srcRect/>
          <a:stretch>
            <a:fillRect/>
          </a:stretch>
        </p:blipFill>
        <p:spPr bwMode="auto">
          <a:xfrm>
            <a:off x="1333451" y="1556792"/>
            <a:ext cx="2230437" cy="1998663"/>
          </a:xfrm>
          <a:prstGeom prst="rect">
            <a:avLst/>
          </a:prstGeom>
          <a:noFill/>
          <a:ln w="9525">
            <a:noFill/>
            <a:miter lim="800000"/>
            <a:headEnd/>
            <a:tailEnd/>
          </a:ln>
        </p:spPr>
      </p:pic>
      <p:pic>
        <p:nvPicPr>
          <p:cNvPr id="29700" name="Picture 4"/>
          <p:cNvPicPr>
            <a:picLocks noChangeAspect="1" noChangeArrowheads="1"/>
          </p:cNvPicPr>
          <p:nvPr/>
        </p:nvPicPr>
        <p:blipFill>
          <a:blip r:embed="rId4" cstate="print"/>
          <a:srcRect/>
          <a:stretch>
            <a:fillRect/>
          </a:stretch>
        </p:blipFill>
        <p:spPr bwMode="auto">
          <a:xfrm>
            <a:off x="4860032" y="1580257"/>
            <a:ext cx="2232025" cy="2136775"/>
          </a:xfrm>
          <a:prstGeom prst="rect">
            <a:avLst/>
          </a:prstGeom>
          <a:noFill/>
          <a:ln w="9525">
            <a:noFill/>
            <a:miter lim="800000"/>
            <a:headEnd/>
            <a:tailEnd/>
          </a:ln>
        </p:spPr>
      </p:pic>
      <p:pic>
        <p:nvPicPr>
          <p:cNvPr id="366597" name="Picture 5"/>
          <p:cNvPicPr>
            <a:picLocks noChangeAspect="1" noChangeArrowheads="1"/>
          </p:cNvPicPr>
          <p:nvPr/>
        </p:nvPicPr>
        <p:blipFill>
          <a:blip r:embed="rId5" cstate="print"/>
          <a:srcRect/>
          <a:stretch>
            <a:fillRect/>
          </a:stretch>
        </p:blipFill>
        <p:spPr bwMode="auto">
          <a:xfrm>
            <a:off x="2267744" y="3601244"/>
            <a:ext cx="4129087" cy="2132012"/>
          </a:xfrm>
          <a:prstGeom prst="rect">
            <a:avLst/>
          </a:prstGeom>
          <a:noFill/>
          <a:ln w="9525">
            <a:noFill/>
            <a:miter lim="800000"/>
            <a:headEnd/>
            <a:tailEnd/>
          </a:ln>
        </p:spPr>
      </p:pic>
      <p:sp>
        <p:nvSpPr>
          <p:cNvPr id="366598" name="AutoShape 6"/>
          <p:cNvSpPr>
            <a:spLocks noChangeArrowheads="1"/>
          </p:cNvSpPr>
          <p:nvPr/>
        </p:nvSpPr>
        <p:spPr bwMode="auto">
          <a:xfrm>
            <a:off x="179512" y="5373390"/>
            <a:ext cx="2438400" cy="1223962"/>
          </a:xfrm>
          <a:prstGeom prst="wedgeRoundRectCallout">
            <a:avLst>
              <a:gd name="adj1" fmla="val 41278"/>
              <a:gd name="adj2" fmla="val -102657"/>
              <a:gd name="adj3" fmla="val 16667"/>
            </a:avLst>
          </a:prstGeom>
          <a:solidFill>
            <a:srgbClr val="FFCC00"/>
          </a:solidFill>
          <a:ln w="9525">
            <a:solidFill>
              <a:schemeClr val="tx1"/>
            </a:solidFill>
            <a:miter lim="800000"/>
            <a:headEnd/>
            <a:tailEnd/>
          </a:ln>
        </p:spPr>
        <p:txBody>
          <a:bodyPr/>
          <a:lstStyle/>
          <a:p>
            <a:r>
              <a:rPr lang="en-US" altLang="zh-CN" sz="2400">
                <a:solidFill>
                  <a:schemeClr val="tx1"/>
                </a:solidFill>
              </a:rPr>
              <a:t>The set of vertices is a contiguous list</a:t>
            </a:r>
          </a:p>
        </p:txBody>
      </p:sp>
      <p:sp>
        <p:nvSpPr>
          <p:cNvPr id="366599" name="AutoShape 7"/>
          <p:cNvSpPr>
            <a:spLocks noChangeArrowheads="1"/>
          </p:cNvSpPr>
          <p:nvPr/>
        </p:nvSpPr>
        <p:spPr bwMode="auto">
          <a:xfrm>
            <a:off x="5334000" y="5530552"/>
            <a:ext cx="3505200" cy="1066800"/>
          </a:xfrm>
          <a:prstGeom prst="wedgeRoundRectCallout">
            <a:avLst>
              <a:gd name="adj1" fmla="val -50181"/>
              <a:gd name="adj2" fmla="val -129611"/>
              <a:gd name="adj3" fmla="val 16667"/>
            </a:avLst>
          </a:prstGeom>
          <a:solidFill>
            <a:srgbClr val="FFCC00"/>
          </a:solidFill>
          <a:ln w="9525">
            <a:solidFill>
              <a:schemeClr val="tx1"/>
            </a:solidFill>
            <a:miter lim="800000"/>
            <a:headEnd/>
            <a:tailEnd/>
          </a:ln>
        </p:spPr>
        <p:txBody>
          <a:bodyPr/>
          <a:lstStyle/>
          <a:p>
            <a:r>
              <a:rPr lang="en-US" altLang="zh-CN" sz="2400">
                <a:solidFill>
                  <a:schemeClr val="tx1"/>
                </a:solidFill>
              </a:rPr>
              <a:t>The set of adjacent vertices is a linked list</a:t>
            </a:r>
          </a:p>
        </p:txBody>
      </p:sp>
      <p:sp>
        <p:nvSpPr>
          <p:cNvPr id="8" name="Rectangle 3"/>
          <p:cNvSpPr txBox="1">
            <a:spLocks noChangeArrowheads="1"/>
          </p:cNvSpPr>
          <p:nvPr/>
        </p:nvSpPr>
        <p:spPr bwMode="auto">
          <a:xfrm>
            <a:off x="158824" y="1014884"/>
            <a:ext cx="8229600" cy="5078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669925" marR="0" lvl="1" indent="-325438" algn="l" defTabSz="914400" rtl="0" eaLnBrk="1" fontAlgn="base" latinLnBrk="0" hangingPunct="1">
              <a:lnSpc>
                <a:spcPct val="100000"/>
              </a:lnSpc>
              <a:spcBef>
                <a:spcPct val="20000"/>
              </a:spcBef>
              <a:spcAft>
                <a:spcPct val="0"/>
              </a:spcAft>
              <a:buClr>
                <a:schemeClr val="accent2"/>
              </a:buClr>
              <a:buSzPct val="60000"/>
              <a:buFont typeface="Wingdings" pitchFamily="2" charset="2"/>
              <a:buChar char="n"/>
              <a:tabLst/>
              <a:defRPr/>
            </a:pPr>
            <a:r>
              <a:rPr kumimoji="0" lang="en-US" altLang="zh-CN" sz="2500" b="0" i="0" u="none" strike="noStrike" kern="0" cap="none" spc="0" normalizeH="0" baseline="0" noProof="0" dirty="0" smtClean="0">
                <a:ln>
                  <a:noFill/>
                </a:ln>
                <a:solidFill>
                  <a:schemeClr val="tx1"/>
                </a:solidFill>
                <a:effectLst/>
                <a:uLnTx/>
                <a:uFillTx/>
                <a:latin typeface="+mn-lt"/>
                <a:ea typeface="+mn-ea"/>
                <a:sym typeface="Wingdings" pitchFamily="2" charset="2"/>
              </a:rPr>
              <a:t>Directed graph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65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65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66599"/>
                                        </p:tgtEl>
                                        <p:attrNameLst>
                                          <p:attrName>style.visibility</p:attrName>
                                        </p:attrNameLst>
                                      </p:cBhvr>
                                      <p:to>
                                        <p:strVal val="visible"/>
                                      </p:to>
                                    </p:set>
                                    <p:anim calcmode="lin" valueType="num">
                                      <p:cBhvr additive="base">
                                        <p:cTn id="15" dur="500" fill="hold"/>
                                        <p:tgtEl>
                                          <p:spTgt spid="366599"/>
                                        </p:tgtEl>
                                        <p:attrNameLst>
                                          <p:attrName>ppt_x</p:attrName>
                                        </p:attrNameLst>
                                      </p:cBhvr>
                                      <p:tavLst>
                                        <p:tav tm="0">
                                          <p:val>
                                            <p:strVal val="#ppt_x"/>
                                          </p:val>
                                        </p:tav>
                                        <p:tav tm="100000">
                                          <p:val>
                                            <p:strVal val="#ppt_x"/>
                                          </p:val>
                                        </p:tav>
                                      </p:tavLst>
                                    </p:anim>
                                    <p:anim calcmode="lin" valueType="num">
                                      <p:cBhvr additive="base">
                                        <p:cTn id="16" dur="500" fill="hold"/>
                                        <p:tgtEl>
                                          <p:spTgt spid="3665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8" grpId="0" animBg="1"/>
      <p:bldP spid="36659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b="1" dirty="0" smtClean="0"/>
              <a:t>Adjacency Lists Representation</a:t>
            </a:r>
            <a:endParaRPr lang="zh-CN" altLang="en-US" b="1" dirty="0" smtClean="0"/>
          </a:p>
        </p:txBody>
      </p:sp>
      <p:sp>
        <p:nvSpPr>
          <p:cNvPr id="28675" name="Rectangle 3"/>
          <p:cNvSpPr>
            <a:spLocks noGrp="1" noChangeArrowheads="1"/>
          </p:cNvSpPr>
          <p:nvPr>
            <p:ph type="body" idx="1"/>
          </p:nvPr>
        </p:nvSpPr>
        <p:spPr>
          <a:xfrm>
            <a:off x="179512" y="1052513"/>
            <a:ext cx="8229600" cy="5078412"/>
          </a:xfrm>
        </p:spPr>
        <p:txBody>
          <a:bodyPr/>
          <a:lstStyle/>
          <a:p>
            <a:pPr lvl="1" eaLnBrk="1" hangingPunct="1">
              <a:buFont typeface="Wingdings" pitchFamily="2" charset="2"/>
              <a:buChar char="n"/>
            </a:pPr>
            <a:r>
              <a:rPr lang="en-US" altLang="zh-CN" sz="2500" dirty="0" smtClean="0">
                <a:sym typeface="Wingdings" pitchFamily="2" charset="2"/>
              </a:rPr>
              <a:t>Undirected graph</a:t>
            </a:r>
          </a:p>
        </p:txBody>
      </p:sp>
      <p:pic>
        <p:nvPicPr>
          <p:cNvPr id="4" name="Picture 5"/>
          <p:cNvPicPr>
            <a:picLocks noChangeAspect="1" noChangeArrowheads="1"/>
          </p:cNvPicPr>
          <p:nvPr/>
        </p:nvPicPr>
        <p:blipFill>
          <a:blip r:embed="rId2" cstate="print"/>
          <a:srcRect/>
          <a:stretch>
            <a:fillRect/>
          </a:stretch>
        </p:blipFill>
        <p:spPr>
          <a:xfrm>
            <a:off x="539552" y="2852936"/>
            <a:ext cx="3024188" cy="2125663"/>
          </a:xfrm>
          <a:prstGeom prst="rect">
            <a:avLst/>
          </a:prstGeom>
          <a:noFill/>
          <a:ln/>
        </p:spPr>
      </p:pic>
      <p:pic>
        <p:nvPicPr>
          <p:cNvPr id="5" name="Picture 4"/>
          <p:cNvPicPr>
            <a:picLocks noChangeAspect="1" noChangeArrowheads="1"/>
          </p:cNvPicPr>
          <p:nvPr/>
        </p:nvPicPr>
        <p:blipFill>
          <a:blip r:embed="rId3" cstate="print"/>
          <a:srcRect/>
          <a:stretch>
            <a:fillRect/>
          </a:stretch>
        </p:blipFill>
        <p:spPr>
          <a:xfrm>
            <a:off x="4846464" y="2060848"/>
            <a:ext cx="3109912" cy="4105275"/>
          </a:xfrm>
          <a:prstGeom prst="rect">
            <a:avLst/>
          </a:prstGeom>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mtClean="0"/>
              <a:t>Graphs</a:t>
            </a:r>
          </a:p>
        </p:txBody>
      </p:sp>
      <p:pic>
        <p:nvPicPr>
          <p:cNvPr id="33793" name="Picture 1"/>
          <p:cNvPicPr>
            <a:picLocks noChangeAspect="1" noChangeArrowheads="1"/>
          </p:cNvPicPr>
          <p:nvPr/>
        </p:nvPicPr>
        <p:blipFill>
          <a:blip r:embed="rId2" cstate="print"/>
          <a:srcRect/>
          <a:stretch>
            <a:fillRect/>
          </a:stretch>
        </p:blipFill>
        <p:spPr bwMode="auto">
          <a:xfrm>
            <a:off x="539552" y="1081633"/>
            <a:ext cx="7800975" cy="4219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Adjacency Lists Representation</a:t>
            </a:r>
            <a:endParaRPr lang="zh-CN" altLang="en-US" dirty="0"/>
          </a:p>
        </p:txBody>
      </p:sp>
      <p:sp>
        <p:nvSpPr>
          <p:cNvPr id="3" name="内容占位符 2"/>
          <p:cNvSpPr>
            <a:spLocks noGrp="1"/>
          </p:cNvSpPr>
          <p:nvPr>
            <p:ph idx="1"/>
          </p:nvPr>
        </p:nvSpPr>
        <p:spPr>
          <a:xfrm>
            <a:off x="457200" y="1268760"/>
            <a:ext cx="8229600" cy="4862165"/>
          </a:xfrm>
        </p:spPr>
        <p:txBody>
          <a:bodyPr/>
          <a:lstStyle/>
          <a:p>
            <a:pPr>
              <a:buNone/>
            </a:pPr>
            <a:r>
              <a:rPr lang="en-US" altLang="zh-CN" sz="2000" b="1" dirty="0" err="1" smtClean="0">
                <a:latin typeface="Courier New" pitchFamily="49" charset="0"/>
                <a:cs typeface="Courier New" pitchFamily="49" charset="0"/>
              </a:rPr>
              <a:t>int</a:t>
            </a:r>
            <a:r>
              <a:rPr lang="en-US" altLang="zh-CN" sz="2000" b="1" dirty="0" smtClean="0">
                <a:latin typeface="Courier New" pitchFamily="49" charset="0"/>
                <a:cs typeface="Courier New" pitchFamily="49" charset="0"/>
              </a:rPr>
              <a:t> n; //num of vertex</a:t>
            </a:r>
          </a:p>
          <a:p>
            <a:pPr>
              <a:buNone/>
            </a:pPr>
            <a:r>
              <a:rPr lang="en-US" altLang="zh-CN" sz="2000" b="1" dirty="0" err="1" smtClean="0">
                <a:latin typeface="Courier New" pitchFamily="49" charset="0"/>
                <a:cs typeface="Courier New" pitchFamily="49" charset="0"/>
              </a:rPr>
              <a:t>int</a:t>
            </a:r>
            <a:r>
              <a:rPr lang="en-US" altLang="zh-CN" sz="2000" b="1" dirty="0" smtClean="0">
                <a:latin typeface="Courier New" pitchFamily="49" charset="0"/>
                <a:cs typeface="Courier New" pitchFamily="49" charset="0"/>
              </a:rPr>
              <a:t> m; //num of edges</a:t>
            </a:r>
          </a:p>
          <a:p>
            <a:pPr>
              <a:buNone/>
            </a:pPr>
            <a:r>
              <a:rPr lang="en-US" altLang="zh-CN" sz="2000" b="1" dirty="0" err="1" smtClean="0">
                <a:latin typeface="Courier New" pitchFamily="49" charset="0"/>
                <a:cs typeface="Courier New" pitchFamily="49" charset="0"/>
              </a:rPr>
              <a:t>int</a:t>
            </a:r>
            <a:r>
              <a:rPr lang="en-US" altLang="zh-CN" sz="2000" b="1" dirty="0" smtClean="0">
                <a:latin typeface="Courier New" pitchFamily="49" charset="0"/>
                <a:cs typeface="Courier New" pitchFamily="49" charset="0"/>
              </a:rPr>
              <a:t> u, v; // vertex of edge (</a:t>
            </a:r>
            <a:r>
              <a:rPr lang="en-US" altLang="zh-CN" sz="2000" b="1" dirty="0" err="1" smtClean="0">
                <a:latin typeface="Courier New" pitchFamily="49" charset="0"/>
                <a:cs typeface="Courier New" pitchFamily="49" charset="0"/>
              </a:rPr>
              <a:t>u,v</a:t>
            </a:r>
            <a:r>
              <a:rPr lang="en-US" altLang="zh-CN" sz="2000" b="1" dirty="0" smtClean="0">
                <a:latin typeface="Courier New" pitchFamily="49" charset="0"/>
                <a:cs typeface="Courier New" pitchFamily="49" charset="0"/>
              </a:rPr>
              <a:t>)</a:t>
            </a:r>
          </a:p>
          <a:p>
            <a:pPr>
              <a:buNone/>
            </a:pPr>
            <a:r>
              <a:rPr lang="en-US" altLang="zh-CN" sz="2000" b="1" dirty="0" err="1" smtClean="0">
                <a:latin typeface="Courier New" pitchFamily="49" charset="0"/>
                <a:cs typeface="Courier New" pitchFamily="49" charset="0"/>
              </a:rPr>
              <a:t>cin</a:t>
            </a:r>
            <a:r>
              <a:rPr lang="en-US" altLang="zh-CN" sz="2000" b="1" dirty="0" smtClean="0">
                <a:latin typeface="Courier New" pitchFamily="49" charset="0"/>
                <a:cs typeface="Courier New" pitchFamily="49" charset="0"/>
              </a:rPr>
              <a:t> &gt;&gt; n &gt;&gt; m; </a:t>
            </a:r>
          </a:p>
          <a:p>
            <a:pPr>
              <a:buNone/>
            </a:pPr>
            <a:r>
              <a:rPr lang="en-US" altLang="zh-CN" sz="2000" b="1" dirty="0" smtClean="0">
                <a:latin typeface="Courier New" pitchFamily="49" charset="0"/>
                <a:cs typeface="Courier New" pitchFamily="49" charset="0"/>
              </a:rPr>
              <a:t>vector&lt;</a:t>
            </a:r>
            <a:r>
              <a:rPr lang="en-US" altLang="zh-CN" sz="2000" b="1" dirty="0" err="1" smtClean="0">
                <a:latin typeface="Courier New" pitchFamily="49" charset="0"/>
                <a:cs typeface="Courier New" pitchFamily="49" charset="0"/>
              </a:rPr>
              <a:t>int</a:t>
            </a:r>
            <a:r>
              <a:rPr lang="en-US" altLang="zh-CN" sz="2000" b="1" dirty="0" smtClean="0">
                <a:latin typeface="Courier New" pitchFamily="49" charset="0"/>
                <a:cs typeface="Courier New" pitchFamily="49" charset="0"/>
              </a:rPr>
              <a:t>&gt; g[n+1]; //store the graph</a:t>
            </a:r>
          </a:p>
          <a:p>
            <a:pPr>
              <a:buNone/>
            </a:pPr>
            <a:r>
              <a:rPr lang="en-US" altLang="zh-CN" sz="2000" b="1" dirty="0" smtClean="0">
                <a:latin typeface="Courier New" pitchFamily="49" charset="0"/>
                <a:cs typeface="Courier New" pitchFamily="49" charset="0"/>
              </a:rPr>
              <a:t>for(</a:t>
            </a:r>
            <a:r>
              <a:rPr lang="en-US" altLang="zh-CN" sz="2000" b="1" dirty="0" err="1" smtClean="0">
                <a:latin typeface="Courier New" pitchFamily="49" charset="0"/>
                <a:cs typeface="Courier New" pitchFamily="49" charset="0"/>
              </a:rPr>
              <a:t>int</a:t>
            </a:r>
            <a:r>
              <a:rPr lang="en-US" altLang="zh-CN" sz="2000" b="1" dirty="0" smtClean="0">
                <a:latin typeface="Courier New" pitchFamily="49" charset="0"/>
                <a:cs typeface="Courier New" pitchFamily="49" charset="0"/>
              </a:rPr>
              <a:t> j=1; j&lt;=m; j++)</a:t>
            </a:r>
          </a:p>
          <a:p>
            <a:pPr>
              <a:buNone/>
            </a:pPr>
            <a:r>
              <a:rPr lang="en-US" altLang="zh-CN" sz="2000" b="1" dirty="0" smtClean="0">
                <a:latin typeface="Courier New" pitchFamily="49" charset="0"/>
                <a:cs typeface="Courier New" pitchFamily="49" charset="0"/>
              </a:rPr>
              <a:t>{</a:t>
            </a:r>
          </a:p>
          <a:p>
            <a:pPr>
              <a:buNone/>
            </a:pPr>
            <a:r>
              <a:rPr lang="en-US" altLang="zh-CN" sz="2000" b="1" dirty="0" smtClean="0">
                <a:latin typeface="Courier New" pitchFamily="49" charset="0"/>
                <a:cs typeface="Courier New" pitchFamily="49" charset="0"/>
              </a:rPr>
              <a:t>     </a:t>
            </a:r>
            <a:r>
              <a:rPr lang="en-US" altLang="zh-CN" sz="2000" b="1" dirty="0" err="1" smtClean="0">
                <a:latin typeface="Courier New" pitchFamily="49" charset="0"/>
                <a:cs typeface="Courier New" pitchFamily="49" charset="0"/>
              </a:rPr>
              <a:t>cin</a:t>
            </a:r>
            <a:r>
              <a:rPr lang="en-US" altLang="zh-CN" sz="2000" b="1" dirty="0" smtClean="0">
                <a:latin typeface="Courier New" pitchFamily="49" charset="0"/>
                <a:cs typeface="Courier New" pitchFamily="49" charset="0"/>
              </a:rPr>
              <a:t> &gt;&gt; u &gt;&gt; v;</a:t>
            </a:r>
          </a:p>
          <a:p>
            <a:pPr>
              <a:buNone/>
            </a:pPr>
            <a:r>
              <a:rPr lang="en-US" altLang="zh-CN" sz="2000" b="1" dirty="0" smtClean="0">
                <a:latin typeface="Courier New" pitchFamily="49" charset="0"/>
                <a:cs typeface="Courier New" pitchFamily="49" charset="0"/>
              </a:rPr>
              <a:t>     g[u].</a:t>
            </a:r>
            <a:r>
              <a:rPr lang="en-US" altLang="zh-CN" sz="2000" b="1" dirty="0" err="1" smtClean="0">
                <a:latin typeface="Courier New" pitchFamily="49" charset="0"/>
                <a:cs typeface="Courier New" pitchFamily="49" charset="0"/>
              </a:rPr>
              <a:t>push_back</a:t>
            </a:r>
            <a:r>
              <a:rPr lang="en-US" altLang="zh-CN" sz="2000" b="1" dirty="0" smtClean="0">
                <a:latin typeface="Courier New" pitchFamily="49" charset="0"/>
                <a:cs typeface="Courier New" pitchFamily="49" charset="0"/>
              </a:rPr>
              <a:t>(v); </a:t>
            </a:r>
          </a:p>
          <a:p>
            <a:pPr>
              <a:buNone/>
            </a:pPr>
            <a:r>
              <a:rPr lang="en-US" altLang="zh-CN" sz="2000" b="1" dirty="0" smtClean="0">
                <a:latin typeface="Courier New" pitchFamily="49" charset="0"/>
                <a:cs typeface="Courier New" pitchFamily="49" charset="0"/>
              </a:rPr>
              <a:t>     </a:t>
            </a:r>
            <a:r>
              <a:rPr lang="en-US" altLang="zh-CN" sz="2000" b="1" dirty="0" smtClean="0">
                <a:solidFill>
                  <a:srgbClr val="FF0000"/>
                </a:solidFill>
                <a:latin typeface="Courier New" pitchFamily="49" charset="0"/>
                <a:cs typeface="Courier New" pitchFamily="49" charset="0"/>
              </a:rPr>
              <a:t>if (directed==false) g[v].</a:t>
            </a:r>
            <a:r>
              <a:rPr lang="en-US" altLang="zh-CN" sz="2000" b="1" dirty="0" err="1" smtClean="0">
                <a:solidFill>
                  <a:srgbClr val="FF0000"/>
                </a:solidFill>
                <a:latin typeface="Courier New" pitchFamily="49" charset="0"/>
                <a:cs typeface="Courier New" pitchFamily="49" charset="0"/>
              </a:rPr>
              <a:t>push_back</a:t>
            </a:r>
            <a:r>
              <a:rPr lang="en-US" altLang="zh-CN" sz="2000" b="1" dirty="0" smtClean="0">
                <a:solidFill>
                  <a:srgbClr val="FF0000"/>
                </a:solidFill>
                <a:latin typeface="Courier New" pitchFamily="49" charset="0"/>
                <a:cs typeface="Courier New" pitchFamily="49" charset="0"/>
              </a:rPr>
              <a:t>(u);</a:t>
            </a:r>
          </a:p>
          <a:p>
            <a:pPr>
              <a:buNone/>
            </a:pPr>
            <a:r>
              <a:rPr lang="en-US" altLang="zh-CN" sz="2000" b="1" dirty="0" smtClean="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zh-CN" altLang="en-US"/>
              <a:t>相关问题</a:t>
            </a:r>
          </a:p>
        </p:txBody>
      </p:sp>
      <p:sp>
        <p:nvSpPr>
          <p:cNvPr id="217091" name="Rectangle 3"/>
          <p:cNvSpPr>
            <a:spLocks noGrp="1" noChangeArrowheads="1"/>
          </p:cNvSpPr>
          <p:nvPr>
            <p:ph type="body" idx="1"/>
          </p:nvPr>
        </p:nvSpPr>
        <p:spPr>
          <a:xfrm>
            <a:off x="457200" y="1340768"/>
            <a:ext cx="8229600" cy="4790157"/>
          </a:xfrm>
        </p:spPr>
        <p:txBody>
          <a:bodyPr/>
          <a:lstStyle/>
          <a:p>
            <a:r>
              <a:rPr lang="zh-CN" altLang="en-US" dirty="0"/>
              <a:t>邻居排序方式可能影响结果</a:t>
            </a:r>
          </a:p>
          <a:p>
            <a:r>
              <a:rPr lang="zh-CN" altLang="en-US" dirty="0"/>
              <a:t>查找</a:t>
            </a:r>
            <a:r>
              <a:rPr lang="en-US" altLang="zh-CN" dirty="0"/>
              <a:t>/</a:t>
            </a:r>
            <a:r>
              <a:rPr lang="zh-CN" altLang="en-US" dirty="0"/>
              <a:t>删除边不是常数时间</a:t>
            </a:r>
          </a:p>
          <a:p>
            <a:r>
              <a:rPr lang="zh-CN" altLang="en-US" dirty="0"/>
              <a:t>邻接表的空间</a:t>
            </a:r>
            <a:r>
              <a:rPr lang="en-US" altLang="zh-CN" dirty="0"/>
              <a:t>O(V+E), </a:t>
            </a:r>
            <a:r>
              <a:rPr lang="zh-CN" altLang="en-US" dirty="0"/>
              <a:t>对于稀疏图优于邻接矩阵</a:t>
            </a:r>
          </a:p>
          <a:p>
            <a:r>
              <a:rPr lang="zh-CN" altLang="en-US" dirty="0"/>
              <a:t>可以用编号代替指针</a:t>
            </a:r>
            <a:r>
              <a:rPr lang="en-US" altLang="zh-CN" dirty="0"/>
              <a:t>, </a:t>
            </a:r>
            <a:r>
              <a:rPr lang="zh-CN" altLang="en-US" dirty="0"/>
              <a:t>加快速度并节省</a:t>
            </a:r>
            <a:r>
              <a:rPr lang="zh-CN" altLang="en-US" dirty="0" smtClean="0"/>
              <a:t>空间</a:t>
            </a:r>
            <a:endParaRPr lang="en-US" altLang="zh-CN" dirty="0" smtClean="0"/>
          </a:p>
          <a:p>
            <a:pPr marL="342900" lvl="1" indent="-342900">
              <a:buClr>
                <a:schemeClr val="accent1"/>
              </a:buClr>
              <a:buSzPct val="65000"/>
              <a:buFont typeface="Wingdings" pitchFamily="2" charset="2"/>
              <a:buChar char="n"/>
            </a:pPr>
            <a:r>
              <a:rPr lang="en-US" altLang="zh-CN" sz="3000" dirty="0" smtClean="0">
                <a:cs typeface="+mn-cs"/>
                <a:sym typeface="Wingdings" pitchFamily="2" charset="2"/>
              </a:rPr>
              <a:t>For weighted graph, store neighboring vertices and their edge costs</a:t>
            </a:r>
          </a:p>
          <a:p>
            <a:pPr marL="342900" lvl="1" indent="-342900">
              <a:buClr>
                <a:schemeClr val="accent1"/>
              </a:buClr>
              <a:buSzPct val="65000"/>
              <a:buFont typeface="Wingdings" pitchFamily="2" charset="2"/>
              <a:buChar char="n"/>
            </a:pPr>
            <a:r>
              <a:rPr lang="en-US" altLang="zh-CN" sz="3000" dirty="0" smtClean="0">
                <a:cs typeface="+mn-cs"/>
              </a:rPr>
              <a:t>If necessary, the two copies of each edge can be linked by a pointer to facilitate deletions.</a:t>
            </a:r>
            <a:endParaRPr lang="zh-CN" altLang="en-US" sz="3000" dirty="0" smtClean="0">
              <a:cs typeface="+mn-cs"/>
            </a:endParaRPr>
          </a:p>
          <a:p>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type="title"/>
          </p:nvPr>
        </p:nvSpPr>
        <p:spPr/>
        <p:txBody>
          <a:bodyPr/>
          <a:lstStyle/>
          <a:p>
            <a:pPr eaLnBrk="1" hangingPunct="1"/>
            <a:endParaRPr lang="zh-CN" altLang="en-US" smtClean="0"/>
          </a:p>
        </p:txBody>
      </p:sp>
      <p:graphicFrame>
        <p:nvGraphicFramePr>
          <p:cNvPr id="2050" name="Object 4"/>
          <p:cNvGraphicFramePr>
            <a:graphicFrameLocks noChangeAspect="1"/>
          </p:cNvGraphicFramePr>
          <p:nvPr>
            <p:ph idx="1"/>
          </p:nvPr>
        </p:nvGraphicFramePr>
        <p:xfrm>
          <a:off x="468313" y="333375"/>
          <a:ext cx="8135937" cy="6264275"/>
        </p:xfrm>
        <a:graphic>
          <a:graphicData uri="http://schemas.openxmlformats.org/presentationml/2006/ole">
            <p:oleObj spid="_x0000_s176130" r:id="rId3" imgW="4015740" imgH="4165092" progId="">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z="3800" b="1" smtClean="0"/>
              <a:t>Tradeoffs Between Adjacency Lists and Adjacency Matrices</a:t>
            </a:r>
            <a:endParaRPr lang="zh-CN" altLang="en-US" sz="3800" b="1" smtClean="0"/>
          </a:p>
        </p:txBody>
      </p:sp>
      <p:graphicFrame>
        <p:nvGraphicFramePr>
          <p:cNvPr id="309407" name="Group 159"/>
          <p:cNvGraphicFramePr>
            <a:graphicFrameLocks noGrp="1"/>
          </p:cNvGraphicFramePr>
          <p:nvPr>
            <p:ph idx="1"/>
          </p:nvPr>
        </p:nvGraphicFramePr>
        <p:xfrm>
          <a:off x="457200" y="1600200"/>
          <a:ext cx="8229600" cy="4530725"/>
        </p:xfrm>
        <a:graphic>
          <a:graphicData uri="http://schemas.openxmlformats.org/drawingml/2006/table">
            <a:tbl>
              <a:tblPr/>
              <a:tblGrid>
                <a:gridCol w="4729163"/>
                <a:gridCol w="2155825"/>
                <a:gridCol w="741362"/>
                <a:gridCol w="603250"/>
              </a:tblGrid>
              <a:tr h="517525">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dirty="0" err="1" smtClean="0">
                          <a:ln>
                            <a:noFill/>
                          </a:ln>
                          <a:solidFill>
                            <a:srgbClr val="FFFFFF"/>
                          </a:solidFill>
                          <a:effectLst/>
                          <a:latin typeface="宋体" pitchFamily="2" charset="-122"/>
                          <a:ea typeface="宋体" pitchFamily="2" charset="-122"/>
                        </a:rPr>
                        <a:t>Comaprison</a:t>
                      </a:r>
                      <a:endPar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anchor="ctr"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800000"/>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FFFF"/>
                          </a:solidFill>
                          <a:effectLst/>
                          <a:latin typeface="宋体" pitchFamily="2" charset="-122"/>
                          <a:ea typeface="宋体" pitchFamily="2" charset="-122"/>
                        </a:rPr>
                        <a:t>Winner</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800000"/>
                    </a:solid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FFFFFF"/>
                          </a:solidFill>
                          <a:effectLst/>
                          <a:latin typeface="宋体" pitchFamily="2" charset="-122"/>
                          <a:ea typeface="宋体" pitchFamily="2" charset="-122"/>
                        </a:rPr>
                        <a:t>　</a:t>
                      </a: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800000"/>
                    </a:solid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FFFFFF"/>
                          </a:solidFill>
                          <a:effectLst/>
                          <a:latin typeface="宋体" pitchFamily="2" charset="-122"/>
                          <a:ea typeface="宋体" pitchFamily="2" charset="-122"/>
                        </a:rPr>
                        <a:t>　</a:t>
                      </a: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800000"/>
                    </a:solidFill>
                  </a:tcPr>
                </a:tc>
              </a:tr>
              <a:tr h="501650">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Faster to test if (x,y) exists? </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00"/>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matrices</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00"/>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宋体" pitchFamily="2" charset="-122"/>
                          <a:ea typeface="宋体" pitchFamily="2" charset="-122"/>
                        </a:rPr>
                        <a:t>　</a:t>
                      </a: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00"/>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宋体" pitchFamily="2" charset="-122"/>
                          <a:ea typeface="宋体" pitchFamily="2" charset="-122"/>
                        </a:rPr>
                        <a:t>　</a:t>
                      </a: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00"/>
                    </a:solidFill>
                  </a:tcPr>
                </a:tc>
              </a:tr>
              <a:tr h="501650">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Faster to find vertex degree? </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a:noFill/>
                    </a:lnR>
                    <a:lnT>
                      <a:noFill/>
                    </a:lnT>
                    <a:lnB>
                      <a:noFill/>
                    </a:lnB>
                    <a:lnTlToBr>
                      <a:noFill/>
                    </a:lnTlToBr>
                    <a:lnBlToTr>
                      <a:noFill/>
                    </a:lnBlToTr>
                    <a:solidFill>
                      <a:srgbClr val="FFFF00"/>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lists</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a:noFill/>
                    </a:lnL>
                    <a:lnR>
                      <a:noFill/>
                    </a:lnR>
                    <a:lnT>
                      <a:noFill/>
                    </a:lnT>
                    <a:lnB>
                      <a:noFill/>
                    </a:lnB>
                    <a:lnTlToBr>
                      <a:noFill/>
                    </a:lnTlToBr>
                    <a:lnBlToTr>
                      <a:noFill/>
                    </a:lnBlToTr>
                    <a:solidFill>
                      <a:srgbClr val="FFFF00"/>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宋体" pitchFamily="2" charset="-122"/>
                          <a:ea typeface="宋体" pitchFamily="2" charset="-122"/>
                        </a:rPr>
                        <a:t>　</a:t>
                      </a: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a:noFill/>
                    </a:lnL>
                    <a:lnR>
                      <a:noFill/>
                    </a:lnR>
                    <a:lnT>
                      <a:noFill/>
                    </a:lnT>
                    <a:lnB>
                      <a:noFill/>
                    </a:lnB>
                    <a:lnTlToBr>
                      <a:noFill/>
                    </a:lnTlToBr>
                    <a:lnBlToTr>
                      <a:noFill/>
                    </a:lnBlToTr>
                    <a:solidFill>
                      <a:srgbClr val="FFFF00"/>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宋体" pitchFamily="2" charset="-122"/>
                          <a:ea typeface="宋体" pitchFamily="2" charset="-122"/>
                        </a:rPr>
                        <a:t>　</a:t>
                      </a: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a:noFill/>
                    </a:lnL>
                    <a:lnR cap="flat">
                      <a:noFill/>
                    </a:lnR>
                    <a:lnT>
                      <a:noFill/>
                    </a:lnT>
                    <a:lnB>
                      <a:noFill/>
                    </a:lnB>
                    <a:lnTlToBr>
                      <a:noFill/>
                    </a:lnTlToBr>
                    <a:lnBlToTr>
                      <a:noFill/>
                    </a:lnBlToTr>
                    <a:solidFill>
                      <a:srgbClr val="FFFF00"/>
                    </a:solidFill>
                  </a:tcPr>
                </a:tc>
              </a:tr>
              <a:tr h="501650">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Faster to find vertex degree? </a:t>
                      </a:r>
                      <a:endPar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endParaRPr>
                    </a:p>
                  </a:txBody>
                  <a:tcPr anchor="ctr" horzOverflow="overflow">
                    <a:lnL cap="flat">
                      <a:noFill/>
                    </a:lnL>
                    <a:lnR>
                      <a:noFill/>
                    </a:lnR>
                    <a:lnT>
                      <a:noFill/>
                    </a:lnT>
                    <a:lnB>
                      <a:noFill/>
                    </a:lnB>
                    <a:lnTlToBr>
                      <a:noFill/>
                    </a:lnTlToBr>
                    <a:lnBlToTr>
                      <a:noFill/>
                    </a:lnBlToTr>
                    <a:solidFill>
                      <a:srgbClr val="FFFF00"/>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lists</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a:noFill/>
                    </a:lnL>
                    <a:lnR>
                      <a:noFill/>
                    </a:lnR>
                    <a:lnT>
                      <a:noFill/>
                    </a:lnT>
                    <a:lnB>
                      <a:noFill/>
                    </a:lnB>
                    <a:lnTlToBr>
                      <a:noFill/>
                    </a:lnTlToBr>
                    <a:lnBlToTr>
                      <a:noFill/>
                    </a:lnBlToTr>
                    <a:solidFill>
                      <a:srgbClr val="FFFF00"/>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宋体" pitchFamily="2" charset="-122"/>
                          <a:ea typeface="宋体" pitchFamily="2" charset="-122"/>
                        </a:rPr>
                        <a:t>　</a:t>
                      </a: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a:noFill/>
                    </a:lnL>
                    <a:lnR>
                      <a:noFill/>
                    </a:lnR>
                    <a:lnT>
                      <a:noFill/>
                    </a:lnT>
                    <a:lnB>
                      <a:noFill/>
                    </a:lnB>
                    <a:lnTlToBr>
                      <a:noFill/>
                    </a:lnTlToBr>
                    <a:lnBlToTr>
                      <a:noFill/>
                    </a:lnBlToTr>
                    <a:solidFill>
                      <a:srgbClr val="FFFF00"/>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宋体" pitchFamily="2" charset="-122"/>
                          <a:ea typeface="宋体" pitchFamily="2" charset="-122"/>
                        </a:rPr>
                        <a:t>　</a:t>
                      </a: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a:noFill/>
                    </a:lnL>
                    <a:lnR cap="flat">
                      <a:noFill/>
                    </a:lnR>
                    <a:lnT>
                      <a:noFill/>
                    </a:lnT>
                    <a:lnB>
                      <a:noFill/>
                    </a:lnB>
                    <a:lnTlToBr>
                      <a:noFill/>
                    </a:lnTlToBr>
                    <a:lnBlToTr>
                      <a:noFill/>
                    </a:lnBlToTr>
                    <a:solidFill>
                      <a:srgbClr val="FFFF00"/>
                    </a:solidFill>
                  </a:tcPr>
                </a:tc>
              </a:tr>
              <a:tr h="501650">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Less memory on small graphs? </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a:noFill/>
                    </a:lnR>
                    <a:lnT>
                      <a:noFill/>
                    </a:lnT>
                    <a:lnB>
                      <a:noFill/>
                    </a:lnB>
                    <a:lnTlToBr>
                      <a:noFill/>
                    </a:lnTlToBr>
                    <a:lnBlToTr>
                      <a:noFill/>
                    </a:lnBlToTr>
                    <a:solidFill>
                      <a:srgbClr val="FFFF00"/>
                    </a:solidFill>
                  </a:tcPr>
                </a:tc>
                <a:tc gridSpan="3">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lists O(</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m+n</a:t>
                      </a: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 vs. O(n</a:t>
                      </a:r>
                      <a:r>
                        <a:rPr kumimoji="1" lang="en-US" altLang="zh-CN" sz="2000" b="1" i="0" u="none" strike="noStrike" cap="none" normalizeH="0" baseline="30000" dirty="0" smtClean="0">
                          <a:ln>
                            <a:noFill/>
                          </a:ln>
                          <a:solidFill>
                            <a:srgbClr val="000000"/>
                          </a:solidFill>
                          <a:effectLst/>
                          <a:latin typeface="宋体" pitchFamily="2" charset="-122"/>
                          <a:ea typeface="宋体" pitchFamily="2" charset="-122"/>
                        </a:rPr>
                        <a:t>2</a:t>
                      </a: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endPar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endParaRPr>
                    </a:p>
                  </a:txBody>
                  <a:tcPr anchor="ctr" horzOverflow="overflow">
                    <a:lnL>
                      <a:noFill/>
                    </a:lnL>
                    <a:lnR cap="flat">
                      <a:noFill/>
                    </a:lnR>
                    <a:lnT>
                      <a:noFill/>
                    </a:lnT>
                    <a:lnB>
                      <a:noFill/>
                    </a:lnB>
                    <a:lnTlToBr>
                      <a:noFill/>
                    </a:lnTlToBr>
                    <a:lnBlToTr>
                      <a:noFill/>
                    </a:lnBlToTr>
                    <a:solidFill>
                      <a:srgbClr val="FFFF00"/>
                    </a:solidFill>
                  </a:tcPr>
                </a:tc>
                <a:tc hMerge="1">
                  <a:txBody>
                    <a:bodyPr/>
                    <a:lstStyle/>
                    <a:p>
                      <a:endParaRPr lang="zh-CN" altLang="en-US"/>
                    </a:p>
                  </a:txBody>
                  <a:tcPr/>
                </a:tc>
                <a:tc hMerge="1">
                  <a:txBody>
                    <a:bodyPr/>
                    <a:lstStyle/>
                    <a:p>
                      <a:endParaRPr lang="zh-CN" altLang="en-US"/>
                    </a:p>
                  </a:txBody>
                  <a:tcPr/>
                </a:tc>
              </a:tr>
              <a:tr h="501650">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Less memory on big graphs? </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a:noFill/>
                    </a:lnR>
                    <a:lnT>
                      <a:noFill/>
                    </a:lnT>
                    <a:lnB>
                      <a:noFill/>
                    </a:lnB>
                    <a:lnTlToBr>
                      <a:noFill/>
                    </a:lnTlToBr>
                    <a:lnBlToTr>
                      <a:noFill/>
                    </a:lnBlToTr>
                    <a:solidFill>
                      <a:srgbClr val="FFFF00"/>
                    </a:solidFill>
                  </a:tcPr>
                </a:tc>
                <a:tc gridSpan="3">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matrices (small win)</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a:noFill/>
                    </a:lnL>
                    <a:lnR cap="flat">
                      <a:noFill/>
                    </a:lnR>
                    <a:lnT>
                      <a:noFill/>
                    </a:lnT>
                    <a:lnB>
                      <a:noFill/>
                    </a:lnB>
                    <a:lnTlToBr>
                      <a:noFill/>
                    </a:lnTlToBr>
                    <a:lnBlToTr>
                      <a:noFill/>
                    </a:lnBlToTr>
                    <a:solidFill>
                      <a:srgbClr val="FFFF00"/>
                    </a:solidFill>
                  </a:tcPr>
                </a:tc>
                <a:tc hMerge="1">
                  <a:txBody>
                    <a:bodyPr/>
                    <a:lstStyle/>
                    <a:p>
                      <a:endParaRPr lang="zh-CN" altLang="en-US"/>
                    </a:p>
                  </a:txBody>
                  <a:tcPr/>
                </a:tc>
                <a:tc hMerge="1">
                  <a:txBody>
                    <a:bodyPr/>
                    <a:lstStyle/>
                    <a:p>
                      <a:endParaRPr lang="zh-CN" altLang="en-US"/>
                    </a:p>
                  </a:txBody>
                  <a:tcPr/>
                </a:tc>
              </a:tr>
              <a:tr h="501650">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Edge insertion or deletion? </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a:noFill/>
                    </a:lnR>
                    <a:lnT>
                      <a:noFill/>
                    </a:lnT>
                    <a:lnB>
                      <a:noFill/>
                    </a:lnB>
                    <a:lnTlToBr>
                      <a:noFill/>
                    </a:lnTlToBr>
                    <a:lnBlToTr>
                      <a:noFill/>
                    </a:lnBlToTr>
                    <a:solidFill>
                      <a:srgbClr val="FFFF00"/>
                    </a:solidFill>
                  </a:tcPr>
                </a:tc>
                <a:tc gridSpan="3">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matrices O(1) vs O(d)</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a:noFill/>
                    </a:lnL>
                    <a:lnR cap="flat">
                      <a:noFill/>
                    </a:lnR>
                    <a:lnT>
                      <a:noFill/>
                    </a:lnT>
                    <a:lnB>
                      <a:noFill/>
                    </a:lnB>
                    <a:lnTlToBr>
                      <a:noFill/>
                    </a:lnTlToBr>
                    <a:lnBlToTr>
                      <a:noFill/>
                    </a:lnBlToTr>
                    <a:solidFill>
                      <a:srgbClr val="FFFF00"/>
                    </a:solidFill>
                  </a:tcPr>
                </a:tc>
                <a:tc hMerge="1">
                  <a:txBody>
                    <a:bodyPr/>
                    <a:lstStyle/>
                    <a:p>
                      <a:endParaRPr lang="zh-CN" altLang="en-US"/>
                    </a:p>
                  </a:txBody>
                  <a:tcPr/>
                </a:tc>
                <a:tc hMerge="1">
                  <a:txBody>
                    <a:bodyPr/>
                    <a:lstStyle/>
                    <a:p>
                      <a:endParaRPr lang="zh-CN" altLang="en-US"/>
                    </a:p>
                  </a:txBody>
                  <a:tcPr/>
                </a:tc>
              </a:tr>
              <a:tr h="501650">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Faster to traverse the graph? </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a:noFill/>
                    </a:lnR>
                    <a:lnT>
                      <a:noFill/>
                    </a:lnT>
                    <a:lnB>
                      <a:noFill/>
                    </a:lnB>
                    <a:lnTlToBr>
                      <a:noFill/>
                    </a:lnTlToBr>
                    <a:lnBlToTr>
                      <a:noFill/>
                    </a:lnBlToTr>
                    <a:solidFill>
                      <a:srgbClr val="FFFF00"/>
                    </a:solidFill>
                  </a:tcPr>
                </a:tc>
                <a:tc gridSpan="3">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lists O(</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m+n</a:t>
                      </a: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 vs. O(n</a:t>
                      </a:r>
                      <a:r>
                        <a:rPr kumimoji="1" lang="en-US" altLang="zh-CN" sz="2000" b="1" i="0" u="none" strike="noStrike" cap="none" normalizeH="0" baseline="30000" dirty="0" smtClean="0">
                          <a:ln>
                            <a:noFill/>
                          </a:ln>
                          <a:solidFill>
                            <a:srgbClr val="000000"/>
                          </a:solidFill>
                          <a:effectLst/>
                          <a:latin typeface="宋体" pitchFamily="2" charset="-122"/>
                          <a:ea typeface="宋体" pitchFamily="2" charset="-122"/>
                        </a:rPr>
                        <a:t>2</a:t>
                      </a: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endPar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endParaRPr>
                    </a:p>
                  </a:txBody>
                  <a:tcPr anchor="ctr" horzOverflow="overflow">
                    <a:lnL>
                      <a:noFill/>
                    </a:lnL>
                    <a:lnR cap="flat">
                      <a:noFill/>
                    </a:lnR>
                    <a:lnT>
                      <a:noFill/>
                    </a:lnT>
                    <a:lnB>
                      <a:noFill/>
                    </a:lnB>
                    <a:lnTlToBr>
                      <a:noFill/>
                    </a:lnTlToBr>
                    <a:lnBlToTr>
                      <a:noFill/>
                    </a:lnBlToTr>
                    <a:solidFill>
                      <a:srgbClr val="FFFF00"/>
                    </a:solidFill>
                  </a:tcPr>
                </a:tc>
                <a:tc hMerge="1">
                  <a:txBody>
                    <a:bodyPr/>
                    <a:lstStyle/>
                    <a:p>
                      <a:endParaRPr lang="zh-CN" altLang="en-US"/>
                    </a:p>
                  </a:txBody>
                  <a:tcPr/>
                </a:tc>
                <a:tc hMerge="1">
                  <a:txBody>
                    <a:bodyPr/>
                    <a:lstStyle/>
                    <a:p>
                      <a:endParaRPr lang="zh-CN" altLang="en-US"/>
                    </a:p>
                  </a:txBody>
                  <a:tcPr/>
                </a:tc>
              </a:tr>
              <a:tr h="501650">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Better for most problems? </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a:noFill/>
                    </a:lnR>
                    <a:lnT>
                      <a:noFill/>
                    </a:lnT>
                    <a:lnB cap="flat">
                      <a:noFill/>
                    </a:lnB>
                    <a:lnTlToBr>
                      <a:noFill/>
                    </a:lnTlToBr>
                    <a:lnBlToTr>
                      <a:noFill/>
                    </a:lnBlToTr>
                    <a:solidFill>
                      <a:srgbClr val="FFFF00"/>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lists</a:t>
                      </a: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a:noFill/>
                    </a:lnL>
                    <a:lnR>
                      <a:noFill/>
                    </a:lnR>
                    <a:lnT>
                      <a:noFill/>
                    </a:lnT>
                    <a:lnB cap="flat">
                      <a:noFill/>
                    </a:lnB>
                    <a:lnTlToBr>
                      <a:noFill/>
                    </a:lnTlToBr>
                    <a:lnBlToTr>
                      <a:noFill/>
                    </a:lnBlToTr>
                    <a:solidFill>
                      <a:srgbClr val="FFFF00"/>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宋体" pitchFamily="2" charset="-122"/>
                          <a:ea typeface="宋体" pitchFamily="2" charset="-122"/>
                        </a:rPr>
                        <a:t>　</a:t>
                      </a: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a:noFill/>
                    </a:lnL>
                    <a:lnR>
                      <a:noFill/>
                    </a:lnR>
                    <a:lnT>
                      <a:noFill/>
                    </a:lnT>
                    <a:lnB cap="flat">
                      <a:noFill/>
                    </a:lnB>
                    <a:lnTlToBr>
                      <a:noFill/>
                    </a:lnTlToBr>
                    <a:lnBlToTr>
                      <a:noFill/>
                    </a:lnBlToTr>
                    <a:solidFill>
                      <a:srgbClr val="FFFF00"/>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宋体" pitchFamily="2" charset="-122"/>
                          <a:ea typeface="宋体" pitchFamily="2" charset="-122"/>
                        </a:rPr>
                        <a:t>　</a:t>
                      </a: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a:noFill/>
                    </a:lnL>
                    <a:lnR cap="flat">
                      <a:noFill/>
                    </a:lnR>
                    <a:lnT>
                      <a:noFill/>
                    </a:lnT>
                    <a:lnB cap="flat">
                      <a:noFill/>
                    </a:lnB>
                    <a:lnTlToBr>
                      <a:noFill/>
                    </a:lnTlToBr>
                    <a:lnBlToTr>
                      <a:noFill/>
                    </a:lnBlToTr>
                    <a:solidFill>
                      <a:srgbClr val="FFFF00"/>
                    </a:solidFill>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idx="4294967295"/>
          </p:nvPr>
        </p:nvSpPr>
        <p:spPr>
          <a:xfrm>
            <a:off x="306388" y="228600"/>
            <a:ext cx="8540750" cy="1143000"/>
          </a:xfrm>
        </p:spPr>
        <p:txBody>
          <a:bodyPr anchor="ctr"/>
          <a:lstStyle/>
          <a:p>
            <a:pPr eaLnBrk="1" hangingPunct="1"/>
            <a:r>
              <a:rPr lang="en-US" altLang="zh-CN" smtClean="0"/>
              <a:t>Question </a:t>
            </a:r>
            <a:r>
              <a:rPr lang="en-US" altLang="zh-CN" smtClean="0">
                <a:latin typeface="Arial" pitchFamily="34" charset="0"/>
              </a:rPr>
              <a:t>–</a:t>
            </a:r>
            <a:r>
              <a:rPr lang="en-US" altLang="zh-CN" smtClean="0"/>
              <a:t> Adjacency Matrix or List?</a:t>
            </a:r>
          </a:p>
        </p:txBody>
      </p:sp>
      <p:sp>
        <p:nvSpPr>
          <p:cNvPr id="48131" name="Content Placeholder 2"/>
          <p:cNvSpPr>
            <a:spLocks noGrp="1"/>
          </p:cNvSpPr>
          <p:nvPr>
            <p:ph sz="quarter" idx="4294967295"/>
          </p:nvPr>
        </p:nvSpPr>
        <p:spPr>
          <a:xfrm>
            <a:off x="301625" y="1600200"/>
            <a:ext cx="8540750" cy="4470400"/>
          </a:xfrm>
        </p:spPr>
        <p:txBody>
          <a:bodyPr/>
          <a:lstStyle/>
          <a:p>
            <a:pPr eaLnBrk="1" hangingPunct="1">
              <a:buFont typeface="Wingdings" pitchFamily="2" charset="2"/>
              <a:buNone/>
            </a:pPr>
            <a:r>
              <a:rPr lang="zh-CN" altLang="en-US" sz="1500" smtClean="0"/>
              <a:t>	</a:t>
            </a:r>
            <a:r>
              <a:rPr lang="en-US" altLang="zh-CN" sz="1500" smtClean="0"/>
              <a:t>Would you use the </a:t>
            </a:r>
            <a:r>
              <a:rPr lang="en-US" altLang="zh-CN" sz="1500" smtClean="0">
                <a:solidFill>
                  <a:srgbClr val="FF0000"/>
                </a:solidFill>
              </a:rPr>
              <a:t>adjacency list</a:t>
            </a:r>
            <a:r>
              <a:rPr lang="en-US" altLang="zh-CN" sz="1500" smtClean="0"/>
              <a:t> structure or the </a:t>
            </a:r>
            <a:r>
              <a:rPr lang="en-US" altLang="zh-CN" sz="1500" smtClean="0">
                <a:solidFill>
                  <a:srgbClr val="FF0000"/>
                </a:solidFill>
              </a:rPr>
              <a:t>adjacency matrix</a:t>
            </a:r>
            <a:r>
              <a:rPr lang="en-US" altLang="zh-CN" sz="1500" smtClean="0"/>
              <a:t> structure in each of the following cases? </a:t>
            </a:r>
            <a:r>
              <a:rPr lang="en-US" altLang="zh-CN" sz="1500" smtClean="0">
                <a:solidFill>
                  <a:srgbClr val="FF0000"/>
                </a:solidFill>
              </a:rPr>
              <a:t>Justify</a:t>
            </a:r>
            <a:r>
              <a:rPr lang="en-US" altLang="zh-CN" sz="1500" smtClean="0"/>
              <a:t> your choice.</a:t>
            </a:r>
          </a:p>
          <a:p>
            <a:pPr eaLnBrk="1" hangingPunct="1"/>
            <a:endParaRPr lang="en-US" altLang="zh-CN" sz="1500" smtClean="0"/>
          </a:p>
          <a:p>
            <a:pPr eaLnBrk="1" hangingPunct="1">
              <a:buFont typeface="Tahoma" pitchFamily="34" charset="0"/>
              <a:buAutoNum type="alphaLcParenR"/>
            </a:pPr>
            <a:r>
              <a:rPr lang="en-US" altLang="zh-CN" sz="1500" smtClean="0"/>
              <a:t>The graph has 10,000 vertices and 20,000 edges.</a:t>
            </a:r>
            <a:br>
              <a:rPr lang="en-US" altLang="zh-CN" sz="1500" smtClean="0"/>
            </a:br>
            <a:r>
              <a:rPr lang="en-US" altLang="zh-CN" sz="1500" smtClean="0"/>
              <a:t>It is important to use as little space as possible.</a:t>
            </a:r>
          </a:p>
          <a:p>
            <a:pPr eaLnBrk="1" hangingPunct="1">
              <a:buFont typeface="Wingdings" pitchFamily="2" charset="2"/>
              <a:buNone/>
            </a:pPr>
            <a:r>
              <a:rPr lang="en-US" altLang="zh-CN" sz="1500" smtClean="0"/>
              <a:t>	</a:t>
            </a:r>
            <a:r>
              <a:rPr lang="en-US" altLang="zh-CN" sz="1500" smtClean="0">
                <a:solidFill>
                  <a:schemeClr val="tx2"/>
                </a:solidFill>
              </a:rPr>
              <a:t>Answer: Use adjacency list as there are on average 2 edges on each vertex.</a:t>
            </a:r>
            <a:br>
              <a:rPr lang="en-US" altLang="zh-CN" sz="1500" smtClean="0">
                <a:solidFill>
                  <a:schemeClr val="tx2"/>
                </a:solidFill>
              </a:rPr>
            </a:br>
            <a:r>
              <a:rPr lang="en-US" altLang="zh-CN" sz="1500" smtClean="0">
                <a:solidFill>
                  <a:schemeClr val="tx2"/>
                </a:solidFill>
              </a:rPr>
              <a:t>We will waste a lot of memory space if adjacency matrix is used.</a:t>
            </a:r>
            <a:br>
              <a:rPr lang="en-US" altLang="zh-CN" sz="1500" smtClean="0">
                <a:solidFill>
                  <a:schemeClr val="tx2"/>
                </a:solidFill>
              </a:rPr>
            </a:br>
            <a:endParaRPr lang="en-US" altLang="zh-CN" sz="1500" smtClean="0">
              <a:solidFill>
                <a:schemeClr val="tx2"/>
              </a:solidFill>
            </a:endParaRPr>
          </a:p>
          <a:p>
            <a:pPr eaLnBrk="1" hangingPunct="1">
              <a:buFont typeface="Tahoma" pitchFamily="34" charset="0"/>
              <a:buAutoNum type="alphaLcParenR" startAt="2"/>
            </a:pPr>
            <a:r>
              <a:rPr lang="en-US" altLang="zh-CN" sz="1500" smtClean="0"/>
              <a:t>The graph has 10,000 vertices and 20,000,000 edges.</a:t>
            </a:r>
            <a:br>
              <a:rPr lang="en-US" altLang="zh-CN" sz="1500" smtClean="0"/>
            </a:br>
            <a:r>
              <a:rPr lang="en-US" altLang="zh-CN" sz="1500" smtClean="0"/>
              <a:t>It is important to use as little space as possible.</a:t>
            </a:r>
          </a:p>
          <a:p>
            <a:pPr eaLnBrk="1" hangingPunct="1">
              <a:buFont typeface="Wingdings" pitchFamily="2" charset="2"/>
              <a:buNone/>
            </a:pPr>
            <a:r>
              <a:rPr lang="en-US" altLang="zh-CN" sz="1500" smtClean="0"/>
              <a:t>	</a:t>
            </a:r>
            <a:r>
              <a:rPr lang="en-US" altLang="zh-CN" sz="1500" smtClean="0">
                <a:solidFill>
                  <a:schemeClr val="tx2"/>
                </a:solidFill>
              </a:rPr>
              <a:t>Answer: Use adjacency matrix as there are on average 2000 edges on each vertex.</a:t>
            </a:r>
            <a:br>
              <a:rPr lang="en-US" altLang="zh-CN" sz="1500" smtClean="0">
                <a:solidFill>
                  <a:schemeClr val="tx2"/>
                </a:solidFill>
              </a:rPr>
            </a:br>
            <a:r>
              <a:rPr lang="en-US" altLang="zh-CN" sz="1500" smtClean="0">
                <a:solidFill>
                  <a:schemeClr val="tx2"/>
                </a:solidFill>
              </a:rPr>
              <a:t>It would be much faster to find the neighbors of each vertex.</a:t>
            </a:r>
            <a:r>
              <a:rPr lang="en-US" altLang="zh-CN" sz="1500" smtClean="0"/>
              <a:t/>
            </a:r>
            <a:br>
              <a:rPr lang="en-US" altLang="zh-CN" sz="1500" smtClean="0"/>
            </a:br>
            <a:endParaRPr lang="en-US" altLang="zh-CN" sz="1500" smtClean="0"/>
          </a:p>
          <a:p>
            <a:pPr eaLnBrk="1" hangingPunct="1">
              <a:buFont typeface="Tahoma" pitchFamily="34" charset="0"/>
              <a:buAutoNum type="alphaLcParenR" startAt="3"/>
            </a:pPr>
            <a:r>
              <a:rPr lang="en-US" altLang="zh-CN" sz="1500" smtClean="0"/>
              <a:t>You need to answer the query </a:t>
            </a:r>
            <a:r>
              <a:rPr lang="en-US" altLang="zh-CN" sz="1500" u="sng" smtClean="0"/>
              <a:t>areAdjacent</a:t>
            </a:r>
            <a:r>
              <a:rPr lang="en-US" altLang="zh-CN" sz="1500" smtClean="0"/>
              <a:t> as fast as possible.</a:t>
            </a:r>
            <a:br>
              <a:rPr lang="en-US" altLang="zh-CN" sz="1500" smtClean="0"/>
            </a:br>
            <a:r>
              <a:rPr lang="en-US" altLang="zh-CN" sz="1500" smtClean="0"/>
              <a:t>No matter how much space you use.</a:t>
            </a:r>
          </a:p>
          <a:p>
            <a:pPr eaLnBrk="1" hangingPunct="1">
              <a:buFont typeface="Wingdings" pitchFamily="2" charset="2"/>
              <a:buNone/>
            </a:pPr>
            <a:r>
              <a:rPr lang="en-US" altLang="zh-CN" sz="1500" smtClean="0"/>
              <a:t>	</a:t>
            </a:r>
            <a:r>
              <a:rPr lang="en-US" altLang="zh-CN" sz="1500" smtClean="0">
                <a:solidFill>
                  <a:schemeClr val="tx2"/>
                </a:solidFill>
              </a:rPr>
              <a:t>Answer: Use adjacency Matrix since space is not a problem.</a:t>
            </a:r>
            <a:br>
              <a:rPr lang="en-US" altLang="zh-CN" sz="1500" smtClean="0">
                <a:solidFill>
                  <a:schemeClr val="tx2"/>
                </a:solidFill>
              </a:rPr>
            </a:br>
            <a:r>
              <a:rPr lang="en-US" altLang="zh-CN" sz="1500" smtClean="0">
                <a:solidFill>
                  <a:schemeClr val="tx2"/>
                </a:solidFill>
              </a:rPr>
              <a:t>More importantly, the query </a:t>
            </a:r>
            <a:r>
              <a:rPr lang="en-US" altLang="zh-CN" sz="1500" u="sng" smtClean="0">
                <a:solidFill>
                  <a:schemeClr val="tx2"/>
                </a:solidFill>
              </a:rPr>
              <a:t>areAdjacent</a:t>
            </a:r>
            <a:r>
              <a:rPr lang="en-US" altLang="zh-CN" sz="1500" smtClean="0">
                <a:solidFill>
                  <a:schemeClr val="tx2"/>
                </a:solidFill>
              </a:rPr>
              <a:t> can be answered in O(1) time.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13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131">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131">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1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zh-CN" altLang="en-US"/>
              <a:t>前向星表示</a:t>
            </a:r>
          </a:p>
        </p:txBody>
      </p:sp>
      <p:sp>
        <p:nvSpPr>
          <p:cNvPr id="218115" name="Rectangle 3"/>
          <p:cNvSpPr>
            <a:spLocks noGrp="1" noChangeArrowheads="1"/>
          </p:cNvSpPr>
          <p:nvPr>
            <p:ph type="body" idx="1"/>
          </p:nvPr>
        </p:nvSpPr>
        <p:spPr/>
        <p:txBody>
          <a:bodyPr/>
          <a:lstStyle/>
          <a:p>
            <a:r>
              <a:rPr lang="zh-CN" altLang="en-US"/>
              <a:t>把所有边</a:t>
            </a:r>
            <a:r>
              <a:rPr lang="en-US" altLang="zh-CN"/>
              <a:t>(u, v)</a:t>
            </a:r>
            <a:r>
              <a:rPr lang="zh-CN" altLang="en-US"/>
              <a:t>按</a:t>
            </a:r>
            <a:r>
              <a:rPr lang="en-US" altLang="zh-CN"/>
              <a:t>u</a:t>
            </a:r>
            <a:r>
              <a:rPr lang="zh-CN" altLang="en-US"/>
              <a:t>的主关键字</a:t>
            </a:r>
            <a:r>
              <a:rPr lang="en-US" altLang="zh-CN"/>
              <a:t>, v</a:t>
            </a:r>
            <a:r>
              <a:rPr lang="zh-CN" altLang="en-US"/>
              <a:t>为次关键字排序</a:t>
            </a:r>
            <a:r>
              <a:rPr lang="en-US" altLang="zh-CN"/>
              <a:t>, </a:t>
            </a:r>
            <a:r>
              <a:rPr lang="zh-CN" altLang="en-US"/>
              <a:t>并记录每个结点</a:t>
            </a:r>
            <a:r>
              <a:rPr lang="en-US" altLang="zh-CN"/>
              <a:t>u</a:t>
            </a:r>
            <a:r>
              <a:rPr lang="zh-CN" altLang="en-US"/>
              <a:t>的邻居列表的开始位置</a:t>
            </a:r>
            <a:r>
              <a:rPr lang="en-US" altLang="zh-CN"/>
              <a:t>start[u](</a:t>
            </a:r>
            <a:r>
              <a:rPr lang="zh-CN" altLang="en-US"/>
              <a:t>则</a:t>
            </a:r>
            <a:r>
              <a:rPr lang="en-US" altLang="zh-CN"/>
              <a:t>start[u+1]</a:t>
            </a:r>
            <a:r>
              <a:rPr lang="zh-CN" altLang="en-US"/>
              <a:t>是结束位置</a:t>
            </a:r>
            <a:r>
              <a:rPr lang="en-US" altLang="zh-CN"/>
              <a:t>)</a:t>
            </a:r>
          </a:p>
          <a:p>
            <a:r>
              <a:rPr lang="zh-CN" altLang="en-US"/>
              <a:t>紧凑存储</a:t>
            </a:r>
            <a:r>
              <a:rPr lang="en-US" altLang="zh-CN"/>
              <a:t>, </a:t>
            </a:r>
            <a:r>
              <a:rPr lang="zh-CN" altLang="en-US"/>
              <a:t>不需要使用指针</a:t>
            </a:r>
            <a:r>
              <a:rPr lang="en-US" altLang="zh-CN"/>
              <a:t>, </a:t>
            </a:r>
            <a:r>
              <a:rPr lang="zh-CN" altLang="en-US"/>
              <a:t>但边的插入和删除操作可能引起大幅度变化</a:t>
            </a:r>
            <a:r>
              <a:rPr lang="en-US" altLang="zh-CN"/>
              <a:t>. </a:t>
            </a:r>
          </a:p>
          <a:p>
            <a:r>
              <a:rPr lang="zh-CN" altLang="en-US"/>
              <a:t>一般用于静态图</a:t>
            </a:r>
            <a:r>
              <a:rPr lang="en-US" altLang="zh-CN"/>
              <a:t>. </a:t>
            </a:r>
            <a:r>
              <a:rPr lang="zh-CN" altLang="en-US"/>
              <a:t>可以方便的遍历一个点的所有邻居并通过可以储存</a:t>
            </a:r>
            <a:r>
              <a:rPr lang="en-US" altLang="zh-CN"/>
              <a:t>”</a:t>
            </a:r>
            <a:r>
              <a:rPr lang="zh-CN" altLang="en-US"/>
              <a:t>当前弧”提高某些图算法的效率</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smtClean="0"/>
              <a:t>Think About</a:t>
            </a:r>
          </a:p>
        </p:txBody>
      </p:sp>
      <p:sp>
        <p:nvSpPr>
          <p:cNvPr id="38915" name="Rectangle 3"/>
          <p:cNvSpPr>
            <a:spLocks noGrp="1" noChangeArrowheads="1"/>
          </p:cNvSpPr>
          <p:nvPr>
            <p:ph type="body" idx="1"/>
          </p:nvPr>
        </p:nvSpPr>
        <p:spPr>
          <a:xfrm>
            <a:off x="457200" y="1196975"/>
            <a:ext cx="8229600" cy="4933950"/>
          </a:xfrm>
        </p:spPr>
        <p:txBody>
          <a:bodyPr/>
          <a:lstStyle/>
          <a:p>
            <a:pPr eaLnBrk="1" hangingPunct="1"/>
            <a:r>
              <a:rPr lang="en-US" altLang="zh-CN" smtClean="0"/>
              <a:t>Present correct and efficient algorithms to convert between the following graph data structures, for an undirected graph G with n vertices and m edges. You must give the time complexity of each algorithm.</a:t>
            </a:r>
          </a:p>
          <a:p>
            <a:pPr lvl="1" eaLnBrk="1" hangingPunct="1"/>
            <a:r>
              <a:rPr lang="en-US" altLang="zh-CN" sz="2800" smtClean="0"/>
              <a:t>1. Convert from an adjacency matrix to adjacency lists.</a:t>
            </a:r>
          </a:p>
          <a:p>
            <a:pPr lvl="1" eaLnBrk="1" hangingPunct="1"/>
            <a:r>
              <a:rPr lang="en-US" altLang="zh-CN" sz="2800" smtClean="0"/>
              <a:t>2. Convert from an adjacency matrix to adjacency lists.</a:t>
            </a:r>
            <a:endParaRPr lang="zh-CN" altLang="en-US" sz="280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683568" y="2852936"/>
            <a:ext cx="7772400" cy="1362075"/>
          </a:xfrm>
        </p:spPr>
        <p:txBody>
          <a:bodyPr/>
          <a:lstStyle/>
          <a:p>
            <a:pPr eaLnBrk="1" hangingPunct="1"/>
            <a:r>
              <a:rPr lang="en-US" altLang="zh-CN" sz="3600" dirty="0" smtClean="0"/>
              <a:t>Graph traversal basic</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b="1" dirty="0" smtClean="0"/>
              <a:t>Traversing a Graph</a:t>
            </a:r>
            <a:endParaRPr lang="zh-CN" altLang="en-US" b="1" dirty="0" smtClean="0"/>
          </a:p>
        </p:txBody>
      </p:sp>
      <p:sp>
        <p:nvSpPr>
          <p:cNvPr id="39939" name="Rectangle 3"/>
          <p:cNvSpPr>
            <a:spLocks noGrp="1" noChangeArrowheads="1"/>
          </p:cNvSpPr>
          <p:nvPr>
            <p:ph type="body" idx="1"/>
          </p:nvPr>
        </p:nvSpPr>
        <p:spPr>
          <a:xfrm>
            <a:off x="457200" y="1052513"/>
            <a:ext cx="8229600" cy="4789487"/>
          </a:xfrm>
        </p:spPr>
        <p:txBody>
          <a:bodyPr/>
          <a:lstStyle/>
          <a:p>
            <a:pPr eaLnBrk="1" hangingPunct="1"/>
            <a:r>
              <a:rPr lang="en-US" altLang="zh-CN" dirty="0" smtClean="0"/>
              <a:t>One of the most fundamental graph problems is to traverse every edge and vertex in a graph.</a:t>
            </a:r>
          </a:p>
          <a:p>
            <a:pPr eaLnBrk="1" hangingPunct="1"/>
            <a:r>
              <a:rPr lang="en-US" altLang="zh-CN" i="1" dirty="0" smtClean="0">
                <a:solidFill>
                  <a:schemeClr val="hlink"/>
                </a:solidFill>
              </a:rPr>
              <a:t>efficiency:</a:t>
            </a:r>
            <a:r>
              <a:rPr lang="en-US" altLang="zh-CN" dirty="0" smtClean="0"/>
              <a:t> visit each edge at most twice.</a:t>
            </a:r>
          </a:p>
          <a:p>
            <a:pPr eaLnBrk="1" hangingPunct="1"/>
            <a:r>
              <a:rPr lang="en-US" altLang="zh-CN" i="1" dirty="0" smtClean="0">
                <a:solidFill>
                  <a:schemeClr val="hlink"/>
                </a:solidFill>
              </a:rPr>
              <a:t>correctness:</a:t>
            </a:r>
            <a:r>
              <a:rPr lang="en-US" altLang="zh-CN" dirty="0" smtClean="0"/>
              <a:t> do the traversal in a systematic way so that we don’t miss anything.</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b="1" smtClean="0"/>
              <a:t>Marking Vertices</a:t>
            </a:r>
            <a:endParaRPr lang="zh-CN" altLang="en-US" b="1" smtClean="0"/>
          </a:p>
        </p:txBody>
      </p:sp>
      <p:sp>
        <p:nvSpPr>
          <p:cNvPr id="40963" name="Rectangle 3"/>
          <p:cNvSpPr>
            <a:spLocks noGrp="1" noChangeArrowheads="1"/>
          </p:cNvSpPr>
          <p:nvPr>
            <p:ph type="body" idx="1"/>
          </p:nvPr>
        </p:nvSpPr>
        <p:spPr>
          <a:xfrm>
            <a:off x="457200" y="1052513"/>
            <a:ext cx="8229600" cy="5545137"/>
          </a:xfrm>
        </p:spPr>
        <p:txBody>
          <a:bodyPr/>
          <a:lstStyle/>
          <a:p>
            <a:pPr eaLnBrk="1" hangingPunct="1">
              <a:lnSpc>
                <a:spcPct val="90000"/>
              </a:lnSpc>
            </a:pPr>
            <a:r>
              <a:rPr lang="en-US" altLang="zh-CN" dirty="0" smtClean="0"/>
              <a:t>The key idea is that we must mark each vertex when we first visit it, and keep track of what have not yet completely explored.</a:t>
            </a:r>
          </a:p>
          <a:p>
            <a:pPr eaLnBrk="1" hangingPunct="1">
              <a:lnSpc>
                <a:spcPct val="90000"/>
              </a:lnSpc>
            </a:pPr>
            <a:r>
              <a:rPr lang="en-US" altLang="zh-CN" dirty="0" smtClean="0"/>
              <a:t>Each vertex will always be in one of the following three states:</a:t>
            </a:r>
          </a:p>
          <a:p>
            <a:pPr lvl="1" eaLnBrk="1" hangingPunct="1">
              <a:lnSpc>
                <a:spcPct val="90000"/>
              </a:lnSpc>
              <a:buFont typeface="Wingdings" pitchFamily="2" charset="2"/>
              <a:buChar char="l"/>
            </a:pPr>
            <a:r>
              <a:rPr lang="en-US" altLang="zh-CN" dirty="0" smtClean="0"/>
              <a:t> </a:t>
            </a:r>
            <a:r>
              <a:rPr lang="en-US" altLang="zh-CN" sz="2800" i="1" dirty="0" smtClean="0">
                <a:solidFill>
                  <a:schemeClr val="hlink"/>
                </a:solidFill>
              </a:rPr>
              <a:t>undiscovered</a:t>
            </a:r>
            <a:r>
              <a:rPr lang="en-US" altLang="zh-CN" sz="2800" i="1" dirty="0" smtClean="0"/>
              <a:t> </a:t>
            </a:r>
            <a:r>
              <a:rPr lang="en-US" altLang="zh-CN" sz="2800" dirty="0" smtClean="0"/>
              <a:t>– the vertex in its initial, virgin state.</a:t>
            </a:r>
          </a:p>
          <a:p>
            <a:pPr lvl="1" eaLnBrk="1" hangingPunct="1">
              <a:lnSpc>
                <a:spcPct val="90000"/>
              </a:lnSpc>
              <a:buFont typeface="Wingdings" pitchFamily="2" charset="2"/>
              <a:buChar char="l"/>
            </a:pPr>
            <a:r>
              <a:rPr lang="en-US" altLang="zh-CN" sz="2800" dirty="0" smtClean="0"/>
              <a:t> </a:t>
            </a:r>
            <a:r>
              <a:rPr lang="en-US" altLang="zh-CN" sz="2800" i="1" dirty="0" smtClean="0">
                <a:solidFill>
                  <a:schemeClr val="hlink"/>
                </a:solidFill>
              </a:rPr>
              <a:t>discovered</a:t>
            </a:r>
            <a:r>
              <a:rPr lang="en-US" altLang="zh-CN" sz="2800" i="1" dirty="0" smtClean="0"/>
              <a:t> </a:t>
            </a:r>
            <a:r>
              <a:rPr lang="en-US" altLang="zh-CN" sz="2800" dirty="0" smtClean="0"/>
              <a:t>– the vertex after we have encountered it, but before we have checked out all its incident edges.</a:t>
            </a:r>
          </a:p>
          <a:p>
            <a:pPr lvl="1" eaLnBrk="1" hangingPunct="1">
              <a:lnSpc>
                <a:spcPct val="90000"/>
              </a:lnSpc>
              <a:buFont typeface="Wingdings" pitchFamily="2" charset="2"/>
              <a:buChar char="l"/>
            </a:pPr>
            <a:r>
              <a:rPr lang="en-US" altLang="zh-CN" sz="2800" dirty="0" smtClean="0"/>
              <a:t> </a:t>
            </a:r>
            <a:r>
              <a:rPr lang="en-US" altLang="zh-CN" sz="2800" i="1" dirty="0" smtClean="0">
                <a:solidFill>
                  <a:schemeClr val="hlink"/>
                </a:solidFill>
              </a:rPr>
              <a:t>processed</a:t>
            </a:r>
            <a:r>
              <a:rPr lang="en-US" altLang="zh-CN" sz="2800" i="1" dirty="0" smtClean="0"/>
              <a:t> </a:t>
            </a:r>
            <a:r>
              <a:rPr lang="en-US" altLang="zh-CN" sz="2800" dirty="0" smtClean="0"/>
              <a:t>– the vertex after we have visited all its incident edges.</a:t>
            </a:r>
            <a:endParaRPr lang="zh-CN" altLang="en-US" sz="2800" dirty="0" smtClean="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dirty="0" smtClean="0"/>
              <a:t>Real Life Examples</a:t>
            </a:r>
          </a:p>
        </p:txBody>
      </p:sp>
      <p:sp>
        <p:nvSpPr>
          <p:cNvPr id="10243" name="Rectangle 3"/>
          <p:cNvSpPr>
            <a:spLocks noGrp="1" noChangeArrowheads="1"/>
          </p:cNvSpPr>
          <p:nvPr>
            <p:ph type="body" idx="1"/>
          </p:nvPr>
        </p:nvSpPr>
        <p:spPr>
          <a:xfrm>
            <a:off x="457200" y="1268413"/>
            <a:ext cx="8229600" cy="4530725"/>
          </a:xfrm>
        </p:spPr>
        <p:txBody>
          <a:bodyPr/>
          <a:lstStyle/>
          <a:p>
            <a:pPr eaLnBrk="1" hangingPunct="1"/>
            <a:r>
              <a:rPr lang="en-US" altLang="zh-CN" dirty="0" smtClean="0"/>
              <a:t>An example map of Germany with some connections between cities.</a:t>
            </a:r>
            <a:endParaRPr lang="zh-CN" altLang="en-US" dirty="0" smtClean="0"/>
          </a:p>
        </p:txBody>
      </p:sp>
      <p:pic>
        <p:nvPicPr>
          <p:cNvPr id="10244" name="Picture 4"/>
          <p:cNvPicPr>
            <a:picLocks noChangeAspect="1" noChangeArrowheads="1"/>
          </p:cNvPicPr>
          <p:nvPr/>
        </p:nvPicPr>
        <p:blipFill>
          <a:blip r:embed="rId2" cstate="print"/>
          <a:srcRect/>
          <a:stretch>
            <a:fillRect/>
          </a:stretch>
        </p:blipFill>
        <p:spPr bwMode="auto">
          <a:xfrm>
            <a:off x="684213" y="2349500"/>
            <a:ext cx="3759200" cy="3816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b="1" dirty="0" smtClean="0"/>
              <a:t>Marking Vertices</a:t>
            </a:r>
            <a:endParaRPr lang="zh-CN" altLang="en-US" b="1" dirty="0" smtClean="0"/>
          </a:p>
        </p:txBody>
      </p:sp>
      <p:sp>
        <p:nvSpPr>
          <p:cNvPr id="41987" name="Rectangle 3"/>
          <p:cNvSpPr>
            <a:spLocks noGrp="1" noChangeArrowheads="1"/>
          </p:cNvSpPr>
          <p:nvPr>
            <p:ph type="body" idx="1"/>
          </p:nvPr>
        </p:nvSpPr>
        <p:spPr>
          <a:xfrm>
            <a:off x="457200" y="1052513"/>
            <a:ext cx="8229600" cy="5545137"/>
          </a:xfrm>
        </p:spPr>
        <p:txBody>
          <a:bodyPr/>
          <a:lstStyle/>
          <a:p>
            <a:pPr eaLnBrk="1" hangingPunct="1"/>
            <a:r>
              <a:rPr lang="zh-CN" altLang="en-US" dirty="0" smtClean="0"/>
              <a:t>必须在访问一个结点后再给它加上一个标记，使得它不会被重复访问。</a:t>
            </a:r>
            <a:r>
              <a:rPr lang="en-US" altLang="zh-CN" dirty="0" smtClean="0"/>
              <a:t>BFS</a:t>
            </a:r>
            <a:r>
              <a:rPr lang="zh-CN" altLang="en-US" dirty="0" smtClean="0"/>
              <a:t>和</a:t>
            </a:r>
            <a:r>
              <a:rPr lang="en-US" altLang="zh-CN" dirty="0" smtClean="0"/>
              <a:t>DFS</a:t>
            </a:r>
            <a:r>
              <a:rPr lang="zh-CN" altLang="en-US" dirty="0" smtClean="0"/>
              <a:t>的区别在于访问结点的顺序。</a:t>
            </a:r>
          </a:p>
          <a:p>
            <a:pPr eaLnBrk="1" hangingPunct="1"/>
            <a:r>
              <a:rPr lang="zh-CN" altLang="en-US" dirty="0" smtClean="0"/>
              <a:t>任意结点总处于以下状态中的一种</a:t>
            </a:r>
            <a:r>
              <a:rPr lang="en-US" altLang="zh-CN" dirty="0" smtClean="0"/>
              <a:t>:</a:t>
            </a:r>
          </a:p>
          <a:p>
            <a:pPr lvl="1" eaLnBrk="1" hangingPunct="1">
              <a:buFont typeface="Wingdings" pitchFamily="2" charset="2"/>
              <a:buChar char="l"/>
            </a:pPr>
            <a:r>
              <a:rPr lang="en-US" altLang="zh-CN" dirty="0" smtClean="0"/>
              <a:t> </a:t>
            </a:r>
            <a:r>
              <a:rPr lang="en-US" altLang="zh-CN" sz="2800" i="1" dirty="0" smtClean="0">
                <a:solidFill>
                  <a:schemeClr val="hlink"/>
                </a:solidFill>
              </a:rPr>
              <a:t>undiscovered</a:t>
            </a:r>
            <a:r>
              <a:rPr lang="en-US" altLang="zh-CN" sz="2800" i="1" dirty="0" smtClean="0"/>
              <a:t> </a:t>
            </a:r>
            <a:r>
              <a:rPr lang="en-US" altLang="zh-CN" sz="2800" dirty="0" smtClean="0"/>
              <a:t>– </a:t>
            </a:r>
            <a:r>
              <a:rPr lang="zh-CN" altLang="en-US" sz="2800" dirty="0" smtClean="0"/>
              <a:t>所有结点的初始状态</a:t>
            </a:r>
            <a:r>
              <a:rPr lang="en-US" altLang="zh-CN" sz="2800" dirty="0" smtClean="0"/>
              <a:t>.</a:t>
            </a:r>
          </a:p>
          <a:p>
            <a:pPr lvl="1" eaLnBrk="1" hangingPunct="1">
              <a:buFont typeface="Wingdings" pitchFamily="2" charset="2"/>
              <a:buChar char="l"/>
            </a:pPr>
            <a:r>
              <a:rPr lang="en-US" altLang="zh-CN" sz="2800" dirty="0" smtClean="0"/>
              <a:t> </a:t>
            </a:r>
            <a:r>
              <a:rPr lang="en-US" altLang="zh-CN" sz="2800" i="1" dirty="0" smtClean="0">
                <a:solidFill>
                  <a:schemeClr val="hlink"/>
                </a:solidFill>
              </a:rPr>
              <a:t>discovered</a:t>
            </a:r>
            <a:r>
              <a:rPr lang="en-US" altLang="zh-CN" sz="2800" i="1" dirty="0" smtClean="0"/>
              <a:t> </a:t>
            </a:r>
            <a:r>
              <a:rPr lang="en-US" altLang="zh-CN" sz="2800" dirty="0" smtClean="0"/>
              <a:t>– </a:t>
            </a:r>
            <a:r>
              <a:rPr lang="zh-CN" altLang="en-US" sz="2800" dirty="0" smtClean="0"/>
              <a:t>结点第一次被访问，但它的出边未处理完毕。</a:t>
            </a:r>
            <a:endParaRPr lang="en-US" altLang="zh-CN" sz="2800" dirty="0" smtClean="0"/>
          </a:p>
          <a:p>
            <a:pPr lvl="1" eaLnBrk="1" hangingPunct="1">
              <a:buFont typeface="Wingdings" pitchFamily="2" charset="2"/>
              <a:buChar char="l"/>
            </a:pPr>
            <a:r>
              <a:rPr lang="en-US" altLang="zh-CN" sz="2800" dirty="0" smtClean="0"/>
              <a:t> </a:t>
            </a:r>
            <a:r>
              <a:rPr lang="en-US" altLang="zh-CN" sz="2800" i="1" dirty="0" smtClean="0">
                <a:solidFill>
                  <a:schemeClr val="hlink"/>
                </a:solidFill>
              </a:rPr>
              <a:t>processed</a:t>
            </a:r>
            <a:r>
              <a:rPr lang="en-US" altLang="zh-CN" sz="2800" i="1" dirty="0" smtClean="0"/>
              <a:t> </a:t>
            </a:r>
            <a:r>
              <a:rPr lang="en-US" altLang="zh-CN" sz="2800" dirty="0" smtClean="0"/>
              <a:t>– </a:t>
            </a:r>
            <a:r>
              <a:rPr lang="zh-CN" altLang="en-US" sz="2800" dirty="0" smtClean="0"/>
              <a:t>结点的所有出边都已经处理完毕。</a:t>
            </a:r>
            <a:endParaRPr lang="en-US" altLang="zh-CN" sz="28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b="1" dirty="0" smtClean="0"/>
              <a:t>Marking Vertices</a:t>
            </a:r>
            <a:endParaRPr lang="zh-CN" altLang="en-US" dirty="0" smtClean="0"/>
          </a:p>
        </p:txBody>
      </p:sp>
      <p:sp>
        <p:nvSpPr>
          <p:cNvPr id="43011" name="Rectangle 3"/>
          <p:cNvSpPr>
            <a:spLocks noGrp="1" noChangeArrowheads="1"/>
          </p:cNvSpPr>
          <p:nvPr>
            <p:ph type="body" idx="1"/>
          </p:nvPr>
        </p:nvSpPr>
        <p:spPr/>
        <p:txBody>
          <a:bodyPr/>
          <a:lstStyle/>
          <a:p>
            <a:pPr eaLnBrk="1" hangingPunct="1"/>
            <a:r>
              <a:rPr lang="en-US" altLang="zh-CN" dirty="0" smtClean="0"/>
              <a:t>Obviously, a vertex cannot be </a:t>
            </a:r>
            <a:r>
              <a:rPr lang="en-US" altLang="zh-CN" i="1" dirty="0" smtClean="0">
                <a:solidFill>
                  <a:schemeClr val="hlink"/>
                </a:solidFill>
              </a:rPr>
              <a:t>processed</a:t>
            </a:r>
            <a:r>
              <a:rPr lang="en-US" altLang="zh-CN" i="1" dirty="0" smtClean="0"/>
              <a:t> </a:t>
            </a:r>
            <a:r>
              <a:rPr lang="en-US" altLang="zh-CN" dirty="0" smtClean="0"/>
              <a:t>before we discover it, so over the course of the traversal the state of each vertex progresses from </a:t>
            </a:r>
            <a:r>
              <a:rPr lang="en-US" altLang="zh-CN" i="1" dirty="0" smtClean="0">
                <a:solidFill>
                  <a:schemeClr val="hlink"/>
                </a:solidFill>
              </a:rPr>
              <a:t>undiscovered</a:t>
            </a:r>
            <a:r>
              <a:rPr lang="en-US" altLang="zh-CN" i="1" dirty="0" smtClean="0"/>
              <a:t> </a:t>
            </a:r>
            <a:r>
              <a:rPr lang="en-US" altLang="zh-CN" dirty="0" smtClean="0"/>
              <a:t>to </a:t>
            </a:r>
            <a:r>
              <a:rPr lang="en-US" altLang="zh-CN" i="1" dirty="0" smtClean="0">
                <a:solidFill>
                  <a:schemeClr val="hlink"/>
                </a:solidFill>
              </a:rPr>
              <a:t>discovered</a:t>
            </a:r>
            <a:r>
              <a:rPr lang="en-US" altLang="zh-CN" i="1" dirty="0" smtClean="0"/>
              <a:t> </a:t>
            </a:r>
            <a:r>
              <a:rPr lang="en-US" altLang="zh-CN" dirty="0" smtClean="0"/>
              <a:t>to </a:t>
            </a:r>
            <a:r>
              <a:rPr lang="en-US" altLang="zh-CN" i="1" dirty="0" smtClean="0">
                <a:solidFill>
                  <a:schemeClr val="hlink"/>
                </a:solidFill>
              </a:rPr>
              <a:t>processed</a:t>
            </a:r>
            <a:r>
              <a:rPr lang="en-US" altLang="zh-CN" dirty="0" smtClean="0"/>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b="1" smtClean="0"/>
              <a:t>To Do List</a:t>
            </a:r>
            <a:endParaRPr lang="zh-CN" altLang="en-US" b="1" smtClean="0"/>
          </a:p>
        </p:txBody>
      </p:sp>
      <p:sp>
        <p:nvSpPr>
          <p:cNvPr id="44035" name="Rectangle 3"/>
          <p:cNvSpPr>
            <a:spLocks noGrp="1" noChangeArrowheads="1"/>
          </p:cNvSpPr>
          <p:nvPr>
            <p:ph type="body" idx="1"/>
          </p:nvPr>
        </p:nvSpPr>
        <p:spPr>
          <a:xfrm>
            <a:off x="250825" y="836613"/>
            <a:ext cx="8713788" cy="5616575"/>
          </a:xfrm>
        </p:spPr>
        <p:txBody>
          <a:bodyPr/>
          <a:lstStyle/>
          <a:p>
            <a:pPr eaLnBrk="1" hangingPunct="1"/>
            <a:r>
              <a:rPr lang="en-US" altLang="zh-CN" sz="2600" smtClean="0"/>
              <a:t>We must also maintain a structure containing all the vertices we have discovered but not yet </a:t>
            </a:r>
            <a:r>
              <a:rPr lang="en-US" altLang="zh-CN" sz="2600" i="1" smtClean="0">
                <a:solidFill>
                  <a:schemeClr val="hlink"/>
                </a:solidFill>
              </a:rPr>
              <a:t>processed</a:t>
            </a:r>
            <a:r>
              <a:rPr lang="en-US" altLang="zh-CN" sz="2600" smtClean="0"/>
              <a:t>.</a:t>
            </a:r>
          </a:p>
          <a:p>
            <a:pPr eaLnBrk="1" hangingPunct="1"/>
            <a:r>
              <a:rPr lang="en-US" altLang="zh-CN" sz="2600" smtClean="0"/>
              <a:t>Initially, only a single start vertex is considered to be </a:t>
            </a:r>
            <a:r>
              <a:rPr lang="en-US" altLang="zh-CN" sz="2600" i="1" smtClean="0">
                <a:solidFill>
                  <a:schemeClr val="hlink"/>
                </a:solidFill>
              </a:rPr>
              <a:t>discovered</a:t>
            </a:r>
            <a:r>
              <a:rPr lang="en-US" altLang="zh-CN" sz="2600" smtClean="0"/>
              <a:t>.</a:t>
            </a:r>
          </a:p>
          <a:p>
            <a:pPr eaLnBrk="1" hangingPunct="1"/>
            <a:r>
              <a:rPr lang="en-US" altLang="zh-CN" sz="2600" smtClean="0"/>
              <a:t>To completely explore a vertex, we look at each edge going out of it. For each edge which goes to an </a:t>
            </a:r>
            <a:r>
              <a:rPr lang="en-US" altLang="zh-CN" sz="2600" i="1" smtClean="0">
                <a:solidFill>
                  <a:schemeClr val="hlink"/>
                </a:solidFill>
              </a:rPr>
              <a:t>undiscovered</a:t>
            </a:r>
            <a:r>
              <a:rPr lang="en-US" altLang="zh-CN" sz="2600" smtClean="0"/>
              <a:t> vertex, we mark it </a:t>
            </a:r>
            <a:r>
              <a:rPr lang="en-US" altLang="zh-CN" sz="2600" i="1" smtClean="0">
                <a:solidFill>
                  <a:schemeClr val="hlink"/>
                </a:solidFill>
              </a:rPr>
              <a:t>discovered</a:t>
            </a:r>
            <a:r>
              <a:rPr lang="en-US" altLang="zh-CN" sz="2600" i="1" smtClean="0"/>
              <a:t> </a:t>
            </a:r>
            <a:r>
              <a:rPr lang="en-US" altLang="zh-CN" sz="2600" smtClean="0"/>
              <a:t>and add it to the list of work to do.</a:t>
            </a:r>
          </a:p>
          <a:p>
            <a:pPr eaLnBrk="1" hangingPunct="1"/>
            <a:r>
              <a:rPr lang="en-US" altLang="zh-CN" sz="2600" smtClean="0"/>
              <a:t>Note that regardless of what order we fetch the next vertex to explore, each edge is considered exactly twice, when each of its endpoints are explored.</a:t>
            </a:r>
            <a:endParaRPr lang="zh-CN" altLang="en-US" sz="260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683568" y="2852936"/>
            <a:ext cx="7772400" cy="1362075"/>
          </a:xfrm>
        </p:spPr>
        <p:txBody>
          <a:bodyPr/>
          <a:lstStyle/>
          <a:p>
            <a:pPr eaLnBrk="1" hangingPunct="1"/>
            <a:r>
              <a:rPr lang="en-US" altLang="zh-CN" sz="3600" dirty="0" smtClean="0"/>
              <a:t>Breadth-First Search</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smtClean="0"/>
              <a:t>BFS</a:t>
            </a:r>
            <a:r>
              <a:rPr lang="zh-CN" altLang="en-US" dirty="0" smtClean="0"/>
              <a:t>基本</a:t>
            </a:r>
            <a:r>
              <a:rPr lang="zh-CN" altLang="en-US" dirty="0"/>
              <a:t>算法</a:t>
            </a:r>
          </a:p>
        </p:txBody>
      </p:sp>
      <p:sp>
        <p:nvSpPr>
          <p:cNvPr id="90115" name="Rectangle 3"/>
          <p:cNvSpPr>
            <a:spLocks noGrp="1" noChangeArrowheads="1"/>
          </p:cNvSpPr>
          <p:nvPr>
            <p:ph type="body" idx="1"/>
          </p:nvPr>
        </p:nvSpPr>
        <p:spPr>
          <a:xfrm>
            <a:off x="457200" y="1196752"/>
            <a:ext cx="8229600" cy="5111973"/>
          </a:xfrm>
        </p:spPr>
        <p:txBody>
          <a:bodyPr/>
          <a:lstStyle/>
          <a:p>
            <a:pPr>
              <a:lnSpc>
                <a:spcPct val="80000"/>
              </a:lnSpc>
            </a:pPr>
            <a:r>
              <a:rPr lang="zh-CN" altLang="en-US" sz="2800" dirty="0"/>
              <a:t>由</a:t>
            </a:r>
            <a:r>
              <a:rPr lang="en-US" altLang="zh-CN" sz="2800" dirty="0"/>
              <a:t>Moore</a:t>
            </a:r>
            <a:r>
              <a:rPr lang="zh-CN" altLang="en-US" sz="2800" dirty="0"/>
              <a:t>和</a:t>
            </a:r>
            <a:r>
              <a:rPr lang="en-US" altLang="zh-CN" sz="2800" dirty="0"/>
              <a:t>Lee</a:t>
            </a:r>
            <a:r>
              <a:rPr lang="zh-CN" altLang="en-US" sz="2800" dirty="0"/>
              <a:t>独立提出</a:t>
            </a:r>
          </a:p>
          <a:p>
            <a:pPr>
              <a:lnSpc>
                <a:spcPct val="80000"/>
              </a:lnSpc>
            </a:pPr>
            <a:r>
              <a:rPr lang="zh-CN" altLang="en-US" sz="2800" dirty="0"/>
              <a:t>给定图</a:t>
            </a:r>
            <a:r>
              <a:rPr lang="en-US" altLang="zh-CN" sz="2800" dirty="0"/>
              <a:t>G</a:t>
            </a:r>
            <a:r>
              <a:rPr lang="zh-CN" altLang="en-US" sz="2800" dirty="0"/>
              <a:t>和一个源点</a:t>
            </a:r>
            <a:r>
              <a:rPr lang="en-US" altLang="zh-CN" sz="2800" dirty="0"/>
              <a:t>s, </a:t>
            </a:r>
            <a:r>
              <a:rPr lang="zh-CN" altLang="en-US" sz="2800" dirty="0"/>
              <a:t>宽度优先遍历按照从近到远的顺序考虑各条边</a:t>
            </a:r>
            <a:r>
              <a:rPr lang="en-US" altLang="zh-CN" sz="2800" dirty="0"/>
              <a:t>. </a:t>
            </a:r>
            <a:r>
              <a:rPr lang="zh-CN" altLang="en-US" sz="2800" dirty="0"/>
              <a:t>算法求出从</a:t>
            </a:r>
            <a:r>
              <a:rPr lang="en-US" altLang="zh-CN" sz="2800" dirty="0"/>
              <a:t>s</a:t>
            </a:r>
            <a:r>
              <a:rPr lang="zh-CN" altLang="en-US" sz="2800" dirty="0"/>
              <a:t>到各点的距离</a:t>
            </a:r>
          </a:p>
          <a:p>
            <a:pPr>
              <a:lnSpc>
                <a:spcPct val="80000"/>
              </a:lnSpc>
            </a:pPr>
            <a:r>
              <a:rPr lang="zh-CN" altLang="en-US" sz="2800" dirty="0"/>
              <a:t>宽度优先的过程对结点着色</a:t>
            </a:r>
            <a:r>
              <a:rPr lang="en-US" altLang="zh-CN" sz="2800" dirty="0"/>
              <a:t>. </a:t>
            </a:r>
          </a:p>
          <a:p>
            <a:pPr lvl="1">
              <a:lnSpc>
                <a:spcPct val="80000"/>
              </a:lnSpc>
            </a:pPr>
            <a:r>
              <a:rPr lang="zh-CN" altLang="en-US" sz="2400" dirty="0" smtClean="0"/>
              <a:t>白色</a:t>
            </a:r>
            <a:r>
              <a:rPr lang="en-US" altLang="zh-CN" sz="2400" dirty="0" smtClean="0"/>
              <a:t>(undiscovered): </a:t>
            </a:r>
            <a:r>
              <a:rPr lang="zh-CN" altLang="en-US" sz="2400" dirty="0" smtClean="0"/>
              <a:t>没有考虑过的点</a:t>
            </a:r>
            <a:endParaRPr lang="zh-CN" altLang="en-US" sz="2400" dirty="0"/>
          </a:p>
          <a:p>
            <a:pPr lvl="1">
              <a:lnSpc>
                <a:spcPct val="80000"/>
              </a:lnSpc>
            </a:pPr>
            <a:r>
              <a:rPr lang="zh-CN" altLang="en-US" sz="2400" dirty="0" smtClean="0"/>
              <a:t>黑色</a:t>
            </a:r>
            <a:r>
              <a:rPr lang="en-US" altLang="zh-CN" sz="2400" dirty="0" smtClean="0"/>
              <a:t>(processed): </a:t>
            </a:r>
            <a:r>
              <a:rPr lang="zh-CN" altLang="en-US" sz="2400" dirty="0"/>
              <a:t>已经完全考虑过的点</a:t>
            </a:r>
          </a:p>
          <a:p>
            <a:pPr lvl="1">
              <a:lnSpc>
                <a:spcPct val="80000"/>
              </a:lnSpc>
            </a:pPr>
            <a:r>
              <a:rPr lang="zh-CN" altLang="en-US" sz="2400" dirty="0" smtClean="0"/>
              <a:t>灰色</a:t>
            </a:r>
            <a:r>
              <a:rPr lang="en-US" altLang="zh-CN" sz="2400" dirty="0" smtClean="0"/>
              <a:t>(discovered): </a:t>
            </a:r>
            <a:r>
              <a:rPr lang="zh-CN" altLang="en-US" sz="2400" dirty="0"/>
              <a:t>发现过</a:t>
            </a:r>
            <a:r>
              <a:rPr lang="en-US" altLang="zh-CN" sz="2400" dirty="0"/>
              <a:t>, </a:t>
            </a:r>
            <a:r>
              <a:rPr lang="zh-CN" altLang="en-US" sz="2400" dirty="0"/>
              <a:t>但没有处理过</a:t>
            </a:r>
            <a:r>
              <a:rPr lang="en-US" altLang="zh-CN" sz="2400" dirty="0"/>
              <a:t>, </a:t>
            </a:r>
            <a:r>
              <a:rPr lang="zh-CN" altLang="en-US" sz="2400" dirty="0"/>
              <a:t>是遍历</a:t>
            </a:r>
            <a:r>
              <a:rPr lang="zh-CN" altLang="en-US" sz="2400" b="1" i="1" u="sng" dirty="0"/>
              <a:t>边界</a:t>
            </a:r>
          </a:p>
          <a:p>
            <a:pPr>
              <a:lnSpc>
                <a:spcPct val="80000"/>
              </a:lnSpc>
            </a:pPr>
            <a:r>
              <a:rPr lang="zh-CN" altLang="en-US" sz="2800" dirty="0"/>
              <a:t>依次处理每个灰色结点</a:t>
            </a:r>
            <a:r>
              <a:rPr lang="en-US" altLang="zh-CN" sz="2800" dirty="0"/>
              <a:t>u, </a:t>
            </a:r>
            <a:r>
              <a:rPr lang="zh-CN" altLang="en-US" sz="2800" dirty="0"/>
              <a:t>对于邻接边</a:t>
            </a:r>
            <a:r>
              <a:rPr lang="en-US" altLang="zh-CN" sz="2800" dirty="0"/>
              <a:t>(u, v), </a:t>
            </a:r>
            <a:r>
              <a:rPr lang="zh-CN" altLang="en-US" sz="2800" dirty="0"/>
              <a:t>把</a:t>
            </a:r>
            <a:r>
              <a:rPr lang="en-US" altLang="zh-CN" sz="2800" dirty="0"/>
              <a:t>v</a:t>
            </a:r>
            <a:r>
              <a:rPr lang="zh-CN" altLang="en-US" sz="2800" dirty="0"/>
              <a:t>着成灰色并</a:t>
            </a:r>
            <a:r>
              <a:rPr lang="zh-CN" altLang="en-US" sz="2800" dirty="0" smtClean="0"/>
              <a:t>加入树</a:t>
            </a:r>
            <a:r>
              <a:rPr lang="zh-CN" altLang="en-US" sz="2800" dirty="0"/>
              <a:t>中</a:t>
            </a:r>
            <a:r>
              <a:rPr lang="en-US" altLang="zh-CN" sz="2800" dirty="0"/>
              <a:t>, </a:t>
            </a:r>
            <a:r>
              <a:rPr lang="zh-CN" altLang="en-US" sz="2800" dirty="0"/>
              <a:t>在树中</a:t>
            </a:r>
            <a:r>
              <a:rPr lang="en-US" altLang="zh-CN" sz="2800" dirty="0"/>
              <a:t>u</a:t>
            </a:r>
            <a:r>
              <a:rPr lang="zh-CN" altLang="en-US" sz="2800" dirty="0"/>
              <a:t>是</a:t>
            </a:r>
            <a:r>
              <a:rPr lang="en-US" altLang="zh-CN" sz="2800" dirty="0"/>
              <a:t>v</a:t>
            </a:r>
            <a:r>
              <a:rPr lang="zh-CN" altLang="en-US" sz="2800" dirty="0"/>
              <a:t>的父亲</a:t>
            </a:r>
            <a:r>
              <a:rPr lang="en-US" altLang="zh-CN" sz="2800" dirty="0"/>
              <a:t>(parent)</a:t>
            </a:r>
            <a:r>
              <a:rPr lang="zh-CN" altLang="en-US" sz="2800" dirty="0"/>
              <a:t>或称前驱</a:t>
            </a:r>
            <a:r>
              <a:rPr lang="en-US" altLang="zh-CN" sz="2800" dirty="0"/>
              <a:t>(predecessor). </a:t>
            </a:r>
            <a:r>
              <a:rPr lang="zh-CN" altLang="en-US" sz="2800" dirty="0"/>
              <a:t>距离</a:t>
            </a:r>
            <a:r>
              <a:rPr lang="en-US" altLang="zh-CN" sz="2800" dirty="0"/>
              <a:t>d[v] = d[u] + 1</a:t>
            </a:r>
          </a:p>
          <a:p>
            <a:pPr>
              <a:lnSpc>
                <a:spcPct val="80000"/>
              </a:lnSpc>
            </a:pPr>
            <a:r>
              <a:rPr lang="zh-CN" altLang="en-US" sz="2800" dirty="0"/>
              <a:t>整</a:t>
            </a:r>
            <a:r>
              <a:rPr lang="zh-CN" altLang="en-US" sz="2800" dirty="0" smtClean="0"/>
              <a:t>棵</a:t>
            </a:r>
            <a:r>
              <a:rPr lang="en-US" altLang="zh-CN" sz="2800" dirty="0" smtClean="0"/>
              <a:t>BFS</a:t>
            </a:r>
            <a:r>
              <a:rPr lang="zh-CN" altLang="en-US" sz="2800" dirty="0" smtClean="0"/>
              <a:t>树</a:t>
            </a:r>
            <a:r>
              <a:rPr lang="zh-CN" altLang="en-US" sz="2800" dirty="0"/>
              <a:t>的根为</a:t>
            </a:r>
            <a:r>
              <a:rPr lang="en-US" altLang="zh-CN" sz="2800" dirty="0"/>
              <a:t>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260648"/>
            <a:ext cx="8229600" cy="5870277"/>
          </a:xfrm>
        </p:spPr>
        <p:txBody>
          <a:bodyPr/>
          <a:lstStyle/>
          <a:p>
            <a:pPr>
              <a:buNone/>
            </a:pPr>
            <a:r>
              <a:rPr lang="en-US" altLang="zh-CN" sz="1800" dirty="0" smtClean="0"/>
              <a:t>BFS(G, s)</a:t>
            </a:r>
          </a:p>
          <a:p>
            <a:pPr>
              <a:buNone/>
            </a:pPr>
            <a:r>
              <a:rPr lang="en-US" altLang="zh-CN" sz="1800" dirty="0" smtClean="0"/>
              <a:t> 1  for each vertex u ∈ V [G] - {s}</a:t>
            </a:r>
          </a:p>
          <a:p>
            <a:pPr>
              <a:buNone/>
            </a:pPr>
            <a:r>
              <a:rPr lang="en-US" altLang="zh-CN" sz="1800" dirty="0" smtClean="0"/>
              <a:t> 2       do color[u] ← WHITE</a:t>
            </a:r>
          </a:p>
          <a:p>
            <a:pPr>
              <a:buNone/>
            </a:pPr>
            <a:r>
              <a:rPr lang="en-US" altLang="zh-CN" sz="1800" dirty="0" smtClean="0"/>
              <a:t> 3          d[u] ← ∞</a:t>
            </a:r>
          </a:p>
          <a:p>
            <a:pPr>
              <a:buNone/>
            </a:pPr>
            <a:r>
              <a:rPr lang="en-US" altLang="zh-CN" sz="1800" dirty="0" smtClean="0"/>
              <a:t> 4          p</a:t>
            </a:r>
            <a:r>
              <a:rPr lang="el-GR" altLang="zh-CN" sz="1800" dirty="0" smtClean="0"/>
              <a:t>[</a:t>
            </a:r>
            <a:r>
              <a:rPr lang="en-US" altLang="zh-CN" sz="1800" dirty="0" smtClean="0"/>
              <a:t>u] ← NIL</a:t>
            </a:r>
          </a:p>
          <a:p>
            <a:pPr>
              <a:buNone/>
            </a:pPr>
            <a:r>
              <a:rPr lang="en-US" altLang="zh-CN" sz="1800" dirty="0" smtClean="0"/>
              <a:t> 5  color[s] ← GRAY</a:t>
            </a:r>
          </a:p>
          <a:p>
            <a:pPr>
              <a:buNone/>
            </a:pPr>
            <a:r>
              <a:rPr lang="en-US" altLang="zh-CN" sz="1800" dirty="0" smtClean="0"/>
              <a:t> 6  d[s] ← 0</a:t>
            </a:r>
          </a:p>
          <a:p>
            <a:pPr>
              <a:buNone/>
            </a:pPr>
            <a:r>
              <a:rPr lang="en-US" altLang="zh-CN" sz="1800" dirty="0" smtClean="0"/>
              <a:t> 7  p</a:t>
            </a:r>
            <a:r>
              <a:rPr lang="el-GR" altLang="zh-CN" sz="1800" dirty="0" smtClean="0"/>
              <a:t>[</a:t>
            </a:r>
            <a:r>
              <a:rPr lang="en-US" altLang="zh-CN" sz="1800" dirty="0" smtClean="0"/>
              <a:t>s] ← NIL</a:t>
            </a:r>
          </a:p>
          <a:p>
            <a:pPr>
              <a:buNone/>
            </a:pPr>
            <a:r>
              <a:rPr lang="en-US" altLang="zh-CN" sz="1800" dirty="0" smtClean="0"/>
              <a:t> 8  Q ← </a:t>
            </a:r>
            <a:r>
              <a:rPr lang="zh-CN" altLang="en-US" sz="1800" dirty="0" smtClean="0"/>
              <a:t>∅</a:t>
            </a:r>
            <a:endParaRPr lang="en-US" altLang="zh-CN" sz="1800" dirty="0" smtClean="0"/>
          </a:p>
          <a:p>
            <a:pPr>
              <a:buNone/>
            </a:pPr>
            <a:r>
              <a:rPr lang="en-US" altLang="zh-CN" sz="1800" dirty="0" smtClean="0"/>
              <a:t> 9  ENQUEUE(Q, s)</a:t>
            </a:r>
          </a:p>
          <a:p>
            <a:pPr>
              <a:buNone/>
            </a:pPr>
            <a:r>
              <a:rPr lang="en-US" altLang="zh-CN" sz="1800" dirty="0" smtClean="0"/>
              <a:t>10  while Q ≠ </a:t>
            </a:r>
            <a:r>
              <a:rPr lang="zh-CN" altLang="en-US" sz="1800" dirty="0" smtClean="0"/>
              <a:t>∅</a:t>
            </a:r>
            <a:endParaRPr lang="en-US" altLang="zh-CN" sz="1800" dirty="0" smtClean="0"/>
          </a:p>
          <a:p>
            <a:pPr>
              <a:buNone/>
            </a:pPr>
            <a:r>
              <a:rPr lang="en-US" altLang="zh-CN" sz="1800" dirty="0" smtClean="0"/>
              <a:t>11      do u ← DEQUEUE(Q)</a:t>
            </a:r>
          </a:p>
          <a:p>
            <a:pPr>
              <a:buNone/>
            </a:pPr>
            <a:r>
              <a:rPr lang="en-US" altLang="zh-CN" sz="1800" dirty="0" smtClean="0"/>
              <a:t>12         for each v ∈ </a:t>
            </a:r>
            <a:r>
              <a:rPr lang="en-US" altLang="zh-CN" sz="1800" dirty="0" err="1" smtClean="0"/>
              <a:t>Adj</a:t>
            </a:r>
            <a:r>
              <a:rPr lang="en-US" altLang="zh-CN" sz="1800" dirty="0" smtClean="0"/>
              <a:t>[u]</a:t>
            </a:r>
          </a:p>
          <a:p>
            <a:pPr>
              <a:buNone/>
            </a:pPr>
            <a:r>
              <a:rPr lang="en-US" altLang="zh-CN" sz="1800" dirty="0" smtClean="0"/>
              <a:t>13             do if color[v] = WHITE</a:t>
            </a:r>
          </a:p>
          <a:p>
            <a:pPr>
              <a:buNone/>
            </a:pPr>
            <a:r>
              <a:rPr lang="en-US" altLang="zh-CN" sz="1800" dirty="0" smtClean="0"/>
              <a:t>14                   then color[v] ← GRAY</a:t>
            </a:r>
          </a:p>
          <a:p>
            <a:pPr>
              <a:buNone/>
            </a:pPr>
            <a:r>
              <a:rPr lang="en-US" altLang="zh-CN" sz="1800" dirty="0" smtClean="0"/>
              <a:t>15                        d[v] ← d[u] + 1</a:t>
            </a:r>
          </a:p>
          <a:p>
            <a:pPr>
              <a:buNone/>
            </a:pPr>
            <a:r>
              <a:rPr lang="en-US" altLang="zh-CN" sz="1800" dirty="0" smtClean="0"/>
              <a:t>16                        p</a:t>
            </a:r>
            <a:r>
              <a:rPr lang="el-GR" altLang="zh-CN" sz="1800" dirty="0" smtClean="0"/>
              <a:t>[</a:t>
            </a:r>
            <a:r>
              <a:rPr lang="en-US" altLang="zh-CN" sz="1800" dirty="0" smtClean="0"/>
              <a:t>v] ← u</a:t>
            </a:r>
          </a:p>
          <a:p>
            <a:pPr>
              <a:buNone/>
            </a:pPr>
            <a:r>
              <a:rPr lang="en-US" altLang="zh-CN" sz="1800" dirty="0" smtClean="0"/>
              <a:t>17                        ENQUEUE(Q, v)</a:t>
            </a:r>
          </a:p>
          <a:p>
            <a:pPr>
              <a:buNone/>
            </a:pPr>
            <a:r>
              <a:rPr lang="en-US" altLang="zh-CN" sz="1800" dirty="0" smtClean="0"/>
              <a:t>18         color[u] ← BLACK</a:t>
            </a:r>
          </a:p>
          <a:p>
            <a:pPr>
              <a:buNone/>
            </a:pPr>
            <a:endParaRPr lang="zh-CN" altLang="en-US" sz="18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AutoShape 2" descr="mk:@MSITStore:F:\lxm\培训教育\数据结构与算法\books\Introduction.to.Algorithms\%5b算法导论%5d.Introduction.to.Algorithms.2Ed.chm::/3444/images/fig555_01_0.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63844" name="AutoShape 4" descr="mk:@MSITStore:F:\lxm\培训教育\数据结构与算法\books\Introduction.to.Algorithms\%5b算法导论%5d.Introduction.to.Algorithms.2Ed.chm::/3444/images/fig555_01_0.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63846" name="AutoShape 6" descr="Click To expand">
            <a:hlinkClick r:id="rId2"/>
          </p:cNvPr>
          <p:cNvSpPr>
            <a:spLocks noChangeAspect="1" noChangeArrowheads="1"/>
          </p:cNvSpPr>
          <p:nvPr/>
        </p:nvSpPr>
        <p:spPr bwMode="auto">
          <a:xfrm>
            <a:off x="155575" y="-1309688"/>
            <a:ext cx="3333750" cy="27432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63847" name="Picture 7"/>
          <p:cNvPicPr>
            <a:picLocks noChangeAspect="1" noChangeArrowheads="1"/>
          </p:cNvPicPr>
          <p:nvPr/>
        </p:nvPicPr>
        <p:blipFill>
          <a:blip r:embed="rId3" cstate="print"/>
          <a:srcRect/>
          <a:stretch>
            <a:fillRect/>
          </a:stretch>
        </p:blipFill>
        <p:spPr bwMode="auto">
          <a:xfrm>
            <a:off x="395536" y="260648"/>
            <a:ext cx="7591425" cy="6219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457200" y="260648"/>
            <a:ext cx="8229600" cy="6263977"/>
          </a:xfrm>
        </p:spPr>
        <p:txBody>
          <a:bodyPr/>
          <a:lstStyle/>
          <a:p>
            <a:pPr eaLnBrk="1" hangingPunct="1">
              <a:lnSpc>
                <a:spcPct val="80000"/>
              </a:lnSpc>
              <a:buNone/>
            </a:pPr>
            <a:r>
              <a:rPr lang="en-US" altLang="zh-CN" sz="2000" b="1" dirty="0" smtClean="0">
                <a:latin typeface="Courier New" pitchFamily="49" charset="0"/>
              </a:rPr>
              <a:t>void </a:t>
            </a:r>
            <a:r>
              <a:rPr lang="en-US" altLang="zh-CN" sz="2000" b="1" dirty="0" err="1" smtClean="0">
                <a:latin typeface="Courier New" pitchFamily="49" charset="0"/>
              </a:rPr>
              <a:t>bfs</a:t>
            </a:r>
            <a:r>
              <a:rPr lang="en-US" altLang="zh-CN" sz="2000" b="1" dirty="0" smtClean="0">
                <a:latin typeface="Courier New" pitchFamily="49" charset="0"/>
              </a:rPr>
              <a:t>(</a:t>
            </a:r>
            <a:r>
              <a:rPr lang="en-US" altLang="zh-CN" sz="2000" b="1" dirty="0" err="1" smtClean="0">
                <a:latin typeface="Courier New" pitchFamily="49" charset="0"/>
              </a:rPr>
              <a:t>int</a:t>
            </a:r>
            <a:r>
              <a:rPr lang="en-US" altLang="zh-CN" sz="2000" b="1" dirty="0" smtClean="0">
                <a:latin typeface="Courier New" pitchFamily="49" charset="0"/>
              </a:rPr>
              <a:t> s)</a:t>
            </a:r>
          </a:p>
          <a:p>
            <a:pPr eaLnBrk="1" hangingPunct="1">
              <a:lnSpc>
                <a:spcPct val="80000"/>
              </a:lnSpc>
              <a:buNone/>
            </a:pPr>
            <a:r>
              <a:rPr lang="en-US" altLang="zh-CN" sz="2000" b="1" dirty="0" smtClean="0">
                <a:latin typeface="Courier New" pitchFamily="49" charset="0"/>
              </a:rPr>
              <a:t>{</a:t>
            </a:r>
          </a:p>
          <a:p>
            <a:pPr eaLnBrk="1" hangingPunct="1">
              <a:lnSpc>
                <a:spcPct val="80000"/>
              </a:lnSpc>
              <a:buNone/>
            </a:pPr>
            <a:r>
              <a:rPr lang="en-US" altLang="zh-CN" sz="2000" b="1" dirty="0" smtClean="0">
                <a:latin typeface="Courier New" pitchFamily="49" charset="0"/>
              </a:rPr>
              <a:t>  queue&lt;</a:t>
            </a:r>
            <a:r>
              <a:rPr lang="en-US" altLang="zh-CN" sz="2000" b="1" dirty="0" err="1" smtClean="0">
                <a:latin typeface="Courier New" pitchFamily="49" charset="0"/>
              </a:rPr>
              <a:t>int</a:t>
            </a:r>
            <a:r>
              <a:rPr lang="en-US" altLang="zh-CN" sz="2000" b="1" dirty="0" smtClean="0">
                <a:latin typeface="Courier New" pitchFamily="49" charset="0"/>
              </a:rPr>
              <a:t>&gt; c;</a:t>
            </a:r>
          </a:p>
          <a:p>
            <a:pPr eaLnBrk="1" hangingPunct="1">
              <a:lnSpc>
                <a:spcPct val="80000"/>
              </a:lnSpc>
              <a:buNone/>
            </a:pPr>
            <a:r>
              <a:rPr lang="en-US" altLang="zh-CN" sz="2000" b="1" dirty="0" smtClean="0">
                <a:latin typeface="Courier New" pitchFamily="49" charset="0"/>
              </a:rPr>
              <a:t>  color[s] = 1;  dist[s] = 0; parent[s] = -1;</a:t>
            </a:r>
          </a:p>
          <a:p>
            <a:pPr eaLnBrk="1" hangingPunct="1">
              <a:lnSpc>
                <a:spcPct val="80000"/>
              </a:lnSpc>
              <a:buNone/>
            </a:pPr>
            <a:r>
              <a:rPr lang="en-US" altLang="zh-CN" sz="2000" b="1" dirty="0" smtClean="0">
                <a:latin typeface="Courier New" pitchFamily="49" charset="0"/>
              </a:rPr>
              <a:t>  </a:t>
            </a:r>
            <a:r>
              <a:rPr lang="en-US" altLang="zh-CN" sz="2000" b="1" dirty="0" err="1" smtClean="0">
                <a:latin typeface="Courier New" pitchFamily="49" charset="0"/>
              </a:rPr>
              <a:t>c.push</a:t>
            </a:r>
            <a:r>
              <a:rPr lang="en-US" altLang="zh-CN" sz="2000" b="1" dirty="0" smtClean="0">
                <a:latin typeface="Courier New" pitchFamily="49" charset="0"/>
              </a:rPr>
              <a:t>(s); </a:t>
            </a:r>
          </a:p>
          <a:p>
            <a:pPr eaLnBrk="1" hangingPunct="1">
              <a:lnSpc>
                <a:spcPct val="80000"/>
              </a:lnSpc>
              <a:buNone/>
            </a:pPr>
            <a:r>
              <a:rPr lang="en-US" altLang="zh-CN" sz="2000" b="1" dirty="0" smtClean="0">
                <a:latin typeface="Courier New" pitchFamily="49" charset="0"/>
              </a:rPr>
              <a:t>  while(!</a:t>
            </a:r>
            <a:r>
              <a:rPr lang="en-US" altLang="zh-CN" sz="2000" b="1" dirty="0" err="1" smtClean="0">
                <a:latin typeface="Courier New" pitchFamily="49" charset="0"/>
              </a:rPr>
              <a:t>c.empty</a:t>
            </a:r>
            <a:r>
              <a:rPr lang="en-US" altLang="zh-CN" sz="2000" b="1" dirty="0" smtClean="0">
                <a:latin typeface="Courier New" pitchFamily="49" charset="0"/>
              </a:rPr>
              <a:t>()){</a:t>
            </a:r>
          </a:p>
          <a:p>
            <a:pPr eaLnBrk="1" hangingPunct="1">
              <a:lnSpc>
                <a:spcPct val="80000"/>
              </a:lnSpc>
              <a:buNone/>
            </a:pPr>
            <a:r>
              <a:rPr lang="en-US" altLang="zh-CN" sz="2000" b="1" dirty="0" smtClean="0">
                <a:latin typeface="Courier New" pitchFamily="49" charset="0"/>
              </a:rPr>
              <a:t>    u = </a:t>
            </a:r>
            <a:r>
              <a:rPr lang="en-US" altLang="zh-CN" sz="2000" b="1" dirty="0" err="1" smtClean="0">
                <a:latin typeface="Courier New" pitchFamily="49" charset="0"/>
              </a:rPr>
              <a:t>c.front</a:t>
            </a:r>
            <a:r>
              <a:rPr lang="en-US" altLang="zh-CN" sz="2000" b="1" dirty="0" smtClean="0">
                <a:latin typeface="Courier New" pitchFamily="49" charset="0"/>
              </a:rPr>
              <a:t>(); c.pop();</a:t>
            </a:r>
          </a:p>
          <a:p>
            <a:pPr eaLnBrk="1" hangingPunct="1">
              <a:lnSpc>
                <a:spcPct val="80000"/>
              </a:lnSpc>
              <a:buNone/>
            </a:pPr>
            <a:r>
              <a:rPr lang="en-US" altLang="zh-CN" sz="2000" b="1" dirty="0" smtClean="0">
                <a:latin typeface="Courier New" pitchFamily="49" charset="0"/>
              </a:rPr>
              <a:t>    /* do </a:t>
            </a:r>
            <a:r>
              <a:rPr lang="en-US" altLang="zh-CN" sz="2000" b="1" dirty="0" err="1" smtClean="0">
                <a:latin typeface="Courier New" pitchFamily="49" charset="0"/>
              </a:rPr>
              <a:t>sth</a:t>
            </a:r>
            <a:r>
              <a:rPr lang="en-US" altLang="zh-CN" sz="2000" b="1" dirty="0" smtClean="0">
                <a:latin typeface="Courier New" pitchFamily="49" charset="0"/>
              </a:rPr>
              <a:t> when vertex discovered */</a:t>
            </a:r>
          </a:p>
          <a:p>
            <a:pPr eaLnBrk="1" hangingPunct="1">
              <a:lnSpc>
                <a:spcPct val="80000"/>
              </a:lnSpc>
              <a:buNone/>
            </a:pPr>
            <a:r>
              <a:rPr lang="en-US" altLang="zh-CN" sz="2000" b="1" dirty="0" smtClean="0">
                <a:latin typeface="Courier New" pitchFamily="49" charset="0"/>
              </a:rPr>
              <a:t>    </a:t>
            </a:r>
            <a:r>
              <a:rPr lang="en-US" altLang="zh-CN" sz="2000" b="1" dirty="0" err="1" smtClean="0">
                <a:latin typeface="Courier New" pitchFamily="49" charset="0"/>
              </a:rPr>
              <a:t>printf</a:t>
            </a:r>
            <a:r>
              <a:rPr lang="en-US" altLang="zh-CN" sz="2000" b="1" dirty="0" smtClean="0">
                <a:latin typeface="Courier New" pitchFamily="49" charset="0"/>
              </a:rPr>
              <a:t>("%d ",u);</a:t>
            </a:r>
          </a:p>
          <a:p>
            <a:pPr eaLnBrk="1" hangingPunct="1">
              <a:lnSpc>
                <a:spcPct val="80000"/>
              </a:lnSpc>
              <a:buNone/>
            </a:pPr>
            <a:r>
              <a:rPr lang="en-US" altLang="zh-CN" sz="2000" b="1" dirty="0" smtClean="0">
                <a:latin typeface="Courier New" pitchFamily="49" charset="0"/>
              </a:rPr>
              <a:t>    for(</a:t>
            </a:r>
            <a:r>
              <a:rPr lang="en-US" altLang="zh-CN" sz="2000" b="1" dirty="0" err="1" smtClean="0">
                <a:latin typeface="Courier New" pitchFamily="49" charset="0"/>
              </a:rPr>
              <a:t>int</a:t>
            </a:r>
            <a:r>
              <a:rPr lang="en-US" altLang="zh-CN" sz="2000" b="1" dirty="0" smtClean="0">
                <a:latin typeface="Courier New" pitchFamily="49" charset="0"/>
              </a:rPr>
              <a:t> </a:t>
            </a:r>
            <a:r>
              <a:rPr lang="en-US" altLang="zh-CN" sz="2000" b="1" dirty="0" err="1" smtClean="0">
                <a:latin typeface="Courier New" pitchFamily="49" charset="0"/>
              </a:rPr>
              <a:t>i</a:t>
            </a:r>
            <a:r>
              <a:rPr lang="en-US" altLang="zh-CN" sz="2000" b="1" dirty="0" smtClean="0">
                <a:latin typeface="Courier New" pitchFamily="49" charset="0"/>
              </a:rPr>
              <a:t>=0;i&lt;graph[u].size();</a:t>
            </a:r>
            <a:r>
              <a:rPr lang="en-US" altLang="zh-CN" sz="2000" b="1" dirty="0" err="1" smtClean="0">
                <a:latin typeface="Courier New" pitchFamily="49" charset="0"/>
              </a:rPr>
              <a:t>i</a:t>
            </a:r>
            <a:r>
              <a:rPr lang="en-US" altLang="zh-CN" sz="2000" b="1" dirty="0" smtClean="0">
                <a:latin typeface="Courier New" pitchFamily="49" charset="0"/>
              </a:rPr>
              <a:t>++) {</a:t>
            </a:r>
          </a:p>
          <a:p>
            <a:pPr eaLnBrk="1" hangingPunct="1">
              <a:lnSpc>
                <a:spcPct val="80000"/>
              </a:lnSpc>
              <a:buNone/>
            </a:pPr>
            <a:r>
              <a:rPr lang="en-US" altLang="zh-CN" sz="2000" b="1" dirty="0" smtClean="0">
                <a:latin typeface="Courier New" pitchFamily="49" charset="0"/>
              </a:rPr>
              <a:t>      v = graph[u][</a:t>
            </a:r>
            <a:r>
              <a:rPr lang="en-US" altLang="zh-CN" sz="2000" b="1" dirty="0" err="1" smtClean="0">
                <a:latin typeface="Courier New" pitchFamily="49" charset="0"/>
              </a:rPr>
              <a:t>i</a:t>
            </a:r>
            <a:r>
              <a:rPr lang="en-US" altLang="zh-CN" sz="2000" b="1" dirty="0" smtClean="0">
                <a:latin typeface="Courier New" pitchFamily="49" charset="0"/>
              </a:rPr>
              <a:t>];</a:t>
            </a:r>
          </a:p>
          <a:p>
            <a:pPr eaLnBrk="1" hangingPunct="1">
              <a:lnSpc>
                <a:spcPct val="80000"/>
              </a:lnSpc>
              <a:buNone/>
            </a:pPr>
            <a:r>
              <a:rPr lang="en-US" altLang="zh-CN" sz="2000" b="1" dirty="0" smtClean="0">
                <a:latin typeface="Courier New" pitchFamily="49" charset="0"/>
              </a:rPr>
              <a:t>      if (color[v]==0) {</a:t>
            </a:r>
          </a:p>
          <a:p>
            <a:pPr eaLnBrk="1" hangingPunct="1">
              <a:lnSpc>
                <a:spcPct val="80000"/>
              </a:lnSpc>
              <a:buNone/>
            </a:pPr>
            <a:r>
              <a:rPr lang="en-US" altLang="zh-CN" sz="2000" b="1" dirty="0" smtClean="0">
                <a:latin typeface="Courier New" pitchFamily="49" charset="0"/>
              </a:rPr>
              <a:t>        color[v]=1; parent[v] = u;</a:t>
            </a:r>
          </a:p>
          <a:p>
            <a:pPr eaLnBrk="1" hangingPunct="1">
              <a:lnSpc>
                <a:spcPct val="80000"/>
              </a:lnSpc>
              <a:buNone/>
            </a:pPr>
            <a:r>
              <a:rPr lang="en-US" altLang="zh-CN" sz="2000" b="1" dirty="0" smtClean="0">
                <a:latin typeface="Courier New" pitchFamily="49" charset="0"/>
              </a:rPr>
              <a:t>        dist[v] = dist[u] + 1;</a:t>
            </a:r>
          </a:p>
          <a:p>
            <a:pPr eaLnBrk="1" hangingPunct="1">
              <a:lnSpc>
                <a:spcPct val="80000"/>
              </a:lnSpc>
              <a:buNone/>
            </a:pPr>
            <a:r>
              <a:rPr lang="en-US" altLang="zh-CN" sz="2000" b="1" dirty="0" smtClean="0">
                <a:latin typeface="Courier New" pitchFamily="49" charset="0"/>
              </a:rPr>
              <a:t>        </a:t>
            </a:r>
            <a:r>
              <a:rPr lang="en-US" altLang="zh-CN" sz="2000" b="1" dirty="0" err="1" smtClean="0">
                <a:latin typeface="Courier New" pitchFamily="49" charset="0"/>
              </a:rPr>
              <a:t>c.push</a:t>
            </a:r>
            <a:r>
              <a:rPr lang="en-US" altLang="zh-CN" sz="2000" b="1" dirty="0" smtClean="0">
                <a:latin typeface="Courier New" pitchFamily="49" charset="0"/>
              </a:rPr>
              <a:t>(v); </a:t>
            </a:r>
          </a:p>
          <a:p>
            <a:pPr eaLnBrk="1" hangingPunct="1">
              <a:lnSpc>
                <a:spcPct val="80000"/>
              </a:lnSpc>
              <a:buNone/>
            </a:pPr>
            <a:r>
              <a:rPr lang="en-US" altLang="zh-CN" sz="2000" b="1" dirty="0" smtClean="0">
                <a:latin typeface="Courier New" pitchFamily="49" charset="0"/>
              </a:rPr>
              <a:t>        //do </a:t>
            </a:r>
            <a:r>
              <a:rPr lang="en-US" altLang="zh-CN" sz="2000" b="1" dirty="0" err="1" smtClean="0">
                <a:latin typeface="Courier New" pitchFamily="49" charset="0"/>
              </a:rPr>
              <a:t>sth</a:t>
            </a:r>
            <a:r>
              <a:rPr lang="en-US" altLang="zh-CN" sz="2000" b="1" dirty="0" smtClean="0">
                <a:latin typeface="Courier New" pitchFamily="49" charset="0"/>
              </a:rPr>
              <a:t> to the edge (</a:t>
            </a:r>
            <a:r>
              <a:rPr lang="en-US" altLang="zh-CN" sz="2000" b="1" dirty="0" err="1" smtClean="0">
                <a:latin typeface="Courier New" pitchFamily="49" charset="0"/>
              </a:rPr>
              <a:t>u,v</a:t>
            </a:r>
            <a:r>
              <a:rPr lang="en-US" altLang="zh-CN" sz="2000" b="1" dirty="0" smtClean="0">
                <a:latin typeface="Courier New" pitchFamily="49" charset="0"/>
              </a:rPr>
              <a:t>)               </a:t>
            </a:r>
          </a:p>
          <a:p>
            <a:pPr eaLnBrk="1" hangingPunct="1">
              <a:lnSpc>
                <a:spcPct val="80000"/>
              </a:lnSpc>
              <a:buNone/>
            </a:pPr>
            <a:r>
              <a:rPr lang="en-US" altLang="zh-CN" sz="2000" b="1" dirty="0" smtClean="0">
                <a:latin typeface="Courier New" pitchFamily="49" charset="0"/>
              </a:rPr>
              <a:t>      }</a:t>
            </a:r>
          </a:p>
          <a:p>
            <a:pPr eaLnBrk="1" hangingPunct="1">
              <a:lnSpc>
                <a:spcPct val="80000"/>
              </a:lnSpc>
              <a:buNone/>
            </a:pPr>
            <a:r>
              <a:rPr lang="en-US" altLang="zh-CN" sz="2000" b="1" dirty="0" smtClean="0">
                <a:latin typeface="Courier New" pitchFamily="49" charset="0"/>
              </a:rPr>
              <a:t>    }</a:t>
            </a:r>
          </a:p>
          <a:p>
            <a:pPr eaLnBrk="1" hangingPunct="1">
              <a:lnSpc>
                <a:spcPct val="80000"/>
              </a:lnSpc>
              <a:buNone/>
            </a:pPr>
            <a:r>
              <a:rPr lang="en-US" altLang="zh-CN" sz="2000" b="1" dirty="0" smtClean="0">
                <a:latin typeface="Courier New" pitchFamily="49" charset="0"/>
              </a:rPr>
              <a:t>    color[u] = 2;</a:t>
            </a:r>
          </a:p>
          <a:p>
            <a:pPr eaLnBrk="1" hangingPunct="1">
              <a:lnSpc>
                <a:spcPct val="80000"/>
              </a:lnSpc>
              <a:buNone/>
            </a:pPr>
            <a:r>
              <a:rPr lang="en-US" altLang="zh-CN" sz="2000" b="1" dirty="0" smtClean="0">
                <a:latin typeface="Courier New" pitchFamily="49" charset="0"/>
              </a:rPr>
              <a:t>  }</a:t>
            </a:r>
          </a:p>
          <a:p>
            <a:pPr eaLnBrk="1" hangingPunct="1">
              <a:lnSpc>
                <a:spcPct val="80000"/>
              </a:lnSpc>
              <a:buNone/>
            </a:pPr>
            <a:r>
              <a:rPr lang="en-US" altLang="zh-CN" sz="2000" b="1" dirty="0" smtClean="0">
                <a:latin typeface="Courier New" pitchFamily="49" charset="0"/>
              </a:rPr>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457200" y="260648"/>
            <a:ext cx="8229600" cy="6263977"/>
          </a:xfrm>
        </p:spPr>
        <p:txBody>
          <a:bodyPr/>
          <a:lstStyle/>
          <a:p>
            <a:pPr eaLnBrk="1" hangingPunct="1">
              <a:lnSpc>
                <a:spcPct val="80000"/>
              </a:lnSpc>
              <a:buNone/>
            </a:pPr>
            <a:r>
              <a:rPr lang="en-US" altLang="zh-CN" sz="2000" b="1" dirty="0" smtClean="0">
                <a:latin typeface="Courier New" pitchFamily="49" charset="0"/>
              </a:rPr>
              <a:t>void </a:t>
            </a:r>
            <a:r>
              <a:rPr lang="en-US" altLang="zh-CN" sz="2000" b="1" dirty="0" err="1" smtClean="0">
                <a:latin typeface="Courier New" pitchFamily="49" charset="0"/>
              </a:rPr>
              <a:t>bfs</a:t>
            </a:r>
            <a:r>
              <a:rPr lang="en-US" altLang="zh-CN" sz="2000" b="1" dirty="0" smtClean="0">
                <a:latin typeface="Courier New" pitchFamily="49" charset="0"/>
              </a:rPr>
              <a:t>()</a:t>
            </a:r>
          </a:p>
          <a:p>
            <a:pPr eaLnBrk="1" hangingPunct="1">
              <a:lnSpc>
                <a:spcPct val="80000"/>
              </a:lnSpc>
              <a:buNone/>
            </a:pPr>
            <a:r>
              <a:rPr lang="en-US" altLang="zh-CN" sz="2000" b="1" dirty="0" smtClean="0">
                <a:latin typeface="Courier New" pitchFamily="49" charset="0"/>
              </a:rPr>
              <a:t>{</a:t>
            </a:r>
          </a:p>
          <a:p>
            <a:pPr eaLnBrk="1" hangingPunct="1">
              <a:lnSpc>
                <a:spcPct val="80000"/>
              </a:lnSpc>
              <a:buNone/>
            </a:pPr>
            <a:r>
              <a:rPr lang="en-US" altLang="zh-CN" sz="2000" b="1" dirty="0" smtClean="0">
                <a:latin typeface="Courier New" pitchFamily="49" charset="0"/>
              </a:rPr>
              <a:t>  </a:t>
            </a:r>
            <a:r>
              <a:rPr lang="en-US" altLang="zh-CN" sz="2000" b="1" dirty="0" err="1" smtClean="0">
                <a:latin typeface="Courier New" pitchFamily="49" charset="0"/>
              </a:rPr>
              <a:t>memset</a:t>
            </a:r>
            <a:r>
              <a:rPr lang="en-US" altLang="zh-CN" sz="2000" b="1" dirty="0" smtClean="0">
                <a:latin typeface="Courier New" pitchFamily="49" charset="0"/>
              </a:rPr>
              <a:t>(color,0,sizeof(color)); </a:t>
            </a:r>
          </a:p>
          <a:p>
            <a:pPr eaLnBrk="1" hangingPunct="1">
              <a:lnSpc>
                <a:spcPct val="80000"/>
              </a:lnSpc>
              <a:buNone/>
            </a:pPr>
            <a:r>
              <a:rPr lang="en-US" altLang="zh-CN" sz="2000" b="1" dirty="0" smtClean="0">
                <a:latin typeface="Courier New" pitchFamily="49" charset="0"/>
              </a:rPr>
              <a:t>  </a:t>
            </a:r>
            <a:r>
              <a:rPr lang="en-US" altLang="zh-CN" sz="2000" b="1" dirty="0" err="1" smtClean="0">
                <a:latin typeface="Courier New" pitchFamily="49" charset="0"/>
              </a:rPr>
              <a:t>memset</a:t>
            </a:r>
            <a:r>
              <a:rPr lang="en-US" altLang="zh-CN" sz="2000" b="1" dirty="0" smtClean="0">
                <a:latin typeface="Courier New" pitchFamily="49" charset="0"/>
              </a:rPr>
              <a:t>(dist,-1,sizeof(dist));</a:t>
            </a:r>
          </a:p>
          <a:p>
            <a:pPr eaLnBrk="1" hangingPunct="1">
              <a:lnSpc>
                <a:spcPct val="80000"/>
              </a:lnSpc>
              <a:buNone/>
            </a:pPr>
            <a:r>
              <a:rPr lang="en-US" altLang="zh-CN" sz="2000" b="1" dirty="0" smtClean="0">
                <a:latin typeface="Courier New" pitchFamily="49" charset="0"/>
              </a:rPr>
              <a:t>  </a:t>
            </a:r>
            <a:r>
              <a:rPr lang="en-US" altLang="zh-CN" sz="2000" b="1" dirty="0" err="1" smtClean="0">
                <a:latin typeface="Courier New" pitchFamily="49" charset="0"/>
              </a:rPr>
              <a:t>memset</a:t>
            </a:r>
            <a:r>
              <a:rPr lang="en-US" altLang="zh-CN" sz="2000" b="1" dirty="0" smtClean="0">
                <a:latin typeface="Courier New" pitchFamily="49" charset="0"/>
              </a:rPr>
              <a:t>(parent,-1,sizeof(parent));</a:t>
            </a:r>
          </a:p>
          <a:p>
            <a:pPr eaLnBrk="1" hangingPunct="1">
              <a:lnSpc>
                <a:spcPct val="80000"/>
              </a:lnSpc>
              <a:buNone/>
            </a:pPr>
            <a:r>
              <a:rPr lang="en-US" altLang="zh-CN" sz="2000" b="1" dirty="0" smtClean="0">
                <a:latin typeface="Courier New" pitchFamily="49" charset="0"/>
              </a:rPr>
              <a:t>  for(</a:t>
            </a:r>
            <a:r>
              <a:rPr lang="en-US" altLang="zh-CN" sz="2000" b="1" dirty="0" err="1" smtClean="0">
                <a:latin typeface="Courier New" pitchFamily="49" charset="0"/>
              </a:rPr>
              <a:t>int</a:t>
            </a:r>
            <a:r>
              <a:rPr lang="en-US" altLang="zh-CN" sz="2000" b="1" dirty="0" smtClean="0">
                <a:latin typeface="Courier New" pitchFamily="49" charset="0"/>
              </a:rPr>
              <a:t> </a:t>
            </a:r>
            <a:r>
              <a:rPr lang="en-US" altLang="zh-CN" sz="2000" b="1" dirty="0" err="1" smtClean="0">
                <a:latin typeface="Courier New" pitchFamily="49" charset="0"/>
              </a:rPr>
              <a:t>i</a:t>
            </a:r>
            <a:r>
              <a:rPr lang="en-US" altLang="zh-CN" sz="2000" b="1" dirty="0" smtClean="0">
                <a:latin typeface="Courier New" pitchFamily="49" charset="0"/>
              </a:rPr>
              <a:t>=1; </a:t>
            </a:r>
            <a:r>
              <a:rPr lang="en-US" altLang="zh-CN" sz="2000" b="1" dirty="0" err="1" smtClean="0">
                <a:latin typeface="Courier New" pitchFamily="49" charset="0"/>
              </a:rPr>
              <a:t>i</a:t>
            </a:r>
            <a:r>
              <a:rPr lang="en-US" altLang="zh-CN" sz="2000" b="1" dirty="0" smtClean="0">
                <a:latin typeface="Courier New" pitchFamily="49" charset="0"/>
              </a:rPr>
              <a:t>&lt;=n; </a:t>
            </a:r>
            <a:r>
              <a:rPr lang="en-US" altLang="zh-CN" sz="2000" b="1" dirty="0" err="1" smtClean="0">
                <a:latin typeface="Courier New" pitchFamily="49" charset="0"/>
              </a:rPr>
              <a:t>i</a:t>
            </a:r>
            <a:r>
              <a:rPr lang="en-US" altLang="zh-CN" sz="2000" b="1" dirty="0" smtClean="0">
                <a:latin typeface="Courier New" pitchFamily="49" charset="0"/>
              </a:rPr>
              <a:t>++)</a:t>
            </a:r>
          </a:p>
          <a:p>
            <a:pPr eaLnBrk="1" hangingPunct="1">
              <a:lnSpc>
                <a:spcPct val="80000"/>
              </a:lnSpc>
              <a:buNone/>
            </a:pPr>
            <a:r>
              <a:rPr lang="en-US" altLang="zh-CN" sz="2000" b="1" dirty="0" smtClean="0">
                <a:latin typeface="Courier New" pitchFamily="49" charset="0"/>
              </a:rPr>
              <a:t>  {</a:t>
            </a:r>
          </a:p>
          <a:p>
            <a:pPr eaLnBrk="1" hangingPunct="1">
              <a:lnSpc>
                <a:spcPct val="80000"/>
              </a:lnSpc>
              <a:buNone/>
            </a:pPr>
            <a:r>
              <a:rPr lang="en-US" altLang="zh-CN" sz="2000" b="1" dirty="0" smtClean="0">
                <a:latin typeface="Courier New" pitchFamily="49" charset="0"/>
              </a:rPr>
              <a:t>    if (color[</a:t>
            </a:r>
            <a:r>
              <a:rPr lang="en-US" altLang="zh-CN" sz="2000" b="1" dirty="0" err="1" smtClean="0">
                <a:latin typeface="Courier New" pitchFamily="49" charset="0"/>
              </a:rPr>
              <a:t>i</a:t>
            </a:r>
            <a:r>
              <a:rPr lang="en-US" altLang="zh-CN" sz="2000" b="1" dirty="0" smtClean="0">
                <a:latin typeface="Courier New" pitchFamily="49" charset="0"/>
              </a:rPr>
              <a:t>]==0) //vertex </a:t>
            </a:r>
            <a:r>
              <a:rPr lang="en-US" altLang="zh-CN" sz="2000" b="1" dirty="0" err="1" smtClean="0">
                <a:latin typeface="Courier New" pitchFamily="49" charset="0"/>
              </a:rPr>
              <a:t>i</a:t>
            </a:r>
            <a:r>
              <a:rPr lang="en-US" altLang="zh-CN" sz="2000" b="1" dirty="0" smtClean="0">
                <a:latin typeface="Courier New" pitchFamily="49" charset="0"/>
              </a:rPr>
              <a:t> is undiscovered</a:t>
            </a:r>
          </a:p>
          <a:p>
            <a:pPr eaLnBrk="1" hangingPunct="1">
              <a:lnSpc>
                <a:spcPct val="80000"/>
              </a:lnSpc>
              <a:buNone/>
            </a:pPr>
            <a:r>
              <a:rPr lang="en-US" altLang="zh-CN" sz="2000" b="1" dirty="0" smtClean="0">
                <a:latin typeface="Courier New" pitchFamily="49" charset="0"/>
              </a:rPr>
              <a:t>      </a:t>
            </a:r>
            <a:r>
              <a:rPr lang="en-US" altLang="zh-CN" sz="2000" b="1" dirty="0" err="1" smtClean="0">
                <a:latin typeface="Courier New" pitchFamily="49" charset="0"/>
              </a:rPr>
              <a:t>bfs</a:t>
            </a:r>
            <a:r>
              <a:rPr lang="en-US" altLang="zh-CN" sz="2000" b="1" dirty="0" smtClean="0">
                <a:latin typeface="Courier New" pitchFamily="49" charset="0"/>
              </a:rPr>
              <a:t>(</a:t>
            </a:r>
            <a:r>
              <a:rPr lang="en-US" altLang="zh-CN" sz="2000" b="1" dirty="0" err="1" smtClean="0">
                <a:latin typeface="Courier New" pitchFamily="49" charset="0"/>
              </a:rPr>
              <a:t>i</a:t>
            </a:r>
            <a:r>
              <a:rPr lang="en-US" altLang="zh-CN" sz="2000" b="1" dirty="0" smtClean="0">
                <a:latin typeface="Courier New" pitchFamily="49" charset="0"/>
              </a:rPr>
              <a:t>);</a:t>
            </a:r>
          </a:p>
          <a:p>
            <a:pPr eaLnBrk="1" hangingPunct="1">
              <a:lnSpc>
                <a:spcPct val="80000"/>
              </a:lnSpc>
              <a:buNone/>
            </a:pPr>
            <a:r>
              <a:rPr lang="en-US" altLang="zh-CN" sz="2000" b="1" dirty="0" smtClean="0">
                <a:latin typeface="Courier New" pitchFamily="49" charset="0"/>
              </a:rPr>
              <a:t>  }</a:t>
            </a:r>
          </a:p>
          <a:p>
            <a:pPr eaLnBrk="1" hangingPunct="1">
              <a:lnSpc>
                <a:spcPct val="80000"/>
              </a:lnSpc>
              <a:buNone/>
            </a:pPr>
            <a:r>
              <a:rPr lang="en-US" altLang="zh-CN" sz="2000" b="1" dirty="0" smtClean="0">
                <a:latin typeface="Courier New" pitchFamily="49" charset="0"/>
              </a:rPr>
              <a:t>}</a:t>
            </a:r>
          </a:p>
          <a:p>
            <a:pPr eaLnBrk="1" hangingPunct="1">
              <a:lnSpc>
                <a:spcPct val="80000"/>
              </a:lnSpc>
              <a:buNone/>
            </a:pPr>
            <a:endParaRPr lang="en-US" altLang="zh-CN" sz="2000" b="1" dirty="0" smtClean="0">
              <a:latin typeface="Courier New" pitchFamily="49" charset="0"/>
            </a:endParaRPr>
          </a:p>
          <a:p>
            <a:pPr eaLnBrk="1" hangingPunct="1">
              <a:lnSpc>
                <a:spcPct val="80000"/>
              </a:lnSpc>
              <a:buNone/>
            </a:pPr>
            <a:r>
              <a:rPr lang="en-US" altLang="zh-CN" sz="2000" b="1" dirty="0" err="1" smtClean="0">
                <a:latin typeface="Courier New" pitchFamily="49" charset="0"/>
              </a:rPr>
              <a:t>int</a:t>
            </a:r>
            <a:r>
              <a:rPr lang="en-US" altLang="zh-CN" sz="2000" b="1" dirty="0" smtClean="0">
                <a:latin typeface="Courier New" pitchFamily="49" charset="0"/>
              </a:rPr>
              <a:t> main()</a:t>
            </a:r>
          </a:p>
          <a:p>
            <a:pPr eaLnBrk="1" hangingPunct="1">
              <a:lnSpc>
                <a:spcPct val="80000"/>
              </a:lnSpc>
              <a:buNone/>
            </a:pPr>
            <a:r>
              <a:rPr lang="en-US" altLang="zh-CN" sz="2000" b="1" dirty="0" smtClean="0">
                <a:latin typeface="Courier New" pitchFamily="49" charset="0"/>
              </a:rPr>
              <a:t>{</a:t>
            </a:r>
          </a:p>
          <a:p>
            <a:pPr eaLnBrk="1" hangingPunct="1">
              <a:lnSpc>
                <a:spcPct val="80000"/>
              </a:lnSpc>
              <a:buNone/>
            </a:pPr>
            <a:r>
              <a:rPr lang="en-US" altLang="zh-CN" sz="2000" b="1" dirty="0" smtClean="0">
                <a:latin typeface="Courier New" pitchFamily="49" charset="0"/>
              </a:rPr>
              <a:t>  read(false);</a:t>
            </a:r>
          </a:p>
          <a:p>
            <a:pPr eaLnBrk="1" hangingPunct="1">
              <a:lnSpc>
                <a:spcPct val="80000"/>
              </a:lnSpc>
              <a:buNone/>
            </a:pPr>
            <a:r>
              <a:rPr lang="en-US" altLang="zh-CN" sz="2000" b="1" dirty="0" smtClean="0">
                <a:latin typeface="Courier New" pitchFamily="49" charset="0"/>
              </a:rPr>
              <a:t>  </a:t>
            </a:r>
            <a:r>
              <a:rPr lang="en-US" altLang="zh-CN" sz="2000" b="1" dirty="0" err="1" smtClean="0">
                <a:latin typeface="Courier New" pitchFamily="49" charset="0"/>
              </a:rPr>
              <a:t>printf</a:t>
            </a:r>
            <a:r>
              <a:rPr lang="en-US" altLang="zh-CN" sz="2000" b="1" dirty="0" smtClean="0">
                <a:latin typeface="Courier New" pitchFamily="49" charset="0"/>
              </a:rPr>
              <a:t>("vertex </a:t>
            </a:r>
            <a:r>
              <a:rPr lang="en-US" altLang="zh-CN" sz="2000" b="1" dirty="0" err="1" smtClean="0">
                <a:latin typeface="Courier New" pitchFamily="49" charset="0"/>
              </a:rPr>
              <a:t>discoverd</a:t>
            </a:r>
            <a:r>
              <a:rPr lang="en-US" altLang="zh-CN" sz="2000" b="1" dirty="0" smtClean="0">
                <a:latin typeface="Courier New" pitchFamily="49" charset="0"/>
              </a:rPr>
              <a:t>: "); </a:t>
            </a:r>
            <a:r>
              <a:rPr lang="en-US" altLang="zh-CN" sz="2000" b="1" dirty="0" err="1" smtClean="0">
                <a:latin typeface="Courier New" pitchFamily="49" charset="0"/>
              </a:rPr>
              <a:t>bfs</a:t>
            </a:r>
            <a:r>
              <a:rPr lang="en-US" altLang="zh-CN" sz="2000" b="1" dirty="0" smtClean="0">
                <a:latin typeface="Courier New" pitchFamily="49" charset="0"/>
              </a:rPr>
              <a:t>();  </a:t>
            </a:r>
            <a:r>
              <a:rPr lang="en-US" altLang="zh-CN" sz="2000" b="1" dirty="0" err="1" smtClean="0">
                <a:latin typeface="Courier New" pitchFamily="49" charset="0"/>
              </a:rPr>
              <a:t>printf</a:t>
            </a:r>
            <a:r>
              <a:rPr lang="en-US" altLang="zh-CN" sz="2000" b="1" dirty="0" smtClean="0">
                <a:latin typeface="Courier New" pitchFamily="49" charset="0"/>
              </a:rPr>
              <a:t>("\n");</a:t>
            </a:r>
          </a:p>
          <a:p>
            <a:pPr eaLnBrk="1" hangingPunct="1">
              <a:lnSpc>
                <a:spcPct val="80000"/>
              </a:lnSpc>
              <a:buNone/>
            </a:pPr>
            <a:r>
              <a:rPr lang="en-US" altLang="zh-CN" sz="2000" b="1" dirty="0" smtClean="0">
                <a:latin typeface="Courier New" pitchFamily="49" charset="0"/>
              </a:rPr>
              <a:t>  </a:t>
            </a:r>
            <a:r>
              <a:rPr lang="en-US" altLang="zh-CN" sz="2000" b="1" dirty="0" err="1" smtClean="0">
                <a:latin typeface="Courier New" pitchFamily="49" charset="0"/>
              </a:rPr>
              <a:t>printf</a:t>
            </a:r>
            <a:r>
              <a:rPr lang="en-US" altLang="zh-CN" sz="2000" b="1" dirty="0" smtClean="0">
                <a:latin typeface="Courier New" pitchFamily="49" charset="0"/>
              </a:rPr>
              <a:t>("path from 1 to 4: ");</a:t>
            </a:r>
          </a:p>
          <a:p>
            <a:pPr eaLnBrk="1" hangingPunct="1">
              <a:lnSpc>
                <a:spcPct val="80000"/>
              </a:lnSpc>
              <a:buNone/>
            </a:pPr>
            <a:r>
              <a:rPr lang="en-US" altLang="zh-CN" sz="2000" b="1" dirty="0" smtClean="0">
                <a:latin typeface="Courier New" pitchFamily="49" charset="0"/>
              </a:rPr>
              <a:t>  </a:t>
            </a:r>
            <a:r>
              <a:rPr lang="en-US" altLang="zh-CN" sz="2000" b="1" dirty="0" err="1" smtClean="0">
                <a:latin typeface="Courier New" pitchFamily="49" charset="0"/>
              </a:rPr>
              <a:t>find_path</a:t>
            </a:r>
            <a:r>
              <a:rPr lang="en-US" altLang="zh-CN" sz="2000" b="1" dirty="0" smtClean="0">
                <a:latin typeface="Courier New" pitchFamily="49" charset="0"/>
              </a:rPr>
              <a:t>(1,4,parent); </a:t>
            </a:r>
            <a:r>
              <a:rPr lang="en-US" altLang="zh-CN" sz="2000" b="1" dirty="0" err="1" smtClean="0">
                <a:latin typeface="Courier New" pitchFamily="49" charset="0"/>
              </a:rPr>
              <a:t>printf</a:t>
            </a:r>
            <a:r>
              <a:rPr lang="en-US" altLang="zh-CN" sz="2000" b="1" dirty="0" smtClean="0">
                <a:latin typeface="Courier New" pitchFamily="49" charset="0"/>
              </a:rPr>
              <a:t>("\n");</a:t>
            </a:r>
          </a:p>
          <a:p>
            <a:pPr eaLnBrk="1" hangingPunct="1">
              <a:lnSpc>
                <a:spcPct val="80000"/>
              </a:lnSpc>
              <a:buNone/>
            </a:pPr>
            <a:r>
              <a:rPr lang="en-US" altLang="zh-CN" sz="2000" b="1" dirty="0" smtClean="0">
                <a:latin typeface="Courier New" pitchFamily="49" charset="0"/>
              </a:rPr>
              <a:t>}</a:t>
            </a:r>
          </a:p>
          <a:p>
            <a:pPr eaLnBrk="1" hangingPunct="1">
              <a:lnSpc>
                <a:spcPct val="80000"/>
              </a:lnSpc>
              <a:buNone/>
            </a:pPr>
            <a:endParaRPr lang="en-US" altLang="zh-CN" sz="2000" b="1" dirty="0" smtClean="0">
              <a:latin typeface="Courier New" pitchFamily="49" charset="0"/>
            </a:endParaRPr>
          </a:p>
          <a:p>
            <a:pPr eaLnBrk="1" hangingPunct="1">
              <a:lnSpc>
                <a:spcPct val="80000"/>
              </a:lnSpc>
              <a:buNone/>
            </a:pPr>
            <a:endParaRPr lang="en-US" altLang="zh-CN" sz="2000" b="1" dirty="0" smtClean="0">
              <a:latin typeface="Courier New" pitchFamily="49" charset="0"/>
            </a:endParaRPr>
          </a:p>
          <a:p>
            <a:pPr eaLnBrk="1" hangingPunct="1">
              <a:lnSpc>
                <a:spcPct val="80000"/>
              </a:lnSpc>
              <a:buNone/>
            </a:pPr>
            <a:endParaRPr lang="en-US" altLang="zh-CN" sz="2000" b="1" dirty="0" smtClean="0">
              <a:latin typeface="Courier New" pitchFamily="49"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b="1" smtClean="0"/>
              <a:t>Finding Paths</a:t>
            </a:r>
            <a:endParaRPr lang="zh-CN" altLang="en-US" b="1" smtClean="0"/>
          </a:p>
        </p:txBody>
      </p:sp>
      <p:sp>
        <p:nvSpPr>
          <p:cNvPr id="53251" name="Rectangle 3"/>
          <p:cNvSpPr>
            <a:spLocks noGrp="1" noChangeArrowheads="1"/>
          </p:cNvSpPr>
          <p:nvPr>
            <p:ph type="body" idx="1"/>
          </p:nvPr>
        </p:nvSpPr>
        <p:spPr/>
        <p:txBody>
          <a:bodyPr/>
          <a:lstStyle/>
          <a:p>
            <a:pPr eaLnBrk="1" hangingPunct="1"/>
            <a:r>
              <a:rPr lang="en-US" altLang="zh-CN" smtClean="0"/>
              <a:t>The </a:t>
            </a:r>
            <a:r>
              <a:rPr lang="en-US" altLang="zh-CN" smtClean="0">
                <a:solidFill>
                  <a:schemeClr val="hlink"/>
                </a:solidFill>
              </a:rPr>
              <a:t>parent array</a:t>
            </a:r>
            <a:r>
              <a:rPr lang="en-US" altLang="zh-CN" smtClean="0"/>
              <a:t> set within bfs() is very useful for finding interesting paths through a graph.</a:t>
            </a:r>
          </a:p>
          <a:p>
            <a:pPr eaLnBrk="1" hangingPunct="1"/>
            <a:r>
              <a:rPr lang="en-US" altLang="zh-CN" smtClean="0"/>
              <a:t>The vertex which </a:t>
            </a:r>
            <a:r>
              <a:rPr lang="en-US" altLang="zh-CN" smtClean="0">
                <a:solidFill>
                  <a:schemeClr val="hlink"/>
                </a:solidFill>
              </a:rPr>
              <a:t>discovered</a:t>
            </a:r>
            <a:r>
              <a:rPr lang="en-US" altLang="zh-CN" smtClean="0"/>
              <a:t> vertex </a:t>
            </a:r>
            <a:r>
              <a:rPr lang="en-US" altLang="zh-CN" i="1" smtClean="0">
                <a:latin typeface="Courier New" pitchFamily="49" charset="0"/>
              </a:rPr>
              <a:t>i</a:t>
            </a:r>
            <a:r>
              <a:rPr lang="en-US" altLang="zh-CN" smtClean="0"/>
              <a:t> is defined as parent[</a:t>
            </a:r>
            <a:r>
              <a:rPr lang="en-US" altLang="zh-CN" i="1" smtClean="0">
                <a:latin typeface="Courier New" pitchFamily="49" charset="0"/>
              </a:rPr>
              <a:t>i</a:t>
            </a:r>
            <a:r>
              <a:rPr lang="en-US" altLang="zh-CN" smtClean="0"/>
              <a:t>].</a:t>
            </a:r>
          </a:p>
          <a:p>
            <a:pPr eaLnBrk="1" hangingPunct="1"/>
            <a:r>
              <a:rPr lang="en-US" altLang="zh-CN" smtClean="0"/>
              <a:t>The parent relation defines a tree of discovery with the initial search node as the root of the tree.</a:t>
            </a:r>
            <a:endParaRPr lang="zh-CN"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b="1" smtClean="0"/>
              <a:t>Flavor of Graphs</a:t>
            </a:r>
          </a:p>
        </p:txBody>
      </p:sp>
      <p:sp>
        <p:nvSpPr>
          <p:cNvPr id="11267" name="Rectangle 3"/>
          <p:cNvSpPr>
            <a:spLocks noGrp="1" noChangeArrowheads="1"/>
          </p:cNvSpPr>
          <p:nvPr>
            <p:ph type="body" idx="1"/>
          </p:nvPr>
        </p:nvSpPr>
        <p:spPr/>
        <p:txBody>
          <a:bodyPr/>
          <a:lstStyle/>
          <a:p>
            <a:pPr eaLnBrk="1" hangingPunct="1"/>
            <a:r>
              <a:rPr lang="en-US" altLang="zh-CN" smtClean="0"/>
              <a:t>The first step in any graph problem is determining which flavor of graph you are dealing with.</a:t>
            </a:r>
          </a:p>
          <a:p>
            <a:pPr eaLnBrk="1" hangingPunct="1"/>
            <a:r>
              <a:rPr lang="en-US" altLang="zh-CN" smtClean="0"/>
              <a:t>The flavor of graph has a big impact on which algorithms are appropriate and efficient.</a:t>
            </a:r>
            <a:endParaRPr lang="zh-CN" alt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b="1" smtClean="0"/>
              <a:t>Recursion and Path Finding</a:t>
            </a:r>
            <a:endParaRPr lang="zh-CN" altLang="en-US" b="1" smtClean="0"/>
          </a:p>
        </p:txBody>
      </p:sp>
      <p:sp>
        <p:nvSpPr>
          <p:cNvPr id="55299" name="Rectangle 3"/>
          <p:cNvSpPr>
            <a:spLocks noGrp="1" noChangeArrowheads="1"/>
          </p:cNvSpPr>
          <p:nvPr>
            <p:ph type="body" sz="half" idx="1"/>
          </p:nvPr>
        </p:nvSpPr>
        <p:spPr>
          <a:xfrm>
            <a:off x="457200" y="1052513"/>
            <a:ext cx="8218488" cy="5078412"/>
          </a:xfrm>
        </p:spPr>
        <p:txBody>
          <a:bodyPr/>
          <a:lstStyle/>
          <a:p>
            <a:pPr eaLnBrk="1" hangingPunct="1">
              <a:lnSpc>
                <a:spcPct val="80000"/>
              </a:lnSpc>
              <a:buFont typeface="Wingdings" pitchFamily="2" charset="2"/>
              <a:buNone/>
            </a:pPr>
            <a:r>
              <a:rPr lang="en-US" altLang="zh-CN" sz="2000" b="1" dirty="0" err="1" smtClean="0">
                <a:latin typeface="Courier New" pitchFamily="49" charset="0"/>
              </a:rPr>
              <a:t>find_path</a:t>
            </a:r>
            <a:r>
              <a:rPr lang="en-US" altLang="zh-CN" sz="2000" b="1" dirty="0" smtClean="0">
                <a:latin typeface="Courier New" pitchFamily="49" charset="0"/>
              </a:rPr>
              <a:t>(</a:t>
            </a:r>
            <a:r>
              <a:rPr lang="en-US" altLang="zh-CN" sz="2000" b="1" dirty="0" err="1" smtClean="0">
                <a:latin typeface="Courier New" pitchFamily="49" charset="0"/>
              </a:rPr>
              <a:t>int</a:t>
            </a:r>
            <a:r>
              <a:rPr lang="en-US" altLang="zh-CN" sz="2000" b="1" dirty="0" smtClean="0">
                <a:latin typeface="Courier New" pitchFamily="49" charset="0"/>
              </a:rPr>
              <a:t> start, </a:t>
            </a:r>
            <a:r>
              <a:rPr lang="en-US" altLang="zh-CN" sz="2000" b="1" dirty="0" err="1" smtClean="0">
                <a:latin typeface="Courier New" pitchFamily="49" charset="0"/>
              </a:rPr>
              <a:t>int</a:t>
            </a:r>
            <a:r>
              <a:rPr lang="en-US" altLang="zh-CN" sz="2000" b="1" dirty="0" smtClean="0">
                <a:latin typeface="Courier New" pitchFamily="49" charset="0"/>
              </a:rPr>
              <a:t> end, </a:t>
            </a:r>
            <a:r>
              <a:rPr lang="en-US" altLang="zh-CN" sz="2000" b="1" dirty="0" err="1" smtClean="0">
                <a:latin typeface="Courier New" pitchFamily="49" charset="0"/>
              </a:rPr>
              <a:t>int</a:t>
            </a:r>
            <a:r>
              <a:rPr lang="en-US" altLang="zh-CN" sz="2000" b="1" dirty="0" smtClean="0">
                <a:latin typeface="Courier New" pitchFamily="49" charset="0"/>
              </a:rPr>
              <a:t> parents[])</a:t>
            </a:r>
          </a:p>
          <a:p>
            <a:pPr eaLnBrk="1" hangingPunct="1">
              <a:lnSpc>
                <a:spcPct val="80000"/>
              </a:lnSpc>
              <a:buFont typeface="Wingdings" pitchFamily="2" charset="2"/>
              <a:buNone/>
            </a:pPr>
            <a:r>
              <a:rPr lang="en-US" altLang="zh-CN" sz="2000" b="1" dirty="0" smtClean="0">
                <a:latin typeface="Courier New" pitchFamily="49" charset="0"/>
              </a:rPr>
              <a:t>{</a:t>
            </a:r>
          </a:p>
          <a:p>
            <a:pPr eaLnBrk="1" hangingPunct="1">
              <a:lnSpc>
                <a:spcPct val="80000"/>
              </a:lnSpc>
              <a:buFont typeface="Wingdings" pitchFamily="2" charset="2"/>
              <a:buNone/>
            </a:pPr>
            <a:r>
              <a:rPr lang="en-US" altLang="zh-CN" sz="2000" b="1" dirty="0" smtClean="0">
                <a:latin typeface="Courier New" pitchFamily="49" charset="0"/>
              </a:rPr>
              <a:t>	if ((start == end) &amp;&amp; (end == -1))</a:t>
            </a:r>
          </a:p>
          <a:p>
            <a:pPr eaLnBrk="1" hangingPunct="1">
              <a:lnSpc>
                <a:spcPct val="80000"/>
              </a:lnSpc>
              <a:buFont typeface="Wingdings" pitchFamily="2" charset="2"/>
              <a:buNone/>
            </a:pPr>
            <a:r>
              <a:rPr lang="en-US" altLang="zh-CN" sz="2000" b="1" dirty="0" smtClean="0">
                <a:latin typeface="Courier New" pitchFamily="49" charset="0"/>
              </a:rPr>
              <a:t>      </a:t>
            </a:r>
            <a:r>
              <a:rPr lang="en-US" altLang="zh-CN" sz="2000" b="1" dirty="0" err="1" smtClean="0">
                <a:latin typeface="Courier New" pitchFamily="49" charset="0"/>
              </a:rPr>
              <a:t>printf</a:t>
            </a:r>
            <a:r>
              <a:rPr lang="en-US" altLang="zh-CN" sz="2000" b="1" dirty="0" smtClean="0">
                <a:latin typeface="Courier New" pitchFamily="49" charset="0"/>
              </a:rPr>
              <a:t>(”%d ”,start);</a:t>
            </a:r>
          </a:p>
          <a:p>
            <a:pPr eaLnBrk="1" hangingPunct="1">
              <a:lnSpc>
                <a:spcPct val="80000"/>
              </a:lnSpc>
              <a:buFont typeface="Wingdings" pitchFamily="2" charset="2"/>
              <a:buNone/>
            </a:pPr>
            <a:r>
              <a:rPr lang="en-US" altLang="zh-CN" sz="2000" b="1" dirty="0" smtClean="0">
                <a:latin typeface="Courier New" pitchFamily="49" charset="0"/>
              </a:rPr>
              <a:t>  else {</a:t>
            </a:r>
          </a:p>
          <a:p>
            <a:pPr eaLnBrk="1" hangingPunct="1">
              <a:lnSpc>
                <a:spcPct val="80000"/>
              </a:lnSpc>
              <a:buFont typeface="Wingdings" pitchFamily="2" charset="2"/>
              <a:buNone/>
            </a:pPr>
            <a:r>
              <a:rPr lang="en-US" altLang="zh-CN" sz="2000" b="1" dirty="0" smtClean="0">
                <a:latin typeface="Courier New" pitchFamily="49" charset="0"/>
              </a:rPr>
              <a:t>      </a:t>
            </a:r>
            <a:r>
              <a:rPr lang="en-US" altLang="zh-CN" sz="2000" b="1" dirty="0" err="1" smtClean="0">
                <a:latin typeface="Courier New" pitchFamily="49" charset="0"/>
              </a:rPr>
              <a:t>find_path</a:t>
            </a:r>
            <a:r>
              <a:rPr lang="en-US" altLang="zh-CN" sz="2000" b="1" dirty="0" smtClean="0">
                <a:latin typeface="Courier New" pitchFamily="49" charset="0"/>
              </a:rPr>
              <a:t>(</a:t>
            </a:r>
            <a:r>
              <a:rPr lang="en-US" altLang="zh-CN" sz="2000" b="1" dirty="0" err="1" smtClean="0">
                <a:latin typeface="Courier New" pitchFamily="49" charset="0"/>
              </a:rPr>
              <a:t>start,parents</a:t>
            </a:r>
            <a:r>
              <a:rPr lang="en-US" altLang="zh-CN" sz="2000" b="1" dirty="0" smtClean="0">
                <a:latin typeface="Courier New" pitchFamily="49" charset="0"/>
              </a:rPr>
              <a:t>[end],parents);</a:t>
            </a:r>
          </a:p>
          <a:p>
            <a:pPr eaLnBrk="1" hangingPunct="1">
              <a:lnSpc>
                <a:spcPct val="80000"/>
              </a:lnSpc>
              <a:buFont typeface="Wingdings" pitchFamily="2" charset="2"/>
              <a:buNone/>
            </a:pPr>
            <a:r>
              <a:rPr lang="en-US" altLang="zh-CN" sz="2000" b="1" dirty="0" smtClean="0">
                <a:latin typeface="Courier New" pitchFamily="49" charset="0"/>
              </a:rPr>
              <a:t>      </a:t>
            </a:r>
            <a:r>
              <a:rPr lang="en-US" altLang="zh-CN" sz="2000" b="1" dirty="0" err="1" smtClean="0">
                <a:latin typeface="Courier New" pitchFamily="49" charset="0"/>
              </a:rPr>
              <a:t>printf</a:t>
            </a:r>
            <a:r>
              <a:rPr lang="en-US" altLang="zh-CN" sz="2000" b="1" dirty="0" smtClean="0">
                <a:latin typeface="Courier New" pitchFamily="49" charset="0"/>
              </a:rPr>
              <a:t>(”%d ”,end);</a:t>
            </a:r>
          </a:p>
          <a:p>
            <a:pPr eaLnBrk="1" hangingPunct="1">
              <a:lnSpc>
                <a:spcPct val="80000"/>
              </a:lnSpc>
              <a:buFont typeface="Wingdings" pitchFamily="2" charset="2"/>
              <a:buNone/>
            </a:pPr>
            <a:r>
              <a:rPr lang="en-US" altLang="zh-CN" sz="2000" b="1" dirty="0" smtClean="0">
                <a:latin typeface="Courier New" pitchFamily="49" charset="0"/>
              </a:rPr>
              <a:t>  }</a:t>
            </a:r>
          </a:p>
          <a:p>
            <a:pPr eaLnBrk="1" hangingPunct="1">
              <a:lnSpc>
                <a:spcPct val="80000"/>
              </a:lnSpc>
              <a:buFont typeface="Wingdings" pitchFamily="2" charset="2"/>
              <a:buNone/>
            </a:pPr>
            <a:r>
              <a:rPr lang="en-US" altLang="zh-CN" sz="2000" b="1" dirty="0" smtClean="0">
                <a:latin typeface="Courier New" pitchFamily="49" charset="0"/>
              </a:rPr>
              <a:t>}</a:t>
            </a:r>
          </a:p>
        </p:txBody>
      </p:sp>
      <p:graphicFrame>
        <p:nvGraphicFramePr>
          <p:cNvPr id="339101" name="Group 157"/>
          <p:cNvGraphicFramePr>
            <a:graphicFrameLocks noGrp="1"/>
          </p:cNvGraphicFramePr>
          <p:nvPr>
            <p:ph sz="half" idx="2"/>
          </p:nvPr>
        </p:nvGraphicFramePr>
        <p:xfrm>
          <a:off x="683568" y="4365104"/>
          <a:ext cx="4038600" cy="1295401"/>
        </p:xfrm>
        <a:graphic>
          <a:graphicData uri="http://schemas.openxmlformats.org/drawingml/2006/table">
            <a:tbl>
              <a:tblPr/>
              <a:tblGrid>
                <a:gridCol w="1296987"/>
                <a:gridCol w="600075"/>
                <a:gridCol w="474663"/>
                <a:gridCol w="387350"/>
                <a:gridCol w="427037"/>
                <a:gridCol w="425450"/>
                <a:gridCol w="427038"/>
              </a:tblGrid>
              <a:tr h="655638">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rgbClr val="000000"/>
                          </a:solidFill>
                          <a:effectLst/>
                          <a:latin typeface="宋体" pitchFamily="2" charset="-122"/>
                          <a:ea typeface="宋体" pitchFamily="2" charset="-122"/>
                        </a:rPr>
                        <a:t>vertex</a:t>
                      </a:r>
                      <a:endPar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rgbClr val="000000"/>
                          </a:solidFill>
                          <a:effectLst/>
                          <a:latin typeface="宋体" pitchFamily="2" charset="-122"/>
                          <a:ea typeface="宋体" pitchFamily="2" charset="-122"/>
                        </a:rPr>
                        <a:t>1</a:t>
                      </a:r>
                      <a:endPar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rgbClr val="000000"/>
                          </a:solidFill>
                          <a:effectLst/>
                          <a:latin typeface="宋体" pitchFamily="2" charset="-122"/>
                          <a:ea typeface="宋体" pitchFamily="2" charset="-122"/>
                        </a:rPr>
                        <a:t>2</a:t>
                      </a:r>
                      <a:endPar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宋体" pitchFamily="2" charset="-122"/>
                          <a:ea typeface="宋体" pitchFamily="2" charset="-122"/>
                        </a:rPr>
                        <a:t>3</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宋体" pitchFamily="2" charset="-122"/>
                          <a:ea typeface="宋体" pitchFamily="2" charset="-122"/>
                        </a:rPr>
                        <a:t>4</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rgbClr val="000000"/>
                          </a:solidFill>
                          <a:effectLst/>
                          <a:latin typeface="宋体" pitchFamily="2" charset="-122"/>
                          <a:ea typeface="宋体" pitchFamily="2" charset="-122"/>
                        </a:rPr>
                        <a:t>5</a:t>
                      </a:r>
                      <a:endPar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宋体" pitchFamily="2" charset="-122"/>
                          <a:ea typeface="宋体" pitchFamily="2" charset="-122"/>
                        </a:rPr>
                        <a:t>6</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639763">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宋体" pitchFamily="2" charset="-122"/>
                          <a:ea typeface="宋体" pitchFamily="2" charset="-122"/>
                        </a:rPr>
                        <a:t>parent</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solidFill>
                      <a:srgbClr val="FFFF00"/>
                    </a:solid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宋体" pitchFamily="2" charset="-122"/>
                          <a:ea typeface="宋体" pitchFamily="2" charset="-122"/>
                        </a:rPr>
                        <a:t>-1</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FFFF00"/>
                    </a:solid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rgbClr val="000000"/>
                          </a:solidFill>
                          <a:effectLst/>
                          <a:latin typeface="宋体" pitchFamily="2" charset="-122"/>
                          <a:ea typeface="宋体" pitchFamily="2" charset="-122"/>
                        </a:rPr>
                        <a:t>1</a:t>
                      </a:r>
                      <a:endPar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anchor="ct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FFFF00"/>
                    </a:solid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宋体" pitchFamily="2" charset="-122"/>
                          <a:ea typeface="宋体" pitchFamily="2" charset="-122"/>
                        </a:rPr>
                        <a:t>2</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FFFF00"/>
                    </a:solid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宋体" pitchFamily="2" charset="-122"/>
                          <a:ea typeface="宋体" pitchFamily="2" charset="-122"/>
                        </a:rPr>
                        <a:t>5</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FFFF00"/>
                    </a:solid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rgbClr val="000000"/>
                          </a:solidFill>
                          <a:effectLst/>
                          <a:latin typeface="宋体" pitchFamily="2" charset="-122"/>
                          <a:ea typeface="宋体" pitchFamily="2" charset="-122"/>
                        </a:rPr>
                        <a:t>1</a:t>
                      </a:r>
                      <a:endPar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anchor="ct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FFFF00"/>
                    </a:solidFill>
                  </a:tcPr>
                </a:tc>
                <a:tc>
                  <a:txBody>
                    <a:bodyPr/>
                    <a:lstStyle/>
                    <a:p>
                      <a:pPr marL="342900" marR="0" lvl="0" indent="-342900" algn="r" defTabSz="914400" rtl="0" eaLnBrk="1" fontAlgn="ctr"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rgbClr val="000000"/>
                          </a:solidFill>
                          <a:effectLst/>
                          <a:latin typeface="宋体" pitchFamily="2" charset="-122"/>
                          <a:ea typeface="宋体" pitchFamily="2" charset="-122"/>
                        </a:rPr>
                        <a:t>1</a:t>
                      </a:r>
                      <a:endPar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anchor="ctr" horzOverflow="overflow">
                    <a:lnL>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sz="3800" b="1" smtClean="0"/>
              <a:t>Shortest Paths in Unweighted Graph and BFS</a:t>
            </a:r>
            <a:endParaRPr lang="zh-CN" altLang="en-US" sz="3800" b="1" smtClean="0"/>
          </a:p>
        </p:txBody>
      </p:sp>
      <p:sp>
        <p:nvSpPr>
          <p:cNvPr id="54275" name="Rectangle 3"/>
          <p:cNvSpPr>
            <a:spLocks noGrp="1" noChangeArrowheads="1"/>
          </p:cNvSpPr>
          <p:nvPr>
            <p:ph type="body" idx="1"/>
          </p:nvPr>
        </p:nvSpPr>
        <p:spPr/>
        <p:txBody>
          <a:bodyPr/>
          <a:lstStyle/>
          <a:p>
            <a:pPr eaLnBrk="1" hangingPunct="1"/>
            <a:r>
              <a:rPr lang="en-US" altLang="zh-CN" sz="2800" dirty="0" smtClean="0"/>
              <a:t>In BFS, vertices are discovered in order of increasing distance from the root, so this tree has a very important property.</a:t>
            </a:r>
          </a:p>
          <a:p>
            <a:pPr eaLnBrk="1" hangingPunct="1"/>
            <a:r>
              <a:rPr lang="en-US" altLang="zh-CN" sz="2800" dirty="0" smtClean="0"/>
              <a:t>The unique tree path from the root to any node </a:t>
            </a:r>
            <a:r>
              <a:rPr lang="en-US" altLang="zh-CN" sz="2800" dirty="0" err="1" smtClean="0"/>
              <a:t>x</a:t>
            </a:r>
            <a:r>
              <a:rPr lang="en-US" altLang="en-US" sz="2800" dirty="0" err="1" smtClean="0"/>
              <a:t>∈</a:t>
            </a:r>
            <a:r>
              <a:rPr lang="en-US" altLang="zh-CN" sz="2800" dirty="0" err="1" smtClean="0"/>
              <a:t>V</a:t>
            </a:r>
            <a:r>
              <a:rPr lang="en-US" altLang="zh-CN" sz="2800" dirty="0" smtClean="0"/>
              <a:t> uses the smallest number of edges (or equivalently, intermediate nodes) possible on any root-to-x path in the graph.</a:t>
            </a:r>
            <a:endParaRPr lang="zh-CN" altLang="en-US" sz="2800"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zh-CN" altLang="en-US"/>
              <a:t>用</a:t>
            </a:r>
            <a:r>
              <a:rPr lang="en-US" altLang="zh-CN"/>
              <a:t>BFS</a:t>
            </a:r>
            <a:r>
              <a:rPr lang="zh-CN" altLang="en-US"/>
              <a:t>求最短路</a:t>
            </a:r>
          </a:p>
        </p:txBody>
      </p:sp>
      <p:sp>
        <p:nvSpPr>
          <p:cNvPr id="93187" name="Rectangle 3"/>
          <p:cNvSpPr>
            <a:spLocks noGrp="1" noChangeArrowheads="1"/>
          </p:cNvSpPr>
          <p:nvPr>
            <p:ph type="body" idx="1"/>
          </p:nvPr>
        </p:nvSpPr>
        <p:spPr/>
        <p:txBody>
          <a:bodyPr/>
          <a:lstStyle/>
          <a:p>
            <a:pPr>
              <a:lnSpc>
                <a:spcPct val="90000"/>
              </a:lnSpc>
            </a:pPr>
            <a:r>
              <a:rPr lang="zh-CN" altLang="en-US"/>
              <a:t>定理</a:t>
            </a:r>
            <a:r>
              <a:rPr lang="en-US" altLang="zh-CN"/>
              <a:t>: </a:t>
            </a:r>
            <a:r>
              <a:rPr lang="zh-CN" altLang="en-US"/>
              <a:t>对于无权图</a:t>
            </a:r>
            <a:r>
              <a:rPr lang="en-US" altLang="zh-CN"/>
              <a:t>(</a:t>
            </a:r>
            <a:r>
              <a:rPr lang="zh-CN" altLang="en-US"/>
              <a:t>每条边的长度为</a:t>
            </a:r>
            <a:r>
              <a:rPr lang="en-US" altLang="zh-CN"/>
              <a:t>1), BFS</a:t>
            </a:r>
            <a:r>
              <a:rPr lang="zh-CN" altLang="en-US"/>
              <a:t>算法计算出的</a:t>
            </a:r>
            <a:r>
              <a:rPr lang="en-US" altLang="zh-CN"/>
              <a:t>d[i]</a:t>
            </a:r>
            <a:r>
              <a:rPr lang="zh-CN" altLang="en-US"/>
              <a:t>是从</a:t>
            </a:r>
            <a:r>
              <a:rPr lang="en-US" altLang="zh-CN"/>
              <a:t>s</a:t>
            </a:r>
            <a:r>
              <a:rPr lang="zh-CN" altLang="en-US"/>
              <a:t>到</a:t>
            </a:r>
            <a:r>
              <a:rPr lang="en-US" altLang="zh-CN"/>
              <a:t>i</a:t>
            </a:r>
            <a:r>
              <a:rPr lang="zh-CN" altLang="en-US"/>
              <a:t>的最短路</a:t>
            </a:r>
          </a:p>
          <a:p>
            <a:pPr>
              <a:lnSpc>
                <a:spcPct val="90000"/>
              </a:lnSpc>
            </a:pPr>
            <a:r>
              <a:rPr lang="zh-CN" altLang="en-US"/>
              <a:t>满足</a:t>
            </a:r>
            <a:r>
              <a:rPr lang="en-US" altLang="zh-CN"/>
              <a:t>d[i]=1</a:t>
            </a:r>
            <a:r>
              <a:rPr lang="zh-CN" altLang="en-US"/>
              <a:t>的点一定是正确的</a:t>
            </a:r>
            <a:r>
              <a:rPr lang="en-US" altLang="zh-CN"/>
              <a:t>(</a:t>
            </a:r>
            <a:r>
              <a:rPr lang="zh-CN" altLang="en-US"/>
              <a:t>因为长度至少为</a:t>
            </a:r>
            <a:r>
              <a:rPr lang="en-US" altLang="zh-CN"/>
              <a:t>1), </a:t>
            </a:r>
            <a:r>
              <a:rPr lang="zh-CN" altLang="en-US"/>
              <a:t>并且其他点都满足</a:t>
            </a:r>
            <a:r>
              <a:rPr lang="en-US" altLang="zh-CN"/>
              <a:t>d[i]&gt;1. </a:t>
            </a:r>
            <a:r>
              <a:rPr lang="zh-CN" altLang="en-US"/>
              <a:t>容易证明对于任意距离值</a:t>
            </a:r>
            <a:r>
              <a:rPr lang="en-US" altLang="zh-CN"/>
              <a:t>x, d[i]=x</a:t>
            </a:r>
            <a:r>
              <a:rPr lang="zh-CN" altLang="en-US"/>
              <a:t>的点一定是正确的</a:t>
            </a:r>
            <a:r>
              <a:rPr lang="en-US" altLang="zh-CN"/>
              <a:t>, </a:t>
            </a:r>
            <a:r>
              <a:rPr lang="zh-CN" altLang="en-US"/>
              <a:t>而且白色点</a:t>
            </a:r>
            <a:r>
              <a:rPr lang="en-US" altLang="zh-CN"/>
              <a:t>(</a:t>
            </a:r>
            <a:r>
              <a:rPr lang="zh-CN" altLang="en-US"/>
              <a:t>没有计算出距离的点</a:t>
            </a:r>
            <a:r>
              <a:rPr lang="en-US" altLang="zh-CN"/>
              <a:t>)</a:t>
            </a:r>
            <a:r>
              <a:rPr lang="zh-CN" altLang="en-US"/>
              <a:t>的距离一定至少为</a:t>
            </a:r>
            <a:r>
              <a:rPr lang="en-US" altLang="zh-CN"/>
              <a:t>x+1</a:t>
            </a:r>
          </a:p>
          <a:p>
            <a:pPr>
              <a:lnSpc>
                <a:spcPct val="90000"/>
              </a:lnSpc>
            </a:pPr>
            <a:r>
              <a:rPr lang="zh-CN" altLang="en-US"/>
              <a:t>更进一步</a:t>
            </a:r>
            <a:r>
              <a:rPr lang="en-US" altLang="zh-CN"/>
              <a:t>, </a:t>
            </a:r>
            <a:r>
              <a:rPr lang="zh-CN" altLang="en-US"/>
              <a:t>根据每个点的</a:t>
            </a:r>
            <a:r>
              <a:rPr lang="en-US" altLang="zh-CN"/>
              <a:t>parent</a:t>
            </a:r>
            <a:r>
              <a:rPr lang="zh-CN" altLang="en-US"/>
              <a:t>值</a:t>
            </a:r>
            <a:r>
              <a:rPr lang="en-US" altLang="zh-CN"/>
              <a:t>, </a:t>
            </a:r>
            <a:r>
              <a:rPr lang="zh-CN" altLang="en-US"/>
              <a:t>可以计算出它到</a:t>
            </a:r>
            <a:r>
              <a:rPr lang="en-US" altLang="zh-CN"/>
              <a:t>s</a:t>
            </a:r>
            <a:r>
              <a:rPr lang="zh-CN" altLang="en-US"/>
              <a:t>的一条最短路</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b="1" smtClean="0"/>
              <a:t>Connected Components</a:t>
            </a:r>
            <a:endParaRPr lang="zh-CN" altLang="en-US" b="1" smtClean="0"/>
          </a:p>
        </p:txBody>
      </p:sp>
      <p:sp>
        <p:nvSpPr>
          <p:cNvPr id="56323" name="Rectangle 3"/>
          <p:cNvSpPr>
            <a:spLocks noGrp="1" noChangeArrowheads="1"/>
          </p:cNvSpPr>
          <p:nvPr>
            <p:ph type="body" idx="1"/>
          </p:nvPr>
        </p:nvSpPr>
        <p:spPr>
          <a:xfrm>
            <a:off x="179388" y="981075"/>
            <a:ext cx="8713787" cy="5543550"/>
          </a:xfrm>
        </p:spPr>
        <p:txBody>
          <a:bodyPr/>
          <a:lstStyle/>
          <a:p>
            <a:pPr eaLnBrk="1" hangingPunct="1">
              <a:lnSpc>
                <a:spcPct val="90000"/>
              </a:lnSpc>
            </a:pPr>
            <a:r>
              <a:rPr lang="en-US" altLang="zh-CN" dirty="0" smtClean="0"/>
              <a:t>The </a:t>
            </a:r>
            <a:r>
              <a:rPr lang="en-US" altLang="zh-CN" i="1" dirty="0" smtClean="0">
                <a:solidFill>
                  <a:srgbClr val="FF0000"/>
                </a:solidFill>
              </a:rPr>
              <a:t>connected components</a:t>
            </a:r>
            <a:r>
              <a:rPr lang="en-US" altLang="zh-CN" i="1" dirty="0" smtClean="0"/>
              <a:t> </a:t>
            </a:r>
            <a:r>
              <a:rPr lang="en-US" altLang="zh-CN" dirty="0" smtClean="0"/>
              <a:t>of an </a:t>
            </a:r>
            <a:r>
              <a:rPr lang="en-US" altLang="zh-CN" dirty="0" smtClean="0">
                <a:solidFill>
                  <a:srgbClr val="FF0000"/>
                </a:solidFill>
              </a:rPr>
              <a:t>undirected graph</a:t>
            </a:r>
            <a:r>
              <a:rPr lang="en-US" altLang="zh-CN" dirty="0" smtClean="0"/>
              <a:t> are the separate “pieces” of the graph such that there is no connection between the pieces.</a:t>
            </a:r>
          </a:p>
          <a:p>
            <a:pPr eaLnBrk="1" hangingPunct="1">
              <a:lnSpc>
                <a:spcPct val="90000"/>
              </a:lnSpc>
            </a:pPr>
            <a:r>
              <a:rPr lang="en-US" altLang="zh-CN" dirty="0" smtClean="0"/>
              <a:t>Anything we discover during a BFS must be part of the same connected component. We then repeat the search from any undiscovered vertex (if one exists) to define the next component, until all vertices have been found:</a:t>
            </a:r>
            <a:endParaRPr lang="zh-CN" altLang="en-US"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a:xfrm>
            <a:off x="457200" y="476672"/>
            <a:ext cx="8229600" cy="5654253"/>
          </a:xfrm>
        </p:spPr>
        <p:txBody>
          <a:bodyPr/>
          <a:lstStyle/>
          <a:p>
            <a:pPr eaLnBrk="1" hangingPunct="1">
              <a:lnSpc>
                <a:spcPct val="80000"/>
              </a:lnSpc>
              <a:buNone/>
            </a:pPr>
            <a:r>
              <a:rPr lang="en-US" altLang="zh-CN" sz="2000" b="1" dirty="0" smtClean="0">
                <a:latin typeface="Courier New" pitchFamily="49" charset="0"/>
              </a:rPr>
              <a:t>void </a:t>
            </a:r>
            <a:r>
              <a:rPr lang="en-US" altLang="zh-CN" sz="2000" b="1" dirty="0" err="1" smtClean="0">
                <a:latin typeface="Courier New" pitchFamily="49" charset="0"/>
              </a:rPr>
              <a:t>connected_components</a:t>
            </a:r>
            <a:r>
              <a:rPr lang="en-US" altLang="zh-CN" sz="2000" b="1" dirty="0" smtClean="0">
                <a:latin typeface="Courier New" pitchFamily="49" charset="0"/>
              </a:rPr>
              <a:t>()</a:t>
            </a:r>
          </a:p>
          <a:p>
            <a:pPr eaLnBrk="1" hangingPunct="1">
              <a:lnSpc>
                <a:spcPct val="80000"/>
              </a:lnSpc>
              <a:buNone/>
            </a:pPr>
            <a:r>
              <a:rPr lang="en-US" altLang="zh-CN" sz="2000" b="1" dirty="0" smtClean="0">
                <a:latin typeface="Courier New" pitchFamily="49" charset="0"/>
              </a:rPr>
              <a:t>{</a:t>
            </a:r>
          </a:p>
          <a:p>
            <a:pPr eaLnBrk="1" hangingPunct="1">
              <a:lnSpc>
                <a:spcPct val="80000"/>
              </a:lnSpc>
              <a:buNone/>
            </a:pPr>
            <a:r>
              <a:rPr lang="en-US" altLang="zh-CN" sz="2000" b="1" dirty="0" smtClean="0">
                <a:latin typeface="Courier New" pitchFamily="49" charset="0"/>
              </a:rPr>
              <a:t>  </a:t>
            </a:r>
            <a:r>
              <a:rPr lang="en-US" altLang="zh-CN" sz="2000" b="1" dirty="0" err="1" smtClean="0">
                <a:latin typeface="Courier New" pitchFamily="49" charset="0"/>
              </a:rPr>
              <a:t>int</a:t>
            </a:r>
            <a:r>
              <a:rPr lang="en-US" altLang="zh-CN" sz="2000" b="1" dirty="0" smtClean="0">
                <a:latin typeface="Courier New" pitchFamily="49" charset="0"/>
              </a:rPr>
              <a:t> cc = 0; //cc: num of connected components</a:t>
            </a:r>
          </a:p>
          <a:p>
            <a:pPr eaLnBrk="1" hangingPunct="1">
              <a:lnSpc>
                <a:spcPct val="80000"/>
              </a:lnSpc>
              <a:buNone/>
            </a:pPr>
            <a:r>
              <a:rPr lang="en-US" altLang="zh-CN" sz="2000" b="1" dirty="0" smtClean="0">
                <a:latin typeface="Courier New" pitchFamily="49" charset="0"/>
              </a:rPr>
              <a:t>  </a:t>
            </a:r>
            <a:r>
              <a:rPr lang="en-US" altLang="zh-CN" sz="2000" b="1" dirty="0" err="1" smtClean="0">
                <a:latin typeface="Courier New" pitchFamily="49" charset="0"/>
              </a:rPr>
              <a:t>memset</a:t>
            </a:r>
            <a:r>
              <a:rPr lang="en-US" altLang="zh-CN" sz="2000" b="1" dirty="0" smtClean="0">
                <a:latin typeface="Courier New" pitchFamily="49" charset="0"/>
              </a:rPr>
              <a:t>(color,0,sizeof(color)); </a:t>
            </a:r>
          </a:p>
          <a:p>
            <a:pPr eaLnBrk="1" hangingPunct="1">
              <a:lnSpc>
                <a:spcPct val="80000"/>
              </a:lnSpc>
              <a:buNone/>
            </a:pPr>
            <a:r>
              <a:rPr lang="en-US" altLang="zh-CN" sz="2000" b="1" dirty="0" smtClean="0">
                <a:latin typeface="Courier New" pitchFamily="49" charset="0"/>
              </a:rPr>
              <a:t>  </a:t>
            </a:r>
            <a:r>
              <a:rPr lang="en-US" altLang="zh-CN" sz="2000" b="1" dirty="0" err="1" smtClean="0">
                <a:latin typeface="Courier New" pitchFamily="49" charset="0"/>
              </a:rPr>
              <a:t>memset</a:t>
            </a:r>
            <a:r>
              <a:rPr lang="en-US" altLang="zh-CN" sz="2000" b="1" dirty="0" smtClean="0">
                <a:latin typeface="Courier New" pitchFamily="49" charset="0"/>
              </a:rPr>
              <a:t>(dist,-1,sizeof(dist));</a:t>
            </a:r>
          </a:p>
          <a:p>
            <a:pPr eaLnBrk="1" hangingPunct="1">
              <a:lnSpc>
                <a:spcPct val="80000"/>
              </a:lnSpc>
              <a:buNone/>
            </a:pPr>
            <a:r>
              <a:rPr lang="en-US" altLang="zh-CN" sz="2000" b="1" dirty="0" smtClean="0">
                <a:latin typeface="Courier New" pitchFamily="49" charset="0"/>
              </a:rPr>
              <a:t>  </a:t>
            </a:r>
            <a:r>
              <a:rPr lang="en-US" altLang="zh-CN" sz="2000" b="1" dirty="0" err="1" smtClean="0">
                <a:latin typeface="Courier New" pitchFamily="49" charset="0"/>
              </a:rPr>
              <a:t>memset</a:t>
            </a:r>
            <a:r>
              <a:rPr lang="en-US" altLang="zh-CN" sz="2000" b="1" dirty="0" smtClean="0">
                <a:latin typeface="Courier New" pitchFamily="49" charset="0"/>
              </a:rPr>
              <a:t>(parent,-1,sizeof(parent));</a:t>
            </a:r>
          </a:p>
          <a:p>
            <a:pPr eaLnBrk="1" hangingPunct="1">
              <a:lnSpc>
                <a:spcPct val="80000"/>
              </a:lnSpc>
              <a:buNone/>
            </a:pPr>
            <a:r>
              <a:rPr lang="en-US" altLang="zh-CN" sz="2000" b="1" dirty="0" smtClean="0">
                <a:latin typeface="Courier New" pitchFamily="49" charset="0"/>
              </a:rPr>
              <a:t>  </a:t>
            </a:r>
          </a:p>
          <a:p>
            <a:pPr eaLnBrk="1" hangingPunct="1">
              <a:lnSpc>
                <a:spcPct val="80000"/>
              </a:lnSpc>
              <a:buNone/>
            </a:pPr>
            <a:r>
              <a:rPr lang="en-US" altLang="zh-CN" sz="2000" b="1" dirty="0" smtClean="0">
                <a:latin typeface="Courier New" pitchFamily="49" charset="0"/>
              </a:rPr>
              <a:t>  for(</a:t>
            </a:r>
            <a:r>
              <a:rPr lang="en-US" altLang="zh-CN" sz="2000" b="1" dirty="0" err="1" smtClean="0">
                <a:latin typeface="Courier New" pitchFamily="49" charset="0"/>
              </a:rPr>
              <a:t>int</a:t>
            </a:r>
            <a:r>
              <a:rPr lang="en-US" altLang="zh-CN" sz="2000" b="1" dirty="0" smtClean="0">
                <a:latin typeface="Courier New" pitchFamily="49" charset="0"/>
              </a:rPr>
              <a:t> </a:t>
            </a:r>
            <a:r>
              <a:rPr lang="en-US" altLang="zh-CN" sz="2000" b="1" dirty="0" err="1" smtClean="0">
                <a:latin typeface="Courier New" pitchFamily="49" charset="0"/>
              </a:rPr>
              <a:t>i</a:t>
            </a:r>
            <a:r>
              <a:rPr lang="en-US" altLang="zh-CN" sz="2000" b="1" dirty="0" smtClean="0">
                <a:latin typeface="Courier New" pitchFamily="49" charset="0"/>
              </a:rPr>
              <a:t>=1; </a:t>
            </a:r>
            <a:r>
              <a:rPr lang="en-US" altLang="zh-CN" sz="2000" b="1" dirty="0" err="1" smtClean="0">
                <a:latin typeface="Courier New" pitchFamily="49" charset="0"/>
              </a:rPr>
              <a:t>i</a:t>
            </a:r>
            <a:r>
              <a:rPr lang="en-US" altLang="zh-CN" sz="2000" b="1" dirty="0" smtClean="0">
                <a:latin typeface="Courier New" pitchFamily="49" charset="0"/>
              </a:rPr>
              <a:t>&lt;=n; </a:t>
            </a:r>
            <a:r>
              <a:rPr lang="en-US" altLang="zh-CN" sz="2000" b="1" dirty="0" err="1" smtClean="0">
                <a:latin typeface="Courier New" pitchFamily="49" charset="0"/>
              </a:rPr>
              <a:t>i</a:t>
            </a:r>
            <a:r>
              <a:rPr lang="en-US" altLang="zh-CN" sz="2000" b="1" dirty="0" smtClean="0">
                <a:latin typeface="Courier New" pitchFamily="49" charset="0"/>
              </a:rPr>
              <a:t>++)</a:t>
            </a:r>
          </a:p>
          <a:p>
            <a:pPr eaLnBrk="1" hangingPunct="1">
              <a:lnSpc>
                <a:spcPct val="80000"/>
              </a:lnSpc>
              <a:buNone/>
            </a:pPr>
            <a:r>
              <a:rPr lang="en-US" altLang="zh-CN" sz="2000" b="1" dirty="0" smtClean="0">
                <a:latin typeface="Courier New" pitchFamily="49" charset="0"/>
              </a:rPr>
              <a:t>  {</a:t>
            </a:r>
          </a:p>
          <a:p>
            <a:pPr eaLnBrk="1" hangingPunct="1">
              <a:lnSpc>
                <a:spcPct val="80000"/>
              </a:lnSpc>
              <a:buNone/>
            </a:pPr>
            <a:r>
              <a:rPr lang="en-US" altLang="zh-CN" sz="2000" b="1" dirty="0" smtClean="0">
                <a:latin typeface="Courier New" pitchFamily="49" charset="0"/>
              </a:rPr>
              <a:t>    if (color[</a:t>
            </a:r>
            <a:r>
              <a:rPr lang="en-US" altLang="zh-CN" sz="2000" b="1" dirty="0" err="1" smtClean="0">
                <a:latin typeface="Courier New" pitchFamily="49" charset="0"/>
              </a:rPr>
              <a:t>i</a:t>
            </a:r>
            <a:r>
              <a:rPr lang="en-US" altLang="zh-CN" sz="2000" b="1" dirty="0" smtClean="0">
                <a:latin typeface="Courier New" pitchFamily="49" charset="0"/>
              </a:rPr>
              <a:t>]==0) //vertex </a:t>
            </a:r>
            <a:r>
              <a:rPr lang="en-US" altLang="zh-CN" sz="2000" b="1" dirty="0" err="1" smtClean="0">
                <a:latin typeface="Courier New" pitchFamily="49" charset="0"/>
              </a:rPr>
              <a:t>i</a:t>
            </a:r>
            <a:r>
              <a:rPr lang="en-US" altLang="zh-CN" sz="2000" b="1" dirty="0" smtClean="0">
                <a:latin typeface="Courier New" pitchFamily="49" charset="0"/>
              </a:rPr>
              <a:t> is undiscovered</a:t>
            </a:r>
          </a:p>
          <a:p>
            <a:pPr eaLnBrk="1" hangingPunct="1">
              <a:lnSpc>
                <a:spcPct val="80000"/>
              </a:lnSpc>
              <a:buNone/>
            </a:pPr>
            <a:r>
              <a:rPr lang="en-US" altLang="zh-CN" sz="2000" b="1" dirty="0" smtClean="0">
                <a:latin typeface="Courier New" pitchFamily="49" charset="0"/>
              </a:rPr>
              <a:t>    {  </a:t>
            </a:r>
          </a:p>
          <a:p>
            <a:pPr eaLnBrk="1" hangingPunct="1">
              <a:lnSpc>
                <a:spcPct val="80000"/>
              </a:lnSpc>
              <a:buNone/>
            </a:pPr>
            <a:r>
              <a:rPr lang="en-US" altLang="zh-CN" sz="2000" b="1" dirty="0" smtClean="0">
                <a:latin typeface="Courier New" pitchFamily="49" charset="0"/>
              </a:rPr>
              <a:t>      ++cc;</a:t>
            </a:r>
          </a:p>
          <a:p>
            <a:pPr eaLnBrk="1" hangingPunct="1">
              <a:lnSpc>
                <a:spcPct val="80000"/>
              </a:lnSpc>
              <a:buNone/>
            </a:pPr>
            <a:r>
              <a:rPr lang="en-US" altLang="zh-CN" sz="2000" b="1" dirty="0" smtClean="0">
                <a:latin typeface="Courier New" pitchFamily="49" charset="0"/>
              </a:rPr>
              <a:t>      </a:t>
            </a:r>
            <a:r>
              <a:rPr lang="en-US" altLang="zh-CN" sz="2000" b="1" dirty="0" err="1" smtClean="0">
                <a:latin typeface="Courier New" pitchFamily="49" charset="0"/>
              </a:rPr>
              <a:t>printf</a:t>
            </a:r>
            <a:r>
              <a:rPr lang="en-US" altLang="zh-CN" sz="2000" b="1" dirty="0" smtClean="0">
                <a:latin typeface="Courier New" pitchFamily="49" charset="0"/>
              </a:rPr>
              <a:t>("Component %d:", cc);</a:t>
            </a:r>
          </a:p>
          <a:p>
            <a:pPr eaLnBrk="1" hangingPunct="1">
              <a:lnSpc>
                <a:spcPct val="80000"/>
              </a:lnSpc>
              <a:buNone/>
            </a:pPr>
            <a:r>
              <a:rPr lang="en-US" altLang="zh-CN" sz="2000" b="1" dirty="0" smtClean="0">
                <a:latin typeface="Courier New" pitchFamily="49" charset="0"/>
              </a:rPr>
              <a:t>      </a:t>
            </a:r>
            <a:r>
              <a:rPr lang="en-US" altLang="zh-CN" sz="2000" b="1" dirty="0" err="1" smtClean="0">
                <a:latin typeface="Courier New" pitchFamily="49" charset="0"/>
              </a:rPr>
              <a:t>bfs</a:t>
            </a:r>
            <a:r>
              <a:rPr lang="en-US" altLang="zh-CN" sz="2000" b="1" dirty="0" smtClean="0">
                <a:latin typeface="Courier New" pitchFamily="49" charset="0"/>
              </a:rPr>
              <a:t>(</a:t>
            </a:r>
            <a:r>
              <a:rPr lang="en-US" altLang="zh-CN" sz="2000" b="1" dirty="0" err="1" smtClean="0">
                <a:latin typeface="Courier New" pitchFamily="49" charset="0"/>
              </a:rPr>
              <a:t>i</a:t>
            </a:r>
            <a:r>
              <a:rPr lang="en-US" altLang="zh-CN" sz="2000" b="1" dirty="0" smtClean="0">
                <a:latin typeface="Courier New" pitchFamily="49" charset="0"/>
              </a:rPr>
              <a:t>); </a:t>
            </a:r>
          </a:p>
          <a:p>
            <a:pPr eaLnBrk="1" hangingPunct="1">
              <a:lnSpc>
                <a:spcPct val="80000"/>
              </a:lnSpc>
              <a:buNone/>
            </a:pPr>
            <a:r>
              <a:rPr lang="en-US" altLang="zh-CN" sz="2000" b="1" dirty="0" smtClean="0">
                <a:latin typeface="Courier New" pitchFamily="49" charset="0"/>
              </a:rPr>
              <a:t>      </a:t>
            </a:r>
            <a:r>
              <a:rPr lang="en-US" altLang="zh-CN" sz="2000" b="1" dirty="0" err="1" smtClean="0">
                <a:latin typeface="Courier New" pitchFamily="49" charset="0"/>
              </a:rPr>
              <a:t>printf</a:t>
            </a:r>
            <a:r>
              <a:rPr lang="en-US" altLang="zh-CN" sz="2000" b="1" dirty="0" smtClean="0">
                <a:latin typeface="Courier New" pitchFamily="49" charset="0"/>
              </a:rPr>
              <a:t>("\n");</a:t>
            </a:r>
          </a:p>
          <a:p>
            <a:pPr eaLnBrk="1" hangingPunct="1">
              <a:lnSpc>
                <a:spcPct val="80000"/>
              </a:lnSpc>
              <a:buNone/>
            </a:pPr>
            <a:r>
              <a:rPr lang="en-US" altLang="zh-CN" sz="2000" b="1" dirty="0" smtClean="0">
                <a:latin typeface="Courier New" pitchFamily="49" charset="0"/>
              </a:rPr>
              <a:t>    }</a:t>
            </a:r>
          </a:p>
          <a:p>
            <a:pPr eaLnBrk="1" hangingPunct="1">
              <a:lnSpc>
                <a:spcPct val="80000"/>
              </a:lnSpc>
              <a:buNone/>
            </a:pPr>
            <a:r>
              <a:rPr lang="en-US" altLang="zh-CN" sz="2000" b="1" dirty="0" smtClean="0">
                <a:latin typeface="Courier New" pitchFamily="49" charset="0"/>
              </a:rPr>
              <a:t>  }</a:t>
            </a:r>
          </a:p>
          <a:p>
            <a:pPr eaLnBrk="1" hangingPunct="1">
              <a:lnSpc>
                <a:spcPct val="80000"/>
              </a:lnSpc>
              <a:buNone/>
            </a:pPr>
            <a:r>
              <a:rPr lang="en-US" altLang="zh-CN" sz="2000" b="1" dirty="0" smtClean="0">
                <a:latin typeface="Courier New" pitchFamily="49" charset="0"/>
              </a:rPr>
              <a: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b="1" smtClean="0"/>
              <a:t>Two-Coloring Graphs</a:t>
            </a:r>
            <a:endParaRPr lang="zh-CN" altLang="en-US" b="1" smtClean="0"/>
          </a:p>
        </p:txBody>
      </p:sp>
      <p:sp>
        <p:nvSpPr>
          <p:cNvPr id="59395" name="Rectangle 3"/>
          <p:cNvSpPr>
            <a:spLocks noGrp="1" noChangeArrowheads="1"/>
          </p:cNvSpPr>
          <p:nvPr>
            <p:ph type="body" idx="1"/>
          </p:nvPr>
        </p:nvSpPr>
        <p:spPr>
          <a:xfrm>
            <a:off x="457200" y="1196975"/>
            <a:ext cx="8229600" cy="4933950"/>
          </a:xfrm>
        </p:spPr>
        <p:txBody>
          <a:bodyPr/>
          <a:lstStyle/>
          <a:p>
            <a:pPr eaLnBrk="1" hangingPunct="1"/>
            <a:r>
              <a:rPr lang="en-US" altLang="zh-CN" dirty="0" smtClean="0">
                <a:solidFill>
                  <a:srgbClr val="FF0000"/>
                </a:solidFill>
              </a:rPr>
              <a:t>The </a:t>
            </a:r>
            <a:r>
              <a:rPr lang="en-US" altLang="zh-CN" i="1" dirty="0" smtClean="0">
                <a:solidFill>
                  <a:srgbClr val="FF0000"/>
                </a:solidFill>
              </a:rPr>
              <a:t>vertex coloring</a:t>
            </a:r>
            <a:r>
              <a:rPr lang="en-US" altLang="zh-CN" i="1" dirty="0" smtClean="0"/>
              <a:t> </a:t>
            </a:r>
            <a:r>
              <a:rPr lang="en-US" altLang="zh-CN" dirty="0" smtClean="0"/>
              <a:t>problem seeks to assign a label (or color) to each vertex of a graph such that no edge links any two vertices of the same color.</a:t>
            </a:r>
          </a:p>
          <a:p>
            <a:pPr eaLnBrk="1" hangingPunct="1"/>
            <a:r>
              <a:rPr lang="en-US" altLang="zh-CN" dirty="0" smtClean="0"/>
              <a:t>A graph is </a:t>
            </a:r>
            <a:r>
              <a:rPr lang="en-US" altLang="zh-CN" i="1" dirty="0" smtClean="0">
                <a:solidFill>
                  <a:srgbClr val="FF0000"/>
                </a:solidFill>
              </a:rPr>
              <a:t>bipartite</a:t>
            </a:r>
            <a:r>
              <a:rPr lang="en-US" altLang="zh-CN" i="1" dirty="0" smtClean="0"/>
              <a:t> </a:t>
            </a:r>
            <a:r>
              <a:rPr lang="en-US" altLang="zh-CN" dirty="0" smtClean="0"/>
              <a:t>if it can be colored without conflicts while using only two colors. Bipartite graphs are important because they arise naturally in many applications.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idx="1"/>
          </p:nvPr>
        </p:nvSpPr>
        <p:spPr>
          <a:xfrm>
            <a:off x="457200" y="260648"/>
            <a:ext cx="8229600" cy="6263977"/>
          </a:xfrm>
        </p:spPr>
        <p:txBody>
          <a:bodyPr/>
          <a:lstStyle/>
          <a:p>
            <a:pPr eaLnBrk="1" hangingPunct="1">
              <a:lnSpc>
                <a:spcPct val="80000"/>
              </a:lnSpc>
              <a:buNone/>
            </a:pPr>
            <a:r>
              <a:rPr lang="en-US" altLang="zh-CN" sz="1800" b="1" dirty="0" err="1" smtClean="0">
                <a:latin typeface="Courier New" pitchFamily="49" charset="0"/>
                <a:cs typeface="Courier New" pitchFamily="49" charset="0"/>
              </a:rPr>
              <a:t>bool</a:t>
            </a:r>
            <a:r>
              <a:rPr lang="en-US" altLang="zh-CN" sz="1800" b="1" dirty="0" smtClean="0">
                <a:latin typeface="Courier New" pitchFamily="49" charset="0"/>
                <a:cs typeface="Courier New" pitchFamily="49" charset="0"/>
              </a:rPr>
              <a:t> </a:t>
            </a:r>
            <a:r>
              <a:rPr lang="en-US" altLang="zh-CN" sz="1800" b="1" dirty="0" err="1" smtClean="0">
                <a:latin typeface="Courier New" pitchFamily="49" charset="0"/>
                <a:cs typeface="Courier New" pitchFamily="49" charset="0"/>
              </a:rPr>
              <a:t>bicoloring</a:t>
            </a:r>
            <a:r>
              <a:rPr lang="en-US" altLang="zh-CN" sz="1800" b="1" dirty="0" smtClean="0">
                <a:latin typeface="Courier New" pitchFamily="49" charset="0"/>
                <a:cs typeface="Courier New" pitchFamily="49" charset="0"/>
              </a:rPr>
              <a:t>(</a:t>
            </a:r>
            <a:r>
              <a:rPr lang="en-US" altLang="zh-CN" sz="1800" b="1" dirty="0" err="1" smtClean="0">
                <a:latin typeface="Courier New" pitchFamily="49" charset="0"/>
                <a:cs typeface="Courier New" pitchFamily="49" charset="0"/>
              </a:rPr>
              <a:t>int</a:t>
            </a:r>
            <a:r>
              <a:rPr lang="en-US" altLang="zh-CN" sz="1800" b="1" dirty="0" smtClean="0">
                <a:latin typeface="Courier New" pitchFamily="49" charset="0"/>
                <a:cs typeface="Courier New" pitchFamily="49" charset="0"/>
              </a:rPr>
              <a:t> s)</a:t>
            </a:r>
          </a:p>
          <a:p>
            <a:pPr eaLnBrk="1" hangingPunct="1">
              <a:lnSpc>
                <a:spcPct val="80000"/>
              </a:lnSpc>
              <a:buNone/>
            </a:pPr>
            <a:r>
              <a:rPr lang="en-US" altLang="zh-CN" sz="1800" b="1" dirty="0" smtClean="0">
                <a:latin typeface="Courier New" pitchFamily="49" charset="0"/>
                <a:cs typeface="Courier New" pitchFamily="49" charset="0"/>
              </a:rPr>
              <a:t>{</a:t>
            </a:r>
          </a:p>
          <a:p>
            <a:pPr eaLnBrk="1" hangingPunct="1">
              <a:lnSpc>
                <a:spcPct val="80000"/>
              </a:lnSpc>
              <a:buNone/>
            </a:pPr>
            <a:r>
              <a:rPr lang="en-US" altLang="zh-CN" sz="1800" b="1" dirty="0" smtClean="0">
                <a:latin typeface="Courier New" pitchFamily="49" charset="0"/>
                <a:cs typeface="Courier New" pitchFamily="49" charset="0"/>
              </a:rPr>
              <a:t>  queue&lt;</a:t>
            </a:r>
            <a:r>
              <a:rPr lang="en-US" altLang="zh-CN" sz="1800" b="1" dirty="0" err="1" smtClean="0">
                <a:latin typeface="Courier New" pitchFamily="49" charset="0"/>
                <a:cs typeface="Courier New" pitchFamily="49" charset="0"/>
              </a:rPr>
              <a:t>int</a:t>
            </a:r>
            <a:r>
              <a:rPr lang="en-US" altLang="zh-CN" sz="1800" b="1" dirty="0" smtClean="0">
                <a:latin typeface="Courier New" pitchFamily="49" charset="0"/>
                <a:cs typeface="Courier New" pitchFamily="49" charset="0"/>
              </a:rPr>
              <a:t>&gt; c;</a:t>
            </a:r>
          </a:p>
          <a:p>
            <a:pPr eaLnBrk="1" hangingPunct="1">
              <a:lnSpc>
                <a:spcPct val="80000"/>
              </a:lnSpc>
              <a:buNone/>
            </a:pPr>
            <a:r>
              <a:rPr lang="en-US" altLang="zh-CN" sz="1800" b="1" dirty="0" smtClean="0">
                <a:latin typeface="Courier New" pitchFamily="49" charset="0"/>
                <a:cs typeface="Courier New" pitchFamily="49" charset="0"/>
              </a:rPr>
              <a:t>  </a:t>
            </a:r>
            <a:r>
              <a:rPr lang="en-US" altLang="zh-CN" sz="1800" b="1" dirty="0" err="1" smtClean="0">
                <a:latin typeface="Courier New" pitchFamily="49" charset="0"/>
                <a:cs typeface="Courier New" pitchFamily="49" charset="0"/>
              </a:rPr>
              <a:t>int</a:t>
            </a:r>
            <a:r>
              <a:rPr lang="en-US" altLang="zh-CN" sz="1800" b="1" dirty="0" smtClean="0">
                <a:latin typeface="Courier New" pitchFamily="49" charset="0"/>
                <a:cs typeface="Courier New" pitchFamily="49" charset="0"/>
              </a:rPr>
              <a:t> paint[MAXN]; /*0</a:t>
            </a:r>
            <a:r>
              <a:rPr lang="zh-CN" altLang="en-US" sz="1800" b="1" dirty="0" smtClean="0">
                <a:latin typeface="Courier New" pitchFamily="49" charset="0"/>
                <a:cs typeface="Courier New" pitchFamily="49" charset="0"/>
              </a:rPr>
              <a:t>未染色，</a:t>
            </a:r>
            <a:r>
              <a:rPr lang="en-US" altLang="zh-CN" sz="1800" b="1" dirty="0" smtClean="0">
                <a:latin typeface="Courier New" pitchFamily="49" charset="0"/>
                <a:cs typeface="Courier New" pitchFamily="49" charset="0"/>
              </a:rPr>
              <a:t>1</a:t>
            </a:r>
            <a:r>
              <a:rPr lang="zh-CN" altLang="en-US" sz="1800" b="1" dirty="0" smtClean="0">
                <a:latin typeface="Courier New" pitchFamily="49" charset="0"/>
                <a:cs typeface="Courier New" pitchFamily="49" charset="0"/>
              </a:rPr>
              <a:t>红色，</a:t>
            </a:r>
            <a:r>
              <a:rPr lang="en-US" altLang="zh-CN" sz="1800" b="1" dirty="0" smtClean="0">
                <a:latin typeface="Courier New" pitchFamily="49" charset="0"/>
                <a:cs typeface="Courier New" pitchFamily="49" charset="0"/>
              </a:rPr>
              <a:t>-1</a:t>
            </a:r>
            <a:r>
              <a:rPr lang="zh-CN" altLang="en-US" sz="1800" b="1" dirty="0" smtClean="0">
                <a:latin typeface="Courier New" pitchFamily="49" charset="0"/>
                <a:cs typeface="Courier New" pitchFamily="49" charset="0"/>
              </a:rPr>
              <a:t>黑色*</a:t>
            </a:r>
            <a:r>
              <a:rPr lang="en-US" altLang="zh-CN" sz="1800" b="1" dirty="0" smtClean="0">
                <a:latin typeface="Courier New" pitchFamily="49" charset="0"/>
                <a:cs typeface="Courier New" pitchFamily="49" charset="0"/>
              </a:rPr>
              <a:t>/ </a:t>
            </a:r>
          </a:p>
          <a:p>
            <a:pPr eaLnBrk="1" hangingPunct="1">
              <a:lnSpc>
                <a:spcPct val="80000"/>
              </a:lnSpc>
              <a:buNone/>
            </a:pPr>
            <a:r>
              <a:rPr lang="en-US" altLang="zh-CN" sz="1800" b="1" dirty="0" smtClean="0">
                <a:latin typeface="Courier New" pitchFamily="49" charset="0"/>
                <a:cs typeface="Courier New" pitchFamily="49" charset="0"/>
              </a:rPr>
              <a:t>  </a:t>
            </a:r>
            <a:r>
              <a:rPr lang="en-US" altLang="zh-CN" sz="1800" b="1" dirty="0" err="1" smtClean="0">
                <a:latin typeface="Courier New" pitchFamily="49" charset="0"/>
                <a:cs typeface="Courier New" pitchFamily="49" charset="0"/>
              </a:rPr>
              <a:t>memset</a:t>
            </a:r>
            <a:r>
              <a:rPr lang="en-US" altLang="zh-CN" sz="1800" b="1" dirty="0" smtClean="0">
                <a:latin typeface="Courier New" pitchFamily="49" charset="0"/>
                <a:cs typeface="Courier New" pitchFamily="49" charset="0"/>
              </a:rPr>
              <a:t>(color,0,sizeof(color));</a:t>
            </a:r>
          </a:p>
          <a:p>
            <a:pPr eaLnBrk="1" hangingPunct="1">
              <a:lnSpc>
                <a:spcPct val="80000"/>
              </a:lnSpc>
              <a:buNone/>
            </a:pPr>
            <a:r>
              <a:rPr lang="en-US" altLang="zh-CN" sz="1800" b="1" dirty="0" smtClean="0">
                <a:latin typeface="Courier New" pitchFamily="49" charset="0"/>
                <a:cs typeface="Courier New" pitchFamily="49" charset="0"/>
              </a:rPr>
              <a:t>  </a:t>
            </a:r>
            <a:r>
              <a:rPr lang="en-US" altLang="zh-CN" sz="1800" b="1" dirty="0" err="1" smtClean="0">
                <a:latin typeface="Courier New" pitchFamily="49" charset="0"/>
                <a:cs typeface="Courier New" pitchFamily="49" charset="0"/>
              </a:rPr>
              <a:t>memset</a:t>
            </a:r>
            <a:r>
              <a:rPr lang="en-US" altLang="zh-CN" sz="1800" b="1" dirty="0" smtClean="0">
                <a:latin typeface="Courier New" pitchFamily="49" charset="0"/>
                <a:cs typeface="Courier New" pitchFamily="49" charset="0"/>
              </a:rPr>
              <a:t>(paint,0,sizeof(paint));</a:t>
            </a:r>
          </a:p>
          <a:p>
            <a:pPr eaLnBrk="1" hangingPunct="1">
              <a:lnSpc>
                <a:spcPct val="80000"/>
              </a:lnSpc>
              <a:buNone/>
            </a:pPr>
            <a:r>
              <a:rPr lang="en-US" altLang="zh-CN" sz="1800" b="1" dirty="0" smtClean="0">
                <a:latin typeface="Courier New" pitchFamily="49" charset="0"/>
                <a:cs typeface="Courier New" pitchFamily="49" charset="0"/>
              </a:rPr>
              <a:t>  color[s] = 1;  </a:t>
            </a:r>
            <a:r>
              <a:rPr lang="en-US" altLang="zh-CN" sz="1800" b="1" dirty="0" err="1" smtClean="0">
                <a:latin typeface="Courier New" pitchFamily="49" charset="0"/>
                <a:cs typeface="Courier New" pitchFamily="49" charset="0"/>
              </a:rPr>
              <a:t>c.push</a:t>
            </a:r>
            <a:r>
              <a:rPr lang="en-US" altLang="zh-CN" sz="1800" b="1" dirty="0" smtClean="0">
                <a:latin typeface="Courier New" pitchFamily="49" charset="0"/>
                <a:cs typeface="Courier New" pitchFamily="49" charset="0"/>
              </a:rPr>
              <a:t>(s); </a:t>
            </a:r>
          </a:p>
          <a:p>
            <a:pPr eaLnBrk="1" hangingPunct="1">
              <a:lnSpc>
                <a:spcPct val="80000"/>
              </a:lnSpc>
              <a:buNone/>
            </a:pPr>
            <a:r>
              <a:rPr lang="en-US" altLang="zh-CN" sz="1800" b="1" dirty="0" smtClean="0">
                <a:latin typeface="Courier New" pitchFamily="49" charset="0"/>
                <a:cs typeface="Courier New" pitchFamily="49" charset="0"/>
              </a:rPr>
              <a:t>  while(!</a:t>
            </a:r>
            <a:r>
              <a:rPr lang="en-US" altLang="zh-CN" sz="1800" b="1" dirty="0" err="1" smtClean="0">
                <a:latin typeface="Courier New" pitchFamily="49" charset="0"/>
                <a:cs typeface="Courier New" pitchFamily="49" charset="0"/>
              </a:rPr>
              <a:t>c.empty</a:t>
            </a:r>
            <a:r>
              <a:rPr lang="en-US" altLang="zh-CN" sz="1800" b="1" dirty="0" smtClean="0">
                <a:latin typeface="Courier New" pitchFamily="49" charset="0"/>
                <a:cs typeface="Courier New" pitchFamily="49" charset="0"/>
              </a:rPr>
              <a:t>())</a:t>
            </a:r>
          </a:p>
          <a:p>
            <a:pPr eaLnBrk="1" hangingPunct="1">
              <a:lnSpc>
                <a:spcPct val="80000"/>
              </a:lnSpc>
              <a:buNone/>
            </a:pPr>
            <a:r>
              <a:rPr lang="en-US" altLang="zh-CN" sz="1800" b="1" dirty="0" smtClean="0">
                <a:latin typeface="Courier New" pitchFamily="49" charset="0"/>
                <a:cs typeface="Courier New" pitchFamily="49" charset="0"/>
              </a:rPr>
              <a:t>  {</a:t>
            </a:r>
          </a:p>
          <a:p>
            <a:pPr eaLnBrk="1" hangingPunct="1">
              <a:lnSpc>
                <a:spcPct val="80000"/>
              </a:lnSpc>
              <a:buNone/>
            </a:pPr>
            <a:r>
              <a:rPr lang="en-US" altLang="zh-CN" sz="1800" b="1" dirty="0" smtClean="0">
                <a:latin typeface="Courier New" pitchFamily="49" charset="0"/>
                <a:cs typeface="Courier New" pitchFamily="49" charset="0"/>
              </a:rPr>
              <a:t>    u = </a:t>
            </a:r>
            <a:r>
              <a:rPr lang="en-US" altLang="zh-CN" sz="1800" b="1" dirty="0" err="1" smtClean="0">
                <a:latin typeface="Courier New" pitchFamily="49" charset="0"/>
                <a:cs typeface="Courier New" pitchFamily="49" charset="0"/>
              </a:rPr>
              <a:t>c.front</a:t>
            </a:r>
            <a:r>
              <a:rPr lang="en-US" altLang="zh-CN" sz="1800" b="1" dirty="0" smtClean="0">
                <a:latin typeface="Courier New" pitchFamily="49" charset="0"/>
                <a:cs typeface="Courier New" pitchFamily="49" charset="0"/>
              </a:rPr>
              <a:t>(); c.pop();</a:t>
            </a:r>
          </a:p>
          <a:p>
            <a:pPr eaLnBrk="1" hangingPunct="1">
              <a:lnSpc>
                <a:spcPct val="80000"/>
              </a:lnSpc>
              <a:buNone/>
            </a:pPr>
            <a:r>
              <a:rPr lang="en-US" altLang="zh-CN" sz="1800" b="1" dirty="0" smtClean="0">
                <a:latin typeface="Courier New" pitchFamily="49" charset="0"/>
                <a:cs typeface="Courier New" pitchFamily="49" charset="0"/>
              </a:rPr>
              <a:t>    for(</a:t>
            </a:r>
            <a:r>
              <a:rPr lang="en-US" altLang="zh-CN" sz="1800" b="1" dirty="0" err="1" smtClean="0">
                <a:latin typeface="Courier New" pitchFamily="49" charset="0"/>
                <a:cs typeface="Courier New" pitchFamily="49" charset="0"/>
              </a:rPr>
              <a:t>int</a:t>
            </a:r>
            <a:r>
              <a:rPr lang="en-US" altLang="zh-CN" sz="1800" b="1" dirty="0" smtClean="0">
                <a:latin typeface="Courier New" pitchFamily="49" charset="0"/>
                <a:cs typeface="Courier New" pitchFamily="49" charset="0"/>
              </a:rPr>
              <a:t> </a:t>
            </a:r>
            <a:r>
              <a:rPr lang="en-US" altLang="zh-CN" sz="1800" b="1" dirty="0" err="1" smtClean="0">
                <a:latin typeface="Courier New" pitchFamily="49" charset="0"/>
                <a:cs typeface="Courier New" pitchFamily="49" charset="0"/>
              </a:rPr>
              <a:t>i</a:t>
            </a:r>
            <a:r>
              <a:rPr lang="en-US" altLang="zh-CN" sz="1800" b="1" dirty="0" smtClean="0">
                <a:latin typeface="Courier New" pitchFamily="49" charset="0"/>
                <a:cs typeface="Courier New" pitchFamily="49" charset="0"/>
              </a:rPr>
              <a:t>=0;i&lt;graph[u].size();</a:t>
            </a:r>
            <a:r>
              <a:rPr lang="en-US" altLang="zh-CN" sz="1800" b="1" dirty="0" err="1" smtClean="0">
                <a:latin typeface="Courier New" pitchFamily="49" charset="0"/>
                <a:cs typeface="Courier New" pitchFamily="49" charset="0"/>
              </a:rPr>
              <a:t>i</a:t>
            </a:r>
            <a:r>
              <a:rPr lang="en-US" altLang="zh-CN" sz="1800" b="1" dirty="0" smtClean="0">
                <a:latin typeface="Courier New" pitchFamily="49" charset="0"/>
                <a:cs typeface="Courier New" pitchFamily="49" charset="0"/>
              </a:rPr>
              <a:t>++) {</a:t>
            </a:r>
          </a:p>
          <a:p>
            <a:pPr eaLnBrk="1" hangingPunct="1">
              <a:lnSpc>
                <a:spcPct val="80000"/>
              </a:lnSpc>
              <a:buNone/>
            </a:pPr>
            <a:r>
              <a:rPr lang="en-US" altLang="zh-CN" sz="1800" b="1" dirty="0" smtClean="0">
                <a:latin typeface="Courier New" pitchFamily="49" charset="0"/>
                <a:cs typeface="Courier New" pitchFamily="49" charset="0"/>
              </a:rPr>
              <a:t>      v = graph[u][</a:t>
            </a:r>
            <a:r>
              <a:rPr lang="en-US" altLang="zh-CN" sz="1800" b="1" dirty="0" err="1" smtClean="0">
                <a:latin typeface="Courier New" pitchFamily="49" charset="0"/>
                <a:cs typeface="Courier New" pitchFamily="49" charset="0"/>
              </a:rPr>
              <a:t>i</a:t>
            </a:r>
            <a:r>
              <a:rPr lang="en-US" altLang="zh-CN" sz="1800" b="1" dirty="0" smtClean="0">
                <a:latin typeface="Courier New" pitchFamily="49" charset="0"/>
                <a:cs typeface="Courier New" pitchFamily="49" charset="0"/>
              </a:rPr>
              <a:t>];</a:t>
            </a:r>
          </a:p>
          <a:p>
            <a:pPr eaLnBrk="1" hangingPunct="1">
              <a:lnSpc>
                <a:spcPct val="80000"/>
              </a:lnSpc>
              <a:buNone/>
            </a:pPr>
            <a:r>
              <a:rPr lang="en-US" altLang="zh-CN" sz="1800" b="1" dirty="0" smtClean="0">
                <a:latin typeface="Courier New" pitchFamily="49" charset="0"/>
                <a:cs typeface="Courier New" pitchFamily="49" charset="0"/>
              </a:rPr>
              <a:t>      if (color[v]==1) {</a:t>
            </a:r>
          </a:p>
          <a:p>
            <a:pPr eaLnBrk="1" hangingPunct="1">
              <a:lnSpc>
                <a:spcPct val="80000"/>
              </a:lnSpc>
              <a:buNone/>
            </a:pPr>
            <a:r>
              <a:rPr lang="en-US" altLang="zh-CN" sz="1800" b="1" dirty="0" smtClean="0">
                <a:latin typeface="Courier New" pitchFamily="49" charset="0"/>
                <a:cs typeface="Courier New" pitchFamily="49" charset="0"/>
              </a:rPr>
              <a:t>        if (paint[v] == -paint[u]) continue;</a:t>
            </a:r>
          </a:p>
          <a:p>
            <a:pPr eaLnBrk="1" hangingPunct="1">
              <a:lnSpc>
                <a:spcPct val="80000"/>
              </a:lnSpc>
              <a:buNone/>
            </a:pPr>
            <a:r>
              <a:rPr lang="en-US" altLang="zh-CN" sz="1800" b="1" dirty="0" smtClean="0">
                <a:latin typeface="Courier New" pitchFamily="49" charset="0"/>
                <a:cs typeface="Courier New" pitchFamily="49" charset="0"/>
              </a:rPr>
              <a:t>        else return false;</a:t>
            </a:r>
          </a:p>
          <a:p>
            <a:pPr eaLnBrk="1" hangingPunct="1">
              <a:lnSpc>
                <a:spcPct val="80000"/>
              </a:lnSpc>
              <a:buNone/>
            </a:pPr>
            <a:r>
              <a:rPr lang="en-US" altLang="zh-CN" sz="1800" b="1" dirty="0" smtClean="0">
                <a:latin typeface="Courier New" pitchFamily="49" charset="0"/>
                <a:cs typeface="Courier New" pitchFamily="49" charset="0"/>
              </a:rPr>
              <a:t>      }</a:t>
            </a:r>
          </a:p>
          <a:p>
            <a:pPr eaLnBrk="1" hangingPunct="1">
              <a:lnSpc>
                <a:spcPct val="80000"/>
              </a:lnSpc>
              <a:buNone/>
            </a:pPr>
            <a:r>
              <a:rPr lang="en-US" altLang="zh-CN" sz="1800" b="1" dirty="0" smtClean="0">
                <a:latin typeface="Courier New" pitchFamily="49" charset="0"/>
                <a:cs typeface="Courier New" pitchFamily="49" charset="0"/>
              </a:rPr>
              <a:t>      color[v] = 1;</a:t>
            </a:r>
          </a:p>
          <a:p>
            <a:pPr eaLnBrk="1" hangingPunct="1">
              <a:lnSpc>
                <a:spcPct val="80000"/>
              </a:lnSpc>
              <a:buNone/>
            </a:pPr>
            <a:r>
              <a:rPr lang="en-US" altLang="zh-CN" sz="1800" b="1" dirty="0" smtClean="0">
                <a:latin typeface="Courier New" pitchFamily="49" charset="0"/>
                <a:cs typeface="Courier New" pitchFamily="49" charset="0"/>
              </a:rPr>
              <a:t>      paint[v] = -paint[u];</a:t>
            </a:r>
          </a:p>
          <a:p>
            <a:pPr eaLnBrk="1" hangingPunct="1">
              <a:lnSpc>
                <a:spcPct val="80000"/>
              </a:lnSpc>
              <a:buNone/>
            </a:pPr>
            <a:r>
              <a:rPr lang="en-US" altLang="zh-CN" sz="1800" b="1" dirty="0" smtClean="0">
                <a:latin typeface="Courier New" pitchFamily="49" charset="0"/>
                <a:cs typeface="Courier New" pitchFamily="49" charset="0"/>
              </a:rPr>
              <a:t>      </a:t>
            </a:r>
            <a:r>
              <a:rPr lang="en-US" altLang="zh-CN" sz="1800" b="1" dirty="0" err="1" smtClean="0">
                <a:latin typeface="Courier New" pitchFamily="49" charset="0"/>
                <a:cs typeface="Courier New" pitchFamily="49" charset="0"/>
              </a:rPr>
              <a:t>c.push</a:t>
            </a:r>
            <a:r>
              <a:rPr lang="en-US" altLang="zh-CN" sz="1800" b="1" dirty="0" smtClean="0">
                <a:latin typeface="Courier New" pitchFamily="49" charset="0"/>
                <a:cs typeface="Courier New" pitchFamily="49" charset="0"/>
              </a:rPr>
              <a:t>(v); </a:t>
            </a:r>
          </a:p>
          <a:p>
            <a:pPr eaLnBrk="1" hangingPunct="1">
              <a:lnSpc>
                <a:spcPct val="80000"/>
              </a:lnSpc>
              <a:buNone/>
            </a:pPr>
            <a:r>
              <a:rPr lang="en-US" altLang="zh-CN" sz="1800" b="1" dirty="0" smtClean="0">
                <a:latin typeface="Courier New" pitchFamily="49" charset="0"/>
                <a:cs typeface="Courier New" pitchFamily="49" charset="0"/>
              </a:rPr>
              <a:t>    }</a:t>
            </a:r>
          </a:p>
          <a:p>
            <a:pPr eaLnBrk="1" hangingPunct="1">
              <a:lnSpc>
                <a:spcPct val="80000"/>
              </a:lnSpc>
              <a:buNone/>
            </a:pPr>
            <a:r>
              <a:rPr lang="en-US" altLang="zh-CN" sz="1800" b="1" dirty="0" smtClean="0">
                <a:latin typeface="Courier New" pitchFamily="49" charset="0"/>
                <a:cs typeface="Courier New" pitchFamily="49" charset="0"/>
              </a:rPr>
              <a:t>  }</a:t>
            </a:r>
          </a:p>
          <a:p>
            <a:pPr eaLnBrk="1" hangingPunct="1">
              <a:lnSpc>
                <a:spcPct val="80000"/>
              </a:lnSpc>
              <a:buNone/>
            </a:pPr>
            <a:r>
              <a:rPr lang="en-US" altLang="zh-CN" sz="1800" b="1" dirty="0" smtClean="0">
                <a:latin typeface="Courier New" pitchFamily="49" charset="0"/>
                <a:cs typeface="Courier New" pitchFamily="49" charset="0"/>
              </a:rPr>
              <a:t>  return true; </a:t>
            </a:r>
          </a:p>
          <a:p>
            <a:pPr eaLnBrk="1" hangingPunct="1">
              <a:lnSpc>
                <a:spcPct val="80000"/>
              </a:lnSpc>
              <a:buNone/>
            </a:pPr>
            <a:r>
              <a:rPr lang="en-US" altLang="zh-CN" sz="18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zh-CN" dirty="0" smtClean="0"/>
              <a:t>BFS</a:t>
            </a:r>
            <a:r>
              <a:rPr lang="zh-CN" altLang="en-US" dirty="0" smtClean="0"/>
              <a:t>相关思考题</a:t>
            </a:r>
            <a:endParaRPr lang="zh-CN" altLang="en-US" dirty="0"/>
          </a:p>
        </p:txBody>
      </p:sp>
      <p:sp>
        <p:nvSpPr>
          <p:cNvPr id="94211" name="Rectangle 3"/>
          <p:cNvSpPr>
            <a:spLocks noGrp="1" noChangeArrowheads="1"/>
          </p:cNvSpPr>
          <p:nvPr>
            <p:ph type="body" idx="1"/>
          </p:nvPr>
        </p:nvSpPr>
        <p:spPr/>
        <p:txBody>
          <a:bodyPr/>
          <a:lstStyle/>
          <a:p>
            <a:r>
              <a:rPr lang="zh-CN" altLang="en-US" dirty="0"/>
              <a:t>给出判断图是否为二分图的线性时间算法</a:t>
            </a:r>
          </a:p>
          <a:p>
            <a:r>
              <a:rPr lang="zh-CN" altLang="en-US" dirty="0"/>
              <a:t>一棵树</a:t>
            </a:r>
            <a:r>
              <a:rPr lang="en-US" altLang="zh-CN" dirty="0"/>
              <a:t>T</a:t>
            </a:r>
            <a:r>
              <a:rPr lang="zh-CN" altLang="en-US" dirty="0"/>
              <a:t>的直径定义为结点两两间距离的最大值</a:t>
            </a:r>
            <a:r>
              <a:rPr lang="en-US" altLang="zh-CN" dirty="0"/>
              <a:t>. </a:t>
            </a:r>
            <a:r>
              <a:rPr lang="zh-CN" altLang="en-US" dirty="0"/>
              <a:t>给出求树直径的线性时间算法</a:t>
            </a:r>
          </a:p>
          <a:p>
            <a:r>
              <a:rPr lang="zh-CN" altLang="en-US" dirty="0"/>
              <a:t>对无向图</a:t>
            </a:r>
            <a:r>
              <a:rPr lang="en-US" altLang="zh-CN" dirty="0"/>
              <a:t>G, </a:t>
            </a:r>
            <a:r>
              <a:rPr lang="zh-CN" altLang="en-US" dirty="0"/>
              <a:t>给出一个路径</a:t>
            </a:r>
            <a:r>
              <a:rPr lang="en-US" altLang="zh-CN" dirty="0"/>
              <a:t>, </a:t>
            </a:r>
            <a:r>
              <a:rPr lang="zh-CN" altLang="en-US" dirty="0"/>
              <a:t>经过每条边恰好两次</a:t>
            </a:r>
            <a:r>
              <a:rPr lang="en-US" altLang="zh-CN" dirty="0"/>
              <a:t>(</a:t>
            </a:r>
            <a:r>
              <a:rPr lang="zh-CN" altLang="en-US" dirty="0"/>
              <a:t>一个方向一次</a:t>
            </a:r>
            <a:r>
              <a:rPr lang="en-US" altLang="zh-CN" dirty="0"/>
              <a:t>). </a:t>
            </a:r>
            <a:r>
              <a:rPr lang="zh-CN" altLang="en-US" dirty="0"/>
              <a:t>如何利用这条路径来走迷宫</a:t>
            </a:r>
            <a:r>
              <a:rPr lang="en-US" altLang="zh-CN" dirty="0"/>
              <a: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683568" y="2852936"/>
            <a:ext cx="7772400" cy="1362075"/>
          </a:xfrm>
        </p:spPr>
        <p:txBody>
          <a:bodyPr/>
          <a:lstStyle/>
          <a:p>
            <a:pPr eaLnBrk="1" hangingPunct="1"/>
            <a:r>
              <a:rPr lang="en-US" altLang="zh-CN" sz="3600" dirty="0" smtClean="0"/>
              <a:t>Depth-First Search</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zh-CN" altLang="en-US"/>
              <a:t>基本算法</a:t>
            </a:r>
          </a:p>
        </p:txBody>
      </p:sp>
      <p:sp>
        <p:nvSpPr>
          <p:cNvPr id="97283" name="Rectangle 3"/>
          <p:cNvSpPr>
            <a:spLocks noGrp="1" noChangeArrowheads="1"/>
          </p:cNvSpPr>
          <p:nvPr>
            <p:ph type="body" idx="1"/>
          </p:nvPr>
        </p:nvSpPr>
        <p:spPr>
          <a:xfrm>
            <a:off x="457200" y="1268760"/>
            <a:ext cx="8229600" cy="4862165"/>
          </a:xfrm>
        </p:spPr>
        <p:txBody>
          <a:bodyPr/>
          <a:lstStyle/>
          <a:p>
            <a:r>
              <a:rPr lang="zh-CN" altLang="en-US" sz="2800" dirty="0"/>
              <a:t>新发现的结点先</a:t>
            </a:r>
            <a:r>
              <a:rPr lang="zh-CN" altLang="en-US" sz="2800" dirty="0" smtClean="0"/>
              <a:t>扩展。（可以把</a:t>
            </a:r>
            <a:r>
              <a:rPr lang="en-US" altLang="zh-CN" sz="2800" dirty="0" smtClean="0"/>
              <a:t>BFS</a:t>
            </a:r>
            <a:r>
              <a:rPr lang="zh-CN" altLang="en-US" sz="2800" dirty="0" smtClean="0"/>
              <a:t>程序中的队列直接改成栈）</a:t>
            </a:r>
            <a:endParaRPr lang="zh-CN" altLang="en-US" sz="2800" dirty="0"/>
          </a:p>
          <a:p>
            <a:r>
              <a:rPr lang="zh-CN" altLang="en-US" sz="2800" dirty="0"/>
              <a:t>得到的可能不是一棵树而是森林</a:t>
            </a:r>
            <a:r>
              <a:rPr lang="en-US" altLang="zh-CN" sz="2800" dirty="0"/>
              <a:t>, </a:t>
            </a:r>
            <a:r>
              <a:rPr lang="zh-CN" altLang="en-US" sz="2800" dirty="0"/>
              <a:t>即深度优先森林</a:t>
            </a:r>
            <a:r>
              <a:rPr lang="en-US" altLang="zh-CN" sz="2800" dirty="0"/>
              <a:t>(Depth-first forest)</a:t>
            </a:r>
          </a:p>
          <a:p>
            <a:r>
              <a:rPr lang="zh-CN" altLang="en-US" sz="2800" dirty="0"/>
              <a:t>特别之处</a:t>
            </a:r>
            <a:r>
              <a:rPr lang="en-US" altLang="zh-CN" sz="2800" dirty="0"/>
              <a:t>: </a:t>
            </a:r>
            <a:r>
              <a:rPr lang="zh-CN" altLang="en-US" sz="2800" dirty="0"/>
              <a:t>引入时间戳</a:t>
            </a:r>
            <a:r>
              <a:rPr lang="en-US" altLang="zh-CN" sz="2800" dirty="0"/>
              <a:t>(timestamp)</a:t>
            </a:r>
          </a:p>
          <a:p>
            <a:pPr lvl="1"/>
            <a:r>
              <a:rPr lang="zh-CN" altLang="en-US" sz="2400" dirty="0"/>
              <a:t>发现</a:t>
            </a:r>
            <a:r>
              <a:rPr lang="zh-CN" altLang="en-US" sz="2400" dirty="0" smtClean="0"/>
              <a:t>时间</a:t>
            </a:r>
            <a:r>
              <a:rPr lang="en-US" altLang="zh-CN" sz="2400" dirty="0" smtClean="0"/>
              <a:t>pre[v</a:t>
            </a:r>
            <a:r>
              <a:rPr lang="en-US" altLang="zh-CN" sz="2400" dirty="0"/>
              <a:t>]: </a:t>
            </a:r>
            <a:r>
              <a:rPr lang="zh-CN" altLang="en-US" sz="2400" dirty="0"/>
              <a:t>变灰的时间</a:t>
            </a:r>
          </a:p>
          <a:p>
            <a:pPr lvl="1"/>
            <a:r>
              <a:rPr lang="zh-CN" altLang="en-US" sz="2400" dirty="0"/>
              <a:t>结束</a:t>
            </a:r>
            <a:r>
              <a:rPr lang="zh-CN" altLang="en-US" sz="2400" dirty="0" smtClean="0"/>
              <a:t>时间</a:t>
            </a:r>
            <a:r>
              <a:rPr lang="en-US" altLang="zh-CN" sz="2400" dirty="0" smtClean="0"/>
              <a:t>post[v</a:t>
            </a:r>
            <a:r>
              <a:rPr lang="en-US" altLang="zh-CN" sz="2400" dirty="0"/>
              <a:t>]: </a:t>
            </a:r>
            <a:r>
              <a:rPr lang="zh-CN" altLang="en-US" sz="2400" dirty="0"/>
              <a:t>变黑的时间</a:t>
            </a:r>
          </a:p>
          <a:p>
            <a:pPr lvl="1"/>
            <a:r>
              <a:rPr lang="en-US" altLang="zh-CN" sz="2400" dirty="0"/>
              <a:t>1</a:t>
            </a:r>
            <a:r>
              <a:rPr lang="en-US" altLang="zh-CN" sz="2400" dirty="0" smtClean="0"/>
              <a:t>&lt;=pre[v</a:t>
            </a:r>
            <a:r>
              <a:rPr lang="en-US" altLang="zh-CN" sz="2400" dirty="0"/>
              <a:t>] &lt; </a:t>
            </a:r>
            <a:r>
              <a:rPr lang="en-US" altLang="zh-CN" sz="2400" dirty="0" smtClean="0"/>
              <a:t>post[v</a:t>
            </a:r>
            <a:r>
              <a:rPr lang="en-US" altLang="zh-CN" sz="2400" dirty="0"/>
              <a:t>] &lt;= 2|V|</a:t>
            </a:r>
          </a:p>
          <a:p>
            <a:r>
              <a:rPr lang="zh-CN" altLang="en-US" sz="2800" dirty="0"/>
              <a:t>初始化</a:t>
            </a:r>
            <a:r>
              <a:rPr lang="en-US" altLang="zh-CN" sz="2800" dirty="0"/>
              <a:t>: time</a:t>
            </a:r>
            <a:r>
              <a:rPr lang="zh-CN" altLang="en-US" sz="2800" dirty="0"/>
              <a:t>为</a:t>
            </a:r>
            <a:r>
              <a:rPr lang="en-US" altLang="zh-CN" sz="2800" dirty="0"/>
              <a:t>0, </a:t>
            </a:r>
            <a:r>
              <a:rPr lang="zh-CN" altLang="en-US" sz="2800" dirty="0"/>
              <a:t>所有点为白色</a:t>
            </a:r>
            <a:r>
              <a:rPr lang="en-US" altLang="zh-CN" sz="2800" dirty="0"/>
              <a:t>, </a:t>
            </a:r>
            <a:r>
              <a:rPr lang="en-US" altLang="zh-CN" sz="2800" dirty="0" err="1"/>
              <a:t>dfs</a:t>
            </a:r>
            <a:r>
              <a:rPr lang="zh-CN" altLang="en-US" sz="2800" dirty="0"/>
              <a:t>森林为空</a:t>
            </a:r>
          </a:p>
          <a:p>
            <a:r>
              <a:rPr lang="zh-CN" altLang="en-US" sz="2800" dirty="0"/>
              <a:t>对每个白色点</a:t>
            </a:r>
            <a:r>
              <a:rPr lang="en-US" altLang="zh-CN" sz="2800" dirty="0"/>
              <a:t>u</a:t>
            </a:r>
            <a:r>
              <a:rPr lang="zh-CN" altLang="en-US" sz="2800" dirty="0"/>
              <a:t>执行一次</a:t>
            </a:r>
            <a:r>
              <a:rPr lang="en-US" altLang="zh-CN" sz="2800" dirty="0"/>
              <a:t>DFS-VISIT(u)</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b="1" smtClean="0"/>
              <a:t>Directed vs. Undirected Graphs</a:t>
            </a:r>
            <a:endParaRPr lang="zh-CN" altLang="en-US" b="1" smtClean="0"/>
          </a:p>
        </p:txBody>
      </p:sp>
      <p:sp>
        <p:nvSpPr>
          <p:cNvPr id="12291" name="Rectangle 3"/>
          <p:cNvSpPr>
            <a:spLocks noGrp="1" noChangeArrowheads="1"/>
          </p:cNvSpPr>
          <p:nvPr>
            <p:ph type="body" idx="1"/>
          </p:nvPr>
        </p:nvSpPr>
        <p:spPr>
          <a:xfrm>
            <a:off x="457200" y="981075"/>
            <a:ext cx="8229600" cy="5149850"/>
          </a:xfrm>
        </p:spPr>
        <p:txBody>
          <a:bodyPr/>
          <a:lstStyle/>
          <a:p>
            <a:pPr eaLnBrk="1" hangingPunct="1"/>
            <a:r>
              <a:rPr lang="en-US" altLang="zh-CN" smtClean="0"/>
              <a:t>A graph G = (V; E) is </a:t>
            </a:r>
            <a:r>
              <a:rPr lang="en-US" altLang="zh-CN" i="1" smtClean="0">
                <a:solidFill>
                  <a:schemeClr val="hlink"/>
                </a:solidFill>
              </a:rPr>
              <a:t>undirected</a:t>
            </a:r>
            <a:r>
              <a:rPr lang="en-US" altLang="zh-CN" i="1" smtClean="0"/>
              <a:t> </a:t>
            </a:r>
            <a:r>
              <a:rPr lang="en-US" altLang="zh-CN" smtClean="0"/>
              <a:t>if edge (x,y) </a:t>
            </a:r>
            <a:r>
              <a:rPr lang="en-US" altLang="en-US" smtClean="0"/>
              <a:t>∈</a:t>
            </a:r>
            <a:r>
              <a:rPr lang="en-US" altLang="zh-CN" smtClean="0"/>
              <a:t> E implies that (y,x) is also in E, else it is </a:t>
            </a:r>
            <a:r>
              <a:rPr lang="en-US" altLang="zh-CN" i="1" smtClean="0">
                <a:solidFill>
                  <a:schemeClr val="hlink"/>
                </a:solidFill>
              </a:rPr>
              <a:t>directed</a:t>
            </a:r>
            <a:r>
              <a:rPr lang="en-US" altLang="zh-CN" smtClean="0"/>
              <a:t> and called </a:t>
            </a:r>
            <a:r>
              <a:rPr lang="en-US" altLang="zh-CN" i="1" smtClean="0">
                <a:solidFill>
                  <a:schemeClr val="hlink"/>
                </a:solidFill>
              </a:rPr>
              <a:t>Digraph</a:t>
            </a:r>
            <a:r>
              <a:rPr lang="en-US" altLang="zh-CN" smtClean="0"/>
              <a:t>.</a:t>
            </a:r>
          </a:p>
          <a:p>
            <a:pPr eaLnBrk="1" hangingPunct="1"/>
            <a:r>
              <a:rPr lang="en-US" altLang="zh-CN" smtClean="0"/>
              <a:t>Road networks </a:t>
            </a:r>
            <a:r>
              <a:rPr lang="en-US" altLang="zh-CN" i="1" smtClean="0"/>
              <a:t>between </a:t>
            </a:r>
            <a:r>
              <a:rPr lang="en-US" altLang="zh-CN" smtClean="0"/>
              <a:t>cities are typically undirected.</a:t>
            </a:r>
          </a:p>
          <a:p>
            <a:pPr eaLnBrk="1" hangingPunct="1"/>
            <a:r>
              <a:rPr lang="en-US" altLang="zh-CN" smtClean="0"/>
              <a:t>Street networks </a:t>
            </a:r>
            <a:r>
              <a:rPr lang="en-US" altLang="zh-CN" i="1" smtClean="0"/>
              <a:t>within </a:t>
            </a:r>
            <a:r>
              <a:rPr lang="en-US" altLang="zh-CN" smtClean="0"/>
              <a:t>cities are almost always directed because of one-way streets.</a:t>
            </a:r>
            <a:endParaRPr lang="zh-CN" altLang="en-US" smtClean="0"/>
          </a:p>
        </p:txBody>
      </p:sp>
      <p:pic>
        <p:nvPicPr>
          <p:cNvPr id="12292" name="Picture 4" descr="fig9_60"/>
          <p:cNvPicPr>
            <a:picLocks noChangeAspect="1" noChangeArrowheads="1"/>
          </p:cNvPicPr>
          <p:nvPr/>
        </p:nvPicPr>
        <p:blipFill>
          <a:blip r:embed="rId3" cstate="print"/>
          <a:srcRect/>
          <a:stretch>
            <a:fillRect/>
          </a:stretch>
        </p:blipFill>
        <p:spPr bwMode="auto">
          <a:xfrm>
            <a:off x="611188" y="4724400"/>
            <a:ext cx="3240087" cy="1776413"/>
          </a:xfrm>
          <a:prstGeom prst="rect">
            <a:avLst/>
          </a:prstGeom>
          <a:noFill/>
          <a:ln w="9525">
            <a:noFill/>
            <a:miter lim="800000"/>
            <a:headEnd/>
            <a:tailEnd/>
          </a:ln>
        </p:spPr>
      </p:pic>
      <p:pic>
        <p:nvPicPr>
          <p:cNvPr id="12293" name="Picture 6"/>
          <p:cNvPicPr>
            <a:picLocks noChangeAspect="1" noChangeArrowheads="1"/>
          </p:cNvPicPr>
          <p:nvPr/>
        </p:nvPicPr>
        <p:blipFill>
          <a:blip r:embed="rId4" cstate="print"/>
          <a:srcRect/>
          <a:stretch>
            <a:fillRect/>
          </a:stretch>
        </p:blipFill>
        <p:spPr bwMode="auto">
          <a:xfrm>
            <a:off x="5580063" y="4437063"/>
            <a:ext cx="2230437" cy="19986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57200" y="0"/>
            <a:ext cx="8229600" cy="6130925"/>
          </a:xfrm>
        </p:spPr>
        <p:txBody>
          <a:bodyPr/>
          <a:lstStyle/>
          <a:p>
            <a:pPr>
              <a:buNone/>
            </a:pPr>
            <a:r>
              <a:rPr lang="en-US" altLang="zh-CN" sz="2000" dirty="0" smtClean="0"/>
              <a:t>DFS(G)</a:t>
            </a:r>
          </a:p>
          <a:p>
            <a:pPr>
              <a:buNone/>
            </a:pPr>
            <a:r>
              <a:rPr lang="en-US" altLang="zh-CN" sz="2000" dirty="0" smtClean="0"/>
              <a:t>1  for each vertex u ∈ V [G]</a:t>
            </a:r>
          </a:p>
          <a:p>
            <a:pPr>
              <a:buNone/>
            </a:pPr>
            <a:r>
              <a:rPr lang="en-US" altLang="zh-CN" sz="2000" dirty="0" smtClean="0"/>
              <a:t>2       do color[u] ← WHITE</a:t>
            </a:r>
          </a:p>
          <a:p>
            <a:pPr>
              <a:buNone/>
            </a:pPr>
            <a:r>
              <a:rPr lang="en-US" altLang="zh-CN" sz="2000" dirty="0" smtClean="0"/>
              <a:t>3          parent</a:t>
            </a:r>
            <a:r>
              <a:rPr lang="el-GR" altLang="zh-CN" sz="2000" dirty="0" smtClean="0"/>
              <a:t>[</a:t>
            </a:r>
            <a:r>
              <a:rPr lang="en-US" altLang="zh-CN" sz="2000" dirty="0" smtClean="0"/>
              <a:t>u] ← NIL</a:t>
            </a:r>
          </a:p>
          <a:p>
            <a:pPr>
              <a:buNone/>
            </a:pPr>
            <a:r>
              <a:rPr lang="en-US" altLang="zh-CN" sz="2000" dirty="0" smtClean="0"/>
              <a:t>4  time ← 0</a:t>
            </a:r>
          </a:p>
          <a:p>
            <a:pPr>
              <a:buNone/>
            </a:pPr>
            <a:r>
              <a:rPr lang="en-US" altLang="zh-CN" sz="2000" dirty="0" smtClean="0"/>
              <a:t>5  for each vertex u ∈ V [G]</a:t>
            </a:r>
          </a:p>
          <a:p>
            <a:pPr>
              <a:buNone/>
            </a:pPr>
            <a:r>
              <a:rPr lang="en-US" altLang="zh-CN" sz="2000" dirty="0" smtClean="0"/>
              <a:t>6       do if color[u] = WHITE</a:t>
            </a:r>
          </a:p>
          <a:p>
            <a:pPr>
              <a:buNone/>
            </a:pPr>
            <a:r>
              <a:rPr lang="en-US" altLang="zh-CN" sz="2000" dirty="0" smtClean="0"/>
              <a:t>7             then DFS-VISIT(u)</a:t>
            </a:r>
          </a:p>
          <a:p>
            <a:pPr>
              <a:buNone/>
            </a:pPr>
            <a:endParaRPr lang="en-US" altLang="zh-CN" sz="2000" dirty="0" smtClean="0"/>
          </a:p>
          <a:p>
            <a:pPr>
              <a:buNone/>
            </a:pPr>
            <a:r>
              <a:rPr lang="en-US" altLang="zh-CN" sz="2000" dirty="0" smtClean="0"/>
              <a:t>DFS-VISIT(u)</a:t>
            </a:r>
          </a:p>
          <a:p>
            <a:pPr>
              <a:buNone/>
            </a:pPr>
            <a:r>
              <a:rPr lang="en-US" altLang="zh-CN" sz="2000" dirty="0" smtClean="0"/>
              <a:t>1  color[u] ← GRAY     //White vertex u has just been discovered.</a:t>
            </a:r>
          </a:p>
          <a:p>
            <a:pPr>
              <a:buNone/>
            </a:pPr>
            <a:r>
              <a:rPr lang="en-US" altLang="zh-CN" sz="2000" dirty="0" smtClean="0"/>
              <a:t>2  pre[u] = ++time</a:t>
            </a:r>
          </a:p>
          <a:p>
            <a:pPr>
              <a:buNone/>
            </a:pPr>
            <a:r>
              <a:rPr lang="en-US" altLang="zh-CN" sz="2000" dirty="0" smtClean="0"/>
              <a:t>4  for each v ∈ </a:t>
            </a:r>
            <a:r>
              <a:rPr lang="en-US" altLang="zh-CN" sz="2000" dirty="0" err="1" smtClean="0"/>
              <a:t>Adj</a:t>
            </a:r>
            <a:r>
              <a:rPr lang="en-US" altLang="zh-CN" sz="2000" dirty="0" smtClean="0"/>
              <a:t>[u]  //Explore edge(u, v).</a:t>
            </a:r>
          </a:p>
          <a:p>
            <a:pPr>
              <a:buNone/>
            </a:pPr>
            <a:r>
              <a:rPr lang="en-US" altLang="zh-CN" sz="2000" dirty="0" smtClean="0"/>
              <a:t>5       do if color[v] = WHITE</a:t>
            </a:r>
          </a:p>
          <a:p>
            <a:pPr>
              <a:buNone/>
            </a:pPr>
            <a:r>
              <a:rPr lang="en-US" altLang="zh-CN" sz="2000" dirty="0" smtClean="0"/>
              <a:t>6             then parent</a:t>
            </a:r>
            <a:r>
              <a:rPr lang="el-GR" altLang="zh-CN" sz="2000" dirty="0" smtClean="0"/>
              <a:t>[</a:t>
            </a:r>
            <a:r>
              <a:rPr lang="en-US" altLang="zh-CN" sz="2000" dirty="0" smtClean="0"/>
              <a:t>v] ← u</a:t>
            </a:r>
          </a:p>
          <a:p>
            <a:pPr>
              <a:buNone/>
            </a:pPr>
            <a:r>
              <a:rPr lang="en-US" altLang="zh-CN" sz="2000" dirty="0" smtClean="0"/>
              <a:t>7                         DFS-VISIT(v)</a:t>
            </a:r>
          </a:p>
          <a:p>
            <a:pPr>
              <a:buNone/>
            </a:pPr>
            <a:r>
              <a:rPr lang="en-US" altLang="zh-CN" sz="2000" dirty="0" smtClean="0"/>
              <a:t>8  color[u] = BLACK     // Blacken u, it is finished.</a:t>
            </a:r>
          </a:p>
          <a:p>
            <a:pPr>
              <a:buNone/>
            </a:pPr>
            <a:r>
              <a:rPr lang="en-US" altLang="zh-CN" sz="2000" dirty="0" smtClean="0"/>
              <a:t>9  post [u] = ++time</a:t>
            </a:r>
          </a:p>
          <a:p>
            <a:pPr>
              <a:buNone/>
            </a:pPr>
            <a:endParaRPr lang="en-US" altLang="zh-CN" sz="2000" dirty="0" smtClean="0"/>
          </a:p>
          <a:p>
            <a:pPr>
              <a:buNone/>
            </a:pPr>
            <a:endParaRPr lang="zh-CN" altLang="en-US" sz="20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154" name="Picture 2"/>
          <p:cNvPicPr>
            <a:picLocks noChangeAspect="1" noChangeArrowheads="1"/>
          </p:cNvPicPr>
          <p:nvPr/>
        </p:nvPicPr>
        <p:blipFill>
          <a:blip r:embed="rId2" cstate="print"/>
          <a:srcRect/>
          <a:stretch>
            <a:fillRect/>
          </a:stretch>
        </p:blipFill>
        <p:spPr bwMode="auto">
          <a:xfrm>
            <a:off x="457177" y="332655"/>
            <a:ext cx="8435303" cy="5972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pPr eaLnBrk="1" hangingPunct="1"/>
            <a:r>
              <a:rPr lang="en-US" altLang="zh-CN" b="1" smtClean="0"/>
              <a:t>Depth-First Search</a:t>
            </a:r>
            <a:endParaRPr lang="zh-CN" altLang="en-US" smtClean="0"/>
          </a:p>
        </p:txBody>
      </p:sp>
      <p:sp>
        <p:nvSpPr>
          <p:cNvPr id="67587" name="内容占位符 2"/>
          <p:cNvSpPr>
            <a:spLocks noGrp="1"/>
          </p:cNvSpPr>
          <p:nvPr>
            <p:ph idx="1"/>
          </p:nvPr>
        </p:nvSpPr>
        <p:spPr/>
        <p:txBody>
          <a:bodyPr/>
          <a:lstStyle/>
          <a:p>
            <a:pPr eaLnBrk="1" hangingPunct="1"/>
            <a:endParaRPr lang="zh-CN" altLang="en-US" dirty="0" smtClean="0"/>
          </a:p>
        </p:txBody>
      </p:sp>
      <p:pic>
        <p:nvPicPr>
          <p:cNvPr id="67588" name="Picture 2"/>
          <p:cNvPicPr>
            <a:picLocks noChangeAspect="1" noChangeArrowheads="1"/>
          </p:cNvPicPr>
          <p:nvPr/>
        </p:nvPicPr>
        <p:blipFill>
          <a:blip r:embed="rId2" cstate="print"/>
          <a:srcRect/>
          <a:stretch>
            <a:fillRect/>
          </a:stretch>
        </p:blipFill>
        <p:spPr bwMode="auto">
          <a:xfrm>
            <a:off x="400050" y="1905000"/>
            <a:ext cx="3276600" cy="2447925"/>
          </a:xfrm>
          <a:prstGeom prst="rect">
            <a:avLst/>
          </a:prstGeom>
          <a:noFill/>
          <a:ln w="9525" algn="ctr">
            <a:noFill/>
            <a:miter lim="800000"/>
            <a:headEnd/>
            <a:tailEnd/>
          </a:ln>
        </p:spPr>
      </p:pic>
      <p:pic>
        <p:nvPicPr>
          <p:cNvPr id="67589" name="Picture 3"/>
          <p:cNvPicPr>
            <a:picLocks noChangeAspect="1" noChangeArrowheads="1"/>
          </p:cNvPicPr>
          <p:nvPr/>
        </p:nvPicPr>
        <p:blipFill>
          <a:blip r:embed="rId3" cstate="print"/>
          <a:srcRect/>
          <a:stretch>
            <a:fillRect/>
          </a:stretch>
        </p:blipFill>
        <p:spPr bwMode="auto">
          <a:xfrm>
            <a:off x="4043363" y="1905000"/>
            <a:ext cx="4743450" cy="3238500"/>
          </a:xfrm>
          <a:prstGeom prst="rect">
            <a:avLst/>
          </a:prstGeom>
          <a:noFill/>
          <a:ln w="9525" algn="ctr">
            <a:noFill/>
            <a:miter lim="800000"/>
            <a:headEnd/>
            <a:tailEnd/>
          </a:ln>
        </p:spPr>
      </p:pic>
      <p:pic>
        <p:nvPicPr>
          <p:cNvPr id="67590" name="Picture 4"/>
          <p:cNvPicPr>
            <a:picLocks noChangeAspect="1" noChangeArrowheads="1"/>
          </p:cNvPicPr>
          <p:nvPr/>
        </p:nvPicPr>
        <p:blipFill>
          <a:blip r:embed="rId4" cstate="print"/>
          <a:srcRect/>
          <a:stretch>
            <a:fillRect/>
          </a:stretch>
        </p:blipFill>
        <p:spPr bwMode="auto">
          <a:xfrm>
            <a:off x="428625" y="1214438"/>
            <a:ext cx="4371975" cy="3429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a:t>DFS</a:t>
            </a:r>
            <a:r>
              <a:rPr lang="zh-CN" altLang="en-US"/>
              <a:t>树的性质</a:t>
            </a:r>
          </a:p>
        </p:txBody>
      </p:sp>
      <p:sp>
        <p:nvSpPr>
          <p:cNvPr id="102403" name="Rectangle 3"/>
          <p:cNvSpPr>
            <a:spLocks noGrp="1" noChangeArrowheads="1"/>
          </p:cNvSpPr>
          <p:nvPr>
            <p:ph type="body" idx="1"/>
          </p:nvPr>
        </p:nvSpPr>
        <p:spPr>
          <a:xfrm>
            <a:off x="457200" y="1268760"/>
            <a:ext cx="8229600" cy="4862165"/>
          </a:xfrm>
        </p:spPr>
        <p:txBody>
          <a:bodyPr/>
          <a:lstStyle/>
          <a:p>
            <a:pPr>
              <a:lnSpc>
                <a:spcPct val="90000"/>
              </a:lnSpc>
            </a:pPr>
            <a:r>
              <a:rPr lang="zh-CN" altLang="en-US" dirty="0"/>
              <a:t>括号结构性质</a:t>
            </a:r>
          </a:p>
          <a:p>
            <a:pPr>
              <a:lnSpc>
                <a:spcPct val="90000"/>
              </a:lnSpc>
            </a:pPr>
            <a:r>
              <a:rPr lang="zh-CN" altLang="en-US" dirty="0"/>
              <a:t>对于任意结点对</a:t>
            </a:r>
            <a:r>
              <a:rPr lang="en-US" altLang="zh-CN" dirty="0"/>
              <a:t>(u, v), </a:t>
            </a:r>
            <a:r>
              <a:rPr lang="zh-CN" altLang="en-US" dirty="0"/>
              <a:t>考虑区间</a:t>
            </a:r>
            <a:r>
              <a:rPr lang="en-US" altLang="zh-CN" dirty="0" smtClean="0"/>
              <a:t>[pre[u],post[u</a:t>
            </a:r>
            <a:r>
              <a:rPr lang="en-US" altLang="zh-CN" dirty="0"/>
              <a:t>]]</a:t>
            </a:r>
            <a:r>
              <a:rPr lang="zh-CN" altLang="en-US" dirty="0"/>
              <a:t>和</a:t>
            </a:r>
            <a:r>
              <a:rPr lang="en-US" altLang="zh-CN" dirty="0" smtClean="0"/>
              <a:t>[pre[v</a:t>
            </a:r>
            <a:r>
              <a:rPr lang="en-US" altLang="zh-CN" dirty="0"/>
              <a:t>], </a:t>
            </a:r>
            <a:r>
              <a:rPr lang="en-US" altLang="zh-CN" dirty="0" smtClean="0"/>
              <a:t>post[v</a:t>
            </a:r>
            <a:r>
              <a:rPr lang="en-US" altLang="zh-CN" dirty="0"/>
              <a:t>]], </a:t>
            </a:r>
            <a:r>
              <a:rPr lang="zh-CN" altLang="en-US" dirty="0"/>
              <a:t>以下三个性质恰有一个成立</a:t>
            </a:r>
            <a:r>
              <a:rPr lang="en-US" altLang="zh-CN" dirty="0"/>
              <a:t>:</a:t>
            </a:r>
          </a:p>
          <a:p>
            <a:pPr lvl="1">
              <a:lnSpc>
                <a:spcPct val="90000"/>
              </a:lnSpc>
            </a:pPr>
            <a:r>
              <a:rPr lang="zh-CN" altLang="en-US" dirty="0"/>
              <a:t>完全分离</a:t>
            </a:r>
          </a:p>
          <a:p>
            <a:pPr lvl="1">
              <a:lnSpc>
                <a:spcPct val="90000"/>
              </a:lnSpc>
            </a:pPr>
            <a:r>
              <a:rPr lang="en-US" altLang="zh-CN" dirty="0"/>
              <a:t>u</a:t>
            </a:r>
            <a:r>
              <a:rPr lang="zh-CN" altLang="en-US" dirty="0"/>
              <a:t>的区间完全包含在</a:t>
            </a:r>
            <a:r>
              <a:rPr lang="en-US" altLang="zh-CN" dirty="0"/>
              <a:t>v</a:t>
            </a:r>
            <a:r>
              <a:rPr lang="zh-CN" altLang="en-US" dirty="0"/>
              <a:t>的区间内</a:t>
            </a:r>
            <a:r>
              <a:rPr lang="en-US" altLang="zh-CN" dirty="0"/>
              <a:t>, </a:t>
            </a:r>
            <a:r>
              <a:rPr lang="zh-CN" altLang="en-US" dirty="0"/>
              <a:t>则在</a:t>
            </a:r>
            <a:r>
              <a:rPr lang="en-US" altLang="zh-CN" dirty="0" err="1"/>
              <a:t>dfs</a:t>
            </a:r>
            <a:r>
              <a:rPr lang="zh-CN" altLang="en-US" dirty="0"/>
              <a:t>树上</a:t>
            </a:r>
            <a:r>
              <a:rPr lang="en-US" altLang="zh-CN" dirty="0"/>
              <a:t>u</a:t>
            </a:r>
            <a:r>
              <a:rPr lang="zh-CN" altLang="en-US" dirty="0"/>
              <a:t>是</a:t>
            </a:r>
            <a:r>
              <a:rPr lang="en-US" altLang="zh-CN" dirty="0"/>
              <a:t>v</a:t>
            </a:r>
            <a:r>
              <a:rPr lang="zh-CN" altLang="en-US" dirty="0"/>
              <a:t>的后代</a:t>
            </a:r>
          </a:p>
          <a:p>
            <a:pPr lvl="1">
              <a:lnSpc>
                <a:spcPct val="90000"/>
              </a:lnSpc>
            </a:pPr>
            <a:r>
              <a:rPr lang="en-US" altLang="zh-CN" dirty="0"/>
              <a:t>v</a:t>
            </a:r>
            <a:r>
              <a:rPr lang="zh-CN" altLang="en-US" dirty="0"/>
              <a:t>的区间完全包含在</a:t>
            </a:r>
            <a:r>
              <a:rPr lang="en-US" altLang="zh-CN" dirty="0"/>
              <a:t>u</a:t>
            </a:r>
            <a:r>
              <a:rPr lang="zh-CN" altLang="en-US" dirty="0"/>
              <a:t>的区间内</a:t>
            </a:r>
            <a:r>
              <a:rPr lang="en-US" altLang="zh-CN" dirty="0"/>
              <a:t>, </a:t>
            </a:r>
            <a:r>
              <a:rPr lang="zh-CN" altLang="en-US" dirty="0"/>
              <a:t>则在</a:t>
            </a:r>
            <a:r>
              <a:rPr lang="en-US" altLang="zh-CN" dirty="0" err="1"/>
              <a:t>dfs</a:t>
            </a:r>
            <a:r>
              <a:rPr lang="zh-CN" altLang="en-US" dirty="0"/>
              <a:t>树上</a:t>
            </a:r>
            <a:r>
              <a:rPr lang="en-US" altLang="zh-CN" dirty="0"/>
              <a:t>v</a:t>
            </a:r>
            <a:r>
              <a:rPr lang="zh-CN" altLang="en-US" dirty="0"/>
              <a:t>是</a:t>
            </a:r>
            <a:r>
              <a:rPr lang="en-US" altLang="zh-CN" dirty="0"/>
              <a:t>u</a:t>
            </a:r>
            <a:r>
              <a:rPr lang="zh-CN" altLang="en-US" dirty="0"/>
              <a:t>的后代</a:t>
            </a:r>
          </a:p>
          <a:p>
            <a:pPr>
              <a:lnSpc>
                <a:spcPct val="90000"/>
              </a:lnSpc>
            </a:pPr>
            <a:r>
              <a:rPr lang="zh-CN" altLang="en-US" dirty="0"/>
              <a:t>三个条件非常直观</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a:t>DFS</a:t>
            </a:r>
            <a:r>
              <a:rPr lang="zh-CN" altLang="en-US"/>
              <a:t>树的性质</a:t>
            </a:r>
          </a:p>
        </p:txBody>
      </p:sp>
      <p:sp>
        <p:nvSpPr>
          <p:cNvPr id="106499" name="Rectangle 3"/>
          <p:cNvSpPr>
            <a:spLocks noGrp="1" noChangeArrowheads="1"/>
          </p:cNvSpPr>
          <p:nvPr>
            <p:ph type="body" idx="1"/>
          </p:nvPr>
        </p:nvSpPr>
        <p:spPr/>
        <p:txBody>
          <a:bodyPr/>
          <a:lstStyle/>
          <a:p>
            <a:r>
              <a:rPr lang="zh-CN" altLang="en-US" dirty="0"/>
              <a:t>定理</a:t>
            </a:r>
            <a:r>
              <a:rPr lang="en-US" altLang="zh-CN" dirty="0"/>
              <a:t>1(</a:t>
            </a:r>
            <a:r>
              <a:rPr lang="zh-CN" altLang="en-US" dirty="0"/>
              <a:t>嵌套区间定理</a:t>
            </a:r>
            <a:r>
              <a:rPr lang="en-US" altLang="zh-CN" dirty="0"/>
              <a:t>): </a:t>
            </a:r>
            <a:r>
              <a:rPr lang="zh-CN" altLang="en-US" dirty="0"/>
              <a:t>在</a:t>
            </a:r>
            <a:r>
              <a:rPr lang="en-US" altLang="zh-CN" dirty="0"/>
              <a:t>DFS</a:t>
            </a:r>
            <a:r>
              <a:rPr lang="zh-CN" altLang="en-US" dirty="0"/>
              <a:t>森林中</a:t>
            </a:r>
            <a:r>
              <a:rPr lang="en-US" altLang="zh-CN" dirty="0"/>
              <a:t>v</a:t>
            </a:r>
            <a:r>
              <a:rPr lang="zh-CN" altLang="en-US" dirty="0"/>
              <a:t>是</a:t>
            </a:r>
            <a:r>
              <a:rPr lang="en-US" altLang="zh-CN" dirty="0"/>
              <a:t>u</a:t>
            </a:r>
            <a:r>
              <a:rPr lang="zh-CN" altLang="en-US" dirty="0"/>
              <a:t>的后代</a:t>
            </a:r>
            <a:r>
              <a:rPr lang="zh-CN" altLang="en-US" dirty="0" smtClean="0"/>
              <a:t>当且仅当</a:t>
            </a:r>
            <a:r>
              <a:rPr lang="en-US" altLang="zh-CN" dirty="0" smtClean="0"/>
              <a:t>pre[u]&lt;pre[v]&lt;post[v]&lt;post[u</a:t>
            </a:r>
            <a:r>
              <a:rPr lang="en-US" altLang="zh-CN" dirty="0"/>
              <a:t>], </a:t>
            </a:r>
            <a:r>
              <a:rPr lang="zh-CN" altLang="en-US" dirty="0"/>
              <a:t>即区间包含关系</a:t>
            </a:r>
            <a:r>
              <a:rPr lang="en-US" altLang="zh-CN" dirty="0"/>
              <a:t>. </a:t>
            </a:r>
            <a:r>
              <a:rPr lang="zh-CN" altLang="en-US" dirty="0"/>
              <a:t>由区间性质立即得到</a:t>
            </a:r>
            <a:r>
              <a:rPr lang="en-US" altLang="zh-CN" dirty="0"/>
              <a:t>.</a:t>
            </a:r>
          </a:p>
          <a:p>
            <a:r>
              <a:rPr lang="zh-CN" altLang="en-US" dirty="0"/>
              <a:t>定理</a:t>
            </a:r>
            <a:r>
              <a:rPr lang="en-US" altLang="zh-CN" dirty="0"/>
              <a:t>2(</a:t>
            </a:r>
            <a:r>
              <a:rPr lang="zh-CN" altLang="en-US" dirty="0"/>
              <a:t>白色路径定理</a:t>
            </a:r>
            <a:r>
              <a:rPr lang="en-US" altLang="zh-CN" dirty="0"/>
              <a:t>): </a:t>
            </a:r>
            <a:r>
              <a:rPr lang="zh-CN" altLang="en-US" dirty="0"/>
              <a:t>在</a:t>
            </a:r>
            <a:r>
              <a:rPr lang="en-US" altLang="zh-CN" dirty="0"/>
              <a:t>DFS</a:t>
            </a:r>
            <a:r>
              <a:rPr lang="zh-CN" altLang="en-US" dirty="0"/>
              <a:t>森林中</a:t>
            </a:r>
            <a:r>
              <a:rPr lang="en-US" altLang="zh-CN" dirty="0"/>
              <a:t>v</a:t>
            </a:r>
            <a:r>
              <a:rPr lang="zh-CN" altLang="en-US" dirty="0"/>
              <a:t>是</a:t>
            </a:r>
            <a:r>
              <a:rPr lang="en-US" altLang="zh-CN" dirty="0"/>
              <a:t>u</a:t>
            </a:r>
            <a:r>
              <a:rPr lang="zh-CN" altLang="en-US" dirty="0"/>
              <a:t>的后代当且仅当</a:t>
            </a:r>
            <a:r>
              <a:rPr lang="zh-CN" altLang="en-US" dirty="0" smtClean="0"/>
              <a:t>在</a:t>
            </a:r>
            <a:r>
              <a:rPr lang="en-US" altLang="zh-CN" dirty="0" smtClean="0"/>
              <a:t>pre[u</a:t>
            </a:r>
            <a:r>
              <a:rPr lang="en-US" altLang="zh-CN" dirty="0"/>
              <a:t>]</a:t>
            </a:r>
            <a:r>
              <a:rPr lang="zh-CN" altLang="en-US" dirty="0"/>
              <a:t>时刻</a:t>
            </a:r>
            <a:r>
              <a:rPr lang="en-US" altLang="zh-CN" dirty="0"/>
              <a:t>(u</a:t>
            </a:r>
            <a:r>
              <a:rPr lang="zh-CN" altLang="en-US" dirty="0"/>
              <a:t>刚刚被发现</a:t>
            </a:r>
            <a:r>
              <a:rPr lang="en-US" altLang="zh-CN" dirty="0"/>
              <a:t>), v</a:t>
            </a:r>
            <a:r>
              <a:rPr lang="zh-CN" altLang="en-US" dirty="0"/>
              <a:t>可以由</a:t>
            </a:r>
            <a:r>
              <a:rPr lang="en-US" altLang="zh-CN" dirty="0"/>
              <a:t>u</a:t>
            </a:r>
            <a:r>
              <a:rPr lang="zh-CN" altLang="en-US" dirty="0"/>
              <a:t>出发</a:t>
            </a:r>
            <a:r>
              <a:rPr lang="zh-CN" altLang="en-US" b="1" i="1" u="sng" dirty="0"/>
              <a:t>只经过白色结点</a:t>
            </a:r>
            <a:r>
              <a:rPr lang="zh-CN" altLang="en-US" dirty="0"/>
              <a:t>到达</a:t>
            </a:r>
            <a:r>
              <a:rPr lang="en-US" altLang="zh-CN" dirty="0"/>
              <a:t>. </a:t>
            </a:r>
            <a:r>
              <a:rPr lang="zh-CN" altLang="en-US" dirty="0"/>
              <a:t>证明</a:t>
            </a:r>
            <a:r>
              <a:rPr lang="en-US" altLang="zh-CN" dirty="0"/>
              <a:t>: </a:t>
            </a:r>
            <a:r>
              <a:rPr lang="zh-CN" altLang="en-US" dirty="0"/>
              <a:t>由嵌套区间定理可以证明</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pPr eaLnBrk="1" hangingPunct="1"/>
            <a:r>
              <a:rPr lang="en-US" altLang="zh-CN" b="1" smtClean="0"/>
              <a:t>Edge Classification for DFS</a:t>
            </a:r>
            <a:endParaRPr lang="zh-CN" altLang="en-US" smtClean="0"/>
          </a:p>
        </p:txBody>
      </p:sp>
      <p:sp>
        <p:nvSpPr>
          <p:cNvPr id="3" name="内容占位符 2"/>
          <p:cNvSpPr>
            <a:spLocks noGrp="1"/>
          </p:cNvSpPr>
          <p:nvPr>
            <p:ph idx="1"/>
          </p:nvPr>
        </p:nvSpPr>
        <p:spPr>
          <a:xfrm>
            <a:off x="457200" y="1340768"/>
            <a:ext cx="5900738" cy="4790157"/>
          </a:xfrm>
        </p:spPr>
        <p:txBody>
          <a:bodyPr/>
          <a:lstStyle/>
          <a:p>
            <a:pPr eaLnBrk="1" hangingPunct="1">
              <a:defRPr/>
            </a:pPr>
            <a:r>
              <a:rPr lang="en-US" altLang="zh-CN" sz="2400" i="1" dirty="0" smtClean="0">
                <a:solidFill>
                  <a:srgbClr val="FF0000"/>
                </a:solidFill>
              </a:rPr>
              <a:t>Tree edges</a:t>
            </a:r>
            <a:r>
              <a:rPr lang="en-US" altLang="zh-CN" sz="2400" dirty="0" smtClean="0"/>
              <a:t> are actually part of the DFS forest.</a:t>
            </a:r>
          </a:p>
          <a:p>
            <a:pPr eaLnBrk="1" hangingPunct="1">
              <a:defRPr/>
            </a:pPr>
            <a:r>
              <a:rPr lang="en-US" altLang="zh-CN" sz="2400" i="1" dirty="0" smtClean="0">
                <a:solidFill>
                  <a:srgbClr val="FF0000"/>
                </a:solidFill>
              </a:rPr>
              <a:t>Back edges</a:t>
            </a:r>
            <a:r>
              <a:rPr lang="en-US" altLang="zh-CN" sz="2400" i="1" dirty="0" smtClean="0">
                <a:solidFill>
                  <a:schemeClr val="accent1">
                    <a:lumMod val="50000"/>
                  </a:schemeClr>
                </a:solidFill>
              </a:rPr>
              <a:t> </a:t>
            </a:r>
            <a:r>
              <a:rPr lang="en-US" altLang="zh-CN" sz="2400" dirty="0" smtClean="0"/>
              <a:t>lead to an ancestor in the DFS tree.</a:t>
            </a:r>
          </a:p>
          <a:p>
            <a:pPr eaLnBrk="1" hangingPunct="1">
              <a:defRPr/>
            </a:pPr>
            <a:r>
              <a:rPr lang="en-US" altLang="zh-CN" sz="2400" i="1" dirty="0" smtClean="0">
                <a:solidFill>
                  <a:srgbClr val="FF0000"/>
                </a:solidFill>
              </a:rPr>
              <a:t>Forward edges</a:t>
            </a:r>
            <a:r>
              <a:rPr lang="en-US" altLang="zh-CN" sz="2400" dirty="0" smtClean="0"/>
              <a:t> lead from a node to a </a:t>
            </a:r>
            <a:r>
              <a:rPr lang="en-US" altLang="zh-CN" sz="2400" dirty="0" err="1" smtClean="0"/>
              <a:t>nonchild</a:t>
            </a:r>
            <a:r>
              <a:rPr lang="en-US" altLang="zh-CN" sz="2400" dirty="0" smtClean="0"/>
              <a:t> descendant in the DFS tree.</a:t>
            </a:r>
          </a:p>
          <a:p>
            <a:pPr eaLnBrk="1" hangingPunct="1">
              <a:defRPr/>
            </a:pPr>
            <a:r>
              <a:rPr lang="en-US" altLang="zh-CN" sz="2400" i="1" dirty="0" smtClean="0">
                <a:solidFill>
                  <a:srgbClr val="FF0000"/>
                </a:solidFill>
              </a:rPr>
              <a:t>Cross edges</a:t>
            </a:r>
            <a:r>
              <a:rPr lang="en-US" altLang="zh-CN" sz="2400" i="1" dirty="0" smtClean="0">
                <a:solidFill>
                  <a:schemeClr val="accent1">
                    <a:lumMod val="50000"/>
                  </a:schemeClr>
                </a:solidFill>
              </a:rPr>
              <a:t> </a:t>
            </a:r>
            <a:r>
              <a:rPr lang="en-US" altLang="zh-CN" sz="2400" dirty="0" smtClean="0"/>
              <a:t>lead to neither descendant nor ancestor; they therefore lead to a node that has already been completely explored (that is, already processed).</a:t>
            </a:r>
            <a:endParaRPr lang="zh-CN" altLang="en-US" sz="2400" dirty="0" smtClean="0"/>
          </a:p>
        </p:txBody>
      </p:sp>
      <p:pic>
        <p:nvPicPr>
          <p:cNvPr id="70660" name="Picture 2"/>
          <p:cNvPicPr>
            <a:picLocks noChangeAspect="1" noChangeArrowheads="1"/>
          </p:cNvPicPr>
          <p:nvPr/>
        </p:nvPicPr>
        <p:blipFill>
          <a:blip r:embed="rId2" cstate="print"/>
          <a:srcRect/>
          <a:stretch>
            <a:fillRect/>
          </a:stretch>
        </p:blipFill>
        <p:spPr bwMode="auto">
          <a:xfrm>
            <a:off x="6286500" y="2143125"/>
            <a:ext cx="2428875" cy="355123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zh-CN" altLang="en-US"/>
              <a:t>边分类规则</a:t>
            </a:r>
          </a:p>
        </p:txBody>
      </p:sp>
      <p:sp>
        <p:nvSpPr>
          <p:cNvPr id="107523" name="Rectangle 3"/>
          <p:cNvSpPr>
            <a:spLocks noGrp="1" noChangeArrowheads="1"/>
          </p:cNvSpPr>
          <p:nvPr>
            <p:ph type="body" idx="1"/>
          </p:nvPr>
        </p:nvSpPr>
        <p:spPr>
          <a:xfrm>
            <a:off x="457200" y="980728"/>
            <a:ext cx="8229600" cy="5150197"/>
          </a:xfrm>
        </p:spPr>
        <p:txBody>
          <a:bodyPr/>
          <a:lstStyle/>
          <a:p>
            <a:r>
              <a:rPr lang="zh-CN" altLang="en-US" sz="2800" dirty="0"/>
              <a:t>一条边</a:t>
            </a:r>
            <a:r>
              <a:rPr lang="en-US" altLang="zh-CN" sz="2800" dirty="0"/>
              <a:t>(u, v)</a:t>
            </a:r>
            <a:r>
              <a:rPr lang="zh-CN" altLang="en-US" sz="2800" dirty="0"/>
              <a:t>可以按如下规则分类</a:t>
            </a:r>
          </a:p>
          <a:p>
            <a:pPr lvl="1"/>
            <a:r>
              <a:rPr lang="zh-CN" altLang="en-US" sz="2400" dirty="0">
                <a:solidFill>
                  <a:srgbClr val="FF0000"/>
                </a:solidFill>
              </a:rPr>
              <a:t>树边</a:t>
            </a:r>
            <a:r>
              <a:rPr lang="en-US" altLang="zh-CN" sz="2400" dirty="0">
                <a:solidFill>
                  <a:srgbClr val="FF0000"/>
                </a:solidFill>
              </a:rPr>
              <a:t>(Tree Edges, T): </a:t>
            </a:r>
            <a:r>
              <a:rPr lang="en-US" altLang="zh-CN" sz="2400" dirty="0"/>
              <a:t>v</a:t>
            </a:r>
            <a:r>
              <a:rPr lang="zh-CN" altLang="en-US" sz="2400" dirty="0"/>
              <a:t>通过边</a:t>
            </a:r>
            <a:r>
              <a:rPr lang="en-US" altLang="zh-CN" sz="2400" dirty="0"/>
              <a:t>(u, v)</a:t>
            </a:r>
            <a:r>
              <a:rPr lang="zh-CN" altLang="en-US" sz="2400" dirty="0" smtClean="0"/>
              <a:t>发现</a:t>
            </a:r>
            <a:r>
              <a:rPr lang="en-US" altLang="zh-CN" sz="2400" dirty="0" smtClean="0"/>
              <a:t>, </a:t>
            </a:r>
            <a:endParaRPr lang="zh-CN" altLang="en-US" sz="2400" dirty="0"/>
          </a:p>
          <a:p>
            <a:pPr lvl="1"/>
            <a:r>
              <a:rPr lang="zh-CN" altLang="en-US" sz="2400" dirty="0">
                <a:solidFill>
                  <a:srgbClr val="FF0000"/>
                </a:solidFill>
              </a:rPr>
              <a:t>后向边</a:t>
            </a:r>
            <a:r>
              <a:rPr lang="en-US" altLang="zh-CN" sz="2400" dirty="0">
                <a:solidFill>
                  <a:srgbClr val="FF0000"/>
                </a:solidFill>
              </a:rPr>
              <a:t>(Back Edges, B): </a:t>
            </a:r>
            <a:r>
              <a:rPr lang="en-US" altLang="zh-CN" sz="2400" dirty="0"/>
              <a:t>u</a:t>
            </a:r>
            <a:r>
              <a:rPr lang="zh-CN" altLang="en-US" sz="2400" dirty="0"/>
              <a:t>是</a:t>
            </a:r>
            <a:r>
              <a:rPr lang="en-US" altLang="zh-CN" sz="2400" dirty="0"/>
              <a:t>v</a:t>
            </a:r>
            <a:r>
              <a:rPr lang="zh-CN" altLang="en-US" sz="2400" dirty="0"/>
              <a:t>的</a:t>
            </a:r>
            <a:r>
              <a:rPr lang="zh-CN" altLang="en-US" sz="2400" dirty="0" smtClean="0"/>
              <a:t>后代</a:t>
            </a:r>
            <a:endParaRPr lang="en-US" altLang="zh-CN" sz="2400" dirty="0"/>
          </a:p>
          <a:p>
            <a:pPr lvl="1"/>
            <a:r>
              <a:rPr lang="zh-CN" altLang="en-US" sz="2400" dirty="0">
                <a:solidFill>
                  <a:srgbClr val="FF0000"/>
                </a:solidFill>
              </a:rPr>
              <a:t>前向边</a:t>
            </a:r>
            <a:r>
              <a:rPr lang="en-US" altLang="zh-CN" sz="2400" dirty="0">
                <a:solidFill>
                  <a:srgbClr val="FF0000"/>
                </a:solidFill>
              </a:rPr>
              <a:t>(Forward Edges, F): </a:t>
            </a:r>
            <a:r>
              <a:rPr lang="en-US" altLang="zh-CN" sz="2400" dirty="0"/>
              <a:t>v</a:t>
            </a:r>
            <a:r>
              <a:rPr lang="zh-CN" altLang="en-US" sz="2400" dirty="0"/>
              <a:t>是</a:t>
            </a:r>
            <a:r>
              <a:rPr lang="en-US" altLang="zh-CN" sz="2400" dirty="0"/>
              <a:t>u</a:t>
            </a:r>
            <a:r>
              <a:rPr lang="zh-CN" altLang="en-US" sz="2400" dirty="0"/>
              <a:t>的后代</a:t>
            </a:r>
          </a:p>
          <a:p>
            <a:pPr lvl="1"/>
            <a:r>
              <a:rPr lang="zh-CN" altLang="en-US" sz="2400" dirty="0">
                <a:solidFill>
                  <a:srgbClr val="FF0000"/>
                </a:solidFill>
              </a:rPr>
              <a:t>交叉边</a:t>
            </a:r>
            <a:r>
              <a:rPr lang="en-US" altLang="zh-CN" sz="2400" dirty="0">
                <a:solidFill>
                  <a:srgbClr val="FF0000"/>
                </a:solidFill>
              </a:rPr>
              <a:t>(Cross Edges, C):</a:t>
            </a:r>
            <a:r>
              <a:rPr lang="en-US" altLang="zh-CN" sz="2400" dirty="0"/>
              <a:t> </a:t>
            </a:r>
            <a:r>
              <a:rPr lang="zh-CN" altLang="en-US" sz="2400" dirty="0"/>
              <a:t>其他边，可以连接同一个</a:t>
            </a:r>
            <a:r>
              <a:rPr lang="en-US" altLang="zh-CN" sz="2400" dirty="0"/>
              <a:t>DFS</a:t>
            </a:r>
            <a:r>
              <a:rPr lang="zh-CN" altLang="en-US" sz="2400" dirty="0"/>
              <a:t>树中没有后代关系的两个结点</a:t>
            </a:r>
            <a:r>
              <a:rPr lang="en-US" altLang="zh-CN" sz="2400" dirty="0"/>
              <a:t>, </a:t>
            </a:r>
            <a:r>
              <a:rPr lang="zh-CN" altLang="en-US" sz="2400" dirty="0"/>
              <a:t>也可以连接不同</a:t>
            </a:r>
            <a:r>
              <a:rPr lang="en-US" altLang="zh-CN" sz="2400" dirty="0"/>
              <a:t>DFS</a:t>
            </a:r>
            <a:r>
              <a:rPr lang="zh-CN" altLang="en-US" sz="2400" dirty="0"/>
              <a:t>树中的结点</a:t>
            </a:r>
          </a:p>
          <a:p>
            <a:r>
              <a:rPr lang="zh-CN" altLang="en-US" sz="2800" dirty="0"/>
              <a:t>判断后代</a:t>
            </a:r>
            <a:r>
              <a:rPr lang="zh-CN" altLang="en-US" sz="2800" dirty="0" smtClean="0"/>
              <a:t>关系</a:t>
            </a:r>
            <a:r>
              <a:rPr lang="en-US" altLang="zh-CN" sz="2800" dirty="0" smtClean="0"/>
              <a:t/>
            </a:r>
            <a:br>
              <a:rPr lang="en-US" altLang="zh-CN" sz="2800" dirty="0" smtClean="0"/>
            </a:br>
            <a:r>
              <a:rPr lang="zh-CN" altLang="en-US" sz="2800" dirty="0" smtClean="0"/>
              <a:t>可以</a:t>
            </a:r>
            <a:r>
              <a:rPr lang="zh-CN" altLang="en-US" sz="2800" dirty="0"/>
              <a:t>借助定理</a:t>
            </a:r>
            <a:r>
              <a:rPr lang="en-US" altLang="zh-CN" sz="2800" dirty="0"/>
              <a:t>1</a:t>
            </a:r>
          </a:p>
        </p:txBody>
      </p:sp>
      <p:pic>
        <p:nvPicPr>
          <p:cNvPr id="6" name="Picture 55"/>
          <p:cNvPicPr>
            <a:picLocks noChangeAspect="1" noChangeArrowheads="1"/>
          </p:cNvPicPr>
          <p:nvPr/>
        </p:nvPicPr>
        <p:blipFill>
          <a:blip r:embed="rId2" cstate="print"/>
          <a:srcRect/>
          <a:stretch>
            <a:fillRect/>
          </a:stretch>
        </p:blipFill>
        <p:spPr bwMode="auto">
          <a:xfrm>
            <a:off x="3563888" y="3765563"/>
            <a:ext cx="4607743" cy="268777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a:t>边分类算法</a:t>
            </a:r>
          </a:p>
        </p:txBody>
      </p:sp>
      <p:sp>
        <p:nvSpPr>
          <p:cNvPr id="108547" name="Rectangle 3"/>
          <p:cNvSpPr>
            <a:spLocks noGrp="1" noChangeArrowheads="1"/>
          </p:cNvSpPr>
          <p:nvPr>
            <p:ph type="body" idx="1"/>
          </p:nvPr>
        </p:nvSpPr>
        <p:spPr>
          <a:xfrm>
            <a:off x="457200" y="980728"/>
            <a:ext cx="8229600" cy="5150197"/>
          </a:xfrm>
        </p:spPr>
        <p:txBody>
          <a:bodyPr/>
          <a:lstStyle/>
          <a:p>
            <a:r>
              <a:rPr lang="zh-CN" altLang="en-US" dirty="0"/>
              <a:t>当</a:t>
            </a:r>
            <a:r>
              <a:rPr lang="en-US" altLang="zh-CN" dirty="0"/>
              <a:t>(u, v)</a:t>
            </a:r>
            <a:r>
              <a:rPr lang="zh-CN" altLang="en-US" dirty="0"/>
              <a:t>第一次被遍历</a:t>
            </a:r>
            <a:r>
              <a:rPr lang="en-US" altLang="zh-CN" dirty="0"/>
              <a:t>, </a:t>
            </a:r>
            <a:r>
              <a:rPr lang="zh-CN" altLang="en-US" dirty="0"/>
              <a:t>考虑</a:t>
            </a:r>
            <a:r>
              <a:rPr lang="en-US" altLang="zh-CN" dirty="0"/>
              <a:t>v</a:t>
            </a:r>
            <a:r>
              <a:rPr lang="zh-CN" altLang="en-US" dirty="0"/>
              <a:t>的颜色</a:t>
            </a:r>
          </a:p>
          <a:p>
            <a:pPr lvl="1"/>
            <a:r>
              <a:rPr lang="zh-CN" altLang="en-US" dirty="0"/>
              <a:t>白色</a:t>
            </a:r>
            <a:r>
              <a:rPr lang="en-US" altLang="zh-CN" dirty="0"/>
              <a:t>, (</a:t>
            </a:r>
            <a:r>
              <a:rPr lang="en-US" altLang="zh-CN" dirty="0" err="1"/>
              <a:t>u,v</a:t>
            </a:r>
            <a:r>
              <a:rPr lang="en-US" altLang="zh-CN" dirty="0"/>
              <a:t>)</a:t>
            </a:r>
            <a:r>
              <a:rPr lang="zh-CN" altLang="en-US" dirty="0"/>
              <a:t>为</a:t>
            </a:r>
            <a:r>
              <a:rPr lang="en-US" altLang="zh-CN" dirty="0" smtClean="0"/>
              <a:t>Tree</a:t>
            </a:r>
            <a:r>
              <a:rPr lang="zh-CN" altLang="en-US" dirty="0" smtClean="0"/>
              <a:t>边</a:t>
            </a:r>
            <a:endParaRPr lang="zh-CN" altLang="en-US" dirty="0"/>
          </a:p>
          <a:p>
            <a:pPr lvl="1"/>
            <a:r>
              <a:rPr lang="zh-CN" altLang="en-US" dirty="0"/>
              <a:t>灰色</a:t>
            </a:r>
            <a:r>
              <a:rPr lang="en-US" altLang="zh-CN" dirty="0"/>
              <a:t>, (</a:t>
            </a:r>
            <a:r>
              <a:rPr lang="en-US" altLang="zh-CN" dirty="0" err="1"/>
              <a:t>u,v</a:t>
            </a:r>
            <a:r>
              <a:rPr lang="en-US" altLang="zh-CN" dirty="0"/>
              <a:t>)</a:t>
            </a:r>
            <a:r>
              <a:rPr lang="zh-CN" altLang="en-US" dirty="0"/>
              <a:t>为</a:t>
            </a:r>
            <a:r>
              <a:rPr lang="en-US" altLang="zh-CN" dirty="0" smtClean="0"/>
              <a:t>Back</a:t>
            </a:r>
            <a:r>
              <a:rPr lang="zh-CN" altLang="en-US" dirty="0" smtClean="0"/>
              <a:t>边 </a:t>
            </a:r>
            <a:r>
              <a:rPr lang="en-US" altLang="zh-CN" dirty="0"/>
              <a:t>(</a:t>
            </a:r>
            <a:r>
              <a:rPr lang="zh-CN" altLang="en-US" b="1" i="1" u="sng" dirty="0"/>
              <a:t>只有它的祖先</a:t>
            </a:r>
            <a:r>
              <a:rPr lang="zh-CN" altLang="en-US" dirty="0"/>
              <a:t>是灰色</a:t>
            </a:r>
            <a:r>
              <a:rPr lang="en-US" altLang="zh-CN" dirty="0"/>
              <a:t>)</a:t>
            </a:r>
          </a:p>
          <a:p>
            <a:pPr lvl="1"/>
            <a:r>
              <a:rPr lang="zh-CN" altLang="en-US" dirty="0"/>
              <a:t>黑色</a:t>
            </a:r>
            <a:r>
              <a:rPr lang="en-US" altLang="zh-CN" dirty="0"/>
              <a:t>: (</a:t>
            </a:r>
            <a:r>
              <a:rPr lang="en-US" altLang="zh-CN" dirty="0" err="1"/>
              <a:t>u,v</a:t>
            </a:r>
            <a:r>
              <a:rPr lang="en-US" altLang="zh-CN" dirty="0"/>
              <a:t>)</a:t>
            </a:r>
            <a:r>
              <a:rPr lang="zh-CN" altLang="en-US" dirty="0"/>
              <a:t>为</a:t>
            </a:r>
            <a:r>
              <a:rPr lang="en-US" altLang="zh-CN" dirty="0" smtClean="0"/>
              <a:t>Forward</a:t>
            </a:r>
            <a:r>
              <a:rPr lang="zh-CN" altLang="en-US" dirty="0" smtClean="0"/>
              <a:t>边</a:t>
            </a:r>
            <a:r>
              <a:rPr lang="zh-CN" altLang="en-US" dirty="0"/>
              <a:t>或</a:t>
            </a:r>
            <a:r>
              <a:rPr lang="en-US" altLang="zh-CN" dirty="0" smtClean="0"/>
              <a:t>Cross</a:t>
            </a:r>
            <a:r>
              <a:rPr lang="zh-CN" altLang="en-US" dirty="0" smtClean="0"/>
              <a:t>边</a:t>
            </a:r>
            <a:r>
              <a:rPr lang="en-US" altLang="zh-CN" dirty="0"/>
              <a:t>. </a:t>
            </a:r>
            <a:r>
              <a:rPr lang="zh-CN" altLang="en-US" dirty="0"/>
              <a:t>此时需要进一步判断</a:t>
            </a:r>
          </a:p>
          <a:p>
            <a:pPr lvl="2"/>
            <a:r>
              <a:rPr lang="en-US" altLang="zh-CN" dirty="0" smtClean="0"/>
              <a:t>pre[u]&lt;pre[v</a:t>
            </a:r>
            <a:r>
              <a:rPr lang="en-US" altLang="zh-CN" dirty="0"/>
              <a:t>]: </a:t>
            </a:r>
            <a:r>
              <a:rPr lang="en-US" altLang="zh-CN" dirty="0" smtClean="0"/>
              <a:t>Forward</a:t>
            </a:r>
            <a:r>
              <a:rPr lang="zh-CN" altLang="en-US" dirty="0" smtClean="0"/>
              <a:t>边 </a:t>
            </a:r>
            <a:r>
              <a:rPr lang="en-US" altLang="zh-CN" dirty="0"/>
              <a:t>(v</a:t>
            </a:r>
            <a:r>
              <a:rPr lang="zh-CN" altLang="en-US" dirty="0"/>
              <a:t>是</a:t>
            </a:r>
            <a:r>
              <a:rPr lang="en-US" altLang="zh-CN" dirty="0"/>
              <a:t>u</a:t>
            </a:r>
            <a:r>
              <a:rPr lang="zh-CN" altLang="en-US" dirty="0"/>
              <a:t>的后代</a:t>
            </a:r>
            <a:r>
              <a:rPr lang="en-US" altLang="zh-CN" dirty="0"/>
              <a:t>, </a:t>
            </a:r>
            <a:r>
              <a:rPr lang="zh-CN" altLang="en-US" dirty="0"/>
              <a:t>因此为</a:t>
            </a:r>
            <a:r>
              <a:rPr lang="en-US" altLang="zh-CN" dirty="0" smtClean="0"/>
              <a:t>F</a:t>
            </a:r>
            <a:r>
              <a:rPr lang="zh-CN" altLang="en-US" dirty="0" smtClean="0"/>
              <a:t>边</a:t>
            </a:r>
            <a:r>
              <a:rPr lang="en-US" altLang="zh-CN" dirty="0"/>
              <a:t>)</a:t>
            </a:r>
          </a:p>
          <a:p>
            <a:pPr lvl="2"/>
            <a:r>
              <a:rPr lang="en-US" altLang="zh-CN" dirty="0" smtClean="0"/>
              <a:t>pre[u]&gt;pre[v</a:t>
            </a:r>
            <a:r>
              <a:rPr lang="en-US" altLang="zh-CN" dirty="0"/>
              <a:t>]: </a:t>
            </a:r>
            <a:r>
              <a:rPr lang="en-US" altLang="zh-CN" dirty="0" smtClean="0"/>
              <a:t>Cross</a:t>
            </a:r>
            <a:r>
              <a:rPr lang="zh-CN" altLang="en-US" dirty="0" smtClean="0"/>
              <a:t>边 </a:t>
            </a:r>
            <a:r>
              <a:rPr lang="en-US" altLang="zh-CN" dirty="0"/>
              <a:t>(v</a:t>
            </a:r>
            <a:r>
              <a:rPr lang="zh-CN" altLang="en-US" dirty="0"/>
              <a:t>早就被发现了</a:t>
            </a:r>
            <a:r>
              <a:rPr lang="en-US" altLang="zh-CN" dirty="0"/>
              <a:t>, </a:t>
            </a:r>
            <a:r>
              <a:rPr lang="zh-CN" altLang="en-US" dirty="0"/>
              <a:t>为另一</a:t>
            </a:r>
            <a:r>
              <a:rPr lang="en-US" altLang="zh-CN" dirty="0"/>
              <a:t>DFS</a:t>
            </a:r>
            <a:r>
              <a:rPr lang="zh-CN" altLang="en-US" dirty="0"/>
              <a:t>树中</a:t>
            </a:r>
            <a:r>
              <a:rPr lang="en-US" altLang="zh-CN" dirty="0"/>
              <a:t>)</a:t>
            </a:r>
          </a:p>
          <a:p>
            <a:r>
              <a:rPr lang="zh-CN" altLang="en-US" dirty="0"/>
              <a:t>时间复杂度</a:t>
            </a:r>
            <a:r>
              <a:rPr lang="en-US" altLang="zh-CN" dirty="0"/>
              <a:t>: O(</a:t>
            </a:r>
            <a:r>
              <a:rPr lang="en-US" altLang="zh-CN" dirty="0" err="1"/>
              <a:t>n+m</a:t>
            </a:r>
            <a:r>
              <a:rPr lang="en-US" altLang="zh-CN" dirty="0"/>
              <a:t>)</a:t>
            </a:r>
          </a:p>
          <a:p>
            <a:r>
              <a:rPr lang="zh-CN" altLang="en-US" dirty="0"/>
              <a:t>定理</a:t>
            </a:r>
            <a:r>
              <a:rPr lang="en-US" altLang="zh-CN" dirty="0"/>
              <a:t>: </a:t>
            </a:r>
            <a:r>
              <a:rPr lang="zh-CN" altLang="en-US" dirty="0"/>
              <a:t>无向图只有</a:t>
            </a:r>
            <a:r>
              <a:rPr lang="en-US" altLang="zh-CN" dirty="0" smtClean="0"/>
              <a:t>Tree</a:t>
            </a:r>
            <a:r>
              <a:rPr lang="zh-CN" altLang="en-US" dirty="0" smtClean="0"/>
              <a:t>边</a:t>
            </a:r>
            <a:r>
              <a:rPr lang="zh-CN" altLang="en-US" dirty="0"/>
              <a:t>和</a:t>
            </a:r>
            <a:r>
              <a:rPr lang="en-US" altLang="zh-CN" dirty="0" smtClean="0"/>
              <a:t>Back</a:t>
            </a:r>
            <a:r>
              <a:rPr lang="zh-CN" altLang="en-US" dirty="0" smtClean="0"/>
              <a:t>边 </a:t>
            </a:r>
            <a:endParaRPr lang="en-US" altLang="zh-CN"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DFS</a:t>
            </a:r>
            <a:r>
              <a:rPr lang="zh-CN" altLang="en-US" dirty="0" smtClean="0"/>
              <a:t>数的性质演示</a:t>
            </a:r>
            <a:endParaRPr lang="zh-CN" altLang="en-US" dirty="0"/>
          </a:p>
        </p:txBody>
      </p:sp>
      <p:sp>
        <p:nvSpPr>
          <p:cNvPr id="3" name="内容占位符 2"/>
          <p:cNvSpPr>
            <a:spLocks noGrp="1"/>
          </p:cNvSpPr>
          <p:nvPr>
            <p:ph idx="1"/>
          </p:nvPr>
        </p:nvSpPr>
        <p:spPr/>
        <p:txBody>
          <a:bodyPr/>
          <a:lstStyle/>
          <a:p>
            <a:endParaRPr lang="zh-CN" altLang="en-US"/>
          </a:p>
        </p:txBody>
      </p:sp>
      <p:pic>
        <p:nvPicPr>
          <p:cNvPr id="247810" name="Picture 2"/>
          <p:cNvPicPr>
            <a:picLocks noChangeAspect="1" noChangeArrowheads="1"/>
          </p:cNvPicPr>
          <p:nvPr/>
        </p:nvPicPr>
        <p:blipFill>
          <a:blip r:embed="rId2" cstate="print"/>
          <a:srcRect/>
          <a:stretch>
            <a:fillRect/>
          </a:stretch>
        </p:blipFill>
        <p:spPr bwMode="auto">
          <a:xfrm>
            <a:off x="179512" y="1332706"/>
            <a:ext cx="8791575" cy="440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zh-CN" altLang="en-US"/>
              <a:t>实现细节</a:t>
            </a:r>
          </a:p>
        </p:txBody>
      </p:sp>
      <p:sp>
        <p:nvSpPr>
          <p:cNvPr id="153603" name="Rectangle 3"/>
          <p:cNvSpPr>
            <a:spLocks noGrp="1" noChangeArrowheads="1"/>
          </p:cNvSpPr>
          <p:nvPr>
            <p:ph type="body" idx="1"/>
          </p:nvPr>
        </p:nvSpPr>
        <p:spPr>
          <a:xfrm>
            <a:off x="457200" y="1052736"/>
            <a:ext cx="8229600" cy="5078189"/>
          </a:xfrm>
        </p:spPr>
        <p:txBody>
          <a:bodyPr/>
          <a:lstStyle/>
          <a:p>
            <a:pPr>
              <a:lnSpc>
                <a:spcPct val="90000"/>
              </a:lnSpc>
            </a:pPr>
            <a:r>
              <a:rPr lang="zh-CN" altLang="en-US" dirty="0"/>
              <a:t>颜色值以及时间戳可以省略</a:t>
            </a:r>
            <a:r>
              <a:rPr lang="en-US" altLang="zh-CN" dirty="0"/>
              <a:t>, </a:t>
            </a:r>
            <a:r>
              <a:rPr lang="zh-CN" altLang="en-US" dirty="0" smtClean="0"/>
              <a:t>用</a:t>
            </a:r>
            <a:r>
              <a:rPr lang="en-US" altLang="zh-CN" dirty="0" smtClean="0"/>
              <a:t>pre[u</a:t>
            </a:r>
            <a:r>
              <a:rPr lang="en-US" altLang="zh-CN" dirty="0"/>
              <a:t>]</a:t>
            </a:r>
            <a:r>
              <a:rPr lang="zh-CN" altLang="en-US" dirty="0"/>
              <a:t>和</a:t>
            </a:r>
            <a:r>
              <a:rPr lang="en-US" altLang="zh-CN" dirty="0"/>
              <a:t>post[u]</a:t>
            </a:r>
            <a:r>
              <a:rPr lang="zh-CN" altLang="en-US" dirty="0"/>
              <a:t>代表</a:t>
            </a:r>
            <a:r>
              <a:rPr lang="zh-CN" altLang="en-US" b="1" i="1" u="sng" dirty="0"/>
              <a:t>点</a:t>
            </a:r>
            <a:r>
              <a:rPr lang="en-US" altLang="zh-CN" b="1" i="1" u="sng" dirty="0"/>
              <a:t>u</a:t>
            </a:r>
            <a:r>
              <a:rPr lang="zh-CN" altLang="en-US" b="1" i="1" u="sng" dirty="0"/>
              <a:t>的先序</a:t>
            </a:r>
            <a:r>
              <a:rPr lang="en-US" altLang="zh-CN" b="1" i="1" u="sng" dirty="0"/>
              <a:t>/</a:t>
            </a:r>
            <a:r>
              <a:rPr lang="zh-CN" altLang="en-US" b="1" i="1" u="sng" dirty="0"/>
              <a:t>后序编号</a:t>
            </a:r>
            <a:r>
              <a:rPr lang="en-US" altLang="zh-CN" dirty="0"/>
              <a:t>, </a:t>
            </a:r>
            <a:r>
              <a:rPr lang="zh-CN" altLang="en-US" dirty="0"/>
              <a:t>则检查</a:t>
            </a:r>
            <a:r>
              <a:rPr lang="en-US" altLang="zh-CN" dirty="0"/>
              <a:t>(</a:t>
            </a:r>
            <a:r>
              <a:rPr lang="en-US" altLang="zh-CN" dirty="0" err="1"/>
              <a:t>u,v</a:t>
            </a:r>
            <a:r>
              <a:rPr lang="en-US" altLang="zh-CN" dirty="0"/>
              <a:t>)</a:t>
            </a:r>
            <a:r>
              <a:rPr lang="zh-CN" altLang="en-US" dirty="0"/>
              <a:t>可以写为</a:t>
            </a:r>
          </a:p>
          <a:p>
            <a:pPr lvl="1">
              <a:lnSpc>
                <a:spcPct val="90000"/>
              </a:lnSpc>
            </a:pPr>
            <a:r>
              <a:rPr lang="en-US" altLang="zh-CN" dirty="0"/>
              <a:t>if (pre[v] </a:t>
            </a:r>
            <a:r>
              <a:rPr lang="en-US" altLang="zh-CN" dirty="0" smtClean="0"/>
              <a:t>== 0) </a:t>
            </a:r>
            <a:r>
              <a:rPr lang="en-US" altLang="zh-CN" dirty="0" err="1"/>
              <a:t>dfs</a:t>
            </a:r>
            <a:r>
              <a:rPr lang="en-US" altLang="zh-CN" dirty="0"/>
              <a:t>(v); //</a:t>
            </a:r>
            <a:r>
              <a:rPr lang="zh-CN" altLang="en-US" dirty="0"/>
              <a:t>树边</a:t>
            </a:r>
            <a:r>
              <a:rPr lang="en-US" altLang="zh-CN" dirty="0"/>
              <a:t>, </a:t>
            </a:r>
            <a:r>
              <a:rPr lang="zh-CN" altLang="en-US" dirty="0"/>
              <a:t>递归遍历</a:t>
            </a:r>
          </a:p>
          <a:p>
            <a:pPr lvl="1">
              <a:lnSpc>
                <a:spcPct val="90000"/>
              </a:lnSpc>
            </a:pPr>
            <a:r>
              <a:rPr lang="en-US" altLang="zh-CN" dirty="0"/>
              <a:t>else if (post[v] == </a:t>
            </a:r>
            <a:r>
              <a:rPr lang="en-US" altLang="zh-CN" dirty="0" smtClean="0"/>
              <a:t>0) </a:t>
            </a:r>
            <a:r>
              <a:rPr lang="en-US" altLang="zh-CN" dirty="0"/>
              <a:t>show(“</a:t>
            </a:r>
            <a:r>
              <a:rPr lang="en-US" altLang="zh-CN" dirty="0" smtClean="0"/>
              <a:t>Back”); </a:t>
            </a:r>
            <a:r>
              <a:rPr lang="en-US" altLang="zh-CN" dirty="0"/>
              <a:t>//</a:t>
            </a:r>
            <a:r>
              <a:rPr lang="zh-CN" altLang="en-US" dirty="0"/>
              <a:t>后向边</a:t>
            </a:r>
          </a:p>
          <a:p>
            <a:pPr lvl="1">
              <a:lnSpc>
                <a:spcPct val="90000"/>
              </a:lnSpc>
            </a:pPr>
            <a:r>
              <a:rPr lang="en-US" altLang="zh-CN" dirty="0"/>
              <a:t>else if (pre[v] &gt; pre[u]) show(“</a:t>
            </a:r>
            <a:r>
              <a:rPr lang="en-US" altLang="zh-CN" dirty="0" smtClean="0"/>
              <a:t>Forward”); </a:t>
            </a:r>
            <a:r>
              <a:rPr lang="en-US" altLang="zh-CN" dirty="0"/>
              <a:t>// </a:t>
            </a:r>
            <a:r>
              <a:rPr lang="zh-CN" altLang="en-US" dirty="0"/>
              <a:t>前向边</a:t>
            </a:r>
          </a:p>
          <a:p>
            <a:pPr lvl="1">
              <a:lnSpc>
                <a:spcPct val="90000"/>
              </a:lnSpc>
            </a:pPr>
            <a:r>
              <a:rPr lang="en-US" altLang="zh-CN" dirty="0"/>
              <a:t>else show(“</a:t>
            </a:r>
            <a:r>
              <a:rPr lang="en-US" altLang="zh-CN" dirty="0" smtClean="0"/>
              <a:t>Cross”); </a:t>
            </a:r>
            <a:r>
              <a:rPr lang="en-US" altLang="zh-CN" dirty="0"/>
              <a:t>// </a:t>
            </a:r>
            <a:r>
              <a:rPr lang="zh-CN" altLang="en-US" dirty="0"/>
              <a:t>交叉边</a:t>
            </a:r>
          </a:p>
          <a:p>
            <a:pPr>
              <a:lnSpc>
                <a:spcPct val="90000"/>
              </a:lnSpc>
            </a:pPr>
            <a:r>
              <a:rPr lang="en-US" altLang="zh-CN" dirty="0"/>
              <a:t>pre</a:t>
            </a:r>
            <a:r>
              <a:rPr lang="zh-CN" altLang="en-US" dirty="0"/>
              <a:t>和</a:t>
            </a:r>
            <a:r>
              <a:rPr lang="en-US" altLang="zh-CN" dirty="0"/>
              <a:t>post</a:t>
            </a:r>
            <a:r>
              <a:rPr lang="zh-CN" altLang="en-US" dirty="0"/>
              <a:t>的初值均</a:t>
            </a:r>
            <a:r>
              <a:rPr lang="zh-CN" altLang="en-US" dirty="0" smtClean="0"/>
              <a:t>为</a:t>
            </a:r>
            <a:r>
              <a:rPr lang="en-US" altLang="zh-CN" dirty="0" smtClean="0"/>
              <a:t>0</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zh-CN" altLang="en-US"/>
              <a:t>有向图</a:t>
            </a:r>
          </a:p>
        </p:txBody>
      </p:sp>
      <p:sp>
        <p:nvSpPr>
          <p:cNvPr id="202755" name="Rectangle 3"/>
          <p:cNvSpPr>
            <a:spLocks noGrp="1" noChangeArrowheads="1"/>
          </p:cNvSpPr>
          <p:nvPr>
            <p:ph type="body" sz="half" idx="1"/>
          </p:nvPr>
        </p:nvSpPr>
        <p:spPr>
          <a:xfrm>
            <a:off x="457200" y="1341438"/>
            <a:ext cx="8218488" cy="2908300"/>
          </a:xfrm>
        </p:spPr>
        <p:txBody>
          <a:bodyPr/>
          <a:lstStyle/>
          <a:p>
            <a:r>
              <a:rPr lang="zh-CN" altLang="en-US" sz="2400"/>
              <a:t>边都是单向</a:t>
            </a:r>
            <a:r>
              <a:rPr lang="en-US" altLang="zh-CN" sz="2400"/>
              <a:t>(unidirectional)</a:t>
            </a:r>
            <a:r>
              <a:rPr lang="zh-CN" altLang="en-US" sz="2400"/>
              <a:t>的</a:t>
            </a:r>
            <a:r>
              <a:rPr lang="en-US" altLang="zh-CN" sz="2400"/>
              <a:t>, </a:t>
            </a:r>
            <a:r>
              <a:rPr lang="zh-CN" altLang="en-US" sz="2400"/>
              <a:t>因此边</a:t>
            </a:r>
            <a:r>
              <a:rPr lang="en-US" altLang="zh-CN" sz="2400"/>
              <a:t>(u,v)</a:t>
            </a:r>
            <a:r>
              <a:rPr lang="zh-CN" altLang="en-US" sz="2400"/>
              <a:t>是有序数对</a:t>
            </a:r>
            <a:r>
              <a:rPr lang="en-US" altLang="zh-CN" sz="2400"/>
              <a:t>. </a:t>
            </a:r>
            <a:r>
              <a:rPr lang="zh-CN" altLang="en-US" sz="2400"/>
              <a:t>有时用弧</a:t>
            </a:r>
            <a:r>
              <a:rPr lang="en-US" altLang="zh-CN" sz="2400"/>
              <a:t>(arc)</a:t>
            </a:r>
            <a:r>
              <a:rPr lang="zh-CN" altLang="en-US" sz="2400"/>
              <a:t>专指有向边</a:t>
            </a:r>
          </a:p>
          <a:p>
            <a:r>
              <a:rPr lang="zh-CN" altLang="en-US" sz="2400"/>
              <a:t>在有向边</a:t>
            </a:r>
            <a:r>
              <a:rPr lang="en-US" altLang="zh-CN" sz="2400"/>
              <a:t>(u, v)</a:t>
            </a:r>
            <a:r>
              <a:rPr lang="zh-CN" altLang="en-US" sz="2400"/>
              <a:t>中</a:t>
            </a:r>
            <a:r>
              <a:rPr lang="en-US" altLang="zh-CN" sz="2400"/>
              <a:t>, u</a:t>
            </a:r>
            <a:r>
              <a:rPr lang="zh-CN" altLang="en-US" sz="2400"/>
              <a:t>和</a:t>
            </a:r>
            <a:r>
              <a:rPr lang="en-US" altLang="zh-CN" sz="2400"/>
              <a:t>v</a:t>
            </a:r>
            <a:r>
              <a:rPr lang="zh-CN" altLang="en-US" sz="2400"/>
              <a:t>分别叫</a:t>
            </a:r>
          </a:p>
          <a:p>
            <a:pPr lvl="1"/>
            <a:r>
              <a:rPr lang="zh-CN" altLang="en-US" sz="2000"/>
              <a:t>源</a:t>
            </a:r>
            <a:r>
              <a:rPr lang="en-US" altLang="zh-CN" sz="2000"/>
              <a:t>(source)</a:t>
            </a:r>
            <a:r>
              <a:rPr lang="zh-CN" altLang="en-US" sz="2000"/>
              <a:t>和目的</a:t>
            </a:r>
            <a:r>
              <a:rPr lang="en-US" altLang="zh-CN" sz="2000"/>
              <a:t>(destination)</a:t>
            </a:r>
          </a:p>
          <a:p>
            <a:pPr lvl="1"/>
            <a:r>
              <a:rPr lang="zh-CN" altLang="en-US" sz="2000"/>
              <a:t>尾</a:t>
            </a:r>
            <a:r>
              <a:rPr lang="en-US" altLang="zh-CN" sz="2000"/>
              <a:t>(tail)</a:t>
            </a:r>
            <a:r>
              <a:rPr lang="zh-CN" altLang="en-US" sz="2000"/>
              <a:t>和头</a:t>
            </a:r>
            <a:r>
              <a:rPr lang="en-US" altLang="zh-CN" sz="2000"/>
              <a:t>(head), </a:t>
            </a:r>
            <a:r>
              <a:rPr lang="zh-CN" altLang="en-US" sz="2000"/>
              <a:t>不过和数据结构有冲突</a:t>
            </a:r>
          </a:p>
          <a:p>
            <a:r>
              <a:rPr lang="zh-CN" altLang="en-US" sz="2400"/>
              <a:t>有向无环图</a:t>
            </a:r>
            <a:r>
              <a:rPr lang="en-US" altLang="zh-CN" sz="2400"/>
              <a:t>(directed acyclic graph, DAG)</a:t>
            </a:r>
            <a:r>
              <a:rPr lang="zh-CN" altLang="en-US" sz="2400"/>
              <a:t>不是树</a:t>
            </a:r>
            <a:r>
              <a:rPr lang="en-US" altLang="zh-CN" sz="2400"/>
              <a:t>, </a:t>
            </a:r>
            <a:r>
              <a:rPr lang="zh-CN" altLang="en-US" sz="2400"/>
              <a:t>它的基图</a:t>
            </a:r>
            <a:r>
              <a:rPr lang="en-US" altLang="zh-CN" sz="2400"/>
              <a:t>(underlying undirected graph)</a:t>
            </a:r>
            <a:r>
              <a:rPr lang="zh-CN" altLang="en-US" sz="2400"/>
              <a:t>也不一定是树</a:t>
            </a:r>
          </a:p>
        </p:txBody>
      </p:sp>
      <p:pic>
        <p:nvPicPr>
          <p:cNvPr id="202756" name="Picture 4"/>
          <p:cNvPicPr>
            <a:picLocks noGrp="1" noChangeAspect="1" noChangeArrowheads="1"/>
          </p:cNvPicPr>
          <p:nvPr>
            <p:ph sz="half" idx="2"/>
          </p:nvPr>
        </p:nvPicPr>
        <p:blipFill>
          <a:blip r:embed="rId2" cstate="print"/>
          <a:srcRect/>
          <a:stretch>
            <a:fillRect/>
          </a:stretch>
        </p:blipFill>
        <p:spPr>
          <a:xfrm>
            <a:off x="2989263" y="4292600"/>
            <a:ext cx="3311525" cy="2368550"/>
          </a:xfrm>
          <a:noFill/>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0"/>
            <a:ext cx="8496944" cy="6858000"/>
          </a:xfrm>
        </p:spPr>
        <p:txBody>
          <a:bodyPr/>
          <a:lstStyle/>
          <a:p>
            <a:pPr>
              <a:buNone/>
            </a:pPr>
            <a:r>
              <a:rPr lang="en-US" altLang="zh-CN" sz="1800" dirty="0" smtClean="0">
                <a:latin typeface="Courier New" pitchFamily="49" charset="0"/>
                <a:cs typeface="Courier New" pitchFamily="49" charset="0"/>
              </a:rPr>
              <a:t>/* </a:t>
            </a:r>
            <a:r>
              <a:rPr lang="zh-CN" altLang="en-US" sz="1800" dirty="0" smtClean="0">
                <a:latin typeface="Courier New" pitchFamily="49" charset="0"/>
                <a:cs typeface="Courier New" pitchFamily="49" charset="0"/>
              </a:rPr>
              <a:t>有向图的深度优先搜索标记 </a:t>
            </a:r>
          </a:p>
          <a:p>
            <a:pPr>
              <a:buNone/>
            </a:pPr>
            <a:r>
              <a:rPr lang="zh-CN" altLang="en-US" sz="1800" dirty="0" smtClean="0">
                <a:latin typeface="Courier New" pitchFamily="49" charset="0"/>
                <a:cs typeface="Courier New" pitchFamily="49" charset="0"/>
              </a:rPr>
              <a:t>   </a:t>
            </a:r>
            <a:r>
              <a:rPr lang="en-US" altLang="zh-CN" sz="1800" dirty="0" smtClean="0">
                <a:latin typeface="Courier New" pitchFamily="49" charset="0"/>
                <a:cs typeface="Courier New" pitchFamily="49" charset="0"/>
              </a:rPr>
              <a:t>INIT: edge[][]</a:t>
            </a:r>
            <a:r>
              <a:rPr lang="zh-CN" altLang="en-US" sz="1800" dirty="0" smtClean="0">
                <a:latin typeface="Courier New" pitchFamily="49" charset="0"/>
                <a:cs typeface="Courier New" pitchFamily="49" charset="0"/>
              </a:rPr>
              <a:t>邻接矩阵</a:t>
            </a:r>
            <a:r>
              <a:rPr lang="en-US" altLang="zh-CN" sz="1800" dirty="0" smtClean="0">
                <a:latin typeface="Courier New" pitchFamily="49" charset="0"/>
                <a:cs typeface="Courier New" pitchFamily="49" charset="0"/>
              </a:rPr>
              <a:t>; pre[], post[], tag</a:t>
            </a:r>
            <a:r>
              <a:rPr lang="zh-CN" altLang="en-US" sz="1800" dirty="0" smtClean="0">
                <a:latin typeface="Courier New" pitchFamily="49" charset="0"/>
                <a:cs typeface="Courier New" pitchFamily="49" charset="0"/>
              </a:rPr>
              <a:t>全置</a:t>
            </a:r>
            <a:r>
              <a:rPr lang="en-US" altLang="zh-CN" sz="1800" dirty="0" smtClean="0">
                <a:latin typeface="Courier New" pitchFamily="49" charset="0"/>
                <a:cs typeface="Courier New" pitchFamily="49" charset="0"/>
              </a:rPr>
              <a:t>0; </a:t>
            </a:r>
          </a:p>
          <a:p>
            <a:pPr>
              <a:buNone/>
            </a:pPr>
            <a:r>
              <a:rPr lang="en-US" altLang="zh-CN" sz="1800" dirty="0" smtClean="0">
                <a:latin typeface="Courier New" pitchFamily="49" charset="0"/>
                <a:cs typeface="Courier New" pitchFamily="49" charset="0"/>
              </a:rPr>
              <a:t>   CALL: </a:t>
            </a:r>
            <a:r>
              <a:rPr lang="en-US" altLang="zh-CN" sz="1800" dirty="0" err="1" smtClean="0">
                <a:latin typeface="Courier New" pitchFamily="49" charset="0"/>
                <a:cs typeface="Courier New" pitchFamily="49" charset="0"/>
              </a:rPr>
              <a:t>dfstag</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i</a:t>
            </a:r>
            <a:r>
              <a:rPr lang="en-US" altLang="zh-CN" sz="1800" dirty="0" smtClean="0">
                <a:latin typeface="Courier New" pitchFamily="49" charset="0"/>
                <a:cs typeface="Courier New" pitchFamily="49" charset="0"/>
              </a:rPr>
              <a:t>, n);   pre/post:</a:t>
            </a:r>
            <a:r>
              <a:rPr lang="zh-CN" altLang="en-US" sz="1800" dirty="0" smtClean="0">
                <a:latin typeface="Courier New" pitchFamily="49" charset="0"/>
                <a:cs typeface="Courier New" pitchFamily="49" charset="0"/>
              </a:rPr>
              <a:t>开始</a:t>
            </a:r>
            <a:r>
              <a:rPr lang="en-US" altLang="zh-CN" sz="1800" dirty="0" smtClean="0">
                <a:latin typeface="Courier New" pitchFamily="49" charset="0"/>
                <a:cs typeface="Courier New" pitchFamily="49" charset="0"/>
              </a:rPr>
              <a:t>/</a:t>
            </a:r>
            <a:r>
              <a:rPr lang="zh-CN" altLang="en-US" sz="1800" dirty="0" smtClean="0">
                <a:latin typeface="Courier New" pitchFamily="49" charset="0"/>
                <a:cs typeface="Courier New" pitchFamily="49" charset="0"/>
              </a:rPr>
              <a:t>结束时间     </a:t>
            </a:r>
            <a:r>
              <a:rPr lang="en-US" altLang="zh-CN" sz="1800" dirty="0" smtClean="0">
                <a:latin typeface="Courier New" pitchFamily="49" charset="0"/>
                <a:cs typeface="Courier New" pitchFamily="49" charset="0"/>
              </a:rPr>
              <a:t>*/ </a:t>
            </a:r>
          </a:p>
          <a:p>
            <a:pPr>
              <a:buNone/>
            </a:pPr>
            <a:r>
              <a:rPr lang="en-US" altLang="zh-CN" sz="1800" b="1" dirty="0" err="1" smtClean="0">
                <a:solidFill>
                  <a:srgbClr val="0070C0"/>
                </a:solidFill>
                <a:latin typeface="Courier New" pitchFamily="49" charset="0"/>
                <a:cs typeface="Courier New" pitchFamily="49" charset="0"/>
              </a:rPr>
              <a:t>int</a:t>
            </a:r>
            <a:r>
              <a:rPr lang="en-US" altLang="zh-CN" sz="1800" b="1" dirty="0" smtClean="0">
                <a:solidFill>
                  <a:srgbClr val="0070C0"/>
                </a:solidFill>
                <a:latin typeface="Courier New" pitchFamily="49" charset="0"/>
                <a:cs typeface="Courier New" pitchFamily="49" charset="0"/>
              </a:rPr>
              <a:t> edge[V][V], pre[V], post[V], tag = 0; </a:t>
            </a:r>
          </a:p>
          <a:p>
            <a:pPr>
              <a:buNone/>
            </a:pPr>
            <a:r>
              <a:rPr lang="en-US" altLang="zh-CN" sz="2000" b="1" dirty="0" smtClean="0">
                <a:solidFill>
                  <a:srgbClr val="0070C0"/>
                </a:solidFill>
                <a:latin typeface="Courier New" pitchFamily="49" charset="0"/>
                <a:cs typeface="Courier New" pitchFamily="49" charset="0"/>
              </a:rPr>
              <a:t>void </a:t>
            </a:r>
            <a:r>
              <a:rPr lang="en-US" altLang="zh-CN" sz="2000" b="1" dirty="0" err="1" smtClean="0">
                <a:solidFill>
                  <a:srgbClr val="0070C0"/>
                </a:solidFill>
                <a:latin typeface="Courier New" pitchFamily="49" charset="0"/>
                <a:cs typeface="Courier New" pitchFamily="49" charset="0"/>
              </a:rPr>
              <a:t>dfstag</a:t>
            </a:r>
            <a:r>
              <a:rPr lang="en-US" altLang="zh-CN" sz="2000" b="1" dirty="0" smtClean="0">
                <a:solidFill>
                  <a:srgbClr val="0070C0"/>
                </a:solidFill>
                <a:latin typeface="Courier New" pitchFamily="49" charset="0"/>
                <a:cs typeface="Courier New" pitchFamily="49" charset="0"/>
              </a:rPr>
              <a:t>(</a:t>
            </a:r>
            <a:r>
              <a:rPr lang="en-US" altLang="zh-CN" sz="2000" b="1" dirty="0" err="1" smtClean="0">
                <a:solidFill>
                  <a:srgbClr val="0070C0"/>
                </a:solidFill>
                <a:latin typeface="Courier New" pitchFamily="49" charset="0"/>
                <a:cs typeface="Courier New" pitchFamily="49" charset="0"/>
              </a:rPr>
              <a:t>int</a:t>
            </a:r>
            <a:r>
              <a:rPr lang="en-US" altLang="zh-CN" sz="2000" b="1" dirty="0" smtClean="0">
                <a:solidFill>
                  <a:srgbClr val="0070C0"/>
                </a:solidFill>
                <a:latin typeface="Courier New" pitchFamily="49" charset="0"/>
                <a:cs typeface="Courier New" pitchFamily="49" charset="0"/>
              </a:rPr>
              <a:t> cur, </a:t>
            </a:r>
            <a:r>
              <a:rPr lang="en-US" altLang="zh-CN" sz="2000" b="1" dirty="0" err="1" smtClean="0">
                <a:solidFill>
                  <a:srgbClr val="0070C0"/>
                </a:solidFill>
                <a:latin typeface="Courier New" pitchFamily="49" charset="0"/>
                <a:cs typeface="Courier New" pitchFamily="49" charset="0"/>
              </a:rPr>
              <a:t>int</a:t>
            </a:r>
            <a:r>
              <a:rPr lang="en-US" altLang="zh-CN" sz="2000" b="1" dirty="0" smtClean="0">
                <a:solidFill>
                  <a:srgbClr val="0070C0"/>
                </a:solidFill>
                <a:latin typeface="Courier New" pitchFamily="49" charset="0"/>
                <a:cs typeface="Courier New" pitchFamily="49" charset="0"/>
              </a:rPr>
              <a:t> n)       </a:t>
            </a:r>
          </a:p>
          <a:p>
            <a:pPr>
              <a:buNone/>
            </a:pPr>
            <a:r>
              <a:rPr lang="en-US" altLang="zh-CN" sz="2000" b="1" dirty="0" smtClean="0">
                <a:solidFill>
                  <a:srgbClr val="0070C0"/>
                </a:solidFill>
                <a:latin typeface="Courier New" pitchFamily="49" charset="0"/>
                <a:cs typeface="Courier New" pitchFamily="49" charset="0"/>
              </a:rPr>
              <a:t>{  // vertex: 0 ~ n-1 </a:t>
            </a:r>
          </a:p>
          <a:p>
            <a:pPr>
              <a:buNone/>
            </a:pPr>
            <a:r>
              <a:rPr lang="en-US" altLang="zh-CN" sz="2000" b="1" dirty="0" smtClean="0">
                <a:solidFill>
                  <a:srgbClr val="0070C0"/>
                </a:solidFill>
                <a:latin typeface="Courier New" pitchFamily="49" charset="0"/>
                <a:cs typeface="Courier New" pitchFamily="49" charset="0"/>
              </a:rPr>
              <a:t>  pre[cur] = ++tag; </a:t>
            </a:r>
          </a:p>
          <a:p>
            <a:pPr>
              <a:buNone/>
            </a:pPr>
            <a:r>
              <a:rPr lang="en-US" altLang="zh-CN" sz="2000" b="1" dirty="0" smtClean="0">
                <a:solidFill>
                  <a:srgbClr val="0070C0"/>
                </a:solidFill>
                <a:latin typeface="Courier New" pitchFamily="49" charset="0"/>
                <a:cs typeface="Courier New" pitchFamily="49" charset="0"/>
              </a:rPr>
              <a:t>  for (</a:t>
            </a:r>
            <a:r>
              <a:rPr lang="en-US" altLang="zh-CN" sz="2000" b="1" dirty="0" err="1" smtClean="0">
                <a:solidFill>
                  <a:srgbClr val="0070C0"/>
                </a:solidFill>
                <a:latin typeface="Courier New" pitchFamily="49" charset="0"/>
                <a:cs typeface="Courier New" pitchFamily="49" charset="0"/>
              </a:rPr>
              <a:t>int</a:t>
            </a:r>
            <a:r>
              <a:rPr lang="en-US" altLang="zh-CN" sz="2000" b="1" dirty="0" smtClean="0">
                <a:solidFill>
                  <a:srgbClr val="0070C0"/>
                </a:solidFill>
                <a:latin typeface="Courier New" pitchFamily="49" charset="0"/>
                <a:cs typeface="Courier New" pitchFamily="49" charset="0"/>
              </a:rPr>
              <a:t> </a:t>
            </a:r>
            <a:r>
              <a:rPr lang="en-US" altLang="zh-CN" sz="2000" b="1" dirty="0" err="1" smtClean="0">
                <a:solidFill>
                  <a:srgbClr val="0070C0"/>
                </a:solidFill>
                <a:latin typeface="Courier New" pitchFamily="49" charset="0"/>
                <a:cs typeface="Courier New" pitchFamily="49" charset="0"/>
              </a:rPr>
              <a:t>i</a:t>
            </a:r>
            <a:r>
              <a:rPr lang="en-US" altLang="zh-CN" sz="2000" b="1" dirty="0" smtClean="0">
                <a:solidFill>
                  <a:srgbClr val="0070C0"/>
                </a:solidFill>
                <a:latin typeface="Courier New" pitchFamily="49" charset="0"/>
                <a:cs typeface="Courier New" pitchFamily="49" charset="0"/>
              </a:rPr>
              <a:t>=0; </a:t>
            </a:r>
            <a:r>
              <a:rPr lang="en-US" altLang="zh-CN" sz="2000" b="1" dirty="0" err="1" smtClean="0">
                <a:solidFill>
                  <a:srgbClr val="0070C0"/>
                </a:solidFill>
                <a:latin typeface="Courier New" pitchFamily="49" charset="0"/>
                <a:cs typeface="Courier New" pitchFamily="49" charset="0"/>
              </a:rPr>
              <a:t>i</a:t>
            </a:r>
            <a:r>
              <a:rPr lang="en-US" altLang="zh-CN" sz="2000" b="1" dirty="0" smtClean="0">
                <a:solidFill>
                  <a:srgbClr val="0070C0"/>
                </a:solidFill>
                <a:latin typeface="Courier New" pitchFamily="49" charset="0"/>
                <a:cs typeface="Courier New" pitchFamily="49" charset="0"/>
              </a:rPr>
              <a:t>&lt;n; ++</a:t>
            </a:r>
            <a:r>
              <a:rPr lang="en-US" altLang="zh-CN" sz="2000" b="1" dirty="0" err="1" smtClean="0">
                <a:solidFill>
                  <a:srgbClr val="0070C0"/>
                </a:solidFill>
                <a:latin typeface="Courier New" pitchFamily="49" charset="0"/>
                <a:cs typeface="Courier New" pitchFamily="49" charset="0"/>
              </a:rPr>
              <a:t>i</a:t>
            </a:r>
            <a:r>
              <a:rPr lang="en-US" altLang="zh-CN" sz="2000" b="1" dirty="0" smtClean="0">
                <a:solidFill>
                  <a:srgbClr val="0070C0"/>
                </a:solidFill>
                <a:latin typeface="Courier New" pitchFamily="49" charset="0"/>
                <a:cs typeface="Courier New" pitchFamily="49" charset="0"/>
              </a:rPr>
              <a:t>) if (edge[cur][</a:t>
            </a:r>
            <a:r>
              <a:rPr lang="en-US" altLang="zh-CN" sz="2000" b="1" dirty="0" err="1" smtClean="0">
                <a:solidFill>
                  <a:srgbClr val="0070C0"/>
                </a:solidFill>
                <a:latin typeface="Courier New" pitchFamily="49" charset="0"/>
                <a:cs typeface="Courier New" pitchFamily="49" charset="0"/>
              </a:rPr>
              <a:t>i</a:t>
            </a:r>
            <a:r>
              <a:rPr lang="en-US" altLang="zh-CN" sz="2000" b="1" dirty="0" smtClean="0">
                <a:solidFill>
                  <a:srgbClr val="0070C0"/>
                </a:solidFill>
                <a:latin typeface="Courier New" pitchFamily="49" charset="0"/>
                <a:cs typeface="Courier New" pitchFamily="49" charset="0"/>
              </a:rPr>
              <a:t>]) { </a:t>
            </a:r>
          </a:p>
          <a:p>
            <a:pPr>
              <a:buNone/>
            </a:pPr>
            <a:r>
              <a:rPr lang="en-US" altLang="zh-CN" sz="2000" b="1" dirty="0" smtClean="0">
                <a:solidFill>
                  <a:srgbClr val="0070C0"/>
                </a:solidFill>
                <a:latin typeface="Courier New" pitchFamily="49" charset="0"/>
                <a:cs typeface="Courier New" pitchFamily="49" charset="0"/>
              </a:rPr>
              <a:t>    if (0 == pre[</a:t>
            </a:r>
            <a:r>
              <a:rPr lang="en-US" altLang="zh-CN" sz="2000" b="1" dirty="0" err="1" smtClean="0">
                <a:solidFill>
                  <a:srgbClr val="0070C0"/>
                </a:solidFill>
                <a:latin typeface="Courier New" pitchFamily="49" charset="0"/>
                <a:cs typeface="Courier New" pitchFamily="49" charset="0"/>
              </a:rPr>
              <a:t>i</a:t>
            </a:r>
            <a:r>
              <a:rPr lang="en-US" altLang="zh-CN" sz="2000" b="1" dirty="0" smtClean="0">
                <a:solidFill>
                  <a:srgbClr val="0070C0"/>
                </a:solidFill>
                <a:latin typeface="Courier New" pitchFamily="49" charset="0"/>
                <a:cs typeface="Courier New" pitchFamily="49" charset="0"/>
              </a:rPr>
              <a:t>]) { </a:t>
            </a:r>
          </a:p>
          <a:p>
            <a:pPr>
              <a:buNone/>
            </a:pPr>
            <a:r>
              <a:rPr lang="en-US" altLang="zh-CN" sz="2000" b="1" dirty="0" smtClean="0">
                <a:solidFill>
                  <a:srgbClr val="0070C0"/>
                </a:solidFill>
                <a:latin typeface="Courier New" pitchFamily="49" charset="0"/>
                <a:cs typeface="Courier New" pitchFamily="49" charset="0"/>
              </a:rPr>
              <a:t>      </a:t>
            </a:r>
            <a:r>
              <a:rPr lang="en-US" altLang="zh-CN" sz="2000" b="1" dirty="0" err="1" smtClean="0">
                <a:solidFill>
                  <a:srgbClr val="0070C0"/>
                </a:solidFill>
                <a:latin typeface="Courier New" pitchFamily="49" charset="0"/>
                <a:cs typeface="Courier New" pitchFamily="49" charset="0"/>
              </a:rPr>
              <a:t>printf</a:t>
            </a:r>
            <a:r>
              <a:rPr lang="en-US" altLang="zh-CN" sz="2000" b="1" dirty="0" smtClean="0">
                <a:solidFill>
                  <a:srgbClr val="0070C0"/>
                </a:solidFill>
                <a:latin typeface="Courier New" pitchFamily="49" charset="0"/>
                <a:cs typeface="Courier New" pitchFamily="49" charset="0"/>
              </a:rPr>
              <a:t>("Tree Edge!\n"); </a:t>
            </a:r>
          </a:p>
          <a:p>
            <a:pPr>
              <a:buNone/>
            </a:pPr>
            <a:r>
              <a:rPr lang="en-US" altLang="zh-CN" sz="2000" b="1" dirty="0" smtClean="0">
                <a:solidFill>
                  <a:srgbClr val="0070C0"/>
                </a:solidFill>
                <a:latin typeface="Courier New" pitchFamily="49" charset="0"/>
                <a:cs typeface="Courier New" pitchFamily="49" charset="0"/>
              </a:rPr>
              <a:t>      </a:t>
            </a:r>
            <a:r>
              <a:rPr lang="en-US" altLang="zh-CN" sz="2000" b="1" dirty="0" err="1" smtClean="0">
                <a:solidFill>
                  <a:srgbClr val="0070C0"/>
                </a:solidFill>
                <a:latin typeface="Courier New" pitchFamily="49" charset="0"/>
                <a:cs typeface="Courier New" pitchFamily="49" charset="0"/>
              </a:rPr>
              <a:t>dfstag</a:t>
            </a:r>
            <a:r>
              <a:rPr lang="en-US" altLang="zh-CN" sz="2000" b="1" dirty="0" smtClean="0">
                <a:solidFill>
                  <a:srgbClr val="0070C0"/>
                </a:solidFill>
                <a:latin typeface="Courier New" pitchFamily="49" charset="0"/>
                <a:cs typeface="Courier New" pitchFamily="49" charset="0"/>
              </a:rPr>
              <a:t>(</a:t>
            </a:r>
            <a:r>
              <a:rPr lang="en-US" altLang="zh-CN" sz="2000" b="1" dirty="0" err="1" smtClean="0">
                <a:solidFill>
                  <a:srgbClr val="0070C0"/>
                </a:solidFill>
                <a:latin typeface="Courier New" pitchFamily="49" charset="0"/>
                <a:cs typeface="Courier New" pitchFamily="49" charset="0"/>
              </a:rPr>
              <a:t>i</a:t>
            </a:r>
            <a:r>
              <a:rPr lang="en-US" altLang="zh-CN" sz="2000" b="1" dirty="0" smtClean="0">
                <a:solidFill>
                  <a:srgbClr val="0070C0"/>
                </a:solidFill>
                <a:latin typeface="Courier New" pitchFamily="49" charset="0"/>
                <a:cs typeface="Courier New" pitchFamily="49" charset="0"/>
              </a:rPr>
              <a:t>, n); } </a:t>
            </a:r>
          </a:p>
          <a:p>
            <a:pPr>
              <a:buNone/>
            </a:pPr>
            <a:r>
              <a:rPr lang="en-US" altLang="zh-CN" sz="2000" b="1" dirty="0" smtClean="0">
                <a:solidFill>
                  <a:srgbClr val="0070C0"/>
                </a:solidFill>
                <a:latin typeface="Courier New" pitchFamily="49" charset="0"/>
                <a:cs typeface="Courier New" pitchFamily="49" charset="0"/>
              </a:rPr>
              <a:t>    else { </a:t>
            </a:r>
          </a:p>
          <a:p>
            <a:pPr>
              <a:buNone/>
            </a:pPr>
            <a:r>
              <a:rPr lang="en-US" altLang="zh-CN" sz="2000" b="1" dirty="0" smtClean="0">
                <a:solidFill>
                  <a:srgbClr val="0070C0"/>
                </a:solidFill>
                <a:latin typeface="Courier New" pitchFamily="49" charset="0"/>
                <a:cs typeface="Courier New" pitchFamily="49" charset="0"/>
              </a:rPr>
              <a:t>      if (0 == post[</a:t>
            </a:r>
            <a:r>
              <a:rPr lang="en-US" altLang="zh-CN" sz="2000" b="1" dirty="0" err="1" smtClean="0">
                <a:solidFill>
                  <a:srgbClr val="0070C0"/>
                </a:solidFill>
                <a:latin typeface="Courier New" pitchFamily="49" charset="0"/>
                <a:cs typeface="Courier New" pitchFamily="49" charset="0"/>
              </a:rPr>
              <a:t>i</a:t>
            </a:r>
            <a:r>
              <a:rPr lang="en-US" altLang="zh-CN" sz="2000" b="1" dirty="0" smtClean="0">
                <a:solidFill>
                  <a:srgbClr val="0070C0"/>
                </a:solidFill>
                <a:latin typeface="Courier New" pitchFamily="49" charset="0"/>
                <a:cs typeface="Courier New" pitchFamily="49" charset="0"/>
              </a:rPr>
              <a:t>]) </a:t>
            </a:r>
            <a:r>
              <a:rPr lang="en-US" altLang="zh-CN" sz="2000" b="1" dirty="0" err="1" smtClean="0">
                <a:solidFill>
                  <a:srgbClr val="0070C0"/>
                </a:solidFill>
                <a:latin typeface="Courier New" pitchFamily="49" charset="0"/>
                <a:cs typeface="Courier New" pitchFamily="49" charset="0"/>
              </a:rPr>
              <a:t>printf</a:t>
            </a:r>
            <a:r>
              <a:rPr lang="en-US" altLang="zh-CN" sz="2000" b="1" dirty="0" smtClean="0">
                <a:solidFill>
                  <a:srgbClr val="0070C0"/>
                </a:solidFill>
                <a:latin typeface="Courier New" pitchFamily="49" charset="0"/>
                <a:cs typeface="Courier New" pitchFamily="49" charset="0"/>
              </a:rPr>
              <a:t>("Back Edge!\n"); </a:t>
            </a:r>
          </a:p>
          <a:p>
            <a:pPr>
              <a:buNone/>
            </a:pPr>
            <a:r>
              <a:rPr lang="en-US" altLang="zh-CN" sz="2000" b="1" dirty="0" smtClean="0">
                <a:solidFill>
                  <a:srgbClr val="0070C0"/>
                </a:solidFill>
                <a:latin typeface="Courier New" pitchFamily="49" charset="0"/>
                <a:cs typeface="Courier New" pitchFamily="49" charset="0"/>
              </a:rPr>
              <a:t>      else if(pre[</a:t>
            </a:r>
            <a:r>
              <a:rPr lang="en-US" altLang="zh-CN" sz="2000" b="1" dirty="0" err="1" smtClean="0">
                <a:solidFill>
                  <a:srgbClr val="0070C0"/>
                </a:solidFill>
                <a:latin typeface="Courier New" pitchFamily="49" charset="0"/>
                <a:cs typeface="Courier New" pitchFamily="49" charset="0"/>
              </a:rPr>
              <a:t>i</a:t>
            </a:r>
            <a:r>
              <a:rPr lang="en-US" altLang="zh-CN" sz="2000" b="1" dirty="0" smtClean="0">
                <a:solidFill>
                  <a:srgbClr val="0070C0"/>
                </a:solidFill>
                <a:latin typeface="Courier New" pitchFamily="49" charset="0"/>
                <a:cs typeface="Courier New" pitchFamily="49" charset="0"/>
              </a:rPr>
              <a:t>]&gt;pre[cur]) </a:t>
            </a:r>
            <a:r>
              <a:rPr lang="en-US" altLang="zh-CN" sz="2000" b="1" dirty="0" err="1" smtClean="0">
                <a:solidFill>
                  <a:srgbClr val="0070C0"/>
                </a:solidFill>
                <a:latin typeface="Courier New" pitchFamily="49" charset="0"/>
                <a:cs typeface="Courier New" pitchFamily="49" charset="0"/>
              </a:rPr>
              <a:t>printf</a:t>
            </a:r>
            <a:r>
              <a:rPr lang="en-US" altLang="zh-CN" sz="2000" b="1" dirty="0" smtClean="0">
                <a:solidFill>
                  <a:srgbClr val="0070C0"/>
                </a:solidFill>
                <a:latin typeface="Courier New" pitchFamily="49" charset="0"/>
                <a:cs typeface="Courier New" pitchFamily="49" charset="0"/>
              </a:rPr>
              <a:t>("Down Edge!\n"); </a:t>
            </a:r>
          </a:p>
          <a:p>
            <a:pPr>
              <a:buNone/>
            </a:pPr>
            <a:r>
              <a:rPr lang="en-US" altLang="zh-CN" sz="2000" b="1" dirty="0" smtClean="0">
                <a:solidFill>
                  <a:srgbClr val="0070C0"/>
                </a:solidFill>
                <a:latin typeface="Courier New" pitchFamily="49" charset="0"/>
                <a:cs typeface="Courier New" pitchFamily="49" charset="0"/>
              </a:rPr>
              <a:t>      else </a:t>
            </a:r>
            <a:r>
              <a:rPr lang="en-US" altLang="zh-CN" sz="2000" b="1" dirty="0" err="1" smtClean="0">
                <a:solidFill>
                  <a:srgbClr val="0070C0"/>
                </a:solidFill>
                <a:latin typeface="Courier New" pitchFamily="49" charset="0"/>
                <a:cs typeface="Courier New" pitchFamily="49" charset="0"/>
              </a:rPr>
              <a:t>printf</a:t>
            </a:r>
            <a:r>
              <a:rPr lang="en-US" altLang="zh-CN" sz="2000" b="1" dirty="0" smtClean="0">
                <a:solidFill>
                  <a:srgbClr val="0070C0"/>
                </a:solidFill>
                <a:latin typeface="Courier New" pitchFamily="49" charset="0"/>
                <a:cs typeface="Courier New" pitchFamily="49" charset="0"/>
              </a:rPr>
              <a:t>("Cross Edge!\n"); </a:t>
            </a:r>
          </a:p>
          <a:p>
            <a:pPr>
              <a:buNone/>
            </a:pPr>
            <a:r>
              <a:rPr lang="en-US" altLang="zh-CN" sz="2000" b="1" dirty="0" smtClean="0">
                <a:solidFill>
                  <a:srgbClr val="0070C0"/>
                </a:solidFill>
                <a:latin typeface="Courier New" pitchFamily="49" charset="0"/>
                <a:cs typeface="Courier New" pitchFamily="49" charset="0"/>
              </a:rPr>
              <a:t>    } </a:t>
            </a:r>
          </a:p>
          <a:p>
            <a:pPr>
              <a:buNone/>
            </a:pPr>
            <a:r>
              <a:rPr lang="en-US" altLang="zh-CN" sz="2000" b="1" dirty="0" smtClean="0">
                <a:solidFill>
                  <a:srgbClr val="0070C0"/>
                </a:solidFill>
                <a:latin typeface="Courier New" pitchFamily="49" charset="0"/>
                <a:cs typeface="Courier New" pitchFamily="49" charset="0"/>
              </a:rPr>
              <a:t>  } </a:t>
            </a:r>
          </a:p>
          <a:p>
            <a:pPr>
              <a:buNone/>
            </a:pPr>
            <a:r>
              <a:rPr lang="en-US" altLang="zh-CN" sz="2000" b="1" dirty="0" smtClean="0">
                <a:solidFill>
                  <a:srgbClr val="0070C0"/>
                </a:solidFill>
                <a:latin typeface="Courier New" pitchFamily="49" charset="0"/>
                <a:cs typeface="Courier New" pitchFamily="49" charset="0"/>
              </a:rPr>
              <a:t>  post[cur] = ++tag; </a:t>
            </a:r>
          </a:p>
          <a:p>
            <a:pPr>
              <a:buNone/>
            </a:pPr>
            <a:r>
              <a:rPr lang="en-US" altLang="zh-CN" sz="2000" b="1" dirty="0" smtClean="0">
                <a:solidFill>
                  <a:srgbClr val="0070C0"/>
                </a:solidFill>
                <a:latin typeface="Courier New" pitchFamily="49" charset="0"/>
                <a:cs typeface="Courier New" pitchFamily="49" charset="0"/>
              </a:rPr>
              <a:t>} </a:t>
            </a:r>
            <a:endParaRPr lang="zh-CN" altLang="en-US" sz="1800" b="1" dirty="0" smtClean="0">
              <a:solidFill>
                <a:srgbClr val="0070C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zh-CN" sz="3800" b="1" smtClean="0"/>
              <a:t>DFS in Undirected Graph: </a:t>
            </a:r>
            <a:br>
              <a:rPr lang="en-US" altLang="zh-CN" sz="3800" b="1" smtClean="0"/>
            </a:br>
            <a:r>
              <a:rPr lang="en-US" altLang="zh-CN" sz="3800" b="1" smtClean="0"/>
              <a:t>No Cross Edges in DFS</a:t>
            </a:r>
            <a:endParaRPr lang="zh-CN" altLang="en-US" sz="3800" b="1" smtClean="0"/>
          </a:p>
        </p:txBody>
      </p:sp>
      <p:sp>
        <p:nvSpPr>
          <p:cNvPr id="75779" name="Rectangle 3"/>
          <p:cNvSpPr>
            <a:spLocks noGrp="1" noChangeArrowheads="1"/>
          </p:cNvSpPr>
          <p:nvPr>
            <p:ph type="body" idx="1"/>
          </p:nvPr>
        </p:nvSpPr>
        <p:spPr/>
        <p:txBody>
          <a:bodyPr/>
          <a:lstStyle/>
          <a:p>
            <a:pPr eaLnBrk="1" hangingPunct="1"/>
            <a:r>
              <a:rPr lang="en-US" altLang="zh-CN" smtClean="0"/>
              <a:t>When expanding 2, we would discover 5, so the tree would look like:</a:t>
            </a:r>
            <a:endParaRPr lang="zh-CN" altLang="en-US" smtClean="0"/>
          </a:p>
        </p:txBody>
      </p:sp>
      <p:pic>
        <p:nvPicPr>
          <p:cNvPr id="75780" name="Picture 4"/>
          <p:cNvPicPr>
            <a:picLocks noChangeAspect="1" noChangeArrowheads="1"/>
          </p:cNvPicPr>
          <p:nvPr/>
        </p:nvPicPr>
        <p:blipFill>
          <a:blip r:embed="rId2" cstate="print"/>
          <a:srcRect/>
          <a:stretch>
            <a:fillRect/>
          </a:stretch>
        </p:blipFill>
        <p:spPr bwMode="auto">
          <a:xfrm>
            <a:off x="468313" y="2997200"/>
            <a:ext cx="3671887" cy="2789238"/>
          </a:xfrm>
          <a:prstGeom prst="rect">
            <a:avLst/>
          </a:prstGeom>
          <a:noFill/>
          <a:ln w="9525">
            <a:noFill/>
            <a:miter lim="800000"/>
            <a:headEnd/>
            <a:tailEnd/>
          </a:ln>
        </p:spPr>
      </p:pic>
      <p:pic>
        <p:nvPicPr>
          <p:cNvPr id="75781" name="Picture 5"/>
          <p:cNvPicPr>
            <a:picLocks noChangeAspect="1" noChangeArrowheads="1"/>
          </p:cNvPicPr>
          <p:nvPr/>
        </p:nvPicPr>
        <p:blipFill>
          <a:blip r:embed="rId3" cstate="print"/>
          <a:srcRect/>
          <a:stretch>
            <a:fillRect/>
          </a:stretch>
        </p:blipFill>
        <p:spPr bwMode="auto">
          <a:xfrm>
            <a:off x="5151438" y="2711450"/>
            <a:ext cx="2809875" cy="338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b="1" smtClean="0"/>
              <a:t>DFS Application: Finding Cycles</a:t>
            </a:r>
            <a:endParaRPr lang="zh-CN" altLang="en-US" b="1" smtClean="0"/>
          </a:p>
        </p:txBody>
      </p:sp>
      <p:sp>
        <p:nvSpPr>
          <p:cNvPr id="69635" name="Rectangle 3"/>
          <p:cNvSpPr>
            <a:spLocks noGrp="1" noChangeArrowheads="1"/>
          </p:cNvSpPr>
          <p:nvPr>
            <p:ph type="body" idx="1"/>
          </p:nvPr>
        </p:nvSpPr>
        <p:spPr>
          <a:xfrm>
            <a:off x="250825" y="1052513"/>
            <a:ext cx="8569325" cy="5472112"/>
          </a:xfrm>
        </p:spPr>
        <p:txBody>
          <a:bodyPr/>
          <a:lstStyle/>
          <a:p>
            <a:pPr eaLnBrk="1" hangingPunct="1">
              <a:lnSpc>
                <a:spcPct val="80000"/>
              </a:lnSpc>
            </a:pPr>
            <a:r>
              <a:rPr lang="en-US" altLang="zh-CN" i="1" dirty="0" smtClean="0">
                <a:solidFill>
                  <a:schemeClr val="hlink"/>
                </a:solidFill>
              </a:rPr>
              <a:t>Back edges</a:t>
            </a:r>
            <a:r>
              <a:rPr lang="en-US" altLang="zh-CN" dirty="0" smtClean="0"/>
              <a:t> are the key to finding a cycle in an undirected graph. </a:t>
            </a:r>
          </a:p>
          <a:p>
            <a:pPr eaLnBrk="1" hangingPunct="1">
              <a:lnSpc>
                <a:spcPct val="80000"/>
              </a:lnSpc>
            </a:pPr>
            <a:r>
              <a:rPr lang="en-US" altLang="zh-CN" dirty="0" smtClean="0"/>
              <a:t>Any </a:t>
            </a:r>
            <a:r>
              <a:rPr lang="en-US" altLang="zh-CN" i="1" dirty="0" smtClean="0">
                <a:solidFill>
                  <a:schemeClr val="hlink"/>
                </a:solidFill>
              </a:rPr>
              <a:t>back edge</a:t>
            </a:r>
            <a:r>
              <a:rPr lang="en-US" altLang="zh-CN" dirty="0" smtClean="0"/>
              <a:t> going from x to an ancestor y creates a cycle with the path in the tree from y to x.</a:t>
            </a:r>
          </a:p>
          <a:p>
            <a:pPr eaLnBrk="1" hangingPunct="1">
              <a:lnSpc>
                <a:spcPct val="80000"/>
              </a:lnSpc>
              <a:buFont typeface="Wingdings" pitchFamily="2" charset="2"/>
              <a:buNone/>
            </a:pPr>
            <a:endParaRPr lang="en-US" altLang="zh-CN" sz="2400" b="1" dirty="0" smtClean="0">
              <a:latin typeface="Courier New" pitchFamily="49"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无根树转有根树</a:t>
            </a:r>
            <a:endParaRPr lang="zh-CN" altLang="en-US" dirty="0"/>
          </a:p>
        </p:txBody>
      </p:sp>
      <p:sp>
        <p:nvSpPr>
          <p:cNvPr id="3" name="内容占位符 2"/>
          <p:cNvSpPr>
            <a:spLocks noGrp="1"/>
          </p:cNvSpPr>
          <p:nvPr>
            <p:ph idx="1"/>
          </p:nvPr>
        </p:nvSpPr>
        <p:spPr/>
        <p:txBody>
          <a:bodyPr/>
          <a:lstStyle/>
          <a:p>
            <a:r>
              <a:rPr lang="zh-CN" altLang="en-US" dirty="0" smtClean="0"/>
              <a:t>输入一个</a:t>
            </a:r>
            <a:r>
              <a:rPr lang="en-US" altLang="zh-CN" dirty="0" smtClean="0"/>
              <a:t>n</a:t>
            </a:r>
            <a:r>
              <a:rPr lang="zh-CN" altLang="en-US" dirty="0" smtClean="0"/>
              <a:t>个结点的无根树的各条边，并指定其中一个结点作为结点，要求把该树转化为有根树，输出各个结点的父亲编号。</a:t>
            </a:r>
            <a:r>
              <a:rPr lang="en-US" altLang="zh-CN" dirty="0" smtClean="0"/>
              <a:t>n&lt;=10^6</a:t>
            </a:r>
            <a:r>
              <a:rPr lang="zh-CN" altLang="en-US" dirty="0" smtClean="0"/>
              <a:t>。</a:t>
            </a:r>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无根树转有根树</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zh-CN" altLang="en-US" dirty="0" smtClean="0"/>
              <a:t>存储结构</a:t>
            </a:r>
            <a:endParaRPr lang="en-US" altLang="zh-CN" dirty="0" smtClean="0"/>
          </a:p>
          <a:p>
            <a:pPr lvl="1">
              <a:buNone/>
            </a:pPr>
            <a:r>
              <a:rPr lang="en-US" altLang="zh-CN" dirty="0" smtClean="0"/>
              <a:t>n</a:t>
            </a:r>
            <a:r>
              <a:rPr lang="zh-CN" altLang="en-US" dirty="0" smtClean="0"/>
              <a:t>太大，邻接矩阵存储不合适。借用</a:t>
            </a:r>
            <a:r>
              <a:rPr lang="en-US" altLang="zh-CN" dirty="0" smtClean="0"/>
              <a:t>vector,</a:t>
            </a:r>
            <a:r>
              <a:rPr lang="zh-CN" altLang="en-US" dirty="0" smtClean="0"/>
              <a:t>空间</a:t>
            </a:r>
            <a:r>
              <a:rPr lang="en-US" altLang="zh-CN" dirty="0" smtClean="0"/>
              <a:t>O(n)</a:t>
            </a:r>
          </a:p>
          <a:p>
            <a:pPr lvl="1">
              <a:buNone/>
            </a:pPr>
            <a:r>
              <a:rPr lang="en-US" altLang="zh-CN" sz="2000" dirty="0" smtClean="0">
                <a:solidFill>
                  <a:srgbClr val="0070C0"/>
                </a:solidFill>
                <a:latin typeface="Courier New" pitchFamily="49" charset="0"/>
                <a:cs typeface="Courier New" pitchFamily="49" charset="0"/>
              </a:rPr>
              <a:t>vector&lt;</a:t>
            </a:r>
            <a:r>
              <a:rPr lang="en-US" altLang="zh-CN" sz="2000" dirty="0" err="1" smtClean="0">
                <a:solidFill>
                  <a:srgbClr val="0070C0"/>
                </a:solidFill>
                <a:latin typeface="Courier New" pitchFamily="49" charset="0"/>
                <a:cs typeface="Courier New" pitchFamily="49" charset="0"/>
              </a:rPr>
              <a:t>int</a:t>
            </a:r>
            <a:r>
              <a:rPr lang="en-US" altLang="zh-CN" sz="2000" dirty="0" smtClean="0">
                <a:solidFill>
                  <a:srgbClr val="0070C0"/>
                </a:solidFill>
                <a:latin typeface="Courier New" pitchFamily="49" charset="0"/>
                <a:cs typeface="Courier New" pitchFamily="49" charset="0"/>
              </a:rPr>
              <a:t>&gt; g[</a:t>
            </a:r>
            <a:r>
              <a:rPr lang="en-US" altLang="zh-CN" sz="2000" dirty="0" err="1" smtClean="0">
                <a:solidFill>
                  <a:srgbClr val="0070C0"/>
                </a:solidFill>
                <a:latin typeface="Courier New" pitchFamily="49" charset="0"/>
                <a:cs typeface="Courier New" pitchFamily="49" charset="0"/>
              </a:rPr>
              <a:t>maxn</a:t>
            </a:r>
            <a:r>
              <a:rPr lang="en-US" altLang="zh-CN" sz="2000" dirty="0" smtClean="0">
                <a:solidFill>
                  <a:srgbClr val="0070C0"/>
                </a:solidFill>
                <a:latin typeface="Courier New" pitchFamily="49" charset="0"/>
                <a:cs typeface="Courier New" pitchFamily="49" charset="0"/>
              </a:rPr>
              <a:t>];</a:t>
            </a:r>
          </a:p>
          <a:p>
            <a:pPr lvl="1">
              <a:buNone/>
            </a:pPr>
            <a:r>
              <a:rPr lang="en-US" altLang="zh-CN" sz="2000" dirty="0" smtClean="0">
                <a:solidFill>
                  <a:srgbClr val="0070C0"/>
                </a:solidFill>
                <a:latin typeface="Courier New" pitchFamily="49" charset="0"/>
                <a:cs typeface="Courier New" pitchFamily="49" charset="0"/>
              </a:rPr>
              <a:t>void </a:t>
            </a:r>
            <a:r>
              <a:rPr lang="en-US" altLang="zh-CN" sz="2000" dirty="0" err="1" smtClean="0">
                <a:solidFill>
                  <a:srgbClr val="0070C0"/>
                </a:solidFill>
                <a:latin typeface="Courier New" pitchFamily="49" charset="0"/>
                <a:cs typeface="Courier New" pitchFamily="49" charset="0"/>
              </a:rPr>
              <a:t>read_tree</a:t>
            </a:r>
            <a:r>
              <a:rPr lang="en-US" altLang="zh-CN" sz="2000" dirty="0" smtClean="0">
                <a:solidFill>
                  <a:srgbClr val="0070C0"/>
                </a:solidFill>
                <a:latin typeface="Courier New" pitchFamily="49" charset="0"/>
                <a:cs typeface="Courier New" pitchFamily="49" charset="0"/>
              </a:rPr>
              <a:t>()</a:t>
            </a:r>
          </a:p>
          <a:p>
            <a:pPr lvl="1">
              <a:buNone/>
            </a:pPr>
            <a:r>
              <a:rPr lang="en-US" altLang="zh-CN" sz="2000" dirty="0" smtClean="0">
                <a:solidFill>
                  <a:srgbClr val="0070C0"/>
                </a:solidFill>
                <a:latin typeface="Courier New" pitchFamily="49" charset="0"/>
                <a:cs typeface="Courier New" pitchFamily="49" charset="0"/>
              </a:rPr>
              <a:t>{</a:t>
            </a:r>
          </a:p>
          <a:p>
            <a:pPr lvl="1">
              <a:buNone/>
            </a:pPr>
            <a:r>
              <a:rPr lang="en-US" altLang="zh-CN" sz="2000" dirty="0" smtClean="0">
                <a:solidFill>
                  <a:srgbClr val="0070C0"/>
                </a:solidFill>
                <a:latin typeface="Courier New" pitchFamily="49" charset="0"/>
                <a:cs typeface="Courier New" pitchFamily="49" charset="0"/>
              </a:rPr>
              <a:t>    </a:t>
            </a:r>
            <a:r>
              <a:rPr lang="en-US" altLang="zh-CN" sz="2000" dirty="0" err="1" smtClean="0">
                <a:solidFill>
                  <a:srgbClr val="0070C0"/>
                </a:solidFill>
                <a:latin typeface="Courier New" pitchFamily="49" charset="0"/>
                <a:cs typeface="Courier New" pitchFamily="49" charset="0"/>
              </a:rPr>
              <a:t>int</a:t>
            </a:r>
            <a:r>
              <a:rPr lang="en-US" altLang="zh-CN" sz="2000" dirty="0" smtClean="0">
                <a:solidFill>
                  <a:srgbClr val="0070C0"/>
                </a:solidFill>
                <a:latin typeface="Courier New" pitchFamily="49" charset="0"/>
                <a:cs typeface="Courier New" pitchFamily="49" charset="0"/>
              </a:rPr>
              <a:t> </a:t>
            </a:r>
            <a:r>
              <a:rPr lang="en-US" altLang="zh-CN" sz="2000" dirty="0" err="1" smtClean="0">
                <a:solidFill>
                  <a:srgbClr val="0070C0"/>
                </a:solidFill>
                <a:latin typeface="Courier New" pitchFamily="49" charset="0"/>
                <a:cs typeface="Courier New" pitchFamily="49" charset="0"/>
              </a:rPr>
              <a:t>u,v</a:t>
            </a:r>
            <a:r>
              <a:rPr lang="en-US" altLang="zh-CN" sz="2000" dirty="0" smtClean="0">
                <a:solidFill>
                  <a:srgbClr val="0070C0"/>
                </a:solidFill>
                <a:latin typeface="Courier New" pitchFamily="49" charset="0"/>
                <a:cs typeface="Courier New" pitchFamily="49" charset="0"/>
              </a:rPr>
              <a:t>;    </a:t>
            </a:r>
            <a:r>
              <a:rPr lang="en-US" altLang="zh-CN" sz="2000" dirty="0" err="1" smtClean="0">
                <a:solidFill>
                  <a:srgbClr val="0070C0"/>
                </a:solidFill>
                <a:latin typeface="Courier New" pitchFamily="49" charset="0"/>
                <a:cs typeface="Courier New" pitchFamily="49" charset="0"/>
              </a:rPr>
              <a:t>scanf</a:t>
            </a:r>
            <a:r>
              <a:rPr lang="en-US" altLang="zh-CN" sz="2000" dirty="0" smtClean="0">
                <a:solidFill>
                  <a:srgbClr val="0070C0"/>
                </a:solidFill>
                <a:latin typeface="Courier New" pitchFamily="49" charset="0"/>
                <a:cs typeface="Courier New" pitchFamily="49" charset="0"/>
              </a:rPr>
              <a:t>(“%</a:t>
            </a:r>
            <a:r>
              <a:rPr lang="en-US" altLang="zh-CN" sz="2000" dirty="0" err="1" smtClean="0">
                <a:solidFill>
                  <a:srgbClr val="0070C0"/>
                </a:solidFill>
                <a:latin typeface="Courier New" pitchFamily="49" charset="0"/>
                <a:cs typeface="Courier New" pitchFamily="49" charset="0"/>
              </a:rPr>
              <a:t>d”,&amp;n</a:t>
            </a:r>
            <a:r>
              <a:rPr lang="en-US" altLang="zh-CN" sz="2000" dirty="0" smtClean="0">
                <a:solidFill>
                  <a:srgbClr val="0070C0"/>
                </a:solidFill>
                <a:latin typeface="Courier New" pitchFamily="49" charset="0"/>
                <a:cs typeface="Courier New" pitchFamily="49" charset="0"/>
              </a:rPr>
              <a:t>);</a:t>
            </a:r>
          </a:p>
          <a:p>
            <a:pPr lvl="1">
              <a:buNone/>
            </a:pPr>
            <a:r>
              <a:rPr lang="en-US" altLang="zh-CN" sz="2000" dirty="0" smtClean="0">
                <a:solidFill>
                  <a:srgbClr val="0070C0"/>
                </a:solidFill>
                <a:latin typeface="Courier New" pitchFamily="49" charset="0"/>
                <a:cs typeface="Courier New" pitchFamily="49" charset="0"/>
              </a:rPr>
              <a:t>    for(</a:t>
            </a:r>
            <a:r>
              <a:rPr lang="en-US" altLang="zh-CN" sz="2000" dirty="0" err="1" smtClean="0">
                <a:solidFill>
                  <a:srgbClr val="0070C0"/>
                </a:solidFill>
                <a:latin typeface="Courier New" pitchFamily="49" charset="0"/>
                <a:cs typeface="Courier New" pitchFamily="49" charset="0"/>
              </a:rPr>
              <a:t>int</a:t>
            </a:r>
            <a:r>
              <a:rPr lang="en-US" altLang="zh-CN" sz="2000" dirty="0" smtClean="0">
                <a:solidFill>
                  <a:srgbClr val="0070C0"/>
                </a:solidFill>
                <a:latin typeface="Courier New" pitchFamily="49" charset="0"/>
                <a:cs typeface="Courier New" pitchFamily="49" charset="0"/>
              </a:rPr>
              <a:t> </a:t>
            </a:r>
            <a:r>
              <a:rPr lang="en-US" altLang="zh-CN" sz="2000" dirty="0" err="1" smtClean="0">
                <a:solidFill>
                  <a:srgbClr val="0070C0"/>
                </a:solidFill>
                <a:latin typeface="Courier New" pitchFamily="49" charset="0"/>
                <a:cs typeface="Courier New" pitchFamily="49" charset="0"/>
              </a:rPr>
              <a:t>i</a:t>
            </a:r>
            <a:r>
              <a:rPr lang="en-US" altLang="zh-CN" sz="2000" dirty="0" smtClean="0">
                <a:solidFill>
                  <a:srgbClr val="0070C0"/>
                </a:solidFill>
                <a:latin typeface="Courier New" pitchFamily="49" charset="0"/>
                <a:cs typeface="Courier New" pitchFamily="49" charset="0"/>
              </a:rPr>
              <a:t>=0;i&lt;n-1;i++) {</a:t>
            </a:r>
          </a:p>
          <a:p>
            <a:pPr lvl="1">
              <a:buNone/>
            </a:pPr>
            <a:r>
              <a:rPr lang="en-US" altLang="zh-CN" sz="2000" dirty="0" smtClean="0">
                <a:solidFill>
                  <a:srgbClr val="0070C0"/>
                </a:solidFill>
                <a:latin typeface="Courier New" pitchFamily="49" charset="0"/>
                <a:cs typeface="Courier New" pitchFamily="49" charset="0"/>
              </a:rPr>
              <a:t>        </a:t>
            </a:r>
            <a:r>
              <a:rPr lang="en-US" altLang="zh-CN" sz="2000" dirty="0" err="1" smtClean="0">
                <a:solidFill>
                  <a:srgbClr val="0070C0"/>
                </a:solidFill>
                <a:latin typeface="Courier New" pitchFamily="49" charset="0"/>
                <a:cs typeface="Courier New" pitchFamily="49" charset="0"/>
              </a:rPr>
              <a:t>scanf</a:t>
            </a:r>
            <a:r>
              <a:rPr lang="en-US" altLang="zh-CN" sz="2000" dirty="0" smtClean="0">
                <a:solidFill>
                  <a:srgbClr val="0070C0"/>
                </a:solidFill>
                <a:latin typeface="Courier New" pitchFamily="49" charset="0"/>
                <a:cs typeface="Courier New" pitchFamily="49" charset="0"/>
              </a:rPr>
              <a:t>(“%d”, &amp;u, &amp;v);</a:t>
            </a:r>
          </a:p>
          <a:p>
            <a:pPr lvl="1">
              <a:buNone/>
            </a:pPr>
            <a:r>
              <a:rPr lang="en-US" altLang="zh-CN" sz="2000" dirty="0" smtClean="0">
                <a:solidFill>
                  <a:srgbClr val="0070C0"/>
                </a:solidFill>
                <a:latin typeface="Courier New" pitchFamily="49" charset="0"/>
                <a:cs typeface="Courier New" pitchFamily="49" charset="0"/>
              </a:rPr>
              <a:t>        g[u].</a:t>
            </a:r>
            <a:r>
              <a:rPr lang="en-US" altLang="zh-CN" sz="2000" dirty="0" err="1" smtClean="0">
                <a:solidFill>
                  <a:srgbClr val="0070C0"/>
                </a:solidFill>
                <a:latin typeface="Courier New" pitchFamily="49" charset="0"/>
                <a:cs typeface="Courier New" pitchFamily="49" charset="0"/>
              </a:rPr>
              <a:t>push_back</a:t>
            </a:r>
            <a:r>
              <a:rPr lang="en-US" altLang="zh-CN" sz="2000" dirty="0" smtClean="0">
                <a:solidFill>
                  <a:srgbClr val="0070C0"/>
                </a:solidFill>
                <a:latin typeface="Courier New" pitchFamily="49" charset="0"/>
                <a:cs typeface="Courier New" pitchFamily="49" charset="0"/>
              </a:rPr>
              <a:t>(v); g[v].</a:t>
            </a:r>
            <a:r>
              <a:rPr lang="en-US" altLang="zh-CN" sz="2000" dirty="0" err="1" smtClean="0">
                <a:solidFill>
                  <a:srgbClr val="0070C0"/>
                </a:solidFill>
                <a:latin typeface="Courier New" pitchFamily="49" charset="0"/>
                <a:cs typeface="Courier New" pitchFamily="49" charset="0"/>
              </a:rPr>
              <a:t>push_back</a:t>
            </a:r>
            <a:r>
              <a:rPr lang="en-US" altLang="zh-CN" sz="2000" dirty="0" smtClean="0">
                <a:solidFill>
                  <a:srgbClr val="0070C0"/>
                </a:solidFill>
                <a:latin typeface="Courier New" pitchFamily="49" charset="0"/>
                <a:cs typeface="Courier New" pitchFamily="49" charset="0"/>
              </a:rPr>
              <a:t>(u); </a:t>
            </a:r>
          </a:p>
          <a:p>
            <a:pPr lvl="1">
              <a:buNone/>
            </a:pPr>
            <a:r>
              <a:rPr lang="en-US" altLang="zh-CN" sz="2000" dirty="0" smtClean="0">
                <a:solidFill>
                  <a:srgbClr val="0070C0"/>
                </a:solidFill>
                <a:latin typeface="Courier New" pitchFamily="49" charset="0"/>
                <a:cs typeface="Courier New" pitchFamily="49" charset="0"/>
              </a:rPr>
              <a:t>    }</a:t>
            </a:r>
          </a:p>
          <a:p>
            <a:pPr lvl="1">
              <a:buNone/>
            </a:pPr>
            <a:r>
              <a:rPr lang="en-US" altLang="zh-CN" sz="2000" dirty="0" smtClean="0">
                <a:solidFill>
                  <a:srgbClr val="0070C0"/>
                </a:solidFill>
                <a:latin typeface="Courier New" pitchFamily="49" charset="0"/>
                <a:cs typeface="Courier New" pitchFamily="49" charset="0"/>
              </a:rPr>
              <a:t>}</a:t>
            </a:r>
            <a:endParaRPr lang="zh-CN" altLang="en-US" dirty="0">
              <a:solidFill>
                <a:srgbClr val="0070C0"/>
              </a:solidFill>
              <a:latin typeface="Courier New" pitchFamily="49" charset="0"/>
              <a:cs typeface="Courier New" pitchFamily="49"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无根树转有根树</a:t>
            </a:r>
            <a:endParaRPr lang="zh-CN" altLang="en-US" dirty="0"/>
          </a:p>
        </p:txBody>
      </p:sp>
      <p:sp>
        <p:nvSpPr>
          <p:cNvPr id="3" name="内容占位符 2"/>
          <p:cNvSpPr>
            <a:spLocks noGrp="1"/>
          </p:cNvSpPr>
          <p:nvPr>
            <p:ph idx="1"/>
          </p:nvPr>
        </p:nvSpPr>
        <p:spPr>
          <a:xfrm>
            <a:off x="251520" y="1268760"/>
            <a:ext cx="8892480" cy="4862165"/>
          </a:xfrm>
        </p:spPr>
        <p:txBody>
          <a:bodyPr/>
          <a:lstStyle/>
          <a:p>
            <a:r>
              <a:rPr lang="zh-CN" altLang="en-US" dirty="0" smtClean="0"/>
              <a:t>转化过程</a:t>
            </a:r>
            <a:endParaRPr lang="en-US" altLang="zh-CN" dirty="0" smtClean="0"/>
          </a:p>
          <a:p>
            <a:pPr lvl="1">
              <a:buNone/>
            </a:pPr>
            <a:r>
              <a:rPr lang="en-US" altLang="zh-CN" sz="2000" dirty="0" smtClean="0">
                <a:solidFill>
                  <a:srgbClr val="0070C0"/>
                </a:solidFill>
                <a:latin typeface="Courier New" pitchFamily="49" charset="0"/>
                <a:cs typeface="Courier New" pitchFamily="49" charset="0"/>
              </a:rPr>
              <a:t>void </a:t>
            </a:r>
            <a:r>
              <a:rPr lang="en-US" altLang="zh-CN" sz="2000" dirty="0" err="1" smtClean="0">
                <a:solidFill>
                  <a:srgbClr val="0070C0"/>
                </a:solidFill>
                <a:latin typeface="Courier New" pitchFamily="49" charset="0"/>
                <a:cs typeface="Courier New" pitchFamily="49" charset="0"/>
              </a:rPr>
              <a:t>dfs</a:t>
            </a:r>
            <a:r>
              <a:rPr lang="en-US" altLang="zh-CN" sz="2000" dirty="0" smtClean="0">
                <a:solidFill>
                  <a:srgbClr val="0070C0"/>
                </a:solidFill>
                <a:latin typeface="Courier New" pitchFamily="49" charset="0"/>
                <a:cs typeface="Courier New" pitchFamily="49" charset="0"/>
              </a:rPr>
              <a:t>(</a:t>
            </a:r>
            <a:r>
              <a:rPr lang="en-US" altLang="zh-CN" sz="2000" dirty="0" err="1" smtClean="0">
                <a:solidFill>
                  <a:srgbClr val="0070C0"/>
                </a:solidFill>
                <a:latin typeface="Courier New" pitchFamily="49" charset="0"/>
                <a:cs typeface="Courier New" pitchFamily="49" charset="0"/>
              </a:rPr>
              <a:t>int</a:t>
            </a:r>
            <a:r>
              <a:rPr lang="en-US" altLang="zh-CN" sz="2000" dirty="0" smtClean="0">
                <a:solidFill>
                  <a:srgbClr val="0070C0"/>
                </a:solidFill>
                <a:latin typeface="Courier New" pitchFamily="49" charset="0"/>
                <a:cs typeface="Courier New" pitchFamily="49" charset="0"/>
              </a:rPr>
              <a:t> u, </a:t>
            </a:r>
            <a:r>
              <a:rPr lang="en-US" altLang="zh-CN" sz="2000" dirty="0" err="1" smtClean="0">
                <a:solidFill>
                  <a:srgbClr val="0070C0"/>
                </a:solidFill>
                <a:latin typeface="Courier New" pitchFamily="49" charset="0"/>
                <a:cs typeface="Courier New" pitchFamily="49" charset="0"/>
              </a:rPr>
              <a:t>int</a:t>
            </a:r>
            <a:r>
              <a:rPr lang="en-US" altLang="zh-CN" sz="2000" dirty="0" smtClean="0">
                <a:solidFill>
                  <a:srgbClr val="0070C0"/>
                </a:solidFill>
                <a:latin typeface="Courier New" pitchFamily="49" charset="0"/>
                <a:cs typeface="Courier New" pitchFamily="49" charset="0"/>
              </a:rPr>
              <a:t> </a:t>
            </a:r>
            <a:r>
              <a:rPr lang="en-US" altLang="zh-CN" sz="2000" dirty="0" err="1" smtClean="0">
                <a:solidFill>
                  <a:srgbClr val="0070C0"/>
                </a:solidFill>
                <a:latin typeface="Courier New" pitchFamily="49" charset="0"/>
                <a:cs typeface="Courier New" pitchFamily="49" charset="0"/>
              </a:rPr>
              <a:t>fa</a:t>
            </a:r>
            <a:r>
              <a:rPr lang="en-US" altLang="zh-CN" sz="2000" dirty="0" smtClean="0">
                <a:solidFill>
                  <a:srgbClr val="0070C0"/>
                </a:solidFill>
                <a:latin typeface="Courier New" pitchFamily="49" charset="0"/>
                <a:cs typeface="Courier New" pitchFamily="49" charset="0"/>
              </a:rPr>
              <a:t>) //</a:t>
            </a:r>
            <a:r>
              <a:rPr lang="zh-CN" altLang="en-US" sz="2000" dirty="0" smtClean="0">
                <a:solidFill>
                  <a:srgbClr val="0070C0"/>
                </a:solidFill>
                <a:latin typeface="Courier New" pitchFamily="49" charset="0"/>
                <a:cs typeface="Courier New" pitchFamily="49" charset="0"/>
              </a:rPr>
              <a:t>递归转化</a:t>
            </a:r>
            <a:r>
              <a:rPr lang="en-US" altLang="zh-CN" sz="2000" dirty="0" smtClean="0">
                <a:solidFill>
                  <a:srgbClr val="0070C0"/>
                </a:solidFill>
                <a:latin typeface="Courier New" pitchFamily="49" charset="0"/>
                <a:cs typeface="Courier New" pitchFamily="49" charset="0"/>
              </a:rPr>
              <a:t>u</a:t>
            </a:r>
            <a:r>
              <a:rPr lang="zh-CN" altLang="en-US" sz="2000" dirty="0" smtClean="0">
                <a:solidFill>
                  <a:srgbClr val="0070C0"/>
                </a:solidFill>
                <a:latin typeface="Courier New" pitchFamily="49" charset="0"/>
                <a:cs typeface="Courier New" pitchFamily="49" charset="0"/>
              </a:rPr>
              <a:t>为根的子树</a:t>
            </a:r>
            <a:r>
              <a:rPr lang="en-US" altLang="zh-CN" sz="2000" dirty="0" smtClean="0">
                <a:solidFill>
                  <a:srgbClr val="0070C0"/>
                </a:solidFill>
                <a:latin typeface="Courier New" pitchFamily="49" charset="0"/>
                <a:cs typeface="Courier New" pitchFamily="49" charset="0"/>
              </a:rPr>
              <a:t>,u</a:t>
            </a:r>
            <a:r>
              <a:rPr lang="zh-CN" altLang="en-US" sz="2000" dirty="0" smtClean="0">
                <a:solidFill>
                  <a:srgbClr val="0070C0"/>
                </a:solidFill>
                <a:latin typeface="Courier New" pitchFamily="49" charset="0"/>
                <a:cs typeface="Courier New" pitchFamily="49" charset="0"/>
              </a:rPr>
              <a:t>的父亲为</a:t>
            </a:r>
            <a:r>
              <a:rPr lang="en-US" altLang="zh-CN" sz="2000" dirty="0" err="1" smtClean="0">
                <a:solidFill>
                  <a:srgbClr val="0070C0"/>
                </a:solidFill>
                <a:latin typeface="Courier New" pitchFamily="49" charset="0"/>
                <a:cs typeface="Courier New" pitchFamily="49" charset="0"/>
              </a:rPr>
              <a:t>fa</a:t>
            </a:r>
            <a:endParaRPr lang="en-US" altLang="zh-CN" sz="2000" dirty="0" smtClean="0">
              <a:solidFill>
                <a:srgbClr val="0070C0"/>
              </a:solidFill>
              <a:latin typeface="Courier New" pitchFamily="49" charset="0"/>
              <a:cs typeface="Courier New" pitchFamily="49" charset="0"/>
            </a:endParaRPr>
          </a:p>
          <a:p>
            <a:pPr lvl="1">
              <a:buNone/>
            </a:pPr>
            <a:r>
              <a:rPr lang="en-US" altLang="zh-CN" sz="2000" dirty="0" smtClean="0">
                <a:solidFill>
                  <a:srgbClr val="0070C0"/>
                </a:solidFill>
                <a:latin typeface="Courier New" pitchFamily="49" charset="0"/>
                <a:cs typeface="Courier New" pitchFamily="49" charset="0"/>
              </a:rPr>
              <a:t>{</a:t>
            </a:r>
          </a:p>
          <a:p>
            <a:pPr lvl="1">
              <a:buNone/>
            </a:pPr>
            <a:r>
              <a:rPr lang="en-US" altLang="zh-CN" sz="2000" dirty="0" smtClean="0">
                <a:solidFill>
                  <a:srgbClr val="0070C0"/>
                </a:solidFill>
                <a:latin typeface="Courier New" pitchFamily="49" charset="0"/>
                <a:cs typeface="Courier New" pitchFamily="49" charset="0"/>
              </a:rPr>
              <a:t>  </a:t>
            </a:r>
            <a:r>
              <a:rPr lang="en-US" altLang="zh-CN" sz="2000" dirty="0" err="1" smtClean="0">
                <a:solidFill>
                  <a:srgbClr val="0070C0"/>
                </a:solidFill>
                <a:latin typeface="Courier New" pitchFamily="49" charset="0"/>
                <a:cs typeface="Courier New" pitchFamily="49" charset="0"/>
              </a:rPr>
              <a:t>int</a:t>
            </a:r>
            <a:r>
              <a:rPr lang="en-US" altLang="zh-CN" sz="2000" dirty="0" smtClean="0">
                <a:solidFill>
                  <a:srgbClr val="0070C0"/>
                </a:solidFill>
                <a:latin typeface="Courier New" pitchFamily="49" charset="0"/>
                <a:cs typeface="Courier New" pitchFamily="49" charset="0"/>
              </a:rPr>
              <a:t> d = g[u].size();  //</a:t>
            </a:r>
            <a:r>
              <a:rPr lang="zh-CN" altLang="en-US" sz="2000" dirty="0" smtClean="0">
                <a:solidFill>
                  <a:srgbClr val="0070C0"/>
                </a:solidFill>
                <a:latin typeface="Courier New" pitchFamily="49" charset="0"/>
                <a:cs typeface="Courier New" pitchFamily="49" charset="0"/>
              </a:rPr>
              <a:t>结点</a:t>
            </a:r>
            <a:r>
              <a:rPr lang="en-US" altLang="zh-CN" sz="2000" dirty="0" smtClean="0">
                <a:solidFill>
                  <a:srgbClr val="0070C0"/>
                </a:solidFill>
                <a:latin typeface="Courier New" pitchFamily="49" charset="0"/>
                <a:cs typeface="Courier New" pitchFamily="49" charset="0"/>
              </a:rPr>
              <a:t>u</a:t>
            </a:r>
            <a:r>
              <a:rPr lang="zh-CN" altLang="en-US" sz="2000" dirty="0" smtClean="0">
                <a:solidFill>
                  <a:srgbClr val="0070C0"/>
                </a:solidFill>
                <a:latin typeface="Courier New" pitchFamily="49" charset="0"/>
                <a:cs typeface="Courier New" pitchFamily="49" charset="0"/>
              </a:rPr>
              <a:t>的相邻点个数</a:t>
            </a:r>
            <a:endParaRPr lang="en-US" altLang="zh-CN" sz="2000" dirty="0" smtClean="0">
              <a:solidFill>
                <a:srgbClr val="0070C0"/>
              </a:solidFill>
              <a:latin typeface="Courier New" pitchFamily="49" charset="0"/>
              <a:cs typeface="Courier New" pitchFamily="49" charset="0"/>
            </a:endParaRPr>
          </a:p>
          <a:p>
            <a:pPr lvl="1">
              <a:buNone/>
            </a:pPr>
            <a:r>
              <a:rPr lang="en-US" altLang="zh-CN" sz="2000" dirty="0" smtClean="0">
                <a:solidFill>
                  <a:srgbClr val="0070C0"/>
                </a:solidFill>
                <a:latin typeface="Courier New" pitchFamily="49" charset="0"/>
                <a:cs typeface="Courier New" pitchFamily="49" charset="0"/>
              </a:rPr>
              <a:t>  for(</a:t>
            </a:r>
            <a:r>
              <a:rPr lang="en-US" altLang="zh-CN" sz="2000" dirty="0" err="1" smtClean="0">
                <a:solidFill>
                  <a:srgbClr val="0070C0"/>
                </a:solidFill>
                <a:latin typeface="Courier New" pitchFamily="49" charset="0"/>
                <a:cs typeface="Courier New" pitchFamily="49" charset="0"/>
              </a:rPr>
              <a:t>int</a:t>
            </a:r>
            <a:r>
              <a:rPr lang="en-US" altLang="zh-CN" sz="2000" dirty="0" smtClean="0">
                <a:solidFill>
                  <a:srgbClr val="0070C0"/>
                </a:solidFill>
                <a:latin typeface="Courier New" pitchFamily="49" charset="0"/>
                <a:cs typeface="Courier New" pitchFamily="49" charset="0"/>
              </a:rPr>
              <a:t> </a:t>
            </a:r>
            <a:r>
              <a:rPr lang="en-US" altLang="zh-CN" sz="2000" dirty="0" err="1" smtClean="0">
                <a:solidFill>
                  <a:srgbClr val="0070C0"/>
                </a:solidFill>
                <a:latin typeface="Courier New" pitchFamily="49" charset="0"/>
                <a:cs typeface="Courier New" pitchFamily="49" charset="0"/>
              </a:rPr>
              <a:t>i</a:t>
            </a:r>
            <a:r>
              <a:rPr lang="en-US" altLang="zh-CN" sz="2000" dirty="0" smtClean="0">
                <a:solidFill>
                  <a:srgbClr val="0070C0"/>
                </a:solidFill>
                <a:latin typeface="Courier New" pitchFamily="49" charset="0"/>
                <a:cs typeface="Courier New" pitchFamily="49" charset="0"/>
              </a:rPr>
              <a:t>=0;i&lt;</a:t>
            </a:r>
            <a:r>
              <a:rPr lang="en-US" altLang="zh-CN" sz="2000" dirty="0" err="1" smtClean="0">
                <a:solidFill>
                  <a:srgbClr val="0070C0"/>
                </a:solidFill>
                <a:latin typeface="Courier New" pitchFamily="49" charset="0"/>
                <a:cs typeface="Courier New" pitchFamily="49" charset="0"/>
              </a:rPr>
              <a:t>d;i</a:t>
            </a:r>
            <a:r>
              <a:rPr lang="en-US" altLang="zh-CN" sz="2000" dirty="0" smtClean="0">
                <a:solidFill>
                  <a:srgbClr val="0070C0"/>
                </a:solidFill>
                <a:latin typeface="Courier New" pitchFamily="49" charset="0"/>
                <a:cs typeface="Courier New" pitchFamily="49" charset="0"/>
              </a:rPr>
              <a:t>++)</a:t>
            </a:r>
          </a:p>
          <a:p>
            <a:pPr lvl="1">
              <a:buNone/>
            </a:pPr>
            <a:r>
              <a:rPr lang="en-US" altLang="zh-CN" sz="2000" dirty="0" smtClean="0">
                <a:solidFill>
                  <a:srgbClr val="0070C0"/>
                </a:solidFill>
                <a:latin typeface="Courier New" pitchFamily="49" charset="0"/>
                <a:cs typeface="Courier New" pitchFamily="49" charset="0"/>
              </a:rPr>
              <a:t>  {</a:t>
            </a:r>
          </a:p>
          <a:p>
            <a:pPr lvl="1">
              <a:buNone/>
            </a:pPr>
            <a:r>
              <a:rPr lang="en-US" altLang="zh-CN" sz="2000" dirty="0" smtClean="0">
                <a:solidFill>
                  <a:srgbClr val="0070C0"/>
                </a:solidFill>
                <a:latin typeface="Courier New" pitchFamily="49" charset="0"/>
                <a:cs typeface="Courier New" pitchFamily="49" charset="0"/>
              </a:rPr>
              <a:t>    </a:t>
            </a:r>
            <a:r>
              <a:rPr lang="en-US" altLang="zh-CN" sz="2000" dirty="0" err="1" smtClean="0">
                <a:solidFill>
                  <a:srgbClr val="0070C0"/>
                </a:solidFill>
                <a:latin typeface="Courier New" pitchFamily="49" charset="0"/>
                <a:cs typeface="Courier New" pitchFamily="49" charset="0"/>
              </a:rPr>
              <a:t>int</a:t>
            </a:r>
            <a:r>
              <a:rPr lang="en-US" altLang="zh-CN" sz="2000" dirty="0" smtClean="0">
                <a:solidFill>
                  <a:srgbClr val="0070C0"/>
                </a:solidFill>
                <a:latin typeface="Courier New" pitchFamily="49" charset="0"/>
                <a:cs typeface="Courier New" pitchFamily="49" charset="0"/>
              </a:rPr>
              <a:t> v = g[u][</a:t>
            </a:r>
            <a:r>
              <a:rPr lang="en-US" altLang="zh-CN" sz="2000" dirty="0" err="1" smtClean="0">
                <a:solidFill>
                  <a:srgbClr val="0070C0"/>
                </a:solidFill>
                <a:latin typeface="Courier New" pitchFamily="49" charset="0"/>
                <a:cs typeface="Courier New" pitchFamily="49" charset="0"/>
              </a:rPr>
              <a:t>i</a:t>
            </a:r>
            <a:r>
              <a:rPr lang="en-US" altLang="zh-CN" sz="2000" dirty="0" smtClean="0">
                <a:solidFill>
                  <a:srgbClr val="0070C0"/>
                </a:solidFill>
                <a:latin typeface="Courier New" pitchFamily="49" charset="0"/>
                <a:cs typeface="Courier New" pitchFamily="49" charset="0"/>
              </a:rPr>
              <a:t>];    //</a:t>
            </a:r>
            <a:r>
              <a:rPr lang="zh-CN" altLang="en-US" sz="2000" dirty="0" smtClean="0">
                <a:solidFill>
                  <a:srgbClr val="0070C0"/>
                </a:solidFill>
                <a:latin typeface="Courier New" pitchFamily="49" charset="0"/>
                <a:cs typeface="Courier New" pitchFamily="49" charset="0"/>
              </a:rPr>
              <a:t>结点</a:t>
            </a:r>
            <a:r>
              <a:rPr lang="en-US" altLang="zh-CN" sz="2000" dirty="0" smtClean="0">
                <a:solidFill>
                  <a:srgbClr val="0070C0"/>
                </a:solidFill>
                <a:latin typeface="Courier New" pitchFamily="49" charset="0"/>
                <a:cs typeface="Courier New" pitchFamily="49" charset="0"/>
              </a:rPr>
              <a:t>u</a:t>
            </a:r>
            <a:r>
              <a:rPr lang="zh-CN" altLang="en-US" sz="2000" dirty="0" smtClean="0">
                <a:solidFill>
                  <a:srgbClr val="0070C0"/>
                </a:solidFill>
                <a:latin typeface="Courier New" pitchFamily="49" charset="0"/>
                <a:cs typeface="Courier New" pitchFamily="49" charset="0"/>
              </a:rPr>
              <a:t>的第</a:t>
            </a:r>
            <a:r>
              <a:rPr lang="en-US" altLang="zh-CN" sz="2000" dirty="0" err="1" smtClean="0">
                <a:solidFill>
                  <a:srgbClr val="0070C0"/>
                </a:solidFill>
                <a:latin typeface="Courier New" pitchFamily="49" charset="0"/>
                <a:cs typeface="Courier New" pitchFamily="49" charset="0"/>
              </a:rPr>
              <a:t>i</a:t>
            </a:r>
            <a:r>
              <a:rPr lang="zh-CN" altLang="en-US" sz="2000" dirty="0" smtClean="0">
                <a:solidFill>
                  <a:srgbClr val="0070C0"/>
                </a:solidFill>
                <a:latin typeface="Courier New" pitchFamily="49" charset="0"/>
                <a:cs typeface="Courier New" pitchFamily="49" charset="0"/>
              </a:rPr>
              <a:t>个相邻点</a:t>
            </a:r>
            <a:endParaRPr lang="en-US" altLang="zh-CN" sz="2000" dirty="0" smtClean="0">
              <a:solidFill>
                <a:srgbClr val="0070C0"/>
              </a:solidFill>
              <a:latin typeface="Courier New" pitchFamily="49" charset="0"/>
              <a:cs typeface="Courier New" pitchFamily="49" charset="0"/>
            </a:endParaRPr>
          </a:p>
          <a:p>
            <a:pPr lvl="1">
              <a:buNone/>
            </a:pPr>
            <a:r>
              <a:rPr lang="en-US" altLang="zh-CN" sz="2000" dirty="0" smtClean="0">
                <a:solidFill>
                  <a:srgbClr val="0070C0"/>
                </a:solidFill>
                <a:latin typeface="Courier New" pitchFamily="49" charset="0"/>
                <a:cs typeface="Courier New" pitchFamily="49" charset="0"/>
              </a:rPr>
              <a:t>    //</a:t>
            </a:r>
            <a:r>
              <a:rPr lang="zh-CN" altLang="en-US" sz="2000" dirty="0" smtClean="0">
                <a:solidFill>
                  <a:srgbClr val="0070C0"/>
                </a:solidFill>
                <a:latin typeface="Courier New" pitchFamily="49" charset="0"/>
                <a:cs typeface="Courier New" pitchFamily="49" charset="0"/>
              </a:rPr>
              <a:t>把</a:t>
            </a:r>
            <a:r>
              <a:rPr lang="en-US" altLang="zh-CN" sz="2000" dirty="0" smtClean="0">
                <a:solidFill>
                  <a:srgbClr val="0070C0"/>
                </a:solidFill>
                <a:latin typeface="Courier New" pitchFamily="49" charset="0"/>
                <a:cs typeface="Courier New" pitchFamily="49" charset="0"/>
              </a:rPr>
              <a:t>v</a:t>
            </a:r>
            <a:r>
              <a:rPr lang="zh-CN" altLang="en-US" sz="2000" dirty="0" smtClean="0">
                <a:solidFill>
                  <a:srgbClr val="0070C0"/>
                </a:solidFill>
                <a:latin typeface="Courier New" pitchFamily="49" charset="0"/>
                <a:cs typeface="Courier New" pitchFamily="49" charset="0"/>
              </a:rPr>
              <a:t>的父亲设为</a:t>
            </a:r>
            <a:r>
              <a:rPr lang="en-US" altLang="zh-CN" sz="2000" dirty="0" smtClean="0">
                <a:solidFill>
                  <a:srgbClr val="0070C0"/>
                </a:solidFill>
                <a:latin typeface="Courier New" pitchFamily="49" charset="0"/>
                <a:cs typeface="Courier New" pitchFamily="49" charset="0"/>
              </a:rPr>
              <a:t>u</a:t>
            </a:r>
            <a:r>
              <a:rPr lang="zh-CN" altLang="en-US" sz="2000" dirty="0" smtClean="0">
                <a:solidFill>
                  <a:srgbClr val="0070C0"/>
                </a:solidFill>
                <a:latin typeface="Courier New" pitchFamily="49" charset="0"/>
                <a:cs typeface="Courier New" pitchFamily="49" charset="0"/>
              </a:rPr>
              <a:t>，然后递归转化以</a:t>
            </a:r>
            <a:r>
              <a:rPr lang="en-US" altLang="zh-CN" sz="2000" dirty="0" smtClean="0">
                <a:solidFill>
                  <a:srgbClr val="0070C0"/>
                </a:solidFill>
                <a:latin typeface="Courier New" pitchFamily="49" charset="0"/>
                <a:cs typeface="Courier New" pitchFamily="49" charset="0"/>
              </a:rPr>
              <a:t>v</a:t>
            </a:r>
            <a:r>
              <a:rPr lang="zh-CN" altLang="en-US" sz="2000" dirty="0" smtClean="0">
                <a:solidFill>
                  <a:srgbClr val="0070C0"/>
                </a:solidFill>
                <a:latin typeface="Courier New" pitchFamily="49" charset="0"/>
                <a:cs typeface="Courier New" pitchFamily="49" charset="0"/>
              </a:rPr>
              <a:t>为根的子树</a:t>
            </a:r>
            <a:endParaRPr lang="en-US" altLang="zh-CN" sz="2000" dirty="0" smtClean="0">
              <a:solidFill>
                <a:srgbClr val="0070C0"/>
              </a:solidFill>
              <a:latin typeface="Courier New" pitchFamily="49" charset="0"/>
              <a:cs typeface="Courier New" pitchFamily="49" charset="0"/>
            </a:endParaRPr>
          </a:p>
          <a:p>
            <a:pPr lvl="1">
              <a:buNone/>
            </a:pPr>
            <a:r>
              <a:rPr lang="en-US" altLang="zh-CN" sz="2000" dirty="0" smtClean="0">
                <a:solidFill>
                  <a:srgbClr val="FF0000"/>
                </a:solidFill>
                <a:latin typeface="Courier New" pitchFamily="49" charset="0"/>
                <a:cs typeface="Courier New" pitchFamily="49" charset="0"/>
              </a:rPr>
              <a:t>    if (v!=</a:t>
            </a:r>
            <a:r>
              <a:rPr lang="en-US" altLang="zh-CN" sz="2000" dirty="0" err="1" smtClean="0">
                <a:solidFill>
                  <a:srgbClr val="FF0000"/>
                </a:solidFill>
                <a:latin typeface="Courier New" pitchFamily="49" charset="0"/>
                <a:cs typeface="Courier New" pitchFamily="49" charset="0"/>
              </a:rPr>
              <a:t>fa</a:t>
            </a:r>
            <a:r>
              <a:rPr lang="en-US" altLang="zh-CN" sz="2000" dirty="0" smtClean="0">
                <a:solidFill>
                  <a:srgbClr val="FF0000"/>
                </a:solidFill>
                <a:latin typeface="Courier New" pitchFamily="49" charset="0"/>
                <a:cs typeface="Courier New" pitchFamily="49" charset="0"/>
              </a:rPr>
              <a:t>) </a:t>
            </a:r>
            <a:r>
              <a:rPr lang="en-US" altLang="zh-CN" sz="2000" dirty="0" err="1" smtClean="0">
                <a:solidFill>
                  <a:srgbClr val="0070C0"/>
                </a:solidFill>
                <a:latin typeface="Courier New" pitchFamily="49" charset="0"/>
                <a:cs typeface="Courier New" pitchFamily="49" charset="0"/>
              </a:rPr>
              <a:t>dfs</a:t>
            </a:r>
            <a:r>
              <a:rPr lang="en-US" altLang="zh-CN" sz="2000" dirty="0" smtClean="0">
                <a:solidFill>
                  <a:srgbClr val="0070C0"/>
                </a:solidFill>
                <a:latin typeface="Courier New" pitchFamily="49" charset="0"/>
                <a:cs typeface="Courier New" pitchFamily="49" charset="0"/>
              </a:rPr>
              <a:t>(</a:t>
            </a:r>
            <a:r>
              <a:rPr lang="en-US" altLang="zh-CN" sz="2000" dirty="0" err="1" smtClean="0">
                <a:solidFill>
                  <a:srgbClr val="0070C0"/>
                </a:solidFill>
                <a:latin typeface="Courier New" pitchFamily="49" charset="0"/>
                <a:cs typeface="Courier New" pitchFamily="49" charset="0"/>
              </a:rPr>
              <a:t>v,p</a:t>
            </a:r>
            <a:r>
              <a:rPr lang="en-US" altLang="zh-CN" sz="2000" dirty="0" smtClean="0">
                <a:solidFill>
                  <a:srgbClr val="0070C0"/>
                </a:solidFill>
                <a:latin typeface="Courier New" pitchFamily="49" charset="0"/>
                <a:cs typeface="Courier New" pitchFamily="49" charset="0"/>
              </a:rPr>
              <a:t>[v]=u); </a:t>
            </a:r>
          </a:p>
          <a:p>
            <a:pPr lvl="1">
              <a:buNone/>
            </a:pPr>
            <a:r>
              <a:rPr lang="en-US" altLang="zh-CN" sz="2000" dirty="0" smtClean="0">
                <a:solidFill>
                  <a:srgbClr val="0070C0"/>
                </a:solidFill>
                <a:latin typeface="Courier New" pitchFamily="49" charset="0"/>
                <a:cs typeface="Courier New" pitchFamily="49" charset="0"/>
              </a:rPr>
              <a:t>}</a:t>
            </a:r>
          </a:p>
          <a:p>
            <a:pPr lvl="1">
              <a:buNone/>
            </a:pPr>
            <a:r>
              <a:rPr lang="zh-CN" altLang="en-US" sz="2000" dirty="0" smtClean="0">
                <a:latin typeface="Courier New" pitchFamily="49" charset="0"/>
                <a:cs typeface="Courier New" pitchFamily="49" charset="0"/>
              </a:rPr>
              <a:t>主程序中设置</a:t>
            </a:r>
            <a:r>
              <a:rPr lang="en-US" altLang="zh-CN" sz="2000" dirty="0" smtClean="0">
                <a:latin typeface="Courier New" pitchFamily="49" charset="0"/>
                <a:cs typeface="Courier New" pitchFamily="49" charset="0"/>
              </a:rPr>
              <a:t>p[root] = -1 </a:t>
            </a:r>
            <a:r>
              <a:rPr lang="zh-CN" altLang="en-US" sz="2000" dirty="0" smtClean="0">
                <a:latin typeface="Courier New" pitchFamily="49" charset="0"/>
                <a:cs typeface="Courier New" pitchFamily="49" charset="0"/>
              </a:rPr>
              <a:t>（表示根节点的父亲不存在），</a:t>
            </a:r>
            <a:endParaRPr lang="en-US" altLang="zh-CN" sz="2000" dirty="0" smtClean="0">
              <a:latin typeface="Courier New" pitchFamily="49" charset="0"/>
              <a:cs typeface="Courier New" pitchFamily="49" charset="0"/>
            </a:endParaRPr>
          </a:p>
          <a:p>
            <a:pPr lvl="1">
              <a:buNone/>
            </a:pPr>
            <a:r>
              <a:rPr lang="zh-CN" altLang="en-US" sz="2000" dirty="0" smtClean="0">
                <a:latin typeface="Courier New" pitchFamily="49" charset="0"/>
                <a:cs typeface="Courier New" pitchFamily="49" charset="0"/>
              </a:rPr>
              <a:t>然后调用</a:t>
            </a:r>
            <a:r>
              <a:rPr lang="en-US" altLang="zh-CN" sz="2000" dirty="0" err="1" smtClean="0">
                <a:latin typeface="Courier New" pitchFamily="49" charset="0"/>
                <a:cs typeface="Courier New" pitchFamily="49" charset="0"/>
              </a:rPr>
              <a:t>dfs</a:t>
            </a:r>
            <a:r>
              <a:rPr lang="en-US" altLang="zh-CN" sz="2000" dirty="0" smtClean="0">
                <a:latin typeface="Courier New" pitchFamily="49" charset="0"/>
                <a:cs typeface="Courier New" pitchFamily="49" charset="0"/>
              </a:rPr>
              <a:t>(root,-1)</a:t>
            </a:r>
            <a:r>
              <a:rPr lang="zh-CN" altLang="en-US" sz="2000" dirty="0" smtClean="0">
                <a:latin typeface="Courier New" pitchFamily="49" charset="0"/>
                <a:cs typeface="Courier New" pitchFamily="49" charset="0"/>
              </a:rPr>
              <a:t>即可。</a:t>
            </a:r>
            <a:endParaRPr lang="zh-CN" altLang="en-US" sz="2000" dirty="0">
              <a:latin typeface="Courier New" pitchFamily="49" charset="0"/>
              <a:cs typeface="Courier New" pitchFamily="49"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zh-CN" altLang="en-US"/>
              <a:t>练习</a:t>
            </a:r>
          </a:p>
        </p:txBody>
      </p:sp>
      <p:sp>
        <p:nvSpPr>
          <p:cNvPr id="109571" name="Rectangle 3"/>
          <p:cNvSpPr>
            <a:spLocks noGrp="1" noChangeArrowheads="1"/>
          </p:cNvSpPr>
          <p:nvPr>
            <p:ph type="body" idx="1"/>
          </p:nvPr>
        </p:nvSpPr>
        <p:spPr>
          <a:xfrm>
            <a:off x="457200" y="1196752"/>
            <a:ext cx="8229600" cy="4934173"/>
          </a:xfrm>
        </p:spPr>
        <p:txBody>
          <a:bodyPr/>
          <a:lstStyle/>
          <a:p>
            <a:pPr>
              <a:lnSpc>
                <a:spcPct val="90000"/>
              </a:lnSpc>
            </a:pPr>
            <a:r>
              <a:rPr lang="zh-CN" altLang="en-US" sz="2800" dirty="0"/>
              <a:t>对于三种颜色</a:t>
            </a:r>
            <a:r>
              <a:rPr lang="en-US" altLang="zh-CN" sz="2800" dirty="0"/>
              <a:t>WHITE, GRAY</a:t>
            </a:r>
            <a:r>
              <a:rPr lang="zh-CN" altLang="en-US" sz="2800" dirty="0"/>
              <a:t>和</a:t>
            </a:r>
            <a:r>
              <a:rPr lang="en-US" altLang="zh-CN" sz="2800" dirty="0"/>
              <a:t>BLACK, </a:t>
            </a:r>
            <a:r>
              <a:rPr lang="zh-CN" altLang="en-US" sz="2800" dirty="0"/>
              <a:t>作一个</a:t>
            </a:r>
            <a:r>
              <a:rPr lang="en-US" altLang="zh-CN" sz="2800" dirty="0"/>
              <a:t>3*3</a:t>
            </a:r>
            <a:r>
              <a:rPr lang="zh-CN" altLang="en-US" sz="2800" dirty="0"/>
              <a:t>表格</a:t>
            </a:r>
            <a:r>
              <a:rPr lang="en-US" altLang="zh-CN" sz="2800" dirty="0"/>
              <a:t>, </a:t>
            </a:r>
            <a:r>
              <a:rPr lang="zh-CN" altLang="en-US" sz="2800" dirty="0"/>
              <a:t>判断一种颜色到另一种颜色是否可能有边</a:t>
            </a:r>
            <a:r>
              <a:rPr lang="en-US" altLang="zh-CN" sz="2800" dirty="0"/>
              <a:t>, </a:t>
            </a:r>
            <a:r>
              <a:rPr lang="zh-CN" altLang="en-US" sz="2800" dirty="0"/>
              <a:t>如有可能</a:t>
            </a:r>
            <a:r>
              <a:rPr lang="en-US" altLang="zh-CN" sz="2800" dirty="0"/>
              <a:t>, </a:t>
            </a:r>
            <a:r>
              <a:rPr lang="zh-CN" altLang="en-US" sz="2800" dirty="0"/>
              <a:t>边的类型如何</a:t>
            </a:r>
          </a:p>
          <a:p>
            <a:pPr>
              <a:lnSpc>
                <a:spcPct val="90000"/>
              </a:lnSpc>
            </a:pPr>
            <a:r>
              <a:rPr lang="zh-CN" altLang="en-US" sz="2800" dirty="0"/>
              <a:t>对于边</a:t>
            </a:r>
            <a:r>
              <a:rPr lang="en-US" altLang="zh-CN" sz="2800" dirty="0"/>
              <a:t>(</a:t>
            </a:r>
            <a:r>
              <a:rPr lang="en-US" altLang="zh-CN" sz="2800" dirty="0" err="1"/>
              <a:t>u,v</a:t>
            </a:r>
            <a:r>
              <a:rPr lang="en-US" altLang="zh-CN" sz="2800" dirty="0"/>
              <a:t>), </a:t>
            </a:r>
            <a:r>
              <a:rPr lang="zh-CN" altLang="en-US" sz="2800" dirty="0"/>
              <a:t>证明它是</a:t>
            </a:r>
          </a:p>
          <a:p>
            <a:pPr lvl="1">
              <a:lnSpc>
                <a:spcPct val="90000"/>
              </a:lnSpc>
            </a:pPr>
            <a:r>
              <a:rPr lang="en-US" altLang="zh-CN" sz="2400" dirty="0"/>
              <a:t>T</a:t>
            </a:r>
            <a:r>
              <a:rPr lang="zh-CN" altLang="en-US" sz="2400" dirty="0"/>
              <a:t>或</a:t>
            </a:r>
            <a:r>
              <a:rPr lang="en-US" altLang="zh-CN" sz="2400" dirty="0"/>
              <a:t>F</a:t>
            </a:r>
            <a:r>
              <a:rPr lang="zh-CN" altLang="en-US" sz="2400" dirty="0"/>
              <a:t>边</a:t>
            </a:r>
            <a:r>
              <a:rPr lang="zh-CN" altLang="en-US" sz="2400" dirty="0" smtClean="0"/>
              <a:t>当且仅当</a:t>
            </a:r>
            <a:r>
              <a:rPr lang="en-US" altLang="zh-CN" sz="2400" dirty="0" smtClean="0"/>
              <a:t>pre[u]&lt;pre[v]&lt;post[v]&lt;post[u</a:t>
            </a:r>
            <a:r>
              <a:rPr lang="en-US" altLang="zh-CN" sz="2400" dirty="0"/>
              <a:t>]</a:t>
            </a:r>
          </a:p>
          <a:p>
            <a:pPr lvl="1">
              <a:lnSpc>
                <a:spcPct val="90000"/>
              </a:lnSpc>
            </a:pPr>
            <a:r>
              <a:rPr lang="en-US" altLang="zh-CN" sz="2400" dirty="0"/>
              <a:t>B</a:t>
            </a:r>
            <a:r>
              <a:rPr lang="zh-CN" altLang="en-US" sz="2400" dirty="0"/>
              <a:t>边</a:t>
            </a:r>
            <a:r>
              <a:rPr lang="zh-CN" altLang="en-US" sz="2400" dirty="0" smtClean="0"/>
              <a:t>当且仅当</a:t>
            </a:r>
            <a:r>
              <a:rPr lang="en-US" altLang="zh-CN" sz="2400" dirty="0" smtClean="0"/>
              <a:t>pre[v]&lt;pre[u]&lt;post[u]&lt;post[v</a:t>
            </a:r>
            <a:r>
              <a:rPr lang="en-US" altLang="zh-CN" sz="2400" dirty="0"/>
              <a:t>]</a:t>
            </a:r>
          </a:p>
          <a:p>
            <a:pPr lvl="1">
              <a:lnSpc>
                <a:spcPct val="90000"/>
              </a:lnSpc>
            </a:pPr>
            <a:r>
              <a:rPr lang="en-US" altLang="zh-CN" sz="2400" dirty="0"/>
              <a:t>C</a:t>
            </a:r>
            <a:r>
              <a:rPr lang="zh-CN" altLang="en-US" sz="2400" dirty="0"/>
              <a:t>边</a:t>
            </a:r>
            <a:r>
              <a:rPr lang="zh-CN" altLang="en-US" sz="2400" dirty="0" smtClean="0"/>
              <a:t>当且仅当</a:t>
            </a:r>
            <a:r>
              <a:rPr lang="en-US" altLang="zh-CN" sz="2400" dirty="0" smtClean="0"/>
              <a:t>pre[v]&lt;post[v]&lt;pre[u]&lt;post[u</a:t>
            </a:r>
            <a:r>
              <a:rPr lang="en-US" altLang="zh-CN" sz="2400" dirty="0"/>
              <a:t>]</a:t>
            </a:r>
          </a:p>
          <a:p>
            <a:pPr lvl="1">
              <a:lnSpc>
                <a:spcPct val="90000"/>
              </a:lnSpc>
            </a:pPr>
            <a:r>
              <a:rPr lang="zh-CN" altLang="en-US" sz="2400" dirty="0"/>
              <a:t>如何区分</a:t>
            </a:r>
            <a:r>
              <a:rPr lang="en-US" altLang="zh-CN" sz="2400" dirty="0"/>
              <a:t>T</a:t>
            </a:r>
            <a:r>
              <a:rPr lang="zh-CN" altLang="en-US" sz="2400" dirty="0"/>
              <a:t>边和</a:t>
            </a:r>
            <a:r>
              <a:rPr lang="en-US" altLang="zh-CN" sz="2400" dirty="0"/>
              <a:t>F</a:t>
            </a:r>
            <a:r>
              <a:rPr lang="zh-CN" altLang="en-US" sz="2400" dirty="0"/>
              <a:t>边</a:t>
            </a:r>
            <a:r>
              <a:rPr lang="en-US" altLang="zh-CN" sz="2400" dirty="0"/>
              <a:t>?</a:t>
            </a:r>
          </a:p>
          <a:p>
            <a:pPr>
              <a:lnSpc>
                <a:spcPct val="90000"/>
              </a:lnSpc>
            </a:pPr>
            <a:r>
              <a:rPr lang="zh-CN" altLang="en-US" sz="2800" dirty="0"/>
              <a:t>修改</a:t>
            </a:r>
            <a:r>
              <a:rPr lang="en-US" altLang="zh-CN" sz="2800" dirty="0"/>
              <a:t>DFS</a:t>
            </a:r>
            <a:r>
              <a:rPr lang="zh-CN" altLang="en-US" sz="2800" dirty="0"/>
              <a:t>算法</a:t>
            </a:r>
            <a:r>
              <a:rPr lang="en-US" altLang="zh-CN" sz="2800" dirty="0"/>
              <a:t>, </a:t>
            </a:r>
            <a:r>
              <a:rPr lang="zh-CN" altLang="en-US" sz="2800" dirty="0"/>
              <a:t>使得对于无向图</a:t>
            </a:r>
            <a:r>
              <a:rPr lang="en-US" altLang="zh-CN" sz="2800" dirty="0"/>
              <a:t>, </a:t>
            </a:r>
            <a:r>
              <a:rPr lang="zh-CN" altLang="en-US" sz="2800" dirty="0"/>
              <a:t>可以求出每个点</a:t>
            </a:r>
            <a:r>
              <a:rPr lang="en-US" altLang="zh-CN" sz="2800" dirty="0" err="1"/>
              <a:t>i</a:t>
            </a:r>
            <a:r>
              <a:rPr lang="zh-CN" altLang="en-US" sz="2800" dirty="0"/>
              <a:t>所处的连通分量编号</a:t>
            </a:r>
            <a:r>
              <a:rPr lang="en-US" altLang="zh-CN" sz="2800" dirty="0"/>
              <a:t>cc[</a:t>
            </a:r>
            <a:r>
              <a:rPr lang="en-US" altLang="zh-CN" sz="2800" dirty="0" err="1"/>
              <a:t>i</a:t>
            </a:r>
            <a:r>
              <a:rPr lang="en-US" altLang="zh-CN" sz="2800" dirty="0" smtClean="0"/>
              <a:t>]</a:t>
            </a:r>
          </a:p>
          <a:p>
            <a:pPr>
              <a:lnSpc>
                <a:spcPct val="90000"/>
              </a:lnSpc>
              <a:buNone/>
            </a:pPr>
            <a:endParaRPr lang="en-US" altLang="zh-CN" sz="28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b="1" smtClean="0"/>
              <a:t>Topological Sorting</a:t>
            </a:r>
            <a:endParaRPr lang="zh-CN" altLang="en-US" b="1" smtClean="0"/>
          </a:p>
        </p:txBody>
      </p:sp>
      <p:sp>
        <p:nvSpPr>
          <p:cNvPr id="79875" name="Rectangle 3"/>
          <p:cNvSpPr>
            <a:spLocks noGrp="1" noChangeArrowheads="1"/>
          </p:cNvSpPr>
          <p:nvPr>
            <p:ph type="body" idx="1"/>
          </p:nvPr>
        </p:nvSpPr>
        <p:spPr>
          <a:xfrm>
            <a:off x="457200" y="1125538"/>
            <a:ext cx="8229600" cy="5256212"/>
          </a:xfrm>
        </p:spPr>
        <p:txBody>
          <a:bodyPr/>
          <a:lstStyle/>
          <a:p>
            <a:pPr eaLnBrk="1" hangingPunct="1"/>
            <a:r>
              <a:rPr lang="en-US" altLang="zh-CN" sz="2800" dirty="0" smtClean="0"/>
              <a:t>In graph theory, a </a:t>
            </a:r>
            <a:r>
              <a:rPr lang="en-US" altLang="zh-CN" sz="2800" b="1" dirty="0" smtClean="0"/>
              <a:t>topological sort</a:t>
            </a:r>
            <a:r>
              <a:rPr lang="en-US" altLang="zh-CN" sz="2800" dirty="0" smtClean="0"/>
              <a:t> or </a:t>
            </a:r>
            <a:r>
              <a:rPr lang="en-US" altLang="zh-CN" sz="2800" b="1" dirty="0" smtClean="0"/>
              <a:t>topological ordering</a:t>
            </a:r>
            <a:r>
              <a:rPr lang="en-US" altLang="zh-CN" sz="2800" dirty="0" smtClean="0"/>
              <a:t> of a </a:t>
            </a:r>
            <a:r>
              <a:rPr lang="en-US" altLang="zh-CN" sz="2800" dirty="0" smtClean="0">
                <a:hlinkClick r:id="rId2" tooltip="Directed acyclic graph"/>
              </a:rPr>
              <a:t>directed acyclic graph</a:t>
            </a:r>
            <a:r>
              <a:rPr lang="en-US" altLang="zh-CN" sz="2800" dirty="0" smtClean="0"/>
              <a:t> (DAG) is a linear ordering of its nodes in which each node comes before all nodes to which it has outbound edges. Every DAG has one or more topological sorts.</a:t>
            </a:r>
          </a:p>
          <a:p>
            <a:pPr eaLnBrk="1" hangingPunct="1"/>
            <a:r>
              <a:rPr lang="en-US" altLang="zh-CN" sz="2000" dirty="0" smtClean="0"/>
              <a:t>More formally, define the </a:t>
            </a:r>
            <a:r>
              <a:rPr lang="en-US" altLang="zh-CN" sz="2000" dirty="0" err="1" smtClean="0"/>
              <a:t>reachability</a:t>
            </a:r>
            <a:r>
              <a:rPr lang="en-US" altLang="zh-CN" sz="2000" dirty="0" smtClean="0"/>
              <a:t> relation </a:t>
            </a:r>
            <a:r>
              <a:rPr lang="en-US" altLang="zh-CN" sz="2000" i="1" dirty="0" smtClean="0"/>
              <a:t>R</a:t>
            </a:r>
            <a:r>
              <a:rPr lang="en-US" altLang="zh-CN" sz="2000" dirty="0" smtClean="0"/>
              <a:t> over the nodes of the DAG such that </a:t>
            </a:r>
            <a:r>
              <a:rPr lang="en-US" altLang="zh-CN" sz="2000" i="1" dirty="0" err="1" smtClean="0"/>
              <a:t>xRy</a:t>
            </a:r>
            <a:r>
              <a:rPr lang="en-US" altLang="zh-CN" sz="2000" dirty="0" smtClean="0"/>
              <a:t> if and only if there is a directed path from </a:t>
            </a:r>
            <a:r>
              <a:rPr lang="en-US" altLang="zh-CN" sz="2000" i="1" dirty="0" smtClean="0"/>
              <a:t>x</a:t>
            </a:r>
            <a:r>
              <a:rPr lang="en-US" altLang="zh-CN" sz="2000" dirty="0" smtClean="0"/>
              <a:t> to </a:t>
            </a:r>
            <a:r>
              <a:rPr lang="en-US" altLang="zh-CN" sz="2000" i="1" dirty="0" smtClean="0"/>
              <a:t>y</a:t>
            </a:r>
            <a:r>
              <a:rPr lang="en-US" altLang="zh-CN" sz="2000" dirty="0" smtClean="0"/>
              <a:t>. Then, </a:t>
            </a:r>
            <a:r>
              <a:rPr lang="en-US" altLang="zh-CN" sz="2000" i="1" dirty="0" smtClean="0"/>
              <a:t>R</a:t>
            </a:r>
            <a:r>
              <a:rPr lang="en-US" altLang="zh-CN" sz="2000" dirty="0" smtClean="0"/>
              <a:t> is a </a:t>
            </a:r>
            <a:r>
              <a:rPr lang="en-US" altLang="zh-CN" sz="2000" dirty="0" smtClean="0">
                <a:hlinkClick r:id="rId3" tooltip="Partial order"/>
              </a:rPr>
              <a:t>partial order</a:t>
            </a:r>
            <a:r>
              <a:rPr lang="en-US" altLang="zh-CN" sz="2000" dirty="0" smtClean="0"/>
              <a:t>, and a topological sort is a linear extension of this partial order, that is, a </a:t>
            </a:r>
            <a:r>
              <a:rPr lang="en-US" altLang="zh-CN" sz="2000" dirty="0" smtClean="0">
                <a:hlinkClick r:id="rId4" tooltip="Total order"/>
              </a:rPr>
              <a:t>total order</a:t>
            </a:r>
            <a:r>
              <a:rPr lang="en-US" altLang="zh-CN" sz="2000" dirty="0" smtClean="0"/>
              <a:t> compatible with the partial order.</a:t>
            </a:r>
            <a:endParaRPr lang="zh-CN" altLang="en-US" sz="2000" dirty="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zh-CN" b="1" dirty="0" smtClean="0"/>
              <a:t>Topological Order(</a:t>
            </a:r>
            <a:r>
              <a:rPr lang="zh-CN" altLang="en-US" b="1" dirty="0" smtClean="0"/>
              <a:t>拓扑顺序</a:t>
            </a:r>
            <a:r>
              <a:rPr lang="en-US" altLang="zh-CN" b="1" dirty="0" smtClean="0"/>
              <a:t>)</a:t>
            </a:r>
            <a:endParaRPr lang="zh-CN" altLang="en-US" b="1" dirty="0"/>
          </a:p>
        </p:txBody>
      </p:sp>
      <p:sp>
        <p:nvSpPr>
          <p:cNvPr id="112643" name="Rectangle 3"/>
          <p:cNvSpPr>
            <a:spLocks noGrp="1" noChangeArrowheads="1"/>
          </p:cNvSpPr>
          <p:nvPr>
            <p:ph type="body" sz="half" idx="1"/>
          </p:nvPr>
        </p:nvSpPr>
        <p:spPr>
          <a:xfrm>
            <a:off x="457200" y="1346547"/>
            <a:ext cx="4038600" cy="4530725"/>
          </a:xfrm>
        </p:spPr>
        <p:txBody>
          <a:bodyPr/>
          <a:lstStyle/>
          <a:p>
            <a:r>
              <a:rPr lang="en-US" altLang="zh-CN" sz="2800" dirty="0" smtClean="0"/>
              <a:t>Dressing Order</a:t>
            </a:r>
            <a:endParaRPr lang="zh-CN" altLang="en-US" sz="2800" dirty="0"/>
          </a:p>
        </p:txBody>
      </p:sp>
      <p:pic>
        <p:nvPicPr>
          <p:cNvPr id="112644" name="Picture 4"/>
          <p:cNvPicPr>
            <a:picLocks noGrp="1" noChangeAspect="1" noChangeArrowheads="1"/>
          </p:cNvPicPr>
          <p:nvPr>
            <p:ph sz="half" idx="2"/>
          </p:nvPr>
        </p:nvPicPr>
        <p:blipFill>
          <a:blip r:embed="rId2" cstate="print"/>
          <a:srcRect/>
          <a:stretch>
            <a:fillRect/>
          </a:stretch>
        </p:blipFill>
        <p:spPr>
          <a:xfrm>
            <a:off x="468313" y="2060848"/>
            <a:ext cx="8207375" cy="4148138"/>
          </a:xfrm>
          <a:noFill/>
          <a:ln/>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en-US" b="1" smtClean="0"/>
              <a:t>Applications of Topological Sorting</a:t>
            </a:r>
            <a:endParaRPr lang="zh-CN" altLang="en-US" b="1" smtClean="0"/>
          </a:p>
        </p:txBody>
      </p:sp>
      <p:sp>
        <p:nvSpPr>
          <p:cNvPr id="81923" name="Rectangle 3"/>
          <p:cNvSpPr>
            <a:spLocks noGrp="1" noChangeArrowheads="1"/>
          </p:cNvSpPr>
          <p:nvPr>
            <p:ph type="body" idx="1"/>
          </p:nvPr>
        </p:nvSpPr>
        <p:spPr>
          <a:xfrm>
            <a:off x="457200" y="1052513"/>
            <a:ext cx="8229600" cy="5545137"/>
          </a:xfrm>
        </p:spPr>
        <p:txBody>
          <a:bodyPr/>
          <a:lstStyle/>
          <a:p>
            <a:pPr eaLnBrk="1" hangingPunct="1"/>
            <a:r>
              <a:rPr lang="en-US" altLang="zh-CN" sz="2600" dirty="0" smtClean="0"/>
              <a:t>The canonical application of topological sorting (topological order) is in scheduling a sequence of jobs or tasks; topological sorting algorithms were first studied in the early 1960s in the context of the </a:t>
            </a:r>
            <a:r>
              <a:rPr lang="en-US" altLang="zh-CN" sz="2600" dirty="0" smtClean="0">
                <a:hlinkClick r:id="rId3" tooltip="Program Evaluation and Review Technique"/>
              </a:rPr>
              <a:t>PERT</a:t>
            </a:r>
            <a:r>
              <a:rPr lang="en-US" altLang="zh-CN" sz="2600" dirty="0" smtClean="0"/>
              <a:t> technique for scheduling in project management (</a:t>
            </a:r>
            <a:r>
              <a:rPr lang="en-US" altLang="zh-CN" sz="2600" dirty="0" err="1" smtClean="0">
                <a:hlinkClick r:id="rId4"/>
              </a:rPr>
              <a:t>Jarnagin</a:t>
            </a:r>
            <a:r>
              <a:rPr lang="en-US" altLang="zh-CN" sz="2600" dirty="0" smtClean="0">
                <a:hlinkClick r:id="rId4"/>
              </a:rPr>
              <a:t> 1960</a:t>
            </a:r>
            <a:r>
              <a:rPr lang="en-US" altLang="zh-CN" sz="2600" dirty="0" smtClean="0"/>
              <a:t>). </a:t>
            </a:r>
          </a:p>
          <a:p>
            <a:pPr eaLnBrk="1" hangingPunct="1"/>
            <a:r>
              <a:rPr lang="en-US" altLang="zh-CN" sz="2600" dirty="0" smtClean="0"/>
              <a:t>In computer science, applications of this type arise in </a:t>
            </a:r>
            <a:r>
              <a:rPr lang="en-US" altLang="zh-CN" sz="2600" dirty="0" smtClean="0">
                <a:hlinkClick r:id="rId5" tooltip="Instruction scheduling"/>
              </a:rPr>
              <a:t>instruction scheduling</a:t>
            </a:r>
            <a:r>
              <a:rPr lang="en-US" altLang="zh-CN" sz="2600" dirty="0" smtClean="0"/>
              <a:t>, ordering of formula cell evaluation when </a:t>
            </a:r>
            <a:r>
              <a:rPr lang="en-US" altLang="zh-CN" sz="2600" dirty="0" err="1" smtClean="0"/>
              <a:t>recomputing</a:t>
            </a:r>
            <a:r>
              <a:rPr lang="en-US" altLang="zh-CN" sz="2600" dirty="0" smtClean="0"/>
              <a:t> formula values in spreadsheets, logic synthesis, determining the order of compilation tasks to perform in </a:t>
            </a:r>
            <a:r>
              <a:rPr lang="en-US" altLang="zh-CN" sz="2600" dirty="0" err="1" smtClean="0"/>
              <a:t>makefiles</a:t>
            </a:r>
            <a:r>
              <a:rPr lang="en-US" altLang="zh-CN" sz="2600" dirty="0" smtClean="0"/>
              <a:t>, and resolving symbol dependencies in linkers.</a:t>
            </a:r>
            <a:endParaRPr lang="zh-CN" altLang="en-US" sz="26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b="1" smtClean="0"/>
              <a:t>Weighted vs. Unweighted Graphs</a:t>
            </a:r>
            <a:endParaRPr lang="zh-CN" altLang="en-US" b="1" smtClean="0"/>
          </a:p>
        </p:txBody>
      </p:sp>
      <p:sp>
        <p:nvSpPr>
          <p:cNvPr id="13315" name="Rectangle 3"/>
          <p:cNvSpPr>
            <a:spLocks noGrp="1" noChangeArrowheads="1"/>
          </p:cNvSpPr>
          <p:nvPr>
            <p:ph type="body" idx="1"/>
          </p:nvPr>
        </p:nvSpPr>
        <p:spPr>
          <a:xfrm>
            <a:off x="457200" y="1196975"/>
            <a:ext cx="8229600" cy="4933950"/>
          </a:xfrm>
        </p:spPr>
        <p:txBody>
          <a:bodyPr/>
          <a:lstStyle/>
          <a:p>
            <a:pPr eaLnBrk="1" hangingPunct="1"/>
            <a:r>
              <a:rPr lang="en-US" altLang="zh-CN" dirty="0" smtClean="0"/>
              <a:t>In </a:t>
            </a:r>
            <a:r>
              <a:rPr lang="en-US" altLang="zh-CN" i="1" dirty="0" smtClean="0">
                <a:solidFill>
                  <a:schemeClr val="hlink"/>
                </a:solidFill>
              </a:rPr>
              <a:t>weighted</a:t>
            </a:r>
            <a:r>
              <a:rPr lang="en-US" altLang="zh-CN" i="1" dirty="0" smtClean="0"/>
              <a:t> </a:t>
            </a:r>
            <a:r>
              <a:rPr lang="en-US" altLang="zh-CN" dirty="0" smtClean="0"/>
              <a:t>graphs, each edge (or vertex) of G is assigned a numerical value, called </a:t>
            </a:r>
            <a:r>
              <a:rPr lang="en-US" altLang="zh-CN" i="1" dirty="0" smtClean="0">
                <a:solidFill>
                  <a:schemeClr val="hlink"/>
                </a:solidFill>
              </a:rPr>
              <a:t>weight</a:t>
            </a:r>
            <a:r>
              <a:rPr lang="en-US" altLang="zh-CN" dirty="0" smtClean="0"/>
              <a:t> or </a:t>
            </a:r>
            <a:r>
              <a:rPr lang="en-US" altLang="zh-CN" i="1" dirty="0" smtClean="0">
                <a:solidFill>
                  <a:schemeClr val="hlink"/>
                </a:solidFill>
              </a:rPr>
              <a:t>cost</a:t>
            </a:r>
            <a:r>
              <a:rPr lang="en-US" altLang="zh-CN" dirty="0" smtClean="0"/>
              <a:t>.</a:t>
            </a:r>
          </a:p>
          <a:p>
            <a:pPr eaLnBrk="1" hangingPunct="1"/>
            <a:r>
              <a:rPr lang="en-US" altLang="zh-CN" dirty="0" smtClean="0"/>
              <a:t>The edges of a road network graph might be weighted with their length, drive-time or speed limit.</a:t>
            </a:r>
          </a:p>
        </p:txBody>
      </p:sp>
      <p:pic>
        <p:nvPicPr>
          <p:cNvPr id="13316" name="Picture 4"/>
          <p:cNvPicPr>
            <a:picLocks noChangeAspect="1" noChangeArrowheads="1"/>
          </p:cNvPicPr>
          <p:nvPr/>
        </p:nvPicPr>
        <p:blipFill>
          <a:blip r:embed="rId2" cstate="print"/>
          <a:srcRect/>
          <a:stretch>
            <a:fillRect/>
          </a:stretch>
        </p:blipFill>
        <p:spPr bwMode="auto">
          <a:xfrm>
            <a:off x="4932363" y="3832225"/>
            <a:ext cx="3559175" cy="3025775"/>
          </a:xfrm>
          <a:prstGeom prst="rect">
            <a:avLst/>
          </a:prstGeom>
          <a:noFill/>
          <a:ln w="9525">
            <a:noFill/>
            <a:miter lim="800000"/>
            <a:headEnd/>
            <a:tailEnd/>
          </a:ln>
        </p:spPr>
      </p:pic>
      <p:pic>
        <p:nvPicPr>
          <p:cNvPr id="13317" name="Picture 6" descr="fig9_60"/>
          <p:cNvPicPr>
            <a:picLocks noChangeAspect="1" noChangeArrowheads="1"/>
          </p:cNvPicPr>
          <p:nvPr/>
        </p:nvPicPr>
        <p:blipFill>
          <a:blip r:embed="rId3" cstate="print"/>
          <a:srcRect/>
          <a:stretch>
            <a:fillRect/>
          </a:stretch>
        </p:blipFill>
        <p:spPr bwMode="auto">
          <a:xfrm>
            <a:off x="611188" y="4581525"/>
            <a:ext cx="3240087" cy="1776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zh-CN" b="1" dirty="0" smtClean="0"/>
              <a:t>Example of Topological Sorting</a:t>
            </a:r>
          </a:p>
        </p:txBody>
      </p:sp>
      <p:sp>
        <p:nvSpPr>
          <p:cNvPr id="82947" name="Rectangle 3"/>
          <p:cNvSpPr>
            <a:spLocks noGrp="1" noChangeArrowheads="1"/>
          </p:cNvSpPr>
          <p:nvPr>
            <p:ph type="body" idx="1"/>
          </p:nvPr>
        </p:nvSpPr>
        <p:spPr>
          <a:xfrm>
            <a:off x="2978150" y="1239838"/>
            <a:ext cx="5770563" cy="4852987"/>
          </a:xfrm>
        </p:spPr>
        <p:txBody>
          <a:bodyPr/>
          <a:lstStyle/>
          <a:p>
            <a:pPr eaLnBrk="1" hangingPunct="1">
              <a:lnSpc>
                <a:spcPct val="90000"/>
              </a:lnSpc>
            </a:pPr>
            <a:r>
              <a:rPr lang="en-US" altLang="zh-CN" sz="2400" smtClean="0"/>
              <a:t>The graph shown to the left has many valid topological sorts, including: </a:t>
            </a:r>
          </a:p>
          <a:p>
            <a:pPr lvl="1" eaLnBrk="1" hangingPunct="1">
              <a:lnSpc>
                <a:spcPct val="90000"/>
              </a:lnSpc>
            </a:pPr>
            <a:r>
              <a:rPr lang="en-US" altLang="zh-CN" smtClean="0"/>
              <a:t>7, 5, 3, 11, 8, 2, 9, 10 (visual left-to-right, top-to-bottom) </a:t>
            </a:r>
          </a:p>
          <a:p>
            <a:pPr lvl="1" eaLnBrk="1" hangingPunct="1">
              <a:lnSpc>
                <a:spcPct val="90000"/>
              </a:lnSpc>
            </a:pPr>
            <a:r>
              <a:rPr lang="en-US" altLang="zh-CN" smtClean="0"/>
              <a:t>3, 5, 7, 8, 11, 2, 9, 10 (smallest-numbered available vertex first) </a:t>
            </a:r>
          </a:p>
          <a:p>
            <a:pPr lvl="1" eaLnBrk="1" hangingPunct="1">
              <a:lnSpc>
                <a:spcPct val="90000"/>
              </a:lnSpc>
            </a:pPr>
            <a:r>
              <a:rPr lang="en-US" altLang="zh-CN" smtClean="0"/>
              <a:t>3, 7, 8, 5, 11, 10, 2, 9 </a:t>
            </a:r>
          </a:p>
          <a:p>
            <a:pPr lvl="1" eaLnBrk="1" hangingPunct="1">
              <a:lnSpc>
                <a:spcPct val="90000"/>
              </a:lnSpc>
            </a:pPr>
            <a:r>
              <a:rPr lang="en-US" altLang="zh-CN" smtClean="0"/>
              <a:t>5, 7, 3, 8, 11, 10, 9, 2 (least number of edges first) </a:t>
            </a:r>
          </a:p>
          <a:p>
            <a:pPr lvl="1" eaLnBrk="1" hangingPunct="1">
              <a:lnSpc>
                <a:spcPct val="90000"/>
              </a:lnSpc>
            </a:pPr>
            <a:r>
              <a:rPr lang="en-US" altLang="zh-CN" smtClean="0"/>
              <a:t>7, 5, 11, 3, 10, 8, 9, 2 (largest-numbered available vertex first) </a:t>
            </a:r>
          </a:p>
          <a:p>
            <a:pPr lvl="1" eaLnBrk="1" hangingPunct="1">
              <a:lnSpc>
                <a:spcPct val="90000"/>
              </a:lnSpc>
            </a:pPr>
            <a:r>
              <a:rPr lang="en-US" altLang="zh-CN" smtClean="0"/>
              <a:t>7, 5, 11, 2, 3, 8, 9, 10</a:t>
            </a:r>
            <a:r>
              <a:rPr lang="en-US" altLang="zh-CN" sz="2000" smtClean="0"/>
              <a:t> </a:t>
            </a:r>
            <a:endParaRPr lang="zh-CN" altLang="en-US" sz="2000" smtClean="0"/>
          </a:p>
        </p:txBody>
      </p:sp>
      <p:pic>
        <p:nvPicPr>
          <p:cNvPr id="82948" name="Picture 4"/>
          <p:cNvPicPr>
            <a:picLocks noChangeAspect="1" noChangeArrowheads="1"/>
          </p:cNvPicPr>
          <p:nvPr/>
        </p:nvPicPr>
        <p:blipFill>
          <a:blip r:embed="rId2" cstate="print"/>
          <a:srcRect/>
          <a:stretch>
            <a:fillRect/>
          </a:stretch>
        </p:blipFill>
        <p:spPr bwMode="auto">
          <a:xfrm>
            <a:off x="250825" y="1682750"/>
            <a:ext cx="2665413" cy="2359025"/>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zh-CN" b="1" dirty="0" smtClean="0"/>
              <a:t>Topological Sorting Algorithm One</a:t>
            </a:r>
          </a:p>
        </p:txBody>
      </p:sp>
      <p:sp>
        <p:nvSpPr>
          <p:cNvPr id="83971" name="Rectangle 3"/>
          <p:cNvSpPr>
            <a:spLocks noGrp="1" noChangeArrowheads="1"/>
          </p:cNvSpPr>
          <p:nvPr>
            <p:ph type="body" idx="1"/>
          </p:nvPr>
        </p:nvSpPr>
        <p:spPr>
          <a:xfrm>
            <a:off x="457200" y="1196975"/>
            <a:ext cx="8229600" cy="5327650"/>
          </a:xfrm>
        </p:spPr>
        <p:txBody>
          <a:bodyPr/>
          <a:lstStyle/>
          <a:p>
            <a:pPr eaLnBrk="1" hangingPunct="1">
              <a:lnSpc>
                <a:spcPct val="90000"/>
              </a:lnSpc>
            </a:pPr>
            <a:r>
              <a:rPr lang="en-US" altLang="zh-CN" sz="2600" dirty="0" smtClean="0">
                <a:hlinkClick r:id="rId2"/>
              </a:rPr>
              <a:t>Kahn (1962)</a:t>
            </a:r>
            <a:r>
              <a:rPr lang="en-US" altLang="zh-CN" sz="2600" dirty="0" smtClean="0"/>
              <a:t>, (O(|V|+|E|)).</a:t>
            </a:r>
          </a:p>
          <a:p>
            <a:pPr eaLnBrk="1" hangingPunct="1">
              <a:lnSpc>
                <a:spcPct val="90000"/>
              </a:lnSpc>
            </a:pPr>
            <a:r>
              <a:rPr lang="en-US" altLang="zh-CN" sz="2600" dirty="0" smtClean="0"/>
              <a:t>First, find a the complete set of “</a:t>
            </a:r>
            <a:r>
              <a:rPr lang="en-US" altLang="zh-CN" sz="2600" dirty="0" smtClean="0">
                <a:solidFill>
                  <a:schemeClr val="hlink"/>
                </a:solidFill>
              </a:rPr>
              <a:t>source vertices</a:t>
            </a:r>
            <a:r>
              <a:rPr lang="en-US" altLang="zh-CN" sz="2600" dirty="0" smtClean="0"/>
              <a:t>" which have </a:t>
            </a:r>
            <a:r>
              <a:rPr lang="en-US" altLang="zh-CN" sz="2600" dirty="0" smtClean="0">
                <a:solidFill>
                  <a:schemeClr val="hlink"/>
                </a:solidFill>
              </a:rPr>
              <a:t>no incoming edges</a:t>
            </a:r>
            <a:r>
              <a:rPr lang="en-US" altLang="zh-CN" sz="2600" dirty="0" smtClean="0"/>
              <a:t>; at least one such node must exist if graph is acyclic. Deleting all the outgoing edges of these source vertices will create new source vertices, which can then sit comfortably to the immediate right of the first set. We repeat until all vertices are accounted for.</a:t>
            </a:r>
            <a:endParaRPr lang="en-US" altLang="zh-CN" sz="2000" dirty="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zh-CN" b="1" dirty="0" smtClean="0"/>
              <a:t>Topological Sorting Algorithm One</a:t>
            </a:r>
          </a:p>
        </p:txBody>
      </p:sp>
      <p:sp>
        <p:nvSpPr>
          <p:cNvPr id="84995" name="Rectangle 3"/>
          <p:cNvSpPr>
            <a:spLocks noGrp="1" noChangeArrowheads="1"/>
          </p:cNvSpPr>
          <p:nvPr>
            <p:ph type="body" idx="1"/>
          </p:nvPr>
        </p:nvSpPr>
        <p:spPr>
          <a:xfrm>
            <a:off x="457200" y="1196975"/>
            <a:ext cx="8229600" cy="4933950"/>
          </a:xfrm>
        </p:spPr>
        <p:txBody>
          <a:bodyPr/>
          <a:lstStyle/>
          <a:p>
            <a:pPr eaLnBrk="1" hangingPunct="1">
              <a:buFont typeface="Wingdings" pitchFamily="2" charset="2"/>
              <a:buNone/>
            </a:pPr>
            <a:r>
              <a:rPr lang="en-US" altLang="zh-CN" sz="2400" dirty="0" smtClean="0"/>
              <a:t>   </a:t>
            </a:r>
            <a:r>
              <a:rPr lang="en-US" altLang="zh-CN" sz="2000" dirty="0" smtClean="0"/>
              <a:t>L ← Empty list that will contain the sorted elements </a:t>
            </a:r>
          </a:p>
          <a:p>
            <a:pPr eaLnBrk="1" hangingPunct="1">
              <a:buFont typeface="Wingdings" pitchFamily="2" charset="2"/>
              <a:buNone/>
            </a:pPr>
            <a:r>
              <a:rPr lang="en-US" altLang="zh-CN" sz="2000" dirty="0" smtClean="0"/>
              <a:t>   S ← Set of all nodes with no incoming edges </a:t>
            </a:r>
          </a:p>
          <a:p>
            <a:pPr eaLnBrk="1" hangingPunct="1">
              <a:buFont typeface="Wingdings" pitchFamily="2" charset="2"/>
              <a:buNone/>
            </a:pPr>
            <a:r>
              <a:rPr lang="en-US" altLang="zh-CN" sz="2000" dirty="0" smtClean="0"/>
              <a:t>   </a:t>
            </a:r>
            <a:r>
              <a:rPr lang="en-US" altLang="zh-CN" sz="2000" b="1" dirty="0" smtClean="0"/>
              <a:t>while</a:t>
            </a:r>
            <a:r>
              <a:rPr lang="en-US" altLang="zh-CN" sz="2000" dirty="0" smtClean="0"/>
              <a:t> S is non-empty </a:t>
            </a:r>
            <a:r>
              <a:rPr lang="en-US" altLang="zh-CN" sz="2000" b="1" dirty="0" smtClean="0"/>
              <a:t>do</a:t>
            </a:r>
            <a:r>
              <a:rPr lang="en-US" altLang="zh-CN" sz="2000" dirty="0" smtClean="0"/>
              <a:t> </a:t>
            </a:r>
          </a:p>
          <a:p>
            <a:pPr eaLnBrk="1" hangingPunct="1">
              <a:buFont typeface="Wingdings" pitchFamily="2" charset="2"/>
              <a:buNone/>
            </a:pPr>
            <a:r>
              <a:rPr lang="en-US" altLang="zh-CN" sz="2000" dirty="0" smtClean="0"/>
              <a:t>        remove a node n from S </a:t>
            </a:r>
          </a:p>
          <a:p>
            <a:pPr eaLnBrk="1" hangingPunct="1">
              <a:buFont typeface="Wingdings" pitchFamily="2" charset="2"/>
              <a:buNone/>
            </a:pPr>
            <a:r>
              <a:rPr lang="en-US" altLang="zh-CN" sz="2000" dirty="0" smtClean="0"/>
              <a:t>        insert n into L </a:t>
            </a:r>
          </a:p>
          <a:p>
            <a:pPr eaLnBrk="1" hangingPunct="1">
              <a:buFont typeface="Wingdings" pitchFamily="2" charset="2"/>
              <a:buNone/>
            </a:pPr>
            <a:r>
              <a:rPr lang="en-US" altLang="zh-CN" sz="2000" dirty="0" smtClean="0"/>
              <a:t>        </a:t>
            </a:r>
            <a:r>
              <a:rPr lang="en-US" altLang="zh-CN" sz="2000" b="1" dirty="0" smtClean="0"/>
              <a:t>for each</a:t>
            </a:r>
            <a:r>
              <a:rPr lang="en-US" altLang="zh-CN" sz="2000" dirty="0" smtClean="0"/>
              <a:t> node m with an edge </a:t>
            </a:r>
            <a:r>
              <a:rPr lang="en-US" altLang="zh-CN" sz="2000" i="1" dirty="0" smtClean="0"/>
              <a:t>e</a:t>
            </a:r>
            <a:r>
              <a:rPr lang="en-US" altLang="zh-CN" sz="2000" dirty="0" smtClean="0"/>
              <a:t> from n to m </a:t>
            </a:r>
            <a:r>
              <a:rPr lang="en-US" altLang="zh-CN" sz="2000" b="1" dirty="0" smtClean="0"/>
              <a:t>do</a:t>
            </a:r>
            <a:r>
              <a:rPr lang="en-US" altLang="zh-CN" sz="2000" dirty="0" smtClean="0"/>
              <a:t>   </a:t>
            </a:r>
          </a:p>
          <a:p>
            <a:pPr eaLnBrk="1" hangingPunct="1">
              <a:buFont typeface="Wingdings" pitchFamily="2" charset="2"/>
              <a:buNone/>
            </a:pPr>
            <a:r>
              <a:rPr lang="en-US" altLang="zh-CN" sz="2000" dirty="0" smtClean="0"/>
              <a:t>             remove edge e from the graph </a:t>
            </a:r>
          </a:p>
          <a:p>
            <a:pPr eaLnBrk="1" hangingPunct="1">
              <a:buFont typeface="Wingdings" pitchFamily="2" charset="2"/>
              <a:buNone/>
            </a:pPr>
            <a:r>
              <a:rPr lang="en-US" altLang="zh-CN" sz="2000" dirty="0" smtClean="0"/>
              <a:t>             </a:t>
            </a:r>
            <a:r>
              <a:rPr lang="en-US" altLang="zh-CN" sz="2000" b="1" dirty="0" smtClean="0"/>
              <a:t>if</a:t>
            </a:r>
            <a:r>
              <a:rPr lang="en-US" altLang="zh-CN" sz="2000" dirty="0" smtClean="0"/>
              <a:t> m has no other incoming edges </a:t>
            </a:r>
            <a:r>
              <a:rPr lang="en-US" altLang="zh-CN" sz="2000" b="1" dirty="0" smtClean="0"/>
              <a:t>then</a:t>
            </a:r>
            <a:r>
              <a:rPr lang="en-US" altLang="zh-CN" sz="2000" dirty="0" smtClean="0"/>
              <a:t> </a:t>
            </a:r>
          </a:p>
          <a:p>
            <a:pPr eaLnBrk="1" hangingPunct="1">
              <a:buFont typeface="Wingdings" pitchFamily="2" charset="2"/>
              <a:buNone/>
            </a:pPr>
            <a:r>
              <a:rPr lang="en-US" altLang="zh-CN" sz="2000" dirty="0" smtClean="0"/>
              <a:t>                  insert m into S </a:t>
            </a:r>
          </a:p>
          <a:p>
            <a:pPr eaLnBrk="1" hangingPunct="1">
              <a:buFont typeface="Wingdings" pitchFamily="2" charset="2"/>
              <a:buNone/>
            </a:pPr>
            <a:r>
              <a:rPr lang="en-US" altLang="zh-CN" sz="2000" b="1" dirty="0" smtClean="0"/>
              <a:t>        if</a:t>
            </a:r>
            <a:r>
              <a:rPr lang="en-US" altLang="zh-CN" sz="2000" dirty="0" smtClean="0"/>
              <a:t> graph has edges </a:t>
            </a:r>
            <a:r>
              <a:rPr lang="en-US" altLang="zh-CN" sz="2000" b="1" dirty="0" smtClean="0"/>
              <a:t>then</a:t>
            </a:r>
            <a:r>
              <a:rPr lang="en-US" altLang="zh-CN" sz="2000" dirty="0" smtClean="0"/>
              <a:t> </a:t>
            </a:r>
          </a:p>
          <a:p>
            <a:pPr eaLnBrk="1" hangingPunct="1">
              <a:buFont typeface="Wingdings" pitchFamily="2" charset="2"/>
              <a:buNone/>
            </a:pPr>
            <a:r>
              <a:rPr lang="en-US" altLang="zh-CN" sz="2000" dirty="0" smtClean="0"/>
              <a:t>             output error message (graph has at least one cycle) </a:t>
            </a:r>
          </a:p>
          <a:p>
            <a:pPr eaLnBrk="1" hangingPunct="1">
              <a:buFont typeface="Wingdings" pitchFamily="2" charset="2"/>
              <a:buNone/>
            </a:pPr>
            <a:r>
              <a:rPr lang="en-US" altLang="zh-CN" sz="2000" b="1" dirty="0" smtClean="0"/>
              <a:t>       else</a:t>
            </a:r>
            <a:r>
              <a:rPr lang="en-US" altLang="zh-CN" sz="2000" dirty="0" smtClean="0"/>
              <a:t> output message (proposed topologically sorted order: L) </a:t>
            </a:r>
          </a:p>
          <a:p>
            <a:pPr eaLnBrk="1" hangingPunct="1">
              <a:buFont typeface="Wingdings" pitchFamily="2" charset="2"/>
              <a:buNone/>
            </a:pPr>
            <a:endParaRPr lang="en-US" altLang="zh-CN" sz="2000" dirty="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zh-CN" b="1" dirty="0" smtClean="0"/>
              <a:t>Topological Sorting Algorithm One</a:t>
            </a:r>
          </a:p>
        </p:txBody>
      </p:sp>
      <p:sp>
        <p:nvSpPr>
          <p:cNvPr id="86019" name="Rectangle 3"/>
          <p:cNvSpPr>
            <a:spLocks noGrp="1" noChangeArrowheads="1"/>
          </p:cNvSpPr>
          <p:nvPr>
            <p:ph type="body" idx="1"/>
          </p:nvPr>
        </p:nvSpPr>
        <p:spPr>
          <a:xfrm>
            <a:off x="457200" y="1196975"/>
            <a:ext cx="8229600" cy="5327650"/>
          </a:xfrm>
        </p:spPr>
        <p:txBody>
          <a:bodyPr/>
          <a:lstStyle/>
          <a:p>
            <a:pPr eaLnBrk="1" hangingPunct="1"/>
            <a:r>
              <a:rPr lang="en-US" altLang="zh-CN" smtClean="0"/>
              <a:t>If the graph was a </a:t>
            </a:r>
            <a:r>
              <a:rPr lang="en-US" altLang="zh-CN" smtClean="0">
                <a:hlinkClick r:id="rId2" tooltip="Directed acyclic graph"/>
              </a:rPr>
              <a:t>DAG</a:t>
            </a:r>
            <a:r>
              <a:rPr lang="en-US" altLang="zh-CN" smtClean="0"/>
              <a:t>, a solution is contained in the list L (the solution is not unique). Otherwise, the graph has at least one cycle and therefore a topological sorting is impossible.</a:t>
            </a:r>
          </a:p>
          <a:p>
            <a:pPr eaLnBrk="1" hangingPunct="1"/>
            <a:r>
              <a:rPr lang="en-US" altLang="zh-CN" smtClean="0"/>
              <a:t>Note that, reflecting the non-uniqueness of the resulting sort, the structure S can be simply a set or a queue or a stack. Depending on the order that nodes n are removed from set S, a different solution is created.</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altLang="zh-CN" b="1" dirty="0" smtClean="0"/>
              <a:t>Topological Sort Algorithm Two</a:t>
            </a:r>
          </a:p>
        </p:txBody>
      </p:sp>
      <p:sp>
        <p:nvSpPr>
          <p:cNvPr id="88067" name="Rectangle 3"/>
          <p:cNvSpPr>
            <a:spLocks noGrp="1" noChangeArrowheads="1"/>
          </p:cNvSpPr>
          <p:nvPr>
            <p:ph type="body" idx="1"/>
          </p:nvPr>
        </p:nvSpPr>
        <p:spPr>
          <a:xfrm>
            <a:off x="457200" y="1125538"/>
            <a:ext cx="8229600" cy="1617662"/>
          </a:xfrm>
        </p:spPr>
        <p:txBody>
          <a:bodyPr/>
          <a:lstStyle/>
          <a:p>
            <a:pPr eaLnBrk="1" hangingPunct="1"/>
            <a:r>
              <a:rPr lang="en-US" altLang="zh-CN" sz="2800" smtClean="0"/>
              <a:t>Performed on a </a:t>
            </a:r>
            <a:r>
              <a:rPr lang="en-US" altLang="zh-CN" sz="2800" smtClean="0">
                <a:solidFill>
                  <a:srgbClr val="CC3300"/>
                </a:solidFill>
              </a:rPr>
              <a:t>DAG.</a:t>
            </a:r>
          </a:p>
          <a:p>
            <a:pPr eaLnBrk="1" hangingPunct="1"/>
            <a:r>
              <a:rPr lang="en-US" altLang="zh-CN" sz="2800" smtClean="0"/>
              <a:t>Linear ordering of the vertices of </a:t>
            </a:r>
            <a:r>
              <a:rPr lang="en-US" altLang="zh-CN" sz="2800" i="1" smtClean="0"/>
              <a:t>G</a:t>
            </a:r>
            <a:r>
              <a:rPr lang="en-US" altLang="zh-CN" sz="2800" smtClean="0"/>
              <a:t> such that if (</a:t>
            </a:r>
            <a:r>
              <a:rPr lang="en-US" altLang="zh-CN" sz="2800" i="1" smtClean="0"/>
              <a:t>u</a:t>
            </a:r>
            <a:r>
              <a:rPr lang="en-US" altLang="zh-CN" sz="2800" smtClean="0"/>
              <a:t>, </a:t>
            </a:r>
            <a:r>
              <a:rPr lang="en-US" altLang="zh-CN" sz="2800" i="1" smtClean="0"/>
              <a:t>v</a:t>
            </a:r>
            <a:r>
              <a:rPr lang="en-US" altLang="zh-CN" sz="2800" smtClean="0"/>
              <a:t>) </a:t>
            </a:r>
            <a:r>
              <a:rPr lang="en-US" altLang="zh-CN" sz="2800" smtClean="0">
                <a:sym typeface="Symbol" pitchFamily="18" charset="2"/>
              </a:rPr>
              <a:t> </a:t>
            </a:r>
            <a:r>
              <a:rPr lang="en-US" altLang="zh-CN" sz="2800" i="1" smtClean="0">
                <a:sym typeface="Symbol" pitchFamily="18" charset="2"/>
              </a:rPr>
              <a:t>E</a:t>
            </a:r>
            <a:r>
              <a:rPr lang="en-US" altLang="zh-CN" sz="2800" smtClean="0">
                <a:sym typeface="Symbol" pitchFamily="18" charset="2"/>
              </a:rPr>
              <a:t>, then </a:t>
            </a:r>
            <a:r>
              <a:rPr lang="en-US" altLang="zh-CN" sz="2800" i="1" smtClean="0">
                <a:sym typeface="Symbol" pitchFamily="18" charset="2"/>
              </a:rPr>
              <a:t>u</a:t>
            </a:r>
            <a:r>
              <a:rPr lang="en-US" altLang="zh-CN" sz="2800" smtClean="0">
                <a:sym typeface="Symbol" pitchFamily="18" charset="2"/>
              </a:rPr>
              <a:t> appears somewhere before </a:t>
            </a:r>
            <a:r>
              <a:rPr lang="en-US" altLang="zh-CN" sz="2800" i="1" smtClean="0">
                <a:latin typeface="RMTMI" charset="-95"/>
                <a:sym typeface="Symbol" pitchFamily="18" charset="2"/>
              </a:rPr>
              <a:t>v</a:t>
            </a:r>
            <a:r>
              <a:rPr lang="en-US" altLang="zh-CN" sz="2800" smtClean="0">
                <a:sym typeface="Symbol" pitchFamily="18" charset="2"/>
              </a:rPr>
              <a:t>.</a:t>
            </a:r>
          </a:p>
          <a:p>
            <a:pPr eaLnBrk="1" hangingPunct="1"/>
            <a:endParaRPr lang="zh-CN" altLang="en-US" smtClean="0">
              <a:sym typeface="Symbol" pitchFamily="18" charset="2"/>
            </a:endParaRPr>
          </a:p>
        </p:txBody>
      </p:sp>
      <p:sp>
        <p:nvSpPr>
          <p:cNvPr id="411652" name="Rectangle 4"/>
          <p:cNvSpPr>
            <a:spLocks noChangeArrowheads="1"/>
          </p:cNvSpPr>
          <p:nvPr/>
        </p:nvSpPr>
        <p:spPr bwMode="auto">
          <a:xfrm>
            <a:off x="285750" y="2928938"/>
            <a:ext cx="8534400" cy="1905000"/>
          </a:xfrm>
          <a:prstGeom prst="rect">
            <a:avLst/>
          </a:prstGeom>
          <a:solidFill>
            <a:srgbClr val="CCECFF"/>
          </a:solidFill>
          <a:ln w="9525">
            <a:solidFill>
              <a:schemeClr val="tx1"/>
            </a:solidFill>
            <a:miter lim="800000"/>
            <a:headEnd/>
            <a:tailEnd/>
          </a:ln>
          <a:effectLst>
            <a:outerShdw dist="107763" dir="2700000" algn="ctr" rotWithShape="0">
              <a:schemeClr val="bg2"/>
            </a:outerShdw>
          </a:effectLst>
        </p:spPr>
        <p:txBody>
          <a:bodyPr lIns="92075" tIns="46038" rIns="92075" bIns="46038"/>
          <a:lstStyle/>
          <a:p>
            <a:pPr marL="457200" indent="-457200" algn="l" eaLnBrk="0" hangingPunct="0">
              <a:spcBef>
                <a:spcPct val="20000"/>
              </a:spcBef>
              <a:buFont typeface="Wingdings" pitchFamily="2" charset="2"/>
              <a:buNone/>
              <a:defRPr/>
            </a:pPr>
            <a:r>
              <a:rPr kumimoji="0" lang="en-US" altLang="zh-CN" sz="2400" u="sng" dirty="0">
                <a:solidFill>
                  <a:schemeClr val="tx1"/>
                </a:solidFill>
              </a:rPr>
              <a:t>Topological-Sort </a:t>
            </a:r>
            <a:r>
              <a:rPr kumimoji="0" lang="en-US" altLang="zh-CN" sz="2400" u="sng" dirty="0">
                <a:solidFill>
                  <a:schemeClr val="tx1"/>
                </a:solidFill>
                <a:latin typeface="RMTMI" charset="-95"/>
              </a:rPr>
              <a:t>(</a:t>
            </a:r>
            <a:r>
              <a:rPr kumimoji="0" lang="en-US" altLang="zh-CN" sz="2400" i="1" u="sng" dirty="0">
                <a:solidFill>
                  <a:schemeClr val="tx1"/>
                </a:solidFill>
              </a:rPr>
              <a:t>G</a:t>
            </a:r>
            <a:r>
              <a:rPr kumimoji="0" lang="en-US" altLang="zh-CN" sz="2400" u="sng" dirty="0">
                <a:solidFill>
                  <a:schemeClr val="tx1"/>
                </a:solidFill>
                <a:latin typeface="RMTMI" charset="-95"/>
              </a:rPr>
              <a:t>)</a:t>
            </a:r>
          </a:p>
          <a:p>
            <a:pPr marL="457200" indent="-457200" algn="l" eaLnBrk="0" hangingPunct="0">
              <a:spcBef>
                <a:spcPct val="20000"/>
              </a:spcBef>
              <a:buFont typeface="Wingdings" pitchFamily="2" charset="2"/>
              <a:buAutoNum type="arabicPeriod"/>
              <a:defRPr/>
            </a:pPr>
            <a:r>
              <a:rPr kumimoji="0" lang="en-US" altLang="zh-CN" sz="2400" dirty="0">
                <a:solidFill>
                  <a:schemeClr val="tx1"/>
                </a:solidFill>
              </a:rPr>
              <a:t>call DFS</a:t>
            </a:r>
            <a:r>
              <a:rPr kumimoji="0" lang="en-US" altLang="zh-CN" sz="2400" dirty="0">
                <a:solidFill>
                  <a:schemeClr val="tx1"/>
                </a:solidFill>
                <a:latin typeface="RMTMI" charset="-95"/>
              </a:rPr>
              <a:t>(</a:t>
            </a:r>
            <a:r>
              <a:rPr kumimoji="0" lang="en-US" altLang="zh-CN" sz="2400" i="1" dirty="0">
                <a:solidFill>
                  <a:schemeClr val="tx1"/>
                </a:solidFill>
              </a:rPr>
              <a:t>G</a:t>
            </a:r>
            <a:r>
              <a:rPr kumimoji="0" lang="en-US" altLang="zh-CN" sz="2400" dirty="0">
                <a:solidFill>
                  <a:schemeClr val="tx1"/>
                </a:solidFill>
                <a:latin typeface="RMTMI" charset="-95"/>
              </a:rPr>
              <a:t>)</a:t>
            </a:r>
            <a:r>
              <a:rPr kumimoji="0" lang="en-US" altLang="zh-CN" sz="2400" i="1" dirty="0">
                <a:solidFill>
                  <a:schemeClr val="tx1"/>
                </a:solidFill>
                <a:latin typeface="RMTMI" charset="-95"/>
              </a:rPr>
              <a:t> </a:t>
            </a:r>
            <a:r>
              <a:rPr kumimoji="0" lang="en-US" altLang="zh-CN" sz="2400" dirty="0">
                <a:solidFill>
                  <a:schemeClr val="tx1"/>
                </a:solidFill>
              </a:rPr>
              <a:t>to compute finishing times </a:t>
            </a:r>
            <a:r>
              <a:rPr kumimoji="0" lang="en-US" altLang="zh-CN" sz="2400" i="1" dirty="0">
                <a:solidFill>
                  <a:schemeClr val="tx1"/>
                </a:solidFill>
              </a:rPr>
              <a:t>f </a:t>
            </a:r>
            <a:r>
              <a:rPr kumimoji="0" lang="en-US" altLang="zh-CN" sz="2400" dirty="0">
                <a:solidFill>
                  <a:schemeClr val="tx1"/>
                </a:solidFill>
              </a:rPr>
              <a:t>[</a:t>
            </a:r>
            <a:r>
              <a:rPr kumimoji="0" lang="en-US" altLang="zh-CN" sz="2400" i="1" dirty="0">
                <a:solidFill>
                  <a:schemeClr val="tx1"/>
                </a:solidFill>
                <a:latin typeface="RMTMI" charset="-95"/>
              </a:rPr>
              <a:t>v</a:t>
            </a:r>
            <a:r>
              <a:rPr kumimoji="0" lang="en-US" altLang="zh-CN" sz="2400" dirty="0">
                <a:solidFill>
                  <a:schemeClr val="tx1"/>
                </a:solidFill>
              </a:rPr>
              <a:t>] for all </a:t>
            </a:r>
            <a:r>
              <a:rPr kumimoji="0" lang="en-US" altLang="zh-CN" sz="2400" i="1" dirty="0">
                <a:solidFill>
                  <a:schemeClr val="tx1"/>
                </a:solidFill>
                <a:latin typeface="RMTMI" charset="-95"/>
              </a:rPr>
              <a:t>v </a:t>
            </a:r>
            <a:r>
              <a:rPr kumimoji="0" lang="en-US" altLang="zh-CN" sz="2400" dirty="0">
                <a:solidFill>
                  <a:schemeClr val="tx1"/>
                </a:solidFill>
                <a:sym typeface="Symbol" pitchFamily="18" charset="2"/>
              </a:rPr>
              <a:t></a:t>
            </a:r>
            <a:r>
              <a:rPr kumimoji="0" lang="en-US" altLang="zh-CN" sz="2400" dirty="0">
                <a:solidFill>
                  <a:schemeClr val="tx1"/>
                </a:solidFill>
                <a:latin typeface="MTSYN" charset="-127"/>
              </a:rPr>
              <a:t> </a:t>
            </a:r>
            <a:r>
              <a:rPr kumimoji="0" lang="en-US" altLang="zh-CN" sz="2400" i="1" dirty="0">
                <a:solidFill>
                  <a:schemeClr val="tx1"/>
                </a:solidFill>
              </a:rPr>
              <a:t>V</a:t>
            </a:r>
          </a:p>
          <a:p>
            <a:pPr marL="457200" indent="-457200" algn="l" eaLnBrk="0" hangingPunct="0">
              <a:spcBef>
                <a:spcPct val="20000"/>
              </a:spcBef>
              <a:buFont typeface="Wingdings" pitchFamily="2" charset="2"/>
              <a:buAutoNum type="arabicPeriod"/>
              <a:defRPr/>
            </a:pPr>
            <a:r>
              <a:rPr kumimoji="0" lang="en-US" altLang="zh-CN" sz="2400" dirty="0">
                <a:solidFill>
                  <a:schemeClr val="tx1"/>
                </a:solidFill>
              </a:rPr>
              <a:t>as each vertex is finished, insert it onto the front of a linked list</a:t>
            </a:r>
          </a:p>
          <a:p>
            <a:pPr marL="457200" indent="-457200" algn="l" eaLnBrk="0" hangingPunct="0">
              <a:spcBef>
                <a:spcPct val="20000"/>
              </a:spcBef>
              <a:buFont typeface="Wingdings" pitchFamily="2" charset="2"/>
              <a:buAutoNum type="arabicPeriod"/>
              <a:defRPr/>
            </a:pPr>
            <a:r>
              <a:rPr kumimoji="0" lang="en-US" altLang="zh-CN" sz="2400" b="1" dirty="0">
                <a:solidFill>
                  <a:schemeClr val="tx1"/>
                </a:solidFill>
              </a:rPr>
              <a:t>return</a:t>
            </a:r>
            <a:r>
              <a:rPr kumimoji="0" lang="en-US" altLang="zh-CN" sz="2400" dirty="0">
                <a:solidFill>
                  <a:schemeClr val="tx1"/>
                </a:solidFill>
              </a:rPr>
              <a:t> the linked list of vertices</a:t>
            </a:r>
            <a:endParaRPr kumimoji="0" lang="en-US" altLang="zh-CN" sz="2400" b="1" dirty="0">
              <a:solidFill>
                <a:schemeClr val="tx1"/>
              </a:solidFill>
            </a:endParaRPr>
          </a:p>
          <a:p>
            <a:pPr marL="457200" indent="-457200" algn="l" eaLnBrk="0" hangingPunct="0">
              <a:spcBef>
                <a:spcPct val="20000"/>
              </a:spcBef>
              <a:buFont typeface="Wingdings" pitchFamily="2" charset="2"/>
              <a:buChar char="w"/>
              <a:defRPr/>
            </a:pPr>
            <a:endParaRPr kumimoji="0" lang="zh-CN" altLang="en-US" sz="2400" dirty="0">
              <a:solidFill>
                <a:schemeClr val="tx1"/>
              </a:solidFill>
              <a:sym typeface="Symbol" pitchFamily="18" charset="2"/>
            </a:endParaRPr>
          </a:p>
        </p:txBody>
      </p:sp>
      <p:sp>
        <p:nvSpPr>
          <p:cNvPr id="88069" name="Rectangle 5"/>
          <p:cNvSpPr>
            <a:spLocks noChangeArrowheads="1"/>
          </p:cNvSpPr>
          <p:nvPr/>
        </p:nvSpPr>
        <p:spPr bwMode="auto">
          <a:xfrm>
            <a:off x="381000" y="5175250"/>
            <a:ext cx="2238375" cy="457200"/>
          </a:xfrm>
          <a:prstGeom prst="rect">
            <a:avLst/>
          </a:prstGeom>
          <a:noFill/>
          <a:ln w="12700">
            <a:noFill/>
            <a:miter lim="800000"/>
            <a:headEnd type="none" w="sm" len="sm"/>
            <a:tailEnd type="none" w="sm" len="sm"/>
          </a:ln>
        </p:spPr>
        <p:txBody>
          <a:bodyPr wrap="none">
            <a:spAutoFit/>
          </a:bodyPr>
          <a:lstStyle/>
          <a:p>
            <a:pPr algn="l" eaLnBrk="0" hangingPunct="0"/>
            <a:r>
              <a:rPr kumimoji="0" lang="en-US" altLang="zh-CN" sz="2400" b="1">
                <a:solidFill>
                  <a:srgbClr val="CC3300"/>
                </a:solidFill>
              </a:rPr>
              <a:t>Time:</a:t>
            </a:r>
            <a:r>
              <a:rPr kumimoji="0" lang="en-US" altLang="zh-CN" sz="2400" b="1" i="1">
                <a:solidFill>
                  <a:schemeClr val="tx1"/>
                </a:solidFill>
              </a:rPr>
              <a:t> </a:t>
            </a:r>
            <a:r>
              <a:rPr kumimoji="0" lang="en-US" altLang="zh-CN" sz="2400">
                <a:solidFill>
                  <a:schemeClr val="hlink"/>
                </a:solidFill>
                <a:sym typeface="Symbol" pitchFamily="18" charset="2"/>
              </a:rPr>
              <a:t></a:t>
            </a:r>
            <a:r>
              <a:rPr kumimoji="0" lang="en-US" altLang="zh-CN" sz="2400">
                <a:solidFill>
                  <a:schemeClr val="hlink"/>
                </a:solidFill>
                <a:latin typeface="RMTMI" charset="-95"/>
              </a:rPr>
              <a:t>(</a:t>
            </a:r>
            <a:r>
              <a:rPr kumimoji="0" lang="en-US" altLang="zh-CN" sz="2400" i="1">
                <a:solidFill>
                  <a:schemeClr val="hlink"/>
                </a:solidFill>
              </a:rPr>
              <a:t>V </a:t>
            </a:r>
            <a:r>
              <a:rPr kumimoji="0" lang="en-US" altLang="zh-CN" sz="2400">
                <a:solidFill>
                  <a:schemeClr val="hlink"/>
                </a:solidFill>
                <a:latin typeface="MTSYN" charset="-127"/>
              </a:rPr>
              <a:t>+ </a:t>
            </a:r>
            <a:r>
              <a:rPr kumimoji="0" lang="en-US" altLang="zh-CN" sz="2400" i="1">
                <a:solidFill>
                  <a:schemeClr val="hlink"/>
                </a:solidFill>
              </a:rPr>
              <a:t>E</a:t>
            </a:r>
            <a:r>
              <a:rPr kumimoji="0" lang="en-US" altLang="zh-CN" sz="2400">
                <a:solidFill>
                  <a:schemeClr val="hlink"/>
                </a:solidFill>
                <a:latin typeface="RMTMI" charset="-95"/>
              </a:rPr>
              <a:t>)</a:t>
            </a:r>
            <a:r>
              <a:rPr kumimoji="0" lang="en-US" altLang="zh-CN" sz="2400">
                <a:solidFill>
                  <a:schemeClr val="tx1"/>
                </a:solidFill>
              </a:rPr>
              <a:t>.</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zh-CN" b="1" dirty="0" smtClean="0"/>
              <a:t>Topological Sort Example</a:t>
            </a:r>
          </a:p>
        </p:txBody>
      </p:sp>
      <p:sp>
        <p:nvSpPr>
          <p:cNvPr id="89091" name="Oval 3"/>
          <p:cNvSpPr>
            <a:spLocks noChangeArrowheads="1"/>
          </p:cNvSpPr>
          <p:nvPr/>
        </p:nvSpPr>
        <p:spPr bwMode="auto">
          <a:xfrm>
            <a:off x="4273550" y="2327275"/>
            <a:ext cx="504825" cy="476250"/>
          </a:xfrm>
          <a:prstGeom prst="ellipse">
            <a:avLst/>
          </a:prstGeom>
          <a:no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89092" name="Oval 4"/>
          <p:cNvSpPr>
            <a:spLocks noChangeArrowheads="1"/>
          </p:cNvSpPr>
          <p:nvPr/>
        </p:nvSpPr>
        <p:spPr bwMode="auto">
          <a:xfrm>
            <a:off x="5399088" y="3425825"/>
            <a:ext cx="504825" cy="476250"/>
          </a:xfrm>
          <a:prstGeom prst="ellipse">
            <a:avLst/>
          </a:prstGeom>
          <a:no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89093" name="Oval 5"/>
          <p:cNvSpPr>
            <a:spLocks noChangeArrowheads="1"/>
          </p:cNvSpPr>
          <p:nvPr/>
        </p:nvSpPr>
        <p:spPr bwMode="auto">
          <a:xfrm>
            <a:off x="5364163" y="2351088"/>
            <a:ext cx="504825" cy="476250"/>
          </a:xfrm>
          <a:prstGeom prst="ellipse">
            <a:avLst/>
          </a:prstGeom>
          <a:solidFill>
            <a:srgbClr val="CCEC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89094" name="Line 6"/>
          <p:cNvSpPr>
            <a:spLocks noChangeShapeType="1"/>
          </p:cNvSpPr>
          <p:nvPr/>
        </p:nvSpPr>
        <p:spPr bwMode="auto">
          <a:xfrm>
            <a:off x="5627688" y="2814638"/>
            <a:ext cx="0" cy="6064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89095" name="Oval 7"/>
          <p:cNvSpPr>
            <a:spLocks noChangeArrowheads="1"/>
          </p:cNvSpPr>
          <p:nvPr/>
        </p:nvSpPr>
        <p:spPr bwMode="auto">
          <a:xfrm>
            <a:off x="3151188" y="3435350"/>
            <a:ext cx="504825" cy="476250"/>
          </a:xfrm>
          <a:prstGeom prst="ellipse">
            <a:avLst/>
          </a:prstGeom>
          <a:no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89096" name="Oval 8"/>
          <p:cNvSpPr>
            <a:spLocks noChangeArrowheads="1"/>
          </p:cNvSpPr>
          <p:nvPr/>
        </p:nvSpPr>
        <p:spPr bwMode="auto">
          <a:xfrm>
            <a:off x="3116263" y="2360613"/>
            <a:ext cx="504825" cy="476250"/>
          </a:xfrm>
          <a:prstGeom prst="ellipse">
            <a:avLst/>
          </a:prstGeom>
          <a:no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89097" name="Line 9"/>
          <p:cNvSpPr>
            <a:spLocks noChangeShapeType="1"/>
          </p:cNvSpPr>
          <p:nvPr/>
        </p:nvSpPr>
        <p:spPr bwMode="auto">
          <a:xfrm>
            <a:off x="3379788" y="2824163"/>
            <a:ext cx="0" cy="6064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89098" name="Line 10"/>
          <p:cNvSpPr>
            <a:spLocks noChangeShapeType="1"/>
          </p:cNvSpPr>
          <p:nvPr/>
        </p:nvSpPr>
        <p:spPr bwMode="auto">
          <a:xfrm>
            <a:off x="3606800" y="2584450"/>
            <a:ext cx="649288"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89099" name="Line 11"/>
          <p:cNvSpPr>
            <a:spLocks noChangeShapeType="1"/>
          </p:cNvSpPr>
          <p:nvPr/>
        </p:nvSpPr>
        <p:spPr bwMode="auto">
          <a:xfrm flipH="1">
            <a:off x="3635375" y="2786063"/>
            <a:ext cx="823913" cy="8223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89100" name="Text Box 12"/>
          <p:cNvSpPr txBox="1">
            <a:spLocks noChangeArrowheads="1"/>
          </p:cNvSpPr>
          <p:nvPr/>
        </p:nvSpPr>
        <p:spPr bwMode="auto">
          <a:xfrm>
            <a:off x="3565525" y="4654550"/>
            <a:ext cx="1801813"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Linked List:</a:t>
            </a:r>
          </a:p>
        </p:txBody>
      </p:sp>
      <p:sp>
        <p:nvSpPr>
          <p:cNvPr id="89101" name="Text Box 13"/>
          <p:cNvSpPr txBox="1">
            <a:spLocks noChangeArrowheads="1"/>
          </p:cNvSpPr>
          <p:nvPr/>
        </p:nvSpPr>
        <p:spPr bwMode="auto">
          <a:xfrm>
            <a:off x="3168650" y="1911350"/>
            <a:ext cx="404813"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A</a:t>
            </a:r>
          </a:p>
        </p:txBody>
      </p:sp>
      <p:sp>
        <p:nvSpPr>
          <p:cNvPr id="89102" name="Text Box 14"/>
          <p:cNvSpPr txBox="1">
            <a:spLocks noChangeArrowheads="1"/>
          </p:cNvSpPr>
          <p:nvPr/>
        </p:nvSpPr>
        <p:spPr bwMode="auto">
          <a:xfrm>
            <a:off x="4306888" y="1906588"/>
            <a:ext cx="387350"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B</a:t>
            </a:r>
          </a:p>
        </p:txBody>
      </p:sp>
      <p:sp>
        <p:nvSpPr>
          <p:cNvPr id="89103" name="Text Box 15"/>
          <p:cNvSpPr txBox="1">
            <a:spLocks noChangeArrowheads="1"/>
          </p:cNvSpPr>
          <p:nvPr/>
        </p:nvSpPr>
        <p:spPr bwMode="auto">
          <a:xfrm>
            <a:off x="5402263" y="1930400"/>
            <a:ext cx="404812"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D</a:t>
            </a:r>
          </a:p>
        </p:txBody>
      </p:sp>
      <p:sp>
        <p:nvSpPr>
          <p:cNvPr id="89104" name="Text Box 16"/>
          <p:cNvSpPr txBox="1">
            <a:spLocks noChangeArrowheads="1"/>
          </p:cNvSpPr>
          <p:nvPr/>
        </p:nvSpPr>
        <p:spPr bwMode="auto">
          <a:xfrm>
            <a:off x="3192463" y="3835400"/>
            <a:ext cx="387350"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C</a:t>
            </a:r>
          </a:p>
        </p:txBody>
      </p:sp>
      <p:sp>
        <p:nvSpPr>
          <p:cNvPr id="89105" name="Text Box 17"/>
          <p:cNvSpPr txBox="1">
            <a:spLocks noChangeArrowheads="1"/>
          </p:cNvSpPr>
          <p:nvPr/>
        </p:nvSpPr>
        <p:spPr bwMode="auto">
          <a:xfrm>
            <a:off x="5426075" y="3854450"/>
            <a:ext cx="369888"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E</a:t>
            </a:r>
          </a:p>
        </p:txBody>
      </p:sp>
      <p:sp>
        <p:nvSpPr>
          <p:cNvPr id="89106" name="Text Box 18"/>
          <p:cNvSpPr txBox="1">
            <a:spLocks noChangeArrowheads="1"/>
          </p:cNvSpPr>
          <p:nvPr/>
        </p:nvSpPr>
        <p:spPr bwMode="auto">
          <a:xfrm>
            <a:off x="5434013" y="2344738"/>
            <a:ext cx="420687"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1/</a:t>
            </a:r>
            <a:endParaRPr kumimoji="0" lang="en-US" altLang="zh-CN" sz="2400">
              <a:solidFill>
                <a:schemeClr val="tx1"/>
              </a:solidFil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ltLang="zh-CN" b="1" dirty="0" smtClean="0"/>
              <a:t>Topological Sort Example</a:t>
            </a:r>
          </a:p>
        </p:txBody>
      </p:sp>
      <p:sp>
        <p:nvSpPr>
          <p:cNvPr id="90115" name="Oval 3"/>
          <p:cNvSpPr>
            <a:spLocks noChangeArrowheads="1"/>
          </p:cNvSpPr>
          <p:nvPr/>
        </p:nvSpPr>
        <p:spPr bwMode="auto">
          <a:xfrm>
            <a:off x="4273550" y="2327275"/>
            <a:ext cx="504825" cy="476250"/>
          </a:xfrm>
          <a:prstGeom prst="ellipse">
            <a:avLst/>
          </a:prstGeom>
          <a:no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0116" name="Oval 4"/>
          <p:cNvSpPr>
            <a:spLocks noChangeArrowheads="1"/>
          </p:cNvSpPr>
          <p:nvPr/>
        </p:nvSpPr>
        <p:spPr bwMode="auto">
          <a:xfrm>
            <a:off x="5399088" y="3425825"/>
            <a:ext cx="504825" cy="476250"/>
          </a:xfrm>
          <a:prstGeom prst="ellipse">
            <a:avLst/>
          </a:prstGeom>
          <a:solidFill>
            <a:srgbClr val="CCEC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0117" name="Oval 5"/>
          <p:cNvSpPr>
            <a:spLocks noChangeArrowheads="1"/>
          </p:cNvSpPr>
          <p:nvPr/>
        </p:nvSpPr>
        <p:spPr bwMode="auto">
          <a:xfrm>
            <a:off x="5364163" y="2351088"/>
            <a:ext cx="504825" cy="476250"/>
          </a:xfrm>
          <a:prstGeom prst="ellipse">
            <a:avLst/>
          </a:prstGeom>
          <a:solidFill>
            <a:srgbClr val="CCEC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0118" name="Line 6"/>
          <p:cNvSpPr>
            <a:spLocks noChangeShapeType="1"/>
          </p:cNvSpPr>
          <p:nvPr/>
        </p:nvSpPr>
        <p:spPr bwMode="auto">
          <a:xfrm>
            <a:off x="5627688" y="2814638"/>
            <a:ext cx="0" cy="6064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90119" name="Oval 7"/>
          <p:cNvSpPr>
            <a:spLocks noChangeArrowheads="1"/>
          </p:cNvSpPr>
          <p:nvPr/>
        </p:nvSpPr>
        <p:spPr bwMode="auto">
          <a:xfrm>
            <a:off x="3151188" y="3435350"/>
            <a:ext cx="504825" cy="476250"/>
          </a:xfrm>
          <a:prstGeom prst="ellipse">
            <a:avLst/>
          </a:prstGeom>
          <a:no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0120" name="Oval 8"/>
          <p:cNvSpPr>
            <a:spLocks noChangeArrowheads="1"/>
          </p:cNvSpPr>
          <p:nvPr/>
        </p:nvSpPr>
        <p:spPr bwMode="auto">
          <a:xfrm>
            <a:off x="3116263" y="2360613"/>
            <a:ext cx="504825" cy="476250"/>
          </a:xfrm>
          <a:prstGeom prst="ellipse">
            <a:avLst/>
          </a:prstGeom>
          <a:no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0121" name="Line 9"/>
          <p:cNvSpPr>
            <a:spLocks noChangeShapeType="1"/>
          </p:cNvSpPr>
          <p:nvPr/>
        </p:nvSpPr>
        <p:spPr bwMode="auto">
          <a:xfrm>
            <a:off x="3379788" y="2824163"/>
            <a:ext cx="0" cy="6064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90122" name="Line 10"/>
          <p:cNvSpPr>
            <a:spLocks noChangeShapeType="1"/>
          </p:cNvSpPr>
          <p:nvPr/>
        </p:nvSpPr>
        <p:spPr bwMode="auto">
          <a:xfrm>
            <a:off x="3606800" y="2584450"/>
            <a:ext cx="649288"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0123" name="Line 11"/>
          <p:cNvSpPr>
            <a:spLocks noChangeShapeType="1"/>
          </p:cNvSpPr>
          <p:nvPr/>
        </p:nvSpPr>
        <p:spPr bwMode="auto">
          <a:xfrm flipH="1">
            <a:off x="3635375" y="2786063"/>
            <a:ext cx="823913" cy="8223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90124" name="Text Box 12"/>
          <p:cNvSpPr txBox="1">
            <a:spLocks noChangeArrowheads="1"/>
          </p:cNvSpPr>
          <p:nvPr/>
        </p:nvSpPr>
        <p:spPr bwMode="auto">
          <a:xfrm>
            <a:off x="3565525" y="4654550"/>
            <a:ext cx="1801813"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Linked List:</a:t>
            </a:r>
          </a:p>
        </p:txBody>
      </p:sp>
      <p:sp>
        <p:nvSpPr>
          <p:cNvPr id="90125" name="Text Box 13"/>
          <p:cNvSpPr txBox="1">
            <a:spLocks noChangeArrowheads="1"/>
          </p:cNvSpPr>
          <p:nvPr/>
        </p:nvSpPr>
        <p:spPr bwMode="auto">
          <a:xfrm>
            <a:off x="3168650" y="1911350"/>
            <a:ext cx="404813"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A</a:t>
            </a:r>
          </a:p>
        </p:txBody>
      </p:sp>
      <p:sp>
        <p:nvSpPr>
          <p:cNvPr id="90126" name="Text Box 14"/>
          <p:cNvSpPr txBox="1">
            <a:spLocks noChangeArrowheads="1"/>
          </p:cNvSpPr>
          <p:nvPr/>
        </p:nvSpPr>
        <p:spPr bwMode="auto">
          <a:xfrm>
            <a:off x="4306888" y="1906588"/>
            <a:ext cx="387350"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B</a:t>
            </a:r>
          </a:p>
        </p:txBody>
      </p:sp>
      <p:sp>
        <p:nvSpPr>
          <p:cNvPr id="90127" name="Text Box 15"/>
          <p:cNvSpPr txBox="1">
            <a:spLocks noChangeArrowheads="1"/>
          </p:cNvSpPr>
          <p:nvPr/>
        </p:nvSpPr>
        <p:spPr bwMode="auto">
          <a:xfrm>
            <a:off x="5402263" y="1930400"/>
            <a:ext cx="404812"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D</a:t>
            </a:r>
          </a:p>
        </p:txBody>
      </p:sp>
      <p:sp>
        <p:nvSpPr>
          <p:cNvPr id="90128" name="Text Box 16"/>
          <p:cNvSpPr txBox="1">
            <a:spLocks noChangeArrowheads="1"/>
          </p:cNvSpPr>
          <p:nvPr/>
        </p:nvSpPr>
        <p:spPr bwMode="auto">
          <a:xfrm>
            <a:off x="3192463" y="3835400"/>
            <a:ext cx="387350"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C</a:t>
            </a:r>
          </a:p>
        </p:txBody>
      </p:sp>
      <p:sp>
        <p:nvSpPr>
          <p:cNvPr id="90129" name="Text Box 17"/>
          <p:cNvSpPr txBox="1">
            <a:spLocks noChangeArrowheads="1"/>
          </p:cNvSpPr>
          <p:nvPr/>
        </p:nvSpPr>
        <p:spPr bwMode="auto">
          <a:xfrm>
            <a:off x="5426075" y="3854450"/>
            <a:ext cx="369888"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E</a:t>
            </a:r>
          </a:p>
        </p:txBody>
      </p:sp>
      <p:sp>
        <p:nvSpPr>
          <p:cNvPr id="90130" name="Text Box 18"/>
          <p:cNvSpPr txBox="1">
            <a:spLocks noChangeArrowheads="1"/>
          </p:cNvSpPr>
          <p:nvPr/>
        </p:nvSpPr>
        <p:spPr bwMode="auto">
          <a:xfrm>
            <a:off x="5434013" y="2344738"/>
            <a:ext cx="420687"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1/</a:t>
            </a:r>
            <a:endParaRPr kumimoji="0" lang="en-US" altLang="zh-CN" sz="2400">
              <a:solidFill>
                <a:schemeClr val="tx1"/>
              </a:solidFill>
            </a:endParaRPr>
          </a:p>
        </p:txBody>
      </p:sp>
      <p:sp>
        <p:nvSpPr>
          <p:cNvPr id="90131" name="Text Box 19"/>
          <p:cNvSpPr txBox="1">
            <a:spLocks noChangeArrowheads="1"/>
          </p:cNvSpPr>
          <p:nvPr/>
        </p:nvSpPr>
        <p:spPr bwMode="auto">
          <a:xfrm>
            <a:off x="5464175" y="3441700"/>
            <a:ext cx="420688"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2/</a:t>
            </a:r>
            <a:endParaRPr kumimoji="0" lang="en-US" altLang="zh-CN" sz="2400">
              <a:solidFill>
                <a:schemeClr val="tx1"/>
              </a:solidFil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zh-CN" b="1" dirty="0" smtClean="0"/>
              <a:t>Topological Sort Example</a:t>
            </a:r>
          </a:p>
        </p:txBody>
      </p:sp>
      <p:sp>
        <p:nvSpPr>
          <p:cNvPr id="91139" name="Oval 3"/>
          <p:cNvSpPr>
            <a:spLocks noChangeArrowheads="1"/>
          </p:cNvSpPr>
          <p:nvPr/>
        </p:nvSpPr>
        <p:spPr bwMode="auto">
          <a:xfrm>
            <a:off x="4273550" y="2327275"/>
            <a:ext cx="504825" cy="476250"/>
          </a:xfrm>
          <a:prstGeom prst="ellipse">
            <a:avLst/>
          </a:prstGeom>
          <a:no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1140" name="Oval 4"/>
          <p:cNvSpPr>
            <a:spLocks noChangeArrowheads="1"/>
          </p:cNvSpPr>
          <p:nvPr/>
        </p:nvSpPr>
        <p:spPr bwMode="auto">
          <a:xfrm>
            <a:off x="5399088" y="3425825"/>
            <a:ext cx="504825" cy="476250"/>
          </a:xfrm>
          <a:prstGeom prst="ellipse">
            <a:avLst/>
          </a:prstGeom>
          <a:solidFill>
            <a:srgbClr val="3399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1141" name="Oval 5"/>
          <p:cNvSpPr>
            <a:spLocks noChangeArrowheads="1"/>
          </p:cNvSpPr>
          <p:nvPr/>
        </p:nvSpPr>
        <p:spPr bwMode="auto">
          <a:xfrm>
            <a:off x="5364163" y="2351088"/>
            <a:ext cx="504825" cy="476250"/>
          </a:xfrm>
          <a:prstGeom prst="ellipse">
            <a:avLst/>
          </a:prstGeom>
          <a:solidFill>
            <a:srgbClr val="CCEC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1142" name="Line 6"/>
          <p:cNvSpPr>
            <a:spLocks noChangeShapeType="1"/>
          </p:cNvSpPr>
          <p:nvPr/>
        </p:nvSpPr>
        <p:spPr bwMode="auto">
          <a:xfrm>
            <a:off x="5627688" y="2814638"/>
            <a:ext cx="0" cy="6064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91143" name="Oval 7"/>
          <p:cNvSpPr>
            <a:spLocks noChangeArrowheads="1"/>
          </p:cNvSpPr>
          <p:nvPr/>
        </p:nvSpPr>
        <p:spPr bwMode="auto">
          <a:xfrm>
            <a:off x="3151188" y="3435350"/>
            <a:ext cx="504825" cy="476250"/>
          </a:xfrm>
          <a:prstGeom prst="ellipse">
            <a:avLst/>
          </a:prstGeom>
          <a:no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1144" name="Oval 8"/>
          <p:cNvSpPr>
            <a:spLocks noChangeArrowheads="1"/>
          </p:cNvSpPr>
          <p:nvPr/>
        </p:nvSpPr>
        <p:spPr bwMode="auto">
          <a:xfrm>
            <a:off x="3116263" y="2360613"/>
            <a:ext cx="504825" cy="476250"/>
          </a:xfrm>
          <a:prstGeom prst="ellipse">
            <a:avLst/>
          </a:prstGeom>
          <a:no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1145" name="Line 9"/>
          <p:cNvSpPr>
            <a:spLocks noChangeShapeType="1"/>
          </p:cNvSpPr>
          <p:nvPr/>
        </p:nvSpPr>
        <p:spPr bwMode="auto">
          <a:xfrm>
            <a:off x="3379788" y="2824163"/>
            <a:ext cx="0" cy="6064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91146" name="Line 10"/>
          <p:cNvSpPr>
            <a:spLocks noChangeShapeType="1"/>
          </p:cNvSpPr>
          <p:nvPr/>
        </p:nvSpPr>
        <p:spPr bwMode="auto">
          <a:xfrm>
            <a:off x="3606800" y="2584450"/>
            <a:ext cx="649288"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1147" name="Line 11"/>
          <p:cNvSpPr>
            <a:spLocks noChangeShapeType="1"/>
          </p:cNvSpPr>
          <p:nvPr/>
        </p:nvSpPr>
        <p:spPr bwMode="auto">
          <a:xfrm flipH="1">
            <a:off x="3635375" y="2786063"/>
            <a:ext cx="823913" cy="8223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91148" name="Text Box 12"/>
          <p:cNvSpPr txBox="1">
            <a:spLocks noChangeArrowheads="1"/>
          </p:cNvSpPr>
          <p:nvPr/>
        </p:nvSpPr>
        <p:spPr bwMode="auto">
          <a:xfrm>
            <a:off x="3565525" y="4654550"/>
            <a:ext cx="1801813"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Linked List:</a:t>
            </a:r>
          </a:p>
        </p:txBody>
      </p:sp>
      <p:sp>
        <p:nvSpPr>
          <p:cNvPr id="91149" name="Text Box 13"/>
          <p:cNvSpPr txBox="1">
            <a:spLocks noChangeArrowheads="1"/>
          </p:cNvSpPr>
          <p:nvPr/>
        </p:nvSpPr>
        <p:spPr bwMode="auto">
          <a:xfrm>
            <a:off x="3168650" y="1911350"/>
            <a:ext cx="404813"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A</a:t>
            </a:r>
          </a:p>
        </p:txBody>
      </p:sp>
      <p:sp>
        <p:nvSpPr>
          <p:cNvPr id="91150" name="Text Box 14"/>
          <p:cNvSpPr txBox="1">
            <a:spLocks noChangeArrowheads="1"/>
          </p:cNvSpPr>
          <p:nvPr/>
        </p:nvSpPr>
        <p:spPr bwMode="auto">
          <a:xfrm>
            <a:off x="4306888" y="1906588"/>
            <a:ext cx="387350"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B</a:t>
            </a:r>
          </a:p>
        </p:txBody>
      </p:sp>
      <p:sp>
        <p:nvSpPr>
          <p:cNvPr id="91151" name="Text Box 15"/>
          <p:cNvSpPr txBox="1">
            <a:spLocks noChangeArrowheads="1"/>
          </p:cNvSpPr>
          <p:nvPr/>
        </p:nvSpPr>
        <p:spPr bwMode="auto">
          <a:xfrm>
            <a:off x="5402263" y="1930400"/>
            <a:ext cx="404812"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D</a:t>
            </a:r>
          </a:p>
        </p:txBody>
      </p:sp>
      <p:sp>
        <p:nvSpPr>
          <p:cNvPr id="91152" name="Text Box 16"/>
          <p:cNvSpPr txBox="1">
            <a:spLocks noChangeArrowheads="1"/>
          </p:cNvSpPr>
          <p:nvPr/>
        </p:nvSpPr>
        <p:spPr bwMode="auto">
          <a:xfrm>
            <a:off x="3192463" y="3835400"/>
            <a:ext cx="387350"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C</a:t>
            </a:r>
          </a:p>
        </p:txBody>
      </p:sp>
      <p:sp>
        <p:nvSpPr>
          <p:cNvPr id="91153" name="Text Box 17"/>
          <p:cNvSpPr txBox="1">
            <a:spLocks noChangeArrowheads="1"/>
          </p:cNvSpPr>
          <p:nvPr/>
        </p:nvSpPr>
        <p:spPr bwMode="auto">
          <a:xfrm>
            <a:off x="5426075" y="3854450"/>
            <a:ext cx="369888"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E</a:t>
            </a:r>
          </a:p>
        </p:txBody>
      </p:sp>
      <p:sp>
        <p:nvSpPr>
          <p:cNvPr id="91154" name="Text Box 18"/>
          <p:cNvSpPr txBox="1">
            <a:spLocks noChangeArrowheads="1"/>
          </p:cNvSpPr>
          <p:nvPr/>
        </p:nvSpPr>
        <p:spPr bwMode="auto">
          <a:xfrm>
            <a:off x="5434013" y="2344738"/>
            <a:ext cx="420687"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1/</a:t>
            </a:r>
            <a:endParaRPr kumimoji="0" lang="en-US" altLang="zh-CN" sz="2400">
              <a:solidFill>
                <a:schemeClr val="tx1"/>
              </a:solidFill>
            </a:endParaRPr>
          </a:p>
        </p:txBody>
      </p:sp>
      <p:sp>
        <p:nvSpPr>
          <p:cNvPr id="91155" name="Text Box 19"/>
          <p:cNvSpPr txBox="1">
            <a:spLocks noChangeArrowheads="1"/>
          </p:cNvSpPr>
          <p:nvPr/>
        </p:nvSpPr>
        <p:spPr bwMode="auto">
          <a:xfrm>
            <a:off x="5392738" y="3441700"/>
            <a:ext cx="573087"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2/3</a:t>
            </a:r>
            <a:endParaRPr kumimoji="0" lang="en-US" altLang="zh-CN" sz="2400">
              <a:solidFill>
                <a:schemeClr val="tx1"/>
              </a:solidFill>
            </a:endParaRPr>
          </a:p>
        </p:txBody>
      </p:sp>
      <p:sp>
        <p:nvSpPr>
          <p:cNvPr id="91156" name="Oval 20"/>
          <p:cNvSpPr>
            <a:spLocks noChangeArrowheads="1"/>
          </p:cNvSpPr>
          <p:nvPr/>
        </p:nvSpPr>
        <p:spPr bwMode="auto">
          <a:xfrm>
            <a:off x="5122863" y="5221288"/>
            <a:ext cx="504825" cy="476250"/>
          </a:xfrm>
          <a:prstGeom prst="ellipse">
            <a:avLst/>
          </a:prstGeom>
          <a:solidFill>
            <a:srgbClr val="3399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1157" name="Text Box 21"/>
          <p:cNvSpPr txBox="1">
            <a:spLocks noChangeArrowheads="1"/>
          </p:cNvSpPr>
          <p:nvPr/>
        </p:nvSpPr>
        <p:spPr bwMode="auto">
          <a:xfrm>
            <a:off x="5149850" y="5649913"/>
            <a:ext cx="369888"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E</a:t>
            </a:r>
          </a:p>
        </p:txBody>
      </p:sp>
      <p:sp>
        <p:nvSpPr>
          <p:cNvPr id="91158" name="Text Box 22"/>
          <p:cNvSpPr txBox="1">
            <a:spLocks noChangeArrowheads="1"/>
          </p:cNvSpPr>
          <p:nvPr/>
        </p:nvSpPr>
        <p:spPr bwMode="auto">
          <a:xfrm>
            <a:off x="5116513" y="5237163"/>
            <a:ext cx="573087"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2/3</a:t>
            </a:r>
            <a:endParaRPr kumimoji="0" lang="en-US" altLang="zh-CN" sz="2400">
              <a:solidFill>
                <a:schemeClr val="tx1"/>
              </a:solidFill>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CN" b="1" dirty="0" smtClean="0"/>
              <a:t>Topological Sort Example</a:t>
            </a:r>
          </a:p>
        </p:txBody>
      </p:sp>
      <p:sp>
        <p:nvSpPr>
          <p:cNvPr id="92163" name="Oval 3"/>
          <p:cNvSpPr>
            <a:spLocks noChangeArrowheads="1"/>
          </p:cNvSpPr>
          <p:nvPr/>
        </p:nvSpPr>
        <p:spPr bwMode="auto">
          <a:xfrm>
            <a:off x="4273550" y="2327275"/>
            <a:ext cx="504825" cy="476250"/>
          </a:xfrm>
          <a:prstGeom prst="ellipse">
            <a:avLst/>
          </a:prstGeom>
          <a:no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2164" name="Oval 4"/>
          <p:cNvSpPr>
            <a:spLocks noChangeArrowheads="1"/>
          </p:cNvSpPr>
          <p:nvPr/>
        </p:nvSpPr>
        <p:spPr bwMode="auto">
          <a:xfrm>
            <a:off x="5399088" y="3425825"/>
            <a:ext cx="504825" cy="476250"/>
          </a:xfrm>
          <a:prstGeom prst="ellipse">
            <a:avLst/>
          </a:prstGeom>
          <a:solidFill>
            <a:srgbClr val="3399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2165" name="Oval 5"/>
          <p:cNvSpPr>
            <a:spLocks noChangeArrowheads="1"/>
          </p:cNvSpPr>
          <p:nvPr/>
        </p:nvSpPr>
        <p:spPr bwMode="auto">
          <a:xfrm>
            <a:off x="5364163" y="2351088"/>
            <a:ext cx="504825" cy="476250"/>
          </a:xfrm>
          <a:prstGeom prst="ellipse">
            <a:avLst/>
          </a:prstGeom>
          <a:solidFill>
            <a:srgbClr val="3399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2166" name="Line 6"/>
          <p:cNvSpPr>
            <a:spLocks noChangeShapeType="1"/>
          </p:cNvSpPr>
          <p:nvPr/>
        </p:nvSpPr>
        <p:spPr bwMode="auto">
          <a:xfrm>
            <a:off x="5627688" y="2814638"/>
            <a:ext cx="0" cy="6064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92167" name="Oval 7"/>
          <p:cNvSpPr>
            <a:spLocks noChangeArrowheads="1"/>
          </p:cNvSpPr>
          <p:nvPr/>
        </p:nvSpPr>
        <p:spPr bwMode="auto">
          <a:xfrm>
            <a:off x="3151188" y="3435350"/>
            <a:ext cx="504825" cy="476250"/>
          </a:xfrm>
          <a:prstGeom prst="ellipse">
            <a:avLst/>
          </a:prstGeom>
          <a:no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2168" name="Oval 8"/>
          <p:cNvSpPr>
            <a:spLocks noChangeArrowheads="1"/>
          </p:cNvSpPr>
          <p:nvPr/>
        </p:nvSpPr>
        <p:spPr bwMode="auto">
          <a:xfrm>
            <a:off x="3116263" y="2360613"/>
            <a:ext cx="504825" cy="476250"/>
          </a:xfrm>
          <a:prstGeom prst="ellipse">
            <a:avLst/>
          </a:prstGeom>
          <a:no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2169" name="Line 9"/>
          <p:cNvSpPr>
            <a:spLocks noChangeShapeType="1"/>
          </p:cNvSpPr>
          <p:nvPr/>
        </p:nvSpPr>
        <p:spPr bwMode="auto">
          <a:xfrm>
            <a:off x="3379788" y="2824163"/>
            <a:ext cx="0" cy="6064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92170" name="Line 10"/>
          <p:cNvSpPr>
            <a:spLocks noChangeShapeType="1"/>
          </p:cNvSpPr>
          <p:nvPr/>
        </p:nvSpPr>
        <p:spPr bwMode="auto">
          <a:xfrm>
            <a:off x="3606800" y="2584450"/>
            <a:ext cx="649288"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2171" name="Line 11"/>
          <p:cNvSpPr>
            <a:spLocks noChangeShapeType="1"/>
          </p:cNvSpPr>
          <p:nvPr/>
        </p:nvSpPr>
        <p:spPr bwMode="auto">
          <a:xfrm flipH="1">
            <a:off x="3635375" y="2786063"/>
            <a:ext cx="823913" cy="8223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92172" name="Text Box 12"/>
          <p:cNvSpPr txBox="1">
            <a:spLocks noChangeArrowheads="1"/>
          </p:cNvSpPr>
          <p:nvPr/>
        </p:nvSpPr>
        <p:spPr bwMode="auto">
          <a:xfrm>
            <a:off x="3565525" y="4654550"/>
            <a:ext cx="1801813"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Linked List:</a:t>
            </a:r>
          </a:p>
        </p:txBody>
      </p:sp>
      <p:sp>
        <p:nvSpPr>
          <p:cNvPr id="92173" name="Text Box 13"/>
          <p:cNvSpPr txBox="1">
            <a:spLocks noChangeArrowheads="1"/>
          </p:cNvSpPr>
          <p:nvPr/>
        </p:nvSpPr>
        <p:spPr bwMode="auto">
          <a:xfrm>
            <a:off x="3168650" y="1911350"/>
            <a:ext cx="404813"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A</a:t>
            </a:r>
          </a:p>
        </p:txBody>
      </p:sp>
      <p:sp>
        <p:nvSpPr>
          <p:cNvPr id="92174" name="Text Box 14"/>
          <p:cNvSpPr txBox="1">
            <a:spLocks noChangeArrowheads="1"/>
          </p:cNvSpPr>
          <p:nvPr/>
        </p:nvSpPr>
        <p:spPr bwMode="auto">
          <a:xfrm>
            <a:off x="4306888" y="1906588"/>
            <a:ext cx="387350"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B</a:t>
            </a:r>
          </a:p>
        </p:txBody>
      </p:sp>
      <p:sp>
        <p:nvSpPr>
          <p:cNvPr id="92175" name="Text Box 15"/>
          <p:cNvSpPr txBox="1">
            <a:spLocks noChangeArrowheads="1"/>
          </p:cNvSpPr>
          <p:nvPr/>
        </p:nvSpPr>
        <p:spPr bwMode="auto">
          <a:xfrm>
            <a:off x="5402263" y="1930400"/>
            <a:ext cx="404812"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D</a:t>
            </a:r>
          </a:p>
        </p:txBody>
      </p:sp>
      <p:sp>
        <p:nvSpPr>
          <p:cNvPr id="92176" name="Text Box 16"/>
          <p:cNvSpPr txBox="1">
            <a:spLocks noChangeArrowheads="1"/>
          </p:cNvSpPr>
          <p:nvPr/>
        </p:nvSpPr>
        <p:spPr bwMode="auto">
          <a:xfrm>
            <a:off x="3192463" y="3835400"/>
            <a:ext cx="387350"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C</a:t>
            </a:r>
          </a:p>
        </p:txBody>
      </p:sp>
      <p:sp>
        <p:nvSpPr>
          <p:cNvPr id="92177" name="Text Box 17"/>
          <p:cNvSpPr txBox="1">
            <a:spLocks noChangeArrowheads="1"/>
          </p:cNvSpPr>
          <p:nvPr/>
        </p:nvSpPr>
        <p:spPr bwMode="auto">
          <a:xfrm>
            <a:off x="5426075" y="3854450"/>
            <a:ext cx="369888"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E</a:t>
            </a:r>
          </a:p>
        </p:txBody>
      </p:sp>
      <p:sp>
        <p:nvSpPr>
          <p:cNvPr id="92178" name="Text Box 18"/>
          <p:cNvSpPr txBox="1">
            <a:spLocks noChangeArrowheads="1"/>
          </p:cNvSpPr>
          <p:nvPr/>
        </p:nvSpPr>
        <p:spPr bwMode="auto">
          <a:xfrm>
            <a:off x="5348288" y="2344738"/>
            <a:ext cx="573087"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1/4</a:t>
            </a:r>
            <a:endParaRPr kumimoji="0" lang="en-US" altLang="zh-CN" sz="2400">
              <a:solidFill>
                <a:schemeClr val="tx1"/>
              </a:solidFill>
            </a:endParaRPr>
          </a:p>
        </p:txBody>
      </p:sp>
      <p:sp>
        <p:nvSpPr>
          <p:cNvPr id="92179" name="Text Box 19"/>
          <p:cNvSpPr txBox="1">
            <a:spLocks noChangeArrowheads="1"/>
          </p:cNvSpPr>
          <p:nvPr/>
        </p:nvSpPr>
        <p:spPr bwMode="auto">
          <a:xfrm>
            <a:off x="5392738" y="3441700"/>
            <a:ext cx="573087"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2/3</a:t>
            </a:r>
            <a:endParaRPr kumimoji="0" lang="en-US" altLang="zh-CN" sz="2400">
              <a:solidFill>
                <a:schemeClr val="tx1"/>
              </a:solidFill>
            </a:endParaRPr>
          </a:p>
        </p:txBody>
      </p:sp>
      <p:sp>
        <p:nvSpPr>
          <p:cNvPr id="92180" name="Oval 20"/>
          <p:cNvSpPr>
            <a:spLocks noChangeArrowheads="1"/>
          </p:cNvSpPr>
          <p:nvPr/>
        </p:nvSpPr>
        <p:spPr bwMode="auto">
          <a:xfrm>
            <a:off x="5122863" y="5221288"/>
            <a:ext cx="504825" cy="476250"/>
          </a:xfrm>
          <a:prstGeom prst="ellipse">
            <a:avLst/>
          </a:prstGeom>
          <a:solidFill>
            <a:srgbClr val="3399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2181" name="Text Box 21"/>
          <p:cNvSpPr txBox="1">
            <a:spLocks noChangeArrowheads="1"/>
          </p:cNvSpPr>
          <p:nvPr/>
        </p:nvSpPr>
        <p:spPr bwMode="auto">
          <a:xfrm>
            <a:off x="5149850" y="5649913"/>
            <a:ext cx="369888"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E</a:t>
            </a:r>
          </a:p>
        </p:txBody>
      </p:sp>
      <p:sp>
        <p:nvSpPr>
          <p:cNvPr id="92182" name="Text Box 22"/>
          <p:cNvSpPr txBox="1">
            <a:spLocks noChangeArrowheads="1"/>
          </p:cNvSpPr>
          <p:nvPr/>
        </p:nvSpPr>
        <p:spPr bwMode="auto">
          <a:xfrm>
            <a:off x="5116513" y="5237163"/>
            <a:ext cx="573087"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2/3</a:t>
            </a:r>
            <a:endParaRPr kumimoji="0" lang="en-US" altLang="zh-CN" sz="2400">
              <a:solidFill>
                <a:schemeClr val="tx1"/>
              </a:solidFill>
            </a:endParaRPr>
          </a:p>
        </p:txBody>
      </p:sp>
      <p:sp>
        <p:nvSpPr>
          <p:cNvPr id="92183" name="Oval 23"/>
          <p:cNvSpPr>
            <a:spLocks noChangeArrowheads="1"/>
          </p:cNvSpPr>
          <p:nvPr/>
        </p:nvSpPr>
        <p:spPr bwMode="auto">
          <a:xfrm>
            <a:off x="3959225" y="5246688"/>
            <a:ext cx="504825" cy="476250"/>
          </a:xfrm>
          <a:prstGeom prst="ellipse">
            <a:avLst/>
          </a:prstGeom>
          <a:solidFill>
            <a:srgbClr val="3399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2184" name="Text Box 24"/>
          <p:cNvSpPr txBox="1">
            <a:spLocks noChangeArrowheads="1"/>
          </p:cNvSpPr>
          <p:nvPr/>
        </p:nvSpPr>
        <p:spPr bwMode="auto">
          <a:xfrm>
            <a:off x="3943350" y="5240338"/>
            <a:ext cx="573088"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1/4</a:t>
            </a:r>
            <a:endParaRPr kumimoji="0" lang="en-US" altLang="zh-CN" sz="2400">
              <a:solidFill>
                <a:schemeClr val="tx1"/>
              </a:solidFill>
            </a:endParaRPr>
          </a:p>
        </p:txBody>
      </p:sp>
      <p:sp>
        <p:nvSpPr>
          <p:cNvPr id="92185" name="Line 25"/>
          <p:cNvSpPr>
            <a:spLocks noChangeShapeType="1"/>
          </p:cNvSpPr>
          <p:nvPr/>
        </p:nvSpPr>
        <p:spPr bwMode="auto">
          <a:xfrm>
            <a:off x="4471988" y="5470525"/>
            <a:ext cx="6492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2186" name="Text Box 26"/>
          <p:cNvSpPr txBox="1">
            <a:spLocks noChangeArrowheads="1"/>
          </p:cNvSpPr>
          <p:nvPr/>
        </p:nvSpPr>
        <p:spPr bwMode="auto">
          <a:xfrm>
            <a:off x="4024313" y="5678488"/>
            <a:ext cx="404812"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D</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zh-CN" b="1" dirty="0" smtClean="0"/>
              <a:t>Topological Sort Example</a:t>
            </a:r>
          </a:p>
        </p:txBody>
      </p:sp>
      <p:sp>
        <p:nvSpPr>
          <p:cNvPr id="93187" name="Oval 3"/>
          <p:cNvSpPr>
            <a:spLocks noChangeArrowheads="1"/>
          </p:cNvSpPr>
          <p:nvPr/>
        </p:nvSpPr>
        <p:spPr bwMode="auto">
          <a:xfrm>
            <a:off x="4273550" y="2327275"/>
            <a:ext cx="504825" cy="476250"/>
          </a:xfrm>
          <a:prstGeom prst="ellipse">
            <a:avLst/>
          </a:prstGeom>
          <a:solidFill>
            <a:srgbClr val="CCEC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3188" name="Oval 4"/>
          <p:cNvSpPr>
            <a:spLocks noChangeArrowheads="1"/>
          </p:cNvSpPr>
          <p:nvPr/>
        </p:nvSpPr>
        <p:spPr bwMode="auto">
          <a:xfrm>
            <a:off x="5399088" y="3425825"/>
            <a:ext cx="504825" cy="476250"/>
          </a:xfrm>
          <a:prstGeom prst="ellipse">
            <a:avLst/>
          </a:prstGeom>
          <a:solidFill>
            <a:srgbClr val="3399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3189" name="Oval 5"/>
          <p:cNvSpPr>
            <a:spLocks noChangeArrowheads="1"/>
          </p:cNvSpPr>
          <p:nvPr/>
        </p:nvSpPr>
        <p:spPr bwMode="auto">
          <a:xfrm>
            <a:off x="5364163" y="2351088"/>
            <a:ext cx="504825" cy="476250"/>
          </a:xfrm>
          <a:prstGeom prst="ellipse">
            <a:avLst/>
          </a:prstGeom>
          <a:solidFill>
            <a:srgbClr val="3399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3190" name="Line 6"/>
          <p:cNvSpPr>
            <a:spLocks noChangeShapeType="1"/>
          </p:cNvSpPr>
          <p:nvPr/>
        </p:nvSpPr>
        <p:spPr bwMode="auto">
          <a:xfrm>
            <a:off x="5627688" y="2814638"/>
            <a:ext cx="0" cy="6064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93191" name="Oval 7"/>
          <p:cNvSpPr>
            <a:spLocks noChangeArrowheads="1"/>
          </p:cNvSpPr>
          <p:nvPr/>
        </p:nvSpPr>
        <p:spPr bwMode="auto">
          <a:xfrm>
            <a:off x="3151188" y="3435350"/>
            <a:ext cx="504825" cy="476250"/>
          </a:xfrm>
          <a:prstGeom prst="ellipse">
            <a:avLst/>
          </a:prstGeom>
          <a:no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3192" name="Oval 8"/>
          <p:cNvSpPr>
            <a:spLocks noChangeArrowheads="1"/>
          </p:cNvSpPr>
          <p:nvPr/>
        </p:nvSpPr>
        <p:spPr bwMode="auto">
          <a:xfrm>
            <a:off x="3116263" y="2360613"/>
            <a:ext cx="504825" cy="476250"/>
          </a:xfrm>
          <a:prstGeom prst="ellipse">
            <a:avLst/>
          </a:prstGeom>
          <a:no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3193" name="Line 9"/>
          <p:cNvSpPr>
            <a:spLocks noChangeShapeType="1"/>
          </p:cNvSpPr>
          <p:nvPr/>
        </p:nvSpPr>
        <p:spPr bwMode="auto">
          <a:xfrm>
            <a:off x="3379788" y="2824163"/>
            <a:ext cx="0" cy="6064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93194" name="Line 10"/>
          <p:cNvSpPr>
            <a:spLocks noChangeShapeType="1"/>
          </p:cNvSpPr>
          <p:nvPr/>
        </p:nvSpPr>
        <p:spPr bwMode="auto">
          <a:xfrm>
            <a:off x="3606800" y="2584450"/>
            <a:ext cx="649288"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3195" name="Line 11"/>
          <p:cNvSpPr>
            <a:spLocks noChangeShapeType="1"/>
          </p:cNvSpPr>
          <p:nvPr/>
        </p:nvSpPr>
        <p:spPr bwMode="auto">
          <a:xfrm flipH="1">
            <a:off x="3635375" y="2786063"/>
            <a:ext cx="823913" cy="8223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93196" name="Text Box 12"/>
          <p:cNvSpPr txBox="1">
            <a:spLocks noChangeArrowheads="1"/>
          </p:cNvSpPr>
          <p:nvPr/>
        </p:nvSpPr>
        <p:spPr bwMode="auto">
          <a:xfrm>
            <a:off x="3565525" y="4654550"/>
            <a:ext cx="1801813"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Linked List:</a:t>
            </a:r>
          </a:p>
        </p:txBody>
      </p:sp>
      <p:sp>
        <p:nvSpPr>
          <p:cNvPr id="93197" name="Text Box 13"/>
          <p:cNvSpPr txBox="1">
            <a:spLocks noChangeArrowheads="1"/>
          </p:cNvSpPr>
          <p:nvPr/>
        </p:nvSpPr>
        <p:spPr bwMode="auto">
          <a:xfrm>
            <a:off x="3168650" y="1911350"/>
            <a:ext cx="404813"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A</a:t>
            </a:r>
          </a:p>
        </p:txBody>
      </p:sp>
      <p:sp>
        <p:nvSpPr>
          <p:cNvPr id="93198" name="Text Box 14"/>
          <p:cNvSpPr txBox="1">
            <a:spLocks noChangeArrowheads="1"/>
          </p:cNvSpPr>
          <p:nvPr/>
        </p:nvSpPr>
        <p:spPr bwMode="auto">
          <a:xfrm>
            <a:off x="4306888" y="1906588"/>
            <a:ext cx="387350"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B</a:t>
            </a:r>
          </a:p>
        </p:txBody>
      </p:sp>
      <p:sp>
        <p:nvSpPr>
          <p:cNvPr id="93199" name="Text Box 15"/>
          <p:cNvSpPr txBox="1">
            <a:spLocks noChangeArrowheads="1"/>
          </p:cNvSpPr>
          <p:nvPr/>
        </p:nvSpPr>
        <p:spPr bwMode="auto">
          <a:xfrm>
            <a:off x="5402263" y="1930400"/>
            <a:ext cx="404812"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D</a:t>
            </a:r>
          </a:p>
        </p:txBody>
      </p:sp>
      <p:sp>
        <p:nvSpPr>
          <p:cNvPr id="93200" name="Text Box 16"/>
          <p:cNvSpPr txBox="1">
            <a:spLocks noChangeArrowheads="1"/>
          </p:cNvSpPr>
          <p:nvPr/>
        </p:nvSpPr>
        <p:spPr bwMode="auto">
          <a:xfrm>
            <a:off x="3192463" y="3835400"/>
            <a:ext cx="387350"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C</a:t>
            </a:r>
          </a:p>
        </p:txBody>
      </p:sp>
      <p:sp>
        <p:nvSpPr>
          <p:cNvPr id="93201" name="Text Box 17"/>
          <p:cNvSpPr txBox="1">
            <a:spLocks noChangeArrowheads="1"/>
          </p:cNvSpPr>
          <p:nvPr/>
        </p:nvSpPr>
        <p:spPr bwMode="auto">
          <a:xfrm>
            <a:off x="5426075" y="3854450"/>
            <a:ext cx="369888"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E</a:t>
            </a:r>
          </a:p>
        </p:txBody>
      </p:sp>
      <p:sp>
        <p:nvSpPr>
          <p:cNvPr id="93202" name="Text Box 18"/>
          <p:cNvSpPr txBox="1">
            <a:spLocks noChangeArrowheads="1"/>
          </p:cNvSpPr>
          <p:nvPr/>
        </p:nvSpPr>
        <p:spPr bwMode="auto">
          <a:xfrm>
            <a:off x="5348288" y="2344738"/>
            <a:ext cx="573087"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1/4</a:t>
            </a:r>
            <a:endParaRPr kumimoji="0" lang="en-US" altLang="zh-CN" sz="2400">
              <a:solidFill>
                <a:schemeClr val="tx1"/>
              </a:solidFill>
            </a:endParaRPr>
          </a:p>
        </p:txBody>
      </p:sp>
      <p:sp>
        <p:nvSpPr>
          <p:cNvPr id="93203" name="Text Box 19"/>
          <p:cNvSpPr txBox="1">
            <a:spLocks noChangeArrowheads="1"/>
          </p:cNvSpPr>
          <p:nvPr/>
        </p:nvSpPr>
        <p:spPr bwMode="auto">
          <a:xfrm>
            <a:off x="5392738" y="3441700"/>
            <a:ext cx="573087"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2/3</a:t>
            </a:r>
            <a:endParaRPr kumimoji="0" lang="en-US" altLang="zh-CN" sz="2400">
              <a:solidFill>
                <a:schemeClr val="tx1"/>
              </a:solidFill>
            </a:endParaRPr>
          </a:p>
        </p:txBody>
      </p:sp>
      <p:sp>
        <p:nvSpPr>
          <p:cNvPr id="93204" name="Oval 20"/>
          <p:cNvSpPr>
            <a:spLocks noChangeArrowheads="1"/>
          </p:cNvSpPr>
          <p:nvPr/>
        </p:nvSpPr>
        <p:spPr bwMode="auto">
          <a:xfrm>
            <a:off x="5122863" y="5221288"/>
            <a:ext cx="504825" cy="476250"/>
          </a:xfrm>
          <a:prstGeom prst="ellipse">
            <a:avLst/>
          </a:prstGeom>
          <a:solidFill>
            <a:srgbClr val="3399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3205" name="Text Box 21"/>
          <p:cNvSpPr txBox="1">
            <a:spLocks noChangeArrowheads="1"/>
          </p:cNvSpPr>
          <p:nvPr/>
        </p:nvSpPr>
        <p:spPr bwMode="auto">
          <a:xfrm>
            <a:off x="5149850" y="5649913"/>
            <a:ext cx="369888"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E</a:t>
            </a:r>
          </a:p>
        </p:txBody>
      </p:sp>
      <p:sp>
        <p:nvSpPr>
          <p:cNvPr id="93206" name="Text Box 22"/>
          <p:cNvSpPr txBox="1">
            <a:spLocks noChangeArrowheads="1"/>
          </p:cNvSpPr>
          <p:nvPr/>
        </p:nvSpPr>
        <p:spPr bwMode="auto">
          <a:xfrm>
            <a:off x="5116513" y="5237163"/>
            <a:ext cx="573087"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2/3</a:t>
            </a:r>
            <a:endParaRPr kumimoji="0" lang="en-US" altLang="zh-CN" sz="2400">
              <a:solidFill>
                <a:schemeClr val="tx1"/>
              </a:solidFill>
            </a:endParaRPr>
          </a:p>
        </p:txBody>
      </p:sp>
      <p:sp>
        <p:nvSpPr>
          <p:cNvPr id="93207" name="Oval 23"/>
          <p:cNvSpPr>
            <a:spLocks noChangeArrowheads="1"/>
          </p:cNvSpPr>
          <p:nvPr/>
        </p:nvSpPr>
        <p:spPr bwMode="auto">
          <a:xfrm>
            <a:off x="3959225" y="5246688"/>
            <a:ext cx="504825" cy="476250"/>
          </a:xfrm>
          <a:prstGeom prst="ellipse">
            <a:avLst/>
          </a:prstGeom>
          <a:solidFill>
            <a:srgbClr val="3399FF"/>
          </a:solidFill>
          <a:ln w="9525">
            <a:solidFill>
              <a:schemeClr val="tx1"/>
            </a:solidFill>
            <a:round/>
            <a:headEnd/>
            <a:tailEnd/>
          </a:ln>
        </p:spPr>
        <p:txBody>
          <a:bodyPr wrap="none" anchor="ctr"/>
          <a:lstStyle/>
          <a:p>
            <a:pPr eaLnBrk="0" hangingPunct="0"/>
            <a:r>
              <a:rPr kumimoji="0" lang="zh-CN" altLang="en-US" sz="2400" b="1">
                <a:solidFill>
                  <a:schemeClr val="tx1"/>
                </a:solidFill>
              </a:rPr>
              <a:t> </a:t>
            </a:r>
          </a:p>
        </p:txBody>
      </p:sp>
      <p:sp>
        <p:nvSpPr>
          <p:cNvPr id="93208" name="Text Box 24"/>
          <p:cNvSpPr txBox="1">
            <a:spLocks noChangeArrowheads="1"/>
          </p:cNvSpPr>
          <p:nvPr/>
        </p:nvSpPr>
        <p:spPr bwMode="auto">
          <a:xfrm>
            <a:off x="3943350" y="5240338"/>
            <a:ext cx="573088"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1/4</a:t>
            </a:r>
            <a:endParaRPr kumimoji="0" lang="en-US" altLang="zh-CN" sz="2400">
              <a:solidFill>
                <a:schemeClr val="tx1"/>
              </a:solidFill>
            </a:endParaRPr>
          </a:p>
        </p:txBody>
      </p:sp>
      <p:sp>
        <p:nvSpPr>
          <p:cNvPr id="93209" name="Line 25"/>
          <p:cNvSpPr>
            <a:spLocks noChangeShapeType="1"/>
          </p:cNvSpPr>
          <p:nvPr/>
        </p:nvSpPr>
        <p:spPr bwMode="auto">
          <a:xfrm>
            <a:off x="4471988" y="5470525"/>
            <a:ext cx="6492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3210" name="Text Box 26"/>
          <p:cNvSpPr txBox="1">
            <a:spLocks noChangeArrowheads="1"/>
          </p:cNvSpPr>
          <p:nvPr/>
        </p:nvSpPr>
        <p:spPr bwMode="auto">
          <a:xfrm>
            <a:off x="4024313" y="5678488"/>
            <a:ext cx="404812" cy="457200"/>
          </a:xfrm>
          <a:prstGeom prst="rect">
            <a:avLst/>
          </a:prstGeom>
          <a:noFill/>
          <a:ln w="9525">
            <a:noFill/>
            <a:miter lim="800000"/>
            <a:headEnd/>
            <a:tailEnd/>
          </a:ln>
        </p:spPr>
        <p:txBody>
          <a:bodyPr wrap="none">
            <a:spAutoFit/>
          </a:bodyPr>
          <a:lstStyle/>
          <a:p>
            <a:pPr algn="l" eaLnBrk="0" hangingPunct="0"/>
            <a:r>
              <a:rPr kumimoji="0" lang="en-US" altLang="zh-CN" sz="2400">
                <a:solidFill>
                  <a:schemeClr val="tx1"/>
                </a:solidFill>
              </a:rPr>
              <a:t>D</a:t>
            </a:r>
          </a:p>
        </p:txBody>
      </p:sp>
      <p:sp>
        <p:nvSpPr>
          <p:cNvPr id="93211" name="Text Box 27"/>
          <p:cNvSpPr txBox="1">
            <a:spLocks noChangeArrowheads="1"/>
          </p:cNvSpPr>
          <p:nvPr/>
        </p:nvSpPr>
        <p:spPr bwMode="auto">
          <a:xfrm>
            <a:off x="4324350" y="2330450"/>
            <a:ext cx="420688" cy="457200"/>
          </a:xfrm>
          <a:prstGeom prst="rect">
            <a:avLst/>
          </a:prstGeom>
          <a:noFill/>
          <a:ln w="9525">
            <a:noFill/>
            <a:miter lim="800000"/>
            <a:headEnd/>
            <a:tailEnd/>
          </a:ln>
        </p:spPr>
        <p:txBody>
          <a:bodyPr wrap="none">
            <a:spAutoFit/>
          </a:bodyPr>
          <a:lstStyle/>
          <a:p>
            <a:pPr algn="l" eaLnBrk="0" hangingPunct="0"/>
            <a:r>
              <a:rPr kumimoji="0" lang="en-US" altLang="zh-CN" sz="2400" b="1">
                <a:solidFill>
                  <a:schemeClr val="tx1"/>
                </a:solidFill>
              </a:rPr>
              <a:t>5/</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sz="4400" b="0" i="0" u="none" strike="noStrike" cap="none" normalizeH="0" baseline="0" smtClean="0">
            <a:ln>
              <a:noFill/>
            </a:ln>
            <a:solidFill>
              <a:schemeClr val="tx2"/>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sz="4400" b="0" i="0" u="none" strike="noStrike" cap="none" normalizeH="0" baseline="0" smtClean="0">
            <a:ln>
              <a:noFill/>
            </a:ln>
            <a:solidFill>
              <a:schemeClr val="tx2"/>
            </a:solidFill>
            <a:effectLst/>
            <a:latin typeface="Times New Roman" pitchFamily="18" charset="0"/>
            <a:ea typeface="宋体" pitchFamily="2" charset="-122"/>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sz="4400" b="0" i="0" u="none" strike="noStrike" cap="none" normalizeH="0" baseline="0" smtClean="0">
            <a:ln>
              <a:noFill/>
            </a:ln>
            <a:solidFill>
              <a:schemeClr val="tx2"/>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sz="4400" b="0" i="0" u="none" strike="noStrike" cap="none" normalizeH="0" baseline="0" smtClean="0">
            <a:ln>
              <a:noFill/>
            </a:ln>
            <a:solidFill>
              <a:schemeClr val="tx2"/>
            </a:solidFill>
            <a:effectLst/>
            <a:latin typeface="Times New Roman" pitchFamily="18"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2649</TotalTime>
  <Words>7519</Words>
  <Application>Microsoft Office PowerPoint</Application>
  <PresentationFormat>全屏显示(4:3)</PresentationFormat>
  <Paragraphs>900</Paragraphs>
  <Slides>122</Slides>
  <Notes>11</Notes>
  <HiddenSlides>2</HiddenSlides>
  <MMClips>0</MMClips>
  <ScaleCrop>false</ScaleCrop>
  <HeadingPairs>
    <vt:vector size="6" baseType="variant">
      <vt:variant>
        <vt:lpstr>主题</vt:lpstr>
      </vt:variant>
      <vt:variant>
        <vt:i4>2</vt:i4>
      </vt:variant>
      <vt:variant>
        <vt:lpstr>嵌入 OLE 服务器</vt:lpstr>
      </vt:variant>
      <vt:variant>
        <vt:i4>0</vt:i4>
      </vt:variant>
      <vt:variant>
        <vt:lpstr>幻灯片标题</vt:lpstr>
      </vt:variant>
      <vt:variant>
        <vt:i4>122</vt:i4>
      </vt:variant>
    </vt:vector>
  </HeadingPairs>
  <TitlesOfParts>
    <vt:vector size="124" baseType="lpstr">
      <vt:lpstr>Capsules</vt:lpstr>
      <vt:lpstr>Edge</vt:lpstr>
      <vt:lpstr>Graph Traversal</vt:lpstr>
      <vt:lpstr>Contents </vt:lpstr>
      <vt:lpstr>Flavors of Graphs</vt:lpstr>
      <vt:lpstr>Graphs</vt:lpstr>
      <vt:lpstr>Real Life Examples</vt:lpstr>
      <vt:lpstr>Flavor of Graphs</vt:lpstr>
      <vt:lpstr>Directed vs. Undirected Graphs</vt:lpstr>
      <vt:lpstr>有向图</vt:lpstr>
      <vt:lpstr>Weighted vs. Unweighted Graphs</vt:lpstr>
      <vt:lpstr>带权图</vt:lpstr>
      <vt:lpstr>Simple vs. Non-simple Graphs</vt:lpstr>
      <vt:lpstr>Sparse vs. Dense Graphs</vt:lpstr>
      <vt:lpstr>稀疏图和稠密图</vt:lpstr>
      <vt:lpstr>Cyclic vs. Acyclic Graphs</vt:lpstr>
      <vt:lpstr>Implicit vs. Explicit Graphs</vt:lpstr>
      <vt:lpstr>Isomorphism Graphs</vt:lpstr>
      <vt:lpstr>The Friendship Graph</vt:lpstr>
      <vt:lpstr>If I am your friend, does that mean you are my friend?</vt:lpstr>
      <vt:lpstr>Am I my own friend?</vt:lpstr>
      <vt:lpstr>Am I linked by some chain of friends to the President?</vt:lpstr>
      <vt:lpstr>路径和圈</vt:lpstr>
      <vt:lpstr>How close is my link to the President?</vt:lpstr>
      <vt:lpstr>Is there a path of friends between any two people?</vt:lpstr>
      <vt:lpstr>连通性</vt:lpstr>
      <vt:lpstr>Who has the most friends?</vt:lpstr>
      <vt:lpstr>生成树</vt:lpstr>
      <vt:lpstr>完全图和补图</vt:lpstr>
      <vt:lpstr>术语示意</vt:lpstr>
      <vt:lpstr>二分图</vt:lpstr>
      <vt:lpstr>相交图、区间图</vt:lpstr>
      <vt:lpstr>Data Structures for graph </vt:lpstr>
      <vt:lpstr>Data Structures for Graphs</vt:lpstr>
      <vt:lpstr>Adjacency Matrix Representation</vt:lpstr>
      <vt:lpstr>Adjacency Matrix Representation</vt:lpstr>
      <vt:lpstr>Adjacency Matrix Representation</vt:lpstr>
      <vt:lpstr>相关问题</vt:lpstr>
      <vt:lpstr>Adjacency Lists Representation</vt:lpstr>
      <vt:lpstr>Adjacency Lists Representation</vt:lpstr>
      <vt:lpstr>Adjacency Lists Representation</vt:lpstr>
      <vt:lpstr>Adjacency Lists Representation</vt:lpstr>
      <vt:lpstr>相关问题</vt:lpstr>
      <vt:lpstr>幻灯片 42</vt:lpstr>
      <vt:lpstr>Tradeoffs Between Adjacency Lists and Adjacency Matrices</vt:lpstr>
      <vt:lpstr>Question – Adjacency Matrix or List?</vt:lpstr>
      <vt:lpstr>前向星表示</vt:lpstr>
      <vt:lpstr>Think About</vt:lpstr>
      <vt:lpstr>Graph traversal basic</vt:lpstr>
      <vt:lpstr>Traversing a Graph</vt:lpstr>
      <vt:lpstr>Marking Vertices</vt:lpstr>
      <vt:lpstr>Marking Vertices</vt:lpstr>
      <vt:lpstr>Marking Vertices</vt:lpstr>
      <vt:lpstr>To Do List</vt:lpstr>
      <vt:lpstr>Breadth-First Search</vt:lpstr>
      <vt:lpstr>BFS基本算法</vt:lpstr>
      <vt:lpstr>幻灯片 55</vt:lpstr>
      <vt:lpstr>幻灯片 56</vt:lpstr>
      <vt:lpstr>幻灯片 57</vt:lpstr>
      <vt:lpstr>幻灯片 58</vt:lpstr>
      <vt:lpstr>Finding Paths</vt:lpstr>
      <vt:lpstr>Recursion and Path Finding</vt:lpstr>
      <vt:lpstr>Shortest Paths in Unweighted Graph and BFS</vt:lpstr>
      <vt:lpstr>用BFS求最短路</vt:lpstr>
      <vt:lpstr>Connected Components</vt:lpstr>
      <vt:lpstr>幻灯片 64</vt:lpstr>
      <vt:lpstr>Two-Coloring Graphs</vt:lpstr>
      <vt:lpstr>幻灯片 66</vt:lpstr>
      <vt:lpstr>BFS相关思考题</vt:lpstr>
      <vt:lpstr>Depth-First Search</vt:lpstr>
      <vt:lpstr>基本算法</vt:lpstr>
      <vt:lpstr>幻灯片 70</vt:lpstr>
      <vt:lpstr>幻灯片 71</vt:lpstr>
      <vt:lpstr>Depth-First Search</vt:lpstr>
      <vt:lpstr>DFS树的性质</vt:lpstr>
      <vt:lpstr>DFS树的性质</vt:lpstr>
      <vt:lpstr>Edge Classification for DFS</vt:lpstr>
      <vt:lpstr>边分类规则</vt:lpstr>
      <vt:lpstr>边分类算法</vt:lpstr>
      <vt:lpstr>DFS数的性质演示</vt:lpstr>
      <vt:lpstr>实现细节</vt:lpstr>
      <vt:lpstr>幻灯片 80</vt:lpstr>
      <vt:lpstr>DFS in Undirected Graph:  No Cross Edges in DFS</vt:lpstr>
      <vt:lpstr>DFS Application: Finding Cycles</vt:lpstr>
      <vt:lpstr>无根树转有根树</vt:lpstr>
      <vt:lpstr>无根树转有根树</vt:lpstr>
      <vt:lpstr>无根树转有根树</vt:lpstr>
      <vt:lpstr>练习</vt:lpstr>
      <vt:lpstr>Topological Sorting</vt:lpstr>
      <vt:lpstr>Topological Order(拓扑顺序)</vt:lpstr>
      <vt:lpstr>Applications of Topological Sorting</vt:lpstr>
      <vt:lpstr>Example of Topological Sorting</vt:lpstr>
      <vt:lpstr>Topological Sorting Algorithm One</vt:lpstr>
      <vt:lpstr>Topological Sorting Algorithm One</vt:lpstr>
      <vt:lpstr>Topological Sorting Algorithm One</vt:lpstr>
      <vt:lpstr>Topological Sort Algorithm Two</vt:lpstr>
      <vt:lpstr>Topological Sort Example</vt:lpstr>
      <vt:lpstr>Topological Sort Example</vt:lpstr>
      <vt:lpstr>Topological Sort Example</vt:lpstr>
      <vt:lpstr>Topological Sort Example</vt:lpstr>
      <vt:lpstr>Topological Sort Example</vt:lpstr>
      <vt:lpstr>Topological Sort Example</vt:lpstr>
      <vt:lpstr>Topological Sort Example</vt:lpstr>
      <vt:lpstr>Topological Sort Example</vt:lpstr>
      <vt:lpstr>Application Toposort</vt:lpstr>
      <vt:lpstr>Application Toposort</vt:lpstr>
      <vt:lpstr>Strongly Connected Components</vt:lpstr>
      <vt:lpstr>Strongly Connected Components</vt:lpstr>
      <vt:lpstr>Strongly Connected Components</vt:lpstr>
      <vt:lpstr>Strongly Connected Components</vt:lpstr>
      <vt:lpstr>Strongly Connected Graph</vt:lpstr>
      <vt:lpstr>Kosaraju algorithm to determine SCCs</vt:lpstr>
      <vt:lpstr>Example</vt:lpstr>
      <vt:lpstr>Example</vt:lpstr>
      <vt:lpstr>Example</vt:lpstr>
      <vt:lpstr>Kosaruju算法的正确性</vt:lpstr>
      <vt:lpstr>Kosaruju算法的正确性</vt:lpstr>
      <vt:lpstr>局限性</vt:lpstr>
      <vt:lpstr>Backtracking and Depth-First Search</vt:lpstr>
      <vt:lpstr>Review – DFS, BFS, Topological Sort</vt:lpstr>
      <vt:lpstr>DFS Application: Articulation Vertices</vt:lpstr>
      <vt:lpstr>A Faster O(n + m) DFS Algorithm</vt:lpstr>
      <vt:lpstr>The three cases of articulation vertices</vt:lpstr>
      <vt:lpstr>幻灯片 122</vt:lpstr>
    </vt:vector>
  </TitlesOfParts>
  <Company>school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作业管理</dc:title>
  <dc:creator>luai</dc:creator>
  <cp:lastModifiedBy>Y</cp:lastModifiedBy>
  <cp:revision>669</cp:revision>
  <cp:lastPrinted>1601-01-01T00:00:00Z</cp:lastPrinted>
  <dcterms:created xsi:type="dcterms:W3CDTF">2004-09-03T15:17:23Z</dcterms:created>
  <dcterms:modified xsi:type="dcterms:W3CDTF">2012-12-27T01:01:41Z</dcterms:modified>
</cp:coreProperties>
</file>