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Default Extension="gif" ContentType="image/gif"/>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5"/>
  </p:notesMasterIdLst>
  <p:handoutMasterIdLst>
    <p:handoutMasterId r:id="rId36"/>
  </p:handoutMasterIdLst>
  <p:sldIdLst>
    <p:sldId id="256" r:id="rId2"/>
    <p:sldId id="264" r:id="rId3"/>
    <p:sldId id="265" r:id="rId4"/>
    <p:sldId id="266" r:id="rId5"/>
    <p:sldId id="267" r:id="rId6"/>
    <p:sldId id="268" r:id="rId7"/>
    <p:sldId id="269" r:id="rId8"/>
    <p:sldId id="270" r:id="rId9"/>
    <p:sldId id="271" r:id="rId10"/>
    <p:sldId id="272" r:id="rId11"/>
    <p:sldId id="273" r:id="rId12"/>
    <p:sldId id="274" r:id="rId13"/>
    <p:sldId id="275" r:id="rId14"/>
    <p:sldId id="276" r:id="rId15"/>
    <p:sldId id="279" r:id="rId16"/>
    <p:sldId id="278" r:id="rId17"/>
    <p:sldId id="277" r:id="rId18"/>
    <p:sldId id="280" r:id="rId19"/>
    <p:sldId id="282" r:id="rId20"/>
    <p:sldId id="285" r:id="rId21"/>
    <p:sldId id="287" r:id="rId22"/>
    <p:sldId id="283" r:id="rId23"/>
    <p:sldId id="284" r:id="rId24"/>
    <p:sldId id="290" r:id="rId25"/>
    <p:sldId id="286" r:id="rId26"/>
    <p:sldId id="296" r:id="rId27"/>
    <p:sldId id="291" r:id="rId28"/>
    <p:sldId id="292" r:id="rId29"/>
    <p:sldId id="293" r:id="rId30"/>
    <p:sldId id="294" r:id="rId31"/>
    <p:sldId id="295" r:id="rId32"/>
    <p:sldId id="288" r:id="rId33"/>
    <p:sldId id="263"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4699" autoAdjust="0"/>
  </p:normalViewPr>
  <p:slideViewPr>
    <p:cSldViewPr>
      <p:cViewPr varScale="1">
        <p:scale>
          <a:sx n="60" d="100"/>
          <a:sy n="60" d="100"/>
        </p:scale>
        <p:origin x="-1656" y="-90"/>
      </p:cViewPr>
      <p:guideLst>
        <p:guide orient="horz" pos="2160"/>
        <p:guide pos="2880"/>
      </p:guideLst>
    </p:cSldViewPr>
  </p:slideViewPr>
  <p:notesTextViewPr>
    <p:cViewPr>
      <p:scale>
        <a:sx n="100" d="100"/>
        <a:sy n="100" d="100"/>
      </p:scale>
      <p:origin x="0" y="0"/>
    </p:cViewPr>
  </p:notesTextViewPr>
  <p:notesViewPr>
    <p:cSldViewPr>
      <p:cViewPr varScale="1">
        <p:scale>
          <a:sx n="54" d="100"/>
          <a:sy n="54" d="100"/>
        </p:scale>
        <p:origin x="-2928"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D41D4C8-AD22-4880-9484-3393AAEA21B4}" type="datetimeFigureOut">
              <a:rPr lang="zh-CN" altLang="en-US" smtClean="0"/>
              <a:pPr/>
              <a:t>2014/9/25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85F2AC-91B5-4045-8919-6468876986A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BBEC3C-C740-4938-B957-964D0E0312A7}" type="datetimeFigureOut">
              <a:rPr lang="zh-CN" altLang="en-US" smtClean="0"/>
              <a:pPr/>
              <a:t>2014/9/25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F86499-B8C4-4393-BB2B-FE4804D7EC6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ln/>
        </p:spPr>
      </p:sp>
      <p:sp>
        <p:nvSpPr>
          <p:cNvPr id="19459" name="备注占位符 2"/>
          <p:cNvSpPr>
            <a:spLocks noGrp="1"/>
          </p:cNvSpPr>
          <p:nvPr>
            <p:ph type="body" idx="1"/>
          </p:nvPr>
        </p:nvSpPr>
        <p:spPr>
          <a:noFill/>
          <a:ln/>
        </p:spPr>
        <p:txBody>
          <a:bodyPr/>
          <a:lstStyle/>
          <a:p>
            <a:endParaRPr kumimoji="0" lang="zh-CN" altLang="en-US" smtClean="0"/>
          </a:p>
        </p:txBody>
      </p:sp>
      <p:sp>
        <p:nvSpPr>
          <p:cNvPr id="19460" name="灯片编号占位符 3"/>
          <p:cNvSpPr>
            <a:spLocks noGrp="1"/>
          </p:cNvSpPr>
          <p:nvPr>
            <p:ph type="sldNum" sz="quarter" idx="5"/>
          </p:nvPr>
        </p:nvSpPr>
        <p:spPr>
          <a:noFill/>
        </p:spPr>
        <p:txBody>
          <a:bodyPr/>
          <a:lstStyle/>
          <a:p>
            <a:fld id="{81CA728A-43F0-49BF-8B8D-B1697E3B1699}" type="slidenum">
              <a:rPr lang="en-US" altLang="zh-CN" smtClean="0">
                <a:latin typeface="Arial" charset="0"/>
              </a:rPr>
              <a:pPr/>
              <a:t>1</a:t>
            </a:fld>
            <a:endParaRPr lang="en-US" altLang="zh-CN" smtClean="0">
              <a:latin typeface="Arial" charset="0"/>
            </a:endParaRPr>
          </a:p>
        </p:txBody>
      </p:sp>
      <p:sp>
        <p:nvSpPr>
          <p:cNvPr id="5" name="页脚占位符 4"/>
          <p:cNvSpPr>
            <a:spLocks noGrp="1"/>
          </p:cNvSpPr>
          <p:nvPr>
            <p:ph type="ftr" sz="quarter" idx="10"/>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baseline="0" dirty="0" smtClean="0">
                <a:solidFill>
                  <a:schemeClr val="tx1"/>
                </a:solidFill>
                <a:latin typeface="+mn-lt"/>
                <a:ea typeface="+mn-ea"/>
                <a:cs typeface="+mn-cs"/>
              </a:rPr>
              <a:t>Most often, algorithms are </a:t>
            </a:r>
            <a:r>
              <a:rPr lang="en-US" altLang="zh-CN" sz="1200" kern="1200" baseline="0" dirty="0" err="1" smtClean="0">
                <a:solidFill>
                  <a:schemeClr val="tx1"/>
                </a:solidFill>
                <a:latin typeface="+mn-lt"/>
                <a:ea typeface="+mn-ea"/>
                <a:cs typeface="+mn-cs"/>
              </a:rPr>
              <a:t>analysed</a:t>
            </a:r>
            <a:r>
              <a:rPr lang="en-US" altLang="zh-CN" sz="1200" kern="1200" baseline="0" dirty="0" smtClean="0">
                <a:solidFill>
                  <a:schemeClr val="tx1"/>
                </a:solidFill>
                <a:latin typeface="+mn-lt"/>
                <a:ea typeface="+mn-ea"/>
                <a:cs typeface="+mn-cs"/>
              </a:rPr>
              <a:t> by their worst case running times — the reasons for this are:</a:t>
            </a:r>
          </a:p>
          <a:p>
            <a:r>
              <a:rPr lang="en-US" altLang="zh-CN" sz="1200" kern="1200" baseline="0" dirty="0" smtClean="0">
                <a:solidFill>
                  <a:schemeClr val="tx1"/>
                </a:solidFill>
                <a:latin typeface="+mn-lt"/>
                <a:ea typeface="+mn-ea"/>
                <a:cs typeface="+mn-cs"/>
              </a:rPr>
              <a:t>• This is the only “safe” analysis that provides a guaranteed upper bound on the time taken by the algorithm.</a:t>
            </a:r>
          </a:p>
          <a:p>
            <a:r>
              <a:rPr lang="en-US" altLang="zh-CN" sz="1200" kern="1200" baseline="0" dirty="0" smtClean="0">
                <a:solidFill>
                  <a:schemeClr val="tx1"/>
                </a:solidFill>
                <a:latin typeface="+mn-lt"/>
                <a:ea typeface="+mn-ea"/>
                <a:cs typeface="+mn-cs"/>
              </a:rPr>
              <a:t>• Average case analysis requires making some assumptions about the probability distribution of the inputs.</a:t>
            </a:r>
          </a:p>
          <a:p>
            <a:r>
              <a:rPr lang="en-US" altLang="zh-CN" sz="1200" kern="1200" baseline="0" dirty="0" smtClean="0">
                <a:solidFill>
                  <a:schemeClr val="tx1"/>
                </a:solidFill>
                <a:latin typeface="+mn-lt"/>
                <a:ea typeface="+mn-ea"/>
                <a:cs typeface="+mn-cs"/>
              </a:rPr>
              <a:t>• Average case analysis is much harder to do.</a:t>
            </a:r>
            <a:endParaRPr lang="zh-CN" altLang="en-US" dirty="0"/>
          </a:p>
        </p:txBody>
      </p:sp>
      <p:sp>
        <p:nvSpPr>
          <p:cNvPr id="4" name="页脚占位符 3"/>
          <p:cNvSpPr>
            <a:spLocks noGrp="1"/>
          </p:cNvSpPr>
          <p:nvPr>
            <p:ph type="ftr" sz="quarter" idx="10"/>
          </p:nvPr>
        </p:nvSpPr>
        <p:spPr/>
        <p:txBody>
          <a:bodyPr/>
          <a:lstStyle/>
          <a:p>
            <a:endParaRPr lang="zh-CN" altLang="en-US"/>
          </a:p>
        </p:txBody>
      </p:sp>
      <p:sp>
        <p:nvSpPr>
          <p:cNvPr id="5" name="灯片编号占位符 4"/>
          <p:cNvSpPr>
            <a:spLocks noGrp="1"/>
          </p:cNvSpPr>
          <p:nvPr>
            <p:ph type="sldNum" sz="quarter" idx="11"/>
          </p:nvPr>
        </p:nvSpPr>
        <p:spPr/>
        <p:txBody>
          <a:bodyPr/>
          <a:lstStyle/>
          <a:p>
            <a:fld id="{72F86499-B8C4-4393-BB2B-FE4804D7EC61}" type="slidenum">
              <a:rPr lang="zh-CN" altLang="en-US" smtClean="0"/>
              <a:pPr/>
              <a:t>19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mailto:zhangzizhen@gmail.com"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3" name="AutoShape 2"/>
          <p:cNvSpPr>
            <a:spLocks noChangeArrowheads="1"/>
          </p:cNvSpPr>
          <p:nvPr userDrawn="1"/>
        </p:nvSpPr>
        <p:spPr bwMode="auto">
          <a:xfrm>
            <a:off x="228600" y="381000"/>
            <a:ext cx="8686800" cy="6048375"/>
          </a:xfrm>
          <a:prstGeom prst="roundRect">
            <a:avLst>
              <a:gd name="adj" fmla="val 7912"/>
            </a:avLst>
          </a:prstGeom>
          <a:solidFill>
            <a:schemeClr val="folHlink"/>
          </a:solidFill>
          <a:ln w="9525">
            <a:noFill/>
            <a:round/>
            <a:headEnd/>
            <a:tailEnd/>
          </a:ln>
        </p:spPr>
        <p:txBody>
          <a:bodyPr wrap="none" anchor="ctr"/>
          <a:lstStyle/>
          <a:p>
            <a:pPr algn="ctr">
              <a:defRPr/>
            </a:pPr>
            <a:endParaRPr lang="zh-CN" altLang="en-US" sz="2400">
              <a:latin typeface="Times New Roman" pitchFamily="18" charset="0"/>
            </a:endParaRPr>
          </a:p>
        </p:txBody>
      </p:sp>
      <p:sp>
        <p:nvSpPr>
          <p:cNvPr id="4" name="AutoShape 3"/>
          <p:cNvSpPr>
            <a:spLocks noChangeArrowheads="1"/>
          </p:cNvSpPr>
          <p:nvPr/>
        </p:nvSpPr>
        <p:spPr bwMode="white">
          <a:xfrm>
            <a:off x="327025" y="488950"/>
            <a:ext cx="8435975" cy="4768850"/>
          </a:xfrm>
          <a:prstGeom prst="roundRect">
            <a:avLst>
              <a:gd name="adj" fmla="val 7310"/>
            </a:avLst>
          </a:prstGeom>
          <a:solidFill>
            <a:schemeClr val="bg1"/>
          </a:solidFill>
          <a:ln w="9525">
            <a:noFill/>
            <a:round/>
            <a:headEnd/>
            <a:tailEnd/>
          </a:ln>
        </p:spPr>
        <p:txBody>
          <a:bodyPr wrap="none" anchor="ctr"/>
          <a:lstStyle/>
          <a:p>
            <a:pPr algn="ctr">
              <a:defRPr/>
            </a:pPr>
            <a:endParaRPr lang="zh-CN" altLang="en-US" sz="2400">
              <a:latin typeface="Times New Roman" pitchFamily="18" charset="0"/>
            </a:endParaRPr>
          </a:p>
        </p:txBody>
      </p:sp>
      <p:sp>
        <p:nvSpPr>
          <p:cNvPr id="5" name="AutoShape 4"/>
          <p:cNvSpPr>
            <a:spLocks noChangeArrowheads="1"/>
          </p:cNvSpPr>
          <p:nvPr/>
        </p:nvSpPr>
        <p:spPr bwMode="blackWhite">
          <a:xfrm>
            <a:off x="1371600" y="4500563"/>
            <a:ext cx="6400800" cy="1357312"/>
          </a:xfrm>
          <a:prstGeom prst="roundRect">
            <a:avLst>
              <a:gd name="adj" fmla="val 16667"/>
            </a:avLst>
          </a:prstGeom>
          <a:solidFill>
            <a:schemeClr val="bg1"/>
          </a:solidFill>
          <a:ln w="50800">
            <a:solidFill>
              <a:schemeClr val="bg2"/>
            </a:solidFill>
            <a:round/>
            <a:headEnd/>
            <a:tailEnd/>
          </a:ln>
        </p:spPr>
        <p:txBody>
          <a:bodyPr wrap="none" anchor="ctr"/>
          <a:lstStyle/>
          <a:p>
            <a:pPr algn="ctr">
              <a:defRPr/>
            </a:pPr>
            <a:endParaRPr lang="zh-CN" altLang="en-US">
              <a:latin typeface="Arial" pitchFamily="34" charset="0"/>
            </a:endParaRPr>
          </a:p>
        </p:txBody>
      </p:sp>
      <p:pic>
        <p:nvPicPr>
          <p:cNvPr id="6" name="Picture 11" descr="sysu_logo2"/>
          <p:cNvPicPr>
            <a:picLocks noChangeAspect="1" noChangeArrowheads="1"/>
          </p:cNvPicPr>
          <p:nvPr userDrawn="1"/>
        </p:nvPicPr>
        <p:blipFill>
          <a:blip r:embed="rId2" cstate="print"/>
          <a:srcRect/>
          <a:stretch>
            <a:fillRect/>
          </a:stretch>
        </p:blipFill>
        <p:spPr bwMode="auto">
          <a:xfrm>
            <a:off x="847725" y="22225"/>
            <a:ext cx="2152650" cy="742950"/>
          </a:xfrm>
          <a:prstGeom prst="rect">
            <a:avLst/>
          </a:prstGeom>
          <a:noFill/>
          <a:ln w="9525">
            <a:noFill/>
            <a:miter lim="800000"/>
            <a:headEnd/>
            <a:tailEnd/>
          </a:ln>
        </p:spPr>
      </p:pic>
      <p:sp>
        <p:nvSpPr>
          <p:cNvPr id="7" name="TextBox 6"/>
          <p:cNvSpPr txBox="1">
            <a:spLocks noChangeArrowheads="1"/>
          </p:cNvSpPr>
          <p:nvPr userDrawn="1"/>
        </p:nvSpPr>
        <p:spPr bwMode="auto">
          <a:xfrm>
            <a:off x="1571647" y="4500570"/>
            <a:ext cx="6143625" cy="1095685"/>
          </a:xfrm>
          <a:prstGeom prst="rect">
            <a:avLst/>
          </a:prstGeom>
          <a:noFill/>
          <a:ln>
            <a:noFill/>
          </a:ln>
          <a:extLst>
            <a:ext uri="{909E8E84-426E-40dd-AFC4-6F175D3DCCD1}"/>
            <a:ext uri="{91240B29-F687-4f45-9708-019B960494DF}"/>
          </a:extLst>
        </p:spPr>
        <p:txBody>
          <a:bodyPr wrap="square">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20000"/>
              </a:lnSpc>
              <a:spcBef>
                <a:spcPct val="20000"/>
              </a:spcBef>
              <a:buClr>
                <a:schemeClr val="bg2"/>
              </a:buClr>
              <a:buSzPct val="70000"/>
              <a:buFont typeface="Wingdings" pitchFamily="48" charset="2"/>
              <a:buNone/>
              <a:defRPr/>
            </a:pPr>
            <a:r>
              <a:rPr lang="en-US" altLang="zh-CN" sz="2400" b="1" dirty="0" smtClean="0">
                <a:solidFill>
                  <a:srgbClr val="3A7877"/>
                </a:solidFill>
              </a:rPr>
              <a:t>Algorithm</a:t>
            </a:r>
            <a:r>
              <a:rPr lang="en-US" altLang="zh-CN" sz="2400" b="1" baseline="0" dirty="0" smtClean="0">
                <a:solidFill>
                  <a:srgbClr val="3A7877"/>
                </a:solidFill>
              </a:rPr>
              <a:t> Design</a:t>
            </a:r>
            <a:endParaRPr lang="en-US" altLang="zh-CN" sz="2400" b="1" dirty="0" smtClean="0">
              <a:solidFill>
                <a:srgbClr val="3A7877"/>
              </a:solidFill>
            </a:endParaRPr>
          </a:p>
          <a:p>
            <a:pPr algn="l" eaLnBrk="1" hangingPunct="1">
              <a:lnSpc>
                <a:spcPct val="120000"/>
              </a:lnSpc>
              <a:spcBef>
                <a:spcPct val="20000"/>
              </a:spcBef>
              <a:buClr>
                <a:schemeClr val="bg2"/>
              </a:buClr>
              <a:buSzPct val="70000"/>
              <a:buFont typeface="Wingdings" pitchFamily="48" charset="2"/>
              <a:buNone/>
              <a:defRPr/>
            </a:pPr>
            <a:r>
              <a:rPr lang="en-US" altLang="zh-CN" sz="1400" b="1" dirty="0" smtClean="0">
                <a:solidFill>
                  <a:srgbClr val="3A7877"/>
                </a:solidFill>
                <a:hlinkClick r:id="rId3"/>
              </a:rPr>
              <a:t>zhangzizhen@gmail.com</a:t>
            </a:r>
            <a:r>
              <a:rPr lang="en-US" altLang="zh-CN" sz="1400" b="1" dirty="0" smtClean="0">
                <a:solidFill>
                  <a:srgbClr val="3A7877"/>
                </a:solidFill>
              </a:rPr>
              <a:t/>
            </a:r>
            <a:br>
              <a:rPr lang="en-US" altLang="zh-CN" sz="1400" b="1" dirty="0" smtClean="0">
                <a:solidFill>
                  <a:srgbClr val="3A7877"/>
                </a:solidFill>
              </a:rPr>
            </a:br>
            <a:r>
              <a:rPr lang="en-US" altLang="zh-CN" sz="1400" b="1" dirty="0" smtClean="0">
                <a:solidFill>
                  <a:srgbClr val="3A7877"/>
                </a:solidFill>
              </a:rPr>
              <a:t>School of Mobile Information Engineering, Sun </a:t>
            </a:r>
            <a:r>
              <a:rPr lang="en-US" altLang="zh-CN" sz="1400" b="1" dirty="0" err="1" smtClean="0">
                <a:solidFill>
                  <a:srgbClr val="3A7877"/>
                </a:solidFill>
              </a:rPr>
              <a:t>Yat-sen</a:t>
            </a:r>
            <a:r>
              <a:rPr lang="en-US" altLang="zh-CN" sz="1400" b="1" dirty="0" smtClean="0">
                <a:solidFill>
                  <a:srgbClr val="3A7877"/>
                </a:solidFill>
              </a:rPr>
              <a:t> University </a:t>
            </a:r>
          </a:p>
        </p:txBody>
      </p:sp>
      <p:sp>
        <p:nvSpPr>
          <p:cNvPr id="95237" name="Rectangle 5"/>
          <p:cNvSpPr>
            <a:spLocks noGrp="1" noChangeArrowheads="1"/>
          </p:cNvSpPr>
          <p:nvPr>
            <p:ph type="ctrTitle"/>
          </p:nvPr>
        </p:nvSpPr>
        <p:spPr>
          <a:xfrm>
            <a:off x="685800" y="1519240"/>
            <a:ext cx="7772400" cy="2266950"/>
          </a:xfrm>
        </p:spPr>
        <p:txBody>
          <a:bodyPr anchor="ctr" anchorCtr="1"/>
          <a:lstStyle>
            <a:lvl1pPr algn="ctr">
              <a:defRPr sz="4100" i="1"/>
            </a:lvl1pPr>
          </a:lstStyle>
          <a:p>
            <a:r>
              <a:rPr lang="zh-CN" altLang="en-US"/>
              <a:t>单击此处编辑母版标题样式</a:t>
            </a: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hf hdr="0" ftr="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57188" y="214313"/>
            <a:ext cx="8429625" cy="85723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357188" y="1357337"/>
            <a:ext cx="8429625" cy="52149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pic>
        <p:nvPicPr>
          <p:cNvPr id="1028" name="Picture 15" descr="C:\Documents and Settings\Administrator\桌面\Briefcase\Web程序设计与AJAX 课程\gif图片下载\英文校名.gif"/>
          <p:cNvPicPr>
            <a:picLocks noChangeAspect="1" noChangeArrowheads="1"/>
          </p:cNvPicPr>
          <p:nvPr/>
        </p:nvPicPr>
        <p:blipFill>
          <a:blip r:embed="rId4" cstate="print"/>
          <a:srcRect/>
          <a:stretch>
            <a:fillRect/>
          </a:stretch>
        </p:blipFill>
        <p:spPr bwMode="auto">
          <a:xfrm>
            <a:off x="3452813" y="6581775"/>
            <a:ext cx="2476500" cy="276225"/>
          </a:xfrm>
          <a:prstGeom prst="rect">
            <a:avLst/>
          </a:prstGeom>
          <a:noFill/>
          <a:ln w="9525">
            <a:noFill/>
            <a:miter lim="800000"/>
            <a:headEnd/>
            <a:tailEnd/>
          </a:ln>
        </p:spPr>
      </p:pic>
      <p:cxnSp>
        <p:nvCxnSpPr>
          <p:cNvPr id="21" name="直接连接符 20"/>
          <p:cNvCxnSpPr/>
          <p:nvPr/>
        </p:nvCxnSpPr>
        <p:spPr>
          <a:xfrm>
            <a:off x="357188" y="1212835"/>
            <a:ext cx="8429625" cy="1587"/>
          </a:xfrm>
          <a:prstGeom prst="line">
            <a:avLst/>
          </a:prstGeom>
          <a:ln w="38100">
            <a:solidFill>
              <a:srgbClr val="009900"/>
            </a:solidFill>
          </a:ln>
        </p:spPr>
        <p:style>
          <a:lnRef idx="1">
            <a:schemeClr val="accent1"/>
          </a:lnRef>
          <a:fillRef idx="0">
            <a:schemeClr val="accent1"/>
          </a:fillRef>
          <a:effectRef idx="0">
            <a:schemeClr val="accent1"/>
          </a:effectRef>
          <a:fontRef idx="minor">
            <a:schemeClr val="tx1"/>
          </a:fontRef>
        </p:style>
      </p:cxnSp>
      <p:sp>
        <p:nvSpPr>
          <p:cNvPr id="1030" name="TextBox 26"/>
          <p:cNvSpPr txBox="1">
            <a:spLocks noChangeArrowheads="1"/>
          </p:cNvSpPr>
          <p:nvPr/>
        </p:nvSpPr>
        <p:spPr bwMode="auto">
          <a:xfrm>
            <a:off x="3857625" y="71438"/>
            <a:ext cx="5000625" cy="261937"/>
          </a:xfrm>
          <a:prstGeom prst="rect">
            <a:avLst/>
          </a:prstGeom>
          <a:noFill/>
          <a:ln>
            <a:noFill/>
          </a:ln>
          <a:extLst>
            <a:ext uri="{909E8E84-426E-40dd-AFC4-6F175D3DCCD1}"/>
            <a:ext uri="{91240B29-F687-4f45-9708-019B960494DF}"/>
          </a:extLst>
        </p:spPr>
        <p:txBody>
          <a:bodyPr>
            <a:spAutoFit/>
          </a:bodyPr>
          <a:lstStyle/>
          <a:p>
            <a:pPr algn="r">
              <a:defRPr/>
            </a:pPr>
            <a:r>
              <a:rPr lang="en-US" altLang="zh-CN" sz="1100" i="1" baseline="0" dirty="0" smtClean="0">
                <a:solidFill>
                  <a:srgbClr val="3A7877"/>
                </a:solidFill>
                <a:latin typeface="Arial" pitchFamily="34" charset="0"/>
              </a:rPr>
              <a:t>Algorithm design</a:t>
            </a:r>
            <a:endParaRPr lang="zh-CN" altLang="en-US" sz="1100" i="1" dirty="0">
              <a:solidFill>
                <a:srgbClr val="3A7877"/>
              </a:solidFill>
              <a:latin typeface="Arial" pitchFamily="34" charset="0"/>
            </a:endParaRPr>
          </a:p>
        </p:txBody>
      </p:sp>
      <p:sp>
        <p:nvSpPr>
          <p:cNvPr id="9" name="Rectangle 4"/>
          <p:cNvSpPr txBox="1">
            <a:spLocks noChangeArrowheads="1"/>
          </p:cNvSpPr>
          <p:nvPr userDrawn="1"/>
        </p:nvSpPr>
        <p:spPr bwMode="auto">
          <a:xfrm>
            <a:off x="6515100" y="6615113"/>
            <a:ext cx="2057400" cy="457200"/>
          </a:xfrm>
          <a:prstGeom prst="rect">
            <a:avLst/>
          </a:prstGeom>
          <a:noFill/>
          <a:ln w="9525">
            <a:noFill/>
            <a:miter lim="800000"/>
            <a:headEnd/>
            <a:tailEnd/>
          </a:ln>
          <a:effectLst/>
        </p:spPr>
        <p:txBody>
          <a:bodyPr/>
          <a:lstStyle/>
          <a:p>
            <a:pPr algn="ctr">
              <a:defRPr/>
            </a:pPr>
            <a:fld id="{FED218EC-7653-412D-96B2-7145C570315F}" type="slidenum">
              <a:rPr lang="en-US" altLang="zh-CN" sz="1000" b="1">
                <a:solidFill>
                  <a:srgbClr val="3A7877"/>
                </a:solidFill>
                <a:latin typeface="Arial" pitchFamily="34" charset="0"/>
              </a:rPr>
              <a:pPr algn="ctr">
                <a:defRPr/>
              </a:pPr>
              <a:t>‹#›</a:t>
            </a:fld>
            <a:r>
              <a:rPr lang="en-US" altLang="zh-CN" sz="1000" b="1" dirty="0">
                <a:solidFill>
                  <a:srgbClr val="3A7877"/>
                </a:solidFill>
                <a:latin typeface="Arial" pitchFamily="34" charset="0"/>
              </a:rPr>
              <a:t> </a:t>
            </a:r>
            <a:r>
              <a:rPr lang="en-US" altLang="zh-CN" sz="1000" b="1" dirty="0" smtClean="0">
                <a:solidFill>
                  <a:srgbClr val="3A7877"/>
                </a:solidFill>
                <a:latin typeface="Arial" pitchFamily="34" charset="0"/>
              </a:rPr>
              <a:t>/</a:t>
            </a:r>
            <a:endParaRPr lang="en-US" altLang="zh-CN" sz="1000" b="1" dirty="0">
              <a:solidFill>
                <a:srgbClr val="3A7877"/>
              </a:solidFill>
              <a:latin typeface="Arial" pitchFamily="34" charset="0"/>
            </a:endParaRPr>
          </a:p>
        </p:txBody>
      </p:sp>
      <p:sp>
        <p:nvSpPr>
          <p:cNvPr id="11" name="Rectangle 4"/>
          <p:cNvSpPr txBox="1">
            <a:spLocks noChangeArrowheads="1"/>
          </p:cNvSpPr>
          <p:nvPr/>
        </p:nvSpPr>
        <p:spPr bwMode="auto">
          <a:xfrm>
            <a:off x="714375" y="6615113"/>
            <a:ext cx="2057400" cy="457200"/>
          </a:xfrm>
          <a:prstGeom prst="rect">
            <a:avLst/>
          </a:prstGeom>
          <a:noFill/>
          <a:ln w="9525">
            <a:noFill/>
            <a:miter lim="800000"/>
            <a:headEnd/>
            <a:tailEnd/>
          </a:ln>
          <a:effectLst/>
        </p:spPr>
        <p:txBody>
          <a:bodyPr/>
          <a:lstStyle/>
          <a:p>
            <a:pPr algn="ctr">
              <a:defRPr/>
            </a:pPr>
            <a:fld id="{28F2FBAF-9894-4EB8-8AC6-3F534D888B82}" type="datetime4">
              <a:rPr lang="en-US" altLang="zh-CN" sz="1000" b="1">
                <a:solidFill>
                  <a:srgbClr val="3A7877"/>
                </a:solidFill>
                <a:latin typeface="Arial" pitchFamily="34" charset="0"/>
              </a:rPr>
              <a:pPr algn="ctr">
                <a:defRPr/>
              </a:pPr>
              <a:t>September 25, 2014</a:t>
            </a:fld>
            <a:endParaRPr lang="en-US" altLang="zh-CN" sz="1000" b="1" dirty="0">
              <a:solidFill>
                <a:srgbClr val="3A7877"/>
              </a:solidFill>
              <a:latin typeface="Arial" pitchFamily="34" charset="0"/>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Lst>
  <p:transition spd="slow"/>
  <p:timing>
    <p:tnLst>
      <p:par>
        <p:cTn id="1" dur="indefinite" restart="never" nodeType="tmRoot"/>
      </p:par>
    </p:tnLst>
  </p:timing>
  <p:hf hdr="0"/>
  <p:txStyles>
    <p:titleStyle>
      <a:lvl1pPr algn="l" rtl="0" eaLnBrk="0" fontAlgn="base" hangingPunct="0">
        <a:spcBef>
          <a:spcPct val="0"/>
        </a:spcBef>
        <a:spcAft>
          <a:spcPct val="0"/>
        </a:spcAft>
        <a:defRPr kumimoji="1" sz="3300">
          <a:solidFill>
            <a:schemeClr val="tx2"/>
          </a:solidFill>
          <a:latin typeface="+mj-lt"/>
          <a:ea typeface="+mj-ea"/>
          <a:cs typeface="宋体" charset="0"/>
        </a:defRPr>
      </a:lvl1pPr>
      <a:lvl2pPr algn="l" rtl="0" eaLnBrk="0" fontAlgn="base" hangingPunct="0">
        <a:spcBef>
          <a:spcPct val="0"/>
        </a:spcBef>
        <a:spcAft>
          <a:spcPct val="0"/>
        </a:spcAft>
        <a:defRPr kumimoji="1" sz="3300">
          <a:solidFill>
            <a:schemeClr val="tx2"/>
          </a:solidFill>
          <a:latin typeface="Arial Black" pitchFamily="34" charset="0"/>
          <a:ea typeface="宋体" pitchFamily="2" charset="-122"/>
          <a:cs typeface="宋体" charset="0"/>
        </a:defRPr>
      </a:lvl2pPr>
      <a:lvl3pPr algn="l" rtl="0" eaLnBrk="0" fontAlgn="base" hangingPunct="0">
        <a:spcBef>
          <a:spcPct val="0"/>
        </a:spcBef>
        <a:spcAft>
          <a:spcPct val="0"/>
        </a:spcAft>
        <a:defRPr kumimoji="1" sz="3300">
          <a:solidFill>
            <a:schemeClr val="tx2"/>
          </a:solidFill>
          <a:latin typeface="Arial Black" pitchFamily="34" charset="0"/>
          <a:ea typeface="宋体" pitchFamily="2" charset="-122"/>
          <a:cs typeface="宋体" charset="0"/>
        </a:defRPr>
      </a:lvl3pPr>
      <a:lvl4pPr algn="l" rtl="0" eaLnBrk="0" fontAlgn="base" hangingPunct="0">
        <a:spcBef>
          <a:spcPct val="0"/>
        </a:spcBef>
        <a:spcAft>
          <a:spcPct val="0"/>
        </a:spcAft>
        <a:defRPr kumimoji="1" sz="3300">
          <a:solidFill>
            <a:schemeClr val="tx2"/>
          </a:solidFill>
          <a:latin typeface="Arial Black" pitchFamily="34" charset="0"/>
          <a:ea typeface="宋体" pitchFamily="2" charset="-122"/>
          <a:cs typeface="宋体" charset="0"/>
        </a:defRPr>
      </a:lvl4pPr>
      <a:lvl5pPr algn="l" rtl="0" eaLnBrk="0" fontAlgn="base" hangingPunct="0">
        <a:spcBef>
          <a:spcPct val="0"/>
        </a:spcBef>
        <a:spcAft>
          <a:spcPct val="0"/>
        </a:spcAft>
        <a:defRPr kumimoji="1" sz="3300">
          <a:solidFill>
            <a:schemeClr val="tx2"/>
          </a:solidFill>
          <a:latin typeface="Arial Black" pitchFamily="34" charset="0"/>
          <a:ea typeface="宋体" pitchFamily="2" charset="-122"/>
          <a:cs typeface="宋体" charset="0"/>
        </a:defRPr>
      </a:lvl5pPr>
      <a:lvl6pPr marL="457200" algn="l" rtl="0" fontAlgn="base">
        <a:spcBef>
          <a:spcPct val="0"/>
        </a:spcBef>
        <a:spcAft>
          <a:spcPct val="0"/>
        </a:spcAft>
        <a:defRPr sz="3300">
          <a:solidFill>
            <a:schemeClr val="tx2"/>
          </a:solidFill>
          <a:latin typeface="Arial Black" pitchFamily="34" charset="0"/>
          <a:ea typeface="宋体" pitchFamily="2" charset="-122"/>
        </a:defRPr>
      </a:lvl6pPr>
      <a:lvl7pPr marL="914400" algn="l" rtl="0" fontAlgn="base">
        <a:spcBef>
          <a:spcPct val="0"/>
        </a:spcBef>
        <a:spcAft>
          <a:spcPct val="0"/>
        </a:spcAft>
        <a:defRPr sz="3300">
          <a:solidFill>
            <a:schemeClr val="tx2"/>
          </a:solidFill>
          <a:latin typeface="Arial Black" pitchFamily="34" charset="0"/>
          <a:ea typeface="宋体" pitchFamily="2" charset="-122"/>
        </a:defRPr>
      </a:lvl7pPr>
      <a:lvl8pPr marL="1371600" algn="l" rtl="0" fontAlgn="base">
        <a:spcBef>
          <a:spcPct val="0"/>
        </a:spcBef>
        <a:spcAft>
          <a:spcPct val="0"/>
        </a:spcAft>
        <a:defRPr sz="3300">
          <a:solidFill>
            <a:schemeClr val="tx2"/>
          </a:solidFill>
          <a:latin typeface="Arial Black" pitchFamily="34" charset="0"/>
          <a:ea typeface="宋体" pitchFamily="2" charset="-122"/>
        </a:defRPr>
      </a:lvl8pPr>
      <a:lvl9pPr marL="1828800" algn="l" rtl="0" fontAlgn="base">
        <a:spcBef>
          <a:spcPct val="0"/>
        </a:spcBef>
        <a:spcAft>
          <a:spcPct val="0"/>
        </a:spcAft>
        <a:defRPr sz="3300">
          <a:solidFill>
            <a:schemeClr val="tx2"/>
          </a:solidFill>
          <a:latin typeface="Arial Black" pitchFamily="34"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0000"/>
        <a:buFont typeface="Wingdings" pitchFamily="2" charset="2"/>
        <a:buChar char="l"/>
        <a:defRPr kumimoji="1" sz="2400">
          <a:solidFill>
            <a:schemeClr val="tx1"/>
          </a:solidFill>
          <a:latin typeface="+mn-lt"/>
          <a:ea typeface="+mn-ea"/>
          <a:cs typeface="宋体" charset="0"/>
        </a:defRPr>
      </a:lvl1pPr>
      <a:lvl2pPr marL="742950" indent="-285750" algn="l" rtl="0" eaLnBrk="0" fontAlgn="base" hangingPunct="0">
        <a:spcBef>
          <a:spcPct val="20000"/>
        </a:spcBef>
        <a:spcAft>
          <a:spcPct val="0"/>
        </a:spcAft>
        <a:buClr>
          <a:schemeClr val="accent1"/>
        </a:buClr>
        <a:buSzPct val="150000"/>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15000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150000"/>
        <a:buChar char="•"/>
        <a:defRPr kumimoji="1" sz="16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150000"/>
        <a:buChar char="•"/>
        <a:defRPr kumimoji="1" sz="1600">
          <a:solidFill>
            <a:schemeClr val="tx1"/>
          </a:solidFill>
          <a:latin typeface="+mn-lt"/>
          <a:ea typeface="+mn-ea"/>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12.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3"/>
          <p:cNvSpPr>
            <a:spLocks noGrp="1"/>
          </p:cNvSpPr>
          <p:nvPr>
            <p:ph type="ctrTitle"/>
          </p:nvPr>
        </p:nvSpPr>
        <p:spPr/>
        <p:txBody>
          <a:bodyPr/>
          <a:lstStyle/>
          <a:p>
            <a:r>
              <a:rPr kumimoji="0" lang="en-US" altLang="zh-CN" i="0" smtClean="0"/>
              <a:t>Lecture 1</a:t>
            </a:r>
            <a:br>
              <a:rPr kumimoji="0" lang="en-US" altLang="zh-CN" i="0" smtClean="0"/>
            </a:br>
            <a:r>
              <a:rPr kumimoji="0" lang="en-US" altLang="zh-CN" i="0" smtClean="0"/>
              <a:t>Introduction</a:t>
            </a:r>
            <a:endParaRPr kumimoji="0" lang="zh-CN" altLang="en-US" i="0" smtClean="0"/>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 iterative algorithm</a:t>
            </a:r>
            <a:endParaRPr lang="zh-CN" altLang="en-US" dirty="0"/>
          </a:p>
        </p:txBody>
      </p:sp>
      <p:sp>
        <p:nvSpPr>
          <p:cNvPr id="3" name="内容占位符 2"/>
          <p:cNvSpPr>
            <a:spLocks noGrp="1"/>
          </p:cNvSpPr>
          <p:nvPr>
            <p:ph idx="1"/>
          </p:nvPr>
        </p:nvSpPr>
        <p:spPr/>
        <p:txBody>
          <a:bodyPr/>
          <a:lstStyle/>
          <a:p>
            <a:r>
              <a:rPr lang="en-US" altLang="zh-CN" dirty="0" smtClean="0"/>
              <a:t>We can easily re-design the algorithm as an iterative algorithm.</a:t>
            </a:r>
            <a:endParaRPr lang="zh-CN" altLang="en-US" dirty="0"/>
          </a:p>
        </p:txBody>
      </p:sp>
      <p:sp>
        <p:nvSpPr>
          <p:cNvPr id="17409" name="Rectangle 1"/>
          <p:cNvSpPr>
            <a:spLocks noChangeArrowheads="1"/>
          </p:cNvSpPr>
          <p:nvPr/>
        </p:nvSpPr>
        <p:spPr bwMode="auto">
          <a:xfrm>
            <a:off x="428596" y="2152431"/>
            <a:ext cx="7143800" cy="40626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err="1" smtClean="0">
                <a:ln>
                  <a:noFill/>
                </a:ln>
                <a:solidFill>
                  <a:srgbClr val="8000FF"/>
                </a:solidFill>
                <a:effectLst/>
                <a:latin typeface="Courier New" pitchFamily="49" charset="0"/>
                <a:ea typeface="宋体" pitchFamily="2" charset="-122"/>
                <a:cs typeface="Courier New" pitchFamily="49" charset="0"/>
              </a:rPr>
              <a:t>int</a:t>
            </a:r>
            <a:r>
              <a:rPr kumimoji="0" lang="en-US" altLang="zh-CN" sz="20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fib</a:t>
            </a:r>
            <a:r>
              <a:rPr kumimoji="0" lang="en-US" altLang="zh-CN" sz="2000" b="1" i="0" u="none" strike="noStrike" cap="none" normalizeH="0" baseline="0" dirty="0" smtClean="0">
                <a:ln>
                  <a:noFill/>
                </a:ln>
                <a:solidFill>
                  <a:srgbClr val="000080"/>
                </a:solidFill>
                <a:effectLst/>
                <a:latin typeface="Courier New" pitchFamily="49" charset="0"/>
                <a:ea typeface="宋体" pitchFamily="2" charset="-122"/>
                <a:cs typeface="Courier New" pitchFamily="49" charset="0"/>
              </a:rPr>
              <a:t>(</a:t>
            </a:r>
            <a:r>
              <a:rPr kumimoji="0" lang="en-US" altLang="zh-CN" sz="2000" b="0" i="0" u="none" strike="noStrike" cap="none" normalizeH="0" baseline="0" dirty="0" err="1" smtClean="0">
                <a:ln>
                  <a:noFill/>
                </a:ln>
                <a:solidFill>
                  <a:srgbClr val="8000FF"/>
                </a:solidFill>
                <a:effectLst/>
                <a:latin typeface="Courier New" pitchFamily="49" charset="0"/>
                <a:ea typeface="宋体" pitchFamily="2" charset="-122"/>
                <a:cs typeface="Courier New" pitchFamily="49" charset="0"/>
              </a:rPr>
              <a:t>int</a:t>
            </a:r>
            <a:r>
              <a:rPr kumimoji="0" lang="en-US" altLang="zh-CN" sz="20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n</a:t>
            </a:r>
            <a:r>
              <a:rPr kumimoji="0" lang="en-US" altLang="zh-CN" sz="2000" b="1" i="0" u="none" strike="noStrike" cap="none" normalizeH="0" baseline="0" dirty="0" smtClean="0">
                <a:ln>
                  <a:noFill/>
                </a:ln>
                <a:solidFill>
                  <a:srgbClr val="000080"/>
                </a:solidFill>
                <a:effectLst/>
                <a:latin typeface="Courier New" pitchFamily="49" charset="0"/>
                <a:ea typeface="宋体" pitchFamily="2" charset="-122"/>
                <a:cs typeface="Courier New" pitchFamily="49" charset="0"/>
              </a:rPr>
              <a:t>)</a:t>
            </a:r>
            <a:r>
              <a:rPr kumimoji="0" lang="en-US" altLang="zh-CN" sz="20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2000" b="1" i="0" u="none" strike="noStrike" cap="none" normalizeH="0" baseline="0" dirty="0" smtClean="0">
                <a:ln>
                  <a:noFill/>
                </a:ln>
                <a:solidFill>
                  <a:srgbClr val="000080"/>
                </a:solidFill>
                <a:effectLst/>
                <a:latin typeface="Courier New" pitchFamily="49" charset="0"/>
                <a:ea typeface="宋体" pitchFamily="2" charset="-122"/>
                <a:cs typeface="Courier New" pitchFamily="49"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2000" b="0" i="0" u="none" strike="noStrike" cap="none" normalizeH="0" baseline="0" dirty="0" err="1" smtClean="0">
                <a:ln>
                  <a:noFill/>
                </a:ln>
                <a:solidFill>
                  <a:srgbClr val="8000FF"/>
                </a:solidFill>
                <a:effectLst/>
                <a:latin typeface="Courier New" pitchFamily="49" charset="0"/>
                <a:ea typeface="宋体" pitchFamily="2" charset="-122"/>
                <a:cs typeface="Courier New" pitchFamily="49" charset="0"/>
              </a:rPr>
              <a:t>int</a:t>
            </a:r>
            <a:r>
              <a:rPr kumimoji="0" lang="en-US" altLang="zh-CN" sz="20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f_2</a:t>
            </a:r>
            <a:r>
              <a:rPr kumimoji="0" lang="en-US" altLang="zh-CN" sz="2000" b="1" i="0" u="none" strike="noStrike" cap="none" normalizeH="0" baseline="0" dirty="0" smtClean="0">
                <a:ln>
                  <a:noFill/>
                </a:ln>
                <a:solidFill>
                  <a:srgbClr val="000080"/>
                </a:solidFill>
                <a:effectLst/>
                <a:latin typeface="Courier New" pitchFamily="49" charset="0"/>
                <a:ea typeface="宋体" pitchFamily="2" charset="-122"/>
                <a:cs typeface="Courier New" pitchFamily="49" charset="0"/>
              </a:rPr>
              <a:t>;</a:t>
            </a:r>
            <a:r>
              <a:rPr kumimoji="0" lang="en-US" altLang="zh-CN" sz="20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2000" b="0"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F(i+2)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2000" b="0" i="0" u="none" strike="noStrike" cap="none" normalizeH="0" baseline="0" dirty="0" err="1" smtClean="0">
                <a:ln>
                  <a:noFill/>
                </a:ln>
                <a:solidFill>
                  <a:srgbClr val="8000FF"/>
                </a:solidFill>
                <a:effectLst/>
                <a:latin typeface="Courier New" pitchFamily="49" charset="0"/>
                <a:ea typeface="宋体" pitchFamily="2" charset="-122"/>
                <a:cs typeface="Courier New" pitchFamily="49" charset="0"/>
              </a:rPr>
              <a:t>int</a:t>
            </a:r>
            <a:r>
              <a:rPr kumimoji="0" lang="en-US" altLang="zh-CN" sz="20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f_1 </a:t>
            </a:r>
            <a:r>
              <a:rPr kumimoji="0" lang="en-US" altLang="zh-CN" sz="2000" b="1" i="0" u="none" strike="noStrike" cap="none" normalizeH="0" baseline="0" dirty="0" smtClean="0">
                <a:ln>
                  <a:noFill/>
                </a:ln>
                <a:solidFill>
                  <a:srgbClr val="000080"/>
                </a:solidFill>
                <a:effectLst/>
                <a:latin typeface="Courier New" pitchFamily="49" charset="0"/>
                <a:ea typeface="宋体" pitchFamily="2" charset="-122"/>
                <a:cs typeface="Courier New" pitchFamily="49" charset="0"/>
              </a:rPr>
              <a:t>=</a:t>
            </a:r>
            <a:r>
              <a:rPr kumimoji="0" lang="en-US" altLang="zh-CN" sz="20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2000" b="0" i="0" u="none" strike="noStrike" cap="none" normalizeH="0" baseline="0" dirty="0" smtClean="0">
                <a:ln>
                  <a:noFill/>
                </a:ln>
                <a:solidFill>
                  <a:srgbClr val="FF8000"/>
                </a:solidFill>
                <a:effectLst/>
                <a:latin typeface="Courier New" pitchFamily="49" charset="0"/>
                <a:ea typeface="宋体" pitchFamily="2" charset="-122"/>
                <a:cs typeface="Courier New" pitchFamily="49" charset="0"/>
              </a:rPr>
              <a:t>1</a:t>
            </a:r>
            <a:r>
              <a:rPr kumimoji="0" lang="en-US" altLang="zh-CN" sz="2000" b="1" i="0" u="none" strike="noStrike" cap="none" normalizeH="0" baseline="0" dirty="0" smtClean="0">
                <a:ln>
                  <a:noFill/>
                </a:ln>
                <a:solidFill>
                  <a:srgbClr val="000080"/>
                </a:solidFill>
                <a:effectLst/>
                <a:latin typeface="Courier New" pitchFamily="49" charset="0"/>
                <a:ea typeface="宋体" pitchFamily="2" charset="-122"/>
                <a:cs typeface="Courier New" pitchFamily="49" charset="0"/>
              </a:rPr>
              <a:t>;</a:t>
            </a:r>
            <a:r>
              <a:rPr kumimoji="0" lang="en-US" altLang="zh-CN" sz="20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2000" b="0"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F(i+1)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2000" b="0" i="0" u="none" strike="noStrike" cap="none" normalizeH="0" baseline="0" dirty="0" err="1" smtClean="0">
                <a:ln>
                  <a:noFill/>
                </a:ln>
                <a:solidFill>
                  <a:srgbClr val="8000FF"/>
                </a:solidFill>
                <a:effectLst/>
                <a:latin typeface="Courier New" pitchFamily="49" charset="0"/>
                <a:ea typeface="宋体" pitchFamily="2" charset="-122"/>
                <a:cs typeface="Courier New" pitchFamily="49" charset="0"/>
              </a:rPr>
              <a:t>int</a:t>
            </a:r>
            <a:r>
              <a:rPr kumimoji="0" lang="en-US" altLang="zh-CN" sz="20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f_0 </a:t>
            </a:r>
            <a:r>
              <a:rPr kumimoji="0" lang="en-US" altLang="zh-CN" sz="2000" b="1" i="0" u="none" strike="noStrike" cap="none" normalizeH="0" baseline="0" dirty="0" smtClean="0">
                <a:ln>
                  <a:noFill/>
                </a:ln>
                <a:solidFill>
                  <a:srgbClr val="000080"/>
                </a:solidFill>
                <a:effectLst/>
                <a:latin typeface="Courier New" pitchFamily="49" charset="0"/>
                <a:ea typeface="宋体" pitchFamily="2" charset="-122"/>
                <a:cs typeface="Courier New" pitchFamily="49" charset="0"/>
              </a:rPr>
              <a:t>=</a:t>
            </a:r>
            <a:r>
              <a:rPr kumimoji="0" lang="en-US" altLang="zh-CN" sz="20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2000" b="0" i="0" u="none" strike="noStrike" cap="none" normalizeH="0" baseline="0" dirty="0" smtClean="0">
                <a:ln>
                  <a:noFill/>
                </a:ln>
                <a:solidFill>
                  <a:srgbClr val="FF8000"/>
                </a:solidFill>
                <a:effectLst/>
                <a:latin typeface="Courier New" pitchFamily="49" charset="0"/>
                <a:ea typeface="宋体" pitchFamily="2" charset="-122"/>
                <a:cs typeface="Courier New" pitchFamily="49" charset="0"/>
              </a:rPr>
              <a:t>1</a:t>
            </a:r>
            <a:r>
              <a:rPr kumimoji="0" lang="en-US" altLang="zh-CN" sz="2000" b="1" i="0" u="none" strike="noStrike" cap="none" normalizeH="0" baseline="0" dirty="0" smtClean="0">
                <a:ln>
                  <a:noFill/>
                </a:ln>
                <a:solidFill>
                  <a:srgbClr val="000080"/>
                </a:solidFill>
                <a:effectLst/>
                <a:latin typeface="Courier New" pitchFamily="49" charset="0"/>
                <a:ea typeface="宋体" pitchFamily="2" charset="-122"/>
                <a:cs typeface="Courier New" pitchFamily="49" charset="0"/>
              </a:rPr>
              <a:t>;</a:t>
            </a:r>
            <a:r>
              <a:rPr kumimoji="0" lang="en-US" altLang="zh-CN" sz="20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2000" b="0"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F(</a:t>
            </a:r>
            <a:r>
              <a:rPr kumimoji="0" lang="en-US" altLang="zh-CN" sz="2000" b="0" i="0" u="none" strike="noStrike" cap="none" normalizeH="0" baseline="0" dirty="0" err="1" smtClean="0">
                <a:ln>
                  <a:noFill/>
                </a:ln>
                <a:solidFill>
                  <a:srgbClr val="008000"/>
                </a:solidFill>
                <a:effectLst/>
                <a:latin typeface="Courier New" pitchFamily="49" charset="0"/>
                <a:ea typeface="宋体" pitchFamily="2" charset="-122"/>
                <a:cs typeface="Courier New" pitchFamily="49" charset="0"/>
              </a:rPr>
              <a:t>i</a:t>
            </a:r>
            <a:r>
              <a:rPr kumimoji="0" lang="en-US" altLang="zh-CN" sz="2000" b="0"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2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for</a:t>
            </a:r>
            <a:r>
              <a:rPr kumimoji="0" lang="en-US" altLang="zh-CN" sz="20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2000" b="1" i="0" u="none" strike="noStrike" cap="none" normalizeH="0" baseline="0" dirty="0" smtClean="0">
                <a:ln>
                  <a:noFill/>
                </a:ln>
                <a:solidFill>
                  <a:srgbClr val="000080"/>
                </a:solidFill>
                <a:effectLst/>
                <a:latin typeface="Courier New" pitchFamily="49" charset="0"/>
                <a:ea typeface="宋体" pitchFamily="2" charset="-122"/>
                <a:cs typeface="Courier New" pitchFamily="49" charset="0"/>
              </a:rPr>
              <a:t>(</a:t>
            </a:r>
            <a:r>
              <a:rPr kumimoji="0" lang="en-US" altLang="zh-CN" sz="2000" b="0" i="0" u="none" strike="noStrike" cap="none" normalizeH="0" baseline="0" dirty="0" err="1" smtClean="0">
                <a:ln>
                  <a:noFill/>
                </a:ln>
                <a:solidFill>
                  <a:srgbClr val="8000FF"/>
                </a:solidFill>
                <a:effectLst/>
                <a:latin typeface="Courier New" pitchFamily="49" charset="0"/>
                <a:ea typeface="宋体" pitchFamily="2" charset="-122"/>
                <a:cs typeface="Courier New" pitchFamily="49" charset="0"/>
              </a:rPr>
              <a:t>int</a:t>
            </a:r>
            <a:r>
              <a:rPr kumimoji="0" lang="en-US" altLang="zh-CN" sz="20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2000" b="0"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i</a:t>
            </a:r>
            <a:r>
              <a:rPr kumimoji="0" lang="en-US" altLang="zh-CN" sz="20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2000" b="1" i="0" u="none" strike="noStrike" cap="none" normalizeH="0" baseline="0" dirty="0" smtClean="0">
                <a:ln>
                  <a:noFill/>
                </a:ln>
                <a:solidFill>
                  <a:srgbClr val="000080"/>
                </a:solidFill>
                <a:effectLst/>
                <a:latin typeface="Courier New" pitchFamily="49" charset="0"/>
                <a:ea typeface="宋体" pitchFamily="2" charset="-122"/>
                <a:cs typeface="Courier New" pitchFamily="49" charset="0"/>
              </a:rPr>
              <a:t>=</a:t>
            </a:r>
            <a:r>
              <a:rPr kumimoji="0" lang="en-US" altLang="zh-CN" sz="20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2000" b="0" i="0" u="none" strike="noStrike" cap="none" normalizeH="0" baseline="0" dirty="0" smtClean="0">
                <a:ln>
                  <a:noFill/>
                </a:ln>
                <a:solidFill>
                  <a:srgbClr val="FF8000"/>
                </a:solidFill>
                <a:effectLst/>
                <a:latin typeface="Courier New" pitchFamily="49" charset="0"/>
                <a:ea typeface="宋体" pitchFamily="2" charset="-122"/>
                <a:cs typeface="Courier New" pitchFamily="49" charset="0"/>
              </a:rPr>
              <a:t>1</a:t>
            </a:r>
            <a:r>
              <a:rPr kumimoji="0" lang="en-US" altLang="zh-CN" sz="2000" b="1" i="0" u="none" strike="noStrike" cap="none" normalizeH="0" baseline="0" dirty="0" smtClean="0">
                <a:ln>
                  <a:noFill/>
                </a:ln>
                <a:solidFill>
                  <a:srgbClr val="000080"/>
                </a:solidFill>
                <a:effectLst/>
                <a:latin typeface="Courier New" pitchFamily="49" charset="0"/>
                <a:ea typeface="宋体" pitchFamily="2" charset="-122"/>
                <a:cs typeface="Courier New" pitchFamily="49" charset="0"/>
              </a:rPr>
              <a:t>;</a:t>
            </a:r>
            <a:r>
              <a:rPr kumimoji="0" lang="en-US" altLang="zh-CN" sz="20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2000" b="0"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i</a:t>
            </a:r>
            <a:r>
              <a:rPr kumimoji="0" lang="en-US" altLang="zh-CN" sz="20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2000" b="1" i="0" u="none" strike="noStrike" cap="none" normalizeH="0" baseline="0" dirty="0" smtClean="0">
                <a:ln>
                  <a:noFill/>
                </a:ln>
                <a:solidFill>
                  <a:srgbClr val="000080"/>
                </a:solidFill>
                <a:effectLst/>
                <a:latin typeface="Courier New" pitchFamily="49" charset="0"/>
                <a:ea typeface="宋体" pitchFamily="2" charset="-122"/>
                <a:cs typeface="Courier New" pitchFamily="49" charset="0"/>
              </a:rPr>
              <a:t>&lt;</a:t>
            </a:r>
            <a:r>
              <a:rPr kumimoji="0" lang="en-US" altLang="zh-CN" sz="20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n</a:t>
            </a:r>
            <a:r>
              <a:rPr kumimoji="0" lang="en-US" altLang="zh-CN" sz="2000" b="1" i="0" u="none" strike="noStrike" cap="none" normalizeH="0" baseline="0" dirty="0" smtClean="0">
                <a:ln>
                  <a:noFill/>
                </a:ln>
                <a:solidFill>
                  <a:srgbClr val="000080"/>
                </a:solidFill>
                <a:effectLst/>
                <a:latin typeface="Courier New" pitchFamily="49" charset="0"/>
                <a:ea typeface="宋体" pitchFamily="2" charset="-122"/>
                <a:cs typeface="Courier New" pitchFamily="49" charset="0"/>
              </a:rPr>
              <a:t>;</a:t>
            </a:r>
            <a:r>
              <a:rPr kumimoji="0" lang="en-US" altLang="zh-CN" sz="20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2000" b="0"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i</a:t>
            </a:r>
            <a:r>
              <a:rPr kumimoji="0" lang="en-US" altLang="zh-CN" sz="2000" b="1" i="0" u="none" strike="noStrike" cap="none" normalizeH="0" baseline="0" dirty="0" smtClean="0">
                <a:ln>
                  <a:noFill/>
                </a:ln>
                <a:solidFill>
                  <a:srgbClr val="000080"/>
                </a:solidFill>
                <a:effectLst/>
                <a:latin typeface="Courier New" pitchFamily="49" charset="0"/>
                <a:ea typeface="宋体" pitchFamily="2" charset="-122"/>
                <a:cs typeface="Courier New" pitchFamily="49" charset="0"/>
              </a:rPr>
              <a:t>++)</a:t>
            </a:r>
            <a:r>
              <a:rPr kumimoji="0" lang="en-US" altLang="zh-CN" sz="20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2000" b="1" i="0" u="none" strike="noStrike" cap="none" normalizeH="0" baseline="0" dirty="0" smtClean="0">
                <a:ln>
                  <a:noFill/>
                </a:ln>
                <a:solidFill>
                  <a:srgbClr val="000080"/>
                </a:solidFill>
                <a:effectLst/>
                <a:latin typeface="Courier New" pitchFamily="49" charset="0"/>
                <a:ea typeface="宋体" pitchFamily="2" charset="-122"/>
                <a:cs typeface="Courier New" pitchFamily="49"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2000" b="0"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F(i+2) = F(i+1) + F(</a:t>
            </a:r>
            <a:r>
              <a:rPr kumimoji="0" lang="en-US" altLang="zh-CN" sz="2000" b="0" i="0" u="none" strike="noStrike" cap="none" normalizeH="0" baseline="0" dirty="0" err="1" smtClean="0">
                <a:ln>
                  <a:noFill/>
                </a:ln>
                <a:solidFill>
                  <a:srgbClr val="008000"/>
                </a:solidFill>
                <a:effectLst/>
                <a:latin typeface="Courier New" pitchFamily="49" charset="0"/>
                <a:ea typeface="宋体" pitchFamily="2" charset="-122"/>
                <a:cs typeface="Courier New" pitchFamily="49" charset="0"/>
              </a:rPr>
              <a:t>i</a:t>
            </a:r>
            <a:r>
              <a:rPr kumimoji="0" lang="en-US" altLang="zh-CN" sz="2000" b="0"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f_2 </a:t>
            </a:r>
            <a:r>
              <a:rPr kumimoji="0" lang="en-US" altLang="zh-CN" sz="2000" b="1" i="0" u="none" strike="noStrike" cap="none" normalizeH="0" baseline="0" dirty="0" smtClean="0">
                <a:ln>
                  <a:noFill/>
                </a:ln>
                <a:solidFill>
                  <a:srgbClr val="000080"/>
                </a:solidFill>
                <a:effectLst/>
                <a:latin typeface="Courier New" pitchFamily="49" charset="0"/>
                <a:ea typeface="宋体" pitchFamily="2" charset="-122"/>
                <a:cs typeface="Courier New" pitchFamily="49" charset="0"/>
              </a:rPr>
              <a:t>=</a:t>
            </a:r>
            <a:r>
              <a:rPr kumimoji="0" lang="en-US" altLang="zh-CN" sz="20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f_1 </a:t>
            </a:r>
            <a:r>
              <a:rPr kumimoji="0" lang="en-US" altLang="zh-CN" sz="2000" b="1" i="0" u="none" strike="noStrike" cap="none" normalizeH="0" baseline="0" dirty="0" smtClean="0">
                <a:ln>
                  <a:noFill/>
                </a:ln>
                <a:solidFill>
                  <a:srgbClr val="000080"/>
                </a:solidFill>
                <a:effectLst/>
                <a:latin typeface="Courier New" pitchFamily="49" charset="0"/>
                <a:ea typeface="宋体" pitchFamily="2" charset="-122"/>
                <a:cs typeface="Courier New" pitchFamily="49" charset="0"/>
              </a:rPr>
              <a:t>+</a:t>
            </a:r>
            <a:r>
              <a:rPr kumimoji="0" lang="en-US" altLang="zh-CN" sz="20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f_0</a:t>
            </a:r>
            <a:r>
              <a:rPr kumimoji="0" lang="en-US" altLang="zh-CN" sz="2000" b="1" i="0" u="none" strike="noStrike" cap="none" normalizeH="0" baseline="0" dirty="0" smtClean="0">
                <a:ln>
                  <a:noFill/>
                </a:ln>
                <a:solidFill>
                  <a:srgbClr val="000080"/>
                </a:solidFill>
                <a:effectLst/>
                <a:latin typeface="Courier New" pitchFamily="49" charset="0"/>
                <a:ea typeface="宋体" pitchFamily="2" charset="-122"/>
                <a:cs typeface="Courier New" pitchFamily="49"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2000" b="0"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F(</a:t>
            </a:r>
            <a:r>
              <a:rPr kumimoji="0" lang="en-US" altLang="zh-CN" sz="2000" b="0" i="0" u="none" strike="noStrike" cap="none" normalizeH="0" baseline="0" dirty="0" err="1" smtClean="0">
                <a:ln>
                  <a:noFill/>
                </a:ln>
                <a:solidFill>
                  <a:srgbClr val="008000"/>
                </a:solidFill>
                <a:effectLst/>
                <a:latin typeface="Courier New" pitchFamily="49" charset="0"/>
                <a:ea typeface="宋体" pitchFamily="2" charset="-122"/>
                <a:cs typeface="Courier New" pitchFamily="49" charset="0"/>
              </a:rPr>
              <a:t>i</a:t>
            </a:r>
            <a:r>
              <a:rPr kumimoji="0" lang="en-US" altLang="zh-CN" sz="2000" b="0"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 F(i+1); F(i+1) = F(i+2)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f_0 </a:t>
            </a:r>
            <a:r>
              <a:rPr kumimoji="0" lang="en-US" altLang="zh-CN" sz="2000" b="1" i="0" u="none" strike="noStrike" cap="none" normalizeH="0" baseline="0" dirty="0" smtClean="0">
                <a:ln>
                  <a:noFill/>
                </a:ln>
                <a:solidFill>
                  <a:srgbClr val="000080"/>
                </a:solidFill>
                <a:effectLst/>
                <a:latin typeface="Courier New" pitchFamily="49" charset="0"/>
                <a:ea typeface="宋体" pitchFamily="2" charset="-122"/>
                <a:cs typeface="Courier New" pitchFamily="49" charset="0"/>
              </a:rPr>
              <a:t>=</a:t>
            </a:r>
            <a:r>
              <a:rPr kumimoji="0" lang="en-US" altLang="zh-CN" sz="20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f_1</a:t>
            </a:r>
            <a:r>
              <a:rPr kumimoji="0" lang="en-US" altLang="zh-CN" sz="2000" b="1" i="0" u="none" strike="noStrike" cap="none" normalizeH="0" baseline="0" dirty="0" smtClean="0">
                <a:ln>
                  <a:noFill/>
                </a:ln>
                <a:solidFill>
                  <a:srgbClr val="000080"/>
                </a:solidFill>
                <a:effectLst/>
                <a:latin typeface="Courier New" pitchFamily="49" charset="0"/>
                <a:ea typeface="宋体" pitchFamily="2" charset="-122"/>
                <a:cs typeface="Courier New" pitchFamily="49"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f_1 </a:t>
            </a:r>
            <a:r>
              <a:rPr kumimoji="0" lang="en-US" altLang="zh-CN" sz="2000" b="1" i="0" u="none" strike="noStrike" cap="none" normalizeH="0" baseline="0" dirty="0" smtClean="0">
                <a:ln>
                  <a:noFill/>
                </a:ln>
                <a:solidFill>
                  <a:srgbClr val="000080"/>
                </a:solidFill>
                <a:effectLst/>
                <a:latin typeface="Courier New" pitchFamily="49" charset="0"/>
                <a:ea typeface="宋体" pitchFamily="2" charset="-122"/>
                <a:cs typeface="Courier New" pitchFamily="49" charset="0"/>
              </a:rPr>
              <a:t>=</a:t>
            </a:r>
            <a:r>
              <a:rPr kumimoji="0" lang="en-US" altLang="zh-CN" sz="20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f_2</a:t>
            </a:r>
            <a:r>
              <a:rPr kumimoji="0" lang="en-US" altLang="zh-CN" sz="2000" b="1" i="0" u="none" strike="noStrike" cap="none" normalizeH="0" baseline="0" dirty="0" smtClean="0">
                <a:ln>
                  <a:noFill/>
                </a:ln>
                <a:solidFill>
                  <a:srgbClr val="000080"/>
                </a:solidFill>
                <a:effectLst/>
                <a:latin typeface="Courier New" pitchFamily="49" charset="0"/>
                <a:ea typeface="宋体" pitchFamily="2" charset="-122"/>
                <a:cs typeface="Courier New" pitchFamily="49"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2000" b="1" i="0" u="none" strike="noStrike" cap="none" normalizeH="0" baseline="0" dirty="0" smtClean="0">
                <a:ln>
                  <a:noFill/>
                </a:ln>
                <a:solidFill>
                  <a:srgbClr val="000080"/>
                </a:solidFill>
                <a:effectLst/>
                <a:latin typeface="Courier New" pitchFamily="49" charset="0"/>
                <a:ea typeface="宋体" pitchFamily="2" charset="-122"/>
                <a:cs typeface="Courier New" pitchFamily="49"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2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return</a:t>
            </a:r>
            <a:r>
              <a:rPr kumimoji="0" lang="en-US" altLang="zh-CN" sz="20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f_0</a:t>
            </a:r>
            <a:r>
              <a:rPr kumimoji="0" lang="en-US" altLang="zh-CN" sz="2000" b="1" i="0" u="none" strike="noStrike" cap="none" normalizeH="0" baseline="0" dirty="0" smtClean="0">
                <a:ln>
                  <a:noFill/>
                </a:ln>
                <a:solidFill>
                  <a:srgbClr val="000080"/>
                </a:solidFill>
                <a:effectLst/>
                <a:latin typeface="Courier New" pitchFamily="49" charset="0"/>
                <a:ea typeface="宋体" pitchFamily="2" charset="-122"/>
                <a:cs typeface="Courier New" pitchFamily="49"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0080"/>
                </a:solidFill>
                <a:effectLst/>
                <a:latin typeface="Courier New" pitchFamily="49" charset="0"/>
                <a:ea typeface="宋体" pitchFamily="2" charset="-122"/>
                <a:cs typeface="Courier New" pitchFamily="49"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17410" name="Picture 2"/>
          <p:cNvPicPr>
            <a:picLocks noChangeAspect="1" noChangeArrowheads="1"/>
          </p:cNvPicPr>
          <p:nvPr/>
        </p:nvPicPr>
        <p:blipFill>
          <a:blip r:embed="rId2" cstate="print"/>
          <a:srcRect/>
          <a:stretch>
            <a:fillRect/>
          </a:stretch>
        </p:blipFill>
        <p:spPr bwMode="auto">
          <a:xfrm>
            <a:off x="4643438" y="4572008"/>
            <a:ext cx="4131157" cy="18900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 matrix algorithm</a:t>
            </a:r>
            <a:endParaRPr lang="zh-CN" altLang="en-US" dirty="0"/>
          </a:p>
        </p:txBody>
      </p:sp>
      <p:sp>
        <p:nvSpPr>
          <p:cNvPr id="3" name="内容占位符 2"/>
          <p:cNvSpPr>
            <a:spLocks noGrp="1"/>
          </p:cNvSpPr>
          <p:nvPr>
            <p:ph idx="1"/>
          </p:nvPr>
        </p:nvSpPr>
        <p:spPr/>
        <p:txBody>
          <a:bodyPr/>
          <a:lstStyle/>
          <a:p>
            <a:r>
              <a:rPr lang="en-US" altLang="zh-CN" dirty="0" smtClean="0"/>
              <a:t>We have the following equation:</a:t>
            </a:r>
          </a:p>
          <a:p>
            <a:endParaRPr lang="en-US" altLang="zh-CN" dirty="0" smtClean="0"/>
          </a:p>
          <a:p>
            <a:endParaRPr lang="en-US" altLang="zh-CN" dirty="0" smtClean="0"/>
          </a:p>
          <a:p>
            <a:r>
              <a:rPr lang="en-US" altLang="zh-CN" dirty="0" smtClean="0"/>
              <a:t>Use Mathematical Induction:</a:t>
            </a:r>
          </a:p>
          <a:p>
            <a:pPr>
              <a:buNone/>
            </a:pPr>
            <a:r>
              <a:rPr lang="en-US" altLang="zh-CN" dirty="0" smtClean="0"/>
              <a:t>	Basis: For n=2,</a:t>
            </a:r>
          </a:p>
          <a:p>
            <a:pPr>
              <a:buNone/>
            </a:pPr>
            <a:endParaRPr lang="en-US" altLang="zh-CN" dirty="0" smtClean="0"/>
          </a:p>
          <a:p>
            <a:pPr>
              <a:buNone/>
            </a:pPr>
            <a:endParaRPr lang="en-US" altLang="zh-CN" dirty="0" smtClean="0"/>
          </a:p>
          <a:p>
            <a:pPr>
              <a:buNone/>
            </a:pPr>
            <a:r>
              <a:rPr lang="en-US" altLang="zh-CN" dirty="0" smtClean="0"/>
              <a:t>	Inductive step: If n=k, the equation holds, then</a:t>
            </a:r>
          </a:p>
          <a:p>
            <a:pPr>
              <a:buNone/>
            </a:pPr>
            <a:endParaRPr lang="zh-CN" altLang="en-US" dirty="0"/>
          </a:p>
        </p:txBody>
      </p:sp>
      <p:pic>
        <p:nvPicPr>
          <p:cNvPr id="18434" name="Picture 2" descr="http://pic002.cnblogs.com/images/2011/353956/2011112420014114.gif"/>
          <p:cNvPicPr>
            <a:picLocks noChangeAspect="1" noChangeArrowheads="1"/>
          </p:cNvPicPr>
          <p:nvPr/>
        </p:nvPicPr>
        <p:blipFill>
          <a:blip r:embed="rId2" cstate="print"/>
          <a:srcRect/>
          <a:stretch>
            <a:fillRect/>
          </a:stretch>
        </p:blipFill>
        <p:spPr bwMode="auto">
          <a:xfrm>
            <a:off x="642909" y="1785926"/>
            <a:ext cx="4019259" cy="928694"/>
          </a:xfrm>
          <a:prstGeom prst="rect">
            <a:avLst/>
          </a:prstGeom>
          <a:noFill/>
        </p:spPr>
      </p:pic>
      <p:pic>
        <p:nvPicPr>
          <p:cNvPr id="18436" name="Picture 4" descr="http://pic002.cnblogs.com/images/2011/353956/2011112420024835.gif"/>
          <p:cNvPicPr>
            <a:picLocks noChangeAspect="1" noChangeArrowheads="1"/>
          </p:cNvPicPr>
          <p:nvPr/>
        </p:nvPicPr>
        <p:blipFill>
          <a:blip r:embed="rId3" cstate="print"/>
          <a:srcRect/>
          <a:stretch>
            <a:fillRect/>
          </a:stretch>
        </p:blipFill>
        <p:spPr bwMode="auto">
          <a:xfrm>
            <a:off x="785786" y="3614742"/>
            <a:ext cx="2210400" cy="671514"/>
          </a:xfrm>
          <a:prstGeom prst="rect">
            <a:avLst/>
          </a:prstGeom>
          <a:noFill/>
        </p:spPr>
      </p:pic>
      <p:pic>
        <p:nvPicPr>
          <p:cNvPr id="18438" name="Picture 6" descr="http://pic002.cnblogs.com/images/2011/353956/2011112420034581.gif"/>
          <p:cNvPicPr>
            <a:picLocks noChangeAspect="1" noChangeArrowheads="1"/>
          </p:cNvPicPr>
          <p:nvPr/>
        </p:nvPicPr>
        <p:blipFill>
          <a:blip r:embed="rId4" cstate="print"/>
          <a:srcRect/>
          <a:stretch>
            <a:fillRect/>
          </a:stretch>
        </p:blipFill>
        <p:spPr bwMode="auto">
          <a:xfrm>
            <a:off x="785785" y="4857760"/>
            <a:ext cx="3530481" cy="785818"/>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 matrix algorithm</a:t>
            </a:r>
            <a:endParaRPr lang="zh-CN" altLang="en-US" dirty="0"/>
          </a:p>
        </p:txBody>
      </p:sp>
      <p:sp>
        <p:nvSpPr>
          <p:cNvPr id="3" name="内容占位符 2"/>
          <p:cNvSpPr>
            <a:spLocks noGrp="1"/>
          </p:cNvSpPr>
          <p:nvPr>
            <p:ph idx="1"/>
          </p:nvPr>
        </p:nvSpPr>
        <p:spPr/>
        <p:txBody>
          <a:bodyPr/>
          <a:lstStyle/>
          <a:p>
            <a:pPr>
              <a:buNone/>
            </a:pPr>
            <a:r>
              <a:rPr lang="en-US" altLang="zh-CN" dirty="0" smtClean="0"/>
              <a:t>	Both sides multiply by [1, 1; 1, 0], we get</a:t>
            </a:r>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r>
              <a:rPr lang="en-US" altLang="zh-CN" dirty="0" smtClean="0"/>
              <a:t>	Thus, the equation holds for </a:t>
            </a:r>
            <a:r>
              <a:rPr lang="en-US" altLang="zh-CN" i="1" dirty="0" smtClean="0"/>
              <a:t>n=k+1</a:t>
            </a:r>
            <a:r>
              <a:rPr lang="en-US" altLang="zh-CN" dirty="0" smtClean="0"/>
              <a:t>.</a:t>
            </a:r>
          </a:p>
          <a:p>
            <a:r>
              <a:rPr lang="en-US" altLang="zh-CN" dirty="0" smtClean="0"/>
              <a:t>Use the idea of divide-and-conquer</a:t>
            </a:r>
            <a:endParaRPr lang="zh-CN" altLang="en-US" dirty="0"/>
          </a:p>
        </p:txBody>
      </p:sp>
      <p:pic>
        <p:nvPicPr>
          <p:cNvPr id="19458" name="Picture 2" descr="http://pic002.cnblogs.com/images/2011/353956/2011112420040944.gif"/>
          <p:cNvPicPr>
            <a:picLocks noChangeAspect="1" noChangeArrowheads="1"/>
          </p:cNvPicPr>
          <p:nvPr/>
        </p:nvPicPr>
        <p:blipFill>
          <a:blip r:embed="rId2" cstate="print"/>
          <a:srcRect/>
          <a:stretch>
            <a:fillRect/>
          </a:stretch>
        </p:blipFill>
        <p:spPr bwMode="auto">
          <a:xfrm>
            <a:off x="785786" y="1857364"/>
            <a:ext cx="6673670" cy="1500198"/>
          </a:xfrm>
          <a:prstGeom prst="rect">
            <a:avLst/>
          </a:prstGeom>
          <a:noFill/>
        </p:spPr>
      </p:pic>
      <p:pic>
        <p:nvPicPr>
          <p:cNvPr id="19462" name="Picture 6" descr="http://pic002.cnblogs.com/images/2011/353956/2011112420044689.gif"/>
          <p:cNvPicPr>
            <a:picLocks noChangeAspect="1" noChangeArrowheads="1"/>
          </p:cNvPicPr>
          <p:nvPr/>
        </p:nvPicPr>
        <p:blipFill>
          <a:blip r:embed="rId3" cstate="print"/>
          <a:srcRect/>
          <a:stretch>
            <a:fillRect/>
          </a:stretch>
        </p:blipFill>
        <p:spPr bwMode="auto">
          <a:xfrm>
            <a:off x="857224" y="4643446"/>
            <a:ext cx="5563234" cy="1000132"/>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 little more…</a:t>
            </a:r>
            <a:endParaRPr lang="zh-CN" altLang="en-US" dirty="0"/>
          </a:p>
        </p:txBody>
      </p:sp>
      <p:sp>
        <p:nvSpPr>
          <p:cNvPr id="3" name="内容占位符 2"/>
          <p:cNvSpPr>
            <a:spLocks noGrp="1"/>
          </p:cNvSpPr>
          <p:nvPr>
            <p:ph idx="1"/>
          </p:nvPr>
        </p:nvSpPr>
        <p:spPr/>
        <p:txBody>
          <a:bodyPr/>
          <a:lstStyle/>
          <a:p>
            <a:r>
              <a:rPr lang="en-US" altLang="zh-CN" dirty="0" smtClean="0"/>
              <a:t>General term formula</a:t>
            </a:r>
          </a:p>
          <a:p>
            <a:endParaRPr lang="en-US" altLang="zh-CN" dirty="0" smtClean="0"/>
          </a:p>
          <a:p>
            <a:endParaRPr lang="en-US" altLang="zh-CN" dirty="0" smtClean="0"/>
          </a:p>
          <a:p>
            <a:endParaRPr lang="en-US" altLang="zh-CN" dirty="0" smtClean="0"/>
          </a:p>
          <a:p>
            <a:r>
              <a:rPr lang="en-US" altLang="zh-CN" dirty="0" smtClean="0"/>
              <a:t>Prove it use induction.</a:t>
            </a:r>
          </a:p>
          <a:p>
            <a:endParaRPr lang="en-US" altLang="zh-CN" dirty="0" smtClean="0"/>
          </a:p>
          <a:p>
            <a:r>
              <a:rPr lang="en-US" altLang="zh-CN" dirty="0" smtClean="0"/>
              <a:t>Hard to implement.</a:t>
            </a:r>
            <a:endParaRPr lang="zh-CN" altLang="en-US" dirty="0"/>
          </a:p>
        </p:txBody>
      </p:sp>
      <p:pic>
        <p:nvPicPr>
          <p:cNvPr id="20483" name="Picture 3"/>
          <p:cNvPicPr>
            <a:picLocks noChangeAspect="1" noChangeArrowheads="1"/>
          </p:cNvPicPr>
          <p:nvPr/>
        </p:nvPicPr>
        <p:blipFill>
          <a:blip r:embed="rId2" cstate="print"/>
          <a:srcRect/>
          <a:stretch>
            <a:fillRect/>
          </a:stretch>
        </p:blipFill>
        <p:spPr bwMode="auto">
          <a:xfrm>
            <a:off x="785786" y="1928802"/>
            <a:ext cx="5994298" cy="9286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Evaluating algorithms</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Correctness</a:t>
            </a:r>
          </a:p>
          <a:p>
            <a:pPr>
              <a:buNone/>
            </a:pPr>
            <a:r>
              <a:rPr lang="en-US" altLang="zh-CN" dirty="0" smtClean="0"/>
              <a:t>	1. Theoretical correctness</a:t>
            </a:r>
          </a:p>
          <a:p>
            <a:pPr>
              <a:buNone/>
            </a:pPr>
            <a:r>
              <a:rPr lang="en-US" altLang="zh-CN" dirty="0" smtClean="0"/>
              <a:t>	2. Numerical stability</a:t>
            </a:r>
          </a:p>
          <a:p>
            <a:r>
              <a:rPr lang="en-US" altLang="zh-CN" dirty="0" smtClean="0"/>
              <a:t>Efficiency</a:t>
            </a:r>
          </a:p>
          <a:p>
            <a:pPr>
              <a:buNone/>
            </a:pPr>
            <a:r>
              <a:rPr lang="en-US" altLang="zh-CN" dirty="0" smtClean="0"/>
              <a:t>	1. Time</a:t>
            </a:r>
          </a:p>
          <a:p>
            <a:pPr>
              <a:buNone/>
            </a:pPr>
            <a:r>
              <a:rPr lang="en-US" altLang="zh-CN" dirty="0" smtClean="0"/>
              <a:t>	2. Space</a:t>
            </a:r>
          </a:p>
          <a:p>
            <a:r>
              <a:rPr lang="en-US" altLang="zh-CN" dirty="0" smtClean="0"/>
              <a:t>An algorithm is efficient if it uses as few resources as possible. In many situations there is a trade-off between time and space, in that an algorithm can be made faster if it uses more space or smaller if it takes longer.</a:t>
            </a:r>
          </a:p>
          <a:p>
            <a:r>
              <a:rPr lang="en-US" altLang="zh-CN" dirty="0" smtClean="0"/>
              <a:t>Although a thorough analysis of an algorithm should consider both time and space, </a:t>
            </a:r>
            <a:r>
              <a:rPr lang="en-US" altLang="zh-CN" u="sng" dirty="0" smtClean="0"/>
              <a:t>time is considered more important</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Numerical stability</a:t>
            </a:r>
            <a:endParaRPr lang="zh-CN" altLang="en-US" dirty="0"/>
          </a:p>
        </p:txBody>
      </p:sp>
      <p:sp>
        <p:nvSpPr>
          <p:cNvPr id="3" name="内容占位符 2"/>
          <p:cNvSpPr>
            <a:spLocks noGrp="1"/>
          </p:cNvSpPr>
          <p:nvPr>
            <p:ph idx="1"/>
          </p:nvPr>
        </p:nvSpPr>
        <p:spPr/>
        <p:txBody>
          <a:bodyPr/>
          <a:lstStyle/>
          <a:p>
            <a:r>
              <a:rPr lang="en-US" altLang="zh-CN" dirty="0" smtClean="0"/>
              <a:t>You can be fairly certain of exact results from a computer program provided all arithmetic is done with the integers</a:t>
            </a:r>
          </a:p>
          <a:p>
            <a:pPr>
              <a:buNone/>
            </a:pPr>
            <a:r>
              <a:rPr lang="en-US" altLang="zh-CN" dirty="0" smtClean="0"/>
              <a:t>	</a:t>
            </a:r>
            <a:r>
              <a:rPr lang="en-US" altLang="zh-CN" i="1" dirty="0" smtClean="0"/>
              <a:t>Z = {. . . ,−3,−2,−1, 0, 1, 2, 3, . . .}</a:t>
            </a:r>
            <a:r>
              <a:rPr lang="en-US" altLang="zh-CN" dirty="0" smtClean="0"/>
              <a:t> and you guard carefully about any overflow.</a:t>
            </a:r>
          </a:p>
          <a:p>
            <a:r>
              <a:rPr lang="en-US" altLang="zh-CN" dirty="0" smtClean="0"/>
              <a:t>However the situation is entirely different when the problem involves real number, because there is necessarily some round-off error when real numbers are stored in a computer. A floating point representation of a number in base " with precision p is a representation of the form.</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Accumulation of errors</a:t>
            </a:r>
            <a:endParaRPr lang="zh-CN" altLang="en-US" dirty="0"/>
          </a:p>
        </p:txBody>
      </p:sp>
      <p:sp>
        <p:nvSpPr>
          <p:cNvPr id="2049" name="Rectangle 1"/>
          <p:cNvSpPr>
            <a:spLocks noChangeArrowheads="1"/>
          </p:cNvSpPr>
          <p:nvPr/>
        </p:nvSpPr>
        <p:spPr bwMode="auto">
          <a:xfrm>
            <a:off x="285720" y="1827718"/>
            <a:ext cx="6072230"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804000"/>
                </a:solidFill>
                <a:effectLst/>
                <a:latin typeface="Courier New" pitchFamily="49" charset="0"/>
                <a:ea typeface="宋体" pitchFamily="2" charset="-122"/>
                <a:cs typeface="Courier New" pitchFamily="49" charset="0"/>
              </a:rPr>
              <a:t>#include &lt;</a:t>
            </a:r>
            <a:r>
              <a:rPr kumimoji="0" lang="en-US" altLang="zh-CN" sz="2400" b="0" i="0" u="none" strike="noStrike" cap="none" normalizeH="0" baseline="0" dirty="0" err="1" smtClean="0">
                <a:ln>
                  <a:noFill/>
                </a:ln>
                <a:solidFill>
                  <a:srgbClr val="804000"/>
                </a:solidFill>
                <a:effectLst/>
                <a:latin typeface="Courier New" pitchFamily="49" charset="0"/>
                <a:ea typeface="宋体" pitchFamily="2" charset="-122"/>
                <a:cs typeface="Courier New" pitchFamily="49" charset="0"/>
              </a:rPr>
              <a:t>stdio.h</a:t>
            </a:r>
            <a:r>
              <a:rPr kumimoji="0" lang="en-US" altLang="zh-CN" sz="2400" b="0" i="0" u="none" strike="noStrike" cap="none" normalizeH="0" baseline="0" dirty="0" smtClean="0">
                <a:ln>
                  <a:noFill/>
                </a:ln>
                <a:solidFill>
                  <a:srgbClr val="804000"/>
                </a:solidFill>
                <a:effectLst/>
                <a:latin typeface="Courier New" pitchFamily="49" charset="0"/>
                <a:ea typeface="宋体" pitchFamily="2" charset="-122"/>
                <a:cs typeface="Courier New" pitchFamily="49" charset="0"/>
              </a:rPr>
              <a:t>&gt;</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err="1" smtClean="0">
                <a:ln>
                  <a:noFill/>
                </a:ln>
                <a:solidFill>
                  <a:srgbClr val="8000FF"/>
                </a:solidFill>
                <a:effectLst/>
                <a:latin typeface="Courier New" pitchFamily="49" charset="0"/>
                <a:ea typeface="宋体" pitchFamily="2" charset="-122"/>
                <a:cs typeface="Courier New" pitchFamily="49" charset="0"/>
              </a:rPr>
              <a:t>int</a:t>
            </a:r>
            <a:r>
              <a:rPr kumimoji="0" lang="en-US" altLang="zh-CN" sz="24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main</a:t>
            </a:r>
            <a:r>
              <a:rPr kumimoji="0" lang="en-US" altLang="zh-CN" sz="2400" b="1" i="0" u="none" strike="noStrike" cap="none" normalizeH="0" baseline="0" dirty="0" smtClean="0">
                <a:ln>
                  <a:noFill/>
                </a:ln>
                <a:solidFill>
                  <a:srgbClr val="000080"/>
                </a:solidFill>
                <a:effectLst/>
                <a:latin typeface="Courier New" pitchFamily="49" charset="0"/>
                <a:ea typeface="宋体" pitchFamily="2" charset="-122"/>
                <a:cs typeface="Courier New" pitchFamily="49" charset="0"/>
              </a:rPr>
              <a:t>()</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80"/>
                </a:solidFill>
                <a:effectLst/>
                <a:latin typeface="Courier New" pitchFamily="49" charset="0"/>
                <a:ea typeface="宋体" pitchFamily="2" charset="-122"/>
                <a:cs typeface="Courier New" pitchFamily="49" charset="0"/>
              </a:rPr>
              <a:t>{</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2400" b="0" i="0" u="none" strike="noStrike" cap="none" normalizeH="0" baseline="0" dirty="0" smtClean="0">
                <a:ln>
                  <a:noFill/>
                </a:ln>
                <a:solidFill>
                  <a:srgbClr val="8000FF"/>
                </a:solidFill>
                <a:effectLst/>
                <a:latin typeface="Courier New" pitchFamily="49" charset="0"/>
                <a:ea typeface="宋体" pitchFamily="2" charset="-122"/>
                <a:cs typeface="Courier New" pitchFamily="49" charset="0"/>
              </a:rPr>
              <a:t>double</a:t>
            </a:r>
            <a:r>
              <a:rPr kumimoji="0" lang="en-US" altLang="zh-CN" sz="24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t </a:t>
            </a:r>
            <a:r>
              <a:rPr kumimoji="0" lang="en-US" altLang="zh-CN" sz="2400" b="1" i="0" u="none" strike="noStrike" cap="none" normalizeH="0" baseline="0" dirty="0" smtClean="0">
                <a:ln>
                  <a:noFill/>
                </a:ln>
                <a:solidFill>
                  <a:srgbClr val="000080"/>
                </a:solidFill>
                <a:effectLst/>
                <a:latin typeface="Courier New" pitchFamily="49" charset="0"/>
                <a:ea typeface="宋体" pitchFamily="2" charset="-122"/>
                <a:cs typeface="Courier New" pitchFamily="49" charset="0"/>
              </a:rPr>
              <a:t>=</a:t>
            </a:r>
            <a:r>
              <a:rPr kumimoji="0" lang="en-US" altLang="zh-CN" sz="24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2400" b="0" i="0" u="none" strike="noStrike" cap="none" normalizeH="0" baseline="0" dirty="0" smtClean="0">
                <a:ln>
                  <a:noFill/>
                </a:ln>
                <a:solidFill>
                  <a:srgbClr val="FF8000"/>
                </a:solidFill>
                <a:effectLst/>
                <a:latin typeface="Courier New" pitchFamily="49" charset="0"/>
                <a:ea typeface="宋体" pitchFamily="2" charset="-122"/>
                <a:cs typeface="Courier New" pitchFamily="49" charset="0"/>
              </a:rPr>
              <a:t>0.1</a:t>
            </a:r>
            <a:r>
              <a:rPr kumimoji="0" lang="en-US" altLang="zh-CN" sz="2400" b="1" i="0" u="none" strike="noStrike" cap="none" normalizeH="0" baseline="0" dirty="0" smtClean="0">
                <a:ln>
                  <a:noFill/>
                </a:ln>
                <a:solidFill>
                  <a:srgbClr val="000080"/>
                </a:solidFill>
                <a:effectLst/>
                <a:latin typeface="Courier New" pitchFamily="49" charset="0"/>
                <a:ea typeface="宋体" pitchFamily="2" charset="-122"/>
                <a:cs typeface="Courier New" pitchFamily="49" charset="0"/>
              </a:rPr>
              <a:t>;</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24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for</a:t>
            </a:r>
            <a:r>
              <a:rPr kumimoji="0" lang="en-US" altLang="zh-CN" sz="24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2400" b="1" i="0" u="none" strike="noStrike" cap="none" normalizeH="0" baseline="0" dirty="0" smtClean="0">
                <a:ln>
                  <a:noFill/>
                </a:ln>
                <a:solidFill>
                  <a:srgbClr val="000080"/>
                </a:solidFill>
                <a:effectLst/>
                <a:latin typeface="Courier New" pitchFamily="49" charset="0"/>
                <a:ea typeface="宋体" pitchFamily="2" charset="-122"/>
                <a:cs typeface="Courier New" pitchFamily="49" charset="0"/>
              </a:rPr>
              <a:t>(</a:t>
            </a:r>
            <a:r>
              <a:rPr kumimoji="0" lang="en-US" altLang="zh-CN" sz="2400" b="0" i="0" u="none" strike="noStrike" cap="none" normalizeH="0" baseline="0" dirty="0" err="1" smtClean="0">
                <a:ln>
                  <a:noFill/>
                </a:ln>
                <a:solidFill>
                  <a:srgbClr val="8000FF"/>
                </a:solidFill>
                <a:effectLst/>
                <a:latin typeface="Courier New" pitchFamily="49" charset="0"/>
                <a:ea typeface="宋体" pitchFamily="2" charset="-122"/>
                <a:cs typeface="Courier New" pitchFamily="49" charset="0"/>
              </a:rPr>
              <a:t>int</a:t>
            </a:r>
            <a:r>
              <a:rPr kumimoji="0" lang="en-US" altLang="zh-CN" sz="24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2400" b="0"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i</a:t>
            </a:r>
            <a:r>
              <a:rPr kumimoji="0" lang="en-US" altLang="zh-CN" sz="24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2400" b="1" i="0" u="none" strike="noStrike" cap="none" normalizeH="0" baseline="0" dirty="0" smtClean="0">
                <a:ln>
                  <a:noFill/>
                </a:ln>
                <a:solidFill>
                  <a:srgbClr val="000080"/>
                </a:solidFill>
                <a:effectLst/>
                <a:latin typeface="Courier New" pitchFamily="49" charset="0"/>
                <a:ea typeface="宋体" pitchFamily="2" charset="-122"/>
                <a:cs typeface="Courier New" pitchFamily="49" charset="0"/>
              </a:rPr>
              <a:t>=</a:t>
            </a:r>
            <a:r>
              <a:rPr kumimoji="0" lang="en-US" altLang="zh-CN" sz="24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2400" b="0" i="0" u="none" strike="noStrike" cap="none" normalizeH="0" baseline="0" dirty="0" smtClean="0">
                <a:ln>
                  <a:noFill/>
                </a:ln>
                <a:solidFill>
                  <a:srgbClr val="FF8000"/>
                </a:solidFill>
                <a:effectLst/>
                <a:latin typeface="Courier New" pitchFamily="49" charset="0"/>
                <a:ea typeface="宋体" pitchFamily="2" charset="-122"/>
                <a:cs typeface="Courier New" pitchFamily="49" charset="0"/>
              </a:rPr>
              <a:t>0</a:t>
            </a:r>
            <a:r>
              <a:rPr kumimoji="0" lang="en-US" altLang="zh-CN" sz="2400" b="1" i="0" u="none" strike="noStrike" cap="none" normalizeH="0" baseline="0" dirty="0" smtClean="0">
                <a:ln>
                  <a:noFill/>
                </a:ln>
                <a:solidFill>
                  <a:srgbClr val="000080"/>
                </a:solidFill>
                <a:effectLst/>
                <a:latin typeface="Courier New" pitchFamily="49" charset="0"/>
                <a:ea typeface="宋体" pitchFamily="2" charset="-122"/>
                <a:cs typeface="Courier New" pitchFamily="49" charset="0"/>
              </a:rPr>
              <a:t>;</a:t>
            </a:r>
            <a:r>
              <a:rPr kumimoji="0" lang="en-US" altLang="zh-CN" sz="24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2400" b="0"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i</a:t>
            </a:r>
            <a:r>
              <a:rPr kumimoji="0" lang="en-US" altLang="zh-CN" sz="24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2400" b="1" i="0" u="none" strike="noStrike" cap="none" normalizeH="0" baseline="0" dirty="0" smtClean="0">
                <a:ln>
                  <a:noFill/>
                </a:ln>
                <a:solidFill>
                  <a:srgbClr val="000080"/>
                </a:solidFill>
                <a:effectLst/>
                <a:latin typeface="Courier New" pitchFamily="49" charset="0"/>
                <a:ea typeface="宋体" pitchFamily="2" charset="-122"/>
                <a:cs typeface="Courier New" pitchFamily="49" charset="0"/>
              </a:rPr>
              <a:t>&lt;</a:t>
            </a:r>
            <a:r>
              <a:rPr kumimoji="0" lang="en-US" altLang="zh-CN" sz="24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2400" b="0" i="0" u="none" strike="noStrike" cap="none" normalizeH="0" baseline="0" dirty="0" smtClean="0">
                <a:ln>
                  <a:noFill/>
                </a:ln>
                <a:solidFill>
                  <a:srgbClr val="FF8000"/>
                </a:solidFill>
                <a:effectLst/>
                <a:latin typeface="Courier New" pitchFamily="49" charset="0"/>
                <a:ea typeface="宋体" pitchFamily="2" charset="-122"/>
                <a:cs typeface="Courier New" pitchFamily="49" charset="0"/>
              </a:rPr>
              <a:t>20</a:t>
            </a:r>
            <a:r>
              <a:rPr kumimoji="0" lang="en-US" altLang="zh-CN" sz="2400" b="1" i="0" u="none" strike="noStrike" cap="none" normalizeH="0" baseline="0" dirty="0" smtClean="0">
                <a:ln>
                  <a:noFill/>
                </a:ln>
                <a:solidFill>
                  <a:srgbClr val="000080"/>
                </a:solidFill>
                <a:effectLst/>
                <a:latin typeface="Courier New" pitchFamily="49" charset="0"/>
                <a:ea typeface="宋体" pitchFamily="2" charset="-122"/>
                <a:cs typeface="Courier New" pitchFamily="49" charset="0"/>
              </a:rPr>
              <a:t>;</a:t>
            </a:r>
            <a:r>
              <a:rPr kumimoji="0" lang="en-US" altLang="zh-CN" sz="24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2400" b="0"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i</a:t>
            </a:r>
            <a:r>
              <a:rPr kumimoji="0" lang="en-US" altLang="zh-CN" sz="2400" b="1" i="0" u="none" strike="noStrike" cap="none" normalizeH="0" baseline="0" dirty="0" smtClean="0">
                <a:ln>
                  <a:noFill/>
                </a:ln>
                <a:solidFill>
                  <a:srgbClr val="000080"/>
                </a:solidFill>
                <a:effectLst/>
                <a:latin typeface="Courier New" pitchFamily="49" charset="0"/>
                <a:ea typeface="宋体" pitchFamily="2" charset="-122"/>
                <a:cs typeface="Courier New" pitchFamily="49" charset="0"/>
              </a:rPr>
              <a:t>++)</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2400" b="1" i="0" u="none" strike="noStrike" cap="none" normalizeH="0" baseline="0" dirty="0" smtClean="0">
                <a:ln>
                  <a:noFill/>
                </a:ln>
                <a:solidFill>
                  <a:srgbClr val="000080"/>
                </a:solidFill>
                <a:effectLst/>
                <a:latin typeface="Courier New" pitchFamily="49" charset="0"/>
                <a:ea typeface="宋体" pitchFamily="2" charset="-122"/>
                <a:cs typeface="Courier New" pitchFamily="49" charset="0"/>
              </a:rPr>
              <a:t>{</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2400" b="0"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printf</a:t>
            </a:r>
            <a:r>
              <a:rPr kumimoji="0" lang="en-US" altLang="zh-CN" sz="2400" b="1" i="0" u="none" strike="noStrike" cap="none" normalizeH="0" baseline="0" dirty="0" smtClean="0">
                <a:ln>
                  <a:noFill/>
                </a:ln>
                <a:solidFill>
                  <a:srgbClr val="000080"/>
                </a:solidFill>
                <a:effectLst/>
                <a:latin typeface="Courier New" pitchFamily="49" charset="0"/>
                <a:ea typeface="宋体" pitchFamily="2" charset="-122"/>
                <a:cs typeface="Courier New" pitchFamily="49" charset="0"/>
              </a:rPr>
              <a:t>(</a:t>
            </a:r>
            <a:r>
              <a:rPr kumimoji="0" lang="en-US" altLang="zh-CN" sz="2400" b="0" i="0" u="none" strike="noStrike" cap="none" normalizeH="0" baseline="0" dirty="0" smtClean="0">
                <a:ln>
                  <a:noFill/>
                </a:ln>
                <a:solidFill>
                  <a:srgbClr val="808080"/>
                </a:solidFill>
                <a:effectLst/>
                <a:latin typeface="Courier New" pitchFamily="49" charset="0"/>
                <a:ea typeface="宋体" pitchFamily="2" charset="-122"/>
                <a:cs typeface="Courier New" pitchFamily="49" charset="0"/>
              </a:rPr>
              <a:t>"%.16lf\n"</a:t>
            </a:r>
            <a:r>
              <a:rPr kumimoji="0" lang="en-US" altLang="zh-CN" sz="2400" b="1" i="0" u="none" strike="noStrike" cap="none" normalizeH="0" baseline="0" dirty="0" smtClean="0">
                <a:ln>
                  <a:noFill/>
                </a:ln>
                <a:solidFill>
                  <a:srgbClr val="000080"/>
                </a:solidFill>
                <a:effectLst/>
                <a:latin typeface="Courier New" pitchFamily="49" charset="0"/>
                <a:ea typeface="宋体" pitchFamily="2" charset="-122"/>
                <a:cs typeface="Courier New" pitchFamily="49" charset="0"/>
              </a:rPr>
              <a:t>,</a:t>
            </a:r>
            <a:r>
              <a:rPr kumimoji="0" lang="en-US" altLang="zh-CN" sz="24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t</a:t>
            </a:r>
            <a:r>
              <a:rPr kumimoji="0" lang="en-US" altLang="zh-CN" sz="2400" b="1" i="0" u="none" strike="noStrike" cap="none" normalizeH="0" baseline="0" dirty="0" smtClean="0">
                <a:ln>
                  <a:noFill/>
                </a:ln>
                <a:solidFill>
                  <a:srgbClr val="000080"/>
                </a:solidFill>
                <a:effectLst/>
                <a:latin typeface="Courier New" pitchFamily="49" charset="0"/>
                <a:ea typeface="宋体" pitchFamily="2" charset="-122"/>
                <a:cs typeface="Courier New" pitchFamily="49" charset="0"/>
              </a:rPr>
              <a:t>);</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t </a:t>
            </a:r>
            <a:r>
              <a:rPr kumimoji="0" lang="en-US" altLang="zh-CN" sz="2400" b="1" i="0" u="none" strike="noStrike" cap="none" normalizeH="0" baseline="0" dirty="0" smtClean="0">
                <a:ln>
                  <a:noFill/>
                </a:ln>
                <a:solidFill>
                  <a:srgbClr val="000080"/>
                </a:solidFill>
                <a:effectLst/>
                <a:latin typeface="Courier New" pitchFamily="49" charset="0"/>
                <a:ea typeface="宋体" pitchFamily="2" charset="-122"/>
                <a:cs typeface="Courier New" pitchFamily="49" charset="0"/>
              </a:rPr>
              <a:t>+=</a:t>
            </a:r>
            <a:r>
              <a:rPr kumimoji="0" lang="en-US" altLang="zh-CN" sz="24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2400" b="0" i="0" u="none" strike="noStrike" cap="none" normalizeH="0" baseline="0" dirty="0" smtClean="0">
                <a:ln>
                  <a:noFill/>
                </a:ln>
                <a:solidFill>
                  <a:srgbClr val="FF8000"/>
                </a:solidFill>
                <a:effectLst/>
                <a:latin typeface="Courier New" pitchFamily="49" charset="0"/>
                <a:ea typeface="宋体" pitchFamily="2" charset="-122"/>
                <a:cs typeface="Courier New" pitchFamily="49" charset="0"/>
              </a:rPr>
              <a:t>0.1</a:t>
            </a:r>
            <a:r>
              <a:rPr kumimoji="0" lang="en-US" altLang="zh-CN" sz="2400" b="1" i="0" u="none" strike="noStrike" cap="none" normalizeH="0" baseline="0" dirty="0" smtClean="0">
                <a:ln>
                  <a:noFill/>
                </a:ln>
                <a:solidFill>
                  <a:srgbClr val="000080"/>
                </a:solidFill>
                <a:effectLst/>
                <a:latin typeface="Courier New" pitchFamily="49" charset="0"/>
                <a:ea typeface="宋体" pitchFamily="2" charset="-122"/>
                <a:cs typeface="Courier New" pitchFamily="49" charset="0"/>
              </a:rPr>
              <a:t>;</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2400" b="1" i="0" u="none" strike="noStrike" cap="none" normalizeH="0" baseline="0" dirty="0" smtClean="0">
                <a:ln>
                  <a:noFill/>
                </a:ln>
                <a:solidFill>
                  <a:srgbClr val="000080"/>
                </a:solidFill>
                <a:effectLst/>
                <a:latin typeface="Courier New" pitchFamily="49" charset="0"/>
                <a:ea typeface="宋体" pitchFamily="2" charset="-122"/>
                <a:cs typeface="Courier New" pitchFamily="49" charset="0"/>
              </a:rPr>
              <a:t>}</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24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return</a:t>
            </a:r>
            <a:r>
              <a:rPr kumimoji="0" lang="en-US" altLang="zh-CN" sz="24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2400" b="0" i="0" u="none" strike="noStrike" cap="none" normalizeH="0" baseline="0" dirty="0" smtClean="0">
                <a:ln>
                  <a:noFill/>
                </a:ln>
                <a:solidFill>
                  <a:srgbClr val="FF8000"/>
                </a:solidFill>
                <a:effectLst/>
                <a:latin typeface="Courier New" pitchFamily="49" charset="0"/>
                <a:ea typeface="宋体" pitchFamily="2" charset="-122"/>
                <a:cs typeface="Courier New" pitchFamily="49" charset="0"/>
              </a:rPr>
              <a:t>0</a:t>
            </a:r>
            <a:r>
              <a:rPr kumimoji="0" lang="en-US" altLang="zh-CN" sz="2400" b="1" i="0" u="none" strike="noStrike" cap="none" normalizeH="0" baseline="0" dirty="0" smtClean="0">
                <a:ln>
                  <a:noFill/>
                </a:ln>
                <a:solidFill>
                  <a:srgbClr val="000080"/>
                </a:solidFill>
                <a:effectLst/>
                <a:latin typeface="Courier New" pitchFamily="49" charset="0"/>
                <a:ea typeface="宋体" pitchFamily="2" charset="-122"/>
                <a:cs typeface="Courier New" pitchFamily="49" charset="0"/>
              </a:rPr>
              <a:t>;</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80"/>
                </a:solidFill>
                <a:effectLst/>
                <a:latin typeface="Courier New" pitchFamily="49" charset="0"/>
                <a:ea typeface="宋体" pitchFamily="2" charset="-122"/>
                <a:cs typeface="Courier New" pitchFamily="49" charset="0"/>
              </a:rPr>
              <a:t>}</a:t>
            </a:r>
            <a:endParaRPr kumimoji="0" lang="en-US" altLang="zh-CN" sz="4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2050" name="Picture 2"/>
          <p:cNvPicPr>
            <a:picLocks noChangeAspect="1" noChangeArrowheads="1"/>
          </p:cNvPicPr>
          <p:nvPr/>
        </p:nvPicPr>
        <p:blipFill>
          <a:blip r:embed="rId2" cstate="print"/>
          <a:srcRect/>
          <a:stretch>
            <a:fillRect/>
          </a:stretch>
        </p:blipFill>
        <p:spPr bwMode="auto">
          <a:xfrm>
            <a:off x="6357950" y="1571611"/>
            <a:ext cx="2357454" cy="470044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Measuring time</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How should we measure the time taken by an algorithm?</a:t>
            </a:r>
          </a:p>
          <a:p>
            <a:r>
              <a:rPr lang="en-US" altLang="zh-CN" dirty="0" smtClean="0"/>
              <a:t>We can do it experimentally by measuring the number of seconds it takes for a program to run — this is often called benchmarking and is often seen in popular magazines. This can be useful, but depends on many factors:</a:t>
            </a:r>
          </a:p>
          <a:p>
            <a:pPr lvl="1"/>
            <a:r>
              <a:rPr lang="en-US" altLang="zh-CN" sz="2400" dirty="0" smtClean="0"/>
              <a:t>The machine on which it is running.</a:t>
            </a:r>
          </a:p>
          <a:p>
            <a:pPr lvl="1"/>
            <a:r>
              <a:rPr lang="en-US" altLang="zh-CN" sz="2400" dirty="0" smtClean="0"/>
              <a:t>The language in which it is written.</a:t>
            </a:r>
          </a:p>
          <a:p>
            <a:pPr lvl="1"/>
            <a:r>
              <a:rPr lang="en-US" altLang="zh-CN" sz="2400" dirty="0" smtClean="0"/>
              <a:t>The skill of the programmer.</a:t>
            </a:r>
          </a:p>
          <a:p>
            <a:pPr lvl="1"/>
            <a:r>
              <a:rPr lang="en-US" altLang="zh-CN" sz="2400" dirty="0" smtClean="0"/>
              <a:t>The instance on which the program is being run, both in terms of size and which particular instance it is.</a:t>
            </a:r>
          </a:p>
          <a:p>
            <a:r>
              <a:rPr lang="en-US" altLang="zh-CN" dirty="0" smtClean="0"/>
              <a:t>So it is not an independent measure of the algorithm, but rather a measure of the implementation, the machine and the instance.</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Complexity</a:t>
            </a:r>
            <a:endParaRPr lang="zh-CN" altLang="en-US" dirty="0"/>
          </a:p>
        </p:txBody>
      </p:sp>
      <p:sp>
        <p:nvSpPr>
          <p:cNvPr id="3" name="内容占位符 2"/>
          <p:cNvSpPr>
            <a:spLocks noGrp="1"/>
          </p:cNvSpPr>
          <p:nvPr>
            <p:ph idx="1"/>
          </p:nvPr>
        </p:nvSpPr>
        <p:spPr>
          <a:xfrm>
            <a:off x="285720" y="1285860"/>
            <a:ext cx="8429625" cy="5214974"/>
          </a:xfrm>
        </p:spPr>
        <p:txBody>
          <a:bodyPr>
            <a:normAutofit lnSpcReduction="10000"/>
          </a:bodyPr>
          <a:lstStyle/>
          <a:p>
            <a:r>
              <a:rPr lang="en-US" altLang="zh-CN" dirty="0" smtClean="0"/>
              <a:t>The complexity of an algorithm is a “device-independent” measure of how much time it consumes. Rather than expressing the time consumed in seconds, we attempt to count how many “elementary operations” the algorithm performs when presented with instances of different sizes.</a:t>
            </a:r>
          </a:p>
          <a:p>
            <a:r>
              <a:rPr lang="en-US" altLang="zh-CN" dirty="0" smtClean="0"/>
              <a:t>The result is expressed as a function, giving the number of operations in terms of the size of the instance. This measure is not as precise as a benchmark, but much more useful for answering the kind of questions that commonly arise:</a:t>
            </a:r>
          </a:p>
          <a:p>
            <a:pPr lvl="1"/>
            <a:r>
              <a:rPr lang="en-US" altLang="zh-CN" dirty="0" smtClean="0"/>
              <a:t>I want to solve a problem twice as big. How long will that take me?</a:t>
            </a:r>
          </a:p>
          <a:p>
            <a:pPr lvl="1"/>
            <a:r>
              <a:rPr lang="en-US" altLang="zh-CN" dirty="0" smtClean="0"/>
              <a:t>We can afford to buy a machine twice as fast? What size of problem can we solve in the same time?</a:t>
            </a:r>
          </a:p>
          <a:p>
            <a:r>
              <a:rPr lang="en-US" altLang="zh-CN" dirty="0" smtClean="0"/>
              <a:t>The answers to questions like this depend on the complexity of the algorithm.</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Different instances of the same size</a:t>
            </a:r>
            <a:endParaRPr lang="zh-CN" altLang="en-US" dirty="0"/>
          </a:p>
        </p:txBody>
      </p:sp>
      <p:sp>
        <p:nvSpPr>
          <p:cNvPr id="3" name="内容占位符 2"/>
          <p:cNvSpPr>
            <a:spLocks noGrp="1"/>
          </p:cNvSpPr>
          <p:nvPr>
            <p:ph idx="1"/>
          </p:nvPr>
        </p:nvSpPr>
        <p:spPr/>
        <p:txBody>
          <a:bodyPr>
            <a:normAutofit/>
          </a:bodyPr>
          <a:lstStyle/>
          <a:p>
            <a:r>
              <a:rPr lang="en-US" altLang="zh-CN" dirty="0" smtClean="0"/>
              <a:t>We have assumed that the algorithm takes the same amount of time on every instance of the same size. But this is almost never true, and so we must decide whether to do </a:t>
            </a:r>
            <a:r>
              <a:rPr lang="en-US" altLang="zh-CN" i="1" dirty="0" smtClean="0"/>
              <a:t>best case</a:t>
            </a:r>
            <a:r>
              <a:rPr lang="en-US" altLang="zh-CN" dirty="0" smtClean="0"/>
              <a:t>, </a:t>
            </a:r>
            <a:r>
              <a:rPr lang="en-US" altLang="zh-CN" i="1" dirty="0" smtClean="0"/>
              <a:t>worst case</a:t>
            </a:r>
            <a:r>
              <a:rPr lang="en-US" altLang="zh-CN" dirty="0" smtClean="0"/>
              <a:t> or </a:t>
            </a:r>
            <a:r>
              <a:rPr lang="en-US" altLang="zh-CN" i="1" dirty="0" smtClean="0"/>
              <a:t>average case</a:t>
            </a:r>
            <a:r>
              <a:rPr lang="en-US" altLang="zh-CN" dirty="0" smtClean="0"/>
              <a:t> analysis.</a:t>
            </a:r>
          </a:p>
          <a:p>
            <a:r>
              <a:rPr lang="en-US" altLang="zh-CN" dirty="0" smtClean="0"/>
              <a:t>In </a:t>
            </a:r>
            <a:r>
              <a:rPr lang="en-US" altLang="zh-CN" i="1" dirty="0" smtClean="0"/>
              <a:t>best case</a:t>
            </a:r>
            <a:r>
              <a:rPr lang="en-US" altLang="zh-CN" dirty="0" smtClean="0"/>
              <a:t> analysis we consider the time taken by the algorithm to be the time it takes on the best input of size </a:t>
            </a:r>
            <a:r>
              <a:rPr lang="en-US" altLang="zh-CN" i="1" dirty="0" smtClean="0"/>
              <a:t>n</a:t>
            </a:r>
            <a:r>
              <a:rPr lang="en-US" altLang="zh-CN" dirty="0" smtClean="0"/>
              <a:t>.</a:t>
            </a:r>
          </a:p>
          <a:p>
            <a:r>
              <a:rPr lang="en-US" altLang="zh-CN" dirty="0" smtClean="0"/>
              <a:t>In </a:t>
            </a:r>
            <a:r>
              <a:rPr lang="en-US" altLang="zh-CN" i="1" dirty="0" smtClean="0"/>
              <a:t>worst case</a:t>
            </a:r>
            <a:r>
              <a:rPr lang="en-US" altLang="zh-CN" dirty="0" smtClean="0"/>
              <a:t> analysis we consider the time taken by the algorithm to be the time it takes on the worst input of size </a:t>
            </a:r>
            <a:r>
              <a:rPr lang="en-US" altLang="zh-CN" i="1" dirty="0" smtClean="0"/>
              <a:t>n</a:t>
            </a:r>
            <a:r>
              <a:rPr lang="en-US" altLang="zh-CN" dirty="0" smtClean="0"/>
              <a:t>.</a:t>
            </a:r>
          </a:p>
          <a:p>
            <a:r>
              <a:rPr lang="en-US" altLang="zh-CN" dirty="0" smtClean="0"/>
              <a:t>In </a:t>
            </a:r>
            <a:r>
              <a:rPr lang="en-US" altLang="zh-CN" i="1" dirty="0" smtClean="0"/>
              <a:t>average case</a:t>
            </a:r>
            <a:r>
              <a:rPr lang="en-US" altLang="zh-CN" dirty="0" smtClean="0"/>
              <a:t> analysis we consider the time taken by the algorithm to be the average of the times taken on inputs of size </a:t>
            </a:r>
            <a:r>
              <a:rPr lang="en-US" altLang="zh-CN" i="1" dirty="0" smtClean="0"/>
              <a:t>n</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Overview</a:t>
            </a:r>
            <a:endParaRPr lang="zh-CN" altLang="en-US" dirty="0"/>
          </a:p>
        </p:txBody>
      </p:sp>
      <p:sp>
        <p:nvSpPr>
          <p:cNvPr id="3" name="内容占位符 2"/>
          <p:cNvSpPr>
            <a:spLocks noGrp="1"/>
          </p:cNvSpPr>
          <p:nvPr>
            <p:ph idx="1"/>
          </p:nvPr>
        </p:nvSpPr>
        <p:spPr/>
        <p:txBody>
          <a:bodyPr/>
          <a:lstStyle/>
          <a:p>
            <a:pPr>
              <a:buNone/>
              <a:defRPr/>
            </a:pPr>
            <a:r>
              <a:rPr lang="en-US" altLang="zh-CN" dirty="0" smtClean="0"/>
              <a:t>1. Introduction</a:t>
            </a:r>
          </a:p>
          <a:p>
            <a:pPr>
              <a:buNone/>
              <a:defRPr/>
            </a:pPr>
            <a:r>
              <a:rPr lang="en-US" altLang="zh-CN" dirty="0" smtClean="0"/>
              <a:t>	(a) What are Algorithms?</a:t>
            </a:r>
          </a:p>
          <a:p>
            <a:pPr>
              <a:buNone/>
              <a:defRPr/>
            </a:pPr>
            <a:r>
              <a:rPr lang="en-US" altLang="zh-CN" dirty="0" smtClean="0"/>
              <a:t>	(b) Design of Algorithms.</a:t>
            </a:r>
          </a:p>
          <a:p>
            <a:pPr>
              <a:buNone/>
              <a:defRPr/>
            </a:pPr>
            <a:r>
              <a:rPr lang="en-US" altLang="zh-CN" dirty="0" smtClean="0"/>
              <a:t>	(c) Analysis of Algorithms.</a:t>
            </a:r>
          </a:p>
          <a:p>
            <a:pPr>
              <a:buNone/>
              <a:defRPr/>
            </a:pPr>
            <a:r>
              <a:rPr lang="en-US" altLang="zh-CN" dirty="0" smtClean="0"/>
              <a:t>2. Complexity</a:t>
            </a:r>
          </a:p>
          <a:p>
            <a:pPr>
              <a:buNone/>
              <a:defRPr/>
            </a:pPr>
            <a:r>
              <a:rPr lang="en-US" altLang="zh-CN" dirty="0" smtClean="0"/>
              <a:t>	(a) Asymptotic analysis, O and </a:t>
            </a:r>
            <a:r>
              <a:rPr lang="el-GR" altLang="zh-CN" dirty="0" smtClean="0">
                <a:latin typeface="Times New Roman"/>
                <a:cs typeface="Times New Roman"/>
              </a:rPr>
              <a:t>Θ</a:t>
            </a:r>
            <a:r>
              <a:rPr lang="en-US" altLang="zh-CN" dirty="0" smtClean="0"/>
              <a:t>.</a:t>
            </a:r>
          </a:p>
          <a:p>
            <a:pPr>
              <a:buNone/>
              <a:defRPr/>
            </a:pPr>
            <a:r>
              <a:rPr lang="en-US" altLang="zh-CN" dirty="0" smtClean="0"/>
              <a:t>	(b) Order of growth.</a:t>
            </a:r>
          </a:p>
          <a:p>
            <a:pPr>
              <a:buNone/>
              <a:defRPr/>
            </a:pP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 example - Insertion sort</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Lines 2-7 will be executed </a:t>
            </a:r>
            <a:r>
              <a:rPr lang="en-US" altLang="zh-CN" i="1" dirty="0" smtClean="0"/>
              <a:t>n</a:t>
            </a:r>
            <a:r>
              <a:rPr lang="en-US" altLang="zh-CN" dirty="0" smtClean="0"/>
              <a:t> times, lines 4-5 will be executed up to </a:t>
            </a:r>
            <a:r>
              <a:rPr lang="en-US" altLang="zh-CN" i="1" dirty="0" smtClean="0"/>
              <a:t>j</a:t>
            </a:r>
            <a:r>
              <a:rPr lang="en-US" altLang="zh-CN" dirty="0" smtClean="0"/>
              <a:t> times for </a:t>
            </a:r>
            <a:r>
              <a:rPr lang="en-US" altLang="zh-CN" i="1" dirty="0" smtClean="0"/>
              <a:t>j</a:t>
            </a:r>
            <a:r>
              <a:rPr lang="en-US" altLang="zh-CN" dirty="0" smtClean="0"/>
              <a:t>=1 to </a:t>
            </a:r>
            <a:r>
              <a:rPr lang="en-US" altLang="zh-CN" i="1" dirty="0" smtClean="0"/>
              <a:t>n</a:t>
            </a:r>
            <a:r>
              <a:rPr lang="en-US" altLang="zh-CN" dirty="0" smtClean="0"/>
              <a:t>.</a:t>
            </a:r>
            <a:endParaRPr lang="zh-CN" altLang="en-US" dirty="0"/>
          </a:p>
        </p:txBody>
      </p:sp>
      <p:pic>
        <p:nvPicPr>
          <p:cNvPr id="25602" name="Picture 2"/>
          <p:cNvPicPr>
            <a:picLocks noChangeAspect="1" noChangeArrowheads="1"/>
          </p:cNvPicPr>
          <p:nvPr/>
        </p:nvPicPr>
        <p:blipFill>
          <a:blip r:embed="rId2" cstate="print"/>
          <a:srcRect/>
          <a:stretch>
            <a:fillRect/>
          </a:stretch>
        </p:blipFill>
        <p:spPr bwMode="auto">
          <a:xfrm>
            <a:off x="571472" y="1412415"/>
            <a:ext cx="5391173" cy="33739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ea typeface="宋体" pitchFamily="2" charset="-122"/>
                <a:sym typeface="Symbol" pitchFamily="18" charset="2"/>
              </a:rPr>
              <a:t>Asymptotic </a:t>
            </a:r>
            <a:r>
              <a:rPr lang="en-US" altLang="zh-CN" dirty="0" smtClean="0">
                <a:sym typeface="Symbol" pitchFamily="18" charset="2"/>
              </a:rPr>
              <a:t>n</a:t>
            </a:r>
            <a:r>
              <a:rPr lang="en-US" altLang="zh-CN" dirty="0" smtClean="0"/>
              <a:t>otations</a:t>
            </a:r>
            <a:endParaRPr lang="zh-CN" altLang="en-US" dirty="0"/>
          </a:p>
        </p:txBody>
      </p:sp>
      <p:sp>
        <p:nvSpPr>
          <p:cNvPr id="3" name="内容占位符 2"/>
          <p:cNvSpPr>
            <a:spLocks noGrp="1"/>
          </p:cNvSpPr>
          <p:nvPr>
            <p:ph idx="1"/>
          </p:nvPr>
        </p:nvSpPr>
        <p:spPr>
          <a:xfrm>
            <a:off x="357188" y="1285861"/>
            <a:ext cx="8429625" cy="5286412"/>
          </a:xfrm>
        </p:spPr>
        <p:txBody>
          <a:bodyPr>
            <a:normAutofit lnSpcReduction="10000"/>
          </a:bodyPr>
          <a:lstStyle/>
          <a:p>
            <a:r>
              <a:rPr lang="en-US" altLang="zh-CN" dirty="0" smtClean="0"/>
              <a:t>Big-O notation: It defines an asymptotic </a:t>
            </a:r>
            <a:r>
              <a:rPr lang="en-US" altLang="zh-CN" dirty="0" smtClean="0">
                <a:solidFill>
                  <a:srgbClr val="FF0000"/>
                </a:solidFill>
              </a:rPr>
              <a:t>upper bound</a:t>
            </a:r>
            <a:r>
              <a:rPr lang="en-US" altLang="zh-CN" dirty="0" smtClean="0"/>
              <a:t> for a function </a:t>
            </a:r>
            <a:r>
              <a:rPr lang="en-US" altLang="zh-CN" i="1" dirty="0" smtClean="0"/>
              <a:t>f(n)</a:t>
            </a:r>
            <a:r>
              <a:rPr lang="en-US" altLang="zh-CN" dirty="0" smtClean="0"/>
              <a:t>.</a:t>
            </a:r>
          </a:p>
          <a:p>
            <a:pPr>
              <a:buNone/>
            </a:pPr>
            <a:r>
              <a:rPr lang="en-US" altLang="zh-CN" dirty="0" smtClean="0"/>
              <a:t>	</a:t>
            </a:r>
            <a:r>
              <a:rPr lang="en-US" altLang="zh-CN" b="1" dirty="0" smtClean="0"/>
              <a:t>Definition:</a:t>
            </a:r>
            <a:r>
              <a:rPr lang="en-US" altLang="zh-CN" dirty="0" smtClean="0"/>
              <a:t> A function </a:t>
            </a:r>
            <a:r>
              <a:rPr lang="en-US" altLang="zh-CN" i="1" dirty="0" smtClean="0"/>
              <a:t>f(n)</a:t>
            </a:r>
            <a:r>
              <a:rPr lang="en-US" altLang="zh-CN" dirty="0" smtClean="0"/>
              <a:t> is said to be </a:t>
            </a:r>
            <a:r>
              <a:rPr lang="en-US" altLang="zh-CN" i="1" dirty="0" smtClean="0"/>
              <a:t>O(g(n))</a:t>
            </a:r>
            <a:r>
              <a:rPr lang="en-US" altLang="zh-CN" dirty="0" smtClean="0"/>
              <a:t> if there are constants </a:t>
            </a:r>
            <a:r>
              <a:rPr lang="en-US" altLang="zh-CN" i="1" dirty="0" smtClean="0"/>
              <a:t>c</a:t>
            </a:r>
            <a:r>
              <a:rPr lang="en-US" altLang="zh-CN" dirty="0" smtClean="0"/>
              <a:t> and </a:t>
            </a:r>
            <a:r>
              <a:rPr lang="en-US" altLang="zh-CN" i="1" dirty="0" smtClean="0"/>
              <a:t>n</a:t>
            </a:r>
            <a:r>
              <a:rPr lang="en-US" altLang="zh-CN" i="1" baseline="-25000" dirty="0" smtClean="0"/>
              <a:t>0</a:t>
            </a:r>
            <a:r>
              <a:rPr lang="en-US" altLang="zh-CN" dirty="0" smtClean="0"/>
              <a:t> such that</a:t>
            </a:r>
          </a:p>
          <a:p>
            <a:pPr>
              <a:buNone/>
            </a:pPr>
            <a:r>
              <a:rPr lang="en-US" altLang="zh-CN" dirty="0" smtClean="0"/>
              <a:t>	</a:t>
            </a:r>
            <a:r>
              <a:rPr lang="en-US" altLang="zh-CN" i="1" dirty="0" smtClean="0"/>
              <a:t>f(n) </a:t>
            </a:r>
            <a:r>
              <a:rPr lang="zh-CN" altLang="en-US" i="1" dirty="0" smtClean="0"/>
              <a:t>≤ </a:t>
            </a:r>
            <a:r>
              <a:rPr lang="en-US" altLang="zh-CN" i="1" dirty="0" smtClean="0"/>
              <a:t>cg(n), </a:t>
            </a:r>
            <a:r>
              <a:rPr lang="zh-CN" altLang="en-US" i="1" dirty="0" smtClean="0"/>
              <a:t>∀ </a:t>
            </a:r>
            <a:r>
              <a:rPr lang="en-US" altLang="zh-CN" i="1" dirty="0" smtClean="0"/>
              <a:t>n</a:t>
            </a:r>
            <a:r>
              <a:rPr lang="zh-CN" altLang="en-US" i="1" dirty="0" smtClean="0"/>
              <a:t> ≥ </a:t>
            </a:r>
            <a:r>
              <a:rPr lang="en-US" altLang="zh-CN" i="1" dirty="0" smtClean="0"/>
              <a:t>n</a:t>
            </a:r>
            <a:r>
              <a:rPr lang="en-US" altLang="zh-CN" i="1" baseline="-25000" dirty="0" smtClean="0"/>
              <a:t>0</a:t>
            </a:r>
            <a:r>
              <a:rPr lang="en-US" altLang="zh-CN" dirty="0" smtClean="0"/>
              <a:t>.</a:t>
            </a:r>
          </a:p>
          <a:p>
            <a:r>
              <a:rPr lang="en-US" altLang="zh-CN" dirty="0" smtClean="0"/>
              <a:t>Big-Omega notation (</a:t>
            </a:r>
            <a:r>
              <a:rPr lang="en-US" altLang="zh-CN" dirty="0" smtClean="0">
                <a:ea typeface="宋体" pitchFamily="2" charset="-122"/>
                <a:sym typeface="Symbol" pitchFamily="18" charset="2"/>
              </a:rPr>
              <a:t></a:t>
            </a:r>
            <a:r>
              <a:rPr lang="en-US" altLang="zh-CN" dirty="0" smtClean="0"/>
              <a:t>): It defines an asymptotic </a:t>
            </a:r>
            <a:r>
              <a:rPr lang="en-US" altLang="zh-CN" dirty="0" smtClean="0">
                <a:solidFill>
                  <a:srgbClr val="FF0000"/>
                </a:solidFill>
              </a:rPr>
              <a:t>lower bound </a:t>
            </a:r>
            <a:r>
              <a:rPr lang="en-US" altLang="zh-CN" dirty="0" smtClean="0"/>
              <a:t>for a function </a:t>
            </a:r>
            <a:r>
              <a:rPr lang="en-US" altLang="zh-CN" i="1" dirty="0" smtClean="0"/>
              <a:t>f(n)</a:t>
            </a:r>
            <a:r>
              <a:rPr lang="en-US" altLang="zh-CN" dirty="0" smtClean="0"/>
              <a:t>.</a:t>
            </a:r>
          </a:p>
          <a:p>
            <a:r>
              <a:rPr lang="en-US" altLang="zh-CN" dirty="0" smtClean="0"/>
              <a:t>Big-Theta notation: It defines an asymptotic </a:t>
            </a:r>
            <a:r>
              <a:rPr lang="en-US" altLang="zh-CN" dirty="0" smtClean="0">
                <a:solidFill>
                  <a:srgbClr val="FF0000"/>
                </a:solidFill>
              </a:rPr>
              <a:t>upper and lower bound</a:t>
            </a:r>
            <a:r>
              <a:rPr lang="en-US" altLang="zh-CN" dirty="0" smtClean="0"/>
              <a:t> for a function </a:t>
            </a:r>
            <a:r>
              <a:rPr lang="en-US" altLang="zh-CN" i="1" dirty="0" smtClean="0"/>
              <a:t>f(n)</a:t>
            </a:r>
            <a:r>
              <a:rPr lang="en-US" altLang="zh-CN" dirty="0" smtClean="0"/>
              <a:t>.</a:t>
            </a:r>
          </a:p>
          <a:p>
            <a:pPr>
              <a:buNone/>
            </a:pPr>
            <a:r>
              <a:rPr lang="en-US" altLang="zh-CN" b="1" dirty="0" smtClean="0"/>
              <a:t>	Definition:</a:t>
            </a:r>
            <a:r>
              <a:rPr lang="en-US" altLang="zh-CN" dirty="0" smtClean="0"/>
              <a:t> A function </a:t>
            </a:r>
            <a:r>
              <a:rPr lang="en-US" altLang="zh-CN" i="1" dirty="0" smtClean="0"/>
              <a:t>f(n)</a:t>
            </a:r>
            <a:r>
              <a:rPr lang="en-US" altLang="zh-CN" dirty="0" smtClean="0"/>
              <a:t> is said to be </a:t>
            </a:r>
            <a:r>
              <a:rPr lang="en-US" altLang="zh-CN" dirty="0" smtClean="0">
                <a:ea typeface="宋体" pitchFamily="2" charset="-122"/>
                <a:sym typeface="Symbol" pitchFamily="18" charset="2"/>
              </a:rPr>
              <a:t></a:t>
            </a:r>
            <a:r>
              <a:rPr lang="en-US" altLang="zh-CN" i="1" dirty="0" smtClean="0"/>
              <a:t>(g(n))</a:t>
            </a:r>
            <a:r>
              <a:rPr lang="en-US" altLang="zh-CN" dirty="0" smtClean="0"/>
              <a:t> if there are constants </a:t>
            </a:r>
            <a:r>
              <a:rPr lang="en-US" altLang="zh-CN" i="1" dirty="0" smtClean="0"/>
              <a:t>c</a:t>
            </a:r>
            <a:r>
              <a:rPr lang="en-US" altLang="zh-CN" i="1" baseline="-25000" dirty="0" smtClean="0"/>
              <a:t>1</a:t>
            </a:r>
            <a:r>
              <a:rPr lang="en-US" altLang="zh-CN" i="1" dirty="0" smtClean="0"/>
              <a:t>, c</a:t>
            </a:r>
            <a:r>
              <a:rPr lang="en-US" altLang="zh-CN" i="1" baseline="-25000" dirty="0" smtClean="0"/>
              <a:t>2</a:t>
            </a:r>
            <a:r>
              <a:rPr lang="en-US" altLang="zh-CN" dirty="0" smtClean="0"/>
              <a:t> and </a:t>
            </a:r>
            <a:r>
              <a:rPr lang="en-US" altLang="zh-CN" i="1" dirty="0" smtClean="0"/>
              <a:t>n</a:t>
            </a:r>
            <a:r>
              <a:rPr lang="en-US" altLang="zh-CN" i="1" baseline="-25000" dirty="0" smtClean="0"/>
              <a:t>0</a:t>
            </a:r>
            <a:r>
              <a:rPr lang="en-US" altLang="zh-CN" dirty="0" smtClean="0"/>
              <a:t> such that</a:t>
            </a:r>
          </a:p>
          <a:p>
            <a:pPr>
              <a:buNone/>
            </a:pPr>
            <a:r>
              <a:rPr lang="en-US" altLang="zh-CN" dirty="0" smtClean="0"/>
              <a:t>	0</a:t>
            </a:r>
            <a:r>
              <a:rPr lang="zh-CN" altLang="en-US" i="1" dirty="0" smtClean="0"/>
              <a:t> ≤ </a:t>
            </a:r>
            <a:r>
              <a:rPr lang="en-US" altLang="zh-CN" i="1" dirty="0" smtClean="0"/>
              <a:t>c</a:t>
            </a:r>
            <a:r>
              <a:rPr lang="en-US" altLang="zh-CN" i="1" baseline="-25000" dirty="0" smtClean="0"/>
              <a:t>1</a:t>
            </a:r>
            <a:r>
              <a:rPr lang="en-US" altLang="zh-CN" i="1" dirty="0" smtClean="0"/>
              <a:t>g(n) </a:t>
            </a:r>
            <a:r>
              <a:rPr lang="zh-CN" altLang="en-US" i="1" dirty="0" smtClean="0"/>
              <a:t>≤ </a:t>
            </a:r>
            <a:r>
              <a:rPr lang="en-US" altLang="zh-CN" i="1" dirty="0" smtClean="0"/>
              <a:t>f(n) </a:t>
            </a:r>
            <a:r>
              <a:rPr lang="zh-CN" altLang="en-US" i="1" dirty="0" smtClean="0"/>
              <a:t>≤ </a:t>
            </a:r>
            <a:r>
              <a:rPr lang="en-US" altLang="zh-CN" i="1" dirty="0" smtClean="0"/>
              <a:t>c</a:t>
            </a:r>
            <a:r>
              <a:rPr lang="en-US" altLang="zh-CN" i="1" baseline="-25000" dirty="0" smtClean="0"/>
              <a:t>2</a:t>
            </a:r>
            <a:r>
              <a:rPr lang="en-US" altLang="zh-CN" i="1" dirty="0" smtClean="0"/>
              <a:t>g(n), </a:t>
            </a:r>
            <a:r>
              <a:rPr lang="zh-CN" altLang="en-US" i="1" dirty="0" smtClean="0"/>
              <a:t>∀ </a:t>
            </a:r>
            <a:r>
              <a:rPr lang="en-US" altLang="zh-CN" i="1" dirty="0" smtClean="0"/>
              <a:t>n</a:t>
            </a:r>
            <a:r>
              <a:rPr lang="zh-CN" altLang="en-US" i="1" dirty="0" smtClean="0"/>
              <a:t> ≥ </a:t>
            </a:r>
            <a:r>
              <a:rPr lang="en-US" altLang="zh-CN" i="1" dirty="0" smtClean="0"/>
              <a:t>n</a:t>
            </a:r>
            <a:r>
              <a:rPr lang="en-US" altLang="zh-CN" i="1" baseline="-25000" dirty="0" smtClean="0"/>
              <a:t>0</a:t>
            </a:r>
            <a:r>
              <a:rPr lang="en-US" altLang="zh-CN" dirty="0" smtClean="0"/>
              <a:t>.</a:t>
            </a:r>
          </a:p>
          <a:p>
            <a:r>
              <a:rPr lang="en-US" altLang="zh-CN" dirty="0" smtClean="0"/>
              <a:t>If we say that </a:t>
            </a:r>
            <a:r>
              <a:rPr lang="en-US" altLang="zh-CN" i="1" dirty="0" smtClean="0"/>
              <a:t>f(n) = </a:t>
            </a:r>
            <a:r>
              <a:rPr lang="en-US" altLang="zh-CN" i="1" dirty="0" smtClean="0">
                <a:ea typeface="宋体" pitchFamily="2" charset="-122"/>
                <a:sym typeface="Symbol" pitchFamily="18" charset="2"/>
              </a:rPr>
              <a:t></a:t>
            </a:r>
            <a:r>
              <a:rPr lang="en-US" altLang="zh-CN" i="1" dirty="0" smtClean="0"/>
              <a:t>(n</a:t>
            </a:r>
            <a:r>
              <a:rPr lang="en-US" altLang="zh-CN" i="1" baseline="30000" dirty="0" smtClean="0"/>
              <a:t>2</a:t>
            </a:r>
            <a:r>
              <a:rPr lang="en-US" altLang="zh-CN" i="1" dirty="0" smtClean="0"/>
              <a:t>)</a:t>
            </a:r>
            <a:r>
              <a:rPr lang="en-US" altLang="zh-CN" dirty="0" smtClean="0"/>
              <a:t> then we are implying that </a:t>
            </a:r>
            <a:r>
              <a:rPr lang="en-US" altLang="zh-CN" i="1" dirty="0" smtClean="0"/>
              <a:t>f(n)</a:t>
            </a:r>
            <a:r>
              <a:rPr lang="en-US" altLang="zh-CN" dirty="0" smtClean="0"/>
              <a:t> is approximately proportional to </a:t>
            </a:r>
            <a:r>
              <a:rPr lang="en-US" altLang="zh-CN" i="1" dirty="0" smtClean="0"/>
              <a:t>n</a:t>
            </a:r>
            <a:r>
              <a:rPr lang="en-US" altLang="zh-CN" i="1" baseline="30000" dirty="0" smtClean="0"/>
              <a:t>2</a:t>
            </a:r>
            <a:r>
              <a:rPr lang="en-US" altLang="zh-CN" dirty="0" smtClean="0"/>
              <a:t> for large values of </a:t>
            </a:r>
            <a:r>
              <a:rPr lang="en-US" altLang="zh-CN" i="1" dirty="0" smtClean="0"/>
              <a:t>n</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ea typeface="宋体" pitchFamily="2" charset="-122"/>
                <a:sym typeface="Symbol" pitchFamily="18" charset="2"/>
              </a:rPr>
              <a:t>Asymptotic </a:t>
            </a:r>
            <a:r>
              <a:rPr lang="en-US" altLang="zh-CN" dirty="0" smtClean="0">
                <a:sym typeface="Symbol" pitchFamily="18" charset="2"/>
              </a:rPr>
              <a:t>n</a:t>
            </a:r>
            <a:r>
              <a:rPr lang="en-US" altLang="zh-CN" dirty="0" smtClean="0"/>
              <a:t>otations</a:t>
            </a:r>
            <a:endParaRPr lang="zh-CN" altLang="en-US" dirty="0"/>
          </a:p>
        </p:txBody>
      </p:sp>
      <p:grpSp>
        <p:nvGrpSpPr>
          <p:cNvPr id="79" name="组合 78"/>
          <p:cNvGrpSpPr/>
          <p:nvPr/>
        </p:nvGrpSpPr>
        <p:grpSpPr>
          <a:xfrm>
            <a:off x="4825440" y="2000240"/>
            <a:ext cx="3604212" cy="3199843"/>
            <a:chOff x="457200" y="519583"/>
            <a:chExt cx="3479418" cy="2965058"/>
          </a:xfrm>
        </p:grpSpPr>
        <p:grpSp>
          <p:nvGrpSpPr>
            <p:cNvPr id="80" name="Group 2"/>
            <p:cNvGrpSpPr>
              <a:grpSpLocks/>
            </p:cNvGrpSpPr>
            <p:nvPr/>
          </p:nvGrpSpPr>
          <p:grpSpPr bwMode="auto">
            <a:xfrm>
              <a:off x="457200" y="838200"/>
              <a:ext cx="3479418" cy="2646441"/>
              <a:chOff x="1008" y="2160"/>
              <a:chExt cx="3714" cy="1833"/>
            </a:xfrm>
          </p:grpSpPr>
          <p:sp>
            <p:nvSpPr>
              <p:cNvPr id="82" name="Line 3"/>
              <p:cNvSpPr>
                <a:spLocks noChangeShapeType="1"/>
              </p:cNvSpPr>
              <p:nvPr/>
            </p:nvSpPr>
            <p:spPr bwMode="auto">
              <a:xfrm>
                <a:off x="1008" y="2256"/>
                <a:ext cx="0" cy="1392"/>
              </a:xfrm>
              <a:prstGeom prst="line">
                <a:avLst/>
              </a:prstGeom>
              <a:noFill/>
              <a:ln w="9525">
                <a:solidFill>
                  <a:schemeClr val="tx1"/>
                </a:solidFill>
                <a:round/>
                <a:headEnd/>
                <a:tailEnd/>
              </a:ln>
            </p:spPr>
            <p:txBody>
              <a:bodyPr/>
              <a:lstStyle/>
              <a:p>
                <a:endParaRPr lang="zh-CN" altLang="en-US"/>
              </a:p>
            </p:txBody>
          </p:sp>
          <p:sp>
            <p:nvSpPr>
              <p:cNvPr id="83" name="Line 4"/>
              <p:cNvSpPr>
                <a:spLocks noChangeShapeType="1"/>
              </p:cNvSpPr>
              <p:nvPr/>
            </p:nvSpPr>
            <p:spPr bwMode="auto">
              <a:xfrm>
                <a:off x="1008" y="3648"/>
                <a:ext cx="3264" cy="0"/>
              </a:xfrm>
              <a:prstGeom prst="line">
                <a:avLst/>
              </a:prstGeom>
              <a:noFill/>
              <a:ln w="9525">
                <a:solidFill>
                  <a:schemeClr val="tx1"/>
                </a:solidFill>
                <a:round/>
                <a:headEnd/>
                <a:tailEnd/>
              </a:ln>
            </p:spPr>
            <p:txBody>
              <a:bodyPr/>
              <a:lstStyle/>
              <a:p>
                <a:endParaRPr lang="zh-CN" altLang="en-US"/>
              </a:p>
            </p:txBody>
          </p:sp>
          <p:sp>
            <p:nvSpPr>
              <p:cNvPr id="84" name="Text Box 5"/>
              <p:cNvSpPr txBox="1">
                <a:spLocks noChangeArrowheads="1"/>
              </p:cNvSpPr>
              <p:nvPr/>
            </p:nvSpPr>
            <p:spPr bwMode="auto">
              <a:xfrm>
                <a:off x="2339" y="3633"/>
                <a:ext cx="2383" cy="360"/>
              </a:xfrm>
              <a:prstGeom prst="rect">
                <a:avLst/>
              </a:prstGeom>
              <a:noFill/>
              <a:ln w="9525">
                <a:noFill/>
                <a:miter lim="800000"/>
                <a:headEnd/>
                <a:tailEnd/>
              </a:ln>
            </p:spPr>
            <p:txBody>
              <a:bodyPr wrap="none">
                <a:spAutoFit/>
              </a:bodyPr>
              <a:lstStyle/>
              <a:p>
                <a:r>
                  <a:rPr lang="en-US" altLang="zh-CN" sz="2800" i="1" dirty="0">
                    <a:ea typeface="宋体" pitchFamily="2" charset="-122"/>
                  </a:rPr>
                  <a:t>f</a:t>
                </a:r>
                <a:r>
                  <a:rPr lang="en-US" altLang="zh-CN" sz="2800" dirty="0">
                    <a:ea typeface="宋体" pitchFamily="2" charset="-122"/>
                  </a:rPr>
                  <a:t>(</a:t>
                </a:r>
                <a:r>
                  <a:rPr lang="en-US" altLang="zh-CN" sz="2800" i="1" dirty="0">
                    <a:ea typeface="宋体" pitchFamily="2" charset="-122"/>
                  </a:rPr>
                  <a:t>n</a:t>
                </a:r>
                <a:r>
                  <a:rPr lang="en-US" altLang="zh-CN" sz="2800" dirty="0">
                    <a:ea typeface="宋体" pitchFamily="2" charset="-122"/>
                  </a:rPr>
                  <a:t>)</a:t>
                </a:r>
                <a:r>
                  <a:rPr lang="en-US" altLang="zh-CN" sz="2800" dirty="0">
                    <a:ea typeface="宋体" pitchFamily="2" charset="-122"/>
                    <a:sym typeface="Symbol" pitchFamily="18" charset="2"/>
                  </a:rPr>
                  <a:t> = (</a:t>
                </a:r>
                <a:r>
                  <a:rPr lang="en-US" altLang="zh-CN" sz="2800" baseline="-25000" dirty="0">
                    <a:ea typeface="宋体" pitchFamily="2" charset="-122"/>
                  </a:rPr>
                  <a:t> </a:t>
                </a:r>
                <a:r>
                  <a:rPr lang="en-US" altLang="zh-CN" sz="2800" i="1" dirty="0">
                    <a:ea typeface="宋体" pitchFamily="2" charset="-122"/>
                  </a:rPr>
                  <a:t>g</a:t>
                </a:r>
                <a:r>
                  <a:rPr lang="en-US" altLang="zh-CN" sz="2800" dirty="0">
                    <a:ea typeface="宋体" pitchFamily="2" charset="-122"/>
                  </a:rPr>
                  <a:t>(</a:t>
                </a:r>
                <a:r>
                  <a:rPr lang="en-US" altLang="zh-CN" sz="2800" i="1" dirty="0">
                    <a:ea typeface="宋体" pitchFamily="2" charset="-122"/>
                  </a:rPr>
                  <a:t>n</a:t>
                </a:r>
                <a:r>
                  <a:rPr lang="en-US" altLang="zh-CN" sz="2800" dirty="0">
                    <a:ea typeface="宋体" pitchFamily="2" charset="-122"/>
                  </a:rPr>
                  <a:t>))</a:t>
                </a:r>
              </a:p>
            </p:txBody>
          </p:sp>
          <p:sp>
            <p:nvSpPr>
              <p:cNvPr id="85" name="Freeform 6"/>
              <p:cNvSpPr>
                <a:spLocks/>
              </p:cNvSpPr>
              <p:nvPr/>
            </p:nvSpPr>
            <p:spPr bwMode="auto">
              <a:xfrm>
                <a:off x="1008" y="3024"/>
                <a:ext cx="2112" cy="624"/>
              </a:xfrm>
              <a:custGeom>
                <a:avLst/>
                <a:gdLst>
                  <a:gd name="T0" fmla="*/ 0 w 2112"/>
                  <a:gd name="T1" fmla="*/ 624 h 624"/>
                  <a:gd name="T2" fmla="*/ 288 w 2112"/>
                  <a:gd name="T3" fmla="*/ 432 h 624"/>
                  <a:gd name="T4" fmla="*/ 384 w 2112"/>
                  <a:gd name="T5" fmla="*/ 288 h 624"/>
                  <a:gd name="T6" fmla="*/ 624 w 2112"/>
                  <a:gd name="T7" fmla="*/ 288 h 624"/>
                  <a:gd name="T8" fmla="*/ 912 w 2112"/>
                  <a:gd name="T9" fmla="*/ 192 h 624"/>
                  <a:gd name="T10" fmla="*/ 1008 w 2112"/>
                  <a:gd name="T11" fmla="*/ 144 h 624"/>
                  <a:gd name="T12" fmla="*/ 1440 w 2112"/>
                  <a:gd name="T13" fmla="*/ 48 h 624"/>
                  <a:gd name="T14" fmla="*/ 1872 w 2112"/>
                  <a:gd name="T15" fmla="*/ 96 h 624"/>
                  <a:gd name="T16" fmla="*/ 2112 w 2112"/>
                  <a:gd name="T17" fmla="*/ 0 h 6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12"/>
                  <a:gd name="T28" fmla="*/ 0 h 624"/>
                  <a:gd name="T29" fmla="*/ 2112 w 2112"/>
                  <a:gd name="T30" fmla="*/ 624 h 6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12" h="624">
                    <a:moveTo>
                      <a:pt x="0" y="624"/>
                    </a:moveTo>
                    <a:cubicBezTo>
                      <a:pt x="112" y="556"/>
                      <a:pt x="224" y="488"/>
                      <a:pt x="288" y="432"/>
                    </a:cubicBezTo>
                    <a:cubicBezTo>
                      <a:pt x="352" y="376"/>
                      <a:pt x="328" y="312"/>
                      <a:pt x="384" y="288"/>
                    </a:cubicBezTo>
                    <a:cubicBezTo>
                      <a:pt x="440" y="264"/>
                      <a:pt x="536" y="304"/>
                      <a:pt x="624" y="288"/>
                    </a:cubicBezTo>
                    <a:cubicBezTo>
                      <a:pt x="712" y="272"/>
                      <a:pt x="848" y="216"/>
                      <a:pt x="912" y="192"/>
                    </a:cubicBezTo>
                    <a:cubicBezTo>
                      <a:pt x="976" y="168"/>
                      <a:pt x="920" y="168"/>
                      <a:pt x="1008" y="144"/>
                    </a:cubicBezTo>
                    <a:cubicBezTo>
                      <a:pt x="1096" y="120"/>
                      <a:pt x="1296" y="56"/>
                      <a:pt x="1440" y="48"/>
                    </a:cubicBezTo>
                    <a:cubicBezTo>
                      <a:pt x="1584" y="40"/>
                      <a:pt x="1760" y="104"/>
                      <a:pt x="1872" y="96"/>
                    </a:cubicBezTo>
                    <a:cubicBezTo>
                      <a:pt x="1984" y="88"/>
                      <a:pt x="2072" y="16"/>
                      <a:pt x="2112" y="0"/>
                    </a:cubicBezTo>
                  </a:path>
                </a:pathLst>
              </a:custGeom>
              <a:noFill/>
              <a:ln w="9525">
                <a:solidFill>
                  <a:schemeClr val="tx1"/>
                </a:solidFill>
                <a:round/>
                <a:headEnd/>
                <a:tailEnd/>
              </a:ln>
            </p:spPr>
            <p:txBody>
              <a:bodyPr/>
              <a:lstStyle/>
              <a:p>
                <a:endParaRPr lang="zh-CN" altLang="en-US"/>
              </a:p>
            </p:txBody>
          </p:sp>
          <p:sp>
            <p:nvSpPr>
              <p:cNvPr id="86" name="Freeform 7"/>
              <p:cNvSpPr>
                <a:spLocks/>
              </p:cNvSpPr>
              <p:nvPr/>
            </p:nvSpPr>
            <p:spPr bwMode="auto">
              <a:xfrm>
                <a:off x="1008" y="2352"/>
                <a:ext cx="1920" cy="1296"/>
              </a:xfrm>
              <a:custGeom>
                <a:avLst/>
                <a:gdLst>
                  <a:gd name="T0" fmla="*/ 0 w 1920"/>
                  <a:gd name="T1" fmla="*/ 1296 h 1296"/>
                  <a:gd name="T2" fmla="*/ 144 w 1920"/>
                  <a:gd name="T3" fmla="*/ 720 h 1296"/>
                  <a:gd name="T4" fmla="*/ 432 w 1920"/>
                  <a:gd name="T5" fmla="*/ 672 h 1296"/>
                  <a:gd name="T6" fmla="*/ 720 w 1920"/>
                  <a:gd name="T7" fmla="*/ 480 h 1296"/>
                  <a:gd name="T8" fmla="*/ 1008 w 1920"/>
                  <a:gd name="T9" fmla="*/ 432 h 1296"/>
                  <a:gd name="T10" fmla="*/ 1200 w 1920"/>
                  <a:gd name="T11" fmla="*/ 336 h 1296"/>
                  <a:gd name="T12" fmla="*/ 1584 w 1920"/>
                  <a:gd name="T13" fmla="*/ 336 h 1296"/>
                  <a:gd name="T14" fmla="*/ 1920 w 1920"/>
                  <a:gd name="T15" fmla="*/ 0 h 1296"/>
                  <a:gd name="T16" fmla="*/ 0 60000 65536"/>
                  <a:gd name="T17" fmla="*/ 0 60000 65536"/>
                  <a:gd name="T18" fmla="*/ 0 60000 65536"/>
                  <a:gd name="T19" fmla="*/ 0 60000 65536"/>
                  <a:gd name="T20" fmla="*/ 0 60000 65536"/>
                  <a:gd name="T21" fmla="*/ 0 60000 65536"/>
                  <a:gd name="T22" fmla="*/ 0 60000 65536"/>
                  <a:gd name="T23" fmla="*/ 0 60000 65536"/>
                  <a:gd name="T24" fmla="*/ 0 w 1920"/>
                  <a:gd name="T25" fmla="*/ 0 h 1296"/>
                  <a:gd name="T26" fmla="*/ 1920 w 1920"/>
                  <a:gd name="T27" fmla="*/ 1296 h 12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20" h="1296">
                    <a:moveTo>
                      <a:pt x="0" y="1296"/>
                    </a:moveTo>
                    <a:cubicBezTo>
                      <a:pt x="36" y="1060"/>
                      <a:pt x="72" y="824"/>
                      <a:pt x="144" y="720"/>
                    </a:cubicBezTo>
                    <a:cubicBezTo>
                      <a:pt x="216" y="616"/>
                      <a:pt x="336" y="712"/>
                      <a:pt x="432" y="672"/>
                    </a:cubicBezTo>
                    <a:cubicBezTo>
                      <a:pt x="528" y="632"/>
                      <a:pt x="624" y="520"/>
                      <a:pt x="720" y="480"/>
                    </a:cubicBezTo>
                    <a:cubicBezTo>
                      <a:pt x="816" y="440"/>
                      <a:pt x="928" y="456"/>
                      <a:pt x="1008" y="432"/>
                    </a:cubicBezTo>
                    <a:cubicBezTo>
                      <a:pt x="1088" y="408"/>
                      <a:pt x="1104" y="352"/>
                      <a:pt x="1200" y="336"/>
                    </a:cubicBezTo>
                    <a:cubicBezTo>
                      <a:pt x="1296" y="320"/>
                      <a:pt x="1464" y="392"/>
                      <a:pt x="1584" y="336"/>
                    </a:cubicBezTo>
                    <a:cubicBezTo>
                      <a:pt x="1704" y="280"/>
                      <a:pt x="1864" y="56"/>
                      <a:pt x="1920" y="0"/>
                    </a:cubicBezTo>
                  </a:path>
                </a:pathLst>
              </a:custGeom>
              <a:noFill/>
              <a:ln w="9525">
                <a:solidFill>
                  <a:schemeClr val="tx1"/>
                </a:solidFill>
                <a:round/>
                <a:headEnd/>
                <a:tailEnd/>
              </a:ln>
            </p:spPr>
            <p:txBody>
              <a:bodyPr/>
              <a:lstStyle/>
              <a:p>
                <a:endParaRPr lang="zh-CN" altLang="en-US"/>
              </a:p>
            </p:txBody>
          </p:sp>
          <p:sp>
            <p:nvSpPr>
              <p:cNvPr id="87" name="Freeform 8"/>
              <p:cNvSpPr>
                <a:spLocks/>
              </p:cNvSpPr>
              <p:nvPr/>
            </p:nvSpPr>
            <p:spPr bwMode="auto">
              <a:xfrm>
                <a:off x="1008" y="2736"/>
                <a:ext cx="2016" cy="680"/>
              </a:xfrm>
              <a:custGeom>
                <a:avLst/>
                <a:gdLst>
                  <a:gd name="T0" fmla="*/ 0 w 2016"/>
                  <a:gd name="T1" fmla="*/ 480 h 680"/>
                  <a:gd name="T2" fmla="*/ 144 w 2016"/>
                  <a:gd name="T3" fmla="*/ 576 h 680"/>
                  <a:gd name="T4" fmla="*/ 240 w 2016"/>
                  <a:gd name="T5" fmla="*/ 624 h 680"/>
                  <a:gd name="T6" fmla="*/ 336 w 2016"/>
                  <a:gd name="T7" fmla="*/ 528 h 680"/>
                  <a:gd name="T8" fmla="*/ 432 w 2016"/>
                  <a:gd name="T9" fmla="*/ 672 h 680"/>
                  <a:gd name="T10" fmla="*/ 528 w 2016"/>
                  <a:gd name="T11" fmla="*/ 480 h 680"/>
                  <a:gd name="T12" fmla="*/ 720 w 2016"/>
                  <a:gd name="T13" fmla="*/ 384 h 680"/>
                  <a:gd name="T14" fmla="*/ 1200 w 2016"/>
                  <a:gd name="T15" fmla="*/ 192 h 680"/>
                  <a:gd name="T16" fmla="*/ 1344 w 2016"/>
                  <a:gd name="T17" fmla="*/ 192 h 680"/>
                  <a:gd name="T18" fmla="*/ 1536 w 2016"/>
                  <a:gd name="T19" fmla="*/ 96 h 680"/>
                  <a:gd name="T20" fmla="*/ 2016 w 2016"/>
                  <a:gd name="T21" fmla="*/ 0 h 6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16"/>
                  <a:gd name="T34" fmla="*/ 0 h 680"/>
                  <a:gd name="T35" fmla="*/ 2016 w 2016"/>
                  <a:gd name="T36" fmla="*/ 680 h 6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16" h="680">
                    <a:moveTo>
                      <a:pt x="0" y="480"/>
                    </a:moveTo>
                    <a:cubicBezTo>
                      <a:pt x="52" y="516"/>
                      <a:pt x="104" y="552"/>
                      <a:pt x="144" y="576"/>
                    </a:cubicBezTo>
                    <a:cubicBezTo>
                      <a:pt x="184" y="600"/>
                      <a:pt x="208" y="632"/>
                      <a:pt x="240" y="624"/>
                    </a:cubicBezTo>
                    <a:cubicBezTo>
                      <a:pt x="272" y="616"/>
                      <a:pt x="304" y="520"/>
                      <a:pt x="336" y="528"/>
                    </a:cubicBezTo>
                    <a:cubicBezTo>
                      <a:pt x="368" y="536"/>
                      <a:pt x="400" y="680"/>
                      <a:pt x="432" y="672"/>
                    </a:cubicBezTo>
                    <a:cubicBezTo>
                      <a:pt x="464" y="664"/>
                      <a:pt x="480" y="528"/>
                      <a:pt x="528" y="480"/>
                    </a:cubicBezTo>
                    <a:cubicBezTo>
                      <a:pt x="576" y="432"/>
                      <a:pt x="608" y="432"/>
                      <a:pt x="720" y="384"/>
                    </a:cubicBezTo>
                    <a:cubicBezTo>
                      <a:pt x="832" y="336"/>
                      <a:pt x="1096" y="224"/>
                      <a:pt x="1200" y="192"/>
                    </a:cubicBezTo>
                    <a:cubicBezTo>
                      <a:pt x="1304" y="160"/>
                      <a:pt x="1288" y="208"/>
                      <a:pt x="1344" y="192"/>
                    </a:cubicBezTo>
                    <a:cubicBezTo>
                      <a:pt x="1400" y="176"/>
                      <a:pt x="1424" y="128"/>
                      <a:pt x="1536" y="96"/>
                    </a:cubicBezTo>
                    <a:cubicBezTo>
                      <a:pt x="1648" y="64"/>
                      <a:pt x="1936" y="16"/>
                      <a:pt x="2016" y="0"/>
                    </a:cubicBezTo>
                  </a:path>
                </a:pathLst>
              </a:custGeom>
              <a:noFill/>
              <a:ln w="9525">
                <a:solidFill>
                  <a:schemeClr val="accent1"/>
                </a:solidFill>
                <a:round/>
                <a:headEnd/>
                <a:tailEnd/>
              </a:ln>
            </p:spPr>
            <p:txBody>
              <a:bodyPr/>
              <a:lstStyle/>
              <a:p>
                <a:endParaRPr lang="zh-CN" altLang="en-US"/>
              </a:p>
            </p:txBody>
          </p:sp>
          <p:sp>
            <p:nvSpPr>
              <p:cNvPr id="88" name="Line 9"/>
              <p:cNvSpPr>
                <a:spLocks noChangeShapeType="1"/>
              </p:cNvSpPr>
              <p:nvPr/>
            </p:nvSpPr>
            <p:spPr bwMode="auto">
              <a:xfrm>
                <a:off x="1488" y="3024"/>
                <a:ext cx="0" cy="624"/>
              </a:xfrm>
              <a:prstGeom prst="line">
                <a:avLst/>
              </a:prstGeom>
              <a:noFill/>
              <a:ln w="9525">
                <a:solidFill>
                  <a:schemeClr val="tx1"/>
                </a:solidFill>
                <a:prstDash val="dash"/>
                <a:round/>
                <a:headEnd/>
                <a:tailEnd/>
              </a:ln>
            </p:spPr>
            <p:txBody>
              <a:bodyPr/>
              <a:lstStyle/>
              <a:p>
                <a:endParaRPr lang="zh-CN" altLang="en-US"/>
              </a:p>
            </p:txBody>
          </p:sp>
          <p:sp>
            <p:nvSpPr>
              <p:cNvPr id="89" name="Text Box 10"/>
              <p:cNvSpPr txBox="1">
                <a:spLocks noChangeArrowheads="1"/>
              </p:cNvSpPr>
              <p:nvPr/>
            </p:nvSpPr>
            <p:spPr bwMode="auto">
              <a:xfrm>
                <a:off x="4358" y="3482"/>
                <a:ext cx="359" cy="316"/>
              </a:xfrm>
              <a:prstGeom prst="rect">
                <a:avLst/>
              </a:prstGeom>
              <a:noFill/>
              <a:ln w="9525">
                <a:noFill/>
                <a:miter lim="800000"/>
                <a:headEnd/>
                <a:tailEnd/>
              </a:ln>
            </p:spPr>
            <p:txBody>
              <a:bodyPr wrap="none">
                <a:spAutoFit/>
              </a:bodyPr>
              <a:lstStyle/>
              <a:p>
                <a:r>
                  <a:rPr lang="en-US" altLang="zh-CN" i="1">
                    <a:ea typeface="宋体" pitchFamily="2" charset="-122"/>
                  </a:rPr>
                  <a:t>n</a:t>
                </a:r>
              </a:p>
            </p:txBody>
          </p:sp>
          <p:sp>
            <p:nvSpPr>
              <p:cNvPr id="90" name="Text Box 11"/>
              <p:cNvSpPr txBox="1">
                <a:spLocks noChangeArrowheads="1"/>
              </p:cNvSpPr>
              <p:nvPr/>
            </p:nvSpPr>
            <p:spPr bwMode="auto">
              <a:xfrm>
                <a:off x="1344" y="3600"/>
                <a:ext cx="467" cy="317"/>
              </a:xfrm>
              <a:prstGeom prst="rect">
                <a:avLst/>
              </a:prstGeom>
              <a:noFill/>
              <a:ln w="9525">
                <a:noFill/>
                <a:miter lim="800000"/>
                <a:headEnd/>
                <a:tailEnd/>
              </a:ln>
            </p:spPr>
            <p:txBody>
              <a:bodyPr wrap="none">
                <a:spAutoFit/>
              </a:bodyPr>
              <a:lstStyle/>
              <a:p>
                <a:r>
                  <a:rPr lang="en-US" altLang="zh-CN" i="1">
                    <a:ea typeface="宋体" pitchFamily="2" charset="-122"/>
                  </a:rPr>
                  <a:t>n</a:t>
                </a:r>
                <a:r>
                  <a:rPr lang="en-US" altLang="zh-CN" baseline="-25000">
                    <a:ea typeface="宋体" pitchFamily="2" charset="-122"/>
                  </a:rPr>
                  <a:t>0</a:t>
                </a:r>
              </a:p>
            </p:txBody>
          </p:sp>
          <p:sp>
            <p:nvSpPr>
              <p:cNvPr id="91" name="Text Box 12"/>
              <p:cNvSpPr txBox="1">
                <a:spLocks noChangeArrowheads="1"/>
              </p:cNvSpPr>
              <p:nvPr/>
            </p:nvSpPr>
            <p:spPr bwMode="auto">
              <a:xfrm>
                <a:off x="3157" y="2797"/>
                <a:ext cx="1253" cy="401"/>
              </a:xfrm>
              <a:prstGeom prst="rect">
                <a:avLst/>
              </a:prstGeom>
              <a:noFill/>
              <a:ln w="9525">
                <a:noFill/>
                <a:miter lim="800000"/>
                <a:headEnd/>
                <a:tailEnd/>
              </a:ln>
            </p:spPr>
            <p:txBody>
              <a:bodyPr wrap="none">
                <a:spAutoFit/>
              </a:bodyPr>
              <a:lstStyle/>
              <a:p>
                <a:r>
                  <a:rPr lang="en-US" altLang="zh-CN" sz="3200" i="1" dirty="0">
                    <a:ea typeface="宋体" pitchFamily="2" charset="-122"/>
                  </a:rPr>
                  <a:t>c</a:t>
                </a:r>
                <a:r>
                  <a:rPr lang="en-US" altLang="zh-CN" sz="3200" baseline="-25000" dirty="0">
                    <a:ea typeface="宋体" pitchFamily="2" charset="-122"/>
                  </a:rPr>
                  <a:t>1</a:t>
                </a:r>
                <a:r>
                  <a:rPr lang="en-US" altLang="zh-CN" sz="3200" i="1" dirty="0">
                    <a:ea typeface="宋体" pitchFamily="2" charset="-122"/>
                  </a:rPr>
                  <a:t>g</a:t>
                </a:r>
                <a:r>
                  <a:rPr lang="en-US" altLang="zh-CN" sz="3200" dirty="0">
                    <a:ea typeface="宋体" pitchFamily="2" charset="-122"/>
                  </a:rPr>
                  <a:t>(</a:t>
                </a:r>
                <a:r>
                  <a:rPr lang="en-US" altLang="zh-CN" sz="3200" i="1" dirty="0">
                    <a:ea typeface="宋体" pitchFamily="2" charset="-122"/>
                  </a:rPr>
                  <a:t>n</a:t>
                </a:r>
                <a:r>
                  <a:rPr lang="en-US" altLang="zh-CN" sz="3200" dirty="0">
                    <a:ea typeface="宋体" pitchFamily="2" charset="-122"/>
                  </a:rPr>
                  <a:t>)</a:t>
                </a:r>
              </a:p>
            </p:txBody>
          </p:sp>
          <p:sp>
            <p:nvSpPr>
              <p:cNvPr id="92" name="Text Box 13"/>
              <p:cNvSpPr txBox="1">
                <a:spLocks noChangeArrowheads="1"/>
              </p:cNvSpPr>
              <p:nvPr/>
            </p:nvSpPr>
            <p:spPr bwMode="auto">
              <a:xfrm>
                <a:off x="2975" y="2160"/>
                <a:ext cx="1254" cy="401"/>
              </a:xfrm>
              <a:prstGeom prst="rect">
                <a:avLst/>
              </a:prstGeom>
              <a:noFill/>
              <a:ln w="9525">
                <a:noFill/>
                <a:miter lim="800000"/>
                <a:headEnd/>
                <a:tailEnd/>
              </a:ln>
            </p:spPr>
            <p:txBody>
              <a:bodyPr wrap="none">
                <a:spAutoFit/>
              </a:bodyPr>
              <a:lstStyle/>
              <a:p>
                <a:r>
                  <a:rPr lang="en-US" altLang="zh-CN" sz="3200" i="1">
                    <a:ea typeface="宋体" pitchFamily="2" charset="-122"/>
                  </a:rPr>
                  <a:t>c</a:t>
                </a:r>
                <a:r>
                  <a:rPr lang="en-US" altLang="zh-CN" sz="3200" baseline="-25000">
                    <a:ea typeface="宋体" pitchFamily="2" charset="-122"/>
                  </a:rPr>
                  <a:t>2</a:t>
                </a:r>
                <a:r>
                  <a:rPr lang="en-US" altLang="zh-CN" sz="3200" i="1">
                    <a:ea typeface="宋体" pitchFamily="2" charset="-122"/>
                  </a:rPr>
                  <a:t>g</a:t>
                </a:r>
                <a:r>
                  <a:rPr lang="en-US" altLang="zh-CN" sz="3200">
                    <a:ea typeface="宋体" pitchFamily="2" charset="-122"/>
                  </a:rPr>
                  <a:t>(</a:t>
                </a:r>
                <a:r>
                  <a:rPr lang="en-US" altLang="zh-CN" sz="3200" i="1">
                    <a:ea typeface="宋体" pitchFamily="2" charset="-122"/>
                  </a:rPr>
                  <a:t>n</a:t>
                </a:r>
                <a:r>
                  <a:rPr lang="en-US" altLang="zh-CN" sz="3200">
                    <a:ea typeface="宋体" pitchFamily="2" charset="-122"/>
                  </a:rPr>
                  <a:t>)</a:t>
                </a:r>
              </a:p>
            </p:txBody>
          </p:sp>
          <p:sp>
            <p:nvSpPr>
              <p:cNvPr id="93" name="Text Box 14"/>
              <p:cNvSpPr txBox="1">
                <a:spLocks noChangeArrowheads="1"/>
              </p:cNvSpPr>
              <p:nvPr/>
            </p:nvSpPr>
            <p:spPr bwMode="auto">
              <a:xfrm>
                <a:off x="3119" y="2495"/>
                <a:ext cx="822" cy="402"/>
              </a:xfrm>
              <a:prstGeom prst="rect">
                <a:avLst/>
              </a:prstGeom>
              <a:noFill/>
              <a:ln w="9525">
                <a:noFill/>
                <a:miter lim="800000"/>
                <a:headEnd/>
                <a:tailEnd/>
              </a:ln>
            </p:spPr>
            <p:txBody>
              <a:bodyPr wrap="none">
                <a:spAutoFit/>
              </a:bodyPr>
              <a:lstStyle/>
              <a:p>
                <a:r>
                  <a:rPr lang="en-US" altLang="zh-CN" sz="3200" i="1">
                    <a:ea typeface="宋体" pitchFamily="2" charset="-122"/>
                  </a:rPr>
                  <a:t>f</a:t>
                </a:r>
                <a:r>
                  <a:rPr lang="en-US" altLang="zh-CN" sz="3200">
                    <a:ea typeface="宋体" pitchFamily="2" charset="-122"/>
                  </a:rPr>
                  <a:t>(</a:t>
                </a:r>
                <a:r>
                  <a:rPr lang="en-US" altLang="zh-CN" sz="3200" i="1">
                    <a:ea typeface="宋体" pitchFamily="2" charset="-122"/>
                  </a:rPr>
                  <a:t>n</a:t>
                </a:r>
                <a:r>
                  <a:rPr lang="en-US" altLang="zh-CN" sz="3200">
                    <a:ea typeface="宋体" pitchFamily="2" charset="-122"/>
                  </a:rPr>
                  <a:t>)</a:t>
                </a:r>
              </a:p>
            </p:txBody>
          </p:sp>
        </p:grpSp>
        <p:sp>
          <p:nvSpPr>
            <p:cNvPr id="81" name="Text Box 36"/>
            <p:cNvSpPr txBox="1">
              <a:spLocks noChangeArrowheads="1"/>
            </p:cNvSpPr>
            <p:nvPr/>
          </p:nvSpPr>
          <p:spPr bwMode="auto">
            <a:xfrm>
              <a:off x="530525" y="519583"/>
              <a:ext cx="3368675" cy="825500"/>
            </a:xfrm>
            <a:prstGeom prst="rect">
              <a:avLst/>
            </a:prstGeom>
            <a:noFill/>
            <a:ln w="9525">
              <a:noFill/>
              <a:miter lim="800000"/>
              <a:headEnd/>
              <a:tailEnd/>
            </a:ln>
          </p:spPr>
          <p:txBody>
            <a:bodyPr wrap="none">
              <a:spAutoFit/>
            </a:bodyPr>
            <a:lstStyle/>
            <a:p>
              <a:r>
                <a:rPr lang="en-US" altLang="zh-CN" sz="1600" dirty="0">
                  <a:ea typeface="宋体" pitchFamily="2" charset="-122"/>
                </a:rPr>
                <a:t>There exist positive constants </a:t>
              </a:r>
              <a:r>
                <a:rPr lang="en-US" altLang="zh-CN" sz="1600" i="1" dirty="0">
                  <a:ea typeface="宋体" pitchFamily="2" charset="-122"/>
                </a:rPr>
                <a:t>c</a:t>
              </a:r>
              <a:r>
                <a:rPr lang="en-US" altLang="zh-CN" sz="1600" baseline="-25000" dirty="0">
                  <a:ea typeface="宋体" pitchFamily="2" charset="-122"/>
                </a:rPr>
                <a:t>1</a:t>
              </a:r>
              <a:r>
                <a:rPr lang="en-US" altLang="zh-CN" sz="1600" dirty="0">
                  <a:ea typeface="宋体" pitchFamily="2" charset="-122"/>
                </a:rPr>
                <a:t> and </a:t>
              </a:r>
              <a:r>
                <a:rPr lang="en-US" altLang="zh-CN" sz="1600" i="1" dirty="0">
                  <a:ea typeface="宋体" pitchFamily="2" charset="-122"/>
                </a:rPr>
                <a:t>c</a:t>
              </a:r>
              <a:r>
                <a:rPr lang="en-US" altLang="zh-CN" sz="1600" baseline="-25000" dirty="0">
                  <a:ea typeface="宋体" pitchFamily="2" charset="-122"/>
                </a:rPr>
                <a:t>2</a:t>
              </a:r>
              <a:endParaRPr lang="en-US" altLang="zh-CN" sz="1600" dirty="0">
                <a:ea typeface="宋体" pitchFamily="2" charset="-122"/>
              </a:endParaRPr>
            </a:p>
            <a:p>
              <a:r>
                <a:rPr lang="en-US" altLang="zh-CN" sz="1600" dirty="0">
                  <a:ea typeface="宋体" pitchFamily="2" charset="-122"/>
                </a:rPr>
                <a:t>such that there is a positive constant </a:t>
              </a:r>
              <a:r>
                <a:rPr lang="en-US" altLang="zh-CN" sz="1600" i="1" dirty="0">
                  <a:ea typeface="宋体" pitchFamily="2" charset="-122"/>
                </a:rPr>
                <a:t>n</a:t>
              </a:r>
              <a:r>
                <a:rPr lang="en-US" altLang="zh-CN" sz="1600" baseline="-25000" dirty="0">
                  <a:ea typeface="宋体" pitchFamily="2" charset="-122"/>
                </a:rPr>
                <a:t>0</a:t>
              </a:r>
              <a:endParaRPr lang="en-US" altLang="zh-CN" sz="1600" dirty="0">
                <a:ea typeface="宋体" pitchFamily="2" charset="-122"/>
              </a:endParaRPr>
            </a:p>
            <a:p>
              <a:r>
                <a:rPr lang="en-US" altLang="zh-CN" sz="1600" dirty="0">
                  <a:ea typeface="宋体" pitchFamily="2" charset="-122"/>
                </a:rPr>
                <a:t>such that …</a:t>
              </a:r>
            </a:p>
          </p:txBody>
        </p:sp>
      </p:grpSp>
      <p:grpSp>
        <p:nvGrpSpPr>
          <p:cNvPr id="94" name="组合 93"/>
          <p:cNvGrpSpPr/>
          <p:nvPr/>
        </p:nvGrpSpPr>
        <p:grpSpPr>
          <a:xfrm>
            <a:off x="571472" y="1214422"/>
            <a:ext cx="3643338" cy="2857520"/>
            <a:chOff x="4572000" y="145084"/>
            <a:chExt cx="3919538" cy="3496641"/>
          </a:xfrm>
        </p:grpSpPr>
        <p:sp>
          <p:nvSpPr>
            <p:cNvPr id="95" name="Line 15"/>
            <p:cNvSpPr>
              <a:spLocks noChangeShapeType="1"/>
            </p:cNvSpPr>
            <p:nvPr/>
          </p:nvSpPr>
          <p:spPr bwMode="auto">
            <a:xfrm>
              <a:off x="4572000" y="873125"/>
              <a:ext cx="0" cy="2098675"/>
            </a:xfrm>
            <a:prstGeom prst="line">
              <a:avLst/>
            </a:prstGeom>
            <a:noFill/>
            <a:ln w="9525">
              <a:solidFill>
                <a:schemeClr val="tx1"/>
              </a:solidFill>
              <a:round/>
              <a:headEnd/>
              <a:tailEnd/>
            </a:ln>
          </p:spPr>
          <p:txBody>
            <a:bodyPr/>
            <a:lstStyle/>
            <a:p>
              <a:endParaRPr lang="zh-CN" altLang="en-US"/>
            </a:p>
          </p:txBody>
        </p:sp>
        <p:sp>
          <p:nvSpPr>
            <p:cNvPr id="96" name="Line 16"/>
            <p:cNvSpPr>
              <a:spLocks noChangeShapeType="1"/>
            </p:cNvSpPr>
            <p:nvPr/>
          </p:nvSpPr>
          <p:spPr bwMode="auto">
            <a:xfrm>
              <a:off x="4572000" y="2971800"/>
              <a:ext cx="3490913" cy="0"/>
            </a:xfrm>
            <a:prstGeom prst="line">
              <a:avLst/>
            </a:prstGeom>
            <a:noFill/>
            <a:ln w="9525">
              <a:solidFill>
                <a:schemeClr val="tx1"/>
              </a:solidFill>
              <a:round/>
              <a:headEnd/>
              <a:tailEnd/>
            </a:ln>
          </p:spPr>
          <p:txBody>
            <a:bodyPr/>
            <a:lstStyle/>
            <a:p>
              <a:endParaRPr lang="zh-CN" altLang="en-US"/>
            </a:p>
          </p:txBody>
        </p:sp>
        <p:sp>
          <p:nvSpPr>
            <p:cNvPr id="97" name="Text Box 17"/>
            <p:cNvSpPr txBox="1">
              <a:spLocks noChangeArrowheads="1"/>
            </p:cNvSpPr>
            <p:nvPr/>
          </p:nvSpPr>
          <p:spPr bwMode="auto">
            <a:xfrm>
              <a:off x="6164263" y="3122613"/>
              <a:ext cx="2225675" cy="519112"/>
            </a:xfrm>
            <a:prstGeom prst="rect">
              <a:avLst/>
            </a:prstGeom>
            <a:noFill/>
            <a:ln w="9525">
              <a:noFill/>
              <a:miter lim="800000"/>
              <a:headEnd/>
              <a:tailEnd/>
            </a:ln>
          </p:spPr>
          <p:txBody>
            <a:bodyPr wrap="none">
              <a:spAutoFit/>
            </a:bodyPr>
            <a:lstStyle/>
            <a:p>
              <a:r>
                <a:rPr lang="en-US" altLang="zh-CN" sz="2800" i="1">
                  <a:ea typeface="宋体" pitchFamily="2" charset="-122"/>
                </a:rPr>
                <a:t>f</a:t>
              </a:r>
              <a:r>
                <a:rPr lang="en-US" altLang="zh-CN" sz="2800">
                  <a:ea typeface="宋体" pitchFamily="2" charset="-122"/>
                </a:rPr>
                <a:t>(</a:t>
              </a:r>
              <a:r>
                <a:rPr lang="en-US" altLang="zh-CN" sz="2800" i="1">
                  <a:ea typeface="宋体" pitchFamily="2" charset="-122"/>
                </a:rPr>
                <a:t>n</a:t>
              </a:r>
              <a:r>
                <a:rPr lang="en-US" altLang="zh-CN" sz="2800">
                  <a:ea typeface="宋体" pitchFamily="2" charset="-122"/>
                </a:rPr>
                <a:t>)</a:t>
              </a:r>
              <a:r>
                <a:rPr lang="en-US" altLang="zh-CN" sz="2800">
                  <a:ea typeface="宋体" pitchFamily="2" charset="-122"/>
                  <a:sym typeface="Symbol" pitchFamily="18" charset="2"/>
                </a:rPr>
                <a:t> = </a:t>
              </a:r>
              <a:r>
                <a:rPr lang="en-US" altLang="zh-CN" sz="2800" i="1">
                  <a:ea typeface="宋体" pitchFamily="2" charset="-122"/>
                  <a:sym typeface="Symbol" pitchFamily="18" charset="2"/>
                </a:rPr>
                <a:t>O</a:t>
              </a:r>
              <a:r>
                <a:rPr lang="en-US" altLang="zh-CN" sz="2800">
                  <a:ea typeface="宋体" pitchFamily="2" charset="-122"/>
                  <a:sym typeface="Symbol" pitchFamily="18" charset="2"/>
                </a:rPr>
                <a:t>(</a:t>
              </a:r>
              <a:r>
                <a:rPr lang="en-US" altLang="zh-CN" sz="2800" baseline="-25000">
                  <a:ea typeface="宋体" pitchFamily="2" charset="-122"/>
                </a:rPr>
                <a:t> </a:t>
              </a:r>
              <a:r>
                <a:rPr lang="en-US" altLang="zh-CN" sz="2800" i="1">
                  <a:ea typeface="宋体" pitchFamily="2" charset="-122"/>
                </a:rPr>
                <a:t>g</a:t>
              </a:r>
              <a:r>
                <a:rPr lang="en-US" altLang="zh-CN" sz="2800">
                  <a:ea typeface="宋体" pitchFamily="2" charset="-122"/>
                </a:rPr>
                <a:t>(</a:t>
              </a:r>
              <a:r>
                <a:rPr lang="en-US" altLang="zh-CN" sz="2800" i="1">
                  <a:ea typeface="宋体" pitchFamily="2" charset="-122"/>
                </a:rPr>
                <a:t>n</a:t>
              </a:r>
              <a:r>
                <a:rPr lang="en-US" altLang="zh-CN" sz="2800">
                  <a:ea typeface="宋体" pitchFamily="2" charset="-122"/>
                </a:rPr>
                <a:t>))</a:t>
              </a:r>
            </a:p>
          </p:txBody>
        </p:sp>
        <p:sp>
          <p:nvSpPr>
            <p:cNvPr id="98" name="Freeform 18"/>
            <p:cNvSpPr>
              <a:spLocks/>
            </p:cNvSpPr>
            <p:nvPr/>
          </p:nvSpPr>
          <p:spPr bwMode="auto">
            <a:xfrm>
              <a:off x="4572000" y="1017588"/>
              <a:ext cx="2054225" cy="1954212"/>
            </a:xfrm>
            <a:custGeom>
              <a:avLst/>
              <a:gdLst>
                <a:gd name="T0" fmla="*/ 0 w 1920"/>
                <a:gd name="T1" fmla="*/ 2147483647 h 1296"/>
                <a:gd name="T2" fmla="*/ 2147483647 w 1920"/>
                <a:gd name="T3" fmla="*/ 2147483647 h 1296"/>
                <a:gd name="T4" fmla="*/ 2147483647 w 1920"/>
                <a:gd name="T5" fmla="*/ 2147483647 h 1296"/>
                <a:gd name="T6" fmla="*/ 2147483647 w 1920"/>
                <a:gd name="T7" fmla="*/ 2147483647 h 1296"/>
                <a:gd name="T8" fmla="*/ 2147483647 w 1920"/>
                <a:gd name="T9" fmla="*/ 2147483647 h 1296"/>
                <a:gd name="T10" fmla="*/ 2147483647 w 1920"/>
                <a:gd name="T11" fmla="*/ 2147483647 h 1296"/>
                <a:gd name="T12" fmla="*/ 2147483647 w 1920"/>
                <a:gd name="T13" fmla="*/ 2147483647 h 1296"/>
                <a:gd name="T14" fmla="*/ 2147483647 w 1920"/>
                <a:gd name="T15" fmla="*/ 0 h 1296"/>
                <a:gd name="T16" fmla="*/ 0 60000 65536"/>
                <a:gd name="T17" fmla="*/ 0 60000 65536"/>
                <a:gd name="T18" fmla="*/ 0 60000 65536"/>
                <a:gd name="T19" fmla="*/ 0 60000 65536"/>
                <a:gd name="T20" fmla="*/ 0 60000 65536"/>
                <a:gd name="T21" fmla="*/ 0 60000 65536"/>
                <a:gd name="T22" fmla="*/ 0 60000 65536"/>
                <a:gd name="T23" fmla="*/ 0 60000 65536"/>
                <a:gd name="T24" fmla="*/ 0 w 1920"/>
                <a:gd name="T25" fmla="*/ 0 h 1296"/>
                <a:gd name="T26" fmla="*/ 1920 w 1920"/>
                <a:gd name="T27" fmla="*/ 1296 h 12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20" h="1296">
                  <a:moveTo>
                    <a:pt x="0" y="1296"/>
                  </a:moveTo>
                  <a:cubicBezTo>
                    <a:pt x="36" y="1060"/>
                    <a:pt x="72" y="824"/>
                    <a:pt x="144" y="720"/>
                  </a:cubicBezTo>
                  <a:cubicBezTo>
                    <a:pt x="216" y="616"/>
                    <a:pt x="336" y="712"/>
                    <a:pt x="432" y="672"/>
                  </a:cubicBezTo>
                  <a:cubicBezTo>
                    <a:pt x="528" y="632"/>
                    <a:pt x="624" y="520"/>
                    <a:pt x="720" y="480"/>
                  </a:cubicBezTo>
                  <a:cubicBezTo>
                    <a:pt x="816" y="440"/>
                    <a:pt x="928" y="456"/>
                    <a:pt x="1008" y="432"/>
                  </a:cubicBezTo>
                  <a:cubicBezTo>
                    <a:pt x="1088" y="408"/>
                    <a:pt x="1104" y="352"/>
                    <a:pt x="1200" y="336"/>
                  </a:cubicBezTo>
                  <a:cubicBezTo>
                    <a:pt x="1296" y="320"/>
                    <a:pt x="1464" y="392"/>
                    <a:pt x="1584" y="336"/>
                  </a:cubicBezTo>
                  <a:cubicBezTo>
                    <a:pt x="1704" y="280"/>
                    <a:pt x="1864" y="56"/>
                    <a:pt x="1920" y="0"/>
                  </a:cubicBezTo>
                </a:path>
              </a:pathLst>
            </a:custGeom>
            <a:noFill/>
            <a:ln w="9525">
              <a:solidFill>
                <a:schemeClr val="tx1"/>
              </a:solidFill>
              <a:round/>
              <a:headEnd/>
              <a:tailEnd/>
            </a:ln>
          </p:spPr>
          <p:txBody>
            <a:bodyPr/>
            <a:lstStyle/>
            <a:p>
              <a:endParaRPr lang="zh-CN" altLang="en-US"/>
            </a:p>
          </p:txBody>
        </p:sp>
        <p:sp>
          <p:nvSpPr>
            <p:cNvPr id="99" name="Line 19"/>
            <p:cNvSpPr>
              <a:spLocks noChangeShapeType="1"/>
            </p:cNvSpPr>
            <p:nvPr/>
          </p:nvSpPr>
          <p:spPr bwMode="auto">
            <a:xfrm>
              <a:off x="5084763" y="2032000"/>
              <a:ext cx="0" cy="939800"/>
            </a:xfrm>
            <a:prstGeom prst="line">
              <a:avLst/>
            </a:prstGeom>
            <a:noFill/>
            <a:ln w="9525">
              <a:solidFill>
                <a:schemeClr val="tx1"/>
              </a:solidFill>
              <a:prstDash val="dash"/>
              <a:round/>
              <a:headEnd/>
              <a:tailEnd/>
            </a:ln>
          </p:spPr>
          <p:txBody>
            <a:bodyPr/>
            <a:lstStyle/>
            <a:p>
              <a:endParaRPr lang="zh-CN" altLang="en-US"/>
            </a:p>
          </p:txBody>
        </p:sp>
        <p:sp>
          <p:nvSpPr>
            <p:cNvPr id="100" name="Text Box 20"/>
            <p:cNvSpPr txBox="1">
              <a:spLocks noChangeArrowheads="1"/>
            </p:cNvSpPr>
            <p:nvPr/>
          </p:nvSpPr>
          <p:spPr bwMode="auto">
            <a:xfrm>
              <a:off x="8154988" y="2722563"/>
              <a:ext cx="336550" cy="457200"/>
            </a:xfrm>
            <a:prstGeom prst="rect">
              <a:avLst/>
            </a:prstGeom>
            <a:noFill/>
            <a:ln w="9525">
              <a:noFill/>
              <a:miter lim="800000"/>
              <a:headEnd/>
              <a:tailEnd/>
            </a:ln>
          </p:spPr>
          <p:txBody>
            <a:bodyPr wrap="none">
              <a:spAutoFit/>
            </a:bodyPr>
            <a:lstStyle/>
            <a:p>
              <a:r>
                <a:rPr lang="en-US" altLang="zh-CN" i="1">
                  <a:ea typeface="宋体" pitchFamily="2" charset="-122"/>
                </a:rPr>
                <a:t>n</a:t>
              </a:r>
            </a:p>
          </p:txBody>
        </p:sp>
        <p:sp>
          <p:nvSpPr>
            <p:cNvPr id="101" name="Text Box 21"/>
            <p:cNvSpPr txBox="1">
              <a:spLocks noChangeArrowheads="1"/>
            </p:cNvSpPr>
            <p:nvPr/>
          </p:nvSpPr>
          <p:spPr bwMode="auto">
            <a:xfrm>
              <a:off x="4930775" y="2900363"/>
              <a:ext cx="438150" cy="455612"/>
            </a:xfrm>
            <a:prstGeom prst="rect">
              <a:avLst/>
            </a:prstGeom>
            <a:noFill/>
            <a:ln w="9525">
              <a:noFill/>
              <a:miter lim="800000"/>
              <a:headEnd/>
              <a:tailEnd/>
            </a:ln>
          </p:spPr>
          <p:txBody>
            <a:bodyPr wrap="none">
              <a:spAutoFit/>
            </a:bodyPr>
            <a:lstStyle/>
            <a:p>
              <a:r>
                <a:rPr lang="en-US" altLang="zh-CN" i="1">
                  <a:ea typeface="宋体" pitchFamily="2" charset="-122"/>
                </a:rPr>
                <a:t>n</a:t>
              </a:r>
              <a:r>
                <a:rPr lang="en-US" altLang="zh-CN" baseline="-25000">
                  <a:ea typeface="宋体" pitchFamily="2" charset="-122"/>
                </a:rPr>
                <a:t>0</a:t>
              </a:r>
            </a:p>
          </p:txBody>
        </p:sp>
        <p:sp>
          <p:nvSpPr>
            <p:cNvPr id="102" name="Text Box 22"/>
            <p:cNvSpPr txBox="1">
              <a:spLocks noChangeArrowheads="1"/>
            </p:cNvSpPr>
            <p:nvPr/>
          </p:nvSpPr>
          <p:spPr bwMode="auto">
            <a:xfrm>
              <a:off x="6831013" y="1235075"/>
              <a:ext cx="769937" cy="579438"/>
            </a:xfrm>
            <a:prstGeom prst="rect">
              <a:avLst/>
            </a:prstGeom>
            <a:noFill/>
            <a:ln w="9525">
              <a:noFill/>
              <a:miter lim="800000"/>
              <a:headEnd/>
              <a:tailEnd/>
            </a:ln>
          </p:spPr>
          <p:txBody>
            <a:bodyPr wrap="none">
              <a:spAutoFit/>
            </a:bodyPr>
            <a:lstStyle/>
            <a:p>
              <a:r>
                <a:rPr lang="en-US" altLang="zh-CN" sz="3200" i="1">
                  <a:ea typeface="宋体" pitchFamily="2" charset="-122"/>
                </a:rPr>
                <a:t>f</a:t>
              </a:r>
              <a:r>
                <a:rPr lang="en-US" altLang="zh-CN" sz="3200">
                  <a:ea typeface="宋体" pitchFamily="2" charset="-122"/>
                </a:rPr>
                <a:t>(</a:t>
              </a:r>
              <a:r>
                <a:rPr lang="en-US" altLang="zh-CN" sz="3200" i="1">
                  <a:ea typeface="宋体" pitchFamily="2" charset="-122"/>
                </a:rPr>
                <a:t>n</a:t>
              </a:r>
              <a:r>
                <a:rPr lang="en-US" altLang="zh-CN" sz="3200">
                  <a:ea typeface="宋体" pitchFamily="2" charset="-122"/>
                </a:rPr>
                <a:t>)</a:t>
              </a:r>
            </a:p>
          </p:txBody>
        </p:sp>
        <p:sp>
          <p:nvSpPr>
            <p:cNvPr id="103" name="Freeform 23"/>
            <p:cNvSpPr>
              <a:spLocks/>
            </p:cNvSpPr>
            <p:nvPr/>
          </p:nvSpPr>
          <p:spPr bwMode="auto">
            <a:xfrm>
              <a:off x="4572000" y="1597025"/>
              <a:ext cx="2413000" cy="820738"/>
            </a:xfrm>
            <a:custGeom>
              <a:avLst/>
              <a:gdLst>
                <a:gd name="T0" fmla="*/ 0 w 2256"/>
                <a:gd name="T1" fmla="*/ 0 h 544"/>
                <a:gd name="T2" fmla="*/ 2147483647 w 2256"/>
                <a:gd name="T3" fmla="*/ 2147483647 h 544"/>
                <a:gd name="T4" fmla="*/ 2147483647 w 2256"/>
                <a:gd name="T5" fmla="*/ 2147483647 h 544"/>
                <a:gd name="T6" fmla="*/ 2147483647 w 2256"/>
                <a:gd name="T7" fmla="*/ 2147483647 h 544"/>
                <a:gd name="T8" fmla="*/ 2147483647 w 2256"/>
                <a:gd name="T9" fmla="*/ 2147483647 h 544"/>
                <a:gd name="T10" fmla="*/ 2147483647 w 2256"/>
                <a:gd name="T11" fmla="*/ 2147483647 h 544"/>
                <a:gd name="T12" fmla="*/ 2147483647 w 2256"/>
                <a:gd name="T13" fmla="*/ 2147483647 h 544"/>
                <a:gd name="T14" fmla="*/ 2147483647 w 2256"/>
                <a:gd name="T15" fmla="*/ 2147483647 h 544"/>
                <a:gd name="T16" fmla="*/ 2147483647 w 2256"/>
                <a:gd name="T17" fmla="*/ 2147483647 h 544"/>
                <a:gd name="T18" fmla="*/ 2147483647 w 2256"/>
                <a:gd name="T19" fmla="*/ 2147483647 h 544"/>
                <a:gd name="T20" fmla="*/ 2147483647 w 2256"/>
                <a:gd name="T21" fmla="*/ 2147483647 h 544"/>
                <a:gd name="T22" fmla="*/ 2147483647 w 2256"/>
                <a:gd name="T23" fmla="*/ 2147483647 h 544"/>
                <a:gd name="T24" fmla="*/ 2147483647 w 2256"/>
                <a:gd name="T25" fmla="*/ 2147483647 h 5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56"/>
                <a:gd name="T40" fmla="*/ 0 h 544"/>
                <a:gd name="T41" fmla="*/ 2256 w 2256"/>
                <a:gd name="T42" fmla="*/ 544 h 5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56" h="544">
                  <a:moveTo>
                    <a:pt x="0" y="0"/>
                  </a:moveTo>
                  <a:cubicBezTo>
                    <a:pt x="32" y="124"/>
                    <a:pt x="64" y="248"/>
                    <a:pt x="96" y="336"/>
                  </a:cubicBezTo>
                  <a:cubicBezTo>
                    <a:pt x="128" y="424"/>
                    <a:pt x="160" y="512"/>
                    <a:pt x="192" y="528"/>
                  </a:cubicBezTo>
                  <a:cubicBezTo>
                    <a:pt x="224" y="544"/>
                    <a:pt x="272" y="504"/>
                    <a:pt x="288" y="432"/>
                  </a:cubicBezTo>
                  <a:cubicBezTo>
                    <a:pt x="304" y="360"/>
                    <a:pt x="272" y="160"/>
                    <a:pt x="288" y="96"/>
                  </a:cubicBezTo>
                  <a:cubicBezTo>
                    <a:pt x="304" y="32"/>
                    <a:pt x="352" y="16"/>
                    <a:pt x="384" y="48"/>
                  </a:cubicBezTo>
                  <a:cubicBezTo>
                    <a:pt x="416" y="80"/>
                    <a:pt x="432" y="216"/>
                    <a:pt x="480" y="288"/>
                  </a:cubicBezTo>
                  <a:cubicBezTo>
                    <a:pt x="528" y="360"/>
                    <a:pt x="576" y="448"/>
                    <a:pt x="672" y="480"/>
                  </a:cubicBezTo>
                  <a:cubicBezTo>
                    <a:pt x="768" y="512"/>
                    <a:pt x="912" y="512"/>
                    <a:pt x="1056" y="480"/>
                  </a:cubicBezTo>
                  <a:cubicBezTo>
                    <a:pt x="1200" y="448"/>
                    <a:pt x="1400" y="344"/>
                    <a:pt x="1536" y="288"/>
                  </a:cubicBezTo>
                  <a:cubicBezTo>
                    <a:pt x="1672" y="232"/>
                    <a:pt x="1776" y="160"/>
                    <a:pt x="1872" y="144"/>
                  </a:cubicBezTo>
                  <a:cubicBezTo>
                    <a:pt x="1968" y="128"/>
                    <a:pt x="2048" y="200"/>
                    <a:pt x="2112" y="192"/>
                  </a:cubicBezTo>
                  <a:cubicBezTo>
                    <a:pt x="2176" y="184"/>
                    <a:pt x="2216" y="140"/>
                    <a:pt x="2256" y="96"/>
                  </a:cubicBezTo>
                </a:path>
              </a:pathLst>
            </a:custGeom>
            <a:noFill/>
            <a:ln w="9525">
              <a:solidFill>
                <a:schemeClr val="accent1"/>
              </a:solidFill>
              <a:round/>
              <a:headEnd/>
              <a:tailEnd/>
            </a:ln>
          </p:spPr>
          <p:txBody>
            <a:bodyPr/>
            <a:lstStyle/>
            <a:p>
              <a:endParaRPr lang="zh-CN" altLang="en-US"/>
            </a:p>
          </p:txBody>
        </p:sp>
        <p:sp>
          <p:nvSpPr>
            <p:cNvPr id="104" name="Text Box 24"/>
            <p:cNvSpPr txBox="1">
              <a:spLocks noChangeArrowheads="1"/>
            </p:cNvSpPr>
            <p:nvPr/>
          </p:nvSpPr>
          <p:spPr bwMode="auto">
            <a:xfrm>
              <a:off x="6689725" y="685800"/>
              <a:ext cx="827088" cy="457200"/>
            </a:xfrm>
            <a:prstGeom prst="rect">
              <a:avLst/>
            </a:prstGeom>
            <a:noFill/>
            <a:ln w="9525">
              <a:noFill/>
              <a:miter lim="800000"/>
              <a:headEnd/>
              <a:tailEnd/>
            </a:ln>
          </p:spPr>
          <p:txBody>
            <a:bodyPr wrap="none">
              <a:spAutoFit/>
            </a:bodyPr>
            <a:lstStyle/>
            <a:p>
              <a:r>
                <a:rPr lang="en-US" altLang="zh-CN" i="1">
                  <a:ea typeface="宋体" pitchFamily="2" charset="-122"/>
                </a:rPr>
                <a:t>cg</a:t>
              </a:r>
              <a:r>
                <a:rPr lang="en-US" altLang="zh-CN">
                  <a:ea typeface="宋体" pitchFamily="2" charset="-122"/>
                </a:rPr>
                <a:t>(</a:t>
              </a:r>
              <a:r>
                <a:rPr lang="en-US" altLang="zh-CN" i="1">
                  <a:ea typeface="宋体" pitchFamily="2" charset="-122"/>
                </a:rPr>
                <a:t>n</a:t>
              </a:r>
              <a:r>
                <a:rPr lang="en-US" altLang="zh-CN">
                  <a:ea typeface="宋体" pitchFamily="2" charset="-122"/>
                </a:rPr>
                <a:t>)</a:t>
              </a:r>
            </a:p>
          </p:txBody>
        </p:sp>
        <p:sp>
          <p:nvSpPr>
            <p:cNvPr id="105" name="Text Box 37"/>
            <p:cNvSpPr txBox="1">
              <a:spLocks noChangeArrowheads="1"/>
            </p:cNvSpPr>
            <p:nvPr/>
          </p:nvSpPr>
          <p:spPr bwMode="auto">
            <a:xfrm>
              <a:off x="4638786" y="145084"/>
              <a:ext cx="3351213" cy="825499"/>
            </a:xfrm>
            <a:prstGeom prst="rect">
              <a:avLst/>
            </a:prstGeom>
            <a:noFill/>
            <a:ln w="9525">
              <a:noFill/>
              <a:miter lim="800000"/>
              <a:headEnd/>
              <a:tailEnd/>
            </a:ln>
          </p:spPr>
          <p:txBody>
            <a:bodyPr wrap="none">
              <a:spAutoFit/>
            </a:bodyPr>
            <a:lstStyle/>
            <a:p>
              <a:r>
                <a:rPr lang="en-US" altLang="zh-CN" sz="1600" dirty="0">
                  <a:ea typeface="宋体" pitchFamily="2" charset="-122"/>
                </a:rPr>
                <a:t>There exist positive constants </a:t>
              </a:r>
              <a:r>
                <a:rPr lang="en-US" altLang="zh-CN" sz="1600" i="1" dirty="0">
                  <a:ea typeface="宋体" pitchFamily="2" charset="-122"/>
                </a:rPr>
                <a:t>c</a:t>
              </a:r>
              <a:endParaRPr lang="en-US" altLang="zh-CN" sz="1600" dirty="0">
                <a:ea typeface="宋体" pitchFamily="2" charset="-122"/>
              </a:endParaRPr>
            </a:p>
            <a:p>
              <a:r>
                <a:rPr lang="en-US" altLang="zh-CN" sz="1600" dirty="0">
                  <a:ea typeface="宋体" pitchFamily="2" charset="-122"/>
                </a:rPr>
                <a:t>such that there is a positive constant </a:t>
              </a:r>
              <a:r>
                <a:rPr lang="en-US" altLang="zh-CN" sz="1600" i="1" dirty="0">
                  <a:ea typeface="宋体" pitchFamily="2" charset="-122"/>
                </a:rPr>
                <a:t>n</a:t>
              </a:r>
              <a:r>
                <a:rPr lang="en-US" altLang="zh-CN" sz="1600" baseline="-25000" dirty="0">
                  <a:ea typeface="宋体" pitchFamily="2" charset="-122"/>
                </a:rPr>
                <a:t>0</a:t>
              </a:r>
              <a:endParaRPr lang="en-US" altLang="zh-CN" sz="1600" dirty="0">
                <a:ea typeface="宋体" pitchFamily="2" charset="-122"/>
              </a:endParaRPr>
            </a:p>
            <a:p>
              <a:r>
                <a:rPr lang="en-US" altLang="zh-CN" sz="1600" dirty="0">
                  <a:ea typeface="宋体" pitchFamily="2" charset="-122"/>
                </a:rPr>
                <a:t>such that …</a:t>
              </a:r>
            </a:p>
          </p:txBody>
        </p:sp>
      </p:grpSp>
      <p:grpSp>
        <p:nvGrpSpPr>
          <p:cNvPr id="106" name="组合 105"/>
          <p:cNvGrpSpPr/>
          <p:nvPr/>
        </p:nvGrpSpPr>
        <p:grpSpPr>
          <a:xfrm>
            <a:off x="500034" y="4070373"/>
            <a:ext cx="4643470" cy="2573337"/>
            <a:chOff x="1600200" y="3733800"/>
            <a:chExt cx="5257800" cy="2716213"/>
          </a:xfrm>
        </p:grpSpPr>
        <p:grpSp>
          <p:nvGrpSpPr>
            <p:cNvPr id="107" name="Group 25"/>
            <p:cNvGrpSpPr>
              <a:grpSpLocks/>
            </p:cNvGrpSpPr>
            <p:nvPr/>
          </p:nvGrpSpPr>
          <p:grpSpPr bwMode="auto">
            <a:xfrm>
              <a:off x="1600200" y="4114800"/>
              <a:ext cx="5257800" cy="2335213"/>
              <a:chOff x="1008" y="2256"/>
              <a:chExt cx="3568" cy="1913"/>
            </a:xfrm>
          </p:grpSpPr>
          <p:sp>
            <p:nvSpPr>
              <p:cNvPr id="109" name="Line 26"/>
              <p:cNvSpPr>
                <a:spLocks noChangeShapeType="1"/>
              </p:cNvSpPr>
              <p:nvPr/>
            </p:nvSpPr>
            <p:spPr bwMode="auto">
              <a:xfrm>
                <a:off x="1008" y="2256"/>
                <a:ext cx="0" cy="1392"/>
              </a:xfrm>
              <a:prstGeom prst="line">
                <a:avLst/>
              </a:prstGeom>
              <a:noFill/>
              <a:ln w="9525">
                <a:solidFill>
                  <a:schemeClr val="tx1"/>
                </a:solidFill>
                <a:round/>
                <a:headEnd/>
                <a:tailEnd/>
              </a:ln>
            </p:spPr>
            <p:txBody>
              <a:bodyPr/>
              <a:lstStyle/>
              <a:p>
                <a:endParaRPr lang="zh-CN" altLang="en-US"/>
              </a:p>
            </p:txBody>
          </p:sp>
          <p:sp>
            <p:nvSpPr>
              <p:cNvPr id="110" name="Line 27"/>
              <p:cNvSpPr>
                <a:spLocks noChangeShapeType="1"/>
              </p:cNvSpPr>
              <p:nvPr/>
            </p:nvSpPr>
            <p:spPr bwMode="auto">
              <a:xfrm>
                <a:off x="1008" y="3648"/>
                <a:ext cx="3264" cy="0"/>
              </a:xfrm>
              <a:prstGeom prst="line">
                <a:avLst/>
              </a:prstGeom>
              <a:noFill/>
              <a:ln w="9525">
                <a:solidFill>
                  <a:schemeClr val="tx1"/>
                </a:solidFill>
                <a:round/>
                <a:headEnd/>
                <a:tailEnd/>
              </a:ln>
            </p:spPr>
            <p:txBody>
              <a:bodyPr/>
              <a:lstStyle/>
              <a:p>
                <a:endParaRPr lang="zh-CN" altLang="en-US"/>
              </a:p>
            </p:txBody>
          </p:sp>
          <p:sp>
            <p:nvSpPr>
              <p:cNvPr id="111" name="Text Box 28"/>
              <p:cNvSpPr txBox="1">
                <a:spLocks noChangeArrowheads="1"/>
              </p:cNvSpPr>
              <p:nvPr/>
            </p:nvSpPr>
            <p:spPr bwMode="auto">
              <a:xfrm>
                <a:off x="2496" y="3744"/>
                <a:ext cx="1521" cy="425"/>
              </a:xfrm>
              <a:prstGeom prst="rect">
                <a:avLst/>
              </a:prstGeom>
              <a:noFill/>
              <a:ln w="9525">
                <a:noFill/>
                <a:miter lim="800000"/>
                <a:headEnd/>
                <a:tailEnd/>
              </a:ln>
            </p:spPr>
            <p:txBody>
              <a:bodyPr wrap="none">
                <a:spAutoFit/>
              </a:bodyPr>
              <a:lstStyle/>
              <a:p>
                <a:r>
                  <a:rPr lang="en-US" altLang="zh-CN" sz="2800" i="1" dirty="0">
                    <a:ea typeface="宋体" pitchFamily="2" charset="-122"/>
                  </a:rPr>
                  <a:t>f</a:t>
                </a:r>
                <a:r>
                  <a:rPr lang="en-US" altLang="zh-CN" sz="2800" dirty="0">
                    <a:ea typeface="宋体" pitchFamily="2" charset="-122"/>
                  </a:rPr>
                  <a:t>(</a:t>
                </a:r>
                <a:r>
                  <a:rPr lang="en-US" altLang="zh-CN" sz="2800" i="1" dirty="0">
                    <a:ea typeface="宋体" pitchFamily="2" charset="-122"/>
                  </a:rPr>
                  <a:t>n</a:t>
                </a:r>
                <a:r>
                  <a:rPr lang="en-US" altLang="zh-CN" sz="2800" dirty="0">
                    <a:ea typeface="宋体" pitchFamily="2" charset="-122"/>
                  </a:rPr>
                  <a:t>)</a:t>
                </a:r>
                <a:r>
                  <a:rPr lang="en-US" altLang="zh-CN" sz="2800" dirty="0">
                    <a:ea typeface="宋体" pitchFamily="2" charset="-122"/>
                    <a:sym typeface="Symbol" pitchFamily="18" charset="2"/>
                  </a:rPr>
                  <a:t> = </a:t>
                </a:r>
                <a:r>
                  <a:rPr lang="en-US" altLang="zh-CN" sz="2800" dirty="0">
                    <a:solidFill>
                      <a:schemeClr val="tx2"/>
                    </a:solidFill>
                    <a:ea typeface="宋体" pitchFamily="2" charset="-122"/>
                    <a:sym typeface="Symbol" pitchFamily="18" charset="2"/>
                  </a:rPr>
                  <a:t></a:t>
                </a:r>
                <a:r>
                  <a:rPr lang="en-US" altLang="zh-CN" sz="2800" dirty="0">
                    <a:ea typeface="宋体" pitchFamily="2" charset="-122"/>
                    <a:sym typeface="Symbol" pitchFamily="18" charset="2"/>
                  </a:rPr>
                  <a:t>(</a:t>
                </a:r>
                <a:r>
                  <a:rPr lang="en-US" altLang="zh-CN" sz="2800" baseline="-25000" dirty="0">
                    <a:ea typeface="宋体" pitchFamily="2" charset="-122"/>
                  </a:rPr>
                  <a:t> </a:t>
                </a:r>
                <a:r>
                  <a:rPr lang="en-US" altLang="zh-CN" sz="2800" i="1" dirty="0">
                    <a:ea typeface="宋体" pitchFamily="2" charset="-122"/>
                  </a:rPr>
                  <a:t>g</a:t>
                </a:r>
                <a:r>
                  <a:rPr lang="en-US" altLang="zh-CN" sz="2800" dirty="0">
                    <a:ea typeface="宋体" pitchFamily="2" charset="-122"/>
                  </a:rPr>
                  <a:t>(</a:t>
                </a:r>
                <a:r>
                  <a:rPr lang="en-US" altLang="zh-CN" sz="2800" i="1" dirty="0">
                    <a:ea typeface="宋体" pitchFamily="2" charset="-122"/>
                  </a:rPr>
                  <a:t>n</a:t>
                </a:r>
                <a:r>
                  <a:rPr lang="en-US" altLang="zh-CN" sz="2800" dirty="0">
                    <a:ea typeface="宋体" pitchFamily="2" charset="-122"/>
                  </a:rPr>
                  <a:t>))</a:t>
                </a:r>
              </a:p>
            </p:txBody>
          </p:sp>
          <p:sp>
            <p:nvSpPr>
              <p:cNvPr id="112" name="Line 29"/>
              <p:cNvSpPr>
                <a:spLocks noChangeShapeType="1"/>
              </p:cNvSpPr>
              <p:nvPr/>
            </p:nvSpPr>
            <p:spPr bwMode="auto">
              <a:xfrm>
                <a:off x="1680" y="2880"/>
                <a:ext cx="0" cy="720"/>
              </a:xfrm>
              <a:prstGeom prst="line">
                <a:avLst/>
              </a:prstGeom>
              <a:noFill/>
              <a:ln w="9525">
                <a:solidFill>
                  <a:schemeClr val="tx1"/>
                </a:solidFill>
                <a:prstDash val="dash"/>
                <a:round/>
                <a:headEnd/>
                <a:tailEnd/>
              </a:ln>
            </p:spPr>
            <p:txBody>
              <a:bodyPr/>
              <a:lstStyle/>
              <a:p>
                <a:endParaRPr lang="zh-CN" altLang="en-US"/>
              </a:p>
            </p:txBody>
          </p:sp>
          <p:sp>
            <p:nvSpPr>
              <p:cNvPr id="113" name="Text Box 30"/>
              <p:cNvSpPr txBox="1">
                <a:spLocks noChangeArrowheads="1"/>
              </p:cNvSpPr>
              <p:nvPr/>
            </p:nvSpPr>
            <p:spPr bwMode="auto">
              <a:xfrm>
                <a:off x="4358" y="3482"/>
                <a:ext cx="218" cy="375"/>
              </a:xfrm>
              <a:prstGeom prst="rect">
                <a:avLst/>
              </a:prstGeom>
              <a:noFill/>
              <a:ln w="9525">
                <a:noFill/>
                <a:miter lim="800000"/>
                <a:headEnd/>
                <a:tailEnd/>
              </a:ln>
            </p:spPr>
            <p:txBody>
              <a:bodyPr>
                <a:spAutoFit/>
              </a:bodyPr>
              <a:lstStyle/>
              <a:p>
                <a:r>
                  <a:rPr lang="en-US" altLang="zh-CN" i="1">
                    <a:ea typeface="宋体" pitchFamily="2" charset="-122"/>
                  </a:rPr>
                  <a:t>n</a:t>
                </a:r>
              </a:p>
            </p:txBody>
          </p:sp>
          <p:sp>
            <p:nvSpPr>
              <p:cNvPr id="114" name="Text Box 31"/>
              <p:cNvSpPr txBox="1">
                <a:spLocks noChangeArrowheads="1"/>
              </p:cNvSpPr>
              <p:nvPr/>
            </p:nvSpPr>
            <p:spPr bwMode="auto">
              <a:xfrm>
                <a:off x="1584" y="3599"/>
                <a:ext cx="298" cy="375"/>
              </a:xfrm>
              <a:prstGeom prst="rect">
                <a:avLst/>
              </a:prstGeom>
              <a:noFill/>
              <a:ln w="9525">
                <a:noFill/>
                <a:miter lim="800000"/>
                <a:headEnd/>
                <a:tailEnd/>
              </a:ln>
            </p:spPr>
            <p:txBody>
              <a:bodyPr wrap="none">
                <a:spAutoFit/>
              </a:bodyPr>
              <a:lstStyle/>
              <a:p>
                <a:r>
                  <a:rPr lang="en-US" altLang="zh-CN" i="1">
                    <a:ea typeface="宋体" pitchFamily="2" charset="-122"/>
                  </a:rPr>
                  <a:t>n</a:t>
                </a:r>
                <a:r>
                  <a:rPr lang="en-US" altLang="zh-CN" baseline="-25000">
                    <a:ea typeface="宋体" pitchFamily="2" charset="-122"/>
                  </a:rPr>
                  <a:t>0</a:t>
                </a:r>
              </a:p>
            </p:txBody>
          </p:sp>
          <p:sp>
            <p:nvSpPr>
              <p:cNvPr id="115" name="Text Box 32"/>
              <p:cNvSpPr txBox="1">
                <a:spLocks noChangeArrowheads="1"/>
              </p:cNvSpPr>
              <p:nvPr/>
            </p:nvSpPr>
            <p:spPr bwMode="auto">
              <a:xfrm>
                <a:off x="3168" y="2737"/>
                <a:ext cx="707" cy="475"/>
              </a:xfrm>
              <a:prstGeom prst="rect">
                <a:avLst/>
              </a:prstGeom>
              <a:noFill/>
              <a:ln w="9525">
                <a:noFill/>
                <a:miter lim="800000"/>
                <a:headEnd/>
                <a:tailEnd/>
              </a:ln>
            </p:spPr>
            <p:txBody>
              <a:bodyPr wrap="none">
                <a:spAutoFit/>
              </a:bodyPr>
              <a:lstStyle/>
              <a:p>
                <a:r>
                  <a:rPr lang="en-US" altLang="zh-CN" sz="3200" i="1">
                    <a:ea typeface="宋体" pitchFamily="2" charset="-122"/>
                  </a:rPr>
                  <a:t>cg</a:t>
                </a:r>
                <a:r>
                  <a:rPr lang="en-US" altLang="zh-CN" sz="3200">
                    <a:ea typeface="宋体" pitchFamily="2" charset="-122"/>
                  </a:rPr>
                  <a:t>(</a:t>
                </a:r>
                <a:r>
                  <a:rPr lang="en-US" altLang="zh-CN" sz="3200" i="1">
                    <a:ea typeface="宋体" pitchFamily="2" charset="-122"/>
                  </a:rPr>
                  <a:t>n</a:t>
                </a:r>
                <a:r>
                  <a:rPr lang="en-US" altLang="zh-CN" sz="3200">
                    <a:ea typeface="宋体" pitchFamily="2" charset="-122"/>
                  </a:rPr>
                  <a:t>)</a:t>
                </a:r>
              </a:p>
            </p:txBody>
          </p:sp>
          <p:sp>
            <p:nvSpPr>
              <p:cNvPr id="116" name="Text Box 33"/>
              <p:cNvSpPr txBox="1">
                <a:spLocks noChangeArrowheads="1"/>
              </p:cNvSpPr>
              <p:nvPr/>
            </p:nvSpPr>
            <p:spPr bwMode="auto">
              <a:xfrm>
                <a:off x="3119" y="2304"/>
                <a:ext cx="523" cy="475"/>
              </a:xfrm>
              <a:prstGeom prst="rect">
                <a:avLst/>
              </a:prstGeom>
              <a:noFill/>
              <a:ln w="9525">
                <a:noFill/>
                <a:miter lim="800000"/>
                <a:headEnd/>
                <a:tailEnd/>
              </a:ln>
            </p:spPr>
            <p:txBody>
              <a:bodyPr wrap="none">
                <a:spAutoFit/>
              </a:bodyPr>
              <a:lstStyle/>
              <a:p>
                <a:r>
                  <a:rPr lang="en-US" altLang="zh-CN" sz="3200" i="1" dirty="0">
                    <a:ea typeface="宋体" pitchFamily="2" charset="-122"/>
                  </a:rPr>
                  <a:t>f</a:t>
                </a:r>
                <a:r>
                  <a:rPr lang="en-US" altLang="zh-CN" sz="3200" dirty="0">
                    <a:ea typeface="宋体" pitchFamily="2" charset="-122"/>
                  </a:rPr>
                  <a:t>(</a:t>
                </a:r>
                <a:r>
                  <a:rPr lang="en-US" altLang="zh-CN" sz="3200" i="1" dirty="0">
                    <a:ea typeface="宋体" pitchFamily="2" charset="-122"/>
                  </a:rPr>
                  <a:t>n</a:t>
                </a:r>
                <a:r>
                  <a:rPr lang="en-US" altLang="zh-CN" sz="3200" dirty="0">
                    <a:ea typeface="宋体" pitchFamily="2" charset="-122"/>
                  </a:rPr>
                  <a:t>)</a:t>
                </a:r>
              </a:p>
            </p:txBody>
          </p:sp>
          <p:sp>
            <p:nvSpPr>
              <p:cNvPr id="117" name="Freeform 34"/>
              <p:cNvSpPr>
                <a:spLocks/>
              </p:cNvSpPr>
              <p:nvPr/>
            </p:nvSpPr>
            <p:spPr bwMode="auto">
              <a:xfrm>
                <a:off x="1008" y="2808"/>
                <a:ext cx="2128" cy="184"/>
              </a:xfrm>
              <a:custGeom>
                <a:avLst/>
                <a:gdLst>
                  <a:gd name="T0" fmla="*/ 0 w 2128"/>
                  <a:gd name="T1" fmla="*/ 120 h 184"/>
                  <a:gd name="T2" fmla="*/ 192 w 2128"/>
                  <a:gd name="T3" fmla="*/ 72 h 184"/>
                  <a:gd name="T4" fmla="*/ 384 w 2128"/>
                  <a:gd name="T5" fmla="*/ 168 h 184"/>
                  <a:gd name="T6" fmla="*/ 528 w 2128"/>
                  <a:gd name="T7" fmla="*/ 24 h 184"/>
                  <a:gd name="T8" fmla="*/ 768 w 2128"/>
                  <a:gd name="T9" fmla="*/ 168 h 184"/>
                  <a:gd name="T10" fmla="*/ 1008 w 2128"/>
                  <a:gd name="T11" fmla="*/ 24 h 184"/>
                  <a:gd name="T12" fmla="*/ 1584 w 2128"/>
                  <a:gd name="T13" fmla="*/ 24 h 184"/>
                  <a:gd name="T14" fmla="*/ 1728 w 2128"/>
                  <a:gd name="T15" fmla="*/ 168 h 184"/>
                  <a:gd name="T16" fmla="*/ 2064 w 2128"/>
                  <a:gd name="T17" fmla="*/ 120 h 184"/>
                  <a:gd name="T18" fmla="*/ 2112 w 2128"/>
                  <a:gd name="T19" fmla="*/ 72 h 1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28"/>
                  <a:gd name="T31" fmla="*/ 0 h 184"/>
                  <a:gd name="T32" fmla="*/ 2128 w 2128"/>
                  <a:gd name="T33" fmla="*/ 184 h 1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28" h="184">
                    <a:moveTo>
                      <a:pt x="0" y="120"/>
                    </a:moveTo>
                    <a:cubicBezTo>
                      <a:pt x="64" y="92"/>
                      <a:pt x="128" y="64"/>
                      <a:pt x="192" y="72"/>
                    </a:cubicBezTo>
                    <a:cubicBezTo>
                      <a:pt x="256" y="80"/>
                      <a:pt x="328" y="176"/>
                      <a:pt x="384" y="168"/>
                    </a:cubicBezTo>
                    <a:cubicBezTo>
                      <a:pt x="440" y="160"/>
                      <a:pt x="464" y="24"/>
                      <a:pt x="528" y="24"/>
                    </a:cubicBezTo>
                    <a:cubicBezTo>
                      <a:pt x="592" y="24"/>
                      <a:pt x="688" y="168"/>
                      <a:pt x="768" y="168"/>
                    </a:cubicBezTo>
                    <a:cubicBezTo>
                      <a:pt x="848" y="168"/>
                      <a:pt x="872" y="48"/>
                      <a:pt x="1008" y="24"/>
                    </a:cubicBezTo>
                    <a:cubicBezTo>
                      <a:pt x="1144" y="0"/>
                      <a:pt x="1464" y="0"/>
                      <a:pt x="1584" y="24"/>
                    </a:cubicBezTo>
                    <a:cubicBezTo>
                      <a:pt x="1704" y="48"/>
                      <a:pt x="1648" y="152"/>
                      <a:pt x="1728" y="168"/>
                    </a:cubicBezTo>
                    <a:cubicBezTo>
                      <a:pt x="1808" y="184"/>
                      <a:pt x="2000" y="136"/>
                      <a:pt x="2064" y="120"/>
                    </a:cubicBezTo>
                    <a:cubicBezTo>
                      <a:pt x="2128" y="104"/>
                      <a:pt x="2120" y="88"/>
                      <a:pt x="2112" y="72"/>
                    </a:cubicBezTo>
                  </a:path>
                </a:pathLst>
              </a:custGeom>
              <a:noFill/>
              <a:ln w="9525">
                <a:solidFill>
                  <a:schemeClr val="tx1"/>
                </a:solidFill>
                <a:round/>
                <a:headEnd/>
                <a:tailEnd/>
              </a:ln>
            </p:spPr>
            <p:txBody>
              <a:bodyPr/>
              <a:lstStyle/>
              <a:p>
                <a:endParaRPr lang="zh-CN" altLang="en-US"/>
              </a:p>
            </p:txBody>
          </p:sp>
          <p:sp>
            <p:nvSpPr>
              <p:cNvPr id="118" name="Freeform 35"/>
              <p:cNvSpPr>
                <a:spLocks/>
              </p:cNvSpPr>
              <p:nvPr/>
            </p:nvSpPr>
            <p:spPr bwMode="auto">
              <a:xfrm>
                <a:off x="1008" y="2400"/>
                <a:ext cx="2200" cy="816"/>
              </a:xfrm>
              <a:custGeom>
                <a:avLst/>
                <a:gdLst>
                  <a:gd name="T0" fmla="*/ 0 w 2200"/>
                  <a:gd name="T1" fmla="*/ 816 h 816"/>
                  <a:gd name="T2" fmla="*/ 192 w 2200"/>
                  <a:gd name="T3" fmla="*/ 384 h 816"/>
                  <a:gd name="T4" fmla="*/ 288 w 2200"/>
                  <a:gd name="T5" fmla="*/ 384 h 816"/>
                  <a:gd name="T6" fmla="*/ 528 w 2200"/>
                  <a:gd name="T7" fmla="*/ 672 h 816"/>
                  <a:gd name="T8" fmla="*/ 720 w 2200"/>
                  <a:gd name="T9" fmla="*/ 384 h 816"/>
                  <a:gd name="T10" fmla="*/ 768 w 2200"/>
                  <a:gd name="T11" fmla="*/ 240 h 816"/>
                  <a:gd name="T12" fmla="*/ 912 w 2200"/>
                  <a:gd name="T13" fmla="*/ 192 h 816"/>
                  <a:gd name="T14" fmla="*/ 1152 w 2200"/>
                  <a:gd name="T15" fmla="*/ 48 h 816"/>
                  <a:gd name="T16" fmla="*/ 1296 w 2200"/>
                  <a:gd name="T17" fmla="*/ 240 h 816"/>
                  <a:gd name="T18" fmla="*/ 2064 w 2200"/>
                  <a:gd name="T19" fmla="*/ 48 h 816"/>
                  <a:gd name="T20" fmla="*/ 2112 w 2200"/>
                  <a:gd name="T21" fmla="*/ 0 h 8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00"/>
                  <a:gd name="T34" fmla="*/ 0 h 816"/>
                  <a:gd name="T35" fmla="*/ 2200 w 2200"/>
                  <a:gd name="T36" fmla="*/ 816 h 8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00" h="816">
                    <a:moveTo>
                      <a:pt x="0" y="816"/>
                    </a:moveTo>
                    <a:cubicBezTo>
                      <a:pt x="72" y="636"/>
                      <a:pt x="144" y="456"/>
                      <a:pt x="192" y="384"/>
                    </a:cubicBezTo>
                    <a:cubicBezTo>
                      <a:pt x="240" y="312"/>
                      <a:pt x="232" y="336"/>
                      <a:pt x="288" y="384"/>
                    </a:cubicBezTo>
                    <a:cubicBezTo>
                      <a:pt x="344" y="432"/>
                      <a:pt x="456" y="672"/>
                      <a:pt x="528" y="672"/>
                    </a:cubicBezTo>
                    <a:cubicBezTo>
                      <a:pt x="600" y="672"/>
                      <a:pt x="680" y="456"/>
                      <a:pt x="720" y="384"/>
                    </a:cubicBezTo>
                    <a:cubicBezTo>
                      <a:pt x="760" y="312"/>
                      <a:pt x="736" y="272"/>
                      <a:pt x="768" y="240"/>
                    </a:cubicBezTo>
                    <a:cubicBezTo>
                      <a:pt x="800" y="208"/>
                      <a:pt x="848" y="224"/>
                      <a:pt x="912" y="192"/>
                    </a:cubicBezTo>
                    <a:cubicBezTo>
                      <a:pt x="976" y="160"/>
                      <a:pt x="1088" y="40"/>
                      <a:pt x="1152" y="48"/>
                    </a:cubicBezTo>
                    <a:cubicBezTo>
                      <a:pt x="1216" y="56"/>
                      <a:pt x="1144" y="240"/>
                      <a:pt x="1296" y="240"/>
                    </a:cubicBezTo>
                    <a:cubicBezTo>
                      <a:pt x="1448" y="240"/>
                      <a:pt x="1928" y="88"/>
                      <a:pt x="2064" y="48"/>
                    </a:cubicBezTo>
                    <a:cubicBezTo>
                      <a:pt x="2200" y="8"/>
                      <a:pt x="2156" y="4"/>
                      <a:pt x="2112" y="0"/>
                    </a:cubicBezTo>
                  </a:path>
                </a:pathLst>
              </a:custGeom>
              <a:noFill/>
              <a:ln w="9525">
                <a:solidFill>
                  <a:schemeClr val="accent1"/>
                </a:solidFill>
                <a:round/>
                <a:headEnd/>
                <a:tailEnd/>
              </a:ln>
            </p:spPr>
            <p:txBody>
              <a:bodyPr/>
              <a:lstStyle/>
              <a:p>
                <a:endParaRPr lang="zh-CN" altLang="en-US"/>
              </a:p>
            </p:txBody>
          </p:sp>
        </p:grpSp>
        <p:sp>
          <p:nvSpPr>
            <p:cNvPr id="108" name="Text Box 38"/>
            <p:cNvSpPr txBox="1">
              <a:spLocks noChangeArrowheads="1"/>
            </p:cNvSpPr>
            <p:nvPr/>
          </p:nvSpPr>
          <p:spPr bwMode="auto">
            <a:xfrm>
              <a:off x="1752600" y="3733800"/>
              <a:ext cx="3351213" cy="825500"/>
            </a:xfrm>
            <a:prstGeom prst="rect">
              <a:avLst/>
            </a:prstGeom>
            <a:noFill/>
            <a:ln w="9525">
              <a:noFill/>
              <a:miter lim="800000"/>
              <a:headEnd/>
              <a:tailEnd/>
            </a:ln>
          </p:spPr>
          <p:txBody>
            <a:bodyPr wrap="none">
              <a:spAutoFit/>
            </a:bodyPr>
            <a:lstStyle/>
            <a:p>
              <a:r>
                <a:rPr lang="en-US" altLang="zh-CN" sz="1600" dirty="0">
                  <a:ea typeface="宋体" pitchFamily="2" charset="-122"/>
                </a:rPr>
                <a:t>There exist positive constants </a:t>
              </a:r>
              <a:r>
                <a:rPr lang="en-US" altLang="zh-CN" sz="1600" i="1" dirty="0">
                  <a:ea typeface="宋体" pitchFamily="2" charset="-122"/>
                </a:rPr>
                <a:t>c</a:t>
              </a:r>
              <a:endParaRPr lang="en-US" altLang="zh-CN" sz="1600" dirty="0">
                <a:ea typeface="宋体" pitchFamily="2" charset="-122"/>
              </a:endParaRPr>
            </a:p>
            <a:p>
              <a:r>
                <a:rPr lang="en-US" altLang="zh-CN" sz="1600" dirty="0">
                  <a:ea typeface="宋体" pitchFamily="2" charset="-122"/>
                </a:rPr>
                <a:t>such that there is a positive constant </a:t>
              </a:r>
              <a:r>
                <a:rPr lang="en-US" altLang="zh-CN" sz="1600" i="1" dirty="0">
                  <a:ea typeface="宋体" pitchFamily="2" charset="-122"/>
                </a:rPr>
                <a:t>n</a:t>
              </a:r>
              <a:r>
                <a:rPr lang="en-US" altLang="zh-CN" sz="1600" baseline="-25000" dirty="0">
                  <a:ea typeface="宋体" pitchFamily="2" charset="-122"/>
                </a:rPr>
                <a:t>0</a:t>
              </a:r>
              <a:endParaRPr lang="en-US" altLang="zh-CN" sz="1600" dirty="0">
                <a:ea typeface="宋体" pitchFamily="2" charset="-122"/>
              </a:endParaRPr>
            </a:p>
            <a:p>
              <a:r>
                <a:rPr lang="en-US" altLang="zh-CN" sz="1600" dirty="0">
                  <a:ea typeface="宋体" pitchFamily="2" charset="-122"/>
                </a:rPr>
                <a:t>such that …</a:t>
              </a: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Order of growth</a:t>
            </a:r>
            <a:endParaRPr lang="zh-CN" altLang="en-US" dirty="0"/>
          </a:p>
        </p:txBody>
      </p:sp>
      <p:sp>
        <p:nvSpPr>
          <p:cNvPr id="3" name="内容占位符 2"/>
          <p:cNvSpPr>
            <a:spLocks noGrp="1"/>
          </p:cNvSpPr>
          <p:nvPr>
            <p:ph idx="1"/>
          </p:nvPr>
        </p:nvSpPr>
        <p:spPr>
          <a:xfrm>
            <a:off x="357158" y="1357337"/>
            <a:ext cx="8429625" cy="5214935"/>
          </a:xfrm>
        </p:spPr>
        <p:txBody>
          <a:bodyPr>
            <a:normAutofit lnSpcReduction="10000"/>
          </a:bodyPr>
          <a:lstStyle/>
          <a:p>
            <a:pPr eaLnBrk="1" hangingPunct="1">
              <a:lnSpc>
                <a:spcPct val="80000"/>
              </a:lnSpc>
            </a:pPr>
            <a:r>
              <a:rPr lang="en-US" altLang="zh-CN" sz="2800" dirty="0" smtClean="0">
                <a:ea typeface="宋体" pitchFamily="2" charset="-122"/>
                <a:sym typeface="Symbol" pitchFamily="18" charset="2"/>
              </a:rPr>
              <a:t>Asymptotic notations:  , </a:t>
            </a:r>
            <a:r>
              <a:rPr lang="en-US" altLang="zh-CN" sz="2800" i="1" dirty="0" smtClean="0">
                <a:ea typeface="宋体" pitchFamily="2" charset="-122"/>
                <a:sym typeface="Symbol" pitchFamily="18" charset="2"/>
              </a:rPr>
              <a:t>O</a:t>
            </a:r>
            <a:r>
              <a:rPr lang="en-US" altLang="zh-CN" sz="2800" dirty="0" smtClean="0">
                <a:ea typeface="宋体" pitchFamily="2" charset="-122"/>
                <a:sym typeface="Symbol" pitchFamily="18" charset="2"/>
              </a:rPr>
              <a:t>, , </a:t>
            </a:r>
            <a:r>
              <a:rPr lang="en-US" altLang="zh-CN" sz="2800" i="1" dirty="0" smtClean="0">
                <a:ea typeface="宋体" pitchFamily="2" charset="-122"/>
                <a:sym typeface="Symbol" pitchFamily="18" charset="2"/>
              </a:rPr>
              <a:t>o</a:t>
            </a:r>
            <a:r>
              <a:rPr lang="en-US" altLang="zh-CN" sz="2800" dirty="0" smtClean="0">
                <a:ea typeface="宋体" pitchFamily="2" charset="-122"/>
                <a:sym typeface="Symbol" pitchFamily="18" charset="2"/>
              </a:rPr>
              <a:t>, .</a:t>
            </a:r>
          </a:p>
          <a:p>
            <a:pPr eaLnBrk="1" hangingPunct="1">
              <a:lnSpc>
                <a:spcPct val="80000"/>
              </a:lnSpc>
            </a:pPr>
            <a:r>
              <a:rPr lang="en-US" altLang="zh-CN" sz="2800" dirty="0" smtClean="0">
                <a:ea typeface="宋体" pitchFamily="2" charset="-122"/>
              </a:rPr>
              <a:t>The </a:t>
            </a:r>
            <a:r>
              <a:rPr lang="en-US" altLang="zh-CN" sz="2800" dirty="0" smtClean="0">
                <a:solidFill>
                  <a:srgbClr val="FF0000"/>
                </a:solidFill>
                <a:ea typeface="宋体" pitchFamily="2" charset="-122"/>
              </a:rPr>
              <a:t>constant coefficient(s) </a:t>
            </a:r>
            <a:r>
              <a:rPr lang="en-US" altLang="zh-CN" sz="2800" dirty="0" smtClean="0">
                <a:ea typeface="宋体" pitchFamily="2" charset="-122"/>
              </a:rPr>
              <a:t>are ignored.</a:t>
            </a:r>
          </a:p>
          <a:p>
            <a:pPr eaLnBrk="1" hangingPunct="1">
              <a:lnSpc>
                <a:spcPct val="80000"/>
              </a:lnSpc>
            </a:pPr>
            <a:r>
              <a:rPr lang="en-US" altLang="zh-CN" sz="2800" dirty="0" smtClean="0">
                <a:solidFill>
                  <a:srgbClr val="FF0000"/>
                </a:solidFill>
                <a:ea typeface="宋体" pitchFamily="2" charset="-122"/>
              </a:rPr>
              <a:t>Lower order item(s)</a:t>
            </a:r>
            <a:r>
              <a:rPr lang="en-US" altLang="zh-CN" sz="2800" dirty="0" smtClean="0">
                <a:ea typeface="宋体" pitchFamily="2" charset="-122"/>
              </a:rPr>
              <a:t> are ignored, just keep the highest order item.</a:t>
            </a:r>
          </a:p>
          <a:p>
            <a:pPr eaLnBrk="1" hangingPunct="1">
              <a:lnSpc>
                <a:spcPct val="80000"/>
              </a:lnSpc>
            </a:pPr>
            <a:r>
              <a:rPr lang="en-US" altLang="zh-CN" sz="2800" dirty="0" smtClean="0">
                <a:ea typeface="宋体" pitchFamily="2" charset="-122"/>
              </a:rPr>
              <a:t>The rate of growth, or the order of growth, possesses the highest significance. </a:t>
            </a:r>
          </a:p>
          <a:p>
            <a:pPr eaLnBrk="1" hangingPunct="1">
              <a:lnSpc>
                <a:spcPct val="80000"/>
              </a:lnSpc>
            </a:pPr>
            <a:endParaRPr lang="en-US" altLang="zh-CN" sz="2800" dirty="0" smtClean="0">
              <a:ea typeface="宋体" pitchFamily="2" charset="-122"/>
            </a:endParaRPr>
          </a:p>
          <a:p>
            <a:pPr eaLnBrk="1" hangingPunct="1">
              <a:lnSpc>
                <a:spcPct val="80000"/>
              </a:lnSpc>
            </a:pPr>
            <a:r>
              <a:rPr lang="en-US" altLang="zh-CN" sz="2800" dirty="0" smtClean="0">
                <a:ea typeface="宋体" pitchFamily="2" charset="-122"/>
              </a:rPr>
              <a:t>The insertion sort runs in </a:t>
            </a:r>
            <a:r>
              <a:rPr lang="en-US" altLang="zh-CN" sz="2800" dirty="0" smtClean="0">
                <a:sym typeface="Symbol" pitchFamily="18" charset="2"/>
              </a:rPr>
              <a:t>(</a:t>
            </a:r>
            <a:r>
              <a:rPr lang="en-US" altLang="zh-CN" sz="2800" i="1" dirty="0" smtClean="0">
                <a:ea typeface="宋体" pitchFamily="2" charset="-122"/>
                <a:sym typeface="Symbol" pitchFamily="18" charset="2"/>
              </a:rPr>
              <a:t>n</a:t>
            </a:r>
            <a:r>
              <a:rPr lang="en-US" altLang="zh-CN" sz="2800" baseline="30000" dirty="0" smtClean="0">
                <a:ea typeface="宋体" pitchFamily="2" charset="-122"/>
                <a:sym typeface="Symbol" pitchFamily="18" charset="2"/>
              </a:rPr>
              <a:t>2</a:t>
            </a:r>
            <a:r>
              <a:rPr lang="en-US" altLang="zh-CN" sz="2800" dirty="0" smtClean="0">
                <a:sym typeface="Symbol" pitchFamily="18" charset="2"/>
              </a:rPr>
              <a:t>).</a:t>
            </a:r>
            <a:endParaRPr lang="en-US" altLang="zh-CN" sz="2800" dirty="0" smtClean="0">
              <a:ea typeface="宋体" pitchFamily="2" charset="-122"/>
            </a:endParaRPr>
          </a:p>
          <a:p>
            <a:pPr eaLnBrk="1" hangingPunct="1">
              <a:lnSpc>
                <a:spcPct val="80000"/>
              </a:lnSpc>
            </a:pPr>
            <a:r>
              <a:rPr lang="en-US" altLang="zh-CN" sz="2800" i="1" dirty="0" smtClean="0"/>
              <a:t>f</a:t>
            </a:r>
            <a:r>
              <a:rPr lang="en-US" altLang="zh-CN" sz="2800" dirty="0" smtClean="0"/>
              <a:t>(</a:t>
            </a:r>
            <a:r>
              <a:rPr lang="en-US" altLang="zh-CN" sz="2800" i="1" dirty="0" smtClean="0"/>
              <a:t>n</a:t>
            </a:r>
            <a:r>
              <a:rPr lang="en-US" altLang="zh-CN" sz="2800" dirty="0" smtClean="0"/>
              <a:t>)= </a:t>
            </a:r>
            <a:r>
              <a:rPr lang="en-US" altLang="zh-CN" sz="2800" dirty="0" smtClean="0">
                <a:sym typeface="Symbol" pitchFamily="18" charset="2"/>
              </a:rPr>
              <a:t></a:t>
            </a:r>
            <a:r>
              <a:rPr lang="en-US" altLang="zh-CN" sz="2800" dirty="0" smtClean="0"/>
              <a:t>(</a:t>
            </a:r>
            <a:r>
              <a:rPr lang="en-US" altLang="zh-CN" sz="2800" i="1" dirty="0" smtClean="0"/>
              <a:t>g</a:t>
            </a:r>
            <a:r>
              <a:rPr lang="en-US" altLang="zh-CN" sz="2800" dirty="0" smtClean="0"/>
              <a:t>(</a:t>
            </a:r>
            <a:r>
              <a:rPr lang="en-US" altLang="zh-CN" sz="2800" i="1" dirty="0" smtClean="0"/>
              <a:t>n</a:t>
            </a:r>
            <a:r>
              <a:rPr lang="en-US" altLang="zh-CN" sz="2800" dirty="0" smtClean="0"/>
              <a:t>)) actually means</a:t>
            </a:r>
            <a:r>
              <a:rPr lang="zh-CN" altLang="en-US" sz="2800" dirty="0" smtClean="0"/>
              <a:t>：</a:t>
            </a:r>
            <a:r>
              <a:rPr lang="en-US" altLang="zh-CN" sz="2800" i="1" dirty="0" smtClean="0"/>
              <a:t>f</a:t>
            </a:r>
            <a:r>
              <a:rPr lang="en-US" altLang="zh-CN" sz="2800" dirty="0" smtClean="0"/>
              <a:t>(</a:t>
            </a:r>
            <a:r>
              <a:rPr lang="en-US" altLang="zh-CN" sz="2800" i="1" dirty="0" smtClean="0"/>
              <a:t>n</a:t>
            </a:r>
            <a:r>
              <a:rPr lang="en-US" altLang="zh-CN" sz="2800" dirty="0" smtClean="0"/>
              <a:t>) </a:t>
            </a:r>
            <a:r>
              <a:rPr lang="en-US" altLang="zh-CN" sz="2800" dirty="0" smtClean="0">
                <a:sym typeface="Symbol" pitchFamily="18" charset="2"/>
              </a:rPr>
              <a:t></a:t>
            </a:r>
            <a:r>
              <a:rPr lang="en-US" altLang="zh-CN" sz="2800" dirty="0" smtClean="0"/>
              <a:t> </a:t>
            </a:r>
            <a:r>
              <a:rPr lang="en-US" altLang="zh-CN" sz="2800" dirty="0" smtClean="0">
                <a:sym typeface="Symbol" pitchFamily="18" charset="2"/>
              </a:rPr>
              <a:t></a:t>
            </a:r>
            <a:r>
              <a:rPr lang="en-US" altLang="zh-CN" sz="2800" dirty="0" smtClean="0"/>
              <a:t>(</a:t>
            </a:r>
            <a:r>
              <a:rPr lang="en-US" altLang="zh-CN" sz="2800" i="1" dirty="0" smtClean="0"/>
              <a:t>g</a:t>
            </a:r>
            <a:r>
              <a:rPr lang="en-US" altLang="zh-CN" sz="2800" dirty="0" smtClean="0"/>
              <a:t>(</a:t>
            </a:r>
            <a:r>
              <a:rPr lang="en-US" altLang="zh-CN" sz="2800" i="1" dirty="0" smtClean="0"/>
              <a:t>n</a:t>
            </a:r>
            <a:r>
              <a:rPr lang="en-US" altLang="zh-CN" sz="2800" dirty="0" smtClean="0"/>
              <a:t>))</a:t>
            </a:r>
            <a:r>
              <a:rPr lang="zh-CN" altLang="en-US" sz="2800" dirty="0" smtClean="0"/>
              <a:t>。</a:t>
            </a:r>
            <a:endParaRPr lang="en-US" altLang="zh-CN" sz="2800" dirty="0" smtClean="0"/>
          </a:p>
          <a:p>
            <a:pPr eaLnBrk="1" hangingPunct="1">
              <a:lnSpc>
                <a:spcPct val="80000"/>
              </a:lnSpc>
            </a:pPr>
            <a:endParaRPr lang="en-US" altLang="zh-CN" sz="2800" dirty="0" smtClean="0">
              <a:ea typeface="宋体" pitchFamily="2" charset="-122"/>
            </a:endParaRPr>
          </a:p>
          <a:p>
            <a:pPr eaLnBrk="1" hangingPunct="1">
              <a:lnSpc>
                <a:spcPct val="80000"/>
              </a:lnSpc>
            </a:pPr>
            <a:r>
              <a:rPr lang="en-US" altLang="zh-CN" sz="2800" dirty="0" smtClean="0">
                <a:ea typeface="宋体" pitchFamily="2" charset="-122"/>
                <a:sym typeface="Symbol" pitchFamily="18" charset="2"/>
              </a:rPr>
              <a:t>Typical order of growth: O(1), </a:t>
            </a:r>
            <a:r>
              <a:rPr lang="en-US" altLang="zh-CN" sz="2800" dirty="0" smtClean="0">
                <a:ea typeface="宋体" pitchFamily="2" charset="-122"/>
                <a:sym typeface="Symbol" pitchFamily="18" charset="2"/>
              </a:rPr>
              <a:t>O(log </a:t>
            </a:r>
            <a:r>
              <a:rPr lang="en-US" altLang="zh-CN" sz="2800" i="1" dirty="0" smtClean="0">
                <a:ea typeface="宋体" pitchFamily="2" charset="-122"/>
                <a:sym typeface="Symbol" pitchFamily="18" charset="2"/>
              </a:rPr>
              <a:t>n</a:t>
            </a:r>
            <a:r>
              <a:rPr lang="en-US" altLang="zh-CN" sz="2800" dirty="0" smtClean="0">
                <a:ea typeface="宋体" pitchFamily="2" charset="-122"/>
                <a:sym typeface="Symbol" pitchFamily="18" charset="2"/>
              </a:rPr>
              <a:t>), O(</a:t>
            </a:r>
            <a:r>
              <a:rPr lang="en-US" altLang="zh-CN" sz="2800" i="1" dirty="0" smtClean="0">
                <a:ea typeface="宋体" pitchFamily="2" charset="-122"/>
                <a:sym typeface="Symbol" pitchFamily="18" charset="2"/>
              </a:rPr>
              <a:t>n</a:t>
            </a:r>
            <a:r>
              <a:rPr lang="en-US" altLang="zh-CN" sz="2800" dirty="0" smtClean="0">
                <a:ea typeface="宋体" pitchFamily="2" charset="-122"/>
                <a:sym typeface="Symbol" pitchFamily="18" charset="2"/>
              </a:rPr>
              <a:t>), O(</a:t>
            </a:r>
            <a:r>
              <a:rPr lang="en-US" altLang="zh-CN" sz="2800" i="1" dirty="0" smtClean="0">
                <a:ea typeface="宋体" pitchFamily="2" charset="-122"/>
                <a:sym typeface="Symbol" pitchFamily="18" charset="2"/>
              </a:rPr>
              <a:t>n</a:t>
            </a:r>
            <a:r>
              <a:rPr lang="en-US" altLang="zh-CN" sz="2800" dirty="0" smtClean="0">
                <a:ea typeface="宋体" pitchFamily="2" charset="-122"/>
                <a:sym typeface="Symbol" pitchFamily="18" charset="2"/>
              </a:rPr>
              <a:t>), </a:t>
            </a:r>
            <a:r>
              <a:rPr lang="en-US" altLang="zh-CN" sz="2800" dirty="0" smtClean="0">
                <a:ea typeface="宋体" pitchFamily="2" charset="-122"/>
                <a:sym typeface="Symbol" pitchFamily="18" charset="2"/>
              </a:rPr>
              <a:t>O(</a:t>
            </a:r>
            <a:r>
              <a:rPr lang="en-US" altLang="zh-CN" sz="2800" i="1" dirty="0" err="1" smtClean="0">
                <a:ea typeface="宋体" pitchFamily="2" charset="-122"/>
                <a:sym typeface="Symbol" pitchFamily="18" charset="2"/>
              </a:rPr>
              <a:t>n</a:t>
            </a:r>
            <a:r>
              <a:rPr lang="en-US" altLang="zh-CN" sz="2800" dirty="0" err="1" smtClean="0">
                <a:ea typeface="宋体" pitchFamily="2" charset="-122"/>
                <a:sym typeface="Symbol" pitchFamily="18" charset="2"/>
              </a:rPr>
              <a:t>log</a:t>
            </a:r>
            <a:r>
              <a:rPr lang="en-US" altLang="zh-CN" sz="2800" i="1" dirty="0" smtClean="0">
                <a:ea typeface="宋体" pitchFamily="2" charset="-122"/>
                <a:sym typeface="Symbol" pitchFamily="18" charset="2"/>
              </a:rPr>
              <a:t> </a:t>
            </a:r>
            <a:r>
              <a:rPr lang="en-US" altLang="zh-CN" sz="2800" i="1" dirty="0" smtClean="0">
                <a:ea typeface="宋体" pitchFamily="2" charset="-122"/>
                <a:sym typeface="Symbol" pitchFamily="18" charset="2"/>
              </a:rPr>
              <a:t>n</a:t>
            </a:r>
            <a:r>
              <a:rPr lang="en-US" altLang="zh-CN" sz="2800" dirty="0" smtClean="0">
                <a:ea typeface="宋体" pitchFamily="2" charset="-122"/>
                <a:sym typeface="Symbol" pitchFamily="18" charset="2"/>
              </a:rPr>
              <a:t>), O(</a:t>
            </a:r>
            <a:r>
              <a:rPr lang="en-US" altLang="zh-CN" sz="2800" i="1" dirty="0" smtClean="0">
                <a:ea typeface="宋体" pitchFamily="2" charset="-122"/>
                <a:sym typeface="Symbol" pitchFamily="18" charset="2"/>
              </a:rPr>
              <a:t>n</a:t>
            </a:r>
            <a:r>
              <a:rPr lang="en-US" altLang="zh-CN" sz="2800" baseline="30000" dirty="0" smtClean="0">
                <a:ea typeface="宋体" pitchFamily="2" charset="-122"/>
                <a:sym typeface="Symbol" pitchFamily="18" charset="2"/>
              </a:rPr>
              <a:t>2</a:t>
            </a:r>
            <a:r>
              <a:rPr lang="en-US" altLang="zh-CN" sz="2800" dirty="0" smtClean="0">
                <a:ea typeface="宋体" pitchFamily="2" charset="-122"/>
                <a:sym typeface="Symbol" pitchFamily="18" charset="2"/>
              </a:rPr>
              <a:t>), O(</a:t>
            </a:r>
            <a:r>
              <a:rPr lang="en-US" altLang="zh-CN" sz="2800" i="1" dirty="0" smtClean="0">
                <a:ea typeface="宋体" pitchFamily="2" charset="-122"/>
                <a:sym typeface="Symbol" pitchFamily="18" charset="2"/>
              </a:rPr>
              <a:t>n</a:t>
            </a:r>
            <a:r>
              <a:rPr lang="en-US" altLang="zh-CN" sz="2800" baseline="30000" dirty="0" smtClean="0">
                <a:ea typeface="宋体" pitchFamily="2" charset="-122"/>
                <a:sym typeface="Symbol" pitchFamily="18" charset="2"/>
              </a:rPr>
              <a:t>3</a:t>
            </a:r>
            <a:r>
              <a:rPr lang="en-US" altLang="zh-CN" sz="2800" dirty="0" smtClean="0">
                <a:ea typeface="宋体" pitchFamily="2" charset="-122"/>
                <a:sym typeface="Symbol" pitchFamily="18" charset="2"/>
              </a:rPr>
              <a:t>), O(2</a:t>
            </a:r>
            <a:r>
              <a:rPr lang="en-US" altLang="zh-CN" sz="2800" i="1" baseline="30000" dirty="0" smtClean="0">
                <a:ea typeface="宋体" pitchFamily="2" charset="-122"/>
                <a:sym typeface="Symbol" pitchFamily="18" charset="2"/>
              </a:rPr>
              <a:t>n</a:t>
            </a:r>
            <a:r>
              <a:rPr lang="en-US" altLang="zh-CN" sz="2800" dirty="0" smtClean="0">
                <a:ea typeface="宋体" pitchFamily="2" charset="-122"/>
                <a:sym typeface="Symbol" pitchFamily="18" charset="2"/>
              </a:rPr>
              <a:t>), O(</a:t>
            </a:r>
            <a:r>
              <a:rPr lang="en-US" altLang="zh-CN" sz="2800" i="1" dirty="0" smtClean="0">
                <a:ea typeface="宋体" pitchFamily="2" charset="-122"/>
                <a:sym typeface="Symbol" pitchFamily="18" charset="2"/>
              </a:rPr>
              <a:t>n</a:t>
            </a:r>
            <a:r>
              <a:rPr lang="en-US" altLang="zh-CN" sz="2800" dirty="0" smtClean="0">
                <a:ea typeface="宋体" pitchFamily="2" charset="-122"/>
                <a:sym typeface="Symbol" pitchFamily="18" charset="2"/>
              </a:rPr>
              <a:t>!).</a:t>
            </a:r>
          </a:p>
          <a:p>
            <a:pPr eaLnBrk="1" hangingPunct="1">
              <a:lnSpc>
                <a:spcPct val="80000"/>
              </a:lnSpc>
            </a:pPr>
            <a:endParaRPr lang="en-US" altLang="zh-CN" sz="2800" dirty="0" smtClean="0">
              <a:ea typeface="宋体" pitchFamily="2" charset="-122"/>
              <a:sym typeface="Symbol" pitchFamily="18" charset="2"/>
            </a:endParaRPr>
          </a:p>
          <a:p>
            <a:pPr eaLnBrk="1" hangingPunct="1">
              <a:lnSpc>
                <a:spcPct val="80000"/>
              </a:lnSpc>
            </a:pPr>
            <a:r>
              <a:rPr lang="en-US" altLang="zh-CN" sz="2800" dirty="0" smtClean="0">
                <a:ea typeface="宋体" pitchFamily="2" charset="-122"/>
                <a:sym typeface="Symbol" pitchFamily="18" charset="2"/>
              </a:rPr>
              <a:t>What’s the complexity of each Fib algorithm?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blinds(horizontal)">
                                      <p:cBhvr>
                                        <p:cTn id="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Approximation for factorials</a:t>
            </a:r>
            <a:endParaRPr lang="zh-CN" altLang="en-US" dirty="0"/>
          </a:p>
        </p:txBody>
      </p:sp>
      <p:graphicFrame>
        <p:nvGraphicFramePr>
          <p:cNvPr id="28675" name="Object 3"/>
          <p:cNvGraphicFramePr>
            <a:graphicFrameLocks noChangeAspect="1"/>
          </p:cNvGraphicFramePr>
          <p:nvPr/>
        </p:nvGraphicFramePr>
        <p:xfrm>
          <a:off x="1428728" y="1838322"/>
          <a:ext cx="3744912" cy="1090612"/>
        </p:xfrm>
        <a:graphic>
          <a:graphicData uri="http://schemas.openxmlformats.org/presentationml/2006/ole">
            <p:oleObj spid="_x0000_s28675" name="Equation" r:id="rId3" imgW="1663560" imgH="482400" progId="Equation.DSMT4">
              <p:embed/>
            </p:oleObj>
          </a:graphicData>
        </a:graphic>
      </p:graphicFrame>
      <p:sp>
        <p:nvSpPr>
          <p:cNvPr id="7" name="内容占位符 2"/>
          <p:cNvSpPr>
            <a:spLocks noGrp="1"/>
          </p:cNvSpPr>
          <p:nvPr>
            <p:ph idx="1"/>
          </p:nvPr>
        </p:nvSpPr>
        <p:spPr>
          <a:xfrm>
            <a:off x="357188" y="1357337"/>
            <a:ext cx="8429625" cy="5214935"/>
          </a:xfrm>
        </p:spPr>
        <p:txBody>
          <a:bodyPr/>
          <a:lstStyle/>
          <a:p>
            <a:r>
              <a:rPr lang="en-US" altLang="zh-CN" dirty="0" err="1" smtClean="0">
                <a:sym typeface="Symbol" pitchFamily="18" charset="2"/>
              </a:rPr>
              <a:t>Stirling’s</a:t>
            </a:r>
            <a:r>
              <a:rPr lang="en-US" altLang="zh-CN" dirty="0" smtClean="0">
                <a:sym typeface="Symbol" pitchFamily="18" charset="2"/>
              </a:rPr>
              <a:t> approximation</a:t>
            </a:r>
          </a:p>
          <a:p>
            <a:endParaRPr lang="en-US" altLang="zh-CN" dirty="0" smtClean="0">
              <a:sym typeface="Symbol" pitchFamily="18" charset="2"/>
            </a:endParaRPr>
          </a:p>
          <a:p>
            <a:pPr>
              <a:buNone/>
            </a:pPr>
            <a:r>
              <a:rPr lang="en-US" altLang="zh-CN" dirty="0" smtClean="0"/>
              <a:t> </a:t>
            </a:r>
          </a:p>
          <a:p>
            <a:endParaRPr lang="zh-CN" altLang="en-US" dirty="0" smtClean="0"/>
          </a:p>
        </p:txBody>
      </p:sp>
      <p:graphicFrame>
        <p:nvGraphicFramePr>
          <p:cNvPr id="28676" name="Object 4"/>
          <p:cNvGraphicFramePr>
            <a:graphicFrameLocks noChangeAspect="1"/>
          </p:cNvGraphicFramePr>
          <p:nvPr/>
        </p:nvGraphicFramePr>
        <p:xfrm>
          <a:off x="1357290" y="3143248"/>
          <a:ext cx="1584325" cy="568325"/>
        </p:xfrm>
        <a:graphic>
          <a:graphicData uri="http://schemas.openxmlformats.org/presentationml/2006/ole">
            <p:oleObj spid="_x0000_s28676" name="公式" r:id="rId4" imgW="634725" imgH="228501" progId="">
              <p:embed/>
            </p:oleObj>
          </a:graphicData>
        </a:graphic>
      </p:graphicFrame>
      <p:graphicFrame>
        <p:nvGraphicFramePr>
          <p:cNvPr id="28677" name="Object 5"/>
          <p:cNvGraphicFramePr>
            <a:graphicFrameLocks noChangeAspect="1"/>
          </p:cNvGraphicFramePr>
          <p:nvPr/>
        </p:nvGraphicFramePr>
        <p:xfrm>
          <a:off x="1357290" y="4151311"/>
          <a:ext cx="1511300" cy="525462"/>
        </p:xfrm>
        <a:graphic>
          <a:graphicData uri="http://schemas.openxmlformats.org/presentationml/2006/ole">
            <p:oleObj spid="_x0000_s28677" name="公式" r:id="rId5" imgW="660400" imgH="228600" progId="">
              <p:embed/>
            </p:oleObj>
          </a:graphicData>
        </a:graphic>
      </p:graphicFrame>
      <p:graphicFrame>
        <p:nvGraphicFramePr>
          <p:cNvPr id="28678" name="Object 6"/>
          <p:cNvGraphicFramePr>
            <a:graphicFrameLocks noChangeAspect="1"/>
          </p:cNvGraphicFramePr>
          <p:nvPr/>
        </p:nvGraphicFramePr>
        <p:xfrm>
          <a:off x="1416027" y="5303836"/>
          <a:ext cx="2763838" cy="452437"/>
        </p:xfrm>
        <a:graphic>
          <a:graphicData uri="http://schemas.openxmlformats.org/presentationml/2006/ole">
            <p:oleObj spid="_x0000_s28678" name="公式" r:id="rId6" imgW="1218960" imgH="203040" progId="">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Arithmetic operation</a:t>
            </a:r>
            <a:endParaRPr lang="zh-CN" altLang="en-US" dirty="0"/>
          </a:p>
        </p:txBody>
      </p:sp>
      <p:sp>
        <p:nvSpPr>
          <p:cNvPr id="3" name="内容占位符 2"/>
          <p:cNvSpPr>
            <a:spLocks noGrp="1"/>
          </p:cNvSpPr>
          <p:nvPr>
            <p:ph idx="1"/>
          </p:nvPr>
        </p:nvSpPr>
        <p:spPr/>
        <p:txBody>
          <a:bodyPr/>
          <a:lstStyle/>
          <a:p>
            <a:pPr>
              <a:lnSpc>
                <a:spcPct val="150000"/>
              </a:lnSpc>
            </a:pPr>
            <a:r>
              <a:rPr lang="en-US" altLang="zh-CN" i="1" dirty="0" smtClean="0"/>
              <a:t>O</a:t>
            </a:r>
            <a:r>
              <a:rPr lang="en-US" altLang="zh-CN" dirty="0" smtClean="0"/>
              <a:t>(</a:t>
            </a:r>
            <a:r>
              <a:rPr lang="en-US" altLang="zh-CN" i="1" dirty="0" smtClean="0"/>
              <a:t>f</a:t>
            </a:r>
            <a:r>
              <a:rPr lang="en-US" altLang="zh-CN" dirty="0" smtClean="0"/>
              <a:t>(</a:t>
            </a:r>
            <a:r>
              <a:rPr lang="en-US" altLang="zh-CN" i="1" dirty="0" smtClean="0"/>
              <a:t>n</a:t>
            </a:r>
            <a:r>
              <a:rPr lang="en-US" altLang="zh-CN" dirty="0" smtClean="0"/>
              <a:t>))+</a:t>
            </a:r>
            <a:r>
              <a:rPr lang="en-US" altLang="zh-CN" i="1" dirty="0" smtClean="0"/>
              <a:t>O</a:t>
            </a:r>
            <a:r>
              <a:rPr lang="en-US" altLang="zh-CN" dirty="0" smtClean="0"/>
              <a:t>(</a:t>
            </a:r>
            <a:r>
              <a:rPr lang="en-US" altLang="zh-CN" i="1" dirty="0" smtClean="0"/>
              <a:t>g</a:t>
            </a:r>
            <a:r>
              <a:rPr lang="en-US" altLang="zh-CN" dirty="0" smtClean="0"/>
              <a:t>(</a:t>
            </a:r>
            <a:r>
              <a:rPr lang="en-US" altLang="zh-CN" i="1" dirty="0" smtClean="0"/>
              <a:t>n</a:t>
            </a:r>
            <a:r>
              <a:rPr lang="en-US" altLang="zh-CN" dirty="0" smtClean="0"/>
              <a:t>)) </a:t>
            </a:r>
            <a:r>
              <a:rPr lang="en-US" altLang="zh-CN" dirty="0" smtClean="0">
                <a:sym typeface="Symbol" pitchFamily="18" charset="2"/>
              </a:rPr>
              <a:t>=</a:t>
            </a:r>
            <a:r>
              <a:rPr lang="en-US" altLang="zh-CN" dirty="0" smtClean="0"/>
              <a:t> </a:t>
            </a:r>
            <a:r>
              <a:rPr lang="en-US" altLang="zh-CN" i="1" dirty="0" smtClean="0"/>
              <a:t>O</a:t>
            </a:r>
            <a:r>
              <a:rPr lang="en-US" altLang="zh-CN" dirty="0" smtClean="0"/>
              <a:t>(max{</a:t>
            </a:r>
            <a:r>
              <a:rPr lang="en-US" altLang="zh-CN" i="1" dirty="0" smtClean="0"/>
              <a:t>f</a:t>
            </a:r>
            <a:r>
              <a:rPr lang="en-US" altLang="zh-CN" dirty="0" smtClean="0"/>
              <a:t>(n),</a:t>
            </a:r>
            <a:r>
              <a:rPr lang="en-US" altLang="zh-CN" i="1" dirty="0" smtClean="0"/>
              <a:t>g</a:t>
            </a:r>
            <a:r>
              <a:rPr lang="en-US" altLang="zh-CN" dirty="0" smtClean="0"/>
              <a:t>(</a:t>
            </a:r>
            <a:r>
              <a:rPr lang="en-US" altLang="zh-CN" i="1" dirty="0" smtClean="0"/>
              <a:t>n</a:t>
            </a:r>
            <a:r>
              <a:rPr lang="en-US" altLang="zh-CN" dirty="0" smtClean="0"/>
              <a:t>)}) </a:t>
            </a:r>
            <a:r>
              <a:rPr lang="zh-CN" altLang="en-US" dirty="0" smtClean="0"/>
              <a:t>；</a:t>
            </a:r>
          </a:p>
          <a:p>
            <a:pPr>
              <a:lnSpc>
                <a:spcPct val="150000"/>
              </a:lnSpc>
            </a:pPr>
            <a:r>
              <a:rPr lang="en-US" altLang="zh-CN" i="1" dirty="0" smtClean="0"/>
              <a:t>O</a:t>
            </a:r>
            <a:r>
              <a:rPr lang="en-US" altLang="zh-CN" dirty="0" smtClean="0"/>
              <a:t>(</a:t>
            </a:r>
            <a:r>
              <a:rPr lang="en-US" altLang="zh-CN" i="1" dirty="0" smtClean="0"/>
              <a:t>f</a:t>
            </a:r>
            <a:r>
              <a:rPr lang="en-US" altLang="zh-CN" dirty="0" smtClean="0"/>
              <a:t>(</a:t>
            </a:r>
            <a:r>
              <a:rPr lang="en-US" altLang="zh-CN" i="1" dirty="0" smtClean="0"/>
              <a:t>n</a:t>
            </a:r>
            <a:r>
              <a:rPr lang="en-US" altLang="zh-CN" dirty="0" smtClean="0"/>
              <a:t>))+</a:t>
            </a:r>
            <a:r>
              <a:rPr lang="en-US" altLang="zh-CN" i="1" dirty="0" smtClean="0"/>
              <a:t>O</a:t>
            </a:r>
            <a:r>
              <a:rPr lang="en-US" altLang="zh-CN" dirty="0" smtClean="0"/>
              <a:t>(</a:t>
            </a:r>
            <a:r>
              <a:rPr lang="en-US" altLang="zh-CN" i="1" dirty="0" smtClean="0"/>
              <a:t>g</a:t>
            </a:r>
            <a:r>
              <a:rPr lang="en-US" altLang="zh-CN" dirty="0" smtClean="0"/>
              <a:t>(</a:t>
            </a:r>
            <a:r>
              <a:rPr lang="en-US" altLang="zh-CN" i="1" dirty="0" smtClean="0"/>
              <a:t>n</a:t>
            </a:r>
            <a:r>
              <a:rPr lang="en-US" altLang="zh-CN" dirty="0" smtClean="0"/>
              <a:t>)) </a:t>
            </a:r>
            <a:r>
              <a:rPr lang="en-US" altLang="zh-CN" dirty="0" smtClean="0">
                <a:sym typeface="Symbol" pitchFamily="18" charset="2"/>
              </a:rPr>
              <a:t>=</a:t>
            </a:r>
            <a:r>
              <a:rPr lang="en-US" altLang="zh-CN" dirty="0" smtClean="0"/>
              <a:t> </a:t>
            </a:r>
            <a:r>
              <a:rPr lang="en-US" altLang="zh-CN" i="1" dirty="0" smtClean="0"/>
              <a:t>O</a:t>
            </a:r>
            <a:r>
              <a:rPr lang="en-US" altLang="zh-CN" dirty="0" smtClean="0"/>
              <a:t>(</a:t>
            </a:r>
            <a:r>
              <a:rPr lang="en-US" altLang="zh-CN" i="1" dirty="0" smtClean="0"/>
              <a:t>f</a:t>
            </a:r>
            <a:r>
              <a:rPr lang="en-US" altLang="zh-CN" dirty="0" smtClean="0"/>
              <a:t>(n)+</a:t>
            </a:r>
            <a:r>
              <a:rPr lang="en-US" altLang="zh-CN" i="1" dirty="0" smtClean="0"/>
              <a:t>g</a:t>
            </a:r>
            <a:r>
              <a:rPr lang="en-US" altLang="zh-CN" dirty="0" smtClean="0"/>
              <a:t>(</a:t>
            </a:r>
            <a:r>
              <a:rPr lang="en-US" altLang="zh-CN" i="1" dirty="0" smtClean="0"/>
              <a:t>n</a:t>
            </a:r>
            <a:r>
              <a:rPr lang="en-US" altLang="zh-CN" dirty="0" smtClean="0"/>
              <a:t>)) </a:t>
            </a:r>
            <a:r>
              <a:rPr lang="zh-CN" altLang="en-US" dirty="0" smtClean="0"/>
              <a:t>；</a:t>
            </a:r>
          </a:p>
          <a:p>
            <a:pPr>
              <a:lnSpc>
                <a:spcPct val="150000"/>
              </a:lnSpc>
            </a:pPr>
            <a:r>
              <a:rPr lang="en-US" altLang="zh-CN" i="1" dirty="0" smtClean="0"/>
              <a:t>O</a:t>
            </a:r>
            <a:r>
              <a:rPr lang="en-US" altLang="zh-CN" dirty="0" smtClean="0"/>
              <a:t>(</a:t>
            </a:r>
            <a:r>
              <a:rPr lang="en-US" altLang="zh-CN" i="1" dirty="0" smtClean="0"/>
              <a:t>f</a:t>
            </a:r>
            <a:r>
              <a:rPr lang="en-US" altLang="zh-CN" dirty="0" smtClean="0"/>
              <a:t>(</a:t>
            </a:r>
            <a:r>
              <a:rPr lang="en-US" altLang="zh-CN" i="1" dirty="0" smtClean="0"/>
              <a:t>n</a:t>
            </a:r>
            <a:r>
              <a:rPr lang="en-US" altLang="zh-CN" dirty="0" smtClean="0"/>
              <a:t>))*</a:t>
            </a:r>
            <a:r>
              <a:rPr lang="en-US" altLang="zh-CN" i="1" dirty="0" smtClean="0"/>
              <a:t>O</a:t>
            </a:r>
            <a:r>
              <a:rPr lang="en-US" altLang="zh-CN" dirty="0" smtClean="0"/>
              <a:t>(</a:t>
            </a:r>
            <a:r>
              <a:rPr lang="en-US" altLang="zh-CN" i="1" dirty="0" smtClean="0"/>
              <a:t>g</a:t>
            </a:r>
            <a:r>
              <a:rPr lang="en-US" altLang="zh-CN" dirty="0" smtClean="0"/>
              <a:t>(</a:t>
            </a:r>
            <a:r>
              <a:rPr lang="en-US" altLang="zh-CN" i="1" dirty="0" smtClean="0"/>
              <a:t>n</a:t>
            </a:r>
            <a:r>
              <a:rPr lang="en-US" altLang="zh-CN" dirty="0" smtClean="0"/>
              <a:t>)) </a:t>
            </a:r>
            <a:r>
              <a:rPr lang="en-US" altLang="zh-CN" dirty="0" smtClean="0">
                <a:sym typeface="Symbol" pitchFamily="18" charset="2"/>
              </a:rPr>
              <a:t>=</a:t>
            </a:r>
            <a:r>
              <a:rPr lang="en-US" altLang="zh-CN" dirty="0" smtClean="0"/>
              <a:t> </a:t>
            </a:r>
            <a:r>
              <a:rPr lang="en-US" altLang="zh-CN" i="1" dirty="0" smtClean="0"/>
              <a:t>O</a:t>
            </a:r>
            <a:r>
              <a:rPr lang="en-US" altLang="zh-CN" dirty="0" smtClean="0"/>
              <a:t>(</a:t>
            </a:r>
            <a:r>
              <a:rPr lang="en-US" altLang="zh-CN" i="1" dirty="0" smtClean="0"/>
              <a:t>f</a:t>
            </a:r>
            <a:r>
              <a:rPr lang="en-US" altLang="zh-CN" dirty="0" smtClean="0"/>
              <a:t>(n)*</a:t>
            </a:r>
            <a:r>
              <a:rPr lang="en-US" altLang="zh-CN" i="1" dirty="0" smtClean="0"/>
              <a:t>g</a:t>
            </a:r>
            <a:r>
              <a:rPr lang="en-US" altLang="zh-CN" dirty="0" smtClean="0"/>
              <a:t>(</a:t>
            </a:r>
            <a:r>
              <a:rPr lang="en-US" altLang="zh-CN" i="1" dirty="0" smtClean="0"/>
              <a:t>n</a:t>
            </a:r>
            <a:r>
              <a:rPr lang="en-US" altLang="zh-CN" dirty="0" smtClean="0"/>
              <a:t>)) </a:t>
            </a:r>
            <a:r>
              <a:rPr lang="zh-CN" altLang="en-US" dirty="0" smtClean="0"/>
              <a:t>；</a:t>
            </a:r>
          </a:p>
          <a:p>
            <a:pPr>
              <a:lnSpc>
                <a:spcPct val="150000"/>
              </a:lnSpc>
            </a:pPr>
            <a:r>
              <a:rPr lang="en-US" altLang="zh-CN" i="1" dirty="0" smtClean="0"/>
              <a:t>O</a:t>
            </a:r>
            <a:r>
              <a:rPr lang="en-US" altLang="zh-CN" dirty="0" smtClean="0"/>
              <a:t>(</a:t>
            </a:r>
            <a:r>
              <a:rPr lang="en-US" altLang="zh-CN" i="1" dirty="0" err="1" smtClean="0"/>
              <a:t>cf</a:t>
            </a:r>
            <a:r>
              <a:rPr lang="en-US" altLang="zh-CN" dirty="0" smtClean="0"/>
              <a:t>(</a:t>
            </a:r>
            <a:r>
              <a:rPr lang="en-US" altLang="zh-CN" i="1" dirty="0" smtClean="0"/>
              <a:t>n</a:t>
            </a:r>
            <a:r>
              <a:rPr lang="en-US" altLang="zh-CN" dirty="0" smtClean="0"/>
              <a:t>)) </a:t>
            </a:r>
            <a:r>
              <a:rPr lang="en-US" altLang="zh-CN" dirty="0" smtClean="0">
                <a:sym typeface="Symbol" pitchFamily="18" charset="2"/>
              </a:rPr>
              <a:t>=</a:t>
            </a:r>
            <a:r>
              <a:rPr lang="en-US" altLang="zh-CN" dirty="0" smtClean="0"/>
              <a:t> </a:t>
            </a:r>
            <a:r>
              <a:rPr lang="en-US" altLang="zh-CN" i="1" dirty="0" smtClean="0"/>
              <a:t>O</a:t>
            </a:r>
            <a:r>
              <a:rPr lang="en-US" altLang="zh-CN" dirty="0" smtClean="0"/>
              <a:t>(</a:t>
            </a:r>
            <a:r>
              <a:rPr lang="en-US" altLang="zh-CN" i="1" dirty="0" smtClean="0"/>
              <a:t>f</a:t>
            </a:r>
            <a:r>
              <a:rPr lang="en-US" altLang="zh-CN" dirty="0" smtClean="0"/>
              <a:t>(n)) </a:t>
            </a:r>
            <a:r>
              <a:rPr lang="zh-CN" altLang="en-US" dirty="0" smtClean="0"/>
              <a:t>；</a:t>
            </a:r>
          </a:p>
          <a:p>
            <a:pPr>
              <a:lnSpc>
                <a:spcPct val="150000"/>
              </a:lnSpc>
            </a:pPr>
            <a:r>
              <a:rPr lang="en-US" altLang="zh-CN" i="1" dirty="0" smtClean="0"/>
              <a:t>g</a:t>
            </a:r>
            <a:r>
              <a:rPr lang="en-US" altLang="zh-CN" dirty="0" smtClean="0"/>
              <a:t>(</a:t>
            </a:r>
            <a:r>
              <a:rPr lang="en-US" altLang="zh-CN" i="1" dirty="0" smtClean="0"/>
              <a:t>n</a:t>
            </a:r>
            <a:r>
              <a:rPr lang="en-US" altLang="zh-CN" dirty="0" smtClean="0"/>
              <a:t>)= </a:t>
            </a:r>
            <a:r>
              <a:rPr lang="en-US" altLang="zh-CN" i="1" dirty="0" smtClean="0"/>
              <a:t>O</a:t>
            </a:r>
            <a:r>
              <a:rPr lang="en-US" altLang="zh-CN" dirty="0" smtClean="0"/>
              <a:t>(</a:t>
            </a:r>
            <a:r>
              <a:rPr lang="en-US" altLang="zh-CN" i="1" dirty="0" smtClean="0"/>
              <a:t>f</a:t>
            </a:r>
            <a:r>
              <a:rPr lang="en-US" altLang="zh-CN" dirty="0" smtClean="0"/>
              <a:t>(</a:t>
            </a:r>
            <a:r>
              <a:rPr lang="en-US" altLang="zh-CN" i="1" dirty="0" smtClean="0"/>
              <a:t>n</a:t>
            </a:r>
            <a:r>
              <a:rPr lang="en-US" altLang="zh-CN" dirty="0" smtClean="0"/>
              <a:t>)) </a:t>
            </a:r>
            <a:r>
              <a:rPr lang="en-US" altLang="zh-CN" dirty="0" smtClean="0">
                <a:sym typeface="Symbol" pitchFamily="18" charset="2"/>
              </a:rPr>
              <a:t> </a:t>
            </a:r>
            <a:r>
              <a:rPr lang="en-US" altLang="zh-CN" i="1" dirty="0" smtClean="0"/>
              <a:t>O</a:t>
            </a:r>
            <a:r>
              <a:rPr lang="en-US" altLang="zh-CN" dirty="0" smtClean="0"/>
              <a:t>(</a:t>
            </a:r>
            <a:r>
              <a:rPr lang="en-US" altLang="zh-CN" i="1" dirty="0" smtClean="0"/>
              <a:t>f</a:t>
            </a:r>
            <a:r>
              <a:rPr lang="en-US" altLang="zh-CN" dirty="0" smtClean="0"/>
              <a:t>(</a:t>
            </a:r>
            <a:r>
              <a:rPr lang="en-US" altLang="zh-CN" i="1" dirty="0" smtClean="0"/>
              <a:t>n</a:t>
            </a:r>
            <a:r>
              <a:rPr lang="en-US" altLang="zh-CN" dirty="0" smtClean="0"/>
              <a:t>))+</a:t>
            </a:r>
            <a:r>
              <a:rPr lang="en-US" altLang="zh-CN" i="1" dirty="0" smtClean="0"/>
              <a:t>O</a:t>
            </a:r>
            <a:r>
              <a:rPr lang="en-US" altLang="zh-CN" dirty="0" smtClean="0"/>
              <a:t>(</a:t>
            </a:r>
            <a:r>
              <a:rPr lang="en-US" altLang="zh-CN" i="1" dirty="0" smtClean="0"/>
              <a:t>g</a:t>
            </a:r>
            <a:r>
              <a:rPr lang="en-US" altLang="zh-CN" dirty="0" smtClean="0"/>
              <a:t>(</a:t>
            </a:r>
            <a:r>
              <a:rPr lang="en-US" altLang="zh-CN" i="1" dirty="0" smtClean="0"/>
              <a:t>n</a:t>
            </a:r>
            <a:r>
              <a:rPr lang="en-US" altLang="zh-CN" dirty="0" smtClean="0"/>
              <a:t>)) </a:t>
            </a:r>
            <a:r>
              <a:rPr lang="en-US" altLang="zh-CN" dirty="0" smtClean="0">
                <a:sym typeface="Symbol" pitchFamily="18" charset="2"/>
              </a:rPr>
              <a:t>=</a:t>
            </a:r>
            <a:r>
              <a:rPr lang="en-US" altLang="zh-CN" dirty="0" smtClean="0"/>
              <a:t> </a:t>
            </a:r>
            <a:r>
              <a:rPr lang="en-US" altLang="zh-CN" i="1" dirty="0" smtClean="0"/>
              <a:t>O</a:t>
            </a:r>
            <a:r>
              <a:rPr lang="en-US" altLang="zh-CN" dirty="0" smtClean="0"/>
              <a:t>(</a:t>
            </a:r>
            <a:r>
              <a:rPr lang="en-US" altLang="zh-CN" i="1" dirty="0" smtClean="0"/>
              <a:t>f</a:t>
            </a:r>
            <a:r>
              <a:rPr lang="en-US" altLang="zh-CN" dirty="0" smtClean="0"/>
              <a:t>(n)) </a:t>
            </a:r>
            <a:r>
              <a:rPr lang="zh-CN" altLang="en-US" dirty="0" smtClean="0"/>
              <a:t>。</a:t>
            </a:r>
          </a:p>
          <a:p>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Order of growth</a:t>
            </a:r>
            <a:endParaRPr lang="zh-CN" altLang="en-US" dirty="0"/>
          </a:p>
        </p:txBody>
      </p:sp>
      <p:grpSp>
        <p:nvGrpSpPr>
          <p:cNvPr id="6" name="Group 2"/>
          <p:cNvGrpSpPr>
            <a:grpSpLocks/>
          </p:cNvGrpSpPr>
          <p:nvPr/>
        </p:nvGrpSpPr>
        <p:grpSpPr bwMode="auto">
          <a:xfrm>
            <a:off x="285720" y="1357298"/>
            <a:ext cx="7572396" cy="5445139"/>
            <a:chOff x="0" y="-10"/>
            <a:chExt cx="5760" cy="4330"/>
          </a:xfrm>
        </p:grpSpPr>
        <p:pic>
          <p:nvPicPr>
            <p:cNvPr id="7" name="Picture 3"/>
            <p:cNvPicPr>
              <a:picLocks noChangeAspect="1" noChangeArrowheads="1"/>
            </p:cNvPicPr>
            <p:nvPr/>
          </p:nvPicPr>
          <p:blipFill>
            <a:blip r:embed="rId3" cstate="print"/>
            <a:srcRect/>
            <a:stretch>
              <a:fillRect/>
            </a:stretch>
          </p:blipFill>
          <p:spPr bwMode="auto">
            <a:xfrm>
              <a:off x="0" y="-10"/>
              <a:ext cx="5760" cy="4330"/>
            </a:xfrm>
            <a:prstGeom prst="rect">
              <a:avLst/>
            </a:prstGeom>
            <a:noFill/>
            <a:ln w="9525">
              <a:noFill/>
              <a:miter lim="800000"/>
              <a:headEnd/>
              <a:tailEnd/>
            </a:ln>
            <a:effectLst/>
          </p:spPr>
        </p:pic>
        <p:sp>
          <p:nvSpPr>
            <p:cNvPr id="9" name="Text Box 5"/>
            <p:cNvSpPr txBox="1">
              <a:spLocks noChangeArrowheads="1"/>
            </p:cNvSpPr>
            <p:nvPr/>
          </p:nvSpPr>
          <p:spPr bwMode="auto">
            <a:xfrm>
              <a:off x="3072" y="384"/>
              <a:ext cx="432" cy="250"/>
            </a:xfrm>
            <a:prstGeom prst="rect">
              <a:avLst/>
            </a:prstGeom>
            <a:noFill/>
            <a:ln w="9525">
              <a:noFill/>
              <a:miter lim="800000"/>
              <a:headEnd/>
              <a:tailEnd/>
            </a:ln>
            <a:effectLst/>
          </p:spPr>
          <p:txBody>
            <a:bodyPr>
              <a:spAutoFit/>
            </a:bodyPr>
            <a:lstStyle/>
            <a:p>
              <a:pPr algn="ctr">
                <a:spcBef>
                  <a:spcPct val="50000"/>
                </a:spcBef>
              </a:pPr>
              <a:r>
                <a:rPr lang="en-US" altLang="zh-CN" sz="2000" b="1"/>
                <a:t>2</a:t>
              </a:r>
              <a:r>
                <a:rPr lang="en-US" altLang="zh-CN" sz="2000" b="1" i="1" baseline="30000"/>
                <a:t>n</a:t>
              </a:r>
              <a:endParaRPr lang="en-US" altLang="zh-CN" sz="2000" b="1"/>
            </a:p>
          </p:txBody>
        </p:sp>
        <p:sp>
          <p:nvSpPr>
            <p:cNvPr id="10" name="Text Box 6"/>
            <p:cNvSpPr txBox="1">
              <a:spLocks noChangeArrowheads="1"/>
            </p:cNvSpPr>
            <p:nvPr/>
          </p:nvSpPr>
          <p:spPr bwMode="auto">
            <a:xfrm>
              <a:off x="3888" y="480"/>
              <a:ext cx="432" cy="250"/>
            </a:xfrm>
            <a:prstGeom prst="rect">
              <a:avLst/>
            </a:prstGeom>
            <a:noFill/>
            <a:ln w="9525">
              <a:noFill/>
              <a:miter lim="800000"/>
              <a:headEnd/>
              <a:tailEnd/>
            </a:ln>
            <a:effectLst/>
          </p:spPr>
          <p:txBody>
            <a:bodyPr>
              <a:spAutoFit/>
            </a:bodyPr>
            <a:lstStyle/>
            <a:p>
              <a:pPr algn="ctr">
                <a:spcBef>
                  <a:spcPct val="50000"/>
                </a:spcBef>
              </a:pPr>
              <a:r>
                <a:rPr lang="en-US" altLang="zh-CN" sz="2000" b="1" i="1"/>
                <a:t>n</a:t>
              </a:r>
              <a:r>
                <a:rPr lang="en-US" altLang="zh-CN" sz="2000" b="1" baseline="30000"/>
                <a:t>2</a:t>
              </a:r>
              <a:endParaRPr lang="en-US" altLang="zh-CN" sz="2000" b="1"/>
            </a:p>
          </p:txBody>
        </p:sp>
        <p:sp>
          <p:nvSpPr>
            <p:cNvPr id="11" name="Text Box 7"/>
            <p:cNvSpPr txBox="1">
              <a:spLocks noChangeArrowheads="1"/>
            </p:cNvSpPr>
            <p:nvPr/>
          </p:nvSpPr>
          <p:spPr bwMode="auto">
            <a:xfrm>
              <a:off x="4368" y="1920"/>
              <a:ext cx="903" cy="318"/>
            </a:xfrm>
            <a:prstGeom prst="rect">
              <a:avLst/>
            </a:prstGeom>
            <a:noFill/>
            <a:ln w="9525">
              <a:noFill/>
              <a:miter lim="800000"/>
              <a:headEnd/>
              <a:tailEnd/>
            </a:ln>
            <a:effectLst/>
          </p:spPr>
          <p:txBody>
            <a:bodyPr wrap="square">
              <a:spAutoFit/>
            </a:bodyPr>
            <a:lstStyle/>
            <a:p>
              <a:pPr algn="ctr">
                <a:spcBef>
                  <a:spcPct val="50000"/>
                </a:spcBef>
              </a:pPr>
              <a:r>
                <a:rPr lang="en-US" altLang="zh-CN" sz="2000" b="1" i="1" dirty="0"/>
                <a:t>n</a:t>
              </a:r>
              <a:r>
                <a:rPr lang="en-US" altLang="zh-CN" sz="2000" b="1" dirty="0"/>
                <a:t> log </a:t>
              </a:r>
              <a:r>
                <a:rPr lang="en-US" altLang="zh-CN" sz="2000" b="1" i="1" dirty="0"/>
                <a:t>n</a:t>
              </a:r>
              <a:endParaRPr lang="en-US" altLang="zh-CN" sz="2000" b="1" dirty="0"/>
            </a:p>
          </p:txBody>
        </p:sp>
        <p:sp>
          <p:nvSpPr>
            <p:cNvPr id="12" name="Text Box 8"/>
            <p:cNvSpPr txBox="1">
              <a:spLocks noChangeArrowheads="1"/>
            </p:cNvSpPr>
            <p:nvPr/>
          </p:nvSpPr>
          <p:spPr bwMode="auto">
            <a:xfrm>
              <a:off x="4848" y="3120"/>
              <a:ext cx="432" cy="250"/>
            </a:xfrm>
            <a:prstGeom prst="rect">
              <a:avLst/>
            </a:prstGeom>
            <a:noFill/>
            <a:ln w="9525">
              <a:noFill/>
              <a:miter lim="800000"/>
              <a:headEnd/>
              <a:tailEnd/>
            </a:ln>
            <a:effectLst/>
          </p:spPr>
          <p:txBody>
            <a:bodyPr>
              <a:spAutoFit/>
            </a:bodyPr>
            <a:lstStyle/>
            <a:p>
              <a:pPr algn="ctr">
                <a:spcBef>
                  <a:spcPct val="50000"/>
                </a:spcBef>
              </a:pPr>
              <a:r>
                <a:rPr lang="en-US" altLang="zh-CN" sz="2000" b="1" i="1"/>
                <a:t>n</a:t>
              </a:r>
            </a:p>
          </p:txBody>
        </p:sp>
        <p:sp>
          <p:nvSpPr>
            <p:cNvPr id="13" name="Text Box 9"/>
            <p:cNvSpPr txBox="1">
              <a:spLocks noChangeArrowheads="1"/>
            </p:cNvSpPr>
            <p:nvPr/>
          </p:nvSpPr>
          <p:spPr bwMode="auto">
            <a:xfrm>
              <a:off x="4510" y="3456"/>
              <a:ext cx="770" cy="318"/>
            </a:xfrm>
            <a:prstGeom prst="rect">
              <a:avLst/>
            </a:prstGeom>
            <a:noFill/>
            <a:ln w="9525">
              <a:noFill/>
              <a:miter lim="800000"/>
              <a:headEnd/>
              <a:tailEnd/>
            </a:ln>
            <a:effectLst/>
          </p:spPr>
          <p:txBody>
            <a:bodyPr wrap="square">
              <a:spAutoFit/>
            </a:bodyPr>
            <a:lstStyle/>
            <a:p>
              <a:pPr algn="ctr">
                <a:spcBef>
                  <a:spcPct val="50000"/>
                </a:spcBef>
              </a:pPr>
              <a:r>
                <a:rPr lang="en-US" altLang="zh-CN" sz="2000" b="1" dirty="0" smtClean="0"/>
                <a:t>log </a:t>
              </a:r>
              <a:r>
                <a:rPr lang="en-US" altLang="zh-CN" sz="2000" b="1" i="1" dirty="0"/>
                <a:t>n</a:t>
              </a:r>
              <a:endParaRPr lang="en-US" altLang="zh-CN" sz="2000" b="1" dirty="0"/>
            </a:p>
          </p:txBody>
        </p:sp>
        <p:sp>
          <p:nvSpPr>
            <p:cNvPr id="14" name="Text Box 10"/>
            <p:cNvSpPr txBox="1">
              <a:spLocks noChangeArrowheads="1"/>
            </p:cNvSpPr>
            <p:nvPr/>
          </p:nvSpPr>
          <p:spPr bwMode="auto">
            <a:xfrm>
              <a:off x="192" y="2352"/>
              <a:ext cx="432" cy="250"/>
            </a:xfrm>
            <a:prstGeom prst="rect">
              <a:avLst/>
            </a:prstGeom>
            <a:noFill/>
            <a:ln w="9525">
              <a:noFill/>
              <a:miter lim="800000"/>
              <a:headEnd/>
              <a:tailEnd/>
            </a:ln>
            <a:effectLst/>
          </p:spPr>
          <p:txBody>
            <a:bodyPr>
              <a:spAutoFit/>
            </a:bodyPr>
            <a:lstStyle/>
            <a:p>
              <a:pPr algn="ctr">
                <a:spcBef>
                  <a:spcPct val="50000"/>
                </a:spcBef>
              </a:pPr>
              <a:r>
                <a:rPr lang="en-US" altLang="zh-CN" sz="2000" b="1" i="1"/>
                <a:t>f</a:t>
              </a:r>
            </a:p>
          </p:txBody>
        </p:sp>
        <p:sp>
          <p:nvSpPr>
            <p:cNvPr id="15" name="Text Box 11"/>
            <p:cNvSpPr txBox="1">
              <a:spLocks noChangeArrowheads="1"/>
            </p:cNvSpPr>
            <p:nvPr/>
          </p:nvSpPr>
          <p:spPr bwMode="auto">
            <a:xfrm>
              <a:off x="2496" y="3980"/>
              <a:ext cx="432" cy="250"/>
            </a:xfrm>
            <a:prstGeom prst="rect">
              <a:avLst/>
            </a:prstGeom>
            <a:noFill/>
            <a:ln w="9525">
              <a:noFill/>
              <a:miter lim="800000"/>
              <a:headEnd/>
              <a:tailEnd/>
            </a:ln>
            <a:effectLst/>
          </p:spPr>
          <p:txBody>
            <a:bodyPr>
              <a:spAutoFit/>
            </a:bodyPr>
            <a:lstStyle/>
            <a:p>
              <a:pPr algn="ctr">
                <a:spcBef>
                  <a:spcPct val="50000"/>
                </a:spcBef>
              </a:pPr>
              <a:r>
                <a:rPr lang="en-US" altLang="zh-CN" sz="2000" b="1" i="1"/>
                <a:t>n</a:t>
              </a:r>
            </a:p>
          </p:txBody>
        </p:sp>
        <p:sp>
          <p:nvSpPr>
            <p:cNvPr id="16" name="Line 12"/>
            <p:cNvSpPr>
              <a:spLocks noChangeShapeType="1"/>
            </p:cNvSpPr>
            <p:nvPr/>
          </p:nvSpPr>
          <p:spPr bwMode="auto">
            <a:xfrm>
              <a:off x="2880" y="4128"/>
              <a:ext cx="960" cy="0"/>
            </a:xfrm>
            <a:prstGeom prst="line">
              <a:avLst/>
            </a:prstGeom>
            <a:noFill/>
            <a:ln w="19050">
              <a:solidFill>
                <a:schemeClr val="tx1"/>
              </a:solidFill>
              <a:round/>
              <a:headEnd/>
              <a:tailEnd type="arrow" w="sm" len="lg"/>
            </a:ln>
            <a:effectLst/>
          </p:spPr>
          <p:txBody>
            <a:bodyPr wrap="none" anchor="ctr"/>
            <a:lstStyle/>
            <a:p>
              <a:endParaRPr lang="zh-CN" altLang="en-US"/>
            </a:p>
          </p:txBody>
        </p:sp>
        <p:sp>
          <p:nvSpPr>
            <p:cNvPr id="17" name="Line 13"/>
            <p:cNvSpPr>
              <a:spLocks noChangeShapeType="1"/>
            </p:cNvSpPr>
            <p:nvPr/>
          </p:nvSpPr>
          <p:spPr bwMode="auto">
            <a:xfrm flipV="1">
              <a:off x="384" y="1200"/>
              <a:ext cx="0" cy="1104"/>
            </a:xfrm>
            <a:prstGeom prst="line">
              <a:avLst/>
            </a:prstGeom>
            <a:noFill/>
            <a:ln w="19050">
              <a:solidFill>
                <a:schemeClr val="tx1"/>
              </a:solidFill>
              <a:round/>
              <a:headEnd/>
              <a:tailEnd type="arrow" w="sm" len="lg"/>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500"/>
                                        <p:tgtEl>
                                          <p:spTgt spid="6"/>
                                        </p:tgtEl>
                                      </p:cBhvr>
                                    </p:animEffect>
                                  </p:childTnLst>
                                  <p:subTnLst>
                                    <p:audio>
                                      <p:cMediaNode>
                                        <p:cTn display="0" masterRel="sameClick">
                                          <p:stCondLst>
                                            <p:cond evt="begin" delay="0">
                                              <p:tn val="5"/>
                                            </p:cond>
                                          </p:stCondLst>
                                          <p:endCondLst>
                                            <p:cond evt="onStopAudio" delay="0">
                                              <p:tgtEl>
                                                <p:sldTgt/>
                                              </p:tgtEl>
                                            </p:cond>
                                          </p:endCondLst>
                                        </p:cTn>
                                        <p:tgtEl>
                                          <p:sndTgt r:embed="rId2" name="WHOOSH.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An asymptotically better sorting algorithm: Merge-sort</a:t>
            </a:r>
            <a:endParaRPr lang="zh-CN" altLang="en-US" dirty="0"/>
          </a:p>
        </p:txBody>
      </p:sp>
      <p:pic>
        <p:nvPicPr>
          <p:cNvPr id="29698" name="Picture 2"/>
          <p:cNvPicPr>
            <a:picLocks noChangeAspect="1" noChangeArrowheads="1"/>
          </p:cNvPicPr>
          <p:nvPr/>
        </p:nvPicPr>
        <p:blipFill>
          <a:blip r:embed="rId2" cstate="print"/>
          <a:srcRect/>
          <a:stretch>
            <a:fillRect/>
          </a:stretch>
        </p:blipFill>
        <p:spPr bwMode="auto">
          <a:xfrm>
            <a:off x="357158" y="1247775"/>
            <a:ext cx="5000660" cy="54028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Analysis of the Merge-sort algorithm</a:t>
            </a:r>
            <a:endParaRPr lang="zh-CN" altLang="en-US" dirty="0"/>
          </a:p>
        </p:txBody>
      </p:sp>
      <p:sp>
        <p:nvSpPr>
          <p:cNvPr id="3" name="内容占位符 2"/>
          <p:cNvSpPr>
            <a:spLocks noGrp="1"/>
          </p:cNvSpPr>
          <p:nvPr>
            <p:ph idx="1"/>
          </p:nvPr>
        </p:nvSpPr>
        <p:spPr/>
        <p:txBody>
          <a:bodyPr/>
          <a:lstStyle/>
          <a:p>
            <a:pPr eaLnBrk="1" hangingPunct="1">
              <a:lnSpc>
                <a:spcPct val="90000"/>
              </a:lnSpc>
            </a:pPr>
            <a:r>
              <a:rPr lang="en-US" altLang="zh-CN" sz="2800" dirty="0" smtClean="0">
                <a:ea typeface="宋体" pitchFamily="2" charset="-122"/>
              </a:rPr>
              <a:t>Described by recursive equation</a:t>
            </a:r>
          </a:p>
          <a:p>
            <a:pPr eaLnBrk="1" hangingPunct="1">
              <a:lnSpc>
                <a:spcPct val="90000"/>
              </a:lnSpc>
            </a:pPr>
            <a:r>
              <a:rPr lang="en-US" altLang="zh-CN" sz="2800" dirty="0" smtClean="0">
                <a:ea typeface="宋体" pitchFamily="2" charset="-122"/>
              </a:rPr>
              <a:t>Suppose </a:t>
            </a:r>
            <a:r>
              <a:rPr lang="en-US" altLang="zh-CN" sz="2800" i="1" dirty="0" smtClean="0">
                <a:ea typeface="宋体" pitchFamily="2" charset="-122"/>
              </a:rPr>
              <a:t>T</a:t>
            </a:r>
            <a:r>
              <a:rPr lang="en-US" altLang="zh-CN" sz="2800" dirty="0" smtClean="0">
                <a:ea typeface="宋体" pitchFamily="2" charset="-122"/>
              </a:rPr>
              <a:t>(</a:t>
            </a:r>
            <a:r>
              <a:rPr lang="en-US" altLang="zh-CN" sz="2800" i="1" dirty="0" smtClean="0">
                <a:ea typeface="宋体" pitchFamily="2" charset="-122"/>
              </a:rPr>
              <a:t>n</a:t>
            </a:r>
            <a:r>
              <a:rPr lang="en-US" altLang="zh-CN" sz="2800" dirty="0" smtClean="0">
                <a:ea typeface="宋体" pitchFamily="2" charset="-122"/>
              </a:rPr>
              <a:t>) is the running time on a problem of size </a:t>
            </a:r>
            <a:r>
              <a:rPr lang="en-US" altLang="zh-CN" sz="2800" i="1" dirty="0" smtClean="0">
                <a:ea typeface="宋体" pitchFamily="2" charset="-122"/>
              </a:rPr>
              <a:t>n</a:t>
            </a:r>
            <a:r>
              <a:rPr lang="en-US" altLang="zh-CN" sz="2800" dirty="0" smtClean="0">
                <a:ea typeface="宋体" pitchFamily="2" charset="-122"/>
              </a:rPr>
              <a:t>.</a:t>
            </a:r>
          </a:p>
          <a:p>
            <a:pPr eaLnBrk="1" hangingPunct="1">
              <a:lnSpc>
                <a:spcPct val="90000"/>
              </a:lnSpc>
            </a:pPr>
            <a:r>
              <a:rPr lang="en-US" altLang="zh-CN" sz="2800" i="1" dirty="0" smtClean="0">
                <a:ea typeface="宋体" pitchFamily="2" charset="-122"/>
              </a:rPr>
              <a:t>T</a:t>
            </a:r>
            <a:r>
              <a:rPr lang="en-US" altLang="zh-CN" sz="2800" dirty="0" smtClean="0">
                <a:ea typeface="宋体" pitchFamily="2" charset="-122"/>
              </a:rPr>
              <a:t>(</a:t>
            </a:r>
            <a:r>
              <a:rPr lang="en-US" altLang="zh-CN" sz="2800" i="1" dirty="0" smtClean="0">
                <a:ea typeface="宋体" pitchFamily="2" charset="-122"/>
              </a:rPr>
              <a:t>n</a:t>
            </a:r>
            <a:r>
              <a:rPr lang="en-US" altLang="zh-CN" sz="2800" dirty="0" smtClean="0">
                <a:ea typeface="宋体" pitchFamily="2" charset="-122"/>
              </a:rPr>
              <a:t>) =   </a:t>
            </a:r>
            <a:r>
              <a:rPr lang="en-US" altLang="zh-CN" sz="2800" dirty="0" smtClean="0">
                <a:ea typeface="宋体" pitchFamily="2" charset="-122"/>
                <a:sym typeface="Symbol" pitchFamily="18" charset="2"/>
              </a:rPr>
              <a:t>(1)   if </a:t>
            </a:r>
            <a:r>
              <a:rPr lang="en-US" altLang="zh-CN" sz="2800" i="1" dirty="0" err="1" smtClean="0">
                <a:ea typeface="宋体" pitchFamily="2" charset="-122"/>
                <a:sym typeface="Symbol" pitchFamily="18" charset="2"/>
              </a:rPr>
              <a:t>n</a:t>
            </a:r>
            <a:r>
              <a:rPr lang="en-US" altLang="zh-CN" sz="2800" dirty="0" err="1" smtClean="0">
                <a:ea typeface="宋体" pitchFamily="2" charset="-122"/>
                <a:sym typeface="Symbol" pitchFamily="18" charset="2"/>
              </a:rPr>
              <a:t></a:t>
            </a:r>
            <a:r>
              <a:rPr lang="en-US" altLang="zh-CN" sz="2800" i="1" dirty="0" err="1" smtClean="0">
                <a:ea typeface="宋体" pitchFamily="2" charset="-122"/>
                <a:sym typeface="Symbol" pitchFamily="18" charset="2"/>
              </a:rPr>
              <a:t>n</a:t>
            </a:r>
            <a:r>
              <a:rPr lang="en-US" altLang="zh-CN" sz="2800" i="1" baseline="-25000" dirty="0" err="1" smtClean="0">
                <a:ea typeface="宋体" pitchFamily="2" charset="-122"/>
                <a:sym typeface="Symbol" pitchFamily="18" charset="2"/>
              </a:rPr>
              <a:t>c</a:t>
            </a:r>
            <a:endParaRPr lang="en-US" altLang="zh-CN" sz="2800" i="1" baseline="-25000" dirty="0" smtClean="0">
              <a:ea typeface="宋体" pitchFamily="2" charset="-122"/>
              <a:sym typeface="Symbol" pitchFamily="18" charset="2"/>
            </a:endParaRPr>
          </a:p>
          <a:p>
            <a:pPr eaLnBrk="1" hangingPunct="1">
              <a:lnSpc>
                <a:spcPct val="90000"/>
              </a:lnSpc>
              <a:buFontTx/>
              <a:buNone/>
            </a:pPr>
            <a:r>
              <a:rPr lang="en-US" altLang="zh-CN" sz="2800" i="1" dirty="0" smtClean="0">
                <a:ea typeface="宋体" pitchFamily="2" charset="-122"/>
              </a:rPr>
              <a:t>                 </a:t>
            </a:r>
            <a:r>
              <a:rPr lang="en-US" altLang="zh-CN" sz="2800" i="1" dirty="0" err="1" smtClean="0">
                <a:ea typeface="宋体" pitchFamily="2" charset="-122"/>
              </a:rPr>
              <a:t>aT</a:t>
            </a:r>
            <a:r>
              <a:rPr lang="en-US" altLang="zh-CN" sz="2800" dirty="0" smtClean="0">
                <a:ea typeface="宋体" pitchFamily="2" charset="-122"/>
              </a:rPr>
              <a:t>(</a:t>
            </a:r>
            <a:r>
              <a:rPr lang="en-US" altLang="zh-CN" sz="2800" i="1" dirty="0" smtClean="0">
                <a:ea typeface="宋体" pitchFamily="2" charset="-122"/>
              </a:rPr>
              <a:t>n/b</a:t>
            </a:r>
            <a:r>
              <a:rPr lang="en-US" altLang="zh-CN" sz="2800" dirty="0" smtClean="0">
                <a:ea typeface="宋体" pitchFamily="2" charset="-122"/>
              </a:rPr>
              <a:t>)</a:t>
            </a:r>
            <a:r>
              <a:rPr lang="en-US" altLang="zh-CN" sz="2800" i="1" dirty="0" smtClean="0">
                <a:ea typeface="宋体" pitchFamily="2" charset="-122"/>
              </a:rPr>
              <a:t>+D</a:t>
            </a:r>
            <a:r>
              <a:rPr lang="en-US" altLang="zh-CN" sz="2800" dirty="0" smtClean="0">
                <a:ea typeface="宋体" pitchFamily="2" charset="-122"/>
              </a:rPr>
              <a:t>(</a:t>
            </a:r>
            <a:r>
              <a:rPr lang="en-US" altLang="zh-CN" sz="2800" i="1" dirty="0" smtClean="0">
                <a:ea typeface="宋体" pitchFamily="2" charset="-122"/>
              </a:rPr>
              <a:t>n</a:t>
            </a:r>
            <a:r>
              <a:rPr lang="en-US" altLang="zh-CN" sz="2800" dirty="0" smtClean="0">
                <a:ea typeface="宋体" pitchFamily="2" charset="-122"/>
              </a:rPr>
              <a:t>)</a:t>
            </a:r>
            <a:r>
              <a:rPr lang="en-US" altLang="zh-CN" sz="2800" i="1" dirty="0" smtClean="0">
                <a:ea typeface="宋体" pitchFamily="2" charset="-122"/>
              </a:rPr>
              <a:t>+C</a:t>
            </a:r>
            <a:r>
              <a:rPr lang="en-US" altLang="zh-CN" sz="2800" dirty="0" smtClean="0">
                <a:ea typeface="宋体" pitchFamily="2" charset="-122"/>
              </a:rPr>
              <a:t>(</a:t>
            </a:r>
            <a:r>
              <a:rPr lang="en-US" altLang="zh-CN" sz="2800" i="1" dirty="0" smtClean="0">
                <a:ea typeface="宋体" pitchFamily="2" charset="-122"/>
              </a:rPr>
              <a:t>n</a:t>
            </a:r>
            <a:r>
              <a:rPr lang="en-US" altLang="zh-CN" sz="2800" dirty="0" smtClean="0">
                <a:ea typeface="宋体" pitchFamily="2" charset="-122"/>
              </a:rPr>
              <a:t>) if </a:t>
            </a:r>
            <a:r>
              <a:rPr lang="en-US" altLang="zh-CN" sz="2800" i="1" dirty="0" smtClean="0">
                <a:ea typeface="宋体" pitchFamily="2" charset="-122"/>
              </a:rPr>
              <a:t>n</a:t>
            </a:r>
            <a:r>
              <a:rPr lang="en-US" altLang="zh-CN" sz="2800" dirty="0" smtClean="0">
                <a:ea typeface="宋体" pitchFamily="2" charset="-122"/>
              </a:rPr>
              <a:t>&gt;</a:t>
            </a:r>
            <a:r>
              <a:rPr lang="en-US" altLang="zh-CN" sz="2800" i="1" dirty="0" smtClean="0">
                <a:ea typeface="宋体" pitchFamily="2" charset="-122"/>
                <a:sym typeface="Symbol" pitchFamily="18" charset="2"/>
              </a:rPr>
              <a:t> </a:t>
            </a:r>
            <a:r>
              <a:rPr lang="en-US" altLang="zh-CN" sz="2800" i="1" dirty="0" err="1" smtClean="0">
                <a:ea typeface="宋体" pitchFamily="2" charset="-122"/>
                <a:sym typeface="Symbol" pitchFamily="18" charset="2"/>
              </a:rPr>
              <a:t>n</a:t>
            </a:r>
            <a:r>
              <a:rPr lang="en-US" altLang="zh-CN" sz="2800" i="1" baseline="-25000" dirty="0" err="1" smtClean="0">
                <a:ea typeface="宋体" pitchFamily="2" charset="-122"/>
                <a:sym typeface="Symbol" pitchFamily="18" charset="2"/>
              </a:rPr>
              <a:t>c</a:t>
            </a:r>
            <a:endParaRPr lang="en-US" altLang="zh-CN" sz="2800" i="1" dirty="0" smtClean="0">
              <a:ea typeface="宋体" pitchFamily="2" charset="-122"/>
            </a:endParaRPr>
          </a:p>
          <a:p>
            <a:pPr eaLnBrk="1" hangingPunct="1">
              <a:lnSpc>
                <a:spcPct val="90000"/>
              </a:lnSpc>
              <a:buFontTx/>
              <a:buNone/>
            </a:pPr>
            <a:r>
              <a:rPr lang="en-US" altLang="zh-CN" sz="2800" dirty="0" smtClean="0">
                <a:ea typeface="宋体" pitchFamily="2" charset="-122"/>
              </a:rPr>
              <a:t>where </a:t>
            </a:r>
            <a:r>
              <a:rPr lang="en-US" altLang="zh-CN" sz="2800" dirty="0" smtClean="0">
                <a:ea typeface="宋体" pitchFamily="2" charset="-122"/>
              </a:rPr>
              <a:t> </a:t>
            </a:r>
            <a:r>
              <a:rPr lang="en-US" altLang="zh-CN" sz="2800" i="1" dirty="0" smtClean="0">
                <a:ea typeface="宋体" pitchFamily="2" charset="-122"/>
              </a:rPr>
              <a:t>a</a:t>
            </a:r>
            <a:r>
              <a:rPr lang="en-US" altLang="zh-CN" sz="2800" dirty="0" smtClean="0">
                <a:ea typeface="宋体" pitchFamily="2" charset="-122"/>
              </a:rPr>
              <a:t>: number of </a:t>
            </a:r>
            <a:r>
              <a:rPr lang="en-US" altLang="zh-CN" sz="2800" dirty="0" err="1" smtClean="0">
                <a:ea typeface="宋体" pitchFamily="2" charset="-122"/>
              </a:rPr>
              <a:t>subproblems</a:t>
            </a:r>
            <a:endParaRPr lang="en-US" altLang="zh-CN" sz="2800" dirty="0" smtClean="0">
              <a:ea typeface="宋体" pitchFamily="2" charset="-122"/>
            </a:endParaRPr>
          </a:p>
          <a:p>
            <a:pPr eaLnBrk="1" hangingPunct="1">
              <a:lnSpc>
                <a:spcPct val="90000"/>
              </a:lnSpc>
              <a:buFontTx/>
              <a:buNone/>
            </a:pPr>
            <a:r>
              <a:rPr lang="en-US" altLang="zh-CN" sz="2800" dirty="0" smtClean="0">
                <a:ea typeface="宋体" pitchFamily="2" charset="-122"/>
              </a:rPr>
              <a:t>            </a:t>
            </a:r>
            <a:r>
              <a:rPr lang="en-US" altLang="zh-CN" sz="2800" i="1" dirty="0" smtClean="0">
                <a:ea typeface="宋体" pitchFamily="2" charset="-122"/>
              </a:rPr>
              <a:t>n</a:t>
            </a:r>
            <a:r>
              <a:rPr lang="en-US" altLang="zh-CN" sz="2800" dirty="0" smtClean="0">
                <a:ea typeface="宋体" pitchFamily="2" charset="-122"/>
              </a:rPr>
              <a:t>/</a:t>
            </a:r>
            <a:r>
              <a:rPr lang="en-US" altLang="zh-CN" sz="2800" i="1" dirty="0" smtClean="0">
                <a:ea typeface="宋体" pitchFamily="2" charset="-122"/>
              </a:rPr>
              <a:t>b</a:t>
            </a:r>
            <a:r>
              <a:rPr lang="en-US" altLang="zh-CN" sz="2800" dirty="0" smtClean="0">
                <a:ea typeface="宋体" pitchFamily="2" charset="-122"/>
              </a:rPr>
              <a:t>: size of each </a:t>
            </a:r>
            <a:r>
              <a:rPr lang="en-US" altLang="zh-CN" sz="2800" dirty="0" err="1" smtClean="0">
                <a:ea typeface="宋体" pitchFamily="2" charset="-122"/>
              </a:rPr>
              <a:t>subproblem</a:t>
            </a:r>
            <a:endParaRPr lang="en-US" altLang="zh-CN" sz="2800" dirty="0" smtClean="0">
              <a:ea typeface="宋体" pitchFamily="2" charset="-122"/>
            </a:endParaRPr>
          </a:p>
          <a:p>
            <a:pPr eaLnBrk="1" hangingPunct="1">
              <a:lnSpc>
                <a:spcPct val="90000"/>
              </a:lnSpc>
              <a:buFontTx/>
              <a:buNone/>
            </a:pPr>
            <a:r>
              <a:rPr lang="en-US" altLang="zh-CN" sz="2800" dirty="0" smtClean="0">
                <a:ea typeface="宋体" pitchFamily="2" charset="-122"/>
              </a:rPr>
              <a:t>            </a:t>
            </a:r>
            <a:r>
              <a:rPr lang="en-US" altLang="zh-CN" sz="2800" i="1" dirty="0" smtClean="0">
                <a:ea typeface="宋体" pitchFamily="2" charset="-122"/>
              </a:rPr>
              <a:t>D</a:t>
            </a:r>
            <a:r>
              <a:rPr lang="en-US" altLang="zh-CN" sz="2800" dirty="0" smtClean="0">
                <a:ea typeface="宋体" pitchFamily="2" charset="-122"/>
              </a:rPr>
              <a:t>(</a:t>
            </a:r>
            <a:r>
              <a:rPr lang="en-US" altLang="zh-CN" sz="2800" i="1" dirty="0" smtClean="0">
                <a:ea typeface="宋体" pitchFamily="2" charset="-122"/>
              </a:rPr>
              <a:t>n</a:t>
            </a:r>
            <a:r>
              <a:rPr lang="en-US" altLang="zh-CN" sz="2800" dirty="0" smtClean="0">
                <a:ea typeface="宋体" pitchFamily="2" charset="-122"/>
              </a:rPr>
              <a:t>): cost of divide operation</a:t>
            </a:r>
          </a:p>
          <a:p>
            <a:pPr eaLnBrk="1" hangingPunct="1">
              <a:lnSpc>
                <a:spcPct val="90000"/>
              </a:lnSpc>
              <a:buFontTx/>
              <a:buNone/>
            </a:pPr>
            <a:r>
              <a:rPr lang="en-US" altLang="zh-CN" sz="2800" dirty="0" smtClean="0">
                <a:ea typeface="宋体" pitchFamily="2" charset="-122"/>
              </a:rPr>
              <a:t>		  </a:t>
            </a:r>
            <a:r>
              <a:rPr lang="en-US" altLang="zh-CN" sz="2800" i="1" dirty="0" smtClean="0">
                <a:ea typeface="宋体" pitchFamily="2" charset="-122"/>
              </a:rPr>
              <a:t>C</a:t>
            </a:r>
            <a:r>
              <a:rPr lang="en-US" altLang="zh-CN" sz="2800" dirty="0" smtClean="0">
                <a:ea typeface="宋体" pitchFamily="2" charset="-122"/>
              </a:rPr>
              <a:t>(</a:t>
            </a:r>
            <a:r>
              <a:rPr lang="en-US" altLang="zh-CN" sz="2800" i="1" dirty="0" smtClean="0">
                <a:ea typeface="宋体" pitchFamily="2" charset="-122"/>
              </a:rPr>
              <a:t>n</a:t>
            </a:r>
            <a:r>
              <a:rPr lang="en-US" altLang="zh-CN" sz="2800" dirty="0" smtClean="0">
                <a:ea typeface="宋体" pitchFamily="2" charset="-122"/>
              </a:rPr>
              <a:t>): cost of combination operation</a:t>
            </a:r>
          </a:p>
          <a:p>
            <a:endParaRPr lang="zh-CN" altLang="en-US" sz="2800" dirty="0"/>
          </a:p>
        </p:txBody>
      </p:sp>
      <p:sp>
        <p:nvSpPr>
          <p:cNvPr id="4" name="左大括号 3"/>
          <p:cNvSpPr/>
          <p:nvPr/>
        </p:nvSpPr>
        <p:spPr>
          <a:xfrm>
            <a:off x="1857356" y="2786058"/>
            <a:ext cx="142876" cy="71438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Analysis of the Merge-sort algorithm</a:t>
            </a:r>
            <a:endParaRPr lang="zh-CN" altLang="en-US" dirty="0"/>
          </a:p>
        </p:txBody>
      </p:sp>
      <p:sp>
        <p:nvSpPr>
          <p:cNvPr id="3" name="内容占位符 2"/>
          <p:cNvSpPr>
            <a:spLocks noGrp="1"/>
          </p:cNvSpPr>
          <p:nvPr>
            <p:ph idx="1"/>
          </p:nvPr>
        </p:nvSpPr>
        <p:spPr/>
        <p:txBody>
          <a:bodyPr/>
          <a:lstStyle/>
          <a:p>
            <a:pPr eaLnBrk="1" hangingPunct="1"/>
            <a:r>
              <a:rPr lang="en-US" altLang="zh-CN" sz="2800" b="1" dirty="0" smtClean="0">
                <a:ea typeface="宋体" pitchFamily="2" charset="-122"/>
              </a:rPr>
              <a:t>Divide</a:t>
            </a:r>
            <a:r>
              <a:rPr lang="en-US" altLang="zh-CN" sz="2800" dirty="0" smtClean="0">
                <a:ea typeface="宋体" pitchFamily="2" charset="-122"/>
              </a:rPr>
              <a:t>: </a:t>
            </a:r>
            <a:r>
              <a:rPr lang="en-US" altLang="zh-CN" sz="2800" i="1" dirty="0" smtClean="0">
                <a:ea typeface="宋体" pitchFamily="2" charset="-122"/>
              </a:rPr>
              <a:t>D</a:t>
            </a:r>
            <a:r>
              <a:rPr lang="en-US" altLang="zh-CN" sz="2800" dirty="0" smtClean="0">
                <a:ea typeface="宋体" pitchFamily="2" charset="-122"/>
              </a:rPr>
              <a:t>(</a:t>
            </a:r>
            <a:r>
              <a:rPr lang="en-US" altLang="zh-CN" sz="2800" i="1" dirty="0" smtClean="0">
                <a:ea typeface="宋体" pitchFamily="2" charset="-122"/>
              </a:rPr>
              <a:t>n</a:t>
            </a:r>
            <a:r>
              <a:rPr lang="en-US" altLang="zh-CN" sz="2800" dirty="0" smtClean="0">
                <a:ea typeface="宋体" pitchFamily="2" charset="-122"/>
              </a:rPr>
              <a:t>) = </a:t>
            </a:r>
            <a:r>
              <a:rPr lang="en-US" altLang="zh-CN" sz="2800" dirty="0" smtClean="0">
                <a:ea typeface="宋体" pitchFamily="2" charset="-122"/>
                <a:sym typeface="Symbol" pitchFamily="18" charset="2"/>
              </a:rPr>
              <a:t>(1)</a:t>
            </a:r>
          </a:p>
          <a:p>
            <a:pPr eaLnBrk="1" hangingPunct="1"/>
            <a:r>
              <a:rPr lang="en-US" altLang="zh-CN" sz="2800" b="1" dirty="0" smtClean="0">
                <a:ea typeface="宋体" pitchFamily="2" charset="-122"/>
              </a:rPr>
              <a:t>Conquer</a:t>
            </a:r>
            <a:r>
              <a:rPr lang="en-US" altLang="zh-CN" sz="2800" i="1" dirty="0" smtClean="0">
                <a:ea typeface="宋体" pitchFamily="2" charset="-122"/>
              </a:rPr>
              <a:t>: a</a:t>
            </a:r>
            <a:r>
              <a:rPr lang="en-US" altLang="zh-CN" sz="2800" dirty="0" smtClean="0">
                <a:ea typeface="宋体" pitchFamily="2" charset="-122"/>
              </a:rPr>
              <a:t>=2,</a:t>
            </a:r>
            <a:r>
              <a:rPr lang="en-US" altLang="zh-CN" sz="2800" i="1" dirty="0" smtClean="0">
                <a:ea typeface="宋体" pitchFamily="2" charset="-122"/>
              </a:rPr>
              <a:t>b</a:t>
            </a:r>
            <a:r>
              <a:rPr lang="en-US" altLang="zh-CN" sz="2800" dirty="0" smtClean="0">
                <a:ea typeface="宋体" pitchFamily="2" charset="-122"/>
              </a:rPr>
              <a:t>=2, so 2</a:t>
            </a:r>
            <a:r>
              <a:rPr lang="en-US" altLang="zh-CN" sz="2800" i="1" dirty="0" smtClean="0">
                <a:ea typeface="宋体" pitchFamily="2" charset="-122"/>
              </a:rPr>
              <a:t>T</a:t>
            </a:r>
            <a:r>
              <a:rPr lang="en-US" altLang="zh-CN" sz="2800" dirty="0" smtClean="0">
                <a:ea typeface="宋体" pitchFamily="2" charset="-122"/>
              </a:rPr>
              <a:t>(</a:t>
            </a:r>
            <a:r>
              <a:rPr lang="en-US" altLang="zh-CN" sz="2800" i="1" dirty="0" smtClean="0">
                <a:ea typeface="宋体" pitchFamily="2" charset="-122"/>
              </a:rPr>
              <a:t>n/</a:t>
            </a:r>
            <a:r>
              <a:rPr lang="en-US" altLang="zh-CN" sz="2800" dirty="0" smtClean="0">
                <a:ea typeface="宋体" pitchFamily="2" charset="-122"/>
              </a:rPr>
              <a:t>2)</a:t>
            </a:r>
          </a:p>
          <a:p>
            <a:pPr eaLnBrk="1" hangingPunct="1"/>
            <a:r>
              <a:rPr lang="en-US" altLang="zh-CN" sz="2800" b="1" dirty="0" smtClean="0">
                <a:ea typeface="宋体" pitchFamily="2" charset="-122"/>
              </a:rPr>
              <a:t>Combine</a:t>
            </a:r>
            <a:r>
              <a:rPr lang="en-US" altLang="zh-CN" sz="2800" dirty="0" smtClean="0">
                <a:ea typeface="宋体" pitchFamily="2" charset="-122"/>
              </a:rPr>
              <a:t>: </a:t>
            </a:r>
            <a:r>
              <a:rPr lang="en-US" altLang="zh-CN" sz="2800" i="1" dirty="0" smtClean="0">
                <a:ea typeface="宋体" pitchFamily="2" charset="-122"/>
              </a:rPr>
              <a:t>C</a:t>
            </a:r>
            <a:r>
              <a:rPr lang="en-US" altLang="zh-CN" sz="2800" dirty="0" smtClean="0">
                <a:ea typeface="宋体" pitchFamily="2" charset="-122"/>
              </a:rPr>
              <a:t>(</a:t>
            </a:r>
            <a:r>
              <a:rPr lang="en-US" altLang="zh-CN" sz="2800" i="1" dirty="0" smtClean="0">
                <a:ea typeface="宋体" pitchFamily="2" charset="-122"/>
              </a:rPr>
              <a:t>n</a:t>
            </a:r>
            <a:r>
              <a:rPr lang="en-US" altLang="zh-CN" sz="2800" dirty="0" smtClean="0">
                <a:ea typeface="宋体" pitchFamily="2" charset="-122"/>
              </a:rPr>
              <a:t>) = </a:t>
            </a:r>
            <a:r>
              <a:rPr lang="en-US" altLang="zh-CN" sz="2800" dirty="0" smtClean="0">
                <a:ea typeface="宋体" pitchFamily="2" charset="-122"/>
                <a:sym typeface="Symbol" pitchFamily="18" charset="2"/>
              </a:rPr>
              <a:t>(</a:t>
            </a:r>
            <a:r>
              <a:rPr lang="en-US" altLang="zh-CN" sz="2800" i="1" dirty="0" smtClean="0">
                <a:ea typeface="宋体" pitchFamily="2" charset="-122"/>
                <a:sym typeface="Symbol" pitchFamily="18" charset="2"/>
              </a:rPr>
              <a:t>n</a:t>
            </a:r>
            <a:r>
              <a:rPr lang="en-US" altLang="zh-CN" sz="2800" dirty="0" smtClean="0">
                <a:ea typeface="宋体" pitchFamily="2" charset="-122"/>
                <a:sym typeface="Symbol" pitchFamily="18" charset="2"/>
              </a:rPr>
              <a:t>)</a:t>
            </a:r>
            <a:endParaRPr lang="en-US" altLang="zh-CN" sz="2800" dirty="0" smtClean="0">
              <a:ea typeface="宋体" pitchFamily="2" charset="-122"/>
            </a:endParaRPr>
          </a:p>
          <a:p>
            <a:pPr eaLnBrk="1" hangingPunct="1"/>
            <a:r>
              <a:rPr lang="en-US" altLang="zh-CN" sz="2800" i="1" dirty="0" smtClean="0">
                <a:ea typeface="宋体" pitchFamily="2" charset="-122"/>
              </a:rPr>
              <a:t>T</a:t>
            </a:r>
            <a:r>
              <a:rPr lang="en-US" altLang="zh-CN" sz="2800" dirty="0" smtClean="0">
                <a:ea typeface="宋体" pitchFamily="2" charset="-122"/>
              </a:rPr>
              <a:t>(</a:t>
            </a:r>
            <a:r>
              <a:rPr lang="en-US" altLang="zh-CN" sz="2800" i="1" dirty="0" smtClean="0">
                <a:ea typeface="宋体" pitchFamily="2" charset="-122"/>
              </a:rPr>
              <a:t>n</a:t>
            </a:r>
            <a:r>
              <a:rPr lang="en-US" altLang="zh-CN" sz="2800" dirty="0" smtClean="0">
                <a:ea typeface="宋体" pitchFamily="2" charset="-122"/>
              </a:rPr>
              <a:t>) =   </a:t>
            </a:r>
            <a:r>
              <a:rPr lang="en-US" altLang="zh-CN" sz="2800" dirty="0" smtClean="0">
                <a:ea typeface="宋体" pitchFamily="2" charset="-122"/>
                <a:sym typeface="Symbol" pitchFamily="18" charset="2"/>
              </a:rPr>
              <a:t>(1)   if </a:t>
            </a:r>
            <a:r>
              <a:rPr lang="en-US" altLang="zh-CN" sz="2800" i="1" dirty="0" smtClean="0">
                <a:ea typeface="宋体" pitchFamily="2" charset="-122"/>
                <a:sym typeface="Symbol" pitchFamily="18" charset="2"/>
              </a:rPr>
              <a:t>n</a:t>
            </a:r>
            <a:r>
              <a:rPr lang="en-US" altLang="zh-CN" sz="2800" dirty="0" smtClean="0">
                <a:ea typeface="宋体" pitchFamily="2" charset="-122"/>
                <a:sym typeface="Symbol" pitchFamily="18" charset="2"/>
              </a:rPr>
              <a:t>=1</a:t>
            </a:r>
            <a:endParaRPr lang="en-US" altLang="zh-CN" sz="2800" i="1" dirty="0" smtClean="0">
              <a:ea typeface="宋体" pitchFamily="2" charset="-122"/>
              <a:sym typeface="Symbol" pitchFamily="18" charset="2"/>
            </a:endParaRPr>
          </a:p>
          <a:p>
            <a:pPr eaLnBrk="1" hangingPunct="1">
              <a:buFontTx/>
              <a:buNone/>
            </a:pPr>
            <a:r>
              <a:rPr lang="en-US" altLang="zh-CN" sz="2800" i="1" dirty="0" smtClean="0">
                <a:ea typeface="宋体" pitchFamily="2" charset="-122"/>
              </a:rPr>
              <a:t>                 </a:t>
            </a:r>
            <a:r>
              <a:rPr lang="en-US" altLang="zh-CN" sz="2800" dirty="0" smtClean="0">
                <a:ea typeface="宋体" pitchFamily="2" charset="-122"/>
              </a:rPr>
              <a:t>2</a:t>
            </a:r>
            <a:r>
              <a:rPr lang="en-US" altLang="zh-CN" sz="2800" i="1" dirty="0" smtClean="0">
                <a:ea typeface="宋体" pitchFamily="2" charset="-122"/>
              </a:rPr>
              <a:t>T</a:t>
            </a:r>
            <a:r>
              <a:rPr lang="en-US" altLang="zh-CN" sz="2800" dirty="0" smtClean="0">
                <a:ea typeface="宋体" pitchFamily="2" charset="-122"/>
              </a:rPr>
              <a:t>(</a:t>
            </a:r>
            <a:r>
              <a:rPr lang="en-US" altLang="zh-CN" sz="2800" i="1" dirty="0" smtClean="0">
                <a:ea typeface="宋体" pitchFamily="2" charset="-122"/>
              </a:rPr>
              <a:t>n/</a:t>
            </a:r>
            <a:r>
              <a:rPr lang="en-US" altLang="zh-CN" sz="2800" dirty="0" smtClean="0">
                <a:ea typeface="宋体" pitchFamily="2" charset="-122"/>
              </a:rPr>
              <a:t>2)</a:t>
            </a:r>
            <a:r>
              <a:rPr lang="en-US" altLang="zh-CN" sz="2800" i="1" dirty="0" smtClean="0">
                <a:ea typeface="宋体" pitchFamily="2" charset="-122"/>
              </a:rPr>
              <a:t>+ </a:t>
            </a:r>
            <a:r>
              <a:rPr lang="en-US" altLang="zh-CN" sz="2800" dirty="0" smtClean="0">
                <a:ea typeface="宋体" pitchFamily="2" charset="-122"/>
                <a:sym typeface="Symbol" pitchFamily="18" charset="2"/>
              </a:rPr>
              <a:t></a:t>
            </a:r>
            <a:r>
              <a:rPr lang="en-US" altLang="zh-CN" sz="2800" dirty="0" smtClean="0">
                <a:ea typeface="宋体" pitchFamily="2" charset="-122"/>
              </a:rPr>
              <a:t>(</a:t>
            </a:r>
            <a:r>
              <a:rPr lang="en-US" altLang="zh-CN" sz="2800" i="1" dirty="0" smtClean="0">
                <a:ea typeface="宋体" pitchFamily="2" charset="-122"/>
              </a:rPr>
              <a:t>n</a:t>
            </a:r>
            <a:r>
              <a:rPr lang="en-US" altLang="zh-CN" sz="2800" dirty="0" smtClean="0">
                <a:ea typeface="宋体" pitchFamily="2" charset="-122"/>
              </a:rPr>
              <a:t>)   if </a:t>
            </a:r>
            <a:r>
              <a:rPr lang="en-US" altLang="zh-CN" sz="2800" i="1" dirty="0" smtClean="0">
                <a:ea typeface="宋体" pitchFamily="2" charset="-122"/>
              </a:rPr>
              <a:t>n</a:t>
            </a:r>
            <a:r>
              <a:rPr lang="en-US" altLang="zh-CN" sz="2800" dirty="0" smtClean="0">
                <a:ea typeface="宋体" pitchFamily="2" charset="-122"/>
              </a:rPr>
              <a:t>&gt;1</a:t>
            </a:r>
          </a:p>
          <a:p>
            <a:pPr eaLnBrk="1" hangingPunct="1"/>
            <a:r>
              <a:rPr lang="en-US" altLang="zh-CN" sz="2800" i="1" dirty="0" smtClean="0">
                <a:ea typeface="宋体" pitchFamily="2" charset="-122"/>
              </a:rPr>
              <a:t>T</a:t>
            </a:r>
            <a:r>
              <a:rPr lang="en-US" altLang="zh-CN" sz="2800" dirty="0" smtClean="0">
                <a:ea typeface="宋体" pitchFamily="2" charset="-122"/>
              </a:rPr>
              <a:t>(</a:t>
            </a:r>
            <a:r>
              <a:rPr lang="en-US" altLang="zh-CN" sz="2800" i="1" dirty="0" smtClean="0">
                <a:ea typeface="宋体" pitchFamily="2" charset="-122"/>
              </a:rPr>
              <a:t>n</a:t>
            </a:r>
            <a:r>
              <a:rPr lang="en-US" altLang="zh-CN" sz="2800" dirty="0" smtClean="0">
                <a:ea typeface="宋体" pitchFamily="2" charset="-122"/>
              </a:rPr>
              <a:t>) =   </a:t>
            </a:r>
            <a:r>
              <a:rPr lang="en-US" altLang="zh-CN" sz="2800" i="1" dirty="0" smtClean="0">
                <a:ea typeface="宋体" pitchFamily="2" charset="-122"/>
                <a:sym typeface="Symbol" pitchFamily="18" charset="2"/>
              </a:rPr>
              <a:t>c</a:t>
            </a:r>
            <a:r>
              <a:rPr lang="en-US" altLang="zh-CN" sz="2800" dirty="0" smtClean="0">
                <a:ea typeface="宋体" pitchFamily="2" charset="-122"/>
                <a:sym typeface="Symbol" pitchFamily="18" charset="2"/>
              </a:rPr>
              <a:t>   if </a:t>
            </a:r>
            <a:r>
              <a:rPr lang="en-US" altLang="zh-CN" sz="2800" i="1" dirty="0" smtClean="0">
                <a:ea typeface="宋体" pitchFamily="2" charset="-122"/>
                <a:sym typeface="Symbol" pitchFamily="18" charset="2"/>
              </a:rPr>
              <a:t>n</a:t>
            </a:r>
            <a:r>
              <a:rPr lang="en-US" altLang="zh-CN" sz="2800" dirty="0" smtClean="0">
                <a:ea typeface="宋体" pitchFamily="2" charset="-122"/>
                <a:sym typeface="Symbol" pitchFamily="18" charset="2"/>
              </a:rPr>
              <a:t>=1</a:t>
            </a:r>
            <a:endParaRPr lang="en-US" altLang="zh-CN" sz="2800" i="1" dirty="0" smtClean="0">
              <a:ea typeface="宋体" pitchFamily="2" charset="-122"/>
              <a:sym typeface="Symbol" pitchFamily="18" charset="2"/>
            </a:endParaRPr>
          </a:p>
          <a:p>
            <a:pPr eaLnBrk="1" hangingPunct="1">
              <a:buFontTx/>
              <a:buNone/>
            </a:pPr>
            <a:r>
              <a:rPr lang="en-US" altLang="zh-CN" sz="2800" i="1" dirty="0" smtClean="0">
                <a:ea typeface="宋体" pitchFamily="2" charset="-122"/>
              </a:rPr>
              <a:t>                 </a:t>
            </a:r>
            <a:r>
              <a:rPr lang="en-US" altLang="zh-CN" sz="2800" dirty="0" smtClean="0">
                <a:ea typeface="宋体" pitchFamily="2" charset="-122"/>
              </a:rPr>
              <a:t>2</a:t>
            </a:r>
            <a:r>
              <a:rPr lang="en-US" altLang="zh-CN" sz="2800" i="1" dirty="0" smtClean="0">
                <a:ea typeface="宋体" pitchFamily="2" charset="-122"/>
              </a:rPr>
              <a:t>T</a:t>
            </a:r>
            <a:r>
              <a:rPr lang="en-US" altLang="zh-CN" sz="2800" dirty="0" smtClean="0">
                <a:ea typeface="宋体" pitchFamily="2" charset="-122"/>
              </a:rPr>
              <a:t>(</a:t>
            </a:r>
            <a:r>
              <a:rPr lang="en-US" altLang="zh-CN" sz="2800" i="1" dirty="0" smtClean="0">
                <a:ea typeface="宋体" pitchFamily="2" charset="-122"/>
              </a:rPr>
              <a:t>n/</a:t>
            </a:r>
            <a:r>
              <a:rPr lang="en-US" altLang="zh-CN" sz="2800" dirty="0" smtClean="0">
                <a:ea typeface="宋体" pitchFamily="2" charset="-122"/>
              </a:rPr>
              <a:t>2)</a:t>
            </a:r>
            <a:r>
              <a:rPr lang="en-US" altLang="zh-CN" sz="2800" i="1" dirty="0" smtClean="0">
                <a:ea typeface="宋体" pitchFamily="2" charset="-122"/>
              </a:rPr>
              <a:t>+ </a:t>
            </a:r>
            <a:r>
              <a:rPr lang="en-US" altLang="zh-CN" sz="2800" i="1" dirty="0" err="1" smtClean="0">
                <a:ea typeface="宋体" pitchFamily="2" charset="-122"/>
                <a:sym typeface="Symbol" pitchFamily="18" charset="2"/>
              </a:rPr>
              <a:t>c</a:t>
            </a:r>
            <a:r>
              <a:rPr lang="en-US" altLang="zh-CN" sz="2800" i="1" dirty="0" err="1" smtClean="0">
                <a:ea typeface="宋体" pitchFamily="2" charset="-122"/>
              </a:rPr>
              <a:t>n</a:t>
            </a:r>
            <a:r>
              <a:rPr lang="en-US" altLang="zh-CN" sz="2800" dirty="0" smtClean="0">
                <a:ea typeface="宋体" pitchFamily="2" charset="-122"/>
              </a:rPr>
              <a:t>   if </a:t>
            </a:r>
            <a:r>
              <a:rPr lang="en-US" altLang="zh-CN" sz="2800" i="1" dirty="0" smtClean="0">
                <a:ea typeface="宋体" pitchFamily="2" charset="-122"/>
              </a:rPr>
              <a:t>n</a:t>
            </a:r>
            <a:r>
              <a:rPr lang="en-US" altLang="zh-CN" sz="2800" dirty="0" smtClean="0">
                <a:ea typeface="宋体" pitchFamily="2" charset="-122"/>
              </a:rPr>
              <a:t>&gt;1</a:t>
            </a:r>
          </a:p>
        </p:txBody>
      </p:sp>
      <p:sp>
        <p:nvSpPr>
          <p:cNvPr id="4" name="左大括号 3"/>
          <p:cNvSpPr/>
          <p:nvPr/>
        </p:nvSpPr>
        <p:spPr>
          <a:xfrm>
            <a:off x="1857356" y="3071810"/>
            <a:ext cx="142876" cy="71438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5" name="左大括号 4"/>
          <p:cNvSpPr/>
          <p:nvPr/>
        </p:nvSpPr>
        <p:spPr>
          <a:xfrm>
            <a:off x="1857356" y="4071942"/>
            <a:ext cx="142876" cy="71438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are algorithms?</a:t>
            </a:r>
            <a:endParaRPr lang="zh-CN" altLang="en-US" dirty="0"/>
          </a:p>
        </p:txBody>
      </p:sp>
      <p:sp>
        <p:nvSpPr>
          <p:cNvPr id="3" name="内容占位符 2"/>
          <p:cNvSpPr>
            <a:spLocks noGrp="1"/>
          </p:cNvSpPr>
          <p:nvPr>
            <p:ph idx="1"/>
          </p:nvPr>
        </p:nvSpPr>
        <p:spPr/>
        <p:txBody>
          <a:bodyPr/>
          <a:lstStyle/>
          <a:p>
            <a:r>
              <a:rPr lang="en-US" altLang="zh-CN" dirty="0" smtClean="0"/>
              <a:t>An algorithm is a well-defined finite set of rules that specifies a sequential series of elementary operations to be applied to some data called the input, producing after a finite amount of time some data called the output.</a:t>
            </a:r>
          </a:p>
          <a:p>
            <a:r>
              <a:rPr lang="en-US" altLang="zh-CN" dirty="0" smtClean="0"/>
              <a:t>An algorithm solves some computational problem.</a:t>
            </a:r>
          </a:p>
          <a:p>
            <a:r>
              <a:rPr lang="en-US" altLang="zh-CN" dirty="0" smtClean="0"/>
              <a:t>Algorithms (along with data structures) are the fundamental “building blocks” from which programs are constructed. Only by fully understanding them is it possible to write very effective programs.</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Analysis of the Merge-sort algorithm</a:t>
            </a:r>
            <a:endParaRPr lang="zh-CN" altLang="en-US" dirty="0"/>
          </a:p>
        </p:txBody>
      </p:sp>
      <p:sp>
        <p:nvSpPr>
          <p:cNvPr id="3" name="内容占位符 2"/>
          <p:cNvSpPr>
            <a:spLocks noGrp="1"/>
          </p:cNvSpPr>
          <p:nvPr>
            <p:ph idx="1"/>
          </p:nvPr>
        </p:nvSpPr>
        <p:spPr/>
        <p:txBody>
          <a:bodyPr/>
          <a:lstStyle/>
          <a:p>
            <a:pPr eaLnBrk="1" hangingPunct="1"/>
            <a:r>
              <a:rPr lang="en-US" altLang="zh-CN" sz="2800" dirty="0" smtClean="0">
                <a:ea typeface="宋体" pitchFamily="2" charset="-122"/>
              </a:rPr>
              <a:t>The recursive equation can be solved by recursive tree.</a:t>
            </a:r>
          </a:p>
          <a:p>
            <a:pPr eaLnBrk="1" hangingPunct="1"/>
            <a:r>
              <a:rPr lang="en-US" altLang="zh-CN" sz="2800" i="1" dirty="0" smtClean="0">
                <a:ea typeface="宋体" pitchFamily="2" charset="-122"/>
              </a:rPr>
              <a:t>T</a:t>
            </a:r>
            <a:r>
              <a:rPr lang="en-US" altLang="zh-CN" sz="2800" dirty="0" smtClean="0">
                <a:ea typeface="宋体" pitchFamily="2" charset="-122"/>
              </a:rPr>
              <a:t>(</a:t>
            </a:r>
            <a:r>
              <a:rPr lang="en-US" altLang="zh-CN" sz="2800" i="1" dirty="0" smtClean="0">
                <a:ea typeface="宋体" pitchFamily="2" charset="-122"/>
              </a:rPr>
              <a:t>n</a:t>
            </a:r>
            <a:r>
              <a:rPr lang="en-US" altLang="zh-CN" sz="2800" dirty="0" smtClean="0">
                <a:ea typeface="宋体" pitchFamily="2" charset="-122"/>
              </a:rPr>
              <a:t>) = 2</a:t>
            </a:r>
            <a:r>
              <a:rPr lang="en-US" altLang="zh-CN" sz="2800" i="1" dirty="0" smtClean="0">
                <a:ea typeface="宋体" pitchFamily="2" charset="-122"/>
              </a:rPr>
              <a:t>T</a:t>
            </a:r>
            <a:r>
              <a:rPr lang="en-US" altLang="zh-CN" sz="2800" dirty="0" smtClean="0">
                <a:ea typeface="宋体" pitchFamily="2" charset="-122"/>
              </a:rPr>
              <a:t>(</a:t>
            </a:r>
            <a:r>
              <a:rPr lang="en-US" altLang="zh-CN" sz="2800" i="1" dirty="0" smtClean="0">
                <a:ea typeface="宋体" pitchFamily="2" charset="-122"/>
              </a:rPr>
              <a:t>n/</a:t>
            </a:r>
            <a:r>
              <a:rPr lang="en-US" altLang="zh-CN" sz="2800" dirty="0" smtClean="0">
                <a:ea typeface="宋体" pitchFamily="2" charset="-122"/>
              </a:rPr>
              <a:t>2)</a:t>
            </a:r>
            <a:r>
              <a:rPr lang="en-US" altLang="zh-CN" sz="2800" i="1" dirty="0" smtClean="0">
                <a:ea typeface="宋体" pitchFamily="2" charset="-122"/>
              </a:rPr>
              <a:t>+ </a:t>
            </a:r>
            <a:r>
              <a:rPr lang="en-US" altLang="zh-CN" sz="2800" i="1" dirty="0" err="1" smtClean="0">
                <a:ea typeface="宋体" pitchFamily="2" charset="-122"/>
                <a:sym typeface="Symbol" pitchFamily="18" charset="2"/>
              </a:rPr>
              <a:t>c</a:t>
            </a:r>
            <a:r>
              <a:rPr lang="en-US" altLang="zh-CN" sz="2800" i="1" dirty="0" err="1" smtClean="0">
                <a:ea typeface="宋体" pitchFamily="2" charset="-122"/>
              </a:rPr>
              <a:t>n</a:t>
            </a:r>
            <a:r>
              <a:rPr lang="en-US" altLang="zh-CN" sz="2800" i="1" dirty="0" smtClean="0">
                <a:ea typeface="宋体" pitchFamily="2" charset="-122"/>
              </a:rPr>
              <a:t>, </a:t>
            </a:r>
          </a:p>
          <a:p>
            <a:pPr eaLnBrk="1" hangingPunct="1"/>
            <a:r>
              <a:rPr lang="en-US" altLang="zh-CN" sz="2800" dirty="0" err="1" smtClean="0">
                <a:ea typeface="宋体" pitchFamily="2" charset="-122"/>
              </a:rPr>
              <a:t>lg</a:t>
            </a:r>
            <a:r>
              <a:rPr lang="en-US" altLang="zh-CN" sz="2800" dirty="0" smtClean="0">
                <a:ea typeface="宋体" pitchFamily="2" charset="-122"/>
              </a:rPr>
              <a:t> </a:t>
            </a:r>
            <a:r>
              <a:rPr lang="en-US" altLang="zh-CN" sz="2800" i="1" dirty="0" smtClean="0">
                <a:ea typeface="宋体" pitchFamily="2" charset="-122"/>
              </a:rPr>
              <a:t>n</a:t>
            </a:r>
            <a:r>
              <a:rPr lang="en-US" altLang="zh-CN" sz="2800" dirty="0" smtClean="0">
                <a:ea typeface="宋体" pitchFamily="2" charset="-122"/>
              </a:rPr>
              <a:t>+1 levels, </a:t>
            </a:r>
            <a:r>
              <a:rPr lang="en-US" altLang="zh-CN" sz="2800" i="1" dirty="0" err="1" smtClean="0">
                <a:ea typeface="宋体" pitchFamily="2" charset="-122"/>
              </a:rPr>
              <a:t>cn</a:t>
            </a:r>
            <a:r>
              <a:rPr lang="en-US" altLang="zh-CN" sz="2800" dirty="0" smtClean="0">
                <a:ea typeface="宋体" pitchFamily="2" charset="-122"/>
              </a:rPr>
              <a:t> at each level, thus</a:t>
            </a:r>
          </a:p>
          <a:p>
            <a:pPr eaLnBrk="1" hangingPunct="1"/>
            <a:r>
              <a:rPr lang="en-US" altLang="zh-CN" sz="2800" dirty="0" smtClean="0">
                <a:ea typeface="宋体" pitchFamily="2" charset="-122"/>
              </a:rPr>
              <a:t>Total cost for merge sort is: </a:t>
            </a:r>
          </a:p>
          <a:p>
            <a:pPr eaLnBrk="1" hangingPunct="1">
              <a:buNone/>
            </a:pPr>
            <a:r>
              <a:rPr lang="en-US" altLang="zh-CN" sz="2800" i="1" dirty="0" smtClean="0">
                <a:ea typeface="宋体" pitchFamily="2" charset="-122"/>
              </a:rPr>
              <a:t>	T</a:t>
            </a:r>
            <a:r>
              <a:rPr lang="en-US" altLang="zh-CN" sz="2800" dirty="0" smtClean="0">
                <a:ea typeface="宋体" pitchFamily="2" charset="-122"/>
              </a:rPr>
              <a:t>(</a:t>
            </a:r>
            <a:r>
              <a:rPr lang="en-US" altLang="zh-CN" sz="2800" i="1" dirty="0" smtClean="0">
                <a:ea typeface="宋体" pitchFamily="2" charset="-122"/>
              </a:rPr>
              <a:t>n</a:t>
            </a:r>
            <a:r>
              <a:rPr lang="en-US" altLang="zh-CN" sz="2800" dirty="0" smtClean="0">
                <a:ea typeface="宋体" pitchFamily="2" charset="-122"/>
              </a:rPr>
              <a:t>) =</a:t>
            </a:r>
            <a:r>
              <a:rPr lang="en-US" altLang="zh-CN" sz="2800" i="1" dirty="0" err="1" smtClean="0">
                <a:ea typeface="宋体" pitchFamily="2" charset="-122"/>
              </a:rPr>
              <a:t>cn</a:t>
            </a:r>
            <a:r>
              <a:rPr lang="en-US" altLang="zh-CN" sz="2800" dirty="0" err="1" smtClean="0">
                <a:ea typeface="宋体" pitchFamily="2" charset="-122"/>
              </a:rPr>
              <a:t>lg</a:t>
            </a:r>
            <a:r>
              <a:rPr lang="en-US" altLang="zh-CN" sz="2800" dirty="0" smtClean="0">
                <a:ea typeface="宋体" pitchFamily="2" charset="-122"/>
              </a:rPr>
              <a:t> </a:t>
            </a:r>
            <a:r>
              <a:rPr lang="en-US" altLang="zh-CN" sz="2800" i="1" dirty="0" smtClean="0">
                <a:ea typeface="宋体" pitchFamily="2" charset="-122"/>
              </a:rPr>
              <a:t>n</a:t>
            </a:r>
            <a:r>
              <a:rPr lang="en-US" altLang="zh-CN" sz="2800" dirty="0" smtClean="0">
                <a:ea typeface="宋体" pitchFamily="2" charset="-122"/>
              </a:rPr>
              <a:t> +</a:t>
            </a:r>
            <a:r>
              <a:rPr lang="en-US" altLang="zh-CN" sz="2800" i="1" dirty="0" err="1" smtClean="0">
                <a:ea typeface="宋体" pitchFamily="2" charset="-122"/>
              </a:rPr>
              <a:t>cn</a:t>
            </a:r>
            <a:r>
              <a:rPr lang="en-US" altLang="zh-CN" sz="2800" dirty="0" smtClean="0">
                <a:ea typeface="宋体" pitchFamily="2" charset="-122"/>
              </a:rPr>
              <a:t> = </a:t>
            </a:r>
            <a:r>
              <a:rPr lang="en-US" altLang="zh-CN" sz="2800" dirty="0" smtClean="0">
                <a:ea typeface="宋体" pitchFamily="2" charset="-122"/>
                <a:sym typeface="Symbol" pitchFamily="18" charset="2"/>
              </a:rPr>
              <a:t>(</a:t>
            </a:r>
            <a:r>
              <a:rPr lang="en-US" altLang="zh-CN" sz="2800" i="1" dirty="0" err="1" smtClean="0">
                <a:ea typeface="宋体" pitchFamily="2" charset="-122"/>
                <a:sym typeface="Symbol" pitchFamily="18" charset="2"/>
              </a:rPr>
              <a:t>n</a:t>
            </a:r>
            <a:r>
              <a:rPr lang="en-US" altLang="zh-CN" sz="2800" dirty="0" err="1" smtClean="0">
                <a:ea typeface="宋体" pitchFamily="2" charset="-122"/>
                <a:sym typeface="Symbol" pitchFamily="18" charset="2"/>
              </a:rPr>
              <a:t>lg</a:t>
            </a:r>
            <a:r>
              <a:rPr lang="en-US" altLang="zh-CN" sz="2800" dirty="0" smtClean="0">
                <a:ea typeface="宋体" pitchFamily="2" charset="-122"/>
                <a:sym typeface="Symbol" pitchFamily="18" charset="2"/>
              </a:rPr>
              <a:t> </a:t>
            </a:r>
            <a:r>
              <a:rPr lang="en-US" altLang="zh-CN" sz="2800" i="1" dirty="0" smtClean="0">
                <a:ea typeface="宋体" pitchFamily="2" charset="-122"/>
                <a:sym typeface="Symbol" pitchFamily="18" charset="2"/>
              </a:rPr>
              <a:t>n</a:t>
            </a:r>
            <a:r>
              <a:rPr lang="en-US" altLang="zh-CN" sz="2800" dirty="0" smtClean="0">
                <a:ea typeface="宋体" pitchFamily="2" charset="-122"/>
                <a:sym typeface="Symbol" pitchFamily="18" charset="2"/>
              </a:rPr>
              <a:t>).</a:t>
            </a:r>
          </a:p>
          <a:p>
            <a:pPr marL="342900" lvl="1" indent="-342900">
              <a:buClr>
                <a:schemeClr val="bg2"/>
              </a:buClr>
              <a:buSzPct val="70000"/>
              <a:buFont typeface="Wingdings" pitchFamily="2" charset="2"/>
              <a:buChar char="l"/>
            </a:pPr>
            <a:r>
              <a:rPr lang="en-US" altLang="zh-CN" sz="2800" dirty="0" smtClean="0">
                <a:ea typeface="宋体" pitchFamily="2" charset="-122"/>
                <a:sym typeface="Symbol" pitchFamily="18" charset="2"/>
              </a:rPr>
              <a:t>Question: best, worst, average?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Analysis of the Merge-sort algorithm</a:t>
            </a:r>
            <a:endParaRPr lang="zh-CN" altLang="en-US" dirty="0"/>
          </a:p>
        </p:txBody>
      </p:sp>
      <p:pic>
        <p:nvPicPr>
          <p:cNvPr id="4" name="Picture 4" descr="fig2-5"/>
          <p:cNvPicPr>
            <a:picLocks noChangeAspect="1" noChangeArrowheads="1"/>
          </p:cNvPicPr>
          <p:nvPr/>
        </p:nvPicPr>
        <p:blipFill>
          <a:blip r:embed="rId2" cstate="print"/>
          <a:srcRect/>
          <a:stretch>
            <a:fillRect/>
          </a:stretch>
        </p:blipFill>
        <p:spPr bwMode="auto">
          <a:xfrm>
            <a:off x="1857356" y="1285860"/>
            <a:ext cx="5500726" cy="55721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Homework</a:t>
            </a:r>
            <a:endParaRPr lang="zh-CN" altLang="en-US" dirty="0"/>
          </a:p>
        </p:txBody>
      </p:sp>
      <p:sp>
        <p:nvSpPr>
          <p:cNvPr id="3" name="内容占位符 2"/>
          <p:cNvSpPr>
            <a:spLocks noGrp="1"/>
          </p:cNvSpPr>
          <p:nvPr>
            <p:ph idx="1"/>
          </p:nvPr>
        </p:nvSpPr>
        <p:spPr/>
        <p:txBody>
          <a:bodyPr/>
          <a:lstStyle/>
          <a:p>
            <a:pPr marL="457200" indent="-457200">
              <a:buNone/>
            </a:pPr>
            <a:endParaRPr lang="en-US" altLang="zh-CN" dirty="0" smtClean="0"/>
          </a:p>
          <a:p>
            <a:pPr marL="457200" indent="-457200">
              <a:buNone/>
            </a:pPr>
            <a:r>
              <a:rPr lang="en-US" altLang="zh-CN" dirty="0" smtClean="0"/>
              <a:t>1. Prove that </a:t>
            </a:r>
          </a:p>
          <a:p>
            <a:pPr marL="457200" indent="-457200">
              <a:buNone/>
            </a:pPr>
            <a:endParaRPr lang="en-US" altLang="zh-CN" dirty="0" smtClean="0"/>
          </a:p>
          <a:p>
            <a:pPr marL="457200" indent="-457200">
              <a:buNone/>
            </a:pPr>
            <a:r>
              <a:rPr lang="en-US" altLang="zh-CN" dirty="0" smtClean="0"/>
              <a:t>2. </a:t>
            </a:r>
            <a:r>
              <a:rPr lang="en-US" altLang="zh-CN" dirty="0" smtClean="0">
                <a:ea typeface="宋体" pitchFamily="2" charset="-122"/>
              </a:rPr>
              <a:t>Prove that </a:t>
            </a:r>
            <a:r>
              <a:rPr lang="en-US" altLang="zh-CN" i="1" dirty="0" smtClean="0">
                <a:ea typeface="宋体" pitchFamily="2" charset="-122"/>
              </a:rPr>
              <a:t>f(n)=an</a:t>
            </a:r>
            <a:r>
              <a:rPr lang="en-US" altLang="zh-CN" i="1" baseline="30000" dirty="0" smtClean="0">
                <a:ea typeface="宋体" pitchFamily="2" charset="-122"/>
              </a:rPr>
              <a:t>2</a:t>
            </a:r>
            <a:r>
              <a:rPr lang="en-US" altLang="zh-CN" i="1" dirty="0" smtClean="0">
                <a:ea typeface="宋体" pitchFamily="2" charset="-122"/>
              </a:rPr>
              <a:t>+bn+c=</a:t>
            </a:r>
            <a:r>
              <a:rPr lang="en-US" altLang="zh-CN" i="1" dirty="0" smtClean="0">
                <a:ea typeface="宋体" pitchFamily="2" charset="-122"/>
                <a:sym typeface="Symbol" pitchFamily="18" charset="2"/>
              </a:rPr>
              <a:t>(</a:t>
            </a:r>
            <a:r>
              <a:rPr lang="en-US" altLang="zh-CN" i="1" dirty="0" smtClean="0">
                <a:ea typeface="宋体" pitchFamily="2" charset="-122"/>
              </a:rPr>
              <a:t>n</a:t>
            </a:r>
            <a:r>
              <a:rPr lang="en-US" altLang="zh-CN" i="1" baseline="30000" dirty="0" smtClean="0">
                <a:ea typeface="宋体" pitchFamily="2" charset="-122"/>
              </a:rPr>
              <a:t>2</a:t>
            </a:r>
            <a:r>
              <a:rPr lang="en-US" altLang="zh-CN" i="1" dirty="0" smtClean="0">
                <a:ea typeface="宋体" pitchFamily="2" charset="-122"/>
                <a:sym typeface="Symbol" pitchFamily="18" charset="2"/>
              </a:rPr>
              <a:t>).</a:t>
            </a:r>
          </a:p>
          <a:p>
            <a:pPr marL="457200" indent="-457200">
              <a:buNone/>
            </a:pPr>
            <a:endParaRPr lang="en-US" altLang="zh-CN" dirty="0" smtClean="0"/>
          </a:p>
          <a:p>
            <a:pPr marL="457200" indent="-457200">
              <a:buNone/>
            </a:pPr>
            <a:r>
              <a:rPr lang="en-US" altLang="zh-CN" dirty="0" smtClean="0"/>
              <a:t>3. Prove that </a:t>
            </a:r>
            <a:r>
              <a:rPr lang="en-US" altLang="zh-CN" i="1" dirty="0" smtClean="0"/>
              <a:t>O</a:t>
            </a:r>
            <a:r>
              <a:rPr lang="en-US" altLang="zh-CN" dirty="0" smtClean="0"/>
              <a:t>(</a:t>
            </a:r>
            <a:r>
              <a:rPr lang="en-US" altLang="zh-CN" i="1" dirty="0" smtClean="0"/>
              <a:t>f</a:t>
            </a:r>
            <a:r>
              <a:rPr lang="en-US" altLang="zh-CN" dirty="0" smtClean="0"/>
              <a:t>(</a:t>
            </a:r>
            <a:r>
              <a:rPr lang="en-US" altLang="zh-CN" i="1" dirty="0" smtClean="0"/>
              <a:t>n</a:t>
            </a:r>
            <a:r>
              <a:rPr lang="en-US" altLang="zh-CN" dirty="0" smtClean="0"/>
              <a:t>))+</a:t>
            </a:r>
            <a:r>
              <a:rPr lang="en-US" altLang="zh-CN" i="1" dirty="0" smtClean="0"/>
              <a:t>O</a:t>
            </a:r>
            <a:r>
              <a:rPr lang="en-US" altLang="zh-CN" dirty="0" smtClean="0"/>
              <a:t>(</a:t>
            </a:r>
            <a:r>
              <a:rPr lang="en-US" altLang="zh-CN" i="1" dirty="0" smtClean="0"/>
              <a:t>g</a:t>
            </a:r>
            <a:r>
              <a:rPr lang="en-US" altLang="zh-CN" dirty="0" smtClean="0"/>
              <a:t>(</a:t>
            </a:r>
            <a:r>
              <a:rPr lang="en-US" altLang="zh-CN" i="1" dirty="0" smtClean="0"/>
              <a:t>n</a:t>
            </a:r>
            <a:r>
              <a:rPr lang="en-US" altLang="zh-CN" dirty="0" smtClean="0"/>
              <a:t>)) </a:t>
            </a:r>
            <a:r>
              <a:rPr lang="en-US" altLang="zh-CN" dirty="0" smtClean="0">
                <a:sym typeface="Symbol" pitchFamily="18" charset="2"/>
              </a:rPr>
              <a:t>=</a:t>
            </a:r>
            <a:r>
              <a:rPr lang="en-US" altLang="zh-CN" dirty="0" smtClean="0"/>
              <a:t> </a:t>
            </a:r>
            <a:r>
              <a:rPr lang="en-US" altLang="zh-CN" i="1" dirty="0" smtClean="0"/>
              <a:t>O</a:t>
            </a:r>
            <a:r>
              <a:rPr lang="en-US" altLang="zh-CN" dirty="0" smtClean="0"/>
              <a:t>(max{</a:t>
            </a:r>
            <a:r>
              <a:rPr lang="en-US" altLang="zh-CN" i="1" dirty="0" smtClean="0"/>
              <a:t>f</a:t>
            </a:r>
            <a:r>
              <a:rPr lang="en-US" altLang="zh-CN" dirty="0" smtClean="0"/>
              <a:t>(n),</a:t>
            </a:r>
            <a:r>
              <a:rPr lang="en-US" altLang="zh-CN" i="1" dirty="0" smtClean="0"/>
              <a:t>g</a:t>
            </a:r>
            <a:r>
              <a:rPr lang="en-US" altLang="zh-CN" dirty="0" smtClean="0"/>
              <a:t>(</a:t>
            </a:r>
            <a:r>
              <a:rPr lang="en-US" altLang="zh-CN" i="1" dirty="0" smtClean="0"/>
              <a:t>n</a:t>
            </a:r>
            <a:r>
              <a:rPr lang="en-US" altLang="zh-CN" dirty="0" smtClean="0"/>
              <a:t>)}).</a:t>
            </a:r>
          </a:p>
          <a:p>
            <a:pPr marL="457200" indent="-457200">
              <a:buNone/>
            </a:pPr>
            <a:endParaRPr lang="en-US" altLang="zh-CN" dirty="0" smtClean="0"/>
          </a:p>
          <a:p>
            <a:pPr marL="457200" indent="-457200">
              <a:buNone/>
            </a:pPr>
            <a:r>
              <a:rPr lang="en-US" altLang="zh-CN" dirty="0" smtClean="0"/>
              <a:t>4. Calculate </a:t>
            </a:r>
            <a:r>
              <a:rPr lang="en-US" altLang="zh-CN" i="1" dirty="0" smtClean="0"/>
              <a:t>fib(n)</a:t>
            </a:r>
            <a:r>
              <a:rPr lang="en-US" altLang="zh-CN" dirty="0" smtClean="0"/>
              <a:t> mod </a:t>
            </a:r>
            <a:r>
              <a:rPr lang="en-US" altLang="zh-CN" i="1" dirty="0" smtClean="0"/>
              <a:t>p</a:t>
            </a:r>
            <a:r>
              <a:rPr lang="en-US" altLang="zh-CN" dirty="0" smtClean="0"/>
              <a:t>, where </a:t>
            </a:r>
            <a:r>
              <a:rPr lang="en-US" altLang="zh-CN" i="1" dirty="0" smtClean="0"/>
              <a:t>p</a:t>
            </a:r>
            <a:r>
              <a:rPr lang="en-US" altLang="zh-CN" dirty="0" smtClean="0"/>
              <a:t> is a prime. Submit your code on Sicily platform.</a:t>
            </a:r>
            <a:endParaRPr lang="zh-CN" altLang="en-US" dirty="0"/>
          </a:p>
        </p:txBody>
      </p:sp>
      <p:pic>
        <p:nvPicPr>
          <p:cNvPr id="4" name="Picture 3"/>
          <p:cNvPicPr>
            <a:picLocks noChangeAspect="1" noChangeArrowheads="1"/>
          </p:cNvPicPr>
          <p:nvPr/>
        </p:nvPicPr>
        <p:blipFill>
          <a:blip r:embed="rId2" cstate="print"/>
          <a:srcRect/>
          <a:stretch>
            <a:fillRect/>
          </a:stretch>
        </p:blipFill>
        <p:spPr bwMode="auto">
          <a:xfrm>
            <a:off x="2143108" y="1571612"/>
            <a:ext cx="5922860" cy="9286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57188" y="1357313"/>
            <a:ext cx="8429625" cy="642937"/>
          </a:xfrm>
          <a:prstGeom prst="rect">
            <a:avLst/>
          </a:prstGeom>
        </p:spPr>
        <p:txBody>
          <a:bodyPr/>
          <a:lstStyle/>
          <a:p>
            <a:pPr algn="ctr">
              <a:defRPr/>
            </a:pPr>
            <a:r>
              <a:rPr lang="en-US" altLang="zh-CN" sz="4400" kern="0" dirty="0">
                <a:solidFill>
                  <a:schemeClr val="tx2"/>
                </a:solidFill>
                <a:latin typeface="+mj-lt"/>
                <a:ea typeface="+mj-ea"/>
                <a:cs typeface="+mj-cs"/>
              </a:rPr>
              <a:t>Thank you!</a:t>
            </a:r>
          </a:p>
        </p:txBody>
      </p:sp>
      <p:pic>
        <p:nvPicPr>
          <p:cNvPr id="5" name="Picture 4"/>
          <p:cNvPicPr>
            <a:picLocks noChangeAspect="1" noChangeArrowheads="1"/>
          </p:cNvPicPr>
          <p:nvPr/>
        </p:nvPicPr>
        <p:blipFill>
          <a:blip r:embed="rId2" cstate="print"/>
          <a:srcRect/>
          <a:stretch>
            <a:fillRect/>
          </a:stretch>
        </p:blipFill>
        <p:spPr bwMode="auto">
          <a:xfrm>
            <a:off x="2214563" y="2714625"/>
            <a:ext cx="4868862" cy="3143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Characteristics of algorithms</a:t>
            </a:r>
            <a:endParaRPr lang="zh-CN" altLang="en-US" dirty="0"/>
          </a:p>
        </p:txBody>
      </p:sp>
      <p:sp>
        <p:nvSpPr>
          <p:cNvPr id="3" name="内容占位符 2"/>
          <p:cNvSpPr>
            <a:spLocks noGrp="1"/>
          </p:cNvSpPr>
          <p:nvPr>
            <p:ph idx="1"/>
          </p:nvPr>
        </p:nvSpPr>
        <p:spPr/>
        <p:txBody>
          <a:bodyPr/>
          <a:lstStyle/>
          <a:p>
            <a:r>
              <a:rPr lang="en-US" altLang="zh-CN" dirty="0" smtClean="0"/>
              <a:t>All algorithms must satisfy the following criteria:</a:t>
            </a:r>
          </a:p>
          <a:p>
            <a:pPr>
              <a:buNone/>
            </a:pPr>
            <a:r>
              <a:rPr lang="en-US" altLang="zh-CN" dirty="0" smtClean="0"/>
              <a:t>	(1)  Input: There are zero or more quantities that are externally supplied.</a:t>
            </a:r>
          </a:p>
          <a:p>
            <a:pPr>
              <a:buNone/>
            </a:pPr>
            <a:r>
              <a:rPr lang="en-US" altLang="zh-CN" dirty="0" smtClean="0"/>
              <a:t>	(2) Output : At least one quantity is produced.</a:t>
            </a:r>
          </a:p>
          <a:p>
            <a:pPr>
              <a:buNone/>
            </a:pPr>
            <a:r>
              <a:rPr lang="en-US" altLang="zh-CN" dirty="0" smtClean="0"/>
              <a:t>	(3) Definiteness</a:t>
            </a:r>
            <a:r>
              <a:rPr lang="zh-CN" altLang="en-US" dirty="0" smtClean="0"/>
              <a:t>（确定性）</a:t>
            </a:r>
            <a:r>
              <a:rPr lang="en-US" altLang="zh-CN" dirty="0" smtClean="0"/>
              <a:t>: Each instruction is clear and unambiguous.</a:t>
            </a:r>
          </a:p>
          <a:p>
            <a:pPr>
              <a:buNone/>
            </a:pPr>
            <a:r>
              <a:rPr lang="en-US" altLang="zh-CN" dirty="0" smtClean="0"/>
              <a:t>	(4) Finiteness</a:t>
            </a:r>
            <a:r>
              <a:rPr lang="zh-CN" altLang="en-US" dirty="0" smtClean="0"/>
              <a:t>（有穷性）</a:t>
            </a:r>
            <a:r>
              <a:rPr lang="en-US" altLang="zh-CN" dirty="0" smtClean="0"/>
              <a:t>: If we trace out the instructions of an algorithm, then for all cases, the algorithm terminates after finite number of steps.</a:t>
            </a:r>
          </a:p>
          <a:p>
            <a:pPr>
              <a:buNone/>
            </a:pPr>
            <a:r>
              <a:rPr lang="en-US" altLang="zh-CN" dirty="0" smtClean="0"/>
              <a:t>	(5) Effectiveness</a:t>
            </a:r>
            <a:r>
              <a:rPr lang="zh-CN" altLang="en-US" dirty="0" smtClean="0"/>
              <a:t>（有效性）</a:t>
            </a:r>
            <a:r>
              <a:rPr lang="en-US" altLang="zh-CN" dirty="0" smtClean="0"/>
              <a:t>: Every instruction must be basic enough to be carried out, in principle, by a person using only pencil and paper.  </a:t>
            </a:r>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Algorithm design and analysis</a:t>
            </a:r>
            <a:endParaRPr lang="zh-CN" altLang="en-US" dirty="0"/>
          </a:p>
        </p:txBody>
      </p:sp>
      <p:sp>
        <p:nvSpPr>
          <p:cNvPr id="3" name="内容占位符 2"/>
          <p:cNvSpPr>
            <a:spLocks noGrp="1"/>
          </p:cNvSpPr>
          <p:nvPr>
            <p:ph idx="1"/>
          </p:nvPr>
        </p:nvSpPr>
        <p:spPr/>
        <p:txBody>
          <a:bodyPr>
            <a:normAutofit/>
          </a:bodyPr>
          <a:lstStyle/>
          <a:p>
            <a:r>
              <a:rPr lang="en-US" altLang="zh-CN" dirty="0" smtClean="0"/>
              <a:t>An algorithmic solution to a computational problem will usually involve designing an algorithm, and then </a:t>
            </a:r>
            <a:r>
              <a:rPr lang="en-US" altLang="zh-CN" dirty="0" err="1" smtClean="0"/>
              <a:t>analysing</a:t>
            </a:r>
            <a:r>
              <a:rPr lang="en-US" altLang="zh-CN" dirty="0" smtClean="0"/>
              <a:t> its performance.</a:t>
            </a:r>
          </a:p>
          <a:p>
            <a:r>
              <a:rPr lang="en-US" altLang="zh-CN" b="1" dirty="0" smtClean="0">
                <a:solidFill>
                  <a:srgbClr val="FF0000"/>
                </a:solidFill>
              </a:rPr>
              <a:t>Design</a:t>
            </a:r>
            <a:r>
              <a:rPr lang="en-US" altLang="zh-CN" dirty="0" smtClean="0"/>
              <a:t> A good algorithm designer must have a thorough background knowledge of algorithmic techniques, but especially substantial creativity and imagination.</a:t>
            </a:r>
          </a:p>
          <a:p>
            <a:r>
              <a:rPr lang="en-US" altLang="zh-CN" b="1" dirty="0" smtClean="0">
                <a:solidFill>
                  <a:srgbClr val="FF0000"/>
                </a:solidFill>
              </a:rPr>
              <a:t>Analysis</a:t>
            </a:r>
            <a:r>
              <a:rPr lang="en-US" altLang="zh-CN" dirty="0" smtClean="0"/>
              <a:t> A good algorithm analyst must be able to carefully estimate or calculate the resources (time, space or other) that the algorithm will use when running. This requires logic, care and often some mathematical ability.</a:t>
            </a:r>
          </a:p>
          <a:p>
            <a:r>
              <a:rPr lang="en-US" altLang="zh-CN" dirty="0" smtClean="0"/>
              <a:t>The aim of this course is to give you sufficient background to understand and appreciate the issues involved in the design and analysis of algorithms.</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Design and analysis</a:t>
            </a:r>
            <a:endParaRPr lang="zh-CN" altLang="en-US" dirty="0"/>
          </a:p>
        </p:txBody>
      </p:sp>
      <p:sp>
        <p:nvSpPr>
          <p:cNvPr id="3" name="内容占位符 2"/>
          <p:cNvSpPr>
            <a:spLocks noGrp="1"/>
          </p:cNvSpPr>
          <p:nvPr>
            <p:ph idx="1"/>
          </p:nvPr>
        </p:nvSpPr>
        <p:spPr/>
        <p:txBody>
          <a:bodyPr/>
          <a:lstStyle/>
          <a:p>
            <a:r>
              <a:rPr lang="en-US" altLang="zh-CN" dirty="0" smtClean="0"/>
              <a:t>In designing and </a:t>
            </a:r>
            <a:r>
              <a:rPr lang="en-US" altLang="zh-CN" dirty="0" err="1" smtClean="0"/>
              <a:t>analysing</a:t>
            </a:r>
            <a:r>
              <a:rPr lang="en-US" altLang="zh-CN" dirty="0" smtClean="0"/>
              <a:t> an algorithm we should consider the following questions:</a:t>
            </a:r>
          </a:p>
          <a:p>
            <a:pPr>
              <a:buNone/>
            </a:pPr>
            <a:r>
              <a:rPr lang="en-US" altLang="zh-CN" dirty="0" smtClean="0"/>
              <a:t>	1. What is the problem we have to solve?</a:t>
            </a:r>
          </a:p>
          <a:p>
            <a:pPr>
              <a:buNone/>
            </a:pPr>
            <a:r>
              <a:rPr lang="en-US" altLang="zh-CN" dirty="0" smtClean="0"/>
              <a:t>	2. Does a solution exist?</a:t>
            </a:r>
          </a:p>
          <a:p>
            <a:pPr>
              <a:buNone/>
            </a:pPr>
            <a:r>
              <a:rPr lang="en-US" altLang="zh-CN" dirty="0" smtClean="0"/>
              <a:t>	3. Can we find a solution (algorithm), and is there more than one solution?</a:t>
            </a:r>
          </a:p>
          <a:p>
            <a:pPr>
              <a:buNone/>
            </a:pPr>
            <a:r>
              <a:rPr lang="en-US" altLang="zh-CN" dirty="0" smtClean="0"/>
              <a:t>	4. Is the algorithm correct?</a:t>
            </a:r>
          </a:p>
          <a:p>
            <a:pPr>
              <a:buNone/>
            </a:pPr>
            <a:r>
              <a:rPr lang="en-US" altLang="zh-CN" dirty="0" smtClean="0"/>
              <a:t>	5. How efficient is the algorithm?</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88" y="357189"/>
            <a:ext cx="8429625" cy="857233"/>
          </a:xfrm>
        </p:spPr>
        <p:txBody>
          <a:bodyPr>
            <a:normAutofit fontScale="90000"/>
          </a:bodyPr>
          <a:lstStyle/>
          <a:p>
            <a:r>
              <a:rPr lang="en-US" altLang="zh-CN" dirty="0" smtClean="0"/>
              <a:t>Algorithm design and analysis -- an example</a:t>
            </a:r>
            <a:endParaRPr lang="zh-CN" altLang="en-US" dirty="0"/>
          </a:p>
        </p:txBody>
      </p:sp>
      <p:sp>
        <p:nvSpPr>
          <p:cNvPr id="3" name="内容占位符 2"/>
          <p:cNvSpPr>
            <a:spLocks noGrp="1"/>
          </p:cNvSpPr>
          <p:nvPr>
            <p:ph idx="1"/>
          </p:nvPr>
        </p:nvSpPr>
        <p:spPr/>
        <p:txBody>
          <a:bodyPr/>
          <a:lstStyle/>
          <a:p>
            <a:r>
              <a:rPr lang="en-US" altLang="zh-CN" dirty="0" smtClean="0"/>
              <a:t>The Fibonacci sequence is the sequence of integers starting:</a:t>
            </a:r>
          </a:p>
          <a:p>
            <a:pPr>
              <a:buNone/>
            </a:pPr>
            <a:r>
              <a:rPr lang="en-US" altLang="zh-CN" dirty="0" smtClean="0"/>
              <a:t>	1, 1, 2, 3, 5, 8, 13, 21, 34, 55, . . .</a:t>
            </a:r>
          </a:p>
          <a:p>
            <a:endParaRPr lang="en-US" altLang="zh-CN" dirty="0" smtClean="0"/>
          </a:p>
          <a:p>
            <a:r>
              <a:rPr lang="en-US" altLang="zh-CN" dirty="0" smtClean="0"/>
              <a:t>The formal definition is:</a:t>
            </a:r>
          </a:p>
          <a:p>
            <a:pPr>
              <a:buNone/>
            </a:pPr>
            <a:r>
              <a:rPr lang="en-US" altLang="zh-CN" dirty="0" smtClean="0"/>
              <a:t>	F</a:t>
            </a:r>
            <a:r>
              <a:rPr lang="en-US" altLang="zh-CN" baseline="-25000" dirty="0" smtClean="0"/>
              <a:t>1</a:t>
            </a:r>
            <a:r>
              <a:rPr lang="en-US" altLang="zh-CN" dirty="0" smtClean="0"/>
              <a:t> = F</a:t>
            </a:r>
            <a:r>
              <a:rPr lang="en-US" altLang="zh-CN" baseline="-25000" dirty="0" smtClean="0"/>
              <a:t>2</a:t>
            </a:r>
            <a:r>
              <a:rPr lang="en-US" altLang="zh-CN" dirty="0" smtClean="0"/>
              <a:t> = 1 and F</a:t>
            </a:r>
            <a:r>
              <a:rPr lang="en-US" altLang="zh-CN" baseline="-25000" dirty="0" smtClean="0"/>
              <a:t>n</a:t>
            </a:r>
            <a:r>
              <a:rPr lang="en-US" altLang="zh-CN" dirty="0" smtClean="0"/>
              <a:t> = F</a:t>
            </a:r>
            <a:r>
              <a:rPr lang="en-US" altLang="zh-CN" baseline="-25000" dirty="0" smtClean="0"/>
              <a:t>n−1</a:t>
            </a:r>
            <a:r>
              <a:rPr lang="en-US" altLang="zh-CN" dirty="0" smtClean="0"/>
              <a:t> +F</a:t>
            </a:r>
            <a:r>
              <a:rPr lang="en-US" altLang="zh-CN" baseline="-25000" dirty="0" smtClean="0"/>
              <a:t>n−2</a:t>
            </a:r>
            <a:r>
              <a:rPr lang="en-US" altLang="zh-CN" dirty="0" smtClean="0"/>
              <a:t>.</a:t>
            </a:r>
          </a:p>
          <a:p>
            <a:endParaRPr lang="en-US" altLang="zh-CN" dirty="0" smtClean="0"/>
          </a:p>
          <a:p>
            <a:r>
              <a:rPr lang="en-US" altLang="zh-CN" dirty="0" smtClean="0"/>
              <a:t>Please devise an algorithm to compute F</a:t>
            </a:r>
            <a:r>
              <a:rPr lang="en-US" altLang="zh-CN" baseline="-25000" dirty="0" smtClean="0"/>
              <a:t>n</a:t>
            </a:r>
            <a:r>
              <a:rPr lang="en-US" altLang="zh-CN" dirty="0" smtClean="0"/>
              <a:t>.</a:t>
            </a:r>
          </a:p>
          <a:p>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 naive recursive solution</a:t>
            </a:r>
            <a:endParaRPr lang="zh-CN" altLang="en-US" dirty="0"/>
          </a:p>
        </p:txBody>
      </p:sp>
      <p:sp>
        <p:nvSpPr>
          <p:cNvPr id="3" name="内容占位符 2"/>
          <p:cNvSpPr>
            <a:spLocks noGrp="1"/>
          </p:cNvSpPr>
          <p:nvPr>
            <p:ph idx="1"/>
          </p:nvPr>
        </p:nvSpPr>
        <p:spPr/>
        <p:txBody>
          <a:bodyPr/>
          <a:lstStyle/>
          <a:p>
            <a:r>
              <a:rPr lang="en-US" altLang="zh-CN" dirty="0" smtClean="0"/>
              <a:t>A naive solution is to simply write a recursive method that directly models the problem.</a:t>
            </a:r>
          </a:p>
          <a:p>
            <a:endParaRPr lang="en-US" altLang="zh-CN" dirty="0" smtClean="0"/>
          </a:p>
          <a:p>
            <a:endParaRPr lang="en-US" altLang="zh-CN" dirty="0" smtClean="0"/>
          </a:p>
          <a:p>
            <a:endParaRPr lang="en-US" altLang="zh-CN" dirty="0" smtClean="0"/>
          </a:p>
          <a:p>
            <a:endParaRPr lang="en-US" altLang="zh-CN" dirty="0" smtClean="0"/>
          </a:p>
          <a:p>
            <a:r>
              <a:rPr lang="en-US" altLang="zh-CN" dirty="0" smtClean="0"/>
              <a:t>Is this a good algorithm/program in terms of resource usage?</a:t>
            </a:r>
          </a:p>
          <a:p>
            <a:r>
              <a:rPr lang="en-US" altLang="zh-CN" dirty="0" smtClean="0"/>
              <a:t>Timing it on a (2005) iMac gives the following results (the time is in seconds and is for a loop calculating F</a:t>
            </a:r>
            <a:r>
              <a:rPr lang="en-US" altLang="zh-CN" baseline="-25000" dirty="0" smtClean="0"/>
              <a:t>n</a:t>
            </a:r>
            <a:r>
              <a:rPr lang="en-US" altLang="zh-CN" dirty="0" smtClean="0"/>
              <a:t> 10000 times).</a:t>
            </a:r>
            <a:endParaRPr lang="zh-CN" altLang="en-US" dirty="0"/>
          </a:p>
        </p:txBody>
      </p:sp>
      <p:sp>
        <p:nvSpPr>
          <p:cNvPr id="1027" name="Rectangle 3"/>
          <p:cNvSpPr>
            <a:spLocks noChangeArrowheads="1"/>
          </p:cNvSpPr>
          <p:nvPr/>
        </p:nvSpPr>
        <p:spPr bwMode="auto">
          <a:xfrm>
            <a:off x="500034" y="2143116"/>
            <a:ext cx="857256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err="1" smtClean="0">
                <a:ln>
                  <a:noFill/>
                </a:ln>
                <a:solidFill>
                  <a:srgbClr val="8000FF"/>
                </a:solidFill>
                <a:effectLst/>
                <a:latin typeface="Courier New" pitchFamily="49" charset="0"/>
                <a:ea typeface="宋体" pitchFamily="2" charset="-122"/>
                <a:cs typeface="Courier New" pitchFamily="49" charset="0"/>
              </a:rPr>
              <a:t>int</a:t>
            </a:r>
            <a:r>
              <a:rPr kumimoji="0" lang="en-US" altLang="zh-CN" sz="24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fib</a:t>
            </a:r>
            <a:r>
              <a:rPr kumimoji="0" lang="en-US" altLang="zh-CN" sz="2400" b="1" i="0" u="none" strike="noStrike" cap="none" normalizeH="0" baseline="0" dirty="0" smtClean="0">
                <a:ln>
                  <a:noFill/>
                </a:ln>
                <a:solidFill>
                  <a:srgbClr val="000080"/>
                </a:solidFill>
                <a:effectLst/>
                <a:latin typeface="Courier New" pitchFamily="49" charset="0"/>
                <a:ea typeface="宋体" pitchFamily="2" charset="-122"/>
                <a:cs typeface="Courier New" pitchFamily="49" charset="0"/>
              </a:rPr>
              <a:t>(</a:t>
            </a:r>
            <a:r>
              <a:rPr kumimoji="0" lang="en-US" altLang="zh-CN" sz="2400" b="0" i="0" u="none" strike="noStrike" cap="none" normalizeH="0" baseline="0" dirty="0" err="1" smtClean="0">
                <a:ln>
                  <a:noFill/>
                </a:ln>
                <a:solidFill>
                  <a:srgbClr val="8000FF"/>
                </a:solidFill>
                <a:effectLst/>
                <a:latin typeface="Courier New" pitchFamily="49" charset="0"/>
                <a:ea typeface="宋体" pitchFamily="2" charset="-122"/>
                <a:cs typeface="Courier New" pitchFamily="49" charset="0"/>
              </a:rPr>
              <a:t>int</a:t>
            </a:r>
            <a:r>
              <a:rPr kumimoji="0" lang="en-US" altLang="zh-CN" sz="24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n</a:t>
            </a:r>
            <a:r>
              <a:rPr kumimoji="0" lang="en-US" altLang="zh-CN" sz="2400" b="1" i="0" u="none" strike="noStrike" cap="none" normalizeH="0" baseline="0" dirty="0" smtClean="0">
                <a:ln>
                  <a:noFill/>
                </a:ln>
                <a:solidFill>
                  <a:srgbClr val="000080"/>
                </a:solidFill>
                <a:effectLst/>
                <a:latin typeface="Courier New" pitchFamily="49" charset="0"/>
                <a:ea typeface="宋体" pitchFamily="2" charset="-122"/>
                <a:cs typeface="Courier New" pitchFamily="49" charset="0"/>
              </a:rPr>
              <a:t>)</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80"/>
                </a:solidFill>
                <a:effectLst/>
                <a:latin typeface="Courier New" pitchFamily="49" charset="0"/>
                <a:ea typeface="宋体" pitchFamily="2" charset="-122"/>
                <a:cs typeface="Courier New" pitchFamily="49" charset="0"/>
              </a:rPr>
              <a:t>{</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24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return</a:t>
            </a:r>
            <a:r>
              <a:rPr kumimoji="0" lang="en-US" altLang="zh-CN" sz="24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2400" b="1" i="0" u="none" strike="noStrike" cap="none" normalizeH="0" baseline="0" dirty="0" smtClean="0">
                <a:ln>
                  <a:noFill/>
                </a:ln>
                <a:solidFill>
                  <a:srgbClr val="000080"/>
                </a:solidFill>
                <a:effectLst/>
                <a:latin typeface="Courier New" pitchFamily="49" charset="0"/>
                <a:ea typeface="宋体" pitchFamily="2" charset="-122"/>
                <a:cs typeface="Courier New" pitchFamily="49" charset="0"/>
              </a:rPr>
              <a:t>(</a:t>
            </a:r>
            <a:r>
              <a:rPr kumimoji="0" lang="en-US" altLang="zh-CN" sz="24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n </a:t>
            </a:r>
            <a:r>
              <a:rPr kumimoji="0" lang="en-US" altLang="zh-CN" sz="2400" b="1" i="0" u="none" strike="noStrike" cap="none" normalizeH="0" baseline="0" dirty="0" smtClean="0">
                <a:ln>
                  <a:noFill/>
                </a:ln>
                <a:solidFill>
                  <a:srgbClr val="000080"/>
                </a:solidFill>
                <a:effectLst/>
                <a:latin typeface="Courier New" pitchFamily="49" charset="0"/>
                <a:ea typeface="宋体" pitchFamily="2" charset="-122"/>
                <a:cs typeface="Courier New" pitchFamily="49" charset="0"/>
              </a:rPr>
              <a:t>&lt;</a:t>
            </a:r>
            <a:r>
              <a:rPr kumimoji="0" lang="en-US" altLang="zh-CN" sz="24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2400" b="0" i="0" u="none" strike="noStrike" cap="none" normalizeH="0" baseline="0" dirty="0" smtClean="0">
                <a:ln>
                  <a:noFill/>
                </a:ln>
                <a:solidFill>
                  <a:srgbClr val="FF8000"/>
                </a:solidFill>
                <a:effectLst/>
                <a:latin typeface="Courier New" pitchFamily="49" charset="0"/>
                <a:ea typeface="宋体" pitchFamily="2" charset="-122"/>
                <a:cs typeface="Courier New" pitchFamily="49" charset="0"/>
              </a:rPr>
              <a:t>3</a:t>
            </a:r>
            <a:r>
              <a:rPr kumimoji="0" lang="en-US" altLang="zh-CN" sz="24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2400" b="1" i="0" u="none" strike="noStrike" cap="none" normalizeH="0" baseline="0" dirty="0" smtClean="0">
                <a:ln>
                  <a:noFill/>
                </a:ln>
                <a:solidFill>
                  <a:srgbClr val="000080"/>
                </a:solidFill>
                <a:effectLst/>
                <a:latin typeface="Courier New" pitchFamily="49" charset="0"/>
                <a:ea typeface="宋体" pitchFamily="2" charset="-122"/>
                <a:cs typeface="Courier New" pitchFamily="49" charset="0"/>
              </a:rPr>
              <a:t>?</a:t>
            </a:r>
            <a:r>
              <a:rPr kumimoji="0" lang="en-US" altLang="zh-CN" sz="24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2400" b="0" i="0" u="none" strike="noStrike" cap="none" normalizeH="0" baseline="0" dirty="0" smtClean="0">
                <a:ln>
                  <a:noFill/>
                </a:ln>
                <a:solidFill>
                  <a:srgbClr val="FF8000"/>
                </a:solidFill>
                <a:effectLst/>
                <a:latin typeface="Courier New" pitchFamily="49" charset="0"/>
                <a:ea typeface="宋体" pitchFamily="2" charset="-122"/>
                <a:cs typeface="Courier New" pitchFamily="49" charset="0"/>
              </a:rPr>
              <a:t>1</a:t>
            </a:r>
            <a:r>
              <a:rPr kumimoji="0" lang="en-US" altLang="zh-CN" sz="24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2400" b="1" i="0" u="none" strike="noStrike" cap="none" normalizeH="0" baseline="0" dirty="0" smtClean="0">
                <a:ln>
                  <a:noFill/>
                </a:ln>
                <a:solidFill>
                  <a:srgbClr val="000080"/>
                </a:solidFill>
                <a:effectLst/>
                <a:latin typeface="Courier New" pitchFamily="49" charset="0"/>
                <a:ea typeface="宋体" pitchFamily="2" charset="-122"/>
                <a:cs typeface="Courier New" pitchFamily="49" charset="0"/>
              </a:rPr>
              <a:t>:</a:t>
            </a:r>
            <a:r>
              <a:rPr kumimoji="0" lang="en-US" altLang="zh-CN" sz="24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fib</a:t>
            </a:r>
            <a:r>
              <a:rPr kumimoji="0" lang="en-US" altLang="zh-CN" sz="2400" b="1" i="0" u="none" strike="noStrike" cap="none" normalizeH="0" baseline="0" dirty="0" smtClean="0">
                <a:ln>
                  <a:noFill/>
                </a:ln>
                <a:solidFill>
                  <a:srgbClr val="000080"/>
                </a:solidFill>
                <a:effectLst/>
                <a:latin typeface="Courier New" pitchFamily="49" charset="0"/>
                <a:ea typeface="宋体" pitchFamily="2" charset="-122"/>
                <a:cs typeface="Courier New" pitchFamily="49" charset="0"/>
              </a:rPr>
              <a:t>(</a:t>
            </a:r>
            <a:r>
              <a:rPr kumimoji="0" lang="en-US" altLang="zh-CN" sz="24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n</a:t>
            </a:r>
            <a:r>
              <a:rPr kumimoji="0" lang="en-US" altLang="zh-CN" sz="2400" b="1" i="0" u="none" strike="noStrike" cap="none" normalizeH="0" baseline="0" dirty="0" smtClean="0">
                <a:ln>
                  <a:noFill/>
                </a:ln>
                <a:solidFill>
                  <a:srgbClr val="000080"/>
                </a:solidFill>
                <a:effectLst/>
                <a:latin typeface="Courier New" pitchFamily="49" charset="0"/>
                <a:ea typeface="宋体" pitchFamily="2" charset="-122"/>
                <a:cs typeface="Courier New" pitchFamily="49" charset="0"/>
              </a:rPr>
              <a:t>-</a:t>
            </a:r>
            <a:r>
              <a:rPr kumimoji="0" lang="en-US" altLang="zh-CN" sz="2400" b="0" i="0" u="none" strike="noStrike" cap="none" normalizeH="0" baseline="0" dirty="0" smtClean="0">
                <a:ln>
                  <a:noFill/>
                </a:ln>
                <a:solidFill>
                  <a:srgbClr val="FF8000"/>
                </a:solidFill>
                <a:effectLst/>
                <a:latin typeface="Courier New" pitchFamily="49" charset="0"/>
                <a:ea typeface="宋体" pitchFamily="2" charset="-122"/>
                <a:cs typeface="Courier New" pitchFamily="49" charset="0"/>
              </a:rPr>
              <a:t>1</a:t>
            </a:r>
            <a:r>
              <a:rPr kumimoji="0" lang="en-US" altLang="zh-CN" sz="2400" b="1" i="0" u="none" strike="noStrike" cap="none" normalizeH="0" baseline="0" dirty="0" smtClean="0">
                <a:ln>
                  <a:noFill/>
                </a:ln>
                <a:solidFill>
                  <a:srgbClr val="000080"/>
                </a:solidFill>
                <a:effectLst/>
                <a:latin typeface="Courier New" pitchFamily="49" charset="0"/>
                <a:ea typeface="宋体" pitchFamily="2" charset="-122"/>
                <a:cs typeface="Courier New" pitchFamily="49" charset="0"/>
              </a:rPr>
              <a:t>)</a:t>
            </a:r>
            <a:r>
              <a:rPr kumimoji="0" lang="en-US" altLang="zh-CN" sz="24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2400" b="1" i="0" u="none" strike="noStrike" cap="none" normalizeH="0" baseline="0" dirty="0" smtClean="0">
                <a:ln>
                  <a:noFill/>
                </a:ln>
                <a:solidFill>
                  <a:srgbClr val="000080"/>
                </a:solidFill>
                <a:effectLst/>
                <a:latin typeface="Courier New" pitchFamily="49" charset="0"/>
                <a:ea typeface="宋体" pitchFamily="2" charset="-122"/>
                <a:cs typeface="Courier New" pitchFamily="49" charset="0"/>
              </a:rPr>
              <a:t>+</a:t>
            </a:r>
            <a:r>
              <a:rPr kumimoji="0" lang="en-US" altLang="zh-CN" sz="24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fib</a:t>
            </a:r>
            <a:r>
              <a:rPr kumimoji="0" lang="en-US" altLang="zh-CN" sz="2400" b="1" i="0" u="none" strike="noStrike" cap="none" normalizeH="0" baseline="0" dirty="0" smtClean="0">
                <a:ln>
                  <a:noFill/>
                </a:ln>
                <a:solidFill>
                  <a:srgbClr val="000080"/>
                </a:solidFill>
                <a:effectLst/>
                <a:latin typeface="Courier New" pitchFamily="49" charset="0"/>
                <a:ea typeface="宋体" pitchFamily="2" charset="-122"/>
                <a:cs typeface="Courier New" pitchFamily="49" charset="0"/>
              </a:rPr>
              <a:t>(</a:t>
            </a:r>
            <a:r>
              <a:rPr kumimoji="0" lang="en-US" altLang="zh-CN" sz="24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n</a:t>
            </a:r>
            <a:r>
              <a:rPr kumimoji="0" lang="en-US" altLang="zh-CN" sz="2400" b="1" i="0" u="none" strike="noStrike" cap="none" normalizeH="0" baseline="0" dirty="0" smtClean="0">
                <a:ln>
                  <a:noFill/>
                </a:ln>
                <a:solidFill>
                  <a:srgbClr val="000080"/>
                </a:solidFill>
                <a:effectLst/>
                <a:latin typeface="Courier New" pitchFamily="49" charset="0"/>
                <a:ea typeface="宋体" pitchFamily="2" charset="-122"/>
                <a:cs typeface="Courier New" pitchFamily="49" charset="0"/>
              </a:rPr>
              <a:t>-</a:t>
            </a:r>
            <a:r>
              <a:rPr kumimoji="0" lang="en-US" altLang="zh-CN" sz="2400" b="0" i="0" u="none" strike="noStrike" cap="none" normalizeH="0" baseline="0" dirty="0" smtClean="0">
                <a:ln>
                  <a:noFill/>
                </a:ln>
                <a:solidFill>
                  <a:srgbClr val="FF8000"/>
                </a:solidFill>
                <a:effectLst/>
                <a:latin typeface="Courier New" pitchFamily="49" charset="0"/>
                <a:ea typeface="宋体" pitchFamily="2" charset="-122"/>
                <a:cs typeface="Courier New" pitchFamily="49" charset="0"/>
              </a:rPr>
              <a:t>2</a:t>
            </a:r>
            <a:r>
              <a:rPr kumimoji="0" lang="en-US" altLang="zh-CN" sz="2400" b="1" i="0" u="none" strike="noStrike" cap="none" normalizeH="0" baseline="0" dirty="0" smtClean="0">
                <a:ln>
                  <a:noFill/>
                </a:ln>
                <a:solidFill>
                  <a:srgbClr val="000080"/>
                </a:solidFill>
                <a:effectLst/>
                <a:latin typeface="Courier New" pitchFamily="49" charset="0"/>
                <a:ea typeface="宋体" pitchFamily="2" charset="-122"/>
                <a:cs typeface="Courier New" pitchFamily="49" charset="0"/>
              </a:rPr>
              <a:t>));</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80"/>
                </a:solidFill>
                <a:effectLst/>
                <a:latin typeface="Courier New" pitchFamily="49" charset="0"/>
                <a:ea typeface="宋体" pitchFamily="2" charset="-122"/>
                <a:cs typeface="Courier New" pitchFamily="49" charset="0"/>
              </a:rPr>
              <a:t>}</a:t>
            </a:r>
            <a:endParaRPr kumimoji="0" lang="en-US" altLang="zh-CN" sz="4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 naive recursive solution</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How long will it take to compute</a:t>
            </a:r>
          </a:p>
          <a:p>
            <a:pPr>
              <a:buNone/>
            </a:pPr>
            <a:r>
              <a:rPr lang="en-US" altLang="zh-CN" dirty="0" smtClean="0"/>
              <a:t>	F30, F40 or F50?</a:t>
            </a:r>
          </a:p>
          <a:p>
            <a:endParaRPr lang="en-US" altLang="zh-CN" dirty="0" smtClean="0"/>
          </a:p>
          <a:p>
            <a:r>
              <a:rPr lang="en-US" altLang="zh-CN" dirty="0" smtClean="0"/>
              <a:t>Exercise: Show the number of method calls made to fib() is </a:t>
            </a:r>
            <a:r>
              <a:rPr lang="en-US" altLang="zh-CN" dirty="0" smtClean="0"/>
              <a:t>2F</a:t>
            </a:r>
            <a:r>
              <a:rPr lang="en-US" altLang="zh-CN" baseline="-25000" dirty="0" smtClean="0"/>
              <a:t>n-1</a:t>
            </a:r>
            <a:r>
              <a:rPr lang="en-US" altLang="zh-CN" dirty="0" smtClean="0"/>
              <a:t>−</a:t>
            </a:r>
            <a:r>
              <a:rPr lang="en-US" altLang="zh-CN" dirty="0" smtClean="0"/>
              <a:t>1.</a:t>
            </a:r>
            <a:endParaRPr lang="zh-CN" altLang="en-US" dirty="0"/>
          </a:p>
        </p:txBody>
      </p:sp>
      <p:pic>
        <p:nvPicPr>
          <p:cNvPr id="16386" name="Picture 2"/>
          <p:cNvPicPr>
            <a:picLocks noChangeAspect="1" noChangeArrowheads="1"/>
          </p:cNvPicPr>
          <p:nvPr/>
        </p:nvPicPr>
        <p:blipFill>
          <a:blip r:embed="rId2" cstate="print"/>
          <a:srcRect/>
          <a:stretch>
            <a:fillRect/>
          </a:stretch>
        </p:blipFill>
        <p:spPr bwMode="auto">
          <a:xfrm>
            <a:off x="500034" y="1271299"/>
            <a:ext cx="4584456" cy="2014825"/>
          </a:xfrm>
          <a:prstGeom prst="rect">
            <a:avLst/>
          </a:prstGeom>
          <a:noFill/>
          <a:ln w="9525">
            <a:noFill/>
            <a:miter lim="800000"/>
            <a:headEnd/>
            <a:tailEnd/>
          </a:ln>
          <a:effectLst/>
        </p:spPr>
      </p:pic>
      <p:pic>
        <p:nvPicPr>
          <p:cNvPr id="16388" name="Picture 4" descr="http://pic002.cnblogs.com/images/2011/353956/2011112419594044.gif"/>
          <p:cNvPicPr>
            <a:picLocks noChangeAspect="1" noChangeArrowheads="1"/>
          </p:cNvPicPr>
          <p:nvPr/>
        </p:nvPicPr>
        <p:blipFill>
          <a:blip r:embed="rId3" cstate="print"/>
          <a:srcRect/>
          <a:stretch>
            <a:fillRect/>
          </a:stretch>
        </p:blipFill>
        <p:spPr bwMode="auto">
          <a:xfrm>
            <a:off x="5072098" y="1000108"/>
            <a:ext cx="4000496" cy="3714776"/>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2_Studio">
  <a:themeElements>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Studio">
      <a:majorFont>
        <a:latin typeface="Arial Black"/>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836</TotalTime>
  <Words>1581</Words>
  <PresentationFormat>全屏显示(4:3)</PresentationFormat>
  <Paragraphs>263</Paragraphs>
  <Slides>33</Slides>
  <Notes>2</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33</vt:i4>
      </vt:variant>
    </vt:vector>
  </HeadingPairs>
  <TitlesOfParts>
    <vt:vector size="36" baseType="lpstr">
      <vt:lpstr>2_Studio</vt:lpstr>
      <vt:lpstr>Equation</vt:lpstr>
      <vt:lpstr>公式</vt:lpstr>
      <vt:lpstr>Lecture 1 Introduction</vt:lpstr>
      <vt:lpstr>Overview</vt:lpstr>
      <vt:lpstr>What are algorithms?</vt:lpstr>
      <vt:lpstr>Characteristics of algorithms</vt:lpstr>
      <vt:lpstr>Algorithm design and analysis</vt:lpstr>
      <vt:lpstr>Design and analysis</vt:lpstr>
      <vt:lpstr>Algorithm design and analysis -- an example</vt:lpstr>
      <vt:lpstr>A naive recursive solution</vt:lpstr>
      <vt:lpstr>A naive recursive solution</vt:lpstr>
      <vt:lpstr>An iterative algorithm</vt:lpstr>
      <vt:lpstr>A matrix algorithm</vt:lpstr>
      <vt:lpstr>A matrix algorithm</vt:lpstr>
      <vt:lpstr>A little more…</vt:lpstr>
      <vt:lpstr>Evaluating algorithms</vt:lpstr>
      <vt:lpstr>Numerical stability</vt:lpstr>
      <vt:lpstr>Accumulation of errors</vt:lpstr>
      <vt:lpstr>Measuring time</vt:lpstr>
      <vt:lpstr>Complexity</vt:lpstr>
      <vt:lpstr>Different instances of the same size</vt:lpstr>
      <vt:lpstr>An example - Insertion sort</vt:lpstr>
      <vt:lpstr>Asymptotic notations</vt:lpstr>
      <vt:lpstr>Asymptotic notations</vt:lpstr>
      <vt:lpstr>Order of growth</vt:lpstr>
      <vt:lpstr>Approximation for factorials</vt:lpstr>
      <vt:lpstr>Arithmetic operation</vt:lpstr>
      <vt:lpstr>Order of growth</vt:lpstr>
      <vt:lpstr>An asymptotically better sorting algorithm: Merge-sort</vt:lpstr>
      <vt:lpstr>Analysis of the Merge-sort algorithm</vt:lpstr>
      <vt:lpstr>Analysis of the Merge-sort algorithm</vt:lpstr>
      <vt:lpstr>Analysis of the Merge-sort algorithm</vt:lpstr>
      <vt:lpstr>Analysis of the Merge-sort algorithm</vt:lpstr>
      <vt:lpstr>Homework</vt:lpstr>
      <vt:lpstr>幻灯片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creator>ZZZ</dc:creator>
  <cp:lastModifiedBy>Microsoft</cp:lastModifiedBy>
  <cp:revision>193</cp:revision>
  <dcterms:created xsi:type="dcterms:W3CDTF">2014-09-15T06:27:30Z</dcterms:created>
  <dcterms:modified xsi:type="dcterms:W3CDTF">2014-09-25T13:13:58Z</dcterms:modified>
</cp:coreProperties>
</file>