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4" r:id="rId10"/>
    <p:sldId id="275" r:id="rId11"/>
    <p:sldId id="295" r:id="rId12"/>
    <p:sldId id="296" r:id="rId13"/>
    <p:sldId id="297" r:id="rId14"/>
    <p:sldId id="298" r:id="rId15"/>
    <p:sldId id="272" r:id="rId16"/>
    <p:sldId id="276" r:id="rId17"/>
    <p:sldId id="277" r:id="rId18"/>
    <p:sldId id="278" r:id="rId19"/>
    <p:sldId id="279" r:id="rId20"/>
    <p:sldId id="299" r:id="rId21"/>
    <p:sldId id="271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94" r:id="rId31"/>
    <p:sldId id="282" r:id="rId32"/>
    <p:sldId id="290" r:id="rId33"/>
    <p:sldId id="291" r:id="rId34"/>
    <p:sldId id="292" r:id="rId35"/>
    <p:sldId id="293" r:id="rId36"/>
    <p:sldId id="263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699" autoAdjust="0"/>
  </p:normalViewPr>
  <p:slideViewPr>
    <p:cSldViewPr>
      <p:cViewPr varScale="1">
        <p:scale>
          <a:sx n="60" d="100"/>
          <a:sy n="60" d="100"/>
        </p:scale>
        <p:origin x="-165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1D4C8-AD22-4880-9484-3393AAEA21B4}" type="datetimeFigureOut">
              <a:rPr lang="zh-CN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5F2AC-91B5-4045-8919-646887698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EC3C-C740-4938-B957-964D0E0312A7}" type="datetimeFigureOut">
              <a:rPr lang="zh-CN" altLang="en-US" smtClean="0"/>
              <a:pPr/>
              <a:t>2014/10/10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6499-B8C4-4393-BB2B-FE4804D7EC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A728A-43F0-49BF-8B8D-B1697E3B1699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F86499-B8C4-4393-BB2B-FE4804D7EC6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zizhen@gmail.com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 userDrawn="1"/>
        </p:nvSpPr>
        <p:spPr bwMode="auto">
          <a:xfrm>
            <a:off x="228600" y="381000"/>
            <a:ext cx="8686800" cy="60483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blackWhite">
          <a:xfrm>
            <a:off x="1371600" y="4500563"/>
            <a:ext cx="6400800" cy="1357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pitchFamily="34" charset="0"/>
            </a:endParaRPr>
          </a:p>
        </p:txBody>
      </p:sp>
      <p:pic>
        <p:nvPicPr>
          <p:cNvPr id="6" name="Picture 11" descr="sysu_logo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22225"/>
            <a:ext cx="21526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571647" y="4500570"/>
            <a:ext cx="6143625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48" charset="2"/>
              <a:buNone/>
              <a:defRPr/>
            </a:pPr>
            <a:r>
              <a:rPr lang="en-US" altLang="zh-CN" sz="2400" b="1" dirty="0" smtClean="0">
                <a:solidFill>
                  <a:srgbClr val="3A7877"/>
                </a:solidFill>
              </a:rPr>
              <a:t>Algorithm</a:t>
            </a:r>
            <a:r>
              <a:rPr lang="en-US" altLang="zh-CN" sz="2400" b="1" baseline="0" dirty="0" smtClean="0">
                <a:solidFill>
                  <a:srgbClr val="3A7877"/>
                </a:solidFill>
              </a:rPr>
              <a:t> Design</a:t>
            </a:r>
            <a:endParaRPr lang="en-US" altLang="zh-CN" sz="2400" b="1" dirty="0" smtClean="0">
              <a:solidFill>
                <a:srgbClr val="3A7877"/>
              </a:solidFill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48" charset="2"/>
              <a:buNone/>
              <a:defRPr/>
            </a:pPr>
            <a:r>
              <a:rPr lang="en-US" altLang="zh-CN" sz="1400" b="1" dirty="0" smtClean="0">
                <a:solidFill>
                  <a:srgbClr val="3A7877"/>
                </a:solidFill>
                <a:hlinkClick r:id="rId3"/>
              </a:rPr>
              <a:t>zhangzizhen@gmail.com</a:t>
            </a:r>
            <a:r>
              <a:rPr lang="en-US" altLang="zh-CN" sz="1400" b="1" dirty="0" smtClean="0">
                <a:solidFill>
                  <a:srgbClr val="3A7877"/>
                </a:solidFill>
              </a:rPr>
              <a:t/>
            </a:r>
            <a:br>
              <a:rPr lang="en-US" altLang="zh-CN" sz="1400" b="1" dirty="0" smtClean="0">
                <a:solidFill>
                  <a:srgbClr val="3A7877"/>
                </a:solidFill>
              </a:rPr>
            </a:br>
            <a:r>
              <a:rPr lang="en-US" altLang="zh-CN" sz="1400" b="1" dirty="0" smtClean="0">
                <a:solidFill>
                  <a:srgbClr val="3A7877"/>
                </a:solidFill>
              </a:rPr>
              <a:t>School of Mobile Information Engineering, Sun </a:t>
            </a:r>
            <a:r>
              <a:rPr lang="en-US" altLang="zh-CN" sz="1400" b="1" dirty="0" err="1" smtClean="0">
                <a:solidFill>
                  <a:srgbClr val="3A7877"/>
                </a:solidFill>
              </a:rPr>
              <a:t>Yat-sen</a:t>
            </a:r>
            <a:r>
              <a:rPr lang="en-US" altLang="zh-CN" sz="1400" b="1" dirty="0" smtClean="0">
                <a:solidFill>
                  <a:srgbClr val="3A7877"/>
                </a:solidFill>
              </a:rPr>
              <a:t> University 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51924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214313"/>
            <a:ext cx="8429625" cy="85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357337"/>
            <a:ext cx="8429625" cy="521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28" name="Picture 15" descr="C:\Documents and Settings\Administrator\桌面\Briefcase\Web程序设计与AJAX 课程\gif图片下载\英文校名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2813" y="6581775"/>
            <a:ext cx="2476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直接连接符 20"/>
          <p:cNvCxnSpPr/>
          <p:nvPr/>
        </p:nvCxnSpPr>
        <p:spPr>
          <a:xfrm>
            <a:off x="357188" y="1212835"/>
            <a:ext cx="8429625" cy="158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26"/>
          <p:cNvSpPr txBox="1">
            <a:spLocks noChangeArrowheads="1"/>
          </p:cNvSpPr>
          <p:nvPr/>
        </p:nvSpPr>
        <p:spPr bwMode="auto">
          <a:xfrm>
            <a:off x="3857625" y="71438"/>
            <a:ext cx="5000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100" i="1" baseline="0" dirty="0" smtClean="0">
                <a:solidFill>
                  <a:srgbClr val="3A7877"/>
                </a:solidFill>
                <a:latin typeface="Arial" pitchFamily="34" charset="0"/>
              </a:rPr>
              <a:t>Algorithm design</a:t>
            </a:r>
            <a:endParaRPr lang="zh-CN" altLang="en-US" sz="1100" i="1" dirty="0">
              <a:solidFill>
                <a:srgbClr val="3A7877"/>
              </a:solidFill>
              <a:latin typeface="Arial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 bwMode="auto">
          <a:xfrm>
            <a:off x="6515100" y="66151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FED218EC-7653-412D-96B2-7145C570315F}" type="slidenum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‹#›</a:t>
            </a:fld>
            <a:r>
              <a:rPr lang="en-US" altLang="zh-CN" sz="1000" b="1" dirty="0">
                <a:solidFill>
                  <a:srgbClr val="3A7877"/>
                </a:solidFill>
                <a:latin typeface="Arial" pitchFamily="34" charset="0"/>
              </a:rPr>
              <a:t> </a:t>
            </a:r>
            <a:r>
              <a:rPr lang="en-US" altLang="zh-CN" sz="1000" b="1" dirty="0" smtClean="0">
                <a:solidFill>
                  <a:srgbClr val="3A7877"/>
                </a:solidFill>
                <a:latin typeface="Arial" pitchFamily="34" charset="0"/>
              </a:rPr>
              <a:t>/</a:t>
            </a:r>
            <a:endParaRPr lang="en-US" altLang="zh-CN" sz="1000" b="1" dirty="0">
              <a:solidFill>
                <a:srgbClr val="3A7877"/>
              </a:solidFill>
              <a:latin typeface="Arial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14375" y="66151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28F2FBAF-9894-4EB8-8AC6-3F534D888B82}" type="datetime4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October 10, 2014</a:t>
            </a:fld>
            <a:endParaRPr lang="en-US" altLang="zh-CN" sz="1000" b="1" dirty="0">
              <a:solidFill>
                <a:srgbClr val="3A7877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zh-CN" i="0" dirty="0" smtClean="0"/>
              <a:t>Lecture 2</a:t>
            </a:r>
            <a:br>
              <a:rPr kumimoji="0" lang="en-US" altLang="zh-CN" i="0" dirty="0" smtClean="0"/>
            </a:br>
            <a:r>
              <a:rPr kumimoji="0" lang="en-US" altLang="zh-CN" i="0" dirty="0" smtClean="0"/>
              <a:t>Greedy Algorithms</a:t>
            </a:r>
            <a:endParaRPr kumimoji="0" lang="zh-CN" altLang="en-US" i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Selection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Theorem</a:t>
            </a:r>
            <a:r>
              <a:rPr lang="en-US" altLang="zh-CN" dirty="0" smtClean="0"/>
              <a:t>: Greedy algorithm is optimal for the activity selection problem.</a:t>
            </a:r>
          </a:p>
          <a:p>
            <a:r>
              <a:rPr lang="en-US" altLang="zh-CN" b="1" dirty="0" smtClean="0"/>
              <a:t>Proof: (by contradiction)</a:t>
            </a:r>
          </a:p>
          <a:p>
            <a:pPr lvl="1"/>
            <a:r>
              <a:rPr lang="en-US" altLang="zh-CN" dirty="0" smtClean="0"/>
              <a:t>Assume greedy is not optimal.</a:t>
            </a:r>
          </a:p>
          <a:p>
            <a:pPr lvl="1"/>
            <a:r>
              <a:rPr lang="en-US" altLang="zh-CN" dirty="0" smtClean="0"/>
              <a:t>Let i</a:t>
            </a:r>
            <a:r>
              <a:rPr lang="en-US" altLang="zh-CN" sz="1200" dirty="0" smtClean="0"/>
              <a:t>1</a:t>
            </a:r>
            <a:r>
              <a:rPr lang="en-US" altLang="zh-CN" dirty="0" smtClean="0"/>
              <a:t>, i</a:t>
            </a:r>
            <a:r>
              <a:rPr lang="en-US" altLang="zh-CN" sz="1200" dirty="0" smtClean="0"/>
              <a:t>2</a:t>
            </a:r>
            <a:r>
              <a:rPr lang="en-US" altLang="zh-CN" dirty="0" smtClean="0"/>
              <a:t>, ... </a:t>
            </a:r>
            <a:r>
              <a:rPr lang="en-US" altLang="zh-CN" dirty="0" err="1" smtClean="0"/>
              <a:t>i</a:t>
            </a:r>
            <a:r>
              <a:rPr lang="en-US" altLang="zh-CN" sz="1200" dirty="0" err="1" smtClean="0"/>
              <a:t>k</a:t>
            </a:r>
            <a:r>
              <a:rPr lang="en-US" altLang="zh-CN" sz="1200" dirty="0" smtClean="0"/>
              <a:t> </a:t>
            </a:r>
            <a:r>
              <a:rPr lang="en-US" altLang="zh-CN" dirty="0" smtClean="0"/>
              <a:t>denote set of jobs selected by greedy.</a:t>
            </a:r>
          </a:p>
          <a:p>
            <a:pPr lvl="1"/>
            <a:r>
              <a:rPr lang="en-US" altLang="zh-CN" dirty="0" smtClean="0"/>
              <a:t>Let j</a:t>
            </a:r>
            <a:r>
              <a:rPr lang="en-US" altLang="zh-CN" sz="1200" dirty="0" smtClean="0"/>
              <a:t>1</a:t>
            </a:r>
            <a:r>
              <a:rPr lang="en-US" altLang="zh-CN" dirty="0" smtClean="0"/>
              <a:t>, j</a:t>
            </a:r>
            <a:r>
              <a:rPr lang="en-US" altLang="zh-CN" sz="1200" dirty="0" smtClean="0"/>
              <a:t>2</a:t>
            </a:r>
            <a:r>
              <a:rPr lang="en-US" altLang="zh-CN" dirty="0" smtClean="0"/>
              <a:t>, ... </a:t>
            </a:r>
            <a:r>
              <a:rPr lang="en-US" altLang="zh-CN" dirty="0" err="1" smtClean="0"/>
              <a:t>j</a:t>
            </a:r>
            <a:r>
              <a:rPr lang="en-US" altLang="zh-CN" sz="1200" dirty="0" err="1" smtClean="0"/>
              <a:t>m</a:t>
            </a:r>
            <a:r>
              <a:rPr lang="en-US" altLang="zh-CN" sz="1200" dirty="0" smtClean="0"/>
              <a:t> </a:t>
            </a:r>
            <a:r>
              <a:rPr lang="en-US" altLang="zh-CN" dirty="0" smtClean="0"/>
              <a:t>denote set of jobs in the optimal solution with i</a:t>
            </a:r>
            <a:r>
              <a:rPr lang="en-US" altLang="zh-CN" sz="1600" baseline="-25000" dirty="0" smtClean="0"/>
              <a:t>1</a:t>
            </a:r>
            <a:r>
              <a:rPr lang="en-US" altLang="zh-CN" sz="1600" dirty="0" smtClean="0"/>
              <a:t> </a:t>
            </a:r>
            <a:r>
              <a:rPr lang="en-US" altLang="zh-CN" dirty="0" smtClean="0"/>
              <a:t>= j</a:t>
            </a:r>
            <a:r>
              <a:rPr lang="en-US" altLang="zh-CN" sz="1600" baseline="-25000" dirty="0" smtClean="0"/>
              <a:t>1</a:t>
            </a:r>
            <a:r>
              <a:rPr lang="en-US" altLang="zh-CN" dirty="0" smtClean="0"/>
              <a:t>, i</a:t>
            </a:r>
            <a:r>
              <a:rPr lang="en-US" altLang="zh-CN" sz="1600" baseline="-25000" dirty="0" smtClean="0"/>
              <a:t>2</a:t>
            </a:r>
            <a:r>
              <a:rPr lang="en-US" altLang="zh-CN" sz="1600" dirty="0" smtClean="0"/>
              <a:t> </a:t>
            </a:r>
            <a:r>
              <a:rPr lang="en-US" altLang="zh-CN" dirty="0" smtClean="0"/>
              <a:t>= j</a:t>
            </a:r>
            <a:r>
              <a:rPr lang="en-US" altLang="zh-CN" sz="1600" baseline="-25000" dirty="0" smtClean="0"/>
              <a:t>2</a:t>
            </a:r>
            <a:r>
              <a:rPr lang="en-US" altLang="zh-CN" dirty="0" smtClean="0"/>
              <a:t>, ..., </a:t>
            </a:r>
            <a:r>
              <a:rPr lang="en-US" altLang="zh-CN" dirty="0" err="1" smtClean="0"/>
              <a:t>i</a:t>
            </a:r>
            <a:r>
              <a:rPr lang="en-US" altLang="zh-CN" sz="1600" baseline="-25000" dirty="0" err="1" smtClean="0"/>
              <a:t>r</a:t>
            </a:r>
            <a:r>
              <a:rPr lang="en-US" altLang="zh-CN" sz="1600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j</a:t>
            </a:r>
            <a:r>
              <a:rPr lang="en-US" altLang="zh-CN" sz="1600" baseline="-25000" dirty="0" err="1" smtClean="0"/>
              <a:t>r</a:t>
            </a:r>
            <a:r>
              <a:rPr lang="en-US" altLang="zh-CN" sz="1600" dirty="0" smtClean="0"/>
              <a:t> </a:t>
            </a:r>
            <a:r>
              <a:rPr lang="en-US" altLang="zh-CN" dirty="0" smtClean="0"/>
              <a:t>for the largest possible value of r.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000504"/>
            <a:ext cx="8234386" cy="2559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Interval Partitioning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Lecture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 starts at 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and finishes at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Goal</a:t>
            </a:r>
            <a:r>
              <a:rPr lang="en-US" altLang="zh-CN" dirty="0" smtClean="0"/>
              <a:t>: find minimum number of classrooms to schedule all </a:t>
            </a:r>
            <a:r>
              <a:rPr lang="en-US" altLang="zh-CN" dirty="0" smtClean="0"/>
              <a:t>lectures so </a:t>
            </a:r>
            <a:r>
              <a:rPr lang="en-US" altLang="zh-CN" dirty="0" smtClean="0"/>
              <a:t>that no two occur at the same time in the same room.</a:t>
            </a:r>
            <a:endParaRPr lang="zh-CN" alt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0842" y="2571744"/>
            <a:ext cx="60960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51" y="4714884"/>
            <a:ext cx="60102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Interval Partitioning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Definition</a:t>
            </a:r>
            <a:r>
              <a:rPr lang="en-US" altLang="zh-CN" dirty="0" smtClean="0"/>
              <a:t>. </a:t>
            </a:r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depth</a:t>
            </a:r>
            <a:r>
              <a:rPr lang="en-US" altLang="zh-CN" dirty="0" smtClean="0"/>
              <a:t> of a set of open intervals is the maximum number </a:t>
            </a:r>
            <a:r>
              <a:rPr lang="en-US" altLang="zh-CN" dirty="0" smtClean="0"/>
              <a:t>that contain </a:t>
            </a:r>
            <a:r>
              <a:rPr lang="en-US" altLang="zh-CN" dirty="0" smtClean="0"/>
              <a:t>any given time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smtClean="0"/>
              <a:t>Key </a:t>
            </a:r>
            <a:r>
              <a:rPr lang="en-US" altLang="zh-CN" b="1" dirty="0" smtClean="0"/>
              <a:t>observation</a:t>
            </a:r>
            <a:r>
              <a:rPr lang="en-US" altLang="zh-CN" dirty="0" smtClean="0"/>
              <a:t>. Number of classrooms needed ≥ depth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smtClean="0"/>
              <a:t>Question</a:t>
            </a:r>
            <a:r>
              <a:rPr lang="en-US" altLang="zh-CN" dirty="0" smtClean="0"/>
              <a:t>. Does </a:t>
            </a:r>
            <a:r>
              <a:rPr lang="en-US" altLang="zh-CN" dirty="0" smtClean="0"/>
              <a:t>there always exist a schedule equal to depth of intervals?</a:t>
            </a:r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714752"/>
            <a:ext cx="668509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Interval Partitioning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285861"/>
            <a:ext cx="8429625" cy="5286412"/>
          </a:xfrm>
        </p:spPr>
        <p:txBody>
          <a:bodyPr/>
          <a:lstStyle/>
          <a:p>
            <a:r>
              <a:rPr lang="en-US" altLang="zh-CN" sz="2200" b="1" dirty="0" smtClean="0"/>
              <a:t>Greedy algorithm</a:t>
            </a:r>
            <a:r>
              <a:rPr lang="en-US" altLang="zh-CN" sz="2200" dirty="0" smtClean="0"/>
              <a:t>. Consider lectures in increasing order of start </a:t>
            </a:r>
            <a:r>
              <a:rPr lang="en-US" altLang="zh-CN" sz="2200" dirty="0" smtClean="0"/>
              <a:t>time: assign </a:t>
            </a:r>
            <a:r>
              <a:rPr lang="en-US" altLang="zh-CN" sz="2200" dirty="0" smtClean="0"/>
              <a:t>lecture to any compatible classroom</a:t>
            </a:r>
            <a:r>
              <a:rPr lang="en-US" altLang="zh-CN" sz="2200" dirty="0" smtClean="0"/>
              <a:t>.</a:t>
            </a:r>
          </a:p>
          <a:p>
            <a:endParaRPr lang="en-US" altLang="zh-CN" sz="2200" dirty="0" smtClean="0"/>
          </a:p>
          <a:p>
            <a:endParaRPr lang="en-US" altLang="zh-CN" sz="2200" dirty="0" smtClean="0"/>
          </a:p>
          <a:p>
            <a:endParaRPr lang="en-US" altLang="zh-CN" sz="2200" dirty="0" smtClean="0"/>
          </a:p>
          <a:p>
            <a:endParaRPr lang="en-US" altLang="zh-CN" sz="2200" dirty="0" smtClean="0"/>
          </a:p>
          <a:p>
            <a:endParaRPr lang="en-US" altLang="zh-CN" sz="2200" dirty="0" smtClean="0"/>
          </a:p>
          <a:p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Implementation. O(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 log 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).</a:t>
            </a:r>
          </a:p>
          <a:p>
            <a:r>
              <a:rPr lang="en-US" altLang="zh-CN" sz="2200" dirty="0" smtClean="0"/>
              <a:t>For </a:t>
            </a:r>
            <a:r>
              <a:rPr lang="en-US" altLang="zh-CN" sz="2200" dirty="0" smtClean="0"/>
              <a:t>each classroom </a:t>
            </a:r>
            <a:r>
              <a:rPr lang="en-US" altLang="zh-CN" sz="2200" i="1" dirty="0" smtClean="0"/>
              <a:t>k</a:t>
            </a:r>
            <a:r>
              <a:rPr lang="en-US" altLang="zh-CN" sz="2200" dirty="0" smtClean="0"/>
              <a:t>, maintain the finish time of the last job added.</a:t>
            </a:r>
          </a:p>
          <a:p>
            <a:r>
              <a:rPr lang="en-US" altLang="zh-CN" sz="2200" dirty="0" smtClean="0"/>
              <a:t>Keep </a:t>
            </a:r>
            <a:r>
              <a:rPr lang="en-US" altLang="zh-CN" sz="2200" dirty="0" smtClean="0"/>
              <a:t>the classrooms in a priority queue.</a:t>
            </a:r>
            <a:endParaRPr lang="zh-CN" altLang="en-US" sz="2200" dirty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642910" y="1995439"/>
            <a:ext cx="818365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Sort intervals by starting time so that s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≤ s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≤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...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≤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</a:t>
            </a:r>
            <a:r>
              <a:rPr kumimoji="0" lang="en-US" altLang="zh-CN" b="0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 ←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j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to n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lecture j is compatible with some classroom k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schedule lecture j in classroom k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allocate a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classroom d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schedule lecture j in classroom d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d ← d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Interval Partitioning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55" y="1357337"/>
            <a:ext cx="8429625" cy="5214935"/>
          </a:xfrm>
        </p:spPr>
        <p:txBody>
          <a:bodyPr/>
          <a:lstStyle/>
          <a:p>
            <a:r>
              <a:rPr lang="en-US" altLang="zh-CN" b="1" dirty="0" smtClean="0"/>
              <a:t>Theorem</a:t>
            </a:r>
            <a:r>
              <a:rPr lang="en-US" altLang="zh-CN" dirty="0" smtClean="0"/>
              <a:t>. Greedy algorithm is optimal.</a:t>
            </a:r>
          </a:p>
          <a:p>
            <a:r>
              <a:rPr lang="en-US" altLang="zh-CN" b="1" dirty="0" smtClean="0"/>
              <a:t>Proof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sz="2400" dirty="0" smtClean="0"/>
              <a:t>Let </a:t>
            </a:r>
            <a:r>
              <a:rPr lang="en-US" altLang="zh-CN" sz="2400" i="1" dirty="0" smtClean="0"/>
              <a:t>d</a:t>
            </a:r>
            <a:r>
              <a:rPr lang="en-US" altLang="zh-CN" sz="2400" dirty="0" smtClean="0"/>
              <a:t> = number of classrooms that the greedy algorithm allocates.</a:t>
            </a:r>
          </a:p>
          <a:p>
            <a:pPr lvl="1"/>
            <a:r>
              <a:rPr lang="en-US" altLang="zh-CN" sz="2400" dirty="0" smtClean="0"/>
              <a:t>Classroom </a:t>
            </a:r>
            <a:r>
              <a:rPr lang="en-US" altLang="zh-CN" sz="2400" i="1" dirty="0" smtClean="0"/>
              <a:t>d</a:t>
            </a:r>
            <a:r>
              <a:rPr lang="en-US" altLang="zh-CN" sz="2400" dirty="0" smtClean="0"/>
              <a:t> is opened because we needed to schedule a </a:t>
            </a:r>
            <a:r>
              <a:rPr lang="en-US" altLang="zh-CN" sz="2400" dirty="0" smtClean="0"/>
              <a:t>job</a:t>
            </a:r>
            <a:r>
              <a:rPr lang="en-US" altLang="zh-CN" sz="2400" dirty="0" smtClean="0"/>
              <a:t>, say </a:t>
            </a:r>
            <a:r>
              <a:rPr lang="en-US" altLang="zh-CN" sz="2400" i="1" dirty="0" smtClean="0"/>
              <a:t>j</a:t>
            </a:r>
            <a:r>
              <a:rPr lang="en-US" altLang="zh-CN" sz="2400" dirty="0" smtClean="0"/>
              <a:t>, that </a:t>
            </a:r>
            <a:r>
              <a:rPr lang="en-US" altLang="zh-CN" sz="2400" dirty="0" smtClean="0"/>
              <a:t>is incompatible with all </a:t>
            </a:r>
            <a:r>
              <a:rPr lang="en-US" altLang="zh-CN" sz="2400" i="1" dirty="0" smtClean="0"/>
              <a:t>d</a:t>
            </a:r>
            <a:r>
              <a:rPr lang="en-US" altLang="zh-CN" sz="2400" dirty="0" smtClean="0"/>
              <a:t>-1 other </a:t>
            </a:r>
            <a:r>
              <a:rPr lang="en-US" altLang="zh-CN" sz="2400" dirty="0" smtClean="0"/>
              <a:t>classrooms</a:t>
            </a:r>
            <a:r>
              <a:rPr lang="en-US" altLang="zh-CN" sz="2400" dirty="0" smtClean="0"/>
              <a:t>.</a:t>
            </a:r>
          </a:p>
          <a:p>
            <a:pPr lvl="1"/>
            <a:r>
              <a:rPr lang="en-US" altLang="zh-CN" sz="2400" dirty="0" smtClean="0"/>
              <a:t>These </a:t>
            </a:r>
            <a:r>
              <a:rPr lang="en-US" altLang="zh-CN" sz="2400" i="1" dirty="0" smtClean="0"/>
              <a:t>d</a:t>
            </a:r>
            <a:r>
              <a:rPr lang="en-US" altLang="zh-CN" sz="2400" dirty="0" smtClean="0"/>
              <a:t> jobs each end after </a:t>
            </a:r>
            <a:r>
              <a:rPr lang="en-US" altLang="zh-CN" sz="2400" i="1" dirty="0" err="1" smtClean="0"/>
              <a:t>s</a:t>
            </a:r>
            <a:r>
              <a:rPr lang="en-US" altLang="zh-CN" sz="2400" i="1" baseline="-25000" dirty="0" err="1" smtClean="0"/>
              <a:t>j</a:t>
            </a:r>
            <a:r>
              <a:rPr lang="en-US" altLang="zh-CN" sz="2400" dirty="0" smtClean="0"/>
              <a:t>.</a:t>
            </a:r>
          </a:p>
          <a:p>
            <a:pPr lvl="1"/>
            <a:r>
              <a:rPr lang="en-US" altLang="zh-CN" sz="2400" dirty="0" smtClean="0"/>
              <a:t>Since </a:t>
            </a:r>
            <a:r>
              <a:rPr lang="en-US" altLang="zh-CN" sz="2400" dirty="0" smtClean="0"/>
              <a:t>we sorted by start time, all these incompatibilities are </a:t>
            </a:r>
            <a:r>
              <a:rPr lang="en-US" altLang="zh-CN" sz="2400" dirty="0" smtClean="0"/>
              <a:t>caused by </a:t>
            </a:r>
            <a:r>
              <a:rPr lang="en-US" altLang="zh-CN" sz="2400" dirty="0" smtClean="0"/>
              <a:t>lectures that start no later than </a:t>
            </a:r>
            <a:r>
              <a:rPr lang="en-US" altLang="zh-CN" sz="2400" i="1" dirty="0" err="1" smtClean="0"/>
              <a:t>s</a:t>
            </a:r>
            <a:r>
              <a:rPr lang="en-US" altLang="zh-CN" sz="2400" i="1" baseline="-25000" dirty="0" err="1" smtClean="0"/>
              <a:t>j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Thus</a:t>
            </a:r>
            <a:r>
              <a:rPr lang="en-US" altLang="zh-CN" sz="2400" dirty="0" smtClean="0"/>
              <a:t>, we have </a:t>
            </a:r>
            <a:r>
              <a:rPr lang="en-US" altLang="zh-CN" sz="2400" i="1" dirty="0" smtClean="0"/>
              <a:t>d</a:t>
            </a:r>
            <a:r>
              <a:rPr lang="en-US" altLang="zh-CN" sz="2400" dirty="0" smtClean="0"/>
              <a:t> lectures overlapping at time </a:t>
            </a:r>
            <a:r>
              <a:rPr lang="en-US" altLang="zh-CN" sz="2400" i="1" dirty="0" err="1" smtClean="0"/>
              <a:t>s</a:t>
            </a:r>
            <a:r>
              <a:rPr lang="en-US" altLang="zh-CN" sz="2400" i="1" baseline="-25000" dirty="0" err="1" smtClean="0"/>
              <a:t>j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+ </a:t>
            </a:r>
            <a:r>
              <a:rPr lang="en-US" altLang="zh-CN" sz="2400" i="1" dirty="0" smtClean="0"/>
              <a:t>ε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Fractional Knapsack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have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objects and a knapsack. The </a:t>
            </a:r>
            <a:r>
              <a:rPr lang="en-US" altLang="zh-CN" i="1" dirty="0" err="1" smtClean="0"/>
              <a:t>i</a:t>
            </a:r>
            <a:r>
              <a:rPr lang="en-US" altLang="zh-CN" dirty="0" err="1" smtClean="0"/>
              <a:t>-th</a:t>
            </a:r>
            <a:r>
              <a:rPr lang="en-US" altLang="zh-CN" dirty="0" smtClean="0"/>
              <a:t> object has positive </a:t>
            </a:r>
            <a:r>
              <a:rPr lang="en-US" altLang="zh-CN" dirty="0" smtClean="0">
                <a:solidFill>
                  <a:srgbClr val="FF0000"/>
                </a:solidFill>
              </a:rPr>
              <a:t>weight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w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 and positive </a:t>
            </a:r>
            <a:r>
              <a:rPr lang="en-US" altLang="zh-CN" dirty="0" smtClean="0">
                <a:solidFill>
                  <a:srgbClr val="FF0000"/>
                </a:solidFill>
              </a:rPr>
              <a:t>value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v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. The knapsack </a:t>
            </a:r>
            <a:r>
              <a:rPr lang="en-US" altLang="zh-CN" dirty="0" smtClean="0">
                <a:solidFill>
                  <a:srgbClr val="FF0000"/>
                </a:solidFill>
              </a:rPr>
              <a:t>capacity</a:t>
            </a:r>
            <a:r>
              <a:rPr lang="en-US" altLang="zh-CN" dirty="0" smtClean="0"/>
              <a:t> is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. We wish to select a set of </a:t>
            </a:r>
            <a:r>
              <a:rPr lang="en-US" altLang="zh-CN" dirty="0" smtClean="0">
                <a:solidFill>
                  <a:srgbClr val="FF0000"/>
                </a:solidFill>
              </a:rPr>
              <a:t>proportions of </a:t>
            </a:r>
            <a:r>
              <a:rPr lang="en-US" altLang="zh-CN" dirty="0" smtClean="0"/>
              <a:t>objects to put in the knapsack so that the total values is maximum and without breaking the knapsack.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Example:</a:t>
            </a:r>
          </a:p>
          <a:p>
            <a:r>
              <a:rPr lang="en-US" altLang="zh-CN" i="1" dirty="0" smtClean="0"/>
              <a:t>n</a:t>
            </a:r>
            <a:r>
              <a:rPr lang="en-US" altLang="zh-CN" dirty="0" smtClean="0"/>
              <a:t> = 5,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= 100</a:t>
            </a:r>
            <a:endParaRPr lang="zh-CN" alt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714884"/>
            <a:ext cx="3465895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643439" y="4276244"/>
          <a:ext cx="3429024" cy="1653086"/>
        </p:xfrm>
        <a:graphic>
          <a:graphicData uri="http://schemas.openxmlformats.org/presentationml/2006/ole">
            <p:oleObj spid="_x0000_s4098" name="Equation" r:id="rId4" imgW="1104840" imgH="53316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643438" y="3460750"/>
          <a:ext cx="2714644" cy="891309"/>
        </p:xfrm>
        <a:graphic>
          <a:graphicData uri="http://schemas.openxmlformats.org/presentationml/2006/ole">
            <p:oleObj spid="_x0000_s4099" name="Equation" r:id="rId5" imgW="888840" imgH="291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Fractional Knapsack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smtClean="0"/>
              <a:t>Greedy template</a:t>
            </a:r>
            <a:r>
              <a:rPr lang="en-US" altLang="zh-CN" sz="2000" dirty="0" smtClean="0"/>
              <a:t>.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[Select always the lighter object] </a:t>
            </a:r>
            <a:r>
              <a:rPr lang="en-US" altLang="zh-CN" sz="2000" dirty="0" smtClean="0"/>
              <a:t>Total selected weight 100 and total value 156.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[Select always the most valuable object] </a:t>
            </a:r>
            <a:r>
              <a:rPr lang="en-US" altLang="zh-CN" sz="2000" dirty="0" smtClean="0"/>
              <a:t>Total selected weight 100 and total value 146.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[Select always the object with highest ratio value/weight] </a:t>
            </a:r>
            <a:r>
              <a:rPr lang="en-US" altLang="zh-CN" sz="2000" dirty="0" smtClean="0"/>
              <a:t>Total selected weight 100 and total value 164.</a:t>
            </a:r>
            <a:endParaRPr lang="zh-CN" alt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2214554"/>
            <a:ext cx="27717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600457"/>
            <a:ext cx="2819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26" y="5214950"/>
            <a:ext cx="35052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Fractional Knapsack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1" dirty="0" smtClean="0"/>
              <a:t>Theorem:</a:t>
            </a:r>
            <a:r>
              <a:rPr lang="en-US" altLang="zh-CN" sz="2200" dirty="0" smtClean="0"/>
              <a:t> The greedy algorithm that always selects the object with better ratio value/weight always finds an optimal solution to the Fractional Knapsack problem.</a:t>
            </a:r>
          </a:p>
          <a:p>
            <a:r>
              <a:rPr lang="en-US" altLang="zh-CN" sz="2200" b="1" dirty="0" smtClean="0"/>
              <a:t>Proof:</a:t>
            </a:r>
          </a:p>
          <a:p>
            <a:pPr>
              <a:buNone/>
            </a:pPr>
            <a:r>
              <a:rPr lang="en-US" altLang="zh-CN" sz="2200" dirty="0" smtClean="0"/>
              <a:t>	Assume that the objects are {1, ... , n} and that</a:t>
            </a:r>
          </a:p>
          <a:p>
            <a:pPr>
              <a:buNone/>
            </a:pPr>
            <a:endParaRPr lang="en-US" altLang="zh-CN" sz="2200" dirty="0" smtClean="0"/>
          </a:p>
          <a:p>
            <a:pPr>
              <a:buNone/>
            </a:pPr>
            <a:endParaRPr lang="en-US" altLang="zh-CN" sz="2200" dirty="0" smtClean="0"/>
          </a:p>
          <a:p>
            <a:pPr>
              <a:buNone/>
            </a:pPr>
            <a:r>
              <a:rPr lang="en-US" altLang="zh-CN" sz="2200" dirty="0" smtClean="0"/>
              <a:t>	Let </a:t>
            </a:r>
            <a:r>
              <a:rPr lang="en-US" altLang="zh-CN" sz="2200" i="1" dirty="0" smtClean="0"/>
              <a:t>X = (x</a:t>
            </a:r>
            <a:r>
              <a:rPr lang="en-US" altLang="zh-CN" sz="2200" i="1" baseline="-25000" dirty="0" smtClean="0"/>
              <a:t>1</a:t>
            </a:r>
            <a:r>
              <a:rPr lang="en-US" altLang="zh-CN" sz="2200" i="1" dirty="0" smtClean="0"/>
              <a:t>, . . . , </a:t>
            </a:r>
            <a:r>
              <a:rPr lang="en-US" altLang="zh-CN" sz="2200" i="1" dirty="0" err="1" smtClean="0"/>
              <a:t>x</a:t>
            </a:r>
            <a:r>
              <a:rPr lang="en-US" altLang="zh-CN" sz="2200" i="1" baseline="-25000" dirty="0" err="1" smtClean="0"/>
              <a:t>n</a:t>
            </a:r>
            <a:r>
              <a:rPr lang="en-US" altLang="zh-CN" sz="2200" i="1" dirty="0" smtClean="0"/>
              <a:t>)</a:t>
            </a:r>
            <a:r>
              <a:rPr lang="en-US" altLang="zh-CN" sz="2200" dirty="0" smtClean="0"/>
              <a:t> be the solution computed by the greedy algorithm.</a:t>
            </a:r>
          </a:p>
          <a:p>
            <a:pPr>
              <a:buNone/>
            </a:pPr>
            <a:r>
              <a:rPr lang="en-US" altLang="zh-CN" sz="2200" dirty="0" smtClean="0"/>
              <a:t>	If </a:t>
            </a:r>
            <a:r>
              <a:rPr lang="en-US" altLang="zh-CN" sz="2200" i="1" dirty="0" smtClean="0"/>
              <a:t>x</a:t>
            </a:r>
            <a:r>
              <a:rPr lang="en-US" altLang="zh-CN" sz="2200" i="1" baseline="-25000" dirty="0" smtClean="0"/>
              <a:t>i</a:t>
            </a:r>
            <a:r>
              <a:rPr lang="en-US" altLang="zh-CN" sz="2200" dirty="0" smtClean="0"/>
              <a:t> = 1 for all </a:t>
            </a:r>
            <a:r>
              <a:rPr lang="en-US" altLang="zh-CN" sz="2200" i="1" dirty="0" err="1" smtClean="0"/>
              <a:t>i</a:t>
            </a:r>
            <a:r>
              <a:rPr lang="en-US" altLang="zh-CN" sz="2200" dirty="0" smtClean="0"/>
              <a:t>, the solution is optimal. Otherwise, let </a:t>
            </a:r>
            <a:r>
              <a:rPr lang="en-US" altLang="zh-CN" sz="2200" i="1" dirty="0" smtClean="0"/>
              <a:t>j</a:t>
            </a:r>
            <a:r>
              <a:rPr lang="en-US" altLang="zh-CN" sz="2200" dirty="0" smtClean="0"/>
              <a:t> be the smallest value for which </a:t>
            </a:r>
            <a:r>
              <a:rPr lang="en-US" altLang="zh-CN" sz="2200" i="1" dirty="0" err="1" smtClean="0"/>
              <a:t>x</a:t>
            </a:r>
            <a:r>
              <a:rPr lang="en-US" altLang="zh-CN" sz="2200" i="1" baseline="-25000" dirty="0" err="1" smtClean="0"/>
              <a:t>j</a:t>
            </a:r>
            <a:r>
              <a:rPr lang="en-US" altLang="zh-CN" sz="2200" dirty="0" smtClean="0"/>
              <a:t> &lt; 1. According to the algorithm we have: If </a:t>
            </a:r>
            <a:r>
              <a:rPr lang="en-US" altLang="zh-CN" sz="2200" i="1" dirty="0" err="1" smtClean="0"/>
              <a:t>i</a:t>
            </a:r>
            <a:r>
              <a:rPr lang="en-US" altLang="zh-CN" sz="2200" dirty="0" smtClean="0"/>
              <a:t> &lt; </a:t>
            </a:r>
            <a:r>
              <a:rPr lang="en-US" altLang="zh-CN" sz="2200" i="1" dirty="0" smtClean="0"/>
              <a:t>j</a:t>
            </a:r>
            <a:r>
              <a:rPr lang="en-US" altLang="zh-CN" sz="2200" dirty="0" smtClean="0"/>
              <a:t> then </a:t>
            </a:r>
            <a:r>
              <a:rPr lang="en-US" altLang="zh-CN" sz="2200" i="1" dirty="0" smtClean="0"/>
              <a:t>x</a:t>
            </a:r>
            <a:r>
              <a:rPr lang="en-US" altLang="zh-CN" sz="2200" i="1" baseline="-25000" dirty="0" smtClean="0"/>
              <a:t>i</a:t>
            </a:r>
            <a:r>
              <a:rPr lang="en-US" altLang="zh-CN" sz="2200" dirty="0" smtClean="0"/>
              <a:t> = 1, and if </a:t>
            </a:r>
            <a:r>
              <a:rPr lang="en-US" altLang="zh-CN" sz="2200" i="1" dirty="0" err="1" smtClean="0"/>
              <a:t>i</a:t>
            </a:r>
            <a:r>
              <a:rPr lang="en-US" altLang="zh-CN" sz="2200" dirty="0" smtClean="0"/>
              <a:t> &gt; </a:t>
            </a:r>
            <a:r>
              <a:rPr lang="en-US" altLang="zh-CN" sz="2200" i="1" dirty="0" smtClean="0"/>
              <a:t>j</a:t>
            </a:r>
            <a:r>
              <a:rPr lang="en-US" altLang="zh-CN" sz="2200" dirty="0" smtClean="0"/>
              <a:t> then </a:t>
            </a:r>
            <a:r>
              <a:rPr lang="en-US" altLang="zh-CN" sz="2200" i="1" dirty="0" smtClean="0"/>
              <a:t>x</a:t>
            </a:r>
            <a:r>
              <a:rPr lang="en-US" altLang="zh-CN" sz="2200" i="1" baseline="-25000" dirty="0" smtClean="0"/>
              <a:t>i</a:t>
            </a:r>
            <a:r>
              <a:rPr lang="en-US" altLang="zh-CN" sz="2200" dirty="0" smtClean="0"/>
              <a:t> = 0.</a:t>
            </a:r>
          </a:p>
          <a:p>
            <a:pPr>
              <a:buNone/>
            </a:pPr>
            <a:r>
              <a:rPr lang="en-US" altLang="zh-CN" sz="2200" dirty="0" smtClean="0"/>
              <a:t>	Furthermore, </a:t>
            </a:r>
            <a:endParaRPr lang="zh-CN" altLang="en-US" sz="22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71670" y="3214686"/>
          <a:ext cx="2357454" cy="880807"/>
        </p:xfrm>
        <a:graphic>
          <a:graphicData uri="http://schemas.openxmlformats.org/presentationml/2006/ole">
            <p:oleObj spid="_x0000_s22530" name="Equation" r:id="rId3" imgW="1155600" imgH="431640" progId="Equation.DSMT4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500298" y="5771146"/>
          <a:ext cx="2003370" cy="658250"/>
        </p:xfrm>
        <a:graphic>
          <a:graphicData uri="http://schemas.openxmlformats.org/presentationml/2006/ole">
            <p:oleObj spid="_x0000_s22531" name="Equation" r:id="rId4" imgW="888840" imgH="291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Fractional Knapsack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57337"/>
            <a:ext cx="8429625" cy="5214935"/>
          </a:xfrm>
        </p:spPr>
        <p:txBody>
          <a:bodyPr/>
          <a:lstStyle/>
          <a:p>
            <a:r>
              <a:rPr lang="en-US" altLang="zh-CN" sz="2200" dirty="0" smtClean="0"/>
              <a:t>Let </a:t>
            </a:r>
            <a:r>
              <a:rPr lang="en-US" altLang="zh-CN" sz="2200" i="1" dirty="0" smtClean="0"/>
              <a:t>Y = (y</a:t>
            </a:r>
            <a:r>
              <a:rPr lang="en-US" altLang="zh-CN" sz="2200" i="1" baseline="-25000" dirty="0" smtClean="0"/>
              <a:t>1</a:t>
            </a:r>
            <a:r>
              <a:rPr lang="en-US" altLang="zh-CN" sz="2200" i="1" dirty="0" smtClean="0"/>
              <a:t>, ... , </a:t>
            </a:r>
            <a:r>
              <a:rPr lang="en-US" altLang="zh-CN" sz="2200" i="1" dirty="0" err="1" smtClean="0"/>
              <a:t>y</a:t>
            </a:r>
            <a:r>
              <a:rPr lang="en-US" altLang="zh-CN" sz="2200" i="1" baseline="-25000" dirty="0" err="1" smtClean="0"/>
              <a:t>n</a:t>
            </a:r>
            <a:r>
              <a:rPr lang="en-US" altLang="zh-CN" sz="2200" i="1" dirty="0" smtClean="0"/>
              <a:t>)</a:t>
            </a:r>
            <a:r>
              <a:rPr lang="en-US" altLang="zh-CN" sz="2200" dirty="0" smtClean="0"/>
              <a:t> be any feasible solution, we have</a:t>
            </a:r>
          </a:p>
          <a:p>
            <a:endParaRPr lang="en-US" altLang="zh-CN" sz="2200" dirty="0" smtClean="0"/>
          </a:p>
          <a:p>
            <a:pPr>
              <a:buNone/>
            </a:pPr>
            <a:endParaRPr lang="en-US" altLang="zh-CN" sz="2200" dirty="0" smtClean="0"/>
          </a:p>
          <a:p>
            <a:pPr>
              <a:buNone/>
            </a:pPr>
            <a:r>
              <a:rPr lang="en-US" altLang="zh-CN" sz="2200" dirty="0" smtClean="0"/>
              <a:t>	so, </a:t>
            </a:r>
          </a:p>
          <a:p>
            <a:pPr>
              <a:buNone/>
            </a:pPr>
            <a:r>
              <a:rPr lang="en-US" altLang="zh-CN" sz="2200" dirty="0" smtClean="0"/>
              <a:t>	Let </a:t>
            </a:r>
            <a:r>
              <a:rPr lang="en-US" altLang="zh-CN" sz="2200" i="1" dirty="0" smtClean="0"/>
              <a:t>V(Z) </a:t>
            </a:r>
            <a:r>
              <a:rPr lang="en-US" altLang="zh-CN" sz="2200" dirty="0" smtClean="0"/>
              <a:t>denotes the total value of a feasible solution.</a:t>
            </a:r>
          </a:p>
          <a:p>
            <a:pPr>
              <a:buNone/>
            </a:pPr>
            <a:endParaRPr lang="en-US" altLang="zh-CN" sz="2200" dirty="0" smtClean="0"/>
          </a:p>
          <a:p>
            <a:pPr>
              <a:buNone/>
            </a:pPr>
            <a:r>
              <a:rPr lang="en-US" altLang="zh-CN" sz="2200" dirty="0" smtClean="0"/>
              <a:t>	</a:t>
            </a:r>
          </a:p>
          <a:p>
            <a:pPr>
              <a:buNone/>
            </a:pPr>
            <a:r>
              <a:rPr lang="en-US" altLang="zh-CN" sz="2200" dirty="0" smtClean="0"/>
              <a:t>	If </a:t>
            </a:r>
            <a:r>
              <a:rPr lang="en-US" altLang="zh-CN" sz="2200" i="1" dirty="0" err="1" smtClean="0"/>
              <a:t>i</a:t>
            </a:r>
            <a:r>
              <a:rPr lang="en-US" altLang="zh-CN" sz="2200" i="1" dirty="0" smtClean="0"/>
              <a:t>&lt;j</a:t>
            </a:r>
            <a:r>
              <a:rPr lang="en-US" altLang="zh-CN" sz="2200" dirty="0" smtClean="0"/>
              <a:t>, </a:t>
            </a:r>
            <a:r>
              <a:rPr lang="en-US" altLang="zh-CN" sz="2200" i="1" dirty="0" smtClean="0"/>
              <a:t>x</a:t>
            </a:r>
            <a:r>
              <a:rPr lang="en-US" altLang="zh-CN" sz="2200" i="1" baseline="-25000" dirty="0" smtClean="0"/>
              <a:t>i</a:t>
            </a:r>
            <a:r>
              <a:rPr lang="en-US" altLang="zh-CN" sz="2200" dirty="0" smtClean="0"/>
              <a:t>=1, then </a:t>
            </a:r>
            <a:r>
              <a:rPr lang="en-US" altLang="zh-CN" sz="2200" i="1" dirty="0" smtClean="0"/>
              <a:t>x</a:t>
            </a:r>
            <a:r>
              <a:rPr lang="en-US" altLang="zh-CN" sz="2200" i="1" baseline="-25000" dirty="0" smtClean="0"/>
              <a:t>i</a:t>
            </a:r>
            <a:r>
              <a:rPr lang="en-US" altLang="zh-CN" sz="2200" dirty="0" smtClean="0"/>
              <a:t>-</a:t>
            </a:r>
            <a:r>
              <a:rPr lang="en-US" altLang="zh-CN" sz="2200" i="1" dirty="0" err="1" smtClean="0"/>
              <a:t>y</a:t>
            </a:r>
            <a:r>
              <a:rPr lang="en-US" altLang="zh-CN" sz="2200" i="1" baseline="-25000" dirty="0" err="1" smtClean="0"/>
              <a:t>i</a:t>
            </a:r>
            <a:r>
              <a:rPr lang="en-US" altLang="zh-CN" sz="2200" dirty="0" smtClean="0"/>
              <a:t>&gt;=0 and </a:t>
            </a:r>
            <a:r>
              <a:rPr lang="en-US" altLang="zh-CN" sz="2200" i="1" dirty="0" smtClean="0"/>
              <a:t>v</a:t>
            </a:r>
            <a:r>
              <a:rPr lang="en-US" altLang="zh-CN" sz="2200" i="1" baseline="-25000" dirty="0" smtClean="0"/>
              <a:t>i</a:t>
            </a:r>
            <a:r>
              <a:rPr lang="en-US" altLang="zh-CN" sz="2200" dirty="0" smtClean="0"/>
              <a:t>/</a:t>
            </a:r>
            <a:r>
              <a:rPr lang="en-US" altLang="zh-CN" sz="2200" i="1" dirty="0" err="1" smtClean="0"/>
              <a:t>w</a:t>
            </a:r>
            <a:r>
              <a:rPr lang="en-US" altLang="zh-CN" sz="2200" i="1" baseline="-25000" dirty="0" err="1" smtClean="0"/>
              <a:t>i</a:t>
            </a:r>
            <a:r>
              <a:rPr lang="en-US" altLang="zh-CN" sz="2200" dirty="0" smtClean="0"/>
              <a:t>&gt;=</a:t>
            </a:r>
            <a:r>
              <a:rPr lang="en-US" altLang="zh-CN" sz="2200" i="1" dirty="0" err="1" smtClean="0"/>
              <a:t>v</a:t>
            </a:r>
            <a:r>
              <a:rPr lang="en-US" altLang="zh-CN" sz="2200" i="1" baseline="-25000" dirty="0" err="1" smtClean="0"/>
              <a:t>j</a:t>
            </a:r>
            <a:r>
              <a:rPr lang="en-US" altLang="zh-CN" sz="2200" dirty="0" smtClean="0"/>
              <a:t>/</a:t>
            </a:r>
            <a:r>
              <a:rPr lang="en-US" altLang="zh-CN" sz="2200" i="1" dirty="0" err="1" smtClean="0"/>
              <a:t>w</a:t>
            </a:r>
            <a:r>
              <a:rPr lang="en-US" altLang="zh-CN" sz="2200" i="1" baseline="-25000" dirty="0" err="1" smtClean="0"/>
              <a:t>j</a:t>
            </a:r>
            <a:r>
              <a:rPr lang="en-US" altLang="zh-CN" sz="2200" dirty="0" smtClean="0"/>
              <a:t>, we have</a:t>
            </a:r>
          </a:p>
          <a:p>
            <a:pPr>
              <a:buNone/>
            </a:pPr>
            <a:endParaRPr lang="en-US" altLang="zh-CN" sz="2200" i="1" dirty="0" smtClean="0"/>
          </a:p>
          <a:p>
            <a:pPr>
              <a:buNone/>
            </a:pPr>
            <a:endParaRPr lang="en-US" altLang="zh-CN" sz="2200" i="1" dirty="0" smtClean="0"/>
          </a:p>
          <a:p>
            <a:pPr>
              <a:buNone/>
            </a:pPr>
            <a:r>
              <a:rPr lang="en-US" altLang="zh-CN" sz="2200" dirty="0" smtClean="0"/>
              <a:t>	If </a:t>
            </a:r>
            <a:r>
              <a:rPr lang="en-US" altLang="zh-CN" sz="2200" i="1" dirty="0" err="1" smtClean="0"/>
              <a:t>i</a:t>
            </a:r>
            <a:r>
              <a:rPr lang="en-US" altLang="zh-CN" sz="2200" i="1" dirty="0" smtClean="0"/>
              <a:t>&gt;j</a:t>
            </a:r>
            <a:r>
              <a:rPr lang="en-US" altLang="zh-CN" sz="2200" dirty="0" smtClean="0"/>
              <a:t>, </a:t>
            </a:r>
            <a:r>
              <a:rPr lang="en-US" altLang="zh-CN" sz="2200" i="1" dirty="0" smtClean="0"/>
              <a:t>x</a:t>
            </a:r>
            <a:r>
              <a:rPr lang="en-US" altLang="zh-CN" sz="2200" i="1" baseline="-25000" dirty="0" smtClean="0"/>
              <a:t>i</a:t>
            </a:r>
            <a:r>
              <a:rPr lang="en-US" altLang="zh-CN" sz="2200" dirty="0" smtClean="0"/>
              <a:t>=0, then </a:t>
            </a:r>
            <a:r>
              <a:rPr lang="en-US" altLang="zh-CN" sz="2200" i="1" dirty="0" smtClean="0"/>
              <a:t>x</a:t>
            </a:r>
            <a:r>
              <a:rPr lang="en-US" altLang="zh-CN" sz="2200" i="1" baseline="-25000" dirty="0" smtClean="0"/>
              <a:t>i</a:t>
            </a:r>
            <a:r>
              <a:rPr lang="en-US" altLang="zh-CN" sz="2200" dirty="0" smtClean="0"/>
              <a:t>-</a:t>
            </a:r>
            <a:r>
              <a:rPr lang="en-US" altLang="zh-CN" sz="2200" i="1" dirty="0" err="1" smtClean="0"/>
              <a:t>y</a:t>
            </a:r>
            <a:r>
              <a:rPr lang="en-US" altLang="zh-CN" sz="2200" i="1" baseline="-25000" dirty="0" err="1" smtClean="0"/>
              <a:t>i</a:t>
            </a:r>
            <a:r>
              <a:rPr lang="en-US" altLang="zh-CN" sz="2200" dirty="0" smtClean="0"/>
              <a:t>&lt;=0 but </a:t>
            </a:r>
            <a:r>
              <a:rPr lang="en-US" altLang="zh-CN" sz="2200" i="1" dirty="0" smtClean="0"/>
              <a:t>v</a:t>
            </a:r>
            <a:r>
              <a:rPr lang="en-US" altLang="zh-CN" sz="2200" i="1" baseline="-25000" dirty="0" smtClean="0"/>
              <a:t>i</a:t>
            </a:r>
            <a:r>
              <a:rPr lang="en-US" altLang="zh-CN" sz="2200" dirty="0" smtClean="0"/>
              <a:t>/</a:t>
            </a:r>
            <a:r>
              <a:rPr lang="en-US" altLang="zh-CN" sz="2200" i="1" dirty="0" err="1" smtClean="0"/>
              <a:t>w</a:t>
            </a:r>
            <a:r>
              <a:rPr lang="en-US" altLang="zh-CN" sz="2200" i="1" baseline="-25000" dirty="0" err="1" smtClean="0"/>
              <a:t>i</a:t>
            </a:r>
            <a:r>
              <a:rPr lang="en-US" altLang="zh-CN" sz="2200" dirty="0" smtClean="0"/>
              <a:t>&lt;=</a:t>
            </a:r>
            <a:r>
              <a:rPr lang="en-US" altLang="zh-CN" sz="2200" i="1" dirty="0" err="1" smtClean="0"/>
              <a:t>v</a:t>
            </a:r>
            <a:r>
              <a:rPr lang="en-US" altLang="zh-CN" sz="2200" i="1" baseline="-25000" dirty="0" err="1" smtClean="0"/>
              <a:t>j</a:t>
            </a:r>
            <a:r>
              <a:rPr lang="en-US" altLang="zh-CN" sz="2200" dirty="0" smtClean="0"/>
              <a:t>/</a:t>
            </a:r>
            <a:r>
              <a:rPr lang="en-US" altLang="zh-CN" sz="2200" i="1" dirty="0" err="1" smtClean="0"/>
              <a:t>w</a:t>
            </a:r>
            <a:r>
              <a:rPr lang="en-US" altLang="zh-CN" sz="2200" i="1" baseline="-25000" dirty="0" err="1" smtClean="0"/>
              <a:t>j</a:t>
            </a:r>
            <a:r>
              <a:rPr lang="en-US" altLang="zh-CN" sz="2200" dirty="0" smtClean="0"/>
              <a:t>, we also have</a:t>
            </a:r>
          </a:p>
          <a:p>
            <a:pPr>
              <a:buNone/>
            </a:pPr>
            <a:endParaRPr lang="en-US" altLang="zh-CN" sz="2200" i="1" dirty="0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214414" y="1785926"/>
          <a:ext cx="3214687" cy="587375"/>
        </p:xfrm>
        <a:graphic>
          <a:graphicData uri="http://schemas.openxmlformats.org/presentationml/2006/ole">
            <p:oleObj spid="_x0000_s23554" name="Equation" r:id="rId3" imgW="1600200" imgH="291960" progId="Equation.DSMT4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357290" y="2357430"/>
          <a:ext cx="2398712" cy="587375"/>
        </p:xfrm>
        <a:graphic>
          <a:graphicData uri="http://schemas.openxmlformats.org/presentationml/2006/ole">
            <p:oleObj spid="_x0000_s23555" name="Equation" r:id="rId4" imgW="1193760" imgH="291960" progId="Equation.DSMT4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928662" y="3357562"/>
          <a:ext cx="6327776" cy="868362"/>
        </p:xfrm>
        <a:graphic>
          <a:graphicData uri="http://schemas.openxmlformats.org/presentationml/2006/ole">
            <p:oleObj spid="_x0000_s23556" name="Equation" r:id="rId5" imgW="3149280" imgH="431640" progId="Equation.DSMT4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500166" y="4572008"/>
          <a:ext cx="3163888" cy="944562"/>
        </p:xfrm>
        <a:graphic>
          <a:graphicData uri="http://schemas.openxmlformats.org/presentationml/2006/ole">
            <p:oleObj spid="_x0000_s23557" name="Equation" r:id="rId6" imgW="1574640" imgH="469800" progId="Equation.DSMT4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500166" y="5643578"/>
          <a:ext cx="3163887" cy="944563"/>
        </p:xfrm>
        <a:graphic>
          <a:graphicData uri="http://schemas.openxmlformats.org/presentationml/2006/ole">
            <p:oleObj spid="_x0000_s23558" name="Equation" r:id="rId7" imgW="157464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Fractional Knapsack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Plugging the inequality we have,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Therefore,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is an optimal solution.</a:t>
            </a:r>
            <a:endParaRPr lang="zh-CN" alt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14348" y="1785926"/>
          <a:ext cx="6811963" cy="1939925"/>
        </p:xfrm>
        <a:graphic>
          <a:graphicData uri="http://schemas.openxmlformats.org/presentationml/2006/ole">
            <p:oleObj spid="_x0000_s24578" name="Equation" r:id="rId3" imgW="3390840" imgH="965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Definition:</a:t>
            </a:r>
          </a:p>
          <a:p>
            <a:pPr>
              <a:buNone/>
            </a:pPr>
            <a:r>
              <a:rPr lang="en-US" altLang="zh-CN" dirty="0" smtClean="0"/>
              <a:t>	A </a:t>
            </a:r>
            <a:r>
              <a:rPr lang="en-US" altLang="zh-CN" i="1" dirty="0" smtClean="0">
                <a:solidFill>
                  <a:srgbClr val="FF0000"/>
                </a:solidFill>
              </a:rPr>
              <a:t>greedy algorithm</a:t>
            </a:r>
            <a:r>
              <a:rPr lang="en-US" altLang="zh-CN" dirty="0" smtClean="0"/>
              <a:t> is an algorithm in which at each stage a locally optimal choice is made.</a:t>
            </a:r>
          </a:p>
          <a:p>
            <a:r>
              <a:rPr lang="en-US" altLang="zh-CN" dirty="0" smtClean="0"/>
              <a:t>Characteristics:</a:t>
            </a:r>
          </a:p>
          <a:p>
            <a:pPr>
              <a:buNone/>
            </a:pPr>
            <a:r>
              <a:rPr lang="en-US" altLang="zh-CN" dirty="0" smtClean="0"/>
              <a:t>	1. </a:t>
            </a:r>
            <a:r>
              <a:rPr lang="en-US" altLang="zh-CN" dirty="0" smtClean="0">
                <a:solidFill>
                  <a:srgbClr val="FF0000"/>
                </a:solidFill>
              </a:rPr>
              <a:t>Greedy-choice property:</a:t>
            </a:r>
            <a:r>
              <a:rPr lang="en-US" altLang="zh-CN" dirty="0" smtClean="0"/>
              <a:t> A global optimum can be arrived at by selecting a local optimum.</a:t>
            </a:r>
          </a:p>
          <a:p>
            <a:pPr>
              <a:buNone/>
            </a:pPr>
            <a:r>
              <a:rPr lang="en-US" altLang="zh-CN" dirty="0" smtClean="0"/>
              <a:t>	2. </a:t>
            </a:r>
            <a:r>
              <a:rPr lang="en-US" altLang="zh-CN" dirty="0" smtClean="0">
                <a:solidFill>
                  <a:srgbClr val="FF0000"/>
                </a:solidFill>
              </a:rPr>
              <a:t>Optimal substructure:</a:t>
            </a:r>
            <a:r>
              <a:rPr lang="en-US" altLang="zh-CN" dirty="0" smtClean="0"/>
              <a:t> An optimal solution to the problem contains an optimal solution to </a:t>
            </a:r>
            <a:r>
              <a:rPr lang="en-US" altLang="zh-CN" dirty="0" err="1" smtClean="0"/>
              <a:t>subproblems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Greedy algorithms are usually extremely efficient, but they can only be applied to a small number of problems.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0-1 Knapsack Problem</a:t>
            </a:r>
            <a:endParaRPr lang="zh-CN" altLang="en-US" dirty="0"/>
          </a:p>
        </p:txBody>
      </p:sp>
      <p:pic>
        <p:nvPicPr>
          <p:cNvPr id="51202" name="Picture 2" descr="http://images.cnitblog.com/blog/305504/201305/04111224-d2445e9da9684c17a684ac6d0c93615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3929066"/>
            <a:ext cx="8665144" cy="2071702"/>
          </a:xfrm>
          <a:prstGeom prst="rect">
            <a:avLst/>
          </a:prstGeom>
          <a:noFill/>
        </p:spPr>
      </p:pic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714348" y="2244711"/>
          <a:ext cx="3429000" cy="1652588"/>
        </p:xfrm>
        <a:graphic>
          <a:graphicData uri="http://schemas.openxmlformats.org/presentationml/2006/ole">
            <p:oleObj spid="_x0000_s51203" name="Equation" r:id="rId4" imgW="1104840" imgH="533160" progId="Equation.DSMT4">
              <p:embed/>
            </p:oleObj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714348" y="1428736"/>
          <a:ext cx="2714625" cy="890588"/>
        </p:xfrm>
        <a:graphic>
          <a:graphicData uri="http://schemas.openxmlformats.org/presentationml/2006/ole">
            <p:oleObj spid="_x0000_s51204" name="Equation" r:id="rId5" imgW="888840" imgH="2919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Huffman 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nice application of a greedy algorithm is found in an approach to data compression called Huffman coding.</a:t>
            </a:r>
          </a:p>
          <a:p>
            <a:r>
              <a:rPr lang="en-US" altLang="zh-CN" dirty="0" smtClean="0"/>
              <a:t>Suppose that we have a large amount of text that we wish to store on a computer disk in an efficient way. The simplest way to do this is simply to assign a binary code to each character, and then store the binary codes consecutively in the computer memory.</a:t>
            </a:r>
          </a:p>
          <a:p>
            <a:r>
              <a:rPr lang="en-US" altLang="zh-CN" dirty="0" smtClean="0"/>
              <a:t>The ASCII system for example, uses a fixed 8-bit code to represent each character. Storing n characters as ASCII text requires </a:t>
            </a:r>
            <a:r>
              <a:rPr lang="en-US" altLang="zh-CN" i="1" dirty="0" smtClean="0"/>
              <a:t>8n</a:t>
            </a:r>
            <a:r>
              <a:rPr lang="en-US" altLang="zh-CN" dirty="0" smtClean="0"/>
              <a:t> bits of memory.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Huffman 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 smtClean="0"/>
              <a:t>Let C be the set of characters we are working with. To simplify things, let us suppose that we are storing only the 10 numeric characters 0, 1, . . ., 9. That is, set C = {0, 1, … , 9}.</a:t>
            </a:r>
          </a:p>
          <a:p>
            <a:r>
              <a:rPr lang="en-US" altLang="zh-CN" sz="2200" dirty="0" smtClean="0"/>
              <a:t>A fixed length code to store these 10 characters would require at least 4 bits per character. For example we might use a code like this: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57158" y="3571876"/>
            <a:ext cx="564360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kumimoji="1" lang="en-US" altLang="zh-CN" sz="2200" kern="0" dirty="0" smtClean="0">
                <a:cs typeface="宋体" charset="0"/>
              </a:rPr>
              <a:t>However in any non-random piece of text, some characters occur far more frequently than others, and hence it is possible to save space by using a variable length code where the more frequently occurring characters are given shorter codes.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3214686"/>
            <a:ext cx="2000264" cy="332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Huffman 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 the following data, which is taken from a Postscript file.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Notice that there are many more occurrences of 0 and 1 than the other characters.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143116"/>
            <a:ext cx="1714512" cy="3022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Huffman 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would happen if we used the following code to store the data rather than the fixed length code?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To store the string 0748901 we would get 0000011101001000100100000001 using the fixed length code and 10110001010000111011010 using the variable length code.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143116"/>
            <a:ext cx="1714512" cy="273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Huffman 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order to be able to decode the variable length code properly it is necessary that it be a </a:t>
            </a:r>
            <a:r>
              <a:rPr lang="en-US" altLang="zh-CN" dirty="0" smtClean="0">
                <a:solidFill>
                  <a:srgbClr val="FF0000"/>
                </a:solidFill>
              </a:rPr>
              <a:t>prefix code </a:t>
            </a:r>
            <a:r>
              <a:rPr lang="en-US" altLang="zh-CN" dirty="0" smtClean="0"/>
              <a:t>— that is, a code in which no codeword is a prefix of any other codeword.</a:t>
            </a:r>
          </a:p>
          <a:p>
            <a:r>
              <a:rPr lang="en-US" altLang="zh-CN" dirty="0" smtClean="0"/>
              <a:t>Decoding such a code is </a:t>
            </a:r>
          </a:p>
          <a:p>
            <a:pPr>
              <a:buNone/>
            </a:pPr>
            <a:r>
              <a:rPr lang="en-US" altLang="zh-CN" dirty="0" smtClean="0"/>
              <a:t>	done using a binary tree.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571744"/>
            <a:ext cx="3429024" cy="37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Huffman 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Now assign to each </a:t>
            </a:r>
            <a:r>
              <a:rPr lang="en-US" altLang="zh-CN" dirty="0" smtClean="0">
                <a:solidFill>
                  <a:srgbClr val="FF0000"/>
                </a:solidFill>
              </a:rPr>
              <a:t>leaf</a:t>
            </a:r>
            <a:r>
              <a:rPr lang="en-US" altLang="zh-CN" dirty="0" smtClean="0"/>
              <a:t> of the tree a value, </a:t>
            </a:r>
            <a:r>
              <a:rPr lang="en-US" altLang="zh-CN" i="1" dirty="0" smtClean="0"/>
              <a:t>f(c)</a:t>
            </a:r>
            <a:r>
              <a:rPr lang="en-US" altLang="zh-CN" dirty="0" smtClean="0"/>
              <a:t>, which is the frequency of occurrence of the character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represented by the leaf.</a:t>
            </a:r>
          </a:p>
          <a:p>
            <a:r>
              <a:rPr lang="en-US" altLang="zh-CN" dirty="0" smtClean="0"/>
              <a:t>Let 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 err="1" smtClean="0"/>
              <a:t>T</a:t>
            </a:r>
            <a:r>
              <a:rPr lang="en-US" altLang="zh-CN" i="1" dirty="0" smtClean="0"/>
              <a:t>(c)</a:t>
            </a:r>
            <a:r>
              <a:rPr lang="en-US" altLang="zh-CN" dirty="0" smtClean="0"/>
              <a:t> be the depth of character </a:t>
            </a:r>
            <a:r>
              <a:rPr lang="en-US" altLang="zh-CN" i="1" dirty="0" err="1" smtClean="0"/>
              <a:t>c</a:t>
            </a:r>
            <a:r>
              <a:rPr lang="en-US" altLang="zh-CN" dirty="0" err="1" smtClean="0"/>
              <a:t>’s</a:t>
            </a:r>
            <a:r>
              <a:rPr lang="en-US" altLang="zh-CN" dirty="0" smtClean="0"/>
              <a:t> leaf in the tree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Then the number of bits required to encode a file is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which we define as the </a:t>
            </a:r>
            <a:r>
              <a:rPr lang="en-US" altLang="zh-CN" dirty="0" smtClean="0">
                <a:solidFill>
                  <a:srgbClr val="FF0000"/>
                </a:solidFill>
              </a:rPr>
              <a:t>cost</a:t>
            </a:r>
            <a:r>
              <a:rPr lang="en-US" altLang="zh-CN" dirty="0" smtClean="0"/>
              <a:t> of the tree T.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14479" y="3500438"/>
          <a:ext cx="3912081" cy="714380"/>
        </p:xfrm>
        <a:graphic>
          <a:graphicData uri="http://schemas.openxmlformats.org/presentationml/2006/ole">
            <p:oleObj spid="_x0000_s30722" name="Equation" r:id="rId3" imgW="1460160" imgH="266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Huffman 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example, the number of bits required to store the string 0748901 can be computed from the tree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giving B(T) = 2×1+1×3+1×3+1×4+1×5+1×6 = 23.</a:t>
            </a:r>
          </a:p>
          <a:p>
            <a:pPr>
              <a:buNone/>
            </a:pPr>
            <a:r>
              <a:rPr lang="en-US" altLang="zh-CN" dirty="0" smtClean="0"/>
              <a:t>	Thus, the cost of the tree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is 23.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071678"/>
            <a:ext cx="36957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Huffman 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tree representing an optimal code for a file is always a </a:t>
            </a:r>
            <a:r>
              <a:rPr lang="en-US" altLang="zh-CN" dirty="0" smtClean="0">
                <a:solidFill>
                  <a:srgbClr val="FF0000"/>
                </a:solidFill>
              </a:rPr>
              <a:t>full</a:t>
            </a:r>
            <a:r>
              <a:rPr lang="en-US" altLang="zh-CN" dirty="0" smtClean="0"/>
              <a:t> binary tree (note, full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complete, perfect) — namely, one where every node is either a leaf or has precisely two children.</a:t>
            </a:r>
          </a:p>
          <a:p>
            <a:r>
              <a:rPr lang="en-US" altLang="zh-CN" dirty="0" smtClean="0"/>
              <a:t>Therefore if we are dealing with an alphabet of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symbols we can be sure that our tree has precisely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leaves and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−1 internal nodes, each with two children.</a:t>
            </a:r>
          </a:p>
          <a:p>
            <a:r>
              <a:rPr lang="en-US" altLang="zh-CN" dirty="0" smtClean="0"/>
              <a:t>Huffman invented a </a:t>
            </a:r>
            <a:r>
              <a:rPr lang="en-US" altLang="zh-CN" dirty="0" smtClean="0">
                <a:solidFill>
                  <a:srgbClr val="FF0000"/>
                </a:solidFill>
              </a:rPr>
              <a:t>greedy</a:t>
            </a:r>
            <a:r>
              <a:rPr lang="en-US" altLang="zh-CN" dirty="0" smtClean="0"/>
              <a:t> algorithm to construct such an optimal tree. The resulting code is called a </a:t>
            </a:r>
            <a:r>
              <a:rPr lang="en-US" altLang="zh-CN" dirty="0" smtClean="0">
                <a:solidFill>
                  <a:srgbClr val="FF0000"/>
                </a:solidFill>
              </a:rPr>
              <a:t>Huffman code </a:t>
            </a:r>
            <a:r>
              <a:rPr lang="en-US" altLang="zh-CN" dirty="0" smtClean="0"/>
              <a:t>for that file.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Huffman 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Huffman’s algorithm</a:t>
            </a:r>
            <a:r>
              <a:rPr lang="en-US" altLang="zh-CN" dirty="0" smtClean="0"/>
              <a:t>. The algorithm starts by creating a forest of s single nodes, each representing one character, and each with an associated value, being the frequency of occurrence of that character. These values are placed into a priority queue (implemented as a linear array).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Then repeat the following procedure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− 1 times:</a:t>
            </a:r>
          </a:p>
          <a:p>
            <a:r>
              <a:rPr lang="en-US" altLang="zh-CN" dirty="0" smtClean="0"/>
              <a:t>Remove from the priority queue the two nodes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with the lowest values, and create a internal node of the binary tree whose left child is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 and right child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Compute the value of the new node as the sum of the values of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and insert this into the priority queue.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3" y="3286124"/>
            <a:ext cx="497626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贪心算法总是作出在当前看来最好的选择。也就是说贪心算法并不从整体最优考虑，它所作出的选择只是在某种意义上的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局部最优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选择。当然，希望贪心算法得到的最终结果也是整体最优的。虽然贪心算法不能对所有问题都得到整体最优解，但对许多问题它能产生整体最优解。如单源最短路经问题，最小生成树问题等。在一些情况下，即使贪心算法不能得到整体最优解，其最终结果却是最优解的很好近似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Huffman 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Huffman</a:t>
            </a:r>
            <a:r>
              <a:rPr lang="zh-CN" altLang="en-US" dirty="0" smtClean="0"/>
              <a:t>算法用最小堆实现优先队列</a:t>
            </a:r>
            <a:r>
              <a:rPr lang="en-US" altLang="zh-CN" dirty="0" smtClean="0"/>
              <a:t>Q</a:t>
            </a:r>
            <a:r>
              <a:rPr lang="zh-CN" altLang="en-US" dirty="0" smtClean="0"/>
              <a:t>。初始化优先队列需要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计算时间，由于最小堆的</a:t>
            </a:r>
            <a:r>
              <a:rPr lang="en-US" altLang="zh-CN" dirty="0" err="1" smtClean="0"/>
              <a:t>removeMin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运算均需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时间，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次的合并总共需要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计算时间。因此，关于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个字符的哈夫曼算法的计算时间为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Single-link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set 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of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objects labeled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, …, </a:t>
            </a:r>
            <a:r>
              <a:rPr lang="en-US" altLang="zh-CN" i="1" dirty="0" err="1" smtClean="0"/>
              <a:t>p</a:t>
            </a:r>
            <a:r>
              <a:rPr lang="en-US" altLang="zh-CN" i="1" baseline="-25000" dirty="0" err="1" smtClean="0"/>
              <a:t>n</a:t>
            </a:r>
            <a:r>
              <a:rPr lang="en-US" altLang="zh-CN" dirty="0" smtClean="0"/>
              <a:t>, partition into clusters so that objects in different clusters are far apart.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Applications.</a:t>
            </a:r>
          </a:p>
          <a:p>
            <a:pPr lvl="1"/>
            <a:r>
              <a:rPr lang="en-US" altLang="zh-CN" dirty="0" smtClean="0"/>
              <a:t>Routing in mobile ad hoc networks.</a:t>
            </a:r>
          </a:p>
          <a:p>
            <a:pPr lvl="1"/>
            <a:r>
              <a:rPr lang="en-US" altLang="zh-CN" dirty="0" smtClean="0"/>
              <a:t>Document categorization for web search.</a:t>
            </a:r>
          </a:p>
          <a:p>
            <a:pPr lvl="1"/>
            <a:r>
              <a:rPr lang="en-US" altLang="zh-CN" dirty="0" smtClean="0"/>
              <a:t>Similarity searching in medical image databases</a:t>
            </a:r>
          </a:p>
          <a:p>
            <a:pPr lvl="1"/>
            <a:r>
              <a:rPr lang="en-US" altLang="zh-CN" dirty="0" err="1" smtClean="0"/>
              <a:t>Skycat</a:t>
            </a:r>
            <a:r>
              <a:rPr lang="en-US" altLang="zh-CN" dirty="0" smtClean="0"/>
              <a:t>: cluster 10</a:t>
            </a:r>
            <a:r>
              <a:rPr lang="en-US" altLang="zh-CN" baseline="30000" dirty="0" smtClean="0"/>
              <a:t>9</a:t>
            </a:r>
            <a:r>
              <a:rPr lang="en-US" altLang="zh-CN" dirty="0" smtClean="0"/>
              <a:t> sky objects into stars, quasars, galaxies.</a:t>
            </a:r>
          </a:p>
          <a:p>
            <a:r>
              <a:rPr lang="zh-CN" altLang="en-US" dirty="0" smtClean="0"/>
              <a:t>􀉾</a:t>
            </a:r>
            <a:r>
              <a:rPr lang="en-US" altLang="zh-CN" dirty="0" smtClean="0"/>
              <a:t>...</a:t>
            </a:r>
            <a:endParaRPr lang="zh-CN" alt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4763" y="2214555"/>
            <a:ext cx="4018385" cy="216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Single-link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smtClean="0"/>
              <a:t>k</a:t>
            </a:r>
            <a:r>
              <a:rPr lang="en-US" altLang="zh-CN" b="1" dirty="0" smtClean="0"/>
              <a:t>-clustering</a:t>
            </a:r>
            <a:r>
              <a:rPr lang="en-US" altLang="zh-CN" dirty="0" smtClean="0"/>
              <a:t>: Divide objects into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non-empty groups.</a:t>
            </a:r>
          </a:p>
          <a:p>
            <a:r>
              <a:rPr lang="en-US" altLang="zh-CN" b="1" dirty="0" smtClean="0"/>
              <a:t>Distance function</a:t>
            </a:r>
            <a:r>
              <a:rPr lang="en-US" altLang="zh-CN" dirty="0" smtClean="0"/>
              <a:t>: Numeric value specifying "closeness" of two objects.</a:t>
            </a:r>
          </a:p>
          <a:p>
            <a:r>
              <a:rPr lang="en-US" altLang="zh-CN" b="1" dirty="0" smtClean="0"/>
              <a:t>Spacing</a:t>
            </a:r>
            <a:r>
              <a:rPr lang="en-US" altLang="zh-CN" dirty="0" smtClean="0"/>
              <a:t>: Minimum distance between any pair of points in different clusters.</a:t>
            </a:r>
          </a:p>
          <a:p>
            <a:r>
              <a:rPr lang="en-US" altLang="zh-CN" b="1" dirty="0" smtClean="0"/>
              <a:t>Goal</a:t>
            </a:r>
            <a:r>
              <a:rPr lang="en-US" altLang="zh-CN" dirty="0" smtClean="0"/>
              <a:t>: Given an integer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, find a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-clustering of maximum spacing.</a:t>
            </a:r>
          </a:p>
          <a:p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3958727"/>
            <a:ext cx="5876923" cy="2470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Single-link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“Well-known” algorithm in science literature for single-linkage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-clustering:</a:t>
            </a:r>
          </a:p>
          <a:p>
            <a:pPr lvl="1"/>
            <a:r>
              <a:rPr lang="en-US" altLang="zh-CN" dirty="0" smtClean="0"/>
              <a:t>Form a graph on the node set 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, corresponding to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clusters.</a:t>
            </a:r>
          </a:p>
          <a:p>
            <a:pPr lvl="1"/>
            <a:r>
              <a:rPr lang="en-US" altLang="zh-CN" dirty="0" smtClean="0"/>
              <a:t>Find the closest pair of objects such that each object is in a different cluster, and add an edge between them.</a:t>
            </a:r>
          </a:p>
          <a:p>
            <a:pPr lvl="1"/>
            <a:r>
              <a:rPr lang="en-US" altLang="zh-CN" dirty="0" smtClean="0"/>
              <a:t>Repeat </a:t>
            </a:r>
            <a:r>
              <a:rPr lang="en-US" altLang="zh-CN" i="1" dirty="0" smtClean="0"/>
              <a:t>n – k</a:t>
            </a:r>
            <a:r>
              <a:rPr lang="en-US" altLang="zh-CN" dirty="0" smtClean="0"/>
              <a:t> times until there are exactly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clusters.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This procedure is precisely </a:t>
            </a:r>
            <a:r>
              <a:rPr lang="en-US" altLang="zh-CN" dirty="0" err="1" smtClean="0"/>
              <a:t>Kruskal's</a:t>
            </a:r>
            <a:r>
              <a:rPr lang="en-US" altLang="zh-CN" dirty="0" smtClean="0"/>
              <a:t> algorithm.</a:t>
            </a:r>
          </a:p>
          <a:p>
            <a:r>
              <a:rPr lang="en-US" altLang="zh-CN" dirty="0" smtClean="0"/>
              <a:t>Alternative. Find an MST and delete the </a:t>
            </a:r>
            <a:r>
              <a:rPr lang="en-US" altLang="zh-CN" i="1" dirty="0" smtClean="0"/>
              <a:t>k – 1</a:t>
            </a:r>
            <a:r>
              <a:rPr lang="en-US" altLang="zh-CN" dirty="0" smtClean="0"/>
              <a:t> longest edges.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305189"/>
            <a:ext cx="3143272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Single-link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Theorem</a:t>
            </a:r>
            <a:r>
              <a:rPr lang="en-US" altLang="zh-CN" dirty="0" smtClean="0"/>
              <a:t>: Let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* denote the clustering </a:t>
            </a:r>
            <a:r>
              <a:rPr lang="en-US" altLang="zh-CN" i="1" dirty="0" smtClean="0"/>
              <a:t>C*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…, C*</a:t>
            </a:r>
            <a:r>
              <a:rPr lang="en-US" altLang="zh-CN" i="1" baseline="-25000" dirty="0" smtClean="0"/>
              <a:t>k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formed by deleting the </a:t>
            </a:r>
            <a:r>
              <a:rPr lang="en-US" altLang="zh-CN" i="1" dirty="0" smtClean="0"/>
              <a:t>k – 1</a:t>
            </a:r>
            <a:r>
              <a:rPr lang="en-US" altLang="zh-CN" dirty="0" smtClean="0"/>
              <a:t> longest edges of an MST. Then, </a:t>
            </a:r>
            <a:r>
              <a:rPr lang="en-US" altLang="zh-CN" i="1" dirty="0" smtClean="0"/>
              <a:t>C*</a:t>
            </a:r>
            <a:r>
              <a:rPr lang="en-US" altLang="zh-CN" dirty="0" smtClean="0"/>
              <a:t> is a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-clustering of max spacing.</a:t>
            </a:r>
          </a:p>
          <a:p>
            <a:r>
              <a:rPr lang="en-US" altLang="zh-CN" b="1" dirty="0" smtClean="0"/>
              <a:t>Proof</a:t>
            </a:r>
            <a:r>
              <a:rPr lang="en-US" altLang="zh-CN" dirty="0" smtClean="0"/>
              <a:t>: Let C denote some other clustering </a:t>
            </a:r>
            <a:r>
              <a:rPr lang="en-US" altLang="zh-CN" i="1" dirty="0" smtClean="0"/>
              <a:t>C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…, C</a:t>
            </a:r>
            <a:r>
              <a:rPr lang="en-US" altLang="zh-CN" i="1" baseline="-25000" dirty="0" smtClean="0"/>
              <a:t>k</a:t>
            </a:r>
            <a:r>
              <a:rPr lang="en-US" altLang="zh-CN" i="1" dirty="0" smtClean="0"/>
              <a:t>.</a:t>
            </a:r>
          </a:p>
          <a:p>
            <a:pPr lvl="1"/>
            <a:r>
              <a:rPr lang="en-US" altLang="zh-CN" sz="2200" dirty="0" smtClean="0"/>
              <a:t>The spacing of </a:t>
            </a:r>
            <a:r>
              <a:rPr lang="en-US" altLang="zh-CN" sz="2200" i="1" dirty="0" smtClean="0"/>
              <a:t>C*</a:t>
            </a:r>
            <a:r>
              <a:rPr lang="en-US" altLang="zh-CN" sz="2200" dirty="0" smtClean="0"/>
              <a:t> is the length </a:t>
            </a:r>
            <a:r>
              <a:rPr lang="en-US" altLang="zh-CN" sz="2200" i="1" dirty="0" smtClean="0"/>
              <a:t>d*</a:t>
            </a:r>
            <a:r>
              <a:rPr lang="en-US" altLang="zh-CN" sz="2200" dirty="0" smtClean="0"/>
              <a:t> of the </a:t>
            </a:r>
            <a:r>
              <a:rPr lang="en-US" altLang="zh-CN" sz="2200" i="1" dirty="0" smtClean="0"/>
              <a:t>(k – 1)-</a:t>
            </a:r>
            <a:r>
              <a:rPr lang="en-US" altLang="zh-CN" sz="2200" i="1" dirty="0" err="1" smtClean="0"/>
              <a:t>st</a:t>
            </a:r>
            <a:r>
              <a:rPr lang="en-US" altLang="zh-CN" sz="2200" dirty="0" smtClean="0"/>
              <a:t> longest edge in MST.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786009"/>
            <a:ext cx="6643734" cy="27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Single-link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200" dirty="0" smtClean="0"/>
              <a:t>Let </a:t>
            </a:r>
            <a:r>
              <a:rPr lang="en-US" altLang="zh-CN" sz="2200" i="1" dirty="0" smtClean="0"/>
              <a:t>p</a:t>
            </a:r>
            <a:r>
              <a:rPr lang="en-US" altLang="zh-CN" sz="2200" i="1" baseline="-25000" dirty="0" smtClean="0"/>
              <a:t>i</a:t>
            </a:r>
            <a:r>
              <a:rPr lang="en-US" altLang="zh-CN" sz="2200" i="1" dirty="0" smtClean="0"/>
              <a:t> </a:t>
            </a:r>
            <a:r>
              <a:rPr lang="en-US" altLang="zh-CN" sz="2200" dirty="0" smtClean="0"/>
              <a:t>and</a:t>
            </a:r>
            <a:r>
              <a:rPr lang="en-US" altLang="zh-CN" sz="2200" i="1" dirty="0" smtClean="0"/>
              <a:t> </a:t>
            </a:r>
            <a:r>
              <a:rPr lang="en-US" altLang="zh-CN" sz="2200" i="1" dirty="0" err="1" smtClean="0"/>
              <a:t>p</a:t>
            </a:r>
            <a:r>
              <a:rPr lang="en-US" altLang="zh-CN" sz="2200" i="1" baseline="-25000" dirty="0" err="1" smtClean="0"/>
              <a:t>j</a:t>
            </a:r>
            <a:r>
              <a:rPr lang="en-US" altLang="zh-CN" sz="2200" i="1" dirty="0" smtClean="0"/>
              <a:t> </a:t>
            </a:r>
            <a:r>
              <a:rPr lang="en-US" altLang="zh-CN" sz="2200" dirty="0" smtClean="0"/>
              <a:t>be in the same cluster in </a:t>
            </a:r>
            <a:r>
              <a:rPr lang="en-US" altLang="zh-CN" sz="2200" i="1" dirty="0" smtClean="0"/>
              <a:t>C*, </a:t>
            </a:r>
            <a:r>
              <a:rPr lang="en-US" altLang="zh-CN" sz="2200" dirty="0" smtClean="0"/>
              <a:t>say </a:t>
            </a:r>
            <a:r>
              <a:rPr lang="en-US" altLang="zh-CN" sz="2200" i="1" dirty="0" smtClean="0"/>
              <a:t>C*</a:t>
            </a:r>
            <a:r>
              <a:rPr lang="en-US" altLang="zh-CN" sz="2200" i="1" baseline="-25000" dirty="0" smtClean="0"/>
              <a:t>r</a:t>
            </a:r>
            <a:r>
              <a:rPr lang="en-US" altLang="zh-CN" sz="2200" i="1" dirty="0" smtClean="0"/>
              <a:t> ,</a:t>
            </a:r>
            <a:r>
              <a:rPr lang="en-US" altLang="zh-CN" sz="2200" dirty="0" smtClean="0"/>
              <a:t> but different clusters in </a:t>
            </a:r>
            <a:r>
              <a:rPr lang="en-US" altLang="zh-CN" sz="2200" i="1" dirty="0" smtClean="0"/>
              <a:t>C</a:t>
            </a:r>
            <a:r>
              <a:rPr lang="en-US" altLang="zh-CN" sz="2200" dirty="0" smtClean="0"/>
              <a:t>, say </a:t>
            </a:r>
            <a:r>
              <a:rPr lang="en-US" altLang="zh-CN" sz="2200" i="1" dirty="0" smtClean="0"/>
              <a:t>C</a:t>
            </a:r>
            <a:r>
              <a:rPr lang="en-US" altLang="zh-CN" sz="2200" i="1" baseline="-25000" dirty="0" smtClean="0"/>
              <a:t>s</a:t>
            </a:r>
            <a:r>
              <a:rPr lang="en-US" altLang="zh-CN" sz="2200" dirty="0" smtClean="0"/>
              <a:t> and </a:t>
            </a:r>
            <a:r>
              <a:rPr lang="en-US" altLang="zh-CN" sz="2200" i="1" dirty="0" smtClean="0"/>
              <a:t>C</a:t>
            </a:r>
            <a:r>
              <a:rPr lang="en-US" altLang="zh-CN" sz="2200" i="1" baseline="-25000" dirty="0" smtClean="0"/>
              <a:t>t</a:t>
            </a:r>
            <a:r>
              <a:rPr lang="en-US" altLang="zh-CN" sz="2200" i="1" dirty="0" smtClean="0"/>
              <a:t>.</a:t>
            </a:r>
          </a:p>
          <a:p>
            <a:pPr lvl="1"/>
            <a:r>
              <a:rPr lang="en-US" altLang="zh-CN" sz="2200" dirty="0" smtClean="0"/>
              <a:t>Some edge (</a:t>
            </a:r>
            <a:r>
              <a:rPr lang="en-US" altLang="zh-CN" sz="2200" i="1" dirty="0" smtClean="0"/>
              <a:t>p, q)</a:t>
            </a:r>
            <a:r>
              <a:rPr lang="en-US" altLang="zh-CN" sz="2200" dirty="0" smtClean="0"/>
              <a:t> on </a:t>
            </a:r>
            <a:r>
              <a:rPr lang="en-US" altLang="zh-CN" sz="2200" i="1" dirty="0" smtClean="0"/>
              <a:t>p</a:t>
            </a:r>
            <a:r>
              <a:rPr lang="en-US" altLang="zh-CN" sz="2200" i="1" baseline="-25000" dirty="0" smtClean="0"/>
              <a:t>i</a:t>
            </a:r>
            <a:r>
              <a:rPr lang="en-US" altLang="zh-CN" sz="2200" i="1" dirty="0" smtClean="0"/>
              <a:t> ~ </a:t>
            </a:r>
            <a:r>
              <a:rPr lang="en-US" altLang="zh-CN" sz="2200" i="1" dirty="0" err="1" smtClean="0"/>
              <a:t>p</a:t>
            </a:r>
            <a:r>
              <a:rPr lang="en-US" altLang="zh-CN" sz="2200" i="1" baseline="-25000" dirty="0" err="1" smtClean="0"/>
              <a:t>j</a:t>
            </a:r>
            <a:r>
              <a:rPr lang="en-US" altLang="zh-CN" sz="2200" dirty="0" smtClean="0"/>
              <a:t> path in </a:t>
            </a:r>
            <a:r>
              <a:rPr lang="en-US" altLang="zh-CN" sz="2200" i="1" dirty="0" smtClean="0"/>
              <a:t>C*</a:t>
            </a:r>
            <a:r>
              <a:rPr lang="en-US" altLang="zh-CN" sz="2200" i="1" baseline="-25000" dirty="0" smtClean="0"/>
              <a:t>r</a:t>
            </a:r>
            <a:r>
              <a:rPr lang="en-US" altLang="zh-CN" sz="2200" dirty="0" smtClean="0"/>
              <a:t> spans two different clusters in </a:t>
            </a:r>
            <a:r>
              <a:rPr lang="en-US" altLang="zh-CN" sz="2200" i="1" dirty="0" smtClean="0"/>
              <a:t>C.</a:t>
            </a:r>
          </a:p>
          <a:p>
            <a:pPr lvl="1"/>
            <a:r>
              <a:rPr lang="en-US" altLang="zh-CN" sz="2200" dirty="0" smtClean="0"/>
              <a:t>Edge (</a:t>
            </a:r>
            <a:r>
              <a:rPr lang="en-US" altLang="zh-CN" sz="2200" i="1" dirty="0" smtClean="0"/>
              <a:t>p, q) has length ≤ d*</a:t>
            </a:r>
            <a:r>
              <a:rPr lang="en-US" altLang="zh-CN" sz="2200" dirty="0" smtClean="0"/>
              <a:t> since it wasn't deleted.</a:t>
            </a:r>
          </a:p>
          <a:p>
            <a:pPr lvl="1"/>
            <a:r>
              <a:rPr lang="en-US" altLang="zh-CN" sz="2200" dirty="0" smtClean="0"/>
              <a:t>Spacing of </a:t>
            </a:r>
            <a:r>
              <a:rPr lang="en-US" altLang="zh-CN" sz="2200" i="1" dirty="0" smtClean="0"/>
              <a:t>C is ≤ d*</a:t>
            </a:r>
            <a:r>
              <a:rPr lang="en-US" altLang="zh-CN" sz="2200" dirty="0" smtClean="0"/>
              <a:t> since </a:t>
            </a:r>
            <a:r>
              <a:rPr lang="en-US" altLang="zh-CN" sz="2200" i="1" dirty="0" smtClean="0"/>
              <a:t>p and q</a:t>
            </a:r>
            <a:r>
              <a:rPr lang="en-US" altLang="zh-CN" sz="2200" dirty="0" smtClean="0"/>
              <a:t> are in different clusters.</a:t>
            </a:r>
            <a:endParaRPr lang="zh-CN" altLang="en-US" sz="2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786009"/>
            <a:ext cx="6643734" cy="27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1357313"/>
            <a:ext cx="8429625" cy="64293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63" y="2714625"/>
            <a:ext cx="486886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Selection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357298"/>
            <a:ext cx="8429625" cy="5214935"/>
          </a:xfrm>
        </p:spPr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/>
              <a:t>S = {1, 2, . . . , n}</a:t>
            </a:r>
            <a:r>
              <a:rPr lang="en-US" altLang="zh-CN" dirty="0" smtClean="0"/>
              <a:t> be the set of activities that compete for a resource. Each activity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has its </a:t>
            </a:r>
            <a:r>
              <a:rPr lang="en-US" altLang="zh-CN" dirty="0" smtClean="0">
                <a:solidFill>
                  <a:srgbClr val="FF0000"/>
                </a:solidFill>
              </a:rPr>
              <a:t>starting time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finish time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 with 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≤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, namely, if selected,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takes place during time [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). No two activities can share the resource at any time point. We say that activities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 are </a:t>
            </a:r>
            <a:r>
              <a:rPr lang="en-US" altLang="zh-CN" dirty="0" smtClean="0">
                <a:solidFill>
                  <a:srgbClr val="FF0000"/>
                </a:solidFill>
              </a:rPr>
              <a:t>compatible</a:t>
            </a:r>
            <a:r>
              <a:rPr lang="en-US" altLang="zh-CN" dirty="0" smtClean="0"/>
              <a:t> if their time periods are disjoint.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i="1" dirty="0" smtClean="0"/>
              <a:t>activity selection problem</a:t>
            </a:r>
            <a:r>
              <a:rPr lang="en-US" altLang="zh-CN" dirty="0" smtClean="0"/>
              <a:t> is the problem of selecting the </a:t>
            </a:r>
            <a:r>
              <a:rPr lang="en-US" altLang="zh-CN" dirty="0" smtClean="0">
                <a:solidFill>
                  <a:srgbClr val="FF0000"/>
                </a:solidFill>
              </a:rPr>
              <a:t>largest set</a:t>
            </a:r>
            <a:r>
              <a:rPr lang="en-US" altLang="zh-CN" dirty="0" smtClean="0"/>
              <a:t> of </a:t>
            </a:r>
            <a:r>
              <a:rPr lang="en-US" altLang="zh-CN" dirty="0" smtClean="0">
                <a:solidFill>
                  <a:srgbClr val="FF0000"/>
                </a:solidFill>
              </a:rPr>
              <a:t>mutually compatible</a:t>
            </a:r>
            <a:r>
              <a:rPr lang="en-US" altLang="zh-CN" dirty="0" smtClean="0"/>
              <a:t> activities.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Selection Problem</a:t>
            </a:r>
            <a:endParaRPr lang="zh-CN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40565" cy="457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Selection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Greedy template</a:t>
            </a:r>
            <a:r>
              <a:rPr lang="en-US" altLang="zh-CN" dirty="0" smtClean="0"/>
              <a:t>. Consider activities in some natural order. Take each activity provided it's compatible with the ones already taken.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[Earliest start time]</a:t>
            </a:r>
            <a:r>
              <a:rPr lang="en-US" altLang="zh-CN" dirty="0" smtClean="0"/>
              <a:t> Consider jobs in ascending order of 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[Earliest finish time]</a:t>
            </a:r>
            <a:r>
              <a:rPr lang="en-US" altLang="zh-CN" dirty="0" smtClean="0"/>
              <a:t> Consider jobs in ascending order of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[Shortest interval]</a:t>
            </a:r>
            <a:r>
              <a:rPr lang="en-US" altLang="zh-CN" dirty="0" smtClean="0"/>
              <a:t> Consider jobs in ascending order of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err="1" smtClean="0"/>
              <a:t>-s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[Fewest conflicts]</a:t>
            </a:r>
            <a:r>
              <a:rPr lang="en-US" altLang="zh-CN" dirty="0" smtClean="0"/>
              <a:t> For each job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, count the number of conflicting jobs </a:t>
            </a:r>
            <a:r>
              <a:rPr lang="en-US" altLang="zh-CN" i="1" dirty="0" err="1" smtClean="0"/>
              <a:t>c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. Schedule in ascending order of </a:t>
            </a:r>
            <a:r>
              <a:rPr lang="en-US" altLang="zh-CN" i="1" dirty="0" err="1" smtClean="0"/>
              <a:t>c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Selection Problem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000240"/>
            <a:ext cx="845972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7188" y="1357337"/>
            <a:ext cx="8429625" cy="5214935"/>
          </a:xfrm>
        </p:spPr>
        <p:txBody>
          <a:bodyPr/>
          <a:lstStyle/>
          <a:p>
            <a:r>
              <a:rPr lang="en-US" altLang="zh-CN" dirty="0" smtClean="0"/>
              <a:t>Counterexamples: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Selection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Greedy algorithm.</a:t>
            </a:r>
            <a:r>
              <a:rPr lang="en-US" altLang="zh-CN" dirty="0" smtClean="0"/>
              <a:t> Consider jobs in increasing order of finish time. Take each job provided it's compatible with the ones already taken.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Implementation. 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)+O(n)</a:t>
            </a:r>
          </a:p>
          <a:p>
            <a:endParaRPr lang="zh-CN" alt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470351" y="2714620"/>
            <a:ext cx="8459367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Sort activities by finish times so that f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f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...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f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Ф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j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to n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activity j compatible with A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A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A ∪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A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Selection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Theorem</a:t>
            </a:r>
            <a:r>
              <a:rPr lang="en-US" altLang="zh-CN" dirty="0" smtClean="0"/>
              <a:t>: Greedy algorithm is optimal for the activity selection problem.</a:t>
            </a:r>
          </a:p>
          <a:p>
            <a:r>
              <a:rPr lang="en-US" altLang="zh-CN" b="1" dirty="0" smtClean="0"/>
              <a:t>Proof: (by contradiction)</a:t>
            </a:r>
          </a:p>
          <a:p>
            <a:pPr lvl="1"/>
            <a:r>
              <a:rPr lang="en-US" altLang="zh-CN" dirty="0" smtClean="0"/>
              <a:t>Assume greedy is not optimal.</a:t>
            </a:r>
          </a:p>
          <a:p>
            <a:pPr lvl="1"/>
            <a:r>
              <a:rPr lang="en-US" altLang="zh-CN" dirty="0" smtClean="0"/>
              <a:t>Let i</a:t>
            </a:r>
            <a:r>
              <a:rPr lang="en-US" altLang="zh-CN" sz="1200" dirty="0" smtClean="0"/>
              <a:t>1</a:t>
            </a:r>
            <a:r>
              <a:rPr lang="en-US" altLang="zh-CN" dirty="0" smtClean="0"/>
              <a:t>, i</a:t>
            </a:r>
            <a:r>
              <a:rPr lang="en-US" altLang="zh-CN" sz="1200" dirty="0" smtClean="0"/>
              <a:t>2</a:t>
            </a:r>
            <a:r>
              <a:rPr lang="en-US" altLang="zh-CN" dirty="0" smtClean="0"/>
              <a:t>, ... </a:t>
            </a:r>
            <a:r>
              <a:rPr lang="en-US" altLang="zh-CN" dirty="0" err="1" smtClean="0"/>
              <a:t>i</a:t>
            </a:r>
            <a:r>
              <a:rPr lang="en-US" altLang="zh-CN" sz="1200" dirty="0" err="1" smtClean="0"/>
              <a:t>k</a:t>
            </a:r>
            <a:r>
              <a:rPr lang="en-US" altLang="zh-CN" sz="1200" dirty="0" smtClean="0"/>
              <a:t> </a:t>
            </a:r>
            <a:r>
              <a:rPr lang="en-US" altLang="zh-CN" dirty="0" smtClean="0"/>
              <a:t>denote set of jobs selected by greedy.</a:t>
            </a:r>
          </a:p>
          <a:p>
            <a:pPr lvl="1"/>
            <a:r>
              <a:rPr lang="en-US" altLang="zh-CN" dirty="0" smtClean="0"/>
              <a:t>Let j</a:t>
            </a:r>
            <a:r>
              <a:rPr lang="en-US" altLang="zh-CN" sz="1200" dirty="0" smtClean="0"/>
              <a:t>1</a:t>
            </a:r>
            <a:r>
              <a:rPr lang="en-US" altLang="zh-CN" dirty="0" smtClean="0"/>
              <a:t>, j</a:t>
            </a:r>
            <a:r>
              <a:rPr lang="en-US" altLang="zh-CN" sz="1200" dirty="0" smtClean="0"/>
              <a:t>2</a:t>
            </a:r>
            <a:r>
              <a:rPr lang="en-US" altLang="zh-CN" dirty="0" smtClean="0"/>
              <a:t>, ... </a:t>
            </a:r>
            <a:r>
              <a:rPr lang="en-US" altLang="zh-CN" dirty="0" err="1" smtClean="0"/>
              <a:t>j</a:t>
            </a:r>
            <a:r>
              <a:rPr lang="en-US" altLang="zh-CN" sz="1200" dirty="0" err="1" smtClean="0"/>
              <a:t>m</a:t>
            </a:r>
            <a:r>
              <a:rPr lang="en-US" altLang="zh-CN" sz="1200" dirty="0" smtClean="0"/>
              <a:t> </a:t>
            </a:r>
            <a:r>
              <a:rPr lang="en-US" altLang="zh-CN" dirty="0" smtClean="0"/>
              <a:t>denote set of jobs in the optimal solution with i</a:t>
            </a:r>
            <a:r>
              <a:rPr lang="en-US" altLang="zh-CN" sz="1600" baseline="-25000" dirty="0" smtClean="0"/>
              <a:t>1</a:t>
            </a:r>
            <a:r>
              <a:rPr lang="en-US" altLang="zh-CN" sz="1600" dirty="0" smtClean="0"/>
              <a:t> </a:t>
            </a:r>
            <a:r>
              <a:rPr lang="en-US" altLang="zh-CN" dirty="0" smtClean="0"/>
              <a:t>= j</a:t>
            </a:r>
            <a:r>
              <a:rPr lang="en-US" altLang="zh-CN" sz="1600" baseline="-25000" dirty="0" smtClean="0"/>
              <a:t>1</a:t>
            </a:r>
            <a:r>
              <a:rPr lang="en-US" altLang="zh-CN" dirty="0" smtClean="0"/>
              <a:t>, i</a:t>
            </a:r>
            <a:r>
              <a:rPr lang="en-US" altLang="zh-CN" sz="1600" baseline="-25000" dirty="0" smtClean="0"/>
              <a:t>2</a:t>
            </a:r>
            <a:r>
              <a:rPr lang="en-US" altLang="zh-CN" sz="1600" dirty="0" smtClean="0"/>
              <a:t> </a:t>
            </a:r>
            <a:r>
              <a:rPr lang="en-US" altLang="zh-CN" dirty="0" smtClean="0"/>
              <a:t>= j</a:t>
            </a:r>
            <a:r>
              <a:rPr lang="en-US" altLang="zh-CN" sz="1600" baseline="-25000" dirty="0" smtClean="0"/>
              <a:t>2</a:t>
            </a:r>
            <a:r>
              <a:rPr lang="en-US" altLang="zh-CN" dirty="0" smtClean="0"/>
              <a:t>, ..., </a:t>
            </a:r>
            <a:r>
              <a:rPr lang="en-US" altLang="zh-CN" dirty="0" err="1" smtClean="0"/>
              <a:t>i</a:t>
            </a:r>
            <a:r>
              <a:rPr lang="en-US" altLang="zh-CN" sz="1600" baseline="-25000" dirty="0" err="1" smtClean="0"/>
              <a:t>r</a:t>
            </a:r>
            <a:r>
              <a:rPr lang="en-US" altLang="zh-CN" sz="1600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j</a:t>
            </a:r>
            <a:r>
              <a:rPr lang="en-US" altLang="zh-CN" sz="1600" baseline="-25000" dirty="0" err="1" smtClean="0"/>
              <a:t>r</a:t>
            </a:r>
            <a:r>
              <a:rPr lang="en-US" altLang="zh-CN" sz="1600" dirty="0" smtClean="0"/>
              <a:t> </a:t>
            </a:r>
            <a:r>
              <a:rPr lang="en-US" altLang="zh-CN" dirty="0" smtClean="0"/>
              <a:t>for the largest possible value of r.</a:t>
            </a:r>
            <a:endParaRPr lang="zh-CN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000504"/>
            <a:ext cx="828677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1988</Words>
  <PresentationFormat>全屏显示(4:3)</PresentationFormat>
  <Paragraphs>236</Paragraphs>
  <Slides>36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2_Studio</vt:lpstr>
      <vt:lpstr>Equation</vt:lpstr>
      <vt:lpstr>MathType 6.0 Equation</vt:lpstr>
      <vt:lpstr>Lecture 2 Greedy Algorithms</vt:lpstr>
      <vt:lpstr>Introduction</vt:lpstr>
      <vt:lpstr>Introduction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Interval Partitioning Problem</vt:lpstr>
      <vt:lpstr>Interval Partitioning Problem</vt:lpstr>
      <vt:lpstr>Interval Partitioning Problem</vt:lpstr>
      <vt:lpstr>Interval Partitioning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0-1 Knapsack Problem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Single-link Clustering</vt:lpstr>
      <vt:lpstr>Single-link Clustering</vt:lpstr>
      <vt:lpstr>Single-link Clustering</vt:lpstr>
      <vt:lpstr>Single-link Clustering</vt:lpstr>
      <vt:lpstr>Single-link Clustering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</dc:title>
  <dc:creator>ZZZ</dc:creator>
  <cp:lastModifiedBy>Microsoft</cp:lastModifiedBy>
  <cp:revision>322</cp:revision>
  <dcterms:created xsi:type="dcterms:W3CDTF">2014-09-15T06:27:30Z</dcterms:created>
  <dcterms:modified xsi:type="dcterms:W3CDTF">2014-10-10T03:35:10Z</dcterms:modified>
</cp:coreProperties>
</file>