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handoutMasterIdLst>
    <p:handoutMasterId r:id="rId42"/>
  </p:handoutMasterIdLst>
  <p:sldIdLst>
    <p:sldId id="256" r:id="rId2"/>
    <p:sldId id="265" r:id="rId3"/>
    <p:sldId id="269" r:id="rId4"/>
    <p:sldId id="264" r:id="rId5"/>
    <p:sldId id="266" r:id="rId6"/>
    <p:sldId id="267" r:id="rId7"/>
    <p:sldId id="274" r:id="rId8"/>
    <p:sldId id="273" r:id="rId9"/>
    <p:sldId id="275" r:id="rId10"/>
    <p:sldId id="276" r:id="rId11"/>
    <p:sldId id="298" r:id="rId12"/>
    <p:sldId id="299" r:id="rId13"/>
    <p:sldId id="300" r:id="rId14"/>
    <p:sldId id="301" r:id="rId15"/>
    <p:sldId id="302" r:id="rId16"/>
    <p:sldId id="268" r:id="rId17"/>
    <p:sldId id="277" r:id="rId18"/>
    <p:sldId id="278" r:id="rId19"/>
    <p:sldId id="280" r:id="rId20"/>
    <p:sldId id="279" r:id="rId21"/>
    <p:sldId id="270" r:id="rId22"/>
    <p:sldId id="281" r:id="rId23"/>
    <p:sldId id="282" r:id="rId24"/>
    <p:sldId id="283" r:id="rId25"/>
    <p:sldId id="284" r:id="rId26"/>
    <p:sldId id="271" r:id="rId27"/>
    <p:sldId id="285" r:id="rId28"/>
    <p:sldId id="286" r:id="rId29"/>
    <p:sldId id="287" r:id="rId30"/>
    <p:sldId id="289" r:id="rId31"/>
    <p:sldId id="290" r:id="rId32"/>
    <p:sldId id="291" r:id="rId33"/>
    <p:sldId id="292" r:id="rId34"/>
    <p:sldId id="293" r:id="rId35"/>
    <p:sldId id="294" r:id="rId36"/>
    <p:sldId id="295" r:id="rId37"/>
    <p:sldId id="296" r:id="rId38"/>
    <p:sldId id="303" r:id="rId39"/>
    <p:sldId id="263"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4699" autoAdjust="0"/>
  </p:normalViewPr>
  <p:slideViewPr>
    <p:cSldViewPr>
      <p:cViewPr varScale="1">
        <p:scale>
          <a:sx n="60" d="100"/>
          <a:sy n="60" d="100"/>
        </p:scale>
        <p:origin x="-1656" y="-90"/>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41D4C8-AD22-4880-9484-3393AAEA21B4}" type="datetimeFigureOut">
              <a:rPr lang="zh-CN" altLang="en-US" smtClean="0"/>
              <a:pPr/>
              <a:t>2014/10/17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F2AC-91B5-4045-8919-6468876986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BEC3C-C740-4938-B957-964D0E0312A7}" type="datetimeFigureOut">
              <a:rPr lang="zh-CN" altLang="en-US" smtClean="0"/>
              <a:pPr/>
              <a:t>2014/10/17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86499-B8C4-4393-BB2B-FE4804D7E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p:spPr>
        <p:txBody>
          <a:bodyPr/>
          <a:lstStyle/>
          <a:p>
            <a:endParaRPr kumimoji="0" lang="zh-CN" altLang="en-US" smtClean="0"/>
          </a:p>
        </p:txBody>
      </p:sp>
      <p:sp>
        <p:nvSpPr>
          <p:cNvPr id="19460" name="灯片编号占位符 3"/>
          <p:cNvSpPr>
            <a:spLocks noGrp="1"/>
          </p:cNvSpPr>
          <p:nvPr>
            <p:ph type="sldNum" sz="quarter" idx="5"/>
          </p:nvPr>
        </p:nvSpPr>
        <p:spPr>
          <a:noFill/>
        </p:spPr>
        <p:txBody>
          <a:bodyPr/>
          <a:lstStyle/>
          <a:p>
            <a:fld id="{81CA728A-43F0-49BF-8B8D-B1697E3B1699}" type="slidenum">
              <a:rPr lang="en-US" altLang="zh-CN" smtClean="0">
                <a:latin typeface="Arial" charset="0"/>
              </a:rPr>
              <a:pPr/>
              <a:t>1</a:t>
            </a:fld>
            <a:endParaRPr lang="en-US" altLang="zh-CN" smtClean="0">
              <a:latin typeface="Arial" charset="0"/>
            </a:endParaRPr>
          </a:p>
        </p:txBody>
      </p:sp>
      <p:sp>
        <p:nvSpPr>
          <p:cNvPr id="5" name="页脚占位符 4"/>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O(F(n)) -&gt; O(n)</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zhangzizhen@gmail.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228600" y="381000"/>
            <a:ext cx="8686800" cy="6048375"/>
          </a:xfrm>
          <a:prstGeom prst="roundRect">
            <a:avLst>
              <a:gd name="adj" fmla="val 7912"/>
            </a:avLst>
          </a:prstGeom>
          <a:solidFill>
            <a:schemeClr val="folHlink"/>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4"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5" name="AutoShape 4"/>
          <p:cNvSpPr>
            <a:spLocks noChangeArrowheads="1"/>
          </p:cNvSpPr>
          <p:nvPr/>
        </p:nvSpPr>
        <p:spPr bwMode="blackWhite">
          <a:xfrm>
            <a:off x="1371600" y="4500563"/>
            <a:ext cx="6400800" cy="1357312"/>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en-US">
              <a:latin typeface="Arial" pitchFamily="34" charset="0"/>
            </a:endParaRPr>
          </a:p>
        </p:txBody>
      </p:sp>
      <p:pic>
        <p:nvPicPr>
          <p:cNvPr id="6" name="Picture 11" descr="sysu_logo2"/>
          <p:cNvPicPr>
            <a:picLocks noChangeAspect="1" noChangeArrowheads="1"/>
          </p:cNvPicPr>
          <p:nvPr userDrawn="1"/>
        </p:nvPicPr>
        <p:blipFill>
          <a:blip r:embed="rId2" cstate="print"/>
          <a:srcRect/>
          <a:stretch>
            <a:fillRect/>
          </a:stretch>
        </p:blipFill>
        <p:spPr bwMode="auto">
          <a:xfrm>
            <a:off x="847725" y="22225"/>
            <a:ext cx="2152650" cy="742950"/>
          </a:xfrm>
          <a:prstGeom prst="rect">
            <a:avLst/>
          </a:prstGeom>
          <a:noFill/>
          <a:ln w="9525">
            <a:noFill/>
            <a:miter lim="800000"/>
            <a:headEnd/>
            <a:tailEnd/>
          </a:ln>
        </p:spPr>
      </p:pic>
      <p:sp>
        <p:nvSpPr>
          <p:cNvPr id="7" name="TextBox 6"/>
          <p:cNvSpPr txBox="1">
            <a:spLocks noChangeArrowheads="1"/>
          </p:cNvSpPr>
          <p:nvPr userDrawn="1"/>
        </p:nvSpPr>
        <p:spPr bwMode="auto">
          <a:xfrm>
            <a:off x="1571647" y="4500570"/>
            <a:ext cx="6143625" cy="1095685"/>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buClr>
                <a:schemeClr val="bg2"/>
              </a:buClr>
              <a:buSzPct val="70000"/>
              <a:buFont typeface="Wingdings" pitchFamily="48" charset="2"/>
              <a:buNone/>
              <a:defRPr/>
            </a:pPr>
            <a:r>
              <a:rPr lang="en-US" altLang="zh-CN" sz="2400" b="1" dirty="0" smtClean="0">
                <a:solidFill>
                  <a:srgbClr val="3A7877"/>
                </a:solidFill>
              </a:rPr>
              <a:t>Algorithm</a:t>
            </a:r>
            <a:r>
              <a:rPr lang="en-US" altLang="zh-CN" sz="2400" b="1" baseline="0" dirty="0" smtClean="0">
                <a:solidFill>
                  <a:srgbClr val="3A7877"/>
                </a:solidFill>
              </a:rPr>
              <a:t> Design</a:t>
            </a:r>
            <a:endParaRPr lang="en-US" altLang="zh-CN" sz="2400" b="1" dirty="0" smtClean="0">
              <a:solidFill>
                <a:srgbClr val="3A7877"/>
              </a:solidFill>
            </a:endParaRPr>
          </a:p>
          <a:p>
            <a:pPr algn="l" eaLnBrk="1" hangingPunct="1">
              <a:lnSpc>
                <a:spcPct val="120000"/>
              </a:lnSpc>
              <a:spcBef>
                <a:spcPct val="20000"/>
              </a:spcBef>
              <a:buClr>
                <a:schemeClr val="bg2"/>
              </a:buClr>
              <a:buSzPct val="70000"/>
              <a:buFont typeface="Wingdings" pitchFamily="48" charset="2"/>
              <a:buNone/>
              <a:defRPr/>
            </a:pPr>
            <a:r>
              <a:rPr lang="en-US" altLang="zh-CN" sz="1400" b="1" dirty="0" smtClean="0">
                <a:solidFill>
                  <a:srgbClr val="3A7877"/>
                </a:solidFill>
                <a:hlinkClick r:id="rId3"/>
              </a:rPr>
              <a:t>zhangzizhen@gmail.com</a:t>
            </a:r>
            <a:r>
              <a:rPr lang="en-US" altLang="zh-CN" sz="1400" b="1" dirty="0" smtClean="0">
                <a:solidFill>
                  <a:srgbClr val="3A7877"/>
                </a:solidFill>
              </a:rPr>
              <a:t/>
            </a:r>
            <a:br>
              <a:rPr lang="en-US" altLang="zh-CN" sz="1400" b="1" dirty="0" smtClean="0">
                <a:solidFill>
                  <a:srgbClr val="3A7877"/>
                </a:solidFill>
              </a:rPr>
            </a:br>
            <a:r>
              <a:rPr lang="en-US" altLang="zh-CN" sz="1400" b="1" dirty="0" smtClean="0">
                <a:solidFill>
                  <a:srgbClr val="3A7877"/>
                </a:solidFill>
              </a:rPr>
              <a:t>School of Mobile Information Engineering, Sun </a:t>
            </a:r>
            <a:r>
              <a:rPr lang="en-US" altLang="zh-CN" sz="1400" b="1" dirty="0" err="1" smtClean="0">
                <a:solidFill>
                  <a:srgbClr val="3A7877"/>
                </a:solidFill>
              </a:rPr>
              <a:t>Yat-sen</a:t>
            </a:r>
            <a:r>
              <a:rPr lang="en-US" altLang="zh-CN" sz="1400" b="1" dirty="0" smtClean="0">
                <a:solidFill>
                  <a:srgbClr val="3A7877"/>
                </a:solidFill>
              </a:rPr>
              <a:t> University </a:t>
            </a:r>
          </a:p>
        </p:txBody>
      </p:sp>
      <p:sp>
        <p:nvSpPr>
          <p:cNvPr id="95237" name="Rectangle 5"/>
          <p:cNvSpPr>
            <a:spLocks noGrp="1" noChangeArrowheads="1"/>
          </p:cNvSpPr>
          <p:nvPr>
            <p:ph type="ctrTitle"/>
          </p:nvPr>
        </p:nvSpPr>
        <p:spPr>
          <a:xfrm>
            <a:off x="685800" y="1519240"/>
            <a:ext cx="7772400" cy="2266950"/>
          </a:xfrm>
        </p:spPr>
        <p:txBody>
          <a:bodyPr anchor="ctr" anchorCtr="1"/>
          <a:lstStyle>
            <a:lvl1pPr algn="ctr">
              <a:defRPr sz="4100" i="1"/>
            </a:lvl1pPr>
          </a:lstStyle>
          <a:p>
            <a:r>
              <a:rPr lang="zh-CN" altLang="en-US"/>
              <a:t>单击此处编辑母版标题样式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7188" y="214313"/>
            <a:ext cx="8429625" cy="85723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57188" y="1357337"/>
            <a:ext cx="8429625" cy="52149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5" descr="C:\Documents and Settings\Administrator\桌面\Briefcase\Web程序设计与AJAX 课程\gif图片下载\英文校名.gif"/>
          <p:cNvPicPr>
            <a:picLocks noChangeAspect="1" noChangeArrowheads="1"/>
          </p:cNvPicPr>
          <p:nvPr/>
        </p:nvPicPr>
        <p:blipFill>
          <a:blip r:embed="rId4" cstate="print"/>
          <a:srcRect/>
          <a:stretch>
            <a:fillRect/>
          </a:stretch>
        </p:blipFill>
        <p:spPr bwMode="auto">
          <a:xfrm>
            <a:off x="3452813" y="6581775"/>
            <a:ext cx="2476500" cy="276225"/>
          </a:xfrm>
          <a:prstGeom prst="rect">
            <a:avLst/>
          </a:prstGeom>
          <a:noFill/>
          <a:ln w="9525">
            <a:noFill/>
            <a:miter lim="800000"/>
            <a:headEnd/>
            <a:tailEnd/>
          </a:ln>
        </p:spPr>
      </p:pic>
      <p:cxnSp>
        <p:nvCxnSpPr>
          <p:cNvPr id="21" name="直接连接符 20"/>
          <p:cNvCxnSpPr/>
          <p:nvPr/>
        </p:nvCxnSpPr>
        <p:spPr>
          <a:xfrm>
            <a:off x="357188" y="1212835"/>
            <a:ext cx="8429625" cy="1587"/>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3857625" y="71438"/>
            <a:ext cx="5000625" cy="261937"/>
          </a:xfrm>
          <a:prstGeom prst="rect">
            <a:avLst/>
          </a:prstGeom>
          <a:noFill/>
          <a:ln>
            <a:noFill/>
          </a:ln>
          <a:extLst>
            <a:ext uri="{909E8E84-426E-40dd-AFC4-6F175D3DCCD1}"/>
            <a:ext uri="{91240B29-F687-4f45-9708-019B960494DF}"/>
          </a:extLst>
        </p:spPr>
        <p:txBody>
          <a:bodyPr>
            <a:spAutoFit/>
          </a:bodyPr>
          <a:lstStyle/>
          <a:p>
            <a:pPr algn="r">
              <a:defRPr/>
            </a:pPr>
            <a:r>
              <a:rPr lang="en-US" altLang="zh-CN" sz="1100" i="1" baseline="0" dirty="0" smtClean="0">
                <a:solidFill>
                  <a:srgbClr val="3A7877"/>
                </a:solidFill>
                <a:latin typeface="Arial" pitchFamily="34" charset="0"/>
              </a:rPr>
              <a:t>Algorithm design</a:t>
            </a:r>
            <a:endParaRPr lang="zh-CN" altLang="en-US" sz="1100" i="1" dirty="0">
              <a:solidFill>
                <a:srgbClr val="3A7877"/>
              </a:solidFill>
              <a:latin typeface="Arial" pitchFamily="34" charset="0"/>
            </a:endParaRPr>
          </a:p>
        </p:txBody>
      </p:sp>
      <p:sp>
        <p:nvSpPr>
          <p:cNvPr id="9" name="Rectangle 4"/>
          <p:cNvSpPr txBox="1">
            <a:spLocks noChangeArrowheads="1"/>
          </p:cNvSpPr>
          <p:nvPr userDrawn="1"/>
        </p:nvSpPr>
        <p:spPr bwMode="auto">
          <a:xfrm>
            <a:off x="6515100" y="6615113"/>
            <a:ext cx="2057400" cy="457200"/>
          </a:xfrm>
          <a:prstGeom prst="rect">
            <a:avLst/>
          </a:prstGeom>
          <a:noFill/>
          <a:ln w="9525">
            <a:noFill/>
            <a:miter lim="800000"/>
            <a:headEnd/>
            <a:tailEnd/>
          </a:ln>
          <a:effectLst/>
        </p:spPr>
        <p:txBody>
          <a:bodyPr/>
          <a:lstStyle/>
          <a:p>
            <a:pPr algn="ctr">
              <a:defRPr/>
            </a:pPr>
            <a:fld id="{FED218EC-7653-412D-96B2-7145C570315F}" type="slidenum">
              <a:rPr lang="en-US" altLang="zh-CN" sz="1000" b="1">
                <a:solidFill>
                  <a:srgbClr val="3A7877"/>
                </a:solidFill>
                <a:latin typeface="Arial" pitchFamily="34" charset="0"/>
              </a:rPr>
              <a:pPr algn="ctr">
                <a:defRPr/>
              </a:pPr>
              <a:t>‹#›</a:t>
            </a:fld>
            <a:r>
              <a:rPr lang="en-US" altLang="zh-CN" sz="1000" b="1" dirty="0">
                <a:solidFill>
                  <a:srgbClr val="3A7877"/>
                </a:solidFill>
                <a:latin typeface="Arial" pitchFamily="34" charset="0"/>
              </a:rPr>
              <a:t> </a:t>
            </a:r>
            <a:r>
              <a:rPr lang="en-US" altLang="zh-CN" sz="1000" b="1" dirty="0" smtClean="0">
                <a:solidFill>
                  <a:srgbClr val="3A7877"/>
                </a:solidFill>
                <a:latin typeface="Arial" pitchFamily="34" charset="0"/>
              </a:rPr>
              <a:t>/</a:t>
            </a:r>
            <a:endParaRPr lang="en-US" altLang="zh-CN" sz="1000" b="1" dirty="0">
              <a:solidFill>
                <a:srgbClr val="3A7877"/>
              </a:solidFill>
              <a:latin typeface="Arial" pitchFamily="34" charset="0"/>
            </a:endParaRPr>
          </a:p>
        </p:txBody>
      </p:sp>
      <p:sp>
        <p:nvSpPr>
          <p:cNvPr id="11" name="Rectangle 4"/>
          <p:cNvSpPr txBox="1">
            <a:spLocks noChangeArrowheads="1"/>
          </p:cNvSpPr>
          <p:nvPr/>
        </p:nvSpPr>
        <p:spPr bwMode="auto">
          <a:xfrm>
            <a:off x="714375" y="6615113"/>
            <a:ext cx="2057400" cy="457200"/>
          </a:xfrm>
          <a:prstGeom prst="rect">
            <a:avLst/>
          </a:prstGeom>
          <a:noFill/>
          <a:ln w="9525">
            <a:noFill/>
            <a:miter lim="800000"/>
            <a:headEnd/>
            <a:tailEnd/>
          </a:ln>
          <a:effectLst/>
        </p:spPr>
        <p:txBody>
          <a:bodyPr/>
          <a:lstStyle/>
          <a:p>
            <a:pPr algn="ctr">
              <a:defRPr/>
            </a:pPr>
            <a:fld id="{28F2FBAF-9894-4EB8-8AC6-3F534D888B82}" type="datetime4">
              <a:rPr lang="en-US" altLang="zh-CN" sz="1000" b="1">
                <a:solidFill>
                  <a:srgbClr val="3A7877"/>
                </a:solidFill>
                <a:latin typeface="Arial" pitchFamily="34" charset="0"/>
              </a:rPr>
              <a:pPr algn="ctr">
                <a:defRPr/>
              </a:pPr>
              <a:t>October 17, 2014</a:t>
            </a:fld>
            <a:endParaRPr lang="en-US" altLang="zh-CN" sz="1000" b="1" dirty="0">
              <a:solidFill>
                <a:srgbClr val="3A7877"/>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slow"/>
  <p:timing>
    <p:tnLst>
      <p:par>
        <p:cTn id="1" dur="indefinite" restart="never" nodeType="tmRoot"/>
      </p:par>
    </p:tnLst>
  </p:timing>
  <p:hf hdr="0"/>
  <p:txStyles>
    <p:titleStyle>
      <a:lvl1pPr algn="l" rtl="0" eaLnBrk="0" fontAlgn="base" hangingPunct="0">
        <a:spcBef>
          <a:spcPct val="0"/>
        </a:spcBef>
        <a:spcAft>
          <a:spcPct val="0"/>
        </a:spcAft>
        <a:defRPr kumimoji="1" sz="3300">
          <a:solidFill>
            <a:schemeClr val="tx2"/>
          </a:solidFill>
          <a:latin typeface="+mj-lt"/>
          <a:ea typeface="+mj-ea"/>
          <a:cs typeface="宋体" charset="0"/>
        </a:defRPr>
      </a:lvl1pPr>
      <a:lvl2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2pPr>
      <a:lvl3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3pPr>
      <a:lvl4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4pPr>
      <a:lvl5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1"/>
        </a:buClr>
        <a:buSzPct val="150000"/>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16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p:txBody>
          <a:bodyPr/>
          <a:lstStyle/>
          <a:p>
            <a:r>
              <a:rPr kumimoji="0" lang="en-US" altLang="zh-CN" i="0" dirty="0" smtClean="0"/>
              <a:t>Lecture 3</a:t>
            </a:r>
            <a:br>
              <a:rPr kumimoji="0" lang="en-US" altLang="zh-CN" i="0" dirty="0" smtClean="0"/>
            </a:br>
            <a:r>
              <a:rPr kumimoji="0" lang="en-US" altLang="zh-CN" i="0" dirty="0" smtClean="0"/>
              <a:t>Dynamic Programming</a:t>
            </a:r>
            <a:endParaRPr kumimoji="0" lang="zh-CN" altLang="en-US" i="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Fibonacci and Jump Steps Problem</a:t>
            </a:r>
            <a:endParaRPr lang="zh-CN" altLang="en-US" dirty="0"/>
          </a:p>
        </p:txBody>
      </p:sp>
      <p:sp>
        <p:nvSpPr>
          <p:cNvPr id="3" name="内容占位符 2"/>
          <p:cNvSpPr>
            <a:spLocks noGrp="1"/>
          </p:cNvSpPr>
          <p:nvPr>
            <p:ph idx="1"/>
          </p:nvPr>
        </p:nvSpPr>
        <p:spPr/>
        <p:txBody>
          <a:bodyPr/>
          <a:lstStyle/>
          <a:p>
            <a:r>
              <a:rPr lang="en-US" altLang="zh-CN" dirty="0" smtClean="0"/>
              <a:t>Let </a:t>
            </a:r>
            <a:r>
              <a:rPr lang="en-US" altLang="zh-CN" i="1" dirty="0" err="1" smtClean="0"/>
              <a:t>D</a:t>
            </a:r>
            <a:r>
              <a:rPr lang="en-US" altLang="zh-CN" i="1" baseline="-25000" dirty="0" err="1" smtClean="0"/>
              <a:t>n</a:t>
            </a:r>
            <a:r>
              <a:rPr lang="en-US" altLang="zh-CN" dirty="0" smtClean="0"/>
              <a:t> be the number of ways to write </a:t>
            </a:r>
            <a:r>
              <a:rPr lang="en-US" altLang="zh-CN" i="1" dirty="0" smtClean="0"/>
              <a:t>n</a:t>
            </a:r>
            <a:r>
              <a:rPr lang="en-US" altLang="zh-CN" dirty="0" smtClean="0"/>
              <a:t> as the sum of 1, 3, 4.</a:t>
            </a:r>
          </a:p>
          <a:p>
            <a:r>
              <a:rPr lang="en-US" altLang="zh-CN" dirty="0" smtClean="0"/>
              <a:t>Find the recurrence</a:t>
            </a:r>
          </a:p>
          <a:p>
            <a:pPr>
              <a:buNone/>
            </a:pPr>
            <a:r>
              <a:rPr lang="en-US" altLang="zh-CN" dirty="0" smtClean="0"/>
              <a:t>	</a:t>
            </a:r>
            <a:r>
              <a:rPr lang="en-US" altLang="zh-CN" i="1" dirty="0" smtClean="0"/>
              <a:t> </a:t>
            </a:r>
            <a:r>
              <a:rPr lang="en-US" altLang="zh-CN" i="1" dirty="0" err="1" smtClean="0"/>
              <a:t>D</a:t>
            </a:r>
            <a:r>
              <a:rPr lang="en-US" altLang="zh-CN" i="1" baseline="-25000" dirty="0" err="1" smtClean="0"/>
              <a:t>n</a:t>
            </a:r>
            <a:r>
              <a:rPr lang="en-US" altLang="zh-CN" dirty="0" smtClean="0"/>
              <a:t> = </a:t>
            </a:r>
            <a:r>
              <a:rPr lang="en-US" altLang="zh-CN" i="1" dirty="0" smtClean="0"/>
              <a:t>D</a:t>
            </a:r>
            <a:r>
              <a:rPr lang="en-US" altLang="zh-CN" i="1" baseline="-25000" dirty="0" smtClean="0"/>
              <a:t>n-1</a:t>
            </a:r>
            <a:r>
              <a:rPr lang="en-US" altLang="zh-CN" dirty="0" smtClean="0"/>
              <a:t> + </a:t>
            </a:r>
            <a:r>
              <a:rPr lang="en-US" altLang="zh-CN" i="1" dirty="0" smtClean="0"/>
              <a:t>D</a:t>
            </a:r>
            <a:r>
              <a:rPr lang="en-US" altLang="zh-CN" i="1" baseline="-25000" dirty="0" smtClean="0"/>
              <a:t>n-3</a:t>
            </a:r>
            <a:r>
              <a:rPr lang="en-US" altLang="zh-CN" dirty="0" smtClean="0"/>
              <a:t> + </a:t>
            </a:r>
            <a:r>
              <a:rPr lang="en-US" altLang="zh-CN" i="1" dirty="0" smtClean="0"/>
              <a:t>D</a:t>
            </a:r>
            <a:r>
              <a:rPr lang="en-US" altLang="zh-CN" i="1" baseline="-25000" dirty="0" smtClean="0"/>
              <a:t>n-4</a:t>
            </a:r>
            <a:endParaRPr lang="en-US" altLang="zh-CN" dirty="0" smtClean="0"/>
          </a:p>
          <a:p>
            <a:r>
              <a:rPr lang="en-US" altLang="zh-CN" dirty="0" smtClean="0"/>
              <a:t>Solve the base cases</a:t>
            </a:r>
          </a:p>
          <a:p>
            <a:pPr>
              <a:buNone/>
            </a:pPr>
            <a:r>
              <a:rPr lang="en-US" altLang="zh-CN" dirty="0" smtClean="0"/>
              <a:t>	</a:t>
            </a:r>
            <a:r>
              <a:rPr lang="en-US" altLang="zh-CN" i="1" dirty="0" smtClean="0"/>
              <a:t> D</a:t>
            </a:r>
            <a:r>
              <a:rPr lang="en-US" altLang="zh-CN" i="1" baseline="-25000" dirty="0" smtClean="0"/>
              <a:t>0</a:t>
            </a:r>
            <a:r>
              <a:rPr lang="en-US" altLang="zh-CN" dirty="0" smtClean="0"/>
              <a:t> = 1</a:t>
            </a:r>
          </a:p>
          <a:p>
            <a:pPr>
              <a:buNone/>
            </a:pPr>
            <a:r>
              <a:rPr lang="en-US" altLang="zh-CN" dirty="0" smtClean="0"/>
              <a:t>	</a:t>
            </a:r>
            <a:r>
              <a:rPr lang="en-US" altLang="zh-CN" i="1" dirty="0" smtClean="0"/>
              <a:t> </a:t>
            </a:r>
            <a:r>
              <a:rPr lang="en-US" altLang="zh-CN" i="1" dirty="0" err="1" smtClean="0"/>
              <a:t>D</a:t>
            </a:r>
            <a:r>
              <a:rPr lang="en-US" altLang="zh-CN" i="1" baseline="-25000" dirty="0" err="1" smtClean="0"/>
              <a:t>n</a:t>
            </a:r>
            <a:r>
              <a:rPr lang="en-US" altLang="zh-CN" dirty="0" smtClean="0"/>
              <a:t> = 0 for all negative </a:t>
            </a:r>
            <a:r>
              <a:rPr lang="en-US" altLang="zh-CN" i="1" dirty="0" smtClean="0"/>
              <a:t>n</a:t>
            </a:r>
          </a:p>
          <a:p>
            <a:r>
              <a:rPr lang="en-US" altLang="zh-CN" dirty="0" smtClean="0"/>
              <a:t>Implementation</a:t>
            </a:r>
            <a:endParaRPr lang="zh-CN" altLang="en-US" dirty="0"/>
          </a:p>
        </p:txBody>
      </p:sp>
      <p:sp>
        <p:nvSpPr>
          <p:cNvPr id="4" name="矩形 3"/>
          <p:cNvSpPr/>
          <p:nvPr/>
        </p:nvSpPr>
        <p:spPr>
          <a:xfrm>
            <a:off x="714348" y="4857760"/>
            <a:ext cx="5357850" cy="1631216"/>
          </a:xfrm>
          <a:prstGeom prst="rect">
            <a:avLst/>
          </a:prstGeom>
        </p:spPr>
        <p:txBody>
          <a:bodyPr wrap="square">
            <a:spAutoFit/>
          </a:bodyPr>
          <a:lstStyle/>
          <a:p>
            <a:r>
              <a:rPr lang="en-US" altLang="zh-CN" sz="2000" dirty="0" smtClean="0"/>
              <a:t>D[0] = 0;</a:t>
            </a:r>
          </a:p>
          <a:p>
            <a:r>
              <a:rPr lang="en-US" altLang="zh-CN" sz="2000" dirty="0" smtClean="0"/>
              <a:t>D[1] = D[2] = 1;</a:t>
            </a:r>
          </a:p>
          <a:p>
            <a:r>
              <a:rPr lang="en-US" altLang="zh-CN" sz="2000" dirty="0" smtClean="0"/>
              <a:t>D[3] = 2;</a:t>
            </a:r>
          </a:p>
          <a:p>
            <a:r>
              <a:rPr lang="en-US" altLang="zh-CN" sz="2000" b="1" dirty="0" smtClean="0"/>
              <a:t>for</a:t>
            </a:r>
            <a:r>
              <a:rPr lang="en-US" altLang="zh-CN" sz="2000" dirty="0" smtClean="0"/>
              <a:t> (</a:t>
            </a:r>
            <a:r>
              <a:rPr lang="en-US" altLang="zh-CN" sz="2000" b="1" dirty="0" err="1" smtClean="0"/>
              <a:t>int</a:t>
            </a:r>
            <a:r>
              <a:rPr lang="en-US" altLang="zh-CN" sz="2000" dirty="0" smtClean="0"/>
              <a:t> </a:t>
            </a:r>
            <a:r>
              <a:rPr lang="en-US" altLang="zh-CN" sz="2000" dirty="0" err="1" smtClean="0"/>
              <a:t>i</a:t>
            </a:r>
            <a:r>
              <a:rPr lang="en-US" altLang="zh-CN" sz="2000" dirty="0" smtClean="0"/>
              <a:t> = 4; </a:t>
            </a:r>
            <a:r>
              <a:rPr lang="en-US" altLang="zh-CN" sz="2000" dirty="0" err="1" smtClean="0"/>
              <a:t>i</a:t>
            </a:r>
            <a:r>
              <a:rPr lang="en-US" altLang="zh-CN" sz="2000" dirty="0" smtClean="0"/>
              <a:t>&lt;= n; </a:t>
            </a:r>
            <a:r>
              <a:rPr lang="en-US" altLang="zh-CN" sz="2000" dirty="0" err="1" smtClean="0"/>
              <a:t>i</a:t>
            </a:r>
            <a:r>
              <a:rPr lang="en-US" altLang="zh-CN" sz="2000" dirty="0" smtClean="0"/>
              <a:t>++)</a:t>
            </a:r>
          </a:p>
          <a:p>
            <a:r>
              <a:rPr lang="en-US" altLang="zh-CN" sz="2000" dirty="0" smtClean="0"/>
              <a:t>    D[</a:t>
            </a:r>
            <a:r>
              <a:rPr lang="en-US" altLang="zh-CN" sz="2000" dirty="0" err="1" smtClean="0"/>
              <a:t>i</a:t>
            </a:r>
            <a:r>
              <a:rPr lang="en-US" altLang="zh-CN" sz="2000" dirty="0" smtClean="0"/>
              <a:t>] = D[i-1] + D[i-3] + D[i-4];</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Weighted interval scheduling</a:t>
            </a:r>
            <a:endParaRPr lang="zh-CN" altLang="en-US" dirty="0"/>
          </a:p>
        </p:txBody>
      </p:sp>
      <p:sp>
        <p:nvSpPr>
          <p:cNvPr id="3" name="内容占位符 2"/>
          <p:cNvSpPr>
            <a:spLocks noGrp="1"/>
          </p:cNvSpPr>
          <p:nvPr>
            <p:ph idx="1"/>
          </p:nvPr>
        </p:nvSpPr>
        <p:spPr>
          <a:xfrm>
            <a:off x="357217" y="1357337"/>
            <a:ext cx="8429625" cy="5214935"/>
          </a:xfrm>
        </p:spPr>
        <p:txBody>
          <a:bodyPr/>
          <a:lstStyle/>
          <a:p>
            <a:r>
              <a:rPr lang="en-US" altLang="zh-CN" dirty="0" smtClean="0"/>
              <a:t>Job </a:t>
            </a:r>
            <a:r>
              <a:rPr lang="en-US" altLang="zh-CN" i="1" dirty="0" smtClean="0"/>
              <a:t>j</a:t>
            </a:r>
            <a:r>
              <a:rPr lang="en-US" altLang="zh-CN" dirty="0" smtClean="0"/>
              <a:t> starts at </a:t>
            </a:r>
            <a:r>
              <a:rPr lang="en-US" altLang="zh-CN" i="1" dirty="0" err="1" smtClean="0"/>
              <a:t>s</a:t>
            </a:r>
            <a:r>
              <a:rPr lang="en-US" altLang="zh-CN" i="1" baseline="-25000" dirty="0" err="1" smtClean="0"/>
              <a:t>j</a:t>
            </a:r>
            <a:r>
              <a:rPr lang="en-US" altLang="zh-CN" dirty="0" smtClean="0"/>
              <a:t>, finishes at </a:t>
            </a:r>
            <a:r>
              <a:rPr lang="en-US" altLang="zh-CN" dirty="0" err="1" smtClean="0"/>
              <a:t>f</a:t>
            </a:r>
            <a:r>
              <a:rPr lang="en-US" altLang="zh-CN" i="1" baseline="-25000" dirty="0" err="1" smtClean="0"/>
              <a:t>j</a:t>
            </a:r>
            <a:r>
              <a:rPr lang="en-US" altLang="zh-CN" dirty="0" smtClean="0"/>
              <a:t>, and has weight or value </a:t>
            </a:r>
            <a:r>
              <a:rPr lang="en-US" altLang="zh-CN" i="1" dirty="0" err="1" smtClean="0"/>
              <a:t>v</a:t>
            </a:r>
            <a:r>
              <a:rPr lang="en-US" altLang="zh-CN" i="1" baseline="-25000" dirty="0" err="1" smtClean="0"/>
              <a:t>j</a:t>
            </a:r>
            <a:r>
              <a:rPr lang="en-US" altLang="zh-CN" i="1" dirty="0" smtClean="0"/>
              <a:t>.</a:t>
            </a:r>
          </a:p>
          <a:p>
            <a:r>
              <a:rPr lang="en-US" altLang="zh-CN" dirty="0" smtClean="0"/>
              <a:t>Two jobs compatible if they don't overlap.</a:t>
            </a:r>
          </a:p>
          <a:p>
            <a:r>
              <a:rPr lang="en-US" altLang="zh-CN" dirty="0" smtClean="0"/>
              <a:t>Goal: find maximum weight subset of mutually compatible jobs.</a:t>
            </a:r>
          </a:p>
          <a:p>
            <a:endParaRPr lang="zh-CN" altLang="en-US" dirty="0"/>
          </a:p>
        </p:txBody>
      </p:sp>
      <p:pic>
        <p:nvPicPr>
          <p:cNvPr id="44034" name="Picture 2"/>
          <p:cNvPicPr>
            <a:picLocks noChangeAspect="1" noChangeArrowheads="1"/>
          </p:cNvPicPr>
          <p:nvPr/>
        </p:nvPicPr>
        <p:blipFill>
          <a:blip r:embed="rId2" cstate="print"/>
          <a:srcRect/>
          <a:stretch>
            <a:fillRect/>
          </a:stretch>
        </p:blipFill>
        <p:spPr bwMode="auto">
          <a:xfrm>
            <a:off x="1428728" y="3143247"/>
            <a:ext cx="5929354" cy="3200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Weighted interval scheduling</a:t>
            </a:r>
            <a:endParaRPr lang="zh-CN" altLang="en-US" dirty="0"/>
          </a:p>
        </p:txBody>
      </p:sp>
      <p:sp>
        <p:nvSpPr>
          <p:cNvPr id="3" name="内容占位符 2"/>
          <p:cNvSpPr>
            <a:spLocks noGrp="1"/>
          </p:cNvSpPr>
          <p:nvPr>
            <p:ph idx="1"/>
          </p:nvPr>
        </p:nvSpPr>
        <p:spPr/>
        <p:txBody>
          <a:bodyPr/>
          <a:lstStyle/>
          <a:p>
            <a:r>
              <a:rPr lang="en-US" altLang="zh-CN" dirty="0" smtClean="0"/>
              <a:t>Consider jobs in ascending order of finish time: </a:t>
            </a:r>
            <a:r>
              <a:rPr lang="en-US" altLang="zh-CN" i="1" dirty="0" smtClean="0"/>
              <a:t>f</a:t>
            </a:r>
            <a:r>
              <a:rPr lang="en-US" altLang="zh-CN" i="1" baseline="-25000" dirty="0" smtClean="0"/>
              <a:t>1</a:t>
            </a:r>
            <a:r>
              <a:rPr lang="en-US" altLang="zh-CN" i="1" dirty="0" smtClean="0"/>
              <a:t> ≤ f</a:t>
            </a:r>
            <a:r>
              <a:rPr lang="en-US" altLang="zh-CN" i="1" baseline="-25000" dirty="0" smtClean="0"/>
              <a:t>2</a:t>
            </a:r>
            <a:r>
              <a:rPr lang="en-US" altLang="zh-CN" i="1" dirty="0" smtClean="0"/>
              <a:t> ≤ . . . ≤ f</a:t>
            </a:r>
            <a:r>
              <a:rPr lang="en-US" altLang="zh-CN" i="1" baseline="-25000" dirty="0" smtClean="0"/>
              <a:t>n</a:t>
            </a:r>
            <a:r>
              <a:rPr lang="en-US" altLang="zh-CN" i="1" dirty="0" smtClean="0"/>
              <a:t> .</a:t>
            </a:r>
            <a:endParaRPr lang="en-US" altLang="zh-CN" dirty="0" smtClean="0"/>
          </a:p>
          <a:p>
            <a:r>
              <a:rPr lang="en-US" altLang="zh-CN" dirty="0" smtClean="0"/>
              <a:t>Greedy algorithm is correct if all weights are 1.</a:t>
            </a:r>
          </a:p>
          <a:p>
            <a:r>
              <a:rPr lang="en-US" altLang="zh-CN" dirty="0" smtClean="0"/>
              <a:t>Greedy algorithm fails for weighted version.</a:t>
            </a:r>
          </a:p>
          <a:p>
            <a:r>
              <a:rPr lang="en-US" altLang="zh-CN" dirty="0" smtClean="0"/>
              <a:t>Let </a:t>
            </a:r>
            <a:r>
              <a:rPr lang="en-US" altLang="zh-CN" i="1" dirty="0" smtClean="0"/>
              <a:t>p (j) = </a:t>
            </a:r>
            <a:r>
              <a:rPr lang="en-US" altLang="zh-CN" dirty="0" smtClean="0"/>
              <a:t>largest index</a:t>
            </a:r>
            <a:r>
              <a:rPr lang="en-US" altLang="zh-CN" i="1" dirty="0" smtClean="0"/>
              <a:t> </a:t>
            </a:r>
            <a:r>
              <a:rPr lang="en-US" altLang="zh-CN" i="1" dirty="0" err="1" smtClean="0"/>
              <a:t>i</a:t>
            </a:r>
            <a:r>
              <a:rPr lang="en-US" altLang="zh-CN" i="1" dirty="0" smtClean="0"/>
              <a:t> &lt; j </a:t>
            </a:r>
            <a:r>
              <a:rPr lang="en-US" altLang="zh-CN" dirty="0" smtClean="0"/>
              <a:t>such that job</a:t>
            </a:r>
            <a:r>
              <a:rPr lang="en-US" altLang="zh-CN" i="1" dirty="0" smtClean="0"/>
              <a:t> </a:t>
            </a:r>
            <a:r>
              <a:rPr lang="en-US" altLang="zh-CN" i="1" dirty="0" err="1" smtClean="0"/>
              <a:t>i</a:t>
            </a:r>
            <a:r>
              <a:rPr lang="en-US" altLang="zh-CN" i="1" dirty="0" smtClean="0"/>
              <a:t> </a:t>
            </a:r>
            <a:r>
              <a:rPr lang="en-US" altLang="zh-CN" dirty="0" smtClean="0"/>
              <a:t>is compatible with</a:t>
            </a:r>
            <a:r>
              <a:rPr lang="en-US" altLang="zh-CN" i="1" dirty="0" smtClean="0"/>
              <a:t> j.</a:t>
            </a:r>
          </a:p>
          <a:p>
            <a:r>
              <a:rPr lang="en-US" altLang="zh-CN" dirty="0" smtClean="0"/>
              <a:t>Example:</a:t>
            </a:r>
          </a:p>
          <a:p>
            <a:pPr>
              <a:buNone/>
            </a:pPr>
            <a:r>
              <a:rPr lang="en-US" altLang="zh-CN" dirty="0" smtClean="0"/>
              <a:t>	p(8)=5,</a:t>
            </a:r>
          </a:p>
          <a:p>
            <a:pPr>
              <a:buNone/>
            </a:pPr>
            <a:r>
              <a:rPr lang="en-US" altLang="zh-CN" dirty="0" smtClean="0"/>
              <a:t>	p(7)=3,</a:t>
            </a:r>
          </a:p>
          <a:p>
            <a:pPr>
              <a:buNone/>
            </a:pPr>
            <a:r>
              <a:rPr lang="en-US" altLang="zh-CN" dirty="0" smtClean="0"/>
              <a:t>	p(2)=0.</a:t>
            </a:r>
          </a:p>
          <a:p>
            <a:endParaRPr lang="zh-CN" altLang="en-US" dirty="0"/>
          </a:p>
        </p:txBody>
      </p:sp>
      <p:pic>
        <p:nvPicPr>
          <p:cNvPr id="45058" name="Picture 2"/>
          <p:cNvPicPr>
            <a:picLocks noChangeAspect="1" noChangeArrowheads="1"/>
          </p:cNvPicPr>
          <p:nvPr/>
        </p:nvPicPr>
        <p:blipFill>
          <a:blip r:embed="rId2" cstate="print"/>
          <a:srcRect/>
          <a:stretch>
            <a:fillRect/>
          </a:stretch>
        </p:blipFill>
        <p:spPr bwMode="auto">
          <a:xfrm>
            <a:off x="2714612" y="3531285"/>
            <a:ext cx="5786449" cy="29695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Weighted interval scheduling</a:t>
            </a:r>
            <a:endParaRPr lang="zh-CN" altLang="en-US" dirty="0"/>
          </a:p>
        </p:txBody>
      </p:sp>
      <p:sp>
        <p:nvSpPr>
          <p:cNvPr id="3" name="内容占位符 2"/>
          <p:cNvSpPr>
            <a:spLocks noGrp="1"/>
          </p:cNvSpPr>
          <p:nvPr>
            <p:ph idx="1"/>
          </p:nvPr>
        </p:nvSpPr>
        <p:spPr/>
        <p:txBody>
          <a:bodyPr/>
          <a:lstStyle/>
          <a:p>
            <a:r>
              <a:rPr lang="en-US" altLang="zh-CN" dirty="0" smtClean="0"/>
              <a:t>Let </a:t>
            </a:r>
            <a:r>
              <a:rPr lang="en-US" altLang="zh-CN" i="1" dirty="0" smtClean="0"/>
              <a:t>OPT(j)</a:t>
            </a:r>
            <a:r>
              <a:rPr lang="en-US" altLang="zh-CN" dirty="0" smtClean="0"/>
              <a:t> = value of optimal solution to the problem consisting of job requests 1, 2, ..., </a:t>
            </a:r>
            <a:r>
              <a:rPr lang="en-US" altLang="zh-CN" i="1" dirty="0" smtClean="0"/>
              <a:t>j.</a:t>
            </a:r>
          </a:p>
          <a:p>
            <a:r>
              <a:rPr lang="en-US" altLang="zh-CN" dirty="0" smtClean="0"/>
              <a:t>Case 1. </a:t>
            </a:r>
            <a:r>
              <a:rPr lang="en-US" altLang="zh-CN" i="1" dirty="0" smtClean="0"/>
              <a:t>OPT</a:t>
            </a:r>
            <a:r>
              <a:rPr lang="en-US" altLang="zh-CN" dirty="0" smtClean="0"/>
              <a:t> selects job </a:t>
            </a:r>
            <a:r>
              <a:rPr lang="en-US" altLang="zh-CN" i="1" dirty="0" smtClean="0"/>
              <a:t>j.</a:t>
            </a:r>
          </a:p>
          <a:p>
            <a:pPr lvl="1"/>
            <a:r>
              <a:rPr lang="en-US" altLang="zh-CN" dirty="0" smtClean="0"/>
              <a:t>Collect profit </a:t>
            </a:r>
            <a:r>
              <a:rPr lang="en-US" altLang="zh-CN" i="1" dirty="0" err="1" smtClean="0"/>
              <a:t>v</a:t>
            </a:r>
            <a:r>
              <a:rPr lang="en-US" altLang="zh-CN" i="1" baseline="-25000" dirty="0" err="1" smtClean="0"/>
              <a:t>j</a:t>
            </a:r>
            <a:r>
              <a:rPr lang="en-US" altLang="zh-CN" i="1" dirty="0" smtClean="0"/>
              <a:t>.</a:t>
            </a:r>
          </a:p>
          <a:p>
            <a:pPr lvl="1"/>
            <a:r>
              <a:rPr lang="en-US" altLang="zh-CN" dirty="0" smtClean="0"/>
              <a:t>Can't use incompatible jobs { </a:t>
            </a:r>
            <a:r>
              <a:rPr lang="en-US" altLang="zh-CN" i="1" dirty="0" smtClean="0"/>
              <a:t>p(j) + 1, p(j) + 2, ..., j – 1 }.</a:t>
            </a:r>
          </a:p>
          <a:p>
            <a:pPr lvl="1"/>
            <a:r>
              <a:rPr lang="en-US" altLang="zh-CN" dirty="0" smtClean="0"/>
              <a:t>Must include optimal solution to problem consisting of remaining compatible jobs 1, 2, ..., </a:t>
            </a:r>
            <a:r>
              <a:rPr lang="en-US" altLang="zh-CN" i="1" dirty="0" smtClean="0"/>
              <a:t>p(j).</a:t>
            </a:r>
          </a:p>
          <a:p>
            <a:r>
              <a:rPr lang="en-US" altLang="zh-CN" dirty="0" smtClean="0"/>
              <a:t>Case 2. </a:t>
            </a:r>
            <a:r>
              <a:rPr lang="en-US" altLang="zh-CN" i="1" dirty="0" smtClean="0"/>
              <a:t>OPT</a:t>
            </a:r>
            <a:r>
              <a:rPr lang="en-US" altLang="zh-CN" dirty="0" smtClean="0"/>
              <a:t> does not select job </a:t>
            </a:r>
            <a:r>
              <a:rPr lang="en-US" altLang="zh-CN" i="1" dirty="0" smtClean="0"/>
              <a:t>j.</a:t>
            </a:r>
          </a:p>
          <a:p>
            <a:pPr lvl="1"/>
            <a:r>
              <a:rPr lang="en-US" altLang="zh-CN" dirty="0" smtClean="0"/>
              <a:t>Must include optimal solution to problem consisting of remaining compatible jobs 1, 2, ..., </a:t>
            </a:r>
            <a:r>
              <a:rPr lang="en-US" altLang="zh-CN" i="1" dirty="0" smtClean="0"/>
              <a:t>j – 1.</a:t>
            </a:r>
            <a:endParaRPr lang="zh-CN" altLang="en-US" dirty="0"/>
          </a:p>
        </p:txBody>
      </p:sp>
      <p:pic>
        <p:nvPicPr>
          <p:cNvPr id="46082" name="Picture 2"/>
          <p:cNvPicPr>
            <a:picLocks noChangeAspect="1" noChangeArrowheads="1"/>
          </p:cNvPicPr>
          <p:nvPr/>
        </p:nvPicPr>
        <p:blipFill>
          <a:blip r:embed="rId2" cstate="print"/>
          <a:srcRect/>
          <a:stretch>
            <a:fillRect/>
          </a:stretch>
        </p:blipFill>
        <p:spPr bwMode="auto">
          <a:xfrm>
            <a:off x="1071538" y="5357826"/>
            <a:ext cx="6915150"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Weighted interval scheduling</a:t>
            </a:r>
            <a:endParaRPr lang="zh-CN" altLang="en-US" dirty="0"/>
          </a:p>
        </p:txBody>
      </p:sp>
      <p:sp>
        <p:nvSpPr>
          <p:cNvPr id="3" name="内容占位符 2"/>
          <p:cNvSpPr>
            <a:spLocks noGrp="1"/>
          </p:cNvSpPr>
          <p:nvPr>
            <p:ph idx="1"/>
          </p:nvPr>
        </p:nvSpPr>
        <p:spPr/>
        <p:txBody>
          <a:bodyPr/>
          <a:lstStyle/>
          <a:p>
            <a:r>
              <a:rPr lang="en-US" altLang="zh-CN" b="1" dirty="0" err="1" smtClean="0"/>
              <a:t>Memoization</a:t>
            </a:r>
            <a:r>
              <a:rPr lang="en-US" altLang="zh-CN" dirty="0" smtClean="0"/>
              <a:t>: Cache results of each </a:t>
            </a:r>
            <a:r>
              <a:rPr lang="en-US" altLang="zh-CN" dirty="0" err="1" smtClean="0"/>
              <a:t>subproblem</a:t>
            </a:r>
            <a:r>
              <a:rPr lang="en-US" altLang="zh-CN" dirty="0" smtClean="0"/>
              <a:t>; lookup as needed.</a:t>
            </a:r>
          </a:p>
          <a:p>
            <a:endParaRPr lang="zh-CN" altLang="en-US" dirty="0"/>
          </a:p>
        </p:txBody>
      </p:sp>
      <p:pic>
        <p:nvPicPr>
          <p:cNvPr id="47106" name="Picture 2"/>
          <p:cNvPicPr>
            <a:picLocks noChangeAspect="1" noChangeArrowheads="1"/>
          </p:cNvPicPr>
          <p:nvPr/>
        </p:nvPicPr>
        <p:blipFill>
          <a:blip r:embed="rId2" cstate="print"/>
          <a:srcRect/>
          <a:stretch>
            <a:fillRect/>
          </a:stretch>
        </p:blipFill>
        <p:spPr bwMode="auto">
          <a:xfrm>
            <a:off x="642910" y="2214554"/>
            <a:ext cx="7993661" cy="4176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Weighted interval scheduling</a:t>
            </a:r>
            <a:endParaRPr lang="zh-CN" altLang="en-US" dirty="0"/>
          </a:p>
        </p:txBody>
      </p:sp>
      <p:sp>
        <p:nvSpPr>
          <p:cNvPr id="3" name="内容占位符 2"/>
          <p:cNvSpPr>
            <a:spLocks noGrp="1"/>
          </p:cNvSpPr>
          <p:nvPr>
            <p:ph idx="1"/>
          </p:nvPr>
        </p:nvSpPr>
        <p:spPr/>
        <p:txBody>
          <a:bodyPr/>
          <a:lstStyle/>
          <a:p>
            <a:r>
              <a:rPr lang="en-US" altLang="zh-CN" dirty="0" err="1" smtClean="0"/>
              <a:t>Memoized</a:t>
            </a:r>
            <a:r>
              <a:rPr lang="en-US" altLang="zh-CN" dirty="0" smtClean="0"/>
              <a:t> version of algorithm takes </a:t>
            </a:r>
            <a:r>
              <a:rPr lang="en-US" altLang="zh-CN" i="1" dirty="0" smtClean="0"/>
              <a:t>O(n log n)</a:t>
            </a:r>
            <a:r>
              <a:rPr lang="en-US" altLang="zh-CN" dirty="0" smtClean="0"/>
              <a:t> time.</a:t>
            </a:r>
          </a:p>
          <a:p>
            <a:pPr lvl="1"/>
            <a:r>
              <a:rPr lang="en-US" altLang="zh-CN" dirty="0" smtClean="0"/>
              <a:t>Sort by finish time: </a:t>
            </a:r>
            <a:r>
              <a:rPr lang="en-US" altLang="zh-CN" i="1" dirty="0" smtClean="0"/>
              <a:t>O(n log n).</a:t>
            </a:r>
          </a:p>
          <a:p>
            <a:pPr lvl="1"/>
            <a:r>
              <a:rPr lang="pt-BR" altLang="zh-CN" dirty="0" smtClean="0"/>
              <a:t>Computing </a:t>
            </a:r>
            <a:r>
              <a:rPr lang="pt-BR" altLang="zh-CN" i="1" dirty="0" smtClean="0"/>
              <a:t>p(⋅) : O(n log n)</a:t>
            </a:r>
            <a:r>
              <a:rPr lang="pt-BR" altLang="zh-CN" dirty="0" smtClean="0"/>
              <a:t> via binary search.</a:t>
            </a:r>
          </a:p>
          <a:p>
            <a:r>
              <a:rPr lang="en-US" altLang="zh-CN" dirty="0" smtClean="0"/>
              <a:t>Overall running time of M-COMPUTE-OPT(</a:t>
            </a:r>
            <a:r>
              <a:rPr lang="en-US" altLang="zh-CN" i="1" dirty="0" smtClean="0"/>
              <a:t>n) </a:t>
            </a:r>
            <a:r>
              <a:rPr lang="en-US" altLang="zh-CN" dirty="0" smtClean="0"/>
              <a:t>is</a:t>
            </a:r>
            <a:r>
              <a:rPr lang="en-US" altLang="zh-CN" i="1" dirty="0" smtClean="0"/>
              <a:t> O(n).</a:t>
            </a:r>
          </a:p>
          <a:p>
            <a:r>
              <a:rPr lang="en-US" altLang="zh-CN" dirty="0" smtClean="0"/>
              <a:t>Question. DP algorithm computes optimal value. How to find solution itself?</a:t>
            </a:r>
          </a:p>
          <a:p>
            <a:r>
              <a:rPr lang="en-US" altLang="zh-CN" dirty="0" smtClean="0"/>
              <a:t>Answer: </a:t>
            </a:r>
            <a:r>
              <a:rPr lang="en-US" altLang="zh-CN" dirty="0" err="1" smtClean="0"/>
              <a:t>Traceback</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Longest Common Subsequence</a:t>
            </a:r>
            <a:endParaRPr lang="zh-CN" altLang="en-US" dirty="0"/>
          </a:p>
        </p:txBody>
      </p:sp>
      <p:sp>
        <p:nvSpPr>
          <p:cNvPr id="3" name="内容占位符 2"/>
          <p:cNvSpPr>
            <a:spLocks noGrp="1"/>
          </p:cNvSpPr>
          <p:nvPr>
            <p:ph idx="1"/>
          </p:nvPr>
        </p:nvSpPr>
        <p:spPr/>
        <p:txBody>
          <a:bodyPr/>
          <a:lstStyle/>
          <a:p>
            <a:r>
              <a:rPr lang="en-US" altLang="zh-CN" dirty="0" smtClean="0"/>
              <a:t>The longest common subsequence (</a:t>
            </a:r>
            <a:r>
              <a:rPr lang="en-US" altLang="zh-CN" b="1" dirty="0" smtClean="0"/>
              <a:t>LCS</a:t>
            </a:r>
            <a:r>
              <a:rPr lang="en-US" altLang="zh-CN" dirty="0" smtClean="0"/>
              <a:t>) problem is to find the longest subsequence common to all sequences in a set of sequences.</a:t>
            </a:r>
          </a:p>
          <a:p>
            <a:r>
              <a:rPr lang="en-US" altLang="zh-CN" dirty="0" smtClean="0"/>
              <a:t>Given two strings </a:t>
            </a:r>
            <a:r>
              <a:rPr lang="en-US" altLang="zh-CN" i="1" dirty="0" smtClean="0"/>
              <a:t>x</a:t>
            </a:r>
            <a:r>
              <a:rPr lang="en-US" altLang="zh-CN" dirty="0" smtClean="0"/>
              <a:t> and </a:t>
            </a:r>
            <a:r>
              <a:rPr lang="en-US" altLang="zh-CN" i="1" dirty="0" smtClean="0"/>
              <a:t>y</a:t>
            </a:r>
            <a:r>
              <a:rPr lang="en-US" altLang="zh-CN" dirty="0" smtClean="0"/>
              <a:t>, find the LCS and print its length.</a:t>
            </a:r>
          </a:p>
          <a:p>
            <a:r>
              <a:rPr lang="en-US" altLang="zh-CN" dirty="0" smtClean="0"/>
              <a:t>Example:</a:t>
            </a:r>
          </a:p>
          <a:p>
            <a:pPr>
              <a:buNone/>
            </a:pPr>
            <a:r>
              <a:rPr lang="en-US" altLang="zh-CN" dirty="0" smtClean="0"/>
              <a:t>	x: ABCBDAB</a:t>
            </a:r>
          </a:p>
          <a:p>
            <a:pPr>
              <a:buNone/>
            </a:pPr>
            <a:r>
              <a:rPr lang="en-US" altLang="zh-CN" dirty="0" smtClean="0"/>
              <a:t>	y: BDCABC</a:t>
            </a:r>
          </a:p>
          <a:p>
            <a:r>
              <a:rPr lang="en-US" altLang="zh-CN" dirty="0" smtClean="0"/>
              <a:t>"BCAB" is the longest subsequence found in both sequences, so the answer is 4.</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Longest Common Subsequence</a:t>
            </a:r>
            <a:endParaRPr lang="zh-CN" altLang="en-US" dirty="0"/>
          </a:p>
        </p:txBody>
      </p:sp>
      <p:sp>
        <p:nvSpPr>
          <p:cNvPr id="3" name="内容占位符 2"/>
          <p:cNvSpPr>
            <a:spLocks noGrp="1"/>
          </p:cNvSpPr>
          <p:nvPr>
            <p:ph idx="1"/>
          </p:nvPr>
        </p:nvSpPr>
        <p:spPr/>
        <p:txBody>
          <a:bodyPr/>
          <a:lstStyle/>
          <a:p>
            <a:r>
              <a:rPr lang="en-US" altLang="zh-CN" dirty="0" smtClean="0"/>
              <a:t>There are 2</a:t>
            </a:r>
            <a:r>
              <a:rPr lang="en-US" altLang="zh-CN" i="1" baseline="30000" dirty="0" smtClean="0"/>
              <a:t>m</a:t>
            </a:r>
            <a:r>
              <a:rPr lang="en-US" altLang="zh-CN" dirty="0" smtClean="0"/>
              <a:t> subsequences of X.</a:t>
            </a:r>
          </a:p>
          <a:p>
            <a:r>
              <a:rPr lang="en-US" altLang="zh-CN" dirty="0" smtClean="0"/>
              <a:t>Testing a subsequence (length </a:t>
            </a:r>
            <a:r>
              <a:rPr lang="en-US" altLang="zh-CN" i="1" dirty="0" smtClean="0"/>
              <a:t>k</a:t>
            </a:r>
            <a:r>
              <a:rPr lang="en-US" altLang="zh-CN" dirty="0" smtClean="0"/>
              <a:t>) takes time O(</a:t>
            </a:r>
            <a:r>
              <a:rPr lang="en-US" altLang="zh-CN" i="1" dirty="0" smtClean="0"/>
              <a:t>k</a:t>
            </a:r>
            <a:r>
              <a:rPr lang="en-US" altLang="zh-CN" dirty="0" smtClean="0"/>
              <a:t>).</a:t>
            </a:r>
          </a:p>
          <a:p>
            <a:r>
              <a:rPr lang="en-US" altLang="zh-CN" dirty="0" smtClean="0"/>
              <a:t>So brute force algorithm is O(</a:t>
            </a:r>
            <a:r>
              <a:rPr lang="en-US" altLang="zh-CN" i="1" dirty="0" smtClean="0"/>
              <a:t>n</a:t>
            </a:r>
            <a:r>
              <a:rPr lang="en-US" altLang="zh-CN" dirty="0" smtClean="0"/>
              <a:t>*2</a:t>
            </a:r>
            <a:r>
              <a:rPr lang="en-US" altLang="zh-CN" i="1" baseline="30000" dirty="0" smtClean="0"/>
              <a:t>m</a:t>
            </a:r>
            <a:r>
              <a:rPr lang="en-US" altLang="zh-CN" dirty="0" smtClean="0"/>
              <a:t>).</a:t>
            </a:r>
          </a:p>
          <a:p>
            <a:r>
              <a:rPr lang="en-US" altLang="zh-CN" dirty="0" smtClean="0"/>
              <a:t>Divide-and-conquer or Greedy algorithm?</a:t>
            </a:r>
          </a:p>
          <a:p>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Longest Common Subsequence</a:t>
            </a:r>
            <a:endParaRPr lang="zh-CN" altLang="en-US" dirty="0"/>
          </a:p>
        </p:txBody>
      </p:sp>
      <p:sp>
        <p:nvSpPr>
          <p:cNvPr id="3" name="内容占位符 2"/>
          <p:cNvSpPr>
            <a:spLocks noGrp="1"/>
          </p:cNvSpPr>
          <p:nvPr>
            <p:ph idx="1"/>
          </p:nvPr>
        </p:nvSpPr>
        <p:spPr/>
        <p:txBody>
          <a:bodyPr/>
          <a:lstStyle/>
          <a:p>
            <a:r>
              <a:rPr lang="en-US" altLang="zh-CN" dirty="0" smtClean="0"/>
              <a:t>Let two sequences be defined as follows: </a:t>
            </a:r>
            <a:r>
              <a:rPr lang="en-US" altLang="zh-CN" i="1" dirty="0" smtClean="0"/>
              <a:t>X</a:t>
            </a:r>
            <a:r>
              <a:rPr lang="en-US" altLang="zh-CN" dirty="0" smtClean="0"/>
              <a:t> = (</a:t>
            </a:r>
            <a:r>
              <a:rPr lang="en-US" altLang="zh-CN" i="1" dirty="0" smtClean="0"/>
              <a:t>x</a:t>
            </a:r>
            <a:r>
              <a:rPr lang="en-US" altLang="zh-CN" baseline="-25000" dirty="0" smtClean="0"/>
              <a:t>1</a:t>
            </a:r>
            <a:r>
              <a:rPr lang="en-US" altLang="zh-CN" dirty="0" smtClean="0"/>
              <a:t>, </a:t>
            </a:r>
            <a:r>
              <a:rPr lang="en-US" altLang="zh-CN" i="1" dirty="0" smtClean="0"/>
              <a:t>x</a:t>
            </a:r>
            <a:r>
              <a:rPr lang="en-US" altLang="zh-CN" baseline="-25000" dirty="0" smtClean="0"/>
              <a:t>2</a:t>
            </a:r>
            <a:r>
              <a:rPr lang="en-US" altLang="zh-CN" dirty="0" smtClean="0"/>
              <a:t>...</a:t>
            </a:r>
            <a:r>
              <a:rPr lang="en-US" altLang="zh-CN" i="1" dirty="0" err="1" smtClean="0"/>
              <a:t>x</a:t>
            </a:r>
            <a:r>
              <a:rPr lang="en-US" altLang="zh-CN" baseline="-25000" dirty="0" err="1" smtClean="0"/>
              <a:t>m</a:t>
            </a:r>
            <a:r>
              <a:rPr lang="en-US" altLang="zh-CN" dirty="0" smtClean="0"/>
              <a:t>) and </a:t>
            </a:r>
            <a:r>
              <a:rPr lang="en-US" altLang="zh-CN" i="1" dirty="0" smtClean="0"/>
              <a:t>Y</a:t>
            </a:r>
            <a:r>
              <a:rPr lang="en-US" altLang="zh-CN" dirty="0" smtClean="0"/>
              <a:t> = (</a:t>
            </a:r>
            <a:r>
              <a:rPr lang="en-US" altLang="zh-CN" i="1" dirty="0" smtClean="0"/>
              <a:t>y</a:t>
            </a:r>
            <a:r>
              <a:rPr lang="en-US" altLang="zh-CN" baseline="-25000" dirty="0" smtClean="0"/>
              <a:t>1</a:t>
            </a:r>
            <a:r>
              <a:rPr lang="en-US" altLang="zh-CN" dirty="0" smtClean="0"/>
              <a:t>, </a:t>
            </a:r>
            <a:r>
              <a:rPr lang="en-US" altLang="zh-CN" i="1" dirty="0" smtClean="0"/>
              <a:t>y</a:t>
            </a:r>
            <a:r>
              <a:rPr lang="en-US" altLang="zh-CN" baseline="-25000" dirty="0" smtClean="0"/>
              <a:t>2</a:t>
            </a:r>
            <a:r>
              <a:rPr lang="en-US" altLang="zh-CN" dirty="0" smtClean="0"/>
              <a:t>...</a:t>
            </a:r>
            <a:r>
              <a:rPr lang="en-US" altLang="zh-CN" i="1" dirty="0" err="1" smtClean="0"/>
              <a:t>y</a:t>
            </a:r>
            <a:r>
              <a:rPr lang="en-US" altLang="zh-CN" baseline="-25000" dirty="0" err="1" smtClean="0"/>
              <a:t>n</a:t>
            </a:r>
            <a:r>
              <a:rPr lang="en-US" altLang="zh-CN" dirty="0" smtClean="0"/>
              <a:t>). The prefixes of </a:t>
            </a:r>
            <a:r>
              <a:rPr lang="en-US" altLang="zh-CN" i="1" dirty="0" smtClean="0"/>
              <a:t>X</a:t>
            </a:r>
            <a:r>
              <a:rPr lang="en-US" altLang="zh-CN" dirty="0" smtClean="0"/>
              <a:t> are </a:t>
            </a:r>
            <a:r>
              <a:rPr lang="en-US" altLang="zh-CN" i="1" dirty="0" smtClean="0"/>
              <a:t>X</a:t>
            </a:r>
            <a:r>
              <a:rPr lang="en-US" altLang="zh-CN" baseline="-25000" dirty="0" smtClean="0"/>
              <a:t>1, 2,...m</a:t>
            </a:r>
            <a:r>
              <a:rPr lang="en-US" altLang="zh-CN" dirty="0" smtClean="0"/>
              <a:t>; the prefixes of </a:t>
            </a:r>
            <a:r>
              <a:rPr lang="en-US" altLang="zh-CN" i="1" dirty="0" smtClean="0"/>
              <a:t>Y</a:t>
            </a:r>
            <a:r>
              <a:rPr lang="en-US" altLang="zh-CN" dirty="0" smtClean="0"/>
              <a:t> are </a:t>
            </a:r>
            <a:r>
              <a:rPr lang="en-US" altLang="zh-CN" i="1" dirty="0" smtClean="0"/>
              <a:t>Y</a:t>
            </a:r>
            <a:r>
              <a:rPr lang="en-US" altLang="zh-CN" baseline="-25000" dirty="0" smtClean="0"/>
              <a:t>1, 2,...n</a:t>
            </a:r>
            <a:r>
              <a:rPr lang="en-US" altLang="zh-CN" dirty="0" smtClean="0"/>
              <a:t>.</a:t>
            </a:r>
          </a:p>
          <a:p>
            <a:r>
              <a:rPr lang="en-US" altLang="zh-CN" dirty="0" smtClean="0"/>
              <a:t>Let </a:t>
            </a:r>
            <a:r>
              <a:rPr lang="en-US" altLang="zh-CN" i="1" dirty="0" smtClean="0"/>
              <a:t>LCS</a:t>
            </a:r>
            <a:r>
              <a:rPr lang="en-US" altLang="zh-CN" dirty="0" smtClean="0"/>
              <a:t>(</a:t>
            </a:r>
            <a:r>
              <a:rPr lang="en-US" altLang="zh-CN" i="1" dirty="0" err="1" smtClean="0"/>
              <a:t>X</a:t>
            </a:r>
            <a:r>
              <a:rPr lang="en-US" altLang="zh-CN" i="1" baseline="-25000" dirty="0" err="1" smtClean="0"/>
              <a:t>i</a:t>
            </a:r>
            <a:r>
              <a:rPr lang="en-US" altLang="zh-CN" dirty="0" err="1" smtClean="0"/>
              <a:t>,</a:t>
            </a:r>
            <a:r>
              <a:rPr lang="en-US" altLang="zh-CN" i="1" dirty="0" err="1" smtClean="0"/>
              <a:t>Y</a:t>
            </a:r>
            <a:r>
              <a:rPr lang="en-US" altLang="zh-CN" i="1" baseline="-25000" dirty="0" err="1" smtClean="0"/>
              <a:t>j</a:t>
            </a:r>
            <a:r>
              <a:rPr lang="en-US" altLang="zh-CN" dirty="0" smtClean="0"/>
              <a:t>) represent the set of longest common subsequence of prefixes </a:t>
            </a:r>
            <a:r>
              <a:rPr lang="en-US" altLang="zh-CN" i="1" dirty="0" smtClean="0"/>
              <a:t>X</a:t>
            </a:r>
            <a:r>
              <a:rPr lang="en-US" altLang="zh-CN" i="1" baseline="-25000" dirty="0" smtClean="0"/>
              <a:t>i</a:t>
            </a:r>
            <a:r>
              <a:rPr lang="en-US" altLang="zh-CN" dirty="0" smtClean="0"/>
              <a:t> and </a:t>
            </a:r>
            <a:r>
              <a:rPr lang="en-US" altLang="zh-CN" i="1" dirty="0" err="1" smtClean="0"/>
              <a:t>Y</a:t>
            </a:r>
            <a:r>
              <a:rPr lang="en-US" altLang="zh-CN" i="1" baseline="-25000" dirty="0" err="1" smtClean="0"/>
              <a:t>j</a:t>
            </a:r>
            <a:r>
              <a:rPr lang="en-US" altLang="zh-CN" dirty="0" smtClean="0"/>
              <a:t>.</a:t>
            </a:r>
          </a:p>
          <a:p>
            <a:r>
              <a:rPr lang="en-US" altLang="zh-CN" dirty="0" smtClean="0"/>
              <a:t>Find the recurrence</a:t>
            </a:r>
          </a:p>
          <a:p>
            <a:pPr lvl="1"/>
            <a:r>
              <a:rPr lang="en-US" altLang="zh-CN" dirty="0" smtClean="0"/>
              <a:t>If x</a:t>
            </a:r>
            <a:r>
              <a:rPr lang="en-US" altLang="zh-CN" baseline="-25000" dirty="0" smtClean="0"/>
              <a:t>i</a:t>
            </a:r>
            <a:r>
              <a:rPr lang="en-US" altLang="zh-CN" dirty="0" smtClean="0"/>
              <a:t> = </a:t>
            </a:r>
            <a:r>
              <a:rPr lang="en-US" altLang="zh-CN" dirty="0" err="1" smtClean="0"/>
              <a:t>y</a:t>
            </a:r>
            <a:r>
              <a:rPr lang="en-US" altLang="zh-CN" baseline="-25000" dirty="0" err="1" smtClean="0"/>
              <a:t>j</a:t>
            </a:r>
            <a:r>
              <a:rPr lang="en-US" altLang="zh-CN" dirty="0" smtClean="0"/>
              <a:t> , they both contribute to the LCS. Then,</a:t>
            </a:r>
          </a:p>
          <a:p>
            <a:pPr lvl="1">
              <a:buNone/>
            </a:pPr>
            <a:r>
              <a:rPr lang="en-US" altLang="zh-CN" i="1" dirty="0" smtClean="0"/>
              <a:t>	LCS</a:t>
            </a:r>
            <a:r>
              <a:rPr lang="en-US" altLang="zh-CN" dirty="0" smtClean="0"/>
              <a:t>(</a:t>
            </a:r>
            <a:r>
              <a:rPr lang="en-US" altLang="zh-CN" i="1" dirty="0" err="1" smtClean="0"/>
              <a:t>X</a:t>
            </a:r>
            <a:r>
              <a:rPr lang="en-US" altLang="zh-CN" i="1" baseline="-25000" dirty="0" err="1" smtClean="0"/>
              <a:t>i</a:t>
            </a:r>
            <a:r>
              <a:rPr lang="en-US" altLang="zh-CN" dirty="0" err="1" smtClean="0"/>
              <a:t>,</a:t>
            </a:r>
            <a:r>
              <a:rPr lang="en-US" altLang="zh-CN" i="1" dirty="0" err="1" smtClean="0"/>
              <a:t>Y</a:t>
            </a:r>
            <a:r>
              <a:rPr lang="en-US" altLang="zh-CN" i="1" baseline="-25000" dirty="0" err="1" smtClean="0"/>
              <a:t>j</a:t>
            </a:r>
            <a:r>
              <a:rPr lang="en-US" altLang="zh-CN" dirty="0" smtClean="0"/>
              <a:t>) = </a:t>
            </a:r>
            <a:r>
              <a:rPr lang="en-US" altLang="zh-CN" i="1" dirty="0" smtClean="0"/>
              <a:t>LCS</a:t>
            </a:r>
            <a:r>
              <a:rPr lang="en-US" altLang="zh-CN" dirty="0" smtClean="0"/>
              <a:t>(</a:t>
            </a:r>
            <a:r>
              <a:rPr lang="en-US" altLang="zh-CN" i="1" dirty="0" smtClean="0"/>
              <a:t>X</a:t>
            </a:r>
            <a:r>
              <a:rPr lang="en-US" altLang="zh-CN" i="1" baseline="-25000" dirty="0" smtClean="0"/>
              <a:t>i-1</a:t>
            </a:r>
            <a:r>
              <a:rPr lang="en-US" altLang="zh-CN" dirty="0" smtClean="0"/>
              <a:t>,</a:t>
            </a:r>
            <a:r>
              <a:rPr lang="en-US" altLang="zh-CN" i="1" dirty="0" smtClean="0"/>
              <a:t>Y</a:t>
            </a:r>
            <a:r>
              <a:rPr lang="en-US" altLang="zh-CN" i="1" baseline="-25000" dirty="0" smtClean="0"/>
              <a:t>j-1</a:t>
            </a:r>
            <a:r>
              <a:rPr lang="en-US" altLang="zh-CN" dirty="0" smtClean="0"/>
              <a:t>) + 1</a:t>
            </a:r>
          </a:p>
          <a:p>
            <a:pPr lvl="1"/>
            <a:r>
              <a:rPr lang="en-US" altLang="zh-CN" dirty="0" smtClean="0"/>
              <a:t>Either </a:t>
            </a:r>
            <a:r>
              <a:rPr lang="en-US" altLang="zh-CN" i="1" dirty="0" smtClean="0"/>
              <a:t>x</a:t>
            </a:r>
            <a:r>
              <a:rPr lang="en-US" altLang="zh-CN" i="1" baseline="-25000" dirty="0" smtClean="0"/>
              <a:t>i</a:t>
            </a:r>
            <a:r>
              <a:rPr lang="en-US" altLang="zh-CN" dirty="0" smtClean="0"/>
              <a:t> </a:t>
            </a:r>
            <a:r>
              <a:rPr lang="en-US" altLang="zh-CN" sz="400" dirty="0" smtClean="0"/>
              <a:t> </a:t>
            </a:r>
            <a:r>
              <a:rPr lang="en-US" altLang="zh-CN" dirty="0" smtClean="0"/>
              <a:t>or </a:t>
            </a:r>
            <a:r>
              <a:rPr lang="en-US" altLang="zh-CN" i="1" dirty="0" err="1" smtClean="0"/>
              <a:t>y</a:t>
            </a:r>
            <a:r>
              <a:rPr lang="en-US" altLang="zh-CN" i="1" baseline="-25000" dirty="0" err="1" smtClean="0"/>
              <a:t>j</a:t>
            </a:r>
            <a:r>
              <a:rPr lang="en-US" altLang="zh-CN" dirty="0" smtClean="0"/>
              <a:t> </a:t>
            </a:r>
            <a:r>
              <a:rPr lang="en-US" altLang="zh-CN" sz="400" dirty="0" smtClean="0"/>
              <a:t> </a:t>
            </a:r>
            <a:r>
              <a:rPr lang="en-US" altLang="zh-CN" dirty="0" smtClean="0"/>
              <a:t>does not contribute to the LCS, so one can be dropped.</a:t>
            </a:r>
          </a:p>
          <a:p>
            <a:pPr lvl="1">
              <a:buNone/>
            </a:pPr>
            <a:r>
              <a:rPr lang="en-US" altLang="zh-CN" i="1" dirty="0" smtClean="0"/>
              <a:t>	LCS</a:t>
            </a:r>
            <a:r>
              <a:rPr lang="en-US" altLang="zh-CN" dirty="0" smtClean="0"/>
              <a:t>(</a:t>
            </a:r>
            <a:r>
              <a:rPr lang="en-US" altLang="zh-CN" i="1" dirty="0" err="1" smtClean="0"/>
              <a:t>X</a:t>
            </a:r>
            <a:r>
              <a:rPr lang="en-US" altLang="zh-CN" i="1" baseline="-25000" dirty="0" err="1" smtClean="0"/>
              <a:t>i</a:t>
            </a:r>
            <a:r>
              <a:rPr lang="en-US" altLang="zh-CN" dirty="0" err="1" smtClean="0"/>
              <a:t>,</a:t>
            </a:r>
            <a:r>
              <a:rPr lang="en-US" altLang="zh-CN" i="1" dirty="0" err="1" smtClean="0"/>
              <a:t>Y</a:t>
            </a:r>
            <a:r>
              <a:rPr lang="en-US" altLang="zh-CN" i="1" baseline="-25000" dirty="0" err="1" smtClean="0"/>
              <a:t>j</a:t>
            </a:r>
            <a:r>
              <a:rPr lang="en-US" altLang="zh-CN" dirty="0" smtClean="0"/>
              <a:t>) = max{ </a:t>
            </a:r>
            <a:r>
              <a:rPr lang="en-US" altLang="zh-CN" i="1" dirty="0" smtClean="0"/>
              <a:t>LCS</a:t>
            </a:r>
            <a:r>
              <a:rPr lang="en-US" altLang="zh-CN" dirty="0" smtClean="0"/>
              <a:t>(</a:t>
            </a:r>
            <a:r>
              <a:rPr lang="en-US" altLang="zh-CN" i="1" dirty="0" smtClean="0"/>
              <a:t>X</a:t>
            </a:r>
            <a:r>
              <a:rPr lang="en-US" altLang="zh-CN" i="1" baseline="-25000" dirty="0" smtClean="0"/>
              <a:t>i-1</a:t>
            </a:r>
            <a:r>
              <a:rPr lang="en-US" altLang="zh-CN" dirty="0" smtClean="0"/>
              <a:t>,</a:t>
            </a:r>
            <a:r>
              <a:rPr lang="en-US" altLang="zh-CN" i="1" dirty="0" smtClean="0"/>
              <a:t>Y</a:t>
            </a:r>
            <a:r>
              <a:rPr lang="en-US" altLang="zh-CN" i="1" baseline="-25000" dirty="0" smtClean="0"/>
              <a:t>j</a:t>
            </a:r>
            <a:r>
              <a:rPr lang="en-US" altLang="zh-CN" dirty="0" smtClean="0"/>
              <a:t>), </a:t>
            </a:r>
            <a:r>
              <a:rPr lang="en-US" altLang="zh-CN" i="1" dirty="0" smtClean="0"/>
              <a:t>LCS</a:t>
            </a:r>
            <a:r>
              <a:rPr lang="en-US" altLang="zh-CN" dirty="0" smtClean="0"/>
              <a:t>(</a:t>
            </a:r>
            <a:r>
              <a:rPr lang="en-US" altLang="zh-CN" i="1" dirty="0" smtClean="0"/>
              <a:t>X</a:t>
            </a:r>
            <a:r>
              <a:rPr lang="en-US" altLang="zh-CN" i="1" baseline="-25000" dirty="0" smtClean="0"/>
              <a:t>i</a:t>
            </a:r>
            <a:r>
              <a:rPr lang="en-US" altLang="zh-CN" dirty="0" smtClean="0"/>
              <a:t>,</a:t>
            </a:r>
            <a:r>
              <a:rPr lang="en-US" altLang="zh-CN" i="1" dirty="0" smtClean="0"/>
              <a:t>Y</a:t>
            </a:r>
            <a:r>
              <a:rPr lang="en-US" altLang="zh-CN" i="1" baseline="-25000" dirty="0" smtClean="0"/>
              <a:t>j-1</a:t>
            </a:r>
            <a:r>
              <a:rPr lang="en-US" altLang="zh-CN" dirty="0" smtClean="0"/>
              <a:t>) }</a:t>
            </a:r>
          </a:p>
          <a:p>
            <a:r>
              <a:rPr lang="en-US" altLang="zh-CN" dirty="0" smtClean="0"/>
              <a:t>Find and solve the base cases:</a:t>
            </a:r>
          </a:p>
          <a:p>
            <a:pPr>
              <a:buNone/>
            </a:pPr>
            <a:r>
              <a:rPr lang="en-US" altLang="zh-CN" i="1" dirty="0" smtClean="0"/>
              <a:t>		</a:t>
            </a:r>
            <a:r>
              <a:rPr lang="en-US" altLang="zh-CN" sz="2000" i="1" dirty="0" smtClean="0"/>
              <a:t>LCS</a:t>
            </a:r>
            <a:r>
              <a:rPr lang="en-US" altLang="zh-CN" sz="2000" dirty="0" smtClean="0"/>
              <a:t>(</a:t>
            </a:r>
            <a:r>
              <a:rPr lang="en-US" altLang="zh-CN" sz="2000" i="1" dirty="0" smtClean="0"/>
              <a:t>X</a:t>
            </a:r>
            <a:r>
              <a:rPr lang="en-US" altLang="zh-CN" sz="2000" i="1" baseline="-25000" dirty="0" smtClean="0"/>
              <a:t>i</a:t>
            </a:r>
            <a:r>
              <a:rPr lang="en-US" altLang="zh-CN" sz="2000" dirty="0" smtClean="0"/>
              <a:t>,</a:t>
            </a:r>
            <a:r>
              <a:rPr lang="en-US" altLang="zh-CN" sz="2000" i="1" dirty="0" smtClean="0"/>
              <a:t>Y</a:t>
            </a:r>
            <a:r>
              <a:rPr lang="en-US" altLang="zh-CN" sz="2000" i="1" baseline="-25000" dirty="0" smtClean="0"/>
              <a:t>0</a:t>
            </a:r>
            <a:r>
              <a:rPr lang="en-US" altLang="zh-CN" sz="2000" dirty="0" smtClean="0"/>
              <a:t>) = </a:t>
            </a:r>
            <a:r>
              <a:rPr lang="en-US" altLang="zh-CN" sz="2000" i="1" dirty="0" smtClean="0"/>
              <a:t>LCS</a:t>
            </a:r>
            <a:r>
              <a:rPr lang="en-US" altLang="zh-CN" sz="2000" dirty="0" smtClean="0"/>
              <a:t>(</a:t>
            </a:r>
            <a:r>
              <a:rPr lang="en-US" altLang="zh-CN" sz="2000" i="1" dirty="0" smtClean="0"/>
              <a:t>X</a:t>
            </a:r>
            <a:r>
              <a:rPr lang="en-US" altLang="zh-CN" sz="2000" i="1" baseline="-25000" dirty="0" smtClean="0"/>
              <a:t>0</a:t>
            </a:r>
            <a:r>
              <a:rPr lang="en-US" altLang="zh-CN" sz="2000" dirty="0" smtClean="0"/>
              <a:t>,</a:t>
            </a:r>
            <a:r>
              <a:rPr lang="en-US" altLang="zh-CN" sz="2000" i="1" dirty="0" smtClean="0"/>
              <a:t>Y</a:t>
            </a:r>
            <a:r>
              <a:rPr lang="en-US" altLang="zh-CN" sz="2000" i="1" baseline="-25000" dirty="0" smtClean="0"/>
              <a:t>j</a:t>
            </a:r>
            <a:r>
              <a:rPr lang="en-US" altLang="zh-CN" sz="2000" dirty="0" smtClean="0"/>
              <a:t>) = 0</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Longest Common Subsequence</a:t>
            </a:r>
            <a:endParaRPr lang="zh-CN" altLang="en-US" dirty="0"/>
          </a:p>
        </p:txBody>
      </p:sp>
      <p:sp>
        <p:nvSpPr>
          <p:cNvPr id="3" name="内容占位符 2"/>
          <p:cNvSpPr>
            <a:spLocks noGrp="1"/>
          </p:cNvSpPr>
          <p:nvPr>
            <p:ph idx="1"/>
          </p:nvPr>
        </p:nvSpPr>
        <p:spPr/>
        <p:txBody>
          <a:bodyPr/>
          <a:lstStyle/>
          <a:p>
            <a:r>
              <a:rPr lang="en-US" altLang="zh-CN" dirty="0" smtClean="0"/>
              <a:t>Implementation: O(nm)</a:t>
            </a:r>
            <a:endParaRPr lang="zh-CN" altLang="en-US" dirty="0"/>
          </a:p>
        </p:txBody>
      </p:sp>
      <p:sp>
        <p:nvSpPr>
          <p:cNvPr id="4" name="矩形 3"/>
          <p:cNvSpPr/>
          <p:nvPr/>
        </p:nvSpPr>
        <p:spPr>
          <a:xfrm>
            <a:off x="642910" y="1928802"/>
            <a:ext cx="7858180" cy="3046988"/>
          </a:xfrm>
          <a:prstGeom prst="rect">
            <a:avLst/>
          </a:prstGeom>
        </p:spPr>
        <p:txBody>
          <a:bodyPr wrap="square">
            <a:spAutoFit/>
          </a:bodyPr>
          <a:lstStyle/>
          <a:p>
            <a:r>
              <a:rPr lang="nn-NO" altLang="zh-CN" sz="2400" b="1" dirty="0" smtClean="0"/>
              <a:t>for</a:t>
            </a:r>
            <a:r>
              <a:rPr lang="nn-NO" altLang="zh-CN" sz="2400" dirty="0" smtClean="0"/>
              <a:t> (i=0;i&lt;=n;i++) LCS[i][0]=0;</a:t>
            </a:r>
          </a:p>
          <a:p>
            <a:r>
              <a:rPr lang="en-US" altLang="zh-CN" sz="2400" b="1" dirty="0" smtClean="0"/>
              <a:t>for</a:t>
            </a:r>
            <a:r>
              <a:rPr lang="en-US" altLang="zh-CN" sz="2400" dirty="0" smtClean="0"/>
              <a:t> (j=0;j&lt;=</a:t>
            </a:r>
            <a:r>
              <a:rPr lang="en-US" altLang="zh-CN" sz="2400" dirty="0" err="1" smtClean="0"/>
              <a:t>m;j</a:t>
            </a:r>
            <a:r>
              <a:rPr lang="en-US" altLang="zh-CN" sz="2400" dirty="0" smtClean="0"/>
              <a:t>++) LCS[0][j]=0;</a:t>
            </a:r>
          </a:p>
          <a:p>
            <a:r>
              <a:rPr lang="en-US" altLang="zh-CN" sz="2400" b="1" dirty="0" smtClean="0"/>
              <a:t>for</a:t>
            </a:r>
            <a:r>
              <a:rPr lang="en-US" altLang="zh-CN" sz="2400" dirty="0" smtClean="0"/>
              <a:t> (</a:t>
            </a:r>
            <a:r>
              <a:rPr lang="en-US" altLang="zh-CN" sz="2400" dirty="0" err="1" smtClean="0"/>
              <a:t>i</a:t>
            </a:r>
            <a:r>
              <a:rPr lang="en-US" altLang="zh-CN" sz="2400" dirty="0" smtClean="0"/>
              <a:t>=1;i&lt;=</a:t>
            </a:r>
            <a:r>
              <a:rPr lang="en-US" altLang="zh-CN" sz="2400" dirty="0" err="1" smtClean="0"/>
              <a:t>n;i</a:t>
            </a:r>
            <a:r>
              <a:rPr lang="en-US" altLang="zh-CN" sz="2400" dirty="0" smtClean="0"/>
              <a:t>++) {</a:t>
            </a:r>
          </a:p>
          <a:p>
            <a:r>
              <a:rPr lang="en-US" altLang="zh-CN" sz="2400" dirty="0" smtClean="0"/>
              <a:t>	</a:t>
            </a:r>
            <a:r>
              <a:rPr lang="en-US" altLang="zh-CN" sz="2400" b="1" dirty="0" smtClean="0"/>
              <a:t>for</a:t>
            </a:r>
            <a:r>
              <a:rPr lang="en-US" altLang="zh-CN" sz="2400" dirty="0" smtClean="0"/>
              <a:t> (j=1;j&lt;=</a:t>
            </a:r>
            <a:r>
              <a:rPr lang="en-US" altLang="zh-CN" sz="2400" dirty="0" err="1" smtClean="0"/>
              <a:t>m;j</a:t>
            </a:r>
            <a:r>
              <a:rPr lang="en-US" altLang="zh-CN" sz="2400" dirty="0" smtClean="0"/>
              <a:t>++) {</a:t>
            </a:r>
          </a:p>
          <a:p>
            <a:r>
              <a:rPr lang="en-US" altLang="zh-CN" sz="2400" dirty="0" smtClean="0"/>
              <a:t>		</a:t>
            </a:r>
            <a:r>
              <a:rPr lang="en-US" altLang="zh-CN" sz="2400" b="1" dirty="0" smtClean="0"/>
              <a:t>if</a:t>
            </a:r>
            <a:r>
              <a:rPr lang="en-US" altLang="zh-CN" sz="2400" dirty="0" smtClean="0"/>
              <a:t> (x[</a:t>
            </a:r>
            <a:r>
              <a:rPr lang="en-US" altLang="zh-CN" sz="2400" dirty="0" err="1" smtClean="0"/>
              <a:t>i</a:t>
            </a:r>
            <a:r>
              <a:rPr lang="en-US" altLang="zh-CN" sz="2400" dirty="0" smtClean="0"/>
              <a:t>]==y[j]) LCS[</a:t>
            </a:r>
            <a:r>
              <a:rPr lang="en-US" altLang="zh-CN" sz="2400" dirty="0" err="1" smtClean="0"/>
              <a:t>i</a:t>
            </a:r>
            <a:r>
              <a:rPr lang="en-US" altLang="zh-CN" sz="2400" dirty="0" smtClean="0"/>
              <a:t>][j]=LCS[i-1][j-1]+1;</a:t>
            </a:r>
          </a:p>
          <a:p>
            <a:r>
              <a:rPr lang="en-US" altLang="zh-CN" sz="2400" dirty="0" smtClean="0"/>
              <a:t>		</a:t>
            </a:r>
            <a:r>
              <a:rPr lang="en-US" altLang="zh-CN" sz="2400" b="1" dirty="0" smtClean="0"/>
              <a:t>else</a:t>
            </a:r>
            <a:r>
              <a:rPr lang="en-US" altLang="zh-CN" sz="2400" dirty="0" smtClean="0"/>
              <a:t> LCS</a:t>
            </a:r>
            <a:r>
              <a:rPr lang="pl-PL" altLang="zh-CN" sz="2400" dirty="0" smtClean="0"/>
              <a:t>[i][j]=max(</a:t>
            </a:r>
            <a:r>
              <a:rPr lang="en-US" altLang="zh-CN" sz="2400" dirty="0" smtClean="0"/>
              <a:t>LCS</a:t>
            </a:r>
            <a:r>
              <a:rPr lang="pl-PL" altLang="zh-CN" sz="2400" dirty="0" smtClean="0"/>
              <a:t>[i-1][j],</a:t>
            </a:r>
            <a:r>
              <a:rPr lang="en-US" altLang="zh-CN" sz="2400" dirty="0" smtClean="0"/>
              <a:t>LCS</a:t>
            </a:r>
            <a:r>
              <a:rPr lang="pl-PL" altLang="zh-CN" sz="2400" dirty="0" smtClean="0"/>
              <a:t>[i][j-1]);</a:t>
            </a:r>
          </a:p>
          <a:p>
            <a:r>
              <a:rPr lang="en-US" altLang="zh-CN" sz="2400" dirty="0" smtClean="0"/>
              <a:t>	}</a:t>
            </a:r>
          </a:p>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Algorithmic Paradigms</a:t>
            </a:r>
            <a:endParaRPr lang="zh-CN" altLang="en-US" dirty="0"/>
          </a:p>
        </p:txBody>
      </p:sp>
      <p:sp>
        <p:nvSpPr>
          <p:cNvPr id="3" name="内容占位符 2"/>
          <p:cNvSpPr>
            <a:spLocks noGrp="1"/>
          </p:cNvSpPr>
          <p:nvPr>
            <p:ph idx="1"/>
          </p:nvPr>
        </p:nvSpPr>
        <p:spPr/>
        <p:txBody>
          <a:bodyPr/>
          <a:lstStyle/>
          <a:p>
            <a:r>
              <a:rPr lang="en-US" altLang="zh-CN" b="1" dirty="0" smtClean="0"/>
              <a:t>Greedy</a:t>
            </a:r>
            <a:r>
              <a:rPr lang="en-US" altLang="zh-CN" dirty="0" smtClean="0"/>
              <a:t>: Build up a solution incrementally, myopically optimizing some local criterion.</a:t>
            </a:r>
          </a:p>
          <a:p>
            <a:r>
              <a:rPr lang="en-US" altLang="zh-CN" b="1" dirty="0" smtClean="0"/>
              <a:t>Divide-and-conquer</a:t>
            </a:r>
            <a:r>
              <a:rPr lang="en-US" altLang="zh-CN" dirty="0" smtClean="0"/>
              <a:t>: Break up a problem into independent </a:t>
            </a:r>
            <a:r>
              <a:rPr lang="en-US" altLang="zh-CN" dirty="0" err="1" smtClean="0"/>
              <a:t>subproblems</a:t>
            </a:r>
            <a:r>
              <a:rPr lang="en-US" altLang="zh-CN" dirty="0" smtClean="0"/>
              <a:t>, solve each </a:t>
            </a:r>
            <a:r>
              <a:rPr lang="en-US" altLang="zh-CN" dirty="0" err="1" smtClean="0"/>
              <a:t>subproblem</a:t>
            </a:r>
            <a:r>
              <a:rPr lang="en-US" altLang="zh-CN" dirty="0" smtClean="0"/>
              <a:t>, and combine solution to </a:t>
            </a:r>
            <a:r>
              <a:rPr lang="en-US" altLang="zh-CN" dirty="0" err="1" smtClean="0"/>
              <a:t>subproblems</a:t>
            </a:r>
            <a:r>
              <a:rPr lang="en-US" altLang="zh-CN" dirty="0" smtClean="0"/>
              <a:t> to form solution to original problem.</a:t>
            </a:r>
          </a:p>
          <a:p>
            <a:r>
              <a:rPr lang="en-US" altLang="zh-CN" b="1" dirty="0" smtClean="0"/>
              <a:t>Dynamic programming</a:t>
            </a:r>
            <a:r>
              <a:rPr lang="en-US" altLang="zh-CN" dirty="0" smtClean="0"/>
              <a:t>: Break up a problem into a series of overlapping </a:t>
            </a:r>
            <a:r>
              <a:rPr lang="en-US" altLang="zh-CN" dirty="0" err="1" smtClean="0"/>
              <a:t>subproblems</a:t>
            </a:r>
            <a:r>
              <a:rPr lang="en-US" altLang="zh-CN" dirty="0" smtClean="0"/>
              <a:t>, and build up solutions to larger and larger </a:t>
            </a:r>
            <a:r>
              <a:rPr lang="en-US" altLang="zh-CN" dirty="0" err="1" smtClean="0"/>
              <a:t>subproblems</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Longest Common Subsequence</a:t>
            </a:r>
            <a:endParaRPr lang="zh-CN" altLang="en-US" dirty="0"/>
          </a:p>
        </p:txBody>
      </p:sp>
      <p:sp>
        <p:nvSpPr>
          <p:cNvPr id="20" name="内容占位符 19"/>
          <p:cNvSpPr>
            <a:spLocks noGrp="1"/>
          </p:cNvSpPr>
          <p:nvPr>
            <p:ph idx="1"/>
          </p:nvPr>
        </p:nvSpPr>
        <p:spPr/>
        <p:txBody>
          <a:bodyPr/>
          <a:lstStyle/>
          <a:p>
            <a:r>
              <a:rPr lang="en-US" altLang="zh-CN" dirty="0" smtClean="0"/>
              <a:t>Example:</a:t>
            </a:r>
          </a:p>
          <a:p>
            <a:pPr>
              <a:buNone/>
            </a:pPr>
            <a:r>
              <a:rPr lang="en-US" altLang="zh-CN" dirty="0" smtClean="0"/>
              <a:t>	X=(AGCAT)</a:t>
            </a:r>
          </a:p>
          <a:p>
            <a:pPr>
              <a:buNone/>
            </a:pPr>
            <a:r>
              <a:rPr lang="en-US" altLang="zh-CN" dirty="0" smtClean="0"/>
              <a:t>	Y=(GAC)</a:t>
            </a:r>
          </a:p>
          <a:p>
            <a:r>
              <a:rPr lang="en-US" altLang="zh-CN" dirty="0" smtClean="0"/>
              <a:t>LCS matrix:			</a:t>
            </a:r>
            <a:r>
              <a:rPr lang="en-US" altLang="zh-CN" dirty="0" err="1" smtClean="0"/>
              <a:t>Traceback</a:t>
            </a:r>
            <a:r>
              <a:rPr lang="en-US" altLang="zh-CN" dirty="0" smtClean="0"/>
              <a:t> example:</a:t>
            </a:r>
            <a:endParaRPr lang="zh-CN" altLang="en-US" dirty="0"/>
          </a:p>
        </p:txBody>
      </p:sp>
      <p:pic>
        <p:nvPicPr>
          <p:cNvPr id="1040" name="Picture 16"/>
          <p:cNvPicPr>
            <a:picLocks noChangeAspect="1" noChangeArrowheads="1"/>
          </p:cNvPicPr>
          <p:nvPr/>
        </p:nvPicPr>
        <p:blipFill>
          <a:blip r:embed="rId2" cstate="print"/>
          <a:srcRect/>
          <a:stretch>
            <a:fillRect/>
          </a:stretch>
        </p:blipFill>
        <p:spPr bwMode="auto">
          <a:xfrm>
            <a:off x="285720" y="3256665"/>
            <a:ext cx="3214710" cy="2529789"/>
          </a:xfrm>
          <a:prstGeom prst="rect">
            <a:avLst/>
          </a:prstGeom>
          <a:noFill/>
          <a:ln w="9525">
            <a:noFill/>
            <a:miter lim="800000"/>
            <a:headEnd/>
            <a:tailEnd/>
          </a:ln>
          <a:effectLst/>
        </p:spPr>
      </p:pic>
      <p:pic>
        <p:nvPicPr>
          <p:cNvPr id="1041" name="Picture 17"/>
          <p:cNvPicPr>
            <a:picLocks noChangeAspect="1" noChangeArrowheads="1"/>
          </p:cNvPicPr>
          <p:nvPr/>
        </p:nvPicPr>
        <p:blipFill>
          <a:blip r:embed="rId3" cstate="print"/>
          <a:srcRect/>
          <a:stretch>
            <a:fillRect/>
          </a:stretch>
        </p:blipFill>
        <p:spPr bwMode="auto">
          <a:xfrm>
            <a:off x="5000628" y="3286124"/>
            <a:ext cx="346853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Longest Non-Decreasing Subsequence</a:t>
            </a:r>
            <a:endParaRPr lang="zh-CN" altLang="en-US" sz="2800" dirty="0"/>
          </a:p>
        </p:txBody>
      </p:sp>
      <p:sp>
        <p:nvSpPr>
          <p:cNvPr id="3" name="内容占位符 2"/>
          <p:cNvSpPr>
            <a:spLocks noGrp="1"/>
          </p:cNvSpPr>
          <p:nvPr>
            <p:ph idx="1"/>
          </p:nvPr>
        </p:nvSpPr>
        <p:spPr/>
        <p:txBody>
          <a:bodyPr/>
          <a:lstStyle/>
          <a:p>
            <a:r>
              <a:rPr lang="en-US" altLang="zh-CN" dirty="0" smtClean="0"/>
              <a:t>The longest non-decreasing subsequence (</a:t>
            </a:r>
            <a:r>
              <a:rPr lang="en-US" altLang="zh-CN" b="1" dirty="0" smtClean="0"/>
              <a:t>LNDS</a:t>
            </a:r>
            <a:r>
              <a:rPr lang="en-US" altLang="zh-CN" dirty="0" smtClean="0"/>
              <a:t>) problem is to find a subsequence of a given sequence in which the subsequence's elements are in sorted order, lowest to highest, and in which the subsequence is as long as possible. This subsequence is not necessarily contiguous, or unique.</a:t>
            </a:r>
          </a:p>
          <a:p>
            <a:r>
              <a:rPr lang="en-US" altLang="zh-CN" dirty="0" smtClean="0"/>
              <a:t>Example: Consider the following sequence</a:t>
            </a:r>
          </a:p>
          <a:p>
            <a:pPr>
              <a:buNone/>
            </a:pPr>
            <a:r>
              <a:rPr lang="en-US" altLang="zh-CN" dirty="0" smtClean="0"/>
              <a:t>	[1, 2, 5, 2, 8, 6, 3, 6, 9, 7]</a:t>
            </a:r>
          </a:p>
          <a:p>
            <a:pPr>
              <a:buNone/>
            </a:pPr>
            <a:r>
              <a:rPr lang="en-US" altLang="zh-CN" dirty="0" smtClean="0"/>
              <a:t>	[1, 5, 8, 9] forms a non decreasing subsequence, so does</a:t>
            </a:r>
          </a:p>
          <a:p>
            <a:pPr>
              <a:buNone/>
            </a:pPr>
            <a:r>
              <a:rPr lang="en-US" altLang="zh-CN" dirty="0" smtClean="0"/>
              <a:t>	[1, 2, 2, 6, 6, 7] but it is longer.</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Longest Non-Decreasing Subsequence</a:t>
            </a:r>
            <a:endParaRPr lang="zh-CN" altLang="en-US" sz="2800" dirty="0"/>
          </a:p>
        </p:txBody>
      </p:sp>
      <p:sp>
        <p:nvSpPr>
          <p:cNvPr id="3" name="内容占位符 2"/>
          <p:cNvSpPr>
            <a:spLocks noGrp="1"/>
          </p:cNvSpPr>
          <p:nvPr>
            <p:ph idx="1"/>
          </p:nvPr>
        </p:nvSpPr>
        <p:spPr/>
        <p:txBody>
          <a:bodyPr>
            <a:normAutofit lnSpcReduction="10000"/>
          </a:bodyPr>
          <a:lstStyle/>
          <a:p>
            <a:r>
              <a:rPr lang="en-US" altLang="zh-CN" dirty="0" smtClean="0"/>
              <a:t>Solve </a:t>
            </a:r>
            <a:r>
              <a:rPr lang="en-US" altLang="zh-CN" dirty="0" err="1" smtClean="0"/>
              <a:t>subproblem</a:t>
            </a:r>
            <a:r>
              <a:rPr lang="en-US" altLang="zh-CN" dirty="0" smtClean="0"/>
              <a:t> on </a:t>
            </a:r>
            <a:r>
              <a:rPr lang="en-US" altLang="zh-CN" i="1" dirty="0" smtClean="0"/>
              <a:t>s</a:t>
            </a:r>
            <a:r>
              <a:rPr lang="en-US" altLang="zh-CN" i="1" baseline="-25000" dirty="0" smtClean="0"/>
              <a:t>1</a:t>
            </a:r>
            <a:r>
              <a:rPr lang="en-US" altLang="zh-CN" dirty="0" smtClean="0"/>
              <a:t>,...,</a:t>
            </a:r>
            <a:r>
              <a:rPr lang="en-US" altLang="zh-CN" i="1" dirty="0" smtClean="0"/>
              <a:t>s</a:t>
            </a:r>
            <a:r>
              <a:rPr lang="en-US" altLang="zh-CN" i="1" baseline="-25000" dirty="0" smtClean="0"/>
              <a:t>n-1</a:t>
            </a:r>
            <a:r>
              <a:rPr lang="en-US" altLang="zh-CN" dirty="0" smtClean="0"/>
              <a:t> and then try to extend using </a:t>
            </a:r>
            <a:r>
              <a:rPr lang="en-US" altLang="zh-CN" i="1" dirty="0" err="1" smtClean="0"/>
              <a:t>s</a:t>
            </a:r>
            <a:r>
              <a:rPr lang="en-US" altLang="zh-CN" i="1" baseline="-25000" dirty="0" err="1" smtClean="0"/>
              <a:t>n</a:t>
            </a:r>
            <a:r>
              <a:rPr lang="en-US" altLang="zh-CN" dirty="0" smtClean="0"/>
              <a:t>.</a:t>
            </a:r>
            <a:endParaRPr lang="en-US" altLang="zh-CN" baseline="-25000" dirty="0" smtClean="0"/>
          </a:p>
          <a:p>
            <a:r>
              <a:rPr lang="en-US" altLang="zh-CN" dirty="0" smtClean="0"/>
              <a:t>Two cases:</a:t>
            </a:r>
          </a:p>
          <a:p>
            <a:pPr lvl="1"/>
            <a:r>
              <a:rPr lang="en-US" altLang="zh-CN" sz="2200" i="1" dirty="0" err="1" smtClean="0"/>
              <a:t>s</a:t>
            </a:r>
            <a:r>
              <a:rPr lang="en-US" altLang="zh-CN" sz="2200" i="1" baseline="-25000" dirty="0" err="1" smtClean="0"/>
              <a:t>n</a:t>
            </a:r>
            <a:r>
              <a:rPr lang="en-US" altLang="zh-CN" sz="2200" dirty="0" smtClean="0"/>
              <a:t> is not used, answer is the same answer as on </a:t>
            </a:r>
            <a:r>
              <a:rPr lang="en-US" altLang="zh-CN" sz="2200" i="1" dirty="0" smtClean="0"/>
              <a:t>s</a:t>
            </a:r>
            <a:r>
              <a:rPr lang="en-US" altLang="zh-CN" sz="2200" i="1" baseline="-25000" dirty="0" smtClean="0"/>
              <a:t>1</a:t>
            </a:r>
            <a:r>
              <a:rPr lang="en-US" altLang="zh-CN" sz="2200" dirty="0" smtClean="0"/>
              <a:t>,...,</a:t>
            </a:r>
            <a:r>
              <a:rPr lang="en-US" altLang="zh-CN" sz="2200" i="1" dirty="0" smtClean="0"/>
              <a:t>s</a:t>
            </a:r>
            <a:r>
              <a:rPr lang="en-US" altLang="zh-CN" sz="2200" i="1" baseline="-25000" dirty="0" smtClean="0"/>
              <a:t>n-1</a:t>
            </a:r>
            <a:r>
              <a:rPr lang="en-US" altLang="zh-CN" sz="2200" dirty="0" smtClean="0"/>
              <a:t>.</a:t>
            </a:r>
          </a:p>
          <a:p>
            <a:pPr lvl="1"/>
            <a:r>
              <a:rPr lang="en-US" altLang="zh-CN" sz="2200" i="1" dirty="0" err="1" smtClean="0"/>
              <a:t>s</a:t>
            </a:r>
            <a:r>
              <a:rPr lang="en-US" altLang="zh-CN" sz="2200" i="1" baseline="-25000" dirty="0" err="1" smtClean="0"/>
              <a:t>n</a:t>
            </a:r>
            <a:r>
              <a:rPr lang="en-US" altLang="zh-CN" sz="2200" dirty="0" smtClean="0"/>
              <a:t> is used, answer is </a:t>
            </a:r>
            <a:r>
              <a:rPr lang="en-US" altLang="zh-CN" sz="2200" i="1" dirty="0" err="1" smtClean="0"/>
              <a:t>s</a:t>
            </a:r>
            <a:r>
              <a:rPr lang="en-US" altLang="zh-CN" sz="2200" i="1" baseline="-25000" dirty="0" err="1" smtClean="0"/>
              <a:t>n</a:t>
            </a:r>
            <a:r>
              <a:rPr lang="en-US" altLang="zh-CN" sz="2200" dirty="0" smtClean="0"/>
              <a:t> preceded by the longest increasing subsequence in </a:t>
            </a:r>
            <a:r>
              <a:rPr lang="en-US" altLang="zh-CN" sz="2200" i="1" dirty="0" smtClean="0"/>
              <a:t>s</a:t>
            </a:r>
            <a:r>
              <a:rPr lang="en-US" altLang="zh-CN" sz="2200" i="1" baseline="-25000" dirty="0" smtClean="0"/>
              <a:t>1</a:t>
            </a:r>
            <a:r>
              <a:rPr lang="en-US" altLang="zh-CN" sz="2200" dirty="0" smtClean="0"/>
              <a:t>,...,</a:t>
            </a:r>
            <a:r>
              <a:rPr lang="en-US" altLang="zh-CN" sz="2200" i="1" dirty="0" smtClean="0"/>
              <a:t>s</a:t>
            </a:r>
            <a:r>
              <a:rPr lang="en-US" altLang="zh-CN" sz="2200" i="1" baseline="-25000" dirty="0" smtClean="0"/>
              <a:t>n-1</a:t>
            </a:r>
            <a:r>
              <a:rPr lang="en-US" altLang="zh-CN" sz="2200" dirty="0" smtClean="0"/>
              <a:t> that ends in a number smaller than </a:t>
            </a:r>
            <a:r>
              <a:rPr lang="en-US" altLang="zh-CN" sz="2200" i="1" dirty="0" err="1" smtClean="0"/>
              <a:t>s</a:t>
            </a:r>
            <a:r>
              <a:rPr lang="en-US" altLang="zh-CN" sz="2200" i="1" baseline="-25000" dirty="0" err="1" smtClean="0"/>
              <a:t>n</a:t>
            </a:r>
            <a:r>
              <a:rPr lang="en-US" altLang="zh-CN" sz="2200" dirty="0" smtClean="0"/>
              <a:t>.</a:t>
            </a:r>
          </a:p>
          <a:p>
            <a:r>
              <a:rPr lang="en-US" altLang="zh-CN" dirty="0" smtClean="0"/>
              <a:t>Recurrence:</a:t>
            </a:r>
          </a:p>
          <a:p>
            <a:pPr lvl="1"/>
            <a:r>
              <a:rPr lang="en-US" altLang="zh-CN" sz="2200" dirty="0" smtClean="0"/>
              <a:t>Let L[</a:t>
            </a:r>
            <a:r>
              <a:rPr lang="en-US" altLang="zh-CN" sz="2200" dirty="0" err="1" smtClean="0"/>
              <a:t>i</a:t>
            </a:r>
            <a:r>
              <a:rPr lang="en-US" altLang="zh-CN" sz="2200" dirty="0" smtClean="0"/>
              <a:t>] be the length of longest non-decreasing subsequence in </a:t>
            </a:r>
            <a:r>
              <a:rPr lang="en-US" altLang="zh-CN" sz="2200" i="1" dirty="0" smtClean="0"/>
              <a:t>s</a:t>
            </a:r>
            <a:r>
              <a:rPr lang="en-US" altLang="zh-CN" sz="2200" i="1" baseline="-25000" dirty="0" smtClean="0"/>
              <a:t>1</a:t>
            </a:r>
            <a:r>
              <a:rPr lang="en-US" altLang="zh-CN" sz="2200" dirty="0" smtClean="0"/>
              <a:t>,...,</a:t>
            </a:r>
            <a:r>
              <a:rPr lang="en-US" altLang="zh-CN" sz="2200" i="1" dirty="0" err="1" smtClean="0"/>
              <a:t>s</a:t>
            </a:r>
            <a:r>
              <a:rPr lang="en-US" altLang="zh-CN" sz="2200" i="1" baseline="-25000" dirty="0" err="1" smtClean="0"/>
              <a:t>n</a:t>
            </a:r>
            <a:r>
              <a:rPr lang="en-US" altLang="zh-CN" sz="2200" dirty="0" smtClean="0"/>
              <a:t> that ends in </a:t>
            </a:r>
            <a:r>
              <a:rPr lang="en-US" altLang="zh-CN" sz="2200" i="1" dirty="0" err="1" smtClean="0"/>
              <a:t>s</a:t>
            </a:r>
            <a:r>
              <a:rPr lang="en-US" altLang="zh-CN" sz="2200" i="1" baseline="-25000" dirty="0" err="1" smtClean="0"/>
              <a:t>i</a:t>
            </a:r>
            <a:r>
              <a:rPr lang="en-US" altLang="zh-CN" sz="2200" dirty="0" smtClean="0"/>
              <a:t>.</a:t>
            </a:r>
          </a:p>
          <a:p>
            <a:pPr lvl="1"/>
            <a:r>
              <a:rPr lang="en-US" altLang="zh-CN" sz="2200" dirty="0" smtClean="0"/>
              <a:t>L[j]=1+max{L[</a:t>
            </a:r>
            <a:r>
              <a:rPr lang="en-US" altLang="zh-CN" sz="2200" dirty="0" err="1" smtClean="0"/>
              <a:t>i</a:t>
            </a:r>
            <a:r>
              <a:rPr lang="en-US" altLang="zh-CN" sz="2200" dirty="0" smtClean="0"/>
              <a:t>]: </a:t>
            </a:r>
            <a:r>
              <a:rPr lang="en-US" altLang="zh-CN" sz="2200" i="1" dirty="0" err="1" smtClean="0"/>
              <a:t>i</a:t>
            </a:r>
            <a:r>
              <a:rPr lang="en-US" altLang="zh-CN" sz="2200" dirty="0" smtClean="0"/>
              <a:t>&lt;</a:t>
            </a:r>
            <a:r>
              <a:rPr lang="en-US" altLang="zh-CN" sz="2200" i="1" dirty="0" smtClean="0"/>
              <a:t>j</a:t>
            </a:r>
            <a:r>
              <a:rPr lang="en-US" altLang="zh-CN" sz="2200" dirty="0" smtClean="0"/>
              <a:t> and </a:t>
            </a:r>
            <a:r>
              <a:rPr lang="en-US" altLang="zh-CN" sz="2200" i="1" dirty="0" err="1" smtClean="0"/>
              <a:t>s</a:t>
            </a:r>
            <a:r>
              <a:rPr lang="en-US" altLang="zh-CN" sz="2200" i="1" baseline="-25000" dirty="0" err="1" smtClean="0"/>
              <a:t>i</a:t>
            </a:r>
            <a:r>
              <a:rPr lang="en-US" altLang="zh-CN" sz="2200" dirty="0" smtClean="0"/>
              <a:t>&lt;</a:t>
            </a:r>
            <a:r>
              <a:rPr lang="en-US" altLang="zh-CN" sz="2200" i="1" dirty="0" err="1" smtClean="0"/>
              <a:t>s</a:t>
            </a:r>
            <a:r>
              <a:rPr lang="en-US" altLang="zh-CN" sz="2200" i="1" baseline="-25000" dirty="0" err="1" smtClean="0"/>
              <a:t>j</a:t>
            </a:r>
            <a:r>
              <a:rPr lang="en-US" altLang="zh-CN" sz="2200" dirty="0" smtClean="0"/>
              <a:t>}</a:t>
            </a:r>
          </a:p>
          <a:p>
            <a:pPr lvl="1"/>
            <a:r>
              <a:rPr lang="en-US" altLang="zh-CN" sz="2200" dirty="0" smtClean="0"/>
              <a:t>L[0]=0</a:t>
            </a:r>
          </a:p>
          <a:p>
            <a:pPr lvl="1"/>
            <a:r>
              <a:rPr lang="en-US" altLang="zh-CN" sz="2200" dirty="0" smtClean="0"/>
              <a:t>Length of longest increasing subsequence: </a:t>
            </a:r>
          </a:p>
          <a:p>
            <a:pPr lvl="1">
              <a:buNone/>
            </a:pPr>
            <a:r>
              <a:rPr lang="en-US" altLang="zh-CN" sz="2200" dirty="0" smtClean="0"/>
              <a:t>	max{L[</a:t>
            </a:r>
            <a:r>
              <a:rPr lang="en-US" altLang="zh-CN" sz="2200" dirty="0" err="1" smtClean="0"/>
              <a:t>i</a:t>
            </a:r>
            <a:r>
              <a:rPr lang="en-US" altLang="zh-CN" sz="2200" dirty="0" smtClean="0"/>
              <a:t>]: 1≤ </a:t>
            </a:r>
            <a:r>
              <a:rPr lang="en-US" altLang="zh-CN" sz="2200" i="1" dirty="0" err="1" smtClean="0"/>
              <a:t>i</a:t>
            </a:r>
            <a:r>
              <a:rPr lang="en-US" altLang="zh-CN" sz="2200" dirty="0" smtClean="0"/>
              <a:t> ≤ </a:t>
            </a:r>
            <a:r>
              <a:rPr lang="en-US" altLang="zh-CN" sz="2200" i="1" dirty="0" smtClean="0"/>
              <a:t>n</a:t>
            </a:r>
            <a:r>
              <a:rPr lang="en-US" altLang="zh-CN" sz="2200"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Longest Non-Decreasing Subsequence</a:t>
            </a:r>
            <a:endParaRPr lang="zh-CN" altLang="en-US" sz="2800" dirty="0"/>
          </a:p>
        </p:txBody>
      </p:sp>
      <p:sp>
        <p:nvSpPr>
          <p:cNvPr id="3" name="内容占位符 2"/>
          <p:cNvSpPr>
            <a:spLocks noGrp="1"/>
          </p:cNvSpPr>
          <p:nvPr>
            <p:ph idx="1"/>
          </p:nvPr>
        </p:nvSpPr>
        <p:spPr>
          <a:xfrm>
            <a:off x="357188" y="1285860"/>
            <a:ext cx="8429625" cy="5214935"/>
          </a:xfrm>
        </p:spPr>
        <p:txBody>
          <a:bodyPr/>
          <a:lstStyle/>
          <a:p>
            <a:r>
              <a:rPr lang="en-US" altLang="zh-CN" dirty="0" smtClean="0"/>
              <a:t>We also maintain P[j] to be the value of </a:t>
            </a:r>
            <a:r>
              <a:rPr lang="en-US" altLang="zh-CN" dirty="0" err="1" smtClean="0"/>
              <a:t>i</a:t>
            </a:r>
            <a:r>
              <a:rPr lang="en-US" altLang="zh-CN" dirty="0" smtClean="0"/>
              <a:t> that achieved the max L[j].</a:t>
            </a:r>
          </a:p>
          <a:p>
            <a:pPr lvl="1"/>
            <a:r>
              <a:rPr lang="en-US" altLang="zh-CN" dirty="0" smtClean="0"/>
              <a:t>This will be the index of the predecessor of </a:t>
            </a:r>
            <a:r>
              <a:rPr lang="en-US" altLang="zh-CN" dirty="0" err="1" smtClean="0"/>
              <a:t>s</a:t>
            </a:r>
            <a:r>
              <a:rPr lang="en-US" altLang="zh-CN" baseline="-25000" dirty="0" err="1" smtClean="0"/>
              <a:t>j</a:t>
            </a:r>
            <a:r>
              <a:rPr lang="en-US" altLang="zh-CN" dirty="0" smtClean="0"/>
              <a:t> in a  longest increasing subsequence that ends in </a:t>
            </a:r>
            <a:r>
              <a:rPr lang="en-US" altLang="zh-CN" dirty="0" err="1" smtClean="0"/>
              <a:t>s</a:t>
            </a:r>
            <a:r>
              <a:rPr lang="en-US" altLang="zh-CN" baseline="-25000" dirty="0" err="1" smtClean="0"/>
              <a:t>j</a:t>
            </a:r>
            <a:r>
              <a:rPr lang="en-US" altLang="zh-CN" dirty="0" smtClean="0"/>
              <a:t>.</a:t>
            </a:r>
          </a:p>
          <a:p>
            <a:pPr lvl="1"/>
            <a:r>
              <a:rPr lang="en-US" altLang="zh-CN" dirty="0" smtClean="0"/>
              <a:t>By following the P[j] values we can reconstruct the whole sequence in linear time.</a:t>
            </a:r>
          </a:p>
          <a:p>
            <a:r>
              <a:rPr lang="en-US" altLang="zh-CN" dirty="0" smtClean="0"/>
              <a:t>Implementation: O(n</a:t>
            </a:r>
            <a:r>
              <a:rPr lang="en-US" altLang="zh-CN" baseline="30000" dirty="0" smtClean="0"/>
              <a:t>2</a:t>
            </a:r>
            <a:r>
              <a:rPr lang="en-US" altLang="zh-CN" dirty="0" smtClean="0"/>
              <a:t>)</a:t>
            </a:r>
            <a:endParaRPr lang="zh-CN" altLang="en-US" dirty="0"/>
          </a:p>
        </p:txBody>
      </p:sp>
      <p:sp>
        <p:nvSpPr>
          <p:cNvPr id="4" name="矩形 3"/>
          <p:cNvSpPr/>
          <p:nvPr/>
        </p:nvSpPr>
        <p:spPr>
          <a:xfrm>
            <a:off x="785818" y="3786190"/>
            <a:ext cx="4572000" cy="2862322"/>
          </a:xfrm>
          <a:prstGeom prst="rect">
            <a:avLst/>
          </a:prstGeom>
        </p:spPr>
        <p:txBody>
          <a:bodyPr>
            <a:spAutoFit/>
          </a:bodyPr>
          <a:lstStyle/>
          <a:p>
            <a:r>
              <a:rPr lang="en-US" altLang="zh-CN" sz="2000" b="1" dirty="0" smtClean="0"/>
              <a:t>for</a:t>
            </a:r>
            <a:r>
              <a:rPr lang="en-US" altLang="zh-CN" sz="2000" dirty="0" smtClean="0"/>
              <a:t> (j = 1; j &lt;= n; j++) {</a:t>
            </a:r>
            <a:endParaRPr lang="en-US" altLang="zh-CN" sz="2000" b="1" dirty="0" smtClean="0"/>
          </a:p>
          <a:p>
            <a:r>
              <a:rPr lang="en-US" altLang="zh-CN" sz="2000" dirty="0" smtClean="0"/>
              <a:t>	L[j] = 1;</a:t>
            </a:r>
          </a:p>
          <a:p>
            <a:r>
              <a:rPr lang="en-US" altLang="zh-CN" sz="2000" dirty="0" smtClean="0"/>
              <a:t>	P[j] = 0;</a:t>
            </a:r>
          </a:p>
          <a:p>
            <a:r>
              <a:rPr lang="en-US" altLang="zh-CN" sz="2000" dirty="0" smtClean="0"/>
              <a:t>	</a:t>
            </a:r>
            <a:r>
              <a:rPr lang="en-US" altLang="zh-CN" sz="2000" b="1" dirty="0" smtClean="0"/>
              <a:t>for</a:t>
            </a:r>
            <a:r>
              <a:rPr lang="en-US" altLang="zh-CN" sz="2000" dirty="0" smtClean="0"/>
              <a:t> (</a:t>
            </a:r>
            <a:r>
              <a:rPr lang="en-US" altLang="zh-CN" sz="2000" dirty="0" err="1" smtClean="0"/>
              <a:t>i</a:t>
            </a:r>
            <a:r>
              <a:rPr lang="en-US" altLang="zh-CN" sz="2000" dirty="0" smtClean="0"/>
              <a:t> = 1; </a:t>
            </a:r>
            <a:r>
              <a:rPr lang="en-US" altLang="zh-CN" sz="2000" dirty="0" err="1" smtClean="0"/>
              <a:t>i</a:t>
            </a:r>
            <a:r>
              <a:rPr lang="en-US" altLang="zh-CN" sz="2000" dirty="0" smtClean="0"/>
              <a:t> &lt; j; </a:t>
            </a:r>
            <a:r>
              <a:rPr lang="en-US" altLang="zh-CN" sz="2000" dirty="0" err="1" smtClean="0"/>
              <a:t>i</a:t>
            </a:r>
            <a:r>
              <a:rPr lang="en-US" altLang="zh-CN" sz="2000" dirty="0" smtClean="0"/>
              <a:t>++)</a:t>
            </a:r>
            <a:endParaRPr lang="en-US" altLang="zh-CN" sz="2000" b="1" dirty="0" smtClean="0"/>
          </a:p>
          <a:p>
            <a:r>
              <a:rPr lang="en-US" altLang="zh-CN" sz="2000" dirty="0" smtClean="0"/>
              <a:t>	</a:t>
            </a:r>
            <a:r>
              <a:rPr lang="en-US" altLang="zh-CN" sz="2000" b="1" dirty="0" smtClean="0"/>
              <a:t>if</a:t>
            </a:r>
            <a:r>
              <a:rPr lang="en-US" altLang="zh-CN" sz="2000" dirty="0" smtClean="0"/>
              <a:t> (s[</a:t>
            </a:r>
            <a:r>
              <a:rPr lang="en-US" altLang="zh-CN" sz="2000" dirty="0" err="1" smtClean="0"/>
              <a:t>i</a:t>
            </a:r>
            <a:r>
              <a:rPr lang="en-US" altLang="zh-CN" sz="2000" dirty="0" smtClean="0"/>
              <a:t>]&lt;s[j] &amp;&amp; L[</a:t>
            </a:r>
            <a:r>
              <a:rPr lang="en-US" altLang="zh-CN" sz="2000" dirty="0" err="1" smtClean="0"/>
              <a:t>i</a:t>
            </a:r>
            <a:r>
              <a:rPr lang="en-US" altLang="zh-CN" sz="2000" dirty="0" smtClean="0"/>
              <a:t>]+1&gt;L[j]) {</a:t>
            </a:r>
          </a:p>
          <a:p>
            <a:r>
              <a:rPr lang="en-US" altLang="zh-CN" sz="2000" dirty="0" smtClean="0"/>
              <a:t>		P[j] = </a:t>
            </a:r>
            <a:r>
              <a:rPr lang="en-US" altLang="zh-CN" sz="2000" dirty="0" err="1" smtClean="0"/>
              <a:t>i</a:t>
            </a:r>
            <a:r>
              <a:rPr lang="en-US" altLang="zh-CN" sz="2000" dirty="0" smtClean="0"/>
              <a:t>;</a:t>
            </a:r>
          </a:p>
          <a:p>
            <a:r>
              <a:rPr lang="en-US" altLang="zh-CN" sz="2000" dirty="0" smtClean="0"/>
              <a:t>		L[j] = L[</a:t>
            </a:r>
            <a:r>
              <a:rPr lang="en-US" altLang="zh-CN" sz="2000" dirty="0" err="1" smtClean="0"/>
              <a:t>i</a:t>
            </a:r>
            <a:r>
              <a:rPr lang="en-US" altLang="zh-CN" sz="2000" dirty="0" smtClean="0"/>
              <a:t>]+1;</a:t>
            </a:r>
          </a:p>
          <a:p>
            <a:r>
              <a:rPr lang="en-US" altLang="zh-CN" sz="2000" dirty="0" smtClean="0"/>
              <a:t>	}</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Longest Non-Decreasing Subsequence</a:t>
            </a:r>
            <a:endParaRPr lang="zh-CN" altLang="en-US" sz="2800" dirty="0"/>
          </a:p>
        </p:txBody>
      </p:sp>
      <p:sp>
        <p:nvSpPr>
          <p:cNvPr id="5" name="内容占位符 4"/>
          <p:cNvSpPr>
            <a:spLocks noGrp="1"/>
          </p:cNvSpPr>
          <p:nvPr>
            <p:ph idx="1"/>
          </p:nvPr>
        </p:nvSpPr>
        <p:spPr/>
        <p:txBody>
          <a:bodyPr/>
          <a:lstStyle/>
          <a:p>
            <a:r>
              <a:rPr lang="en-US" altLang="zh-CN" dirty="0" smtClean="0"/>
              <a:t>Exercise</a:t>
            </a:r>
            <a:endParaRPr lang="zh-CN" altLang="en-US" dirty="0"/>
          </a:p>
        </p:txBody>
      </p:sp>
      <p:graphicFrame>
        <p:nvGraphicFramePr>
          <p:cNvPr id="7" name="表格 6"/>
          <p:cNvGraphicFramePr>
            <a:graphicFrameLocks noGrp="1"/>
          </p:cNvGraphicFramePr>
          <p:nvPr/>
        </p:nvGraphicFramePr>
        <p:xfrm>
          <a:off x="500034" y="4429132"/>
          <a:ext cx="8358250" cy="1463204"/>
        </p:xfrm>
        <a:graphic>
          <a:graphicData uri="http://schemas.openxmlformats.org/drawingml/2006/table">
            <a:tbl>
              <a:tblPr/>
              <a:tblGrid>
                <a:gridCol w="1057430"/>
                <a:gridCol w="730082"/>
                <a:gridCol w="730082"/>
                <a:gridCol w="730082"/>
                <a:gridCol w="730082"/>
                <a:gridCol w="730082"/>
                <a:gridCol w="730082"/>
                <a:gridCol w="730082"/>
                <a:gridCol w="730082"/>
                <a:gridCol w="730082"/>
                <a:gridCol w="730082"/>
              </a:tblGrid>
              <a:tr h="365801">
                <a:tc>
                  <a:txBody>
                    <a:bodyPr/>
                    <a:lstStyle/>
                    <a:p>
                      <a:pPr algn="ctr" fontAlgn="ctr"/>
                      <a:r>
                        <a:rPr lang="en-US" sz="2000" b="1" i="0" u="none" strike="noStrike" dirty="0">
                          <a:latin typeface="宋体"/>
                        </a:rPr>
                        <a:t>index</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1</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4</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5</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7</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8</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9</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10</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801">
                <a:tc>
                  <a:txBody>
                    <a:bodyPr/>
                    <a:lstStyle/>
                    <a:p>
                      <a:pPr algn="ctr" fontAlgn="ctr"/>
                      <a:r>
                        <a:rPr lang="en-US" sz="2000" b="1" i="0" u="none" strike="noStrike" dirty="0">
                          <a:latin typeface="宋体"/>
                        </a:rPr>
                        <a:t>sequence</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5</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8</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9</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7</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801">
                <a:tc>
                  <a:txBody>
                    <a:bodyPr/>
                    <a:lstStyle/>
                    <a:p>
                      <a:pPr algn="ctr" fontAlgn="ctr"/>
                      <a:r>
                        <a:rPr lang="en-US" sz="2000" b="1" i="0" u="none" strike="noStrike" dirty="0" smtClean="0">
                          <a:latin typeface="宋体"/>
                        </a:rPr>
                        <a:t>L[</a:t>
                      </a:r>
                      <a:r>
                        <a:rPr lang="en-US" sz="2000" b="1" i="0" u="none" strike="noStrike" dirty="0" err="1" smtClean="0">
                          <a:latin typeface="宋体"/>
                        </a:rPr>
                        <a:t>i</a:t>
                      </a:r>
                      <a:r>
                        <a:rPr lang="en-US" sz="2000" b="1" i="0" u="none" strike="noStrike" dirty="0">
                          <a:latin typeface="宋体"/>
                        </a:rPr>
                        <a:t>]</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4</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4</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4</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5</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801">
                <a:tc>
                  <a:txBody>
                    <a:bodyPr/>
                    <a:lstStyle/>
                    <a:p>
                      <a:pPr algn="ctr" fontAlgn="ctr"/>
                      <a:r>
                        <a:rPr lang="en-US" sz="2000" b="1" i="0" u="none" strike="noStrike" dirty="0">
                          <a:latin typeface="宋体"/>
                        </a:rPr>
                        <a:t>P[</a:t>
                      </a:r>
                      <a:r>
                        <a:rPr lang="en-US" sz="2000" b="1" i="0" u="none" strike="noStrike" dirty="0" err="1">
                          <a:latin typeface="宋体"/>
                        </a:rPr>
                        <a:t>i</a:t>
                      </a:r>
                      <a:r>
                        <a:rPr lang="en-US" sz="2000" b="1" i="0" u="none" strike="noStrike" dirty="0">
                          <a:latin typeface="宋体"/>
                        </a:rPr>
                        <a:t>]</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0</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4</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8</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8</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500026" y="2214554"/>
          <a:ext cx="8358253" cy="1643076"/>
        </p:xfrm>
        <a:graphic>
          <a:graphicData uri="http://schemas.openxmlformats.org/drawingml/2006/table">
            <a:tbl>
              <a:tblPr/>
              <a:tblGrid>
                <a:gridCol w="1160973"/>
                <a:gridCol w="719728"/>
                <a:gridCol w="719728"/>
                <a:gridCol w="719728"/>
                <a:gridCol w="719728"/>
                <a:gridCol w="719728"/>
                <a:gridCol w="719728"/>
                <a:gridCol w="719728"/>
                <a:gridCol w="719728"/>
                <a:gridCol w="719728"/>
                <a:gridCol w="719728"/>
              </a:tblGrid>
              <a:tr h="410769">
                <a:tc>
                  <a:txBody>
                    <a:bodyPr/>
                    <a:lstStyle/>
                    <a:p>
                      <a:pPr algn="ctr" fontAlgn="ctr"/>
                      <a:r>
                        <a:rPr lang="en-US" sz="2000" b="1" i="0" u="none" strike="noStrike" dirty="0">
                          <a:latin typeface="宋体"/>
                        </a:rPr>
                        <a:t>index</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4</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5</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7</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8</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9</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10</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69">
                <a:tc>
                  <a:txBody>
                    <a:bodyPr/>
                    <a:lstStyle/>
                    <a:p>
                      <a:pPr algn="ctr" fontAlgn="ctr"/>
                      <a:r>
                        <a:rPr lang="en-US" sz="2000" b="1" i="0" u="none" strike="noStrike" dirty="0">
                          <a:latin typeface="宋体"/>
                        </a:rPr>
                        <a:t>sequence</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1</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5</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8</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9</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7</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69">
                <a:tc>
                  <a:txBody>
                    <a:bodyPr/>
                    <a:lstStyle/>
                    <a:p>
                      <a:pPr algn="ctr" fontAlgn="ctr"/>
                      <a:r>
                        <a:rPr lang="en-US" sz="2000" b="1" i="0" u="none" strike="noStrike" dirty="0" smtClean="0">
                          <a:latin typeface="宋体"/>
                        </a:rPr>
                        <a:t>L[</a:t>
                      </a:r>
                      <a:r>
                        <a:rPr lang="en-US" sz="2000" b="1" i="0" u="none" strike="noStrike" dirty="0" err="1" smtClean="0">
                          <a:latin typeface="宋体"/>
                        </a:rPr>
                        <a:t>i</a:t>
                      </a:r>
                      <a:r>
                        <a:rPr lang="en-US" sz="2000" b="1" i="0" u="none" strike="noStrike" dirty="0">
                          <a:latin typeface="宋体"/>
                        </a:rPr>
                        <a:t>]</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69">
                <a:tc>
                  <a:txBody>
                    <a:bodyPr/>
                    <a:lstStyle/>
                    <a:p>
                      <a:pPr algn="ctr" fontAlgn="ctr"/>
                      <a:r>
                        <a:rPr lang="en-US" sz="2000" b="1" i="0" u="none" strike="noStrike" dirty="0">
                          <a:latin typeface="宋体"/>
                        </a:rPr>
                        <a:t>P[</a:t>
                      </a:r>
                      <a:r>
                        <a:rPr lang="en-US" sz="2000" b="1" i="0" u="none" strike="noStrike" dirty="0" err="1">
                          <a:latin typeface="宋体"/>
                        </a:rPr>
                        <a:t>i</a:t>
                      </a:r>
                      <a:r>
                        <a:rPr lang="en-US" sz="2000" b="1" i="0" u="none" strike="noStrike" dirty="0">
                          <a:latin typeface="宋体"/>
                        </a:rPr>
                        <a:t>]</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latin typeface="宋体"/>
                        </a:rPr>
                        <a:t>　</a:t>
                      </a:r>
                    </a:p>
                  </a:txBody>
                  <a:tcPr marL="7697" marR="7697" marT="76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Longest Non-Decreasing Subsequence</a:t>
            </a:r>
            <a:endParaRPr lang="zh-CN" altLang="en-US" sz="2800" dirty="0"/>
          </a:p>
        </p:txBody>
      </p:sp>
      <p:sp>
        <p:nvSpPr>
          <p:cNvPr id="3" name="内容占位符 2"/>
          <p:cNvSpPr>
            <a:spLocks noGrp="1"/>
          </p:cNvSpPr>
          <p:nvPr>
            <p:ph idx="1"/>
          </p:nvPr>
        </p:nvSpPr>
        <p:spPr/>
        <p:txBody>
          <a:bodyPr/>
          <a:lstStyle/>
          <a:p>
            <a:r>
              <a:rPr lang="en-US" altLang="zh-CN" dirty="0" smtClean="0"/>
              <a:t>Improvement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Maintain the </a:t>
            </a:r>
            <a:r>
              <a:rPr lang="en-US" altLang="zh-CN" dirty="0" err="1" smtClean="0"/>
              <a:t>min.element</a:t>
            </a:r>
            <a:r>
              <a:rPr lang="en-US" altLang="zh-CN" dirty="0" smtClean="0"/>
              <a:t> array, which is a sorted array</a:t>
            </a:r>
          </a:p>
          <a:p>
            <a:r>
              <a:rPr lang="en-US" altLang="zh-CN" dirty="0" smtClean="0"/>
              <a:t>Use binary search to update the table</a:t>
            </a:r>
          </a:p>
          <a:p>
            <a:r>
              <a:rPr lang="en-US" altLang="zh-CN" dirty="0" smtClean="0"/>
              <a:t>O(n </a:t>
            </a:r>
            <a:r>
              <a:rPr lang="en-US" altLang="zh-CN" dirty="0" err="1" smtClean="0"/>
              <a:t>logn</a:t>
            </a:r>
            <a:r>
              <a:rPr lang="en-US" altLang="zh-CN" dirty="0" smtClean="0"/>
              <a:t>)  </a:t>
            </a:r>
            <a:endParaRPr lang="zh-CN" altLang="en-US" dirty="0"/>
          </a:p>
        </p:txBody>
      </p:sp>
      <p:graphicFrame>
        <p:nvGraphicFramePr>
          <p:cNvPr id="5" name="表格 4"/>
          <p:cNvGraphicFramePr>
            <a:graphicFrameLocks noGrp="1"/>
          </p:cNvGraphicFramePr>
          <p:nvPr/>
        </p:nvGraphicFramePr>
        <p:xfrm>
          <a:off x="785786" y="1928802"/>
          <a:ext cx="5156200" cy="2714648"/>
        </p:xfrm>
        <a:graphic>
          <a:graphicData uri="http://schemas.openxmlformats.org/drawingml/2006/table">
            <a:tbl>
              <a:tblPr/>
              <a:tblGrid>
                <a:gridCol w="654050"/>
                <a:gridCol w="1289050"/>
                <a:gridCol w="1543050"/>
                <a:gridCol w="1670050"/>
              </a:tblGrid>
              <a:tr h="339331">
                <a:tc>
                  <a:txBody>
                    <a:bodyPr/>
                    <a:lstStyle/>
                    <a:p>
                      <a:pPr algn="ctr" fontAlgn="ctr"/>
                      <a:r>
                        <a:rPr lang="en-US" sz="2000" b="1" i="0" u="none" strike="noStrike" dirty="0">
                          <a:latin typeface="宋体"/>
                        </a:rPr>
                        <a:t>s[</a:t>
                      </a:r>
                      <a:r>
                        <a:rPr lang="en-US" sz="2000" b="1" i="0" u="none" strike="noStrike" dirty="0" err="1">
                          <a:latin typeface="宋体"/>
                        </a:rPr>
                        <a:t>i</a:t>
                      </a:r>
                      <a:r>
                        <a:rPr lang="en-US" sz="2000" b="1" i="0" u="none" strike="noStrike" dirty="0">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latin typeface="宋体"/>
                        </a:rPr>
                        <a:t>index 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latin typeface="宋体"/>
                        </a:rPr>
                        <a:t>element 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latin typeface="宋体"/>
                        </a:rPr>
                        <a:t>min. element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331">
                <a:tc>
                  <a:txBody>
                    <a:bodyPr/>
                    <a:lstStyle/>
                    <a:p>
                      <a:pPr algn="ctr" fontAlgn="ctr"/>
                      <a:r>
                        <a:rPr lang="en-US" altLang="zh-CN" sz="2000" b="0" i="0" u="none" strike="noStrike">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545454"/>
                          </a:solidFill>
                          <a:latin typeface="Arial"/>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545454"/>
                          </a:solidFill>
                          <a:latin typeface="Arial"/>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solidFill>
                            <a:srgbClr val="545454"/>
                          </a:solidFill>
                          <a:latin typeface="Arial"/>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331">
                <a:tc>
                  <a:txBody>
                    <a:bodyPr/>
                    <a:lstStyle/>
                    <a:p>
                      <a:pPr algn="ctr" fontAlgn="ctr"/>
                      <a:r>
                        <a:rPr lang="en-US" altLang="zh-CN" sz="2000" b="0" i="0" u="none" strike="noStrike">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331">
                <a:tc>
                  <a:txBody>
                    <a:bodyPr/>
                    <a:lstStyle/>
                    <a:p>
                      <a:pPr algn="ctr" fontAlgn="ctr"/>
                      <a:r>
                        <a:rPr lang="en-US" altLang="zh-CN" sz="2000" b="0" i="0" u="none" strike="noStrike">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331">
                <a:tc>
                  <a:txBody>
                    <a:bodyPr/>
                    <a:lstStyle/>
                    <a:p>
                      <a:pPr algn="ctr" fontAlgn="ctr"/>
                      <a:r>
                        <a:rPr lang="en-US" altLang="zh-CN" sz="2000" b="0" i="0" u="none" strike="noStrike">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331">
                <a:tc>
                  <a:txBody>
                    <a:bodyPr/>
                    <a:lstStyle/>
                    <a:p>
                      <a:pPr algn="ctr" fontAlgn="ctr"/>
                      <a:r>
                        <a:rPr lang="en-US" altLang="zh-CN" sz="2000" b="0" i="0" u="none" strike="noStrike">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{5,6,7}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331">
                <a:tc>
                  <a:txBody>
                    <a:bodyPr/>
                    <a:lstStyle/>
                    <a:p>
                      <a:pPr algn="ctr" fontAlgn="ctr"/>
                      <a:r>
                        <a:rPr lang="en-US" altLang="zh-CN" sz="2000" b="0" i="0" u="none" strike="noStrike">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331">
                <a:tc>
                  <a:txBody>
                    <a:bodyPr/>
                    <a:lstStyle/>
                    <a:p>
                      <a:pPr algn="ctr" fontAlgn="ctr"/>
                      <a:r>
                        <a:rPr lang="en-US" altLang="zh-CN" sz="2000" b="0" i="0" u="none" strike="noStrike">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{9,10}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latin typeface="宋体"/>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latin typeface="宋体"/>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7" name="直接箭头连接符 6"/>
          <p:cNvCxnSpPr/>
          <p:nvPr/>
        </p:nvCxnSpPr>
        <p:spPr>
          <a:xfrm>
            <a:off x="6357950" y="2285992"/>
            <a:ext cx="0" cy="2286016"/>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500826" y="3000372"/>
            <a:ext cx="1928733" cy="646331"/>
          </a:xfrm>
          <a:prstGeom prst="rect">
            <a:avLst/>
          </a:prstGeom>
          <a:noFill/>
        </p:spPr>
        <p:txBody>
          <a:bodyPr wrap="none" rtlCol="0">
            <a:spAutoFit/>
          </a:bodyPr>
          <a:lstStyle/>
          <a:p>
            <a:r>
              <a:rPr lang="en-US" altLang="zh-CN" b="1" dirty="0" smtClean="0"/>
              <a:t>Non-decreasing</a:t>
            </a:r>
          </a:p>
          <a:p>
            <a:r>
              <a:rPr lang="en-US" altLang="zh-CN" b="1" dirty="0" smtClean="0"/>
              <a:t>Order</a:t>
            </a:r>
            <a:endParaRPr lang="zh-CN" alt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 Knapsack Problem</a:t>
            </a:r>
            <a:endParaRPr lang="zh-CN" altLang="en-US" dirty="0"/>
          </a:p>
        </p:txBody>
      </p:sp>
      <p:sp>
        <p:nvSpPr>
          <p:cNvPr id="3" name="内容占位符 2"/>
          <p:cNvSpPr>
            <a:spLocks noGrp="1"/>
          </p:cNvSpPr>
          <p:nvPr>
            <p:ph idx="1"/>
          </p:nvPr>
        </p:nvSpPr>
        <p:spPr/>
        <p:txBody>
          <a:bodyPr/>
          <a:lstStyle/>
          <a:p>
            <a:r>
              <a:rPr lang="en-US" altLang="zh-CN" dirty="0" smtClean="0"/>
              <a:t>Given </a:t>
            </a:r>
            <a:r>
              <a:rPr lang="en-US" altLang="zh-CN" i="1" dirty="0" smtClean="0"/>
              <a:t>n</a:t>
            </a:r>
            <a:r>
              <a:rPr lang="en-US" altLang="zh-CN" dirty="0" smtClean="0"/>
              <a:t> objects and a "knapsack.“</a:t>
            </a:r>
          </a:p>
          <a:p>
            <a:r>
              <a:rPr lang="en-US" altLang="zh-CN" dirty="0" smtClean="0"/>
              <a:t>Item </a:t>
            </a:r>
            <a:r>
              <a:rPr lang="en-US" altLang="zh-CN" i="1" dirty="0" err="1" smtClean="0"/>
              <a:t>i</a:t>
            </a:r>
            <a:r>
              <a:rPr lang="en-US" altLang="zh-CN" i="1" dirty="0" smtClean="0"/>
              <a:t> </a:t>
            </a:r>
            <a:r>
              <a:rPr lang="en-US" altLang="zh-CN" dirty="0" smtClean="0"/>
              <a:t>weighs</a:t>
            </a:r>
            <a:r>
              <a:rPr lang="en-US" altLang="zh-CN" i="1" dirty="0" smtClean="0"/>
              <a:t> </a:t>
            </a:r>
            <a:r>
              <a:rPr lang="en-US" altLang="zh-CN" i="1" dirty="0" err="1" smtClean="0"/>
              <a:t>w</a:t>
            </a:r>
            <a:r>
              <a:rPr lang="en-US" altLang="zh-CN" i="1" baseline="-25000" dirty="0" err="1" smtClean="0"/>
              <a:t>i</a:t>
            </a:r>
            <a:r>
              <a:rPr lang="en-US" altLang="zh-CN" i="1" dirty="0" smtClean="0"/>
              <a:t> &gt; 0</a:t>
            </a:r>
            <a:r>
              <a:rPr lang="en-US" altLang="zh-CN" dirty="0" smtClean="0"/>
              <a:t> and has value </a:t>
            </a:r>
            <a:r>
              <a:rPr lang="en-US" altLang="zh-CN" i="1" dirty="0" smtClean="0"/>
              <a:t>v</a:t>
            </a:r>
            <a:r>
              <a:rPr lang="en-US" altLang="zh-CN" i="1" baseline="-25000" dirty="0" smtClean="0"/>
              <a:t>i</a:t>
            </a:r>
            <a:r>
              <a:rPr lang="en-US" altLang="zh-CN" i="1" dirty="0" smtClean="0"/>
              <a:t> &gt; 0.</a:t>
            </a:r>
          </a:p>
          <a:p>
            <a:r>
              <a:rPr lang="en-US" altLang="zh-CN" dirty="0" smtClean="0"/>
              <a:t>Knapsack has a capacity of </a:t>
            </a:r>
            <a:r>
              <a:rPr lang="en-US" altLang="zh-CN" i="1" dirty="0" smtClean="0"/>
              <a:t>W.</a:t>
            </a:r>
          </a:p>
          <a:p>
            <a:r>
              <a:rPr lang="en-US" altLang="zh-CN" dirty="0" smtClean="0"/>
              <a:t>Goal: fill knapsack so as to maximize total value.</a:t>
            </a:r>
          </a:p>
          <a:p>
            <a:r>
              <a:rPr lang="en-US" altLang="zh-CN" dirty="0" smtClean="0"/>
              <a:t>Example:</a:t>
            </a:r>
          </a:p>
          <a:p>
            <a:pPr>
              <a:buNone/>
            </a:pPr>
            <a:r>
              <a:rPr lang="en-US" altLang="zh-CN" dirty="0" smtClean="0"/>
              <a:t>	{ 1, 2, 5 } has value 35.</a:t>
            </a:r>
          </a:p>
          <a:p>
            <a:pPr>
              <a:buNone/>
            </a:pPr>
            <a:r>
              <a:rPr lang="en-US" altLang="zh-CN" dirty="0" smtClean="0"/>
              <a:t>	{ 3, 4 } has value 40.</a:t>
            </a:r>
          </a:p>
          <a:p>
            <a:pPr>
              <a:buNone/>
            </a:pPr>
            <a:r>
              <a:rPr lang="en-US" altLang="zh-CN" dirty="0" smtClean="0"/>
              <a:t>	{ 3, 5 } has value 46,</a:t>
            </a:r>
          </a:p>
          <a:p>
            <a:pPr>
              <a:buNone/>
            </a:pPr>
            <a:r>
              <a:rPr lang="en-US" altLang="zh-CN" dirty="0" smtClean="0"/>
              <a:t>	(but exceeds weight limit).</a:t>
            </a:r>
          </a:p>
          <a:p>
            <a:endParaRPr lang="zh-CN" altLang="en-US" dirty="0"/>
          </a:p>
        </p:txBody>
      </p:sp>
      <p:pic>
        <p:nvPicPr>
          <p:cNvPr id="11265" name="Picture 1"/>
          <p:cNvPicPr>
            <a:picLocks noChangeAspect="1" noChangeArrowheads="1"/>
          </p:cNvPicPr>
          <p:nvPr/>
        </p:nvPicPr>
        <p:blipFill>
          <a:blip r:embed="rId2" cstate="print"/>
          <a:srcRect/>
          <a:stretch>
            <a:fillRect/>
          </a:stretch>
        </p:blipFill>
        <p:spPr bwMode="auto">
          <a:xfrm>
            <a:off x="5929322" y="3214686"/>
            <a:ext cx="2486025" cy="3162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 Knapsack Problem</a:t>
            </a:r>
            <a:endParaRPr lang="zh-CN" altLang="en-US" dirty="0"/>
          </a:p>
        </p:txBody>
      </p:sp>
      <p:sp>
        <p:nvSpPr>
          <p:cNvPr id="3" name="内容占位符 2"/>
          <p:cNvSpPr>
            <a:spLocks noGrp="1"/>
          </p:cNvSpPr>
          <p:nvPr>
            <p:ph idx="1"/>
          </p:nvPr>
        </p:nvSpPr>
        <p:spPr/>
        <p:txBody>
          <a:bodyPr/>
          <a:lstStyle/>
          <a:p>
            <a:r>
              <a:rPr lang="en-US" altLang="zh-CN" dirty="0" smtClean="0"/>
              <a:t>Let </a:t>
            </a:r>
            <a:r>
              <a:rPr lang="en-US" altLang="zh-CN" i="1" dirty="0" smtClean="0"/>
              <a:t>OPT(</a:t>
            </a:r>
            <a:r>
              <a:rPr lang="en-US" altLang="zh-CN" i="1" dirty="0" err="1" smtClean="0"/>
              <a:t>i</a:t>
            </a:r>
            <a:r>
              <a:rPr lang="en-US" altLang="zh-CN" i="1" dirty="0" smtClean="0"/>
              <a:t>) = </a:t>
            </a:r>
            <a:r>
              <a:rPr lang="en-US" altLang="zh-CN" dirty="0" smtClean="0"/>
              <a:t>max profit subset of items </a:t>
            </a:r>
            <a:r>
              <a:rPr lang="en-US" altLang="zh-CN" i="1" dirty="0" smtClean="0"/>
              <a:t>1, …, </a:t>
            </a:r>
            <a:r>
              <a:rPr lang="en-US" altLang="zh-CN" i="1" dirty="0" err="1" smtClean="0"/>
              <a:t>i</a:t>
            </a:r>
            <a:r>
              <a:rPr lang="en-US" altLang="zh-CN" i="1" dirty="0" smtClean="0"/>
              <a:t>.</a:t>
            </a:r>
          </a:p>
          <a:p>
            <a:r>
              <a:rPr lang="en-US" altLang="zh-CN" dirty="0" smtClean="0"/>
              <a:t>Case 1. </a:t>
            </a:r>
            <a:r>
              <a:rPr lang="en-US" altLang="zh-CN" i="1" dirty="0" smtClean="0"/>
              <a:t>OPT</a:t>
            </a:r>
            <a:r>
              <a:rPr lang="en-US" altLang="zh-CN" dirty="0" smtClean="0"/>
              <a:t> does not select item </a:t>
            </a:r>
            <a:r>
              <a:rPr lang="en-US" altLang="zh-CN" i="1" dirty="0" err="1" smtClean="0"/>
              <a:t>i</a:t>
            </a:r>
            <a:r>
              <a:rPr lang="en-US" altLang="zh-CN" i="1" dirty="0" smtClean="0"/>
              <a:t>.</a:t>
            </a:r>
          </a:p>
          <a:p>
            <a:pPr lvl="1"/>
            <a:r>
              <a:rPr lang="en-US" altLang="zh-CN" i="1" dirty="0" smtClean="0"/>
              <a:t>OPT </a:t>
            </a:r>
            <a:r>
              <a:rPr lang="en-US" altLang="zh-CN" dirty="0" smtClean="0"/>
              <a:t>selects best of</a:t>
            </a:r>
            <a:r>
              <a:rPr lang="en-US" altLang="zh-CN" i="1" dirty="0" smtClean="0"/>
              <a:t> { 1, 2, …, </a:t>
            </a:r>
            <a:r>
              <a:rPr lang="en-US" altLang="zh-CN" i="1" dirty="0" err="1" smtClean="0"/>
              <a:t>i</a:t>
            </a:r>
            <a:r>
              <a:rPr lang="en-US" altLang="zh-CN" i="1" dirty="0" smtClean="0"/>
              <a:t> – 1 }.</a:t>
            </a:r>
          </a:p>
          <a:p>
            <a:r>
              <a:rPr lang="en-US" altLang="zh-CN" dirty="0" smtClean="0"/>
              <a:t>Case 2. </a:t>
            </a:r>
            <a:r>
              <a:rPr lang="en-US" altLang="zh-CN" i="1" dirty="0" smtClean="0"/>
              <a:t>OPT</a:t>
            </a:r>
            <a:r>
              <a:rPr lang="en-US" altLang="zh-CN" dirty="0" smtClean="0"/>
              <a:t> selects item </a:t>
            </a:r>
            <a:r>
              <a:rPr lang="en-US" altLang="zh-CN" i="1" dirty="0" err="1" smtClean="0"/>
              <a:t>i</a:t>
            </a:r>
            <a:r>
              <a:rPr lang="en-US" altLang="zh-CN" i="1" dirty="0" smtClean="0"/>
              <a:t>.</a:t>
            </a:r>
          </a:p>
          <a:p>
            <a:pPr lvl="1"/>
            <a:r>
              <a:rPr lang="en-US" altLang="zh-CN" dirty="0" smtClean="0"/>
              <a:t>Selecting item </a:t>
            </a:r>
            <a:r>
              <a:rPr lang="en-US" altLang="zh-CN" i="1" dirty="0" err="1" smtClean="0"/>
              <a:t>i</a:t>
            </a:r>
            <a:r>
              <a:rPr lang="en-US" altLang="zh-CN" dirty="0" smtClean="0"/>
              <a:t> does not immediately imply that we will have to reject other items.</a:t>
            </a:r>
          </a:p>
          <a:p>
            <a:pPr lvl="1"/>
            <a:r>
              <a:rPr lang="en-US" altLang="zh-CN" dirty="0" smtClean="0"/>
              <a:t>Without knowing what other items were selected before </a:t>
            </a:r>
            <a:r>
              <a:rPr lang="en-US" altLang="zh-CN" i="1" dirty="0" err="1" smtClean="0"/>
              <a:t>i</a:t>
            </a:r>
            <a:r>
              <a:rPr lang="en-US" altLang="zh-CN" i="1" dirty="0" smtClean="0"/>
              <a:t>, </a:t>
            </a:r>
            <a:r>
              <a:rPr lang="en-US" altLang="zh-CN" dirty="0" smtClean="0"/>
              <a:t>we don't even know if we have enough room for </a:t>
            </a:r>
            <a:r>
              <a:rPr lang="en-US" altLang="zh-CN" i="1" dirty="0" err="1" smtClean="0"/>
              <a:t>i</a:t>
            </a:r>
            <a:r>
              <a:rPr lang="en-US" altLang="zh-CN" i="1" dirty="0" smtClean="0"/>
              <a:t>.</a:t>
            </a:r>
          </a:p>
          <a:p>
            <a:r>
              <a:rPr lang="en-US" altLang="zh-CN" dirty="0" smtClean="0"/>
              <a:t>Conclusion: Need more </a:t>
            </a:r>
            <a:r>
              <a:rPr lang="en-US" altLang="zh-CN" dirty="0" err="1" smtClean="0"/>
              <a:t>subproblems</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 Knapsack Problem</a:t>
            </a:r>
            <a:endParaRPr lang="zh-CN" altLang="en-US" dirty="0"/>
          </a:p>
        </p:txBody>
      </p:sp>
      <p:sp>
        <p:nvSpPr>
          <p:cNvPr id="3" name="内容占位符 2"/>
          <p:cNvSpPr>
            <a:spLocks noGrp="1"/>
          </p:cNvSpPr>
          <p:nvPr>
            <p:ph idx="1"/>
          </p:nvPr>
        </p:nvSpPr>
        <p:spPr/>
        <p:txBody>
          <a:bodyPr/>
          <a:lstStyle/>
          <a:p>
            <a:r>
              <a:rPr lang="en-US" altLang="zh-CN" dirty="0" smtClean="0"/>
              <a:t>Let </a:t>
            </a:r>
            <a:r>
              <a:rPr lang="en-US" altLang="zh-CN" i="1" dirty="0" smtClean="0"/>
              <a:t>OPT(</a:t>
            </a:r>
            <a:r>
              <a:rPr lang="en-US" altLang="zh-CN" i="1" dirty="0" err="1" smtClean="0"/>
              <a:t>i</a:t>
            </a:r>
            <a:r>
              <a:rPr lang="en-US" altLang="zh-CN" i="1" dirty="0" smtClean="0"/>
              <a:t>, w) = </a:t>
            </a:r>
            <a:r>
              <a:rPr lang="en-US" altLang="zh-CN" dirty="0" smtClean="0"/>
              <a:t>max profit subset of items </a:t>
            </a:r>
            <a:r>
              <a:rPr lang="en-US" altLang="zh-CN" i="1" dirty="0" smtClean="0"/>
              <a:t>1, …, </a:t>
            </a:r>
            <a:r>
              <a:rPr lang="en-US" altLang="zh-CN" i="1" dirty="0" err="1" smtClean="0"/>
              <a:t>i</a:t>
            </a:r>
            <a:r>
              <a:rPr lang="en-US" altLang="zh-CN" i="1" dirty="0" smtClean="0"/>
              <a:t> </a:t>
            </a:r>
            <a:r>
              <a:rPr lang="en-US" altLang="zh-CN" dirty="0" smtClean="0"/>
              <a:t>with weight limit </a:t>
            </a:r>
            <a:r>
              <a:rPr lang="en-US" altLang="zh-CN" i="1" dirty="0" smtClean="0"/>
              <a:t>w.</a:t>
            </a:r>
          </a:p>
          <a:p>
            <a:r>
              <a:rPr lang="en-US" altLang="zh-CN" dirty="0" smtClean="0"/>
              <a:t>Case 1. OPT does not select item </a:t>
            </a:r>
            <a:r>
              <a:rPr lang="en-US" altLang="zh-CN" i="1" dirty="0" err="1" smtClean="0"/>
              <a:t>i</a:t>
            </a:r>
            <a:r>
              <a:rPr lang="en-US" altLang="zh-CN" i="1" dirty="0" smtClean="0"/>
              <a:t>.</a:t>
            </a:r>
          </a:p>
          <a:p>
            <a:pPr lvl="1"/>
            <a:r>
              <a:rPr lang="en-US" altLang="zh-CN" i="1" dirty="0" smtClean="0"/>
              <a:t>OPT </a:t>
            </a:r>
            <a:r>
              <a:rPr lang="en-US" altLang="zh-CN" dirty="0" smtClean="0"/>
              <a:t>selects best of </a:t>
            </a:r>
            <a:r>
              <a:rPr lang="en-US" altLang="zh-CN" i="1" dirty="0" smtClean="0"/>
              <a:t>{ 1, 2, …, </a:t>
            </a:r>
            <a:r>
              <a:rPr lang="en-US" altLang="zh-CN" i="1" dirty="0" err="1" smtClean="0"/>
              <a:t>i</a:t>
            </a:r>
            <a:r>
              <a:rPr lang="en-US" altLang="zh-CN" i="1" dirty="0" smtClean="0"/>
              <a:t> – 1 } </a:t>
            </a:r>
            <a:r>
              <a:rPr lang="en-US" altLang="zh-CN" dirty="0" smtClean="0"/>
              <a:t>using weight limit </a:t>
            </a:r>
            <a:r>
              <a:rPr lang="en-US" altLang="zh-CN" i="1" dirty="0" smtClean="0"/>
              <a:t>w.</a:t>
            </a:r>
          </a:p>
          <a:p>
            <a:r>
              <a:rPr lang="en-US" altLang="zh-CN" dirty="0" smtClean="0"/>
              <a:t>Case 2. </a:t>
            </a:r>
            <a:r>
              <a:rPr lang="en-US" altLang="zh-CN" i="1" dirty="0" smtClean="0"/>
              <a:t>OPT</a:t>
            </a:r>
            <a:r>
              <a:rPr lang="en-US" altLang="zh-CN" dirty="0" smtClean="0"/>
              <a:t> selects item </a:t>
            </a:r>
            <a:r>
              <a:rPr lang="en-US" altLang="zh-CN" i="1" dirty="0" err="1" smtClean="0"/>
              <a:t>i</a:t>
            </a:r>
            <a:r>
              <a:rPr lang="en-US" altLang="zh-CN" i="1" dirty="0" smtClean="0"/>
              <a:t>.</a:t>
            </a:r>
          </a:p>
          <a:p>
            <a:pPr lvl="1"/>
            <a:r>
              <a:rPr lang="en-US" altLang="zh-CN" dirty="0" smtClean="0"/>
              <a:t>New weight limit = </a:t>
            </a:r>
            <a:r>
              <a:rPr lang="en-US" altLang="zh-CN" i="1" dirty="0" smtClean="0"/>
              <a:t>w – </a:t>
            </a:r>
            <a:r>
              <a:rPr lang="en-US" altLang="zh-CN" i="1" dirty="0" err="1" smtClean="0"/>
              <a:t>w</a:t>
            </a:r>
            <a:r>
              <a:rPr lang="en-US" altLang="zh-CN" i="1" baseline="-25000" dirty="0" err="1" smtClean="0"/>
              <a:t>i</a:t>
            </a:r>
            <a:r>
              <a:rPr lang="en-US" altLang="zh-CN" i="1" dirty="0" smtClean="0"/>
              <a:t>.</a:t>
            </a:r>
          </a:p>
          <a:p>
            <a:pPr lvl="1"/>
            <a:r>
              <a:rPr lang="en-US" altLang="zh-CN" i="1" dirty="0" smtClean="0"/>
              <a:t>OPT</a:t>
            </a:r>
            <a:r>
              <a:rPr lang="en-US" altLang="zh-CN" dirty="0" smtClean="0"/>
              <a:t> selects best of </a:t>
            </a:r>
            <a:r>
              <a:rPr lang="en-US" altLang="zh-CN" i="1" dirty="0" smtClean="0"/>
              <a:t>{ 1, 2, …, </a:t>
            </a:r>
            <a:r>
              <a:rPr lang="en-US" altLang="zh-CN" i="1" dirty="0" err="1" smtClean="0"/>
              <a:t>i</a:t>
            </a:r>
            <a:r>
              <a:rPr lang="en-US" altLang="zh-CN" i="1" dirty="0" smtClean="0"/>
              <a:t> – 1 }</a:t>
            </a:r>
            <a:r>
              <a:rPr lang="en-US" altLang="zh-CN" dirty="0" smtClean="0"/>
              <a:t> using this new weight limit.</a:t>
            </a:r>
            <a:endParaRPr lang="zh-CN" altLang="en-US" dirty="0"/>
          </a:p>
        </p:txBody>
      </p:sp>
      <p:pic>
        <p:nvPicPr>
          <p:cNvPr id="32770" name="Picture 2"/>
          <p:cNvPicPr>
            <a:picLocks noChangeAspect="1" noChangeArrowheads="1"/>
          </p:cNvPicPr>
          <p:nvPr/>
        </p:nvPicPr>
        <p:blipFill>
          <a:blip r:embed="rId2" cstate="print"/>
          <a:srcRect/>
          <a:stretch>
            <a:fillRect/>
          </a:stretch>
        </p:blipFill>
        <p:spPr bwMode="auto">
          <a:xfrm>
            <a:off x="500034" y="4357694"/>
            <a:ext cx="8172450" cy="1571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0-1 Knapsack Problem</a:t>
            </a:r>
            <a:endParaRPr lang="zh-CN" altLang="en-US" dirty="0"/>
          </a:p>
        </p:txBody>
      </p:sp>
      <p:sp>
        <p:nvSpPr>
          <p:cNvPr id="3" name="内容占位符 2"/>
          <p:cNvSpPr>
            <a:spLocks noGrp="1"/>
          </p:cNvSpPr>
          <p:nvPr>
            <p:ph idx="1"/>
          </p:nvPr>
        </p:nvSpPr>
        <p:spPr>
          <a:xfrm>
            <a:off x="357188" y="1285860"/>
            <a:ext cx="8429625" cy="5214935"/>
          </a:xfrm>
        </p:spPr>
        <p:txBody>
          <a:bodyPr/>
          <a:lstStyle/>
          <a:p>
            <a:r>
              <a:rPr lang="en-US" altLang="zh-CN" dirty="0" smtClean="0"/>
              <a:t>Implementation: O(</a:t>
            </a:r>
            <a:r>
              <a:rPr lang="en-US" altLang="zh-CN" dirty="0" err="1" smtClean="0"/>
              <a:t>nW</a:t>
            </a:r>
            <a:r>
              <a:rPr lang="en-US" altLang="zh-CN" dirty="0" smtClean="0"/>
              <a:t>)</a:t>
            </a:r>
            <a:endParaRPr lang="zh-CN" altLang="en-US" dirty="0"/>
          </a:p>
        </p:txBody>
      </p:sp>
      <p:sp>
        <p:nvSpPr>
          <p:cNvPr id="6" name="矩形 5"/>
          <p:cNvSpPr/>
          <p:nvPr/>
        </p:nvSpPr>
        <p:spPr>
          <a:xfrm>
            <a:off x="642910" y="1643050"/>
            <a:ext cx="8072494" cy="2246769"/>
          </a:xfrm>
          <a:prstGeom prst="rect">
            <a:avLst/>
          </a:prstGeom>
        </p:spPr>
        <p:txBody>
          <a:bodyPr wrap="square">
            <a:spAutoFit/>
          </a:bodyPr>
          <a:lstStyle/>
          <a:p>
            <a:r>
              <a:rPr lang="en-US" altLang="zh-CN" sz="2000" b="1" dirty="0" smtClean="0"/>
              <a:t>for</a:t>
            </a:r>
            <a:r>
              <a:rPr lang="pl-PL" altLang="zh-CN" sz="2000" dirty="0" smtClean="0"/>
              <a:t> </a:t>
            </a:r>
            <a:r>
              <a:rPr lang="en-US" altLang="zh-CN" sz="2000" dirty="0" smtClean="0"/>
              <a:t>(</a:t>
            </a:r>
            <a:r>
              <a:rPr lang="pl-PL" altLang="zh-CN" sz="2000" dirty="0" smtClean="0"/>
              <a:t>w = 0</a:t>
            </a:r>
            <a:r>
              <a:rPr lang="en-US" altLang="zh-CN" sz="2000" dirty="0" smtClean="0"/>
              <a:t>; w &lt;= W; w++)</a:t>
            </a:r>
            <a:endParaRPr lang="pl-PL" altLang="zh-CN" sz="2000" dirty="0" smtClean="0"/>
          </a:p>
          <a:p>
            <a:r>
              <a:rPr lang="en-US" altLang="zh-CN" sz="2000" dirty="0" smtClean="0"/>
              <a:t>	M[0, w] = 0;</a:t>
            </a:r>
          </a:p>
          <a:p>
            <a:r>
              <a:rPr lang="en-US" altLang="zh-CN" sz="2000" b="1" dirty="0" smtClean="0"/>
              <a:t>for</a:t>
            </a:r>
            <a:r>
              <a:rPr lang="en-US" altLang="zh-CN" sz="2000" dirty="0" smtClean="0"/>
              <a:t> (</a:t>
            </a:r>
            <a:r>
              <a:rPr lang="en-US" altLang="zh-CN" sz="2000" dirty="0" err="1" smtClean="0"/>
              <a:t>i</a:t>
            </a:r>
            <a:r>
              <a:rPr lang="en-US" altLang="zh-CN" sz="2000" dirty="0" smtClean="0"/>
              <a:t> = 1; </a:t>
            </a:r>
            <a:r>
              <a:rPr lang="en-US" altLang="zh-CN" sz="2000" dirty="0" err="1" smtClean="0"/>
              <a:t>i</a:t>
            </a:r>
            <a:r>
              <a:rPr lang="en-US" altLang="zh-CN" sz="2000" dirty="0" smtClean="0"/>
              <a:t> &lt;= n; </a:t>
            </a:r>
            <a:r>
              <a:rPr lang="en-US" altLang="zh-CN" sz="2000" dirty="0" err="1" smtClean="0"/>
              <a:t>i</a:t>
            </a:r>
            <a:r>
              <a:rPr lang="en-US" altLang="zh-CN" sz="2000" dirty="0" smtClean="0"/>
              <a:t>++)</a:t>
            </a:r>
          </a:p>
          <a:p>
            <a:r>
              <a:rPr lang="en-US" altLang="zh-CN" sz="2000" b="1" dirty="0" smtClean="0"/>
              <a:t>for</a:t>
            </a:r>
            <a:r>
              <a:rPr lang="en-US" altLang="zh-CN" sz="2000" dirty="0" smtClean="0"/>
              <a:t> (</a:t>
            </a:r>
            <a:r>
              <a:rPr lang="pl-PL" altLang="zh-CN" sz="2000" dirty="0" smtClean="0"/>
              <a:t>w = 1</a:t>
            </a:r>
            <a:r>
              <a:rPr lang="en-US" altLang="zh-CN" sz="2000" dirty="0" smtClean="0"/>
              <a:t>; w &lt;=</a:t>
            </a:r>
            <a:r>
              <a:rPr lang="pl-PL" altLang="zh-CN" sz="2000" dirty="0" smtClean="0"/>
              <a:t> W</a:t>
            </a:r>
            <a:r>
              <a:rPr lang="en-US" altLang="zh-CN" sz="2000" dirty="0" smtClean="0"/>
              <a:t>; w++)</a:t>
            </a:r>
            <a:endParaRPr lang="pl-PL" altLang="zh-CN" sz="2000" dirty="0" smtClean="0"/>
          </a:p>
          <a:p>
            <a:r>
              <a:rPr lang="en-US" altLang="zh-CN" sz="2000" dirty="0" smtClean="0"/>
              <a:t>	</a:t>
            </a:r>
            <a:r>
              <a:rPr lang="en-US" altLang="zh-CN" sz="2000" b="1" dirty="0" smtClean="0"/>
              <a:t>if</a:t>
            </a:r>
            <a:r>
              <a:rPr lang="pl-PL" altLang="zh-CN" sz="2000" dirty="0" smtClean="0"/>
              <a:t> (w</a:t>
            </a:r>
            <a:r>
              <a:rPr lang="en-US" altLang="zh-CN" sz="2000" dirty="0" smtClean="0"/>
              <a:t>t[</a:t>
            </a:r>
            <a:r>
              <a:rPr lang="pl-PL" altLang="zh-CN" sz="2000" dirty="0" smtClean="0"/>
              <a:t>i</a:t>
            </a:r>
            <a:r>
              <a:rPr lang="en-US" altLang="zh-CN" sz="2000" dirty="0" smtClean="0"/>
              <a:t>]</a:t>
            </a:r>
            <a:r>
              <a:rPr lang="pl-PL" altLang="zh-CN" sz="2000" dirty="0" smtClean="0"/>
              <a:t> &gt; w) M[i, w] </a:t>
            </a:r>
            <a:r>
              <a:rPr lang="en-US" altLang="zh-CN" sz="2000" dirty="0" smtClean="0"/>
              <a:t>=</a:t>
            </a:r>
            <a:r>
              <a:rPr lang="pl-PL" altLang="zh-CN" sz="2000" dirty="0" smtClean="0"/>
              <a:t> M[i – 1, w]</a:t>
            </a:r>
            <a:r>
              <a:rPr lang="en-US" altLang="zh-CN" sz="2000" dirty="0" smtClean="0"/>
              <a:t>;</a:t>
            </a:r>
            <a:endParaRPr lang="pl-PL" altLang="zh-CN" sz="2000" dirty="0" smtClean="0"/>
          </a:p>
          <a:p>
            <a:r>
              <a:rPr lang="en-US" altLang="zh-CN" sz="2000" dirty="0" smtClean="0"/>
              <a:t>	</a:t>
            </a:r>
            <a:r>
              <a:rPr lang="en-US" altLang="zh-CN" sz="2000" b="1" dirty="0" smtClean="0"/>
              <a:t>else</a:t>
            </a:r>
            <a:r>
              <a:rPr lang="en-US" altLang="zh-CN" sz="2000" dirty="0" smtClean="0"/>
              <a:t> </a:t>
            </a:r>
            <a:r>
              <a:rPr lang="pl-PL" altLang="zh-CN" sz="2000" dirty="0" smtClean="0"/>
              <a:t>M[i, w] </a:t>
            </a:r>
            <a:r>
              <a:rPr lang="en-US" altLang="zh-CN" sz="2000" dirty="0" smtClean="0"/>
              <a:t>=</a:t>
            </a:r>
            <a:r>
              <a:rPr lang="pl-PL" altLang="zh-CN" sz="2000" dirty="0" smtClean="0"/>
              <a:t> max { M[i – 1, w], v</a:t>
            </a:r>
            <a:r>
              <a:rPr lang="en-US" altLang="zh-CN" sz="2000" dirty="0" smtClean="0"/>
              <a:t>[</a:t>
            </a:r>
            <a:r>
              <a:rPr lang="pl-PL" altLang="zh-CN" sz="2000" dirty="0" smtClean="0"/>
              <a:t>i</a:t>
            </a:r>
            <a:r>
              <a:rPr lang="en-US" altLang="zh-CN" sz="2000" dirty="0" smtClean="0"/>
              <a:t>]</a:t>
            </a:r>
            <a:r>
              <a:rPr lang="pl-PL" altLang="zh-CN" sz="2000" dirty="0" smtClean="0"/>
              <a:t> + M[i – 1, w – w</a:t>
            </a:r>
            <a:r>
              <a:rPr lang="en-US" altLang="zh-CN" sz="2000" dirty="0" smtClean="0"/>
              <a:t>t[</a:t>
            </a:r>
            <a:r>
              <a:rPr lang="pl-PL" altLang="zh-CN" sz="2000" dirty="0" smtClean="0"/>
              <a:t>i</a:t>
            </a:r>
            <a:r>
              <a:rPr lang="en-US" altLang="zh-CN" sz="2000" dirty="0" smtClean="0"/>
              <a:t>]</a:t>
            </a:r>
            <a:r>
              <a:rPr lang="pl-PL" altLang="zh-CN" sz="2000" dirty="0" smtClean="0"/>
              <a:t>] }</a:t>
            </a:r>
            <a:r>
              <a:rPr lang="en-US" altLang="zh-CN" sz="2000" dirty="0" smtClean="0"/>
              <a:t>;</a:t>
            </a:r>
            <a:endParaRPr lang="pl-PL" altLang="zh-CN" sz="2000" dirty="0" smtClean="0"/>
          </a:p>
          <a:p>
            <a:r>
              <a:rPr lang="en-US" altLang="zh-CN" sz="2000" b="1" dirty="0" smtClean="0"/>
              <a:t>return </a:t>
            </a:r>
            <a:r>
              <a:rPr lang="en-US" altLang="zh-CN" sz="2000" dirty="0" smtClean="0"/>
              <a:t>M[n, W];</a:t>
            </a:r>
          </a:p>
        </p:txBody>
      </p:sp>
      <p:pic>
        <p:nvPicPr>
          <p:cNvPr id="33794" name="Picture 2"/>
          <p:cNvPicPr>
            <a:picLocks noChangeAspect="1" noChangeArrowheads="1"/>
          </p:cNvPicPr>
          <p:nvPr/>
        </p:nvPicPr>
        <p:blipFill>
          <a:blip r:embed="rId2" cstate="print"/>
          <a:srcRect/>
          <a:stretch>
            <a:fillRect/>
          </a:stretch>
        </p:blipFill>
        <p:spPr bwMode="auto">
          <a:xfrm>
            <a:off x="2336300" y="3857628"/>
            <a:ext cx="6236227" cy="2651261"/>
          </a:xfrm>
          <a:prstGeom prst="rect">
            <a:avLst/>
          </a:prstGeom>
          <a:noFill/>
          <a:ln w="9525">
            <a:noFill/>
            <a:miter lim="800000"/>
            <a:headEnd/>
            <a:tailEnd/>
          </a:ln>
          <a:effectLst/>
        </p:spPr>
      </p:pic>
      <p:pic>
        <p:nvPicPr>
          <p:cNvPr id="8" name="Picture 1"/>
          <p:cNvPicPr>
            <a:picLocks noChangeAspect="1" noChangeArrowheads="1"/>
          </p:cNvPicPr>
          <p:nvPr/>
        </p:nvPicPr>
        <p:blipFill>
          <a:blip r:embed="rId3" cstate="print"/>
          <a:srcRect/>
          <a:stretch>
            <a:fillRect/>
          </a:stretch>
        </p:blipFill>
        <p:spPr bwMode="auto">
          <a:xfrm>
            <a:off x="285720" y="3981071"/>
            <a:ext cx="2000232" cy="25443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 </a:t>
            </a:r>
            <a:r>
              <a:rPr lang="en-US" altLang="zh-CN" dirty="0" err="1" smtClean="0"/>
              <a:t>v.s</a:t>
            </a:r>
            <a:r>
              <a:rPr lang="en-US" altLang="zh-CN" dirty="0" smtClean="0"/>
              <a:t>. DP</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42976" y="4010047"/>
            <a:ext cx="6858048" cy="25622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1142976" y="1304929"/>
            <a:ext cx="6838950" cy="2624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Matrix-Chain Multiplication</a:t>
            </a:r>
            <a:endParaRPr lang="zh-CN" altLang="en-US" dirty="0"/>
          </a:p>
        </p:txBody>
      </p:sp>
      <p:sp>
        <p:nvSpPr>
          <p:cNvPr id="3" name="内容占位符 2"/>
          <p:cNvSpPr>
            <a:spLocks noGrp="1"/>
          </p:cNvSpPr>
          <p:nvPr>
            <p:ph idx="1"/>
          </p:nvPr>
        </p:nvSpPr>
        <p:spPr/>
        <p:txBody>
          <a:bodyPr/>
          <a:lstStyle/>
          <a:p>
            <a:r>
              <a:rPr lang="en-US" altLang="zh-CN" dirty="0" smtClean="0"/>
              <a:t>Let </a:t>
            </a:r>
            <a:r>
              <a:rPr lang="en-US" altLang="zh-CN" i="1" dirty="0" smtClean="0"/>
              <a:t>A</a:t>
            </a:r>
            <a:r>
              <a:rPr lang="en-US" altLang="zh-CN" dirty="0" smtClean="0"/>
              <a:t> be an </a:t>
            </a:r>
            <a:r>
              <a:rPr lang="en-US" altLang="zh-CN" i="1" dirty="0" smtClean="0"/>
              <a:t>n</a:t>
            </a:r>
            <a:r>
              <a:rPr lang="en-US" altLang="zh-CN" dirty="0" smtClean="0"/>
              <a:t> by </a:t>
            </a:r>
            <a:r>
              <a:rPr lang="en-US" altLang="zh-CN" i="1" dirty="0" smtClean="0"/>
              <a:t>m</a:t>
            </a:r>
            <a:r>
              <a:rPr lang="en-US" altLang="zh-CN" dirty="0" smtClean="0"/>
              <a:t> matrix, let </a:t>
            </a:r>
            <a:r>
              <a:rPr lang="en-US" altLang="zh-CN" i="1" dirty="0" smtClean="0"/>
              <a:t>B</a:t>
            </a:r>
            <a:r>
              <a:rPr lang="en-US" altLang="zh-CN" dirty="0" smtClean="0"/>
              <a:t> be an </a:t>
            </a:r>
            <a:r>
              <a:rPr lang="en-US" altLang="zh-CN" i="1" dirty="0" smtClean="0"/>
              <a:t>m</a:t>
            </a:r>
            <a:r>
              <a:rPr lang="en-US" altLang="zh-CN" dirty="0" smtClean="0"/>
              <a:t> by </a:t>
            </a:r>
            <a:r>
              <a:rPr lang="en-US" altLang="zh-CN" i="1" dirty="0" smtClean="0"/>
              <a:t>p</a:t>
            </a:r>
            <a:r>
              <a:rPr lang="en-US" altLang="zh-CN" dirty="0" smtClean="0"/>
              <a:t> matrix, then </a:t>
            </a:r>
            <a:r>
              <a:rPr lang="en-US" altLang="zh-CN" i="1" dirty="0" smtClean="0"/>
              <a:t>C = AB</a:t>
            </a:r>
            <a:r>
              <a:rPr lang="en-US" altLang="zh-CN" dirty="0" smtClean="0"/>
              <a:t> is an </a:t>
            </a:r>
            <a:r>
              <a:rPr lang="en-US" altLang="zh-CN" i="1" dirty="0" smtClean="0"/>
              <a:t>n</a:t>
            </a:r>
            <a:r>
              <a:rPr lang="en-US" altLang="zh-CN" dirty="0" smtClean="0"/>
              <a:t> by </a:t>
            </a:r>
            <a:r>
              <a:rPr lang="en-US" altLang="zh-CN" i="1" dirty="0" smtClean="0"/>
              <a:t>p</a:t>
            </a:r>
            <a:r>
              <a:rPr lang="en-US" altLang="zh-CN" dirty="0" smtClean="0"/>
              <a:t> matrix.</a:t>
            </a:r>
          </a:p>
          <a:p>
            <a:r>
              <a:rPr lang="en-US" altLang="zh-CN" i="1" dirty="0" smtClean="0"/>
              <a:t>C = AB</a:t>
            </a:r>
            <a:r>
              <a:rPr lang="en-US" altLang="zh-CN" dirty="0" smtClean="0"/>
              <a:t> can be computed in O(</a:t>
            </a:r>
            <a:r>
              <a:rPr lang="en-US" altLang="zh-CN" i="1" dirty="0" err="1" smtClean="0"/>
              <a:t>nmp</a:t>
            </a:r>
            <a:r>
              <a:rPr lang="en-US" altLang="zh-CN" dirty="0" smtClean="0"/>
              <a:t>) time, using traditional matrix multiplication.</a:t>
            </a:r>
          </a:p>
          <a:p>
            <a:r>
              <a:rPr lang="en-US" altLang="zh-CN" dirty="0" smtClean="0"/>
              <a:t>Suppose we want to compute 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r>
              <a:rPr lang="en-US" altLang="zh-CN" dirty="0" smtClean="0"/>
              <a:t>Matrix Multiplication is associative, so we can do the multiplication in several different orders.</a:t>
            </a:r>
          </a:p>
          <a:p>
            <a:r>
              <a:rPr lang="en-US" altLang="zh-CN" dirty="0" smtClean="0"/>
              <a:t>Given </a:t>
            </a:r>
            <a:r>
              <a:rPr lang="en-US" altLang="zh-CN" i="1" dirty="0" smtClean="0"/>
              <a:t>n</a:t>
            </a:r>
            <a:r>
              <a:rPr lang="en-US" altLang="zh-CN" dirty="0" smtClean="0"/>
              <a:t> matrices, the size of the matrix </a:t>
            </a:r>
            <a:r>
              <a:rPr lang="en-US" altLang="zh-CN" i="1" dirty="0" smtClean="0"/>
              <a:t>A</a:t>
            </a:r>
            <a:r>
              <a:rPr lang="en-US" altLang="zh-CN" i="1" baseline="-25000" dirty="0" smtClean="0"/>
              <a:t>i</a:t>
            </a:r>
            <a:r>
              <a:rPr lang="en-US" altLang="zh-CN" dirty="0" smtClean="0"/>
              <a:t> is </a:t>
            </a:r>
            <a:r>
              <a:rPr lang="en-US" altLang="zh-CN" i="1" dirty="0" smtClean="0"/>
              <a:t>p</a:t>
            </a:r>
            <a:r>
              <a:rPr lang="en-US" altLang="zh-CN" i="1" baseline="-25000" dirty="0" smtClean="0"/>
              <a:t>i-1</a:t>
            </a:r>
            <a:r>
              <a:rPr lang="en-US" altLang="zh-CN" dirty="0" smtClean="0"/>
              <a:t>*</a:t>
            </a:r>
            <a:r>
              <a:rPr lang="en-US" altLang="zh-CN" i="1" dirty="0" smtClean="0"/>
              <a:t>p</a:t>
            </a:r>
            <a:r>
              <a:rPr lang="en-US" altLang="zh-CN" i="1" baseline="-25000" dirty="0" smtClean="0"/>
              <a:t>i</a:t>
            </a:r>
            <a:r>
              <a:rPr lang="en-US" altLang="zh-CN" dirty="0" smtClean="0"/>
              <a:t>, find the minimum multiplication operations.</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Matrix-Chain Multiplication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Example:</a:t>
            </a:r>
          </a:p>
          <a:p>
            <a:pPr>
              <a:buNone/>
            </a:pPr>
            <a:r>
              <a:rPr lang="en-US" altLang="zh-CN" dirty="0" smtClean="0"/>
              <a:t>	A</a:t>
            </a:r>
            <a:r>
              <a:rPr lang="en-US" altLang="zh-CN" baseline="-25000" dirty="0" smtClean="0"/>
              <a:t>1</a:t>
            </a:r>
            <a:r>
              <a:rPr lang="en-US" altLang="zh-CN" dirty="0" smtClean="0"/>
              <a:t> is 10 by 100 matrix</a:t>
            </a:r>
          </a:p>
          <a:p>
            <a:pPr>
              <a:buNone/>
            </a:pPr>
            <a:r>
              <a:rPr lang="en-US" altLang="zh-CN" dirty="0" smtClean="0"/>
              <a:t>	A</a:t>
            </a:r>
            <a:r>
              <a:rPr lang="en-US" altLang="zh-CN" baseline="-25000" dirty="0" smtClean="0"/>
              <a:t>2</a:t>
            </a:r>
            <a:r>
              <a:rPr lang="en-US" altLang="zh-CN" dirty="0" smtClean="0"/>
              <a:t> is 100 by 5 matrix</a:t>
            </a:r>
          </a:p>
          <a:p>
            <a:pPr>
              <a:buNone/>
            </a:pPr>
            <a:r>
              <a:rPr lang="en-US" altLang="zh-CN" dirty="0" smtClean="0"/>
              <a:t>	A</a:t>
            </a:r>
            <a:r>
              <a:rPr lang="en-US" altLang="zh-CN" baseline="-25000" dirty="0" smtClean="0"/>
              <a:t>3</a:t>
            </a:r>
            <a:r>
              <a:rPr lang="en-US" altLang="zh-CN" dirty="0" smtClean="0"/>
              <a:t> is 5 by 50 matrix</a:t>
            </a:r>
          </a:p>
          <a:p>
            <a:pPr>
              <a:buNone/>
            </a:pPr>
            <a:r>
              <a:rPr lang="en-US" altLang="zh-CN" dirty="0" smtClean="0"/>
              <a:t>	A</a:t>
            </a:r>
            <a:r>
              <a:rPr lang="en-US" altLang="zh-CN" baseline="-25000" dirty="0" smtClean="0"/>
              <a:t>4</a:t>
            </a:r>
            <a:r>
              <a:rPr lang="en-US" altLang="zh-CN" dirty="0" smtClean="0"/>
              <a:t> is 50 by 1 matrix</a:t>
            </a:r>
          </a:p>
          <a:p>
            <a:pPr>
              <a:buNone/>
            </a:pPr>
            <a:r>
              <a:rPr lang="en-US" altLang="zh-CN" dirty="0" smtClean="0"/>
              <a:t>	A</a:t>
            </a:r>
            <a:r>
              <a:rPr lang="en-US" altLang="zh-CN" baseline="-25000" dirty="0" smtClean="0"/>
              <a:t>1</a:t>
            </a:r>
            <a:r>
              <a:rPr lang="en-US" altLang="zh-CN" dirty="0" smtClean="0"/>
              <a:t>A</a:t>
            </a:r>
            <a:r>
              <a:rPr lang="en-US" altLang="zh-CN" baseline="-25000" dirty="0" smtClean="0"/>
              <a:t>2</a:t>
            </a:r>
            <a:r>
              <a:rPr lang="en-US" altLang="zh-CN" dirty="0" smtClean="0"/>
              <a:t>A3A4 is a 10 by 1 matrix</a:t>
            </a:r>
          </a:p>
          <a:p>
            <a:r>
              <a:rPr lang="en-US" altLang="zh-CN" dirty="0" smtClean="0"/>
              <a:t>5 different orderings = 5 different </a:t>
            </a:r>
            <a:r>
              <a:rPr lang="en-US" altLang="zh-CN" dirty="0" err="1" smtClean="0"/>
              <a:t>parenthesizations</a:t>
            </a:r>
            <a:endParaRPr lang="en-US" altLang="zh-CN" dirty="0" smtClean="0"/>
          </a:p>
          <a:p>
            <a:pPr>
              <a:buNone/>
            </a:pPr>
            <a:r>
              <a:rPr lang="en-US" altLang="zh-CN" dirty="0" smtClean="0"/>
              <a:t>	(A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a:buNone/>
            </a:pPr>
            <a:r>
              <a:rPr lang="en-US" altLang="zh-CN" dirty="0" smtClean="0"/>
              <a:t>	((A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a:buNone/>
            </a:pPr>
            <a:r>
              <a:rPr lang="en-US" altLang="zh-CN" dirty="0" smtClean="0"/>
              <a:t>	(((A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a:buNone/>
            </a:pPr>
            <a:r>
              <a:rPr lang="en-US" altLang="zh-CN" dirty="0" smtClean="0"/>
              <a:t>	((A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a:buNone/>
            </a:pPr>
            <a:r>
              <a:rPr lang="en-US" altLang="zh-CN" dirty="0" smtClean="0"/>
              <a:t>	(A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Matrix-Chain Multiplication</a:t>
            </a:r>
            <a:endParaRPr lang="zh-CN" altLang="en-US" dirty="0"/>
          </a:p>
        </p:txBody>
      </p:sp>
      <p:sp>
        <p:nvSpPr>
          <p:cNvPr id="3" name="内容占位符 2"/>
          <p:cNvSpPr>
            <a:spLocks noGrp="1"/>
          </p:cNvSpPr>
          <p:nvPr>
            <p:ph idx="1"/>
          </p:nvPr>
        </p:nvSpPr>
        <p:spPr>
          <a:xfrm>
            <a:off x="357217" y="1357298"/>
            <a:ext cx="8429625" cy="5214935"/>
          </a:xfrm>
        </p:spPr>
        <p:txBody>
          <a:bodyPr>
            <a:normAutofit fontScale="92500" lnSpcReduction="10000"/>
          </a:bodyPr>
          <a:lstStyle/>
          <a:p>
            <a:r>
              <a:rPr lang="en-US" altLang="zh-CN" dirty="0" smtClean="0"/>
              <a:t> (A</a:t>
            </a:r>
            <a:r>
              <a:rPr lang="en-US" altLang="zh-CN" baseline="-25000" dirty="0" smtClean="0"/>
              <a:t>1</a:t>
            </a:r>
            <a:r>
              <a:rPr lang="en-US" altLang="zh-CN" dirty="0" smtClean="0"/>
              <a:t>(A</a:t>
            </a:r>
            <a:r>
              <a:rPr lang="en-US" altLang="zh-CN" baseline="-25000" dirty="0" smtClean="0"/>
              <a:t>2 </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lvl="1"/>
            <a:r>
              <a:rPr lang="en-US" altLang="zh-CN" dirty="0" smtClean="0"/>
              <a:t>A</a:t>
            </a:r>
            <a:r>
              <a:rPr lang="en-US" altLang="zh-CN" baseline="-25000" dirty="0" smtClean="0"/>
              <a:t>34</a:t>
            </a:r>
            <a:r>
              <a:rPr lang="en-US" altLang="zh-CN" dirty="0" smtClean="0"/>
              <a:t> = A</a:t>
            </a:r>
            <a:r>
              <a:rPr lang="en-US" altLang="zh-CN" baseline="-25000" dirty="0" smtClean="0"/>
              <a:t>3</a:t>
            </a:r>
            <a:r>
              <a:rPr lang="en-US" altLang="zh-CN" dirty="0" smtClean="0"/>
              <a:t>A</a:t>
            </a:r>
            <a:r>
              <a:rPr lang="en-US" altLang="zh-CN" baseline="-25000" dirty="0" smtClean="0"/>
              <a:t>4</a:t>
            </a:r>
            <a:r>
              <a:rPr lang="en-US" altLang="zh-CN" dirty="0" smtClean="0"/>
              <a:t> , 250 </a:t>
            </a:r>
            <a:r>
              <a:rPr lang="en-US" altLang="zh-CN" dirty="0" err="1" smtClean="0"/>
              <a:t>mults</a:t>
            </a:r>
            <a:r>
              <a:rPr lang="en-US" altLang="zh-CN" dirty="0" smtClean="0"/>
              <a:t>, result is 5 by 1</a:t>
            </a:r>
          </a:p>
          <a:p>
            <a:pPr lvl="1"/>
            <a:r>
              <a:rPr lang="en-US" altLang="zh-CN" dirty="0" smtClean="0"/>
              <a:t>A</a:t>
            </a:r>
            <a:r>
              <a:rPr lang="en-US" altLang="zh-CN" baseline="-25000" dirty="0" smtClean="0"/>
              <a:t>24</a:t>
            </a:r>
            <a:r>
              <a:rPr lang="en-US" altLang="zh-CN" dirty="0" smtClean="0"/>
              <a:t> </a:t>
            </a:r>
            <a:r>
              <a:rPr lang="en-US" altLang="zh-CN" dirty="0" smtClean="0"/>
              <a:t>= A</a:t>
            </a:r>
            <a:r>
              <a:rPr lang="en-US" altLang="zh-CN" baseline="-25000" dirty="0" smtClean="0"/>
              <a:t>2</a:t>
            </a:r>
            <a:r>
              <a:rPr lang="en-US" altLang="zh-CN" dirty="0" smtClean="0"/>
              <a:t>A</a:t>
            </a:r>
            <a:r>
              <a:rPr lang="en-US" altLang="zh-CN" baseline="-25000" dirty="0" smtClean="0"/>
              <a:t>34</a:t>
            </a:r>
            <a:r>
              <a:rPr lang="en-US" altLang="zh-CN" dirty="0" smtClean="0"/>
              <a:t> , 500 </a:t>
            </a:r>
            <a:r>
              <a:rPr lang="en-US" altLang="zh-CN" dirty="0" err="1" smtClean="0"/>
              <a:t>mults</a:t>
            </a:r>
            <a:r>
              <a:rPr lang="en-US" altLang="zh-CN" dirty="0" smtClean="0"/>
              <a:t>, result is 100 by 1</a:t>
            </a:r>
          </a:p>
          <a:p>
            <a:pPr lvl="1"/>
            <a:r>
              <a:rPr lang="en-US" altLang="zh-CN" dirty="0" smtClean="0"/>
              <a:t>A</a:t>
            </a:r>
            <a:r>
              <a:rPr lang="en-US" altLang="zh-CN" baseline="-25000" dirty="0" smtClean="0"/>
              <a:t>14</a:t>
            </a:r>
            <a:r>
              <a:rPr lang="en-US" altLang="zh-CN" dirty="0" smtClean="0"/>
              <a:t> </a:t>
            </a:r>
            <a:r>
              <a:rPr lang="en-US" altLang="zh-CN" dirty="0" smtClean="0"/>
              <a:t>= A</a:t>
            </a:r>
            <a:r>
              <a:rPr lang="en-US" altLang="zh-CN" baseline="-25000" dirty="0" smtClean="0"/>
              <a:t>1</a:t>
            </a:r>
            <a:r>
              <a:rPr lang="en-US" altLang="zh-CN" dirty="0" smtClean="0"/>
              <a:t>A</a:t>
            </a:r>
            <a:r>
              <a:rPr lang="en-US" altLang="zh-CN" baseline="-25000" dirty="0" smtClean="0"/>
              <a:t>24</a:t>
            </a:r>
            <a:r>
              <a:rPr lang="en-US" altLang="zh-CN" dirty="0" smtClean="0"/>
              <a:t> , 1000 </a:t>
            </a:r>
            <a:r>
              <a:rPr lang="en-US" altLang="zh-CN" dirty="0" err="1" smtClean="0"/>
              <a:t>mults</a:t>
            </a:r>
            <a:r>
              <a:rPr lang="en-US" altLang="zh-CN" dirty="0" smtClean="0"/>
              <a:t>, result is 10 by 1</a:t>
            </a:r>
          </a:p>
          <a:p>
            <a:pPr lvl="1"/>
            <a:r>
              <a:rPr lang="en-US" altLang="zh-CN" dirty="0" smtClean="0"/>
              <a:t>Total is 1750</a:t>
            </a:r>
          </a:p>
          <a:p>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lvl="1"/>
            <a:r>
              <a:rPr lang="en-US" altLang="zh-CN" dirty="0" smtClean="0"/>
              <a:t>A</a:t>
            </a:r>
            <a:r>
              <a:rPr lang="en-US" altLang="zh-CN" baseline="-25000" dirty="0" smtClean="0"/>
              <a:t>12</a:t>
            </a:r>
            <a:r>
              <a:rPr lang="en-US" altLang="zh-CN" dirty="0" smtClean="0"/>
              <a:t> = A</a:t>
            </a:r>
            <a:r>
              <a:rPr lang="en-US" altLang="zh-CN" baseline="-25000" dirty="0" smtClean="0"/>
              <a:t>1</a:t>
            </a:r>
            <a:r>
              <a:rPr lang="en-US" altLang="zh-CN" dirty="0" smtClean="0"/>
              <a:t>A</a:t>
            </a:r>
            <a:r>
              <a:rPr lang="en-US" altLang="zh-CN" baseline="-25000" dirty="0" smtClean="0"/>
              <a:t>2</a:t>
            </a:r>
            <a:r>
              <a:rPr lang="en-US" altLang="zh-CN" dirty="0" smtClean="0"/>
              <a:t> , 5000 </a:t>
            </a:r>
            <a:r>
              <a:rPr lang="en-US" altLang="zh-CN" dirty="0" err="1" smtClean="0"/>
              <a:t>mults</a:t>
            </a:r>
            <a:r>
              <a:rPr lang="en-US" altLang="zh-CN" dirty="0" smtClean="0"/>
              <a:t>, result is 10 by 5</a:t>
            </a:r>
          </a:p>
          <a:p>
            <a:pPr lvl="1"/>
            <a:r>
              <a:rPr lang="en-US" altLang="zh-CN" dirty="0" smtClean="0"/>
              <a:t>A</a:t>
            </a:r>
            <a:r>
              <a:rPr lang="en-US" altLang="zh-CN" baseline="-25000" dirty="0" smtClean="0"/>
              <a:t>34</a:t>
            </a:r>
            <a:r>
              <a:rPr lang="en-US" altLang="zh-CN" dirty="0" smtClean="0"/>
              <a:t> </a:t>
            </a:r>
            <a:r>
              <a:rPr lang="en-US" altLang="zh-CN" dirty="0" smtClean="0"/>
              <a:t>= A</a:t>
            </a:r>
            <a:r>
              <a:rPr lang="en-US" altLang="zh-CN" baseline="-25000" dirty="0" smtClean="0"/>
              <a:t>3</a:t>
            </a:r>
            <a:r>
              <a:rPr lang="en-US" altLang="zh-CN" dirty="0" smtClean="0"/>
              <a:t>A</a:t>
            </a:r>
            <a:r>
              <a:rPr lang="en-US" altLang="zh-CN" baseline="-25000" dirty="0" smtClean="0"/>
              <a:t>4</a:t>
            </a:r>
            <a:r>
              <a:rPr lang="en-US" altLang="zh-CN" dirty="0" smtClean="0"/>
              <a:t> , 250 </a:t>
            </a:r>
            <a:r>
              <a:rPr lang="en-US" altLang="zh-CN" dirty="0" err="1" smtClean="0"/>
              <a:t>mults</a:t>
            </a:r>
            <a:r>
              <a:rPr lang="en-US" altLang="zh-CN" dirty="0" smtClean="0"/>
              <a:t>, result is 5 by 1</a:t>
            </a:r>
          </a:p>
          <a:p>
            <a:pPr lvl="1"/>
            <a:r>
              <a:rPr lang="en-US" altLang="zh-CN" dirty="0" smtClean="0"/>
              <a:t>A</a:t>
            </a:r>
            <a:r>
              <a:rPr lang="en-US" altLang="zh-CN" baseline="-25000" dirty="0" smtClean="0"/>
              <a:t>14</a:t>
            </a:r>
            <a:r>
              <a:rPr lang="en-US" altLang="zh-CN" dirty="0" smtClean="0"/>
              <a:t> </a:t>
            </a:r>
            <a:r>
              <a:rPr lang="en-US" altLang="zh-CN" dirty="0" smtClean="0"/>
              <a:t>= A</a:t>
            </a:r>
            <a:r>
              <a:rPr lang="en-US" altLang="zh-CN" baseline="-25000" dirty="0" smtClean="0"/>
              <a:t>12</a:t>
            </a:r>
            <a:r>
              <a:rPr lang="en-US" altLang="zh-CN" dirty="0" smtClean="0"/>
              <a:t>A</a:t>
            </a:r>
            <a:r>
              <a:rPr lang="en-US" altLang="zh-CN" baseline="-25000" dirty="0" smtClean="0"/>
              <a:t>34</a:t>
            </a:r>
            <a:r>
              <a:rPr lang="en-US" altLang="zh-CN" dirty="0" smtClean="0"/>
              <a:t> , 50 </a:t>
            </a:r>
            <a:r>
              <a:rPr lang="en-US" altLang="zh-CN" dirty="0" err="1" smtClean="0"/>
              <a:t>mults</a:t>
            </a:r>
            <a:r>
              <a:rPr lang="en-US" altLang="zh-CN" dirty="0" smtClean="0"/>
              <a:t>, result is 10 by 1</a:t>
            </a:r>
          </a:p>
          <a:p>
            <a:pPr lvl="1"/>
            <a:r>
              <a:rPr lang="en-US" altLang="zh-CN" dirty="0" smtClean="0"/>
              <a:t>Total is 5300</a:t>
            </a:r>
          </a:p>
          <a:p>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lvl="1"/>
            <a:r>
              <a:rPr lang="en-US" altLang="zh-CN" dirty="0" smtClean="0"/>
              <a:t>A</a:t>
            </a:r>
            <a:r>
              <a:rPr lang="en-US" altLang="zh-CN" baseline="-25000" dirty="0" smtClean="0"/>
              <a:t>12</a:t>
            </a:r>
            <a:r>
              <a:rPr lang="en-US" altLang="zh-CN" dirty="0" smtClean="0"/>
              <a:t> = A</a:t>
            </a:r>
            <a:r>
              <a:rPr lang="en-US" altLang="zh-CN" baseline="-25000" dirty="0" smtClean="0"/>
              <a:t>1</a:t>
            </a:r>
            <a:r>
              <a:rPr lang="en-US" altLang="zh-CN" dirty="0" smtClean="0"/>
              <a:t>A</a:t>
            </a:r>
            <a:r>
              <a:rPr lang="en-US" altLang="zh-CN" baseline="-25000" dirty="0" smtClean="0"/>
              <a:t>2</a:t>
            </a:r>
            <a:r>
              <a:rPr lang="en-US" altLang="zh-CN" dirty="0" smtClean="0"/>
              <a:t> , 5000 </a:t>
            </a:r>
            <a:r>
              <a:rPr lang="en-US" altLang="zh-CN" dirty="0" err="1" smtClean="0"/>
              <a:t>mults</a:t>
            </a:r>
            <a:r>
              <a:rPr lang="en-US" altLang="zh-CN" dirty="0" smtClean="0"/>
              <a:t>, result is 10 by 5</a:t>
            </a:r>
          </a:p>
          <a:p>
            <a:pPr lvl="1"/>
            <a:r>
              <a:rPr lang="en-US" altLang="zh-CN" dirty="0" smtClean="0"/>
              <a:t>A</a:t>
            </a:r>
            <a:r>
              <a:rPr lang="en-US" altLang="zh-CN" baseline="-25000" dirty="0" smtClean="0"/>
              <a:t>13</a:t>
            </a:r>
            <a:r>
              <a:rPr lang="en-US" altLang="zh-CN" dirty="0" smtClean="0"/>
              <a:t> = A</a:t>
            </a:r>
            <a:r>
              <a:rPr lang="en-US" altLang="zh-CN" baseline="-25000" dirty="0" smtClean="0"/>
              <a:t>12</a:t>
            </a:r>
            <a:r>
              <a:rPr lang="en-US" altLang="zh-CN" dirty="0" smtClean="0"/>
              <a:t>A</a:t>
            </a:r>
            <a:r>
              <a:rPr lang="en-US" altLang="zh-CN" baseline="-25000" dirty="0" smtClean="0"/>
              <a:t>3</a:t>
            </a:r>
            <a:r>
              <a:rPr lang="en-US" altLang="zh-CN" dirty="0" smtClean="0"/>
              <a:t> , 2500 </a:t>
            </a:r>
            <a:r>
              <a:rPr lang="en-US" altLang="zh-CN" dirty="0" err="1" smtClean="0"/>
              <a:t>mults</a:t>
            </a:r>
            <a:r>
              <a:rPr lang="en-US" altLang="zh-CN" dirty="0" smtClean="0"/>
              <a:t>, result is 10 by 50</a:t>
            </a:r>
          </a:p>
          <a:p>
            <a:pPr lvl="1"/>
            <a:r>
              <a:rPr lang="en-US" altLang="zh-CN" dirty="0" smtClean="0"/>
              <a:t>A</a:t>
            </a:r>
            <a:r>
              <a:rPr lang="en-US" altLang="zh-CN" baseline="-25000" dirty="0" smtClean="0"/>
              <a:t>14</a:t>
            </a:r>
            <a:r>
              <a:rPr lang="en-US" altLang="zh-CN" dirty="0" smtClean="0"/>
              <a:t> = A</a:t>
            </a:r>
            <a:r>
              <a:rPr lang="en-US" altLang="zh-CN" baseline="-25000" dirty="0" smtClean="0"/>
              <a:t>13</a:t>
            </a:r>
            <a:r>
              <a:rPr lang="en-US" altLang="zh-CN" dirty="0" smtClean="0"/>
              <a:t>A</a:t>
            </a:r>
            <a:r>
              <a:rPr lang="en-US" altLang="zh-CN" baseline="-25000" dirty="0" smtClean="0"/>
              <a:t>4</a:t>
            </a:r>
            <a:r>
              <a:rPr lang="en-US" altLang="zh-CN" dirty="0" smtClean="0"/>
              <a:t> , 500 </a:t>
            </a:r>
            <a:r>
              <a:rPr lang="en-US" altLang="zh-CN" dirty="0" err="1" smtClean="0"/>
              <a:t>mults</a:t>
            </a:r>
            <a:r>
              <a:rPr lang="en-US" altLang="zh-CN" dirty="0" smtClean="0"/>
              <a:t>, results is 10 by 1</a:t>
            </a:r>
          </a:p>
          <a:p>
            <a:pPr lvl="1"/>
            <a:r>
              <a:rPr lang="en-US" altLang="zh-CN" dirty="0" smtClean="0"/>
              <a:t>Total is 8000</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Matrix-Chain Multiplication</a:t>
            </a:r>
            <a:endParaRPr lang="zh-CN" altLang="en-US" dirty="0"/>
          </a:p>
        </p:txBody>
      </p:sp>
      <p:sp>
        <p:nvSpPr>
          <p:cNvPr id="3" name="内容占位符 2"/>
          <p:cNvSpPr>
            <a:spLocks noGrp="1"/>
          </p:cNvSpPr>
          <p:nvPr>
            <p:ph idx="1"/>
          </p:nvPr>
        </p:nvSpPr>
        <p:spPr>
          <a:xfrm>
            <a:off x="357158" y="1357298"/>
            <a:ext cx="8429625" cy="5214935"/>
          </a:xfrm>
        </p:spPr>
        <p:txBody>
          <a:bodyPr/>
          <a:lstStyle/>
          <a:p>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lvl="1"/>
            <a:r>
              <a:rPr lang="en-US" altLang="zh-CN" dirty="0" smtClean="0"/>
              <a:t>A</a:t>
            </a:r>
            <a:r>
              <a:rPr lang="en-US" altLang="zh-CN" baseline="-25000" dirty="0" smtClean="0"/>
              <a:t>23</a:t>
            </a:r>
            <a:r>
              <a:rPr lang="en-US" altLang="zh-CN" dirty="0" smtClean="0"/>
              <a:t> = A</a:t>
            </a:r>
            <a:r>
              <a:rPr lang="en-US" altLang="zh-CN" baseline="-25000" dirty="0" smtClean="0"/>
              <a:t>2</a:t>
            </a:r>
            <a:r>
              <a:rPr lang="en-US" altLang="zh-CN" dirty="0" smtClean="0"/>
              <a:t>A</a:t>
            </a:r>
            <a:r>
              <a:rPr lang="en-US" altLang="zh-CN" baseline="-25000" dirty="0" smtClean="0"/>
              <a:t>3</a:t>
            </a:r>
            <a:r>
              <a:rPr lang="en-US" altLang="zh-CN" dirty="0" smtClean="0"/>
              <a:t> , 25000 </a:t>
            </a:r>
            <a:r>
              <a:rPr lang="en-US" altLang="zh-CN" dirty="0" err="1" smtClean="0"/>
              <a:t>mults</a:t>
            </a:r>
            <a:r>
              <a:rPr lang="en-US" altLang="zh-CN" dirty="0" smtClean="0"/>
              <a:t>, result is 100 by 50</a:t>
            </a:r>
          </a:p>
          <a:p>
            <a:pPr lvl="1"/>
            <a:r>
              <a:rPr lang="en-US" altLang="zh-CN" dirty="0" smtClean="0"/>
              <a:t>A</a:t>
            </a:r>
            <a:r>
              <a:rPr lang="en-US" altLang="zh-CN" baseline="-25000" dirty="0" smtClean="0"/>
              <a:t>13</a:t>
            </a:r>
            <a:r>
              <a:rPr lang="en-US" altLang="zh-CN" dirty="0" smtClean="0"/>
              <a:t> = A</a:t>
            </a:r>
            <a:r>
              <a:rPr lang="en-US" altLang="zh-CN" baseline="-25000" dirty="0" smtClean="0"/>
              <a:t>1</a:t>
            </a:r>
            <a:r>
              <a:rPr lang="en-US" altLang="zh-CN" dirty="0" smtClean="0"/>
              <a:t>A</a:t>
            </a:r>
            <a:r>
              <a:rPr lang="en-US" altLang="zh-CN" baseline="-25000" dirty="0" smtClean="0"/>
              <a:t>23</a:t>
            </a:r>
            <a:r>
              <a:rPr lang="en-US" altLang="zh-CN" dirty="0" smtClean="0"/>
              <a:t> , 50000 </a:t>
            </a:r>
            <a:r>
              <a:rPr lang="en-US" altLang="zh-CN" dirty="0" err="1" smtClean="0"/>
              <a:t>mults</a:t>
            </a:r>
            <a:r>
              <a:rPr lang="en-US" altLang="zh-CN" dirty="0" smtClean="0"/>
              <a:t>, result is 10 by 50</a:t>
            </a:r>
          </a:p>
          <a:p>
            <a:pPr lvl="1"/>
            <a:r>
              <a:rPr lang="en-US" altLang="zh-CN" dirty="0" smtClean="0"/>
              <a:t>A</a:t>
            </a:r>
            <a:r>
              <a:rPr lang="en-US" altLang="zh-CN" baseline="-25000" dirty="0" smtClean="0"/>
              <a:t>14</a:t>
            </a:r>
            <a:r>
              <a:rPr lang="en-US" altLang="zh-CN" dirty="0" smtClean="0"/>
              <a:t> = A</a:t>
            </a:r>
            <a:r>
              <a:rPr lang="en-US" altLang="zh-CN" baseline="-25000" dirty="0" smtClean="0"/>
              <a:t>13</a:t>
            </a:r>
            <a:r>
              <a:rPr lang="en-US" altLang="zh-CN" dirty="0" smtClean="0"/>
              <a:t>A</a:t>
            </a:r>
            <a:r>
              <a:rPr lang="en-US" altLang="zh-CN" baseline="-25000" dirty="0" smtClean="0"/>
              <a:t>4</a:t>
            </a:r>
            <a:r>
              <a:rPr lang="en-US" altLang="zh-CN" dirty="0" smtClean="0"/>
              <a:t> , 500 </a:t>
            </a:r>
            <a:r>
              <a:rPr lang="en-US" altLang="zh-CN" dirty="0" err="1" smtClean="0"/>
              <a:t>mults</a:t>
            </a:r>
            <a:r>
              <a:rPr lang="en-US" altLang="zh-CN" dirty="0" smtClean="0"/>
              <a:t>, results is 10 by 1</a:t>
            </a:r>
          </a:p>
          <a:p>
            <a:pPr lvl="1"/>
            <a:r>
              <a:rPr lang="en-US" altLang="zh-CN" dirty="0" smtClean="0"/>
              <a:t>Total is 75500</a:t>
            </a:r>
          </a:p>
          <a:p>
            <a:r>
              <a:rPr lang="en-US" altLang="zh-CN" dirty="0" smtClean="0"/>
              <a:t>(A</a:t>
            </a:r>
            <a:r>
              <a:rPr lang="en-US" altLang="zh-CN" baseline="-25000" dirty="0" smtClean="0"/>
              <a:t>1 </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p>
          <a:p>
            <a:pPr lvl="1"/>
            <a:r>
              <a:rPr lang="en-US" altLang="zh-CN" dirty="0" smtClean="0"/>
              <a:t>A</a:t>
            </a:r>
            <a:r>
              <a:rPr lang="en-US" altLang="zh-CN" baseline="-25000" dirty="0" smtClean="0"/>
              <a:t>23</a:t>
            </a:r>
            <a:r>
              <a:rPr lang="en-US" altLang="zh-CN" dirty="0" smtClean="0"/>
              <a:t> = A</a:t>
            </a:r>
            <a:r>
              <a:rPr lang="en-US" altLang="zh-CN" baseline="-25000" dirty="0" smtClean="0"/>
              <a:t>2</a:t>
            </a:r>
            <a:r>
              <a:rPr lang="en-US" altLang="zh-CN" dirty="0" smtClean="0"/>
              <a:t>A</a:t>
            </a:r>
            <a:r>
              <a:rPr lang="en-US" altLang="zh-CN" baseline="-25000" dirty="0" smtClean="0"/>
              <a:t>3</a:t>
            </a:r>
            <a:r>
              <a:rPr lang="en-US" altLang="zh-CN" dirty="0" smtClean="0"/>
              <a:t> , 25000 </a:t>
            </a:r>
            <a:r>
              <a:rPr lang="en-US" altLang="zh-CN" dirty="0" err="1" smtClean="0"/>
              <a:t>mults</a:t>
            </a:r>
            <a:r>
              <a:rPr lang="en-US" altLang="zh-CN" dirty="0" smtClean="0"/>
              <a:t>, result is 100 by 50</a:t>
            </a:r>
          </a:p>
          <a:p>
            <a:pPr lvl="1"/>
            <a:r>
              <a:rPr lang="en-US" altLang="zh-CN" dirty="0" smtClean="0"/>
              <a:t>A</a:t>
            </a:r>
            <a:r>
              <a:rPr lang="en-US" altLang="zh-CN" baseline="-25000" dirty="0" smtClean="0"/>
              <a:t>24</a:t>
            </a:r>
            <a:r>
              <a:rPr lang="en-US" altLang="zh-CN" dirty="0" smtClean="0"/>
              <a:t> = A</a:t>
            </a:r>
            <a:r>
              <a:rPr lang="en-US" altLang="zh-CN" baseline="-25000" dirty="0" smtClean="0"/>
              <a:t>23</a:t>
            </a:r>
            <a:r>
              <a:rPr lang="en-US" altLang="zh-CN" dirty="0" smtClean="0"/>
              <a:t>A</a:t>
            </a:r>
            <a:r>
              <a:rPr lang="en-US" altLang="zh-CN" baseline="-25000" dirty="0" smtClean="0"/>
              <a:t>4</a:t>
            </a:r>
            <a:r>
              <a:rPr lang="en-US" altLang="zh-CN" dirty="0" smtClean="0"/>
              <a:t> , 5000 </a:t>
            </a:r>
            <a:r>
              <a:rPr lang="en-US" altLang="zh-CN" dirty="0" err="1" smtClean="0"/>
              <a:t>mults</a:t>
            </a:r>
            <a:r>
              <a:rPr lang="en-US" altLang="zh-CN" dirty="0" smtClean="0"/>
              <a:t>, result is 100 by 1</a:t>
            </a:r>
          </a:p>
          <a:p>
            <a:pPr lvl="1"/>
            <a:r>
              <a:rPr lang="en-US" altLang="zh-CN" dirty="0" smtClean="0"/>
              <a:t>A</a:t>
            </a:r>
            <a:r>
              <a:rPr lang="en-US" altLang="zh-CN" baseline="-25000" dirty="0" smtClean="0"/>
              <a:t>14</a:t>
            </a:r>
            <a:r>
              <a:rPr lang="en-US" altLang="zh-CN" dirty="0" smtClean="0"/>
              <a:t> = A</a:t>
            </a:r>
            <a:r>
              <a:rPr lang="en-US" altLang="zh-CN" baseline="-25000" dirty="0" smtClean="0"/>
              <a:t>1</a:t>
            </a:r>
            <a:r>
              <a:rPr lang="en-US" altLang="zh-CN" dirty="0" smtClean="0"/>
              <a:t>A</a:t>
            </a:r>
            <a:r>
              <a:rPr lang="en-US" altLang="zh-CN" baseline="-25000" dirty="0" smtClean="0"/>
              <a:t>24</a:t>
            </a:r>
            <a:r>
              <a:rPr lang="en-US" altLang="zh-CN" dirty="0" smtClean="0"/>
              <a:t> , 1000 </a:t>
            </a:r>
            <a:r>
              <a:rPr lang="en-US" altLang="zh-CN" dirty="0" err="1" smtClean="0"/>
              <a:t>mults</a:t>
            </a:r>
            <a:r>
              <a:rPr lang="en-US" altLang="zh-CN" dirty="0" smtClean="0"/>
              <a:t>, result is 10 by 1</a:t>
            </a:r>
          </a:p>
          <a:p>
            <a:pPr lvl="1"/>
            <a:r>
              <a:rPr lang="en-US" altLang="zh-CN" dirty="0" smtClean="0"/>
              <a:t>Total is 31000</a:t>
            </a:r>
          </a:p>
          <a:p>
            <a:r>
              <a:rPr lang="en-US" altLang="zh-CN" dirty="0" smtClean="0"/>
              <a:t>Conclusion: Order of operations makes a huge difference. How do we compute the minimum?</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Matrix-Chain Multiplication</a:t>
            </a:r>
            <a:endParaRPr lang="zh-CN" altLang="en-US" dirty="0"/>
          </a:p>
        </p:txBody>
      </p:sp>
      <p:sp>
        <p:nvSpPr>
          <p:cNvPr id="3" name="内容占位符 2"/>
          <p:cNvSpPr>
            <a:spLocks noGrp="1"/>
          </p:cNvSpPr>
          <p:nvPr>
            <p:ph idx="1"/>
          </p:nvPr>
        </p:nvSpPr>
        <p:spPr/>
        <p:txBody>
          <a:bodyPr/>
          <a:lstStyle/>
          <a:p>
            <a:r>
              <a:rPr lang="en-US" altLang="zh-CN" b="1" dirty="0" err="1" smtClean="0"/>
              <a:t>Parenthesization</a:t>
            </a:r>
            <a:r>
              <a:rPr lang="en-US" altLang="zh-CN" dirty="0" smtClean="0"/>
              <a:t>: A product of matrices is fully parenthesized if it is either</a:t>
            </a:r>
          </a:p>
          <a:p>
            <a:pPr lvl="1"/>
            <a:r>
              <a:rPr lang="en-US" altLang="zh-CN" dirty="0" smtClean="0"/>
              <a:t>a single matrix, or</a:t>
            </a:r>
          </a:p>
          <a:p>
            <a:pPr lvl="1"/>
            <a:r>
              <a:rPr lang="en-US" altLang="zh-CN" dirty="0" smtClean="0"/>
              <a:t>a product of two fully parenthesized matrices, surrounded by parentheses</a:t>
            </a:r>
          </a:p>
          <a:p>
            <a:r>
              <a:rPr lang="en-US" altLang="zh-CN" dirty="0" smtClean="0"/>
              <a:t>Each </a:t>
            </a:r>
            <a:r>
              <a:rPr lang="en-US" altLang="zh-CN" dirty="0" err="1" smtClean="0"/>
              <a:t>parenthesization</a:t>
            </a:r>
            <a:r>
              <a:rPr lang="en-US" altLang="zh-CN" dirty="0" smtClean="0"/>
              <a:t> defines a set of n-1 matrix multiplications. We just need to pick the </a:t>
            </a:r>
            <a:r>
              <a:rPr lang="en-US" altLang="zh-CN" dirty="0" err="1" smtClean="0"/>
              <a:t>parenthesization</a:t>
            </a:r>
            <a:r>
              <a:rPr lang="en-US" altLang="zh-CN" dirty="0" smtClean="0"/>
              <a:t> that corresponds to the best ordering.</a:t>
            </a:r>
          </a:p>
          <a:p>
            <a:r>
              <a:rPr lang="en-US" altLang="zh-CN" dirty="0" smtClean="0"/>
              <a:t>Question: How many </a:t>
            </a:r>
            <a:r>
              <a:rPr lang="en-US" altLang="zh-CN" dirty="0" err="1" smtClean="0"/>
              <a:t>parenthesizations</a:t>
            </a:r>
            <a:r>
              <a:rPr lang="en-US" altLang="zh-CN" dirty="0" smtClean="0"/>
              <a:t> are there?</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Matrix-Chain Multiplication</a:t>
            </a:r>
            <a:endParaRPr lang="zh-CN" altLang="en-US" dirty="0"/>
          </a:p>
        </p:txBody>
      </p:sp>
      <p:sp>
        <p:nvSpPr>
          <p:cNvPr id="3" name="内容占位符 2"/>
          <p:cNvSpPr>
            <a:spLocks noGrp="1"/>
          </p:cNvSpPr>
          <p:nvPr>
            <p:ph idx="1"/>
          </p:nvPr>
        </p:nvSpPr>
        <p:spPr>
          <a:xfrm>
            <a:off x="357188" y="1357337"/>
            <a:ext cx="8429625" cy="5214935"/>
          </a:xfrm>
        </p:spPr>
        <p:txBody>
          <a:bodyPr/>
          <a:lstStyle/>
          <a:p>
            <a:r>
              <a:rPr lang="en-US" altLang="zh-CN" dirty="0" smtClean="0"/>
              <a:t>Let </a:t>
            </a:r>
            <a:r>
              <a:rPr lang="en-US" altLang="zh-CN" i="1" dirty="0" smtClean="0"/>
              <a:t>P(n)</a:t>
            </a:r>
            <a:r>
              <a:rPr lang="en-US" altLang="zh-CN" dirty="0" smtClean="0"/>
              <a:t> be the number of ways to parenthesize </a:t>
            </a:r>
            <a:r>
              <a:rPr lang="en-US" altLang="zh-CN" i="1" dirty="0" smtClean="0"/>
              <a:t>n</a:t>
            </a:r>
            <a:r>
              <a:rPr lang="en-US" altLang="zh-CN" dirty="0" smtClean="0"/>
              <a:t> matrices.</a:t>
            </a:r>
          </a:p>
          <a:p>
            <a:endParaRPr lang="en-US" altLang="zh-CN" dirty="0" smtClean="0"/>
          </a:p>
          <a:p>
            <a:endParaRPr lang="en-US" altLang="zh-CN" dirty="0" smtClean="0"/>
          </a:p>
          <a:p>
            <a:endParaRPr lang="en-US" altLang="zh-CN" dirty="0" smtClean="0"/>
          </a:p>
          <a:p>
            <a:r>
              <a:rPr lang="en-US" altLang="zh-CN" dirty="0" smtClean="0"/>
              <a:t>This recurrence is related to the Catalan numbers</a:t>
            </a:r>
          </a:p>
          <a:p>
            <a:endParaRPr lang="en-US" altLang="zh-CN" dirty="0" smtClean="0"/>
          </a:p>
          <a:p>
            <a:endParaRPr lang="en-US" altLang="zh-CN" dirty="0" smtClean="0"/>
          </a:p>
          <a:p>
            <a:r>
              <a:rPr lang="en-US" altLang="zh-CN" dirty="0" smtClean="0"/>
              <a:t>Asymptotically, the Catalan numbers grow as</a:t>
            </a:r>
          </a:p>
        </p:txBody>
      </p:sp>
      <p:pic>
        <p:nvPicPr>
          <p:cNvPr id="34818" name="Picture 2" descr="C_n = \frac{1}{n+1}{2n\choose n}"/>
          <p:cNvPicPr>
            <a:picLocks noChangeAspect="1" noChangeArrowheads="1"/>
          </p:cNvPicPr>
          <p:nvPr/>
        </p:nvPicPr>
        <p:blipFill>
          <a:blip r:embed="rId2" cstate="print"/>
          <a:srcRect/>
          <a:stretch>
            <a:fillRect/>
          </a:stretch>
        </p:blipFill>
        <p:spPr bwMode="auto">
          <a:xfrm>
            <a:off x="1428728" y="4000504"/>
            <a:ext cx="2203372" cy="785818"/>
          </a:xfrm>
          <a:prstGeom prst="rect">
            <a:avLst/>
          </a:prstGeom>
          <a:noFill/>
        </p:spPr>
      </p:pic>
      <p:pic>
        <p:nvPicPr>
          <p:cNvPr id="34819" name="Picture 3"/>
          <p:cNvPicPr>
            <a:picLocks noChangeAspect="1" noChangeArrowheads="1"/>
          </p:cNvPicPr>
          <p:nvPr/>
        </p:nvPicPr>
        <p:blipFill>
          <a:blip r:embed="rId3" cstate="print"/>
          <a:srcRect/>
          <a:stretch>
            <a:fillRect/>
          </a:stretch>
        </p:blipFill>
        <p:spPr bwMode="auto">
          <a:xfrm>
            <a:off x="1357290" y="2214554"/>
            <a:ext cx="5581660" cy="996492"/>
          </a:xfrm>
          <a:prstGeom prst="rect">
            <a:avLst/>
          </a:prstGeom>
          <a:noFill/>
          <a:ln w="9525">
            <a:noFill/>
            <a:miter lim="800000"/>
            <a:headEnd/>
            <a:tailEnd/>
          </a:ln>
          <a:effectLst/>
        </p:spPr>
      </p:pic>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r>
              <a:rPr kumimoji="0" lang="zh-CN" altLang="zh-CN" sz="2400" b="0" i="0" u="none" strike="noStrike" cap="none" normalizeH="0" baseline="0" smtClean="0">
                <a:ln>
                  <a:noFill/>
                </a:ln>
                <a:solidFill>
                  <a:srgbClr val="252525"/>
                </a:solidFill>
                <a:effectLst/>
                <a:latin typeface="Arial" pitchFamily="34" charset="0"/>
                <a:ea typeface="宋体" pitchFamily="2" charset="-122"/>
                <a:cs typeface="Arial" pitchFamily="34" charset="0"/>
              </a:rPr>
              <a:t>.</a:t>
            </a:r>
            <a:r>
              <a:rPr kumimoji="0" lang="zh-CN"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34823" name="Picture 7" descr="C_n \sim \frac{4^n}{n^{3/2}\sqrt{\pi}}"/>
          <p:cNvPicPr>
            <a:picLocks noChangeAspect="1" noChangeArrowheads="1"/>
          </p:cNvPicPr>
          <p:nvPr/>
        </p:nvPicPr>
        <p:blipFill>
          <a:blip r:embed="rId4" cstate="print"/>
          <a:srcRect/>
          <a:stretch>
            <a:fillRect/>
          </a:stretch>
        </p:blipFill>
        <p:spPr bwMode="auto">
          <a:xfrm>
            <a:off x="1500165" y="5429264"/>
            <a:ext cx="1889307" cy="78581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Matrix-Chain Multiplication</a:t>
            </a:r>
            <a:endParaRPr lang="zh-CN" altLang="en-US" dirty="0"/>
          </a:p>
        </p:txBody>
      </p:sp>
      <p:sp>
        <p:nvSpPr>
          <p:cNvPr id="3" name="内容占位符 2"/>
          <p:cNvSpPr>
            <a:spLocks noGrp="1"/>
          </p:cNvSpPr>
          <p:nvPr>
            <p:ph idx="1"/>
          </p:nvPr>
        </p:nvSpPr>
        <p:spPr/>
        <p:txBody>
          <a:bodyPr/>
          <a:lstStyle/>
          <a:p>
            <a:r>
              <a:rPr lang="en-US" altLang="zh-CN" dirty="0" smtClean="0"/>
              <a:t>Structure of an optimal solution: If the outermost </a:t>
            </a:r>
            <a:r>
              <a:rPr lang="en-US" altLang="zh-CN" dirty="0" err="1" smtClean="0"/>
              <a:t>parenthesization</a:t>
            </a:r>
            <a:r>
              <a:rPr lang="en-US" altLang="zh-CN" dirty="0" smtClean="0"/>
              <a:t> is</a:t>
            </a:r>
          </a:p>
          <a:p>
            <a:pPr>
              <a:buNone/>
            </a:pPr>
            <a:r>
              <a:rPr lang="en-US" altLang="zh-CN" dirty="0" smtClean="0"/>
              <a:t>	((A</a:t>
            </a:r>
            <a:r>
              <a:rPr lang="en-US" altLang="zh-CN" baseline="-25000" dirty="0" smtClean="0"/>
              <a:t>1</a:t>
            </a:r>
            <a:r>
              <a:rPr lang="en-US" altLang="zh-CN" dirty="0" smtClean="0"/>
              <a:t>A</a:t>
            </a:r>
            <a:r>
              <a:rPr lang="en-US" altLang="zh-CN" baseline="-25000" dirty="0" smtClean="0"/>
              <a:t>2</a:t>
            </a:r>
            <a:r>
              <a:rPr lang="en-US" altLang="zh-CN" dirty="0" smtClean="0"/>
              <a:t> · · ·A</a:t>
            </a:r>
            <a:r>
              <a:rPr lang="en-US" altLang="zh-CN" baseline="-25000" dirty="0" smtClean="0"/>
              <a:t>i</a:t>
            </a:r>
            <a:r>
              <a:rPr lang="en-US" altLang="zh-CN" dirty="0" smtClean="0"/>
              <a:t>)(A</a:t>
            </a:r>
            <a:r>
              <a:rPr lang="en-US" altLang="zh-CN" baseline="-25000" dirty="0" smtClean="0"/>
              <a:t>i+1</a:t>
            </a:r>
            <a:r>
              <a:rPr lang="en-US" altLang="zh-CN" dirty="0" smtClean="0"/>
              <a:t> · · ·A</a:t>
            </a:r>
            <a:r>
              <a:rPr lang="en-US" altLang="zh-CN" baseline="-25000" dirty="0" smtClean="0"/>
              <a:t>n</a:t>
            </a:r>
            <a:r>
              <a:rPr lang="en-US" altLang="zh-CN" dirty="0" smtClean="0"/>
              <a:t>))</a:t>
            </a:r>
          </a:p>
          <a:p>
            <a:pPr>
              <a:buNone/>
            </a:pPr>
            <a:r>
              <a:rPr lang="en-US" altLang="zh-CN" dirty="0" smtClean="0"/>
              <a:t>	then the optimal solution consists of solving A</a:t>
            </a:r>
            <a:r>
              <a:rPr lang="en-US" altLang="zh-CN" baseline="-25000" dirty="0" smtClean="0"/>
              <a:t>1,i</a:t>
            </a:r>
            <a:r>
              <a:rPr lang="en-US" altLang="zh-CN" dirty="0" smtClean="0"/>
              <a:t> and A</a:t>
            </a:r>
            <a:r>
              <a:rPr lang="en-US" altLang="zh-CN" baseline="-25000" dirty="0" smtClean="0"/>
              <a:t>i+1,n</a:t>
            </a:r>
            <a:r>
              <a:rPr lang="en-US" altLang="zh-CN" dirty="0" smtClean="0"/>
              <a:t> optimally and then combining the solutions.</a:t>
            </a:r>
          </a:p>
          <a:p>
            <a:endParaRPr lang="en-US" altLang="zh-CN" dirty="0" smtClean="0"/>
          </a:p>
          <a:p>
            <a:r>
              <a:rPr lang="en-US" altLang="zh-CN" dirty="0" smtClean="0"/>
              <a:t>Overlapping </a:t>
            </a:r>
            <a:r>
              <a:rPr lang="en-US" altLang="zh-CN" dirty="0" err="1" smtClean="0"/>
              <a:t>subproblems</a:t>
            </a:r>
            <a:r>
              <a:rPr lang="en-US" altLang="zh-CN" dirty="0" smtClean="0"/>
              <a:t>: In the enumeration of the P(n) = </a:t>
            </a:r>
            <a:r>
              <a:rPr lang="el-GR" altLang="zh-CN" dirty="0" smtClean="0"/>
              <a:t>Ω</a:t>
            </a:r>
            <a:r>
              <a:rPr lang="en-US" altLang="zh-CN" dirty="0" smtClean="0"/>
              <a:t>(4</a:t>
            </a:r>
            <a:r>
              <a:rPr lang="en-US" altLang="zh-CN" baseline="30000" dirty="0" smtClean="0"/>
              <a:t>n</a:t>
            </a:r>
            <a:r>
              <a:rPr lang="en-US" altLang="zh-CN" dirty="0" smtClean="0"/>
              <a:t>/n</a:t>
            </a:r>
            <a:r>
              <a:rPr lang="en-US" altLang="zh-CN" baseline="30000" dirty="0" smtClean="0"/>
              <a:t>3/2</a:t>
            </a:r>
            <a:r>
              <a:rPr lang="en-US" altLang="zh-CN" dirty="0" smtClean="0"/>
              <a:t>) </a:t>
            </a:r>
            <a:r>
              <a:rPr lang="en-US" altLang="zh-CN" dirty="0" err="1" smtClean="0"/>
              <a:t>subproblems</a:t>
            </a:r>
            <a:r>
              <a:rPr lang="en-US" altLang="zh-CN" dirty="0" smtClean="0"/>
              <a:t>, how many unique </a:t>
            </a:r>
            <a:r>
              <a:rPr lang="en-US" altLang="zh-CN" dirty="0" err="1" smtClean="0"/>
              <a:t>subproblems</a:t>
            </a:r>
            <a:r>
              <a:rPr lang="en-US" altLang="zh-CN" dirty="0" smtClean="0"/>
              <a:t> are there?</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Recursive solution</a:t>
            </a:r>
            <a:endParaRPr lang="zh-CN" altLang="en-US" dirty="0"/>
          </a:p>
        </p:txBody>
      </p:sp>
      <p:sp>
        <p:nvSpPr>
          <p:cNvPr id="3" name="内容占位符 2"/>
          <p:cNvSpPr>
            <a:spLocks noGrp="1"/>
          </p:cNvSpPr>
          <p:nvPr>
            <p:ph idx="1"/>
          </p:nvPr>
        </p:nvSpPr>
        <p:spPr/>
        <p:txBody>
          <a:bodyPr/>
          <a:lstStyle/>
          <a:p>
            <a:r>
              <a:rPr lang="en-US" altLang="zh-CN" dirty="0" smtClean="0"/>
              <a:t>A </a:t>
            </a:r>
            <a:r>
              <a:rPr lang="en-US" altLang="zh-CN" dirty="0" err="1" smtClean="0"/>
              <a:t>subproblem</a:t>
            </a:r>
            <a:r>
              <a:rPr lang="en-US" altLang="zh-CN" dirty="0" smtClean="0"/>
              <a:t> is of the form </a:t>
            </a:r>
            <a:r>
              <a:rPr lang="en-US" altLang="zh-CN" i="1" dirty="0" err="1" smtClean="0"/>
              <a:t>A</a:t>
            </a:r>
            <a:r>
              <a:rPr lang="en-US" altLang="zh-CN" i="1" baseline="-25000" dirty="0" err="1" smtClean="0"/>
              <a:t>ij</a:t>
            </a:r>
            <a:r>
              <a:rPr lang="en-US" altLang="zh-CN" dirty="0" smtClean="0"/>
              <a:t> with </a:t>
            </a:r>
            <a:r>
              <a:rPr lang="en-US" altLang="zh-CN" i="1" dirty="0" smtClean="0"/>
              <a:t>1&lt;=</a:t>
            </a:r>
            <a:r>
              <a:rPr lang="en-US" altLang="zh-CN" i="1" dirty="0" err="1" smtClean="0"/>
              <a:t>i</a:t>
            </a:r>
            <a:r>
              <a:rPr lang="en-US" altLang="zh-CN" i="1" dirty="0" smtClean="0"/>
              <a:t>&lt;=j&lt;=n</a:t>
            </a:r>
            <a:r>
              <a:rPr lang="en-US" altLang="zh-CN" dirty="0" smtClean="0"/>
              <a:t>, so there are O(</a:t>
            </a:r>
            <a:r>
              <a:rPr lang="en-US" altLang="zh-CN" i="1" dirty="0" smtClean="0"/>
              <a:t>n</a:t>
            </a:r>
            <a:r>
              <a:rPr lang="en-US" altLang="zh-CN" baseline="30000" dirty="0" smtClean="0"/>
              <a:t>2</a:t>
            </a:r>
            <a:r>
              <a:rPr lang="en-US" altLang="zh-CN" dirty="0" smtClean="0"/>
              <a:t>) </a:t>
            </a:r>
            <a:r>
              <a:rPr lang="en-US" altLang="zh-CN" dirty="0" err="1" smtClean="0"/>
              <a:t>subproblems</a:t>
            </a:r>
            <a:r>
              <a:rPr lang="en-US" altLang="zh-CN" dirty="0" smtClean="0"/>
              <a:t>.</a:t>
            </a:r>
          </a:p>
          <a:p>
            <a:r>
              <a:rPr lang="en-US" altLang="zh-CN" dirty="0" smtClean="0"/>
              <a:t>Let </a:t>
            </a:r>
            <a:r>
              <a:rPr lang="en-US" altLang="zh-CN" i="1" dirty="0" smtClean="0"/>
              <a:t>A</a:t>
            </a:r>
            <a:r>
              <a:rPr lang="en-US" altLang="zh-CN" i="1" baseline="-25000" dirty="0" smtClean="0"/>
              <a:t>i</a:t>
            </a:r>
            <a:r>
              <a:rPr lang="en-US" altLang="zh-CN" dirty="0" smtClean="0"/>
              <a:t> be </a:t>
            </a:r>
            <a:r>
              <a:rPr lang="en-US" altLang="zh-CN" i="1" dirty="0" smtClean="0"/>
              <a:t>p</a:t>
            </a:r>
            <a:r>
              <a:rPr lang="en-US" altLang="zh-CN" i="1" baseline="-25000" dirty="0" smtClean="0"/>
              <a:t>i−1</a:t>
            </a:r>
            <a:r>
              <a:rPr lang="en-US" altLang="zh-CN" dirty="0" smtClean="0"/>
              <a:t> by </a:t>
            </a:r>
            <a:r>
              <a:rPr lang="en-US" altLang="zh-CN" i="1" dirty="0" smtClean="0"/>
              <a:t>p</a:t>
            </a:r>
            <a:r>
              <a:rPr lang="en-US" altLang="zh-CN" i="1" baseline="-25000" dirty="0" smtClean="0"/>
              <a:t>i</a:t>
            </a:r>
            <a:r>
              <a:rPr lang="en-US" altLang="zh-CN" dirty="0" smtClean="0"/>
              <a:t> .</a:t>
            </a:r>
          </a:p>
          <a:p>
            <a:r>
              <a:rPr lang="en-US" altLang="zh-CN" dirty="0" smtClean="0"/>
              <a:t>Let </a:t>
            </a:r>
            <a:r>
              <a:rPr lang="en-US" altLang="zh-CN" i="1" dirty="0" smtClean="0"/>
              <a:t>m[</a:t>
            </a:r>
            <a:r>
              <a:rPr lang="en-US" altLang="zh-CN" i="1" dirty="0" err="1" smtClean="0"/>
              <a:t>i</a:t>
            </a:r>
            <a:r>
              <a:rPr lang="en-US" altLang="zh-CN" i="1" dirty="0" smtClean="0"/>
              <a:t>, j]</a:t>
            </a:r>
            <a:r>
              <a:rPr lang="en-US" altLang="zh-CN" dirty="0" smtClean="0"/>
              <a:t> be the cost of computing </a:t>
            </a:r>
            <a:r>
              <a:rPr lang="en-US" altLang="zh-CN" i="1" dirty="0" err="1" smtClean="0"/>
              <a:t>A</a:t>
            </a:r>
            <a:r>
              <a:rPr lang="en-US" altLang="zh-CN" i="1" baseline="-25000" dirty="0" err="1" smtClean="0"/>
              <a:t>ij</a:t>
            </a:r>
            <a:endParaRPr lang="en-US" altLang="zh-CN" i="1" baseline="-25000" dirty="0" smtClean="0"/>
          </a:p>
          <a:p>
            <a:r>
              <a:rPr lang="en-US" altLang="zh-CN" dirty="0" smtClean="0"/>
              <a:t>If the final multiplication for </a:t>
            </a:r>
            <a:r>
              <a:rPr lang="en-US" altLang="zh-CN" dirty="0" err="1" smtClean="0"/>
              <a:t>A</a:t>
            </a:r>
            <a:r>
              <a:rPr lang="en-US" altLang="zh-CN" baseline="-25000" dirty="0" err="1" smtClean="0"/>
              <a:t>ij</a:t>
            </a:r>
            <a:r>
              <a:rPr lang="en-US" altLang="zh-CN" dirty="0" smtClean="0"/>
              <a:t> is </a:t>
            </a:r>
            <a:r>
              <a:rPr lang="en-US" altLang="zh-CN" dirty="0" err="1" smtClean="0"/>
              <a:t>A</a:t>
            </a:r>
            <a:r>
              <a:rPr lang="en-US" altLang="zh-CN" baseline="-25000" dirty="0" err="1" smtClean="0"/>
              <a:t>ij</a:t>
            </a:r>
            <a:r>
              <a:rPr lang="en-US" altLang="zh-CN" dirty="0" smtClean="0"/>
              <a:t> = A</a:t>
            </a:r>
            <a:r>
              <a:rPr lang="en-US" altLang="zh-CN" baseline="-25000" dirty="0" smtClean="0"/>
              <a:t>ik</a:t>
            </a:r>
            <a:r>
              <a:rPr lang="en-US" altLang="zh-CN" dirty="0" smtClean="0"/>
              <a:t>A</a:t>
            </a:r>
            <a:r>
              <a:rPr lang="en-US" altLang="zh-CN" baseline="-25000" dirty="0" smtClean="0"/>
              <a:t>k+1,j</a:t>
            </a:r>
            <a:r>
              <a:rPr lang="en-US" altLang="zh-CN" dirty="0" smtClean="0"/>
              <a:t> then</a:t>
            </a:r>
          </a:p>
          <a:p>
            <a:pPr>
              <a:buNone/>
            </a:pPr>
            <a:r>
              <a:rPr lang="en-US" altLang="zh-CN" dirty="0" smtClean="0"/>
              <a:t>	</a:t>
            </a:r>
            <a:r>
              <a:rPr lang="pl-PL" altLang="zh-CN" i="1" dirty="0" smtClean="0"/>
              <a:t>m[i, j] = m[i, k] + m[k + 1, j] + p</a:t>
            </a:r>
            <a:r>
              <a:rPr lang="pl-PL" altLang="zh-CN" i="1" baseline="-25000" dirty="0" smtClean="0"/>
              <a:t>i−1</a:t>
            </a:r>
            <a:r>
              <a:rPr lang="pl-PL" altLang="zh-CN" i="1" dirty="0" smtClean="0"/>
              <a:t>p</a:t>
            </a:r>
            <a:r>
              <a:rPr lang="pl-PL" altLang="zh-CN" i="1" baseline="-25000" dirty="0" smtClean="0"/>
              <a:t>k</a:t>
            </a:r>
            <a:r>
              <a:rPr lang="pl-PL" altLang="zh-CN" i="1" dirty="0" smtClean="0"/>
              <a:t>p</a:t>
            </a:r>
            <a:r>
              <a:rPr lang="pl-PL" altLang="zh-CN" i="1" baseline="-25000" dirty="0" smtClean="0"/>
              <a:t>j</a:t>
            </a:r>
            <a:r>
              <a:rPr lang="pl-PL" altLang="zh-CN" i="1" dirty="0" smtClean="0"/>
              <a:t> </a:t>
            </a:r>
            <a:r>
              <a:rPr lang="pl-PL" altLang="zh-CN" dirty="0" smtClean="0"/>
              <a:t>.</a:t>
            </a:r>
            <a:endParaRPr lang="en-US" altLang="zh-CN" dirty="0" smtClean="0"/>
          </a:p>
          <a:p>
            <a:r>
              <a:rPr lang="en-US" altLang="zh-CN" dirty="0" smtClean="0"/>
              <a:t>We don’t know </a:t>
            </a:r>
            <a:r>
              <a:rPr lang="en-US" altLang="zh-CN" i="1" dirty="0" smtClean="0"/>
              <a:t>k</a:t>
            </a:r>
            <a:r>
              <a:rPr lang="en-US" altLang="zh-CN" dirty="0" smtClean="0"/>
              <a:t> a priori, so we take the minimum</a:t>
            </a:r>
          </a:p>
          <a:p>
            <a:endParaRPr lang="en-US" altLang="zh-CN" dirty="0" smtClean="0"/>
          </a:p>
          <a:p>
            <a:endParaRPr lang="en-US" altLang="zh-CN" dirty="0" smtClean="0"/>
          </a:p>
          <a:p>
            <a:r>
              <a:rPr lang="en-US" altLang="zh-CN" dirty="0" smtClean="0"/>
              <a:t>Direct recursion on this does not work! We must use the fact that there are at most O(n</a:t>
            </a:r>
            <a:r>
              <a:rPr lang="en-US" altLang="zh-CN" baseline="30000" dirty="0" smtClean="0"/>
              <a:t>2</a:t>
            </a:r>
            <a:r>
              <a:rPr lang="en-US" altLang="zh-CN" dirty="0" smtClean="0"/>
              <a:t>) different calls. What is the order?</a:t>
            </a:r>
          </a:p>
          <a:p>
            <a:pPr>
              <a:buNone/>
            </a:pPr>
            <a:endParaRPr lang="zh-CN" altLang="en-US" i="1" baseline="-25000" dirty="0"/>
          </a:p>
        </p:txBody>
      </p:sp>
      <p:pic>
        <p:nvPicPr>
          <p:cNvPr id="43010" name="Picture 2"/>
          <p:cNvPicPr>
            <a:picLocks noChangeAspect="1" noChangeArrowheads="1"/>
          </p:cNvPicPr>
          <p:nvPr/>
        </p:nvPicPr>
        <p:blipFill>
          <a:blip r:embed="rId2" cstate="print"/>
          <a:srcRect/>
          <a:stretch>
            <a:fillRect/>
          </a:stretch>
        </p:blipFill>
        <p:spPr bwMode="auto">
          <a:xfrm>
            <a:off x="928662" y="4357694"/>
            <a:ext cx="6800850" cy="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en-US" altLang="zh-CN" dirty="0" smtClean="0"/>
              <a:t>Sicily:</a:t>
            </a:r>
          </a:p>
          <a:p>
            <a:pPr lvl="1"/>
            <a:r>
              <a:rPr lang="en-US" altLang="zh-CN" sz="2400" dirty="0" smtClean="0"/>
              <a:t>1121</a:t>
            </a:r>
            <a:r>
              <a:rPr lang="zh-CN" altLang="en-US" sz="2400" dirty="0" smtClean="0"/>
              <a:t>，简单，</a:t>
            </a:r>
            <a:r>
              <a:rPr lang="en-US" altLang="zh-CN" sz="2400" dirty="0" smtClean="0"/>
              <a:t>DP[</a:t>
            </a:r>
            <a:r>
              <a:rPr lang="en-US" altLang="zh-CN" sz="2400" dirty="0" err="1" smtClean="0"/>
              <a:t>i</a:t>
            </a:r>
            <a:r>
              <a:rPr lang="en-US" altLang="zh-CN" sz="2400" dirty="0" smtClean="0"/>
              <a:t>][j]</a:t>
            </a:r>
            <a:r>
              <a:rPr lang="zh-CN" altLang="en-US" sz="2400" dirty="0" smtClean="0"/>
              <a:t> 考虑前</a:t>
            </a:r>
            <a:r>
              <a:rPr lang="en-US" altLang="zh-CN" sz="2400" dirty="0" err="1" smtClean="0"/>
              <a:t>i</a:t>
            </a:r>
            <a:r>
              <a:rPr lang="zh-CN" altLang="en-US" sz="2400" dirty="0" smtClean="0"/>
              <a:t>列、缺口状态为第</a:t>
            </a:r>
            <a:r>
              <a:rPr lang="en-US" altLang="zh-CN" sz="2400" dirty="0" smtClean="0"/>
              <a:t>j</a:t>
            </a:r>
            <a:r>
              <a:rPr lang="zh-CN" altLang="en-US" sz="2400" dirty="0" smtClean="0"/>
              <a:t>种情况</a:t>
            </a:r>
            <a:endParaRPr lang="en-US" altLang="zh-CN" sz="2400" dirty="0" smtClean="0"/>
          </a:p>
          <a:p>
            <a:pPr lvl="1"/>
            <a:r>
              <a:rPr lang="en-US" altLang="zh-CN" sz="2400" dirty="0" smtClean="0"/>
              <a:t>1148 </a:t>
            </a:r>
            <a:r>
              <a:rPr lang="zh-CN" altLang="en-US" sz="2400" dirty="0" smtClean="0"/>
              <a:t>，简单</a:t>
            </a:r>
          </a:p>
          <a:p>
            <a:pPr lvl="1"/>
            <a:r>
              <a:rPr lang="en-US" altLang="zh-CN" sz="2400" dirty="0" smtClean="0"/>
              <a:t>1527 </a:t>
            </a:r>
            <a:r>
              <a:rPr lang="zh-CN" altLang="en-US" sz="2400" dirty="0" smtClean="0"/>
              <a:t>，简单，参考</a:t>
            </a:r>
            <a:r>
              <a:rPr lang="en-US" altLang="zh-CN" sz="2400" dirty="0" smtClean="0"/>
              <a:t>1121</a:t>
            </a:r>
          </a:p>
          <a:p>
            <a:pPr lvl="1"/>
            <a:r>
              <a:rPr lang="en-US" altLang="zh-CN" sz="2400" dirty="0" smtClean="0"/>
              <a:t>1342 ,  </a:t>
            </a:r>
            <a:r>
              <a:rPr lang="zh-CN" altLang="en-US" sz="2400" dirty="0" smtClean="0"/>
              <a:t>背包</a:t>
            </a:r>
            <a:r>
              <a:rPr lang="en-US" altLang="zh-CN" sz="2400" dirty="0" smtClean="0"/>
              <a:t>DP</a:t>
            </a:r>
          </a:p>
          <a:p>
            <a:pPr lvl="1"/>
            <a:r>
              <a:rPr lang="en-US" altLang="zh-CN" sz="2400" dirty="0" smtClean="0"/>
              <a:t>1345 </a:t>
            </a:r>
            <a:r>
              <a:rPr lang="zh-CN" altLang="en-US" sz="2400" dirty="0" smtClean="0"/>
              <a:t>，中等， 以聚合的次数划分阶段进行</a:t>
            </a:r>
            <a:r>
              <a:rPr lang="en-US" altLang="zh-CN" sz="2400" dirty="0" smtClean="0"/>
              <a:t>DP</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1357313"/>
            <a:ext cx="8429625" cy="642937"/>
          </a:xfrm>
          <a:prstGeom prst="rect">
            <a:avLst/>
          </a:prstGeom>
        </p:spPr>
        <p:txBody>
          <a:bodyPr/>
          <a:lstStyle/>
          <a:p>
            <a:pPr algn="ctr">
              <a:defRPr/>
            </a:pPr>
            <a:r>
              <a:rPr lang="en-US" altLang="zh-CN" sz="4400" kern="0" dirty="0">
                <a:solidFill>
                  <a:schemeClr val="tx2"/>
                </a:solidFill>
                <a:latin typeface="+mj-lt"/>
                <a:ea typeface="+mj-ea"/>
                <a:cs typeface="+mj-cs"/>
              </a:rPr>
              <a:t>Thank you!</a:t>
            </a:r>
          </a:p>
        </p:txBody>
      </p:sp>
      <p:pic>
        <p:nvPicPr>
          <p:cNvPr id="5" name="Picture 4"/>
          <p:cNvPicPr>
            <a:picLocks noChangeAspect="1" noChangeArrowheads="1"/>
          </p:cNvPicPr>
          <p:nvPr/>
        </p:nvPicPr>
        <p:blipFill>
          <a:blip r:embed="rId2" cstate="print"/>
          <a:srcRect/>
          <a:stretch>
            <a:fillRect/>
          </a:stretch>
        </p:blipFill>
        <p:spPr bwMode="auto">
          <a:xfrm>
            <a:off x="2214563" y="2714625"/>
            <a:ext cx="48688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Definition</a:t>
            </a:r>
            <a:endParaRPr lang="zh-CN" altLang="en-US" dirty="0"/>
          </a:p>
        </p:txBody>
      </p:sp>
      <p:sp>
        <p:nvSpPr>
          <p:cNvPr id="3" name="内容占位符 2"/>
          <p:cNvSpPr>
            <a:spLocks noGrp="1"/>
          </p:cNvSpPr>
          <p:nvPr>
            <p:ph idx="1"/>
          </p:nvPr>
        </p:nvSpPr>
        <p:spPr/>
        <p:txBody>
          <a:bodyPr/>
          <a:lstStyle/>
          <a:p>
            <a:r>
              <a:rPr lang="en-US" altLang="zh-CN" b="1" dirty="0" smtClean="0"/>
              <a:t>Dynamic Programming</a:t>
            </a:r>
            <a:r>
              <a:rPr lang="en-US" altLang="zh-CN" dirty="0" smtClean="0"/>
              <a:t> </a:t>
            </a:r>
            <a:r>
              <a:rPr lang="en-US" altLang="zh-CN" b="1" dirty="0" smtClean="0"/>
              <a:t>(DP)</a:t>
            </a:r>
            <a:r>
              <a:rPr lang="en-US" altLang="zh-CN" dirty="0" smtClean="0"/>
              <a:t> is a method for solving complex problems by breaking them down into simpler </a:t>
            </a:r>
            <a:r>
              <a:rPr lang="en-US" altLang="zh-CN" dirty="0" err="1" smtClean="0"/>
              <a:t>subproblems</a:t>
            </a:r>
            <a:r>
              <a:rPr lang="en-US" altLang="zh-CN" dirty="0" smtClean="0"/>
              <a:t>. It is applicable to problems exhibiting the properties of </a:t>
            </a:r>
            <a:r>
              <a:rPr lang="en-US" altLang="zh-CN" b="1" dirty="0" smtClean="0"/>
              <a:t>overlapping </a:t>
            </a:r>
            <a:r>
              <a:rPr lang="en-US" altLang="zh-CN" b="1" dirty="0" err="1" smtClean="0"/>
              <a:t>subproblems</a:t>
            </a:r>
            <a:r>
              <a:rPr lang="en-US" altLang="zh-CN" dirty="0" smtClean="0"/>
              <a:t> and </a:t>
            </a:r>
            <a:r>
              <a:rPr lang="en-US" altLang="zh-CN" b="1" dirty="0" smtClean="0"/>
              <a:t>optimal substructure</a:t>
            </a:r>
            <a:r>
              <a:rPr lang="en-US" altLang="zh-CN" dirty="0" smtClean="0"/>
              <a:t>.</a:t>
            </a:r>
          </a:p>
          <a:p>
            <a:r>
              <a:rPr lang="en-US" altLang="zh-CN" dirty="0" smtClean="0"/>
              <a:t>A problem is said to have </a:t>
            </a:r>
            <a:r>
              <a:rPr lang="en-US" altLang="zh-CN" b="1" dirty="0" smtClean="0"/>
              <a:t>overlapping </a:t>
            </a:r>
            <a:r>
              <a:rPr lang="en-US" altLang="zh-CN" b="1" dirty="0" err="1" smtClean="0"/>
              <a:t>subproblems</a:t>
            </a:r>
            <a:r>
              <a:rPr lang="en-US" altLang="zh-CN" dirty="0" smtClean="0"/>
              <a:t> if the problem can be broken down into </a:t>
            </a:r>
            <a:r>
              <a:rPr lang="en-US" altLang="zh-CN" dirty="0" err="1" smtClean="0"/>
              <a:t>subproblems</a:t>
            </a:r>
            <a:r>
              <a:rPr lang="en-US" altLang="zh-CN" dirty="0" smtClean="0"/>
              <a:t> which are reused several times or a recursive algorithm for the problem solves the same </a:t>
            </a:r>
            <a:r>
              <a:rPr lang="en-US" altLang="zh-CN" dirty="0" err="1" smtClean="0"/>
              <a:t>subproblem</a:t>
            </a:r>
            <a:r>
              <a:rPr lang="en-US" altLang="zh-CN" dirty="0" smtClean="0"/>
              <a:t> over and over rather than always generating new </a:t>
            </a:r>
            <a:r>
              <a:rPr lang="en-US" altLang="zh-CN" dirty="0" err="1" smtClean="0"/>
              <a:t>subproblems</a:t>
            </a:r>
            <a:r>
              <a:rPr lang="en-US" altLang="zh-CN" dirty="0" smtClean="0"/>
              <a:t>.</a:t>
            </a:r>
          </a:p>
          <a:p>
            <a:r>
              <a:rPr lang="en-US" altLang="zh-CN" dirty="0" smtClean="0"/>
              <a:t>A problem is said to have </a:t>
            </a:r>
            <a:r>
              <a:rPr lang="en-US" altLang="zh-CN" b="1" dirty="0" smtClean="0"/>
              <a:t>optimal substructure</a:t>
            </a:r>
            <a:r>
              <a:rPr lang="en-US" altLang="zh-CN" dirty="0" smtClean="0"/>
              <a:t> if an optimal solution can be constructed efficiently from optimal solutions of its </a:t>
            </a:r>
            <a:r>
              <a:rPr lang="en-US" altLang="zh-CN" dirty="0" err="1" smtClean="0"/>
              <a:t>subproblems</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Programming</a:t>
            </a:r>
            <a:endParaRPr lang="zh-CN" altLang="en-US" dirty="0"/>
          </a:p>
        </p:txBody>
      </p:sp>
      <p:sp>
        <p:nvSpPr>
          <p:cNvPr id="3" name="内容占位符 2"/>
          <p:cNvSpPr>
            <a:spLocks noGrp="1"/>
          </p:cNvSpPr>
          <p:nvPr>
            <p:ph idx="1"/>
          </p:nvPr>
        </p:nvSpPr>
        <p:spPr/>
        <p:txBody>
          <a:bodyPr/>
          <a:lstStyle/>
          <a:p>
            <a:r>
              <a:rPr lang="en-US" altLang="zh-CN" dirty="0" smtClean="0"/>
              <a:t>History</a:t>
            </a:r>
          </a:p>
          <a:p>
            <a:pPr lvl="1"/>
            <a:r>
              <a:rPr lang="en-US" altLang="zh-CN" sz="2200" dirty="0" smtClean="0"/>
              <a:t>Richard Bellman pioneered the systematic study of dynamic programming in 1950s.</a:t>
            </a:r>
          </a:p>
          <a:p>
            <a:r>
              <a:rPr lang="en-US" altLang="zh-CN" dirty="0" smtClean="0"/>
              <a:t>Applications</a:t>
            </a:r>
          </a:p>
          <a:p>
            <a:pPr lvl="1"/>
            <a:r>
              <a:rPr lang="en-US" altLang="zh-CN" sz="2200" dirty="0" smtClean="0"/>
              <a:t>Bioinformatics.</a:t>
            </a:r>
          </a:p>
          <a:p>
            <a:pPr lvl="1"/>
            <a:r>
              <a:rPr lang="en-US" altLang="zh-CN" sz="2200" dirty="0" smtClean="0"/>
              <a:t>Control theory.</a:t>
            </a:r>
          </a:p>
          <a:p>
            <a:pPr lvl="1"/>
            <a:r>
              <a:rPr lang="en-US" altLang="zh-CN" sz="2200" dirty="0" smtClean="0"/>
              <a:t>Information theory.</a:t>
            </a:r>
          </a:p>
          <a:p>
            <a:pPr lvl="1"/>
            <a:r>
              <a:rPr lang="en-US" altLang="zh-CN" sz="2200" dirty="0" smtClean="0"/>
              <a:t>Operations research.</a:t>
            </a:r>
          </a:p>
          <a:p>
            <a:pPr lvl="1"/>
            <a:r>
              <a:rPr lang="en-US" altLang="zh-CN" sz="2200" dirty="0" smtClean="0"/>
              <a:t>Computer science: theory, graphics, AI, compilers, systems…</a:t>
            </a:r>
            <a:endParaRPr lang="zh-CN" alt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Dynamic Programming Approaches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Top-down approach</a:t>
            </a:r>
            <a:r>
              <a:rPr lang="en-US" altLang="zh-CN" dirty="0" smtClean="0"/>
              <a:t>: This is the direct fall-out of the recursive formulation of any problem. If the solution to any problem can be formulated recursively using the solution to its </a:t>
            </a:r>
            <a:r>
              <a:rPr lang="en-US" altLang="zh-CN" dirty="0" err="1" smtClean="0"/>
              <a:t>subproblems</a:t>
            </a:r>
            <a:r>
              <a:rPr lang="en-US" altLang="zh-CN" dirty="0" smtClean="0"/>
              <a:t>, and if its </a:t>
            </a:r>
            <a:r>
              <a:rPr lang="en-US" altLang="zh-CN" dirty="0" err="1" smtClean="0"/>
              <a:t>subproblems</a:t>
            </a:r>
            <a:r>
              <a:rPr lang="en-US" altLang="zh-CN" dirty="0" smtClean="0"/>
              <a:t> are overlapping, then one can easily </a:t>
            </a:r>
            <a:r>
              <a:rPr lang="en-US" altLang="zh-CN" b="1" dirty="0" err="1" smtClean="0">
                <a:solidFill>
                  <a:srgbClr val="FF0000"/>
                </a:solidFill>
              </a:rPr>
              <a:t>memoize</a:t>
            </a:r>
            <a:r>
              <a:rPr lang="en-US" altLang="zh-CN" dirty="0" smtClean="0"/>
              <a:t> or store the solutions to the </a:t>
            </a:r>
            <a:r>
              <a:rPr lang="en-US" altLang="zh-CN" dirty="0" err="1" smtClean="0"/>
              <a:t>subproblems</a:t>
            </a:r>
            <a:r>
              <a:rPr lang="en-US" altLang="zh-CN" dirty="0" smtClean="0"/>
              <a:t> in a table. Whenever we attempt to solve a new </a:t>
            </a:r>
            <a:r>
              <a:rPr lang="en-US" altLang="zh-CN" dirty="0" err="1" smtClean="0"/>
              <a:t>subproblem</a:t>
            </a:r>
            <a:r>
              <a:rPr lang="en-US" altLang="zh-CN" dirty="0" smtClean="0"/>
              <a:t>, we first check the table to see if it is already solved. If a solution has been recorded, we can use it directly, otherwise we solve the </a:t>
            </a:r>
            <a:r>
              <a:rPr lang="en-US" altLang="zh-CN" dirty="0" err="1" smtClean="0"/>
              <a:t>subproblem</a:t>
            </a:r>
            <a:r>
              <a:rPr lang="en-US" altLang="zh-CN" dirty="0" smtClean="0"/>
              <a:t> and add its solution to the table.</a:t>
            </a:r>
          </a:p>
          <a:p>
            <a:r>
              <a:rPr lang="en-US" altLang="zh-CN" b="1" dirty="0" smtClean="0"/>
              <a:t>Bottom-up approach</a:t>
            </a:r>
            <a:r>
              <a:rPr lang="en-US" altLang="zh-CN" dirty="0" smtClean="0"/>
              <a:t>: Once we formulate the solution to a problem recursively as in terms of its </a:t>
            </a:r>
            <a:r>
              <a:rPr lang="en-US" altLang="zh-CN" dirty="0" err="1" smtClean="0"/>
              <a:t>subproblems</a:t>
            </a:r>
            <a:r>
              <a:rPr lang="en-US" altLang="zh-CN" dirty="0" smtClean="0"/>
              <a:t>, we can try reformulating the problem in a bottom-up fashion: try solving the </a:t>
            </a:r>
            <a:r>
              <a:rPr lang="en-US" altLang="zh-CN" dirty="0" err="1" smtClean="0"/>
              <a:t>subproblems</a:t>
            </a:r>
            <a:r>
              <a:rPr lang="en-US" altLang="zh-CN" dirty="0" smtClean="0"/>
              <a:t> first and use their solutions to build-on and arrive at solutions to bigger </a:t>
            </a:r>
            <a:r>
              <a:rPr lang="en-US" altLang="zh-CN" dirty="0" err="1" smtClean="0"/>
              <a:t>subproblems</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Development of DP algorithms</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US" altLang="zh-CN" dirty="0" smtClean="0"/>
              <a:t>Characterize the structure of an optimal solution.</a:t>
            </a:r>
          </a:p>
          <a:p>
            <a:pPr marL="457200" indent="-457200">
              <a:buFont typeface="+mj-lt"/>
              <a:buAutoNum type="arabicPeriod"/>
            </a:pPr>
            <a:r>
              <a:rPr lang="en-US" altLang="zh-CN" dirty="0" smtClean="0"/>
              <a:t>Define </a:t>
            </a:r>
            <a:r>
              <a:rPr lang="en-US" altLang="zh-CN" dirty="0" err="1" smtClean="0"/>
              <a:t>subproblems</a:t>
            </a:r>
            <a:r>
              <a:rPr lang="en-US" altLang="zh-CN" dirty="0" smtClean="0"/>
              <a:t> (states).</a:t>
            </a:r>
          </a:p>
          <a:p>
            <a:pPr marL="457200" indent="-457200">
              <a:buFont typeface="+mj-lt"/>
              <a:buAutoNum type="arabicPeriod"/>
            </a:pPr>
            <a:r>
              <a:rPr lang="en-US" altLang="zh-CN" dirty="0" smtClean="0"/>
              <a:t>Write down the recurrence that relates </a:t>
            </a:r>
            <a:r>
              <a:rPr lang="en-US" altLang="zh-CN" dirty="0" err="1" smtClean="0"/>
              <a:t>subproblems</a:t>
            </a:r>
            <a:r>
              <a:rPr lang="en-US" altLang="zh-CN" dirty="0" smtClean="0"/>
              <a:t>.</a:t>
            </a:r>
          </a:p>
          <a:p>
            <a:pPr marL="457200" indent="-457200">
              <a:buFont typeface="+mj-lt"/>
              <a:buAutoNum type="arabicPeriod"/>
            </a:pPr>
            <a:r>
              <a:rPr lang="en-US" altLang="zh-CN" dirty="0" smtClean="0"/>
              <a:t>Compute the value of an optimal solution.</a:t>
            </a:r>
          </a:p>
          <a:p>
            <a:pPr marL="457200" indent="-457200">
              <a:buFont typeface="+mj-lt"/>
              <a:buAutoNum type="arabicPeriod"/>
            </a:pPr>
            <a:r>
              <a:rPr lang="en-US" altLang="zh-CN" dirty="0" smtClean="0"/>
              <a:t>Construct an optimal solution from computed information.</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Fibonacci and Jump Steps Problem</a:t>
            </a:r>
            <a:endParaRPr lang="zh-CN" altLang="en-US" dirty="0"/>
          </a:p>
        </p:txBody>
      </p:sp>
      <p:sp>
        <p:nvSpPr>
          <p:cNvPr id="3" name="内容占位符 2"/>
          <p:cNvSpPr>
            <a:spLocks noGrp="1"/>
          </p:cNvSpPr>
          <p:nvPr>
            <p:ph idx="1"/>
          </p:nvPr>
        </p:nvSpPr>
        <p:spPr/>
        <p:txBody>
          <a:bodyPr/>
          <a:lstStyle/>
          <a:p>
            <a:r>
              <a:rPr lang="en-US" altLang="zh-CN" dirty="0" smtClean="0"/>
              <a:t>Naive Recursive Function:</a:t>
            </a:r>
          </a:p>
          <a:p>
            <a:endParaRPr lang="en-US" altLang="zh-CN" dirty="0" smtClean="0"/>
          </a:p>
          <a:p>
            <a:endParaRPr lang="en-US" altLang="zh-CN" dirty="0" smtClean="0"/>
          </a:p>
          <a:p>
            <a:endParaRPr lang="en-US" altLang="zh-CN" dirty="0" smtClean="0"/>
          </a:p>
          <a:p>
            <a:r>
              <a:rPr lang="en-US" altLang="zh-CN" dirty="0" smtClean="0"/>
              <a:t>Top-down Approach:</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Bottom-up Approach</a:t>
            </a:r>
          </a:p>
          <a:p>
            <a:endParaRPr lang="zh-CN" altLang="en-US" dirty="0"/>
          </a:p>
        </p:txBody>
      </p:sp>
      <p:sp>
        <p:nvSpPr>
          <p:cNvPr id="4" name="矩形 3"/>
          <p:cNvSpPr/>
          <p:nvPr/>
        </p:nvSpPr>
        <p:spPr>
          <a:xfrm>
            <a:off x="928662" y="1785926"/>
            <a:ext cx="4572000" cy="1323439"/>
          </a:xfrm>
          <a:prstGeom prst="rect">
            <a:avLst/>
          </a:prstGeom>
        </p:spPr>
        <p:txBody>
          <a:bodyPr>
            <a:spAutoFit/>
          </a:bodyPr>
          <a:lstStyle/>
          <a:p>
            <a:r>
              <a:rPr lang="en-US" altLang="zh-CN" sz="2000" b="1" dirty="0" err="1" smtClean="0"/>
              <a:t>int</a:t>
            </a:r>
            <a:r>
              <a:rPr lang="en-US" altLang="zh-CN" sz="2000" dirty="0" smtClean="0"/>
              <a:t> Fib(</a:t>
            </a:r>
            <a:r>
              <a:rPr lang="en-US" altLang="zh-CN" sz="2000" b="1" dirty="0" err="1" smtClean="0"/>
              <a:t>int</a:t>
            </a:r>
            <a:r>
              <a:rPr lang="en-US" altLang="zh-CN" sz="2000" dirty="0" smtClean="0"/>
              <a:t> n) {</a:t>
            </a:r>
          </a:p>
          <a:p>
            <a:r>
              <a:rPr lang="en-US" altLang="zh-CN" sz="2000" dirty="0" smtClean="0"/>
              <a:t>	</a:t>
            </a:r>
            <a:r>
              <a:rPr lang="en-US" altLang="zh-CN" sz="2000" b="1" dirty="0" smtClean="0"/>
              <a:t>if</a:t>
            </a:r>
            <a:r>
              <a:rPr lang="en-US" altLang="zh-CN" sz="2000" dirty="0" smtClean="0"/>
              <a:t> (n==1 || n==2) </a:t>
            </a:r>
            <a:r>
              <a:rPr lang="en-US" altLang="zh-CN" sz="2000" b="1" dirty="0" smtClean="0"/>
              <a:t>return</a:t>
            </a:r>
            <a:r>
              <a:rPr lang="en-US" altLang="zh-CN" sz="2000" dirty="0" smtClean="0"/>
              <a:t> 1;</a:t>
            </a:r>
          </a:p>
          <a:p>
            <a:r>
              <a:rPr lang="en-US" altLang="zh-CN" sz="2000" dirty="0" smtClean="0"/>
              <a:t>	</a:t>
            </a:r>
            <a:r>
              <a:rPr lang="en-US" altLang="zh-CN" sz="2000" b="1" dirty="0" smtClean="0"/>
              <a:t>return</a:t>
            </a:r>
            <a:r>
              <a:rPr lang="en-US" altLang="zh-CN" sz="2000" dirty="0" smtClean="0"/>
              <a:t> Fib(n-1)+Fib(n-2);</a:t>
            </a:r>
          </a:p>
          <a:p>
            <a:r>
              <a:rPr lang="en-US" altLang="zh-CN" sz="2000" dirty="0" smtClean="0"/>
              <a:t>}</a:t>
            </a:r>
            <a:endParaRPr lang="zh-CN" altLang="en-US" sz="2000" dirty="0"/>
          </a:p>
        </p:txBody>
      </p:sp>
      <p:sp>
        <p:nvSpPr>
          <p:cNvPr id="5" name="矩形 4"/>
          <p:cNvSpPr/>
          <p:nvPr/>
        </p:nvSpPr>
        <p:spPr>
          <a:xfrm>
            <a:off x="928662" y="3500438"/>
            <a:ext cx="4572000" cy="1938992"/>
          </a:xfrm>
          <a:prstGeom prst="rect">
            <a:avLst/>
          </a:prstGeom>
        </p:spPr>
        <p:txBody>
          <a:bodyPr>
            <a:spAutoFit/>
          </a:bodyPr>
          <a:lstStyle/>
          <a:p>
            <a:r>
              <a:rPr lang="en-US" altLang="zh-CN" sz="2000" b="1" dirty="0" err="1" smtClean="0"/>
              <a:t>int</a:t>
            </a:r>
            <a:r>
              <a:rPr lang="en-US" altLang="zh-CN" sz="2000" dirty="0" smtClean="0"/>
              <a:t> Fib(</a:t>
            </a:r>
            <a:r>
              <a:rPr lang="en-US" altLang="zh-CN" sz="2000" b="1" dirty="0" err="1" smtClean="0"/>
              <a:t>int</a:t>
            </a:r>
            <a:r>
              <a:rPr lang="en-US" altLang="zh-CN" sz="2000" dirty="0" smtClean="0"/>
              <a:t> n) {</a:t>
            </a:r>
          </a:p>
          <a:p>
            <a:r>
              <a:rPr lang="en-US" altLang="zh-CN" sz="2000" dirty="0" smtClean="0"/>
              <a:t>	</a:t>
            </a:r>
            <a:r>
              <a:rPr lang="en-US" altLang="zh-CN" sz="2000" b="1" dirty="0" smtClean="0"/>
              <a:t>if</a:t>
            </a:r>
            <a:r>
              <a:rPr lang="en-US" altLang="zh-CN" sz="2000" dirty="0" smtClean="0"/>
              <a:t> (n==1 || n==2) </a:t>
            </a:r>
            <a:r>
              <a:rPr lang="en-US" altLang="zh-CN" sz="2000" b="1" dirty="0" smtClean="0"/>
              <a:t>return</a:t>
            </a:r>
            <a:r>
              <a:rPr lang="en-US" altLang="zh-CN" sz="2000" dirty="0" smtClean="0"/>
              <a:t> 1;</a:t>
            </a:r>
          </a:p>
          <a:p>
            <a:r>
              <a:rPr lang="en-US" altLang="zh-CN" sz="2000" dirty="0" smtClean="0"/>
              <a:t>	</a:t>
            </a:r>
            <a:r>
              <a:rPr lang="en-US" altLang="zh-CN" sz="2000" b="1" dirty="0" smtClean="0"/>
              <a:t>if</a:t>
            </a:r>
            <a:r>
              <a:rPr lang="en-US" altLang="zh-CN" sz="2000" dirty="0" smtClean="0"/>
              <a:t> (F[n] is defined) </a:t>
            </a:r>
            <a:r>
              <a:rPr lang="en-US" altLang="zh-CN" sz="2000" b="1" dirty="0" smtClean="0"/>
              <a:t>return</a:t>
            </a:r>
            <a:r>
              <a:rPr lang="en-US" altLang="zh-CN" sz="2000" dirty="0" smtClean="0"/>
              <a:t> F[n];</a:t>
            </a:r>
          </a:p>
          <a:p>
            <a:r>
              <a:rPr lang="en-US" altLang="zh-CN" sz="2000" dirty="0" smtClean="0"/>
              <a:t>	F[n] = Fib(n-1)+Fib(n-2);</a:t>
            </a:r>
          </a:p>
          <a:p>
            <a:r>
              <a:rPr lang="en-US" altLang="zh-CN" sz="2000" dirty="0" smtClean="0"/>
              <a:t>	</a:t>
            </a:r>
            <a:r>
              <a:rPr lang="en-US" altLang="zh-CN" sz="2000" b="1" dirty="0" smtClean="0"/>
              <a:t>return</a:t>
            </a:r>
            <a:r>
              <a:rPr lang="en-US" altLang="zh-CN" sz="2000" dirty="0" smtClean="0"/>
              <a:t> F[n];</a:t>
            </a:r>
          </a:p>
          <a:p>
            <a:r>
              <a:rPr lang="en-US" altLang="zh-CN" sz="2000" dirty="0" smtClean="0"/>
              <a:t>}</a:t>
            </a:r>
            <a:endParaRPr lang="zh-CN" altLang="en-US" sz="2000" dirty="0"/>
          </a:p>
        </p:txBody>
      </p:sp>
      <p:sp>
        <p:nvSpPr>
          <p:cNvPr id="6" name="矩形 5"/>
          <p:cNvSpPr/>
          <p:nvPr/>
        </p:nvSpPr>
        <p:spPr>
          <a:xfrm>
            <a:off x="928662" y="5715016"/>
            <a:ext cx="6643734" cy="707886"/>
          </a:xfrm>
          <a:prstGeom prst="rect">
            <a:avLst/>
          </a:prstGeom>
        </p:spPr>
        <p:txBody>
          <a:bodyPr wrap="square">
            <a:spAutoFit/>
          </a:bodyPr>
          <a:lstStyle/>
          <a:p>
            <a:r>
              <a:rPr lang="en-US" altLang="zh-CN" sz="2000" dirty="0" smtClean="0"/>
              <a:t>F[1] = F[2] = 1;</a:t>
            </a:r>
          </a:p>
          <a:p>
            <a:r>
              <a:rPr lang="en-US" altLang="zh-CN" sz="2000" b="1" dirty="0" smtClean="0"/>
              <a:t>for</a:t>
            </a:r>
            <a:r>
              <a:rPr lang="en-US" altLang="zh-CN" sz="2000" dirty="0" smtClean="0"/>
              <a:t> (</a:t>
            </a:r>
            <a:r>
              <a:rPr lang="en-US" altLang="zh-CN" sz="2000" b="1" dirty="0" err="1" smtClean="0"/>
              <a:t>int</a:t>
            </a:r>
            <a:r>
              <a:rPr lang="en-US" altLang="zh-CN" sz="2000" dirty="0" smtClean="0"/>
              <a:t> </a:t>
            </a:r>
            <a:r>
              <a:rPr lang="en-US" altLang="zh-CN" sz="2000" dirty="0" err="1" smtClean="0"/>
              <a:t>i</a:t>
            </a:r>
            <a:r>
              <a:rPr lang="en-US" altLang="zh-CN" sz="2000" dirty="0" smtClean="0"/>
              <a:t> = 3; </a:t>
            </a:r>
            <a:r>
              <a:rPr lang="en-US" altLang="zh-CN" sz="2000" dirty="0" err="1" smtClean="0"/>
              <a:t>i</a:t>
            </a:r>
            <a:r>
              <a:rPr lang="en-US" altLang="zh-CN" sz="2000" dirty="0" smtClean="0"/>
              <a:t> &lt; N; </a:t>
            </a:r>
            <a:r>
              <a:rPr lang="en-US" altLang="zh-CN" sz="2000" dirty="0" err="1" smtClean="0"/>
              <a:t>i</a:t>
            </a:r>
            <a:r>
              <a:rPr lang="en-US" altLang="zh-CN" sz="2000" dirty="0" smtClean="0"/>
              <a:t>++) F[</a:t>
            </a:r>
            <a:r>
              <a:rPr lang="en-US" altLang="zh-CN" sz="2000" dirty="0" err="1" smtClean="0"/>
              <a:t>i</a:t>
            </a:r>
            <a:r>
              <a:rPr lang="en-US" altLang="zh-CN" sz="2000" dirty="0" smtClean="0"/>
              <a:t>] = F[i-1]+F[i-2];</a:t>
            </a:r>
            <a:endParaRPr lang="zh-C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Fibonacci and Jump Steps Problem</a:t>
            </a:r>
            <a:endParaRPr lang="zh-CN" altLang="en-US" dirty="0"/>
          </a:p>
        </p:txBody>
      </p:sp>
      <p:sp>
        <p:nvSpPr>
          <p:cNvPr id="3" name="内容占位符 2"/>
          <p:cNvSpPr>
            <a:spLocks noGrp="1"/>
          </p:cNvSpPr>
          <p:nvPr>
            <p:ph idx="1"/>
          </p:nvPr>
        </p:nvSpPr>
        <p:spPr/>
        <p:txBody>
          <a:bodyPr/>
          <a:lstStyle/>
          <a:p>
            <a:r>
              <a:rPr lang="en-US" altLang="zh-CN" b="1" dirty="0" smtClean="0"/>
              <a:t>Problem</a:t>
            </a:r>
            <a:r>
              <a:rPr lang="en-US" altLang="zh-CN" dirty="0" smtClean="0"/>
              <a:t>: A frog can jump up 1, 3, or 4 steps in each move, calculate the number of different ways for the frog to achieve the </a:t>
            </a:r>
            <a:r>
              <a:rPr lang="en-US" altLang="zh-CN" i="1" dirty="0" smtClean="0"/>
              <a:t>n-</a:t>
            </a:r>
            <a:r>
              <a:rPr lang="en-US" altLang="zh-CN" i="1" dirty="0" err="1" smtClean="0"/>
              <a:t>th</a:t>
            </a:r>
            <a:r>
              <a:rPr lang="en-US" altLang="zh-CN" dirty="0" smtClean="0"/>
              <a:t> steps.</a:t>
            </a:r>
          </a:p>
          <a:p>
            <a:r>
              <a:rPr lang="en-US" altLang="zh-CN" dirty="0" smtClean="0"/>
              <a:t>Example:</a:t>
            </a:r>
          </a:p>
          <a:p>
            <a:pPr>
              <a:buNone/>
            </a:pPr>
            <a:r>
              <a:rPr lang="en-US" altLang="zh-CN" dirty="0" smtClean="0"/>
              <a:t>	for </a:t>
            </a:r>
            <a:r>
              <a:rPr lang="en-US" altLang="zh-CN" i="1" dirty="0" smtClean="0"/>
              <a:t>n</a:t>
            </a:r>
            <a:r>
              <a:rPr lang="en-US" altLang="zh-CN" dirty="0" smtClean="0"/>
              <a:t> = 5, the answer is </a:t>
            </a:r>
            <a:r>
              <a:rPr lang="en-US" altLang="zh-CN" dirty="0" smtClean="0"/>
              <a:t>6,</a:t>
            </a:r>
            <a:endParaRPr lang="en-US" altLang="zh-CN" dirty="0" smtClean="0"/>
          </a:p>
          <a:p>
            <a:pPr>
              <a:buNone/>
            </a:pPr>
            <a:r>
              <a:rPr lang="en-US" altLang="zh-CN" dirty="0" smtClean="0"/>
              <a:t>	5 = 1+1+1+1+1</a:t>
            </a:r>
          </a:p>
          <a:p>
            <a:pPr>
              <a:buNone/>
            </a:pPr>
            <a:r>
              <a:rPr lang="en-US" altLang="zh-CN" dirty="0" smtClean="0"/>
              <a:t>	= 1+1+3</a:t>
            </a:r>
          </a:p>
          <a:p>
            <a:pPr>
              <a:buNone/>
            </a:pPr>
            <a:r>
              <a:rPr lang="en-US" altLang="zh-CN" dirty="0" smtClean="0"/>
              <a:t>	= 1+3+1</a:t>
            </a:r>
          </a:p>
          <a:p>
            <a:pPr>
              <a:buNone/>
            </a:pPr>
            <a:r>
              <a:rPr lang="en-US" altLang="zh-CN" dirty="0" smtClean="0"/>
              <a:t>	= 3+1+1</a:t>
            </a:r>
          </a:p>
          <a:p>
            <a:pPr>
              <a:buNone/>
            </a:pPr>
            <a:r>
              <a:rPr lang="en-US" altLang="zh-CN" dirty="0" smtClean="0"/>
              <a:t>	= </a:t>
            </a:r>
            <a:r>
              <a:rPr lang="en-US" altLang="zh-CN" dirty="0" smtClean="0"/>
              <a:t>1+4</a:t>
            </a:r>
          </a:p>
          <a:p>
            <a:pPr>
              <a:buNone/>
            </a:pPr>
            <a:r>
              <a:rPr lang="en-US" altLang="zh-CN" dirty="0" smtClean="0"/>
              <a:t>	= 4+1</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2316</TotalTime>
  <Words>1881</Words>
  <PresentationFormat>全屏显示(4:3)</PresentationFormat>
  <Paragraphs>433</Paragraphs>
  <Slides>39</Slides>
  <Notes>3</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2_Studio</vt:lpstr>
      <vt:lpstr>Lecture 3 Dynamic Programming</vt:lpstr>
      <vt:lpstr>Algorithmic Paradigms</vt:lpstr>
      <vt:lpstr>DC v.s. DP</vt:lpstr>
      <vt:lpstr>Definition</vt:lpstr>
      <vt:lpstr>Dynamic Programming</vt:lpstr>
      <vt:lpstr>Dynamic Programming Approaches</vt:lpstr>
      <vt:lpstr>Development of DP algorithms</vt:lpstr>
      <vt:lpstr>Fibonacci and Jump Steps Problem</vt:lpstr>
      <vt:lpstr>Fibonacci and Jump Steps Problem</vt:lpstr>
      <vt:lpstr>Fibonacci and Jump Steps Problem</vt:lpstr>
      <vt:lpstr>Weighted interval scheduling</vt:lpstr>
      <vt:lpstr>Weighted interval scheduling</vt:lpstr>
      <vt:lpstr>Weighted interval scheduling</vt:lpstr>
      <vt:lpstr>Weighted interval scheduling</vt:lpstr>
      <vt:lpstr>Weighted interval scheduling</vt:lpstr>
      <vt:lpstr>Longest Common Subsequence</vt:lpstr>
      <vt:lpstr>Longest Common Subsequence</vt:lpstr>
      <vt:lpstr>Longest Common Subsequence</vt:lpstr>
      <vt:lpstr>Longest Common Subsequence</vt:lpstr>
      <vt:lpstr>Longest Common Subsequence</vt:lpstr>
      <vt:lpstr>Longest Non-Decreasing Subsequence</vt:lpstr>
      <vt:lpstr>Longest Non-Decreasing Subsequence</vt:lpstr>
      <vt:lpstr>Longest Non-Decreasing Subsequence</vt:lpstr>
      <vt:lpstr>Longest Non-Decreasing Subsequence</vt:lpstr>
      <vt:lpstr>Longest Non-Decreasing Subsequence</vt:lpstr>
      <vt:lpstr>0-1 Knapsack Problem</vt:lpstr>
      <vt:lpstr>0-1 Knapsack Problem</vt:lpstr>
      <vt:lpstr>0-1 Knapsack Problem</vt:lpstr>
      <vt:lpstr>0-1 Knapsack Problem</vt:lpstr>
      <vt:lpstr>Matrix-Chain Multiplication</vt:lpstr>
      <vt:lpstr>Matrix-Chain Multiplication</vt:lpstr>
      <vt:lpstr>Matrix-Chain Multiplication</vt:lpstr>
      <vt:lpstr>Matrix-Chain Multiplication</vt:lpstr>
      <vt:lpstr>Matrix-Chain Multiplication</vt:lpstr>
      <vt:lpstr>Matrix-Chain Multiplication</vt:lpstr>
      <vt:lpstr>Matrix-Chain Multiplication</vt:lpstr>
      <vt:lpstr>Recursive solution</vt:lpstr>
      <vt:lpstr>Homework</vt:lpstr>
      <vt:lpstr>幻灯片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ZZZ</dc:creator>
  <cp:lastModifiedBy>Microsoft</cp:lastModifiedBy>
  <cp:revision>489</cp:revision>
  <dcterms:created xsi:type="dcterms:W3CDTF">2014-09-15T06:27:30Z</dcterms:created>
  <dcterms:modified xsi:type="dcterms:W3CDTF">2014-10-17T11:09:20Z</dcterms:modified>
</cp:coreProperties>
</file>