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4" r:id="rId3"/>
    <p:sldId id="271" r:id="rId4"/>
    <p:sldId id="272" r:id="rId5"/>
    <p:sldId id="273" r:id="rId6"/>
    <p:sldId id="274" r:id="rId7"/>
    <p:sldId id="275" r:id="rId8"/>
    <p:sldId id="265" r:id="rId9"/>
    <p:sldId id="267" r:id="rId10"/>
    <p:sldId id="268" r:id="rId11"/>
    <p:sldId id="269" r:id="rId12"/>
    <p:sldId id="270" r:id="rId13"/>
    <p:sldId id="281" r:id="rId14"/>
    <p:sldId id="282" r:id="rId15"/>
    <p:sldId id="283" r:id="rId16"/>
    <p:sldId id="284" r:id="rId17"/>
    <p:sldId id="279" r:id="rId18"/>
    <p:sldId id="290" r:id="rId19"/>
    <p:sldId id="285" r:id="rId20"/>
    <p:sldId id="286" r:id="rId21"/>
    <p:sldId id="287" r:id="rId22"/>
    <p:sldId id="288" r:id="rId23"/>
    <p:sldId id="289" r:id="rId24"/>
    <p:sldId id="277" r:id="rId25"/>
    <p:sldId id="278" r:id="rId26"/>
    <p:sldId id="280" r:id="rId27"/>
    <p:sldId id="291" r:id="rId28"/>
    <p:sldId id="292" r:id="rId29"/>
    <p:sldId id="293" r:id="rId30"/>
    <p:sldId id="294" r:id="rId31"/>
    <p:sldId id="295" r:id="rId32"/>
    <p:sldId id="297" r:id="rId33"/>
    <p:sldId id="298" r:id="rId34"/>
    <p:sldId id="299" r:id="rId35"/>
    <p:sldId id="296" r:id="rId36"/>
    <p:sldId id="300" r:id="rId37"/>
    <p:sldId id="26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699" autoAdjust="0"/>
  </p:normalViewPr>
  <p:slideViewPr>
    <p:cSldViewPr>
      <p:cViewPr varScale="1">
        <p:scale>
          <a:sx n="60" d="100"/>
          <a:sy n="6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1D4C8-AD22-4880-9484-3393AAEA21B4}" type="datetimeFigureOut">
              <a:rPr lang="zh-CN" altLang="en-US" smtClean="0"/>
              <a:pPr/>
              <a:t>2014/10/24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5F2AC-91B5-4045-8919-646887698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EC3C-C740-4938-B957-964D0E0312A7}" type="datetimeFigureOut">
              <a:rPr lang="zh-CN" altLang="en-US" smtClean="0"/>
              <a:pPr/>
              <a:t>2014/10/24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6499-B8C4-4393-BB2B-FE4804D7EC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A728A-43F0-49BF-8B8D-B1697E3B1699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F86499-B8C4-4393-BB2B-FE4804D7EC6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zizhen@gmail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 userDrawn="1"/>
        </p:nvSpPr>
        <p:spPr bwMode="auto">
          <a:xfrm>
            <a:off x="228600" y="381000"/>
            <a:ext cx="8686800" cy="60483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1371600" y="4500563"/>
            <a:ext cx="6400800" cy="1357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pitchFamily="34" charset="0"/>
            </a:endParaRPr>
          </a:p>
        </p:txBody>
      </p:sp>
      <p:pic>
        <p:nvPicPr>
          <p:cNvPr id="6" name="Picture 11" descr="sysu_logo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22225"/>
            <a:ext cx="21526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571647" y="4500570"/>
            <a:ext cx="6143625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48" charset="2"/>
              <a:buNone/>
              <a:defRPr/>
            </a:pPr>
            <a:r>
              <a:rPr lang="en-US" altLang="zh-CN" sz="2400" b="1" dirty="0" smtClean="0">
                <a:solidFill>
                  <a:srgbClr val="3A7877"/>
                </a:solidFill>
              </a:rPr>
              <a:t>Algorithm</a:t>
            </a:r>
            <a:r>
              <a:rPr lang="en-US" altLang="zh-CN" sz="2400" b="1" baseline="0" dirty="0" smtClean="0">
                <a:solidFill>
                  <a:srgbClr val="3A7877"/>
                </a:solidFill>
              </a:rPr>
              <a:t> Design</a:t>
            </a:r>
            <a:endParaRPr lang="en-US" altLang="zh-CN" sz="2400" b="1" dirty="0" smtClean="0">
              <a:solidFill>
                <a:srgbClr val="3A7877"/>
              </a:solidFill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48" charset="2"/>
              <a:buNone/>
              <a:defRPr/>
            </a:pPr>
            <a:r>
              <a:rPr lang="en-US" altLang="zh-CN" sz="1400" b="1" dirty="0" smtClean="0">
                <a:solidFill>
                  <a:srgbClr val="3A7877"/>
                </a:solidFill>
                <a:hlinkClick r:id="rId3"/>
              </a:rPr>
              <a:t>zhangzizhen@gmail.com</a:t>
            </a:r>
            <a:r>
              <a:rPr lang="en-US" altLang="zh-CN" sz="1400" b="1" dirty="0" smtClean="0">
                <a:solidFill>
                  <a:srgbClr val="3A7877"/>
                </a:solidFill>
              </a:rPr>
              <a:t/>
            </a:r>
            <a:br>
              <a:rPr lang="en-US" altLang="zh-CN" sz="1400" b="1" dirty="0" smtClean="0">
                <a:solidFill>
                  <a:srgbClr val="3A7877"/>
                </a:solidFill>
              </a:rPr>
            </a:br>
            <a:r>
              <a:rPr lang="en-US" altLang="zh-CN" sz="1400" b="1" dirty="0" smtClean="0">
                <a:solidFill>
                  <a:srgbClr val="3A7877"/>
                </a:solidFill>
              </a:rPr>
              <a:t>School of Mobile Information Engineering, Sun </a:t>
            </a:r>
            <a:r>
              <a:rPr lang="en-US" altLang="zh-CN" sz="1400" b="1" dirty="0" err="1" smtClean="0">
                <a:solidFill>
                  <a:srgbClr val="3A7877"/>
                </a:solidFill>
              </a:rPr>
              <a:t>Yat-sen</a:t>
            </a:r>
            <a:r>
              <a:rPr lang="en-US" altLang="zh-CN" sz="1400" b="1" dirty="0" smtClean="0">
                <a:solidFill>
                  <a:srgbClr val="3A7877"/>
                </a:solidFill>
              </a:rPr>
              <a:t> University 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51924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214313"/>
            <a:ext cx="8429625" cy="85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357337"/>
            <a:ext cx="8429625" cy="521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8" name="Picture 15" descr="C:\Documents and Settings\Administrator\桌面\Briefcase\Web程序设计与AJAX 课程\gif图片下载\英文校名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2813" y="6581775"/>
            <a:ext cx="2476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/>
          <p:nvPr/>
        </p:nvCxnSpPr>
        <p:spPr>
          <a:xfrm>
            <a:off x="357188" y="1212835"/>
            <a:ext cx="8429625" cy="158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26"/>
          <p:cNvSpPr txBox="1">
            <a:spLocks noChangeArrowheads="1"/>
          </p:cNvSpPr>
          <p:nvPr/>
        </p:nvSpPr>
        <p:spPr bwMode="auto">
          <a:xfrm>
            <a:off x="3857625" y="71438"/>
            <a:ext cx="5000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100" i="1" baseline="0" dirty="0" smtClean="0">
                <a:solidFill>
                  <a:srgbClr val="3A7877"/>
                </a:solidFill>
                <a:latin typeface="Arial" pitchFamily="34" charset="0"/>
              </a:rPr>
              <a:t>Algorithm design</a:t>
            </a:r>
            <a:endParaRPr lang="zh-CN" altLang="en-US" sz="1100" i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auto">
          <a:xfrm>
            <a:off x="6515100" y="66151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FED218EC-7653-412D-96B2-7145C570315F}" type="slidenum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‹#›</a:t>
            </a:fld>
            <a:r>
              <a:rPr lang="en-US" altLang="zh-CN" sz="1000" b="1" dirty="0">
                <a:solidFill>
                  <a:srgbClr val="3A7877"/>
                </a:solidFill>
                <a:latin typeface="Arial" pitchFamily="34" charset="0"/>
              </a:rPr>
              <a:t> </a:t>
            </a:r>
            <a:r>
              <a:rPr lang="en-US" altLang="zh-CN" sz="1000" b="1" dirty="0" smtClean="0">
                <a:solidFill>
                  <a:srgbClr val="3A7877"/>
                </a:solidFill>
                <a:latin typeface="Arial" pitchFamily="34" charset="0"/>
              </a:rPr>
              <a:t>/</a:t>
            </a:r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14375" y="66151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28F2FBAF-9894-4EB8-8AC6-3F534D888B82}" type="datetime4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October 24, 2014</a:t>
            </a:fld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ftp://smie2.sysu.edu.cn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zh-CN" i="0" dirty="0" smtClean="0"/>
              <a:t>Lecture 4</a:t>
            </a:r>
            <a:br>
              <a:rPr kumimoji="0" lang="en-US" altLang="zh-CN" i="0" dirty="0" smtClean="0"/>
            </a:br>
            <a:r>
              <a:rPr kumimoji="0" lang="en-US" altLang="zh-CN" i="0" dirty="0" smtClean="0"/>
              <a:t>Dynamic Programming, Backtracking and </a:t>
            </a:r>
            <a:br>
              <a:rPr kumimoji="0" lang="en-US" altLang="zh-CN" i="0" dirty="0" smtClean="0"/>
            </a:br>
            <a:r>
              <a:rPr kumimoji="0" lang="en-US" altLang="zh-CN" i="0" dirty="0" smtClean="0"/>
              <a:t>Branch-and-Bound</a:t>
            </a:r>
            <a:endParaRPr kumimoji="0" lang="zh-CN" altLang="en-US" i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Traveling Salesman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a subset of cities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⊆ {</a:t>
            </a:r>
            <a:r>
              <a:rPr lang="en-US" altLang="zh-CN" i="1" dirty="0" smtClean="0"/>
              <a:t>1,2,...,n</a:t>
            </a:r>
            <a:r>
              <a:rPr lang="en-US" altLang="zh-CN" dirty="0" smtClean="0"/>
              <a:t>} that includes </a:t>
            </a:r>
            <a:r>
              <a:rPr lang="en-US" altLang="zh-CN" i="1" dirty="0" smtClean="0"/>
              <a:t>1</a:t>
            </a:r>
            <a:r>
              <a:rPr lang="en-US" altLang="zh-CN" dirty="0" smtClean="0"/>
              <a:t>, and </a:t>
            </a:r>
            <a:r>
              <a:rPr lang="en-US" altLang="zh-CN" i="1" dirty="0" err="1" smtClean="0"/>
              <a:t>j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S</a:t>
            </a:r>
            <a:r>
              <a:rPr lang="en-US" altLang="zh-CN" dirty="0" smtClean="0"/>
              <a:t>, let </a:t>
            </a:r>
            <a:r>
              <a:rPr lang="en-US" altLang="zh-CN" i="1" dirty="0" smtClean="0"/>
              <a:t>C(</a:t>
            </a:r>
            <a:r>
              <a:rPr lang="en-US" altLang="zh-CN" i="1" dirty="0" err="1" smtClean="0"/>
              <a:t>S,j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 be the length of the shortest path visiting each node in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exactly once, starting at </a:t>
            </a:r>
            <a:r>
              <a:rPr lang="en-US" altLang="zh-CN" i="1" dirty="0" smtClean="0"/>
              <a:t>1</a:t>
            </a:r>
            <a:r>
              <a:rPr lang="en-US" altLang="zh-CN" dirty="0" smtClean="0"/>
              <a:t> and ending at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How to express </a:t>
            </a:r>
            <a:r>
              <a:rPr lang="en-US" altLang="zh-CN" i="1" dirty="0" smtClean="0"/>
              <a:t>C(</a:t>
            </a:r>
            <a:r>
              <a:rPr lang="en-US" altLang="zh-CN" i="1" dirty="0" err="1" smtClean="0"/>
              <a:t>S,j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 in terms of smaller sub-problems.</a:t>
            </a:r>
          </a:p>
          <a:p>
            <a:r>
              <a:rPr lang="en-US" altLang="zh-CN" dirty="0" smtClean="0"/>
              <a:t>We need to start at 1 and end at j; what should we pick as the second-to-last city? It has to be some </a:t>
            </a:r>
            <a:r>
              <a:rPr lang="en-US" altLang="zh-CN" i="1" dirty="0" err="1" smtClean="0"/>
              <a:t>i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S</a:t>
            </a:r>
            <a:r>
              <a:rPr lang="en-US" altLang="zh-CN" dirty="0" smtClean="0"/>
              <a:t>, so the overall path length is the distance from 1 to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, namely, </a:t>
            </a:r>
            <a:r>
              <a:rPr lang="en-US" altLang="zh-CN" i="1" dirty="0" smtClean="0"/>
              <a:t>C(S−{j},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, plus the length of the final edge, 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ij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 pick the best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, then</a:t>
            </a:r>
            <a:endParaRPr lang="zh-CN" altLang="en-US" dirty="0"/>
          </a:p>
        </p:txBody>
      </p:sp>
      <p:pic>
        <p:nvPicPr>
          <p:cNvPr id="13319" name="Picture 7" descr="C(S, j) =\min_{i\in S:i\neq j} C(S-\{j\}, i)+ d_{ij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5143512"/>
            <a:ext cx="4790955" cy="5000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7188" y="1357337"/>
            <a:ext cx="8429625" cy="5214935"/>
          </a:xfrm>
        </p:spPr>
        <p:txBody>
          <a:bodyPr/>
          <a:lstStyle/>
          <a:p>
            <a:r>
              <a:rPr lang="en-US" altLang="zh-CN" dirty="0" smtClean="0"/>
              <a:t>There are at most </a:t>
            </a:r>
            <a:r>
              <a:rPr lang="en-US" altLang="zh-CN" i="1" dirty="0" smtClean="0"/>
              <a:t>2</a:t>
            </a:r>
            <a:r>
              <a:rPr lang="en-US" altLang="zh-CN" i="1" baseline="30000" dirty="0" smtClean="0"/>
              <a:t>n</a:t>
            </a:r>
            <a:r>
              <a:rPr lang="en-US" altLang="zh-CN" i="1" dirty="0" smtClean="0"/>
              <a:t>*n </a:t>
            </a:r>
            <a:r>
              <a:rPr lang="en-US" altLang="zh-CN" dirty="0" err="1" smtClean="0"/>
              <a:t>subproblems</a:t>
            </a:r>
            <a:r>
              <a:rPr lang="en-US" altLang="zh-CN" i="1" dirty="0" smtClean="0"/>
              <a:t>.</a:t>
            </a:r>
          </a:p>
          <a:p>
            <a:r>
              <a:rPr lang="en-US" altLang="zh-CN" dirty="0" smtClean="0"/>
              <a:t>Each one takes linear time to solve.</a:t>
            </a:r>
          </a:p>
          <a:p>
            <a:r>
              <a:rPr lang="en-US" altLang="zh-CN" dirty="0" smtClean="0"/>
              <a:t>The total time complexity is O(</a:t>
            </a:r>
            <a:r>
              <a:rPr lang="en-US" altLang="zh-CN" i="1" dirty="0" smtClean="0"/>
              <a:t>2</a:t>
            </a:r>
            <a:r>
              <a:rPr lang="en-US" altLang="zh-CN" i="1" baseline="30000" dirty="0" smtClean="0"/>
              <a:t>n</a:t>
            </a:r>
            <a:r>
              <a:rPr lang="en-US" altLang="zh-CN" i="1" dirty="0" smtClean="0"/>
              <a:t>*n</a:t>
            </a:r>
            <a:r>
              <a:rPr lang="en-US" altLang="zh-CN" i="1" baseline="30000" dirty="0" smtClean="0"/>
              <a:t>2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The sub-problems are ordered by |S|. (Use a queue to extend </a:t>
            </a:r>
            <a:r>
              <a:rPr lang="en-US" altLang="zh-CN" i="1" dirty="0" smtClean="0"/>
              <a:t>S)</a:t>
            </a:r>
            <a:r>
              <a:rPr lang="en-US" altLang="zh-CN" dirty="0" smtClean="0"/>
              <a:t>)</a:t>
            </a:r>
          </a:p>
          <a:p>
            <a:endParaRPr lang="en-US" altLang="zh-CN" i="1" dirty="0" smtClean="0"/>
          </a:p>
          <a:p>
            <a:endParaRPr lang="zh-CN" altLang="en-US" i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Traveling Salesman Problem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14348" y="3628629"/>
            <a:ext cx="7888698" cy="2800767"/>
            <a:chOff x="755268" y="2985687"/>
            <a:chExt cx="7888698" cy="2800767"/>
          </a:xfrm>
        </p:grpSpPr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755268" y="2985687"/>
              <a:ext cx="7888698" cy="2800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Georgia" pitchFamily="18" charset="0"/>
                  <a:ea typeface="宋体" pitchFamily="2" charset="-122"/>
                  <a:cs typeface="宋体" pitchFamily="2" charset="-122"/>
                </a:rPr>
                <a:t>C({1},1) = 0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/>
              </a:r>
              <a:b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Georgia" pitchFamily="18" charset="0"/>
                  <a:ea typeface="宋体" pitchFamily="2" charset="-122"/>
                  <a:cs typeface="宋体" pitchFamily="2" charset="-122"/>
                </a:rPr>
                <a:t>for s =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/>
                  <a:ea typeface="宋体" pitchFamily="2" charset="-122"/>
                  <a:cs typeface="宋体" pitchFamily="2" charset="-122"/>
                </a:rPr>
                <a:t> 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Georgia" pitchFamily="18" charset="0"/>
                  <a:ea typeface="宋体" pitchFamily="2" charset="-122"/>
                  <a:cs typeface="宋体" pitchFamily="2" charset="-122"/>
                </a:rPr>
                <a:t>2 to n: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/>
              </a:r>
              <a:b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/>
                  <a:ea typeface="宋体" pitchFamily="2" charset="-122"/>
                  <a:cs typeface="宋体" pitchFamily="2" charset="-122"/>
                </a:rPr>
                <a:t>   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Georgia" pitchFamily="18" charset="0"/>
                  <a:ea typeface="宋体" pitchFamily="2" charset="-122"/>
                  <a:cs typeface="宋体" pitchFamily="2" charset="-122"/>
                </a:rPr>
                <a:t> for all subsets S ⊆ {1,2,...,n} of size s and containing 1: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/>
                  <a:ea typeface="宋体" pitchFamily="2" charset="-122"/>
                  <a:cs typeface="宋体" pitchFamily="2" charset="-122"/>
                </a:rPr>
                <a:t> 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/>
              </a:r>
              <a:b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/>
                  <a:ea typeface="宋体" pitchFamily="2" charset="-122"/>
                  <a:cs typeface="宋体" pitchFamily="2" charset="-122"/>
                </a:rPr>
                <a:t>       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Georgia" pitchFamily="18" charset="0"/>
                  <a:ea typeface="宋体" pitchFamily="2" charset="-122"/>
                  <a:cs typeface="宋体" pitchFamily="2" charset="-122"/>
                </a:rPr>
                <a:t> C(S,1) =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/>
                  <a:ea typeface="宋体" pitchFamily="2" charset="-122"/>
                  <a:cs typeface="宋体" pitchFamily="2" charset="-122"/>
                </a:rPr>
                <a:t> 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Georgia" pitchFamily="18" charset="0"/>
                  <a:ea typeface="宋体" pitchFamily="2" charset="-122"/>
                  <a:cs typeface="宋体" pitchFamily="2" charset="-122"/>
                </a:rPr>
                <a:t>  </a:t>
              </a:r>
              <a:r>
                <a:rPr kumimoji="0" lang="zh-CN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/>
              </a:r>
              <a:br>
                <a:rPr kumimoji="0" lang="zh-CN" altLang="zh-CN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/>
                  <a:ea typeface="宋体" pitchFamily="2" charset="-122"/>
                  <a:cs typeface="宋体" pitchFamily="2" charset="-122"/>
                </a:rPr>
                <a:t>       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Georgia" pitchFamily="18" charset="0"/>
                  <a:ea typeface="宋体" pitchFamily="2" charset="-122"/>
                  <a:cs typeface="宋体" pitchFamily="2" charset="-122"/>
                </a:rPr>
                <a:t> for all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/>
                  <a:ea typeface="宋体" pitchFamily="2" charset="-122"/>
                  <a:cs typeface="宋体" pitchFamily="2" charset="-122"/>
                </a:rPr>
                <a:t> 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Georgia" pitchFamily="18" charset="0"/>
                  <a:ea typeface="宋体" pitchFamily="2" charset="-122"/>
                  <a:cs typeface="宋体" pitchFamily="2" charset="-122"/>
                </a:rPr>
                <a:t>  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/>
                  <a:ea typeface="宋体" pitchFamily="2" charset="-122"/>
                  <a:cs typeface="宋体" pitchFamily="2" charset="-122"/>
                </a:rPr>
                <a:t> 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/>
              </a:r>
              <a:b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/>
                  <a:ea typeface="宋体" pitchFamily="2" charset="-122"/>
                  <a:cs typeface="宋体" pitchFamily="2" charset="-122"/>
                </a:rPr>
                <a:t>           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Georgia" pitchFamily="18" charset="0"/>
                  <a:ea typeface="宋体" pitchFamily="2" charset="-122"/>
                  <a:cs typeface="宋体" pitchFamily="2" charset="-122"/>
                </a:rPr>
                <a:t> C(S, j) =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/>
                  <a:ea typeface="宋体" pitchFamily="2" charset="-122"/>
                  <a:cs typeface="宋体" pitchFamily="2" charset="-122"/>
                </a:rPr>
                <a:t> 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Georgia" pitchFamily="18" charset="0"/>
                  <a:ea typeface="宋体" pitchFamily="2" charset="-122"/>
                  <a:cs typeface="宋体" pitchFamily="2" charset="-122"/>
                </a:rPr>
                <a:t>  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/>
              </a:r>
              <a:b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</a:b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Georgia" pitchFamily="18" charset="0"/>
                  <a:ea typeface="宋体" pitchFamily="2" charset="-122"/>
                  <a:cs typeface="宋体" pitchFamily="2" charset="-122"/>
                </a:rPr>
                <a:t>return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/>
                  <a:ea typeface="宋体" pitchFamily="2" charset="-122"/>
                  <a:cs typeface="宋体" pitchFamily="2" charset="-122"/>
                </a:rPr>
                <a:t> </a:t>
              </a:r>
              <a:r>
                <a:rPr kumimoji="0" lang="zh-CN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Georgia" pitchFamily="18" charset="0"/>
                  <a:ea typeface="宋体" pitchFamily="2" charset="-122"/>
                  <a:cs typeface="宋体" pitchFamily="2" charset="-122"/>
                </a:rPr>
                <a:t>  </a:t>
              </a: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14348" name="Picture 12" descr="\infty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12592" y="4222540"/>
              <a:ext cx="385765" cy="214314"/>
            </a:xfrm>
            <a:prstGeom prst="rect">
              <a:avLst/>
            </a:prstGeom>
            <a:noFill/>
          </p:spPr>
        </p:pic>
        <p:pic>
          <p:nvPicPr>
            <p:cNvPr id="14349" name="Picture 13" descr="j\in S,j\neq 1: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6840" y="4579730"/>
              <a:ext cx="1571636" cy="357190"/>
            </a:xfrm>
            <a:prstGeom prst="rect">
              <a:avLst/>
            </a:prstGeom>
            <a:noFill/>
          </p:spPr>
        </p:pic>
        <p:pic>
          <p:nvPicPr>
            <p:cNvPr id="14350" name="Picture 14" descr="min\{ C(S-\{j\}, i)+ d_{ij} : i\in S, i\neq j \}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69782" y="4936920"/>
              <a:ext cx="4214842" cy="358954"/>
            </a:xfrm>
            <a:prstGeom prst="rect">
              <a:avLst/>
            </a:prstGeom>
            <a:noFill/>
          </p:spPr>
        </p:pic>
        <p:pic>
          <p:nvPicPr>
            <p:cNvPr id="14351" name="Picture 15" descr="min_{j} C (\{1,...,n\}, j) + d_{j1}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774" y="5365548"/>
              <a:ext cx="3412124" cy="35242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Traveling Salesman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represent the set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? </a:t>
            </a:r>
          </a:p>
          <a:p>
            <a:r>
              <a:rPr lang="en-US" altLang="zh-CN" dirty="0" smtClean="0"/>
              <a:t>Usually, we can Represent a set of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elements as an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bit numbers.</a:t>
            </a:r>
          </a:p>
          <a:p>
            <a:r>
              <a:rPr lang="en-US" altLang="zh-CN" dirty="0" smtClean="0"/>
              <a:t>Example: 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=5)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={1}, 	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={2,4},	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={1,2,3,4,5}</a:t>
            </a:r>
          </a:p>
          <a:p>
            <a:r>
              <a:rPr lang="en-US" altLang="zh-CN" dirty="0" smtClean="0"/>
              <a:t>Check if element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is present in set </a:t>
            </a:r>
            <a:r>
              <a:rPr lang="en-US" altLang="zh-CN" i="1" dirty="0" smtClean="0"/>
              <a:t>S</a:t>
            </a:r>
          </a:p>
          <a:p>
            <a:pPr>
              <a:buNone/>
            </a:pPr>
            <a:r>
              <a:rPr lang="en-US" altLang="zh-CN" dirty="0" smtClean="0"/>
              <a:t>		S &amp; (1&lt;&lt;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= 0 if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is not present in </a:t>
            </a:r>
            <a:r>
              <a:rPr lang="en-US" altLang="zh-CN" i="1" dirty="0" smtClean="0"/>
              <a:t>S</a:t>
            </a:r>
          </a:p>
          <a:p>
            <a:pPr>
              <a:buNone/>
            </a:pPr>
            <a:r>
              <a:rPr lang="en-US" altLang="zh-CN" dirty="0" smtClean="0"/>
              <a:t>	       	      = 1 otherwise</a:t>
            </a:r>
          </a:p>
          <a:p>
            <a:r>
              <a:rPr lang="en-US" altLang="zh-CN" dirty="0" smtClean="0"/>
              <a:t> Find the resulting set when we add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to set </a:t>
            </a:r>
            <a:r>
              <a:rPr lang="en-US" altLang="zh-CN" i="1" dirty="0" smtClean="0"/>
              <a:t>S</a:t>
            </a:r>
          </a:p>
          <a:p>
            <a:pPr>
              <a:buNone/>
            </a:pPr>
            <a:r>
              <a:rPr lang="en-US" altLang="zh-CN" dirty="0" smtClean="0"/>
              <a:t>		New set = (S | (1&lt;&lt;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))</a:t>
            </a:r>
          </a:p>
          <a:p>
            <a:r>
              <a:rPr lang="en-US" altLang="zh-CN" dirty="0" smtClean="0"/>
              <a:t>Iterating through all the subsets of size &lt;= n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b="1" dirty="0" smtClean="0"/>
              <a:t>for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&lt;(1&lt;&lt;n);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Backtracking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 you have to make a series of decisions, among various choices, where</a:t>
            </a:r>
          </a:p>
          <a:p>
            <a:pPr lvl="1"/>
            <a:r>
              <a:rPr lang="en-US" altLang="zh-CN" sz="2200" dirty="0" smtClean="0"/>
              <a:t>You don’t have enough information to know what to choose</a:t>
            </a:r>
          </a:p>
          <a:p>
            <a:pPr lvl="1"/>
            <a:r>
              <a:rPr lang="en-US" altLang="zh-CN" sz="2200" dirty="0" smtClean="0"/>
              <a:t>Each decision leads to a new set of choices</a:t>
            </a:r>
          </a:p>
          <a:p>
            <a:pPr lvl="1"/>
            <a:r>
              <a:rPr lang="en-US" altLang="zh-CN" sz="2200" dirty="0" smtClean="0"/>
              <a:t>Some sequence of choices (possibly more than one) may be a solution to your problem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Backtracking</a:t>
            </a:r>
            <a:r>
              <a:rPr lang="en-US" altLang="zh-CN" dirty="0" smtClean="0"/>
              <a:t> is a methodical way of trying out various sequences of decisions, until you find one that “works”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Backtracking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Example: Decision making process.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714348" y="2143116"/>
            <a:ext cx="7010400" cy="3962400"/>
            <a:chOff x="762000" y="1828800"/>
            <a:chExt cx="7010400" cy="3962400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762000" y="37338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start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1443038" y="3962400"/>
              <a:ext cx="7588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209800" y="3733800"/>
              <a:ext cx="457200" cy="4572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2438400" y="2514600"/>
              <a:ext cx="914400" cy="1219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514600" y="3962400"/>
              <a:ext cx="762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352800" y="2286000"/>
              <a:ext cx="381000" cy="4572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3657600" y="2057400"/>
              <a:ext cx="838200" cy="3048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657600" y="2590800"/>
              <a:ext cx="685800" cy="2286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4343400" y="2667000"/>
              <a:ext cx="1600200" cy="4572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dead end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4495800" y="1828800"/>
              <a:ext cx="1600200" cy="4572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dead end</a:t>
              </a: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3733800" y="2209800"/>
              <a:ext cx="838200" cy="3048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 flipV="1">
              <a:off x="3581400" y="2743200"/>
              <a:ext cx="762000" cy="2286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H="1">
              <a:off x="2590800" y="2819400"/>
              <a:ext cx="762000" cy="9906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3276600" y="3733800"/>
              <a:ext cx="457200" cy="4572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685800" cy="2286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4343400" y="3505200"/>
              <a:ext cx="457200" cy="4572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V="1">
              <a:off x="4648200" y="3124200"/>
              <a:ext cx="1524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4724400" y="3733800"/>
              <a:ext cx="1371600" cy="3048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6019800" y="3886200"/>
              <a:ext cx="1600200" cy="4572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dead end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6172200" y="2895600"/>
              <a:ext cx="1600200" cy="4572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dead end</a:t>
              </a:r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 flipH="1">
              <a:off x="4724400" y="3276600"/>
              <a:ext cx="1524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 flipH="1" flipV="1">
              <a:off x="4648200" y="3886200"/>
              <a:ext cx="1295400" cy="3048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 flipH="1">
              <a:off x="3657600" y="3810000"/>
              <a:ext cx="685800" cy="2286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3505200" y="4191000"/>
              <a:ext cx="762000" cy="76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4191000" y="4800600"/>
              <a:ext cx="457200" cy="4572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 flipV="1">
              <a:off x="4495800" y="4572000"/>
              <a:ext cx="838200" cy="3048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4495800" y="5105400"/>
              <a:ext cx="762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5181600" y="5334000"/>
              <a:ext cx="1600200" cy="4572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success!</a:t>
              </a:r>
              <a:endParaRPr lang="en-US" altLang="zh-CN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5334000" y="4343400"/>
              <a:ext cx="1600200" cy="4572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dead end</a:t>
              </a: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H="1">
              <a:off x="4572000" y="4724400"/>
              <a:ext cx="838200" cy="3048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 Tree</a:t>
            </a:r>
            <a:endParaRPr lang="zh-CN" altLang="en-US" dirty="0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538510" y="1752600"/>
            <a:ext cx="4572000" cy="2971800"/>
            <a:chOff x="2496" y="1200"/>
            <a:chExt cx="2880" cy="187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496" y="2064"/>
              <a:ext cx="192" cy="192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512" y="1200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792" y="2208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072" y="1536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792" y="1536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12" y="1728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072" y="2544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792" y="2544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792" y="2880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512" y="2256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184" y="1200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184" y="1920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5184" y="2256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184" y="2592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640" y="2208"/>
              <a:ext cx="48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2640" y="1728"/>
              <a:ext cx="43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264" y="1632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3936" y="1344"/>
              <a:ext cx="57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984" y="1680"/>
              <a:ext cx="52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704" y="129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264" y="2352"/>
              <a:ext cx="5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264" y="2640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216" y="2688"/>
              <a:ext cx="57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3984" y="2352"/>
              <a:ext cx="5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3984" y="2688"/>
              <a:ext cx="52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4704" y="2064"/>
              <a:ext cx="48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704" y="235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656" y="2400"/>
              <a:ext cx="5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42910" y="3810000"/>
            <a:ext cx="3200400" cy="830997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There are three kinds of nodes: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719110" y="1600200"/>
            <a:ext cx="3810000" cy="46166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A tree is composed of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nodes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795310" y="4648200"/>
            <a:ext cx="4038600" cy="400050"/>
            <a:chOff x="768" y="3024"/>
            <a:chExt cx="2544" cy="252"/>
          </a:xfrm>
        </p:grpSpPr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768" y="3072"/>
              <a:ext cx="192" cy="192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960" y="3024"/>
              <a:ext cx="2352" cy="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  <a:ea typeface="宋体" pitchFamily="2" charset="-122"/>
                </a:rPr>
                <a:t>The (one) </a:t>
              </a:r>
              <a:r>
                <a:rPr lang="en-US" altLang="zh-CN" sz="2000" dirty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root</a:t>
              </a:r>
              <a:r>
                <a:rPr lang="en-US" altLang="zh-CN" sz="2000" dirty="0">
                  <a:latin typeface="Times New Roman" pitchFamily="18" charset="0"/>
                  <a:ea typeface="宋体" pitchFamily="2" charset="-122"/>
                </a:rPr>
                <a:t> node</a:t>
              </a:r>
            </a:p>
          </p:txBody>
        </p:sp>
      </p:grpSp>
      <p:grpSp>
        <p:nvGrpSpPr>
          <p:cNvPr id="39" name="Group 45"/>
          <p:cNvGrpSpPr>
            <a:grpSpLocks/>
          </p:cNvGrpSpPr>
          <p:nvPr/>
        </p:nvGrpSpPr>
        <p:grpSpPr bwMode="auto">
          <a:xfrm>
            <a:off x="795310" y="5105400"/>
            <a:ext cx="4191000" cy="400050"/>
            <a:chOff x="768" y="3312"/>
            <a:chExt cx="2640" cy="252"/>
          </a:xfrm>
        </p:grpSpPr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768" y="3360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1008" y="3312"/>
              <a:ext cx="2400" cy="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Internal</a:t>
              </a:r>
              <a:r>
                <a:rPr lang="en-US" altLang="zh-CN" sz="2000" dirty="0"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 dirty="0" smtClean="0">
                  <a:latin typeface="Times New Roman" pitchFamily="18" charset="0"/>
                  <a:ea typeface="宋体" pitchFamily="2" charset="-122"/>
                </a:rPr>
                <a:t>nodes</a:t>
              </a:r>
              <a:endParaRPr lang="en-US" altLang="zh-CN" sz="2000" dirty="0"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795310" y="5562600"/>
            <a:ext cx="2743200" cy="400050"/>
            <a:chOff x="768" y="3600"/>
            <a:chExt cx="1728" cy="252"/>
          </a:xfrm>
        </p:grpSpPr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768" y="3648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1008" y="3600"/>
              <a:ext cx="1488" cy="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Leaf</a:t>
              </a:r>
              <a:r>
                <a:rPr lang="en-US" altLang="zh-CN" sz="2000" dirty="0">
                  <a:latin typeface="Times New Roman" pitchFamily="18" charset="0"/>
                  <a:ea typeface="宋体" pitchFamily="2" charset="-122"/>
                </a:rPr>
                <a:t> nodes</a:t>
              </a:r>
            </a:p>
          </p:txBody>
        </p:sp>
      </p:grp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4148110" y="4953000"/>
            <a:ext cx="4038600" cy="1200329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Backtracking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can be thought of as searching a tree for a particular “goal” leaf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5" grpId="0" autoUpdateAnimBg="0"/>
      <p:bldP spid="4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backtracking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Backtracking is really quite simple -- we </a:t>
            </a:r>
            <a:r>
              <a:rPr lang="en-US" altLang="zh-CN" b="1" dirty="0" smtClean="0"/>
              <a:t>recursively </a:t>
            </a:r>
            <a:r>
              <a:rPr lang="en-US" altLang="zh-CN" dirty="0" smtClean="0"/>
              <a:t>“explore” each node, as follows:</a:t>
            </a:r>
          </a:p>
          <a:p>
            <a:r>
              <a:rPr lang="en-US" altLang="zh-CN" dirty="0" smtClean="0"/>
              <a:t>To “explore” node N:</a:t>
            </a:r>
          </a:p>
          <a:p>
            <a:pPr>
              <a:buNone/>
            </a:pPr>
            <a:r>
              <a:rPr lang="en-US" altLang="zh-CN" dirty="0" smtClean="0"/>
              <a:t>	1. If N is a goal node, return “</a:t>
            </a:r>
            <a:r>
              <a:rPr lang="en-US" altLang="zh-CN" b="1" dirty="0" smtClean="0"/>
              <a:t>success</a:t>
            </a:r>
            <a:r>
              <a:rPr lang="en-US" altLang="zh-CN" dirty="0" smtClean="0"/>
              <a:t>”</a:t>
            </a:r>
          </a:p>
          <a:p>
            <a:pPr>
              <a:buNone/>
            </a:pPr>
            <a:r>
              <a:rPr lang="en-US" altLang="zh-CN" dirty="0" smtClean="0"/>
              <a:t>	2. If N is a leaf node, return “</a:t>
            </a:r>
            <a:r>
              <a:rPr lang="en-US" altLang="zh-CN" b="1" dirty="0" smtClean="0"/>
              <a:t>failure</a:t>
            </a:r>
            <a:r>
              <a:rPr lang="en-US" altLang="zh-CN" dirty="0" smtClean="0"/>
              <a:t>”</a:t>
            </a:r>
          </a:p>
          <a:p>
            <a:pPr>
              <a:buNone/>
            </a:pPr>
            <a:r>
              <a:rPr lang="en-US" altLang="zh-CN" dirty="0" smtClean="0"/>
              <a:t>	3. For each child C of N,</a:t>
            </a:r>
          </a:p>
          <a:p>
            <a:pPr>
              <a:buNone/>
            </a:pPr>
            <a:r>
              <a:rPr lang="en-US" altLang="zh-CN" dirty="0" smtClean="0"/>
              <a:t>	3.1. Explore C</a:t>
            </a:r>
          </a:p>
          <a:p>
            <a:pPr>
              <a:buNone/>
            </a:pPr>
            <a:r>
              <a:rPr lang="en-US" altLang="zh-CN" dirty="0" smtClean="0"/>
              <a:t>	3.1.1. If C was successful, return “success”</a:t>
            </a:r>
          </a:p>
          <a:p>
            <a:pPr>
              <a:buNone/>
            </a:pPr>
            <a:r>
              <a:rPr lang="en-US" altLang="zh-CN" dirty="0" smtClean="0"/>
              <a:t>	4. Return “failure”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43504" y="3500438"/>
            <a:ext cx="3636963" cy="31400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楷体_GB2312" pitchFamily="49" charset="-122"/>
              </a:rPr>
              <a:t>void </a:t>
            </a:r>
            <a:r>
              <a:rPr lang="en-US" altLang="zh-CN" sz="2000" b="1" dirty="0" smtClean="0">
                <a:ea typeface="楷体_GB2312" pitchFamily="49" charset="-122"/>
              </a:rPr>
              <a:t>backtrack</a:t>
            </a:r>
            <a:r>
              <a:rPr lang="en-US" altLang="zh-CN" sz="2000" dirty="0" smtClean="0">
                <a:ea typeface="楷体_GB2312" pitchFamily="49" charset="-122"/>
              </a:rPr>
              <a:t>(</a:t>
            </a:r>
            <a:r>
              <a:rPr lang="en-US" altLang="zh-CN" sz="2000" dirty="0" err="1" smtClean="0">
                <a:ea typeface="楷体_GB2312" pitchFamily="49" charset="-122"/>
              </a:rPr>
              <a:t>int</a:t>
            </a:r>
            <a:r>
              <a:rPr lang="en-US" altLang="zh-CN" sz="2000" dirty="0" smtClean="0">
                <a:ea typeface="楷体_GB2312" pitchFamily="49" charset="-122"/>
              </a:rPr>
              <a:t> </a:t>
            </a:r>
            <a:r>
              <a:rPr lang="en-US" altLang="zh-CN" sz="2000" dirty="0">
                <a:ea typeface="楷体_GB2312" pitchFamily="49" charset="-122"/>
              </a:rPr>
              <a:t>t)</a:t>
            </a:r>
          </a:p>
          <a:p>
            <a:r>
              <a:rPr lang="en-US" altLang="zh-CN" sz="2000" dirty="0">
                <a:ea typeface="楷体_GB2312" pitchFamily="49" charset="-122"/>
              </a:rPr>
              <a:t>{</a:t>
            </a:r>
          </a:p>
          <a:p>
            <a:r>
              <a:rPr lang="en-US" altLang="zh-CN" sz="2000" dirty="0">
                <a:ea typeface="楷体_GB2312" pitchFamily="49" charset="-122"/>
              </a:rPr>
              <a:t>  if (t&gt;n) output(x);</a:t>
            </a:r>
          </a:p>
          <a:p>
            <a:r>
              <a:rPr lang="en-US" altLang="zh-CN" sz="2000" dirty="0">
                <a:ea typeface="楷体_GB2312" pitchFamily="49" charset="-122"/>
              </a:rPr>
              <a:t>    else</a:t>
            </a:r>
          </a:p>
          <a:p>
            <a:r>
              <a:rPr lang="en-US" altLang="zh-CN" sz="2000" dirty="0">
                <a:ea typeface="楷体_GB2312" pitchFamily="49" charset="-122"/>
              </a:rPr>
              <a:t>      for (</a:t>
            </a:r>
            <a:r>
              <a:rPr lang="en-US" altLang="zh-CN" sz="2000" dirty="0" err="1">
                <a:ea typeface="楷体_GB2312" pitchFamily="49" charset="-122"/>
              </a:rPr>
              <a:t>int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=</a:t>
            </a:r>
            <a:r>
              <a:rPr lang="en-US" altLang="zh-CN" sz="2000" dirty="0" err="1">
                <a:ea typeface="楷体_GB2312" pitchFamily="49" charset="-122"/>
              </a:rPr>
              <a:t>t;i</a:t>
            </a:r>
            <a:r>
              <a:rPr lang="en-US" altLang="zh-CN" sz="2000" dirty="0">
                <a:ea typeface="楷体_GB2312" pitchFamily="49" charset="-122"/>
              </a:rPr>
              <a:t>&lt;=</a:t>
            </a:r>
            <a:r>
              <a:rPr lang="en-US" altLang="zh-CN" sz="2000" dirty="0" err="1">
                <a:ea typeface="楷体_GB2312" pitchFamily="49" charset="-122"/>
              </a:rPr>
              <a:t>n;i</a:t>
            </a:r>
            <a:r>
              <a:rPr lang="en-US" altLang="zh-CN" sz="2000" dirty="0">
                <a:ea typeface="楷体_GB2312" pitchFamily="49" charset="-122"/>
              </a:rPr>
              <a:t>++) {</a:t>
            </a:r>
          </a:p>
          <a:p>
            <a:r>
              <a:rPr lang="en-US" altLang="zh-CN" sz="2000" dirty="0">
                <a:ea typeface="楷体_GB2312" pitchFamily="49" charset="-122"/>
              </a:rPr>
              <a:t>        swap(x[t], x[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]);</a:t>
            </a:r>
          </a:p>
          <a:p>
            <a:r>
              <a:rPr lang="en-US" altLang="zh-CN" sz="2000" dirty="0">
                <a:ea typeface="楷体_GB2312" pitchFamily="49" charset="-122"/>
              </a:rPr>
              <a:t>        if (legal(t)) backtrack(t+1);</a:t>
            </a:r>
          </a:p>
          <a:p>
            <a:r>
              <a:rPr lang="en-US" altLang="zh-CN" sz="2000" dirty="0">
                <a:ea typeface="楷体_GB2312" pitchFamily="49" charset="-122"/>
              </a:rPr>
              <a:t>        swap(x[t], x[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]);</a:t>
            </a:r>
          </a:p>
          <a:p>
            <a:r>
              <a:rPr lang="en-US" altLang="zh-CN" sz="2000" dirty="0">
                <a:ea typeface="楷体_GB2312" pitchFamily="49" charset="-122"/>
              </a:rPr>
              <a:t>      }</a:t>
            </a:r>
          </a:p>
          <a:p>
            <a:r>
              <a:rPr lang="en-US" altLang="zh-CN" sz="2000" dirty="0">
                <a:ea typeface="楷体_GB2312" pitchFamily="49" charset="-122"/>
              </a:rPr>
              <a:t>} </a:t>
            </a:r>
            <a:endParaRPr lang="zh-CN" altLang="en-US" sz="2000" dirty="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Subset Tree and Permutation Tree</a:t>
            </a:r>
            <a:endParaRPr lang="zh-CN" altLang="en-US" dirty="0"/>
          </a:p>
        </p:txBody>
      </p:sp>
      <p:pic>
        <p:nvPicPr>
          <p:cNvPr id="5" name="Picture 3" descr="t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6" y="1285860"/>
            <a:ext cx="367188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t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126" y="1285860"/>
            <a:ext cx="316865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5720" y="3171766"/>
            <a:ext cx="415209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ea typeface="楷体_GB2312" pitchFamily="49" charset="-122"/>
              </a:rPr>
              <a:t>Enumerating all subsets take</a:t>
            </a:r>
            <a:r>
              <a:rPr lang="zh-CN" altLang="en-US" sz="2000" dirty="0" smtClean="0">
                <a:ea typeface="楷体_GB2312" pitchFamily="49" charset="-122"/>
              </a:rPr>
              <a:t> </a:t>
            </a:r>
            <a:r>
              <a:rPr lang="en-US" altLang="zh-CN" sz="2000" dirty="0" smtClean="0">
                <a:ea typeface="楷体_GB2312" pitchFamily="49" charset="-122"/>
              </a:rPr>
              <a:t>O(2</a:t>
            </a:r>
            <a:r>
              <a:rPr lang="en-US" altLang="zh-CN" sz="2000" baseline="30000" dirty="0" smtClean="0">
                <a:ea typeface="楷体_GB2312" pitchFamily="49" charset="-122"/>
              </a:rPr>
              <a:t>n</a:t>
            </a:r>
            <a:r>
              <a:rPr lang="en-US" altLang="zh-CN" sz="2000" dirty="0" smtClean="0">
                <a:ea typeface="楷体_GB2312" pitchFamily="49" charset="-122"/>
              </a:rPr>
              <a:t>)</a:t>
            </a:r>
            <a:endParaRPr lang="zh-CN" altLang="en-US" sz="2000" dirty="0">
              <a:ea typeface="楷体_GB2312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429124" y="3171766"/>
            <a:ext cx="472597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ea typeface="楷体_GB2312" pitchFamily="49" charset="-122"/>
              </a:rPr>
              <a:t>Enumerating all permutations take O(n!)</a:t>
            </a:r>
            <a:endParaRPr lang="zh-CN" altLang="en-US" sz="2000" dirty="0">
              <a:ea typeface="楷体_GB2312" pitchFamily="49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5288" y="3644900"/>
            <a:ext cx="3636962" cy="28352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楷体_GB2312" pitchFamily="49" charset="-122"/>
              </a:rPr>
              <a:t>void </a:t>
            </a:r>
            <a:r>
              <a:rPr lang="en-US" altLang="zh-CN" sz="2000" b="1" dirty="0" smtClean="0">
                <a:ea typeface="楷体_GB2312" pitchFamily="49" charset="-122"/>
              </a:rPr>
              <a:t>backtrack</a:t>
            </a:r>
            <a:r>
              <a:rPr lang="en-US" altLang="zh-CN" sz="2000" dirty="0" smtClean="0">
                <a:ea typeface="楷体_GB2312" pitchFamily="49" charset="-122"/>
              </a:rPr>
              <a:t>(</a:t>
            </a:r>
            <a:r>
              <a:rPr lang="en-US" altLang="zh-CN" sz="2000" dirty="0" err="1" smtClean="0">
                <a:ea typeface="楷体_GB2312" pitchFamily="49" charset="-122"/>
              </a:rPr>
              <a:t>int</a:t>
            </a:r>
            <a:r>
              <a:rPr lang="en-US" altLang="zh-CN" sz="2000" dirty="0" smtClean="0">
                <a:ea typeface="楷体_GB2312" pitchFamily="49" charset="-122"/>
              </a:rPr>
              <a:t> </a:t>
            </a:r>
            <a:r>
              <a:rPr lang="en-US" altLang="zh-CN" sz="2000" dirty="0">
                <a:ea typeface="楷体_GB2312" pitchFamily="49" charset="-122"/>
              </a:rPr>
              <a:t>t)</a:t>
            </a:r>
          </a:p>
          <a:p>
            <a:r>
              <a:rPr lang="en-US" altLang="zh-CN" sz="2000" dirty="0">
                <a:ea typeface="楷体_GB2312" pitchFamily="49" charset="-122"/>
              </a:rPr>
              <a:t>{</a:t>
            </a:r>
          </a:p>
          <a:p>
            <a:r>
              <a:rPr lang="en-US" altLang="zh-CN" sz="2000" dirty="0">
                <a:ea typeface="楷体_GB2312" pitchFamily="49" charset="-122"/>
              </a:rPr>
              <a:t>  if (t&gt;n) output(x);</a:t>
            </a:r>
          </a:p>
          <a:p>
            <a:r>
              <a:rPr lang="en-US" altLang="zh-CN" sz="2000" dirty="0" smtClean="0">
                <a:ea typeface="楷体_GB2312" pitchFamily="49" charset="-122"/>
              </a:rPr>
              <a:t>  else</a:t>
            </a:r>
            <a:endParaRPr lang="en-US" altLang="zh-CN" sz="2000" dirty="0">
              <a:ea typeface="楷体_GB2312" pitchFamily="49" charset="-122"/>
            </a:endParaRPr>
          </a:p>
          <a:p>
            <a:r>
              <a:rPr lang="en-US" altLang="zh-CN" sz="2000" dirty="0">
                <a:ea typeface="楷体_GB2312" pitchFamily="49" charset="-122"/>
              </a:rPr>
              <a:t>      for (</a:t>
            </a:r>
            <a:r>
              <a:rPr lang="en-US" altLang="zh-CN" sz="2000" dirty="0" err="1">
                <a:ea typeface="楷体_GB2312" pitchFamily="49" charset="-122"/>
              </a:rPr>
              <a:t>int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=0;i&lt;=1;i++) {</a:t>
            </a:r>
          </a:p>
          <a:p>
            <a:r>
              <a:rPr lang="en-US" altLang="zh-CN" sz="2000" dirty="0">
                <a:ea typeface="楷体_GB2312" pitchFamily="49" charset="-122"/>
              </a:rPr>
              <a:t>        x[t]=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;</a:t>
            </a:r>
          </a:p>
          <a:p>
            <a:r>
              <a:rPr lang="en-US" altLang="zh-CN" sz="2000" dirty="0">
                <a:ea typeface="楷体_GB2312" pitchFamily="49" charset="-122"/>
              </a:rPr>
              <a:t>        if (legal(t)) backtrack(t+1);</a:t>
            </a:r>
          </a:p>
          <a:p>
            <a:r>
              <a:rPr lang="en-US" altLang="zh-CN" sz="2000" dirty="0">
                <a:ea typeface="楷体_GB2312" pitchFamily="49" charset="-122"/>
              </a:rPr>
              <a:t>      }</a:t>
            </a:r>
          </a:p>
          <a:p>
            <a:r>
              <a:rPr lang="en-US" altLang="zh-CN" sz="2000" dirty="0">
                <a:ea typeface="楷体_GB2312" pitchFamily="49" charset="-122"/>
              </a:rPr>
              <a:t>}</a:t>
            </a:r>
            <a:endParaRPr lang="zh-CN" altLang="en-US" sz="20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重排原理</a:t>
            </a:r>
            <a:endParaRPr lang="zh-CN" altLang="en-US" dirty="0"/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53CDA0-DA58-447E-832D-9F5BF61A592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5720" y="1233483"/>
            <a:ext cx="8605868" cy="120032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对于许多问题而言，在搜索试探时选取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x[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]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的值顺序是任意的。</a:t>
            </a:r>
            <a:r>
              <a:rPr lang="zh-CN" altLang="en-US" sz="2400" b="1" dirty="0">
                <a:solidFill>
                  <a:srgbClr val="FF3300"/>
                </a:solidFill>
                <a:latin typeface="Arial" pitchFamily="34" charset="0"/>
                <a:ea typeface="黑体" pitchFamily="49" charset="-122"/>
              </a:rPr>
              <a:t>在其它条件相当的前提下，让可取值最少的</a:t>
            </a:r>
            <a:r>
              <a:rPr lang="en-US" altLang="zh-CN" sz="2400" b="1" dirty="0">
                <a:solidFill>
                  <a:srgbClr val="FF3300"/>
                </a:solidFill>
                <a:latin typeface="Arial" pitchFamily="34" charset="0"/>
                <a:ea typeface="黑体" pitchFamily="49" charset="-122"/>
              </a:rPr>
              <a:t>x[</a:t>
            </a:r>
            <a:r>
              <a:rPr lang="en-US" altLang="zh-CN" sz="2400" b="1" dirty="0" err="1">
                <a:solidFill>
                  <a:srgbClr val="FF3300"/>
                </a:solidFill>
                <a:latin typeface="Arial" pitchFamily="34" charset="0"/>
                <a:ea typeface="黑体" pitchFamily="49" charset="-122"/>
              </a:rPr>
              <a:t>i</a:t>
            </a:r>
            <a:r>
              <a:rPr lang="en-US" altLang="zh-CN" sz="2400" b="1" dirty="0">
                <a:solidFill>
                  <a:srgbClr val="FF3300"/>
                </a:solidFill>
                <a:latin typeface="Arial" pitchFamily="34" charset="0"/>
                <a:ea typeface="黑体" pitchFamily="49" charset="-122"/>
              </a:rPr>
              <a:t>]</a:t>
            </a:r>
            <a:r>
              <a:rPr lang="zh-CN" altLang="en-US" sz="2400" b="1" dirty="0">
                <a:solidFill>
                  <a:srgbClr val="FF3300"/>
                </a:solidFill>
                <a:latin typeface="Arial" pitchFamily="34" charset="0"/>
                <a:ea typeface="黑体" pitchFamily="49" charset="-122"/>
              </a:rPr>
              <a:t>优先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。从图中关于同一问题的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棵不同解空间树，可以体会到这种策略的潜力。</a:t>
            </a:r>
          </a:p>
        </p:txBody>
      </p:sp>
      <p:pic>
        <p:nvPicPr>
          <p:cNvPr id="6" name="Picture 6" descr="t510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1952" y="2428868"/>
            <a:ext cx="518318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t510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3714752"/>
            <a:ext cx="5184775" cy="12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3213" y="5000636"/>
            <a:ext cx="8589962" cy="1552575"/>
          </a:xfrm>
          <a:prstGeom prst="rect">
            <a:avLst/>
          </a:prstGeom>
          <a:solidFill>
            <a:srgbClr val="FFCC00"/>
          </a:solidFill>
          <a:ln w="63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图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(a)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中，从第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层剪去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棵子树，则从所有应当考虑的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3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元组中一次消去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12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个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3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元组。对于图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(b)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，虽然同样从第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层剪去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棵子树，却只从应当考虑的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3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元组中消去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8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个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3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元组。前者的效果明显比后者好。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856413" y="2800350"/>
            <a:ext cx="557212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 pitchFamily="34" charset="0"/>
                <a:ea typeface="楷体_GB2312" pitchFamily="49" charset="-122"/>
              </a:rPr>
              <a:t>(a)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948488" y="4221163"/>
            <a:ext cx="557212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latin typeface="Arial" pitchFamily="34" charset="0"/>
                <a:ea typeface="楷体_GB2312" pitchFamily="49" charset="-122"/>
              </a:rPr>
              <a:t>(b)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 Queen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chess, a queen can move as far as she pleases, horizontally, vertically, or diagonally. A chess board has 8 rows and 8 columns. The standard 8 by 8 Queen's problem asks how to place 8 queens on an ordinary chess board so that none of them can hit any other in one move.</a:t>
            </a:r>
            <a:endParaRPr lang="zh-CN" altLang="en-US" dirty="0"/>
          </a:p>
        </p:txBody>
      </p:sp>
      <p:pic>
        <p:nvPicPr>
          <p:cNvPr id="19458" name="Picture 2" descr="http://www.math.utah.edu/~alfeld/queens/examp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357562"/>
            <a:ext cx="3105150" cy="3086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Segmented Least Squares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Least squares. Foundational problem in statistics.</a:t>
            </a:r>
          </a:p>
          <a:p>
            <a:r>
              <a:rPr lang="en-US" altLang="zh-CN" dirty="0" smtClean="0"/>
              <a:t>Given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points in the plane: </a:t>
            </a:r>
            <a:r>
              <a:rPr lang="en-US" altLang="zh-CN" i="1" dirty="0" smtClean="0"/>
              <a:t>(x1, y1), (x2, y2) , …, (</a:t>
            </a:r>
            <a:r>
              <a:rPr lang="en-US" altLang="zh-CN" i="1" dirty="0" err="1" smtClean="0"/>
              <a:t>xn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yn</a:t>
            </a:r>
            <a:r>
              <a:rPr lang="en-US" altLang="zh-CN" i="1" dirty="0" smtClean="0"/>
              <a:t>).</a:t>
            </a:r>
          </a:p>
          <a:p>
            <a:r>
              <a:rPr lang="en-US" altLang="zh-CN" dirty="0" smtClean="0"/>
              <a:t>Find a line </a:t>
            </a:r>
            <a:r>
              <a:rPr lang="en-US" altLang="zh-CN" i="1" dirty="0" smtClean="0"/>
              <a:t>y = ax + b</a:t>
            </a:r>
            <a:r>
              <a:rPr lang="en-US" altLang="zh-CN" dirty="0" smtClean="0"/>
              <a:t> that minimizes the sum of the squared error: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Solution. Calculus ⇒ min error is achieved when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2620543"/>
            <a:ext cx="3286148" cy="2165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5286388"/>
            <a:ext cx="535436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3143248"/>
            <a:ext cx="2693534" cy="74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 Queen Problem</a:t>
            </a: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571876"/>
            <a:ext cx="4929222" cy="254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Algorithm: </a:t>
            </a:r>
          </a:p>
          <a:p>
            <a:pPr lvl="1"/>
            <a:r>
              <a:rPr lang="en-US" altLang="zh-CN" dirty="0" smtClean="0"/>
              <a:t>Start </a:t>
            </a:r>
            <a:r>
              <a:rPr lang="en-US" altLang="zh-CN" dirty="0" smtClean="0"/>
              <a:t>with one queen at the first column first row </a:t>
            </a:r>
          </a:p>
          <a:p>
            <a:pPr lvl="1"/>
            <a:r>
              <a:rPr lang="en-US" altLang="zh-CN" dirty="0" smtClean="0"/>
              <a:t>Continue </a:t>
            </a:r>
            <a:r>
              <a:rPr lang="en-US" altLang="zh-CN" dirty="0" smtClean="0"/>
              <a:t>with second queen from the second column first row </a:t>
            </a:r>
          </a:p>
          <a:p>
            <a:pPr lvl="1"/>
            <a:r>
              <a:rPr lang="en-US" altLang="zh-CN" dirty="0" smtClean="0"/>
              <a:t>Go </a:t>
            </a:r>
            <a:r>
              <a:rPr lang="en-US" altLang="zh-CN" dirty="0" smtClean="0"/>
              <a:t>up until find a permissible situation </a:t>
            </a:r>
          </a:p>
          <a:p>
            <a:pPr lvl="1"/>
            <a:r>
              <a:rPr lang="en-US" altLang="zh-CN" dirty="0" smtClean="0"/>
              <a:t>Continue </a:t>
            </a:r>
            <a:r>
              <a:rPr lang="en-US" altLang="zh-CN" dirty="0" smtClean="0"/>
              <a:t>with next queen 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 Queen Problem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290861"/>
            <a:ext cx="4857784" cy="259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4000504"/>
            <a:ext cx="4829189" cy="255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 Queen Problem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500174"/>
            <a:ext cx="4800613" cy="246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60" y="1428736"/>
            <a:ext cx="2543182" cy="258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4071942"/>
            <a:ext cx="4786346" cy="248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 Queen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285860"/>
            <a:ext cx="8429625" cy="5214935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altLang="zh-CN" dirty="0" smtClean="0">
                <a:latin typeface="Arial" pitchFamily="34" charset="0"/>
                <a:ea typeface="楷体_GB2312" pitchFamily="49" charset="-122"/>
              </a:rPr>
              <a:t>Different column: </a:t>
            </a:r>
            <a:r>
              <a:rPr lang="en-US" altLang="zh-CN" dirty="0" err="1" smtClean="0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baseline="-25000" dirty="0" err="1" smtClean="0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dirty="0" err="1" smtClean="0">
                <a:latin typeface="Arial" pitchFamily="34" charset="0"/>
                <a:ea typeface="楷体_GB2312" pitchFamily="49" charset="-122"/>
                <a:sym typeface="Symbol" pitchFamily="18" charset="2"/>
              </a:rPr>
              <a:t></a:t>
            </a:r>
            <a:r>
              <a:rPr lang="en-US" altLang="zh-CN" dirty="0" err="1" smtClean="0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baseline="-25000" dirty="0" err="1" smtClean="0">
                <a:latin typeface="Arial" pitchFamily="34" charset="0"/>
                <a:ea typeface="楷体_GB2312" pitchFamily="49" charset="-122"/>
              </a:rPr>
              <a:t>j</a:t>
            </a:r>
            <a:endParaRPr lang="en-US" altLang="zh-CN" baseline="-25000" dirty="0" smtClean="0">
              <a:latin typeface="Arial" pitchFamily="34" charset="0"/>
              <a:ea typeface="楷体_GB2312" pitchFamily="49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 smtClean="0">
                <a:latin typeface="Arial" pitchFamily="34" charset="0"/>
                <a:ea typeface="楷体_GB2312" pitchFamily="49" charset="-122"/>
              </a:rPr>
              <a:t>Different diagonal: </a:t>
            </a:r>
            <a:r>
              <a:rPr lang="en-US" altLang="zh-CN" dirty="0" smtClean="0">
                <a:latin typeface="Arial" pitchFamily="34" charset="0"/>
                <a:ea typeface="楷体_GB2312" pitchFamily="49" charset="-122"/>
                <a:sym typeface="Wingdings" pitchFamily="2" charset="2"/>
              </a:rPr>
              <a:t>|</a:t>
            </a:r>
            <a:r>
              <a:rPr lang="en-US" altLang="zh-CN" dirty="0" err="1" smtClean="0">
                <a:latin typeface="Arial" pitchFamily="34" charset="0"/>
                <a:ea typeface="楷体_GB2312" pitchFamily="49" charset="-122"/>
                <a:sym typeface="Wingdings" pitchFamily="2" charset="2"/>
              </a:rPr>
              <a:t>i</a:t>
            </a:r>
            <a:r>
              <a:rPr lang="en-US" altLang="zh-CN" dirty="0" smtClean="0">
                <a:latin typeface="Arial" pitchFamily="34" charset="0"/>
                <a:ea typeface="楷体_GB2312" pitchFamily="49" charset="-122"/>
                <a:sym typeface="Wingdings" pitchFamily="2" charset="2"/>
              </a:rPr>
              <a:t>-j|</a:t>
            </a:r>
            <a:r>
              <a:rPr lang="en-US" altLang="zh-CN" b="1" dirty="0" smtClean="0">
                <a:latin typeface="Arial" pitchFamily="34" charset="0"/>
                <a:ea typeface="楷体_GB2312" pitchFamily="49" charset="-122"/>
                <a:sym typeface="Symbol" pitchFamily="18" charset="2"/>
              </a:rPr>
              <a:t></a:t>
            </a:r>
            <a:r>
              <a:rPr lang="en-US" altLang="zh-CN" dirty="0" smtClean="0">
                <a:latin typeface="Arial" pitchFamily="34" charset="0"/>
                <a:ea typeface="楷体_GB2312" pitchFamily="49" charset="-122"/>
                <a:sym typeface="Wingdings" pitchFamily="2" charset="2"/>
              </a:rPr>
              <a:t>|x</a:t>
            </a:r>
            <a:r>
              <a:rPr lang="en-US" altLang="zh-CN" baseline="-25000" dirty="0" smtClean="0">
                <a:latin typeface="Arial" pitchFamily="34" charset="0"/>
                <a:ea typeface="楷体_GB2312" pitchFamily="49" charset="-122"/>
                <a:sym typeface="Wingdings" pitchFamily="2" charset="2"/>
              </a:rPr>
              <a:t>i</a:t>
            </a:r>
            <a:r>
              <a:rPr lang="en-US" altLang="zh-CN" dirty="0" smtClean="0">
                <a:latin typeface="Arial" pitchFamily="34" charset="0"/>
                <a:ea typeface="楷体_GB2312" pitchFamily="49" charset="-122"/>
                <a:sym typeface="Wingdings" pitchFamily="2" charset="2"/>
              </a:rPr>
              <a:t>-</a:t>
            </a:r>
            <a:r>
              <a:rPr lang="en-US" altLang="zh-CN" dirty="0" err="1" smtClean="0">
                <a:latin typeface="Arial" pitchFamily="34" charset="0"/>
                <a:ea typeface="楷体_GB2312" pitchFamily="49" charset="-122"/>
                <a:sym typeface="Wingdings" pitchFamily="2" charset="2"/>
              </a:rPr>
              <a:t>x</a:t>
            </a:r>
            <a:r>
              <a:rPr lang="en-US" altLang="zh-CN" baseline="-25000" dirty="0" err="1" smtClean="0">
                <a:latin typeface="Arial" pitchFamily="34" charset="0"/>
                <a:ea typeface="楷体_GB2312" pitchFamily="49" charset="-122"/>
                <a:sym typeface="Wingdings" pitchFamily="2" charset="2"/>
              </a:rPr>
              <a:t>j</a:t>
            </a:r>
            <a:r>
              <a:rPr lang="en-US" altLang="zh-CN" dirty="0" smtClean="0">
                <a:latin typeface="Arial" pitchFamily="34" charset="0"/>
                <a:ea typeface="楷体_GB2312" pitchFamily="49" charset="-122"/>
                <a:sym typeface="Wingdings" pitchFamily="2" charset="2"/>
              </a:rPr>
              <a:t>|</a:t>
            </a:r>
            <a:endParaRPr lang="en-US" altLang="zh-CN" dirty="0" smtClean="0">
              <a:latin typeface="Arial" pitchFamily="34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98624" y="2214554"/>
            <a:ext cx="5702202" cy="424731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 pitchFamily="34" charset="0"/>
              </a:rPr>
              <a:t>bool</a:t>
            </a:r>
            <a:r>
              <a:rPr kumimoji="1" lang="en-US" altLang="zh-CN" dirty="0">
                <a:latin typeface="Arial" pitchFamily="34" charset="0"/>
              </a:rPr>
              <a:t> Queen::</a:t>
            </a:r>
            <a:r>
              <a:rPr kumimoji="1" lang="en-US" altLang="zh-CN" b="1" dirty="0">
                <a:latin typeface="Arial" pitchFamily="34" charset="0"/>
              </a:rPr>
              <a:t>Place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en-US" altLang="zh-CN" dirty="0" err="1">
                <a:latin typeface="Arial" pitchFamily="34" charset="0"/>
              </a:rPr>
              <a:t>int</a:t>
            </a:r>
            <a:r>
              <a:rPr kumimoji="1" lang="en-US" altLang="zh-CN" dirty="0">
                <a:latin typeface="Arial" pitchFamily="34" charset="0"/>
              </a:rPr>
              <a:t> k)</a:t>
            </a:r>
          </a:p>
          <a:p>
            <a:r>
              <a:rPr kumimoji="1" lang="en-US" altLang="zh-CN" dirty="0">
                <a:latin typeface="Arial" pitchFamily="34" charset="0"/>
              </a:rPr>
              <a:t>{</a:t>
            </a:r>
          </a:p>
          <a:p>
            <a:r>
              <a:rPr kumimoji="1" lang="en-US" altLang="zh-CN" dirty="0">
                <a:latin typeface="Arial" pitchFamily="34" charset="0"/>
              </a:rPr>
              <a:t>  for (</a:t>
            </a:r>
            <a:r>
              <a:rPr kumimoji="1" lang="en-US" altLang="zh-CN" dirty="0" err="1">
                <a:latin typeface="Arial" pitchFamily="34" charset="0"/>
              </a:rPr>
              <a:t>int</a:t>
            </a:r>
            <a:r>
              <a:rPr kumimoji="1" lang="en-US" altLang="zh-CN" dirty="0">
                <a:latin typeface="Arial" pitchFamily="34" charset="0"/>
              </a:rPr>
              <a:t> j=1;j&lt;</a:t>
            </a:r>
            <a:r>
              <a:rPr kumimoji="1" lang="en-US" altLang="zh-CN" dirty="0" err="1">
                <a:latin typeface="Arial" pitchFamily="34" charset="0"/>
              </a:rPr>
              <a:t>k;j</a:t>
            </a:r>
            <a:r>
              <a:rPr kumimoji="1" lang="en-US" altLang="zh-CN" dirty="0">
                <a:latin typeface="Arial" pitchFamily="34" charset="0"/>
              </a:rPr>
              <a:t>++)</a:t>
            </a:r>
          </a:p>
          <a:p>
            <a:r>
              <a:rPr kumimoji="1" lang="en-US" altLang="zh-CN" dirty="0">
                <a:latin typeface="Arial" pitchFamily="34" charset="0"/>
              </a:rPr>
              <a:t>    if ((abs(k-j)==abs(x[j]-x[k]))||(x[j]==x[k])) return false;</a:t>
            </a:r>
          </a:p>
          <a:p>
            <a:r>
              <a:rPr kumimoji="1" lang="en-US" altLang="zh-CN" dirty="0">
                <a:latin typeface="Arial" pitchFamily="34" charset="0"/>
              </a:rPr>
              <a:t>  return true;</a:t>
            </a:r>
          </a:p>
          <a:p>
            <a:r>
              <a:rPr kumimoji="1" lang="en-US" altLang="zh-CN" dirty="0">
                <a:latin typeface="Arial" pitchFamily="34" charset="0"/>
              </a:rPr>
              <a:t>} </a:t>
            </a:r>
          </a:p>
          <a:p>
            <a:r>
              <a:rPr kumimoji="1" lang="en-US" altLang="zh-CN" dirty="0" smtClean="0">
                <a:latin typeface="Arial" pitchFamily="34" charset="0"/>
              </a:rPr>
              <a:t>void </a:t>
            </a:r>
            <a:r>
              <a:rPr kumimoji="1" lang="en-US" altLang="zh-CN" dirty="0">
                <a:latin typeface="Arial" pitchFamily="34" charset="0"/>
              </a:rPr>
              <a:t>Queen::</a:t>
            </a:r>
            <a:r>
              <a:rPr kumimoji="1" lang="en-US" altLang="zh-CN" b="1" dirty="0">
                <a:latin typeface="Arial" pitchFamily="34" charset="0"/>
              </a:rPr>
              <a:t>Backtrack</a:t>
            </a:r>
            <a:r>
              <a:rPr kumimoji="1" lang="en-US" altLang="zh-CN" dirty="0">
                <a:latin typeface="Arial" pitchFamily="34" charset="0"/>
              </a:rPr>
              <a:t>(</a:t>
            </a:r>
            <a:r>
              <a:rPr kumimoji="1" lang="en-US" altLang="zh-CN" dirty="0" err="1">
                <a:latin typeface="Arial" pitchFamily="34" charset="0"/>
              </a:rPr>
              <a:t>int</a:t>
            </a:r>
            <a:r>
              <a:rPr kumimoji="1" lang="en-US" altLang="zh-CN" dirty="0">
                <a:latin typeface="Arial" pitchFamily="34" charset="0"/>
              </a:rPr>
              <a:t> t)</a:t>
            </a:r>
          </a:p>
          <a:p>
            <a:r>
              <a:rPr kumimoji="1" lang="en-US" altLang="zh-CN" dirty="0">
                <a:latin typeface="Arial" pitchFamily="34" charset="0"/>
              </a:rPr>
              <a:t>{</a:t>
            </a:r>
          </a:p>
          <a:p>
            <a:r>
              <a:rPr kumimoji="1" lang="en-US" altLang="zh-CN" dirty="0">
                <a:latin typeface="Arial" pitchFamily="34" charset="0"/>
              </a:rPr>
              <a:t>  if (t&gt;n) sum++;</a:t>
            </a:r>
          </a:p>
          <a:p>
            <a:r>
              <a:rPr kumimoji="1" lang="en-US" altLang="zh-CN" dirty="0">
                <a:latin typeface="Arial" pitchFamily="34" charset="0"/>
              </a:rPr>
              <a:t>    else</a:t>
            </a:r>
          </a:p>
          <a:p>
            <a:r>
              <a:rPr kumimoji="1" lang="en-US" altLang="zh-CN" dirty="0">
                <a:latin typeface="Arial" pitchFamily="34" charset="0"/>
              </a:rPr>
              <a:t>      for (</a:t>
            </a:r>
            <a:r>
              <a:rPr kumimoji="1" lang="en-US" altLang="zh-CN" dirty="0" err="1">
                <a:latin typeface="Arial" pitchFamily="34" charset="0"/>
              </a:rPr>
              <a:t>int</a:t>
            </a:r>
            <a:r>
              <a:rPr kumimoji="1" lang="en-US" altLang="zh-CN" dirty="0">
                <a:latin typeface="Arial" pitchFamily="34" charset="0"/>
              </a:rPr>
              <a:t> </a:t>
            </a:r>
            <a:r>
              <a:rPr kumimoji="1" lang="en-US" altLang="zh-CN" dirty="0" err="1">
                <a:latin typeface="Arial" pitchFamily="34" charset="0"/>
              </a:rPr>
              <a:t>i</a:t>
            </a:r>
            <a:r>
              <a:rPr kumimoji="1" lang="en-US" altLang="zh-CN" dirty="0">
                <a:latin typeface="Arial" pitchFamily="34" charset="0"/>
              </a:rPr>
              <a:t>=1;i&lt;=</a:t>
            </a:r>
            <a:r>
              <a:rPr kumimoji="1" lang="en-US" altLang="zh-CN" dirty="0" err="1">
                <a:latin typeface="Arial" pitchFamily="34" charset="0"/>
              </a:rPr>
              <a:t>n;i</a:t>
            </a:r>
            <a:r>
              <a:rPr kumimoji="1" lang="en-US" altLang="zh-CN" dirty="0">
                <a:latin typeface="Arial" pitchFamily="34" charset="0"/>
              </a:rPr>
              <a:t>++) {</a:t>
            </a:r>
          </a:p>
          <a:p>
            <a:r>
              <a:rPr kumimoji="1" lang="en-US" altLang="zh-CN" dirty="0">
                <a:latin typeface="Arial" pitchFamily="34" charset="0"/>
              </a:rPr>
              <a:t>        x[t]=</a:t>
            </a:r>
            <a:r>
              <a:rPr kumimoji="1" lang="en-US" altLang="zh-CN" dirty="0" err="1">
                <a:latin typeface="Arial" pitchFamily="34" charset="0"/>
              </a:rPr>
              <a:t>i</a:t>
            </a:r>
            <a:r>
              <a:rPr kumimoji="1" lang="en-US" altLang="zh-CN" dirty="0">
                <a:latin typeface="Arial" pitchFamily="34" charset="0"/>
              </a:rPr>
              <a:t>;</a:t>
            </a:r>
          </a:p>
          <a:p>
            <a:r>
              <a:rPr kumimoji="1" lang="en-US" altLang="zh-CN" dirty="0">
                <a:latin typeface="Arial" pitchFamily="34" charset="0"/>
              </a:rPr>
              <a:t>        if (Place(t)) Backtrack(t+1);</a:t>
            </a:r>
          </a:p>
          <a:p>
            <a:r>
              <a:rPr kumimoji="1" lang="en-US" altLang="zh-CN" dirty="0">
                <a:latin typeface="Arial" pitchFamily="34" charset="0"/>
              </a:rPr>
              <a:t>      }</a:t>
            </a:r>
          </a:p>
          <a:p>
            <a:r>
              <a:rPr kumimoji="1" lang="en-US" altLang="zh-CN" dirty="0">
                <a:latin typeface="Arial" pitchFamily="34" charset="0"/>
              </a:rPr>
              <a:t>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Branch-and-bound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branch-and-bound design strategy is very similar to </a:t>
            </a:r>
            <a:r>
              <a:rPr lang="en-US" altLang="zh-CN" b="1" dirty="0" smtClean="0"/>
              <a:t>backtracking</a:t>
            </a:r>
            <a:r>
              <a:rPr lang="en-US" altLang="zh-CN" dirty="0" smtClean="0"/>
              <a:t> in that a state space tree is used to solve a problem.</a:t>
            </a:r>
          </a:p>
          <a:p>
            <a:r>
              <a:rPr lang="en-US" altLang="zh-CN" dirty="0" smtClean="0"/>
              <a:t>The differences are that the branch-and-bound method 1) does not limit us to any particular way of traversing the tree, and 2) is used for optimization problems.</a:t>
            </a:r>
          </a:p>
          <a:p>
            <a:r>
              <a:rPr lang="en-US" altLang="zh-CN" dirty="0" smtClean="0"/>
              <a:t>A branch-and-bound algorithm computes a number (</a:t>
            </a:r>
            <a:r>
              <a:rPr lang="en-US" altLang="zh-CN" b="1" dirty="0" smtClean="0"/>
              <a:t>bound</a:t>
            </a:r>
            <a:r>
              <a:rPr lang="en-US" altLang="zh-CN" dirty="0" smtClean="0"/>
              <a:t>) at a node to determine whether the node is promising.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Branch-and-bound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number is a bound on the value of the solution that could be obtained by expanding beyond the node.</a:t>
            </a:r>
          </a:p>
          <a:p>
            <a:r>
              <a:rPr lang="en-US" altLang="zh-CN" dirty="0" smtClean="0"/>
              <a:t>If that bound is no better than the value of the best solution found so far, the node is </a:t>
            </a:r>
            <a:r>
              <a:rPr lang="en-US" altLang="zh-CN" b="1" dirty="0" err="1" smtClean="0"/>
              <a:t>nonpromising</a:t>
            </a:r>
            <a:r>
              <a:rPr lang="en-US" altLang="zh-CN" dirty="0" smtClean="0"/>
              <a:t>.  Otherwise, it is </a:t>
            </a:r>
            <a:r>
              <a:rPr lang="en-US" altLang="zh-CN" b="1" dirty="0" smtClean="0"/>
              <a:t>promising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Besides using the bound to determine whether a node is promising, we can compare the bounds of promising nodes and visit the children of the one with the best bound.</a:t>
            </a:r>
          </a:p>
          <a:p>
            <a:r>
              <a:rPr lang="en-US" altLang="zh-CN" dirty="0" smtClean="0"/>
              <a:t>This approach is called </a:t>
            </a:r>
            <a:r>
              <a:rPr lang="en-US" altLang="zh-CN" b="1" dirty="0" smtClean="0"/>
              <a:t>best-first search with branch-and-bound pruning.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Branch-and-bound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enhancement of backtracking</a:t>
            </a:r>
          </a:p>
          <a:p>
            <a:r>
              <a:rPr lang="en-US" altLang="zh-CN" dirty="0" smtClean="0"/>
              <a:t>Applicable to optimization problems</a:t>
            </a:r>
          </a:p>
          <a:p>
            <a:r>
              <a:rPr lang="en-US" altLang="zh-CN" dirty="0" smtClean="0"/>
              <a:t>Uses a </a:t>
            </a:r>
            <a:r>
              <a:rPr lang="en-US" altLang="zh-CN" dirty="0" smtClean="0"/>
              <a:t>bound </a:t>
            </a:r>
            <a:r>
              <a:rPr lang="en-US" altLang="zh-CN" dirty="0" smtClean="0"/>
              <a:t>for the value of the objective function for each node (partial solution) so as to:</a:t>
            </a:r>
          </a:p>
          <a:p>
            <a:pPr lvl="1"/>
            <a:r>
              <a:rPr lang="en-US" altLang="zh-CN" sz="2200" dirty="0" smtClean="0"/>
              <a:t>guide the search through state-space</a:t>
            </a:r>
          </a:p>
          <a:p>
            <a:pPr lvl="1"/>
            <a:r>
              <a:rPr lang="en-US" altLang="zh-CN" sz="2200" dirty="0" smtClean="0"/>
              <a:t>rule out certain branches as “unpromising”</a:t>
            </a:r>
          </a:p>
          <a:p>
            <a:r>
              <a:rPr lang="en-US" altLang="zh-CN" dirty="0" smtClean="0"/>
              <a:t>Many Branch-and-bound methods are adopted using  the Depth-First Search (DFS) manner, </a:t>
            </a:r>
            <a:r>
              <a:rPr lang="en-US" altLang="zh-CN" dirty="0" smtClean="0"/>
              <a:t>since it </a:t>
            </a:r>
            <a:r>
              <a:rPr lang="en-US" altLang="zh-CN" dirty="0" smtClean="0"/>
              <a:t>generally consumes little memories.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Breadth-first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Branch-and-bound can also be applied within the Breadth-First Search (BFS) framework.</a:t>
            </a:r>
          </a:p>
          <a:p>
            <a:r>
              <a:rPr lang="en-US" altLang="zh-CN" dirty="0" smtClean="0"/>
              <a:t>We can implement the BFS using a queue.</a:t>
            </a:r>
          </a:p>
          <a:p>
            <a:r>
              <a:rPr lang="en-US" altLang="zh-CN" dirty="0" smtClean="0"/>
              <a:t>All child nodes are placed in the queue for later processing if they are promising.</a:t>
            </a:r>
          </a:p>
          <a:p>
            <a:r>
              <a:rPr lang="en-US" altLang="zh-CN" dirty="0" smtClean="0"/>
              <a:t>Consider the </a:t>
            </a:r>
            <a:r>
              <a:rPr lang="en-US" altLang="zh-CN" b="1" dirty="0" smtClean="0"/>
              <a:t>minimization</a:t>
            </a:r>
            <a:r>
              <a:rPr lang="en-US" altLang="zh-CN" dirty="0" smtClean="0"/>
              <a:t> problems.</a:t>
            </a:r>
          </a:p>
          <a:p>
            <a:r>
              <a:rPr lang="en-US" altLang="zh-CN" dirty="0" smtClean="0"/>
              <a:t>Calculate the value for each node that represents the minimum possible value if we pick that node.</a:t>
            </a:r>
          </a:p>
          <a:p>
            <a:r>
              <a:rPr lang="en-US" altLang="zh-CN" dirty="0" smtClean="0"/>
              <a:t>If the minimum possible value is greater than the global best value, don’t expand the branch.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Best-first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breadth-first search strategy has no advantage over a depth-first search (backtracking).</a:t>
            </a:r>
          </a:p>
          <a:p>
            <a:r>
              <a:rPr lang="en-US" altLang="zh-CN" dirty="0" smtClean="0"/>
              <a:t>However, we can improve our search by using our bound to do more than just determine whether a node is promising.</a:t>
            </a:r>
          </a:p>
          <a:p>
            <a:r>
              <a:rPr lang="en-US" altLang="zh-CN" dirty="0" smtClean="0"/>
              <a:t>Best-first search expands the node with the best bounds next.</a:t>
            </a:r>
          </a:p>
          <a:p>
            <a:r>
              <a:rPr lang="en-US" altLang="zh-CN" dirty="0" smtClean="0"/>
              <a:t>How would you implement a best-first search?</a:t>
            </a:r>
          </a:p>
          <a:p>
            <a:pPr lvl="1"/>
            <a:r>
              <a:rPr lang="en-US" altLang="zh-CN" sz="2200" dirty="0" smtClean="0"/>
              <a:t>Depth-first is a stack</a:t>
            </a:r>
          </a:p>
          <a:p>
            <a:pPr lvl="1"/>
            <a:r>
              <a:rPr lang="en-US" altLang="zh-CN" sz="2200" dirty="0" smtClean="0"/>
              <a:t>Breadth-first is a queue</a:t>
            </a:r>
          </a:p>
          <a:p>
            <a:pPr lvl="1"/>
            <a:r>
              <a:rPr lang="en-US" altLang="zh-CN" sz="2200" dirty="0" smtClean="0"/>
              <a:t>Best-first is a ???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Enumeration in a search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node is a partial solution, i.e. a part of the solution space</a:t>
            </a:r>
          </a:p>
          <a:p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887435" y="2317769"/>
            <a:ext cx="6899275" cy="3897313"/>
            <a:chOff x="733412" y="1643050"/>
            <a:chExt cx="6899275" cy="3897313"/>
          </a:xfrm>
        </p:grpSpPr>
        <p:sp>
          <p:nvSpPr>
            <p:cNvPr id="4" name="AutoShap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314812" y="2024050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71812" y="2806688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457812" y="2806688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14812" y="2806688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62212" y="4025888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81412" y="4025888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" name="AutoShape 10"/>
            <p:cNvCxnSpPr>
              <a:cxnSpLocks noChangeShapeType="1"/>
              <a:stCxn id="4" idx="3"/>
              <a:endCxn id="5" idx="7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562337" y="2414575"/>
              <a:ext cx="819150" cy="458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1" name="AutoShape 11"/>
            <p:cNvCxnSpPr>
              <a:cxnSpLocks noChangeShapeType="1"/>
              <a:stCxn id="4" idx="5"/>
              <a:endCxn id="6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4705337" y="2414575"/>
              <a:ext cx="819150" cy="458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4" idx="4"/>
              <a:endCxn id="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4543412" y="2481250"/>
              <a:ext cx="0" cy="325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5" idx="3"/>
              <a:endCxn id="8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790812" y="3197213"/>
              <a:ext cx="447675" cy="828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5" idx="5"/>
              <a:endCxn id="9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62337" y="3197213"/>
              <a:ext cx="447675" cy="828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5" name="Text Box 1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478450" y="3721088"/>
              <a:ext cx="3810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sz="4000" b="1">
                  <a:latin typeface="Times New Roman" pitchFamily="18" charset="0"/>
                </a:rPr>
                <a:t>...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3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5076812" y="3197213"/>
              <a:ext cx="447675" cy="819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6" idx="5"/>
            </p:cNvCxnSpPr>
            <p:nvPr>
              <p:custDataLst>
                <p:tags r:id="rId14"/>
              </p:custDataLst>
            </p:nvPr>
          </p:nvCxnSpPr>
          <p:spPr bwMode="auto">
            <a:xfrm>
              <a:off x="5848337" y="3197213"/>
              <a:ext cx="438150" cy="819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8" name="Text Box 1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582850" y="4930763"/>
              <a:ext cx="3810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sz="4000" b="1">
                  <a:latin typeface="Times New Roman" pitchFamily="18" charset="0"/>
                </a:rPr>
                <a:t>...</a:t>
              </a:r>
            </a:p>
          </p:txBody>
        </p:sp>
        <p:cxnSp>
          <p:nvCxnSpPr>
            <p:cNvPr id="19" name="AutoShape 19"/>
            <p:cNvCxnSpPr>
              <a:cxnSpLocks noChangeShapeType="1"/>
              <a:stCxn id="8" idx="3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2181212" y="4416413"/>
              <a:ext cx="447675" cy="809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8" idx="5"/>
            </p:cNvCxnSpPr>
            <p:nvPr>
              <p:custDataLst>
                <p:tags r:id="rId17"/>
              </p:custDataLst>
            </p:nvPr>
          </p:nvCxnSpPr>
          <p:spPr bwMode="auto">
            <a:xfrm>
              <a:off x="2952737" y="4416413"/>
              <a:ext cx="438150" cy="809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21" name="Text Box 21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14612" y="1643050"/>
              <a:ext cx="14843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ahoma" pitchFamily="34" charset="0"/>
                </a:rPr>
                <a:t>root node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396987" y="2797163"/>
              <a:ext cx="1698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ahoma" pitchFamily="34" charset="0"/>
                </a:rPr>
                <a:t>child nodes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33412" y="4025888"/>
              <a:ext cx="1698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ahoma" pitchFamily="34" charset="0"/>
                </a:rPr>
                <a:t>child nodes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488100" y="1643050"/>
              <a:ext cx="1141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ahoma" pitchFamily="34" charset="0"/>
                </a:rPr>
                <a:t>Level 0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83337" y="2786050"/>
              <a:ext cx="11414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ahoma" pitchFamily="34" charset="0"/>
                </a:rPr>
                <a:t>Level 1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491275" y="3929050"/>
              <a:ext cx="1141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ahoma" pitchFamily="34" charset="0"/>
                </a:rPr>
                <a:t>Level 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Segmented Least Squares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Segmented least squares: Points lie roughly on a sequence of several line segments.</a:t>
            </a:r>
          </a:p>
          <a:p>
            <a:r>
              <a:rPr lang="en-US" altLang="zh-CN" dirty="0" smtClean="0"/>
              <a:t>Given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points in the plane: </a:t>
            </a:r>
            <a:r>
              <a:rPr lang="en-US" altLang="zh-CN" i="1" dirty="0" smtClean="0"/>
              <a:t>(x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y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), (x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, y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) , …, (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y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) with x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 &lt; x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 &lt; ... &lt;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,</a:t>
            </a:r>
            <a:r>
              <a:rPr lang="en-US" altLang="zh-CN" dirty="0" smtClean="0"/>
              <a:t> find a sequence of lines that minimizes</a:t>
            </a:r>
            <a:r>
              <a:rPr lang="en-US" altLang="zh-CN" i="1" dirty="0" smtClean="0"/>
              <a:t> f(x).</a:t>
            </a:r>
          </a:p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357562"/>
            <a:ext cx="4572032" cy="297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Bounding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bound on a node is a guarantee that any solution obtained from expanding the node will be:</a:t>
            </a:r>
          </a:p>
          <a:p>
            <a:pPr lvl="1"/>
            <a:r>
              <a:rPr lang="en-US" altLang="zh-CN" dirty="0" smtClean="0"/>
              <a:t>Greater than some number (lower bound)</a:t>
            </a:r>
          </a:p>
          <a:p>
            <a:pPr lvl="1"/>
            <a:r>
              <a:rPr lang="en-US" altLang="zh-CN" dirty="0" smtClean="0"/>
              <a:t>Or less than some number (upper bound)</a:t>
            </a:r>
          </a:p>
          <a:p>
            <a:r>
              <a:rPr lang="en-US" altLang="zh-CN" dirty="0" smtClean="0"/>
              <a:t>If we are looking for a maximal optimal (knapsack problem), then we need an upper bound.</a:t>
            </a:r>
          </a:p>
          <a:p>
            <a:r>
              <a:rPr lang="en-US" altLang="zh-CN" dirty="0" smtClean="0"/>
              <a:t>If we are looking for a minimal optimal (traveling salesman problem), then we need </a:t>
            </a:r>
            <a:r>
              <a:rPr lang="en-US" altLang="zh-CN" dirty="0" smtClean="0"/>
              <a:t>a lower </a:t>
            </a:r>
            <a:r>
              <a:rPr lang="en-US" altLang="zh-CN" dirty="0" smtClean="0"/>
              <a:t>bound. 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Bounding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57337"/>
            <a:ext cx="8501093" cy="521493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 prune (via bounding) when: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nodeBound</a:t>
            </a:r>
            <a:r>
              <a:rPr lang="en-US" altLang="zh-CN" dirty="0" smtClean="0"/>
              <a:t> &gt;= </a:t>
            </a:r>
            <a:r>
              <a:rPr lang="en-US" altLang="zh-CN" dirty="0" err="1" smtClean="0"/>
              <a:t>currentBestSolutionCost</a:t>
            </a:r>
            <a:r>
              <a:rPr lang="en-US" altLang="zh-CN" dirty="0" smtClean="0"/>
              <a:t>) for minimization problem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nodeBound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currentBestSolutionCost</a:t>
            </a:r>
            <a:r>
              <a:rPr lang="en-US" altLang="zh-CN" dirty="0" smtClean="0"/>
              <a:t>) for maximization problem</a:t>
            </a:r>
          </a:p>
          <a:p>
            <a:r>
              <a:rPr lang="en-US" altLang="zh-CN" dirty="0" smtClean="0"/>
              <a:t>We want to find a globally good solution quickly.</a:t>
            </a:r>
          </a:p>
          <a:p>
            <a:r>
              <a:rPr lang="en-US" altLang="zh-CN" dirty="0" smtClean="0"/>
              <a:t>We want to find a good bound for each node.</a:t>
            </a:r>
          </a:p>
          <a:p>
            <a:r>
              <a:rPr lang="en-US" altLang="zh-CN" dirty="0" smtClean="0"/>
              <a:t>Initially, a global solution can be obtained by </a:t>
            </a:r>
            <a:r>
              <a:rPr lang="en-US" altLang="zh-CN" dirty="0" smtClean="0"/>
              <a:t>a greedy </a:t>
            </a:r>
            <a:r>
              <a:rPr lang="en-US" altLang="zh-CN" dirty="0" smtClean="0"/>
              <a:t>or </a:t>
            </a:r>
            <a:r>
              <a:rPr lang="en-US" altLang="zh-CN" dirty="0" smtClean="0"/>
              <a:t>an efficient heuristic.</a:t>
            </a:r>
            <a:endParaRPr lang="en-US" altLang="zh-CN" dirty="0" smtClean="0"/>
          </a:p>
          <a:p>
            <a:r>
              <a:rPr lang="en-US" altLang="zh-CN" dirty="0" smtClean="0"/>
              <a:t>A bound can be obtained by relaxing some constraints of the </a:t>
            </a:r>
            <a:r>
              <a:rPr lang="en-US" altLang="zh-CN" dirty="0" err="1" smtClean="0"/>
              <a:t>subproblem</a:t>
            </a:r>
            <a:r>
              <a:rPr lang="en-US" altLang="zh-CN" dirty="0" smtClean="0"/>
              <a:t> related to the node.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Traveling Salesman Problem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81" y="1833585"/>
            <a:ext cx="86772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 descr="tspex1"/>
          <p:cNvPicPr>
            <a:picLocks noGrp="1" noChangeAspect="1" noChangeArrowheads="1"/>
          </p:cNvPicPr>
          <p:nvPr>
            <p:ph sz="half" idx="1"/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7612" y="1290638"/>
            <a:ext cx="2667000" cy="2209800"/>
          </a:xfrm>
          <a:noFill/>
          <a:ln/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57188" y="1357337"/>
            <a:ext cx="8429625" cy="521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28900" lvl="5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charset="0"/>
              </a:rPr>
              <a:t>Generate permutations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TSP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ea typeface="宋体" pitchFamily="2" charset="-122"/>
              </a:rPr>
              <a:t>Can apply branch &amp; bound if we come up with a reasonable lower bound on tour lengths.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ea typeface="宋体" pitchFamily="2" charset="-122"/>
              </a:rPr>
              <a:t>Simple lower bound = finding smallest element in the intercity distance matrix D and multiplying it by number of cities </a:t>
            </a:r>
            <a:r>
              <a:rPr lang="en-US" altLang="zh-CN" i="1" dirty="0" smtClean="0">
                <a:ea typeface="宋体" pitchFamily="2" charset="-122"/>
              </a:rPr>
              <a:t>n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/>
              <a:t>Another bound: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1-tree bound: a tour consists of a special </a:t>
            </a:r>
            <a:r>
              <a:rPr lang="en-US" altLang="zh-CN" i="1" dirty="0" smtClean="0"/>
              <a:t>spanning tree</a:t>
            </a:r>
            <a:r>
              <a:rPr lang="en-US" altLang="zh-CN" dirty="0" smtClean="0"/>
              <a:t> (namely a path) on the remaining 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-1 nodes plus two edges connecting node 1 to this spanning tree.</a:t>
            </a:r>
            <a:endParaRPr lang="zh-CN" alt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928934"/>
            <a:ext cx="441052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 Knapsack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Generate subsets</a:t>
            </a:r>
          </a:p>
          <a:p>
            <a:r>
              <a:rPr lang="en-US" altLang="zh-CN" dirty="0" smtClean="0"/>
              <a:t>Fractional knapsack bound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Summary: Branch-and-bound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an optimal solution is found to a </a:t>
            </a:r>
            <a:r>
              <a:rPr lang="en-US" altLang="zh-CN" dirty="0" err="1" smtClean="0"/>
              <a:t>subproblem</a:t>
            </a:r>
            <a:r>
              <a:rPr lang="en-US" altLang="zh-CN" dirty="0" smtClean="0"/>
              <a:t>, it is a feasible solution to the full problem, but not necessarily globally optimal. </a:t>
            </a:r>
          </a:p>
          <a:p>
            <a:r>
              <a:rPr lang="en-US" altLang="zh-CN" dirty="0" smtClean="0">
                <a:ea typeface="宋体" pitchFamily="2" charset="-122"/>
              </a:rPr>
              <a:t>Since it is feasible, it can be used to prune the rest of the tree.</a:t>
            </a:r>
          </a:p>
          <a:p>
            <a:r>
              <a:rPr lang="en-US" altLang="zh-CN" dirty="0" smtClean="0"/>
              <a:t>The search proceeds until all nodes have been solved or pruned, or until some specified threshold is meet between the best solution found and the lower bounds on all unsolved </a:t>
            </a:r>
            <a:r>
              <a:rPr lang="en-US" altLang="zh-CN" dirty="0" err="1" smtClean="0"/>
              <a:t>subproblems</a:t>
            </a:r>
            <a:r>
              <a:rPr lang="en-US" altLang="zh-CN" dirty="0" smtClean="0"/>
              <a:t>.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Sicily 1121, 1148, 1527, 1342, 1345. Select one problem and write a report.</a:t>
            </a:r>
          </a:p>
          <a:p>
            <a:r>
              <a:rPr lang="en-US" altLang="zh-CN" dirty="0" smtClean="0"/>
              <a:t>Submit to </a:t>
            </a:r>
            <a:r>
              <a:rPr lang="en-US" altLang="zh-CN" dirty="0" smtClean="0">
                <a:hlinkClick r:id="rId2"/>
              </a:rPr>
              <a:t>ftp://smie2.sysu.edu.cn</a:t>
            </a:r>
            <a:r>
              <a:rPr lang="en-US" altLang="zh-CN" dirty="0" smtClean="0"/>
              <a:t> with account and password “student0002”.</a:t>
            </a:r>
          </a:p>
          <a:p>
            <a:r>
              <a:rPr lang="en-US" altLang="zh-CN" dirty="0" smtClean="0"/>
              <a:t>Deadline: Nov 15.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Sicily: </a:t>
            </a:r>
            <a:r>
              <a:rPr lang="en-US" altLang="zh-CN" dirty="0" smtClean="0"/>
              <a:t>SMIE12</a:t>
            </a:r>
            <a:r>
              <a:rPr lang="zh-CN" altLang="en-US" dirty="0" smtClean="0"/>
              <a:t>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设计 </a:t>
            </a:r>
            <a:r>
              <a:rPr lang="en-US" altLang="zh-CN" dirty="0" smtClean="0"/>
              <a:t>/ Exercise 4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1357313"/>
            <a:ext cx="8429625" cy="6429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2714625"/>
            <a:ext cx="486886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Segmented Least Squares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points in the plane:</a:t>
            </a:r>
            <a:r>
              <a:rPr lang="en-US" altLang="zh-CN" i="1" dirty="0" smtClean="0"/>
              <a:t> (x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y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), (x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, y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) , …, (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y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) with x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 &lt; x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 &lt; ... &lt;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, and a </a:t>
            </a:r>
            <a:r>
              <a:rPr lang="en-US" altLang="zh-CN" dirty="0" smtClean="0"/>
              <a:t>constant </a:t>
            </a:r>
            <a:r>
              <a:rPr lang="en-US" altLang="zh-CN" i="1" dirty="0" smtClean="0"/>
              <a:t>c &gt; 0</a:t>
            </a:r>
            <a:r>
              <a:rPr lang="en-US" altLang="zh-CN" dirty="0" smtClean="0"/>
              <a:t>, find a sequence of lines that minimizes </a:t>
            </a:r>
            <a:r>
              <a:rPr lang="en-US" altLang="zh-CN" i="1" dirty="0" smtClean="0"/>
              <a:t>f(x) = E + c L:</a:t>
            </a:r>
          </a:p>
          <a:p>
            <a:r>
              <a:rPr lang="en-US" altLang="zh-CN" i="1" dirty="0" smtClean="0"/>
              <a:t>E = the sum of the sums of the squared errors in each segment.</a:t>
            </a:r>
          </a:p>
          <a:p>
            <a:r>
              <a:rPr lang="en-US" altLang="zh-CN" i="1" dirty="0" smtClean="0"/>
              <a:t>L = the number of lines.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Segmented Least Squares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Notation:</a:t>
            </a:r>
          </a:p>
          <a:p>
            <a:pPr lvl="1"/>
            <a:r>
              <a:rPr lang="en-US" altLang="zh-CN" sz="2200" i="1" dirty="0" smtClean="0"/>
              <a:t>OPT(j) </a:t>
            </a:r>
            <a:r>
              <a:rPr lang="en-US" altLang="zh-CN" sz="2200" dirty="0" smtClean="0"/>
              <a:t>= minimum cost for points </a:t>
            </a:r>
            <a:r>
              <a:rPr lang="en-US" altLang="zh-CN" sz="2200" i="1" dirty="0" smtClean="0"/>
              <a:t>p</a:t>
            </a:r>
            <a:r>
              <a:rPr lang="en-US" altLang="zh-CN" sz="2200" i="1" baseline="-25000" dirty="0" smtClean="0"/>
              <a:t>1</a:t>
            </a:r>
            <a:r>
              <a:rPr lang="en-US" altLang="zh-CN" sz="2200" i="1" dirty="0" smtClean="0"/>
              <a:t>, p</a:t>
            </a:r>
            <a:r>
              <a:rPr lang="en-US" altLang="zh-CN" sz="2200" i="1" baseline="-25000" dirty="0" smtClean="0"/>
              <a:t>2</a:t>
            </a:r>
            <a:r>
              <a:rPr lang="en-US" altLang="zh-CN" sz="2200" i="1" dirty="0" smtClean="0"/>
              <a:t>, …, </a:t>
            </a:r>
            <a:r>
              <a:rPr lang="en-US" altLang="zh-CN" sz="2200" i="1" dirty="0" err="1" smtClean="0"/>
              <a:t>p</a:t>
            </a:r>
            <a:r>
              <a:rPr lang="en-US" altLang="zh-CN" sz="2200" i="1" baseline="-25000" dirty="0" err="1" smtClean="0"/>
              <a:t>j</a:t>
            </a:r>
            <a:r>
              <a:rPr lang="en-US" altLang="zh-CN" sz="2200" i="1" dirty="0" smtClean="0"/>
              <a:t>.</a:t>
            </a:r>
          </a:p>
          <a:p>
            <a:pPr lvl="1"/>
            <a:r>
              <a:rPr lang="en-US" altLang="zh-CN" sz="2200" i="1" dirty="0" smtClean="0"/>
              <a:t>e(</a:t>
            </a:r>
            <a:r>
              <a:rPr lang="en-US" altLang="zh-CN" sz="2200" i="1" dirty="0" err="1" smtClean="0"/>
              <a:t>i</a:t>
            </a:r>
            <a:r>
              <a:rPr lang="en-US" altLang="zh-CN" sz="2200" i="1" dirty="0" smtClean="0"/>
              <a:t>, j) </a:t>
            </a:r>
            <a:r>
              <a:rPr lang="en-US" altLang="zh-CN" sz="2200" dirty="0" smtClean="0"/>
              <a:t>= minimum sum of squares for points</a:t>
            </a:r>
            <a:r>
              <a:rPr lang="en-US" altLang="zh-CN" sz="2200" i="1" dirty="0" smtClean="0"/>
              <a:t> p</a:t>
            </a:r>
            <a:r>
              <a:rPr lang="en-US" altLang="zh-CN" sz="2200" i="1" baseline="-25000" dirty="0" smtClean="0"/>
              <a:t>i</a:t>
            </a:r>
            <a:r>
              <a:rPr lang="en-US" altLang="zh-CN" sz="2200" i="1" dirty="0" smtClean="0"/>
              <a:t>, p</a:t>
            </a:r>
            <a:r>
              <a:rPr lang="en-US" altLang="zh-CN" sz="2200" i="1" baseline="-25000" dirty="0" smtClean="0"/>
              <a:t>i+1</a:t>
            </a:r>
            <a:r>
              <a:rPr lang="en-US" altLang="zh-CN" sz="2200" i="1" dirty="0" smtClean="0"/>
              <a:t>, …, </a:t>
            </a:r>
            <a:r>
              <a:rPr lang="en-US" altLang="zh-CN" sz="2200" i="1" dirty="0" err="1" smtClean="0"/>
              <a:t>p</a:t>
            </a:r>
            <a:r>
              <a:rPr lang="en-US" altLang="zh-CN" sz="2200" i="1" baseline="-25000" dirty="0" err="1" smtClean="0"/>
              <a:t>j</a:t>
            </a:r>
            <a:r>
              <a:rPr lang="en-US" altLang="zh-CN" sz="2200" i="1" dirty="0" smtClean="0"/>
              <a:t>.</a:t>
            </a:r>
          </a:p>
          <a:p>
            <a:r>
              <a:rPr lang="en-US" altLang="zh-CN" dirty="0" smtClean="0"/>
              <a:t>To compute </a:t>
            </a:r>
            <a:r>
              <a:rPr lang="en-US" altLang="zh-CN" i="1" dirty="0" smtClean="0"/>
              <a:t>OPT(j):</a:t>
            </a:r>
          </a:p>
          <a:p>
            <a:pPr lvl="1"/>
            <a:r>
              <a:rPr lang="en-US" altLang="zh-CN" sz="2200" dirty="0" smtClean="0"/>
              <a:t>Last segment uses points </a:t>
            </a:r>
            <a:r>
              <a:rPr lang="en-US" altLang="zh-CN" sz="2200" i="1" dirty="0" smtClean="0"/>
              <a:t>p</a:t>
            </a:r>
            <a:r>
              <a:rPr lang="en-US" altLang="zh-CN" sz="2200" i="1" baseline="-25000" dirty="0" smtClean="0"/>
              <a:t>i</a:t>
            </a:r>
            <a:r>
              <a:rPr lang="en-US" altLang="zh-CN" sz="2200" i="1" dirty="0" smtClean="0"/>
              <a:t>, p</a:t>
            </a:r>
            <a:r>
              <a:rPr lang="en-US" altLang="zh-CN" sz="2200" i="1" baseline="-25000" dirty="0" smtClean="0"/>
              <a:t>i+1</a:t>
            </a:r>
            <a:r>
              <a:rPr lang="en-US" altLang="zh-CN" sz="2200" i="1" dirty="0" smtClean="0"/>
              <a:t>, …, </a:t>
            </a:r>
            <a:r>
              <a:rPr lang="en-US" altLang="zh-CN" sz="2200" i="1" dirty="0" err="1" smtClean="0"/>
              <a:t>p</a:t>
            </a:r>
            <a:r>
              <a:rPr lang="en-US" altLang="zh-CN" sz="2200" i="1" baseline="-25000" dirty="0" err="1" smtClean="0"/>
              <a:t>j</a:t>
            </a:r>
            <a:r>
              <a:rPr lang="en-US" altLang="zh-CN" sz="2200" i="1" dirty="0" smtClean="0"/>
              <a:t> for some </a:t>
            </a:r>
            <a:r>
              <a:rPr lang="en-US" altLang="zh-CN" sz="2200" i="1" dirty="0" err="1" smtClean="0"/>
              <a:t>i</a:t>
            </a:r>
            <a:r>
              <a:rPr lang="en-US" altLang="zh-CN" sz="2200" i="1" dirty="0" smtClean="0"/>
              <a:t>.</a:t>
            </a:r>
          </a:p>
          <a:p>
            <a:pPr lvl="1"/>
            <a:r>
              <a:rPr lang="en-US" altLang="zh-CN" sz="2200" dirty="0" smtClean="0"/>
              <a:t>Cost = </a:t>
            </a:r>
            <a:r>
              <a:rPr lang="en-US" altLang="zh-CN" sz="2200" i="1" dirty="0" smtClean="0"/>
              <a:t>e(</a:t>
            </a:r>
            <a:r>
              <a:rPr lang="en-US" altLang="zh-CN" sz="2200" i="1" dirty="0" err="1" smtClean="0"/>
              <a:t>i</a:t>
            </a:r>
            <a:r>
              <a:rPr lang="en-US" altLang="zh-CN" sz="2200" i="1" dirty="0" smtClean="0"/>
              <a:t>, j) + c + OPT(</a:t>
            </a:r>
            <a:r>
              <a:rPr lang="en-US" altLang="zh-CN" sz="2200" i="1" dirty="0" err="1" smtClean="0"/>
              <a:t>i</a:t>
            </a:r>
            <a:r>
              <a:rPr lang="en-US" altLang="zh-CN" sz="2200" i="1" dirty="0" smtClean="0"/>
              <a:t> – 1).</a:t>
            </a:r>
            <a:endParaRPr lang="zh-CN" altLang="en-US" sz="2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286256"/>
            <a:ext cx="73178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Segmented Least Squares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00174"/>
            <a:ext cx="731172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Segmented Least Squares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dynamic programming algorithm solves the segmented least squares problem in </a:t>
            </a:r>
            <a:r>
              <a:rPr lang="en-US" altLang="zh-CN" i="1" dirty="0" smtClean="0"/>
              <a:t>O(n</a:t>
            </a:r>
            <a:r>
              <a:rPr lang="en-US" altLang="zh-CN" i="1" baseline="30000" dirty="0" smtClean="0"/>
              <a:t>3</a:t>
            </a:r>
            <a:r>
              <a:rPr lang="en-US" altLang="zh-CN" i="1" dirty="0" smtClean="0"/>
              <a:t>) time and O(n</a:t>
            </a:r>
            <a:r>
              <a:rPr lang="en-US" altLang="zh-CN" i="1" baseline="30000" dirty="0" smtClean="0"/>
              <a:t>2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 space</a:t>
            </a:r>
            <a:r>
              <a:rPr lang="en-US" altLang="zh-CN" i="1" dirty="0" smtClean="0"/>
              <a:t>.</a:t>
            </a:r>
          </a:p>
          <a:p>
            <a:r>
              <a:rPr lang="pt-BR" altLang="zh-CN" dirty="0" smtClean="0"/>
              <a:t>Bottleneck: computing </a:t>
            </a:r>
            <a:r>
              <a:rPr lang="pt-BR" altLang="zh-CN" i="1" dirty="0" smtClean="0"/>
              <a:t>e(i, j) </a:t>
            </a:r>
            <a:r>
              <a:rPr lang="pt-BR" altLang="zh-CN" dirty="0" smtClean="0"/>
              <a:t>for </a:t>
            </a:r>
            <a:r>
              <a:rPr lang="pt-BR" altLang="zh-CN" i="1" dirty="0" smtClean="0"/>
              <a:t>O(n</a:t>
            </a:r>
            <a:r>
              <a:rPr lang="pt-BR" altLang="zh-CN" i="1" baseline="30000" dirty="0" smtClean="0"/>
              <a:t>2</a:t>
            </a:r>
            <a:r>
              <a:rPr lang="pt-BR" altLang="zh-CN" i="1" dirty="0" smtClean="0"/>
              <a:t>)</a:t>
            </a:r>
            <a:r>
              <a:rPr lang="pt-BR" altLang="zh-CN" dirty="0" smtClean="0"/>
              <a:t> pairs.</a:t>
            </a:r>
          </a:p>
          <a:p>
            <a:r>
              <a:rPr lang="en-US" altLang="zh-CN" i="1" dirty="0" smtClean="0"/>
              <a:t>O(n)</a:t>
            </a:r>
            <a:r>
              <a:rPr lang="en-US" altLang="zh-CN" dirty="0" smtClean="0"/>
              <a:t> per pair using formula.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Can be improved to </a:t>
            </a:r>
            <a:r>
              <a:rPr lang="en-US" altLang="zh-CN" i="1" dirty="0" smtClean="0"/>
              <a:t>O(n</a:t>
            </a:r>
            <a:r>
              <a:rPr lang="en-US" altLang="zh-CN" i="1" baseline="30000" dirty="0" smtClean="0"/>
              <a:t>2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 time and </a:t>
            </a:r>
            <a:r>
              <a:rPr lang="en-US" altLang="zh-CN" i="1" dirty="0" smtClean="0"/>
              <a:t>O(n)</a:t>
            </a:r>
            <a:r>
              <a:rPr lang="en-US" altLang="zh-CN" dirty="0" smtClean="0"/>
              <a:t> space by </a:t>
            </a:r>
            <a:r>
              <a:rPr lang="en-US" altLang="zh-CN" dirty="0" err="1" smtClean="0"/>
              <a:t>precomputing</a:t>
            </a:r>
            <a:r>
              <a:rPr lang="en-US" altLang="zh-CN" dirty="0" smtClean="0"/>
              <a:t> various statistics.</a:t>
            </a:r>
          </a:p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3" y="3500438"/>
            <a:ext cx="547038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Traveling Salesman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smtClean="0"/>
              <a:t>Given 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 cities and the distances </a:t>
            </a:r>
            <a:r>
              <a:rPr lang="en-US" altLang="zh-CN" sz="2200" i="1" dirty="0" err="1" smtClean="0"/>
              <a:t>d</a:t>
            </a:r>
            <a:r>
              <a:rPr lang="en-US" altLang="zh-CN" sz="2200" i="1" baseline="-25000" dirty="0" err="1" smtClean="0"/>
              <a:t>ij</a:t>
            </a:r>
            <a:r>
              <a:rPr lang="en-US" altLang="zh-CN" sz="2200" dirty="0" smtClean="0"/>
              <a:t> between any two of them, we wish to find the shortest tour going through all cities and back to the starting city. Generally, the TSP is given as a graph </a:t>
            </a:r>
            <a:r>
              <a:rPr lang="en-US" altLang="zh-CN" sz="2200" i="1" dirty="0" smtClean="0"/>
              <a:t>G=(V,D)</a:t>
            </a:r>
            <a:r>
              <a:rPr lang="en-US" altLang="zh-CN" sz="2200" dirty="0" smtClean="0"/>
              <a:t> where </a:t>
            </a:r>
            <a:r>
              <a:rPr lang="en-US" altLang="zh-CN" sz="2200" i="1" dirty="0" smtClean="0"/>
              <a:t>V={1,2, . . ., n}</a:t>
            </a:r>
            <a:r>
              <a:rPr lang="en-US" altLang="zh-CN" sz="2200" dirty="0" smtClean="0"/>
              <a:t> is the set of cities, and </a:t>
            </a:r>
            <a:r>
              <a:rPr lang="en-US" altLang="zh-CN" sz="2200" i="1" dirty="0" smtClean="0"/>
              <a:t>D</a:t>
            </a:r>
            <a:r>
              <a:rPr lang="en-US" altLang="zh-CN" sz="2200" dirty="0" smtClean="0"/>
              <a:t> is the adjacency distance matrix, with ∀</a:t>
            </a:r>
            <a:r>
              <a:rPr lang="en-US" altLang="zh-CN" sz="2200" i="1" dirty="0" err="1" smtClean="0"/>
              <a:t>i,j</a:t>
            </a:r>
            <a:r>
              <a:rPr lang="en-US" altLang="zh-CN" sz="2200" dirty="0" err="1" smtClean="0"/>
              <a:t>∈</a:t>
            </a:r>
            <a:r>
              <a:rPr lang="en-US" altLang="zh-CN" sz="2200" i="1" dirty="0" err="1" smtClean="0"/>
              <a:t>V</a:t>
            </a:r>
            <a:r>
              <a:rPr lang="en-US" altLang="zh-CN" sz="2200" dirty="0" smtClean="0"/>
              <a:t>, </a:t>
            </a:r>
            <a:r>
              <a:rPr lang="en-US" altLang="zh-CN" sz="2200" i="1" dirty="0" err="1" smtClean="0"/>
              <a:t>i≠j</a:t>
            </a:r>
            <a:r>
              <a:rPr lang="en-US" altLang="zh-CN" sz="2200" dirty="0" smtClean="0"/>
              <a:t>, </a:t>
            </a:r>
            <a:r>
              <a:rPr lang="en-US" altLang="zh-CN" sz="2200" i="1" dirty="0" err="1" smtClean="0"/>
              <a:t>d</a:t>
            </a:r>
            <a:r>
              <a:rPr lang="en-US" altLang="zh-CN" sz="2200" i="1" baseline="-25000" dirty="0" err="1" smtClean="0"/>
              <a:t>ij</a:t>
            </a:r>
            <a:r>
              <a:rPr lang="en-US" altLang="zh-CN" sz="2200" dirty="0" smtClean="0"/>
              <a:t>&gt;0, the problem is to find the tour with  minimal distance weight, that starting at city 1 goes through all 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 cities and returns to city 1.</a:t>
            </a:r>
          </a:p>
        </p:txBody>
      </p:sp>
      <p:pic>
        <p:nvPicPr>
          <p:cNvPr id="4100" name="Picture 4" descr="https://encrypted-tbn1.gstatic.com/images?q=tbn:ANd9GcSQDtuc8mI-PCCarchxtJHk4hJNGtjzg6qxlTy1s8OPVzZZvr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857628"/>
            <a:ext cx="5777248" cy="2548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Traveling Salesman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TSP is a well known NP-hard problem.</a:t>
            </a:r>
            <a:endParaRPr lang="zh-CN" altLang="en-US" dirty="0" smtClean="0"/>
          </a:p>
          <a:p>
            <a:r>
              <a:rPr lang="en-US" altLang="zh-CN" dirty="0" smtClean="0"/>
              <a:t>There are n! feasible solutions. Enumerate them may take O(n!) time.</a:t>
            </a:r>
          </a:p>
          <a:p>
            <a:r>
              <a:rPr lang="en-US" altLang="zh-CN" dirty="0" smtClean="0"/>
              <a:t>What is the appropriate </a:t>
            </a:r>
            <a:r>
              <a:rPr lang="en-US" altLang="zh-CN" dirty="0" err="1" smtClean="0"/>
              <a:t>subproblem</a:t>
            </a:r>
            <a:r>
              <a:rPr lang="en-US" altLang="zh-CN" dirty="0" smtClean="0"/>
              <a:t> for the TSP?</a:t>
            </a:r>
          </a:p>
          <a:p>
            <a:pPr lvl="1"/>
            <a:r>
              <a:rPr lang="en-US" altLang="zh-CN" dirty="0" smtClean="0"/>
              <a:t>Suppose we have started at city 1 as required, have visited a few cities, and are now in city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. What information do we need in order to extend this partial tour?</a:t>
            </a:r>
          </a:p>
          <a:p>
            <a:pPr lvl="1"/>
            <a:r>
              <a:rPr lang="en-US" altLang="zh-CN" dirty="0" smtClean="0"/>
              <a:t>We need to know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, since this will determine which cities are most convenient to visit next.</a:t>
            </a:r>
          </a:p>
          <a:p>
            <a:pPr lvl="1"/>
            <a:r>
              <a:rPr lang="en-US" altLang="zh-CN" dirty="0" smtClean="0"/>
              <a:t>We also need to know all the cities visited so far, so that we don’t repeat any of them.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3269</TotalTime>
  <Words>2142</Words>
  <PresentationFormat>全屏显示(4:3)</PresentationFormat>
  <Paragraphs>238</Paragraphs>
  <Slides>37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2_Studio</vt:lpstr>
      <vt:lpstr>Lecture 4 Dynamic Programming, Backtracking and  Branch-and-Bound</vt:lpstr>
      <vt:lpstr>Segmented Least Squares</vt:lpstr>
      <vt:lpstr>Segmented Least Squares</vt:lpstr>
      <vt:lpstr>Segmented Least Squares</vt:lpstr>
      <vt:lpstr>Segmented Least Squares</vt:lpstr>
      <vt:lpstr>Segmented Least Squares</vt:lpstr>
      <vt:lpstr>Segmented Least Squares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Backtracking</vt:lpstr>
      <vt:lpstr>Backtracking</vt:lpstr>
      <vt:lpstr>Search Tree</vt:lpstr>
      <vt:lpstr>The backtracking algorithm</vt:lpstr>
      <vt:lpstr>Subset Tree and Permutation Tree</vt:lpstr>
      <vt:lpstr>重排原理</vt:lpstr>
      <vt:lpstr>N Queen Problem</vt:lpstr>
      <vt:lpstr>N Queen Problem</vt:lpstr>
      <vt:lpstr>N Queen Problem</vt:lpstr>
      <vt:lpstr>N Queen Problem</vt:lpstr>
      <vt:lpstr>N Queen Problem</vt:lpstr>
      <vt:lpstr>Branch-and-bound</vt:lpstr>
      <vt:lpstr>Branch-and-bound</vt:lpstr>
      <vt:lpstr>Branch-and-bound</vt:lpstr>
      <vt:lpstr>Breadth-first Search</vt:lpstr>
      <vt:lpstr>Best-first Search</vt:lpstr>
      <vt:lpstr>Enumeration in a search tree</vt:lpstr>
      <vt:lpstr>Bounding</vt:lpstr>
      <vt:lpstr>Bounding</vt:lpstr>
      <vt:lpstr>Traveling Salesman Problem</vt:lpstr>
      <vt:lpstr>TSP Bound</vt:lpstr>
      <vt:lpstr>0-1 Knapsack Problem</vt:lpstr>
      <vt:lpstr>Summary: Branch-and-bound</vt:lpstr>
      <vt:lpstr>Homework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ZZZ</dc:creator>
  <cp:lastModifiedBy>Microsoft</cp:lastModifiedBy>
  <cp:revision>608</cp:revision>
  <dcterms:created xsi:type="dcterms:W3CDTF">2014-09-15T06:27:30Z</dcterms:created>
  <dcterms:modified xsi:type="dcterms:W3CDTF">2014-10-24T05:58:27Z</dcterms:modified>
</cp:coreProperties>
</file>