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4" r:id="rId10"/>
    <p:sldId id="271" r:id="rId11"/>
    <p:sldId id="272" r:id="rId12"/>
    <p:sldId id="273" r:id="rId13"/>
    <p:sldId id="276" r:id="rId14"/>
    <p:sldId id="277" r:id="rId15"/>
    <p:sldId id="275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83" r:id="rId29"/>
    <p:sldId id="291" r:id="rId30"/>
    <p:sldId id="292" r:id="rId31"/>
    <p:sldId id="293" r:id="rId32"/>
    <p:sldId id="294" r:id="rId33"/>
    <p:sldId id="295" r:id="rId34"/>
    <p:sldId id="263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699" autoAdjust="0"/>
  </p:normalViewPr>
  <p:slideViewPr>
    <p:cSldViewPr>
      <p:cViewPr varScale="1">
        <p:scale>
          <a:sx n="60" d="100"/>
          <a:sy n="6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D4C8-AD22-4880-9484-3393AAEA21B4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F2AC-91B5-4045-8919-646887698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EC3C-C740-4938-B957-964D0E0312A7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6499-B8C4-4393-BB2B-FE4804D7EC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728A-43F0-49BF-8B8D-B1697E3B1699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zizhen@gmai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 userDrawn="1"/>
        </p:nvSpPr>
        <p:spPr bwMode="auto">
          <a:xfrm>
            <a:off x="228600" y="381000"/>
            <a:ext cx="8686800" cy="60483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1371600" y="4500563"/>
            <a:ext cx="6400800" cy="1357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pitchFamily="34" charset="0"/>
            </a:endParaRPr>
          </a:p>
        </p:txBody>
      </p:sp>
      <p:pic>
        <p:nvPicPr>
          <p:cNvPr id="6" name="Picture 11" descr="sysu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22225"/>
            <a:ext cx="2152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571647" y="4500570"/>
            <a:ext cx="6143625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2400" b="1" dirty="0" smtClean="0">
                <a:solidFill>
                  <a:srgbClr val="3A7877"/>
                </a:solidFill>
              </a:rPr>
              <a:t>Algorithm</a:t>
            </a:r>
            <a:r>
              <a:rPr lang="en-US" altLang="zh-CN" sz="2400" b="1" baseline="0" dirty="0" smtClean="0">
                <a:solidFill>
                  <a:srgbClr val="3A7877"/>
                </a:solidFill>
              </a:rPr>
              <a:t> Design</a:t>
            </a:r>
            <a:endParaRPr lang="en-US" altLang="zh-CN" sz="2400" b="1" dirty="0" smtClean="0">
              <a:solidFill>
                <a:srgbClr val="3A7877"/>
              </a:solidFill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1400" b="1" dirty="0" smtClean="0">
                <a:solidFill>
                  <a:srgbClr val="3A7877"/>
                </a:solidFill>
                <a:hlinkClick r:id="rId3"/>
              </a:rPr>
              <a:t>zhangzizhen@gmail.com</a:t>
            </a:r>
            <a:r>
              <a:rPr lang="en-US" altLang="zh-CN" sz="1400" b="1" dirty="0" smtClean="0">
                <a:solidFill>
                  <a:srgbClr val="3A7877"/>
                </a:solidFill>
              </a:rPr>
              <a:t/>
            </a:r>
            <a:br>
              <a:rPr lang="en-US" altLang="zh-CN" sz="1400" b="1" dirty="0" smtClean="0">
                <a:solidFill>
                  <a:srgbClr val="3A7877"/>
                </a:solidFill>
              </a:rPr>
            </a:br>
            <a:r>
              <a:rPr lang="en-US" altLang="zh-CN" sz="1400" b="1" dirty="0" smtClean="0">
                <a:solidFill>
                  <a:srgbClr val="3A7877"/>
                </a:solidFill>
              </a:rPr>
              <a:t>School of Mobile Information Engineering, Sun </a:t>
            </a:r>
            <a:r>
              <a:rPr lang="en-US" altLang="zh-CN" sz="1400" b="1" dirty="0" err="1" smtClean="0">
                <a:solidFill>
                  <a:srgbClr val="3A7877"/>
                </a:solidFill>
              </a:rPr>
              <a:t>Yat-sen</a:t>
            </a:r>
            <a:r>
              <a:rPr lang="en-US" altLang="zh-CN" sz="1400" b="1" dirty="0" smtClean="0">
                <a:solidFill>
                  <a:srgbClr val="3A7877"/>
                </a:solidFill>
              </a:rPr>
              <a:t> University 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51924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214313"/>
            <a:ext cx="8429625" cy="85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357337"/>
            <a:ext cx="8429625" cy="521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5" descr="C:\Documents and Settings\Administrator\桌面\Briefcase\Web程序设计与AJAX 课程\gif图片下载\英文校名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2813" y="6581775"/>
            <a:ext cx="2476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357188" y="1212835"/>
            <a:ext cx="8429625" cy="158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26"/>
          <p:cNvSpPr txBox="1">
            <a:spLocks noChangeArrowheads="1"/>
          </p:cNvSpPr>
          <p:nvPr/>
        </p:nvSpPr>
        <p:spPr bwMode="auto">
          <a:xfrm>
            <a:off x="3857625" y="71438"/>
            <a:ext cx="5000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100" i="1" baseline="0" dirty="0" smtClean="0">
                <a:solidFill>
                  <a:srgbClr val="3A7877"/>
                </a:solidFill>
                <a:latin typeface="Arial" pitchFamily="34" charset="0"/>
              </a:rPr>
              <a:t>Algorithm design</a:t>
            </a:r>
            <a:endParaRPr lang="zh-CN" altLang="en-US" sz="1100" i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6515100" y="66151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FED218EC-7653-412D-96B2-7145C570315F}" type="slidenum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r>
              <a:rPr lang="en-US" altLang="zh-CN" sz="1000" b="1" dirty="0">
                <a:solidFill>
                  <a:srgbClr val="3A7877"/>
                </a:solidFill>
                <a:latin typeface="Arial" pitchFamily="34" charset="0"/>
              </a:rPr>
              <a:t> </a:t>
            </a:r>
            <a:r>
              <a:rPr lang="en-US" altLang="zh-CN" sz="1000" b="1" dirty="0" smtClean="0">
                <a:solidFill>
                  <a:srgbClr val="3A7877"/>
                </a:solidFill>
                <a:latin typeface="Arial" pitchFamily="34" charset="0"/>
              </a:rPr>
              <a:t>/</a:t>
            </a:r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14375" y="66151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28F2FBAF-9894-4EB8-8AC6-3F534D888B82}" type="datetime4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October 31, 2014</a:t>
            </a:fld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CN" i="0" dirty="0" smtClean="0"/>
              <a:t>Lecture 5</a:t>
            </a:r>
            <a:br>
              <a:rPr kumimoji="0" lang="en-US" altLang="zh-CN" i="0" dirty="0" smtClean="0"/>
            </a:br>
            <a:r>
              <a:rPr kumimoji="0" lang="en-US" altLang="zh-CN" i="0" dirty="0" smtClean="0"/>
              <a:t>Search</a:t>
            </a:r>
            <a:endParaRPr kumimoji="0" lang="zh-CN" altLang="en-US" i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Depth-first search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a stack (First-in Last-out) 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928802"/>
            <a:ext cx="39052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00034" y="196579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push(Initial states) </a:t>
            </a:r>
          </a:p>
          <a:p>
            <a:r>
              <a:rPr lang="en-US" altLang="zh-CN" sz="2400" dirty="0" smtClean="0"/>
              <a:t>While (stack not empty) </a:t>
            </a:r>
          </a:p>
          <a:p>
            <a:r>
              <a:rPr lang="en-US" altLang="zh-CN" sz="2400" dirty="0" smtClean="0"/>
              <a:t>	s = pop() </a:t>
            </a:r>
          </a:p>
          <a:p>
            <a:r>
              <a:rPr lang="en-US" altLang="zh-CN" sz="2400" dirty="0" smtClean="0"/>
              <a:t>	if (s==goal) success! </a:t>
            </a:r>
          </a:p>
          <a:p>
            <a:r>
              <a:rPr lang="en-US" altLang="zh-CN" sz="2400" dirty="0" smtClean="0"/>
              <a:t>	T = </a:t>
            </a:r>
            <a:r>
              <a:rPr lang="en-US" altLang="zh-CN" sz="2400" dirty="0" err="1" smtClean="0"/>
              <a:t>succs</a:t>
            </a:r>
            <a:r>
              <a:rPr lang="en-US" altLang="zh-CN" sz="2400" dirty="0" smtClean="0"/>
              <a:t>(s) </a:t>
            </a:r>
          </a:p>
          <a:p>
            <a:r>
              <a:rPr lang="en-US" altLang="zh-CN" sz="2400" dirty="0" smtClean="0"/>
              <a:t>	push(T) </a:t>
            </a:r>
          </a:p>
          <a:p>
            <a:r>
              <a:rPr lang="en-US" altLang="zh-CN" sz="2400" dirty="0" err="1" smtClean="0"/>
              <a:t>endWhile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1500166" y="4929199"/>
            <a:ext cx="40719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This is non-recursive implementation of DFS, recursive implementation is more common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H="1" flipV="1">
            <a:off x="3071802" y="4214818"/>
            <a:ext cx="464347" cy="71438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Performance of DFS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m</a:t>
            </a:r>
            <a:r>
              <a:rPr lang="en-US" altLang="zh-CN" dirty="0" smtClean="0"/>
              <a:t> = maximum depth of graph from start </a:t>
            </a:r>
          </a:p>
          <a:p>
            <a:r>
              <a:rPr lang="en-US" altLang="zh-CN" dirty="0" smtClean="0"/>
              <a:t>Space complexity: </a:t>
            </a:r>
            <a:r>
              <a:rPr lang="en-US" altLang="zh-CN" b="1" i="1" dirty="0" smtClean="0"/>
              <a:t>O(</a:t>
            </a:r>
            <a:r>
              <a:rPr lang="en-US" altLang="zh-CN" b="1" i="1" dirty="0" err="1" smtClean="0"/>
              <a:t>mb</a:t>
            </a:r>
            <a:r>
              <a:rPr lang="en-US" altLang="zh-CN" b="1" i="1" dirty="0" smtClean="0"/>
              <a:t>)</a:t>
            </a:r>
          </a:p>
          <a:p>
            <a:r>
              <a:rPr lang="en-US" altLang="zh-CN" dirty="0" smtClean="0"/>
              <a:t>Infinite tree: may not find goal (incomplete) </a:t>
            </a:r>
          </a:p>
          <a:p>
            <a:r>
              <a:rPr lang="en-US" altLang="zh-CN" dirty="0" smtClean="0"/>
              <a:t>May not be optimal </a:t>
            </a:r>
          </a:p>
          <a:p>
            <a:r>
              <a:rPr lang="en-US" altLang="zh-CN" dirty="0" smtClean="0"/>
              <a:t>Finite tree: may visit almost all nodes, time complexity </a:t>
            </a:r>
            <a:r>
              <a:rPr lang="en-US" altLang="zh-CN" b="1" i="1" dirty="0" smtClean="0"/>
              <a:t>O(</a:t>
            </a:r>
            <a:r>
              <a:rPr lang="en-US" altLang="zh-CN" b="1" i="1" dirty="0" err="1" smtClean="0"/>
              <a:t>b</a:t>
            </a:r>
            <a:r>
              <a:rPr lang="en-US" altLang="zh-CN" b="1" i="1" baseline="30000" dirty="0" err="1" smtClean="0"/>
              <a:t>m</a:t>
            </a:r>
            <a:r>
              <a:rPr lang="en-US" altLang="zh-CN" b="1" i="1" dirty="0" smtClean="0"/>
              <a:t>)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Iterative deepening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 DFS, but stop if path length &gt; 1. </a:t>
            </a:r>
          </a:p>
          <a:p>
            <a:pPr>
              <a:buNone/>
            </a:pPr>
            <a:r>
              <a:rPr lang="en-US" altLang="zh-CN" dirty="0" smtClean="0"/>
              <a:t>2. If goal not found, repeat DFS, stop if path length &gt;2. </a:t>
            </a:r>
          </a:p>
          <a:p>
            <a:pPr>
              <a:buNone/>
            </a:pPr>
            <a:r>
              <a:rPr lang="en-US" altLang="zh-CN" dirty="0" smtClean="0"/>
              <a:t>3. And so on…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428868"/>
            <a:ext cx="4500594" cy="402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Iterative deepening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BFS + DFS </a:t>
            </a:r>
          </a:p>
          <a:p>
            <a:pPr lvl="1"/>
            <a:r>
              <a:rPr lang="en-US" altLang="zh-CN" dirty="0" smtClean="0"/>
              <a:t>Complete, optimal like BFS </a:t>
            </a:r>
          </a:p>
          <a:p>
            <a:pPr lvl="1"/>
            <a:r>
              <a:rPr lang="en-US" altLang="zh-CN" dirty="0" smtClean="0"/>
              <a:t>Small space complexity like DFS </a:t>
            </a:r>
          </a:p>
          <a:p>
            <a:r>
              <a:rPr lang="en-US" altLang="zh-CN" dirty="0" smtClean="0"/>
              <a:t>•A huge waste? </a:t>
            </a:r>
          </a:p>
          <a:p>
            <a:pPr lvl="1"/>
            <a:r>
              <a:rPr lang="en-US" altLang="zh-CN" dirty="0" smtClean="0"/>
              <a:t>Each deepening repeats DFS from the beginning </a:t>
            </a:r>
          </a:p>
          <a:p>
            <a:pPr lvl="1"/>
            <a:r>
              <a:rPr lang="en-US" altLang="zh-CN" dirty="0" smtClean="0"/>
              <a:t>No! </a:t>
            </a:r>
            <a:r>
              <a:rPr lang="en-US" altLang="zh-CN" b="1" i="1" dirty="0" smtClean="0"/>
              <a:t>db+(d-1)b</a:t>
            </a:r>
            <a:r>
              <a:rPr lang="en-US" altLang="zh-CN" b="1" i="1" baseline="30000" dirty="0" smtClean="0"/>
              <a:t>2</a:t>
            </a:r>
            <a:r>
              <a:rPr lang="en-US" altLang="zh-CN" b="1" i="1" dirty="0" smtClean="0"/>
              <a:t>+(d-2)b</a:t>
            </a:r>
            <a:r>
              <a:rPr lang="en-US" altLang="zh-CN" b="1" i="1" baseline="30000" dirty="0" smtClean="0"/>
              <a:t>3</a:t>
            </a:r>
            <a:r>
              <a:rPr lang="en-US" altLang="zh-CN" b="1" i="1" dirty="0" smtClean="0"/>
              <a:t>+…+</a:t>
            </a:r>
            <a:r>
              <a:rPr lang="en-US" altLang="zh-CN" b="1" i="1" dirty="0" err="1" smtClean="0"/>
              <a:t>b</a:t>
            </a:r>
            <a:r>
              <a:rPr lang="en-US" altLang="zh-CN" b="1" i="1" baseline="30000" dirty="0" err="1" smtClean="0"/>
              <a:t>d</a:t>
            </a:r>
            <a:r>
              <a:rPr lang="en-US" altLang="zh-CN" b="1" i="1" dirty="0" smtClean="0"/>
              <a:t> ~ O(</a:t>
            </a:r>
            <a:r>
              <a:rPr lang="en-US" altLang="zh-CN" b="1" i="1" dirty="0" err="1" smtClean="0"/>
              <a:t>b</a:t>
            </a:r>
            <a:r>
              <a:rPr lang="en-US" altLang="zh-CN" b="1" i="1" baseline="30000" dirty="0" err="1" smtClean="0"/>
              <a:t>d</a:t>
            </a:r>
            <a:r>
              <a:rPr lang="en-US" altLang="zh-CN" b="1" i="1" dirty="0" smtClean="0"/>
              <a:t>) </a:t>
            </a:r>
          </a:p>
          <a:p>
            <a:pPr lvl="1"/>
            <a:r>
              <a:rPr lang="en-US" altLang="zh-CN" dirty="0" smtClean="0"/>
              <a:t>Time complexity like BFS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Bidirectional search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Breadth-first search from both start and goal </a:t>
            </a:r>
          </a:p>
          <a:p>
            <a:r>
              <a:rPr lang="en-US" altLang="zh-CN" dirty="0" smtClean="0"/>
              <a:t>Stop when fringes meet </a:t>
            </a:r>
          </a:p>
          <a:p>
            <a:r>
              <a:rPr lang="en-US" altLang="zh-CN" dirty="0" smtClean="0"/>
              <a:t>The fringes(</a:t>
            </a:r>
            <a:r>
              <a:rPr lang="zh-CN" altLang="en-US" dirty="0" smtClean="0"/>
              <a:t>边缘</a:t>
            </a:r>
            <a:r>
              <a:rPr lang="en-US" altLang="zh-CN" dirty="0" smtClean="0"/>
              <a:t>) are </a:t>
            </a:r>
            <a:r>
              <a:rPr lang="en-US" altLang="zh-CN" b="1" i="1" dirty="0" smtClean="0"/>
              <a:t>O(</a:t>
            </a:r>
            <a:r>
              <a:rPr lang="en-US" altLang="zh-CN" b="1" i="1" dirty="0" err="1" smtClean="0"/>
              <a:t>b</a:t>
            </a:r>
            <a:r>
              <a:rPr lang="en-US" altLang="zh-CN" b="1" i="1" baseline="30000" dirty="0" err="1" smtClean="0"/>
              <a:t>d</a:t>
            </a:r>
            <a:r>
              <a:rPr lang="en-US" altLang="zh-CN" b="1" i="1" baseline="30000" dirty="0" smtClean="0"/>
              <a:t>/2</a:t>
            </a:r>
            <a:r>
              <a:rPr lang="en-US" altLang="zh-CN" b="1" i="1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Generates </a:t>
            </a:r>
            <a:r>
              <a:rPr lang="en-US" altLang="zh-CN" b="1" i="1" dirty="0" smtClean="0"/>
              <a:t>O(</a:t>
            </a:r>
            <a:r>
              <a:rPr lang="en-US" altLang="zh-CN" b="1" i="1" dirty="0" err="1" smtClean="0"/>
              <a:t>b</a:t>
            </a:r>
            <a:r>
              <a:rPr lang="en-US" altLang="zh-CN" b="1" i="1" baseline="30000" dirty="0" err="1" smtClean="0"/>
              <a:t>d</a:t>
            </a:r>
            <a:r>
              <a:rPr lang="en-US" altLang="zh-CN" b="1" i="1" baseline="30000" dirty="0" smtClean="0"/>
              <a:t>/2</a:t>
            </a:r>
            <a:r>
              <a:rPr lang="en-US" altLang="zh-CN" dirty="0" smtClean="0"/>
              <a:t>) instead of </a:t>
            </a:r>
            <a:r>
              <a:rPr lang="en-US" altLang="zh-CN" b="1" i="1" dirty="0" smtClean="0"/>
              <a:t>O(</a:t>
            </a:r>
            <a:r>
              <a:rPr lang="en-US" altLang="zh-CN" b="1" i="1" dirty="0" err="1" smtClean="0"/>
              <a:t>b</a:t>
            </a:r>
            <a:r>
              <a:rPr lang="en-US" altLang="zh-CN" b="1" i="1" baseline="30000" dirty="0" err="1" smtClean="0"/>
              <a:t>d</a:t>
            </a:r>
            <a:r>
              <a:rPr lang="en-US" altLang="zh-CN" b="1" i="1" dirty="0" smtClean="0"/>
              <a:t>)</a:t>
            </a:r>
            <a:r>
              <a:rPr lang="en-US" altLang="zh-CN" dirty="0" smtClean="0"/>
              <a:t> nodes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878" y="3143248"/>
            <a:ext cx="648027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Performance of search algorithms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8007679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</a:t>
            </a:r>
            <a:r>
              <a:rPr lang="en-US" altLang="zh-CN" b="1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All edges are directed, pointing downwards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428736"/>
            <a:ext cx="43624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expansion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Depth-First Search:</a:t>
            </a:r>
          </a:p>
          <a:p>
            <a:pPr lvl="1"/>
            <a:r>
              <a:rPr lang="en-US" altLang="zh-CN" dirty="0" smtClean="0"/>
              <a:t>S A D E G </a:t>
            </a:r>
          </a:p>
          <a:p>
            <a:pPr lvl="1"/>
            <a:r>
              <a:rPr lang="en-US" altLang="zh-CN" dirty="0" smtClean="0"/>
              <a:t>Solution found: S A G </a:t>
            </a:r>
          </a:p>
          <a:p>
            <a:r>
              <a:rPr lang="en-US" altLang="zh-CN" dirty="0" smtClean="0"/>
              <a:t>Breadth-First Search:</a:t>
            </a:r>
          </a:p>
          <a:p>
            <a:pPr lvl="1"/>
            <a:r>
              <a:rPr lang="en-US" altLang="zh-CN" dirty="0" smtClean="0"/>
              <a:t>S A B C D E G </a:t>
            </a:r>
          </a:p>
          <a:p>
            <a:pPr lvl="1"/>
            <a:r>
              <a:rPr lang="en-US" altLang="zh-CN" dirty="0" smtClean="0"/>
              <a:t>Solution found: S A G </a:t>
            </a:r>
          </a:p>
          <a:p>
            <a:r>
              <a:rPr lang="en-US" altLang="zh-CN" dirty="0" smtClean="0"/>
              <a:t>Uniform-Cost Search:</a:t>
            </a:r>
          </a:p>
          <a:p>
            <a:pPr lvl="1"/>
            <a:r>
              <a:rPr lang="en-US" altLang="zh-CN" dirty="0" smtClean="0"/>
              <a:t>S A D B C E G </a:t>
            </a:r>
          </a:p>
          <a:p>
            <a:pPr lvl="1"/>
            <a:r>
              <a:rPr lang="en-US" altLang="zh-CN" dirty="0" smtClean="0"/>
              <a:t>Solution found: S B G (This is the only uninformed search that worries about costs.) </a:t>
            </a:r>
          </a:p>
          <a:p>
            <a:r>
              <a:rPr lang="en-US" altLang="zh-CN" dirty="0" smtClean="0"/>
              <a:t>Iterative-Deepening Search:</a:t>
            </a:r>
          </a:p>
          <a:p>
            <a:pPr lvl="1"/>
            <a:r>
              <a:rPr lang="en-US" altLang="zh-CN" dirty="0" smtClean="0"/>
              <a:t>S A B C S A D E G </a:t>
            </a:r>
          </a:p>
          <a:p>
            <a:pPr lvl="1"/>
            <a:r>
              <a:rPr lang="en-US" altLang="zh-CN" dirty="0" smtClean="0"/>
              <a:t>Solution found: S A G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285859"/>
            <a:ext cx="3689606" cy="310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graph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problem: repeated states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 have to remember already-expanded states (</a:t>
            </a:r>
            <a:r>
              <a:rPr lang="en-US" altLang="zh-CN" dirty="0" smtClean="0">
                <a:solidFill>
                  <a:srgbClr val="FF0000"/>
                </a:solidFill>
              </a:rPr>
              <a:t>CLOSED</a:t>
            </a:r>
            <a:r>
              <a:rPr lang="en-US" altLang="zh-CN" dirty="0" smtClean="0"/>
              <a:t>). </a:t>
            </a:r>
          </a:p>
          <a:p>
            <a:r>
              <a:rPr lang="en-US" altLang="zh-CN" dirty="0" smtClean="0"/>
              <a:t>When we take out a state from the fringe (</a:t>
            </a:r>
            <a:r>
              <a:rPr lang="en-US" altLang="zh-CN" dirty="0" smtClean="0">
                <a:solidFill>
                  <a:srgbClr val="FF0000"/>
                </a:solidFill>
              </a:rPr>
              <a:t>OPEN</a:t>
            </a:r>
            <a:r>
              <a:rPr lang="en-US" altLang="zh-CN" dirty="0" smtClean="0"/>
              <a:t>), check whether it is in </a:t>
            </a:r>
            <a:r>
              <a:rPr lang="en-US" altLang="zh-CN" dirty="0" smtClean="0">
                <a:solidFill>
                  <a:srgbClr val="FF0000"/>
                </a:solidFill>
              </a:rPr>
              <a:t>CLOSED</a:t>
            </a:r>
            <a:r>
              <a:rPr lang="en-US" altLang="zh-CN" dirty="0" smtClean="0"/>
              <a:t> (already expanded). </a:t>
            </a:r>
          </a:p>
          <a:p>
            <a:pPr lvl="1"/>
            <a:r>
              <a:rPr lang="en-US" altLang="zh-CN" dirty="0" smtClean="0"/>
              <a:t>If yes, throw it away. </a:t>
            </a:r>
          </a:p>
          <a:p>
            <a:pPr lvl="1"/>
            <a:r>
              <a:rPr lang="en-US" altLang="zh-CN" dirty="0" smtClean="0"/>
              <a:t>If no, expand it (add successors to </a:t>
            </a:r>
            <a:r>
              <a:rPr lang="en-US" altLang="zh-CN" dirty="0" smtClean="0">
                <a:solidFill>
                  <a:srgbClr val="FF0000"/>
                </a:solidFill>
              </a:rPr>
              <a:t>OPEN</a:t>
            </a:r>
            <a:r>
              <a:rPr lang="en-US" altLang="zh-CN" dirty="0" smtClean="0"/>
              <a:t>), and move it to </a:t>
            </a:r>
            <a:r>
              <a:rPr lang="en-US" altLang="zh-CN" dirty="0" smtClean="0">
                <a:solidFill>
                  <a:srgbClr val="FF0000"/>
                </a:solidFill>
              </a:rPr>
              <a:t>CLOSED</a:t>
            </a:r>
            <a:r>
              <a:rPr lang="en-US" altLang="zh-CN" dirty="0" smtClean="0"/>
              <a:t>. 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85926"/>
            <a:ext cx="64008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graph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BFS: </a:t>
            </a:r>
          </a:p>
          <a:p>
            <a:pPr lvl="1"/>
            <a:r>
              <a:rPr lang="en-US" altLang="zh-CN" dirty="0" smtClean="0"/>
              <a:t>Still </a:t>
            </a:r>
            <a:r>
              <a:rPr lang="en-US" altLang="zh-CN" b="1" i="1" dirty="0" smtClean="0"/>
              <a:t>O(</a:t>
            </a:r>
            <a:r>
              <a:rPr lang="en-US" altLang="zh-CN" b="1" i="1" dirty="0" err="1" smtClean="0"/>
              <a:t>b</a:t>
            </a:r>
            <a:r>
              <a:rPr lang="en-US" altLang="zh-CN" b="1" i="1" baseline="30000" dirty="0" err="1" smtClean="0"/>
              <a:t>d</a:t>
            </a:r>
            <a:r>
              <a:rPr lang="en-US" altLang="zh-CN" b="1" i="1" dirty="0" smtClean="0"/>
              <a:t>)</a:t>
            </a:r>
            <a:r>
              <a:rPr lang="en-US" altLang="zh-CN" dirty="0" smtClean="0"/>
              <a:t> space complexity</a:t>
            </a:r>
          </a:p>
          <a:p>
            <a:r>
              <a:rPr lang="en-US" altLang="zh-CN" dirty="0" smtClean="0"/>
              <a:t>DFS: </a:t>
            </a:r>
          </a:p>
          <a:p>
            <a:pPr lvl="1"/>
            <a:r>
              <a:rPr lang="en-US" altLang="zh-CN" dirty="0" smtClean="0"/>
              <a:t>Memorizing DFS (MEMDFS): memorize every expanded states </a:t>
            </a:r>
          </a:p>
          <a:p>
            <a:pPr lvl="1"/>
            <a:r>
              <a:rPr lang="en-US" altLang="zh-CN" dirty="0" smtClean="0"/>
              <a:t>Path Check DFS (PCDFS): remember only expanded states on current path (from start to the current node)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 search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57337"/>
            <a:ext cx="8429625" cy="5214935"/>
          </a:xfrm>
        </p:spPr>
        <p:txBody>
          <a:bodyPr/>
          <a:lstStyle/>
          <a:p>
            <a:r>
              <a:rPr lang="en-US" altLang="zh-CN" dirty="0" smtClean="0"/>
              <a:t>State space </a:t>
            </a:r>
            <a:r>
              <a:rPr lang="en-US" altLang="zh-CN" b="1" i="1" dirty="0" smtClean="0"/>
              <a:t>S</a:t>
            </a:r>
            <a:r>
              <a:rPr lang="en-US" altLang="zh-CN" dirty="0" smtClean="0"/>
              <a:t>: all valid configurations </a:t>
            </a:r>
          </a:p>
          <a:p>
            <a:r>
              <a:rPr lang="en-US" altLang="zh-CN" dirty="0" smtClean="0"/>
              <a:t>Initial states (nodes) </a:t>
            </a:r>
            <a:r>
              <a:rPr lang="en-US" altLang="zh-CN" b="1" i="1" dirty="0" smtClean="0"/>
              <a:t>I = {(CSDF,)} </a:t>
            </a:r>
            <a:r>
              <a:rPr lang="en-US" altLang="zh-CN" b="1" dirty="0" smtClean="0"/>
              <a:t>⊆</a:t>
            </a:r>
            <a:r>
              <a:rPr lang="en-US" altLang="zh-CN" b="1" i="1" dirty="0" smtClean="0"/>
              <a:t> S </a:t>
            </a:r>
          </a:p>
          <a:p>
            <a:pPr lvl="1"/>
            <a:r>
              <a:rPr lang="en-US" altLang="zh-CN" dirty="0" smtClean="0"/>
              <a:t>Where’s the boat? </a:t>
            </a:r>
          </a:p>
          <a:p>
            <a:r>
              <a:rPr lang="en-US" altLang="zh-CN" dirty="0" smtClean="0"/>
              <a:t>Goal states </a:t>
            </a:r>
            <a:r>
              <a:rPr lang="en-US" altLang="zh-CN" b="1" i="1" dirty="0" smtClean="0"/>
              <a:t>G = {(,CSDF)} </a:t>
            </a:r>
            <a:r>
              <a:rPr lang="en-US" altLang="zh-CN" b="1" dirty="0" smtClean="0"/>
              <a:t>⊆ </a:t>
            </a:r>
            <a:r>
              <a:rPr lang="en-US" altLang="zh-CN" b="1" i="1" dirty="0" smtClean="0"/>
              <a:t>S </a:t>
            </a:r>
          </a:p>
          <a:p>
            <a:r>
              <a:rPr lang="en-US" altLang="zh-CN" dirty="0" smtClean="0"/>
              <a:t>Successor function </a:t>
            </a:r>
            <a:r>
              <a:rPr lang="en-US" altLang="zh-CN" b="1" i="1" dirty="0" err="1" smtClean="0"/>
              <a:t>succs</a:t>
            </a:r>
            <a:r>
              <a:rPr lang="en-US" altLang="zh-CN" b="1" i="1" dirty="0" smtClean="0"/>
              <a:t>(s)</a:t>
            </a:r>
            <a:r>
              <a:rPr lang="en-US" altLang="zh-CN" b="1" dirty="0" smtClean="0"/>
              <a:t> ⊆ </a:t>
            </a:r>
            <a:r>
              <a:rPr lang="en-US" altLang="zh-CN" b="1" i="1" dirty="0" smtClean="0"/>
              <a:t>S</a:t>
            </a:r>
            <a:r>
              <a:rPr lang="en-US" altLang="zh-CN" dirty="0" smtClean="0"/>
              <a:t>: states reachable in one step (one arc) from </a:t>
            </a:r>
            <a:r>
              <a:rPr lang="en-US" altLang="zh-CN" b="1" i="1" dirty="0" smtClean="0"/>
              <a:t>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b="1" i="1" dirty="0" err="1" smtClean="0"/>
              <a:t>succs</a:t>
            </a:r>
            <a:r>
              <a:rPr lang="en-US" altLang="zh-CN" b="1" i="1" dirty="0" smtClean="0"/>
              <a:t>((CSDF,)) = {(CD, SF)} </a:t>
            </a:r>
          </a:p>
          <a:p>
            <a:pPr lvl="1"/>
            <a:r>
              <a:rPr lang="en-US" altLang="zh-CN" b="1" i="1" dirty="0" err="1" smtClean="0"/>
              <a:t>succs</a:t>
            </a:r>
            <a:r>
              <a:rPr lang="en-US" altLang="zh-CN" b="1" i="1" dirty="0" smtClean="0"/>
              <a:t>((CDF,S)) = {(CD,FS), (D,CFS), (C, DFS)} </a:t>
            </a:r>
          </a:p>
          <a:p>
            <a:r>
              <a:rPr lang="en-US" altLang="zh-CN" dirty="0" smtClean="0"/>
              <a:t>cost(</a:t>
            </a:r>
            <a:r>
              <a:rPr lang="en-US" altLang="zh-CN" dirty="0" err="1" smtClean="0"/>
              <a:t>s,s</a:t>
            </a:r>
            <a:r>
              <a:rPr lang="en-US" altLang="zh-CN" dirty="0" smtClean="0"/>
              <a:t>’) = 1 for all arcs. (weighted later) </a:t>
            </a:r>
          </a:p>
          <a:p>
            <a:r>
              <a:rPr lang="en-US" altLang="zh-CN" dirty="0" smtClean="0"/>
              <a:t>The search problem: find a solution path from a state in </a:t>
            </a:r>
            <a:r>
              <a:rPr lang="en-US" altLang="zh-CN" b="1" i="1" dirty="0" smtClean="0"/>
              <a:t>I </a:t>
            </a:r>
            <a:r>
              <a:rPr lang="en-US" altLang="zh-CN" dirty="0" smtClean="0"/>
              <a:t>to a state in </a:t>
            </a:r>
            <a:r>
              <a:rPr lang="en-US" altLang="zh-CN" b="1" i="1" dirty="0" smtClean="0"/>
              <a:t>G. </a:t>
            </a:r>
          </a:p>
          <a:p>
            <a:pPr lvl="1"/>
            <a:r>
              <a:rPr lang="en-US" altLang="zh-CN" dirty="0" smtClean="0"/>
              <a:t>Optionally minimize the cost of the solution.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585948"/>
            <a:ext cx="3038504" cy="14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Informed search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Uninformed search</a:t>
            </a:r>
          </a:p>
          <a:p>
            <a:pPr lvl="1"/>
            <a:r>
              <a:rPr lang="en-US" altLang="zh-CN" dirty="0" smtClean="0"/>
              <a:t>Knows the actual path cost </a:t>
            </a:r>
            <a:r>
              <a:rPr lang="en-US" altLang="zh-CN" b="1" i="1" dirty="0" smtClean="0"/>
              <a:t>g(s)</a:t>
            </a:r>
            <a:r>
              <a:rPr lang="en-US" altLang="zh-CN" dirty="0" smtClean="0"/>
              <a:t> from the start to a node </a:t>
            </a:r>
            <a:r>
              <a:rPr lang="en-US" altLang="zh-CN" b="1" i="1" dirty="0" smtClean="0"/>
              <a:t>s.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Informed search </a:t>
            </a:r>
          </a:p>
          <a:p>
            <a:pPr lvl="1"/>
            <a:r>
              <a:rPr lang="en-US" altLang="zh-CN" dirty="0" smtClean="0"/>
              <a:t>Also has a heuristic </a:t>
            </a:r>
            <a:r>
              <a:rPr lang="en-US" altLang="zh-CN" b="1" i="1" dirty="0" smtClean="0"/>
              <a:t>h(s)</a:t>
            </a:r>
            <a:r>
              <a:rPr lang="en-US" altLang="zh-CN" dirty="0" smtClean="0"/>
              <a:t> of the cost from </a:t>
            </a:r>
            <a:r>
              <a:rPr lang="en-US" altLang="zh-CN" b="1" i="1" dirty="0" smtClean="0"/>
              <a:t>s</a:t>
            </a:r>
            <a:r>
              <a:rPr lang="en-US" altLang="zh-CN" dirty="0" smtClean="0"/>
              <a:t> to goal.</a:t>
            </a:r>
            <a:r>
              <a:rPr lang="en-US" altLang="zh-CN" b="1" i="1" dirty="0" smtClean="0"/>
              <a:t> </a:t>
            </a:r>
          </a:p>
          <a:p>
            <a:pPr lvl="1"/>
            <a:r>
              <a:rPr lang="en-US" altLang="zh-CN" dirty="0" smtClean="0"/>
              <a:t>Can be much faster than uninformed search. 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428868"/>
            <a:ext cx="6181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5000636"/>
            <a:ext cx="61626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1" dirty="0" smtClean="0"/>
              <a:t>Recall: Uniform-cost search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Uniform-cost search: uninformed search when edge costs are not the same. </a:t>
            </a:r>
          </a:p>
          <a:p>
            <a:r>
              <a:rPr lang="en-US" altLang="zh-CN" dirty="0" smtClean="0"/>
              <a:t>Complete (will find a goal). Optimal (will find the least-cost goal). </a:t>
            </a:r>
          </a:p>
          <a:p>
            <a:r>
              <a:rPr lang="en-US" altLang="zh-CN" dirty="0" smtClean="0"/>
              <a:t>Always expand the node with the least </a:t>
            </a:r>
            <a:r>
              <a:rPr lang="en-US" altLang="zh-CN" b="1" i="1" dirty="0" smtClean="0"/>
              <a:t>g(s) </a:t>
            </a:r>
          </a:p>
          <a:p>
            <a:r>
              <a:rPr lang="en-US" altLang="zh-CN" dirty="0" smtClean="0"/>
              <a:t>Use a priority queue: </a:t>
            </a:r>
          </a:p>
          <a:p>
            <a:pPr lvl="1"/>
            <a:r>
              <a:rPr lang="en-US" altLang="zh-CN" dirty="0" smtClean="0"/>
              <a:t>Push in states with their first-half-cost </a:t>
            </a:r>
            <a:r>
              <a:rPr lang="en-US" altLang="zh-CN" b="1" i="1" dirty="0" smtClean="0"/>
              <a:t>g(s) </a:t>
            </a:r>
          </a:p>
          <a:p>
            <a:pPr lvl="1"/>
            <a:r>
              <a:rPr lang="en-US" altLang="zh-CN" dirty="0" smtClean="0"/>
              <a:t>Pop out the state with the least </a:t>
            </a:r>
            <a:r>
              <a:rPr lang="en-US" altLang="zh-CN" b="1" i="1" dirty="0" smtClean="0"/>
              <a:t>g(s) </a:t>
            </a:r>
            <a:r>
              <a:rPr lang="en-US" altLang="zh-CN" dirty="0" smtClean="0"/>
              <a:t>first</a:t>
            </a:r>
            <a:endParaRPr lang="en-US" altLang="zh-CN" b="1" i="1" dirty="0" smtClean="0"/>
          </a:p>
          <a:p>
            <a:r>
              <a:rPr lang="en-US" altLang="zh-CN" dirty="0" smtClean="0"/>
              <a:t>Now we have an estimate of the second-half-cost </a:t>
            </a:r>
            <a:r>
              <a:rPr lang="en-US" altLang="zh-CN" b="1" i="1" dirty="0" smtClean="0"/>
              <a:t>h(s), </a:t>
            </a:r>
            <a:r>
              <a:rPr lang="en-US" altLang="zh-CN" dirty="0" smtClean="0"/>
              <a:t>how to use it? 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5429264"/>
            <a:ext cx="61626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Best-first greedy search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357337"/>
            <a:ext cx="8429625" cy="5214935"/>
          </a:xfrm>
        </p:spPr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b="1" i="1" dirty="0" smtClean="0"/>
              <a:t>h(s)</a:t>
            </a:r>
            <a:r>
              <a:rPr lang="en-US" altLang="zh-CN" dirty="0" smtClean="0"/>
              <a:t> instead of </a:t>
            </a:r>
            <a:r>
              <a:rPr lang="en-US" altLang="zh-CN" b="1" i="1" dirty="0" smtClean="0"/>
              <a:t>g(s) </a:t>
            </a:r>
          </a:p>
          <a:p>
            <a:r>
              <a:rPr lang="en-US" altLang="zh-CN" dirty="0" smtClean="0"/>
              <a:t>Always expand the node with the least </a:t>
            </a:r>
            <a:r>
              <a:rPr lang="en-US" altLang="zh-CN" b="1" i="1" dirty="0" smtClean="0"/>
              <a:t>h(s) </a:t>
            </a:r>
          </a:p>
          <a:p>
            <a:r>
              <a:rPr lang="en-US" altLang="zh-CN" dirty="0" smtClean="0"/>
              <a:t>Not optimal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It will follow the path </a:t>
            </a:r>
            <a:r>
              <a:rPr lang="en-US" altLang="zh-CN" i="1" dirty="0" smtClean="0"/>
              <a:t>A -&gt; C -&gt; G </a:t>
            </a:r>
          </a:p>
          <a:p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928934"/>
            <a:ext cx="5026612" cy="214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b="1" i="1" dirty="0" smtClean="0"/>
              <a:t>f(s)=g(s)+h(s) </a:t>
            </a:r>
          </a:p>
          <a:p>
            <a:r>
              <a:rPr lang="en-US" altLang="zh-CN" dirty="0" smtClean="0"/>
              <a:t>Always expand the node with the least </a:t>
            </a:r>
            <a:r>
              <a:rPr lang="en-US" altLang="zh-CN" b="1" i="1" dirty="0" smtClean="0"/>
              <a:t>g(s)+h(s) </a:t>
            </a:r>
          </a:p>
          <a:p>
            <a:r>
              <a:rPr lang="en-US" altLang="zh-CN" dirty="0" smtClean="0"/>
              <a:t>A search is not always optimal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928934"/>
            <a:ext cx="4643470" cy="19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1" dirty="0" smtClean="0"/>
              <a:t>A* search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Same as A search, but the heuristic function </a:t>
            </a:r>
            <a:r>
              <a:rPr lang="en-US" altLang="zh-CN" b="1" i="1" dirty="0" smtClean="0"/>
              <a:t>h()</a:t>
            </a:r>
            <a:r>
              <a:rPr lang="en-US" altLang="zh-CN" dirty="0" smtClean="0"/>
              <a:t> has to satisfy </a:t>
            </a:r>
            <a:r>
              <a:rPr lang="en-US" altLang="zh-CN" b="1" i="1" dirty="0" smtClean="0"/>
              <a:t>h(s)&lt;=h*(s),</a:t>
            </a:r>
            <a:r>
              <a:rPr lang="en-US" altLang="zh-CN" dirty="0" smtClean="0"/>
              <a:t> where </a:t>
            </a:r>
            <a:r>
              <a:rPr lang="en-US" altLang="zh-CN" b="1" i="1" dirty="0" smtClean="0"/>
              <a:t>h*(s)</a:t>
            </a:r>
            <a:r>
              <a:rPr lang="en-US" altLang="zh-CN" dirty="0" smtClean="0"/>
              <a:t> is the true cost from node s to the goal. </a:t>
            </a:r>
          </a:p>
          <a:p>
            <a:r>
              <a:rPr lang="en-US" altLang="zh-CN" dirty="0" smtClean="0"/>
              <a:t>Such heuristic function </a:t>
            </a:r>
            <a:r>
              <a:rPr lang="en-US" altLang="zh-CN" b="1" i="1" dirty="0" smtClean="0"/>
              <a:t>h()</a:t>
            </a:r>
            <a:r>
              <a:rPr lang="en-US" altLang="zh-CN" dirty="0" smtClean="0"/>
              <a:t> is called </a:t>
            </a:r>
            <a:r>
              <a:rPr lang="en-US" altLang="zh-CN" b="1" i="1" dirty="0" smtClean="0">
                <a:solidFill>
                  <a:srgbClr val="FF0000"/>
                </a:solidFill>
              </a:rPr>
              <a:t>admissible</a:t>
            </a:r>
            <a:r>
              <a:rPr lang="en-US" altLang="zh-CN" b="1" i="1" dirty="0" smtClean="0"/>
              <a:t>. </a:t>
            </a:r>
          </a:p>
          <a:p>
            <a:r>
              <a:rPr lang="en-US" altLang="zh-CN" dirty="0" smtClean="0"/>
              <a:t>An admissible heuristic never over-estimates </a:t>
            </a:r>
          </a:p>
          <a:p>
            <a:r>
              <a:rPr lang="en-US" altLang="zh-CN" dirty="0" smtClean="0"/>
              <a:t>A search with admissible </a:t>
            </a:r>
            <a:r>
              <a:rPr lang="en-US" altLang="zh-CN" b="1" i="1" dirty="0" smtClean="0"/>
              <a:t>h()</a:t>
            </a:r>
            <a:r>
              <a:rPr lang="en-US" altLang="zh-CN" dirty="0" smtClean="0"/>
              <a:t> is called </a:t>
            </a:r>
            <a:r>
              <a:rPr lang="en-US" altLang="zh-CN" b="1" i="1" dirty="0" smtClean="0"/>
              <a:t>A* search. </a:t>
            </a: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929066"/>
            <a:ext cx="3643338" cy="244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929066"/>
            <a:ext cx="378621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1" dirty="0" smtClean="0"/>
              <a:t>Admissible heuristic functions </a:t>
            </a:r>
            <a:r>
              <a:rPr lang="en-US" altLang="zh-CN" b="1" i="1" dirty="0" smtClean="0"/>
              <a:t>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8-puzzle example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Which of the following are admissible heuristics? </a:t>
            </a:r>
          </a:p>
          <a:p>
            <a:pPr lvl="1"/>
            <a:r>
              <a:rPr lang="en-US" altLang="zh-CN" dirty="0" smtClean="0"/>
              <a:t>h(n)=number of tiles in wrong position </a:t>
            </a:r>
          </a:p>
          <a:p>
            <a:pPr lvl="1"/>
            <a:r>
              <a:rPr lang="en-US" altLang="zh-CN" dirty="0" smtClean="0"/>
              <a:t>h(n)=0 </a:t>
            </a:r>
          </a:p>
          <a:p>
            <a:pPr lvl="1"/>
            <a:r>
              <a:rPr lang="en-US" altLang="zh-CN" dirty="0" smtClean="0"/>
              <a:t>h(n)=1 </a:t>
            </a:r>
          </a:p>
          <a:p>
            <a:pPr lvl="1"/>
            <a:r>
              <a:rPr lang="en-US" altLang="zh-CN" dirty="0" smtClean="0"/>
              <a:t>h(n)=sum of Manhattan distance between each tile and its goal location </a:t>
            </a:r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857364"/>
            <a:ext cx="24860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819275"/>
            <a:ext cx="23431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1" dirty="0" smtClean="0"/>
              <a:t>Admissible heuristics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 heuristic function </a:t>
            </a:r>
            <a:r>
              <a:rPr lang="en-US" altLang="zh-CN" b="1" i="1" dirty="0" smtClean="0"/>
              <a:t>h</a:t>
            </a:r>
            <a:r>
              <a:rPr lang="en-US" altLang="zh-CN" b="1" i="1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dominates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h</a:t>
            </a:r>
            <a:r>
              <a:rPr lang="en-US" altLang="zh-CN" b="1" i="1" baseline="-25000" dirty="0" smtClean="0"/>
              <a:t>1</a:t>
            </a:r>
            <a:r>
              <a:rPr lang="en-US" altLang="zh-CN" dirty="0" smtClean="0"/>
              <a:t> if for all </a:t>
            </a:r>
            <a:r>
              <a:rPr lang="en-US" altLang="zh-CN" b="1" i="1" dirty="0" smtClean="0"/>
              <a:t>s</a:t>
            </a:r>
            <a:r>
              <a:rPr lang="en-US" altLang="zh-CN" b="1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	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(s) &lt;= 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(s) &lt;= h*(s) </a:t>
            </a:r>
          </a:p>
          <a:p>
            <a:r>
              <a:rPr lang="nl-NL" altLang="zh-CN" dirty="0" smtClean="0"/>
              <a:t>d = 14,</a:t>
            </a:r>
          </a:p>
          <a:p>
            <a:pPr lvl="1"/>
            <a:r>
              <a:rPr lang="en-US" altLang="zh-CN" dirty="0" smtClean="0"/>
              <a:t>A*(h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 = 539 nodes</a:t>
            </a:r>
          </a:p>
          <a:p>
            <a:pPr lvl="1"/>
            <a:r>
              <a:rPr lang="en-US" altLang="zh-CN" dirty="0" smtClean="0"/>
              <a:t>A*(h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= 113 nodes</a:t>
            </a:r>
          </a:p>
          <a:p>
            <a:r>
              <a:rPr lang="nl-NL" altLang="zh-CN" dirty="0" smtClean="0"/>
              <a:t>d = 24,</a:t>
            </a:r>
          </a:p>
          <a:p>
            <a:pPr lvl="1"/>
            <a:r>
              <a:rPr lang="en-US" altLang="zh-CN" dirty="0" smtClean="0"/>
              <a:t>A*(h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 = 39,135 nodes</a:t>
            </a:r>
          </a:p>
          <a:p>
            <a:pPr lvl="1"/>
            <a:r>
              <a:rPr lang="en-US" altLang="zh-CN" dirty="0" smtClean="0"/>
              <a:t>A*(h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= 1,641 nodes</a:t>
            </a:r>
          </a:p>
          <a:p>
            <a:r>
              <a:rPr lang="en-US" altLang="zh-CN" dirty="0" smtClean="0"/>
              <a:t>We prefer heuristic functions as close to </a:t>
            </a:r>
            <a:r>
              <a:rPr lang="en-US" altLang="zh-CN" b="1" i="1" dirty="0" smtClean="0"/>
              <a:t>h*</a:t>
            </a:r>
            <a:r>
              <a:rPr lang="en-US" altLang="zh-CN" dirty="0" smtClean="0"/>
              <a:t> as possible, but not over </a:t>
            </a:r>
            <a:r>
              <a:rPr lang="en-US" altLang="zh-CN" b="1" i="1" dirty="0" smtClean="0"/>
              <a:t>h*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Good heuristic function might need complex computation </a:t>
            </a:r>
          </a:p>
          <a:p>
            <a:r>
              <a:rPr lang="en-US" altLang="zh-CN" dirty="0" smtClean="0"/>
              <a:t>Time may be better spent, if we use a faster, simpler heuristic function and expand more nodes.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tricks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A* should terminate only when a goal is popped from the priority queue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A* can revisit an expanded state, and discover a shorter path </a:t>
            </a:r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9" y="2071678"/>
            <a:ext cx="3143272" cy="18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4500570"/>
            <a:ext cx="4528616" cy="197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The A*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1.Put the start node </a:t>
            </a:r>
            <a:r>
              <a:rPr lang="en-US" altLang="zh-CN" b="1" i="1" dirty="0" smtClean="0"/>
              <a:t>S</a:t>
            </a:r>
            <a:r>
              <a:rPr lang="en-US" altLang="zh-CN" dirty="0" smtClean="0"/>
              <a:t> on the priority queue, called </a:t>
            </a:r>
            <a:r>
              <a:rPr lang="en-US" altLang="zh-CN" b="1" dirty="0" smtClean="0"/>
              <a:t>OPEN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2.If </a:t>
            </a:r>
            <a:r>
              <a:rPr lang="en-US" altLang="zh-CN" b="1" dirty="0" smtClean="0"/>
              <a:t>OPEN</a:t>
            </a:r>
            <a:r>
              <a:rPr lang="en-US" altLang="zh-CN" dirty="0" smtClean="0"/>
              <a:t> is empty, exit with failure </a:t>
            </a:r>
          </a:p>
          <a:p>
            <a:pPr>
              <a:buNone/>
            </a:pPr>
            <a:r>
              <a:rPr lang="en-US" altLang="zh-CN" dirty="0" smtClean="0"/>
              <a:t>3.Remove from </a:t>
            </a:r>
            <a:r>
              <a:rPr lang="en-US" altLang="zh-CN" b="1" dirty="0" smtClean="0"/>
              <a:t>OPEN</a:t>
            </a:r>
            <a:r>
              <a:rPr lang="en-US" altLang="zh-CN" dirty="0" smtClean="0"/>
              <a:t> and place on </a:t>
            </a:r>
            <a:r>
              <a:rPr lang="en-US" altLang="zh-CN" b="1" dirty="0" smtClean="0"/>
              <a:t>CLOSED</a:t>
            </a:r>
            <a:r>
              <a:rPr lang="en-US" altLang="zh-CN" dirty="0" smtClean="0"/>
              <a:t> a node </a:t>
            </a:r>
            <a:r>
              <a:rPr lang="en-US" altLang="zh-CN" b="1" i="1" dirty="0" smtClean="0"/>
              <a:t>n</a:t>
            </a:r>
            <a:r>
              <a:rPr lang="en-US" altLang="zh-CN" dirty="0" smtClean="0"/>
              <a:t> for which </a:t>
            </a:r>
            <a:r>
              <a:rPr lang="en-US" altLang="zh-CN" b="1" i="1" dirty="0" smtClean="0"/>
              <a:t>f(n)</a:t>
            </a:r>
            <a:r>
              <a:rPr lang="en-US" altLang="zh-CN" dirty="0" smtClean="0"/>
              <a:t> is minimum </a:t>
            </a:r>
          </a:p>
          <a:p>
            <a:pPr>
              <a:buNone/>
            </a:pPr>
            <a:r>
              <a:rPr lang="en-US" altLang="zh-CN" dirty="0" smtClean="0"/>
              <a:t>4.If </a:t>
            </a:r>
            <a:r>
              <a:rPr lang="en-US" altLang="zh-CN" b="1" i="1" dirty="0" smtClean="0"/>
              <a:t>n</a:t>
            </a:r>
            <a:r>
              <a:rPr lang="en-US" altLang="zh-CN" dirty="0" smtClean="0"/>
              <a:t> is a goal node, exit (trace back pointers from </a:t>
            </a:r>
            <a:r>
              <a:rPr lang="en-US" altLang="zh-CN" b="1" i="1" dirty="0" smtClean="0"/>
              <a:t>n</a:t>
            </a:r>
            <a:r>
              <a:rPr lang="en-US" altLang="zh-CN" dirty="0" smtClean="0"/>
              <a:t> to </a:t>
            </a:r>
            <a:r>
              <a:rPr lang="en-US" altLang="zh-CN" b="1" i="1" dirty="0" smtClean="0"/>
              <a:t>S</a:t>
            </a:r>
            <a:r>
              <a:rPr lang="en-US" altLang="zh-CN" dirty="0" smtClean="0"/>
              <a:t>) </a:t>
            </a:r>
          </a:p>
          <a:p>
            <a:pPr>
              <a:buNone/>
            </a:pPr>
            <a:r>
              <a:rPr lang="en-US" altLang="zh-CN" dirty="0" smtClean="0"/>
              <a:t>5.Expand </a:t>
            </a:r>
            <a:r>
              <a:rPr lang="en-US" altLang="zh-CN" b="1" i="1" dirty="0" smtClean="0"/>
              <a:t>n</a:t>
            </a:r>
            <a:r>
              <a:rPr lang="en-US" altLang="zh-CN" dirty="0" smtClean="0"/>
              <a:t>, generating all its successors and attach to them pointers back to </a:t>
            </a:r>
            <a:r>
              <a:rPr lang="en-US" altLang="zh-CN" b="1" i="1" dirty="0" smtClean="0"/>
              <a:t>n</a:t>
            </a:r>
            <a:r>
              <a:rPr lang="en-US" altLang="zh-CN" dirty="0" smtClean="0"/>
              <a:t>. For each successor </a:t>
            </a:r>
            <a:r>
              <a:rPr lang="en-US" altLang="zh-CN" b="1" i="1" dirty="0" smtClean="0"/>
              <a:t>n'</a:t>
            </a:r>
            <a:r>
              <a:rPr lang="en-US" altLang="zh-CN" dirty="0" smtClean="0"/>
              <a:t> of </a:t>
            </a:r>
            <a:r>
              <a:rPr lang="en-US" altLang="zh-CN" b="1" i="1" dirty="0" smtClean="0"/>
              <a:t>n</a:t>
            </a:r>
            <a:r>
              <a:rPr lang="en-US" altLang="zh-CN" dirty="0" smtClean="0"/>
              <a:t> not on </a:t>
            </a:r>
            <a:r>
              <a:rPr lang="en-US" altLang="zh-CN" b="1" dirty="0" smtClean="0"/>
              <a:t>CLOSED</a:t>
            </a:r>
          </a:p>
          <a:p>
            <a:pPr lvl="1">
              <a:buNone/>
            </a:pPr>
            <a:r>
              <a:rPr lang="en-US" altLang="zh-CN" dirty="0" smtClean="0"/>
              <a:t>1.If n' is not already on </a:t>
            </a:r>
            <a:r>
              <a:rPr lang="en-US" altLang="zh-CN" b="1" dirty="0" smtClean="0"/>
              <a:t>OPEN</a:t>
            </a:r>
            <a:r>
              <a:rPr lang="en-US" altLang="zh-CN" dirty="0" smtClean="0"/>
              <a:t>, estimate </a:t>
            </a:r>
            <a:r>
              <a:rPr lang="en-US" altLang="zh-CN" b="1" i="1" dirty="0" smtClean="0"/>
              <a:t>h(n')</a:t>
            </a:r>
            <a:r>
              <a:rPr lang="en-US" altLang="zh-CN" dirty="0" smtClean="0"/>
              <a:t>,</a:t>
            </a:r>
            <a:r>
              <a:rPr lang="en-US" altLang="zh-CN" b="1" i="1" dirty="0" smtClean="0"/>
              <a:t>g(n')=g(n)+c(</a:t>
            </a:r>
            <a:r>
              <a:rPr lang="en-US" altLang="zh-CN" b="1" i="1" dirty="0" err="1" smtClean="0"/>
              <a:t>n,n</a:t>
            </a:r>
            <a:r>
              <a:rPr lang="en-US" altLang="zh-CN" b="1" i="1" dirty="0" smtClean="0"/>
              <a:t>')</a:t>
            </a:r>
            <a:r>
              <a:rPr lang="en-US" altLang="zh-CN" dirty="0" smtClean="0"/>
              <a:t>, </a:t>
            </a:r>
            <a:r>
              <a:rPr lang="en-US" altLang="zh-CN" b="1" i="1" dirty="0" smtClean="0"/>
              <a:t>f(n')=g(n')+h(n')</a:t>
            </a:r>
            <a:r>
              <a:rPr lang="en-US" altLang="zh-CN" dirty="0" smtClean="0"/>
              <a:t>, and place it on </a:t>
            </a:r>
            <a:r>
              <a:rPr lang="en-US" altLang="zh-CN" b="1" dirty="0" smtClean="0"/>
              <a:t>OPEN</a:t>
            </a:r>
            <a:r>
              <a:rPr lang="en-US" altLang="zh-CN" dirty="0" smtClean="0"/>
              <a:t>. </a:t>
            </a:r>
          </a:p>
          <a:p>
            <a:pPr lvl="1">
              <a:buNone/>
            </a:pPr>
            <a:r>
              <a:rPr lang="en-US" altLang="zh-CN" dirty="0" smtClean="0"/>
              <a:t>2.If </a:t>
            </a:r>
            <a:r>
              <a:rPr lang="en-US" altLang="zh-CN" b="1" i="1" dirty="0" smtClean="0"/>
              <a:t>n'</a:t>
            </a:r>
            <a:r>
              <a:rPr lang="en-US" altLang="zh-CN" dirty="0" smtClean="0"/>
              <a:t> is already on </a:t>
            </a:r>
            <a:r>
              <a:rPr lang="en-US" altLang="zh-CN" b="1" dirty="0" smtClean="0"/>
              <a:t>OPEN</a:t>
            </a:r>
            <a:r>
              <a:rPr lang="en-US" altLang="zh-CN" dirty="0" smtClean="0"/>
              <a:t>, then check if </a:t>
            </a:r>
            <a:r>
              <a:rPr lang="en-US" altLang="zh-CN" b="1" i="1" dirty="0" smtClean="0"/>
              <a:t>g(n')</a:t>
            </a:r>
            <a:r>
              <a:rPr lang="en-US" altLang="zh-CN" dirty="0" smtClean="0"/>
              <a:t> is lower for the new version of </a:t>
            </a:r>
            <a:r>
              <a:rPr lang="en-US" altLang="zh-CN" b="1" i="1" dirty="0" smtClean="0"/>
              <a:t>n'</a:t>
            </a:r>
            <a:r>
              <a:rPr lang="en-US" altLang="zh-CN" dirty="0" smtClean="0"/>
              <a:t>. If so, then: </a:t>
            </a:r>
          </a:p>
          <a:p>
            <a:pPr lvl="1"/>
            <a:r>
              <a:rPr lang="en-US" altLang="zh-CN" dirty="0" smtClean="0"/>
              <a:t>Redirect pointers backward from </a:t>
            </a:r>
            <a:r>
              <a:rPr lang="en-US" altLang="zh-CN" b="1" i="1" dirty="0" smtClean="0"/>
              <a:t>n'</a:t>
            </a:r>
            <a:r>
              <a:rPr lang="en-US" altLang="zh-CN" dirty="0" smtClean="0"/>
              <a:t> along path yielding lower </a:t>
            </a:r>
            <a:r>
              <a:rPr lang="en-US" altLang="zh-CN" b="1" i="1" dirty="0" smtClean="0"/>
              <a:t>g(n')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Put </a:t>
            </a:r>
            <a:r>
              <a:rPr lang="en-US" altLang="zh-CN" b="1" i="1" dirty="0" smtClean="0"/>
              <a:t>n'</a:t>
            </a:r>
            <a:r>
              <a:rPr lang="en-US" altLang="zh-CN" dirty="0" smtClean="0"/>
              <a:t> on </a:t>
            </a:r>
            <a:r>
              <a:rPr lang="en-US" altLang="zh-CN" b="1" dirty="0" smtClean="0"/>
              <a:t>OPEN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b="1" i="1" dirty="0" smtClean="0"/>
              <a:t>g(n')</a:t>
            </a:r>
            <a:r>
              <a:rPr lang="en-US" altLang="zh-CN" dirty="0" smtClean="0"/>
              <a:t> is not lower for the new version, do nothing.</a:t>
            </a:r>
          </a:p>
          <a:p>
            <a:pPr>
              <a:buNone/>
            </a:pPr>
            <a:r>
              <a:rPr lang="en-US" altLang="zh-CN" dirty="0" smtClean="0"/>
              <a:t>6.Goto 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Consistent heuristics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Consistency is analogous to the triangle inequality from Euclidian geometry.</a:t>
            </a:r>
          </a:p>
          <a:p>
            <a:r>
              <a:rPr lang="en-US" altLang="zh-CN" dirty="0" smtClean="0"/>
              <a:t>A heuristic is </a:t>
            </a:r>
            <a:r>
              <a:rPr lang="en-US" altLang="zh-CN" dirty="0" smtClean="0">
                <a:solidFill>
                  <a:srgbClr val="FF0000"/>
                </a:solidFill>
              </a:rPr>
              <a:t>consistent </a:t>
            </a:r>
            <a:r>
              <a:rPr lang="en-US" altLang="zh-CN" dirty="0" smtClean="0"/>
              <a:t>if</a:t>
            </a:r>
          </a:p>
          <a:p>
            <a:pPr>
              <a:buNone/>
            </a:pPr>
            <a:r>
              <a:rPr lang="pt-BR" altLang="zh-CN" i="1" dirty="0" smtClean="0"/>
              <a:t>	h(n) &lt;= c(n, a, n’) + h(n’)</a:t>
            </a:r>
          </a:p>
          <a:p>
            <a:r>
              <a:rPr lang="en-US" altLang="zh-CN" dirty="0" smtClean="0"/>
              <a:t>If 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 is consistent, then for</a:t>
            </a:r>
          </a:p>
          <a:p>
            <a:pPr>
              <a:buNone/>
            </a:pPr>
            <a:r>
              <a:rPr lang="en-US" altLang="zh-CN" dirty="0" smtClean="0"/>
              <a:t>	every child n’ of n, we have:</a:t>
            </a:r>
          </a:p>
          <a:p>
            <a:pPr>
              <a:buNone/>
            </a:pPr>
            <a:r>
              <a:rPr lang="en-US" altLang="zh-CN" i="1" dirty="0" smtClean="0"/>
              <a:t>	f(n’) = g(n’) + h(n’)</a:t>
            </a:r>
          </a:p>
          <a:p>
            <a:pPr>
              <a:buNone/>
            </a:pPr>
            <a:r>
              <a:rPr lang="pt-BR" altLang="zh-CN" i="1" dirty="0" smtClean="0"/>
              <a:t>		 = g(n) + c(n, a, n’) + h(n’)</a:t>
            </a:r>
          </a:p>
          <a:p>
            <a:pPr>
              <a:buNone/>
            </a:pPr>
            <a:r>
              <a:rPr lang="en-US" altLang="zh-CN" i="1" dirty="0" smtClean="0"/>
              <a:t>		 &gt;= g(n) + h(n)</a:t>
            </a:r>
          </a:p>
          <a:p>
            <a:pPr>
              <a:buNone/>
            </a:pPr>
            <a:r>
              <a:rPr lang="en-US" altLang="zh-CN" i="1" dirty="0" smtClean="0"/>
              <a:t>		 = f(n)</a:t>
            </a:r>
          </a:p>
          <a:p>
            <a:r>
              <a:rPr lang="en-US" altLang="zh-CN" dirty="0" smtClean="0"/>
              <a:t>That is, </a:t>
            </a:r>
            <a:r>
              <a:rPr lang="en-US" altLang="zh-CN" i="1" dirty="0" smtClean="0"/>
              <a:t>f(n)</a:t>
            </a:r>
            <a:r>
              <a:rPr lang="en-US" altLang="zh-CN" dirty="0" smtClean="0"/>
              <a:t> is non-decreasing along any path.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2285992"/>
            <a:ext cx="2714644" cy="294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 search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Water jugs: how to get 1?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Goal? (How many goal states?) </a:t>
            </a:r>
          </a:p>
          <a:p>
            <a:r>
              <a:rPr lang="en-US" altLang="zh-CN" dirty="0" smtClean="0"/>
              <a:t>Successor function: fill up (from tap or other jug), empty (to ground or other jug) </a:t>
            </a:r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928802"/>
            <a:ext cx="478451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Behavior of A* with consistent heuristic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h is consistent, then A* expands nodes in order of increasing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</a:t>
            </a:r>
            <a:r>
              <a:rPr lang="en-US" altLang="zh-CN" dirty="0" smtClean="0"/>
              <a:t>value. </a:t>
            </a:r>
            <a:r>
              <a:rPr lang="en-US" altLang="zh-CN" dirty="0" smtClean="0"/>
              <a:t>In such a case, A* can be implemented more </a:t>
            </a:r>
            <a:r>
              <a:rPr lang="en-US" altLang="zh-CN" dirty="0" smtClean="0"/>
              <a:t>efficiently — no </a:t>
            </a:r>
            <a:r>
              <a:rPr lang="en-US" altLang="zh-CN" dirty="0" smtClean="0"/>
              <a:t>node needs to be processed more than </a:t>
            </a:r>
            <a:r>
              <a:rPr lang="en-US" altLang="zh-CN" dirty="0" smtClean="0"/>
              <a:t>once.</a:t>
            </a:r>
            <a:endParaRPr lang="en-US" altLang="zh-CN" dirty="0" smtClean="0"/>
          </a:p>
          <a:p>
            <a:r>
              <a:rPr lang="en-US" altLang="zh-CN" dirty="0" smtClean="0"/>
              <a:t>Gradually adds “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-contours" of nodes (breadth-first adds layers)</a:t>
            </a:r>
          </a:p>
          <a:p>
            <a:r>
              <a:rPr lang="en-US" altLang="zh-CN" dirty="0" smtClean="0"/>
              <a:t>Contour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has all nodes with </a:t>
            </a:r>
            <a:r>
              <a:rPr lang="en-US" altLang="zh-CN" i="1" dirty="0" smtClean="0"/>
              <a:t>f =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, where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&lt; f</a:t>
            </a:r>
            <a:r>
              <a:rPr lang="en-US" altLang="zh-CN" i="1" baseline="-25000" dirty="0" smtClean="0"/>
              <a:t>i+1</a:t>
            </a:r>
            <a:endParaRPr lang="zh-CN" altLang="en-US" i="1" baseline="-25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4143380"/>
            <a:ext cx="4645173" cy="248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A*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Complete? Yes</a:t>
            </a:r>
          </a:p>
          <a:p>
            <a:r>
              <a:rPr lang="en-US" altLang="zh-CN" dirty="0" smtClean="0"/>
              <a:t>Time? </a:t>
            </a:r>
            <a:r>
              <a:rPr lang="en-US" altLang="zh-CN" i="1" dirty="0" smtClean="0"/>
              <a:t>O(entire state space)</a:t>
            </a:r>
            <a:r>
              <a:rPr lang="en-US" altLang="zh-CN" dirty="0" smtClean="0"/>
              <a:t> in worst case, </a:t>
            </a:r>
            <a:r>
              <a:rPr lang="en-US" altLang="zh-CN" i="1" dirty="0" smtClean="0"/>
              <a:t>O(d)</a:t>
            </a:r>
            <a:r>
              <a:rPr lang="en-US" altLang="zh-CN" dirty="0" smtClean="0"/>
              <a:t> in best case</a:t>
            </a:r>
          </a:p>
          <a:p>
            <a:r>
              <a:rPr lang="en-US" altLang="zh-CN" dirty="0" smtClean="0"/>
              <a:t>Space? Keeps all nodes in memory</a:t>
            </a:r>
          </a:p>
          <a:p>
            <a:r>
              <a:rPr lang="en-US" altLang="zh-CN" dirty="0" smtClean="0"/>
              <a:t>Optimal? Yes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Traveling salesman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a node </a:t>
            </a:r>
            <a:r>
              <a:rPr lang="en-US" altLang="zh-CN" b="1" i="1" dirty="0" smtClean="0"/>
              <a:t>s</a:t>
            </a:r>
          </a:p>
          <a:p>
            <a:pPr>
              <a:buNone/>
            </a:pPr>
            <a:r>
              <a:rPr lang="en-US" altLang="zh-CN" b="1" i="1" dirty="0" smtClean="0"/>
              <a:t>	f(s</a:t>
            </a:r>
            <a:r>
              <a:rPr lang="en-US" altLang="zh-CN" b="1" i="1" dirty="0" smtClean="0"/>
              <a:t>)=g(s)+h(s)</a:t>
            </a:r>
          </a:p>
          <a:p>
            <a:r>
              <a:rPr lang="en-US" altLang="zh-CN" dirty="0" smtClean="0"/>
              <a:t>What is </a:t>
            </a:r>
            <a:r>
              <a:rPr lang="en-US" altLang="zh-CN" b="1" i="1" dirty="0" smtClean="0"/>
              <a:t>g(s)</a:t>
            </a:r>
            <a:r>
              <a:rPr lang="en-US" altLang="zh-CN" b="1" dirty="0" smtClean="0"/>
              <a:t>, </a:t>
            </a:r>
            <a:r>
              <a:rPr lang="en-US" altLang="zh-CN" b="1" i="1" dirty="0" smtClean="0"/>
              <a:t>h(s)</a:t>
            </a:r>
            <a:r>
              <a:rPr lang="en-US" altLang="zh-CN" b="1" dirty="0" smtClean="0"/>
              <a:t>?</a:t>
            </a:r>
          </a:p>
          <a:p>
            <a:r>
              <a:rPr lang="en-US" altLang="zh-CN" dirty="0" smtClean="0"/>
              <a:t>A*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branch-and-bound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286124"/>
            <a:ext cx="2862278" cy="291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Iterative-Deepening A*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36296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1357313"/>
            <a:ext cx="8429625" cy="6429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2714625"/>
            <a:ext cx="48688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 directed graph in state space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 general there will be many generated, but un-expanded states at any given time </a:t>
            </a:r>
          </a:p>
          <a:p>
            <a:r>
              <a:rPr lang="en-US" altLang="zh-CN" dirty="0" smtClean="0"/>
              <a:t>One has to choose which one to expand next </a:t>
            </a:r>
          </a:p>
          <a:p>
            <a:r>
              <a:rPr lang="en-US" altLang="zh-CN" dirty="0" smtClean="0"/>
              <a:t>Deep or shallow?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6" y="1285860"/>
            <a:ext cx="7472384" cy="357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Uninformed search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Uninformed means we only know: </a:t>
            </a:r>
          </a:p>
          <a:p>
            <a:pPr lvl="1"/>
            <a:r>
              <a:rPr lang="en-US" altLang="zh-CN" dirty="0" smtClean="0"/>
              <a:t>The goal test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b="1" i="1" dirty="0" err="1" smtClean="0"/>
              <a:t>succs</a:t>
            </a:r>
            <a:r>
              <a:rPr lang="en-US" altLang="zh-CN" b="1" i="1" dirty="0" smtClean="0"/>
              <a:t>()</a:t>
            </a:r>
            <a:r>
              <a:rPr lang="en-US" altLang="zh-CN" dirty="0" smtClean="0"/>
              <a:t> function </a:t>
            </a:r>
          </a:p>
          <a:p>
            <a:r>
              <a:rPr lang="en-US" altLang="zh-CN" dirty="0" smtClean="0"/>
              <a:t>But not which non-goal states are better: that would be informed search. </a:t>
            </a:r>
          </a:p>
          <a:p>
            <a:r>
              <a:rPr lang="en-US" altLang="zh-CN" dirty="0" smtClean="0"/>
              <a:t>For now, we also assume </a:t>
            </a:r>
            <a:r>
              <a:rPr lang="en-US" altLang="zh-CN" b="1" i="1" dirty="0" err="1" smtClean="0"/>
              <a:t>succs</a:t>
            </a:r>
            <a:r>
              <a:rPr lang="en-US" altLang="zh-CN" b="1" i="1" dirty="0" smtClean="0"/>
              <a:t>()</a:t>
            </a:r>
            <a:r>
              <a:rPr lang="en-US" altLang="zh-CN" dirty="0" smtClean="0"/>
              <a:t> graph is a </a:t>
            </a:r>
            <a:r>
              <a:rPr lang="en-US" altLang="zh-CN" dirty="0" smtClean="0">
                <a:solidFill>
                  <a:srgbClr val="FF0000"/>
                </a:solidFill>
              </a:rPr>
              <a:t>tree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Won’t encounter repeated states.</a:t>
            </a:r>
          </a:p>
          <a:p>
            <a:pPr lvl="1"/>
            <a:r>
              <a:rPr lang="en-US" altLang="zh-CN" dirty="0" smtClean="0"/>
              <a:t>We will discuss it later.</a:t>
            </a:r>
          </a:p>
          <a:p>
            <a:r>
              <a:rPr lang="en-US" altLang="zh-CN" dirty="0" smtClean="0"/>
              <a:t>Search strategies: BFS, UCS, DFS, IDS.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Breadth-first search (BFS)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a queue (First-in First-out) </a:t>
            </a:r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571744"/>
            <a:ext cx="37719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1941506"/>
            <a:ext cx="4071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 err="1" smtClean="0"/>
              <a:t>en_queue</a:t>
            </a:r>
            <a:r>
              <a:rPr lang="en-US" altLang="zh-CN" sz="2400" dirty="0" smtClean="0"/>
              <a:t>(Initial states) </a:t>
            </a:r>
          </a:p>
          <a:p>
            <a:pPr lvl="1"/>
            <a:r>
              <a:rPr lang="en-US" altLang="zh-CN" sz="2400" dirty="0" smtClean="0"/>
              <a:t>While (queue not empty) </a:t>
            </a:r>
          </a:p>
          <a:p>
            <a:pPr lvl="1"/>
            <a:r>
              <a:rPr lang="en-US" altLang="zh-CN" sz="2400" dirty="0" smtClean="0"/>
              <a:t>	s = </a:t>
            </a:r>
            <a:r>
              <a:rPr lang="en-US" altLang="zh-CN" sz="2400" dirty="0" err="1" smtClean="0"/>
              <a:t>de_queue</a:t>
            </a:r>
            <a:r>
              <a:rPr lang="en-US" altLang="zh-CN" sz="2400" dirty="0" smtClean="0"/>
              <a:t>() </a:t>
            </a:r>
          </a:p>
          <a:p>
            <a:pPr lvl="1"/>
            <a:r>
              <a:rPr lang="en-US" altLang="zh-CN" sz="2400" dirty="0" smtClean="0"/>
              <a:t>	if (s==goal) success! </a:t>
            </a:r>
          </a:p>
          <a:p>
            <a:pPr lvl="1"/>
            <a:r>
              <a:rPr lang="en-US" altLang="zh-CN" sz="2400" dirty="0" smtClean="0"/>
              <a:t>	T = </a:t>
            </a:r>
            <a:r>
              <a:rPr lang="en-US" altLang="zh-CN" sz="2400" dirty="0" err="1" smtClean="0"/>
              <a:t>succs</a:t>
            </a:r>
            <a:r>
              <a:rPr lang="en-US" altLang="zh-CN" sz="2400" dirty="0" smtClean="0"/>
              <a:t>(s) </a:t>
            </a:r>
          </a:p>
          <a:p>
            <a:pPr lvl="1"/>
            <a:r>
              <a:rPr lang="en-US" altLang="zh-CN" sz="2400" dirty="0" smtClean="0"/>
              <a:t>	for t in T: </a:t>
            </a:r>
            <a:r>
              <a:rPr lang="en-US" altLang="zh-CN" sz="2400" dirty="0" err="1" smtClean="0"/>
              <a:t>t.prev</a:t>
            </a:r>
            <a:r>
              <a:rPr lang="en-US" altLang="zh-CN" sz="2400" dirty="0" smtClean="0"/>
              <a:t>=s </a:t>
            </a:r>
          </a:p>
          <a:p>
            <a:pPr lvl="1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en_queue</a:t>
            </a:r>
            <a:r>
              <a:rPr lang="en-US" altLang="zh-CN" sz="2400" dirty="0" smtClean="0"/>
              <a:t>(T) </a:t>
            </a:r>
          </a:p>
          <a:p>
            <a:pPr lvl="1"/>
            <a:r>
              <a:rPr lang="en-US" altLang="zh-CN" sz="2400" dirty="0" err="1" smtClean="0"/>
              <a:t>endWhile</a:t>
            </a:r>
            <a:r>
              <a:rPr lang="en-US" altLang="zh-CN" sz="2400" dirty="0" smtClean="0"/>
              <a:t> </a:t>
            </a:r>
          </a:p>
          <a:p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357422" y="4929199"/>
            <a:ext cx="25003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We need back pointers to recover the solution path. </a:t>
            </a:r>
            <a:endParaRPr lang="zh-CN" altLang="en-US" sz="2000" dirty="0"/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3214679" y="4199287"/>
            <a:ext cx="392908" cy="7299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Performance of BFS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Assume: </a:t>
            </a:r>
          </a:p>
          <a:p>
            <a:pPr lvl="1"/>
            <a:r>
              <a:rPr lang="en-US" altLang="zh-CN" dirty="0" smtClean="0"/>
              <a:t>the graph may be infinite. </a:t>
            </a:r>
          </a:p>
          <a:p>
            <a:pPr lvl="1"/>
            <a:r>
              <a:rPr lang="en-US" altLang="zh-CN" dirty="0" smtClean="0"/>
              <a:t>Goal(s) exists and is only finite steps away. </a:t>
            </a:r>
          </a:p>
          <a:p>
            <a:r>
              <a:rPr lang="en-US" altLang="zh-CN" dirty="0" smtClean="0"/>
              <a:t>Will BFS find at least one goal? </a:t>
            </a:r>
          </a:p>
          <a:p>
            <a:r>
              <a:rPr lang="en-US" altLang="zh-CN" dirty="0" smtClean="0"/>
              <a:t>Will BFS find the least cost goal? </a:t>
            </a:r>
          </a:p>
          <a:p>
            <a:r>
              <a:rPr lang="en-US" altLang="zh-CN" dirty="0" smtClean="0"/>
              <a:t>Time complexity? </a:t>
            </a:r>
          </a:p>
          <a:p>
            <a:pPr lvl="1"/>
            <a:r>
              <a:rPr lang="en-US" altLang="zh-CN" dirty="0" smtClean="0"/>
              <a:t>Number of states generated </a:t>
            </a:r>
          </a:p>
          <a:p>
            <a:pPr lvl="1"/>
            <a:r>
              <a:rPr lang="en-US" altLang="zh-CN" dirty="0" smtClean="0"/>
              <a:t>Goal: </a:t>
            </a:r>
            <a:r>
              <a:rPr lang="en-US" altLang="zh-CN" b="1" i="1" dirty="0" smtClean="0"/>
              <a:t>d </a:t>
            </a:r>
            <a:r>
              <a:rPr lang="en-US" altLang="zh-CN" dirty="0" smtClean="0"/>
              <a:t>edges away </a:t>
            </a:r>
          </a:p>
          <a:p>
            <a:pPr lvl="1"/>
            <a:r>
              <a:rPr lang="en-US" altLang="zh-CN" dirty="0" smtClean="0"/>
              <a:t>Branching factor: </a:t>
            </a:r>
            <a:r>
              <a:rPr lang="en-US" altLang="zh-CN" b="1" i="1" dirty="0" smtClean="0"/>
              <a:t>b </a:t>
            </a:r>
          </a:p>
          <a:p>
            <a:r>
              <a:rPr lang="en-US" altLang="zh-CN" dirty="0" smtClean="0"/>
              <a:t>Space complexity? </a:t>
            </a:r>
          </a:p>
          <a:p>
            <a:pPr lvl="1"/>
            <a:r>
              <a:rPr lang="en-US" altLang="zh-CN" dirty="0" smtClean="0"/>
              <a:t>Number of states stored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Performance of BFS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Completeness: yes, BFS will find a goal. </a:t>
            </a:r>
          </a:p>
          <a:p>
            <a:r>
              <a:rPr lang="en-US" altLang="zh-CN" dirty="0" smtClean="0"/>
              <a:t>Optimality: yes, if edges cost 1 (more generally positive non-decreasing in depth), no otherwise. </a:t>
            </a:r>
          </a:p>
          <a:p>
            <a:r>
              <a:rPr lang="en-US" altLang="zh-CN" dirty="0" smtClean="0"/>
              <a:t>Time complexity (worst case): goal is the last node at radius </a:t>
            </a:r>
            <a:r>
              <a:rPr lang="en-US" altLang="zh-CN" b="1" i="1" dirty="0" smtClean="0"/>
              <a:t>d. </a:t>
            </a:r>
          </a:p>
          <a:p>
            <a:pPr lvl="1"/>
            <a:r>
              <a:rPr lang="en-US" altLang="zh-CN" dirty="0" smtClean="0"/>
              <a:t>Have to generate all nodes at radius </a:t>
            </a:r>
            <a:r>
              <a:rPr lang="en-US" altLang="zh-CN" b="1" i="1" dirty="0" smtClean="0"/>
              <a:t>d. </a:t>
            </a:r>
          </a:p>
          <a:p>
            <a:pPr lvl="1"/>
            <a:r>
              <a:rPr lang="en-US" altLang="zh-CN" b="1" i="1" dirty="0" smtClean="0"/>
              <a:t>b + b</a:t>
            </a:r>
            <a:r>
              <a:rPr lang="en-US" altLang="zh-CN" b="1" i="1" baseline="30000" dirty="0" smtClean="0"/>
              <a:t>2</a:t>
            </a:r>
            <a:r>
              <a:rPr lang="en-US" altLang="zh-CN" b="1" i="1" dirty="0" smtClean="0"/>
              <a:t> + … + </a:t>
            </a:r>
            <a:r>
              <a:rPr lang="en-US" altLang="zh-CN" b="1" i="1" dirty="0" err="1" smtClean="0"/>
              <a:t>b</a:t>
            </a:r>
            <a:r>
              <a:rPr lang="en-US" altLang="zh-CN" b="1" i="1" baseline="30000" dirty="0" err="1" smtClean="0"/>
              <a:t>d</a:t>
            </a:r>
            <a:r>
              <a:rPr lang="en-US" altLang="zh-CN" b="1" i="1" dirty="0" smtClean="0"/>
              <a:t> ~ O(</a:t>
            </a:r>
            <a:r>
              <a:rPr lang="en-US" altLang="zh-CN" b="1" i="1" dirty="0" err="1" smtClean="0"/>
              <a:t>b</a:t>
            </a:r>
            <a:r>
              <a:rPr lang="en-US" altLang="zh-CN" b="1" i="1" baseline="30000" dirty="0" err="1" smtClean="0"/>
              <a:t>d</a:t>
            </a:r>
            <a:r>
              <a:rPr lang="en-US" altLang="zh-CN" b="1" i="1" dirty="0" smtClean="0"/>
              <a:t>) </a:t>
            </a:r>
          </a:p>
          <a:p>
            <a:r>
              <a:rPr lang="en-US" altLang="zh-CN" dirty="0" smtClean="0"/>
              <a:t>Space complexity: </a:t>
            </a:r>
            <a:r>
              <a:rPr lang="en-US" altLang="zh-CN" b="1" i="1" dirty="0" smtClean="0"/>
              <a:t>O(</a:t>
            </a:r>
            <a:r>
              <a:rPr lang="en-US" altLang="zh-CN" b="1" i="1" dirty="0" err="1" smtClean="0"/>
              <a:t>b</a:t>
            </a:r>
            <a:r>
              <a:rPr lang="en-US" altLang="zh-CN" b="1" i="1" baseline="30000" dirty="0" err="1" smtClean="0"/>
              <a:t>d</a:t>
            </a:r>
            <a:r>
              <a:rPr lang="en-US" altLang="zh-CN" b="1" i="1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Uniform-cost search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the least-cost goal </a:t>
            </a:r>
          </a:p>
          <a:p>
            <a:r>
              <a:rPr lang="en-US" altLang="zh-CN" dirty="0" smtClean="0"/>
              <a:t>Each node has a path cost from start (= sum of edge costs along the path). Expand the least cost node first. </a:t>
            </a:r>
          </a:p>
          <a:p>
            <a:r>
              <a:rPr lang="en-US" altLang="zh-CN" dirty="0" smtClean="0"/>
              <a:t>Use a priority queue instead of a normal queue </a:t>
            </a:r>
          </a:p>
          <a:p>
            <a:pPr lvl="1"/>
            <a:r>
              <a:rPr lang="en-US" altLang="zh-CN" dirty="0" smtClean="0"/>
              <a:t>Always take out the least cost item </a:t>
            </a:r>
          </a:p>
          <a:p>
            <a:pPr lvl="1"/>
            <a:r>
              <a:rPr lang="en-US" altLang="zh-CN" dirty="0" smtClean="0"/>
              <a:t>Remember </a:t>
            </a:r>
            <a:r>
              <a:rPr lang="en-US" altLang="zh-CN" i="1" dirty="0" smtClean="0"/>
              <a:t>heap? </a:t>
            </a:r>
            <a:r>
              <a:rPr lang="en-US" altLang="zh-CN" dirty="0" smtClean="0"/>
              <a:t>time</a:t>
            </a:r>
            <a:r>
              <a:rPr lang="en-US" altLang="zh-CN" i="1" dirty="0" smtClean="0"/>
              <a:t> </a:t>
            </a:r>
            <a:r>
              <a:rPr lang="en-US" altLang="zh-CN" b="1" i="1" dirty="0" smtClean="0"/>
              <a:t>O(log(number of items in heap)) </a:t>
            </a:r>
          </a:p>
          <a:p>
            <a:r>
              <a:rPr lang="en-US" altLang="zh-CN" dirty="0" smtClean="0"/>
              <a:t>Complete and optimal (if edge costs &gt;= </a:t>
            </a:r>
            <a:r>
              <a:rPr lang="el-GR" altLang="zh-CN" b="1" i="1" dirty="0" smtClean="0">
                <a:latin typeface="Times New Roman"/>
                <a:cs typeface="Times New Roman"/>
              </a:rPr>
              <a:t>ε </a:t>
            </a:r>
            <a:r>
              <a:rPr lang="en-US" altLang="zh-CN" dirty="0" smtClean="0"/>
              <a:t>&gt; 0) </a:t>
            </a:r>
          </a:p>
          <a:p>
            <a:r>
              <a:rPr lang="en-US" altLang="zh-CN" dirty="0" smtClean="0"/>
              <a:t>Time and space: can be much worse than BFS </a:t>
            </a:r>
          </a:p>
          <a:p>
            <a:pPr lvl="1"/>
            <a:r>
              <a:rPr lang="en-US" altLang="zh-CN" dirty="0" smtClean="0"/>
              <a:t>Let </a:t>
            </a:r>
            <a:r>
              <a:rPr lang="en-US" altLang="zh-CN" b="1" i="1" dirty="0" smtClean="0"/>
              <a:t>C*</a:t>
            </a:r>
            <a:r>
              <a:rPr lang="en-US" altLang="zh-CN" dirty="0" smtClean="0"/>
              <a:t> be the cost of the least-cost goal </a:t>
            </a:r>
          </a:p>
          <a:p>
            <a:pPr lvl="1"/>
            <a:r>
              <a:rPr lang="en-US" altLang="zh-CN" b="1" i="1" dirty="0" smtClean="0"/>
              <a:t>O(</a:t>
            </a:r>
            <a:r>
              <a:rPr lang="en-US" altLang="zh-CN" b="1" i="1" dirty="0" err="1" smtClean="0"/>
              <a:t>b</a:t>
            </a:r>
            <a:r>
              <a:rPr lang="en-US" altLang="zh-CN" b="1" i="1" baseline="30000" dirty="0" err="1" smtClean="0"/>
              <a:t>C</a:t>
            </a:r>
            <a:r>
              <a:rPr lang="en-US" altLang="zh-CN" b="1" i="1" baseline="30000" dirty="0" smtClean="0"/>
              <a:t>*/ </a:t>
            </a:r>
            <a:r>
              <a:rPr lang="el-GR" altLang="zh-CN" b="1" i="1" baseline="30000" dirty="0" smtClean="0">
                <a:latin typeface="Times New Roman"/>
                <a:cs typeface="Times New Roman"/>
              </a:rPr>
              <a:t>ε</a:t>
            </a:r>
            <a:r>
              <a:rPr lang="en-US" altLang="zh-CN" b="1" i="1" dirty="0" smtClean="0"/>
              <a:t>),</a:t>
            </a:r>
            <a:r>
              <a:rPr lang="en-US" altLang="zh-CN" dirty="0" smtClean="0"/>
              <a:t> possibly </a:t>
            </a:r>
            <a:r>
              <a:rPr lang="en-US" altLang="zh-CN" b="1" i="1" dirty="0" smtClean="0"/>
              <a:t>C*/ </a:t>
            </a:r>
            <a:r>
              <a:rPr lang="el-GR" altLang="zh-CN" b="1" i="1" dirty="0" smtClean="0">
                <a:latin typeface="Times New Roman"/>
                <a:cs typeface="Times New Roman"/>
              </a:rPr>
              <a:t>ε </a:t>
            </a:r>
            <a:r>
              <a:rPr lang="en-US" altLang="zh-CN" b="1" i="1" dirty="0" smtClean="0"/>
              <a:t>&gt;&gt; d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3864</TotalTime>
  <Words>1506</Words>
  <PresentationFormat>全屏显示(4:3)</PresentationFormat>
  <Paragraphs>265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2_Studio</vt:lpstr>
      <vt:lpstr>Lecture 5 Search</vt:lpstr>
      <vt:lpstr>The search example</vt:lpstr>
      <vt:lpstr>The search example</vt:lpstr>
      <vt:lpstr>A directed graph in state space </vt:lpstr>
      <vt:lpstr>Uninformed search </vt:lpstr>
      <vt:lpstr>Breadth-first search (BFS) </vt:lpstr>
      <vt:lpstr>Performance of BFS </vt:lpstr>
      <vt:lpstr>Performance of BFS </vt:lpstr>
      <vt:lpstr>Uniform-cost search </vt:lpstr>
      <vt:lpstr>Depth-first search </vt:lpstr>
      <vt:lpstr>Performance of DFS </vt:lpstr>
      <vt:lpstr>Iterative deepening search</vt:lpstr>
      <vt:lpstr>Iterative deepening search</vt:lpstr>
      <vt:lpstr>Bidirectional search </vt:lpstr>
      <vt:lpstr>Performance of search algorithms</vt:lpstr>
      <vt:lpstr>Search example</vt:lpstr>
      <vt:lpstr>Node expansion</vt:lpstr>
      <vt:lpstr>General graph search</vt:lpstr>
      <vt:lpstr>General graph search</vt:lpstr>
      <vt:lpstr>   Informed search </vt:lpstr>
      <vt:lpstr> Recall: Uniform-cost search </vt:lpstr>
      <vt:lpstr>Best-first greedy search </vt:lpstr>
      <vt:lpstr>A search</vt:lpstr>
      <vt:lpstr> A* search </vt:lpstr>
      <vt:lpstr> Admissible heuristic functions h</vt:lpstr>
      <vt:lpstr> Admissible heuristics </vt:lpstr>
      <vt:lpstr>Some tricks</vt:lpstr>
      <vt:lpstr> The A* algorithm </vt:lpstr>
      <vt:lpstr>Consistent heuristics</vt:lpstr>
      <vt:lpstr>Behavior of A* with consistent heuristic</vt:lpstr>
      <vt:lpstr>Properties of A*</vt:lpstr>
      <vt:lpstr>Traveling salesman problem</vt:lpstr>
      <vt:lpstr>Iterative-Deepening A*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ZZZ</dc:creator>
  <cp:lastModifiedBy>Microsoft</cp:lastModifiedBy>
  <cp:revision>695</cp:revision>
  <dcterms:created xsi:type="dcterms:W3CDTF">2014-09-15T06:27:30Z</dcterms:created>
  <dcterms:modified xsi:type="dcterms:W3CDTF">2014-10-31T05:32:26Z</dcterms:modified>
</cp:coreProperties>
</file>