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90" r:id="rId2"/>
  </p:sldMasterIdLst>
  <p:notesMasterIdLst>
    <p:notesMasterId r:id="rId77"/>
  </p:notesMasterIdLst>
  <p:sldIdLst>
    <p:sldId id="256" r:id="rId3"/>
    <p:sldId id="386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89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516" r:id="rId37"/>
    <p:sldId id="517" r:id="rId38"/>
    <p:sldId id="474" r:id="rId39"/>
    <p:sldId id="475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484" r:id="rId49"/>
    <p:sldId id="487" r:id="rId50"/>
    <p:sldId id="488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15" r:id="rId62"/>
    <p:sldId id="501" r:id="rId63"/>
    <p:sldId id="502" r:id="rId64"/>
    <p:sldId id="503" r:id="rId65"/>
    <p:sldId id="504" r:id="rId66"/>
    <p:sldId id="505" r:id="rId67"/>
    <p:sldId id="506" r:id="rId68"/>
    <p:sldId id="507" r:id="rId69"/>
    <p:sldId id="508" r:id="rId70"/>
    <p:sldId id="509" r:id="rId71"/>
    <p:sldId id="510" r:id="rId72"/>
    <p:sldId id="511" r:id="rId73"/>
    <p:sldId id="512" r:id="rId74"/>
    <p:sldId id="513" r:id="rId75"/>
    <p:sldId id="514" r:id="rId7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BD3"/>
    <a:srgbClr val="E6E3D0"/>
    <a:srgbClr val="E1DEC5"/>
    <a:srgbClr val="8F6D58"/>
    <a:srgbClr val="906D58"/>
    <a:srgbClr val="EDE7E3"/>
    <a:srgbClr val="EAE3DE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1" autoAdjust="0"/>
    <p:restoredTop sz="94585" autoAdjust="0"/>
  </p:normalViewPr>
  <p:slideViewPr>
    <p:cSldViewPr>
      <p:cViewPr varScale="1">
        <p:scale>
          <a:sx n="85" d="100"/>
          <a:sy n="85" d="100"/>
        </p:scale>
        <p:origin x="-17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AFCE00-0AAB-43E0-AB21-2AD08B62BA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84B30-5442-4D10-94DF-E7817CE0693E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28" tIns="45714" rIns="91428" bIns="45714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55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559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75452697-D414-43AD-AE46-BD62EFAF38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942C9-294C-4E9F-B478-A01B995A4E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9250" y="692150"/>
            <a:ext cx="1981200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692150"/>
            <a:ext cx="5791200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65192-5504-49CE-BB46-19DE73D0BF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A0A6F7-AE0E-4E72-87CD-28EF7D30ED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E0CD-113D-4DD3-859B-D339B27D8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262BF-5540-4EA3-BDBB-735078D3C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FCD20-8147-4765-B975-1A843ED52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B7955-F3BF-4757-B5CF-BC67FD749E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71330-087A-409F-B9DC-7E751AD5FB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7B1C0-9158-44A5-9CD4-00257026B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4A39F-C358-4CCB-B9EF-C9A2C853EB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EE2B2-81A5-40EC-ABFB-6226FC0456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62B25-D1D3-4023-927B-BD04A02FFE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88FE9-4E6E-4C3A-9FFE-2E42F0BF2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AD28A-97F1-463F-A765-F6F8554A56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06DB-4DEC-4C08-ACC4-8924DE5B6F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765E9-B2AE-407F-A3AE-E2682A9EB1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A36CC-20D6-4B1C-B667-D8DCA2757F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F007E-612F-49AD-9116-80FDFFFD3B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6961-3AE1-4249-B10E-D6E1934152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9E5-8CB8-426A-9202-690A132E8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0DF26-3A1D-46F7-A1E9-9A956E426E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5128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9456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456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129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94567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4568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123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9215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kumimoji="0" sz="26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B0680434-3194-4791-9084-25C9E5484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A7A9525-BABB-481D-A59B-50FC8F713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795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524000"/>
            <a:ext cx="7623175" cy="1752600"/>
          </a:xfrm>
        </p:spPr>
        <p:txBody>
          <a:bodyPr/>
          <a:lstStyle/>
          <a:p>
            <a:pPr eaLnBrk="1" hangingPunct="1"/>
            <a:r>
              <a:rPr lang="en-US" altLang="zh-CN" sz="6900" smtClean="0"/>
              <a:t>Weighted Graph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708275"/>
            <a:ext cx="8362950" cy="2041525"/>
          </a:xfrm>
        </p:spPr>
        <p:txBody>
          <a:bodyPr/>
          <a:lstStyle/>
          <a:p>
            <a:pPr eaLnBrk="1" hangingPunct="1"/>
            <a:endParaRPr lang="en-US" altLang="zh-CN" sz="4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Predecessor Subgraph</a:t>
            </a:r>
            <a:endParaRPr lang="en-US" altLang="zh-CN" smtClean="0"/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255588" y="857250"/>
            <a:ext cx="8674100" cy="1200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Lemma 24.16:</a:t>
            </a:r>
            <a:r>
              <a:rPr kumimoji="0" lang="en-US" altLang="zh-CN" sz="2400">
                <a:solidFill>
                  <a:schemeClr val="tx1"/>
                </a:solidFill>
              </a:rPr>
              <a:t> Assume given graph G has no negative-weight cycles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reachable from s.  Let G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= predecessor subgraph. </a:t>
            </a:r>
            <a:r>
              <a:rPr kumimoji="0" lang="en-US" altLang="zh-CN" sz="2400">
                <a:solidFill>
                  <a:schemeClr val="tx1"/>
                </a:solidFill>
              </a:rPr>
              <a:t>G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is always a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tree with root s (i.e., this property is an invariant).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54000" y="2103438"/>
            <a:ext cx="8583613" cy="43830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chemeClr val="tx1"/>
                </a:solidFill>
              </a:rPr>
              <a:t>Proof: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Two proof obligations:</a:t>
            </a:r>
          </a:p>
          <a:p>
            <a:pPr lvl="1" algn="l" eaLnBrk="0" hangingPunct="0"/>
            <a:r>
              <a:rPr kumimoji="0" lang="en-US" altLang="zh-CN" sz="2400" b="1">
                <a:solidFill>
                  <a:srgbClr val="CC0000"/>
                </a:solidFill>
              </a:rPr>
              <a:t>(1)</a:t>
            </a:r>
            <a:r>
              <a:rPr kumimoji="0" lang="en-US" altLang="zh-CN" sz="2400">
                <a:solidFill>
                  <a:srgbClr val="CC0000"/>
                </a:solidFill>
              </a:rPr>
              <a:t> G</a:t>
            </a:r>
            <a:r>
              <a:rPr kumimoji="0" lang="en-US" altLang="zh-CN" sz="2400" baseline="-25000">
                <a:solidFill>
                  <a:srgbClr val="CC0000"/>
                </a:solidFill>
                <a:sym typeface="Symbol" pitchFamily="18" charset="2"/>
              </a:rPr>
              <a:t></a:t>
            </a:r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  is acyclic.</a:t>
            </a:r>
          </a:p>
          <a:p>
            <a:pPr lvl="1" algn="l" eaLnBrk="0" hangingPunct="0"/>
            <a:r>
              <a:rPr kumimoji="0" lang="en-US" altLang="zh-CN" sz="2400" b="1">
                <a:solidFill>
                  <a:srgbClr val="CC0000"/>
                </a:solidFill>
                <a:sym typeface="Symbol" pitchFamily="18" charset="2"/>
              </a:rPr>
              <a:t>(2)</a:t>
            </a:r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 There exists a unique path from source s to each vertex in </a:t>
            </a:r>
            <a:r>
              <a:rPr kumimoji="0" lang="en-US" altLang="zh-CN" sz="2400">
                <a:solidFill>
                  <a:srgbClr val="CC0000"/>
                </a:solidFill>
              </a:rPr>
              <a:t>V</a:t>
            </a:r>
            <a:r>
              <a:rPr kumimoji="0" lang="en-US" altLang="zh-CN" sz="2400" baseline="-25000">
                <a:solidFill>
                  <a:srgbClr val="CC0000"/>
                </a:solidFill>
                <a:sym typeface="Symbol" pitchFamily="18" charset="2"/>
              </a:rPr>
              <a:t></a:t>
            </a:r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.</a:t>
            </a:r>
          </a:p>
          <a:p>
            <a:pPr algn="l" eaLnBrk="0" hangingPunct="0"/>
            <a:endParaRPr kumimoji="0" lang="en-US" altLang="zh-CN" sz="1400">
              <a:solidFill>
                <a:srgbClr val="CC0000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  <a:sym typeface="Symbol" pitchFamily="18" charset="2"/>
              </a:rPr>
              <a:t>Proof of (1):</a:t>
            </a:r>
            <a:endParaRPr kumimoji="0" lang="en-US" altLang="zh-CN" sz="2400" b="1" u="sng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endParaRPr kumimoji="0" lang="en-US" altLang="zh-CN" sz="10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Suppose there exists a cycle c </a:t>
            </a:r>
            <a:r>
              <a:rPr kumimoji="0" lang="en-US" altLang="zh-CN" sz="2400">
                <a:solidFill>
                  <a:schemeClr val="tx1"/>
                </a:solidFill>
              </a:rPr>
              <a:t>= ‹v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0" lang="en-US" altLang="zh-CN" sz="2400">
                <a:solidFill>
                  <a:schemeClr val="tx1"/>
                </a:solidFill>
              </a:rPr>
              <a:t>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0" lang="en-US" altLang="zh-CN" sz="2400">
                <a:solidFill>
                  <a:schemeClr val="tx1"/>
                </a:solidFill>
              </a:rPr>
              <a:t>, …,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›, where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0" lang="en-US" altLang="zh-CN" sz="2400">
                <a:solidFill>
                  <a:schemeClr val="tx1"/>
                </a:solidFill>
              </a:rPr>
              <a:t> =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We have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[v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= 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i-1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for i = 1, 2, …, k.</a:t>
            </a:r>
          </a:p>
          <a:p>
            <a:pPr algn="l" eaLnBrk="0" hangingPunct="0"/>
            <a:endParaRPr kumimoji="0" lang="en-US" altLang="zh-CN" sz="10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Assume relaxation of (v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k-1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, 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) created the cycle.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We show cycle has a negative weight.</a:t>
            </a:r>
          </a:p>
          <a:p>
            <a:pPr algn="l" eaLnBrk="0" hangingPunct="0"/>
            <a:endParaRPr kumimoji="0" lang="en-US" altLang="zh-CN" sz="8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 b="1" u="sng">
                <a:solidFill>
                  <a:schemeClr val="tx1"/>
                </a:solidFill>
                <a:sym typeface="Symbol" pitchFamily="18" charset="2"/>
              </a:rPr>
              <a:t>Note: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Cycle must be reachable from s.  </a:t>
            </a:r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(Why?)</a:t>
            </a:r>
            <a:endParaRPr kumimoji="0" lang="en-US" altLang="zh-CN"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Proof of (1) (Continued)</a:t>
            </a:r>
            <a:endParaRPr lang="en-US" altLang="zh-CN" smtClean="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263" y="817563"/>
            <a:ext cx="8572500" cy="3255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>
                <a:solidFill>
                  <a:srgbClr val="CC0000"/>
                </a:solidFill>
              </a:rPr>
              <a:t>Before call to Relax(v</a:t>
            </a:r>
            <a:r>
              <a:rPr kumimoji="0" lang="en-US" altLang="zh-CN" sz="2400" b="1" baseline="-25000">
                <a:solidFill>
                  <a:srgbClr val="CC0000"/>
                </a:solidFill>
              </a:rPr>
              <a:t>k-1</a:t>
            </a:r>
            <a:r>
              <a:rPr kumimoji="0" lang="en-US" altLang="zh-CN" sz="2400" b="1">
                <a:solidFill>
                  <a:srgbClr val="CC0000"/>
                </a:solidFill>
              </a:rPr>
              <a:t>, v</a:t>
            </a:r>
            <a:r>
              <a:rPr kumimoji="0" lang="en-US" altLang="zh-CN" sz="2400" b="1" baseline="-25000">
                <a:solidFill>
                  <a:srgbClr val="CC0000"/>
                </a:solidFill>
              </a:rPr>
              <a:t>k</a:t>
            </a:r>
            <a:r>
              <a:rPr kumimoji="0" lang="en-US" altLang="zh-CN" sz="2400" b="1">
                <a:solidFill>
                  <a:srgbClr val="CC0000"/>
                </a:solidFill>
              </a:rPr>
              <a:t>, w):</a:t>
            </a:r>
            <a:endParaRPr kumimoji="0" lang="en-US" altLang="zh-CN" sz="2400" b="1">
              <a:solidFill>
                <a:schemeClr val="tx1"/>
              </a:solidFill>
            </a:endParaRPr>
          </a:p>
          <a:p>
            <a:pPr algn="l" eaLnBrk="0" hangingPunct="0"/>
            <a:endParaRPr kumimoji="0" lang="en-US" altLang="zh-CN" sz="900">
              <a:solidFill>
                <a:schemeClr val="tx1"/>
              </a:solidFill>
            </a:endParaRP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[v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= 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i-1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for i = 1, …, k–1.</a:t>
            </a:r>
          </a:p>
          <a:p>
            <a:pPr lvl="1" algn="l" eaLnBrk="0" hangingPunct="0"/>
            <a:endParaRPr kumimoji="0" lang="en-US" altLang="zh-CN" sz="800">
              <a:solidFill>
                <a:schemeClr val="tx1"/>
              </a:solidFill>
              <a:sym typeface="Symbol" pitchFamily="18" charset="2"/>
            </a:endParaRP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Implies 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was last updated by “d[v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:= 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i-1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+ w(v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i-1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, 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)”</a:t>
            </a: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for i = 1, …, k–1.</a:t>
            </a:r>
          </a:p>
          <a:p>
            <a:pPr lvl="1" algn="l" eaLnBrk="0" hangingPunct="0"/>
            <a:endParaRPr kumimoji="0" lang="en-US" altLang="zh-CN" sz="900">
              <a:solidFill>
                <a:schemeClr val="tx1"/>
              </a:solidFill>
              <a:sym typeface="Symbol" pitchFamily="18" charset="2"/>
            </a:endParaRP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Implies </a:t>
            </a:r>
            <a:r>
              <a:rPr kumimoji="0" lang="en-US" altLang="zh-CN" sz="2400">
                <a:sym typeface="Symbol" pitchFamily="18" charset="2"/>
              </a:rPr>
              <a:t>d[v</a:t>
            </a:r>
            <a:r>
              <a:rPr kumimoji="0" lang="en-US" altLang="zh-CN" sz="2400" baseline="-25000">
                <a:sym typeface="Symbol" pitchFamily="18" charset="2"/>
              </a:rPr>
              <a:t>i</a:t>
            </a:r>
            <a:r>
              <a:rPr kumimoji="0" lang="en-US" altLang="zh-CN" sz="2400">
                <a:sym typeface="Symbol" pitchFamily="18" charset="2"/>
              </a:rPr>
              <a:t>]  d[v</a:t>
            </a:r>
            <a:r>
              <a:rPr kumimoji="0" lang="en-US" altLang="zh-CN" sz="2400" baseline="-25000">
                <a:sym typeface="Symbol" pitchFamily="18" charset="2"/>
              </a:rPr>
              <a:t>i-1</a:t>
            </a:r>
            <a:r>
              <a:rPr kumimoji="0" lang="en-US" altLang="zh-CN" sz="2400">
                <a:sym typeface="Symbol" pitchFamily="18" charset="2"/>
              </a:rPr>
              <a:t>] + w(v</a:t>
            </a:r>
            <a:r>
              <a:rPr kumimoji="0" lang="en-US" altLang="zh-CN" sz="2400" baseline="-25000">
                <a:sym typeface="Symbol" pitchFamily="18" charset="2"/>
              </a:rPr>
              <a:t>i-1</a:t>
            </a:r>
            <a:r>
              <a:rPr kumimoji="0" lang="en-US" altLang="zh-CN" sz="2400">
                <a:sym typeface="Symbol" pitchFamily="18" charset="2"/>
              </a:rPr>
              <a:t>,</a:t>
            </a:r>
            <a:r>
              <a:rPr kumimoji="0" lang="en-US" altLang="zh-CN" sz="2400" baseline="-25000">
                <a:sym typeface="Symbol" pitchFamily="18" charset="2"/>
              </a:rPr>
              <a:t> </a:t>
            </a:r>
            <a:r>
              <a:rPr kumimoji="0" lang="en-US" altLang="zh-CN" sz="2400">
                <a:sym typeface="Symbol" pitchFamily="18" charset="2"/>
              </a:rPr>
              <a:t>v</a:t>
            </a:r>
            <a:r>
              <a:rPr kumimoji="0" lang="en-US" altLang="zh-CN" sz="2400" baseline="-25000">
                <a:sym typeface="Symbol" pitchFamily="18" charset="2"/>
              </a:rPr>
              <a:t>i</a:t>
            </a:r>
            <a:r>
              <a:rPr kumimoji="0" lang="en-US" altLang="zh-CN" sz="2400">
                <a:sym typeface="Symbol" pitchFamily="18" charset="2"/>
              </a:rPr>
              <a:t>) for i = 1, …, k–1.</a:t>
            </a:r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lvl="1" algn="l" eaLnBrk="0" hangingPunct="0"/>
            <a:endParaRPr kumimoji="0" lang="en-US" altLang="zh-CN" sz="1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Because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[v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is changed by call,  </a:t>
            </a:r>
            <a:r>
              <a:rPr kumimoji="0" lang="en-US" altLang="zh-CN" sz="2400">
                <a:sym typeface="Symbol" pitchFamily="18" charset="2"/>
              </a:rPr>
              <a:t>d[v</a:t>
            </a:r>
            <a:r>
              <a:rPr kumimoji="0" lang="en-US" altLang="zh-CN" sz="2400" baseline="-25000">
                <a:sym typeface="Symbol" pitchFamily="18" charset="2"/>
              </a:rPr>
              <a:t>k</a:t>
            </a:r>
            <a:r>
              <a:rPr kumimoji="0" lang="en-US" altLang="zh-CN" sz="2400">
                <a:sym typeface="Symbol" pitchFamily="18" charset="2"/>
              </a:rPr>
              <a:t>] &gt; d[v</a:t>
            </a:r>
            <a:r>
              <a:rPr kumimoji="0" lang="en-US" altLang="zh-CN" sz="2400" baseline="-25000">
                <a:sym typeface="Symbol" pitchFamily="18" charset="2"/>
              </a:rPr>
              <a:t>k-1</a:t>
            </a:r>
            <a:r>
              <a:rPr kumimoji="0" lang="en-US" altLang="zh-CN" sz="2400">
                <a:sym typeface="Symbol" pitchFamily="18" charset="2"/>
              </a:rPr>
              <a:t>] + w(v</a:t>
            </a:r>
            <a:r>
              <a:rPr kumimoji="0" lang="en-US" altLang="zh-CN" sz="2400" baseline="-25000">
                <a:sym typeface="Symbol" pitchFamily="18" charset="2"/>
              </a:rPr>
              <a:t>k-1</a:t>
            </a:r>
            <a:r>
              <a:rPr kumimoji="0" lang="en-US" altLang="zh-CN" sz="2400">
                <a:sym typeface="Symbol" pitchFamily="18" charset="2"/>
              </a:rPr>
              <a:t>,</a:t>
            </a:r>
            <a:r>
              <a:rPr kumimoji="0" lang="en-US" altLang="zh-CN" sz="2400" baseline="-25000">
                <a:sym typeface="Symbol" pitchFamily="18" charset="2"/>
              </a:rPr>
              <a:t> </a:t>
            </a:r>
            <a:r>
              <a:rPr kumimoji="0" lang="en-US" altLang="zh-CN" sz="2400">
                <a:sym typeface="Symbol" pitchFamily="18" charset="2"/>
              </a:rPr>
              <a:t>v</a:t>
            </a:r>
            <a:r>
              <a:rPr kumimoji="0" lang="en-US" altLang="zh-CN" sz="2400" baseline="-25000">
                <a:sym typeface="Symbol" pitchFamily="18" charset="2"/>
              </a:rPr>
              <a:t>k</a:t>
            </a:r>
            <a:r>
              <a:rPr kumimoji="0" lang="en-US" altLang="zh-CN" sz="2400">
                <a:sym typeface="Symbol" pitchFamily="18" charset="2"/>
              </a:rPr>
              <a:t>)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.  Thus,</a:t>
            </a:r>
            <a:endParaRPr kumimoji="0" lang="en-US" altLang="zh-CN" sz="2400">
              <a:sym typeface="Symbol" pitchFamily="18" charset="2"/>
            </a:endParaRPr>
          </a:p>
          <a:p>
            <a:pPr lvl="1" algn="l" eaLnBrk="0" hangingPunct="0"/>
            <a:endParaRPr kumimoji="0" lang="zh-CN" alt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20650" y="3730625"/>
          <a:ext cx="8886825" cy="2678113"/>
        </p:xfrm>
        <a:graphic>
          <a:graphicData uri="http://schemas.openxmlformats.org/presentationml/2006/ole">
            <p:oleObj spid="_x0000_s3074" name="Equation" r:id="rId3" imgW="438120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Proof of (2)</a:t>
            </a:r>
            <a:endParaRPr lang="en-US" altLang="zh-CN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22375" y="973138"/>
            <a:ext cx="6343650" cy="3886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Proof of (2):</a:t>
            </a:r>
          </a:p>
          <a:p>
            <a:pPr algn="l" eaLnBrk="0" hangingPunct="0"/>
            <a:endParaRPr kumimoji="0" lang="en-US" altLang="zh-CN" sz="2400">
              <a:solidFill>
                <a:srgbClr val="CC0000"/>
              </a:solidFill>
            </a:endParaRPr>
          </a:p>
          <a:p>
            <a:pPr algn="l" eaLnBrk="0" hangingPunct="0"/>
            <a:r>
              <a:rPr kumimoji="0" lang="en-US" altLang="zh-CN" sz="2400"/>
              <a:t>(</a:t>
            </a:r>
            <a:r>
              <a:rPr kumimoji="0" lang="en-US" altLang="zh-CN" sz="2400">
                <a:sym typeface="Symbol" pitchFamily="18" charset="2"/>
              </a:rPr>
              <a:t> v: v  V</a:t>
            </a:r>
            <a:r>
              <a:rPr kumimoji="0" lang="en-US" altLang="zh-CN" sz="2400" baseline="-25000">
                <a:sym typeface="Symbol" pitchFamily="18" charset="2"/>
              </a:rPr>
              <a:t></a:t>
            </a:r>
            <a:r>
              <a:rPr kumimoji="0" lang="en-US" altLang="zh-CN" sz="2400">
                <a:sym typeface="Symbol" pitchFamily="18" charset="2"/>
              </a:rPr>
              <a:t>:: ( path from s to v))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is an invariant.</a:t>
            </a:r>
          </a:p>
          <a:p>
            <a:pPr algn="l" eaLnBrk="0" hangingPunct="0"/>
            <a:endParaRPr kumimoji="0" lang="en-US" altLang="zh-CN" sz="16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So, for any v in 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,  at least 1 path from s to v.</a:t>
            </a:r>
          </a:p>
          <a:p>
            <a:pPr algn="l" eaLnBrk="0" hangingPunct="0"/>
            <a:endParaRPr kumimoji="0" lang="en-US" altLang="zh-CN" sz="16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Show  1 path.</a:t>
            </a: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Assume 2 paths.</a:t>
            </a:r>
            <a:endParaRPr kumimoji="0" lang="en-US" altLang="zh-CN" sz="1600">
              <a:solidFill>
                <a:schemeClr val="tx1"/>
              </a:solidFill>
            </a:endParaRPr>
          </a:p>
          <a:p>
            <a:pPr algn="l" eaLnBrk="0" hangingPunct="0"/>
            <a:endParaRPr kumimoji="0" lang="en-US" altLang="zh-CN" sz="1600">
              <a:solidFill>
                <a:schemeClr val="tx1"/>
              </a:solidFill>
            </a:endParaRPr>
          </a:p>
          <a:p>
            <a:pPr algn="l" eaLnBrk="0" hangingPunct="0"/>
            <a:endParaRPr kumimoji="0" lang="en-US" altLang="zh-CN" sz="1600" baseline="-25000">
              <a:solidFill>
                <a:schemeClr val="tx1"/>
              </a:solidFill>
            </a:endParaRPr>
          </a:p>
          <a:p>
            <a:pPr algn="l" eaLnBrk="0" hangingPunct="0"/>
            <a:endParaRPr kumimoji="0" lang="en-US" altLang="zh-CN" sz="1600">
              <a:solidFill>
                <a:schemeClr val="tx1"/>
              </a:solidFill>
            </a:endParaRPr>
          </a:p>
          <a:p>
            <a:pPr algn="l" eaLnBrk="0" hangingPunct="0"/>
            <a:endParaRPr kumimoji="0" lang="zh-CN" altLang="en-US" sz="1600">
              <a:solidFill>
                <a:schemeClr val="tx1"/>
              </a:solidFill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714500" y="4608513"/>
            <a:ext cx="561975" cy="56197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2933700" y="4608513"/>
            <a:ext cx="561975" cy="56197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195763" y="5340350"/>
            <a:ext cx="561975" cy="56197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152900" y="3916363"/>
            <a:ext cx="561975" cy="56197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202238" y="4608513"/>
            <a:ext cx="561975" cy="56197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6454775" y="4608513"/>
            <a:ext cx="561975" cy="56197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2276475" y="4757738"/>
            <a:ext cx="663575" cy="236537"/>
          </a:xfrm>
          <a:custGeom>
            <a:avLst/>
            <a:gdLst>
              <a:gd name="T0" fmla="*/ 0 w 382"/>
              <a:gd name="T1" fmla="*/ 58 h 149"/>
              <a:gd name="T2" fmla="*/ 100 w 382"/>
              <a:gd name="T3" fmla="*/ 140 h 149"/>
              <a:gd name="T4" fmla="*/ 182 w 382"/>
              <a:gd name="T5" fmla="*/ 3 h 149"/>
              <a:gd name="T6" fmla="*/ 291 w 382"/>
              <a:gd name="T7" fmla="*/ 121 h 149"/>
              <a:gd name="T8" fmla="*/ 382 w 382"/>
              <a:gd name="T9" fmla="*/ 58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"/>
              <a:gd name="T16" fmla="*/ 0 h 149"/>
              <a:gd name="T17" fmla="*/ 382 w 382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" h="149">
                <a:moveTo>
                  <a:pt x="0" y="58"/>
                </a:moveTo>
                <a:cubicBezTo>
                  <a:pt x="35" y="103"/>
                  <a:pt x="70" y="149"/>
                  <a:pt x="100" y="140"/>
                </a:cubicBezTo>
                <a:cubicBezTo>
                  <a:pt x="130" y="131"/>
                  <a:pt x="150" y="6"/>
                  <a:pt x="182" y="3"/>
                </a:cubicBezTo>
                <a:cubicBezTo>
                  <a:pt x="214" y="0"/>
                  <a:pt x="258" y="112"/>
                  <a:pt x="291" y="121"/>
                </a:cubicBezTo>
                <a:cubicBezTo>
                  <a:pt x="324" y="130"/>
                  <a:pt x="359" y="65"/>
                  <a:pt x="382" y="5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5781675" y="4779963"/>
            <a:ext cx="663575" cy="236537"/>
          </a:xfrm>
          <a:custGeom>
            <a:avLst/>
            <a:gdLst>
              <a:gd name="T0" fmla="*/ 0 w 382"/>
              <a:gd name="T1" fmla="*/ 58 h 149"/>
              <a:gd name="T2" fmla="*/ 100 w 382"/>
              <a:gd name="T3" fmla="*/ 140 h 149"/>
              <a:gd name="T4" fmla="*/ 182 w 382"/>
              <a:gd name="T5" fmla="*/ 3 h 149"/>
              <a:gd name="T6" fmla="*/ 291 w 382"/>
              <a:gd name="T7" fmla="*/ 121 h 149"/>
              <a:gd name="T8" fmla="*/ 382 w 382"/>
              <a:gd name="T9" fmla="*/ 58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"/>
              <a:gd name="T16" fmla="*/ 0 h 149"/>
              <a:gd name="T17" fmla="*/ 382 w 382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" h="149">
                <a:moveTo>
                  <a:pt x="0" y="58"/>
                </a:moveTo>
                <a:cubicBezTo>
                  <a:pt x="35" y="103"/>
                  <a:pt x="70" y="149"/>
                  <a:pt x="100" y="140"/>
                </a:cubicBezTo>
                <a:cubicBezTo>
                  <a:pt x="130" y="131"/>
                  <a:pt x="150" y="6"/>
                  <a:pt x="182" y="3"/>
                </a:cubicBezTo>
                <a:cubicBezTo>
                  <a:pt x="214" y="0"/>
                  <a:pt x="258" y="112"/>
                  <a:pt x="291" y="121"/>
                </a:cubicBezTo>
                <a:cubicBezTo>
                  <a:pt x="324" y="130"/>
                  <a:pt x="359" y="65"/>
                  <a:pt x="382" y="5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3387725" y="4229100"/>
            <a:ext cx="779463" cy="458788"/>
          </a:xfrm>
          <a:custGeom>
            <a:avLst/>
            <a:gdLst>
              <a:gd name="T0" fmla="*/ 0 w 491"/>
              <a:gd name="T1" fmla="*/ 273 h 289"/>
              <a:gd name="T2" fmla="*/ 182 w 491"/>
              <a:gd name="T3" fmla="*/ 254 h 289"/>
              <a:gd name="T4" fmla="*/ 154 w 491"/>
              <a:gd name="T5" fmla="*/ 63 h 289"/>
              <a:gd name="T6" fmla="*/ 354 w 491"/>
              <a:gd name="T7" fmla="*/ 154 h 289"/>
              <a:gd name="T8" fmla="*/ 400 w 491"/>
              <a:gd name="T9" fmla="*/ 63 h 289"/>
              <a:gd name="T10" fmla="*/ 491 w 491"/>
              <a:gd name="T11" fmla="*/ 0 h 2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"/>
              <a:gd name="T19" fmla="*/ 0 h 289"/>
              <a:gd name="T20" fmla="*/ 491 w 491"/>
              <a:gd name="T21" fmla="*/ 289 h 2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" h="289">
                <a:moveTo>
                  <a:pt x="0" y="273"/>
                </a:moveTo>
                <a:cubicBezTo>
                  <a:pt x="78" y="281"/>
                  <a:pt x="156" y="289"/>
                  <a:pt x="182" y="254"/>
                </a:cubicBezTo>
                <a:cubicBezTo>
                  <a:pt x="208" y="219"/>
                  <a:pt x="125" y="80"/>
                  <a:pt x="154" y="63"/>
                </a:cubicBezTo>
                <a:cubicBezTo>
                  <a:pt x="183" y="46"/>
                  <a:pt x="313" y="154"/>
                  <a:pt x="354" y="154"/>
                </a:cubicBezTo>
                <a:cubicBezTo>
                  <a:pt x="395" y="154"/>
                  <a:pt x="377" y="89"/>
                  <a:pt x="400" y="63"/>
                </a:cubicBezTo>
                <a:cubicBezTo>
                  <a:pt x="423" y="37"/>
                  <a:pt x="457" y="18"/>
                  <a:pt x="491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 flipV="1">
            <a:off x="3424238" y="5073650"/>
            <a:ext cx="779462" cy="458788"/>
          </a:xfrm>
          <a:custGeom>
            <a:avLst/>
            <a:gdLst>
              <a:gd name="T0" fmla="*/ 0 w 491"/>
              <a:gd name="T1" fmla="*/ 273 h 289"/>
              <a:gd name="T2" fmla="*/ 182 w 491"/>
              <a:gd name="T3" fmla="*/ 254 h 289"/>
              <a:gd name="T4" fmla="*/ 154 w 491"/>
              <a:gd name="T5" fmla="*/ 63 h 289"/>
              <a:gd name="T6" fmla="*/ 354 w 491"/>
              <a:gd name="T7" fmla="*/ 154 h 289"/>
              <a:gd name="T8" fmla="*/ 400 w 491"/>
              <a:gd name="T9" fmla="*/ 63 h 289"/>
              <a:gd name="T10" fmla="*/ 491 w 491"/>
              <a:gd name="T11" fmla="*/ 0 h 2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"/>
              <a:gd name="T19" fmla="*/ 0 h 289"/>
              <a:gd name="T20" fmla="*/ 491 w 491"/>
              <a:gd name="T21" fmla="*/ 289 h 2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" h="289">
                <a:moveTo>
                  <a:pt x="0" y="273"/>
                </a:moveTo>
                <a:cubicBezTo>
                  <a:pt x="78" y="281"/>
                  <a:pt x="156" y="289"/>
                  <a:pt x="182" y="254"/>
                </a:cubicBezTo>
                <a:cubicBezTo>
                  <a:pt x="208" y="219"/>
                  <a:pt x="125" y="80"/>
                  <a:pt x="154" y="63"/>
                </a:cubicBezTo>
                <a:cubicBezTo>
                  <a:pt x="183" y="46"/>
                  <a:pt x="313" y="154"/>
                  <a:pt x="354" y="154"/>
                </a:cubicBezTo>
                <a:cubicBezTo>
                  <a:pt x="395" y="154"/>
                  <a:pt x="377" y="89"/>
                  <a:pt x="400" y="63"/>
                </a:cubicBezTo>
                <a:cubicBezTo>
                  <a:pt x="423" y="37"/>
                  <a:pt x="457" y="18"/>
                  <a:pt x="491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714875" y="4186238"/>
            <a:ext cx="549275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4751388" y="5002213"/>
            <a:ext cx="490537" cy="620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573588" y="5924550"/>
            <a:ext cx="16049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rgbClr val="CC0000"/>
                </a:solidFill>
              </a:rPr>
              <a:t>impossible!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5248275" y="5283200"/>
            <a:ext cx="0" cy="7350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Lemma 24.17</a:t>
            </a:r>
            <a:endParaRPr lang="en-US" altLang="zh-CN" smtClean="0"/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114300" y="1016000"/>
            <a:ext cx="8886825" cy="1200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Lemma 24.17:</a:t>
            </a:r>
            <a:r>
              <a:rPr kumimoji="0" lang="en-US" altLang="zh-CN" sz="2400">
                <a:solidFill>
                  <a:schemeClr val="tx1"/>
                </a:solidFill>
              </a:rPr>
              <a:t> Same conditions as before.  Call Initialize &amp; repeatedly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call Relax until d[v] = δ(s, v) for all v in V.  Then, G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is a shortest-path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tree rooted at s.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2563" y="2432050"/>
            <a:ext cx="8805862" cy="3863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chemeClr val="tx1"/>
                </a:solidFill>
              </a:rPr>
              <a:t>Proof:</a:t>
            </a: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Key Proof Obligation:</a:t>
            </a:r>
            <a:r>
              <a:rPr kumimoji="0" lang="en-US" altLang="zh-CN" sz="2400">
                <a:solidFill>
                  <a:schemeClr val="tx1"/>
                </a:solidFill>
              </a:rPr>
              <a:t>  For all v in 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, the unique simple path p from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s to v in </a:t>
            </a:r>
            <a:r>
              <a:rPr kumimoji="0" lang="en-US" altLang="zh-CN" sz="2400">
                <a:solidFill>
                  <a:schemeClr val="tx1"/>
                </a:solidFill>
              </a:rPr>
              <a:t>G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(path exists by Lemma 24.16) is a shortest path from s to v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in G. </a:t>
            </a: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Let </a:t>
            </a:r>
            <a:r>
              <a:rPr kumimoji="0" lang="en-US" altLang="zh-CN" sz="2400">
                <a:solidFill>
                  <a:schemeClr val="tx1"/>
                </a:solidFill>
              </a:rPr>
              <a:t>p = ‹v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0" lang="en-US" altLang="zh-CN" sz="2400">
                <a:solidFill>
                  <a:schemeClr val="tx1"/>
                </a:solidFill>
              </a:rPr>
              <a:t>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0" lang="en-US" altLang="zh-CN" sz="2400">
                <a:solidFill>
                  <a:schemeClr val="tx1"/>
                </a:solidFill>
              </a:rPr>
              <a:t>, …,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›, where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0" lang="en-US" altLang="zh-CN" sz="2400">
                <a:solidFill>
                  <a:schemeClr val="tx1"/>
                </a:solidFill>
              </a:rPr>
              <a:t> = s and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 = v.</a:t>
            </a: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We have d[v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</a:rPr>
              <a:t>] = δ(s,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</a:rPr>
              <a:t>) 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              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 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i-1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+ w(v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i-1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Implies </a:t>
            </a:r>
            <a:r>
              <a:rPr kumimoji="0" lang="en-US" altLang="zh-CN" sz="2400">
                <a:sym typeface="Symbol" pitchFamily="18" charset="2"/>
              </a:rPr>
              <a:t>w(v</a:t>
            </a:r>
            <a:r>
              <a:rPr kumimoji="0" lang="en-US" altLang="zh-CN" sz="2400" baseline="-25000">
                <a:sym typeface="Symbol" pitchFamily="18" charset="2"/>
              </a:rPr>
              <a:t>i-1</a:t>
            </a:r>
            <a:r>
              <a:rPr kumimoji="0" lang="en-US" altLang="zh-CN" sz="2400">
                <a:sym typeface="Symbol" pitchFamily="18" charset="2"/>
              </a:rPr>
              <a:t>,</a:t>
            </a:r>
            <a:r>
              <a:rPr kumimoji="0" lang="en-US" altLang="zh-CN" sz="2400" baseline="-25000">
                <a:sym typeface="Symbol" pitchFamily="18" charset="2"/>
              </a:rPr>
              <a:t> </a:t>
            </a:r>
            <a:r>
              <a:rPr kumimoji="0" lang="en-US" altLang="zh-CN" sz="2400">
                <a:sym typeface="Symbol" pitchFamily="18" charset="2"/>
              </a:rPr>
              <a:t>v</a:t>
            </a:r>
            <a:r>
              <a:rPr kumimoji="0" lang="en-US" altLang="zh-CN" sz="2400" baseline="-25000">
                <a:sym typeface="Symbol" pitchFamily="18" charset="2"/>
              </a:rPr>
              <a:t>i</a:t>
            </a:r>
            <a:r>
              <a:rPr kumimoji="0" lang="en-US" altLang="zh-CN" sz="2400">
                <a:sym typeface="Symbol" pitchFamily="18" charset="2"/>
              </a:rPr>
              <a:t>)  </a:t>
            </a:r>
            <a:r>
              <a:rPr kumimoji="0" lang="en-US" altLang="zh-CN" sz="2400"/>
              <a:t>δ(s, v</a:t>
            </a:r>
            <a:r>
              <a:rPr kumimoji="0" lang="en-US" altLang="zh-CN" sz="2400" baseline="-25000"/>
              <a:t>i</a:t>
            </a:r>
            <a:r>
              <a:rPr kumimoji="0" lang="en-US" altLang="zh-CN" sz="2400"/>
              <a:t>) – δ(s, v</a:t>
            </a:r>
            <a:r>
              <a:rPr kumimoji="0" lang="en-US" altLang="zh-CN" sz="2400" baseline="-25000"/>
              <a:t>i-1</a:t>
            </a:r>
            <a:r>
              <a:rPr kumimoji="0" lang="en-US" altLang="zh-CN" sz="2400"/>
              <a:t>)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Proof (Continued)</a:t>
            </a:r>
            <a:endParaRPr lang="en-US" altLang="zh-CN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686050" y="1208088"/>
          <a:ext cx="3514725" cy="3573462"/>
        </p:xfrm>
        <a:graphic>
          <a:graphicData uri="http://schemas.openxmlformats.org/presentationml/2006/ole">
            <p:oleObj spid="_x0000_s4098" name="Equation" r:id="rId3" imgW="1523880" imgH="1549080" progId="Equation.3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47938" y="5172075"/>
            <a:ext cx="30019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rgbClr val="CC0000"/>
                </a:solidFill>
              </a:rPr>
              <a:t>So, p is a shortest path.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Bellman-Ford Algorithm</a:t>
            </a:r>
            <a:endParaRPr lang="en-US" altLang="zh-CN" smtClean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-30163" y="1001713"/>
            <a:ext cx="92503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Can have negative-weight edges.  </a:t>
            </a:r>
            <a:r>
              <a:rPr kumimoji="0" lang="en-US" altLang="zh-CN" sz="2400">
                <a:solidFill>
                  <a:srgbClr val="CC0000"/>
                </a:solidFill>
              </a:rPr>
              <a:t>Will “detect” </a:t>
            </a:r>
            <a:r>
              <a:rPr kumimoji="0" lang="en-US" altLang="zh-CN" sz="2400" u="sng">
                <a:solidFill>
                  <a:srgbClr val="CC0000"/>
                </a:solidFill>
              </a:rPr>
              <a:t>reachable</a:t>
            </a:r>
            <a:r>
              <a:rPr kumimoji="0" lang="en-US" altLang="zh-CN" sz="2400">
                <a:solidFill>
                  <a:srgbClr val="CC0000"/>
                </a:solidFill>
              </a:rPr>
              <a:t> negative-weight</a:t>
            </a:r>
          </a:p>
          <a:p>
            <a:pPr algn="l" eaLnBrk="0" hangingPunct="0"/>
            <a:r>
              <a:rPr kumimoji="0" lang="en-US" altLang="zh-CN" sz="2400">
                <a:solidFill>
                  <a:srgbClr val="CC0000"/>
                </a:solidFill>
              </a:rPr>
              <a:t>cycles.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2503488" y="1684338"/>
            <a:ext cx="4117975" cy="4486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Initialize(G, s);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b="1" dirty="0">
                <a:solidFill>
                  <a:schemeClr val="tx1"/>
                </a:solidFill>
              </a:rPr>
              <a:t>for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 := 1 to |V[G]| –1 </a:t>
            </a:r>
            <a:r>
              <a:rPr kumimoji="0" lang="en-US" altLang="zh-CN" sz="2400" b="1" dirty="0">
                <a:solidFill>
                  <a:schemeClr val="tx1"/>
                </a:solidFill>
              </a:rPr>
              <a:t>do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</a:t>
            </a:r>
            <a:r>
              <a:rPr kumimoji="0" lang="en-US" altLang="zh-CN" sz="2400" b="1" dirty="0">
                <a:solidFill>
                  <a:schemeClr val="tx1"/>
                </a:solidFill>
              </a:rPr>
              <a:t>for</a:t>
            </a:r>
            <a:r>
              <a:rPr kumimoji="0" lang="en-US" altLang="zh-CN" sz="2400" dirty="0">
                <a:solidFill>
                  <a:schemeClr val="tx1"/>
                </a:solidFill>
              </a:rPr>
              <a:t> each (u, v) in E[G] </a:t>
            </a:r>
            <a:r>
              <a:rPr kumimoji="0" lang="en-US" altLang="zh-CN" sz="2400" b="1" dirty="0">
                <a:solidFill>
                  <a:schemeClr val="tx1"/>
                </a:solidFill>
              </a:rPr>
              <a:t>do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	Relax(u, v, w)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</a:t>
            </a:r>
            <a:r>
              <a:rPr kumimoji="0" lang="en-US" altLang="zh-CN" sz="2400" b="1" dirty="0" err="1">
                <a:solidFill>
                  <a:schemeClr val="tx1"/>
                </a:solidFill>
              </a:rPr>
              <a:t>od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b="1" dirty="0" err="1">
                <a:solidFill>
                  <a:schemeClr val="tx1"/>
                </a:solidFill>
              </a:rPr>
              <a:t>od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b="1" dirty="0">
                <a:solidFill>
                  <a:schemeClr val="tx1"/>
                </a:solidFill>
              </a:rPr>
              <a:t>for</a:t>
            </a:r>
            <a:r>
              <a:rPr kumimoji="0" lang="en-US" altLang="zh-CN" sz="2400" dirty="0">
                <a:solidFill>
                  <a:schemeClr val="tx1"/>
                </a:solidFill>
              </a:rPr>
              <a:t> each (u, v) in E[G] </a:t>
            </a:r>
            <a:r>
              <a:rPr kumimoji="0" lang="en-US" altLang="zh-CN" sz="2400" b="1" dirty="0">
                <a:solidFill>
                  <a:schemeClr val="tx1"/>
                </a:solidFill>
              </a:rPr>
              <a:t>do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</a:t>
            </a:r>
            <a:r>
              <a:rPr kumimoji="0" lang="en-US" altLang="zh-CN" sz="2400" b="1" dirty="0">
                <a:solidFill>
                  <a:schemeClr val="tx1"/>
                </a:solidFill>
              </a:rPr>
              <a:t>if</a:t>
            </a:r>
            <a:r>
              <a:rPr kumimoji="0" lang="en-US" altLang="zh-CN" sz="2400" dirty="0">
                <a:solidFill>
                  <a:schemeClr val="tx1"/>
                </a:solidFill>
              </a:rPr>
              <a:t> d[v] &gt; d[u] + w(u, v) </a:t>
            </a:r>
            <a:r>
              <a:rPr kumimoji="0" lang="en-US" altLang="zh-CN" sz="2400" b="1" dirty="0">
                <a:solidFill>
                  <a:schemeClr val="tx1"/>
                </a:solidFill>
              </a:rPr>
              <a:t>then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	</a:t>
            </a:r>
            <a:r>
              <a:rPr kumimoji="0" lang="en-US" altLang="zh-CN" sz="2400" b="1" dirty="0">
                <a:solidFill>
                  <a:schemeClr val="tx1"/>
                </a:solidFill>
              </a:rPr>
              <a:t>return</a:t>
            </a:r>
            <a:r>
              <a:rPr kumimoji="0" lang="en-US" altLang="zh-CN" sz="2400" dirty="0">
                <a:solidFill>
                  <a:schemeClr val="tx1"/>
                </a:solidFill>
              </a:rPr>
              <a:t> false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</a:t>
            </a:r>
            <a:r>
              <a:rPr kumimoji="0" lang="en-US" altLang="zh-CN" sz="2400" b="1" dirty="0" err="1">
                <a:solidFill>
                  <a:schemeClr val="tx1"/>
                </a:solidFill>
              </a:rPr>
              <a:t>fi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b="1" dirty="0" err="1">
                <a:solidFill>
                  <a:schemeClr val="tx1"/>
                </a:solidFill>
              </a:rPr>
              <a:t>od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400" b="1" dirty="0">
                <a:solidFill>
                  <a:schemeClr val="tx1"/>
                </a:solidFill>
              </a:rPr>
              <a:t>return</a:t>
            </a:r>
            <a:r>
              <a:rPr kumimoji="0" lang="en-US" altLang="zh-CN" sz="2400" dirty="0">
                <a:solidFill>
                  <a:schemeClr val="tx1"/>
                </a:solidFill>
              </a:rPr>
              <a:t> true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151688" y="3059113"/>
            <a:ext cx="1649412" cy="12160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Time 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Complexity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is O(VE).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–3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–4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7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6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–3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–4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2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7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4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6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–3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–4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2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7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4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2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–3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–4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Shortest Paths</a:t>
            </a:r>
          </a:p>
          <a:p>
            <a:pPr lvl="1" eaLnBrk="1" hangingPunct="1"/>
            <a:r>
              <a:rPr lang="en-US" altLang="zh-CN" sz="2400" dirty="0" err="1" smtClean="0"/>
              <a:t>Dijkstra’s</a:t>
            </a:r>
            <a:r>
              <a:rPr lang="en-US" altLang="zh-CN" sz="2400" dirty="0" smtClean="0"/>
              <a:t> Algorithm</a:t>
            </a:r>
          </a:p>
          <a:p>
            <a:pPr lvl="1" eaLnBrk="1" hangingPunct="1"/>
            <a:r>
              <a:rPr lang="en-US" altLang="zh-CN" sz="2400" dirty="0" smtClean="0"/>
              <a:t>Bellman-Ford Algorithm</a:t>
            </a:r>
          </a:p>
          <a:p>
            <a:pPr lvl="1" eaLnBrk="1" hangingPunct="1"/>
            <a:r>
              <a:rPr lang="en-US" altLang="zh-CN" sz="2400" dirty="0" smtClean="0"/>
              <a:t>Single source SP in </a:t>
            </a:r>
            <a:r>
              <a:rPr lang="en-US" altLang="zh-CN" sz="2400" dirty="0" smtClean="0"/>
              <a:t>DAG</a:t>
            </a:r>
            <a:endParaRPr lang="en-US" altLang="zh-CN" sz="2400" dirty="0" smtClean="0"/>
          </a:p>
          <a:p>
            <a:pPr eaLnBrk="1" hangingPunct="1"/>
            <a:r>
              <a:rPr lang="en-US" altLang="zh-CN" sz="2800" dirty="0" smtClean="0"/>
              <a:t>All-Pairs Shortest Path</a:t>
            </a:r>
          </a:p>
          <a:p>
            <a:pPr lvl="1" eaLnBrk="1" hangingPunct="1"/>
            <a:r>
              <a:rPr lang="en-US" altLang="zh-CN" sz="2400" dirty="0" err="1" smtClean="0"/>
              <a:t>Floyed-Warshall</a:t>
            </a:r>
            <a:r>
              <a:rPr lang="en-US" altLang="zh-CN" sz="2400" dirty="0" smtClean="0"/>
              <a:t> Algorithm</a:t>
            </a:r>
          </a:p>
          <a:p>
            <a:pPr eaLnBrk="1" hangingPunct="1"/>
            <a:r>
              <a:rPr lang="en-US" altLang="zh-CN" sz="2800" dirty="0" smtClean="0"/>
              <a:t>Minimum Spanning Trees</a:t>
            </a:r>
          </a:p>
          <a:p>
            <a:pPr lvl="1" eaLnBrk="1" hangingPunct="1"/>
            <a:r>
              <a:rPr lang="en-US" altLang="zh-CN" sz="2400" dirty="0" smtClean="0"/>
              <a:t>Prim’s Algorithm</a:t>
            </a:r>
          </a:p>
          <a:p>
            <a:pPr lvl="1" eaLnBrk="1" hangingPunct="1"/>
            <a:r>
              <a:rPr lang="en-US" altLang="zh-CN" sz="2400" dirty="0" err="1" smtClean="0"/>
              <a:t>Kruskal’s</a:t>
            </a:r>
            <a:r>
              <a:rPr lang="en-US" altLang="zh-CN" sz="2400" dirty="0" smtClean="0"/>
              <a:t> Algorithm</a:t>
            </a:r>
          </a:p>
          <a:p>
            <a:pPr lvl="1" eaLnBrk="1" hangingPunct="1"/>
            <a:r>
              <a:rPr lang="en-US" altLang="zh-CN" sz="2400" dirty="0" smtClean="0"/>
              <a:t>Variations and Applications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-2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7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4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2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–3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–4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Another Look</a:t>
            </a:r>
            <a:endParaRPr lang="en-US" altLang="zh-CN" smtClean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5588" y="890588"/>
            <a:ext cx="8558212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Note:</a:t>
            </a:r>
            <a:r>
              <a:rPr kumimoji="0" lang="en-US" altLang="zh-CN" sz="2400">
                <a:solidFill>
                  <a:schemeClr val="tx1"/>
                </a:solidFill>
              </a:rPr>
              <a:t> This is essentially </a:t>
            </a:r>
            <a:r>
              <a:rPr kumimoji="0" lang="en-US" altLang="zh-CN" sz="2400" b="1">
                <a:solidFill>
                  <a:srgbClr val="CC0000"/>
                </a:solidFill>
              </a:rPr>
              <a:t>dynamic programming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Let d(i, j) = cost of the shortest path from s to i that is at most j hops.</a:t>
            </a: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d(i, j) =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43050" y="2143125"/>
            <a:ext cx="7127875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0                                                                   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i = s  j = 0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                                                                  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i  s  j = 0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min({d(k, j–1) + w(k, i): i  Adj(k)}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                           {d(i, j–1)})                 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j &gt; 0</a:t>
            </a: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1346200" y="2243138"/>
            <a:ext cx="287338" cy="1371600"/>
          </a:xfrm>
          <a:prstGeom prst="leftBrace">
            <a:avLst>
              <a:gd name="adj1" fmla="val 3977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079750" y="4176713"/>
            <a:ext cx="2905125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kumimoji="0" lang="zh-CN" altLang="en-US" sz="2000" b="1"/>
              <a:t>	</a:t>
            </a:r>
            <a:r>
              <a:rPr kumimoji="0" lang="en-US" altLang="zh-CN" sz="2000" b="1"/>
              <a:t>z	u	v	x	y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kumimoji="0" lang="en-US" altLang="zh-CN" sz="2000" b="1"/>
              <a:t>       </a:t>
            </a:r>
            <a:r>
              <a:rPr kumimoji="0" lang="en-US" altLang="zh-CN" sz="2000" b="1" u="sng"/>
              <a:t>1     2      3    4      5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kumimoji="0" lang="en-US" altLang="zh-CN" sz="2000" b="1"/>
              <a:t>0	</a:t>
            </a:r>
            <a:r>
              <a:rPr kumimoji="0" lang="en-US" altLang="zh-CN" sz="2000" b="1">
                <a:solidFill>
                  <a:schemeClr val="tx1"/>
                </a:solidFill>
              </a:rPr>
              <a:t>0	</a:t>
            </a:r>
            <a:r>
              <a:rPr kumimoji="0" lang="en-US" altLang="zh-CN" sz="2000" b="1">
                <a:solidFill>
                  <a:schemeClr val="tx1"/>
                </a:solidFill>
                <a:sym typeface="Symbol" pitchFamily="18" charset="2"/>
              </a:rPr>
              <a:t>			</a:t>
            </a:r>
            <a:endParaRPr kumimoji="0" lang="en-US" altLang="zh-CN" sz="2000" b="1"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kumimoji="0" lang="en-US" altLang="zh-CN" sz="2000" b="1">
                <a:sym typeface="Symbol" pitchFamily="18" charset="2"/>
              </a:rPr>
              <a:t>1	</a:t>
            </a:r>
            <a:r>
              <a:rPr kumimoji="0" lang="en-US" altLang="zh-CN" sz="2000" b="1">
                <a:solidFill>
                  <a:schemeClr val="tx1"/>
                </a:solidFill>
              </a:rPr>
              <a:t>0	</a:t>
            </a:r>
            <a:r>
              <a:rPr kumimoji="0" lang="en-US" altLang="zh-CN" sz="2000" b="1">
                <a:solidFill>
                  <a:schemeClr val="tx1"/>
                </a:solidFill>
                <a:sym typeface="Symbol" pitchFamily="18" charset="2"/>
              </a:rPr>
              <a:t>6		7	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kumimoji="0" lang="en-US" altLang="zh-CN" sz="2000" b="1">
                <a:sym typeface="Symbol" pitchFamily="18" charset="2"/>
              </a:rPr>
              <a:t>2	</a:t>
            </a:r>
            <a:r>
              <a:rPr kumimoji="0" lang="en-US" altLang="zh-CN" sz="2000" b="1">
                <a:solidFill>
                  <a:schemeClr val="tx1"/>
                </a:solidFill>
              </a:rPr>
              <a:t>0	</a:t>
            </a:r>
            <a:r>
              <a:rPr kumimoji="0" lang="en-US" altLang="zh-CN" sz="2000" b="1">
                <a:solidFill>
                  <a:schemeClr val="tx1"/>
                </a:solidFill>
                <a:sym typeface="Symbol" pitchFamily="18" charset="2"/>
              </a:rPr>
              <a:t>6	4	7	2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kumimoji="0" lang="en-US" altLang="zh-CN" sz="2000" b="1">
                <a:sym typeface="Symbol" pitchFamily="18" charset="2"/>
              </a:rPr>
              <a:t>3	</a:t>
            </a:r>
            <a:r>
              <a:rPr kumimoji="0" lang="en-US" altLang="zh-CN" sz="2000" b="1">
                <a:solidFill>
                  <a:schemeClr val="tx1"/>
                </a:solidFill>
              </a:rPr>
              <a:t>0	</a:t>
            </a:r>
            <a:r>
              <a:rPr kumimoji="0" lang="en-US" altLang="zh-CN" sz="2000" b="1">
                <a:solidFill>
                  <a:schemeClr val="tx1"/>
                </a:solidFill>
                <a:sym typeface="Symbol" pitchFamily="18" charset="2"/>
              </a:rPr>
              <a:t>2	4	7	2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kumimoji="0" lang="en-US" altLang="zh-CN" sz="2000" b="1">
                <a:sym typeface="Symbol" pitchFamily="18" charset="2"/>
              </a:rPr>
              <a:t>4	</a:t>
            </a:r>
            <a:r>
              <a:rPr kumimoji="0" lang="en-US" altLang="zh-CN" sz="2000" b="1">
                <a:solidFill>
                  <a:schemeClr val="tx1"/>
                </a:solidFill>
              </a:rPr>
              <a:t>0	</a:t>
            </a:r>
            <a:r>
              <a:rPr kumimoji="0" lang="en-US" altLang="zh-CN" sz="2000" b="1">
                <a:solidFill>
                  <a:schemeClr val="tx1"/>
                </a:solidFill>
                <a:sym typeface="Symbol" pitchFamily="18" charset="2"/>
              </a:rPr>
              <a:t>2	4	7    –2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3563938" y="4808538"/>
            <a:ext cx="14287" cy="15319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806700" y="4760913"/>
            <a:ext cx="254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>
                <a:solidFill>
                  <a:srgbClr val="CC0000"/>
                </a:solidFill>
              </a:rPr>
              <a:t>j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579813" y="3946525"/>
            <a:ext cx="254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>
                <a:solidFill>
                  <a:srgbClr val="CC0000"/>
                </a:solidFill>
              </a:rPr>
              <a:t>i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795713" y="4157663"/>
            <a:ext cx="3889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rot="5400000">
            <a:off x="2721769" y="5361782"/>
            <a:ext cx="3889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71463" y="2193925"/>
            <a:ext cx="8355012" cy="15160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Lemma 24.2</a:t>
            </a:r>
            <a:endParaRPr lang="en-US" altLang="zh-CN" smtClean="0"/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282575" y="1117600"/>
            <a:ext cx="8383588" cy="1200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Lemma 24.2:</a:t>
            </a:r>
            <a:r>
              <a:rPr kumimoji="0" lang="en-US" altLang="zh-CN" sz="2400">
                <a:solidFill>
                  <a:schemeClr val="tx1"/>
                </a:solidFill>
              </a:rPr>
              <a:t> Assuming no negative-weight cycles reachable from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s, d[v]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(s, v) holds upon termination for all vertices v reachable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from s.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11150" y="2532063"/>
            <a:ext cx="8461375" cy="3560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chemeClr val="tx1"/>
                </a:solidFill>
              </a:rPr>
              <a:t>Proof:</a:t>
            </a:r>
          </a:p>
          <a:p>
            <a:pPr algn="l" eaLnBrk="0" hangingPunct="0"/>
            <a:endParaRPr kumimoji="0" lang="en-US" altLang="zh-CN" sz="1200" b="1" u="sng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Consider a SP p, where  </a:t>
            </a:r>
            <a:r>
              <a:rPr kumimoji="0" lang="en-US" altLang="zh-CN" sz="2400">
                <a:solidFill>
                  <a:schemeClr val="tx1"/>
                </a:solidFill>
              </a:rPr>
              <a:t>p = ‹v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0" lang="en-US" altLang="zh-CN" sz="2400">
                <a:solidFill>
                  <a:schemeClr val="tx1"/>
                </a:solidFill>
              </a:rPr>
              <a:t>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0" lang="en-US" altLang="zh-CN" sz="2400">
                <a:solidFill>
                  <a:schemeClr val="tx1"/>
                </a:solidFill>
              </a:rPr>
              <a:t>, …,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›, where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0" lang="en-US" altLang="zh-CN" sz="2400">
                <a:solidFill>
                  <a:schemeClr val="tx1"/>
                </a:solidFill>
              </a:rPr>
              <a:t> = s and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 = v.</a:t>
            </a: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Assume k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 |V| – 1, otherwise p has a cycle.</a:t>
            </a: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  <a:sym typeface="Symbol" pitchFamily="18" charset="2"/>
              </a:rPr>
              <a:t>Claim: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= (s, 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) holds after the i</a:t>
            </a:r>
            <a:r>
              <a:rPr kumimoji="0" lang="en-US" altLang="zh-CN" sz="2400" baseline="30000">
                <a:solidFill>
                  <a:schemeClr val="tx1"/>
                </a:solidFill>
                <a:sym typeface="Symbol" pitchFamily="18" charset="2"/>
              </a:rPr>
              <a:t>th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pass over edges.</a:t>
            </a: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Proof follows by induction on i.</a:t>
            </a: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By Lemma 24.11, once 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= (s, 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) holds, it continues to hold.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Correctness</a:t>
            </a:r>
            <a:endParaRPr lang="en-US" altLang="zh-CN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84150" y="1074738"/>
            <a:ext cx="8820150" cy="4595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Claim:</a:t>
            </a:r>
            <a:r>
              <a:rPr kumimoji="0" lang="en-US" altLang="zh-CN" sz="2400">
                <a:solidFill>
                  <a:schemeClr val="tx1"/>
                </a:solidFill>
              </a:rPr>
              <a:t> Algorithm returns the correct value.</a:t>
            </a: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(Part of Theorem 24.4.  Other parts of the theorem follow easily from earlier results.)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Case 1:</a:t>
            </a:r>
            <a:r>
              <a:rPr kumimoji="0" lang="en-US" altLang="zh-CN" sz="2400">
                <a:solidFill>
                  <a:schemeClr val="tx1"/>
                </a:solidFill>
              </a:rPr>
              <a:t> There is no reachable negative-weight cycle.</a:t>
            </a: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Upon termination, we have for all (u, v):</a:t>
            </a:r>
          </a:p>
          <a:p>
            <a:pPr lvl="1" algn="l" eaLnBrk="0" hangingPunct="0"/>
            <a:r>
              <a:rPr kumimoji="0" lang="en-US" altLang="zh-CN" sz="2400">
                <a:sym typeface="Symbol" pitchFamily="18" charset="2"/>
              </a:rPr>
              <a:t>d[v] = (s, v)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              , by Lemma 24.2 if v is reachable;</a:t>
            </a: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                                     d[v] = (s, v) =  otherwise.</a:t>
            </a: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   </a:t>
            </a:r>
            <a:r>
              <a:rPr kumimoji="0" lang="en-US" altLang="zh-CN" sz="2400">
                <a:sym typeface="Symbol" pitchFamily="18" charset="2"/>
              </a:rPr>
              <a:t> (s, u) + w(u, v)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, by Lemma 24.10.</a:t>
            </a: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   </a:t>
            </a:r>
            <a:r>
              <a:rPr kumimoji="0" lang="en-US" altLang="zh-CN" sz="2400">
                <a:sym typeface="Symbol" pitchFamily="18" charset="2"/>
              </a:rPr>
              <a:t>= d[u] + w(u, v)</a:t>
            </a: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So, algorithm returns </a:t>
            </a:r>
            <a:r>
              <a:rPr kumimoji="0" lang="en-US" altLang="zh-CN" sz="2400" b="1">
                <a:solidFill>
                  <a:srgbClr val="CC0000"/>
                </a:solidFill>
                <a:sym typeface="Symbol" pitchFamily="18" charset="2"/>
              </a:rPr>
              <a:t>true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Case 2</a:t>
            </a:r>
            <a:endParaRPr lang="en-US" altLang="zh-CN" smtClean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55600" y="906463"/>
            <a:ext cx="8494713" cy="5508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Case 2:</a:t>
            </a:r>
            <a:r>
              <a:rPr kumimoji="0" lang="en-US" altLang="zh-CN" sz="2400">
                <a:solidFill>
                  <a:schemeClr val="tx1"/>
                </a:solidFill>
              </a:rPr>
              <a:t> There exists a reachable negative-weight cycle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c = ‹v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0" lang="en-US" altLang="zh-CN" sz="2400">
                <a:solidFill>
                  <a:schemeClr val="tx1"/>
                </a:solidFill>
              </a:rPr>
              <a:t>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0" lang="en-US" altLang="zh-CN" sz="2400">
                <a:solidFill>
                  <a:schemeClr val="tx1"/>
                </a:solidFill>
              </a:rPr>
              <a:t>, …,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›, where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0" lang="en-US" altLang="zh-CN" sz="2400">
                <a:solidFill>
                  <a:schemeClr val="tx1"/>
                </a:solidFill>
              </a:rPr>
              <a:t> =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We have </a:t>
            </a:r>
            <a:r>
              <a:rPr kumimoji="0" lang="en-US" altLang="zh-CN" sz="3200">
                <a:sym typeface="Symbol" pitchFamily="18" charset="2"/>
              </a:rPr>
              <a:t></a:t>
            </a:r>
            <a:r>
              <a:rPr kumimoji="0" lang="en-US" altLang="zh-CN" sz="2400" baseline="-25000">
                <a:sym typeface="Symbol" pitchFamily="18" charset="2"/>
              </a:rPr>
              <a:t>i = 1, …, k</a:t>
            </a:r>
            <a:r>
              <a:rPr kumimoji="0" lang="en-US" altLang="zh-CN" sz="2400">
                <a:sym typeface="Symbol" pitchFamily="18" charset="2"/>
              </a:rPr>
              <a:t> w(v</a:t>
            </a:r>
            <a:r>
              <a:rPr kumimoji="0" lang="en-US" altLang="zh-CN" sz="2400" baseline="-25000">
                <a:sym typeface="Symbol" pitchFamily="18" charset="2"/>
              </a:rPr>
              <a:t>i-1</a:t>
            </a:r>
            <a:r>
              <a:rPr kumimoji="0" lang="en-US" altLang="zh-CN" sz="2400">
                <a:sym typeface="Symbol" pitchFamily="18" charset="2"/>
              </a:rPr>
              <a:t>, v</a:t>
            </a:r>
            <a:r>
              <a:rPr kumimoji="0" lang="en-US" altLang="zh-CN" sz="2400" baseline="-25000">
                <a:sym typeface="Symbol" pitchFamily="18" charset="2"/>
              </a:rPr>
              <a:t>i</a:t>
            </a:r>
            <a:r>
              <a:rPr kumimoji="0" lang="en-US" altLang="zh-CN" sz="2400">
                <a:sym typeface="Symbol" pitchFamily="18" charset="2"/>
              </a:rPr>
              <a:t>)  &lt;  0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.                                                 </a:t>
            </a:r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(*)</a:t>
            </a:r>
          </a:p>
          <a:p>
            <a:pPr algn="l" eaLnBrk="0" hangingPunct="0"/>
            <a:endParaRPr kumimoji="0" lang="en-US" altLang="zh-CN" sz="1400">
              <a:solidFill>
                <a:srgbClr val="CC0000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Suppose algorithm returns true.  Then, 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 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i-1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+ w(v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i-1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, 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) for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i = 1, …, k.  Thus,</a:t>
            </a: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  <a:sym typeface="Symbol" pitchFamily="18" charset="2"/>
            </a:endParaRPr>
          </a:p>
          <a:p>
            <a:pPr lvl="1" algn="l" eaLnBrk="0" hangingPunct="0"/>
            <a:r>
              <a:rPr kumimoji="0" lang="en-US" altLang="zh-CN" sz="3200">
                <a:sym typeface="Symbol" pitchFamily="18" charset="2"/>
              </a:rPr>
              <a:t></a:t>
            </a:r>
            <a:r>
              <a:rPr kumimoji="0" lang="en-US" altLang="zh-CN" sz="2400" baseline="-25000">
                <a:sym typeface="Symbol" pitchFamily="18" charset="2"/>
              </a:rPr>
              <a:t>i = 1, …, k</a:t>
            </a:r>
            <a:r>
              <a:rPr kumimoji="0" lang="en-US" altLang="zh-CN" sz="2400">
                <a:sym typeface="Symbol" pitchFamily="18" charset="2"/>
              </a:rPr>
              <a:t> d[v</a:t>
            </a:r>
            <a:r>
              <a:rPr kumimoji="0" lang="en-US" altLang="zh-CN" sz="2400" baseline="-25000">
                <a:sym typeface="Symbol" pitchFamily="18" charset="2"/>
              </a:rPr>
              <a:t>i</a:t>
            </a:r>
            <a:r>
              <a:rPr kumimoji="0" lang="en-US" altLang="zh-CN" sz="2400">
                <a:sym typeface="Symbol" pitchFamily="18" charset="2"/>
              </a:rPr>
              <a:t>]    </a:t>
            </a:r>
            <a:r>
              <a:rPr kumimoji="0" lang="en-US" altLang="zh-CN" sz="3200">
                <a:sym typeface="Symbol" pitchFamily="18" charset="2"/>
              </a:rPr>
              <a:t></a:t>
            </a:r>
            <a:r>
              <a:rPr kumimoji="0" lang="en-US" altLang="zh-CN" sz="2400" baseline="-25000">
                <a:sym typeface="Symbol" pitchFamily="18" charset="2"/>
              </a:rPr>
              <a:t>i = 1, …, k</a:t>
            </a:r>
            <a:r>
              <a:rPr kumimoji="0" lang="en-US" altLang="zh-CN" sz="2400">
                <a:sym typeface="Symbol" pitchFamily="18" charset="2"/>
              </a:rPr>
              <a:t> d[v</a:t>
            </a:r>
            <a:r>
              <a:rPr kumimoji="0" lang="en-US" altLang="zh-CN" sz="2400" baseline="-25000">
                <a:sym typeface="Symbol" pitchFamily="18" charset="2"/>
              </a:rPr>
              <a:t>i-1</a:t>
            </a:r>
            <a:r>
              <a:rPr kumimoji="0" lang="en-US" altLang="zh-CN" sz="2400">
                <a:sym typeface="Symbol" pitchFamily="18" charset="2"/>
              </a:rPr>
              <a:t>]  + </a:t>
            </a:r>
            <a:r>
              <a:rPr kumimoji="0" lang="en-US" altLang="zh-CN" sz="3200">
                <a:sym typeface="Symbol" pitchFamily="18" charset="2"/>
              </a:rPr>
              <a:t></a:t>
            </a:r>
            <a:r>
              <a:rPr kumimoji="0" lang="en-US" altLang="zh-CN" sz="2400" baseline="-25000">
                <a:sym typeface="Symbol" pitchFamily="18" charset="2"/>
              </a:rPr>
              <a:t>i = 1, …, k</a:t>
            </a:r>
            <a:r>
              <a:rPr kumimoji="0" lang="en-US" altLang="zh-CN" sz="2400">
                <a:sym typeface="Symbol" pitchFamily="18" charset="2"/>
              </a:rPr>
              <a:t> w(v</a:t>
            </a:r>
            <a:r>
              <a:rPr kumimoji="0" lang="en-US" altLang="zh-CN" sz="2400" baseline="-25000">
                <a:sym typeface="Symbol" pitchFamily="18" charset="2"/>
              </a:rPr>
              <a:t>i-1</a:t>
            </a:r>
            <a:r>
              <a:rPr kumimoji="0" lang="en-US" altLang="zh-CN" sz="2400">
                <a:sym typeface="Symbol" pitchFamily="18" charset="2"/>
              </a:rPr>
              <a:t>, v</a:t>
            </a:r>
            <a:r>
              <a:rPr kumimoji="0" lang="en-US" altLang="zh-CN" sz="2400" baseline="-25000">
                <a:sym typeface="Symbol" pitchFamily="18" charset="2"/>
              </a:rPr>
              <a:t>i</a:t>
            </a:r>
            <a:r>
              <a:rPr kumimoji="0" lang="en-US" altLang="zh-CN" sz="2400">
                <a:sym typeface="Symbol" pitchFamily="18" charset="2"/>
              </a:rPr>
              <a:t>) </a:t>
            </a: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But, </a:t>
            </a:r>
            <a:r>
              <a:rPr kumimoji="0" lang="en-US" altLang="zh-CN" sz="3200">
                <a:sym typeface="Symbol" pitchFamily="18" charset="2"/>
              </a:rPr>
              <a:t></a:t>
            </a:r>
            <a:r>
              <a:rPr kumimoji="0" lang="en-US" altLang="zh-CN" sz="2400" baseline="-25000">
                <a:sym typeface="Symbol" pitchFamily="18" charset="2"/>
              </a:rPr>
              <a:t>i = 1, …, k</a:t>
            </a:r>
            <a:r>
              <a:rPr kumimoji="0" lang="en-US" altLang="zh-CN" sz="2400">
                <a:sym typeface="Symbol" pitchFamily="18" charset="2"/>
              </a:rPr>
              <a:t> d[v</a:t>
            </a:r>
            <a:r>
              <a:rPr kumimoji="0" lang="en-US" altLang="zh-CN" sz="2400" baseline="-25000">
                <a:sym typeface="Symbol" pitchFamily="18" charset="2"/>
              </a:rPr>
              <a:t>i</a:t>
            </a:r>
            <a:r>
              <a:rPr kumimoji="0" lang="en-US" altLang="zh-CN" sz="2400">
                <a:sym typeface="Symbol" pitchFamily="18" charset="2"/>
              </a:rPr>
              <a:t>]  =  </a:t>
            </a:r>
            <a:r>
              <a:rPr kumimoji="0" lang="en-US" altLang="zh-CN" sz="3200">
                <a:sym typeface="Symbol" pitchFamily="18" charset="2"/>
              </a:rPr>
              <a:t></a:t>
            </a:r>
            <a:r>
              <a:rPr kumimoji="0" lang="en-US" altLang="zh-CN" sz="2400" baseline="-25000">
                <a:sym typeface="Symbol" pitchFamily="18" charset="2"/>
              </a:rPr>
              <a:t>i = 1, …, k</a:t>
            </a:r>
            <a:r>
              <a:rPr kumimoji="0" lang="en-US" altLang="zh-CN" sz="2400">
                <a:sym typeface="Symbol" pitchFamily="18" charset="2"/>
              </a:rPr>
              <a:t> d[v</a:t>
            </a:r>
            <a:r>
              <a:rPr kumimoji="0" lang="en-US" altLang="zh-CN" sz="2400" baseline="-25000">
                <a:sym typeface="Symbol" pitchFamily="18" charset="2"/>
              </a:rPr>
              <a:t>i-1</a:t>
            </a:r>
            <a:r>
              <a:rPr kumimoji="0" lang="en-US" altLang="zh-CN" sz="2400">
                <a:sym typeface="Symbol" pitchFamily="18" charset="2"/>
              </a:rPr>
              <a:t>]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.</a:t>
            </a:r>
            <a:endParaRPr kumimoji="0" lang="en-US" altLang="zh-CN" sz="2400">
              <a:sym typeface="Symbol" pitchFamily="18" charset="2"/>
            </a:endParaRP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Can show no d[v</a:t>
            </a:r>
            <a:r>
              <a:rPr kumimoji="0" lang="en-US" altLang="zh-CN" sz="24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] is infinite.  Hence, </a:t>
            </a:r>
            <a:r>
              <a:rPr kumimoji="0" lang="en-US" altLang="zh-CN" sz="2400">
                <a:sym typeface="Symbol" pitchFamily="18" charset="2"/>
              </a:rPr>
              <a:t>0    </a:t>
            </a:r>
            <a:r>
              <a:rPr kumimoji="0" lang="en-US" altLang="zh-CN" sz="3200">
                <a:sym typeface="Symbol" pitchFamily="18" charset="2"/>
              </a:rPr>
              <a:t></a:t>
            </a:r>
            <a:r>
              <a:rPr kumimoji="0" lang="en-US" altLang="zh-CN" sz="2400" baseline="-25000">
                <a:sym typeface="Symbol" pitchFamily="18" charset="2"/>
              </a:rPr>
              <a:t>i = 1, …, k</a:t>
            </a:r>
            <a:r>
              <a:rPr kumimoji="0" lang="en-US" altLang="zh-CN" sz="2400">
                <a:sym typeface="Symbol" pitchFamily="18" charset="2"/>
              </a:rPr>
              <a:t> w(v</a:t>
            </a:r>
            <a:r>
              <a:rPr kumimoji="0" lang="en-US" altLang="zh-CN" sz="2400" baseline="-25000">
                <a:sym typeface="Symbol" pitchFamily="18" charset="2"/>
              </a:rPr>
              <a:t>i-1</a:t>
            </a:r>
            <a:r>
              <a:rPr kumimoji="0" lang="en-US" altLang="zh-CN" sz="2400">
                <a:sym typeface="Symbol" pitchFamily="18" charset="2"/>
              </a:rPr>
              <a:t>, v</a:t>
            </a:r>
            <a:r>
              <a:rPr kumimoji="0" lang="en-US" altLang="zh-CN" sz="2400" baseline="-25000">
                <a:sym typeface="Symbol" pitchFamily="18" charset="2"/>
              </a:rPr>
              <a:t>i</a:t>
            </a:r>
            <a:r>
              <a:rPr kumimoji="0" lang="en-US" altLang="zh-CN" sz="2400">
                <a:sym typeface="Symbol" pitchFamily="18" charset="2"/>
              </a:rPr>
              <a:t>)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algn="l" eaLnBrk="0" hangingPunct="0"/>
            <a:endParaRPr kumimoji="0" lang="en-US" altLang="zh-CN" sz="1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Contradicts</a:t>
            </a:r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 (*)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.   Thus, algorithm returns </a:t>
            </a:r>
            <a:r>
              <a:rPr kumimoji="0" lang="en-US" altLang="zh-CN" sz="2400" b="1">
                <a:solidFill>
                  <a:srgbClr val="CC0000"/>
                </a:solidFill>
                <a:sym typeface="Symbol" pitchFamily="18" charset="2"/>
              </a:rPr>
              <a:t>false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algn="l" eaLnBrk="0" hangingPunct="0"/>
            <a:endParaRPr kumimoji="0" lang="zh-CN" altLang="en-US" sz="240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Shortest Paths in DAGs</a:t>
            </a:r>
            <a:endParaRPr lang="en-US" altLang="zh-CN" smtClean="0"/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2478088" y="1670050"/>
            <a:ext cx="4152900" cy="26606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Topologically sort vertices in G;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Initialize(G, s);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 b="1">
                <a:solidFill>
                  <a:schemeClr val="tx1"/>
                </a:solidFill>
              </a:rPr>
              <a:t>for</a:t>
            </a:r>
            <a:r>
              <a:rPr kumimoji="0" lang="en-US" altLang="zh-CN" sz="2400">
                <a:solidFill>
                  <a:schemeClr val="tx1"/>
                </a:solidFill>
              </a:rPr>
              <a:t> each u in V[G] (in order) </a:t>
            </a:r>
            <a:r>
              <a:rPr kumimoji="0" lang="en-US" altLang="zh-CN" sz="2400" b="1">
                <a:solidFill>
                  <a:schemeClr val="tx1"/>
                </a:solidFill>
              </a:rPr>
              <a:t>do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	</a:t>
            </a:r>
            <a:r>
              <a:rPr kumimoji="0" lang="en-US" altLang="zh-CN" sz="2400" b="1">
                <a:solidFill>
                  <a:schemeClr val="tx1"/>
                </a:solidFill>
              </a:rPr>
              <a:t>for</a:t>
            </a:r>
            <a:r>
              <a:rPr kumimoji="0" lang="en-US" altLang="zh-CN" sz="2400">
                <a:solidFill>
                  <a:schemeClr val="tx1"/>
                </a:solidFill>
              </a:rPr>
              <a:t> each v in Adj[u] </a:t>
            </a:r>
            <a:r>
              <a:rPr kumimoji="0" lang="en-US" altLang="zh-CN" sz="2400" b="1">
                <a:solidFill>
                  <a:schemeClr val="tx1"/>
                </a:solidFill>
              </a:rPr>
              <a:t>do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		Relax(u, v, w)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	</a:t>
            </a:r>
            <a:r>
              <a:rPr kumimoji="0" lang="en-US" altLang="zh-CN" sz="2400" b="1">
                <a:solidFill>
                  <a:schemeClr val="tx1"/>
                </a:solidFill>
              </a:rPr>
              <a:t>od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 b="1">
                <a:solidFill>
                  <a:schemeClr val="tx1"/>
                </a:solidFill>
              </a:rPr>
              <a:t>od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Shortest Paths in DAGs</a:t>
            </a:r>
            <a:endParaRPr lang="en-US" altLang="zh-CN" smtClean="0"/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1763713" y="1670050"/>
            <a:ext cx="6264275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Topologically sort vertices in G;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Initialize all dist(.) values to INF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dist(s) = 0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 b="1">
                <a:solidFill>
                  <a:schemeClr val="tx1"/>
                </a:solidFill>
              </a:rPr>
              <a:t>for</a:t>
            </a:r>
            <a:r>
              <a:rPr kumimoji="0" lang="en-US" altLang="zh-CN" sz="2400">
                <a:solidFill>
                  <a:schemeClr val="tx1"/>
                </a:solidFill>
              </a:rPr>
              <a:t> each v </a:t>
            </a:r>
            <a:r>
              <a:rPr kumimoji="0" lang="en-US" altLang="zh-CN" sz="2400"/>
              <a:t>∈</a:t>
            </a:r>
            <a:r>
              <a:rPr kumimoji="0" lang="en-US" altLang="zh-CN" sz="2400">
                <a:solidFill>
                  <a:schemeClr val="tx1"/>
                </a:solidFill>
              </a:rPr>
              <a:t> V , in linearized order </a:t>
            </a:r>
            <a:r>
              <a:rPr kumimoji="0" lang="en-US" altLang="zh-CN" sz="2400" b="1">
                <a:solidFill>
                  <a:schemeClr val="tx1"/>
                </a:solidFill>
              </a:rPr>
              <a:t>do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	dist(v) =  min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(u,v) </a:t>
            </a:r>
            <a:r>
              <a:rPr kumimoji="0" lang="en-US" altLang="zh-CN" sz="2400" baseline="-25000"/>
              <a:t>∈E</a:t>
            </a:r>
            <a:r>
              <a:rPr kumimoji="0" lang="en-US" altLang="zh-CN" sz="2400">
                <a:solidFill>
                  <a:schemeClr val="tx1"/>
                </a:solidFill>
              </a:rPr>
              <a:t> { dist(u) + w(u,v) }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endParaRPr kumimoji="0"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0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0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163 w 2227"/>
              <a:gd name="T3" fmla="*/ 191 h 504"/>
              <a:gd name="T4" fmla="*/ 372 w 2227"/>
              <a:gd name="T5" fmla="*/ 327 h 504"/>
              <a:gd name="T6" fmla="*/ 709 w 2227"/>
              <a:gd name="T7" fmla="*/ 445 h 504"/>
              <a:gd name="T8" fmla="*/ 1181 w 2227"/>
              <a:gd name="T9" fmla="*/ 500 h 504"/>
              <a:gd name="T10" fmla="*/ 1554 w 2227"/>
              <a:gd name="T11" fmla="*/ 418 h 504"/>
              <a:gd name="T12" fmla="*/ 1845 w 2227"/>
              <a:gd name="T13" fmla="*/ 291 h 504"/>
              <a:gd name="T14" fmla="*/ 2145 w 2227"/>
              <a:gd name="T15" fmla="*/ 82 h 504"/>
              <a:gd name="T16" fmla="*/ 222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0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163 w 2227"/>
              <a:gd name="T3" fmla="*/ 191 h 504"/>
              <a:gd name="T4" fmla="*/ 372 w 2227"/>
              <a:gd name="T5" fmla="*/ 327 h 504"/>
              <a:gd name="T6" fmla="*/ 709 w 2227"/>
              <a:gd name="T7" fmla="*/ 445 h 504"/>
              <a:gd name="T8" fmla="*/ 1181 w 2227"/>
              <a:gd name="T9" fmla="*/ 500 h 504"/>
              <a:gd name="T10" fmla="*/ 1554 w 2227"/>
              <a:gd name="T11" fmla="*/ 418 h 504"/>
              <a:gd name="T12" fmla="*/ 1845 w 2227"/>
              <a:gd name="T13" fmla="*/ 291 h 504"/>
              <a:gd name="T14" fmla="*/ 2145 w 2227"/>
              <a:gd name="T15" fmla="*/ 82 h 504"/>
              <a:gd name="T16" fmla="*/ 222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0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2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6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163 w 2227"/>
              <a:gd name="T3" fmla="*/ 191 h 504"/>
              <a:gd name="T4" fmla="*/ 372 w 2227"/>
              <a:gd name="T5" fmla="*/ 327 h 504"/>
              <a:gd name="T6" fmla="*/ 709 w 2227"/>
              <a:gd name="T7" fmla="*/ 445 h 504"/>
              <a:gd name="T8" fmla="*/ 1181 w 2227"/>
              <a:gd name="T9" fmla="*/ 500 h 504"/>
              <a:gd name="T10" fmla="*/ 1554 w 2227"/>
              <a:gd name="T11" fmla="*/ 418 h 504"/>
              <a:gd name="T12" fmla="*/ 1845 w 2227"/>
              <a:gd name="T13" fmla="*/ 291 h 504"/>
              <a:gd name="T14" fmla="*/ 2145 w 2227"/>
              <a:gd name="T15" fmla="*/ 82 h 504"/>
              <a:gd name="T16" fmla="*/ 222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u="sng" smtClean="0"/>
              <a:t>Single-Source Shortest Paths</a:t>
            </a:r>
            <a:endParaRPr lang="en-US" altLang="zh-CN" sz="46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19175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Given A single source vertex in a weighted, directed graph. Want to compute a shortest path for each possible destination.</a:t>
            </a:r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</a:rPr>
              <a:t>Similar to BFS.</a:t>
            </a:r>
          </a:p>
          <a:p>
            <a:pPr eaLnBrk="1" hangingPunct="1"/>
            <a:r>
              <a:rPr lang="en-US" altLang="zh-CN" dirty="0" smtClean="0"/>
              <a:t>We will assume either</a:t>
            </a:r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</a:rPr>
              <a:t>no negative-weight edges, or</a:t>
            </a:r>
          </a:p>
          <a:p>
            <a:pPr lvl="1" eaLnBrk="1" hangingPunct="1"/>
            <a:r>
              <a:rPr lang="en-US" altLang="zh-CN" dirty="0" smtClean="0">
                <a:solidFill>
                  <a:schemeClr val="tx2"/>
                </a:solidFill>
              </a:rPr>
              <a:t>no </a:t>
            </a:r>
            <a:r>
              <a:rPr lang="en-US" altLang="zh-CN" u="sng" dirty="0" smtClean="0">
                <a:solidFill>
                  <a:schemeClr val="tx2"/>
                </a:solidFill>
              </a:rPr>
              <a:t>reachable</a:t>
            </a:r>
            <a:r>
              <a:rPr lang="en-US" altLang="zh-CN" dirty="0" smtClean="0">
                <a:solidFill>
                  <a:schemeClr val="tx2"/>
                </a:solidFill>
              </a:rPr>
              <a:t> negative-weight cycles.</a:t>
            </a:r>
          </a:p>
          <a:p>
            <a:pPr eaLnBrk="1" hangingPunct="1"/>
            <a:r>
              <a:rPr lang="en-US" altLang="zh-CN" dirty="0" smtClean="0"/>
              <a:t>Algorithm will compute a </a:t>
            </a:r>
            <a:r>
              <a:rPr lang="en-US" altLang="zh-CN" dirty="0" smtClean="0">
                <a:solidFill>
                  <a:srgbClr val="CC0000"/>
                </a:solidFill>
              </a:rPr>
              <a:t>shortest-path tree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/>
              <a:t>Similar to BFS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0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2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6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6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4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163 w 2227"/>
              <a:gd name="T3" fmla="*/ 191 h 504"/>
              <a:gd name="T4" fmla="*/ 372 w 2227"/>
              <a:gd name="T5" fmla="*/ 327 h 504"/>
              <a:gd name="T6" fmla="*/ 709 w 2227"/>
              <a:gd name="T7" fmla="*/ 445 h 504"/>
              <a:gd name="T8" fmla="*/ 1181 w 2227"/>
              <a:gd name="T9" fmla="*/ 500 h 504"/>
              <a:gd name="T10" fmla="*/ 1554 w 2227"/>
              <a:gd name="T11" fmla="*/ 418 h 504"/>
              <a:gd name="T12" fmla="*/ 1845 w 2227"/>
              <a:gd name="T13" fmla="*/ 291 h 504"/>
              <a:gd name="T14" fmla="*/ 2145 w 2227"/>
              <a:gd name="T15" fmla="*/ 82 h 504"/>
              <a:gd name="T16" fmla="*/ 222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1116013" y="4941888"/>
            <a:ext cx="67691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dist[u]=min{dist[s]+6, dist[t]+7}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0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2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6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5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4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163 w 2227"/>
              <a:gd name="T3" fmla="*/ 191 h 504"/>
              <a:gd name="T4" fmla="*/ 372 w 2227"/>
              <a:gd name="T5" fmla="*/ 327 h 504"/>
              <a:gd name="T6" fmla="*/ 709 w 2227"/>
              <a:gd name="T7" fmla="*/ 445 h 504"/>
              <a:gd name="T8" fmla="*/ 1181 w 2227"/>
              <a:gd name="T9" fmla="*/ 500 h 504"/>
              <a:gd name="T10" fmla="*/ 1554 w 2227"/>
              <a:gd name="T11" fmla="*/ 418 h 504"/>
              <a:gd name="T12" fmla="*/ 1845 w 2227"/>
              <a:gd name="T13" fmla="*/ 291 h 504"/>
              <a:gd name="T14" fmla="*/ 2145 w 2227"/>
              <a:gd name="T15" fmla="*/ 82 h 504"/>
              <a:gd name="T16" fmla="*/ 222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0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2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6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5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3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163 w 2227"/>
              <a:gd name="T3" fmla="*/ 191 h 504"/>
              <a:gd name="T4" fmla="*/ 372 w 2227"/>
              <a:gd name="T5" fmla="*/ 327 h 504"/>
              <a:gd name="T6" fmla="*/ 709 w 2227"/>
              <a:gd name="T7" fmla="*/ 445 h 504"/>
              <a:gd name="T8" fmla="*/ 1181 w 2227"/>
              <a:gd name="T9" fmla="*/ 500 h 504"/>
              <a:gd name="T10" fmla="*/ 1554 w 2227"/>
              <a:gd name="T11" fmla="*/ 418 h 504"/>
              <a:gd name="T12" fmla="*/ 1845 w 2227"/>
              <a:gd name="T13" fmla="*/ 291 h 504"/>
              <a:gd name="T14" fmla="*/ 2145 w 2227"/>
              <a:gd name="T15" fmla="*/ 82 h 504"/>
              <a:gd name="T16" fmla="*/ 222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0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2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6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5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3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329 h 338"/>
              <a:gd name="T2" fmla="*/ 300 w 1527"/>
              <a:gd name="T3" fmla="*/ 120 h 338"/>
              <a:gd name="T4" fmla="*/ 727 w 1527"/>
              <a:gd name="T5" fmla="*/ 11 h 338"/>
              <a:gd name="T6" fmla="*/ 1136 w 1527"/>
              <a:gd name="T7" fmla="*/ 56 h 338"/>
              <a:gd name="T8" fmla="*/ 1381 w 1527"/>
              <a:gd name="T9" fmla="*/ 183 h 338"/>
              <a:gd name="T10" fmla="*/ 1527 w 1527"/>
              <a:gd name="T11" fmla="*/ 338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163 w 2227"/>
              <a:gd name="T3" fmla="*/ 191 h 504"/>
              <a:gd name="T4" fmla="*/ 372 w 2227"/>
              <a:gd name="T5" fmla="*/ 327 h 504"/>
              <a:gd name="T6" fmla="*/ 709 w 2227"/>
              <a:gd name="T7" fmla="*/ 445 h 504"/>
              <a:gd name="T8" fmla="*/ 1181 w 2227"/>
              <a:gd name="T9" fmla="*/ 500 h 504"/>
              <a:gd name="T10" fmla="*/ 1554 w 2227"/>
              <a:gd name="T11" fmla="*/ 418 h 504"/>
              <a:gd name="T12" fmla="*/ 1845 w 2227"/>
              <a:gd name="T13" fmla="*/ 291 h 504"/>
              <a:gd name="T14" fmla="*/ 2145 w 2227"/>
              <a:gd name="T15" fmla="*/ 82 h 504"/>
              <a:gd name="T16" fmla="*/ 222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–1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Dijkstra</a:t>
            </a:r>
            <a:r>
              <a:rPr lang="en-US" altLang="zh-CN" u="sng" smtClean="0">
                <a:latin typeface="Times New Roman" pitchFamily="18" charset="0"/>
              </a:rPr>
              <a:t>’</a:t>
            </a:r>
            <a:r>
              <a:rPr lang="en-US" altLang="zh-CN" u="sng" smtClean="0"/>
              <a:t>s Algorithm</a:t>
            </a:r>
            <a:endParaRPr lang="en-US" altLang="zh-CN" smtClean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38113" y="1017588"/>
            <a:ext cx="903605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Assumes </a:t>
            </a:r>
            <a:r>
              <a:rPr kumimoji="0" lang="en-US" altLang="zh-CN" sz="2400" b="1">
                <a:solidFill>
                  <a:srgbClr val="CC0000"/>
                </a:solidFill>
              </a:rPr>
              <a:t>no negative-weight edges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</a:p>
          <a:p>
            <a:pPr algn="l" eaLnBrk="0" hangingPunct="0"/>
            <a:endParaRPr kumimoji="0" lang="en-US" altLang="zh-CN" sz="6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/>
              <a:t>Maintains a set S of vertices whose SP from s has been determined.</a:t>
            </a:r>
          </a:p>
          <a:p>
            <a:pPr algn="l" eaLnBrk="0" hangingPunct="0"/>
            <a:endParaRPr kumimoji="0" lang="en-US" altLang="zh-CN" sz="6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Repeatedly selects u in V–S with minimum SP estimate </a:t>
            </a:r>
            <a:r>
              <a:rPr kumimoji="0" lang="en-US" altLang="zh-CN" sz="2400">
                <a:solidFill>
                  <a:srgbClr val="CC0000"/>
                </a:solidFill>
              </a:rPr>
              <a:t>(greedy choice)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</a:p>
          <a:p>
            <a:pPr algn="l" eaLnBrk="0" hangingPunct="0"/>
            <a:endParaRPr kumimoji="0" lang="en-US" altLang="zh-CN" sz="6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Store V–S in </a:t>
            </a:r>
            <a:r>
              <a:rPr kumimoji="0" lang="en-US" altLang="zh-CN" sz="2400">
                <a:solidFill>
                  <a:srgbClr val="CC0000"/>
                </a:solidFill>
              </a:rPr>
              <a:t>priority queue Q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4537075" y="2587625"/>
            <a:ext cx="3490913" cy="3756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Initialize(G, s);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S :=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;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Q := V[G];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while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Q   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do</a:t>
            </a:r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	u := Extract-Min(Q);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	S := S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 {u};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each v  Adj[u] 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do</a:t>
            </a:r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		Relax(u, v, w)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od</a:t>
            </a:r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od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AutoShape 3"/>
          <p:cNvSpPr>
            <a:spLocks noChangeArrowheads="1"/>
          </p:cNvSpPr>
          <p:nvPr/>
        </p:nvSpPr>
        <p:spPr bwMode="auto">
          <a:xfrm>
            <a:off x="251520" y="1052736"/>
            <a:ext cx="5832648" cy="4824536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26000" tIns="82800"/>
          <a:lstStyle/>
          <a:p>
            <a:pPr algn="l"/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memset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(v,0,sizeof(v));</a:t>
            </a:r>
          </a:p>
          <a:p>
            <a:pPr algn="l"/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memset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(f,-1,sizeof(f));</a:t>
            </a:r>
          </a:p>
          <a:p>
            <a:pPr algn="l"/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++) d[</a:t>
            </a:r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] = INF;</a:t>
            </a:r>
          </a:p>
          <a:p>
            <a:pPr algn="l"/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d[0] = 0;</a:t>
            </a:r>
          </a:p>
          <a:p>
            <a:pPr algn="l"/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algn="l"/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x, m = INF;</a:t>
            </a:r>
          </a:p>
          <a:p>
            <a:pPr algn="l"/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y=0;y&lt;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n;y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algn="l"/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if(!v[y] &amp;&amp; d[y]&lt;=m) m = d[x=y];</a:t>
            </a:r>
          </a:p>
          <a:p>
            <a:pPr algn="l"/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v[x] = 1;</a:t>
            </a:r>
          </a:p>
          <a:p>
            <a:pPr algn="l"/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y=0;y&lt;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n;y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algn="l"/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if(d[y]&lt;d[x]+w[x][y]) {</a:t>
            </a:r>
          </a:p>
          <a:p>
            <a:pPr algn="l"/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d[y]=d[x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]+w[x][y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]; f[y]=x;</a:t>
            </a:r>
          </a:p>
          <a:p>
            <a:pPr algn="l"/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/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48400" y="381000"/>
            <a:ext cx="2306638" cy="1773238"/>
            <a:chOff x="480" y="2716"/>
            <a:chExt cx="1453" cy="1117"/>
          </a:xfrm>
        </p:grpSpPr>
        <p:sp>
          <p:nvSpPr>
            <p:cNvPr id="74757" name="Oval 5"/>
            <p:cNvSpPr>
              <a:spLocks noChangeAspect="1" noChangeArrowheads="1"/>
            </p:cNvSpPr>
            <p:nvPr/>
          </p:nvSpPr>
          <p:spPr bwMode="auto">
            <a:xfrm>
              <a:off x="763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74758" name="Oval 6"/>
            <p:cNvSpPr>
              <a:spLocks noChangeAspect="1" noChangeArrowheads="1"/>
            </p:cNvSpPr>
            <p:nvPr/>
          </p:nvSpPr>
          <p:spPr bwMode="auto">
            <a:xfrm>
              <a:off x="1368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74759" name="Line 7"/>
            <p:cNvSpPr>
              <a:spLocks noChangeAspect="1" noChangeShapeType="1"/>
            </p:cNvSpPr>
            <p:nvPr/>
          </p:nvSpPr>
          <p:spPr bwMode="auto">
            <a:xfrm>
              <a:off x="1005" y="2905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0" name="Oval 8"/>
            <p:cNvSpPr>
              <a:spLocks noChangeAspect="1" noChangeArrowheads="1"/>
            </p:cNvSpPr>
            <p:nvPr/>
          </p:nvSpPr>
          <p:spPr bwMode="auto">
            <a:xfrm>
              <a:off x="803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74761" name="Oval 9"/>
            <p:cNvSpPr>
              <a:spLocks noChangeAspect="1" noChangeArrowheads="1"/>
            </p:cNvSpPr>
            <p:nvPr/>
          </p:nvSpPr>
          <p:spPr bwMode="auto">
            <a:xfrm>
              <a:off x="1408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74762" name="Line 10"/>
            <p:cNvSpPr>
              <a:spLocks noChangeAspect="1" noChangeShapeType="1"/>
            </p:cNvSpPr>
            <p:nvPr/>
          </p:nvSpPr>
          <p:spPr bwMode="auto">
            <a:xfrm>
              <a:off x="1045" y="3712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Oval 11"/>
            <p:cNvSpPr>
              <a:spLocks noChangeAspect="1" noChangeArrowheads="1"/>
            </p:cNvSpPr>
            <p:nvPr/>
          </p:nvSpPr>
          <p:spPr bwMode="auto">
            <a:xfrm>
              <a:off x="480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74764" name="Oval 12"/>
            <p:cNvSpPr>
              <a:spLocks noChangeAspect="1" noChangeArrowheads="1"/>
            </p:cNvSpPr>
            <p:nvPr/>
          </p:nvSpPr>
          <p:spPr bwMode="auto">
            <a:xfrm>
              <a:off x="1085" y="3187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74765" name="Line 13"/>
            <p:cNvSpPr>
              <a:spLocks noChangeAspect="1" noChangeShapeType="1"/>
            </p:cNvSpPr>
            <p:nvPr/>
          </p:nvSpPr>
          <p:spPr bwMode="auto">
            <a:xfrm>
              <a:off x="722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Oval 14"/>
            <p:cNvSpPr>
              <a:spLocks noChangeAspect="1" noChangeArrowheads="1"/>
            </p:cNvSpPr>
            <p:nvPr/>
          </p:nvSpPr>
          <p:spPr bwMode="auto">
            <a:xfrm>
              <a:off x="1691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74767" name="Line 15"/>
            <p:cNvSpPr>
              <a:spLocks noChangeAspect="1" noChangeShapeType="1"/>
            </p:cNvSpPr>
            <p:nvPr/>
          </p:nvSpPr>
          <p:spPr bwMode="auto">
            <a:xfrm>
              <a:off x="1328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Line 16"/>
            <p:cNvSpPr>
              <a:spLocks noChangeAspect="1" noChangeShapeType="1"/>
            </p:cNvSpPr>
            <p:nvPr/>
          </p:nvSpPr>
          <p:spPr bwMode="auto">
            <a:xfrm flipH="1">
              <a:off x="601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Line 17"/>
            <p:cNvSpPr>
              <a:spLocks noChangeAspect="1" noChangeShapeType="1"/>
            </p:cNvSpPr>
            <p:nvPr/>
          </p:nvSpPr>
          <p:spPr bwMode="auto">
            <a:xfrm flipH="1">
              <a:off x="1529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Line 18"/>
            <p:cNvSpPr>
              <a:spLocks noChangeAspect="1" noChangeShapeType="1"/>
            </p:cNvSpPr>
            <p:nvPr/>
          </p:nvSpPr>
          <p:spPr bwMode="auto">
            <a:xfrm>
              <a:off x="964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1" name="Line 19"/>
            <p:cNvSpPr>
              <a:spLocks noChangeAspect="1" noChangeShapeType="1"/>
            </p:cNvSpPr>
            <p:nvPr/>
          </p:nvSpPr>
          <p:spPr bwMode="auto">
            <a:xfrm>
              <a:off x="1610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2" name="Line 20"/>
            <p:cNvSpPr>
              <a:spLocks noChangeAspect="1" noChangeShapeType="1"/>
            </p:cNvSpPr>
            <p:nvPr/>
          </p:nvSpPr>
          <p:spPr bwMode="auto">
            <a:xfrm>
              <a:off x="682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3" name="Line 21"/>
            <p:cNvSpPr>
              <a:spLocks noChangeAspect="1" noChangeShapeType="1"/>
            </p:cNvSpPr>
            <p:nvPr/>
          </p:nvSpPr>
          <p:spPr bwMode="auto">
            <a:xfrm>
              <a:off x="1287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4" name="Line 22"/>
            <p:cNvSpPr>
              <a:spLocks noChangeAspect="1" noChangeShapeType="1"/>
            </p:cNvSpPr>
            <p:nvPr/>
          </p:nvSpPr>
          <p:spPr bwMode="auto">
            <a:xfrm flipH="1">
              <a:off x="1207" y="2986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5" name="Line 23"/>
            <p:cNvSpPr>
              <a:spLocks noChangeAspect="1" noChangeShapeType="1"/>
            </p:cNvSpPr>
            <p:nvPr/>
          </p:nvSpPr>
          <p:spPr bwMode="auto">
            <a:xfrm flipH="1">
              <a:off x="924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1104" y="2716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auto">
            <a:xfrm>
              <a:off x="528" y="2928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auto">
            <a:xfrm>
              <a:off x="816" y="3120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auto">
            <a:xfrm>
              <a:off x="1248" y="2928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auto">
            <a:xfrm>
              <a:off x="1632" y="2928"/>
              <a:ext cx="28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74782" name="Text Box 30"/>
            <p:cNvSpPr txBox="1">
              <a:spLocks noChangeArrowheads="1"/>
            </p:cNvSpPr>
            <p:nvPr/>
          </p:nvSpPr>
          <p:spPr bwMode="auto">
            <a:xfrm>
              <a:off x="1392" y="3120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74783" name="Text Box 31"/>
            <p:cNvSpPr txBox="1">
              <a:spLocks noChangeArrowheads="1"/>
            </p:cNvSpPr>
            <p:nvPr/>
          </p:nvSpPr>
          <p:spPr bwMode="auto">
            <a:xfrm>
              <a:off x="624" y="3408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912" y="3312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8</a:t>
              </a:r>
            </a:p>
          </p:txBody>
        </p:sp>
        <p:sp>
          <p:nvSpPr>
            <p:cNvPr id="74785" name="Text Box 33"/>
            <p:cNvSpPr txBox="1">
              <a:spLocks noChangeArrowheads="1"/>
            </p:cNvSpPr>
            <p:nvPr/>
          </p:nvSpPr>
          <p:spPr bwMode="auto">
            <a:xfrm>
              <a:off x="1344" y="3340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1632" y="3388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1152" y="3532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</p:grpSp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6592888" y="2265363"/>
            <a:ext cx="1684337" cy="3170237"/>
            <a:chOff x="4416" y="1728"/>
            <a:chExt cx="816" cy="1536"/>
          </a:xfrm>
        </p:grpSpPr>
        <p:sp>
          <p:nvSpPr>
            <p:cNvPr id="74789" name="Rectangle 37"/>
            <p:cNvSpPr>
              <a:spLocks noChangeAspect="1"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  <a:sym typeface="Symbol" pitchFamily="18" charset="2"/>
                </a:rPr>
                <a:t>0</a:t>
              </a:r>
            </a:p>
          </p:txBody>
        </p:sp>
        <p:sp>
          <p:nvSpPr>
            <p:cNvPr id="74790" name="Rectangle 38"/>
            <p:cNvSpPr>
              <a:spLocks noChangeAspect="1" noChangeArrowheads="1"/>
            </p:cNvSpPr>
            <p:nvPr/>
          </p:nvSpPr>
          <p:spPr bwMode="auto">
            <a:xfrm>
              <a:off x="4416" y="1889"/>
              <a:ext cx="175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</a:p>
          </p:txBody>
        </p:sp>
        <p:sp>
          <p:nvSpPr>
            <p:cNvPr id="74791" name="Rectangle 39"/>
            <p:cNvSpPr>
              <a:spLocks noChangeAspect="1" noChangeArrowheads="1"/>
            </p:cNvSpPr>
            <p:nvPr/>
          </p:nvSpPr>
          <p:spPr bwMode="auto">
            <a:xfrm>
              <a:off x="4560" y="1728"/>
              <a:ext cx="672" cy="1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 b="1" dirty="0" smtClean="0">
                  <a:solidFill>
                    <a:srgbClr val="FF0000"/>
                  </a:solidFill>
                  <a:latin typeface="Arial" charset="0"/>
                </a:rPr>
                <a:t>   d      </a:t>
              </a:r>
              <a:r>
                <a:rPr lang="en-US" altLang="zh-CN" sz="1800" b="1" dirty="0" smtClean="0">
                  <a:solidFill>
                    <a:schemeClr val="hlink"/>
                  </a:solidFill>
                  <a:latin typeface="Arial" charset="0"/>
                </a:rPr>
                <a:t>f</a:t>
              </a:r>
              <a:endParaRPr lang="en-US" altLang="zh-CN" sz="1800" b="1" dirty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74792" name="Rectangle 40"/>
            <p:cNvSpPr>
              <a:spLocks noChangeAspect="1" noChangeArrowheads="1"/>
            </p:cNvSpPr>
            <p:nvPr/>
          </p:nvSpPr>
          <p:spPr bwMode="auto">
            <a:xfrm>
              <a:off x="4656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ym typeface="Symbol" pitchFamily="18" charset="2"/>
                </a:rPr>
                <a:t></a:t>
              </a:r>
            </a:p>
          </p:txBody>
        </p:sp>
        <p:sp>
          <p:nvSpPr>
            <p:cNvPr id="74793" name="Rectangle 41"/>
            <p:cNvSpPr>
              <a:spLocks noChangeAspect="1" noChangeArrowheads="1"/>
            </p:cNvSpPr>
            <p:nvPr/>
          </p:nvSpPr>
          <p:spPr bwMode="auto">
            <a:xfrm>
              <a:off x="4416" y="2080"/>
              <a:ext cx="175" cy="1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</a:p>
          </p:txBody>
        </p:sp>
        <p:sp>
          <p:nvSpPr>
            <p:cNvPr id="74794" name="Rectangle 42"/>
            <p:cNvSpPr>
              <a:spLocks noChangeAspect="1" noChangeArrowheads="1"/>
            </p:cNvSpPr>
            <p:nvPr/>
          </p:nvSpPr>
          <p:spPr bwMode="auto">
            <a:xfrm>
              <a:off x="4656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ym typeface="Symbol" pitchFamily="18" charset="2"/>
                </a:rPr>
                <a:t></a:t>
              </a:r>
            </a:p>
          </p:txBody>
        </p:sp>
        <p:sp>
          <p:nvSpPr>
            <p:cNvPr id="74795" name="Rectangle 43"/>
            <p:cNvSpPr>
              <a:spLocks noChangeAspect="1" noChangeArrowheads="1"/>
            </p:cNvSpPr>
            <p:nvPr/>
          </p:nvSpPr>
          <p:spPr bwMode="auto">
            <a:xfrm>
              <a:off x="4416" y="2273"/>
              <a:ext cx="175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</a:p>
          </p:txBody>
        </p:sp>
        <p:sp>
          <p:nvSpPr>
            <p:cNvPr id="74796" name="Rectangle 44"/>
            <p:cNvSpPr>
              <a:spLocks noChangeAspect="1" noChangeArrowheads="1"/>
            </p:cNvSpPr>
            <p:nvPr/>
          </p:nvSpPr>
          <p:spPr bwMode="auto">
            <a:xfrm>
              <a:off x="4656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ym typeface="Symbol" pitchFamily="18" charset="2"/>
                </a:rPr>
                <a:t></a:t>
              </a:r>
            </a:p>
          </p:txBody>
        </p:sp>
        <p:sp>
          <p:nvSpPr>
            <p:cNvPr id="74797" name="Rectangle 45"/>
            <p:cNvSpPr>
              <a:spLocks noChangeAspect="1" noChangeArrowheads="1"/>
            </p:cNvSpPr>
            <p:nvPr/>
          </p:nvSpPr>
          <p:spPr bwMode="auto">
            <a:xfrm>
              <a:off x="4416" y="2464"/>
              <a:ext cx="175" cy="1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</a:p>
          </p:txBody>
        </p:sp>
        <p:sp>
          <p:nvSpPr>
            <p:cNvPr id="74798" name="Rectangle 46"/>
            <p:cNvSpPr>
              <a:spLocks noChangeAspect="1" noChangeArrowheads="1"/>
            </p:cNvSpPr>
            <p:nvPr/>
          </p:nvSpPr>
          <p:spPr bwMode="auto">
            <a:xfrm>
              <a:off x="4656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ym typeface="Symbol" pitchFamily="18" charset="2"/>
                </a:rPr>
                <a:t></a:t>
              </a:r>
            </a:p>
          </p:txBody>
        </p:sp>
        <p:sp>
          <p:nvSpPr>
            <p:cNvPr id="74799" name="Rectangle 47"/>
            <p:cNvSpPr>
              <a:spLocks noChangeAspect="1" noChangeArrowheads="1"/>
            </p:cNvSpPr>
            <p:nvPr/>
          </p:nvSpPr>
          <p:spPr bwMode="auto">
            <a:xfrm>
              <a:off x="4416" y="2656"/>
              <a:ext cx="175" cy="1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</a:p>
          </p:txBody>
        </p:sp>
        <p:sp>
          <p:nvSpPr>
            <p:cNvPr id="74800" name="Rectangle 48"/>
            <p:cNvSpPr>
              <a:spLocks noChangeAspect="1" noChangeArrowheads="1"/>
            </p:cNvSpPr>
            <p:nvPr/>
          </p:nvSpPr>
          <p:spPr bwMode="auto">
            <a:xfrm>
              <a:off x="4656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ym typeface="Symbol" pitchFamily="18" charset="2"/>
                </a:rPr>
                <a:t></a:t>
              </a:r>
            </a:p>
          </p:txBody>
        </p:sp>
        <p:sp>
          <p:nvSpPr>
            <p:cNvPr id="74801" name="Rectangle 49"/>
            <p:cNvSpPr>
              <a:spLocks noChangeAspect="1" noChangeArrowheads="1"/>
            </p:cNvSpPr>
            <p:nvPr/>
          </p:nvSpPr>
          <p:spPr bwMode="auto">
            <a:xfrm>
              <a:off x="4416" y="2849"/>
              <a:ext cx="175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</a:p>
          </p:txBody>
        </p:sp>
        <p:sp>
          <p:nvSpPr>
            <p:cNvPr id="74802" name="Rectangle 50"/>
            <p:cNvSpPr>
              <a:spLocks noChangeAspect="1" noChangeArrowheads="1"/>
            </p:cNvSpPr>
            <p:nvPr/>
          </p:nvSpPr>
          <p:spPr bwMode="auto">
            <a:xfrm>
              <a:off x="4656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ym typeface="Symbol" pitchFamily="18" charset="2"/>
                </a:rPr>
                <a:t></a:t>
              </a:r>
            </a:p>
          </p:txBody>
        </p:sp>
        <p:sp>
          <p:nvSpPr>
            <p:cNvPr id="74803" name="Rectangle 51"/>
            <p:cNvSpPr>
              <a:spLocks noChangeAspect="1" noChangeArrowheads="1"/>
            </p:cNvSpPr>
            <p:nvPr/>
          </p:nvSpPr>
          <p:spPr bwMode="auto">
            <a:xfrm>
              <a:off x="4416" y="3040"/>
              <a:ext cx="175" cy="1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</a:p>
          </p:txBody>
        </p:sp>
        <p:sp>
          <p:nvSpPr>
            <p:cNvPr id="74804" name="Rectangle 52"/>
            <p:cNvSpPr>
              <a:spLocks noChangeAspect="1"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0</a:t>
              </a:r>
            </a:p>
          </p:txBody>
        </p:sp>
        <p:sp>
          <p:nvSpPr>
            <p:cNvPr id="74805" name="Rectangle 53"/>
            <p:cNvSpPr>
              <a:spLocks noChangeAspect="1" noChangeArrowheads="1"/>
            </p:cNvSpPr>
            <p:nvPr/>
          </p:nvSpPr>
          <p:spPr bwMode="auto">
            <a:xfrm>
              <a:off x="4848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0</a:t>
              </a:r>
            </a:p>
          </p:txBody>
        </p:sp>
        <p:sp>
          <p:nvSpPr>
            <p:cNvPr id="74806" name="Rectangle 54"/>
            <p:cNvSpPr>
              <a:spLocks noChangeAspect="1" noChangeArrowheads="1"/>
            </p:cNvSpPr>
            <p:nvPr/>
          </p:nvSpPr>
          <p:spPr bwMode="auto">
            <a:xfrm>
              <a:off x="4848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0</a:t>
              </a:r>
            </a:p>
          </p:txBody>
        </p:sp>
        <p:sp>
          <p:nvSpPr>
            <p:cNvPr id="74807" name="Rectangle 55"/>
            <p:cNvSpPr>
              <a:spLocks noChangeAspect="1"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0</a:t>
              </a:r>
            </a:p>
          </p:txBody>
        </p:sp>
        <p:sp>
          <p:nvSpPr>
            <p:cNvPr id="74808" name="Rectangle 56"/>
            <p:cNvSpPr>
              <a:spLocks noChangeAspect="1" noChangeArrowheads="1"/>
            </p:cNvSpPr>
            <p:nvPr/>
          </p:nvSpPr>
          <p:spPr bwMode="auto">
            <a:xfrm>
              <a:off x="4848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0</a:t>
              </a:r>
            </a:p>
          </p:txBody>
        </p:sp>
        <p:sp>
          <p:nvSpPr>
            <p:cNvPr id="74809" name="Rectangle 57"/>
            <p:cNvSpPr>
              <a:spLocks noChangeAspect="1" noChangeArrowheads="1"/>
            </p:cNvSpPr>
            <p:nvPr/>
          </p:nvSpPr>
          <p:spPr bwMode="auto">
            <a:xfrm>
              <a:off x="4848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0</a:t>
              </a:r>
            </a:p>
          </p:txBody>
        </p:sp>
        <p:sp>
          <p:nvSpPr>
            <p:cNvPr id="74810" name="Rectangle 58"/>
            <p:cNvSpPr>
              <a:spLocks noChangeAspect="1" noChangeArrowheads="1"/>
            </p:cNvSpPr>
            <p:nvPr/>
          </p:nvSpPr>
          <p:spPr bwMode="auto">
            <a:xfrm>
              <a:off x="4848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0</a:t>
              </a:r>
            </a:p>
          </p:txBody>
        </p:sp>
      </p:grpSp>
      <p:sp>
        <p:nvSpPr>
          <p:cNvPr id="74813" name="Oval 61"/>
          <p:cNvSpPr>
            <a:spLocks noChangeArrowheads="1"/>
          </p:cNvSpPr>
          <p:nvPr/>
        </p:nvSpPr>
        <p:spPr bwMode="auto">
          <a:xfrm>
            <a:off x="6705600" y="49530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7081838" y="3048000"/>
            <a:ext cx="798512" cy="400050"/>
            <a:chOff x="4464" y="1968"/>
            <a:chExt cx="503" cy="252"/>
          </a:xfrm>
        </p:grpSpPr>
        <p:sp>
          <p:nvSpPr>
            <p:cNvPr id="74812" name="Rectangle 60"/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4815" name="Rectangle 63"/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7081838" y="3846513"/>
            <a:ext cx="798512" cy="400050"/>
            <a:chOff x="4464" y="1968"/>
            <a:chExt cx="503" cy="252"/>
          </a:xfrm>
        </p:grpSpPr>
        <p:sp>
          <p:nvSpPr>
            <p:cNvPr id="74818" name="Rectangle 66"/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4819" name="Rectangle 67"/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1</a:t>
              </a:r>
            </a:p>
          </p:txBody>
        </p:sp>
      </p:grpSp>
      <p:sp>
        <p:nvSpPr>
          <p:cNvPr id="74820" name="Oval 68"/>
          <p:cNvSpPr>
            <a:spLocks noChangeArrowheads="1"/>
          </p:cNvSpPr>
          <p:nvPr/>
        </p:nvSpPr>
        <p:spPr bwMode="auto">
          <a:xfrm>
            <a:off x="7200900" y="114300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7081838" y="3446463"/>
            <a:ext cx="798512" cy="400050"/>
            <a:chOff x="4464" y="1968"/>
            <a:chExt cx="503" cy="252"/>
          </a:xfrm>
        </p:grpSpPr>
        <p:sp>
          <p:nvSpPr>
            <p:cNvPr id="74822" name="Rectangle 70"/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4823" name="Rectangle 71"/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7081838" y="4248150"/>
            <a:ext cx="798512" cy="400050"/>
            <a:chOff x="4464" y="1968"/>
            <a:chExt cx="503" cy="252"/>
          </a:xfrm>
        </p:grpSpPr>
        <p:sp>
          <p:nvSpPr>
            <p:cNvPr id="74825" name="Rectangle 73"/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4826" name="Rectangle 74"/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7081838" y="4648200"/>
            <a:ext cx="798512" cy="400050"/>
            <a:chOff x="4464" y="1968"/>
            <a:chExt cx="503" cy="252"/>
          </a:xfrm>
        </p:grpSpPr>
        <p:sp>
          <p:nvSpPr>
            <p:cNvPr id="74828" name="Rectangle 76"/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74829" name="Rectangle 77"/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081838" y="5048250"/>
            <a:ext cx="798512" cy="400050"/>
            <a:chOff x="4464" y="1968"/>
            <a:chExt cx="503" cy="252"/>
          </a:xfrm>
        </p:grpSpPr>
        <p:sp>
          <p:nvSpPr>
            <p:cNvPr id="74831" name="Rectangle 79"/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4832" name="Rectangle 80"/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74833" name="Oval 81"/>
          <p:cNvSpPr>
            <a:spLocks noChangeArrowheads="1"/>
          </p:cNvSpPr>
          <p:nvPr/>
        </p:nvSpPr>
        <p:spPr bwMode="auto">
          <a:xfrm>
            <a:off x="7653338" y="49530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34" name="Oval 82"/>
          <p:cNvSpPr>
            <a:spLocks noChangeArrowheads="1"/>
          </p:cNvSpPr>
          <p:nvPr/>
        </p:nvSpPr>
        <p:spPr bwMode="auto">
          <a:xfrm>
            <a:off x="6248400" y="114300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7081838" y="4648200"/>
            <a:ext cx="798512" cy="400050"/>
            <a:chOff x="4464" y="1968"/>
            <a:chExt cx="503" cy="252"/>
          </a:xfrm>
        </p:grpSpPr>
        <p:sp>
          <p:nvSpPr>
            <p:cNvPr id="74836" name="Rectangle 84"/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74837" name="Rectangle 85"/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74838" name="Oval 86"/>
          <p:cNvSpPr>
            <a:spLocks noChangeArrowheads="1"/>
          </p:cNvSpPr>
          <p:nvPr/>
        </p:nvSpPr>
        <p:spPr bwMode="auto">
          <a:xfrm>
            <a:off x="8189913" y="114300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39" name="Oval 87"/>
          <p:cNvSpPr>
            <a:spLocks noChangeArrowheads="1"/>
          </p:cNvSpPr>
          <p:nvPr/>
        </p:nvSpPr>
        <p:spPr bwMode="auto">
          <a:xfrm>
            <a:off x="7732713" y="175260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7081838" y="4648200"/>
            <a:ext cx="798512" cy="400050"/>
            <a:chOff x="4464" y="1968"/>
            <a:chExt cx="503" cy="252"/>
          </a:xfrm>
        </p:grpSpPr>
        <p:sp>
          <p:nvSpPr>
            <p:cNvPr id="74841" name="Rectangle 89"/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4842" name="Rectangle 90"/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7</a:t>
              </a:r>
            </a:p>
          </p:txBody>
        </p:sp>
      </p:grpSp>
      <p:sp>
        <p:nvSpPr>
          <p:cNvPr id="74843" name="Oval 91"/>
          <p:cNvSpPr>
            <a:spLocks noChangeArrowheads="1"/>
          </p:cNvSpPr>
          <p:nvPr/>
        </p:nvSpPr>
        <p:spPr bwMode="auto">
          <a:xfrm>
            <a:off x="6781800" y="175260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</a:t>
            </a:r>
            <a:r>
              <a:rPr kumimoji="0" lang="en-US" altLang="zh-CN" sz="4200" b="0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Example</a:t>
            </a:r>
            <a:endParaRPr kumimoji="0" lang="en-US" altLang="zh-CN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4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4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4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813" grpId="0" animBg="1"/>
      <p:bldP spid="74820" grpId="0" animBg="1"/>
      <p:bldP spid="74833" grpId="0" animBg="1"/>
      <p:bldP spid="74834" grpId="0" animBg="1"/>
      <p:bldP spid="74838" grpId="0" animBg="1"/>
      <p:bldP spid="74839" grpId="0" animBg="1"/>
      <p:bldP spid="748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5"/>
          <p:cNvSpPr>
            <a:spLocks noGrp="1"/>
          </p:cNvSpPr>
          <p:nvPr>
            <p:ph idx="4294967295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Do Shortest Path from `a’ </a:t>
            </a:r>
            <a:br>
              <a:rPr lang="en-US" altLang="zh-CN" sz="2400" dirty="0" smtClean="0"/>
            </a:br>
            <a:r>
              <a:rPr lang="en-US" altLang="zh-CN" sz="2400" dirty="0" smtClean="0"/>
              <a:t>using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Dijkstra’s</a:t>
            </a:r>
            <a:r>
              <a:rPr lang="en-US" altLang="zh-CN" sz="2400" dirty="0" smtClean="0"/>
              <a:t> algorithm!</a:t>
            </a:r>
          </a:p>
          <a:p>
            <a:pPr eaLnBrk="1" hangingPunct="1"/>
            <a:r>
              <a:rPr lang="en-US" altLang="zh-CN" sz="2400" dirty="0" smtClean="0"/>
              <a:t>Homework:</a:t>
            </a:r>
          </a:p>
          <a:p>
            <a:pPr lvl="1" eaLnBrk="1" hangingPunct="1"/>
            <a:r>
              <a:rPr lang="en-US" altLang="zh-CN" sz="2400" dirty="0" smtClean="0"/>
              <a:t>Try doing Shortest Path from</a:t>
            </a:r>
            <a:br>
              <a:rPr lang="en-US" altLang="zh-CN" sz="2400" dirty="0" smtClean="0"/>
            </a:br>
            <a:r>
              <a:rPr lang="en-US" altLang="zh-CN" sz="2400" dirty="0" smtClean="0"/>
              <a:t> ‘b’, ‘c’, ‘d’, etc…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643313"/>
            <a:ext cx="8299450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600" y="855663"/>
            <a:ext cx="3033713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</a:t>
            </a:r>
            <a:r>
              <a:rPr kumimoji="0" lang="en-US" altLang="zh-CN" sz="4200" b="0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Example</a:t>
            </a:r>
            <a:endParaRPr kumimoji="0" lang="en-US" altLang="zh-CN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dirty="0" smtClean="0"/>
              <a:t>Example</a:t>
            </a:r>
            <a:endParaRPr lang="en-US" altLang="zh-CN" dirty="0" smtClean="0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5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</a:t>
            </a: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10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7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5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14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8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Outline</a:t>
            </a:r>
            <a:endParaRPr lang="en-US" altLang="zh-C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General Lemmas and Theorems.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DAG algorithm.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err="1" smtClean="0"/>
              <a:t>Dijkstra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/>
              <a:t>algorithm.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Bellman-Ford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7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5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13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8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7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5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9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8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Example</a:t>
            </a:r>
            <a:endParaRPr lang="en-US" altLang="zh-CN" smtClean="0"/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7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5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9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8</a:t>
            </a:r>
            <a:endParaRPr kumimoji="0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Correctness</a:t>
            </a:r>
            <a:endParaRPr lang="en-US" altLang="zh-CN" smtClean="0"/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555625" y="1204913"/>
            <a:ext cx="7727950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Theorem 24.6:</a:t>
            </a:r>
            <a:r>
              <a:rPr kumimoji="0" lang="en-US" altLang="zh-CN" sz="2400">
                <a:solidFill>
                  <a:schemeClr val="tx1"/>
                </a:solidFill>
              </a:rPr>
              <a:t> Upon termination, d[u] = δ(s, u) for all u in V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(assuming non-negative weights).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27025" y="2446338"/>
            <a:ext cx="8343900" cy="3560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chemeClr val="tx1"/>
                </a:solidFill>
              </a:rPr>
              <a:t>Proof:</a:t>
            </a: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By Lemma 24.11, once d[u] = δ(s, u) holds, it continues to hold.</a:t>
            </a: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We prove:</a:t>
            </a:r>
            <a:r>
              <a:rPr kumimoji="0" lang="en-US" altLang="zh-CN" sz="2400">
                <a:solidFill>
                  <a:schemeClr val="tx1"/>
                </a:solidFill>
              </a:rPr>
              <a:t> For each u in V, d[u]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(s, u) when u is inserted in S.</a:t>
            </a: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Suppose not.  </a:t>
            </a:r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Let u be the first vertex such that d[u] </a:t>
            </a:r>
            <a:r>
              <a:rPr kumimoji="0" lang="en-US" altLang="zh-CN" sz="2400">
                <a:solidFill>
                  <a:srgbClr val="CC0000"/>
                </a:solidFill>
              </a:rPr>
              <a:t> </a:t>
            </a:r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(s, u) when</a:t>
            </a:r>
          </a:p>
          <a:p>
            <a:pPr algn="l" eaLnBrk="0" hangingPunct="0"/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inserted in S.</a:t>
            </a: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Note that </a:t>
            </a:r>
            <a:r>
              <a:rPr kumimoji="0" lang="en-US" altLang="zh-CN" sz="2400">
                <a:solidFill>
                  <a:schemeClr val="tx1"/>
                </a:solidFill>
              </a:rPr>
              <a:t>d[s]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(s, s) = 0 when s is inserted, so u  s.</a:t>
            </a: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kumimoji="0" lang="en-US" altLang="zh-CN" sz="2400">
                <a:solidFill>
                  <a:srgbClr val="CC0000"/>
                </a:solidFill>
                <a:sym typeface="Symbol" pitchFamily="18" charset="2"/>
              </a:rPr>
              <a:t>S   just before u is inserted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(in fact, s  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Proof (Continued)</a:t>
            </a:r>
            <a:endParaRPr lang="en-US" altLang="zh-CN" smtClean="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96963" y="1131888"/>
            <a:ext cx="6823075" cy="1370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Note that there exists a path from s to u, for otherwise 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d[u]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(s, u) =  by Corollary 24.12.</a:t>
            </a: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 there exists a SP from s to u.   SP looks like this: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030663" y="4746625"/>
            <a:ext cx="620712" cy="57785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x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119313" y="3889375"/>
            <a:ext cx="620712" cy="57785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s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345113" y="4675188"/>
            <a:ext cx="620712" cy="57785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y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6854825" y="3486150"/>
            <a:ext cx="620713" cy="57785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chemeClr val="tx1"/>
                </a:solidFill>
              </a:rPr>
              <a:t>u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4651375" y="5021263"/>
            <a:ext cx="67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Freeform 9"/>
          <p:cNvSpPr>
            <a:spLocks/>
          </p:cNvSpPr>
          <p:nvPr/>
        </p:nvSpPr>
        <p:spPr bwMode="auto">
          <a:xfrm>
            <a:off x="2762250" y="4179888"/>
            <a:ext cx="1268413" cy="869950"/>
          </a:xfrm>
          <a:custGeom>
            <a:avLst/>
            <a:gdLst>
              <a:gd name="T0" fmla="*/ 0 w 799"/>
              <a:gd name="T1" fmla="*/ 3 h 548"/>
              <a:gd name="T2" fmla="*/ 145 w 799"/>
              <a:gd name="T3" fmla="*/ 57 h 548"/>
              <a:gd name="T4" fmla="*/ 181 w 799"/>
              <a:gd name="T5" fmla="*/ 348 h 548"/>
              <a:gd name="T6" fmla="*/ 554 w 799"/>
              <a:gd name="T7" fmla="*/ 248 h 548"/>
              <a:gd name="T8" fmla="*/ 599 w 799"/>
              <a:gd name="T9" fmla="*/ 484 h 548"/>
              <a:gd name="T10" fmla="*/ 799 w 799"/>
              <a:gd name="T11" fmla="*/ 548 h 5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9"/>
              <a:gd name="T19" fmla="*/ 0 h 548"/>
              <a:gd name="T20" fmla="*/ 799 w 799"/>
              <a:gd name="T21" fmla="*/ 548 h 5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9" h="548">
                <a:moveTo>
                  <a:pt x="0" y="3"/>
                </a:moveTo>
                <a:cubicBezTo>
                  <a:pt x="57" y="1"/>
                  <a:pt x="115" y="0"/>
                  <a:pt x="145" y="57"/>
                </a:cubicBezTo>
                <a:cubicBezTo>
                  <a:pt x="175" y="114"/>
                  <a:pt x="113" y="316"/>
                  <a:pt x="181" y="348"/>
                </a:cubicBezTo>
                <a:cubicBezTo>
                  <a:pt x="249" y="380"/>
                  <a:pt x="484" y="225"/>
                  <a:pt x="554" y="248"/>
                </a:cubicBezTo>
                <a:cubicBezTo>
                  <a:pt x="624" y="271"/>
                  <a:pt x="558" y="434"/>
                  <a:pt x="599" y="484"/>
                </a:cubicBezTo>
                <a:cubicBezTo>
                  <a:pt x="640" y="534"/>
                  <a:pt x="719" y="541"/>
                  <a:pt x="799" y="5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Freeform 10"/>
          <p:cNvSpPr>
            <a:spLocks/>
          </p:cNvSpPr>
          <p:nvPr/>
        </p:nvSpPr>
        <p:spPr bwMode="auto">
          <a:xfrm>
            <a:off x="1506538" y="2870200"/>
            <a:ext cx="3967162" cy="3132138"/>
          </a:xfrm>
          <a:custGeom>
            <a:avLst/>
            <a:gdLst>
              <a:gd name="T0" fmla="*/ 809 w 2499"/>
              <a:gd name="T1" fmla="*/ 164 h 1973"/>
              <a:gd name="T2" fmla="*/ 691 w 2499"/>
              <a:gd name="T3" fmla="*/ 291 h 1973"/>
              <a:gd name="T4" fmla="*/ 418 w 2499"/>
              <a:gd name="T5" fmla="*/ 227 h 1973"/>
              <a:gd name="T6" fmla="*/ 291 w 2499"/>
              <a:gd name="T7" fmla="*/ 382 h 1973"/>
              <a:gd name="T8" fmla="*/ 63 w 2499"/>
              <a:gd name="T9" fmla="*/ 546 h 1973"/>
              <a:gd name="T10" fmla="*/ 81 w 2499"/>
              <a:gd name="T11" fmla="*/ 764 h 1973"/>
              <a:gd name="T12" fmla="*/ 0 w 2499"/>
              <a:gd name="T13" fmla="*/ 1091 h 1973"/>
              <a:gd name="T14" fmla="*/ 54 w 2499"/>
              <a:gd name="T15" fmla="*/ 1218 h 1973"/>
              <a:gd name="T16" fmla="*/ 236 w 2499"/>
              <a:gd name="T17" fmla="*/ 1364 h 1973"/>
              <a:gd name="T18" fmla="*/ 227 w 2499"/>
              <a:gd name="T19" fmla="*/ 1528 h 1973"/>
              <a:gd name="T20" fmla="*/ 291 w 2499"/>
              <a:gd name="T21" fmla="*/ 1737 h 1973"/>
              <a:gd name="T22" fmla="*/ 481 w 2499"/>
              <a:gd name="T23" fmla="*/ 1782 h 1973"/>
              <a:gd name="T24" fmla="*/ 554 w 2499"/>
              <a:gd name="T25" fmla="*/ 1882 h 1973"/>
              <a:gd name="T26" fmla="*/ 891 w 2499"/>
              <a:gd name="T27" fmla="*/ 1900 h 1973"/>
              <a:gd name="T28" fmla="*/ 1254 w 2499"/>
              <a:gd name="T29" fmla="*/ 1973 h 1973"/>
              <a:gd name="T30" fmla="*/ 1481 w 2499"/>
              <a:gd name="T31" fmla="*/ 1846 h 1973"/>
              <a:gd name="T32" fmla="*/ 1545 w 2499"/>
              <a:gd name="T33" fmla="*/ 1764 h 1973"/>
              <a:gd name="T34" fmla="*/ 1899 w 2499"/>
              <a:gd name="T35" fmla="*/ 1891 h 1973"/>
              <a:gd name="T36" fmla="*/ 2190 w 2499"/>
              <a:gd name="T37" fmla="*/ 1864 h 1973"/>
              <a:gd name="T38" fmla="*/ 2218 w 2499"/>
              <a:gd name="T39" fmla="*/ 1628 h 1973"/>
              <a:gd name="T40" fmla="*/ 2209 w 2499"/>
              <a:gd name="T41" fmla="*/ 1400 h 1973"/>
              <a:gd name="T42" fmla="*/ 2309 w 2499"/>
              <a:gd name="T43" fmla="*/ 1155 h 1973"/>
              <a:gd name="T44" fmla="*/ 2436 w 2499"/>
              <a:gd name="T45" fmla="*/ 1037 h 1973"/>
              <a:gd name="T46" fmla="*/ 2499 w 2499"/>
              <a:gd name="T47" fmla="*/ 764 h 1973"/>
              <a:gd name="T48" fmla="*/ 2336 w 2499"/>
              <a:gd name="T49" fmla="*/ 555 h 1973"/>
              <a:gd name="T50" fmla="*/ 1927 w 2499"/>
              <a:gd name="T51" fmla="*/ 409 h 1973"/>
              <a:gd name="T52" fmla="*/ 1790 w 2499"/>
              <a:gd name="T53" fmla="*/ 282 h 1973"/>
              <a:gd name="T54" fmla="*/ 1627 w 2499"/>
              <a:gd name="T55" fmla="*/ 82 h 1973"/>
              <a:gd name="T56" fmla="*/ 1536 w 2499"/>
              <a:gd name="T57" fmla="*/ 27 h 1973"/>
              <a:gd name="T58" fmla="*/ 1027 w 2499"/>
              <a:gd name="T59" fmla="*/ 0 h 1973"/>
              <a:gd name="T60" fmla="*/ 909 w 2499"/>
              <a:gd name="T61" fmla="*/ 100 h 1973"/>
              <a:gd name="T62" fmla="*/ 809 w 2499"/>
              <a:gd name="T63" fmla="*/ 164 h 197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499"/>
              <a:gd name="T97" fmla="*/ 0 h 1973"/>
              <a:gd name="T98" fmla="*/ 2499 w 2499"/>
              <a:gd name="T99" fmla="*/ 1973 h 197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499" h="1973">
                <a:moveTo>
                  <a:pt x="809" y="164"/>
                </a:moveTo>
                <a:lnTo>
                  <a:pt x="691" y="291"/>
                </a:lnTo>
                <a:lnTo>
                  <a:pt x="418" y="227"/>
                </a:lnTo>
                <a:lnTo>
                  <a:pt x="291" y="382"/>
                </a:lnTo>
                <a:lnTo>
                  <a:pt x="63" y="546"/>
                </a:lnTo>
                <a:lnTo>
                  <a:pt x="81" y="764"/>
                </a:lnTo>
                <a:lnTo>
                  <a:pt x="0" y="1091"/>
                </a:lnTo>
                <a:lnTo>
                  <a:pt x="54" y="1218"/>
                </a:lnTo>
                <a:lnTo>
                  <a:pt x="236" y="1364"/>
                </a:lnTo>
                <a:lnTo>
                  <a:pt x="227" y="1528"/>
                </a:lnTo>
                <a:lnTo>
                  <a:pt x="291" y="1737"/>
                </a:lnTo>
                <a:lnTo>
                  <a:pt x="481" y="1782"/>
                </a:lnTo>
                <a:lnTo>
                  <a:pt x="554" y="1882"/>
                </a:lnTo>
                <a:lnTo>
                  <a:pt x="891" y="1900"/>
                </a:lnTo>
                <a:lnTo>
                  <a:pt x="1254" y="1973"/>
                </a:lnTo>
                <a:lnTo>
                  <a:pt x="1481" y="1846"/>
                </a:lnTo>
                <a:lnTo>
                  <a:pt x="1545" y="1764"/>
                </a:lnTo>
                <a:lnTo>
                  <a:pt x="1899" y="1891"/>
                </a:lnTo>
                <a:lnTo>
                  <a:pt x="2190" y="1864"/>
                </a:lnTo>
                <a:lnTo>
                  <a:pt x="2218" y="1628"/>
                </a:lnTo>
                <a:lnTo>
                  <a:pt x="2209" y="1400"/>
                </a:lnTo>
                <a:lnTo>
                  <a:pt x="2309" y="1155"/>
                </a:lnTo>
                <a:lnTo>
                  <a:pt x="2436" y="1037"/>
                </a:lnTo>
                <a:lnTo>
                  <a:pt x="2499" y="764"/>
                </a:lnTo>
                <a:lnTo>
                  <a:pt x="2336" y="555"/>
                </a:lnTo>
                <a:lnTo>
                  <a:pt x="1927" y="409"/>
                </a:lnTo>
                <a:lnTo>
                  <a:pt x="1790" y="282"/>
                </a:lnTo>
                <a:lnTo>
                  <a:pt x="1627" y="82"/>
                </a:lnTo>
                <a:lnTo>
                  <a:pt x="1536" y="27"/>
                </a:lnTo>
                <a:lnTo>
                  <a:pt x="1027" y="0"/>
                </a:lnTo>
                <a:lnTo>
                  <a:pt x="909" y="100"/>
                </a:lnTo>
                <a:lnTo>
                  <a:pt x="809" y="164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540000" y="5243513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/>
              <a:t>S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47116" name="Freeform 12"/>
          <p:cNvSpPr>
            <a:spLocks/>
          </p:cNvSpPr>
          <p:nvPr/>
        </p:nvSpPr>
        <p:spPr bwMode="auto">
          <a:xfrm>
            <a:off x="3567113" y="2906713"/>
            <a:ext cx="3278187" cy="1912937"/>
          </a:xfrm>
          <a:custGeom>
            <a:avLst/>
            <a:gdLst>
              <a:gd name="T0" fmla="*/ 1483 w 2065"/>
              <a:gd name="T1" fmla="*/ 1205 h 1205"/>
              <a:gd name="T2" fmla="*/ 1638 w 2065"/>
              <a:gd name="T3" fmla="*/ 986 h 1205"/>
              <a:gd name="T4" fmla="*/ 1456 w 2065"/>
              <a:gd name="T5" fmla="*/ 714 h 1205"/>
              <a:gd name="T6" fmla="*/ 1111 w 2065"/>
              <a:gd name="T7" fmla="*/ 595 h 1205"/>
              <a:gd name="T8" fmla="*/ 620 w 2065"/>
              <a:gd name="T9" fmla="*/ 632 h 1205"/>
              <a:gd name="T10" fmla="*/ 83 w 2065"/>
              <a:gd name="T11" fmla="*/ 550 h 1205"/>
              <a:gd name="T12" fmla="*/ 120 w 2065"/>
              <a:gd name="T13" fmla="*/ 250 h 1205"/>
              <a:gd name="T14" fmla="*/ 402 w 2065"/>
              <a:gd name="T15" fmla="*/ 104 h 1205"/>
              <a:gd name="T16" fmla="*/ 656 w 2065"/>
              <a:gd name="T17" fmla="*/ 4 h 1205"/>
              <a:gd name="T18" fmla="*/ 1038 w 2065"/>
              <a:gd name="T19" fmla="*/ 77 h 1205"/>
              <a:gd name="T20" fmla="*/ 1429 w 2065"/>
              <a:gd name="T21" fmla="*/ 186 h 1205"/>
              <a:gd name="T22" fmla="*/ 1665 w 2065"/>
              <a:gd name="T23" fmla="*/ 350 h 1205"/>
              <a:gd name="T24" fmla="*/ 1901 w 2065"/>
              <a:gd name="T25" fmla="*/ 550 h 1205"/>
              <a:gd name="T26" fmla="*/ 2065 w 2065"/>
              <a:gd name="T27" fmla="*/ 559 h 120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65"/>
              <a:gd name="T43" fmla="*/ 0 h 1205"/>
              <a:gd name="T44" fmla="*/ 2065 w 2065"/>
              <a:gd name="T45" fmla="*/ 1205 h 120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65" h="1205">
                <a:moveTo>
                  <a:pt x="1483" y="1205"/>
                </a:moveTo>
                <a:cubicBezTo>
                  <a:pt x="1562" y="1136"/>
                  <a:pt x="1642" y="1068"/>
                  <a:pt x="1638" y="986"/>
                </a:cubicBezTo>
                <a:cubicBezTo>
                  <a:pt x="1634" y="904"/>
                  <a:pt x="1544" y="779"/>
                  <a:pt x="1456" y="714"/>
                </a:cubicBezTo>
                <a:cubicBezTo>
                  <a:pt x="1368" y="649"/>
                  <a:pt x="1250" y="609"/>
                  <a:pt x="1111" y="595"/>
                </a:cubicBezTo>
                <a:cubicBezTo>
                  <a:pt x="972" y="581"/>
                  <a:pt x="791" y="639"/>
                  <a:pt x="620" y="632"/>
                </a:cubicBezTo>
                <a:cubicBezTo>
                  <a:pt x="449" y="625"/>
                  <a:pt x="166" y="614"/>
                  <a:pt x="83" y="550"/>
                </a:cubicBezTo>
                <a:cubicBezTo>
                  <a:pt x="0" y="486"/>
                  <a:pt x="67" y="324"/>
                  <a:pt x="120" y="250"/>
                </a:cubicBezTo>
                <a:cubicBezTo>
                  <a:pt x="173" y="176"/>
                  <a:pt x="313" y="145"/>
                  <a:pt x="402" y="104"/>
                </a:cubicBezTo>
                <a:cubicBezTo>
                  <a:pt x="491" y="63"/>
                  <a:pt x="550" y="8"/>
                  <a:pt x="656" y="4"/>
                </a:cubicBezTo>
                <a:cubicBezTo>
                  <a:pt x="762" y="0"/>
                  <a:pt x="909" y="47"/>
                  <a:pt x="1038" y="77"/>
                </a:cubicBezTo>
                <a:cubicBezTo>
                  <a:pt x="1167" y="107"/>
                  <a:pt x="1325" y="140"/>
                  <a:pt x="1429" y="186"/>
                </a:cubicBezTo>
                <a:cubicBezTo>
                  <a:pt x="1533" y="232"/>
                  <a:pt x="1586" y="289"/>
                  <a:pt x="1665" y="350"/>
                </a:cubicBezTo>
                <a:cubicBezTo>
                  <a:pt x="1744" y="411"/>
                  <a:pt x="1834" y="515"/>
                  <a:pt x="1901" y="550"/>
                </a:cubicBezTo>
                <a:cubicBezTo>
                  <a:pt x="1968" y="585"/>
                  <a:pt x="2016" y="572"/>
                  <a:pt x="2065" y="55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175000" y="4132263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p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1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794375" y="2741613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p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2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Proof (Continued)</a:t>
            </a:r>
            <a:endParaRPr lang="en-US" altLang="zh-CN" smtClean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39788" y="966788"/>
            <a:ext cx="7415212" cy="5386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Claim:</a:t>
            </a:r>
            <a:r>
              <a:rPr kumimoji="0" lang="en-US" altLang="zh-CN" sz="2400">
                <a:solidFill>
                  <a:schemeClr val="tx1"/>
                </a:solidFill>
              </a:rPr>
              <a:t> d[y]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(s, y) when u is inserted into S.</a:t>
            </a:r>
          </a:p>
          <a:p>
            <a:pPr lvl="1" algn="l" eaLnBrk="0" hangingPunct="0"/>
            <a:endParaRPr kumimoji="0" lang="en-US" altLang="zh-CN" sz="1200">
              <a:solidFill>
                <a:schemeClr val="tx1"/>
              </a:solidFill>
            </a:endParaRP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</a:rPr>
              <a:t>We had d[x]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(s, x) when x was inserted into S.</a:t>
            </a:r>
          </a:p>
          <a:p>
            <a:pPr lvl="1" algn="l" eaLnBrk="0" hangingPunct="0"/>
            <a:endParaRPr kumimoji="0" lang="en-US" altLang="zh-CN" sz="1200">
              <a:solidFill>
                <a:schemeClr val="tx1"/>
              </a:solidFill>
              <a:sym typeface="Symbol" pitchFamily="18" charset="2"/>
            </a:endParaRP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Edge (x, y) was relaxed at that time.</a:t>
            </a:r>
          </a:p>
          <a:p>
            <a:pPr lvl="1" algn="l" eaLnBrk="0" hangingPunct="0"/>
            <a:endParaRPr kumimoji="0" lang="en-US" altLang="zh-CN" sz="1200">
              <a:solidFill>
                <a:schemeClr val="tx1"/>
              </a:solidFill>
              <a:sym typeface="Symbol" pitchFamily="18" charset="2"/>
            </a:endParaRP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By Lemma 24.14, this implies the claim.</a:t>
            </a: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Now, we have: </a:t>
            </a:r>
            <a:r>
              <a:rPr kumimoji="0" lang="en-US" altLang="zh-CN" sz="2400">
                <a:sym typeface="Symbol" pitchFamily="18" charset="2"/>
              </a:rPr>
              <a:t>d[y] = (s, y)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, by Claim.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                             </a:t>
            </a:r>
            <a:r>
              <a:rPr kumimoji="0" lang="en-US" altLang="zh-CN" sz="2400">
                <a:sym typeface="Symbol" pitchFamily="18" charset="2"/>
              </a:rPr>
              <a:t> (s, u)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, nonnegative edge weights.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                             </a:t>
            </a:r>
            <a:r>
              <a:rPr kumimoji="0" lang="en-US" altLang="zh-CN" sz="2400">
                <a:sym typeface="Symbol" pitchFamily="18" charset="2"/>
              </a:rPr>
              <a:t> d[u]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       , by Lemma 24.11.</a:t>
            </a:r>
          </a:p>
          <a:p>
            <a:pPr algn="l" eaLnBrk="0" hangingPunct="0"/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Because u was added to S before y, </a:t>
            </a:r>
            <a:r>
              <a:rPr kumimoji="0" lang="en-US" altLang="zh-CN" sz="2400">
                <a:sym typeface="Symbol" pitchFamily="18" charset="2"/>
              </a:rPr>
              <a:t>d[u]  d[y]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Thus, </a:t>
            </a:r>
            <a:r>
              <a:rPr kumimoji="0" lang="en-US" altLang="zh-CN" sz="2400">
                <a:sym typeface="Symbol" pitchFamily="18" charset="2"/>
              </a:rPr>
              <a:t>d[y] = (s, y) = (s, u) = d[u]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.</a:t>
            </a:r>
            <a:endParaRPr kumimoji="0" lang="en-US" altLang="zh-CN" sz="2400">
              <a:sym typeface="Symbol" pitchFamily="18" charset="2"/>
            </a:endParaRP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 b="1">
                <a:solidFill>
                  <a:srgbClr val="CC0000"/>
                </a:solidFill>
                <a:sym typeface="Symbol" pitchFamily="18" charset="2"/>
              </a:rPr>
              <a:t>Contradiction.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Complexity</a:t>
            </a:r>
            <a:endParaRPr lang="en-US" altLang="zh-CN" smtClean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597025" y="1681163"/>
            <a:ext cx="5894388" cy="2921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Running time is</a:t>
            </a:r>
          </a:p>
          <a:p>
            <a:pPr lvl="1" algn="l" eaLnBrk="0" hangingPunct="0"/>
            <a:endParaRPr kumimoji="0" lang="en-US" altLang="zh-CN" sz="1400">
              <a:solidFill>
                <a:schemeClr val="tx1"/>
              </a:solidFill>
            </a:endParaRP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</a:rPr>
              <a:t>O(V</a:t>
            </a:r>
            <a:r>
              <a:rPr kumimoji="0" lang="en-US" altLang="zh-CN" sz="2400" baseline="30000">
                <a:solidFill>
                  <a:schemeClr val="tx1"/>
                </a:solidFill>
              </a:rPr>
              <a:t>2</a:t>
            </a:r>
            <a:r>
              <a:rPr kumimoji="0" lang="en-US" altLang="zh-CN" sz="2400">
                <a:solidFill>
                  <a:schemeClr val="tx1"/>
                </a:solidFill>
              </a:rPr>
              <a:t>) using linear array for priority queue.</a:t>
            </a:r>
          </a:p>
          <a:p>
            <a:pPr lvl="1" algn="l" eaLnBrk="0" hangingPunct="0"/>
            <a:endParaRPr kumimoji="0" lang="en-US" altLang="zh-CN" sz="1400">
              <a:solidFill>
                <a:schemeClr val="tx1"/>
              </a:solidFill>
            </a:endParaRP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</a:rPr>
              <a:t>O((V + E) lg V) using binary heap.</a:t>
            </a:r>
          </a:p>
          <a:p>
            <a:pPr lvl="1" algn="l" eaLnBrk="0" hangingPunct="0"/>
            <a:endParaRPr kumimoji="0" lang="en-US" altLang="zh-CN" sz="1400">
              <a:solidFill>
                <a:schemeClr val="tx1"/>
              </a:solidFill>
            </a:endParaRPr>
          </a:p>
          <a:p>
            <a:pPr lvl="1" algn="l" eaLnBrk="0" hangingPunct="0"/>
            <a:r>
              <a:rPr kumimoji="0" lang="en-US" altLang="zh-CN" sz="2400">
                <a:solidFill>
                  <a:schemeClr val="tx1"/>
                </a:solidFill>
              </a:rPr>
              <a:t>O(V lg V + E) using Fibonacci heap.</a:t>
            </a:r>
          </a:p>
          <a:p>
            <a:pPr lvl="1" algn="l" eaLnBrk="0" hangingPunct="0"/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(See Introduction to Algorithms.)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All-Pairs Shortest Path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Notice that finding the shortest path between a pair of vertices (s, t) in worst case requires first finding the shortest path from s to all other vertices in the graph.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Many applications, such as finding the center or diameter of a graph, require finding the shortest path between all pairs of vertices.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We can run </a:t>
            </a:r>
            <a:r>
              <a:rPr lang="en-US" altLang="zh-CN" sz="2800" dirty="0" err="1" smtClean="0"/>
              <a:t>Dijkstra’s</a:t>
            </a:r>
            <a:r>
              <a:rPr lang="en-US" altLang="zh-CN" sz="2800" dirty="0" smtClean="0"/>
              <a:t> algorithm n times (once from each possible start vertex) to solve all-pairs shortest path problem in O(n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). Can we do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All-Pairs Shortest Path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47211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The Floyd-</a:t>
            </a:r>
            <a:r>
              <a:rPr lang="en-US" altLang="zh-CN" sz="2800" dirty="0" err="1" smtClean="0"/>
              <a:t>Warshall</a:t>
            </a:r>
            <a:r>
              <a:rPr lang="en-US" altLang="zh-CN" sz="2800" dirty="0" smtClean="0"/>
              <a:t> algorithm starts by numbering the vertices of the graph from 1 to n. Define W[</a:t>
            </a:r>
            <a:r>
              <a:rPr lang="en-US" altLang="zh-CN" sz="2800" dirty="0" err="1" smtClean="0"/>
              <a:t>i,j</a:t>
            </a:r>
            <a:r>
              <a:rPr lang="en-US" altLang="zh-CN" sz="2800" dirty="0" smtClean="0"/>
              <a:t>]</a:t>
            </a:r>
            <a:r>
              <a:rPr lang="en-US" altLang="zh-CN" sz="2800" baseline="30000" dirty="0" smtClean="0"/>
              <a:t>k</a:t>
            </a:r>
            <a:r>
              <a:rPr lang="en-US" altLang="zh-CN" sz="2800" dirty="0" smtClean="0"/>
              <a:t> to be the length of the shortest path from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to j using only vertices numbered from 1,2,…,k as possible intermediate vertices.</a:t>
            </a:r>
          </a:p>
          <a:p>
            <a:pPr eaLnBrk="1" hangingPunct="1"/>
            <a:r>
              <a:rPr lang="en-US" altLang="zh-CN" sz="2800" dirty="0" smtClean="0"/>
              <a:t>When k=0, we are allowed no intermediate vertices, so the only allowed paths are the original edges. Thus the initial all-pairs shortest-path matrix consists of the initial adjacency 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All-Pairs Shortest Path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47211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We will perform n iterations, where the </a:t>
            </a:r>
            <a:r>
              <a:rPr lang="en-US" altLang="zh-CN" sz="2800" dirty="0" err="1" smtClean="0"/>
              <a:t>kth</a:t>
            </a:r>
            <a:r>
              <a:rPr lang="en-US" altLang="zh-CN" sz="2800" dirty="0" smtClean="0"/>
              <a:t> iteration allows only the first k vertices as possible intermediate steps on the path between each pair of vertices x and y.</a:t>
            </a:r>
          </a:p>
          <a:p>
            <a:pPr eaLnBrk="1" hangingPunct="1"/>
            <a:r>
              <a:rPr lang="en-US" altLang="zh-CN" sz="2800" dirty="0" smtClean="0"/>
              <a:t>At each iteration, we allow a richer set of possible shortest path by adding a new vertex as a possible intermediary. Allowing the </a:t>
            </a:r>
            <a:r>
              <a:rPr lang="en-US" altLang="zh-CN" sz="2800" dirty="0" err="1" smtClean="0"/>
              <a:t>kth</a:t>
            </a:r>
            <a:r>
              <a:rPr lang="en-US" altLang="zh-CN" sz="2800" dirty="0" smtClean="0"/>
              <a:t> vertex as a stop helps only if there is a short path that goes through k, so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b="1" dirty="0" smtClean="0">
                <a:latin typeface="Courier New" pitchFamily="49" charset="0"/>
              </a:rPr>
              <a:t>w[</a:t>
            </a:r>
            <a:r>
              <a:rPr lang="en-US" altLang="zh-CN" sz="2800" b="1" dirty="0" err="1" smtClean="0">
                <a:latin typeface="Courier New" pitchFamily="49" charset="0"/>
              </a:rPr>
              <a:t>i,j</a:t>
            </a:r>
            <a:r>
              <a:rPr lang="en-US" altLang="zh-CN" sz="2800" b="1" dirty="0" smtClean="0">
                <a:latin typeface="Courier New" pitchFamily="49" charset="0"/>
              </a:rPr>
              <a:t>]</a:t>
            </a:r>
            <a:r>
              <a:rPr lang="en-US" altLang="zh-CN" sz="2800" b="1" baseline="30000" dirty="0" smtClean="0">
                <a:latin typeface="Courier New" pitchFamily="49" charset="0"/>
              </a:rPr>
              <a:t>k</a:t>
            </a:r>
            <a:r>
              <a:rPr lang="en-US" altLang="zh-CN" sz="2800" b="1" dirty="0" smtClean="0">
                <a:latin typeface="Courier New" pitchFamily="49" charset="0"/>
              </a:rPr>
              <a:t>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Courier New" pitchFamily="49" charset="0"/>
              </a:rPr>
              <a:t> 	min(w[</a:t>
            </a:r>
            <a:r>
              <a:rPr lang="en-US" altLang="zh-CN" sz="2800" b="1" dirty="0" err="1" smtClean="0">
                <a:latin typeface="Courier New" pitchFamily="49" charset="0"/>
              </a:rPr>
              <a:t>i,j</a:t>
            </a:r>
            <a:r>
              <a:rPr lang="en-US" altLang="zh-CN" sz="2800" b="1" dirty="0" smtClean="0">
                <a:latin typeface="Courier New" pitchFamily="49" charset="0"/>
              </a:rPr>
              <a:t>]</a:t>
            </a:r>
            <a:r>
              <a:rPr lang="en-US" altLang="zh-CN" sz="2800" b="1" baseline="30000" dirty="0" smtClean="0">
                <a:latin typeface="Courier New" pitchFamily="49" charset="0"/>
              </a:rPr>
              <a:t>k-1</a:t>
            </a:r>
            <a:r>
              <a:rPr lang="en-US" altLang="zh-CN" sz="2800" b="1" dirty="0" smtClean="0">
                <a:latin typeface="Courier New" pitchFamily="49" charset="0"/>
              </a:rPr>
              <a:t> , w[</a:t>
            </a:r>
            <a:r>
              <a:rPr lang="en-US" altLang="zh-CN" sz="2800" b="1" dirty="0" err="1" smtClean="0">
                <a:latin typeface="Courier New" pitchFamily="49" charset="0"/>
              </a:rPr>
              <a:t>i,k</a:t>
            </a:r>
            <a:r>
              <a:rPr lang="en-US" altLang="zh-CN" sz="2800" b="1" dirty="0" smtClean="0">
                <a:latin typeface="Courier New" pitchFamily="49" charset="0"/>
              </a:rPr>
              <a:t>]</a:t>
            </a:r>
            <a:r>
              <a:rPr lang="en-US" altLang="zh-CN" sz="2800" b="1" baseline="30000" dirty="0" smtClean="0">
                <a:latin typeface="Courier New" pitchFamily="49" charset="0"/>
              </a:rPr>
              <a:t>k-1</a:t>
            </a:r>
            <a:r>
              <a:rPr lang="en-US" altLang="zh-CN" sz="2800" b="1" dirty="0" smtClean="0">
                <a:latin typeface="Courier New" pitchFamily="49" charset="0"/>
              </a:rPr>
              <a:t> + w[</a:t>
            </a:r>
            <a:r>
              <a:rPr lang="en-US" altLang="zh-CN" sz="2800" b="1" dirty="0" err="1" smtClean="0">
                <a:latin typeface="Courier New" pitchFamily="49" charset="0"/>
              </a:rPr>
              <a:t>k,j</a:t>
            </a:r>
            <a:r>
              <a:rPr lang="en-US" altLang="zh-CN" sz="2800" b="1" dirty="0" smtClean="0">
                <a:latin typeface="Courier New" pitchFamily="49" charset="0"/>
              </a:rPr>
              <a:t>]</a:t>
            </a:r>
            <a:r>
              <a:rPr lang="en-US" altLang="zh-CN" sz="2800" b="1" baseline="30000" dirty="0" smtClean="0">
                <a:latin typeface="Courier New" pitchFamily="49" charset="0"/>
              </a:rPr>
              <a:t>k-1</a:t>
            </a:r>
            <a:r>
              <a:rPr lang="en-US" altLang="zh-CN" sz="2800" b="1" dirty="0" smtClean="0">
                <a:latin typeface="Courier New" pitchFamily="49" charset="0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285750" y="4478338"/>
            <a:ext cx="8591550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Corollary:</a:t>
            </a:r>
            <a:r>
              <a:rPr kumimoji="0" lang="en-US" altLang="zh-CN" sz="2400">
                <a:solidFill>
                  <a:schemeClr val="tx1"/>
                </a:solidFill>
              </a:rPr>
              <a:t> Let p = SP from s to v, where p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s              u v. Then,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δ(s, v) = δ(s, u)  + w(u, v).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General Results (Relaxation)</a:t>
            </a:r>
            <a:endParaRPr lang="en-US" altLang="zh-CN" smtClean="0"/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471488" y="1093788"/>
            <a:ext cx="8229600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Lemma 24.1:</a:t>
            </a:r>
            <a:r>
              <a:rPr kumimoji="0" lang="en-US" altLang="zh-CN" sz="2400">
                <a:solidFill>
                  <a:schemeClr val="tx1"/>
                </a:solidFill>
              </a:rPr>
              <a:t> Let p = ‹v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0" lang="en-US" altLang="zh-CN" sz="2400">
                <a:solidFill>
                  <a:schemeClr val="tx1"/>
                </a:solidFill>
              </a:rPr>
              <a:t>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2</a:t>
            </a:r>
            <a:r>
              <a:rPr kumimoji="0" lang="en-US" altLang="zh-CN" sz="2400">
                <a:solidFill>
                  <a:schemeClr val="tx1"/>
                </a:solidFill>
              </a:rPr>
              <a:t>, …,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› be a SP from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0" lang="en-US" altLang="zh-CN" sz="2400">
                <a:solidFill>
                  <a:schemeClr val="tx1"/>
                </a:solidFill>
              </a:rPr>
              <a:t> to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k</a:t>
            </a:r>
            <a:r>
              <a:rPr kumimoji="0" lang="en-US" altLang="zh-CN" sz="2400">
                <a:solidFill>
                  <a:schemeClr val="tx1"/>
                </a:solidFill>
              </a:rPr>
              <a:t>.  Then,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p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ij</a:t>
            </a:r>
            <a:r>
              <a:rPr kumimoji="0" lang="en-US" altLang="zh-CN" sz="2400">
                <a:solidFill>
                  <a:schemeClr val="tx1"/>
                </a:solidFill>
              </a:rPr>
              <a:t> = ‹v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</a:rPr>
              <a:t>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i+1</a:t>
            </a:r>
            <a:r>
              <a:rPr kumimoji="0" lang="en-US" altLang="zh-CN" sz="2400">
                <a:solidFill>
                  <a:schemeClr val="tx1"/>
                </a:solidFill>
              </a:rPr>
              <a:t>, …,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j</a:t>
            </a:r>
            <a:r>
              <a:rPr kumimoji="0" lang="en-US" altLang="zh-CN" sz="2400">
                <a:solidFill>
                  <a:schemeClr val="tx1"/>
                </a:solidFill>
              </a:rPr>
              <a:t>› is a SP from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0" lang="en-US" altLang="zh-CN" sz="2400">
                <a:solidFill>
                  <a:schemeClr val="tx1"/>
                </a:solidFill>
              </a:rPr>
              <a:t> to v</a:t>
            </a:r>
            <a:r>
              <a:rPr kumimoji="0" lang="en-US" altLang="zh-CN" sz="2400" baseline="-25000">
                <a:solidFill>
                  <a:schemeClr val="tx1"/>
                </a:solidFill>
              </a:rPr>
              <a:t>j</a:t>
            </a:r>
            <a:r>
              <a:rPr kumimoji="0" lang="en-US" altLang="zh-CN" sz="2400">
                <a:solidFill>
                  <a:schemeClr val="tx1"/>
                </a:solidFill>
              </a:rPr>
              <a:t>, where 1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 i  j  k. 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457200" y="2149475"/>
            <a:ext cx="6956392" cy="22159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dirty="0">
                <a:solidFill>
                  <a:schemeClr val="tx1"/>
                </a:solidFill>
              </a:rPr>
              <a:t>So, we have the </a:t>
            </a:r>
            <a:r>
              <a:rPr kumimoji="0" lang="en-US" altLang="zh-CN" sz="2400" dirty="0">
                <a:solidFill>
                  <a:srgbClr val="CC0000"/>
                </a:solidFill>
              </a:rPr>
              <a:t>optimal-substructure property</a:t>
            </a:r>
            <a:r>
              <a:rPr kumimoji="0" lang="en-US" altLang="zh-CN" sz="2400" dirty="0">
                <a:solidFill>
                  <a:schemeClr val="tx1"/>
                </a:solidFill>
              </a:rPr>
              <a:t>.</a:t>
            </a:r>
          </a:p>
          <a:p>
            <a:pPr algn="l" eaLnBrk="0" hangingPunct="0"/>
            <a:endParaRPr kumimoji="0" lang="en-US" altLang="zh-CN" sz="1400" dirty="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 dirty="0">
                <a:solidFill>
                  <a:schemeClr val="tx1"/>
                </a:solidFill>
              </a:rPr>
              <a:t>Bellman-Ford’s algorithm uses </a:t>
            </a:r>
            <a:r>
              <a:rPr kumimoji="0" lang="en-US" altLang="zh-CN" sz="2400" dirty="0">
                <a:solidFill>
                  <a:srgbClr val="CC0000"/>
                </a:solidFill>
              </a:rPr>
              <a:t>dynamic programming</a:t>
            </a:r>
            <a:r>
              <a:rPr kumimoji="0" lang="en-US" altLang="zh-CN" sz="2400" dirty="0">
                <a:solidFill>
                  <a:schemeClr val="tx1"/>
                </a:solidFill>
              </a:rPr>
              <a:t>.</a:t>
            </a:r>
          </a:p>
          <a:p>
            <a:pPr algn="l" eaLnBrk="0" hangingPunct="0"/>
            <a:endParaRPr kumimoji="0" lang="en-US" altLang="zh-CN" sz="1400" dirty="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 dirty="0" err="1">
                <a:solidFill>
                  <a:schemeClr val="tx1"/>
                </a:solidFill>
              </a:rPr>
              <a:t>Dijkstra’s</a:t>
            </a:r>
            <a:r>
              <a:rPr kumimoji="0" lang="en-US" altLang="zh-CN" sz="2400" dirty="0">
                <a:solidFill>
                  <a:schemeClr val="tx1"/>
                </a:solidFill>
              </a:rPr>
              <a:t> algorithm uses the </a:t>
            </a:r>
            <a:r>
              <a:rPr kumimoji="0" lang="en-US" altLang="zh-CN" sz="2400" dirty="0">
                <a:solidFill>
                  <a:srgbClr val="CC0000"/>
                </a:solidFill>
              </a:rPr>
              <a:t>greedy approach</a:t>
            </a:r>
            <a:r>
              <a:rPr kumimoji="0" lang="en-US" altLang="zh-CN" sz="2400" dirty="0">
                <a:solidFill>
                  <a:schemeClr val="tx1"/>
                </a:solidFill>
              </a:rPr>
              <a:t>.</a:t>
            </a:r>
          </a:p>
          <a:p>
            <a:pPr algn="l" eaLnBrk="0" hangingPunct="0"/>
            <a:endParaRPr kumimoji="0" lang="en-US" altLang="zh-CN" sz="1400" dirty="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 dirty="0">
                <a:solidFill>
                  <a:schemeClr val="tx1"/>
                </a:solidFill>
              </a:rPr>
              <a:t>Let </a:t>
            </a:r>
            <a:r>
              <a:rPr kumimoji="0" lang="en-US" altLang="zh-CN" sz="2400" dirty="0">
                <a:solidFill>
                  <a:srgbClr val="FF0000"/>
                </a:solidFill>
              </a:rPr>
              <a:t>δ(u, v) </a:t>
            </a:r>
            <a:r>
              <a:rPr kumimoji="0" lang="en-US" altLang="zh-CN" sz="2400" dirty="0">
                <a:solidFill>
                  <a:schemeClr val="tx1"/>
                </a:solidFill>
              </a:rPr>
              <a:t>= weight of SP from u to v.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213475" y="4443413"/>
          <a:ext cx="1074738" cy="517525"/>
        </p:xfrm>
        <a:graphic>
          <a:graphicData uri="http://schemas.openxmlformats.org/presentationml/2006/ole">
            <p:oleObj spid="_x0000_s1026" name="Equation" r:id="rId3" imgW="419040" imgH="203040" progId="Equation.3">
              <p:embed/>
            </p:oleObj>
          </a:graphicData>
        </a:graphic>
      </p:graphicFrame>
      <p:sp>
        <p:nvSpPr>
          <p:cNvPr id="481287" name="Text Box 7"/>
          <p:cNvSpPr txBox="1">
            <a:spLocks noChangeArrowheads="1"/>
          </p:cNvSpPr>
          <p:nvPr/>
        </p:nvSpPr>
        <p:spPr bwMode="auto">
          <a:xfrm>
            <a:off x="801688" y="5500688"/>
            <a:ext cx="7502525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Lemma 24.10:</a:t>
            </a:r>
            <a:r>
              <a:rPr kumimoji="0" lang="en-US" altLang="zh-CN" sz="2400">
                <a:solidFill>
                  <a:schemeClr val="tx1"/>
                </a:solidFill>
              </a:rPr>
              <a:t> Let s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 V.  For all edges (u,v)  E, we have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δ(s, v)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zh-CN" sz="2400">
                <a:solidFill>
                  <a:schemeClr val="tx1"/>
                </a:solidFill>
              </a:rPr>
              <a:t>δ(s, u)  + w(u,v).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C1962-F753-4697-BA4B-532F7130D7F2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Floyd-</a:t>
            </a:r>
            <a:r>
              <a:rPr lang="en-US" altLang="zh-CN" b="1" dirty="0" err="1" smtClean="0"/>
              <a:t>Warshall</a:t>
            </a:r>
            <a:r>
              <a:rPr lang="en-US" altLang="zh-CN" b="1" dirty="0" smtClean="0"/>
              <a:t> Algorithm</a:t>
            </a:r>
            <a:endParaRPr lang="zh-CN" altLang="en-US" b="1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(j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=1; j&lt;=n; j++) 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    d[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==j ? 0 : INF);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=1; k&lt;=n; k++)</a:t>
            </a:r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(j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j&lt;=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n;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j++) 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(d[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][j] &lt; d[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][k] +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d[k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][j])</a:t>
            </a:r>
          </a:p>
          <a:p>
            <a:pPr lvl="2" eaLnBrk="1" hangingPunct="1">
              <a:buFontTx/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    d[i][j]=d[i][k] + d[k][j]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4" eaLnBrk="1" hangingPunct="1"/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9CBAF-7097-4B8A-9109-ED6CADBF2917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Sicily 1031 Campus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每对顶点间的最短路径，</a:t>
            </a:r>
            <a:r>
              <a:rPr lang="en-US" altLang="zh-CN" dirty="0" err="1" smtClean="0"/>
              <a:t>floyed-warshall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题目的点是用字符串给出的，可用一个map把点转成数字：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tot = 0;</a:t>
            </a: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std::map&lt;string, int&gt; places;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if (places.find(s) == places.end())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  places[s] = tot++;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v = places[s];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25413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Minimum Spanning Trees</a:t>
            </a:r>
            <a:endParaRPr lang="en-US" altLang="zh-CN" sz="4600" b="1" smtClean="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65125" y="1108075"/>
            <a:ext cx="6472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buFontTx/>
              <a:buChar char="•"/>
            </a:pPr>
            <a:r>
              <a:rPr kumimoji="0" lang="zh-CN" altLang="en-US" sz="2400">
                <a:solidFill>
                  <a:schemeClr val="tx1"/>
                </a:solidFill>
              </a:rPr>
              <a:t> </a:t>
            </a:r>
            <a:r>
              <a:rPr kumimoji="0" lang="en-US" altLang="zh-CN" sz="2400" b="1" u="sng">
                <a:solidFill>
                  <a:srgbClr val="CC0000"/>
                </a:solidFill>
              </a:rPr>
              <a:t>Given:</a:t>
            </a:r>
            <a:r>
              <a:rPr kumimoji="0" lang="en-US" altLang="zh-CN" sz="2400">
                <a:solidFill>
                  <a:schemeClr val="tx1"/>
                </a:solidFill>
              </a:rPr>
              <a:t> Connected, undirected, weighted graph, </a:t>
            </a:r>
            <a:r>
              <a:rPr kumimoji="0" lang="en-US" altLang="zh-CN" sz="2400" i="1">
                <a:solidFill>
                  <a:schemeClr val="tx1"/>
                </a:solidFill>
              </a:rPr>
              <a:t>G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>
              <a:buFontTx/>
              <a:buChar char="•"/>
            </a:pP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en-US" altLang="zh-CN" sz="2400" b="1" u="sng">
                <a:solidFill>
                  <a:srgbClr val="CC0000"/>
                </a:solidFill>
              </a:rPr>
              <a:t>Find:</a:t>
            </a:r>
            <a:r>
              <a:rPr kumimoji="0" lang="en-US" altLang="zh-CN" sz="2400">
                <a:solidFill>
                  <a:schemeClr val="tx1"/>
                </a:solidFill>
              </a:rPr>
              <a:t>  Minimum - weight spanning tree, </a:t>
            </a:r>
            <a:r>
              <a:rPr kumimoji="0" lang="en-US" altLang="zh-CN" sz="2400" i="1">
                <a:solidFill>
                  <a:schemeClr val="tx1"/>
                </a:solidFill>
              </a:rPr>
              <a:t>T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>
              <a:buFontTx/>
              <a:buChar char="•"/>
            </a:pP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en-US" altLang="zh-CN" sz="2400" b="1" u="sng">
                <a:solidFill>
                  <a:srgbClr val="CC0000"/>
                </a:solidFill>
              </a:rPr>
              <a:t>Example:</a:t>
            </a:r>
            <a:endParaRPr kumimoji="0" lang="en-US" altLang="zh-CN" sz="2400" b="1">
              <a:solidFill>
                <a:srgbClr val="CC0000"/>
              </a:solidFill>
            </a:endParaRP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014538" y="2438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3005138" y="2438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1176338" y="2971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1176338" y="3733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2014538" y="3733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3005138" y="3733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402" name="AutoShape 10"/>
          <p:cNvCxnSpPr>
            <a:cxnSpLocks noChangeShapeType="1"/>
            <a:stCxn id="59398" idx="4"/>
            <a:endCxn id="59399" idx="0"/>
          </p:cNvCxnSpPr>
          <p:nvPr/>
        </p:nvCxnSpPr>
        <p:spPr bwMode="auto">
          <a:xfrm>
            <a:off x="1366838" y="3352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3" name="AutoShape 11"/>
          <p:cNvCxnSpPr>
            <a:cxnSpLocks noChangeShapeType="1"/>
            <a:stCxn id="59396" idx="6"/>
            <a:endCxn id="59397" idx="2"/>
          </p:cNvCxnSpPr>
          <p:nvPr/>
        </p:nvCxnSpPr>
        <p:spPr bwMode="auto">
          <a:xfrm>
            <a:off x="2395538" y="2628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4" name="AutoShape 12"/>
          <p:cNvCxnSpPr>
            <a:cxnSpLocks noChangeShapeType="1"/>
            <a:stCxn id="59397" idx="4"/>
            <a:endCxn id="59401" idx="0"/>
          </p:cNvCxnSpPr>
          <p:nvPr/>
        </p:nvCxnSpPr>
        <p:spPr bwMode="auto">
          <a:xfrm>
            <a:off x="3195638" y="28194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5" name="AutoShape 13"/>
          <p:cNvCxnSpPr>
            <a:cxnSpLocks noChangeShapeType="1"/>
            <a:stCxn id="59396" idx="4"/>
            <a:endCxn id="59400" idx="0"/>
          </p:cNvCxnSpPr>
          <p:nvPr/>
        </p:nvCxnSpPr>
        <p:spPr bwMode="auto">
          <a:xfrm>
            <a:off x="2205038" y="28194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6" name="AutoShape 14"/>
          <p:cNvCxnSpPr>
            <a:cxnSpLocks noChangeShapeType="1"/>
            <a:stCxn id="59400" idx="6"/>
            <a:endCxn id="59401" idx="2"/>
          </p:cNvCxnSpPr>
          <p:nvPr/>
        </p:nvCxnSpPr>
        <p:spPr bwMode="auto">
          <a:xfrm>
            <a:off x="2395538" y="39243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7" name="AutoShape 15"/>
          <p:cNvCxnSpPr>
            <a:cxnSpLocks noChangeShapeType="1"/>
            <a:stCxn id="59399" idx="6"/>
            <a:endCxn id="59400" idx="2"/>
          </p:cNvCxnSpPr>
          <p:nvPr/>
        </p:nvCxnSpPr>
        <p:spPr bwMode="auto">
          <a:xfrm>
            <a:off x="1557338" y="3924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8" name="AutoShape 16"/>
          <p:cNvCxnSpPr>
            <a:cxnSpLocks noChangeShapeType="1"/>
            <a:stCxn id="59398" idx="7"/>
            <a:endCxn id="59396" idx="2"/>
          </p:cNvCxnSpPr>
          <p:nvPr/>
        </p:nvCxnSpPr>
        <p:spPr bwMode="auto">
          <a:xfrm flipV="1">
            <a:off x="1501775" y="2628900"/>
            <a:ext cx="5127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9" name="AutoShape 17"/>
          <p:cNvCxnSpPr>
            <a:cxnSpLocks noChangeShapeType="1"/>
            <a:stCxn id="59400" idx="7"/>
            <a:endCxn id="59397" idx="3"/>
          </p:cNvCxnSpPr>
          <p:nvPr/>
        </p:nvCxnSpPr>
        <p:spPr bwMode="auto">
          <a:xfrm flipV="1">
            <a:off x="2339975" y="2763838"/>
            <a:ext cx="720725" cy="1025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1465263" y="2576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1023938" y="33972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1652588" y="3886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1957388" y="3124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2490788" y="30162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2547938" y="2362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3157538" y="3092450"/>
            <a:ext cx="35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2624138" y="38862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418" name="Oval 26"/>
          <p:cNvSpPr>
            <a:spLocks noChangeArrowheads="1"/>
          </p:cNvSpPr>
          <p:nvPr/>
        </p:nvSpPr>
        <p:spPr bwMode="auto">
          <a:xfrm>
            <a:off x="5146675" y="449738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6213475" y="396398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7508875" y="396398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7508875" y="541178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422" name="Oval 30"/>
          <p:cNvSpPr>
            <a:spLocks noChangeArrowheads="1"/>
          </p:cNvSpPr>
          <p:nvPr/>
        </p:nvSpPr>
        <p:spPr bwMode="auto">
          <a:xfrm>
            <a:off x="6213475" y="541178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9423" name="Oval 31"/>
          <p:cNvSpPr>
            <a:spLocks noChangeArrowheads="1"/>
          </p:cNvSpPr>
          <p:nvPr/>
        </p:nvSpPr>
        <p:spPr bwMode="auto">
          <a:xfrm>
            <a:off x="5146675" y="541178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424" name="AutoShape 32"/>
          <p:cNvCxnSpPr>
            <a:cxnSpLocks noChangeShapeType="1"/>
            <a:stCxn id="59418" idx="7"/>
            <a:endCxn id="59419" idx="2"/>
          </p:cNvCxnSpPr>
          <p:nvPr/>
        </p:nvCxnSpPr>
        <p:spPr bwMode="auto">
          <a:xfrm flipV="1">
            <a:off x="5472113" y="4154488"/>
            <a:ext cx="7413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5" name="AutoShape 33"/>
          <p:cNvCxnSpPr>
            <a:cxnSpLocks noChangeShapeType="1"/>
            <a:stCxn id="59419" idx="4"/>
            <a:endCxn id="59422" idx="0"/>
          </p:cNvCxnSpPr>
          <p:nvPr/>
        </p:nvCxnSpPr>
        <p:spPr bwMode="auto">
          <a:xfrm>
            <a:off x="6403975" y="4344988"/>
            <a:ext cx="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6" name="AutoShape 34"/>
          <p:cNvCxnSpPr>
            <a:cxnSpLocks noChangeShapeType="1"/>
            <a:stCxn id="59423" idx="6"/>
            <a:endCxn id="59422" idx="2"/>
          </p:cNvCxnSpPr>
          <p:nvPr/>
        </p:nvCxnSpPr>
        <p:spPr bwMode="auto">
          <a:xfrm>
            <a:off x="5527675" y="56022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7" name="AutoShape 35"/>
          <p:cNvCxnSpPr>
            <a:cxnSpLocks noChangeShapeType="1"/>
            <a:stCxn id="59422" idx="7"/>
            <a:endCxn id="59420" idx="3"/>
          </p:cNvCxnSpPr>
          <p:nvPr/>
        </p:nvCxnSpPr>
        <p:spPr bwMode="auto">
          <a:xfrm flipV="1">
            <a:off x="6538913" y="4289425"/>
            <a:ext cx="10255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8" name="AutoShape 36"/>
          <p:cNvCxnSpPr>
            <a:cxnSpLocks noChangeShapeType="1"/>
            <a:stCxn id="59420" idx="4"/>
            <a:endCxn id="59421" idx="0"/>
          </p:cNvCxnSpPr>
          <p:nvPr/>
        </p:nvCxnSpPr>
        <p:spPr bwMode="auto">
          <a:xfrm>
            <a:off x="7699375" y="4344988"/>
            <a:ext cx="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5603875" y="40401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6137275" y="47259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7661275" y="4802188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6823075" y="45735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433" name="Text Box 41"/>
          <p:cNvSpPr txBox="1">
            <a:spLocks noChangeArrowheads="1"/>
          </p:cNvSpPr>
          <p:nvPr/>
        </p:nvSpPr>
        <p:spPr bwMode="auto">
          <a:xfrm>
            <a:off x="5756275" y="55641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434" name="AutoShape 42"/>
          <p:cNvSpPr>
            <a:spLocks noChangeArrowheads="1"/>
          </p:cNvSpPr>
          <p:nvPr/>
        </p:nvSpPr>
        <p:spPr bwMode="auto">
          <a:xfrm rot="1345091">
            <a:off x="3752850" y="4041775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5" name="AutoShape 43"/>
          <p:cNvSpPr>
            <a:spLocks/>
          </p:cNvSpPr>
          <p:nvPr/>
        </p:nvSpPr>
        <p:spPr bwMode="auto">
          <a:xfrm rot="-5400000">
            <a:off x="4614069" y="1177132"/>
            <a:ext cx="203200" cy="1624012"/>
          </a:xfrm>
          <a:prstGeom prst="leftBrace">
            <a:avLst>
              <a:gd name="adj1" fmla="val 6660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6" name="Text Box 44"/>
          <p:cNvSpPr txBox="1">
            <a:spLocks noChangeArrowheads="1"/>
          </p:cNvSpPr>
          <p:nvPr/>
        </p:nvSpPr>
        <p:spPr bwMode="auto">
          <a:xfrm>
            <a:off x="4651375" y="2540000"/>
            <a:ext cx="4316413" cy="7143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 b="1">
                <a:solidFill>
                  <a:schemeClr val="hlink"/>
                </a:solidFill>
              </a:rPr>
              <a:t>Acyclic</a:t>
            </a:r>
            <a:r>
              <a:rPr kumimoji="0" lang="en-US" altLang="zh-CN" sz="2000">
                <a:solidFill>
                  <a:srgbClr val="CC3300"/>
                </a:solidFill>
              </a:rPr>
              <a:t> subset of edges(</a:t>
            </a:r>
            <a:r>
              <a:rPr kumimoji="0" lang="en-US" altLang="zh-CN" sz="2000" i="1">
                <a:solidFill>
                  <a:srgbClr val="CC3300"/>
                </a:solidFill>
              </a:rPr>
              <a:t>E</a:t>
            </a:r>
            <a:r>
              <a:rPr kumimoji="0" lang="en-US" altLang="zh-CN" sz="2000">
                <a:solidFill>
                  <a:srgbClr val="CC3300"/>
                </a:solidFill>
              </a:rPr>
              <a:t>) that connects</a:t>
            </a:r>
          </a:p>
          <a:p>
            <a:pPr algn="l" eaLnBrk="0" hangingPunct="0"/>
            <a:r>
              <a:rPr kumimoji="0" lang="en-US" altLang="zh-CN" sz="2000">
                <a:solidFill>
                  <a:srgbClr val="CC3300"/>
                </a:solidFill>
              </a:rPr>
              <a:t>all vertices of </a:t>
            </a:r>
            <a:r>
              <a:rPr kumimoji="0" lang="en-US" altLang="zh-CN" sz="2000" i="1">
                <a:solidFill>
                  <a:srgbClr val="CC3300"/>
                </a:solidFill>
              </a:rPr>
              <a:t>G</a:t>
            </a:r>
            <a:r>
              <a:rPr kumimoji="0" lang="en-US" altLang="zh-CN" sz="2000">
                <a:solidFill>
                  <a:srgbClr val="CC3300"/>
                </a:solidFill>
              </a:rPr>
              <a:t>.</a:t>
            </a:r>
          </a:p>
        </p:txBody>
      </p:sp>
      <p:cxnSp>
        <p:nvCxnSpPr>
          <p:cNvPr id="59437" name="AutoShape 45"/>
          <p:cNvCxnSpPr>
            <a:cxnSpLocks noChangeShapeType="1"/>
            <a:stCxn id="59436" idx="0"/>
            <a:endCxn id="59435" idx="1"/>
          </p:cNvCxnSpPr>
          <p:nvPr/>
        </p:nvCxnSpPr>
        <p:spPr bwMode="auto">
          <a:xfrm rot="5400000" flipH="1">
            <a:off x="5538787" y="1268413"/>
            <a:ext cx="447675" cy="20955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996112" cy="9493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Generic Algorithm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77838" y="1216025"/>
            <a:ext cx="7667625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400">
                <a:solidFill>
                  <a:schemeClr val="tx1"/>
                </a:solidFill>
              </a:rPr>
              <a:t>“</a:t>
            </a:r>
            <a:r>
              <a:rPr kumimoji="0" lang="en-US" altLang="zh-CN" sz="2400">
                <a:solidFill>
                  <a:schemeClr val="tx1"/>
                </a:solidFill>
              </a:rPr>
              <a:t>Grows” a set A.</a:t>
            </a:r>
          </a:p>
          <a:p>
            <a:pPr algn="l" eaLnBrk="0" hangingPunct="0"/>
            <a:endParaRPr kumimoji="0" lang="en-US" altLang="zh-CN" sz="18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A is subset of some MST.</a:t>
            </a:r>
          </a:p>
          <a:p>
            <a:pPr algn="l" eaLnBrk="0" hangingPunct="0"/>
            <a:endParaRPr kumimoji="0" lang="en-US" altLang="zh-CN" sz="18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Edge is </a:t>
            </a:r>
            <a:r>
              <a:rPr kumimoji="0" lang="en-US" altLang="zh-CN" sz="2400">
                <a:solidFill>
                  <a:srgbClr val="CC0000"/>
                </a:solidFill>
              </a:rPr>
              <a:t>“safe”</a:t>
            </a:r>
            <a:r>
              <a:rPr kumimoji="0" lang="en-US" altLang="zh-CN" sz="2400">
                <a:solidFill>
                  <a:schemeClr val="tx1"/>
                </a:solidFill>
              </a:rPr>
              <a:t> if it can be added to A without destroying this 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invariant.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1907704" y="3356992"/>
            <a:ext cx="4968552" cy="230832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Generic-MST(G, w)</a:t>
            </a:r>
          </a:p>
          <a:p>
            <a:pPr algn="l" eaLnBrk="0" hangingPunct="0">
              <a:defRPr/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1    A </a:t>
            </a:r>
            <a:r>
              <a:rPr kumimoji="0" lang="en-US" altLang="zh-CN" sz="2400" dirty="0">
                <a:solidFill>
                  <a:schemeClr val="tx1"/>
                </a:solidFill>
              </a:rPr>
              <a:t>:= 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;</a:t>
            </a:r>
          </a:p>
          <a:p>
            <a:pPr algn="l" eaLnBrk="0" hangingPunct="0">
              <a:defRPr/>
            </a:pP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en-US" altLang="zh-CN" sz="2400" b="1" dirty="0" smtClean="0">
                <a:solidFill>
                  <a:schemeClr val="tx1"/>
                </a:solidFill>
                <a:sym typeface="Symbol" pitchFamily="18" charset="2"/>
              </a:rPr>
              <a:t>    while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A 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does not form a MST</a:t>
            </a:r>
            <a:endParaRPr kumimoji="0"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defRPr/>
            </a:pP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kumimoji="0" lang="en-US" altLang="zh-CN" sz="2400" b="1" dirty="0" smtClean="0">
                <a:solidFill>
                  <a:schemeClr val="tx1"/>
                </a:solidFill>
                <a:sym typeface="Symbol" pitchFamily="18" charset="2"/>
              </a:rPr>
              <a:t> do 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find 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a safe edge (u, v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) for A</a:t>
            </a:r>
            <a:endParaRPr kumimoji="0"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defRPr/>
            </a:pP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      A 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:= A  {(u, v)}</a:t>
            </a:r>
          </a:p>
          <a:p>
            <a:pPr algn="l" eaLnBrk="0" hangingPunct="0">
              <a:defRPr/>
            </a:pP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5</a:t>
            </a:r>
            <a:r>
              <a:rPr kumimoji="0" lang="en-US" altLang="zh-CN" sz="2400" b="1" dirty="0" smtClean="0">
                <a:solidFill>
                  <a:schemeClr val="tx1"/>
                </a:solidFill>
                <a:sym typeface="Symbol" pitchFamily="18" charset="2"/>
              </a:rPr>
              <a:t>    return 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A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438775" y="3455988"/>
            <a:ext cx="3687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buFont typeface="Symbol" pitchFamily="18" charset="2"/>
              <a:buChar char="Ü"/>
            </a:pPr>
            <a:r>
              <a:rPr kumimoji="0" lang="en-US" altLang="zh-CN" sz="2400" b="1">
                <a:solidFill>
                  <a:srgbClr val="CC0000"/>
                </a:solidFill>
                <a:sym typeface="Symbol" pitchFamily="18" charset="2"/>
              </a:rPr>
              <a:t>cut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partitions vertices into</a:t>
            </a:r>
          </a:p>
          <a:p>
            <a:pPr algn="l" eaLnBrk="0" hangingPunct="0">
              <a:buFont typeface="Symbol" pitchFamily="18" charset="2"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disjoint sets, </a:t>
            </a:r>
            <a:r>
              <a:rPr kumimoji="0" lang="en-US" altLang="zh-CN" sz="2400" i="1">
                <a:solidFill>
                  <a:schemeClr val="tx1"/>
                </a:solidFill>
              </a:rPr>
              <a:t>S</a:t>
            </a:r>
            <a:r>
              <a:rPr kumimoji="0" lang="en-US" altLang="zh-CN" sz="2400">
                <a:solidFill>
                  <a:schemeClr val="tx1"/>
                </a:solidFill>
              </a:rPr>
              <a:t> and </a:t>
            </a:r>
            <a:r>
              <a:rPr kumimoji="0" lang="en-US" altLang="zh-CN" sz="2400" i="1">
                <a:solidFill>
                  <a:schemeClr val="tx1"/>
                </a:solidFill>
              </a:rPr>
              <a:t>V</a:t>
            </a:r>
            <a:r>
              <a:rPr kumimoji="0" lang="en-US" altLang="zh-CN" sz="2400">
                <a:solidFill>
                  <a:schemeClr val="tx1"/>
                </a:solidFill>
              </a:rPr>
              <a:t> – </a:t>
            </a:r>
            <a:r>
              <a:rPr kumimoji="0" lang="en-US" altLang="zh-CN" sz="2400" i="1">
                <a:solidFill>
                  <a:schemeClr val="tx1"/>
                </a:solidFill>
              </a:rPr>
              <a:t>S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3756025" y="25400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4899025" y="25400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2613025" y="25400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2619375" y="3835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3756025" y="3835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4899025" y="3835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1449" name="AutoShape 9"/>
          <p:cNvCxnSpPr>
            <a:cxnSpLocks noChangeShapeType="1"/>
            <a:stCxn id="61445" idx="4"/>
            <a:endCxn id="61446" idx="0"/>
          </p:cNvCxnSpPr>
          <p:nvPr/>
        </p:nvCxnSpPr>
        <p:spPr bwMode="auto">
          <a:xfrm>
            <a:off x="2803525" y="2921000"/>
            <a:ext cx="635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0" name="AutoShape 10"/>
          <p:cNvCxnSpPr>
            <a:cxnSpLocks noChangeShapeType="1"/>
            <a:stCxn id="61443" idx="6"/>
            <a:endCxn id="61444" idx="2"/>
          </p:cNvCxnSpPr>
          <p:nvPr/>
        </p:nvCxnSpPr>
        <p:spPr bwMode="auto">
          <a:xfrm>
            <a:off x="4137025" y="27305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1" name="AutoShape 11"/>
          <p:cNvCxnSpPr>
            <a:cxnSpLocks noChangeShapeType="1"/>
            <a:stCxn id="61444" idx="4"/>
            <a:endCxn id="61448" idx="0"/>
          </p:cNvCxnSpPr>
          <p:nvPr/>
        </p:nvCxnSpPr>
        <p:spPr bwMode="auto">
          <a:xfrm>
            <a:off x="5089525" y="29210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2" name="AutoShape 12"/>
          <p:cNvCxnSpPr>
            <a:cxnSpLocks noChangeShapeType="1"/>
            <a:stCxn id="61443" idx="4"/>
            <a:endCxn id="61447" idx="0"/>
          </p:cNvCxnSpPr>
          <p:nvPr/>
        </p:nvCxnSpPr>
        <p:spPr bwMode="auto">
          <a:xfrm>
            <a:off x="3946525" y="29210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3" name="AutoShape 13"/>
          <p:cNvCxnSpPr>
            <a:cxnSpLocks noChangeShapeType="1"/>
            <a:stCxn id="61447" idx="6"/>
            <a:endCxn id="61448" idx="2"/>
          </p:cNvCxnSpPr>
          <p:nvPr/>
        </p:nvCxnSpPr>
        <p:spPr bwMode="auto">
          <a:xfrm>
            <a:off x="4137025" y="4025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4" name="AutoShape 14"/>
          <p:cNvCxnSpPr>
            <a:cxnSpLocks noChangeShapeType="1"/>
            <a:stCxn id="61446" idx="6"/>
            <a:endCxn id="61447" idx="2"/>
          </p:cNvCxnSpPr>
          <p:nvPr/>
        </p:nvCxnSpPr>
        <p:spPr bwMode="auto">
          <a:xfrm>
            <a:off x="3000375" y="4025900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5" name="AutoShape 15"/>
          <p:cNvCxnSpPr>
            <a:cxnSpLocks noChangeShapeType="1"/>
            <a:stCxn id="61447" idx="7"/>
            <a:endCxn id="61444" idx="3"/>
          </p:cNvCxnSpPr>
          <p:nvPr/>
        </p:nvCxnSpPr>
        <p:spPr bwMode="auto">
          <a:xfrm flipV="1">
            <a:off x="4081463" y="2865438"/>
            <a:ext cx="873125" cy="1025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222625" y="2432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2460625" y="32702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3222625" y="3987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3698875" y="3225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4232275" y="3117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4308475" y="2463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078413" y="3194050"/>
            <a:ext cx="35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4308475" y="3987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1464" name="AutoShape 24"/>
          <p:cNvCxnSpPr>
            <a:cxnSpLocks noChangeShapeType="1"/>
            <a:stCxn id="61445" idx="6"/>
            <a:endCxn id="61443" idx="2"/>
          </p:cNvCxnSpPr>
          <p:nvPr/>
        </p:nvCxnSpPr>
        <p:spPr bwMode="auto">
          <a:xfrm>
            <a:off x="2994025" y="27305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65" name="Freeform 25"/>
          <p:cNvSpPr>
            <a:spLocks/>
          </p:cNvSpPr>
          <p:nvPr/>
        </p:nvSpPr>
        <p:spPr bwMode="auto">
          <a:xfrm>
            <a:off x="2105025" y="3667125"/>
            <a:ext cx="3333750" cy="701675"/>
          </a:xfrm>
          <a:custGeom>
            <a:avLst/>
            <a:gdLst>
              <a:gd name="T0" fmla="*/ 0 w 2100"/>
              <a:gd name="T1" fmla="*/ 8 h 442"/>
              <a:gd name="T2" fmla="*/ 458 w 2100"/>
              <a:gd name="T3" fmla="*/ 24 h 442"/>
              <a:gd name="T4" fmla="*/ 806 w 2100"/>
              <a:gd name="T5" fmla="*/ 40 h 442"/>
              <a:gd name="T6" fmla="*/ 884 w 2100"/>
              <a:gd name="T7" fmla="*/ 119 h 442"/>
              <a:gd name="T8" fmla="*/ 963 w 2100"/>
              <a:gd name="T9" fmla="*/ 261 h 442"/>
              <a:gd name="T10" fmla="*/ 995 w 2100"/>
              <a:gd name="T11" fmla="*/ 332 h 442"/>
              <a:gd name="T12" fmla="*/ 1027 w 2100"/>
              <a:gd name="T13" fmla="*/ 379 h 442"/>
              <a:gd name="T14" fmla="*/ 1105 w 2100"/>
              <a:gd name="T15" fmla="*/ 434 h 442"/>
              <a:gd name="T16" fmla="*/ 1129 w 2100"/>
              <a:gd name="T17" fmla="*/ 442 h 442"/>
              <a:gd name="T18" fmla="*/ 1319 w 2100"/>
              <a:gd name="T19" fmla="*/ 387 h 442"/>
              <a:gd name="T20" fmla="*/ 1382 w 2100"/>
              <a:gd name="T21" fmla="*/ 300 h 442"/>
              <a:gd name="T22" fmla="*/ 1658 w 2100"/>
              <a:gd name="T23" fmla="*/ 32 h 442"/>
              <a:gd name="T24" fmla="*/ 1895 w 2100"/>
              <a:gd name="T25" fmla="*/ 0 h 442"/>
              <a:gd name="T26" fmla="*/ 2100 w 2100"/>
              <a:gd name="T27" fmla="*/ 24 h 44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100"/>
              <a:gd name="T43" fmla="*/ 0 h 442"/>
              <a:gd name="T44" fmla="*/ 2100 w 2100"/>
              <a:gd name="T45" fmla="*/ 442 h 44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00" h="442">
                <a:moveTo>
                  <a:pt x="0" y="8"/>
                </a:moveTo>
                <a:cubicBezTo>
                  <a:pt x="122" y="89"/>
                  <a:pt x="397" y="25"/>
                  <a:pt x="458" y="24"/>
                </a:cubicBezTo>
                <a:cubicBezTo>
                  <a:pt x="578" y="17"/>
                  <a:pt x="688" y="20"/>
                  <a:pt x="806" y="40"/>
                </a:cubicBezTo>
                <a:cubicBezTo>
                  <a:pt x="854" y="57"/>
                  <a:pt x="848" y="85"/>
                  <a:pt x="884" y="119"/>
                </a:cubicBezTo>
                <a:cubicBezTo>
                  <a:pt x="926" y="159"/>
                  <a:pt x="938" y="211"/>
                  <a:pt x="963" y="261"/>
                </a:cubicBezTo>
                <a:cubicBezTo>
                  <a:pt x="974" y="284"/>
                  <a:pt x="983" y="310"/>
                  <a:pt x="995" y="332"/>
                </a:cubicBezTo>
                <a:cubicBezTo>
                  <a:pt x="1004" y="349"/>
                  <a:pt x="1027" y="379"/>
                  <a:pt x="1027" y="379"/>
                </a:cubicBezTo>
                <a:cubicBezTo>
                  <a:pt x="1039" y="421"/>
                  <a:pt x="1064" y="421"/>
                  <a:pt x="1105" y="434"/>
                </a:cubicBezTo>
                <a:cubicBezTo>
                  <a:pt x="1113" y="437"/>
                  <a:pt x="1129" y="442"/>
                  <a:pt x="1129" y="442"/>
                </a:cubicBezTo>
                <a:cubicBezTo>
                  <a:pt x="1194" y="431"/>
                  <a:pt x="1263" y="424"/>
                  <a:pt x="1319" y="387"/>
                </a:cubicBezTo>
                <a:cubicBezTo>
                  <a:pt x="1329" y="356"/>
                  <a:pt x="1362" y="329"/>
                  <a:pt x="1382" y="300"/>
                </a:cubicBezTo>
                <a:cubicBezTo>
                  <a:pt x="1459" y="186"/>
                  <a:pt x="1543" y="109"/>
                  <a:pt x="1658" y="32"/>
                </a:cubicBezTo>
                <a:cubicBezTo>
                  <a:pt x="1697" y="6"/>
                  <a:pt x="1837" y="5"/>
                  <a:pt x="1895" y="0"/>
                </a:cubicBezTo>
                <a:cubicBezTo>
                  <a:pt x="1964" y="10"/>
                  <a:pt x="2030" y="24"/>
                  <a:pt x="2100" y="24"/>
                </a:cubicBezTo>
              </a:path>
            </a:pathLst>
          </a:cu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142875" y="4533900"/>
            <a:ext cx="316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this edge </a:t>
            </a:r>
            <a:r>
              <a:rPr kumimoji="0" lang="en-US" altLang="zh-CN" sz="2400" b="1">
                <a:solidFill>
                  <a:srgbClr val="CC0000"/>
                </a:solidFill>
              </a:rPr>
              <a:t>crosses</a:t>
            </a:r>
            <a:r>
              <a:rPr kumimoji="0" lang="en-US" altLang="zh-CN" sz="2400">
                <a:solidFill>
                  <a:schemeClr val="tx1"/>
                </a:solidFill>
              </a:rPr>
              <a:t> the cut</a:t>
            </a:r>
          </a:p>
        </p:txBody>
      </p:sp>
      <p:cxnSp>
        <p:nvCxnSpPr>
          <p:cNvPr id="61467" name="AutoShape 27"/>
          <p:cNvCxnSpPr>
            <a:cxnSpLocks noChangeShapeType="1"/>
            <a:stCxn id="61466" idx="3"/>
            <a:endCxn id="61466" idx="3"/>
          </p:cNvCxnSpPr>
          <p:nvPr/>
        </p:nvCxnSpPr>
        <p:spPr bwMode="auto">
          <a:xfrm>
            <a:off x="3303588" y="47625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68" name="Line 28"/>
          <p:cNvSpPr>
            <a:spLocks noChangeShapeType="1"/>
          </p:cNvSpPr>
          <p:nvPr/>
        </p:nvSpPr>
        <p:spPr bwMode="auto">
          <a:xfrm flipV="1">
            <a:off x="2132013" y="4108450"/>
            <a:ext cx="10969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699125" y="2374900"/>
            <a:ext cx="3244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a </a:t>
            </a:r>
            <a:r>
              <a:rPr kumimoji="0" lang="en-US" altLang="zh-CN" sz="2400" b="1">
                <a:solidFill>
                  <a:srgbClr val="CC0000"/>
                </a:solidFill>
              </a:rPr>
              <a:t>light</a:t>
            </a:r>
            <a:r>
              <a:rPr kumimoji="0" lang="en-US" altLang="zh-CN" sz="2400">
                <a:solidFill>
                  <a:schemeClr val="tx1"/>
                </a:solidFill>
              </a:rPr>
              <a:t> edge crossing cut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(could be more than one)</a:t>
            </a:r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 flipH="1">
            <a:off x="5133975" y="2757488"/>
            <a:ext cx="611188" cy="51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Definitions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703638" y="1665288"/>
            <a:ext cx="5000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cut </a:t>
            </a:r>
            <a:r>
              <a:rPr kumimoji="0" lang="en-US" altLang="zh-CN" sz="2400" b="1">
                <a:solidFill>
                  <a:srgbClr val="CC0000"/>
                </a:solidFill>
              </a:rPr>
              <a:t>respects</a:t>
            </a:r>
            <a:r>
              <a:rPr kumimoji="0" lang="en-US" altLang="zh-CN" sz="2400">
                <a:solidFill>
                  <a:schemeClr val="tx1"/>
                </a:solidFill>
              </a:rPr>
              <a:t> the edge set {(a, b), (b, c)}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0" y="5500688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one endpoint is in </a:t>
            </a:r>
            <a:r>
              <a:rPr kumimoji="0" lang="en-US" altLang="zh-CN" sz="2400" i="1">
                <a:solidFill>
                  <a:schemeClr val="tx1"/>
                </a:solidFill>
              </a:rPr>
              <a:t>S</a:t>
            </a:r>
            <a:r>
              <a:rPr kumimoji="0" lang="en-US" altLang="zh-CN" sz="2400">
                <a:solidFill>
                  <a:schemeClr val="tx1"/>
                </a:solidFill>
              </a:rPr>
              <a:t> and the other is in </a:t>
            </a:r>
            <a:r>
              <a:rPr kumimoji="0" lang="en-US" altLang="zh-CN" sz="2400" i="1">
                <a:solidFill>
                  <a:schemeClr val="tx1"/>
                </a:solidFill>
              </a:rPr>
              <a:t>V – S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H="1" flipV="1">
            <a:off x="1843088" y="4935538"/>
            <a:ext cx="203200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522288" y="1065213"/>
            <a:ext cx="41671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no edge in the set crosses the cut</a:t>
            </a:r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2684463" y="1436688"/>
            <a:ext cx="1743075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23850" y="2041525"/>
            <a:ext cx="830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chemeClr val="tx1"/>
                </a:solidFill>
              </a:rPr>
              <a:t>Proof:</a:t>
            </a:r>
            <a:endParaRPr kumimoji="0" lang="en-US" altLang="zh-CN" sz="2400" b="1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Let T be a MST that includes A.</a:t>
            </a:r>
          </a:p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Case:</a:t>
            </a:r>
            <a:r>
              <a:rPr kumimoji="0" lang="en-US" altLang="zh-CN" sz="2400">
                <a:solidFill>
                  <a:schemeClr val="tx1"/>
                </a:solidFill>
              </a:rPr>
              <a:t> (u, v) in T. We’re done.</a:t>
            </a:r>
          </a:p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Case:</a:t>
            </a:r>
            <a:r>
              <a:rPr kumimoji="0" lang="en-US" altLang="zh-CN" sz="2400">
                <a:solidFill>
                  <a:schemeClr val="tx1"/>
                </a:solidFill>
              </a:rPr>
              <a:t> (u, v) not in T.  We have the following: 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576263" y="47625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3243263" y="46863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2252663" y="41529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1947863" y="60579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4157663" y="59055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3167063" y="56769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3319463" y="37719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500063" y="38481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1262063" y="41529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2476" name="AutoShape 12"/>
          <p:cNvCxnSpPr>
            <a:cxnSpLocks noChangeShapeType="1"/>
            <a:stCxn id="62474" idx="5"/>
            <a:endCxn id="62475" idx="2"/>
          </p:cNvCxnSpPr>
          <p:nvPr/>
        </p:nvCxnSpPr>
        <p:spPr bwMode="auto">
          <a:xfrm>
            <a:off x="825500" y="4173538"/>
            <a:ext cx="436563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7" name="AutoShape 13"/>
          <p:cNvCxnSpPr>
            <a:cxnSpLocks noChangeShapeType="1"/>
            <a:stCxn id="62475" idx="6"/>
            <a:endCxn id="62469" idx="2"/>
          </p:cNvCxnSpPr>
          <p:nvPr/>
        </p:nvCxnSpPr>
        <p:spPr bwMode="auto">
          <a:xfrm>
            <a:off x="1643063" y="4343400"/>
            <a:ext cx="609600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2478" name="AutoShape 14"/>
          <p:cNvCxnSpPr>
            <a:cxnSpLocks noChangeShapeType="1"/>
            <a:stCxn id="62473" idx="2"/>
            <a:endCxn id="62469" idx="6"/>
          </p:cNvCxnSpPr>
          <p:nvPr/>
        </p:nvCxnSpPr>
        <p:spPr bwMode="auto">
          <a:xfrm flipH="1">
            <a:off x="2633663" y="3962400"/>
            <a:ext cx="685800" cy="3810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2479" name="AutoShape 15"/>
          <p:cNvCxnSpPr>
            <a:cxnSpLocks noChangeShapeType="1"/>
            <a:stCxn id="62469" idx="5"/>
            <a:endCxn id="62468" idx="1"/>
          </p:cNvCxnSpPr>
          <p:nvPr/>
        </p:nvCxnSpPr>
        <p:spPr bwMode="auto">
          <a:xfrm>
            <a:off x="2578100" y="4478338"/>
            <a:ext cx="7207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0" name="AutoShape 16"/>
          <p:cNvCxnSpPr>
            <a:cxnSpLocks noChangeShapeType="1"/>
            <a:stCxn id="62468" idx="4"/>
            <a:endCxn id="62472" idx="0"/>
          </p:cNvCxnSpPr>
          <p:nvPr/>
        </p:nvCxnSpPr>
        <p:spPr bwMode="auto">
          <a:xfrm flipH="1">
            <a:off x="3357563" y="5067300"/>
            <a:ext cx="76200" cy="6096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2481" name="AutoShape 17"/>
          <p:cNvCxnSpPr>
            <a:cxnSpLocks noChangeShapeType="1"/>
            <a:stCxn id="62470" idx="6"/>
            <a:endCxn id="62472" idx="2"/>
          </p:cNvCxnSpPr>
          <p:nvPr/>
        </p:nvCxnSpPr>
        <p:spPr bwMode="auto">
          <a:xfrm flipV="1">
            <a:off x="2328863" y="5867400"/>
            <a:ext cx="838200" cy="3810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2482" name="AutoShape 18"/>
          <p:cNvCxnSpPr>
            <a:cxnSpLocks noChangeShapeType="1"/>
            <a:stCxn id="62467" idx="7"/>
            <a:endCxn id="62475" idx="3"/>
          </p:cNvCxnSpPr>
          <p:nvPr/>
        </p:nvCxnSpPr>
        <p:spPr bwMode="auto">
          <a:xfrm flipV="1">
            <a:off x="901700" y="4478338"/>
            <a:ext cx="4159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3" name="AutoShape 19"/>
          <p:cNvCxnSpPr>
            <a:cxnSpLocks noChangeShapeType="1"/>
            <a:stCxn id="62467" idx="5"/>
            <a:endCxn id="62470" idx="1"/>
          </p:cNvCxnSpPr>
          <p:nvPr/>
        </p:nvCxnSpPr>
        <p:spPr bwMode="auto">
          <a:xfrm>
            <a:off x="901700" y="5087938"/>
            <a:ext cx="1101725" cy="102552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62484" name="AutoShape 20"/>
          <p:cNvCxnSpPr>
            <a:cxnSpLocks noChangeShapeType="1"/>
            <a:stCxn id="62472" idx="6"/>
            <a:endCxn id="62471" idx="2"/>
          </p:cNvCxnSpPr>
          <p:nvPr/>
        </p:nvCxnSpPr>
        <p:spPr bwMode="auto">
          <a:xfrm>
            <a:off x="3548063" y="5867400"/>
            <a:ext cx="609600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552575" y="3662363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/>
              <a:t>edge in A</a:t>
            </a:r>
          </a:p>
        </p:txBody>
      </p:sp>
      <p:sp>
        <p:nvSpPr>
          <p:cNvPr id="62486" name="Freeform 22"/>
          <p:cNvSpPr>
            <a:spLocks/>
          </p:cNvSpPr>
          <p:nvPr/>
        </p:nvSpPr>
        <p:spPr bwMode="auto">
          <a:xfrm>
            <a:off x="338138" y="3892550"/>
            <a:ext cx="3578225" cy="1416050"/>
          </a:xfrm>
          <a:custGeom>
            <a:avLst/>
            <a:gdLst>
              <a:gd name="T0" fmla="*/ 572 w 2254"/>
              <a:gd name="T1" fmla="*/ 0 h 892"/>
              <a:gd name="T2" fmla="*/ 446 w 2254"/>
              <a:gd name="T3" fmla="*/ 119 h 892"/>
              <a:gd name="T4" fmla="*/ 375 w 2254"/>
              <a:gd name="T5" fmla="*/ 182 h 892"/>
              <a:gd name="T6" fmla="*/ 264 w 2254"/>
              <a:gd name="T7" fmla="*/ 284 h 892"/>
              <a:gd name="T8" fmla="*/ 91 w 2254"/>
              <a:gd name="T9" fmla="*/ 458 h 892"/>
              <a:gd name="T10" fmla="*/ 36 w 2254"/>
              <a:gd name="T11" fmla="*/ 553 h 892"/>
              <a:gd name="T12" fmla="*/ 20 w 2254"/>
              <a:gd name="T13" fmla="*/ 608 h 892"/>
              <a:gd name="T14" fmla="*/ 91 w 2254"/>
              <a:gd name="T15" fmla="*/ 869 h 892"/>
              <a:gd name="T16" fmla="*/ 178 w 2254"/>
              <a:gd name="T17" fmla="*/ 892 h 892"/>
              <a:gd name="T18" fmla="*/ 872 w 2254"/>
              <a:gd name="T19" fmla="*/ 829 h 892"/>
              <a:gd name="T20" fmla="*/ 1378 w 2254"/>
              <a:gd name="T21" fmla="*/ 679 h 892"/>
              <a:gd name="T22" fmla="*/ 1496 w 2254"/>
              <a:gd name="T23" fmla="*/ 632 h 892"/>
              <a:gd name="T24" fmla="*/ 1591 w 2254"/>
              <a:gd name="T25" fmla="*/ 584 h 892"/>
              <a:gd name="T26" fmla="*/ 1733 w 2254"/>
              <a:gd name="T27" fmla="*/ 513 h 892"/>
              <a:gd name="T28" fmla="*/ 1859 w 2254"/>
              <a:gd name="T29" fmla="*/ 474 h 892"/>
              <a:gd name="T30" fmla="*/ 2017 w 2254"/>
              <a:gd name="T31" fmla="*/ 427 h 892"/>
              <a:gd name="T32" fmla="*/ 2127 w 2254"/>
              <a:gd name="T33" fmla="*/ 442 h 892"/>
              <a:gd name="T34" fmla="*/ 2175 w 2254"/>
              <a:gd name="T35" fmla="*/ 458 h 892"/>
              <a:gd name="T36" fmla="*/ 2199 w 2254"/>
              <a:gd name="T37" fmla="*/ 466 h 892"/>
              <a:gd name="T38" fmla="*/ 2254 w 2254"/>
              <a:gd name="T39" fmla="*/ 521 h 8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254"/>
              <a:gd name="T61" fmla="*/ 0 h 892"/>
              <a:gd name="T62" fmla="*/ 2254 w 2254"/>
              <a:gd name="T63" fmla="*/ 892 h 89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254" h="892">
                <a:moveTo>
                  <a:pt x="572" y="0"/>
                </a:moveTo>
                <a:cubicBezTo>
                  <a:pt x="541" y="49"/>
                  <a:pt x="489" y="81"/>
                  <a:pt x="446" y="119"/>
                </a:cubicBezTo>
                <a:cubicBezTo>
                  <a:pt x="365" y="191"/>
                  <a:pt x="429" y="146"/>
                  <a:pt x="375" y="182"/>
                </a:cubicBezTo>
                <a:cubicBezTo>
                  <a:pt x="345" y="226"/>
                  <a:pt x="293" y="237"/>
                  <a:pt x="264" y="284"/>
                </a:cubicBezTo>
                <a:cubicBezTo>
                  <a:pt x="225" y="347"/>
                  <a:pt x="152" y="416"/>
                  <a:pt x="91" y="458"/>
                </a:cubicBezTo>
                <a:cubicBezTo>
                  <a:pt x="79" y="494"/>
                  <a:pt x="52" y="519"/>
                  <a:pt x="36" y="553"/>
                </a:cubicBezTo>
                <a:cubicBezTo>
                  <a:pt x="30" y="565"/>
                  <a:pt x="23" y="597"/>
                  <a:pt x="20" y="608"/>
                </a:cubicBezTo>
                <a:cubicBezTo>
                  <a:pt x="23" y="676"/>
                  <a:pt x="0" y="829"/>
                  <a:pt x="91" y="869"/>
                </a:cubicBezTo>
                <a:cubicBezTo>
                  <a:pt x="118" y="881"/>
                  <a:pt x="150" y="883"/>
                  <a:pt x="178" y="892"/>
                </a:cubicBezTo>
                <a:cubicBezTo>
                  <a:pt x="410" y="874"/>
                  <a:pt x="639" y="843"/>
                  <a:pt x="872" y="829"/>
                </a:cubicBezTo>
                <a:cubicBezTo>
                  <a:pt x="1043" y="786"/>
                  <a:pt x="1211" y="736"/>
                  <a:pt x="1378" y="679"/>
                </a:cubicBezTo>
                <a:cubicBezTo>
                  <a:pt x="1418" y="665"/>
                  <a:pt x="1455" y="646"/>
                  <a:pt x="1496" y="632"/>
                </a:cubicBezTo>
                <a:cubicBezTo>
                  <a:pt x="1525" y="622"/>
                  <a:pt x="1562" y="597"/>
                  <a:pt x="1591" y="584"/>
                </a:cubicBezTo>
                <a:cubicBezTo>
                  <a:pt x="1643" y="561"/>
                  <a:pt x="1684" y="546"/>
                  <a:pt x="1733" y="513"/>
                </a:cubicBezTo>
                <a:cubicBezTo>
                  <a:pt x="1764" y="492"/>
                  <a:pt x="1821" y="485"/>
                  <a:pt x="1859" y="474"/>
                </a:cubicBezTo>
                <a:cubicBezTo>
                  <a:pt x="1919" y="457"/>
                  <a:pt x="1950" y="437"/>
                  <a:pt x="2017" y="427"/>
                </a:cubicBezTo>
                <a:cubicBezTo>
                  <a:pt x="2043" y="430"/>
                  <a:pt x="2099" y="435"/>
                  <a:pt x="2127" y="442"/>
                </a:cubicBezTo>
                <a:cubicBezTo>
                  <a:pt x="2143" y="446"/>
                  <a:pt x="2159" y="453"/>
                  <a:pt x="2175" y="458"/>
                </a:cubicBezTo>
                <a:cubicBezTo>
                  <a:pt x="2183" y="461"/>
                  <a:pt x="2199" y="466"/>
                  <a:pt x="2199" y="466"/>
                </a:cubicBezTo>
                <a:cubicBezTo>
                  <a:pt x="2223" y="482"/>
                  <a:pt x="2233" y="502"/>
                  <a:pt x="2254" y="521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810000" y="4591050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>
                <a:solidFill>
                  <a:srgbClr val="CC0000"/>
                </a:solidFill>
              </a:rPr>
              <a:t>cut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127000" y="5629275"/>
            <a:ext cx="1460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shows edges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in T</a:t>
            </a:r>
          </a:p>
        </p:txBody>
      </p:sp>
      <p:sp>
        <p:nvSpPr>
          <p:cNvPr id="6248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Theorem 23.1 in CLRS</a:t>
            </a:r>
            <a:endParaRPr lang="zh-CN" altLang="en-US" dirty="0" smtClean="0"/>
          </a:p>
        </p:txBody>
      </p:sp>
      <p:sp>
        <p:nvSpPr>
          <p:cNvPr id="440346" name="Text Box 26"/>
          <p:cNvSpPr txBox="1">
            <a:spLocks noChangeArrowheads="1"/>
          </p:cNvSpPr>
          <p:nvPr/>
        </p:nvSpPr>
        <p:spPr bwMode="auto">
          <a:xfrm>
            <a:off x="212725" y="1033463"/>
            <a:ext cx="8664575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Theorem 23.1:</a:t>
            </a:r>
            <a:r>
              <a:rPr kumimoji="0" lang="en-US" altLang="zh-CN" sz="2400">
                <a:solidFill>
                  <a:schemeClr val="tx1"/>
                </a:solidFill>
              </a:rPr>
              <a:t> Let (S, V-S) be any cut that respects A, and let (u, v) 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be a light edge crossing (S, V-S). Then, (u, v) is safe for A.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4711700" y="3867150"/>
            <a:ext cx="43402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/>
              <a:t>(x, y)</a:t>
            </a:r>
            <a:r>
              <a:rPr kumimoji="0" lang="en-US" altLang="zh-CN" sz="2000">
                <a:solidFill>
                  <a:schemeClr val="tx1"/>
                </a:solidFill>
              </a:rPr>
              <a:t> crosses cut.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Let </a:t>
            </a:r>
            <a:r>
              <a:rPr kumimoji="0" lang="en-US" altLang="zh-CN" sz="2000"/>
              <a:t>T´  = T - {(x, y)} </a:t>
            </a:r>
            <a:r>
              <a:rPr kumimoji="0" lang="en-US" altLang="zh-CN" sz="2000">
                <a:sym typeface="Symbol" pitchFamily="18" charset="2"/>
              </a:rPr>
              <a:t> {(u, v)}</a:t>
            </a:r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algn="l" eaLnBrk="0" hangingPunct="0"/>
            <a:endParaRPr kumimoji="0" lang="en-US" altLang="zh-CN" sz="1000">
              <a:sym typeface="Symbol" pitchFamily="18" charset="2"/>
            </a:endParaRP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Because (u, v) is light for cut,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w(u, v)  w(x, y). Thus, </a:t>
            </a:r>
          </a:p>
          <a:p>
            <a:pPr algn="l" eaLnBrk="0" hangingPunct="0"/>
            <a:r>
              <a:rPr kumimoji="0" lang="en-US" altLang="zh-CN" sz="2000"/>
              <a:t>w(T´) = w(T) - w(x, y) + w(u, v) </a:t>
            </a:r>
            <a:r>
              <a:rPr kumimoji="0" lang="en-US" altLang="zh-CN" sz="2000">
                <a:sym typeface="Symbol" pitchFamily="18" charset="2"/>
              </a:rPr>
              <a:t> w(T).</a:t>
            </a:r>
          </a:p>
          <a:p>
            <a:pPr algn="l" eaLnBrk="0" hangingPunct="0"/>
            <a:endParaRPr kumimoji="0" lang="en-US" altLang="zh-CN" sz="900">
              <a:sym typeface="Symbol" pitchFamily="18" charset="2"/>
            </a:endParaRP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Hence, T´ is also a MST. 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So, </a:t>
            </a:r>
            <a:r>
              <a:rPr kumimoji="0" lang="en-US" altLang="zh-CN" sz="2000">
                <a:solidFill>
                  <a:srgbClr val="CC0000"/>
                </a:solidFill>
              </a:rPr>
              <a:t>(u, v) is safe for A.</a:t>
            </a:r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2755900" y="3940175"/>
            <a:ext cx="317500" cy="1301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38150" y="1477963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400">
                <a:solidFill>
                  <a:schemeClr val="tx1"/>
                </a:solidFill>
              </a:rPr>
              <a:t> </a:t>
            </a:r>
            <a:r>
              <a:rPr kumimoji="0" lang="en-US" altLang="zh-CN" sz="2400">
                <a:solidFill>
                  <a:schemeClr val="tx1"/>
                </a:solidFill>
              </a:rPr>
              <a:t>In general, A will consist of several connected components.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Corollary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528638" y="3081338"/>
            <a:ext cx="7953375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Corollary:</a:t>
            </a:r>
            <a:r>
              <a:rPr kumimoji="0" lang="en-US" altLang="zh-CN" sz="2400">
                <a:solidFill>
                  <a:schemeClr val="tx1"/>
                </a:solidFill>
              </a:rPr>
              <a:t> If (u, v) is a light edge connecting one CC in (V, A)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to another CC in (V, A), then (u, v) is safe for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Prim</a:t>
            </a:r>
            <a:r>
              <a:rPr lang="en-US" altLang="zh-CN" b="1" smtClean="0">
                <a:latin typeface="Times New Roman" pitchFamily="18" charset="0"/>
              </a:rPr>
              <a:t>’</a:t>
            </a:r>
            <a:r>
              <a:rPr lang="en-US" altLang="zh-CN" b="1" smtClean="0"/>
              <a:t>s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2838"/>
            <a:ext cx="8645525" cy="5195887"/>
          </a:xfrm>
        </p:spPr>
        <p:txBody>
          <a:bodyPr/>
          <a:lstStyle/>
          <a:p>
            <a:pPr eaLnBrk="1" hangingPunct="1"/>
            <a:r>
              <a:rPr lang="en-US" altLang="zh-CN" sz="2600" smtClean="0"/>
              <a:t>Builds </a:t>
            </a:r>
            <a:r>
              <a:rPr lang="en-US" altLang="zh-CN" sz="2600" b="1" smtClean="0">
                <a:solidFill>
                  <a:srgbClr val="CC0000"/>
                </a:solidFill>
              </a:rPr>
              <a:t>one tree</a:t>
            </a:r>
            <a:r>
              <a:rPr lang="en-US" altLang="zh-CN" sz="2600" smtClean="0"/>
              <a:t>, so </a:t>
            </a:r>
            <a:r>
              <a:rPr lang="en-US" altLang="zh-CN" sz="2600" i="1" smtClean="0"/>
              <a:t>A </a:t>
            </a:r>
            <a:r>
              <a:rPr lang="en-US" altLang="zh-CN" sz="2600" smtClean="0"/>
              <a:t>is always a tree.</a:t>
            </a:r>
          </a:p>
          <a:p>
            <a:pPr eaLnBrk="1" hangingPunct="1"/>
            <a:r>
              <a:rPr lang="en-US" altLang="zh-CN" sz="2600" smtClean="0"/>
              <a:t>Starts from an arbitrary </a:t>
            </a:r>
            <a:r>
              <a:rPr lang="en-US" altLang="zh-CN" sz="2600" smtClean="0">
                <a:latin typeface="Times New Roman" pitchFamily="18" charset="0"/>
              </a:rPr>
              <a:t>“</a:t>
            </a:r>
            <a:r>
              <a:rPr lang="en-US" altLang="zh-CN" sz="2600" smtClean="0"/>
              <a:t>root</a:t>
            </a:r>
            <a:r>
              <a:rPr lang="en-US" altLang="zh-CN" sz="2600" smtClean="0">
                <a:latin typeface="Times New Roman" pitchFamily="18" charset="0"/>
              </a:rPr>
              <a:t>”</a:t>
            </a:r>
            <a:r>
              <a:rPr lang="en-US" altLang="zh-CN" sz="2600" smtClean="0"/>
              <a:t> </a:t>
            </a:r>
            <a:r>
              <a:rPr lang="en-US" altLang="zh-CN" sz="2600" i="1" smtClean="0"/>
              <a:t>r </a:t>
            </a:r>
            <a:r>
              <a:rPr lang="en-US" altLang="zh-CN" sz="2600" smtClean="0"/>
              <a:t>.</a:t>
            </a:r>
          </a:p>
          <a:p>
            <a:pPr eaLnBrk="1" hangingPunct="1"/>
            <a:r>
              <a:rPr lang="en-US" altLang="zh-CN" sz="2600" smtClean="0"/>
              <a:t>At each step, </a:t>
            </a:r>
            <a:r>
              <a:rPr lang="en-US" altLang="zh-CN" sz="2600" b="1" smtClean="0">
                <a:solidFill>
                  <a:srgbClr val="CC0000"/>
                </a:solidFill>
              </a:rPr>
              <a:t>adds a light edge </a:t>
            </a:r>
            <a:r>
              <a:rPr lang="en-US" altLang="zh-CN" sz="2600" smtClean="0"/>
              <a:t>crossing cut </a:t>
            </a:r>
            <a:r>
              <a:rPr lang="en-US" altLang="zh-CN" sz="2600" smtClean="0">
                <a:latin typeface="RMTMI" charset="-95"/>
              </a:rPr>
              <a:t>(</a:t>
            </a:r>
            <a:r>
              <a:rPr lang="en-US" altLang="zh-CN" sz="2600" i="1" smtClean="0"/>
              <a:t>V</a:t>
            </a:r>
            <a:r>
              <a:rPr lang="en-US" altLang="zh-CN" sz="2600" baseline="-25000" smtClean="0"/>
              <a:t>A</a:t>
            </a:r>
            <a:r>
              <a:rPr lang="en-US" altLang="zh-CN" sz="2600" i="1" smtClean="0">
                <a:latin typeface="RMTMI" charset="-95"/>
              </a:rPr>
              <a:t>, </a:t>
            </a:r>
            <a:r>
              <a:rPr lang="en-US" altLang="zh-CN" sz="2600" i="1" smtClean="0"/>
              <a:t>V </a:t>
            </a:r>
            <a:r>
              <a:rPr lang="en-US" altLang="zh-CN" sz="2600" smtClean="0">
                <a:latin typeface="MTSYN" charset="-127"/>
              </a:rPr>
              <a:t>- </a:t>
            </a:r>
            <a:r>
              <a:rPr lang="en-US" altLang="zh-CN" sz="2600" i="1" smtClean="0"/>
              <a:t>V</a:t>
            </a:r>
            <a:r>
              <a:rPr lang="en-US" altLang="zh-CN" sz="2600" baseline="-25000" smtClean="0"/>
              <a:t>A</a:t>
            </a:r>
            <a:r>
              <a:rPr lang="en-US" altLang="zh-CN" sz="2600" smtClean="0">
                <a:latin typeface="RMTMI" charset="-95"/>
              </a:rPr>
              <a:t>) to </a:t>
            </a:r>
            <a:r>
              <a:rPr lang="en-US" altLang="zh-CN" sz="2600" i="1" smtClean="0">
                <a:latin typeface="RMTMI" charset="-95"/>
              </a:rPr>
              <a:t>A</a:t>
            </a:r>
            <a:r>
              <a:rPr lang="en-US" altLang="zh-CN" sz="2600" smtClean="0">
                <a:latin typeface="RMTMI" charset="-95"/>
              </a:rPr>
              <a:t>.</a:t>
            </a:r>
            <a:endParaRPr lang="en-US" altLang="zh-CN" sz="2600" smtClean="0"/>
          </a:p>
          <a:p>
            <a:pPr lvl="1" eaLnBrk="1" hangingPunct="1"/>
            <a:r>
              <a:rPr lang="en-US" altLang="zh-CN" sz="2200" i="1" smtClean="0"/>
              <a:t>V</a:t>
            </a:r>
            <a:r>
              <a:rPr lang="en-US" altLang="zh-CN" sz="2200" baseline="-25000" smtClean="0"/>
              <a:t>A</a:t>
            </a:r>
            <a:r>
              <a:rPr lang="en-US" altLang="zh-CN" sz="2200" i="1" smtClean="0"/>
              <a:t> </a:t>
            </a:r>
            <a:r>
              <a:rPr lang="en-US" altLang="zh-CN" sz="2200" smtClean="0">
                <a:latin typeface="MTSYN" charset="-127"/>
              </a:rPr>
              <a:t>= </a:t>
            </a:r>
            <a:r>
              <a:rPr lang="en-US" altLang="zh-CN" sz="2200" smtClean="0"/>
              <a:t>vertices that </a:t>
            </a:r>
            <a:r>
              <a:rPr lang="en-US" altLang="zh-CN" sz="2200" i="1" smtClean="0"/>
              <a:t>A </a:t>
            </a:r>
            <a:r>
              <a:rPr lang="en-US" altLang="zh-CN" sz="2200" smtClean="0"/>
              <a:t>is incident on.</a:t>
            </a:r>
          </a:p>
          <a:p>
            <a:pPr eaLnBrk="1" hangingPunct="1"/>
            <a:endParaRPr lang="zh-CN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Prim</a:t>
            </a:r>
            <a:r>
              <a:rPr lang="en-US" altLang="zh-CN" b="1" dirty="0" smtClean="0">
                <a:latin typeface="Times New Roman" pitchFamily="18" charset="0"/>
              </a:rPr>
              <a:t>’</a:t>
            </a:r>
            <a:r>
              <a:rPr lang="en-US" altLang="zh-CN" b="1" dirty="0" smtClean="0"/>
              <a:t>s Algorithm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2838"/>
            <a:ext cx="8645525" cy="5195887"/>
          </a:xfrm>
        </p:spPr>
        <p:txBody>
          <a:bodyPr/>
          <a:lstStyle/>
          <a:p>
            <a:pPr eaLnBrk="1" hangingPunct="1"/>
            <a:r>
              <a:rPr lang="en-US" altLang="zh-CN" sz="2600" smtClean="0"/>
              <a:t>Uses a </a:t>
            </a:r>
            <a:r>
              <a:rPr lang="en-US" altLang="zh-CN" sz="2600" b="1" smtClean="0">
                <a:solidFill>
                  <a:srgbClr val="CC0000"/>
                </a:solidFill>
              </a:rPr>
              <a:t>priority queue </a:t>
            </a:r>
            <a:r>
              <a:rPr lang="en-US" altLang="zh-CN" sz="2600" b="1" i="1" smtClean="0">
                <a:solidFill>
                  <a:srgbClr val="CC0000"/>
                </a:solidFill>
              </a:rPr>
              <a:t>Q</a:t>
            </a:r>
            <a:r>
              <a:rPr lang="en-US" altLang="zh-CN" sz="2600" smtClean="0"/>
              <a:t> to find a  light edge quickly.</a:t>
            </a:r>
          </a:p>
          <a:p>
            <a:pPr eaLnBrk="1" hangingPunct="1"/>
            <a:r>
              <a:rPr lang="en-US" altLang="zh-CN" sz="2600" smtClean="0"/>
              <a:t>Each object in </a:t>
            </a:r>
            <a:r>
              <a:rPr lang="en-US" altLang="zh-CN" sz="2600" i="1" smtClean="0"/>
              <a:t>Q </a:t>
            </a:r>
            <a:r>
              <a:rPr lang="en-US" altLang="zh-CN" sz="2600" smtClean="0"/>
              <a:t>is a vertex in V</a:t>
            </a:r>
            <a:r>
              <a:rPr lang="en-US" altLang="zh-CN" sz="2600" i="1" smtClean="0"/>
              <a:t> </a:t>
            </a:r>
            <a:r>
              <a:rPr lang="en-US" altLang="zh-CN" sz="2600" smtClean="0">
                <a:latin typeface="MTSYN" charset="-127"/>
              </a:rPr>
              <a:t>- 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A</a:t>
            </a:r>
            <a:r>
              <a:rPr lang="en-US" altLang="zh-CN" sz="2600" smtClean="0"/>
              <a:t>.</a:t>
            </a:r>
          </a:p>
          <a:p>
            <a:pPr eaLnBrk="1" hangingPunct="1"/>
            <a:r>
              <a:rPr lang="en-US" altLang="zh-CN" sz="2600" smtClean="0"/>
              <a:t>Key of </a:t>
            </a:r>
            <a:r>
              <a:rPr lang="en-US" altLang="zh-CN" sz="2600" i="1" smtClean="0"/>
              <a:t>v</a:t>
            </a:r>
            <a:r>
              <a:rPr lang="en-US" altLang="zh-CN" sz="2600" i="1" smtClean="0">
                <a:latin typeface="RMTMI" charset="-95"/>
              </a:rPr>
              <a:t> </a:t>
            </a:r>
            <a:r>
              <a:rPr lang="en-US" altLang="zh-CN" sz="2600" smtClean="0"/>
              <a:t>is minimum weight of any edge </a:t>
            </a:r>
            <a:r>
              <a:rPr lang="en-US" altLang="zh-CN" sz="2600" smtClean="0">
                <a:latin typeface="RMTMI" charset="-95"/>
              </a:rPr>
              <a:t>(</a:t>
            </a:r>
            <a:r>
              <a:rPr lang="en-US" altLang="zh-CN" sz="2600" i="1" smtClean="0"/>
              <a:t>u</a:t>
            </a:r>
            <a:r>
              <a:rPr lang="en-US" altLang="zh-CN" sz="2600" i="1" smtClean="0">
                <a:latin typeface="RMTMI" charset="-95"/>
              </a:rPr>
              <a:t>, </a:t>
            </a:r>
            <a:r>
              <a:rPr lang="en-US" altLang="zh-CN" sz="2600" i="1" smtClean="0"/>
              <a:t>v</a:t>
            </a:r>
            <a:r>
              <a:rPr lang="en-US" altLang="zh-CN" sz="2600" smtClean="0">
                <a:latin typeface="RMTMI" charset="-95"/>
              </a:rPr>
              <a:t>)</a:t>
            </a:r>
            <a:r>
              <a:rPr lang="en-US" altLang="zh-CN" sz="2600" smtClean="0"/>
              <a:t>, where </a:t>
            </a:r>
            <a:r>
              <a:rPr lang="en-US" altLang="zh-CN" sz="2600" i="1" smtClean="0"/>
              <a:t>u </a:t>
            </a:r>
            <a:r>
              <a:rPr lang="en-US" altLang="zh-CN" sz="2600" smtClean="0">
                <a:latin typeface="MTSYN" charset="-127"/>
                <a:sym typeface="Symbol" pitchFamily="18" charset="2"/>
              </a:rPr>
              <a:t></a:t>
            </a:r>
            <a:r>
              <a:rPr lang="en-US" altLang="zh-CN" sz="2600" smtClean="0">
                <a:latin typeface="MTSYN" charset="-127"/>
              </a:rPr>
              <a:t> 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A</a:t>
            </a:r>
            <a:r>
              <a:rPr lang="en-US" altLang="zh-CN" sz="2600" smtClean="0"/>
              <a:t>.</a:t>
            </a:r>
          </a:p>
          <a:p>
            <a:pPr eaLnBrk="1" hangingPunct="1"/>
            <a:r>
              <a:rPr lang="en-US" altLang="zh-CN" sz="2600" smtClean="0"/>
              <a:t>Then the vertex returned by Extract-Min is </a:t>
            </a:r>
            <a:r>
              <a:rPr lang="en-US" altLang="zh-CN" sz="2600" i="1" smtClean="0"/>
              <a:t>v</a:t>
            </a:r>
            <a:r>
              <a:rPr lang="en-US" altLang="zh-CN" sz="2600" i="1" smtClean="0">
                <a:latin typeface="RMTMI" charset="-95"/>
              </a:rPr>
              <a:t> </a:t>
            </a:r>
            <a:r>
              <a:rPr lang="en-US" altLang="zh-CN" sz="2600" smtClean="0"/>
              <a:t>such that there exists </a:t>
            </a:r>
            <a:r>
              <a:rPr lang="en-US" altLang="zh-CN" sz="2600" i="1" smtClean="0"/>
              <a:t>u </a:t>
            </a:r>
            <a:r>
              <a:rPr lang="en-US" altLang="zh-CN" sz="2600" smtClean="0">
                <a:latin typeface="MTSYN" charset="-127"/>
                <a:sym typeface="Symbol" pitchFamily="18" charset="2"/>
              </a:rPr>
              <a:t></a:t>
            </a:r>
            <a:r>
              <a:rPr lang="en-US" altLang="zh-CN" sz="2600" smtClean="0">
                <a:latin typeface="MTSYN" charset="-127"/>
              </a:rPr>
              <a:t> 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A</a:t>
            </a:r>
            <a:r>
              <a:rPr lang="en-US" altLang="zh-CN" sz="2600" i="1" baseline="-25000" smtClean="0"/>
              <a:t> </a:t>
            </a:r>
            <a:r>
              <a:rPr lang="en-US" altLang="zh-CN" sz="2600" smtClean="0"/>
              <a:t>and </a:t>
            </a:r>
            <a:r>
              <a:rPr lang="en-US" altLang="zh-CN" sz="2600" smtClean="0">
                <a:latin typeface="RMTMI" charset="-95"/>
              </a:rPr>
              <a:t>(</a:t>
            </a:r>
            <a:r>
              <a:rPr lang="en-US" altLang="zh-CN" sz="2600" i="1" smtClean="0"/>
              <a:t>u</a:t>
            </a:r>
            <a:r>
              <a:rPr lang="en-US" altLang="zh-CN" sz="2600" i="1" smtClean="0">
                <a:latin typeface="RMTMI" charset="-95"/>
              </a:rPr>
              <a:t>, </a:t>
            </a:r>
            <a:r>
              <a:rPr lang="en-US" altLang="zh-CN" sz="2600" i="1" smtClean="0"/>
              <a:t>v</a:t>
            </a:r>
            <a:r>
              <a:rPr lang="en-US" altLang="zh-CN" sz="2600" smtClean="0">
                <a:latin typeface="RMTMI" charset="-95"/>
              </a:rPr>
              <a:t>)</a:t>
            </a:r>
            <a:r>
              <a:rPr lang="en-US" altLang="zh-CN" sz="2600" i="1" smtClean="0">
                <a:latin typeface="RMTMI" charset="-95"/>
              </a:rPr>
              <a:t> </a:t>
            </a:r>
            <a:r>
              <a:rPr lang="en-US" altLang="zh-CN" sz="2600" smtClean="0"/>
              <a:t>is light edge crossing </a:t>
            </a:r>
            <a:r>
              <a:rPr lang="en-US" altLang="zh-CN" sz="2600" smtClean="0">
                <a:latin typeface="RMTMI" charset="-95"/>
              </a:rPr>
              <a:t>(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A</a:t>
            </a:r>
            <a:r>
              <a:rPr lang="en-US" altLang="zh-CN" sz="2600" i="1" smtClean="0">
                <a:latin typeface="RMTMI" charset="-95"/>
              </a:rPr>
              <a:t>, </a:t>
            </a:r>
            <a:r>
              <a:rPr lang="en-US" altLang="zh-CN" sz="2600" smtClean="0"/>
              <a:t>V</a:t>
            </a:r>
            <a:r>
              <a:rPr lang="en-US" altLang="zh-CN" sz="2600" i="1" smtClean="0"/>
              <a:t> </a:t>
            </a:r>
            <a:r>
              <a:rPr lang="en-US" altLang="zh-CN" sz="2600" smtClean="0">
                <a:latin typeface="MTSYN" charset="-127"/>
              </a:rPr>
              <a:t>- 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A</a:t>
            </a:r>
            <a:r>
              <a:rPr lang="en-US" altLang="zh-CN" sz="2600" smtClean="0">
                <a:latin typeface="RMTMI" charset="-95"/>
              </a:rPr>
              <a:t>)</a:t>
            </a:r>
            <a:r>
              <a:rPr lang="en-US" altLang="zh-CN" sz="2600" smtClean="0"/>
              <a:t>.</a:t>
            </a:r>
          </a:p>
          <a:p>
            <a:pPr eaLnBrk="1" hangingPunct="1"/>
            <a:r>
              <a:rPr lang="en-US" altLang="zh-CN" sz="2600" smtClean="0"/>
              <a:t>Key of </a:t>
            </a:r>
            <a:r>
              <a:rPr lang="en-US" altLang="zh-CN" sz="2600" i="1" smtClean="0"/>
              <a:t>v</a:t>
            </a:r>
            <a:r>
              <a:rPr lang="en-US" altLang="zh-CN" sz="2600" i="1" smtClean="0">
                <a:latin typeface="RMTMI" charset="-95"/>
              </a:rPr>
              <a:t> </a:t>
            </a:r>
            <a:r>
              <a:rPr lang="en-US" altLang="zh-CN" sz="2600" smtClean="0"/>
              <a:t>is </a:t>
            </a:r>
            <a:r>
              <a:rPr lang="en-US" altLang="zh-CN" sz="2600" smtClean="0">
                <a:latin typeface="MTSYN" charset="-127"/>
                <a:sym typeface="Symbol" pitchFamily="18" charset="2"/>
              </a:rPr>
              <a:t> </a:t>
            </a:r>
            <a:r>
              <a:rPr lang="en-US" altLang="zh-CN" sz="2600" smtClean="0"/>
              <a:t>if </a:t>
            </a:r>
            <a:r>
              <a:rPr lang="en-US" altLang="zh-CN" sz="2600" i="1" smtClean="0"/>
              <a:t>v</a:t>
            </a:r>
            <a:r>
              <a:rPr lang="en-US" altLang="zh-CN" sz="2600" i="1" smtClean="0">
                <a:latin typeface="RMTMI" charset="-95"/>
              </a:rPr>
              <a:t> </a:t>
            </a:r>
            <a:r>
              <a:rPr lang="en-US" altLang="zh-CN" sz="2600" smtClean="0"/>
              <a:t>is not adjacent to any vertex in V</a:t>
            </a:r>
            <a:r>
              <a:rPr lang="en-US" altLang="zh-CN" sz="2600" baseline="-25000" smtClean="0"/>
              <a:t>A</a:t>
            </a:r>
            <a:r>
              <a:rPr lang="en-US" altLang="zh-CN" sz="2600" smtClean="0"/>
              <a:t>.</a:t>
            </a:r>
          </a:p>
          <a:p>
            <a:pPr eaLnBrk="1" hangingPunct="1"/>
            <a:endParaRPr lang="zh-CN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Text Box 2"/>
          <p:cNvSpPr txBox="1">
            <a:spLocks noChangeArrowheads="1"/>
          </p:cNvSpPr>
          <p:nvPr/>
        </p:nvSpPr>
        <p:spPr bwMode="auto">
          <a:xfrm>
            <a:off x="249238" y="1004888"/>
            <a:ext cx="4192494" cy="470898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</a:rPr>
              <a:t>Q := V[G];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b="1" dirty="0">
                <a:solidFill>
                  <a:schemeClr val="tx1"/>
                </a:solidFill>
              </a:rPr>
              <a:t>for</a:t>
            </a:r>
            <a:r>
              <a:rPr kumimoji="0" lang="en-US" altLang="zh-CN" sz="2000" dirty="0">
                <a:solidFill>
                  <a:schemeClr val="tx1"/>
                </a:solidFill>
              </a:rPr>
              <a:t> each u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 Q </a:t>
            </a:r>
            <a:r>
              <a:rPr kumimoji="0" lang="en-US" altLang="zh-CN" sz="2000" b="1" dirty="0">
                <a:solidFill>
                  <a:schemeClr val="tx1"/>
                </a:solidFill>
                <a:sym typeface="Symbol" pitchFamily="18" charset="2"/>
              </a:rPr>
              <a:t>do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	key[u] := 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b="1" dirty="0" err="1">
                <a:solidFill>
                  <a:schemeClr val="tx1"/>
                </a:solidFill>
                <a:sym typeface="Symbol" pitchFamily="18" charset="2"/>
              </a:rPr>
              <a:t>od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key[r] := 0;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[r] := NIL;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b="1" dirty="0">
                <a:solidFill>
                  <a:schemeClr val="tx1"/>
                </a:solidFill>
                <a:sym typeface="Symbol" pitchFamily="18" charset="2"/>
              </a:rPr>
              <a:t>while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 Q   </a:t>
            </a:r>
            <a:r>
              <a:rPr kumimoji="0" lang="en-US" altLang="zh-CN" sz="2000" b="1" dirty="0">
                <a:solidFill>
                  <a:schemeClr val="tx1"/>
                </a:solidFill>
                <a:sym typeface="Symbol" pitchFamily="18" charset="2"/>
              </a:rPr>
              <a:t>do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	u := Extract - Min(Q);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kumimoji="0" lang="en-US" altLang="zh-CN" sz="2000" b="1" dirty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 each v  </a:t>
            </a:r>
            <a:r>
              <a:rPr kumimoji="0" lang="en-US" altLang="zh-CN" sz="2000" dirty="0" err="1">
                <a:solidFill>
                  <a:schemeClr val="tx1"/>
                </a:solidFill>
                <a:sym typeface="Symbol" pitchFamily="18" charset="2"/>
              </a:rPr>
              <a:t>Adj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[u] </a:t>
            </a:r>
            <a:r>
              <a:rPr kumimoji="0" lang="en-US" altLang="zh-CN" sz="2000" b="1" dirty="0">
                <a:solidFill>
                  <a:schemeClr val="tx1"/>
                </a:solidFill>
                <a:sym typeface="Symbol" pitchFamily="18" charset="2"/>
              </a:rPr>
              <a:t>do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kumimoji="0" lang="en-US" altLang="zh-CN" sz="2000" b="1" dirty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 v  Q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and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w(u, v) &lt; key[v] </a:t>
            </a:r>
            <a:endParaRPr kumimoji="0" lang="en-US" altLang="zh-CN" sz="2000" dirty="0" smtClean="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b="1" dirty="0" smtClean="0">
                <a:solidFill>
                  <a:schemeClr val="tx1"/>
                </a:solidFill>
                <a:sym typeface="Symbol" pitchFamily="18" charset="2"/>
              </a:rPr>
              <a:t>                    then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 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[v] := u;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			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        key[v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] := w(u, v)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kumimoji="0" lang="en-US" altLang="zh-CN" sz="2000" b="1" dirty="0" err="1">
                <a:solidFill>
                  <a:schemeClr val="tx1"/>
                </a:solidFill>
                <a:sym typeface="Symbol" pitchFamily="18" charset="2"/>
              </a:rPr>
              <a:t>fi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kumimoji="0" lang="en-US" altLang="zh-CN" sz="2000" b="1" dirty="0" err="1">
                <a:solidFill>
                  <a:schemeClr val="tx1"/>
                </a:solidFill>
                <a:sym typeface="Symbol" pitchFamily="18" charset="2"/>
              </a:rPr>
              <a:t>od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kumimoji="0" lang="en-US" altLang="zh-CN" sz="2000" b="1" dirty="0" err="1">
                <a:solidFill>
                  <a:schemeClr val="tx1"/>
                </a:solidFill>
                <a:sym typeface="Symbol" pitchFamily="18" charset="2"/>
              </a:rPr>
              <a:t>od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813300" y="1228725"/>
            <a:ext cx="4191000" cy="29241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rgbClr val="CC0000"/>
                </a:solidFill>
              </a:rPr>
              <a:t>Complexity: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000">
                <a:solidFill>
                  <a:schemeClr val="hlink"/>
                </a:solidFill>
              </a:rPr>
              <a:t>Using binary heaps: O(E lg V).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      Initialization – O(V).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      Building initial queue – O(V).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      V Extract-Min’s – O(V lgV).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      E Decrease-Key’s – O(E lg V).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     </a:t>
            </a:r>
          </a:p>
          <a:p>
            <a:pPr algn="l" eaLnBrk="0" hangingPunct="0"/>
            <a:r>
              <a:rPr kumimoji="0" lang="en-US" altLang="zh-CN" sz="2000">
                <a:solidFill>
                  <a:schemeClr val="hlink"/>
                </a:solidFill>
              </a:rPr>
              <a:t>Using Fibonacci heaps: O(E + V lg V).</a:t>
            </a:r>
          </a:p>
          <a:p>
            <a:pPr algn="l" eaLnBrk="0" hangingPunct="0"/>
            <a:r>
              <a:rPr kumimoji="0" lang="en-US" altLang="zh-CN" sz="2000">
                <a:solidFill>
                  <a:schemeClr val="tx1"/>
                </a:solidFill>
              </a:rPr>
              <a:t>(see book)</a:t>
            </a:r>
            <a:endParaRPr kumimoji="0" lang="en-US" altLang="zh-CN" sz="2400" u="sng">
              <a:solidFill>
                <a:schemeClr val="tx1"/>
              </a:solidFill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Prim</a:t>
            </a:r>
            <a:r>
              <a:rPr lang="en-US" altLang="zh-CN" b="1" smtClean="0">
                <a:latin typeface="Times New Roman" pitchFamily="18" charset="0"/>
              </a:rPr>
              <a:t>’</a:t>
            </a:r>
            <a:r>
              <a:rPr lang="en-US" altLang="zh-CN" b="1" smtClean="0"/>
              <a:t>s Algorithm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943100" y="5892800"/>
            <a:ext cx="4948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>
              <a:buFont typeface="Monotype Sorts" pitchFamily="2" charset="2"/>
              <a:buNone/>
            </a:pPr>
            <a:r>
              <a:rPr kumimoji="0" lang="en-US" altLang="zh-CN" sz="2400" b="1" u="sng">
                <a:solidFill>
                  <a:srgbClr val="CC0000"/>
                </a:solidFill>
                <a:sym typeface="Symbol" pitchFamily="18" charset="2"/>
              </a:rPr>
              <a:t>Note: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sz="2400">
                <a:solidFill>
                  <a:schemeClr val="hlink"/>
                </a:solidFill>
                <a:sym typeface="Symbol" pitchFamily="18" charset="2"/>
              </a:rPr>
              <a:t>A = {(v, [v]) : v  v - {r} - Q}.</a:t>
            </a:r>
            <a:endParaRPr kumimoji="0" lang="en-US" altLang="zh-CN" sz="2400">
              <a:solidFill>
                <a:schemeClr val="hlink"/>
              </a:solidFill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067944" y="4365104"/>
            <a:ext cx="3346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400" dirty="0">
                <a:solidFill>
                  <a:srgbClr val="CC0000"/>
                </a:solidFill>
                <a:sym typeface="Wingdings" pitchFamily="2" charset="2"/>
              </a:rPr>
              <a:t> </a:t>
            </a:r>
            <a:r>
              <a:rPr kumimoji="0" lang="en-US" altLang="zh-CN" sz="2400" dirty="0">
                <a:solidFill>
                  <a:srgbClr val="CC0000"/>
                </a:solidFill>
                <a:sym typeface="Symbol" pitchFamily="18" charset="2"/>
              </a:rPr>
              <a:t>decrease-key operation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Relaxation</a:t>
            </a:r>
            <a:endParaRPr lang="en-US" altLang="zh-CN" smtClean="0"/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2952750" y="1493838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Initialize(G, s)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	</a:t>
            </a:r>
            <a:r>
              <a:rPr kumimoji="0" lang="en-US" altLang="zh-CN" sz="2400" b="1">
                <a:solidFill>
                  <a:schemeClr val="tx1"/>
                </a:solidFill>
              </a:rPr>
              <a:t>for</a:t>
            </a:r>
            <a:r>
              <a:rPr kumimoji="0" lang="en-US" altLang="zh-CN" sz="2400">
                <a:solidFill>
                  <a:schemeClr val="tx1"/>
                </a:solidFill>
              </a:rPr>
              <a:t> each v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 V[G] 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do</a:t>
            </a:r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		d[v] := ;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		[v] := NIL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od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 algn="l" eaLnBrk="0" hangingPunct="0">
              <a:tabLst>
                <a:tab pos="461963" algn="l"/>
                <a:tab pos="909638" algn="l"/>
              </a:tabLst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	d[s] := 0</a:t>
            </a: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520950" y="4408488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Relax(u, v, w)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</a:t>
            </a:r>
            <a:r>
              <a:rPr kumimoji="0" lang="en-US" altLang="zh-CN" sz="2400" b="1" dirty="0">
                <a:solidFill>
                  <a:schemeClr val="tx1"/>
                </a:solidFill>
              </a:rPr>
              <a:t>if</a:t>
            </a:r>
            <a:r>
              <a:rPr kumimoji="0" lang="en-US" altLang="zh-CN" sz="2400" dirty="0">
                <a:solidFill>
                  <a:schemeClr val="tx1"/>
                </a:solidFill>
              </a:rPr>
              <a:t> d[v] &gt; d[u] + w(u, v) </a:t>
            </a:r>
            <a:r>
              <a:rPr kumimoji="0" lang="en-US" altLang="zh-CN" sz="2400" b="1" dirty="0">
                <a:solidFill>
                  <a:schemeClr val="tx1"/>
                </a:solidFill>
              </a:rPr>
              <a:t>then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algn="l" eaLnBrk="0" hangingPunct="0"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	d[v] := d[u] + w(u, v);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	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[v] := u</a:t>
            </a:r>
          </a:p>
          <a:p>
            <a:pPr algn="l" eaLnBrk="0" hangingPunct="0"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	</a:t>
            </a:r>
            <a:r>
              <a:rPr kumimoji="0" lang="en-US" altLang="zh-CN" sz="2400" b="1" dirty="0" err="1">
                <a:solidFill>
                  <a:schemeClr val="tx1"/>
                </a:solidFill>
              </a:rPr>
              <a:t>fi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69888" y="808038"/>
            <a:ext cx="7448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Algorithms keep track of d[v],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[v].  </a:t>
            </a:r>
            <a:r>
              <a:rPr kumimoji="0" lang="en-US" altLang="zh-CN" sz="2400" b="1">
                <a:solidFill>
                  <a:srgbClr val="CC0000"/>
                </a:solidFill>
                <a:sym typeface="Symbol" pitchFamily="18" charset="2"/>
              </a:rPr>
              <a:t>Initialized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as follows: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69888" y="3892550"/>
            <a:ext cx="7194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These values are changed when an edge (u, v) is </a:t>
            </a:r>
            <a:r>
              <a:rPr kumimoji="0" lang="en-US" altLang="zh-CN" sz="2400" b="1">
                <a:solidFill>
                  <a:srgbClr val="CC0000"/>
                </a:solidFill>
              </a:rPr>
              <a:t>relaxed</a:t>
            </a:r>
            <a:r>
              <a:rPr kumimoji="0" lang="en-US" altLang="zh-CN" sz="2400">
                <a:solidFill>
                  <a:schemeClr val="tx1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395536" y="1628800"/>
            <a:ext cx="48148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9900"/>
                </a:solidFill>
                <a:latin typeface="Arial" charset="0"/>
              </a:rPr>
              <a:t>/* very similar to </a:t>
            </a:r>
            <a:r>
              <a:rPr lang="en-US" altLang="zh-CN" sz="2000" b="1" dirty="0" err="1">
                <a:solidFill>
                  <a:srgbClr val="009900"/>
                </a:solidFill>
                <a:latin typeface="Arial" charset="0"/>
              </a:rPr>
              <a:t>Dijkstra’s</a:t>
            </a:r>
            <a:r>
              <a:rPr lang="en-US" altLang="zh-CN" sz="2000" b="1" dirty="0">
                <a:solidFill>
                  <a:srgbClr val="009900"/>
                </a:solidFill>
                <a:latin typeface="Arial" charset="0"/>
              </a:rPr>
              <a:t> algorithm */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691680" y="2564904"/>
            <a:ext cx="3321050" cy="2492375"/>
            <a:chOff x="1728" y="2006"/>
            <a:chExt cx="2092" cy="1570"/>
          </a:xfrm>
        </p:grpSpPr>
        <p:sp>
          <p:nvSpPr>
            <p:cNvPr id="88078" name="Oval 14"/>
            <p:cNvSpPr>
              <a:spLocks noChangeAspect="1" noChangeArrowheads="1"/>
            </p:cNvSpPr>
            <p:nvPr/>
          </p:nvSpPr>
          <p:spPr bwMode="auto">
            <a:xfrm>
              <a:off x="2135" y="2066"/>
              <a:ext cx="349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88079" name="Oval 15"/>
            <p:cNvSpPr>
              <a:spLocks noChangeAspect="1" noChangeArrowheads="1"/>
            </p:cNvSpPr>
            <p:nvPr/>
          </p:nvSpPr>
          <p:spPr bwMode="auto">
            <a:xfrm>
              <a:off x="3007" y="2066"/>
              <a:ext cx="348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88080" name="Line 16"/>
            <p:cNvSpPr>
              <a:spLocks noChangeAspect="1" noChangeShapeType="1"/>
            </p:cNvSpPr>
            <p:nvPr/>
          </p:nvSpPr>
          <p:spPr bwMode="auto">
            <a:xfrm>
              <a:off x="2484" y="2240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Oval 17"/>
            <p:cNvSpPr>
              <a:spLocks noChangeAspect="1" noChangeArrowheads="1"/>
            </p:cNvSpPr>
            <p:nvPr/>
          </p:nvSpPr>
          <p:spPr bwMode="auto">
            <a:xfrm>
              <a:off x="2193" y="3228"/>
              <a:ext cx="348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88082" name="Oval 18"/>
            <p:cNvSpPr>
              <a:spLocks noChangeAspect="1" noChangeArrowheads="1"/>
            </p:cNvSpPr>
            <p:nvPr/>
          </p:nvSpPr>
          <p:spPr bwMode="auto">
            <a:xfrm>
              <a:off x="3064" y="3228"/>
              <a:ext cx="349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v</a:t>
              </a:r>
              <a:r>
                <a:rPr lang="en-US" altLang="zh-CN" sz="2000" b="1" baseline="-25000"/>
                <a:t>7</a:t>
              </a:r>
              <a:endParaRPr lang="en-US" altLang="zh-CN" sz="2000" b="1"/>
            </a:p>
          </p:txBody>
        </p:sp>
        <p:sp>
          <p:nvSpPr>
            <p:cNvPr id="88083" name="Line 19"/>
            <p:cNvSpPr>
              <a:spLocks noChangeAspect="1" noChangeShapeType="1"/>
            </p:cNvSpPr>
            <p:nvPr/>
          </p:nvSpPr>
          <p:spPr bwMode="auto">
            <a:xfrm>
              <a:off x="2541" y="3402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Oval 20"/>
            <p:cNvSpPr>
              <a:spLocks noChangeAspect="1" noChangeArrowheads="1"/>
            </p:cNvSpPr>
            <p:nvPr/>
          </p:nvSpPr>
          <p:spPr bwMode="auto">
            <a:xfrm>
              <a:off x="1728" y="2646"/>
              <a:ext cx="348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88085" name="Oval 21"/>
            <p:cNvSpPr>
              <a:spLocks noChangeAspect="1" noChangeArrowheads="1"/>
            </p:cNvSpPr>
            <p:nvPr/>
          </p:nvSpPr>
          <p:spPr bwMode="auto">
            <a:xfrm>
              <a:off x="2599" y="2646"/>
              <a:ext cx="350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88086" name="Line 22"/>
            <p:cNvSpPr>
              <a:spLocks noChangeAspect="1" noChangeShapeType="1"/>
            </p:cNvSpPr>
            <p:nvPr/>
          </p:nvSpPr>
          <p:spPr bwMode="auto">
            <a:xfrm>
              <a:off x="2076" y="2822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7" name="Oval 23"/>
            <p:cNvSpPr>
              <a:spLocks noChangeAspect="1" noChangeArrowheads="1"/>
            </p:cNvSpPr>
            <p:nvPr/>
          </p:nvSpPr>
          <p:spPr bwMode="auto">
            <a:xfrm>
              <a:off x="3472" y="2646"/>
              <a:ext cx="348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88088" name="Line 24"/>
            <p:cNvSpPr>
              <a:spLocks noChangeAspect="1" noChangeShapeType="1"/>
            </p:cNvSpPr>
            <p:nvPr/>
          </p:nvSpPr>
          <p:spPr bwMode="auto">
            <a:xfrm>
              <a:off x="2949" y="2822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9" name="Line 25"/>
            <p:cNvSpPr>
              <a:spLocks noChangeAspect="1" noChangeShapeType="1"/>
            </p:cNvSpPr>
            <p:nvPr/>
          </p:nvSpPr>
          <p:spPr bwMode="auto">
            <a:xfrm flipH="1">
              <a:off x="1902" y="2357"/>
              <a:ext cx="291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0" name="Line 26"/>
            <p:cNvSpPr>
              <a:spLocks noChangeAspect="1" noChangeShapeType="1"/>
            </p:cNvSpPr>
            <p:nvPr/>
          </p:nvSpPr>
          <p:spPr bwMode="auto">
            <a:xfrm flipH="1">
              <a:off x="3238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1" name="Line 27"/>
            <p:cNvSpPr>
              <a:spLocks noChangeAspect="1" noChangeShapeType="1"/>
            </p:cNvSpPr>
            <p:nvPr/>
          </p:nvSpPr>
          <p:spPr bwMode="auto">
            <a:xfrm>
              <a:off x="2425" y="2357"/>
              <a:ext cx="291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2" name="Line 28"/>
            <p:cNvSpPr>
              <a:spLocks noChangeAspect="1" noChangeShapeType="1"/>
            </p:cNvSpPr>
            <p:nvPr/>
          </p:nvSpPr>
          <p:spPr bwMode="auto">
            <a:xfrm>
              <a:off x="3312" y="2314"/>
              <a:ext cx="334" cy="3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3" name="Line 29"/>
            <p:cNvSpPr>
              <a:spLocks noChangeAspect="1" noChangeShapeType="1"/>
            </p:cNvSpPr>
            <p:nvPr/>
          </p:nvSpPr>
          <p:spPr bwMode="auto">
            <a:xfrm>
              <a:off x="2019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4" name="Line 30"/>
            <p:cNvSpPr>
              <a:spLocks noChangeAspect="1" noChangeShapeType="1"/>
            </p:cNvSpPr>
            <p:nvPr/>
          </p:nvSpPr>
          <p:spPr bwMode="auto">
            <a:xfrm>
              <a:off x="2890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5" name="Line 31"/>
            <p:cNvSpPr>
              <a:spLocks noChangeAspect="1" noChangeShapeType="1"/>
            </p:cNvSpPr>
            <p:nvPr/>
          </p:nvSpPr>
          <p:spPr bwMode="auto">
            <a:xfrm flipH="1">
              <a:off x="2775" y="2357"/>
              <a:ext cx="289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6" name="Line 32"/>
            <p:cNvSpPr>
              <a:spLocks noChangeAspect="1" noChangeShapeType="1"/>
            </p:cNvSpPr>
            <p:nvPr/>
          </p:nvSpPr>
          <p:spPr bwMode="auto">
            <a:xfrm flipH="1">
              <a:off x="2367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7" name="Text Box 33"/>
            <p:cNvSpPr txBox="1">
              <a:spLocks noChangeAspect="1" noChangeArrowheads="1"/>
            </p:cNvSpPr>
            <p:nvPr/>
          </p:nvSpPr>
          <p:spPr bwMode="auto">
            <a:xfrm>
              <a:off x="2626" y="2006"/>
              <a:ext cx="27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88098" name="Text Box 34"/>
            <p:cNvSpPr txBox="1">
              <a:spLocks noChangeAspect="1" noChangeArrowheads="1"/>
            </p:cNvSpPr>
            <p:nvPr/>
          </p:nvSpPr>
          <p:spPr bwMode="auto">
            <a:xfrm>
              <a:off x="1883" y="2273"/>
              <a:ext cx="277" cy="2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88099" name="Text Box 35"/>
            <p:cNvSpPr txBox="1">
              <a:spLocks noChangeAspect="1" noChangeArrowheads="1"/>
            </p:cNvSpPr>
            <p:nvPr/>
          </p:nvSpPr>
          <p:spPr bwMode="auto">
            <a:xfrm>
              <a:off x="2212" y="2592"/>
              <a:ext cx="2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88100" name="Text Box 36"/>
            <p:cNvSpPr txBox="1">
              <a:spLocks noChangeAspect="1" noChangeArrowheads="1"/>
            </p:cNvSpPr>
            <p:nvPr/>
          </p:nvSpPr>
          <p:spPr bwMode="auto">
            <a:xfrm>
              <a:off x="2488" y="2273"/>
              <a:ext cx="277" cy="2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88101" name="Text Box 37"/>
            <p:cNvSpPr txBox="1">
              <a:spLocks noChangeAspect="1" noChangeArrowheads="1"/>
            </p:cNvSpPr>
            <p:nvPr/>
          </p:nvSpPr>
          <p:spPr bwMode="auto">
            <a:xfrm>
              <a:off x="2834" y="2273"/>
              <a:ext cx="276" cy="2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88102" name="Text Box 38"/>
            <p:cNvSpPr txBox="1">
              <a:spLocks noChangeAspect="1" noChangeArrowheads="1"/>
            </p:cNvSpPr>
            <p:nvPr/>
          </p:nvSpPr>
          <p:spPr bwMode="auto">
            <a:xfrm>
              <a:off x="3387" y="2273"/>
              <a:ext cx="414" cy="2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88103" name="Text Box 39"/>
            <p:cNvSpPr txBox="1">
              <a:spLocks noChangeAspect="1" noChangeArrowheads="1"/>
            </p:cNvSpPr>
            <p:nvPr/>
          </p:nvSpPr>
          <p:spPr bwMode="auto">
            <a:xfrm>
              <a:off x="3041" y="2582"/>
              <a:ext cx="27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88104" name="Text Box 40"/>
            <p:cNvSpPr txBox="1">
              <a:spLocks noChangeAspect="1" noChangeArrowheads="1"/>
            </p:cNvSpPr>
            <p:nvPr/>
          </p:nvSpPr>
          <p:spPr bwMode="auto">
            <a:xfrm>
              <a:off x="1979" y="3013"/>
              <a:ext cx="277" cy="2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88105" name="Text Box 41"/>
            <p:cNvSpPr txBox="1">
              <a:spLocks noChangeAspect="1" noChangeArrowheads="1"/>
            </p:cNvSpPr>
            <p:nvPr/>
          </p:nvSpPr>
          <p:spPr bwMode="auto">
            <a:xfrm>
              <a:off x="2350" y="2918"/>
              <a:ext cx="2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88106" name="Text Box 42"/>
            <p:cNvSpPr txBox="1">
              <a:spLocks noChangeAspect="1" noChangeArrowheads="1"/>
            </p:cNvSpPr>
            <p:nvPr/>
          </p:nvSpPr>
          <p:spPr bwMode="auto">
            <a:xfrm>
              <a:off x="2972" y="2866"/>
              <a:ext cx="276" cy="2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88107" name="Text Box 43"/>
            <p:cNvSpPr txBox="1">
              <a:spLocks noChangeAspect="1" noChangeArrowheads="1"/>
            </p:cNvSpPr>
            <p:nvPr/>
          </p:nvSpPr>
          <p:spPr bwMode="auto">
            <a:xfrm>
              <a:off x="3387" y="3015"/>
              <a:ext cx="276" cy="2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88108" name="Text Box 44"/>
            <p:cNvSpPr txBox="1">
              <a:spLocks noChangeAspect="1" noChangeArrowheads="1"/>
            </p:cNvSpPr>
            <p:nvPr/>
          </p:nvSpPr>
          <p:spPr bwMode="auto">
            <a:xfrm>
              <a:off x="2696" y="3158"/>
              <a:ext cx="27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</p:grpSp>
      <p:sp>
        <p:nvSpPr>
          <p:cNvPr id="88110" name="Oval 46"/>
          <p:cNvSpPr>
            <a:spLocks noChangeArrowheads="1"/>
          </p:cNvSpPr>
          <p:nvPr/>
        </p:nvSpPr>
        <p:spPr bwMode="auto">
          <a:xfrm>
            <a:off x="2301280" y="2641104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798168" y="3122117"/>
            <a:ext cx="874712" cy="1042987"/>
            <a:chOff x="2329" y="2319"/>
            <a:chExt cx="551" cy="657"/>
          </a:xfrm>
        </p:grpSpPr>
        <p:sp>
          <p:nvSpPr>
            <p:cNvPr id="88112" name="Line 48"/>
            <p:cNvSpPr>
              <a:spLocks noChangeAspect="1" noChangeShapeType="1"/>
            </p:cNvSpPr>
            <p:nvPr/>
          </p:nvSpPr>
          <p:spPr bwMode="auto">
            <a:xfrm>
              <a:off x="2329" y="2319"/>
              <a:ext cx="291" cy="28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3" name="Oval 49"/>
            <p:cNvSpPr>
              <a:spLocks noChangeArrowheads="1"/>
            </p:cNvSpPr>
            <p:nvPr/>
          </p:nvSpPr>
          <p:spPr bwMode="auto">
            <a:xfrm>
              <a:off x="2496" y="2592"/>
              <a:ext cx="384" cy="38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508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891830" y="2641104"/>
            <a:ext cx="1390650" cy="609600"/>
            <a:chOff x="2388" y="2016"/>
            <a:chExt cx="876" cy="384"/>
          </a:xfrm>
        </p:grpSpPr>
        <p:sp>
          <p:nvSpPr>
            <p:cNvPr id="88115" name="Line 51"/>
            <p:cNvSpPr>
              <a:spLocks noChangeAspect="1" noChangeShapeType="1"/>
            </p:cNvSpPr>
            <p:nvPr/>
          </p:nvSpPr>
          <p:spPr bwMode="auto">
            <a:xfrm>
              <a:off x="2388" y="2202"/>
              <a:ext cx="52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6" name="Oval 52"/>
            <p:cNvSpPr>
              <a:spLocks noChangeArrowheads="1"/>
            </p:cNvSpPr>
            <p:nvPr/>
          </p:nvSpPr>
          <p:spPr bwMode="auto">
            <a:xfrm>
              <a:off x="2880" y="2016"/>
              <a:ext cx="384" cy="38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508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691680" y="3555504"/>
            <a:ext cx="1382713" cy="609600"/>
            <a:chOff x="1632" y="2592"/>
            <a:chExt cx="871" cy="384"/>
          </a:xfrm>
        </p:grpSpPr>
        <p:sp>
          <p:nvSpPr>
            <p:cNvPr id="88118" name="Line 54"/>
            <p:cNvSpPr>
              <a:spLocks noChangeAspect="1" noChangeShapeType="1"/>
            </p:cNvSpPr>
            <p:nvPr/>
          </p:nvSpPr>
          <p:spPr bwMode="auto">
            <a:xfrm>
              <a:off x="1980" y="2784"/>
              <a:ext cx="52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auto">
            <a:xfrm>
              <a:off x="1632" y="2592"/>
              <a:ext cx="384" cy="38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508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3536355" y="4042867"/>
            <a:ext cx="898525" cy="1036637"/>
            <a:chOff x="2794" y="2899"/>
            <a:chExt cx="566" cy="653"/>
          </a:xfrm>
        </p:grpSpPr>
        <p:sp>
          <p:nvSpPr>
            <p:cNvPr id="88121" name="Line 57"/>
            <p:cNvSpPr>
              <a:spLocks noChangeAspect="1" noChangeShapeType="1"/>
            </p:cNvSpPr>
            <p:nvPr/>
          </p:nvSpPr>
          <p:spPr bwMode="auto">
            <a:xfrm>
              <a:off x="2794" y="2899"/>
              <a:ext cx="291" cy="29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auto">
            <a:xfrm>
              <a:off x="2976" y="3168"/>
              <a:ext cx="384" cy="38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508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377480" y="4469904"/>
            <a:ext cx="1435100" cy="609600"/>
            <a:chOff x="2064" y="3168"/>
            <a:chExt cx="904" cy="384"/>
          </a:xfrm>
        </p:grpSpPr>
        <p:sp>
          <p:nvSpPr>
            <p:cNvPr id="88124" name="Line 60"/>
            <p:cNvSpPr>
              <a:spLocks noChangeAspect="1" noChangeShapeType="1"/>
            </p:cNvSpPr>
            <p:nvPr/>
          </p:nvSpPr>
          <p:spPr bwMode="auto">
            <a:xfrm>
              <a:off x="2445" y="3364"/>
              <a:ext cx="52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5" name="Oval 61"/>
            <p:cNvSpPr>
              <a:spLocks noChangeArrowheads="1"/>
            </p:cNvSpPr>
            <p:nvPr/>
          </p:nvSpPr>
          <p:spPr bwMode="auto">
            <a:xfrm>
              <a:off x="2064" y="3168"/>
              <a:ext cx="384" cy="38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508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088805" y="3555504"/>
            <a:ext cx="955675" cy="949325"/>
            <a:chOff x="3142" y="2592"/>
            <a:chExt cx="602" cy="598"/>
          </a:xfrm>
        </p:grpSpPr>
        <p:sp>
          <p:nvSpPr>
            <p:cNvPr id="88127" name="Line 63"/>
            <p:cNvSpPr>
              <a:spLocks noChangeAspect="1" noChangeShapeType="1"/>
            </p:cNvSpPr>
            <p:nvPr/>
          </p:nvSpPr>
          <p:spPr bwMode="auto">
            <a:xfrm flipH="1">
              <a:off x="3142" y="2899"/>
              <a:ext cx="291" cy="29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auto">
            <a:xfrm>
              <a:off x="3360" y="2592"/>
              <a:ext cx="384" cy="38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508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395536" y="277813"/>
            <a:ext cx="7675314" cy="10445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Prim</a:t>
            </a:r>
            <a:r>
              <a:rPr kumimoji="0" lang="en-US" altLang="zh-CN" sz="4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’</a:t>
            </a:r>
            <a:r>
              <a:rPr kumimoji="0" lang="en-US" altLang="zh-CN" sz="4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 Algorithm</a:t>
            </a:r>
            <a:endParaRPr kumimoji="0" lang="en-US" altLang="zh-CN" sz="4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 autoUpdateAnimBg="0"/>
      <p:bldP spid="881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7813"/>
            <a:ext cx="7675314" cy="1044575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Example of Prim</a:t>
            </a:r>
            <a:r>
              <a:rPr lang="en-US" altLang="zh-CN" b="1" dirty="0" smtClean="0">
                <a:latin typeface="Times New Roman" pitchFamily="18" charset="0"/>
              </a:rPr>
              <a:t>’</a:t>
            </a:r>
            <a:r>
              <a:rPr lang="en-US" altLang="zh-CN" b="1" dirty="0" smtClean="0"/>
              <a:t>s Algorithm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4264025" y="2382838"/>
            <a:ext cx="361950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b/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5348288" y="2382838"/>
            <a:ext cx="361950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c/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179763" y="2382838"/>
            <a:ext cx="361950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a/0</a:t>
            </a: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3186113" y="3530600"/>
            <a:ext cx="360362" cy="33813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d/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4264025" y="3530600"/>
            <a:ext cx="361950" cy="33813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e/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5348288" y="3530600"/>
            <a:ext cx="361950" cy="33813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f/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67593" name="AutoShape 9"/>
          <p:cNvCxnSpPr>
            <a:cxnSpLocks noChangeShapeType="1"/>
            <a:stCxn id="67589" idx="4"/>
            <a:endCxn id="67590" idx="0"/>
          </p:cNvCxnSpPr>
          <p:nvPr/>
        </p:nvCxnSpPr>
        <p:spPr bwMode="auto">
          <a:xfrm>
            <a:off x="3360738" y="2720975"/>
            <a:ext cx="635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88" idx="2"/>
          </p:cNvCxnSpPr>
          <p:nvPr/>
        </p:nvCxnSpPr>
        <p:spPr bwMode="auto">
          <a:xfrm>
            <a:off x="4625975" y="2552700"/>
            <a:ext cx="7223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88" idx="4"/>
            <a:endCxn id="67592" idx="0"/>
          </p:cNvCxnSpPr>
          <p:nvPr/>
        </p:nvCxnSpPr>
        <p:spPr bwMode="auto">
          <a:xfrm>
            <a:off x="5529263" y="2720975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587" idx="4"/>
            <a:endCxn id="67591" idx="0"/>
          </p:cNvCxnSpPr>
          <p:nvPr/>
        </p:nvCxnSpPr>
        <p:spPr bwMode="auto">
          <a:xfrm>
            <a:off x="4445000" y="2720975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1" idx="6"/>
            <a:endCxn id="67592" idx="2"/>
          </p:cNvCxnSpPr>
          <p:nvPr/>
        </p:nvCxnSpPr>
        <p:spPr bwMode="auto">
          <a:xfrm>
            <a:off x="4625975" y="3700463"/>
            <a:ext cx="7223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8" name="AutoShape 14"/>
          <p:cNvCxnSpPr>
            <a:cxnSpLocks noChangeShapeType="1"/>
            <a:stCxn id="67590" idx="6"/>
            <a:endCxn id="67591" idx="2"/>
          </p:cNvCxnSpPr>
          <p:nvPr/>
        </p:nvCxnSpPr>
        <p:spPr bwMode="auto">
          <a:xfrm>
            <a:off x="3546475" y="3700463"/>
            <a:ext cx="717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9" name="AutoShape 15"/>
          <p:cNvCxnSpPr>
            <a:cxnSpLocks noChangeShapeType="1"/>
            <a:stCxn id="67591" idx="7"/>
            <a:endCxn id="67588" idx="3"/>
          </p:cNvCxnSpPr>
          <p:nvPr/>
        </p:nvCxnSpPr>
        <p:spPr bwMode="auto">
          <a:xfrm flipV="1">
            <a:off x="4572000" y="2671763"/>
            <a:ext cx="828675" cy="908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757613" y="22875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3035300" y="303053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3757613" y="36655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4210050" y="2990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4716463" y="2895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4787900" y="22939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5518150" y="2962275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4787900" y="36655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7608" name="AutoShape 24"/>
          <p:cNvCxnSpPr>
            <a:cxnSpLocks noChangeShapeType="1"/>
            <a:stCxn id="67589" idx="6"/>
            <a:endCxn id="67587" idx="2"/>
          </p:cNvCxnSpPr>
          <p:nvPr/>
        </p:nvCxnSpPr>
        <p:spPr bwMode="auto">
          <a:xfrm>
            <a:off x="3541713" y="2552700"/>
            <a:ext cx="722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127750" y="2849563"/>
            <a:ext cx="2400300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Q = a  b  c  d  e  f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       0 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            </a:t>
            </a:r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7359650" y="3478213"/>
            <a:ext cx="69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1" name="AutoShape 27"/>
          <p:cNvSpPr>
            <a:spLocks/>
          </p:cNvSpPr>
          <p:nvPr/>
        </p:nvSpPr>
        <p:spPr bwMode="auto">
          <a:xfrm rot="5400000">
            <a:off x="7156451" y="1487487"/>
            <a:ext cx="317500" cy="2092325"/>
          </a:xfrm>
          <a:prstGeom prst="leftBrace">
            <a:avLst>
              <a:gd name="adj1" fmla="val 54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6572250" y="1895475"/>
            <a:ext cx="1485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rgbClr val="CC0000"/>
                </a:solidFill>
              </a:rPr>
              <a:t>Not in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277813"/>
            <a:ext cx="6996112" cy="1044575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 of Prim</a:t>
            </a:r>
            <a:r>
              <a:rPr lang="en-US" altLang="zh-CN" smtClean="0">
                <a:latin typeface="Times New Roman" pitchFamily="18" charset="0"/>
              </a:rPr>
              <a:t>’</a:t>
            </a:r>
            <a:r>
              <a:rPr lang="en-US" altLang="zh-CN" smtClean="0"/>
              <a:t>s Algorithm</a:t>
            </a:r>
          </a:p>
        </p:txBody>
      </p:sp>
      <p:grpSp>
        <p:nvGrpSpPr>
          <p:cNvPr id="68611" name="Group 27"/>
          <p:cNvGrpSpPr>
            <a:grpSpLocks/>
          </p:cNvGrpSpPr>
          <p:nvPr/>
        </p:nvGrpSpPr>
        <p:grpSpPr bwMode="auto">
          <a:xfrm>
            <a:off x="3028950" y="2289175"/>
            <a:ext cx="5194300" cy="1714500"/>
            <a:chOff x="1908" y="1442"/>
            <a:chExt cx="3272" cy="1080"/>
          </a:xfrm>
        </p:grpSpPr>
        <p:sp>
          <p:nvSpPr>
            <p:cNvPr id="68612" name="Oval 3"/>
            <p:cNvSpPr>
              <a:spLocks noChangeArrowheads="1"/>
            </p:cNvSpPr>
            <p:nvPr/>
          </p:nvSpPr>
          <p:spPr bwMode="auto">
            <a:xfrm>
              <a:off x="2682" y="1502"/>
              <a:ext cx="228" cy="21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1400" b="1">
                  <a:solidFill>
                    <a:schemeClr val="tx1"/>
                  </a:solidFill>
                </a:rPr>
                <a:t>b/</a:t>
              </a:r>
              <a:r>
                <a:rPr kumimoji="0" lang="en-US" altLang="zh-CN" sz="1400" b="1">
                  <a:solidFill>
                    <a:schemeClr val="tx1"/>
                  </a:solidFill>
                  <a:sym typeface="Symbol" pitchFamily="18" charset="2"/>
                </a:rPr>
                <a:t>5</a:t>
              </a:r>
            </a:p>
          </p:txBody>
        </p:sp>
        <p:sp>
          <p:nvSpPr>
            <p:cNvPr id="68613" name="Oval 4"/>
            <p:cNvSpPr>
              <a:spLocks noChangeArrowheads="1"/>
            </p:cNvSpPr>
            <p:nvPr/>
          </p:nvSpPr>
          <p:spPr bwMode="auto">
            <a:xfrm>
              <a:off x="3365" y="1502"/>
              <a:ext cx="228" cy="21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1400" b="1">
                  <a:solidFill>
                    <a:schemeClr val="tx1"/>
                  </a:solidFill>
                </a:rPr>
                <a:t>c/</a:t>
              </a:r>
              <a:r>
                <a:rPr kumimoji="0" lang="en-US" altLang="zh-CN" sz="1400" b="1">
                  <a:solidFill>
                    <a:schemeClr val="tx1"/>
                  </a:solidFill>
                  <a:sym typeface="Symbol" pitchFamily="18" charset="2"/>
                </a:rPr>
                <a:t></a:t>
              </a:r>
            </a:p>
          </p:txBody>
        </p:sp>
        <p:sp>
          <p:nvSpPr>
            <p:cNvPr id="68614" name="Oval 5"/>
            <p:cNvSpPr>
              <a:spLocks noChangeArrowheads="1"/>
            </p:cNvSpPr>
            <p:nvPr/>
          </p:nvSpPr>
          <p:spPr bwMode="auto">
            <a:xfrm>
              <a:off x="1999" y="1502"/>
              <a:ext cx="228" cy="213"/>
            </a:xfrm>
            <a:prstGeom prst="ellipse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1400" b="1">
                  <a:solidFill>
                    <a:schemeClr val="tx1"/>
                  </a:solidFill>
                </a:rPr>
                <a:t>a/0</a:t>
              </a:r>
            </a:p>
          </p:txBody>
        </p:sp>
        <p:sp>
          <p:nvSpPr>
            <p:cNvPr id="68615" name="Oval 6"/>
            <p:cNvSpPr>
              <a:spLocks noChangeArrowheads="1"/>
            </p:cNvSpPr>
            <p:nvPr/>
          </p:nvSpPr>
          <p:spPr bwMode="auto">
            <a:xfrm>
              <a:off x="2003" y="2225"/>
              <a:ext cx="227" cy="20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1400" b="1">
                  <a:solidFill>
                    <a:schemeClr val="tx1"/>
                  </a:solidFill>
                </a:rPr>
                <a:t>d/</a:t>
              </a:r>
              <a:r>
                <a:rPr kumimoji="0" lang="en-US" altLang="zh-CN" sz="1400" b="1">
                  <a:solidFill>
                    <a:schemeClr val="tx1"/>
                  </a:solidFill>
                  <a:sym typeface="Symbol" pitchFamily="18" charset="2"/>
                </a:rPr>
                <a:t>11</a:t>
              </a:r>
            </a:p>
          </p:txBody>
        </p:sp>
        <p:sp>
          <p:nvSpPr>
            <p:cNvPr id="68616" name="Oval 7"/>
            <p:cNvSpPr>
              <a:spLocks noChangeArrowheads="1"/>
            </p:cNvSpPr>
            <p:nvPr/>
          </p:nvSpPr>
          <p:spPr bwMode="auto">
            <a:xfrm>
              <a:off x="2682" y="2225"/>
              <a:ext cx="228" cy="21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1400" b="1">
                  <a:solidFill>
                    <a:schemeClr val="tx1"/>
                  </a:solidFill>
                </a:rPr>
                <a:t>e/</a:t>
              </a:r>
              <a:r>
                <a:rPr kumimoji="0" lang="en-US" altLang="zh-CN" sz="1400" b="1">
                  <a:solidFill>
                    <a:schemeClr val="tx1"/>
                  </a:solidFill>
                  <a:sym typeface="Symbol" pitchFamily="18" charset="2"/>
                </a:rPr>
                <a:t></a:t>
              </a:r>
            </a:p>
          </p:txBody>
        </p:sp>
        <p:sp>
          <p:nvSpPr>
            <p:cNvPr id="68617" name="Oval 8"/>
            <p:cNvSpPr>
              <a:spLocks noChangeArrowheads="1"/>
            </p:cNvSpPr>
            <p:nvPr/>
          </p:nvSpPr>
          <p:spPr bwMode="auto">
            <a:xfrm>
              <a:off x="3365" y="2225"/>
              <a:ext cx="228" cy="21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1400" b="1">
                  <a:solidFill>
                    <a:schemeClr val="tx1"/>
                  </a:solidFill>
                </a:rPr>
                <a:t>f/</a:t>
              </a:r>
              <a:r>
                <a:rPr kumimoji="0" lang="en-US" altLang="zh-CN" sz="1400" b="1">
                  <a:solidFill>
                    <a:schemeClr val="tx1"/>
                  </a:solidFill>
                  <a:sym typeface="Symbol" pitchFamily="18" charset="2"/>
                </a:rPr>
                <a:t></a:t>
              </a:r>
            </a:p>
          </p:txBody>
        </p:sp>
        <p:cxnSp>
          <p:nvCxnSpPr>
            <p:cNvPr id="68618" name="AutoShape 9"/>
            <p:cNvCxnSpPr>
              <a:cxnSpLocks noChangeShapeType="1"/>
              <a:stCxn id="68614" idx="4"/>
              <a:endCxn id="68615" idx="0"/>
            </p:cNvCxnSpPr>
            <p:nvPr/>
          </p:nvCxnSpPr>
          <p:spPr bwMode="auto">
            <a:xfrm>
              <a:off x="2113" y="1721"/>
              <a:ext cx="4" cy="50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/>
            </a:ln>
          </p:spPr>
        </p:cxnSp>
        <p:cxnSp>
          <p:nvCxnSpPr>
            <p:cNvPr id="68619" name="AutoShape 10"/>
            <p:cNvCxnSpPr>
              <a:cxnSpLocks noChangeShapeType="1"/>
              <a:stCxn id="68612" idx="6"/>
              <a:endCxn id="68613" idx="2"/>
            </p:cNvCxnSpPr>
            <p:nvPr/>
          </p:nvCxnSpPr>
          <p:spPr bwMode="auto">
            <a:xfrm>
              <a:off x="2910" y="1609"/>
              <a:ext cx="45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20" name="AutoShape 11"/>
            <p:cNvCxnSpPr>
              <a:cxnSpLocks noChangeShapeType="1"/>
              <a:stCxn id="68613" idx="4"/>
              <a:endCxn id="68617" idx="0"/>
            </p:cNvCxnSpPr>
            <p:nvPr/>
          </p:nvCxnSpPr>
          <p:spPr bwMode="auto">
            <a:xfrm>
              <a:off x="3479" y="1715"/>
              <a:ext cx="0" cy="5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21" name="AutoShape 12"/>
            <p:cNvCxnSpPr>
              <a:cxnSpLocks noChangeShapeType="1"/>
              <a:stCxn id="68612" idx="4"/>
              <a:endCxn id="68616" idx="0"/>
            </p:cNvCxnSpPr>
            <p:nvPr/>
          </p:nvCxnSpPr>
          <p:spPr bwMode="auto">
            <a:xfrm>
              <a:off x="2796" y="1715"/>
              <a:ext cx="0" cy="5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22" name="AutoShape 13"/>
            <p:cNvCxnSpPr>
              <a:cxnSpLocks noChangeShapeType="1"/>
              <a:stCxn id="68616" idx="6"/>
              <a:endCxn id="68617" idx="2"/>
            </p:cNvCxnSpPr>
            <p:nvPr/>
          </p:nvCxnSpPr>
          <p:spPr bwMode="auto">
            <a:xfrm>
              <a:off x="2910" y="2332"/>
              <a:ext cx="45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23" name="AutoShape 14"/>
            <p:cNvCxnSpPr>
              <a:cxnSpLocks noChangeShapeType="1"/>
              <a:stCxn id="68615" idx="6"/>
              <a:endCxn id="68616" idx="2"/>
            </p:cNvCxnSpPr>
            <p:nvPr/>
          </p:nvCxnSpPr>
          <p:spPr bwMode="auto">
            <a:xfrm>
              <a:off x="2230" y="2329"/>
              <a:ext cx="452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24" name="AutoShape 15"/>
            <p:cNvCxnSpPr>
              <a:cxnSpLocks noChangeShapeType="1"/>
              <a:stCxn id="68616" idx="7"/>
              <a:endCxn id="68613" idx="3"/>
            </p:cNvCxnSpPr>
            <p:nvPr/>
          </p:nvCxnSpPr>
          <p:spPr bwMode="auto">
            <a:xfrm flipV="1">
              <a:off x="2876" y="1684"/>
              <a:ext cx="522" cy="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25" name="Text Box 16"/>
            <p:cNvSpPr txBox="1">
              <a:spLocks noChangeArrowheads="1"/>
            </p:cNvSpPr>
            <p:nvPr/>
          </p:nvSpPr>
          <p:spPr bwMode="auto">
            <a:xfrm>
              <a:off x="2363" y="144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6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8626" name="Text Box 17"/>
            <p:cNvSpPr txBox="1">
              <a:spLocks noChangeArrowheads="1"/>
            </p:cNvSpPr>
            <p:nvPr/>
          </p:nvSpPr>
          <p:spPr bwMode="auto">
            <a:xfrm>
              <a:off x="1908" y="191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600" b="1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8627" name="Text Box 18"/>
            <p:cNvSpPr txBox="1">
              <a:spLocks noChangeArrowheads="1"/>
            </p:cNvSpPr>
            <p:nvPr/>
          </p:nvSpPr>
          <p:spPr bwMode="auto">
            <a:xfrm>
              <a:off x="2363" y="231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6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628" name="Text Box 19"/>
            <p:cNvSpPr txBox="1">
              <a:spLocks noChangeArrowheads="1"/>
            </p:cNvSpPr>
            <p:nvPr/>
          </p:nvSpPr>
          <p:spPr bwMode="auto">
            <a:xfrm>
              <a:off x="2648" y="188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6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629" name="Text Box 20"/>
            <p:cNvSpPr txBox="1">
              <a:spLocks noChangeArrowheads="1"/>
            </p:cNvSpPr>
            <p:nvPr/>
          </p:nvSpPr>
          <p:spPr bwMode="auto">
            <a:xfrm>
              <a:off x="2967" y="182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6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630" name="Text Box 21"/>
            <p:cNvSpPr txBox="1">
              <a:spLocks noChangeArrowheads="1"/>
            </p:cNvSpPr>
            <p:nvPr/>
          </p:nvSpPr>
          <p:spPr bwMode="auto">
            <a:xfrm>
              <a:off x="3012" y="14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6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8631" name="Text Box 22"/>
            <p:cNvSpPr txBox="1">
              <a:spLocks noChangeArrowheads="1"/>
            </p:cNvSpPr>
            <p:nvPr/>
          </p:nvSpPr>
          <p:spPr bwMode="auto">
            <a:xfrm>
              <a:off x="3472" y="1867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600" b="1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68632" name="Text Box 23"/>
            <p:cNvSpPr txBox="1">
              <a:spLocks noChangeArrowheads="1"/>
            </p:cNvSpPr>
            <p:nvPr/>
          </p:nvSpPr>
          <p:spPr bwMode="auto">
            <a:xfrm>
              <a:off x="3012" y="231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600" b="1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8633" name="AutoShape 24"/>
            <p:cNvCxnSpPr>
              <a:cxnSpLocks noChangeShapeType="1"/>
              <a:stCxn id="68614" idx="6"/>
              <a:endCxn id="68612" idx="2"/>
            </p:cNvCxnSpPr>
            <p:nvPr/>
          </p:nvCxnSpPr>
          <p:spPr bwMode="auto">
            <a:xfrm>
              <a:off x="2233" y="1609"/>
              <a:ext cx="449" cy="0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/>
            </a:ln>
          </p:spPr>
        </p:cxnSp>
        <p:sp>
          <p:nvSpPr>
            <p:cNvPr id="68634" name="Text Box 25"/>
            <p:cNvSpPr txBox="1">
              <a:spLocks noChangeArrowheads="1"/>
            </p:cNvSpPr>
            <p:nvPr/>
          </p:nvSpPr>
          <p:spPr bwMode="auto">
            <a:xfrm>
              <a:off x="3860" y="1795"/>
              <a:ext cx="1320" cy="53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2400">
                  <a:solidFill>
                    <a:schemeClr val="tx1"/>
                  </a:solidFill>
                </a:rPr>
                <a:t>Q = b  d  c  e  f</a:t>
              </a:r>
            </a:p>
            <a:p>
              <a:pPr algn="l" eaLnBrk="0" hangingPunct="0"/>
              <a:r>
                <a:rPr kumimoji="0" lang="en-US" altLang="zh-CN" sz="2400">
                  <a:solidFill>
                    <a:schemeClr val="tx1"/>
                  </a:solidFill>
                </a:rPr>
                <a:t>       5 </a:t>
              </a:r>
              <a:r>
                <a:rPr kumimoji="0" lang="en-US" altLang="zh-CN" sz="2400">
                  <a:solidFill>
                    <a:schemeClr val="tx1"/>
                  </a:solidFill>
                  <a:sym typeface="Symbol" pitchFamily="18" charset="2"/>
                </a:rPr>
                <a:t>11     </a:t>
              </a:r>
            </a:p>
          </p:txBody>
        </p:sp>
        <p:sp>
          <p:nvSpPr>
            <p:cNvPr id="68635" name="Line 26"/>
            <p:cNvSpPr>
              <a:spLocks noChangeShapeType="1"/>
            </p:cNvSpPr>
            <p:nvPr/>
          </p:nvSpPr>
          <p:spPr bwMode="auto">
            <a:xfrm flipV="1">
              <a:off x="4791" y="2191"/>
              <a:ext cx="163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277813"/>
            <a:ext cx="6996112" cy="1044575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 of Prim</a:t>
            </a:r>
            <a:r>
              <a:rPr lang="en-US" altLang="zh-CN" smtClean="0">
                <a:latin typeface="Times New Roman" pitchFamily="18" charset="0"/>
              </a:rPr>
              <a:t>’</a:t>
            </a:r>
            <a:r>
              <a:rPr lang="en-US" altLang="zh-CN" smtClean="0"/>
              <a:t>s Algorithm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4257675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b/5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5341938" y="2384425"/>
            <a:ext cx="361950" cy="33813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c/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173413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a/0</a:t>
            </a: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3165475" y="3532188"/>
            <a:ext cx="360363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400" b="1">
                <a:solidFill>
                  <a:schemeClr val="tx1"/>
                </a:solidFill>
              </a:rPr>
              <a:t> </a:t>
            </a:r>
            <a:r>
              <a:rPr kumimoji="0" lang="en-US" altLang="zh-CN" sz="1400" b="1">
                <a:solidFill>
                  <a:schemeClr val="tx1"/>
                </a:solidFill>
              </a:rPr>
              <a:t>d/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11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4257675" y="3532188"/>
            <a:ext cx="361950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e/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5341938" y="3532188"/>
            <a:ext cx="361950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f/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69641" name="AutoShape 9"/>
          <p:cNvCxnSpPr>
            <a:cxnSpLocks noChangeShapeType="1"/>
            <a:stCxn id="69637" idx="4"/>
            <a:endCxn id="69638" idx="0"/>
          </p:cNvCxnSpPr>
          <p:nvPr/>
        </p:nvCxnSpPr>
        <p:spPr bwMode="auto">
          <a:xfrm flipH="1">
            <a:off x="3346450" y="2732088"/>
            <a:ext cx="7938" cy="80010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</p:cxnSp>
      <p:cxnSp>
        <p:nvCxnSpPr>
          <p:cNvPr id="69642" name="AutoShape 10"/>
          <p:cNvCxnSpPr>
            <a:cxnSpLocks noChangeShapeType="1"/>
            <a:stCxn id="69635" idx="6"/>
            <a:endCxn id="69636" idx="2"/>
          </p:cNvCxnSpPr>
          <p:nvPr/>
        </p:nvCxnSpPr>
        <p:spPr bwMode="auto">
          <a:xfrm>
            <a:off x="4629150" y="2554288"/>
            <a:ext cx="712788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</p:cxnSp>
      <p:cxnSp>
        <p:nvCxnSpPr>
          <p:cNvPr id="69643" name="AutoShape 11"/>
          <p:cNvCxnSpPr>
            <a:cxnSpLocks noChangeShapeType="1"/>
            <a:stCxn id="69636" idx="4"/>
            <a:endCxn id="69640" idx="0"/>
          </p:cNvCxnSpPr>
          <p:nvPr/>
        </p:nvCxnSpPr>
        <p:spPr bwMode="auto">
          <a:xfrm>
            <a:off x="5522913" y="2722563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4" name="AutoShape 12"/>
          <p:cNvCxnSpPr>
            <a:cxnSpLocks noChangeShapeType="1"/>
            <a:stCxn id="69635" idx="4"/>
            <a:endCxn id="69639" idx="0"/>
          </p:cNvCxnSpPr>
          <p:nvPr/>
        </p:nvCxnSpPr>
        <p:spPr bwMode="auto">
          <a:xfrm>
            <a:off x="4438650" y="2732088"/>
            <a:ext cx="0" cy="80010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</p:cxnSp>
      <p:cxnSp>
        <p:nvCxnSpPr>
          <p:cNvPr id="69645" name="AutoShape 13"/>
          <p:cNvCxnSpPr>
            <a:cxnSpLocks noChangeShapeType="1"/>
            <a:stCxn id="69639" idx="6"/>
            <a:endCxn id="69640" idx="2"/>
          </p:cNvCxnSpPr>
          <p:nvPr/>
        </p:nvCxnSpPr>
        <p:spPr bwMode="auto">
          <a:xfrm>
            <a:off x="4619625" y="3702050"/>
            <a:ext cx="7223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6" name="AutoShape 14"/>
          <p:cNvCxnSpPr>
            <a:cxnSpLocks noChangeShapeType="1"/>
            <a:stCxn id="69638" idx="6"/>
            <a:endCxn id="69639" idx="2"/>
          </p:cNvCxnSpPr>
          <p:nvPr/>
        </p:nvCxnSpPr>
        <p:spPr bwMode="auto">
          <a:xfrm>
            <a:off x="3525838" y="3702050"/>
            <a:ext cx="7318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7" name="AutoShape 15"/>
          <p:cNvCxnSpPr>
            <a:cxnSpLocks noChangeShapeType="1"/>
            <a:stCxn id="69639" idx="7"/>
            <a:endCxn id="69636" idx="3"/>
          </p:cNvCxnSpPr>
          <p:nvPr/>
        </p:nvCxnSpPr>
        <p:spPr bwMode="auto">
          <a:xfrm flipV="1">
            <a:off x="4565650" y="2673350"/>
            <a:ext cx="828675" cy="908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3751263" y="22891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028950" y="30321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3751263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203700" y="29924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4710113" y="28971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4781550" y="22955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5511800" y="2963863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781550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9656" name="AutoShape 24"/>
          <p:cNvCxnSpPr>
            <a:cxnSpLocks noChangeShapeType="1"/>
            <a:stCxn id="69637" idx="6"/>
            <a:endCxn id="69635" idx="2"/>
          </p:cNvCxnSpPr>
          <p:nvPr/>
        </p:nvCxnSpPr>
        <p:spPr bwMode="auto">
          <a:xfrm>
            <a:off x="3544888" y="2554288"/>
            <a:ext cx="703262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6127750" y="2849563"/>
            <a:ext cx="187801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Q = e  c  d   f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       3  7 11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277813"/>
            <a:ext cx="6996112" cy="1044575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 of Prim</a:t>
            </a:r>
            <a:r>
              <a:rPr lang="en-US" altLang="zh-CN" smtClean="0">
                <a:latin typeface="Times New Roman" pitchFamily="18" charset="0"/>
              </a:rPr>
              <a:t>’</a:t>
            </a:r>
            <a:r>
              <a:rPr lang="en-US" altLang="zh-CN" smtClean="0"/>
              <a:t>s Algorithm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4257675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b/5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5341938" y="2384425"/>
            <a:ext cx="361950" cy="33813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c/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173413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a/0</a:t>
            </a: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3179763" y="3532188"/>
            <a:ext cx="360362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d/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4257675" y="3532188"/>
            <a:ext cx="361950" cy="338137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e/3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5341938" y="3532188"/>
            <a:ext cx="361950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f/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70665" name="AutoShape 9"/>
          <p:cNvCxnSpPr>
            <a:cxnSpLocks noChangeShapeType="1"/>
            <a:stCxn id="70661" idx="4"/>
            <a:endCxn id="70662" idx="0"/>
          </p:cNvCxnSpPr>
          <p:nvPr/>
        </p:nvCxnSpPr>
        <p:spPr bwMode="auto">
          <a:xfrm>
            <a:off x="3354388" y="2732088"/>
            <a:ext cx="6350" cy="800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6" name="AutoShape 10"/>
          <p:cNvCxnSpPr>
            <a:cxnSpLocks noChangeShapeType="1"/>
            <a:stCxn id="70659" idx="6"/>
            <a:endCxn id="70660" idx="2"/>
          </p:cNvCxnSpPr>
          <p:nvPr/>
        </p:nvCxnSpPr>
        <p:spPr bwMode="auto">
          <a:xfrm>
            <a:off x="4629150" y="2554288"/>
            <a:ext cx="7127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7" name="AutoShape 11"/>
          <p:cNvCxnSpPr>
            <a:cxnSpLocks noChangeShapeType="1"/>
            <a:stCxn id="70660" idx="4"/>
            <a:endCxn id="70664" idx="0"/>
          </p:cNvCxnSpPr>
          <p:nvPr/>
        </p:nvCxnSpPr>
        <p:spPr bwMode="auto">
          <a:xfrm>
            <a:off x="5522913" y="2722563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8" name="AutoShape 12"/>
          <p:cNvCxnSpPr>
            <a:cxnSpLocks noChangeShapeType="1"/>
            <a:stCxn id="70659" idx="4"/>
            <a:endCxn id="70663" idx="0"/>
          </p:cNvCxnSpPr>
          <p:nvPr/>
        </p:nvCxnSpPr>
        <p:spPr bwMode="auto">
          <a:xfrm>
            <a:off x="4438650" y="2732088"/>
            <a:ext cx="0" cy="790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70669" name="AutoShape 13"/>
          <p:cNvCxnSpPr>
            <a:cxnSpLocks noChangeShapeType="1"/>
            <a:stCxn id="70663" idx="6"/>
            <a:endCxn id="70664" idx="2"/>
          </p:cNvCxnSpPr>
          <p:nvPr/>
        </p:nvCxnSpPr>
        <p:spPr bwMode="auto">
          <a:xfrm>
            <a:off x="4629150" y="3702050"/>
            <a:ext cx="712788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</p:cxnSp>
      <p:cxnSp>
        <p:nvCxnSpPr>
          <p:cNvPr id="70670" name="AutoShape 14"/>
          <p:cNvCxnSpPr>
            <a:cxnSpLocks noChangeShapeType="1"/>
            <a:stCxn id="70662" idx="6"/>
            <a:endCxn id="70663" idx="2"/>
          </p:cNvCxnSpPr>
          <p:nvPr/>
        </p:nvCxnSpPr>
        <p:spPr bwMode="auto">
          <a:xfrm>
            <a:off x="3540125" y="3702050"/>
            <a:ext cx="708025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70671" name="AutoShape 15"/>
          <p:cNvCxnSpPr>
            <a:cxnSpLocks noChangeShapeType="1"/>
            <a:stCxn id="70663" idx="7"/>
            <a:endCxn id="70660" idx="3"/>
          </p:cNvCxnSpPr>
          <p:nvPr/>
        </p:nvCxnSpPr>
        <p:spPr bwMode="auto">
          <a:xfrm flipV="1">
            <a:off x="4567238" y="2673350"/>
            <a:ext cx="827087" cy="898525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</p:cxn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751263" y="22891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028950" y="30321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751263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4203700" y="29924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  <a:endParaRPr kumimoji="0"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4710113" y="28971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4781550" y="22955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511800" y="2963863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4781550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0680" name="AutoShape 24"/>
          <p:cNvCxnSpPr>
            <a:cxnSpLocks noChangeShapeType="1"/>
            <a:stCxn id="70661" idx="6"/>
            <a:endCxn id="70659" idx="2"/>
          </p:cNvCxnSpPr>
          <p:nvPr/>
        </p:nvCxnSpPr>
        <p:spPr bwMode="auto">
          <a:xfrm>
            <a:off x="3544888" y="2554288"/>
            <a:ext cx="703262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6127750" y="2849563"/>
            <a:ext cx="15081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Q = d  c  f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       0 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1  2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277813"/>
            <a:ext cx="6996112" cy="1044575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 of Prim</a:t>
            </a:r>
            <a:r>
              <a:rPr lang="en-US" altLang="zh-CN" smtClean="0">
                <a:latin typeface="Times New Roman" pitchFamily="18" charset="0"/>
              </a:rPr>
              <a:t>’</a:t>
            </a:r>
            <a:r>
              <a:rPr lang="en-US" altLang="zh-CN" smtClean="0"/>
              <a:t>s Algorithm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4257675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b/5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5341938" y="2384425"/>
            <a:ext cx="361950" cy="33813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c/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173413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a/0</a:t>
            </a:r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3179763" y="3532188"/>
            <a:ext cx="360362" cy="338137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d/0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4257675" y="3532188"/>
            <a:ext cx="361950" cy="338137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e/3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5341938" y="3532188"/>
            <a:ext cx="361950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f/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2</a:t>
            </a:r>
          </a:p>
        </p:txBody>
      </p:sp>
      <p:cxnSp>
        <p:nvCxnSpPr>
          <p:cNvPr id="71689" name="AutoShape 9"/>
          <p:cNvCxnSpPr>
            <a:cxnSpLocks noChangeShapeType="1"/>
            <a:stCxn id="71685" idx="4"/>
            <a:endCxn id="71686" idx="0"/>
          </p:cNvCxnSpPr>
          <p:nvPr/>
        </p:nvCxnSpPr>
        <p:spPr bwMode="auto">
          <a:xfrm>
            <a:off x="3354388" y="2732088"/>
            <a:ext cx="6350" cy="790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0" name="AutoShape 10"/>
          <p:cNvCxnSpPr>
            <a:cxnSpLocks noChangeShapeType="1"/>
            <a:stCxn id="71683" idx="6"/>
            <a:endCxn id="71684" idx="2"/>
          </p:cNvCxnSpPr>
          <p:nvPr/>
        </p:nvCxnSpPr>
        <p:spPr bwMode="auto">
          <a:xfrm>
            <a:off x="4629150" y="2554288"/>
            <a:ext cx="7127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1" name="AutoShape 11"/>
          <p:cNvCxnSpPr>
            <a:cxnSpLocks noChangeShapeType="1"/>
            <a:stCxn id="71684" idx="4"/>
            <a:endCxn id="71688" idx="0"/>
          </p:cNvCxnSpPr>
          <p:nvPr/>
        </p:nvCxnSpPr>
        <p:spPr bwMode="auto">
          <a:xfrm>
            <a:off x="5522913" y="2722563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2" name="AutoShape 12"/>
          <p:cNvCxnSpPr>
            <a:cxnSpLocks noChangeShapeType="1"/>
            <a:stCxn id="71683" idx="4"/>
            <a:endCxn id="71687" idx="0"/>
          </p:cNvCxnSpPr>
          <p:nvPr/>
        </p:nvCxnSpPr>
        <p:spPr bwMode="auto">
          <a:xfrm>
            <a:off x="4438650" y="2732088"/>
            <a:ext cx="0" cy="790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71693" name="AutoShape 13"/>
          <p:cNvCxnSpPr>
            <a:cxnSpLocks noChangeShapeType="1"/>
            <a:stCxn id="71687" idx="6"/>
            <a:endCxn id="71688" idx="2"/>
          </p:cNvCxnSpPr>
          <p:nvPr/>
        </p:nvCxnSpPr>
        <p:spPr bwMode="auto">
          <a:xfrm>
            <a:off x="4629150" y="3702050"/>
            <a:ext cx="712788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</p:cxnSp>
      <p:cxnSp>
        <p:nvCxnSpPr>
          <p:cNvPr id="71694" name="AutoShape 14"/>
          <p:cNvCxnSpPr>
            <a:cxnSpLocks noChangeShapeType="1"/>
            <a:stCxn id="71686" idx="6"/>
            <a:endCxn id="71687" idx="2"/>
          </p:cNvCxnSpPr>
          <p:nvPr/>
        </p:nvCxnSpPr>
        <p:spPr bwMode="auto">
          <a:xfrm>
            <a:off x="3549650" y="3702050"/>
            <a:ext cx="6985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71695" name="AutoShape 15"/>
          <p:cNvCxnSpPr>
            <a:cxnSpLocks noChangeShapeType="1"/>
            <a:stCxn id="71687" idx="7"/>
            <a:endCxn id="71684" idx="3"/>
          </p:cNvCxnSpPr>
          <p:nvPr/>
        </p:nvCxnSpPr>
        <p:spPr bwMode="auto">
          <a:xfrm flipV="1">
            <a:off x="4567238" y="2673350"/>
            <a:ext cx="827087" cy="898525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</p:cxn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3751263" y="22891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3028950" y="30321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751263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4203700" y="29924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4710113" y="28971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4781550" y="22955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5511800" y="2963863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4781550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704" name="AutoShape 24"/>
          <p:cNvCxnSpPr>
            <a:cxnSpLocks noChangeShapeType="1"/>
            <a:stCxn id="71685" idx="6"/>
            <a:endCxn id="71683" idx="2"/>
          </p:cNvCxnSpPr>
          <p:nvPr/>
        </p:nvCxnSpPr>
        <p:spPr bwMode="auto">
          <a:xfrm>
            <a:off x="3544888" y="2554288"/>
            <a:ext cx="703262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6127750" y="2849563"/>
            <a:ext cx="1203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Q = c  f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       1 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277813"/>
            <a:ext cx="6996112" cy="1044575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 of Prim</a:t>
            </a:r>
            <a:r>
              <a:rPr lang="en-US" altLang="zh-CN" smtClean="0">
                <a:latin typeface="Times New Roman" pitchFamily="18" charset="0"/>
              </a:rPr>
              <a:t>’</a:t>
            </a:r>
            <a:r>
              <a:rPr lang="en-US" altLang="zh-CN" smtClean="0"/>
              <a:t>s Algorithm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4257675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b/5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5341938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c/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3173413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a/0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3179763" y="3532188"/>
            <a:ext cx="360362" cy="338137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d/0</a:t>
            </a:r>
            <a:endParaRPr kumimoji="0" lang="en-US" altLang="zh-CN" sz="16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4257675" y="3532188"/>
            <a:ext cx="361950" cy="338137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e/3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5341938" y="3532188"/>
            <a:ext cx="361950" cy="33813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f/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-3</a:t>
            </a:r>
          </a:p>
        </p:txBody>
      </p:sp>
      <p:cxnSp>
        <p:nvCxnSpPr>
          <p:cNvPr id="72713" name="AutoShape 9"/>
          <p:cNvCxnSpPr>
            <a:cxnSpLocks noChangeShapeType="1"/>
            <a:stCxn id="72709" idx="4"/>
            <a:endCxn id="72710" idx="0"/>
          </p:cNvCxnSpPr>
          <p:nvPr/>
        </p:nvCxnSpPr>
        <p:spPr bwMode="auto">
          <a:xfrm>
            <a:off x="3354388" y="2732088"/>
            <a:ext cx="6350" cy="790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4" name="AutoShape 10"/>
          <p:cNvCxnSpPr>
            <a:cxnSpLocks noChangeShapeType="1"/>
            <a:stCxn id="72707" idx="6"/>
            <a:endCxn id="72708" idx="2"/>
          </p:cNvCxnSpPr>
          <p:nvPr/>
        </p:nvCxnSpPr>
        <p:spPr bwMode="auto">
          <a:xfrm>
            <a:off x="4629150" y="2554288"/>
            <a:ext cx="7032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5" name="AutoShape 11"/>
          <p:cNvCxnSpPr>
            <a:cxnSpLocks noChangeShapeType="1"/>
            <a:stCxn id="72708" idx="4"/>
            <a:endCxn id="72712" idx="0"/>
          </p:cNvCxnSpPr>
          <p:nvPr/>
        </p:nvCxnSpPr>
        <p:spPr bwMode="auto">
          <a:xfrm>
            <a:off x="5522913" y="2732088"/>
            <a:ext cx="0" cy="80010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</p:cxnSp>
      <p:cxnSp>
        <p:nvCxnSpPr>
          <p:cNvPr id="72716" name="AutoShape 12"/>
          <p:cNvCxnSpPr>
            <a:cxnSpLocks noChangeShapeType="1"/>
            <a:stCxn id="72707" idx="4"/>
            <a:endCxn id="72711" idx="0"/>
          </p:cNvCxnSpPr>
          <p:nvPr/>
        </p:nvCxnSpPr>
        <p:spPr bwMode="auto">
          <a:xfrm>
            <a:off x="4438650" y="2732088"/>
            <a:ext cx="0" cy="790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72717" name="AutoShape 13"/>
          <p:cNvCxnSpPr>
            <a:cxnSpLocks noChangeShapeType="1"/>
            <a:stCxn id="72711" idx="6"/>
            <a:endCxn id="72712" idx="2"/>
          </p:cNvCxnSpPr>
          <p:nvPr/>
        </p:nvCxnSpPr>
        <p:spPr bwMode="auto">
          <a:xfrm>
            <a:off x="4629150" y="3702050"/>
            <a:ext cx="7127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8" name="AutoShape 14"/>
          <p:cNvCxnSpPr>
            <a:cxnSpLocks noChangeShapeType="1"/>
            <a:stCxn id="72710" idx="6"/>
            <a:endCxn id="72711" idx="2"/>
          </p:cNvCxnSpPr>
          <p:nvPr/>
        </p:nvCxnSpPr>
        <p:spPr bwMode="auto">
          <a:xfrm>
            <a:off x="3549650" y="3702050"/>
            <a:ext cx="6985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72719" name="AutoShape 15"/>
          <p:cNvCxnSpPr>
            <a:cxnSpLocks noChangeShapeType="1"/>
            <a:stCxn id="72711" idx="7"/>
            <a:endCxn id="72708" idx="3"/>
          </p:cNvCxnSpPr>
          <p:nvPr/>
        </p:nvCxnSpPr>
        <p:spPr bwMode="auto">
          <a:xfrm flipV="1">
            <a:off x="4567238" y="2682875"/>
            <a:ext cx="827087" cy="889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3751263" y="22891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3028950" y="30321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3751263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4203700" y="29924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4710113" y="28971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4781550" y="22955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511800" y="2963863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781550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2728" name="AutoShape 24"/>
          <p:cNvCxnSpPr>
            <a:cxnSpLocks noChangeShapeType="1"/>
            <a:stCxn id="72709" idx="6"/>
            <a:endCxn id="72707" idx="2"/>
          </p:cNvCxnSpPr>
          <p:nvPr/>
        </p:nvCxnSpPr>
        <p:spPr bwMode="auto">
          <a:xfrm>
            <a:off x="3544888" y="2554288"/>
            <a:ext cx="703262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6127750" y="2849563"/>
            <a:ext cx="923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Q = f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      -3</a:t>
            </a:r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277813"/>
            <a:ext cx="6996112" cy="1044575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 of Prim</a:t>
            </a:r>
            <a:r>
              <a:rPr lang="en-US" altLang="zh-CN" smtClean="0">
                <a:latin typeface="Times New Roman" pitchFamily="18" charset="0"/>
              </a:rPr>
              <a:t>’</a:t>
            </a:r>
            <a:r>
              <a:rPr lang="en-US" altLang="zh-CN" smtClean="0"/>
              <a:t>s Algorithm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257675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b/5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5341938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c/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3173413" y="2384425"/>
            <a:ext cx="361950" cy="338138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a/0</a:t>
            </a: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3179763" y="3532188"/>
            <a:ext cx="360362" cy="338137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d/0</a:t>
            </a:r>
            <a:endParaRPr kumimoji="0" lang="en-US" altLang="zh-CN" sz="16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4257675" y="3532188"/>
            <a:ext cx="361950" cy="338137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e/3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5341938" y="3532188"/>
            <a:ext cx="361950" cy="338137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f/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-3</a:t>
            </a:r>
          </a:p>
        </p:txBody>
      </p:sp>
      <p:cxnSp>
        <p:nvCxnSpPr>
          <p:cNvPr id="73737" name="AutoShape 9"/>
          <p:cNvCxnSpPr>
            <a:cxnSpLocks noChangeShapeType="1"/>
            <a:stCxn id="73733" idx="4"/>
            <a:endCxn id="73734" idx="0"/>
          </p:cNvCxnSpPr>
          <p:nvPr/>
        </p:nvCxnSpPr>
        <p:spPr bwMode="auto">
          <a:xfrm>
            <a:off x="3354388" y="2732088"/>
            <a:ext cx="6350" cy="790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38" name="AutoShape 10"/>
          <p:cNvCxnSpPr>
            <a:cxnSpLocks noChangeShapeType="1"/>
            <a:stCxn id="73731" idx="6"/>
            <a:endCxn id="73732" idx="2"/>
          </p:cNvCxnSpPr>
          <p:nvPr/>
        </p:nvCxnSpPr>
        <p:spPr bwMode="auto">
          <a:xfrm>
            <a:off x="4629150" y="2554288"/>
            <a:ext cx="7032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39" name="AutoShape 11"/>
          <p:cNvCxnSpPr>
            <a:cxnSpLocks noChangeShapeType="1"/>
            <a:stCxn id="73732" idx="4"/>
            <a:endCxn id="73736" idx="0"/>
          </p:cNvCxnSpPr>
          <p:nvPr/>
        </p:nvCxnSpPr>
        <p:spPr bwMode="auto">
          <a:xfrm>
            <a:off x="5522913" y="2732088"/>
            <a:ext cx="0" cy="8001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73740" name="AutoShape 12"/>
          <p:cNvCxnSpPr>
            <a:cxnSpLocks noChangeShapeType="1"/>
            <a:stCxn id="73731" idx="4"/>
            <a:endCxn id="73735" idx="0"/>
          </p:cNvCxnSpPr>
          <p:nvPr/>
        </p:nvCxnSpPr>
        <p:spPr bwMode="auto">
          <a:xfrm>
            <a:off x="4438650" y="2732088"/>
            <a:ext cx="0" cy="790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73741" name="AutoShape 13"/>
          <p:cNvCxnSpPr>
            <a:cxnSpLocks noChangeShapeType="1"/>
            <a:stCxn id="73735" idx="6"/>
            <a:endCxn id="73736" idx="2"/>
          </p:cNvCxnSpPr>
          <p:nvPr/>
        </p:nvCxnSpPr>
        <p:spPr bwMode="auto">
          <a:xfrm>
            <a:off x="4629150" y="3702050"/>
            <a:ext cx="7127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42" name="AutoShape 14"/>
          <p:cNvCxnSpPr>
            <a:cxnSpLocks noChangeShapeType="1"/>
            <a:stCxn id="73734" idx="6"/>
            <a:endCxn id="73735" idx="2"/>
          </p:cNvCxnSpPr>
          <p:nvPr/>
        </p:nvCxnSpPr>
        <p:spPr bwMode="auto">
          <a:xfrm>
            <a:off x="3549650" y="3702050"/>
            <a:ext cx="69850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73743" name="AutoShape 15"/>
          <p:cNvCxnSpPr>
            <a:cxnSpLocks noChangeShapeType="1"/>
            <a:stCxn id="73735" idx="7"/>
            <a:endCxn id="73732" idx="3"/>
          </p:cNvCxnSpPr>
          <p:nvPr/>
        </p:nvCxnSpPr>
        <p:spPr bwMode="auto">
          <a:xfrm flipV="1">
            <a:off x="4567238" y="2682875"/>
            <a:ext cx="827087" cy="889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3751263" y="22891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3028950" y="30321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3751263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4203700" y="29924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4710113" y="28971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4781550" y="22955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5511800" y="2963863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4781550" y="36671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3752" name="AutoShape 24"/>
          <p:cNvCxnSpPr>
            <a:cxnSpLocks noChangeShapeType="1"/>
            <a:stCxn id="73733" idx="6"/>
            <a:endCxn id="73731" idx="2"/>
          </p:cNvCxnSpPr>
          <p:nvPr/>
        </p:nvCxnSpPr>
        <p:spPr bwMode="auto">
          <a:xfrm>
            <a:off x="3544888" y="2554288"/>
            <a:ext cx="703262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6127750" y="2843213"/>
            <a:ext cx="1008063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Q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277813"/>
            <a:ext cx="6996112" cy="1044575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 of Prim</a:t>
            </a:r>
            <a:r>
              <a:rPr lang="en-US" altLang="zh-CN" smtClean="0">
                <a:latin typeface="Times New Roman" pitchFamily="18" charset="0"/>
              </a:rPr>
              <a:t>’</a:t>
            </a:r>
            <a:r>
              <a:rPr lang="en-US" altLang="zh-CN" smtClean="0"/>
              <a:t>s Algorithm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749675" y="36480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4256088" y="2384425"/>
            <a:ext cx="361950" cy="338138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b/5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5340350" y="2384425"/>
            <a:ext cx="361950" cy="338138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c/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3171825" y="2384425"/>
            <a:ext cx="361950" cy="338138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a/0</a:t>
            </a:r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3178175" y="3532188"/>
            <a:ext cx="360363" cy="338137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600" b="1">
                <a:solidFill>
                  <a:schemeClr val="tx1"/>
                </a:solidFill>
              </a:rPr>
              <a:t>d/0</a:t>
            </a:r>
            <a:endParaRPr kumimoji="0" lang="en-US" altLang="zh-CN" sz="16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4256088" y="3532188"/>
            <a:ext cx="361950" cy="338137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e/3</a:t>
            </a:r>
            <a:endParaRPr kumimoji="0" lang="en-US" altLang="zh-CN" sz="1400" b="1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5340350" y="3532188"/>
            <a:ext cx="361950" cy="338137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1400" b="1">
                <a:solidFill>
                  <a:schemeClr val="tx1"/>
                </a:solidFill>
              </a:rPr>
              <a:t>f/</a:t>
            </a:r>
            <a:r>
              <a:rPr kumimoji="0" lang="en-US" altLang="zh-CN" sz="1400" b="1">
                <a:solidFill>
                  <a:schemeClr val="tx1"/>
                </a:solidFill>
                <a:sym typeface="Symbol" pitchFamily="18" charset="2"/>
              </a:rPr>
              <a:t>-3</a:t>
            </a:r>
          </a:p>
        </p:txBody>
      </p:sp>
      <p:cxnSp>
        <p:nvCxnSpPr>
          <p:cNvPr id="74762" name="AutoShape 10"/>
          <p:cNvCxnSpPr>
            <a:cxnSpLocks noChangeShapeType="1"/>
            <a:stCxn id="74757" idx="4"/>
            <a:endCxn id="74761" idx="0"/>
          </p:cNvCxnSpPr>
          <p:nvPr/>
        </p:nvCxnSpPr>
        <p:spPr bwMode="auto">
          <a:xfrm>
            <a:off x="5521325" y="2732088"/>
            <a:ext cx="0" cy="790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763" name="AutoShape 11"/>
          <p:cNvCxnSpPr>
            <a:cxnSpLocks noChangeShapeType="1"/>
            <a:stCxn id="74756" idx="4"/>
            <a:endCxn id="74760" idx="0"/>
          </p:cNvCxnSpPr>
          <p:nvPr/>
        </p:nvCxnSpPr>
        <p:spPr bwMode="auto">
          <a:xfrm>
            <a:off x="4437063" y="2732088"/>
            <a:ext cx="0" cy="790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764" name="AutoShape 12"/>
          <p:cNvCxnSpPr>
            <a:cxnSpLocks noChangeShapeType="1"/>
            <a:stCxn id="74759" idx="6"/>
            <a:endCxn id="74760" idx="2"/>
          </p:cNvCxnSpPr>
          <p:nvPr/>
        </p:nvCxnSpPr>
        <p:spPr bwMode="auto">
          <a:xfrm>
            <a:off x="3548063" y="3702050"/>
            <a:ext cx="6985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765" name="AutoShape 13"/>
          <p:cNvCxnSpPr>
            <a:cxnSpLocks noChangeShapeType="1"/>
            <a:stCxn id="74760" idx="7"/>
            <a:endCxn id="74757" idx="3"/>
          </p:cNvCxnSpPr>
          <p:nvPr/>
        </p:nvCxnSpPr>
        <p:spPr bwMode="auto">
          <a:xfrm flipV="1">
            <a:off x="4565650" y="2682875"/>
            <a:ext cx="827088" cy="889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749675" y="22891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4202113" y="29924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4708525" y="28971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5510213" y="2963863"/>
            <a:ext cx="35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600" b="1">
                <a:solidFill>
                  <a:schemeClr val="tx1"/>
                </a:solidFill>
              </a:rPr>
              <a:t>-3</a:t>
            </a:r>
          </a:p>
        </p:txBody>
      </p:sp>
      <p:cxnSp>
        <p:nvCxnSpPr>
          <p:cNvPr id="74770" name="AutoShape 18"/>
          <p:cNvCxnSpPr>
            <a:cxnSpLocks noChangeShapeType="1"/>
            <a:stCxn id="74758" idx="6"/>
            <a:endCxn id="74756" idx="2"/>
          </p:cNvCxnSpPr>
          <p:nvPr/>
        </p:nvCxnSpPr>
        <p:spPr bwMode="auto">
          <a:xfrm>
            <a:off x="3543300" y="2554288"/>
            <a:ext cx="7032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Kruskal</a:t>
            </a:r>
            <a:r>
              <a:rPr lang="en-US" altLang="zh-CN" b="1" smtClean="0">
                <a:latin typeface="Times New Roman" pitchFamily="18" charset="0"/>
              </a:rPr>
              <a:t>’</a:t>
            </a:r>
            <a:r>
              <a:rPr lang="en-US" altLang="zh-CN" b="1" smtClean="0"/>
              <a:t>s Algorithm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Starts with each vertex in its own component.</a:t>
            </a:r>
          </a:p>
          <a:p>
            <a:pPr eaLnBrk="1" hangingPunct="1"/>
            <a:r>
              <a:rPr lang="en-US" altLang="zh-CN" sz="2600" smtClean="0">
                <a:solidFill>
                  <a:srgbClr val="CC0000"/>
                </a:solidFill>
              </a:rPr>
              <a:t>Repeatedly merges two components</a:t>
            </a:r>
            <a:r>
              <a:rPr lang="en-US" altLang="zh-CN" sz="2600" smtClean="0"/>
              <a:t> into one by choosing a light edge that connects them (i.e., a light edge crossing the cut between them).</a:t>
            </a:r>
          </a:p>
          <a:p>
            <a:pPr eaLnBrk="1" hangingPunct="1"/>
            <a:r>
              <a:rPr lang="en-US" altLang="zh-CN" sz="2600" smtClean="0"/>
              <a:t>Scans the set of edges in monotonically increasing order by weight.</a:t>
            </a:r>
          </a:p>
          <a:p>
            <a:pPr eaLnBrk="1" hangingPunct="1"/>
            <a:r>
              <a:rPr lang="en-US" altLang="zh-CN" sz="2600" smtClean="0"/>
              <a:t>Uses a </a:t>
            </a:r>
            <a:r>
              <a:rPr lang="en-US" altLang="zh-CN" sz="2600" smtClean="0">
                <a:solidFill>
                  <a:srgbClr val="CC0000"/>
                </a:solidFill>
              </a:rPr>
              <a:t>disjoint-set data structure</a:t>
            </a:r>
            <a:r>
              <a:rPr lang="en-US" altLang="zh-CN" sz="2600" smtClean="0"/>
              <a:t> to determine whether an edge connects vertices in different components.</a:t>
            </a:r>
          </a:p>
          <a:p>
            <a:pPr eaLnBrk="1" hangingPunct="1"/>
            <a:endParaRPr lang="en-US" altLang="zh-CN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Properties of Relaxation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d[v], if not , is the length of </a:t>
            </a:r>
            <a:r>
              <a:rPr lang="en-US" altLang="zh-CN" sz="2800" i="1" dirty="0" smtClean="0">
                <a:sym typeface="Symbol" pitchFamily="18" charset="2"/>
              </a:rPr>
              <a:t>some </a:t>
            </a:r>
            <a:r>
              <a:rPr lang="en-US" altLang="zh-CN" sz="2800" dirty="0" smtClean="0">
                <a:sym typeface="Symbol" pitchFamily="18" charset="2"/>
              </a:rPr>
              <a:t>path from s to v.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d[v] either stays the same or decreases with time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Therefore, if d[v] = (s, v) at any time, this holds thereafter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Note that d[v]  (s, v) always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After </a:t>
            </a:r>
            <a:r>
              <a:rPr lang="en-US" altLang="zh-CN" sz="2800" dirty="0" err="1" smtClean="0">
                <a:sym typeface="Symbol" pitchFamily="18" charset="2"/>
              </a:rPr>
              <a:t>i</a:t>
            </a:r>
            <a:r>
              <a:rPr lang="en-US" altLang="zh-CN" sz="2800" dirty="0" smtClean="0">
                <a:sym typeface="Symbol" pitchFamily="18" charset="2"/>
              </a:rPr>
              <a:t> iterations of relaxing on all (</a:t>
            </a:r>
            <a:r>
              <a:rPr lang="en-US" altLang="zh-CN" sz="2800" dirty="0" err="1" smtClean="0">
                <a:sym typeface="Symbol" pitchFamily="18" charset="2"/>
              </a:rPr>
              <a:t>u,v</a:t>
            </a:r>
            <a:r>
              <a:rPr lang="en-US" altLang="zh-CN" sz="2800" dirty="0" smtClean="0">
                <a:sym typeface="Symbol" pitchFamily="18" charset="2"/>
              </a:rPr>
              <a:t>), if the shortest path to v has </a:t>
            </a:r>
            <a:r>
              <a:rPr lang="en-US" altLang="zh-CN" sz="2800" dirty="0" err="1" smtClean="0">
                <a:sym typeface="Symbol" pitchFamily="18" charset="2"/>
              </a:rPr>
              <a:t>i</a:t>
            </a:r>
            <a:r>
              <a:rPr lang="en-US" altLang="zh-CN" sz="2800" dirty="0" smtClean="0">
                <a:sym typeface="Symbol" pitchFamily="18" charset="2"/>
              </a:rPr>
              <a:t> edges, then d[v] = (s, v).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Basics of </a:t>
            </a:r>
            <a:r>
              <a:rPr lang="en-US" altLang="zh-CN" b="1" dirty="0" err="1" smtClean="0"/>
              <a:t>Kruskal</a:t>
            </a:r>
            <a:r>
              <a:rPr lang="en-US" altLang="zh-CN" b="1" dirty="0" err="1" smtClean="0">
                <a:latin typeface="Times New Roman" pitchFamily="18" charset="0"/>
              </a:rPr>
              <a:t>’</a:t>
            </a:r>
            <a:r>
              <a:rPr lang="en-US" altLang="zh-CN" b="1" dirty="0" err="1" smtClean="0"/>
              <a:t>s</a:t>
            </a:r>
            <a:r>
              <a:rPr lang="en-US" altLang="zh-CN" b="1" dirty="0" smtClean="0"/>
              <a:t> Algorithm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268413"/>
            <a:ext cx="8726488" cy="4405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Attempts to add edges to </a:t>
            </a:r>
            <a:r>
              <a:rPr lang="en-US" altLang="zh-CN" i="1" smtClean="0">
                <a:latin typeface="Times New Roman" pitchFamily="18" charset="0"/>
              </a:rPr>
              <a:t>A </a:t>
            </a:r>
            <a:r>
              <a:rPr lang="en-US" altLang="zh-CN" smtClean="0"/>
              <a:t>in increasing order of weight (lightest edge first)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If the next edge does not induce a cycle among the current set of edges, then it is added to</a:t>
            </a:r>
            <a:r>
              <a:rPr lang="en-US" altLang="zh-CN" sz="2800" i="1" smtClean="0">
                <a:latin typeface="Times New Roman" pitchFamily="18" charset="0"/>
              </a:rPr>
              <a:t> 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If it does, then this edge is passed over, and we consider the next edge in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As this algorithm runs, the edges of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/>
              <a:t> will induce a forest on the vertices and the trees of this forest are merged together until we have a single tree containing all vertices.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Detecting a Cycle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125538"/>
            <a:ext cx="8597900" cy="4446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We can perform a DFS on subgraph induced by the edges of 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/>
              <a:t>, but this takes too much time.</a:t>
            </a:r>
          </a:p>
          <a:p>
            <a:pPr eaLnBrk="1" hangingPunct="1">
              <a:lnSpc>
                <a:spcPct val="90000"/>
              </a:lnSpc>
            </a:pPr>
            <a:endParaRPr lang="en-US" altLang="zh-CN" sz="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Use “disjoint set UNION-FIND” data structure.  This data structure supports 3 operations: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  Create-Set(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i="1" smtClean="0"/>
              <a:t>):  create a set containing 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i="1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  Find-Set(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i="1" smtClean="0"/>
              <a:t>):  Find the set that contains 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i="1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  Union(</a:t>
            </a:r>
            <a:r>
              <a:rPr lang="en-US" altLang="zh-CN" i="1" smtClean="0">
                <a:latin typeface="Times New Roman" pitchFamily="18" charset="0"/>
              </a:rPr>
              <a:t>u, v</a:t>
            </a:r>
            <a:r>
              <a:rPr lang="en-US" altLang="zh-CN" i="1" smtClean="0"/>
              <a:t>):  Merge the sets containing </a:t>
            </a:r>
            <a:r>
              <a:rPr lang="en-US" altLang="zh-CN" i="1" smtClean="0">
                <a:latin typeface="Times New Roman" pitchFamily="18" charset="0"/>
              </a:rPr>
              <a:t>u</a:t>
            </a:r>
            <a:r>
              <a:rPr lang="en-US" altLang="zh-CN" i="1" smtClean="0"/>
              <a:t> and </a:t>
            </a:r>
            <a:r>
              <a:rPr lang="en-US" altLang="zh-CN" i="1" smtClean="0">
                <a:latin typeface="Times New Roman" pitchFamily="18" charset="0"/>
              </a:rPr>
              <a:t>v</a:t>
            </a:r>
            <a:r>
              <a:rPr lang="en-US" altLang="zh-CN" i="1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   Each can be performed in </a:t>
            </a:r>
            <a:r>
              <a:rPr lang="en-US" altLang="zh-CN" sz="2600" i="1" smtClean="0">
                <a:latin typeface="Times New Roman" pitchFamily="18" charset="0"/>
              </a:rPr>
              <a:t>O</a:t>
            </a:r>
            <a:r>
              <a:rPr lang="en-US" altLang="zh-CN" sz="2600" smtClean="0">
                <a:latin typeface="Times New Roman" pitchFamily="18" charset="0"/>
              </a:rPr>
              <a:t>(</a:t>
            </a:r>
            <a:r>
              <a:rPr lang="en-US" altLang="zh-CN" sz="2600" i="1" smtClean="0">
                <a:latin typeface="Times New Roman" pitchFamily="18" charset="0"/>
              </a:rPr>
              <a:t>lg n</a:t>
            </a:r>
            <a:r>
              <a:rPr lang="en-US" altLang="zh-CN" sz="2600" smtClean="0">
                <a:latin typeface="Times New Roman" pitchFamily="18" charset="0"/>
              </a:rPr>
              <a:t>)</a:t>
            </a:r>
            <a:r>
              <a:rPr lang="en-US" altLang="zh-CN" sz="2600" smtClean="0"/>
              <a:t> time.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The vertices of the graph will be elements to be stored in the sets; the sets will be vertices in each tree of 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/>
              <a:t> (stored as a simple list of edges). 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MST-</a:t>
            </a:r>
            <a:r>
              <a:rPr lang="en-US" altLang="zh-CN" b="1" dirty="0" err="1" smtClean="0"/>
              <a:t>Kruskal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G, w</a:t>
            </a:r>
            <a:r>
              <a:rPr lang="en-US" altLang="zh-CN" b="1" dirty="0" smtClean="0"/>
              <a:t>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582738"/>
            <a:ext cx="8902700" cy="4806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1  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100" dirty="0" smtClean="0">
                <a:sym typeface="Symbol" pitchFamily="18" charset="2"/>
              </a:rPr>
              <a:t>  				</a:t>
            </a:r>
            <a:r>
              <a:rPr lang="en-US" altLang="zh-CN" sz="2100" dirty="0" smtClean="0">
                <a:solidFill>
                  <a:schemeClr val="accent2"/>
                </a:solidFill>
                <a:sym typeface="Symbol" pitchFamily="18" charset="2"/>
              </a:rPr>
              <a:t>// initially A is empty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2  </a:t>
            </a:r>
            <a:r>
              <a:rPr lang="en-US" altLang="zh-CN" sz="2100" b="1" dirty="0" smtClean="0">
                <a:sym typeface="Symbol" pitchFamily="18" charset="2"/>
              </a:rPr>
              <a:t>for</a:t>
            </a:r>
            <a:r>
              <a:rPr lang="en-US" altLang="zh-CN" sz="2100" dirty="0" smtClean="0">
                <a:sym typeface="Symbol" pitchFamily="18" charset="2"/>
              </a:rPr>
              <a:t> each vertex 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sz="21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 V</a:t>
            </a:r>
            <a:r>
              <a:rPr lang="en-US" altLang="zh-CN" sz="2100" dirty="0" smtClean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100" dirty="0" smtClean="0">
                <a:latin typeface="Times New Roman" pitchFamily="18" charset="0"/>
                <a:sym typeface="Symbol" pitchFamily="18" charset="2"/>
              </a:rPr>
              <a:t>]          </a:t>
            </a:r>
            <a:r>
              <a:rPr lang="en-US" altLang="zh-CN" sz="2100" dirty="0" smtClean="0">
                <a:solidFill>
                  <a:schemeClr val="accent2"/>
                </a:solidFill>
                <a:sym typeface="Symbol" pitchFamily="18" charset="2"/>
              </a:rPr>
              <a:t>// line 2-3 takes</a:t>
            </a:r>
            <a:r>
              <a:rPr lang="en-US" altLang="zh-CN" sz="21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100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sz="21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100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1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zh-CN" sz="2100" dirty="0" smtClean="0">
                <a:solidFill>
                  <a:schemeClr val="accent2"/>
                </a:solidFill>
                <a:sym typeface="Symbol" pitchFamily="18" charset="2"/>
              </a:rPr>
              <a:t>time</a:t>
            </a:r>
            <a:endParaRPr lang="en-US" altLang="zh-CN" sz="2100" dirty="0" smtClean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3        do Make-Set(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100" dirty="0" smtClean="0">
                <a:sym typeface="Symbol" pitchFamily="18" charset="2"/>
              </a:rPr>
              <a:t>)		</a:t>
            </a:r>
            <a:r>
              <a:rPr lang="en-US" altLang="zh-CN" sz="2100" dirty="0" smtClean="0">
                <a:solidFill>
                  <a:schemeClr val="accent2"/>
                </a:solidFill>
                <a:sym typeface="Symbol" pitchFamily="18" charset="2"/>
              </a:rPr>
              <a:t>// create set for each vertex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4  sort the edges of 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100" dirty="0" smtClean="0">
                <a:sym typeface="Symbol" pitchFamily="18" charset="2"/>
              </a:rPr>
              <a:t> into </a:t>
            </a:r>
            <a:r>
              <a:rPr lang="en-US" altLang="zh-CN" sz="2100" dirty="0" err="1" smtClean="0">
                <a:sym typeface="Symbol" pitchFamily="18" charset="2"/>
              </a:rPr>
              <a:t>nondecreasing</a:t>
            </a:r>
            <a:r>
              <a:rPr lang="en-US" altLang="zh-CN" sz="2100" dirty="0" smtClean="0">
                <a:sym typeface="Symbol" pitchFamily="18" charset="2"/>
              </a:rPr>
              <a:t> order by weight 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w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5  </a:t>
            </a:r>
            <a:r>
              <a:rPr lang="en-US" altLang="zh-CN" sz="2100" b="1" dirty="0" smtClean="0">
                <a:sym typeface="Symbol" pitchFamily="18" charset="2"/>
              </a:rPr>
              <a:t>for</a:t>
            </a:r>
            <a:r>
              <a:rPr lang="en-US" altLang="zh-CN" sz="2100" dirty="0" smtClean="0">
                <a:sym typeface="Symbol" pitchFamily="18" charset="2"/>
              </a:rPr>
              <a:t> each edge (</a:t>
            </a:r>
            <a:r>
              <a:rPr lang="en-US" altLang="zh-CN" sz="2100" i="1" dirty="0" err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100" dirty="0" err="1" smtClean="0">
                <a:sym typeface="Symbol" pitchFamily="18" charset="2"/>
              </a:rPr>
              <a:t>,</a:t>
            </a:r>
            <a:r>
              <a:rPr lang="en-US" altLang="zh-CN" sz="2100" i="1" dirty="0" err="1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1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100" dirty="0" smtClean="0">
                <a:sym typeface="Symbol" pitchFamily="18" charset="2"/>
              </a:rPr>
              <a:t>  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E, </a:t>
            </a:r>
            <a:r>
              <a:rPr lang="en-US" altLang="zh-CN" sz="2100" dirty="0" smtClean="0">
                <a:latin typeface="Times New Roman" pitchFamily="18" charset="0"/>
                <a:sym typeface="Symbol" pitchFamily="18" charset="2"/>
              </a:rPr>
              <a:t>taken </a:t>
            </a:r>
            <a:r>
              <a:rPr lang="en-US" altLang="zh-CN" sz="2100" dirty="0" smtClean="0">
                <a:sym typeface="Symbol" pitchFamily="18" charset="2"/>
              </a:rPr>
              <a:t>in </a:t>
            </a:r>
            <a:r>
              <a:rPr lang="en-US" altLang="zh-CN" sz="2100" dirty="0" err="1" smtClean="0">
                <a:sym typeface="Symbol" pitchFamily="18" charset="2"/>
              </a:rPr>
              <a:t>nondecreasing</a:t>
            </a:r>
            <a:r>
              <a:rPr lang="en-US" altLang="zh-CN" sz="2100" dirty="0" smtClean="0">
                <a:sym typeface="Symbol" pitchFamily="18" charset="2"/>
              </a:rPr>
              <a:t> order by weight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6        do if Find-Set(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100" dirty="0" smtClean="0">
                <a:sym typeface="Symbol" pitchFamily="18" charset="2"/>
              </a:rPr>
              <a:t>)  Find-Set(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100" dirty="0" smtClean="0">
                <a:sym typeface="Symbol" pitchFamily="18" charset="2"/>
              </a:rPr>
              <a:t>) </a:t>
            </a:r>
            <a:r>
              <a:rPr lang="en-US" altLang="zh-CN" sz="2100" dirty="0" smtClean="0">
                <a:solidFill>
                  <a:schemeClr val="accent2"/>
                </a:solidFill>
                <a:sym typeface="Symbol" pitchFamily="18" charset="2"/>
              </a:rPr>
              <a:t>// </a:t>
            </a:r>
            <a:r>
              <a:rPr lang="en-US" altLang="zh-CN" sz="2100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100" dirty="0" err="1" smtClean="0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2100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100" dirty="0" smtClean="0">
                <a:solidFill>
                  <a:schemeClr val="accent2"/>
                </a:solidFill>
                <a:sym typeface="Symbol" pitchFamily="18" charset="2"/>
              </a:rPr>
              <a:t> on different trees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7                 then  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100" dirty="0" smtClean="0">
                <a:sym typeface="Symbol" pitchFamily="18" charset="2"/>
              </a:rPr>
              <a:t>  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sz="2100" dirty="0" smtClean="0">
                <a:latin typeface="Times New Roman" pitchFamily="18" charset="0"/>
                <a:sym typeface="Symbol" pitchFamily="18" charset="2"/>
              </a:rPr>
              <a:t> {</a:t>
            </a:r>
            <a:r>
              <a:rPr lang="en-US" altLang="zh-CN" sz="2100" dirty="0" smtClean="0">
                <a:sym typeface="Symbol" pitchFamily="18" charset="2"/>
              </a:rPr>
              <a:t>(</a:t>
            </a:r>
            <a:r>
              <a:rPr lang="en-US" altLang="zh-CN" sz="2100" i="1" dirty="0" err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100" dirty="0" err="1" smtClean="0">
                <a:sym typeface="Symbol" pitchFamily="18" charset="2"/>
              </a:rPr>
              <a:t>,</a:t>
            </a:r>
            <a:r>
              <a:rPr lang="en-US" altLang="zh-CN" sz="2100" i="1" dirty="0" err="1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100" dirty="0" smtClean="0">
                <a:sym typeface="Symbol" pitchFamily="18" charset="2"/>
              </a:rPr>
              <a:t>)</a:t>
            </a:r>
            <a:r>
              <a:rPr lang="en-US" altLang="zh-CN" sz="21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8                          Union(</a:t>
            </a:r>
            <a:r>
              <a:rPr lang="en-US" altLang="zh-CN" sz="2100" i="1" dirty="0" err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100" dirty="0" err="1" smtClean="0">
                <a:sym typeface="Symbol" pitchFamily="18" charset="2"/>
              </a:rPr>
              <a:t>,</a:t>
            </a:r>
            <a:r>
              <a:rPr lang="en-US" altLang="zh-CN" sz="2100" i="1" dirty="0" err="1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100" dirty="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>
                <a:sym typeface="Symbol" pitchFamily="18" charset="2"/>
              </a:rPr>
              <a:t>9  return </a:t>
            </a:r>
            <a:r>
              <a:rPr lang="en-US" altLang="zh-CN" sz="2100" i="1" dirty="0" smtClean="0">
                <a:latin typeface="Times New Roman" pitchFamily="18" charset="0"/>
                <a:sym typeface="Symbol" pitchFamily="18" charset="2"/>
              </a:rPr>
              <a:t>A</a:t>
            </a:r>
            <a:endParaRPr lang="en-US" altLang="zh-CN" sz="21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500" dirty="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600" dirty="0" smtClean="0">
                <a:solidFill>
                  <a:schemeClr val="accent2"/>
                </a:solidFill>
                <a:sym typeface="Symbol" pitchFamily="18" charset="2"/>
              </a:rPr>
              <a:t>Total running time is </a:t>
            </a:r>
            <a:r>
              <a:rPr lang="en-US" altLang="zh-CN" sz="2600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sz="26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600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E </a:t>
            </a:r>
            <a:r>
              <a:rPr lang="en-US" altLang="zh-CN" sz="2600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lg</a:t>
            </a:r>
            <a:r>
              <a:rPr lang="en-US" altLang="zh-CN" sz="2600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E</a:t>
            </a:r>
            <a:r>
              <a:rPr lang="en-US" altLang="zh-CN" sz="26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Figure4_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1455738"/>
            <a:ext cx="7923212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 Kruskal</a:t>
            </a:r>
            <a:r>
              <a:rPr lang="en-US" altLang="zh-CN" smtClean="0">
                <a:latin typeface="Times New Roman" pitchFamily="18" charset="0"/>
              </a:rPr>
              <a:t>’</a:t>
            </a:r>
            <a:r>
              <a:rPr lang="en-US" altLang="zh-CN" smtClean="0"/>
              <a:t>s Algorithm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671763" y="6075363"/>
            <a:ext cx="4246562" cy="4572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zh-CN" sz="2400" b="1">
                <a:solidFill>
                  <a:schemeClr val="bg2"/>
                </a:solidFill>
              </a:rPr>
              <a:t>Figure 4:  Kruskal’s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413" cy="1139825"/>
          </a:xfrm>
        </p:spPr>
        <p:txBody>
          <a:bodyPr/>
          <a:lstStyle/>
          <a:p>
            <a:pPr eaLnBrk="1" hangingPunct="1"/>
            <a:r>
              <a:rPr lang="en-US" altLang="zh-CN" sz="3800" b="1" smtClean="0"/>
              <a:t>Variations on Minimum Spanning Trees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Maximum Spanning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folHlink"/>
                </a:solidFill>
              </a:rPr>
              <a:t>Simply negating the weights of all edges and running Prim’s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Minimum Product Spanning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We seek the spanning tree that minimizes the product of edge weights.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folHlink"/>
                </a:solidFill>
              </a:rPr>
              <a:t>Since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lg</a:t>
            </a:r>
            <a:r>
              <a:rPr lang="en-US" altLang="zh-CN" sz="2400" dirty="0" smtClean="0">
                <a:solidFill>
                  <a:schemeClr val="folHlink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ab</a:t>
            </a:r>
            <a:r>
              <a:rPr lang="en-US" altLang="zh-CN" sz="2400" dirty="0" smtClean="0">
                <a:solidFill>
                  <a:schemeClr val="folHlink"/>
                </a:solidFill>
              </a:rPr>
              <a:t>)=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lg</a:t>
            </a:r>
            <a:r>
              <a:rPr lang="en-US" altLang="zh-CN" sz="2400" dirty="0" smtClean="0">
                <a:solidFill>
                  <a:schemeClr val="folHlink"/>
                </a:solidFill>
              </a:rPr>
              <a:t>(a) +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lg</a:t>
            </a:r>
            <a:r>
              <a:rPr lang="en-US" altLang="zh-CN" sz="2400" dirty="0" smtClean="0">
                <a:solidFill>
                  <a:schemeClr val="folHlink"/>
                </a:solidFill>
              </a:rPr>
              <a:t>(b), the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mst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on a graph whose edge weights are replaced with their logarithms gives the answer.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Minimum </a:t>
            </a:r>
            <a:r>
              <a:rPr lang="en-US" altLang="zh-CN" sz="2400" dirty="0" err="1" smtClean="0"/>
              <a:t>Bottlenneck</a:t>
            </a:r>
            <a:r>
              <a:rPr lang="en-US" altLang="zh-CN" sz="2400" dirty="0" smtClean="0"/>
              <a:t> Spanning Tree</a:t>
            </a:r>
          </a:p>
          <a:p>
            <a:pPr lvl="1" eaLnBrk="1" hangingPunct="1"/>
            <a:r>
              <a:rPr lang="en-US" altLang="zh-CN" sz="2400" dirty="0" smtClean="0"/>
              <a:t>Sometimes we seek a spanning tree that minimizes the maximum edge weight over all such trees. 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folHlink"/>
                </a:solidFill>
              </a:rPr>
              <a:t>Every MST has this property.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Properties of Relaxation</a:t>
            </a:r>
            <a:endParaRPr lang="en-US" altLang="zh-CN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8625" y="977900"/>
            <a:ext cx="83693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Consider any algorithm in which d[v], and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[v] are first initialized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by calling Initialize(G, s) [s is the source], and are only changed by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calling Relax.  We have: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1350963" y="2278063"/>
            <a:ext cx="6510337" cy="4699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Lemma 24.11:</a:t>
            </a:r>
            <a:r>
              <a:rPr kumimoji="0" lang="en-US" altLang="zh-CN" sz="2400">
                <a:solidFill>
                  <a:schemeClr val="tx1"/>
                </a:solidFill>
              </a:rPr>
              <a:t> (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 v:: d[v]  (s, v)) is an invariant.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028825" y="2803525"/>
            <a:ext cx="5086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/>
              <a:t>Implies d[v] doesn’t change once </a:t>
            </a:r>
            <a:r>
              <a:rPr kumimoji="0" lang="en-US" altLang="zh-CN" sz="2000">
                <a:sym typeface="Symbol" pitchFamily="18" charset="2"/>
              </a:rPr>
              <a:t>d[v] = (s, v).</a:t>
            </a:r>
            <a:r>
              <a:rPr kumimoji="0" lang="en-US" altLang="zh-CN" sz="1800"/>
              <a:t> 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85775" y="3106738"/>
            <a:ext cx="7589838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chemeClr val="tx1"/>
                </a:solidFill>
              </a:rPr>
              <a:t>Proof: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Initialize(G, s) establishes invariant.  If call to Relax(u, v, w)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changes d[v], then it establishes:</a:t>
            </a:r>
          </a:p>
          <a:p>
            <a:pPr lvl="1" algn="l" eaLnBrk="0" hangingPunct="0"/>
            <a:r>
              <a:rPr kumimoji="0" lang="en-US" altLang="zh-CN" sz="2400"/>
              <a:t>d[v] = d[u] + w(u, v)</a:t>
            </a:r>
          </a:p>
          <a:p>
            <a:pPr lvl="1" algn="l" eaLnBrk="0" hangingPunct="0"/>
            <a:r>
              <a:rPr kumimoji="0" lang="en-US" altLang="zh-CN" sz="2400"/>
              <a:t>        </a:t>
            </a:r>
            <a:r>
              <a:rPr kumimoji="0" lang="en-US" altLang="zh-CN" sz="2400">
                <a:sym typeface="Symbol" pitchFamily="18" charset="2"/>
              </a:rPr>
              <a:t> (s, u) + w(u, v)         , invariant holds before call.</a:t>
            </a:r>
          </a:p>
          <a:p>
            <a:pPr lvl="1" algn="l" eaLnBrk="0" hangingPunct="0"/>
            <a:r>
              <a:rPr kumimoji="0" lang="en-US" altLang="zh-CN" sz="2400">
                <a:sym typeface="Symbol" pitchFamily="18" charset="2"/>
              </a:rPr>
              <a:t>         (s, v)                         , by Lemma 24.10.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1274763" y="5486400"/>
            <a:ext cx="6634162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Corollary 24.12:</a:t>
            </a:r>
            <a:r>
              <a:rPr kumimoji="0" lang="en-US" altLang="zh-CN" sz="2400">
                <a:solidFill>
                  <a:schemeClr val="tx1"/>
                </a:solidFill>
              </a:rPr>
              <a:t> If there is no path from s to v, then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d[v] = δ(s, v)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</a:t>
            </a:r>
            <a:r>
              <a:rPr kumimoji="0" lang="en-US" altLang="zh-CN" sz="2400">
                <a:solidFill>
                  <a:schemeClr val="tx1"/>
                </a:solidFill>
              </a:rPr>
              <a:t> is an invariant.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 smtClean="0"/>
              <a:t>More Properties</a:t>
            </a:r>
            <a:endParaRPr lang="en-US" altLang="zh-CN" smtClean="0"/>
          </a:p>
        </p:txBody>
      </p:sp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400050" y="2300288"/>
            <a:ext cx="8382000" cy="1200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Lemma 24.14: </a:t>
            </a:r>
            <a:r>
              <a:rPr kumimoji="0" lang="en-US" altLang="zh-CN" sz="2400">
                <a:solidFill>
                  <a:schemeClr val="tx1"/>
                </a:solidFill>
              </a:rPr>
              <a:t> Let p = SP from s to v, where p =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 s              u v.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If d[u] = </a:t>
            </a:r>
            <a:r>
              <a:rPr kumimoji="0" lang="en-US" altLang="zh-CN" sz="2400">
                <a:solidFill>
                  <a:schemeClr val="tx1"/>
                </a:solidFill>
              </a:rPr>
              <a:t>δ(s, u) holds at any time prior to calling Relax(u, v, w),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then d[v] = δ(s, v)  holds at all times after the call.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56413" y="2265363"/>
          <a:ext cx="1074737" cy="517525"/>
        </p:xfrm>
        <a:graphic>
          <a:graphicData uri="http://schemas.openxmlformats.org/presentationml/2006/ole">
            <p:oleObj spid="_x0000_s2050" name="Equation" r:id="rId3" imgW="419040" imgH="203040" progId="Equation.3">
              <p:embed/>
            </p:oleObj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33463" y="3702050"/>
            <a:ext cx="7816850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b="1" u="sng">
                <a:solidFill>
                  <a:schemeClr val="tx1"/>
                </a:solidFill>
              </a:rPr>
              <a:t>Proof: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 algn="l" eaLnBrk="0" hangingPunct="0"/>
            <a:endParaRPr kumimoji="0" lang="en-US" altLang="zh-CN" sz="1200">
              <a:solidFill>
                <a:schemeClr val="tx1"/>
              </a:solidFill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</a:rPr>
              <a:t>After the call we have:</a:t>
            </a:r>
          </a:p>
          <a:p>
            <a:pPr lvl="1" algn="l" eaLnBrk="0" hangingPunct="0"/>
            <a:r>
              <a:rPr kumimoji="0" lang="en-US" altLang="zh-CN" sz="2400"/>
              <a:t>d[v]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d[u] + w(u, v)             , by Lemma 24.13.</a:t>
            </a:r>
          </a:p>
          <a:p>
            <a:pPr lvl="1" algn="l" eaLnBrk="0" hangingPunct="0"/>
            <a:r>
              <a:rPr kumimoji="0" lang="en-US" altLang="zh-CN" sz="2400"/>
              <a:t>        </a:t>
            </a:r>
            <a:r>
              <a:rPr kumimoji="0" lang="en-US" altLang="zh-CN" sz="2400">
                <a:sym typeface="Symbol" pitchFamily="18" charset="2"/>
              </a:rPr>
              <a:t>= (s, u) + w(u, v)         , d[u] = (s, u) holds.</a:t>
            </a:r>
          </a:p>
          <a:p>
            <a:pPr lvl="1" algn="l" eaLnBrk="0" hangingPunct="0"/>
            <a:r>
              <a:rPr kumimoji="0" lang="en-US" altLang="zh-CN" sz="2400">
                <a:sym typeface="Symbol" pitchFamily="18" charset="2"/>
              </a:rPr>
              <a:t>        = (s, v)                         , by corollary to Lemma 24.1.</a:t>
            </a:r>
          </a:p>
          <a:p>
            <a:pPr algn="l" eaLnBrk="0" hangingPunct="0"/>
            <a:endParaRPr kumimoji="0" lang="en-US" altLang="zh-CN" sz="1200">
              <a:sym typeface="Symbol" pitchFamily="18" charset="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By Lemma 24.11, </a:t>
            </a:r>
            <a:r>
              <a:rPr kumimoji="0" lang="en-US" altLang="zh-CN" sz="2400">
                <a:solidFill>
                  <a:schemeClr val="tx1"/>
                </a:solidFill>
              </a:rPr>
              <a:t>d[v]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kumimoji="0" lang="en-US" altLang="zh-CN" sz="2400">
                <a:solidFill>
                  <a:schemeClr val="tx1"/>
                </a:solidFill>
              </a:rPr>
              <a:t> δ(s, v), so d[v]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kumimoji="0" lang="en-US" altLang="zh-CN" sz="2400">
                <a:solidFill>
                  <a:schemeClr val="tx1"/>
                </a:solidFill>
              </a:rPr>
              <a:t> δ(s, v).</a:t>
            </a:r>
            <a:endParaRPr kumimoji="0" lang="en-US" altLang="zh-CN" sz="2400">
              <a:sym typeface="Symbol" pitchFamily="18" charset="2"/>
            </a:endParaRPr>
          </a:p>
          <a:p>
            <a:pPr lvl="1" algn="l" eaLnBrk="0" hangingPunct="0"/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528638" y="1073150"/>
            <a:ext cx="8050212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0" lang="en-US" altLang="zh-CN" sz="2400" b="1" u="sng">
                <a:solidFill>
                  <a:schemeClr val="tx1"/>
                </a:solidFill>
              </a:rPr>
              <a:t>Lemma 24.13:</a:t>
            </a:r>
            <a:r>
              <a:rPr kumimoji="0" lang="en-US" altLang="zh-CN" sz="2400">
                <a:solidFill>
                  <a:schemeClr val="tx1"/>
                </a:solidFill>
              </a:rPr>
              <a:t> Immediately after relaxing edge (u, v) by calling</a:t>
            </a:r>
          </a:p>
          <a:p>
            <a:pPr algn="l" eaLnBrk="0" hangingPunct="0">
              <a:defRPr/>
            </a:pPr>
            <a:r>
              <a:rPr kumimoji="0" lang="en-US" altLang="zh-CN" sz="2400">
                <a:solidFill>
                  <a:schemeClr val="tx1"/>
                </a:solidFill>
              </a:rPr>
              <a:t>Relax(u, v, w), we have d[v]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 d[u] + w(u, v).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</TotalTime>
  <Words>4548</Words>
  <Application>Microsoft Office PowerPoint</Application>
  <PresentationFormat>全屏显示(4:3)</PresentationFormat>
  <Paragraphs>1153</Paragraphs>
  <Slides>74</Slides>
  <Notes>1</Notes>
  <HiddenSlides>3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7" baseType="lpstr">
      <vt:lpstr>Capsules</vt:lpstr>
      <vt:lpstr>Edge</vt:lpstr>
      <vt:lpstr>Equation</vt:lpstr>
      <vt:lpstr>Weighted Graph Algorithms</vt:lpstr>
      <vt:lpstr>目录</vt:lpstr>
      <vt:lpstr>Single-Source Shortest Paths</vt:lpstr>
      <vt:lpstr>Outline</vt:lpstr>
      <vt:lpstr>General Results (Relaxation)</vt:lpstr>
      <vt:lpstr>Relaxation</vt:lpstr>
      <vt:lpstr>Properties of Relaxation</vt:lpstr>
      <vt:lpstr>Properties of Relaxation</vt:lpstr>
      <vt:lpstr>More Properties</vt:lpstr>
      <vt:lpstr>Predecessor Subgraph</vt:lpstr>
      <vt:lpstr>Proof of (1) (Continued)</vt:lpstr>
      <vt:lpstr>Proof of (2)</vt:lpstr>
      <vt:lpstr>Lemma 24.17</vt:lpstr>
      <vt:lpstr>Proof (Continued)</vt:lpstr>
      <vt:lpstr>Bellman-Ford Algorithm</vt:lpstr>
      <vt:lpstr>Example</vt:lpstr>
      <vt:lpstr>Example</vt:lpstr>
      <vt:lpstr>Example</vt:lpstr>
      <vt:lpstr>Example</vt:lpstr>
      <vt:lpstr>Example</vt:lpstr>
      <vt:lpstr>Another Look</vt:lpstr>
      <vt:lpstr>Lemma 24.2</vt:lpstr>
      <vt:lpstr>Correctness</vt:lpstr>
      <vt:lpstr>Case 2</vt:lpstr>
      <vt:lpstr>Shortest Paths in DAGs</vt:lpstr>
      <vt:lpstr>Shortest Paths in DAGs</vt:lpstr>
      <vt:lpstr>Example</vt:lpstr>
      <vt:lpstr>Example</vt:lpstr>
      <vt:lpstr>Example</vt:lpstr>
      <vt:lpstr>Example</vt:lpstr>
      <vt:lpstr>Example</vt:lpstr>
      <vt:lpstr>Example</vt:lpstr>
      <vt:lpstr>Example</vt:lpstr>
      <vt:lpstr>Dijkstra’s Algorithm</vt:lpstr>
      <vt:lpstr>幻灯片 35</vt:lpstr>
      <vt:lpstr>幻灯片 36</vt:lpstr>
      <vt:lpstr>Example</vt:lpstr>
      <vt:lpstr>Example</vt:lpstr>
      <vt:lpstr>Example</vt:lpstr>
      <vt:lpstr>Example</vt:lpstr>
      <vt:lpstr>Example</vt:lpstr>
      <vt:lpstr>Example</vt:lpstr>
      <vt:lpstr>Correctness</vt:lpstr>
      <vt:lpstr>Proof (Continued)</vt:lpstr>
      <vt:lpstr>Proof (Continued)</vt:lpstr>
      <vt:lpstr>Complexity</vt:lpstr>
      <vt:lpstr>All-Pairs Shortest Path</vt:lpstr>
      <vt:lpstr>All-Pairs Shortest Path</vt:lpstr>
      <vt:lpstr>All-Pairs Shortest Path</vt:lpstr>
      <vt:lpstr>Floyd-Warshall Algorithm</vt:lpstr>
      <vt:lpstr>Sicily 1031 Campus</vt:lpstr>
      <vt:lpstr>Minimum Spanning Trees</vt:lpstr>
      <vt:lpstr>Generic Algorithm</vt:lpstr>
      <vt:lpstr>Definitions</vt:lpstr>
      <vt:lpstr>Theorem 23.1 in CLRS</vt:lpstr>
      <vt:lpstr>Corollary</vt:lpstr>
      <vt:lpstr>Prim’s Algorithm</vt:lpstr>
      <vt:lpstr>Prim’s Algorithm</vt:lpstr>
      <vt:lpstr>Prim’s Algorithm</vt:lpstr>
      <vt:lpstr>幻灯片 60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Kruskal’s Algorithm</vt:lpstr>
      <vt:lpstr>Basics of Kruskal’s Algorithm</vt:lpstr>
      <vt:lpstr>Detecting a Cycle</vt:lpstr>
      <vt:lpstr>MST-Kruskal(G, w)</vt:lpstr>
      <vt:lpstr>Example:  Kruskal’s Algorithm</vt:lpstr>
      <vt:lpstr>Variations on Minimum Spanning Trees</vt:lpstr>
    </vt:vector>
  </TitlesOfParts>
  <Company>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作业管理</dc:title>
  <dc:creator>luai</dc:creator>
  <cp:lastModifiedBy>Y</cp:lastModifiedBy>
  <cp:revision>613</cp:revision>
  <cp:lastPrinted>1601-01-01T00:00:00Z</cp:lastPrinted>
  <dcterms:created xsi:type="dcterms:W3CDTF">2004-09-03T15:17:23Z</dcterms:created>
  <dcterms:modified xsi:type="dcterms:W3CDTF">2012-12-30T01:28:10Z</dcterms:modified>
</cp:coreProperties>
</file>