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306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307" r:id="rId15"/>
    <p:sldId id="289" r:id="rId16"/>
    <p:sldId id="290" r:id="rId17"/>
    <p:sldId id="305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4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08856" y="1288051"/>
            <a:ext cx="210314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Chapter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2468" y="366954"/>
            <a:ext cx="101309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Alarm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clocks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9256" y="796918"/>
            <a:ext cx="3611566" cy="20082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alarm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clock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  <a:p>
            <a:pPr>
              <a:tabLst/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Repeat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until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alarms: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next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alarm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  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alarm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  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v’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alarm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earlier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time.</a:t>
            </a: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800"/>
              </a:lnSpc>
              <a:tabLst/>
            </a:pPr>
            <a:endParaRPr lang="en-US" altLang="zh-CN" sz="8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3240" y="241300"/>
            <a:ext cx="111088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Priority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22491" y="661193"/>
            <a:ext cx="3542636" cy="1465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data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structure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usually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implemented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heap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75456" y="939041"/>
            <a:ext cx="2093522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Insert.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75456" y="1188343"/>
            <a:ext cx="3381157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Decrease-key.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Accommodate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 element.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41331" y="1651793"/>
            <a:ext cx="3533557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Delete-min.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remove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61430" y="2100904"/>
            <a:ext cx="3762157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Make-queue.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Build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given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implementations,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signiﬁcantly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faster than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inserting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1078" y="523735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3618" y="523735"/>
            <a:ext cx="17754" cy="2524620"/>
          </a:xfrm>
          <a:custGeom>
            <a:avLst/>
            <a:gdLst>
              <a:gd name="connsiteX0" fmla="*/ 6350 w 17754"/>
              <a:gd name="connsiteY0" fmla="*/ 2518270 h 2524620"/>
              <a:gd name="connsiteX1" fmla="*/ 6350 w 17754"/>
              <a:gd name="connsiteY1" fmla="*/ 6350 h 2524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524620">
                <a:moveTo>
                  <a:pt x="6350" y="251827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91685" y="523735"/>
            <a:ext cx="17754" cy="2524620"/>
          </a:xfrm>
          <a:custGeom>
            <a:avLst/>
            <a:gdLst>
              <a:gd name="connsiteX0" fmla="*/ 6350 w 17754"/>
              <a:gd name="connsiteY0" fmla="*/ 2518270 h 2524620"/>
              <a:gd name="connsiteX1" fmla="*/ 6350 w 17754"/>
              <a:gd name="connsiteY1" fmla="*/ 6350 h 2524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524620">
                <a:moveTo>
                  <a:pt x="6350" y="251827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1078" y="3035655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0656" y="165100"/>
            <a:ext cx="3533018" cy="11490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Dijkstra’s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shortest-path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dijkstra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G,</a:t>
            </a:r>
            <a:r>
              <a:rPr lang="en-US" altLang="zh-CN" sz="10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,s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9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Input: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V,E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undirected;</a:t>
            </a:r>
          </a:p>
          <a:p>
            <a:pPr>
              <a:lnSpc>
                <a:spcPts val="11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sz="1000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000" i="1" dirty="0">
                <a:solidFill>
                  <a:srgbClr val="002060"/>
                </a:solidFill>
              </a:rPr>
              <a:t>l</a:t>
            </a:r>
            <a:r>
              <a:rPr lang="en-US" altLang="zh-CN" sz="1000" i="1" baseline="-25000" dirty="0">
                <a:solidFill>
                  <a:srgbClr val="002060"/>
                </a:solidFill>
              </a:rPr>
              <a:t>e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};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0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sz="1000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Output: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</a:p>
          <a:p>
            <a:pPr>
              <a:lnSpc>
                <a:spcPts val="10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sz="1000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87209" y="1384300"/>
            <a:ext cx="160300" cy="15465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5.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6.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7.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8.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9.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10.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11.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12</a:t>
            </a: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56456" y="1384300"/>
            <a:ext cx="2386872" cy="15978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nil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makequeue(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(using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dist-values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keys)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empty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deletemin(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decreasekey(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H,v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6518" y="-12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1078" y="1064704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3618" y="1064704"/>
            <a:ext cx="17754" cy="1245450"/>
          </a:xfrm>
          <a:custGeom>
            <a:avLst/>
            <a:gdLst>
              <a:gd name="connsiteX0" fmla="*/ 6350 w 17754"/>
              <a:gd name="connsiteY0" fmla="*/ 1239100 h 1245450"/>
              <a:gd name="connsiteX1" fmla="*/ 6350 w 17754"/>
              <a:gd name="connsiteY1" fmla="*/ 6350 h 124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245450">
                <a:moveTo>
                  <a:pt x="6350" y="12391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91685" y="1064704"/>
            <a:ext cx="17754" cy="1245450"/>
          </a:xfrm>
          <a:custGeom>
            <a:avLst/>
            <a:gdLst>
              <a:gd name="connsiteX0" fmla="*/ 6350 w 17754"/>
              <a:gd name="connsiteY0" fmla="*/ 1239100 h 1245450"/>
              <a:gd name="connsiteX1" fmla="*/ 6350 w 17754"/>
              <a:gd name="connsiteY1" fmla="*/ 6350 h 124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245450">
                <a:moveTo>
                  <a:pt x="6350" y="12391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1078" y="2297455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0656" y="185699"/>
                <a:ext cx="2853345" cy="1431161"/>
              </a:xfrm>
              <a:prstGeom prst="rect">
                <a:avLst/>
              </a:prstGeom>
              <a:no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900"/>
                  </a:lnSpc>
                  <a:tabLst>
                    <a:tab pos="495300" algn="l"/>
                  </a:tabLst>
                </a:pPr>
                <a:r>
                  <a:rPr lang="en-US" altLang="zh-CN" sz="1400" b="1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An</a:t>
                </a:r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400" b="1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alternative</a:t>
                </a:r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400" b="1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derivation</a:t>
                </a:r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900"/>
                  </a:lnSpc>
                  <a:tabLst>
                    <a:tab pos="495300" algn="l"/>
                  </a:tabLst>
                </a:pPr>
                <a:r>
                  <a:rPr lang="en-US" altLang="zh-CN" dirty="0" smtClean="0"/>
                  <a:t>	</a:t>
                </a:r>
                <a:r>
                  <a:rPr lang="en-US" altLang="zh-CN" sz="1100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1.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Initialize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dist(</a:t>
                </a:r>
                <a:r>
                  <a:rPr lang="en-US" altLang="zh-CN" sz="1100" i="1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s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)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=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0,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other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dist(·)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to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∞</a:t>
                </a:r>
              </a:p>
              <a:p>
                <a:pPr>
                  <a:lnSpc>
                    <a:spcPts val="1000"/>
                  </a:lnSpc>
                  <a:tabLst>
                    <a:tab pos="495300" algn="l"/>
                  </a:tabLst>
                </a:pPr>
                <a:r>
                  <a:rPr lang="en-US" altLang="zh-CN" sz="1100" dirty="0" smtClean="0"/>
                  <a:t>	</a:t>
                </a:r>
                <a:r>
                  <a:rPr lang="en-US" altLang="zh-CN" sz="1100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2.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R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=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{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}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(the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“</a:t>
                </a:r>
                <a:r>
                  <a:rPr lang="en-US" altLang="zh-CN" sz="1100" dirty="0" smtClean="0">
                    <a:solidFill>
                      <a:srgbClr val="FF0000"/>
                    </a:solidFill>
                    <a:latin typeface="Microsoft YaHei UI" pitchFamily="18" charset="0"/>
                    <a:cs typeface="Microsoft YaHei UI" pitchFamily="18" charset="0"/>
                  </a:rPr>
                  <a:t>known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FF0000"/>
                    </a:solidFill>
                    <a:latin typeface="Microsoft YaHei UI" pitchFamily="18" charset="0"/>
                    <a:cs typeface="Microsoft YaHei UI" pitchFamily="18" charset="0"/>
                  </a:rPr>
                  <a:t>region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”)</a:t>
                </a:r>
              </a:p>
              <a:p>
                <a:pPr>
                  <a:lnSpc>
                    <a:spcPts val="1000"/>
                  </a:lnSpc>
                  <a:tabLst>
                    <a:tab pos="495300" algn="l"/>
                  </a:tabLst>
                </a:pPr>
                <a:r>
                  <a:rPr lang="en-US" altLang="zh-CN" sz="1100" dirty="0" smtClean="0"/>
                  <a:t>	</a:t>
                </a:r>
                <a:r>
                  <a:rPr lang="en-US" altLang="zh-CN" sz="1100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3.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while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R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Microsoft YaHei UI" pitchFamily="18" charset="0"/>
                      </a:rPr>
                      <m:t>≠</m:t>
                    </m:r>
                  </m:oMath>
                </a14:m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V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do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6" y="185699"/>
                <a:ext cx="2853345" cy="1431161"/>
              </a:xfrm>
              <a:prstGeom prst="rect">
                <a:avLst/>
              </a:prstGeom>
              <a:blipFill rotWithShape="1">
                <a:blip r:embed="rId2"/>
                <a:stretch>
                  <a:fillRect l="-3846" t="-9362" r="-2350" b="-2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"/>
          <p:cNvSpPr txBox="1"/>
          <p:nvPr/>
        </p:nvSpPr>
        <p:spPr>
          <a:xfrm>
            <a:off x="650960" y="1587500"/>
            <a:ext cx="105798" cy="6488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5.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6.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7.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8</a:t>
            </a: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1256" y="1585748"/>
            <a:ext cx="2282676" cy="6745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dist(·)</a:t>
            </a:r>
          </a:p>
          <a:p>
            <a:pPr>
              <a:lnSpc>
                <a:spcPts val="10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</a:p>
          <a:p>
            <a:pPr>
              <a:lnSpc>
                <a:spcPts val="10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v,z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v,z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</a:p>
          <a:p>
            <a:pPr>
              <a:lnSpc>
                <a:spcPts val="10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 smtClean="0"/>
              <a:t>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v,z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364" y="1559166"/>
            <a:ext cx="85016" cy="1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56" y="280194"/>
            <a:ext cx="3505200" cy="3048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6" y="127794"/>
            <a:ext cx="2209800" cy="335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4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5981" y="328728"/>
            <a:ext cx="102906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Key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9256" y="737394"/>
            <a:ext cx="3276599" cy="10618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>
                <a:tab pos="254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loop,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conditions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hold:</a:t>
            </a:r>
          </a:p>
          <a:p>
            <a:pPr>
              <a:tabLst>
                <a:tab pos="25400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(1)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>
                <a:tab pos="254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</a:p>
          <a:p>
            <a:pPr>
              <a:tabLst>
                <a:tab pos="254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    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;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01371" y="1956593"/>
            <a:ext cx="3274484" cy="82586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28600" indent="-228600">
              <a:buAutoNum type="arabicParenBoth" startAt="2"/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intermediate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 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  <a:p>
            <a:pPr>
              <a:lnSpc>
                <a:spcPts val="800"/>
              </a:lnSpc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4956" y="443822"/>
            <a:ext cx="104996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84956" y="1042194"/>
            <a:ext cx="3581400" cy="10618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makequeue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|V|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insert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operations,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total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|V|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deletemin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|V|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|E|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insert/decreasekey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operations.</a:t>
            </a:r>
          </a:p>
          <a:p>
            <a:pPr>
              <a:tabLst/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implementation;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binary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heap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overall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66056" y="2119508"/>
            <a:ext cx="1219200" cy="1487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O((|V|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|E|)log|V|)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856" y="280194"/>
            <a:ext cx="4191000" cy="304800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heap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  <a:endParaRPr lang="zh-CN" altLang="en-US" sz="1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965994"/>
            <a:ext cx="449670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800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6456" y="1271472"/>
            <a:ext cx="243015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Priority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implementations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323057" y="813594"/>
            <a:ext cx="35814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implementation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unordered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array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 values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potential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Dijkstra’s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algorithm).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9300" y="1444003"/>
            <a:ext cx="1909177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Initially,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3057" y="1714501"/>
            <a:ext cx="3352800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insert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decreasekey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fast,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involves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adjusting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 value,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O(1)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operation.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23056" y="2258779"/>
            <a:ext cx="3352801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deletemin,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hand,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requires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linear-time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list.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056" y="356394"/>
            <a:ext cx="46968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Array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0606" y="280194"/>
            <a:ext cx="72936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Distances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10606" y="737394"/>
            <a:ext cx="2726708" cy="1465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necessarily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paths.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77931" y="1458601"/>
            <a:ext cx="59471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Deﬁnition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600" y="1689100"/>
            <a:ext cx="3396456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 them.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052" y="65102"/>
            <a:ext cx="942566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Binary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heap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4456" y="300665"/>
            <a:ext cx="2859757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stored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complete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binary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4456" y="494106"/>
            <a:ext cx="2963953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enforced: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214" y="620452"/>
            <a:ext cx="3233257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key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less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equal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 its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children.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3746" y="938529"/>
            <a:ext cx="3435236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root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6717" y="1323250"/>
            <a:ext cx="3207609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insert,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bottom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 available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position),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bubble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.”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8670" y="1707971"/>
            <a:ext cx="3541034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swaps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height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/>
              <a:t>log</a:t>
            </a:r>
            <a:r>
              <a:rPr lang="en-US" altLang="zh-CN" sz="1100" baseline="-25000" dirty="0" smtClean="0"/>
              <a:t>2 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element.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6717" y="2092692"/>
            <a:ext cx="3292568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decrease key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similar,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except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already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 bubble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position.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7084" y="2566194"/>
            <a:ext cx="3563476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deletemin,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root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remove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heap, take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rightmost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bottom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lace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root.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sift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down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.”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Again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O(log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6978" y="356394"/>
            <a:ext cx="822341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i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-ary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heap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36978" y="748335"/>
            <a:ext cx="3037691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d-ary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heap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identical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binary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heap,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except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children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6978" y="1194593"/>
            <a:ext cx="2872581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height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52957" y="1351667"/>
            <a:ext cx="1692771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Θ(logd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Θ((log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)/(log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36978" y="1677200"/>
            <a:ext cx="3092193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Inserts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speeded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Θ(logd).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36978" y="1992336"/>
            <a:ext cx="2919069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Deletemin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operations,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however,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little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longer,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namely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logd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4300" y="1200623"/>
            <a:ext cx="3632341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presence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2174792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3850" y="207892"/>
            <a:ext cx="113332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405210" y="508794"/>
            <a:ext cx="3303268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Dijkstra’s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works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 point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pass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exclusively through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closer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than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67152" y="1118392"/>
            <a:ext cx="3189976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holds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83850" y="1322103"/>
            <a:ext cx="3324628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accommodate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complication?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crucial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invariant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Dijkstra’s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maintains 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overestimates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correct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74449" y="2228337"/>
            <a:ext cx="3218830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oﬀ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along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 edge: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551656" y="2648535"/>
            <a:ext cx="1035540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0" strike="sngStrike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551656" y="2815918"/>
            <a:ext cx="2125582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 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1217843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8002" y="-657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2947" y="123567"/>
            <a:ext cx="55784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23056" y="426155"/>
            <a:ext cx="1035540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0" strike="sngStrike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16909" y="580722"/>
            <a:ext cx="2160848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)}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30153" y="733930"/>
            <a:ext cx="3295774" cy="5539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28600" indent="-228600">
              <a:buAutoNum type="arabicPeriod"/>
              <a:tabLst>
                <a:tab pos="1397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correct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1397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second-last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1397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43166" y="1304211"/>
            <a:ext cx="3609963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28600" indent="-228600">
              <a:buAutoNum type="arabicPeriod" startAt="2"/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never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sense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safe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 instance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slew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extraneous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hurt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551656" y="1694474"/>
            <a:ext cx="187552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900792" y="1681650"/>
            <a:ext cx="1984518" cy="1594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u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/>
              <a:t>u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/>
              <a:t>u</a:t>
            </a:r>
            <a:r>
              <a:rPr lang="en-US" altLang="zh-CN" sz="1100" i="1" baseline="-25000" dirty="0" smtClean="0"/>
              <a:t>3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···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/>
              <a:t>u</a:t>
            </a:r>
            <a:r>
              <a:rPr lang="en-US" altLang="zh-CN" sz="1100" i="1" baseline="-25000" dirty="0" err="1" smtClean="0"/>
              <a:t>k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337602" y="1833717"/>
            <a:ext cx="1630254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325375" y="2043095"/>
            <a:ext cx="3651641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(why?).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sequence</a:t>
            </a:r>
          </a:p>
          <a:p>
            <a:pPr>
              <a:tabLst/>
            </a:pP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updates performed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includes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/>
              <a:t> </a:t>
            </a:r>
            <a:r>
              <a:rPr lang="en-US" altLang="zh-CN" sz="1100" i="1" dirty="0"/>
              <a:t>u</a:t>
            </a:r>
            <a:r>
              <a:rPr lang="en-US" altLang="zh-CN" sz="1100" baseline="-25000" dirty="0"/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),(</a:t>
            </a:r>
            <a:r>
              <a:rPr lang="en-US" altLang="zh-CN" sz="1100" i="1" dirty="0"/>
              <a:t>u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u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),...,(</a:t>
            </a:r>
            <a:r>
              <a:rPr lang="en-US" altLang="zh-CN" sz="1100" i="1" dirty="0" err="1" smtClean="0"/>
              <a:t>u</a:t>
            </a:r>
            <a:r>
              <a:rPr lang="en-US" altLang="zh-CN" sz="1100" i="1" baseline="-25000" dirty="0" err="1" smtClean="0"/>
              <a:t>k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(though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 necessarily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consecutively),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correctly computed.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326947" y="2756068"/>
            <a:ext cx="3298980" cy="5539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occur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happens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safe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943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5753972" y="-24341388"/>
            <a:ext cx="3985831" cy="17754"/>
          </a:xfrm>
          <a:custGeom>
            <a:avLst/>
            <a:gdLst>
              <a:gd name="connsiteX0" fmla="*/ 6350 w 3985831"/>
              <a:gd name="connsiteY0" fmla="*/ 6350 h 17754"/>
              <a:gd name="connsiteX1" fmla="*/ 3979481 w 3985831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85831" h="17754">
                <a:moveTo>
                  <a:pt x="6350" y="6350"/>
                </a:moveTo>
                <a:lnTo>
                  <a:pt x="397948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5756511" y="-24341388"/>
            <a:ext cx="17754" cy="1891360"/>
          </a:xfrm>
          <a:custGeom>
            <a:avLst/>
            <a:gdLst>
              <a:gd name="connsiteX0" fmla="*/ 6350 w 17754"/>
              <a:gd name="connsiteY0" fmla="*/ 1885010 h 1891360"/>
              <a:gd name="connsiteX1" fmla="*/ 6350 w 17754"/>
              <a:gd name="connsiteY1" fmla="*/ 6350 h 1891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891360">
                <a:moveTo>
                  <a:pt x="6350" y="188501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29724576" y="-24341388"/>
            <a:ext cx="17754" cy="1891360"/>
          </a:xfrm>
          <a:custGeom>
            <a:avLst/>
            <a:gdLst>
              <a:gd name="connsiteX0" fmla="*/ 6350 w 17754"/>
              <a:gd name="connsiteY0" fmla="*/ 1885010 h 1891360"/>
              <a:gd name="connsiteX1" fmla="*/ 6350 w 17754"/>
              <a:gd name="connsiteY1" fmla="*/ 6350 h 1891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891360">
                <a:moveTo>
                  <a:pt x="6350" y="188501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25753972" y="-22462728"/>
            <a:ext cx="3985831" cy="17754"/>
          </a:xfrm>
          <a:custGeom>
            <a:avLst/>
            <a:gdLst>
              <a:gd name="connsiteX0" fmla="*/ 6350 w 3985831"/>
              <a:gd name="connsiteY0" fmla="*/ 6350 h 17754"/>
              <a:gd name="connsiteX1" fmla="*/ 3979481 w 3985831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85831" h="17754">
                <a:moveTo>
                  <a:pt x="6350" y="6350"/>
                </a:moveTo>
                <a:lnTo>
                  <a:pt x="397948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0691" y="435248"/>
            <a:ext cx="187711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Bellman-Ford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466395" y="965994"/>
            <a:ext cx="3396895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still,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don’t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beforehand,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 sure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order?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0439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23805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7252" y="118947"/>
            <a:ext cx="3243797" cy="118750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  <a:tab pos="368300" algn="l"/>
                <a:tab pos="4445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    Bellman-Ford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endParaRPr lang="en-US" altLang="zh-CN" dirty="0" smtClean="0"/>
          </a:p>
          <a:p>
            <a:pPr>
              <a:tabLst>
                <a:tab pos="254000" algn="l"/>
                <a:tab pos="368300" algn="l"/>
                <a:tab pos="444500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000" algn="l"/>
                <a:tab pos="368300" algn="l"/>
                <a:tab pos="4445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still,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don’t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beforehand,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 sure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order?</a:t>
            </a:r>
          </a:p>
          <a:p>
            <a:pPr>
              <a:tabLst>
                <a:tab pos="254000" algn="l"/>
                <a:tab pos="368300" algn="l"/>
                <a:tab pos="4445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!</a:t>
            </a: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0" algn="l"/>
                <a:tab pos="368300" algn="l"/>
                <a:tab pos="444500" algn="l"/>
              </a:tabLst>
            </a:pPr>
            <a:r>
              <a:rPr lang="en-US" altLang="zh-CN" dirty="0" smtClean="0"/>
              <a:t>  	</a:t>
            </a: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1104900" y="1386120"/>
            <a:ext cx="1110882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546100" y="1574800"/>
            <a:ext cx="29591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533400" algn="l"/>
              </a:tabLst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Output: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s,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</a:p>
          <a:p>
            <a:pPr>
              <a:lnSpc>
                <a:spcPts val="1000"/>
              </a:lnSpc>
              <a:tabLst>
                <a:tab pos="533400" algn="l"/>
              </a:tabLst>
            </a:pPr>
            <a:r>
              <a:rPr lang="en-US" altLang="zh-CN" dirty="0" smtClean="0"/>
              <a:t>	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u.</a:t>
            </a:r>
          </a:p>
          <a:p>
            <a:pPr>
              <a:lnSpc>
                <a:spcPts val="1800"/>
              </a:lnSpc>
              <a:tabLst>
                <a:tab pos="533400" algn="l"/>
              </a:tabLst>
            </a:pP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558800" y="20701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1104900" y="2070100"/>
            <a:ext cx="723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prev(u)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nil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558800" y="2349500"/>
            <a:ext cx="1219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dist(s)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5.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repeat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|V|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times: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558800" y="26289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6.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7.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1104900" y="2616200"/>
            <a:ext cx="863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55600" algn="l"/>
              </a:tabLst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update(e)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362642" y="3099594"/>
            <a:ext cx="1530868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|).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42" y="1209329"/>
            <a:ext cx="3706280" cy="184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45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5456" y="334108"/>
            <a:ext cx="116378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cycles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463556" y="737393"/>
            <a:ext cx="3218196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sense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about 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463556" y="1270793"/>
            <a:ext cx="2643352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detect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existence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cycles: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475456" y="1651794"/>
            <a:ext cx="3071354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Instead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stopping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after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perform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extra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round.</a:t>
            </a:r>
          </a:p>
          <a:p>
            <a:pPr>
              <a:tabLst/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 ﬁnal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round.</a:t>
            </a:r>
          </a:p>
        </p:txBody>
      </p:sp>
    </p:spTree>
    <p:extLst>
      <p:ext uri="{BB962C8B-B14F-4D97-AF65-F5344CB8AC3E}">
        <p14:creationId xmlns:p14="http://schemas.microsoft.com/office/powerpoint/2010/main" val="4084236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37456" y="1346994"/>
            <a:ext cx="168956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dags</a:t>
            </a:r>
          </a:p>
        </p:txBody>
      </p:sp>
    </p:spTree>
    <p:extLst>
      <p:ext uri="{BB962C8B-B14F-4D97-AF65-F5344CB8AC3E}">
        <p14:creationId xmlns:p14="http://schemas.microsoft.com/office/powerpoint/2010/main" val="2267536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2253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4000" y="521350"/>
            <a:ext cx="3260871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subclasses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automatically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exclude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possibility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negative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cycles: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440335" y="976796"/>
            <a:ext cx="3278141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without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without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cycles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403176" y="1204522"/>
            <a:ext cx="3263467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already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eﬃciently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handle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former.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single-source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shortest-path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 acyclic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84000" y="1956594"/>
            <a:ext cx="3266920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perform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sequence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includes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 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subsequence.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403176" y="2413794"/>
            <a:ext cx="3037691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dag,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appear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increasing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linearized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order.</a:t>
            </a:r>
          </a:p>
        </p:txBody>
      </p:sp>
    </p:spTree>
    <p:extLst>
      <p:ext uri="{BB962C8B-B14F-4D97-AF65-F5344CB8AC3E}">
        <p14:creationId xmlns:p14="http://schemas.microsoft.com/office/powerpoint/2010/main" val="406206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37456" y="1299938"/>
            <a:ext cx="1535549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Breadth-ﬁrst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581088" y="589013"/>
            <a:ext cx="3445827" cy="17754"/>
          </a:xfrm>
          <a:custGeom>
            <a:avLst/>
            <a:gdLst>
              <a:gd name="connsiteX0" fmla="*/ 6350 w 3445827"/>
              <a:gd name="connsiteY0" fmla="*/ 6350 h 17754"/>
              <a:gd name="connsiteX1" fmla="*/ 3439477 w 3445827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45827" h="17754">
                <a:moveTo>
                  <a:pt x="6350" y="6350"/>
                </a:moveTo>
                <a:lnTo>
                  <a:pt x="343947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583615" y="589013"/>
            <a:ext cx="17754" cy="1970443"/>
          </a:xfrm>
          <a:custGeom>
            <a:avLst/>
            <a:gdLst>
              <a:gd name="connsiteX0" fmla="*/ 6350 w 17754"/>
              <a:gd name="connsiteY0" fmla="*/ 1964093 h 1970443"/>
              <a:gd name="connsiteX1" fmla="*/ 6350 w 17754"/>
              <a:gd name="connsiteY1" fmla="*/ 6350 h 19704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970443">
                <a:moveTo>
                  <a:pt x="6350" y="196409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011688" y="589013"/>
            <a:ext cx="17754" cy="1970443"/>
          </a:xfrm>
          <a:custGeom>
            <a:avLst/>
            <a:gdLst>
              <a:gd name="connsiteX0" fmla="*/ 6350 w 17754"/>
              <a:gd name="connsiteY0" fmla="*/ 1964093 h 1970443"/>
              <a:gd name="connsiteX1" fmla="*/ 6350 w 17754"/>
              <a:gd name="connsiteY1" fmla="*/ 6350 h 19704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970443">
                <a:moveTo>
                  <a:pt x="6350" y="196409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581088" y="2546756"/>
            <a:ext cx="3445827" cy="17754"/>
          </a:xfrm>
          <a:custGeom>
            <a:avLst/>
            <a:gdLst>
              <a:gd name="connsiteX0" fmla="*/ 6350 w 3445827"/>
              <a:gd name="connsiteY0" fmla="*/ 6350 h 17754"/>
              <a:gd name="connsiteX1" fmla="*/ 3439477 w 3445827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45827" h="17754">
                <a:moveTo>
                  <a:pt x="6350" y="6350"/>
                </a:moveTo>
                <a:lnTo>
                  <a:pt x="343947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469" y="165099"/>
            <a:ext cx="4100161" cy="12131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        A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single-source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shortest-path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dag-shortest-paths(G,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,s)</a:t>
            </a:r>
          </a:p>
          <a:p>
            <a:pPr>
              <a:lnSpc>
                <a:spcPts val="9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100" dirty="0" smtClean="0"/>
              <a:t>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(V,E);</a:t>
            </a:r>
          </a:p>
          <a:p>
            <a:pPr>
              <a:lnSpc>
                <a:spcPts val="11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100" dirty="0" smtClean="0"/>
              <a:t>	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0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100" dirty="0" smtClean="0"/>
              <a:t>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</a:p>
          <a:p>
            <a:pPr>
              <a:lnSpc>
                <a:spcPts val="10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100" dirty="0" smtClean="0"/>
              <a:t>	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787400" y="1460872"/>
            <a:ext cx="105798" cy="10336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5.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6.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7.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8.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965200" y="1422400"/>
            <a:ext cx="2152833" cy="10720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prev(u)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nil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dist(s)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(u,v)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/>
              <a:t>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update(e)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404813" y="2721708"/>
            <a:ext cx="3406382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Notice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scheme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require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just negate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2" y="356394"/>
            <a:ext cx="3802623" cy="224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24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1078" y="679869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3618" y="679856"/>
            <a:ext cx="17754" cy="2134298"/>
          </a:xfrm>
          <a:custGeom>
            <a:avLst/>
            <a:gdLst>
              <a:gd name="connsiteX0" fmla="*/ 6350 w 17754"/>
              <a:gd name="connsiteY0" fmla="*/ 2127948 h 2134298"/>
              <a:gd name="connsiteX1" fmla="*/ 6350 w 17754"/>
              <a:gd name="connsiteY1" fmla="*/ 6350 h 2134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134298">
                <a:moveTo>
                  <a:pt x="6350" y="212794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91685" y="679856"/>
            <a:ext cx="17754" cy="2134298"/>
          </a:xfrm>
          <a:custGeom>
            <a:avLst/>
            <a:gdLst>
              <a:gd name="connsiteX0" fmla="*/ 6350 w 17754"/>
              <a:gd name="connsiteY0" fmla="*/ 2127948 h 2134298"/>
              <a:gd name="connsiteX1" fmla="*/ 6350 w 17754"/>
              <a:gd name="connsiteY1" fmla="*/ 6350 h 2134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134298">
                <a:moveTo>
                  <a:pt x="6350" y="212794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1078" y="2801454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5386" y="107174"/>
            <a:ext cx="1101264" cy="802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4191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bfs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31059" y="909958"/>
            <a:ext cx="429605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Input: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81056" y="901699"/>
            <a:ext cx="3125856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undirected;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1422400"/>
            <a:ext cx="169918" cy="12900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5.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6.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7.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8.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9.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10</a:t>
            </a: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87400" y="1409700"/>
            <a:ext cx="22225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[s]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empty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eject(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inject(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56" y="127794"/>
            <a:ext cx="4038600" cy="4572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" y="280195"/>
            <a:ext cx="276122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1634383"/>
            <a:ext cx="3300716" cy="138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6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607" y="2058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856" y="280194"/>
            <a:ext cx="2010102" cy="17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Correctness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eﬃciency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58882" y="877027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0656" y="1075056"/>
            <a:ext cx="3480563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0,1,2,...,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 ≤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set;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 distances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∞;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(3)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8765" y="1972048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18765" y="2220330"/>
            <a:ext cx="2202526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0656" y="508794"/>
            <a:ext cx="3886200" cy="164916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tabLst>
                <a:tab pos="2540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treats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rarely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applications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found.</a:t>
            </a:r>
          </a:p>
          <a:p>
            <a:pPr>
              <a:tabLst>
                <a:tab pos="254000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0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l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.</a:t>
            </a: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0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sometimes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write </a:t>
            </a:r>
            <a:r>
              <a:rPr lang="en-US" altLang="zh-CN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altLang="zh-CN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l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uv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.</a:t>
            </a: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37456" y="1357461"/>
            <a:ext cx="156267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Dijkstra’s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9281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256" y="210010"/>
            <a:ext cx="3657599" cy="32367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  <a:tab pos="4826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  An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adaption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breadth-ﬁrst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>
                <a:tab pos="254000" algn="l"/>
                <a:tab pos="482600" algn="l"/>
              </a:tabLst>
            </a:pP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adapt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 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2060"/>
                </a:solidFill>
              </a:rPr>
              <a:t>l</a:t>
            </a:r>
            <a:r>
              <a:rPr lang="en-US" altLang="zh-CN" sz="1100" i="1" baseline="-25000" dirty="0">
                <a:solidFill>
                  <a:srgbClr val="002060"/>
                </a:solidFill>
              </a:rPr>
              <a:t>e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are positive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integers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  <a:p>
            <a:pPr>
              <a:tabLst>
                <a:tab pos="254000" algn="l"/>
                <a:tab pos="482600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trick:</a:t>
            </a:r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replace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2060"/>
                </a:solidFill>
              </a:rPr>
              <a:t>l</a:t>
            </a:r>
            <a:r>
              <a:rPr lang="en-US" altLang="zh-CN" sz="1100" i="1" baseline="-25000" dirty="0">
                <a:solidFill>
                  <a:srgbClr val="002060"/>
                </a:solidFill>
              </a:rPr>
              <a:t>e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by adding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</a:rPr>
              <a:t>l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e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dummy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sz="1100" dirty="0" smtClean="0"/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might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</a:t>
            </a: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length.</a:t>
            </a: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56" y="2108994"/>
            <a:ext cx="895357" cy="40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1612</Words>
  <Application>Microsoft Office PowerPoint</Application>
  <PresentationFormat>自定义</PresentationFormat>
  <Paragraphs>283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Which heap is best?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linxl</cp:lastModifiedBy>
  <cp:revision>39</cp:revision>
  <dcterms:created xsi:type="dcterms:W3CDTF">2006-08-16T00:00:00Z</dcterms:created>
  <dcterms:modified xsi:type="dcterms:W3CDTF">2018-04-25T03:29:53Z</dcterms:modified>
</cp:coreProperties>
</file>