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62" r:id="rId2"/>
    <p:sldId id="315" r:id="rId3"/>
    <p:sldId id="326" r:id="rId4"/>
    <p:sldId id="317" r:id="rId5"/>
    <p:sldId id="318" r:id="rId6"/>
    <p:sldId id="319" r:id="rId7"/>
    <p:sldId id="320" r:id="rId8"/>
    <p:sldId id="321" r:id="rId9"/>
    <p:sldId id="322" r:id="rId10"/>
    <p:sldId id="323" r:id="rId11"/>
    <p:sldId id="324" r:id="rId12"/>
    <p:sldId id="277" r:id="rId13"/>
    <p:sldId id="278" r:id="rId14"/>
    <p:sldId id="327" r:id="rId15"/>
    <p:sldId id="304" r:id="rId16"/>
    <p:sldId id="305" r:id="rId17"/>
    <p:sldId id="296" r:id="rId18"/>
    <p:sldId id="297" r:id="rId19"/>
    <p:sldId id="298" r:id="rId20"/>
    <p:sldId id="299" r:id="rId21"/>
    <p:sldId id="300" r:id="rId22"/>
    <p:sldId id="301" r:id="rId23"/>
    <p:sldId id="302" r:id="rId24"/>
    <p:sldId id="303" r:id="rId25"/>
    <p:sldId id="306" r:id="rId26"/>
    <p:sldId id="307" r:id="rId27"/>
    <p:sldId id="308" r:id="rId28"/>
    <p:sldId id="309" r:id="rId29"/>
    <p:sldId id="310" r:id="rId30"/>
    <p:sldId id="311" r:id="rId31"/>
    <p:sldId id="312" r:id="rId32"/>
    <p:sldId id="313" r:id="rId33"/>
    <p:sldId id="281" r:id="rId34"/>
    <p:sldId id="282" r:id="rId35"/>
    <p:sldId id="283" r:id="rId36"/>
    <p:sldId id="284" r:id="rId37"/>
    <p:sldId id="285" r:id="rId38"/>
    <p:sldId id="286" r:id="rId39"/>
    <p:sldId id="287" r:id="rId40"/>
    <p:sldId id="288" r:id="rId41"/>
  </p:sldIdLst>
  <p:sldSz cx="4610100" cy="3460750"/>
  <p:notesSz cx="4610100" cy="346075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41" d="100"/>
          <a:sy n="141" d="100"/>
        </p:scale>
        <p:origin x="-1476" y="-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1997075" cy="1730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2611438" y="0"/>
            <a:ext cx="1997075" cy="1730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E1BBF2-691F-401F-ABE2-4E58D3B73165}" type="datetimeFigureOut">
              <a:rPr lang="zh-CN" altLang="en-US" smtClean="0"/>
              <a:t>2018/5/28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441450" y="260350"/>
            <a:ext cx="1727200" cy="129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460375" y="1644650"/>
            <a:ext cx="3689350" cy="1557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3287713"/>
            <a:ext cx="1997075" cy="1730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2611438" y="3287713"/>
            <a:ext cx="1997075" cy="1730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6B761F-7F8A-46AF-B72A-2A232768DC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0195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374670" indent="-144104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576415" indent="-115283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806981" indent="-115283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1037547" indent="-115283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1268113" indent="-115283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1498679" indent="-115283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1729245" indent="-115283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1959811" indent="-115283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D51CF84B-7ECA-4755-B337-C2724C1D4EDD}" type="slidenum">
              <a:rPr kumimoji="0" lang="en-US" altLang="zh-CN" sz="600">
                <a:latin typeface="Arial" pitchFamily="34" charset="0"/>
              </a:rPr>
              <a:pPr eaLnBrk="1" hangingPunct="1"/>
              <a:t>7</a:t>
            </a:fld>
            <a:endParaRPr kumimoji="0" lang="en-US" altLang="zh-CN" sz="600">
              <a:latin typeface="Arial" pitchFamily="34" charset="0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kumimoji="1" lang="zh-CN" altLang="zh-CN" smtClean="0">
              <a:solidFill>
                <a:srgbClr val="000066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6B761F-7F8A-46AF-B72A-2A232768DCB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08345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374670" indent="-144104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576415" indent="-115283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806981" indent="-115283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1037547" indent="-115283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1268113" indent="-115283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1498679" indent="-115283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1729245" indent="-115283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1959811" indent="-115283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2771C628-78CD-43B4-B19E-39C266F89EAF}" type="slidenum">
              <a:rPr kumimoji="0" lang="en-US" altLang="zh-CN" sz="600">
                <a:latin typeface="Arial" pitchFamily="34" charset="0"/>
              </a:rPr>
              <a:pPr eaLnBrk="1" hangingPunct="1"/>
              <a:t>14</a:t>
            </a:fld>
            <a:endParaRPr kumimoji="0" lang="en-US" altLang="zh-CN" sz="600">
              <a:latin typeface="Arial" pitchFamily="34" charset="0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kumimoji="1" lang="en-US" altLang="zh-CN" smtClean="0">
                <a:solidFill>
                  <a:srgbClr val="000066"/>
                </a:solidFill>
              </a:rPr>
              <a:t>Enumerative Combinatorics</a:t>
            </a:r>
            <a:r>
              <a:rPr lang="en-US" altLang="zh-CN" smtClean="0"/>
              <a:t> </a:t>
            </a:r>
            <a:r>
              <a:rPr lang="zh-CN" altLang="en-US" smtClean="0"/>
              <a:t>：</a:t>
            </a:r>
            <a:r>
              <a:rPr lang="en-US" altLang="zh-CN" smtClean="0"/>
              <a:t>《</a:t>
            </a:r>
            <a:r>
              <a:rPr lang="zh-CN" altLang="en-US" smtClean="0"/>
              <a:t>计数组合学</a:t>
            </a:r>
            <a:r>
              <a:rPr lang="en-US" altLang="zh-CN" smtClean="0"/>
              <a:t>》 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374670" indent="-144104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576415" indent="-115283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806981" indent="-115283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1037547" indent="-115283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1268113" indent="-115283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1498679" indent="-115283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1729245" indent="-115283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1959811" indent="-115283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E2F555B4-D9EB-4F7D-898D-E8AA88A85884}" type="slidenum">
              <a:rPr kumimoji="0" lang="en-US" altLang="zh-CN" sz="600">
                <a:latin typeface="Arial" pitchFamily="34" charset="0"/>
              </a:rPr>
              <a:pPr eaLnBrk="1" hangingPunct="1"/>
              <a:t>23</a:t>
            </a:fld>
            <a:endParaRPr kumimoji="0" lang="en-US" altLang="zh-CN" sz="600">
              <a:latin typeface="Arial" pitchFamily="34" charset="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smtClean="0"/>
              <a:t>m[2,5]</a:t>
            </a:r>
          </a:p>
          <a:p>
            <a:pPr eaLnBrk="1" hangingPunct="1"/>
            <a:r>
              <a:rPr lang="en-US" altLang="zh-CN" smtClean="0"/>
              <a:t>m[2,2] + m[3,5] + 35*15*20 = 0 + 2500 + 10500 = 13000</a:t>
            </a:r>
          </a:p>
          <a:p>
            <a:pPr eaLnBrk="1" hangingPunct="1"/>
            <a:r>
              <a:rPr lang="en-US" altLang="zh-CN" b="1" smtClean="0"/>
              <a:t>m[2,3] + m[4,5] + 35*5*20 = 2625 + 1000 + 3500 = 7125</a:t>
            </a:r>
          </a:p>
          <a:p>
            <a:pPr eaLnBrk="1" hangingPunct="1"/>
            <a:r>
              <a:rPr lang="en-US" altLang="zh-CN" smtClean="0"/>
              <a:t>m[2,4] + m[5,5] + 35*10*20 = 4375 + 0 + 7000 = 11375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5757" y="1072832"/>
            <a:ext cx="3918585" cy="7267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5/28/2018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3333B2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5/28/2018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3333B2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5/28/2018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3333B2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5/28/2018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5/28/2018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3319272" y="3218497"/>
            <a:ext cx="1060323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0A12F2-4642-49F7-9FEA-42032DBB705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9437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5300" y="83858"/>
            <a:ext cx="4419498" cy="1873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3333B2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47294" y="943406"/>
            <a:ext cx="3915511" cy="14484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567434" y="3218497"/>
            <a:ext cx="1475232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5/28/2018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3319272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2450" y="1315048"/>
            <a:ext cx="342900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400" b="1" dirty="0">
                <a:solidFill>
                  <a:srgbClr val="0000FF"/>
                </a:solidFill>
              </a:rPr>
              <a:t>Chapter 6.  Dynamic programming</a:t>
            </a:r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灯片编号占位符 2"/>
          <p:cNvSpPr>
            <a:spLocks noGrp="1"/>
          </p:cNvSpPr>
          <p:nvPr>
            <p:ph type="sldNum" sz="quarter" idx="10"/>
          </p:nvPr>
        </p:nvSpPr>
        <p:spPr>
          <a:xfrm>
            <a:off x="3319272" y="3218497"/>
            <a:ext cx="1060323" cy="107722"/>
          </a:xfrm>
          <a:noFill/>
        </p:spPr>
        <p:txBody>
          <a:bodyPr/>
          <a:lstStyle>
            <a:lvl1pPr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374670" indent="-144104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576415" indent="-115283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806981" indent="-115283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1037547" indent="-115283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1268113" indent="-115283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1498679" indent="-115283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1729245" indent="-115283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1959811" indent="-115283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72388672-D61E-40C8-B387-F7A105EA301B}" type="slidenum">
              <a:rPr kumimoji="0" lang="en-US" altLang="zh-CN" sz="700">
                <a:solidFill>
                  <a:schemeClr val="bg2"/>
                </a:solidFill>
              </a:rPr>
              <a:pPr eaLnBrk="1" hangingPunct="1"/>
              <a:t>10</a:t>
            </a:fld>
            <a:endParaRPr kumimoji="0" lang="en-US" altLang="zh-CN" sz="700">
              <a:solidFill>
                <a:schemeClr val="bg2"/>
              </a:solidFill>
            </a:endParaRPr>
          </a:p>
        </p:txBody>
      </p:sp>
      <p:sp>
        <p:nvSpPr>
          <p:cNvPr id="14339" name="Text Box 2"/>
          <p:cNvSpPr txBox="1">
            <a:spLocks noChangeArrowheads="1"/>
          </p:cNvSpPr>
          <p:nvPr/>
        </p:nvSpPr>
        <p:spPr bwMode="auto">
          <a:xfrm>
            <a:off x="653097" y="192264"/>
            <a:ext cx="3726498" cy="2620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6113" tIns="23057" rIns="46113" bIns="23057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en-US" altLang="zh-CN" sz="1400" b="1" dirty="0">
                <a:solidFill>
                  <a:srgbClr val="000066"/>
                </a:solidFill>
              </a:rPr>
              <a:t>Construct an optimal solution</a:t>
            </a:r>
          </a:p>
        </p:txBody>
      </p:sp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9" y="684989"/>
            <a:ext cx="4398851" cy="1533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1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340" y="2384072"/>
            <a:ext cx="1770125" cy="4893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9334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0392" y="2426169"/>
            <a:ext cx="1522095" cy="4860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9335" name="Line 7"/>
          <p:cNvSpPr>
            <a:spLocks noChangeShapeType="1"/>
          </p:cNvSpPr>
          <p:nvPr/>
        </p:nvSpPr>
        <p:spPr bwMode="auto">
          <a:xfrm flipV="1">
            <a:off x="691515" y="1192036"/>
            <a:ext cx="153670" cy="153811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6113" tIns="23057" rIns="46113" bIns="23057">
            <a:spAutoFit/>
          </a:bodyPr>
          <a:lstStyle/>
          <a:p>
            <a:endParaRPr lang="zh-CN" altLang="en-US"/>
          </a:p>
        </p:txBody>
      </p:sp>
      <p:sp>
        <p:nvSpPr>
          <p:cNvPr id="99336" name="Line 8"/>
          <p:cNvSpPr>
            <a:spLocks noChangeShapeType="1"/>
          </p:cNvSpPr>
          <p:nvPr/>
        </p:nvSpPr>
        <p:spPr bwMode="auto">
          <a:xfrm flipV="1">
            <a:off x="922020" y="961320"/>
            <a:ext cx="115253" cy="115358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6113" tIns="23057" rIns="46113" bIns="23057">
            <a:spAutoFit/>
          </a:bodyPr>
          <a:lstStyle/>
          <a:p>
            <a:endParaRPr lang="zh-CN" altLang="en-US"/>
          </a:p>
        </p:txBody>
      </p:sp>
      <p:sp>
        <p:nvSpPr>
          <p:cNvPr id="99337" name="Line 9"/>
          <p:cNvSpPr>
            <a:spLocks noChangeShapeType="1"/>
          </p:cNvSpPr>
          <p:nvPr/>
        </p:nvSpPr>
        <p:spPr bwMode="auto">
          <a:xfrm>
            <a:off x="1190943" y="999772"/>
            <a:ext cx="76835" cy="153811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6113" tIns="23057" rIns="46113" bIns="23057">
            <a:spAutoFit/>
          </a:bodyPr>
          <a:lstStyle/>
          <a:p>
            <a:endParaRPr lang="zh-CN" altLang="en-US"/>
          </a:p>
        </p:txBody>
      </p:sp>
      <p:sp>
        <p:nvSpPr>
          <p:cNvPr id="99338" name="Line 10"/>
          <p:cNvSpPr>
            <a:spLocks noChangeShapeType="1"/>
          </p:cNvSpPr>
          <p:nvPr/>
        </p:nvSpPr>
        <p:spPr bwMode="auto">
          <a:xfrm>
            <a:off x="1313399" y="1300185"/>
            <a:ext cx="230505" cy="422981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6113" tIns="23057" rIns="46113" bIns="23057">
            <a:spAutoFit/>
          </a:bodyPr>
          <a:lstStyle/>
          <a:p>
            <a:endParaRPr lang="zh-CN" altLang="en-US"/>
          </a:p>
        </p:txBody>
      </p:sp>
      <p:sp>
        <p:nvSpPr>
          <p:cNvPr id="99339" name="Line 11"/>
          <p:cNvSpPr>
            <a:spLocks noChangeShapeType="1"/>
          </p:cNvSpPr>
          <p:nvPr/>
        </p:nvSpPr>
        <p:spPr bwMode="auto">
          <a:xfrm flipV="1">
            <a:off x="1575118" y="1576564"/>
            <a:ext cx="129659" cy="153811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6113" tIns="23057" rIns="46113" bIns="23057">
            <a:spAutoFit/>
          </a:bodyPr>
          <a:lstStyle/>
          <a:p>
            <a:endParaRPr lang="zh-CN" altLang="en-US"/>
          </a:p>
        </p:txBody>
      </p:sp>
      <p:sp>
        <p:nvSpPr>
          <p:cNvPr id="99340" name="Line 12"/>
          <p:cNvSpPr>
            <a:spLocks noChangeShapeType="1"/>
          </p:cNvSpPr>
          <p:nvPr/>
        </p:nvSpPr>
        <p:spPr bwMode="auto">
          <a:xfrm flipV="1">
            <a:off x="1750398" y="961320"/>
            <a:ext cx="230505" cy="461433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6113" tIns="23057" rIns="46113" bIns="23057">
            <a:spAutoFit/>
          </a:bodyPr>
          <a:lstStyle/>
          <a:p>
            <a:endParaRPr lang="zh-CN" altLang="en-US"/>
          </a:p>
        </p:txBody>
      </p:sp>
      <p:sp>
        <p:nvSpPr>
          <p:cNvPr id="99341" name="Line 13"/>
          <p:cNvSpPr>
            <a:spLocks noChangeShapeType="1"/>
          </p:cNvSpPr>
          <p:nvPr/>
        </p:nvSpPr>
        <p:spPr bwMode="auto">
          <a:xfrm>
            <a:off x="2067342" y="1002176"/>
            <a:ext cx="76835" cy="153811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6113" tIns="23057" rIns="46113" bIns="23057">
            <a:spAutoFit/>
          </a:bodyPr>
          <a:lstStyle/>
          <a:p>
            <a:endParaRPr lang="zh-CN" altLang="en-US"/>
          </a:p>
        </p:txBody>
      </p:sp>
      <p:sp>
        <p:nvSpPr>
          <p:cNvPr id="99342" name="Line 14"/>
          <p:cNvSpPr>
            <a:spLocks noChangeShapeType="1"/>
          </p:cNvSpPr>
          <p:nvPr/>
        </p:nvSpPr>
        <p:spPr bwMode="auto">
          <a:xfrm>
            <a:off x="2221012" y="1292974"/>
            <a:ext cx="230505" cy="422981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6113" tIns="23057" rIns="46113" bIns="23057">
            <a:spAutoFit/>
          </a:bodyPr>
          <a:lstStyle/>
          <a:p>
            <a:endParaRPr lang="zh-CN" altLang="en-US"/>
          </a:p>
        </p:txBody>
      </p:sp>
      <p:sp>
        <p:nvSpPr>
          <p:cNvPr id="99343" name="Line 15"/>
          <p:cNvSpPr>
            <a:spLocks noChangeShapeType="1"/>
          </p:cNvSpPr>
          <p:nvPr/>
        </p:nvSpPr>
        <p:spPr bwMode="auto">
          <a:xfrm>
            <a:off x="2590781" y="1778441"/>
            <a:ext cx="283329" cy="1442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6113" tIns="23057" rIns="46113" bIns="23057">
            <a:spAutoFit/>
          </a:bodyPr>
          <a:lstStyle/>
          <a:p>
            <a:endParaRPr lang="zh-CN" altLang="en-US"/>
          </a:p>
        </p:txBody>
      </p:sp>
      <p:sp>
        <p:nvSpPr>
          <p:cNvPr id="99344" name="Line 16"/>
          <p:cNvSpPr>
            <a:spLocks noChangeShapeType="1"/>
          </p:cNvSpPr>
          <p:nvPr/>
        </p:nvSpPr>
        <p:spPr bwMode="auto">
          <a:xfrm flipV="1">
            <a:off x="2958148" y="1576564"/>
            <a:ext cx="129659" cy="153811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6113" tIns="23057" rIns="46113" bIns="23057">
            <a:spAutoFit/>
          </a:bodyPr>
          <a:lstStyle/>
          <a:p>
            <a:endParaRPr lang="zh-CN" altLang="en-US"/>
          </a:p>
        </p:txBody>
      </p:sp>
      <p:sp>
        <p:nvSpPr>
          <p:cNvPr id="99345" name="Line 17"/>
          <p:cNvSpPr>
            <a:spLocks noChangeShapeType="1"/>
          </p:cNvSpPr>
          <p:nvPr/>
        </p:nvSpPr>
        <p:spPr bwMode="auto">
          <a:xfrm flipV="1">
            <a:off x="3133428" y="961320"/>
            <a:ext cx="230505" cy="461433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6113" tIns="23057" rIns="46113" bIns="23057">
            <a:spAutoFit/>
          </a:bodyPr>
          <a:lstStyle/>
          <a:p>
            <a:endParaRPr lang="zh-CN" altLang="en-US"/>
          </a:p>
        </p:txBody>
      </p:sp>
      <p:sp>
        <p:nvSpPr>
          <p:cNvPr id="99346" name="Line 18"/>
          <p:cNvSpPr>
            <a:spLocks noChangeShapeType="1"/>
          </p:cNvSpPr>
          <p:nvPr/>
        </p:nvSpPr>
        <p:spPr bwMode="auto">
          <a:xfrm>
            <a:off x="3471982" y="961320"/>
            <a:ext cx="98445" cy="115358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6113" tIns="23057" rIns="46113" bIns="23057">
            <a:spAutoFit/>
          </a:bodyPr>
          <a:lstStyle/>
          <a:p>
            <a:endParaRPr lang="zh-CN" altLang="en-US"/>
          </a:p>
        </p:txBody>
      </p:sp>
      <p:sp>
        <p:nvSpPr>
          <p:cNvPr id="99347" name="Line 19"/>
          <p:cNvSpPr>
            <a:spLocks noChangeShapeType="1"/>
          </p:cNvSpPr>
          <p:nvPr/>
        </p:nvSpPr>
        <p:spPr bwMode="auto">
          <a:xfrm>
            <a:off x="3702487" y="1192036"/>
            <a:ext cx="139263" cy="153811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6113" tIns="23057" rIns="46113" bIns="23057">
            <a:spAutoFit/>
          </a:bodyPr>
          <a:lstStyle/>
          <a:p>
            <a:endParaRPr lang="zh-CN" altLang="en-US"/>
          </a:p>
        </p:txBody>
      </p:sp>
      <p:sp>
        <p:nvSpPr>
          <p:cNvPr id="99348" name="Text Box 20"/>
          <p:cNvSpPr txBox="1">
            <a:spLocks noChangeArrowheads="1"/>
          </p:cNvSpPr>
          <p:nvPr/>
        </p:nvSpPr>
        <p:spPr bwMode="auto">
          <a:xfrm>
            <a:off x="1603954" y="422981"/>
            <a:ext cx="2838045" cy="26200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6113" tIns="23057" rIns="46113" bIns="23057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400" dirty="0">
                <a:solidFill>
                  <a:schemeClr val="hlink"/>
                </a:solidFill>
              </a:rPr>
              <a:t>Can we avoid some computations?</a:t>
            </a:r>
          </a:p>
        </p:txBody>
      </p:sp>
    </p:spTree>
    <p:extLst>
      <p:ext uri="{BB962C8B-B14F-4D97-AF65-F5344CB8AC3E}">
        <p14:creationId xmlns:p14="http://schemas.microsoft.com/office/powerpoint/2010/main" val="4016873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9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93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93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93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93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93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93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93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93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93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93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993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993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993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993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993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993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4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993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993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993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993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993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993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993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993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6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993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993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93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993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93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35" grpId="0" animBg="1"/>
      <p:bldP spid="99336" grpId="0" animBg="1"/>
      <p:bldP spid="99337" grpId="0" animBg="1"/>
      <p:bldP spid="99338" grpId="0" animBg="1"/>
      <p:bldP spid="99339" grpId="0" animBg="1"/>
      <p:bldP spid="99340" grpId="0" animBg="1"/>
      <p:bldP spid="99341" grpId="0" animBg="1"/>
      <p:bldP spid="99342" grpId="0" animBg="1"/>
      <p:bldP spid="99343" grpId="0" animBg="1"/>
      <p:bldP spid="99344" grpId="0" animBg="1"/>
      <p:bldP spid="99345" grpId="0" animBg="1"/>
      <p:bldP spid="99346" grpId="0" animBg="1"/>
      <p:bldP spid="99347" grpId="0" animBg="1"/>
      <p:bldP spid="9934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灯片编号占位符 2"/>
          <p:cNvSpPr>
            <a:spLocks noGrp="1"/>
          </p:cNvSpPr>
          <p:nvPr>
            <p:ph type="sldNum" sz="quarter" idx="10"/>
          </p:nvPr>
        </p:nvSpPr>
        <p:spPr>
          <a:xfrm>
            <a:off x="3319272" y="3218497"/>
            <a:ext cx="1060323" cy="107722"/>
          </a:xfrm>
          <a:noFill/>
        </p:spPr>
        <p:txBody>
          <a:bodyPr/>
          <a:lstStyle>
            <a:lvl1pPr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374670" indent="-144104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576415" indent="-115283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806981" indent="-115283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1037547" indent="-115283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1268113" indent="-115283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1498679" indent="-115283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1729245" indent="-115283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1959811" indent="-115283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D7F51BAB-3E6E-47E3-A958-33BC3D62A1D7}" type="slidenum">
              <a:rPr kumimoji="0" lang="en-US" altLang="zh-CN" sz="700">
                <a:solidFill>
                  <a:schemeClr val="bg2"/>
                </a:solidFill>
              </a:rPr>
              <a:pPr eaLnBrk="1" hangingPunct="1"/>
              <a:t>11</a:t>
            </a:fld>
            <a:endParaRPr kumimoji="0" lang="en-US" altLang="zh-CN" sz="700">
              <a:solidFill>
                <a:schemeClr val="bg2"/>
              </a:solidFill>
            </a:endParaRPr>
          </a:p>
        </p:txBody>
      </p:sp>
      <p:pic>
        <p:nvPicPr>
          <p:cNvPr id="10035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1380" y="2345620"/>
            <a:ext cx="1791216" cy="571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4" name="Text Box 2"/>
          <p:cNvSpPr txBox="1">
            <a:spLocks noChangeArrowheads="1"/>
          </p:cNvSpPr>
          <p:nvPr/>
        </p:nvSpPr>
        <p:spPr bwMode="auto">
          <a:xfrm>
            <a:off x="653097" y="192264"/>
            <a:ext cx="3726498" cy="2620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6113" tIns="23057" rIns="46113" bIns="23057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en-US" altLang="zh-CN" sz="1400" b="1" dirty="0">
                <a:solidFill>
                  <a:srgbClr val="000066"/>
                </a:solidFill>
              </a:rPr>
              <a:t>Constructing the fastest way</a:t>
            </a:r>
          </a:p>
        </p:txBody>
      </p:sp>
      <p:sp>
        <p:nvSpPr>
          <p:cNvPr id="100355" name="Text Box 3"/>
          <p:cNvSpPr txBox="1">
            <a:spLocks noChangeArrowheads="1"/>
          </p:cNvSpPr>
          <p:nvPr/>
        </p:nvSpPr>
        <p:spPr bwMode="auto">
          <a:xfrm>
            <a:off x="230505" y="1786452"/>
            <a:ext cx="4379595" cy="1520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6113" tIns="23057" rIns="46113" bIns="23057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l" eaLnBrk="1" hangingPunct="1">
              <a:buFontTx/>
              <a:buChar char="•"/>
            </a:pPr>
            <a:r>
              <a:rPr lang="en-US" altLang="zh-CN" sz="1200">
                <a:solidFill>
                  <a:srgbClr val="000066"/>
                </a:solidFill>
              </a:rPr>
              <a:t>  In the example described above, PRINT-STATIONS would produce the output</a:t>
            </a:r>
          </a:p>
          <a:p>
            <a:pPr algn="l" eaLnBrk="1" hangingPunct="1"/>
            <a:r>
              <a:rPr lang="en-US" altLang="zh-CN" sz="1200">
                <a:solidFill>
                  <a:srgbClr val="000066"/>
                </a:solidFill>
              </a:rPr>
              <a:t>    </a:t>
            </a:r>
            <a:r>
              <a:rPr lang="en-US" altLang="zh-CN" sz="1200"/>
              <a:t>line 1, station 6</a:t>
            </a:r>
          </a:p>
          <a:p>
            <a:pPr algn="l" eaLnBrk="1" hangingPunct="1"/>
            <a:r>
              <a:rPr lang="en-US" altLang="zh-CN" sz="1200"/>
              <a:t>    line 2, station 5</a:t>
            </a:r>
          </a:p>
          <a:p>
            <a:pPr algn="l" eaLnBrk="1" hangingPunct="1"/>
            <a:r>
              <a:rPr lang="en-US" altLang="zh-CN" sz="1200">
                <a:solidFill>
                  <a:srgbClr val="000066"/>
                </a:solidFill>
              </a:rPr>
              <a:t>    </a:t>
            </a:r>
            <a:r>
              <a:rPr lang="en-US" altLang="zh-CN" sz="1200"/>
              <a:t>line 2, station 4</a:t>
            </a:r>
          </a:p>
          <a:p>
            <a:pPr algn="l" eaLnBrk="1" hangingPunct="1"/>
            <a:r>
              <a:rPr lang="en-US" altLang="zh-CN" sz="1200"/>
              <a:t>    line 1, station 3</a:t>
            </a:r>
          </a:p>
          <a:p>
            <a:pPr algn="l" eaLnBrk="1" hangingPunct="1"/>
            <a:r>
              <a:rPr lang="en-US" altLang="zh-CN" sz="1200">
                <a:solidFill>
                  <a:srgbClr val="000066"/>
                </a:solidFill>
              </a:rPr>
              <a:t>    </a:t>
            </a:r>
            <a:r>
              <a:rPr lang="en-US" altLang="zh-CN" sz="1200"/>
              <a:t>line 2, station 2</a:t>
            </a:r>
          </a:p>
          <a:p>
            <a:pPr algn="l" eaLnBrk="1" hangingPunct="1"/>
            <a:r>
              <a:rPr lang="en-US" altLang="zh-CN" sz="1200"/>
              <a:t>    line 1, station 1</a:t>
            </a:r>
          </a:p>
        </p:txBody>
      </p:sp>
      <p:pic>
        <p:nvPicPr>
          <p:cNvPr id="10035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768" y="576791"/>
            <a:ext cx="2934137" cy="11631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035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2348" y="1999544"/>
            <a:ext cx="2852499" cy="13170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02321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00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00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0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00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5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7250" y="1315048"/>
            <a:ext cx="289560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400" b="1" dirty="0">
                <a:solidFill>
                  <a:schemeClr val="tx1"/>
                </a:solidFill>
              </a:rPr>
              <a:t>Chain matrix multiplication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7650" y="206375"/>
            <a:ext cx="396240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400" b="1" dirty="0"/>
              <a:t>The problem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3579" y="511175"/>
            <a:ext cx="4156491" cy="7950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60655">
              <a:lnSpc>
                <a:spcPts val="1400"/>
              </a:lnSpc>
            </a:pPr>
            <a:r>
              <a:rPr sz="1000" dirty="0">
                <a:latin typeface="Tahoma"/>
                <a:cs typeface="Tahoma"/>
              </a:rPr>
              <a:t>Suppose that we want to multiply four matrices, </a:t>
            </a:r>
            <a:r>
              <a:rPr sz="1000" i="1" dirty="0">
                <a:latin typeface="Arial"/>
                <a:cs typeface="Arial"/>
              </a:rPr>
              <a:t>A</a:t>
            </a:r>
            <a:r>
              <a:rPr sz="1000" dirty="0">
                <a:latin typeface="Tahoma"/>
                <a:cs typeface="Tahoma"/>
              </a:rPr>
              <a:t>, </a:t>
            </a:r>
            <a:r>
              <a:rPr sz="1000" i="1" dirty="0">
                <a:latin typeface="Arial"/>
                <a:cs typeface="Arial"/>
              </a:rPr>
              <a:t>B</a:t>
            </a:r>
            <a:r>
              <a:rPr sz="1000" dirty="0">
                <a:latin typeface="Tahoma"/>
                <a:cs typeface="Tahoma"/>
              </a:rPr>
              <a:t>, </a:t>
            </a:r>
            <a:r>
              <a:rPr sz="1000" i="1" dirty="0">
                <a:latin typeface="Arial"/>
                <a:cs typeface="Arial"/>
              </a:rPr>
              <a:t>C </a:t>
            </a:r>
            <a:r>
              <a:rPr sz="1000" dirty="0">
                <a:latin typeface="Tahoma"/>
                <a:cs typeface="Tahoma"/>
              </a:rPr>
              <a:t>, </a:t>
            </a:r>
            <a:r>
              <a:rPr sz="1000" i="1" dirty="0">
                <a:latin typeface="Arial"/>
                <a:cs typeface="Arial"/>
              </a:rPr>
              <a:t>D</a:t>
            </a:r>
            <a:r>
              <a:rPr sz="1000" dirty="0">
                <a:latin typeface="Tahoma"/>
                <a:cs typeface="Tahoma"/>
              </a:rPr>
              <a:t>, of dimensions  50 </a:t>
            </a:r>
            <a:r>
              <a:rPr sz="1000" dirty="0">
                <a:latin typeface="Lucida Sans Unicode"/>
                <a:cs typeface="Lucida Sans Unicode"/>
              </a:rPr>
              <a:t>× </a:t>
            </a:r>
            <a:r>
              <a:rPr sz="1000" dirty="0">
                <a:latin typeface="Tahoma"/>
                <a:cs typeface="Tahoma"/>
              </a:rPr>
              <a:t>20, 20 </a:t>
            </a:r>
            <a:r>
              <a:rPr sz="1000" dirty="0">
                <a:latin typeface="Lucida Sans Unicode"/>
                <a:cs typeface="Lucida Sans Unicode"/>
              </a:rPr>
              <a:t>× </a:t>
            </a:r>
            <a:r>
              <a:rPr sz="1000" dirty="0">
                <a:latin typeface="Tahoma"/>
                <a:cs typeface="Tahoma"/>
              </a:rPr>
              <a:t>1, 1 </a:t>
            </a:r>
            <a:r>
              <a:rPr sz="1000" dirty="0">
                <a:latin typeface="Lucida Sans Unicode"/>
                <a:cs typeface="Lucida Sans Unicode"/>
              </a:rPr>
              <a:t>× </a:t>
            </a:r>
            <a:r>
              <a:rPr sz="1000" dirty="0">
                <a:latin typeface="Tahoma"/>
                <a:cs typeface="Tahoma"/>
              </a:rPr>
              <a:t>10, and 10 </a:t>
            </a:r>
            <a:r>
              <a:rPr sz="1000" dirty="0">
                <a:latin typeface="Lucida Sans Unicode"/>
                <a:cs typeface="Lucida Sans Unicode"/>
              </a:rPr>
              <a:t>× </a:t>
            </a:r>
            <a:r>
              <a:rPr sz="1000" dirty="0">
                <a:latin typeface="Tahoma"/>
                <a:cs typeface="Tahoma"/>
              </a:rPr>
              <a:t>100, respectively.</a:t>
            </a:r>
          </a:p>
          <a:p>
            <a:pPr marL="12700">
              <a:lnSpc>
                <a:spcPts val="1400"/>
              </a:lnSpc>
              <a:spcBef>
                <a:spcPts val="605"/>
              </a:spcBef>
            </a:pPr>
            <a:r>
              <a:rPr sz="1000" dirty="0">
                <a:latin typeface="Tahoma"/>
                <a:cs typeface="Tahoma"/>
              </a:rPr>
              <a:t>Multiplying an </a:t>
            </a:r>
            <a:r>
              <a:rPr sz="1000" i="1" dirty="0">
                <a:latin typeface="Arial"/>
                <a:cs typeface="Arial"/>
              </a:rPr>
              <a:t>m </a:t>
            </a:r>
            <a:r>
              <a:rPr sz="1000" dirty="0">
                <a:latin typeface="Lucida Sans Unicode"/>
                <a:cs typeface="Lucida Sans Unicode"/>
              </a:rPr>
              <a:t>× </a:t>
            </a:r>
            <a:r>
              <a:rPr sz="1000" i="1" dirty="0">
                <a:latin typeface="Arial"/>
                <a:cs typeface="Arial"/>
              </a:rPr>
              <a:t>n </a:t>
            </a:r>
            <a:r>
              <a:rPr sz="1000" dirty="0">
                <a:latin typeface="Tahoma"/>
                <a:cs typeface="Tahoma"/>
              </a:rPr>
              <a:t>matrix by an </a:t>
            </a:r>
            <a:r>
              <a:rPr sz="1000" i="1" dirty="0">
                <a:latin typeface="Arial"/>
                <a:cs typeface="Arial"/>
              </a:rPr>
              <a:t>n </a:t>
            </a:r>
            <a:r>
              <a:rPr sz="1000" dirty="0">
                <a:latin typeface="Lucida Sans Unicode"/>
                <a:cs typeface="Lucida Sans Unicode"/>
              </a:rPr>
              <a:t>× </a:t>
            </a:r>
            <a:r>
              <a:rPr sz="1000" i="1" dirty="0">
                <a:latin typeface="Arial"/>
                <a:cs typeface="Arial"/>
              </a:rPr>
              <a:t>p  </a:t>
            </a:r>
            <a:r>
              <a:rPr sz="1000" dirty="0">
                <a:latin typeface="Tahoma"/>
                <a:cs typeface="Tahoma"/>
              </a:rPr>
              <a:t>matrix takes </a:t>
            </a:r>
            <a:r>
              <a:rPr sz="1000" i="1" dirty="0">
                <a:solidFill>
                  <a:srgbClr val="FF0000"/>
                </a:solidFill>
                <a:latin typeface="Arial"/>
                <a:cs typeface="Arial"/>
              </a:rPr>
              <a:t>m </a:t>
            </a:r>
            <a:r>
              <a:rPr sz="1000" dirty="0">
                <a:solidFill>
                  <a:srgbClr val="FF0000"/>
                </a:solidFill>
                <a:latin typeface="Lucida Sans Unicode"/>
                <a:cs typeface="Lucida Sans Unicode"/>
              </a:rPr>
              <a:t>· </a:t>
            </a:r>
            <a:r>
              <a:rPr sz="1000" i="1" dirty="0">
                <a:solidFill>
                  <a:srgbClr val="FF0000"/>
                </a:solidFill>
                <a:latin typeface="Arial"/>
                <a:cs typeface="Arial"/>
              </a:rPr>
              <a:t>n </a:t>
            </a:r>
            <a:r>
              <a:rPr sz="1000" dirty="0">
                <a:solidFill>
                  <a:srgbClr val="FF0000"/>
                </a:solidFill>
                <a:latin typeface="Lucida Sans Unicode"/>
                <a:cs typeface="Lucida Sans Unicode"/>
              </a:rPr>
              <a:t>· </a:t>
            </a:r>
            <a:r>
              <a:rPr sz="1000" i="1" dirty="0">
                <a:solidFill>
                  <a:srgbClr val="FF0000"/>
                </a:solidFill>
                <a:latin typeface="Arial"/>
                <a:cs typeface="Arial"/>
              </a:rPr>
              <a:t>p  </a:t>
            </a:r>
            <a:r>
              <a:rPr sz="1000" dirty="0">
                <a:latin typeface="Tahoma"/>
                <a:cs typeface="Tahoma"/>
              </a:rPr>
              <a:t>multiplications.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0440746"/>
              </p:ext>
            </p:extLst>
          </p:nvPr>
        </p:nvGraphicFramePr>
        <p:xfrm>
          <a:off x="112124" y="1501775"/>
          <a:ext cx="4343349" cy="66808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19150"/>
                <a:gridCol w="2557947"/>
                <a:gridCol w="566252"/>
              </a:tblGrid>
              <a:tr h="228604">
                <a:tc>
                  <a:txBody>
                    <a:bodyPr/>
                    <a:lstStyle/>
                    <a:p>
                      <a:pPr marL="1270" algn="ctr">
                        <a:lnSpc>
                          <a:spcPts val="944"/>
                        </a:lnSpc>
                      </a:pPr>
                      <a:r>
                        <a:rPr sz="1000" spc="0" baseline="0" dirty="0">
                          <a:latin typeface="Tahoma"/>
                          <a:cs typeface="Tahoma"/>
                        </a:rPr>
                        <a:t>Parenthesization</a:t>
                      </a:r>
                    </a:p>
                  </a:txBody>
                  <a:tcPr marL="0" marR="0" marT="0" marB="0" anchor="ctr">
                    <a:lnR w="5054">
                      <a:solidFill>
                        <a:srgbClr val="000000"/>
                      </a:solidFill>
                      <a:prstDash val="solid"/>
                    </a:lnR>
                    <a:lnB w="505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89915">
                        <a:lnSpc>
                          <a:spcPts val="944"/>
                        </a:lnSpc>
                      </a:pPr>
                      <a:r>
                        <a:rPr sz="1000" spc="0" baseline="0" dirty="0">
                          <a:latin typeface="Tahoma"/>
                          <a:cs typeface="Tahoma"/>
                        </a:rPr>
                        <a:t>Cost computation</a:t>
                      </a:r>
                    </a:p>
                  </a:txBody>
                  <a:tcPr marL="0" marR="0" marT="0" marB="0" anchor="ctr">
                    <a:lnL w="5054">
                      <a:solidFill>
                        <a:srgbClr val="000000"/>
                      </a:solidFill>
                      <a:prstDash val="solid"/>
                    </a:lnL>
                    <a:lnR w="5054">
                      <a:solidFill>
                        <a:srgbClr val="000000"/>
                      </a:solidFill>
                      <a:prstDash val="solid"/>
                    </a:lnR>
                    <a:lnB w="505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44"/>
                        </a:lnSpc>
                      </a:pPr>
                      <a:r>
                        <a:rPr sz="1000" spc="0" baseline="0" dirty="0">
                          <a:latin typeface="Tahoma"/>
                          <a:cs typeface="Tahoma"/>
                        </a:rPr>
                        <a:t>Cost</a:t>
                      </a:r>
                    </a:p>
                  </a:txBody>
                  <a:tcPr marL="0" marR="0" marT="0" marB="0" anchor="ctr">
                    <a:lnL w="5054">
                      <a:solidFill>
                        <a:srgbClr val="000000"/>
                      </a:solidFill>
                      <a:prstDash val="solid"/>
                    </a:lnL>
                    <a:lnB w="5054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57384">
                <a:tc>
                  <a:txBody>
                    <a:bodyPr/>
                    <a:lstStyle/>
                    <a:p>
                      <a:pPr marL="1905" algn="ctr">
                        <a:lnSpc>
                          <a:spcPts val="944"/>
                        </a:lnSpc>
                      </a:pPr>
                      <a:r>
                        <a:rPr sz="900" i="1" spc="0" baseline="0" dirty="0" smtClean="0">
                          <a:latin typeface="Arial"/>
                          <a:cs typeface="Arial"/>
                        </a:rPr>
                        <a:t>A </a:t>
                      </a:r>
                      <a:r>
                        <a:rPr sz="900" spc="0" baseline="0" dirty="0">
                          <a:latin typeface="Lucida Sans Unicode"/>
                          <a:cs typeface="Lucida Sans Unicode"/>
                        </a:rPr>
                        <a:t>× </a:t>
                      </a:r>
                      <a:r>
                        <a:rPr sz="900" spc="0" baseline="0" dirty="0">
                          <a:latin typeface="Tahoma"/>
                          <a:cs typeface="Tahoma"/>
                        </a:rPr>
                        <a:t>((</a:t>
                      </a:r>
                      <a:r>
                        <a:rPr sz="900" i="1" spc="0" baseline="0" dirty="0">
                          <a:latin typeface="Arial"/>
                          <a:cs typeface="Arial"/>
                        </a:rPr>
                        <a:t>B </a:t>
                      </a:r>
                      <a:r>
                        <a:rPr sz="900" spc="0" baseline="0" dirty="0">
                          <a:latin typeface="Lucida Sans Unicode"/>
                          <a:cs typeface="Lucida Sans Unicode"/>
                        </a:rPr>
                        <a:t>× </a:t>
                      </a:r>
                      <a:r>
                        <a:rPr sz="900" i="1" spc="0" baseline="0" dirty="0">
                          <a:latin typeface="Arial"/>
                          <a:cs typeface="Arial"/>
                        </a:rPr>
                        <a:t>C </a:t>
                      </a:r>
                      <a:r>
                        <a:rPr sz="900" spc="0" baseline="0" dirty="0">
                          <a:latin typeface="Tahoma"/>
                          <a:cs typeface="Tahoma"/>
                        </a:rPr>
                        <a:t>) </a:t>
                      </a:r>
                      <a:r>
                        <a:rPr sz="900" spc="0" baseline="0" dirty="0">
                          <a:latin typeface="Lucida Sans Unicode"/>
                          <a:cs typeface="Lucida Sans Unicode"/>
                        </a:rPr>
                        <a:t>× </a:t>
                      </a:r>
                      <a:r>
                        <a:rPr sz="900" i="1" spc="0" baseline="0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900" spc="0" baseline="0" dirty="0">
                          <a:latin typeface="Tahoma"/>
                          <a:cs typeface="Tahoma"/>
                        </a:rPr>
                        <a:t>)</a:t>
                      </a:r>
                    </a:p>
                  </a:txBody>
                  <a:tcPr marL="0" marR="0" marT="0" marB="0" anchor="ctr">
                    <a:lnR w="5054">
                      <a:solidFill>
                        <a:srgbClr val="000000"/>
                      </a:solidFill>
                      <a:prstDash val="solid"/>
                    </a:lnR>
                    <a:lnT w="5054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65405" algn="r">
                        <a:lnSpc>
                          <a:spcPts val="944"/>
                        </a:lnSpc>
                      </a:pPr>
                      <a:r>
                        <a:rPr sz="900" spc="0" baseline="0" dirty="0">
                          <a:latin typeface="Tahoma"/>
                          <a:cs typeface="Tahoma"/>
                        </a:rPr>
                        <a:t>20 </a:t>
                      </a:r>
                      <a:r>
                        <a:rPr sz="900" spc="0" baseline="0" dirty="0">
                          <a:latin typeface="Lucida Sans Unicode"/>
                          <a:cs typeface="Lucida Sans Unicode"/>
                        </a:rPr>
                        <a:t>· </a:t>
                      </a:r>
                      <a:r>
                        <a:rPr sz="900" spc="0" baseline="0" dirty="0">
                          <a:latin typeface="Tahoma"/>
                          <a:cs typeface="Tahoma"/>
                        </a:rPr>
                        <a:t>1 </a:t>
                      </a:r>
                      <a:r>
                        <a:rPr sz="900" spc="0" baseline="0" dirty="0">
                          <a:latin typeface="Lucida Sans Unicode"/>
                          <a:cs typeface="Lucida Sans Unicode"/>
                        </a:rPr>
                        <a:t>· </a:t>
                      </a:r>
                      <a:r>
                        <a:rPr sz="900" spc="0" baseline="0" dirty="0">
                          <a:latin typeface="Tahoma"/>
                          <a:cs typeface="Tahoma"/>
                        </a:rPr>
                        <a:t>10 + 20 </a:t>
                      </a:r>
                      <a:r>
                        <a:rPr sz="900" spc="0" baseline="0" dirty="0">
                          <a:latin typeface="Lucida Sans Unicode"/>
                          <a:cs typeface="Lucida Sans Unicode"/>
                        </a:rPr>
                        <a:t>· </a:t>
                      </a:r>
                      <a:r>
                        <a:rPr sz="900" spc="0" baseline="0" dirty="0">
                          <a:latin typeface="Tahoma"/>
                          <a:cs typeface="Tahoma"/>
                        </a:rPr>
                        <a:t>10 </a:t>
                      </a:r>
                      <a:r>
                        <a:rPr sz="900" spc="0" baseline="0" dirty="0">
                          <a:latin typeface="Lucida Sans Unicode"/>
                          <a:cs typeface="Lucida Sans Unicode"/>
                        </a:rPr>
                        <a:t>· </a:t>
                      </a:r>
                      <a:r>
                        <a:rPr sz="900" spc="0" baseline="0" dirty="0">
                          <a:latin typeface="Tahoma"/>
                          <a:cs typeface="Tahoma"/>
                        </a:rPr>
                        <a:t>100 + 50 </a:t>
                      </a:r>
                      <a:r>
                        <a:rPr sz="900" spc="0" baseline="0" dirty="0">
                          <a:latin typeface="Lucida Sans Unicode"/>
                          <a:cs typeface="Lucida Sans Unicode"/>
                        </a:rPr>
                        <a:t>· </a:t>
                      </a:r>
                      <a:r>
                        <a:rPr sz="900" spc="0" baseline="0" dirty="0">
                          <a:latin typeface="Tahoma"/>
                          <a:cs typeface="Tahoma"/>
                        </a:rPr>
                        <a:t>20 </a:t>
                      </a:r>
                      <a:r>
                        <a:rPr sz="900" spc="0" baseline="0" dirty="0">
                          <a:latin typeface="Lucida Sans Unicode"/>
                          <a:cs typeface="Lucida Sans Unicode"/>
                        </a:rPr>
                        <a:t>· </a:t>
                      </a:r>
                      <a:r>
                        <a:rPr sz="900" spc="0" baseline="0" dirty="0">
                          <a:latin typeface="Tahoma"/>
                          <a:cs typeface="Tahoma"/>
                        </a:rPr>
                        <a:t>100</a:t>
                      </a:r>
                    </a:p>
                  </a:txBody>
                  <a:tcPr marL="0" marR="0" marT="0" marB="0" anchor="ctr">
                    <a:lnL w="5054">
                      <a:solidFill>
                        <a:srgbClr val="000000"/>
                      </a:solidFill>
                      <a:prstDash val="solid"/>
                    </a:lnL>
                    <a:lnR w="5054">
                      <a:solidFill>
                        <a:srgbClr val="000000"/>
                      </a:solidFill>
                      <a:prstDash val="solid"/>
                    </a:lnR>
                    <a:lnT w="5054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44"/>
                        </a:lnSpc>
                      </a:pPr>
                      <a:r>
                        <a:rPr sz="900" spc="0" baseline="0" dirty="0">
                          <a:latin typeface="Tahoma"/>
                          <a:cs typeface="Tahoma"/>
                        </a:rPr>
                        <a:t>120,200</a:t>
                      </a:r>
                    </a:p>
                  </a:txBody>
                  <a:tcPr marL="0" marR="0" marT="0" marB="0" anchor="ctr">
                    <a:lnL w="5054">
                      <a:solidFill>
                        <a:srgbClr val="000000"/>
                      </a:solidFill>
                      <a:prstDash val="solid"/>
                    </a:lnL>
                    <a:lnT w="5054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138544">
                <a:tc>
                  <a:txBody>
                    <a:bodyPr/>
                    <a:lstStyle/>
                    <a:p>
                      <a:pPr algn="ctr">
                        <a:lnSpc>
                          <a:spcPts val="815"/>
                        </a:lnSpc>
                      </a:pPr>
                      <a:r>
                        <a:rPr sz="900" spc="0" baseline="0" dirty="0">
                          <a:latin typeface="Tahoma"/>
                          <a:cs typeface="Tahoma"/>
                        </a:rPr>
                        <a:t>(</a:t>
                      </a:r>
                      <a:r>
                        <a:rPr sz="900" i="1" spc="0" baseline="0" dirty="0">
                          <a:latin typeface="Arial"/>
                          <a:cs typeface="Arial"/>
                        </a:rPr>
                        <a:t>A </a:t>
                      </a:r>
                      <a:r>
                        <a:rPr sz="900" spc="0" baseline="0" dirty="0">
                          <a:latin typeface="Lucida Sans Unicode"/>
                          <a:cs typeface="Lucida Sans Unicode"/>
                        </a:rPr>
                        <a:t>× </a:t>
                      </a:r>
                      <a:r>
                        <a:rPr sz="900" spc="0" baseline="0" dirty="0">
                          <a:latin typeface="Tahoma"/>
                          <a:cs typeface="Tahoma"/>
                        </a:rPr>
                        <a:t>(</a:t>
                      </a:r>
                      <a:r>
                        <a:rPr sz="900" i="1" spc="0" baseline="0" dirty="0">
                          <a:latin typeface="Arial"/>
                          <a:cs typeface="Arial"/>
                        </a:rPr>
                        <a:t>B </a:t>
                      </a:r>
                      <a:r>
                        <a:rPr sz="900" spc="0" baseline="0" dirty="0">
                          <a:latin typeface="Lucida Sans Unicode"/>
                          <a:cs typeface="Lucida Sans Unicode"/>
                        </a:rPr>
                        <a:t>× </a:t>
                      </a:r>
                      <a:r>
                        <a:rPr sz="900" i="1" spc="0" baseline="0" dirty="0">
                          <a:latin typeface="Arial"/>
                          <a:cs typeface="Arial"/>
                        </a:rPr>
                        <a:t>C </a:t>
                      </a:r>
                      <a:r>
                        <a:rPr sz="900" spc="0" baseline="0" dirty="0">
                          <a:latin typeface="Tahoma"/>
                          <a:cs typeface="Tahoma"/>
                        </a:rPr>
                        <a:t>)) </a:t>
                      </a:r>
                      <a:r>
                        <a:rPr sz="900" spc="0" baseline="0" dirty="0">
                          <a:latin typeface="Lucida Sans Unicode"/>
                          <a:cs typeface="Lucida Sans Unicode"/>
                        </a:rPr>
                        <a:t>× </a:t>
                      </a:r>
                      <a:r>
                        <a:rPr sz="900" i="1" spc="0" baseline="0" dirty="0">
                          <a:latin typeface="Arial"/>
                          <a:cs typeface="Arial"/>
                        </a:rPr>
                        <a:t>D</a:t>
                      </a:r>
                      <a:endParaRPr sz="900" spc="0" baseline="0"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lnR w="5054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94615" algn="r">
                        <a:lnSpc>
                          <a:spcPts val="815"/>
                        </a:lnSpc>
                      </a:pPr>
                      <a:r>
                        <a:rPr sz="900" spc="0" baseline="0" dirty="0">
                          <a:latin typeface="Tahoma"/>
                          <a:cs typeface="Tahoma"/>
                        </a:rPr>
                        <a:t>20 </a:t>
                      </a:r>
                      <a:r>
                        <a:rPr sz="900" spc="0" baseline="0" dirty="0">
                          <a:latin typeface="Lucida Sans Unicode"/>
                          <a:cs typeface="Lucida Sans Unicode"/>
                        </a:rPr>
                        <a:t>· </a:t>
                      </a:r>
                      <a:r>
                        <a:rPr sz="900" spc="0" baseline="0" dirty="0">
                          <a:latin typeface="Tahoma"/>
                          <a:cs typeface="Tahoma"/>
                        </a:rPr>
                        <a:t>1 </a:t>
                      </a:r>
                      <a:r>
                        <a:rPr sz="900" spc="0" baseline="0" dirty="0">
                          <a:latin typeface="Lucida Sans Unicode"/>
                          <a:cs typeface="Lucida Sans Unicode"/>
                        </a:rPr>
                        <a:t>· </a:t>
                      </a:r>
                      <a:r>
                        <a:rPr sz="900" spc="0" baseline="0" dirty="0">
                          <a:latin typeface="Tahoma"/>
                          <a:cs typeface="Tahoma"/>
                        </a:rPr>
                        <a:t>10 + 50 </a:t>
                      </a:r>
                      <a:r>
                        <a:rPr sz="900" spc="0" baseline="0" dirty="0">
                          <a:latin typeface="Lucida Sans Unicode"/>
                          <a:cs typeface="Lucida Sans Unicode"/>
                        </a:rPr>
                        <a:t>· </a:t>
                      </a:r>
                      <a:r>
                        <a:rPr sz="900" spc="0" baseline="0" dirty="0">
                          <a:latin typeface="Tahoma"/>
                          <a:cs typeface="Tahoma"/>
                        </a:rPr>
                        <a:t>20 </a:t>
                      </a:r>
                      <a:r>
                        <a:rPr sz="900" spc="0" baseline="0" dirty="0">
                          <a:latin typeface="Lucida Sans Unicode"/>
                          <a:cs typeface="Lucida Sans Unicode"/>
                        </a:rPr>
                        <a:t>· </a:t>
                      </a:r>
                      <a:r>
                        <a:rPr sz="900" spc="0" baseline="0" dirty="0">
                          <a:latin typeface="Tahoma"/>
                          <a:cs typeface="Tahoma"/>
                        </a:rPr>
                        <a:t>10 + 50 </a:t>
                      </a:r>
                      <a:r>
                        <a:rPr sz="900" spc="0" baseline="0" dirty="0">
                          <a:latin typeface="Lucida Sans Unicode"/>
                          <a:cs typeface="Lucida Sans Unicode"/>
                        </a:rPr>
                        <a:t>· </a:t>
                      </a:r>
                      <a:r>
                        <a:rPr sz="900" spc="0" baseline="0" dirty="0">
                          <a:latin typeface="Tahoma"/>
                          <a:cs typeface="Tahoma"/>
                        </a:rPr>
                        <a:t>10 </a:t>
                      </a:r>
                      <a:r>
                        <a:rPr sz="900" spc="0" baseline="0" dirty="0">
                          <a:latin typeface="Lucida Sans Unicode"/>
                          <a:cs typeface="Lucida Sans Unicode"/>
                        </a:rPr>
                        <a:t>· </a:t>
                      </a:r>
                      <a:r>
                        <a:rPr sz="900" spc="0" baseline="0" dirty="0">
                          <a:latin typeface="Tahoma"/>
                          <a:cs typeface="Tahoma"/>
                        </a:rPr>
                        <a:t>100</a:t>
                      </a:r>
                      <a:endParaRPr sz="900" spc="0" baseline="0">
                        <a:latin typeface="Tahoma"/>
                        <a:cs typeface="Tahoma"/>
                      </a:endParaRPr>
                    </a:p>
                  </a:txBody>
                  <a:tcPr marL="0" marR="0" marT="0" marB="0" anchor="ctr">
                    <a:lnL w="5054">
                      <a:solidFill>
                        <a:srgbClr val="000000"/>
                      </a:solidFill>
                      <a:prstDash val="solid"/>
                    </a:lnL>
                    <a:lnR w="5054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15"/>
                        </a:lnSpc>
                      </a:pPr>
                      <a:r>
                        <a:rPr sz="900" spc="0" baseline="0" dirty="0">
                          <a:latin typeface="Tahoma"/>
                          <a:cs typeface="Tahoma"/>
                        </a:rPr>
                        <a:t>60,200</a:t>
                      </a:r>
                      <a:endParaRPr sz="900" spc="0" baseline="0">
                        <a:latin typeface="Tahoma"/>
                        <a:cs typeface="Tahoma"/>
                      </a:endParaRPr>
                    </a:p>
                  </a:txBody>
                  <a:tcPr marL="0" marR="0" marT="0" marB="0" anchor="ctr">
                    <a:lnL w="5054">
                      <a:solidFill>
                        <a:srgbClr val="000000"/>
                      </a:solidFill>
                      <a:prstDash val="solid"/>
                    </a:lnL>
                  </a:tcPr>
                </a:tc>
              </a:tr>
              <a:tr h="143550">
                <a:tc>
                  <a:txBody>
                    <a:bodyPr/>
                    <a:lstStyle/>
                    <a:p>
                      <a:pPr marL="1905" algn="ctr">
                        <a:lnSpc>
                          <a:spcPts val="815"/>
                        </a:lnSpc>
                      </a:pPr>
                      <a:r>
                        <a:rPr sz="900" spc="0" baseline="0" dirty="0">
                          <a:latin typeface="Tahoma"/>
                          <a:cs typeface="Tahoma"/>
                        </a:rPr>
                        <a:t>(</a:t>
                      </a:r>
                      <a:r>
                        <a:rPr sz="900" i="1" spc="0" baseline="0" dirty="0">
                          <a:latin typeface="Arial"/>
                          <a:cs typeface="Arial"/>
                        </a:rPr>
                        <a:t>A </a:t>
                      </a:r>
                      <a:r>
                        <a:rPr sz="900" spc="0" baseline="0" dirty="0">
                          <a:latin typeface="Lucida Sans Unicode"/>
                          <a:cs typeface="Lucida Sans Unicode"/>
                        </a:rPr>
                        <a:t>× </a:t>
                      </a:r>
                      <a:r>
                        <a:rPr sz="900" i="1" spc="0" baseline="0" dirty="0">
                          <a:latin typeface="Arial"/>
                          <a:cs typeface="Arial"/>
                        </a:rPr>
                        <a:t>B</a:t>
                      </a:r>
                      <a:r>
                        <a:rPr sz="900" spc="0" baseline="0" dirty="0">
                          <a:latin typeface="Tahoma"/>
                          <a:cs typeface="Tahoma"/>
                        </a:rPr>
                        <a:t>) </a:t>
                      </a:r>
                      <a:r>
                        <a:rPr sz="900" spc="0" baseline="0" dirty="0">
                          <a:latin typeface="Lucida Sans Unicode"/>
                          <a:cs typeface="Lucida Sans Unicode"/>
                        </a:rPr>
                        <a:t>× </a:t>
                      </a:r>
                      <a:r>
                        <a:rPr sz="900" spc="0" baseline="0" dirty="0">
                          <a:latin typeface="Tahoma"/>
                          <a:cs typeface="Tahoma"/>
                        </a:rPr>
                        <a:t>(</a:t>
                      </a:r>
                      <a:r>
                        <a:rPr sz="900" i="1" spc="0" baseline="0" dirty="0">
                          <a:latin typeface="Arial"/>
                          <a:cs typeface="Arial"/>
                        </a:rPr>
                        <a:t>C </a:t>
                      </a:r>
                      <a:r>
                        <a:rPr sz="900" spc="0" baseline="0" dirty="0">
                          <a:latin typeface="Lucida Sans Unicode"/>
                          <a:cs typeface="Lucida Sans Unicode"/>
                        </a:rPr>
                        <a:t>× </a:t>
                      </a:r>
                      <a:r>
                        <a:rPr sz="900" i="1" spc="0" baseline="0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900" spc="0" baseline="0" dirty="0">
                          <a:latin typeface="Tahoma"/>
                          <a:cs typeface="Tahoma"/>
                        </a:rPr>
                        <a:t>)</a:t>
                      </a:r>
                      <a:endParaRPr sz="900" spc="0" baseline="0">
                        <a:latin typeface="Tahoma"/>
                        <a:cs typeface="Tahoma"/>
                      </a:endParaRPr>
                    </a:p>
                  </a:txBody>
                  <a:tcPr marL="0" marR="0" marT="0" marB="0" anchor="ctr">
                    <a:lnR w="5054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123825" algn="r">
                        <a:lnSpc>
                          <a:spcPts val="815"/>
                        </a:lnSpc>
                      </a:pPr>
                      <a:r>
                        <a:rPr sz="900" spc="0" baseline="0" dirty="0">
                          <a:latin typeface="Tahoma"/>
                          <a:cs typeface="Tahoma"/>
                        </a:rPr>
                        <a:t>50 </a:t>
                      </a:r>
                      <a:r>
                        <a:rPr sz="900" spc="0" baseline="0" dirty="0">
                          <a:latin typeface="Lucida Sans Unicode"/>
                          <a:cs typeface="Lucida Sans Unicode"/>
                        </a:rPr>
                        <a:t>· </a:t>
                      </a:r>
                      <a:r>
                        <a:rPr sz="900" spc="0" baseline="0" dirty="0">
                          <a:latin typeface="Tahoma"/>
                          <a:cs typeface="Tahoma"/>
                        </a:rPr>
                        <a:t>20 </a:t>
                      </a:r>
                      <a:r>
                        <a:rPr sz="900" spc="0" baseline="0" dirty="0">
                          <a:latin typeface="Lucida Sans Unicode"/>
                          <a:cs typeface="Lucida Sans Unicode"/>
                        </a:rPr>
                        <a:t>· </a:t>
                      </a:r>
                      <a:r>
                        <a:rPr sz="900" spc="0" baseline="0" dirty="0">
                          <a:latin typeface="Tahoma"/>
                          <a:cs typeface="Tahoma"/>
                        </a:rPr>
                        <a:t>1 + 1 </a:t>
                      </a:r>
                      <a:r>
                        <a:rPr sz="900" spc="0" baseline="0" dirty="0">
                          <a:latin typeface="Lucida Sans Unicode"/>
                          <a:cs typeface="Lucida Sans Unicode"/>
                        </a:rPr>
                        <a:t>· </a:t>
                      </a:r>
                      <a:r>
                        <a:rPr sz="900" spc="0" baseline="0" dirty="0">
                          <a:latin typeface="Tahoma"/>
                          <a:cs typeface="Tahoma"/>
                        </a:rPr>
                        <a:t>10 </a:t>
                      </a:r>
                      <a:r>
                        <a:rPr sz="900" spc="0" baseline="0" dirty="0">
                          <a:latin typeface="Lucida Sans Unicode"/>
                          <a:cs typeface="Lucida Sans Unicode"/>
                        </a:rPr>
                        <a:t>· </a:t>
                      </a:r>
                      <a:r>
                        <a:rPr sz="900" spc="0" baseline="0" dirty="0">
                          <a:latin typeface="Tahoma"/>
                          <a:cs typeface="Tahoma"/>
                        </a:rPr>
                        <a:t>100 + 50 </a:t>
                      </a:r>
                      <a:r>
                        <a:rPr sz="900" spc="0" baseline="0" dirty="0">
                          <a:latin typeface="Lucida Sans Unicode"/>
                          <a:cs typeface="Lucida Sans Unicode"/>
                        </a:rPr>
                        <a:t>· </a:t>
                      </a:r>
                      <a:r>
                        <a:rPr sz="900" spc="0" baseline="0" dirty="0">
                          <a:latin typeface="Tahoma"/>
                          <a:cs typeface="Tahoma"/>
                        </a:rPr>
                        <a:t>1 </a:t>
                      </a:r>
                      <a:r>
                        <a:rPr sz="900" spc="0" baseline="0" dirty="0">
                          <a:latin typeface="Lucida Sans Unicode"/>
                          <a:cs typeface="Lucida Sans Unicode"/>
                        </a:rPr>
                        <a:t>· </a:t>
                      </a:r>
                      <a:r>
                        <a:rPr sz="900" spc="0" baseline="0" dirty="0">
                          <a:latin typeface="Tahoma"/>
                          <a:cs typeface="Tahoma"/>
                        </a:rPr>
                        <a:t>100</a:t>
                      </a:r>
                    </a:p>
                  </a:txBody>
                  <a:tcPr marL="0" marR="0" marT="0" marB="0" anchor="ctr">
                    <a:lnL w="5054">
                      <a:solidFill>
                        <a:srgbClr val="000000"/>
                      </a:solidFill>
                      <a:prstDash val="solid"/>
                    </a:lnL>
                    <a:lnR w="5054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15"/>
                        </a:lnSpc>
                      </a:pPr>
                      <a:r>
                        <a:rPr sz="900" spc="0" baseline="0" dirty="0">
                          <a:latin typeface="Tahoma"/>
                          <a:cs typeface="Tahoma"/>
                        </a:rPr>
                        <a:t>7,000</a:t>
                      </a:r>
                    </a:p>
                  </a:txBody>
                  <a:tcPr marL="0" marR="0" marT="0" marB="0" anchor="ctr">
                    <a:lnL w="5054">
                      <a:solidFill>
                        <a:srgbClr val="000000"/>
                      </a:solidFill>
                      <a:prstDash val="solid"/>
                    </a:lnL>
                  </a:tcPr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171450" y="2466758"/>
            <a:ext cx="4015156" cy="4873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000" dirty="0">
                <a:latin typeface="Tahoma"/>
                <a:cs typeface="Tahoma"/>
              </a:rPr>
              <a:t>How do we determine the optimal order, if we want to </a:t>
            </a:r>
            <a:r>
              <a:rPr sz="1000" dirty="0" smtClean="0">
                <a:latin typeface="Tahoma"/>
                <a:cs typeface="Tahoma"/>
              </a:rPr>
              <a:t>compute</a:t>
            </a:r>
            <a:endParaRPr sz="1000" dirty="0">
              <a:latin typeface="Tahoma"/>
              <a:cs typeface="Tahoma"/>
            </a:endParaRPr>
          </a:p>
          <a:p>
            <a:r>
              <a:rPr sz="1000" i="1" dirty="0">
                <a:latin typeface="Arial"/>
                <a:cs typeface="Arial"/>
              </a:rPr>
              <a:t>A</a:t>
            </a:r>
            <a:r>
              <a:rPr sz="1000" baseline="-9259" dirty="0">
                <a:latin typeface="Tahoma"/>
                <a:cs typeface="Tahoma"/>
              </a:rPr>
              <a:t>1 </a:t>
            </a:r>
            <a:r>
              <a:rPr sz="1000" dirty="0">
                <a:latin typeface="Lucida Sans Unicode"/>
                <a:cs typeface="Lucida Sans Unicode"/>
              </a:rPr>
              <a:t>× </a:t>
            </a:r>
            <a:r>
              <a:rPr sz="1000" i="1" dirty="0">
                <a:latin typeface="Arial"/>
                <a:cs typeface="Arial"/>
              </a:rPr>
              <a:t>A</a:t>
            </a:r>
            <a:r>
              <a:rPr sz="1000" baseline="-9259" dirty="0">
                <a:latin typeface="Tahoma"/>
                <a:cs typeface="Tahoma"/>
              </a:rPr>
              <a:t>2 </a:t>
            </a:r>
            <a:r>
              <a:rPr sz="1000" dirty="0">
                <a:latin typeface="Lucida Sans Unicode"/>
                <a:cs typeface="Lucida Sans Unicode"/>
              </a:rPr>
              <a:t>× · · · × </a:t>
            </a:r>
            <a:r>
              <a:rPr sz="1000" i="1" dirty="0">
                <a:latin typeface="Arial"/>
                <a:cs typeface="Arial"/>
              </a:rPr>
              <a:t>A</a:t>
            </a:r>
            <a:r>
              <a:rPr sz="1000" i="1" baseline="-9259" dirty="0">
                <a:latin typeface="Lucida Sans"/>
                <a:cs typeface="Lucida Sans"/>
              </a:rPr>
              <a:t>n </a:t>
            </a:r>
            <a:r>
              <a:rPr sz="1000" dirty="0">
                <a:latin typeface="Tahoma"/>
                <a:cs typeface="Tahoma"/>
              </a:rPr>
              <a:t>, where the </a:t>
            </a:r>
            <a:r>
              <a:rPr sz="1000" i="1" dirty="0">
                <a:latin typeface="Arial"/>
                <a:cs typeface="Arial"/>
              </a:rPr>
              <a:t>A</a:t>
            </a:r>
            <a:r>
              <a:rPr sz="1000" i="1" baseline="-9259" dirty="0">
                <a:latin typeface="Lucida Sans"/>
                <a:cs typeface="Lucida Sans"/>
              </a:rPr>
              <a:t>i </a:t>
            </a:r>
            <a:r>
              <a:rPr sz="1000" dirty="0">
                <a:latin typeface="Tahoma"/>
                <a:cs typeface="Tahoma"/>
              </a:rPr>
              <a:t>’s are matrices with dimensions </a:t>
            </a:r>
            <a:r>
              <a:rPr sz="1000" i="1" dirty="0">
                <a:latin typeface="Arial"/>
                <a:cs typeface="Arial"/>
              </a:rPr>
              <a:t>m</a:t>
            </a:r>
            <a:r>
              <a:rPr sz="1000" baseline="-9259" dirty="0">
                <a:latin typeface="Tahoma"/>
                <a:cs typeface="Tahoma"/>
              </a:rPr>
              <a:t>0 </a:t>
            </a:r>
            <a:r>
              <a:rPr sz="1000" dirty="0">
                <a:latin typeface="Lucida Sans Unicode"/>
                <a:cs typeface="Lucida Sans Unicode"/>
              </a:rPr>
              <a:t>× </a:t>
            </a:r>
            <a:r>
              <a:rPr sz="1000" i="1" dirty="0">
                <a:latin typeface="Arial"/>
                <a:cs typeface="Arial"/>
              </a:rPr>
              <a:t>m</a:t>
            </a:r>
            <a:r>
              <a:rPr sz="1000" baseline="-9259" dirty="0">
                <a:latin typeface="Tahoma"/>
                <a:cs typeface="Tahoma"/>
              </a:rPr>
              <a:t>1</a:t>
            </a:r>
            <a:r>
              <a:rPr sz="1000" dirty="0" smtClean="0">
                <a:latin typeface="Tahoma"/>
                <a:cs typeface="Tahoma"/>
              </a:rPr>
              <a:t>,</a:t>
            </a:r>
            <a:r>
              <a:rPr lang="en-US" sz="1000" dirty="0" smtClean="0">
                <a:latin typeface="Tahoma"/>
                <a:cs typeface="Tahoma"/>
              </a:rPr>
              <a:t> </a:t>
            </a:r>
            <a:r>
              <a:rPr lang="en-US" altLang="zh-CN" sz="1000" i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m</a:t>
            </a:r>
            <a:r>
              <a:rPr lang="en-US" altLang="zh-CN" sz="1000" baseline="-250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1</a:t>
            </a:r>
            <a:r>
              <a:rPr lang="en-US" altLang="zh-CN" sz="10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1000" dirty="0">
                <a:latin typeface="Lucida Sans Unicode"/>
                <a:cs typeface="Lucida Sans Unicode"/>
              </a:rPr>
              <a:t>×</a:t>
            </a:r>
            <a:r>
              <a:rPr lang="en-US" altLang="zh-CN" sz="10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1000" i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m</a:t>
            </a:r>
            <a:r>
              <a:rPr lang="en-US" altLang="zh-CN" sz="1000" baseline="-250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2</a:t>
            </a:r>
            <a:r>
              <a:rPr lang="en-US" altLang="zh-CN" sz="10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, . . . , </a:t>
            </a:r>
            <a:r>
              <a:rPr lang="en-US" altLang="zh-CN" sz="1000" i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m</a:t>
            </a:r>
            <a:r>
              <a:rPr lang="en-US" altLang="zh-CN" sz="1000" i="1" baseline="-250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n</a:t>
            </a:r>
            <a:r>
              <a:rPr lang="en-US" altLang="zh-CN" sz="1000" baseline="-250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−1</a:t>
            </a:r>
            <a:r>
              <a:rPr lang="en-US" altLang="zh-CN" sz="10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1000" dirty="0">
                <a:latin typeface="Lucida Sans Unicode"/>
                <a:cs typeface="Lucida Sans Unicode"/>
              </a:rPr>
              <a:t>×</a:t>
            </a:r>
            <a:r>
              <a:rPr lang="en-US" altLang="zh-CN" sz="10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1000" i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m</a:t>
            </a:r>
            <a:r>
              <a:rPr lang="en-US" altLang="zh-CN" sz="1000" i="1" baseline="-2500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n</a:t>
            </a:r>
            <a:r>
              <a:rPr lang="en-US" altLang="zh-CN" sz="1000" i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10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, respectively?</a:t>
            </a:r>
            <a:endParaRPr lang="zh-CN" altLang="zh-CN" sz="10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2"/>
          <p:cNvSpPr>
            <a:spLocks noGrp="1"/>
          </p:cNvSpPr>
          <p:nvPr>
            <p:ph type="sldNum" sz="quarter" idx="10"/>
          </p:nvPr>
        </p:nvSpPr>
        <p:spPr>
          <a:xfrm>
            <a:off x="3319272" y="3218497"/>
            <a:ext cx="1060323" cy="107722"/>
          </a:xfrm>
          <a:noFill/>
        </p:spPr>
        <p:txBody>
          <a:bodyPr/>
          <a:lstStyle>
            <a:lvl1pPr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374670" indent="-144104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576415" indent="-115283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806981" indent="-115283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1037547" indent="-115283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1268113" indent="-115283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1498679" indent="-115283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1729245" indent="-115283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1959811" indent="-115283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E74AFAF9-E50C-4719-87F8-88558839DBFC}" type="slidenum">
              <a:rPr kumimoji="0" lang="en-US" altLang="zh-CN" sz="700">
                <a:solidFill>
                  <a:schemeClr val="bg2"/>
                </a:solidFill>
              </a:rPr>
              <a:pPr eaLnBrk="1" hangingPunct="1"/>
              <a:t>14</a:t>
            </a:fld>
            <a:endParaRPr kumimoji="0" lang="en-US" altLang="zh-CN" sz="700">
              <a:solidFill>
                <a:schemeClr val="bg2"/>
              </a:solidFill>
            </a:endParaRPr>
          </a:p>
        </p:txBody>
      </p:sp>
      <p:sp>
        <p:nvSpPr>
          <p:cNvPr id="18435" name="Text Box 2"/>
          <p:cNvSpPr txBox="1">
            <a:spLocks noChangeArrowheads="1"/>
          </p:cNvSpPr>
          <p:nvPr/>
        </p:nvSpPr>
        <p:spPr bwMode="auto">
          <a:xfrm>
            <a:off x="323850" y="192264"/>
            <a:ext cx="3726498" cy="2620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6113" tIns="23057" rIns="46113" bIns="23057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en-US" altLang="zh-CN" sz="1400" b="1" dirty="0">
                <a:solidFill>
                  <a:srgbClr val="000066"/>
                </a:solidFill>
              </a:rPr>
              <a:t>Brute force method</a:t>
            </a:r>
          </a:p>
        </p:txBody>
      </p:sp>
      <p:sp>
        <p:nvSpPr>
          <p:cNvPr id="103427" name="Text Box 3"/>
          <p:cNvSpPr txBox="1">
            <a:spLocks noChangeArrowheads="1"/>
          </p:cNvSpPr>
          <p:nvPr/>
        </p:nvSpPr>
        <p:spPr bwMode="auto">
          <a:xfrm>
            <a:off x="134461" y="587375"/>
            <a:ext cx="4379595" cy="414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6113" tIns="23057" rIns="46113" bIns="23057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l" eaLnBrk="1" hangingPunct="1">
              <a:buFontTx/>
              <a:buChar char="•"/>
            </a:pPr>
            <a:r>
              <a:rPr lang="en-US" altLang="zh-CN" sz="1200" dirty="0">
                <a:solidFill>
                  <a:srgbClr val="000066"/>
                </a:solidFill>
              </a:rPr>
              <a:t> </a:t>
            </a:r>
            <a:r>
              <a:rPr lang="en-US" altLang="zh-CN" sz="1100" dirty="0">
                <a:solidFill>
                  <a:srgbClr val="000066"/>
                </a:solidFill>
              </a:rPr>
              <a:t>What if we check all possible ways of multiplying? How many ways of parenthesizing are there?</a:t>
            </a:r>
          </a:p>
        </p:txBody>
      </p:sp>
      <p:sp>
        <p:nvSpPr>
          <p:cNvPr id="103428" name="Text Box 4"/>
          <p:cNvSpPr txBox="1">
            <a:spLocks noChangeArrowheads="1"/>
          </p:cNvSpPr>
          <p:nvPr/>
        </p:nvSpPr>
        <p:spPr bwMode="auto">
          <a:xfrm>
            <a:off x="134749" y="1136013"/>
            <a:ext cx="4379595" cy="2312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6113" tIns="23057" rIns="46113" bIns="23057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l" eaLnBrk="1" hangingPunct="1">
              <a:buFontTx/>
              <a:buChar char="•"/>
            </a:pPr>
            <a:r>
              <a:rPr lang="en-US" altLang="zh-CN" sz="1200" dirty="0">
                <a:solidFill>
                  <a:srgbClr val="000066"/>
                </a:solidFill>
              </a:rPr>
              <a:t> </a:t>
            </a:r>
            <a:r>
              <a:rPr lang="en-US" altLang="zh-CN" sz="1100" dirty="0">
                <a:solidFill>
                  <a:srgbClr val="009900"/>
                </a:solidFill>
              </a:rPr>
              <a:t>P(n)</a:t>
            </a:r>
            <a:r>
              <a:rPr lang="en-US" altLang="zh-CN" sz="1100" dirty="0">
                <a:solidFill>
                  <a:srgbClr val="000066"/>
                </a:solidFill>
              </a:rPr>
              <a:t>: number of way of parenthesizing. Then </a:t>
            </a:r>
            <a:r>
              <a:rPr lang="en-US" altLang="zh-CN" sz="1100" dirty="0">
                <a:solidFill>
                  <a:srgbClr val="009900"/>
                </a:solidFill>
              </a:rPr>
              <a:t>P(1) =1</a:t>
            </a:r>
            <a:r>
              <a:rPr lang="en-US" altLang="zh-CN" sz="1100" dirty="0">
                <a:solidFill>
                  <a:srgbClr val="000066"/>
                </a:solidFill>
              </a:rPr>
              <a:t> and for </a:t>
            </a:r>
            <a:r>
              <a:rPr lang="en-US" altLang="zh-CN" sz="1100" dirty="0">
                <a:solidFill>
                  <a:srgbClr val="009900"/>
                </a:solidFill>
              </a:rPr>
              <a:t>n≥2</a:t>
            </a:r>
          </a:p>
        </p:txBody>
      </p:sp>
      <p:sp>
        <p:nvSpPr>
          <p:cNvPr id="103429" name="Text Box 5"/>
          <p:cNvSpPr txBox="1">
            <a:spLocks noChangeArrowheads="1"/>
          </p:cNvSpPr>
          <p:nvPr/>
        </p:nvSpPr>
        <p:spPr bwMode="auto">
          <a:xfrm>
            <a:off x="150421" y="2176444"/>
            <a:ext cx="4187508" cy="2307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6113" tIns="23057" rIns="46113" bIns="23057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l" eaLnBrk="1" hangingPunct="1">
              <a:buFontTx/>
              <a:buChar char="•"/>
            </a:pPr>
            <a:r>
              <a:rPr lang="en-US" altLang="zh-CN" sz="1200" dirty="0">
                <a:solidFill>
                  <a:srgbClr val="000066"/>
                </a:solidFill>
              </a:rPr>
              <a:t> </a:t>
            </a:r>
            <a:r>
              <a:rPr lang="en-US" altLang="zh-CN" sz="1100" dirty="0">
                <a:solidFill>
                  <a:srgbClr val="000066"/>
                </a:solidFill>
              </a:rPr>
              <a:t>Fact</a:t>
            </a:r>
          </a:p>
        </p:txBody>
      </p:sp>
      <p:sp>
        <p:nvSpPr>
          <p:cNvPr id="103430" name="Text Box 6"/>
          <p:cNvSpPr txBox="1">
            <a:spLocks noChangeArrowheads="1"/>
          </p:cNvSpPr>
          <p:nvPr/>
        </p:nvSpPr>
        <p:spPr bwMode="auto">
          <a:xfrm>
            <a:off x="134749" y="2630811"/>
            <a:ext cx="4379595" cy="5697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6113" tIns="23057" rIns="46113" bIns="23057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l" eaLnBrk="1" hangingPunct="1">
              <a:buFontTx/>
              <a:buChar char="•"/>
            </a:pPr>
            <a:r>
              <a:rPr lang="en-US" altLang="zh-CN" sz="1200" dirty="0">
                <a:solidFill>
                  <a:srgbClr val="000066"/>
                </a:solidFill>
              </a:rPr>
              <a:t> </a:t>
            </a:r>
            <a:r>
              <a:rPr lang="en-US" altLang="zh-CN" sz="1100" dirty="0">
                <a:solidFill>
                  <a:srgbClr val="000066"/>
                </a:solidFill>
              </a:rPr>
              <a:t>These numbers are called Catalan numbers. There are about 65 combinatorial </a:t>
            </a:r>
            <a:r>
              <a:rPr lang="en-US" altLang="zh-CN" sz="1100" dirty="0" smtClean="0">
                <a:solidFill>
                  <a:srgbClr val="000066"/>
                </a:solidFill>
              </a:rPr>
              <a:t>interpretations,</a:t>
            </a:r>
          </a:p>
          <a:p>
            <a:pPr algn="l" eaLnBrk="1" hangingPunct="1"/>
            <a:r>
              <a:rPr lang="en-US" altLang="zh-CN" sz="1100" dirty="0">
                <a:solidFill>
                  <a:srgbClr val="000066"/>
                </a:solidFill>
              </a:rPr>
              <a:t>i</a:t>
            </a:r>
            <a:r>
              <a:rPr lang="en-US" altLang="zh-CN" sz="1100" dirty="0" smtClean="0">
                <a:solidFill>
                  <a:srgbClr val="000066"/>
                </a:solidFill>
              </a:rPr>
              <a:t>n </a:t>
            </a:r>
            <a:r>
              <a:rPr lang="en-US" altLang="zh-CN" sz="1100" dirty="0">
                <a:solidFill>
                  <a:srgbClr val="000066"/>
                </a:solidFill>
              </a:rPr>
              <a:t>Stanley, </a:t>
            </a:r>
            <a:r>
              <a:rPr lang="en-US" altLang="zh-CN" sz="1100" i="1" dirty="0" smtClean="0">
                <a:solidFill>
                  <a:srgbClr val="000066"/>
                </a:solidFill>
              </a:rPr>
              <a:t>Enumerative </a:t>
            </a:r>
            <a:r>
              <a:rPr lang="en-US" altLang="zh-CN" sz="1100" i="1" dirty="0">
                <a:solidFill>
                  <a:srgbClr val="000066"/>
                </a:solidFill>
              </a:rPr>
              <a:t>Combinatorics</a:t>
            </a:r>
            <a:r>
              <a:rPr lang="en-US" altLang="zh-CN" sz="1100" dirty="0">
                <a:solidFill>
                  <a:srgbClr val="000066"/>
                </a:solidFill>
              </a:rPr>
              <a:t>, Vol. 2</a:t>
            </a:r>
            <a:endParaRPr lang="en-US" altLang="zh-CN" sz="1100" dirty="0"/>
          </a:p>
        </p:txBody>
      </p:sp>
      <p:pic>
        <p:nvPicPr>
          <p:cNvPr id="10343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050" y="1449462"/>
            <a:ext cx="2665214" cy="644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32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525" y="2230261"/>
            <a:ext cx="1695172" cy="3989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18695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3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3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03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3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34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34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03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27" grpId="0"/>
      <p:bldP spid="103428" grpId="0"/>
      <p:bldP spid="103429" grpId="0"/>
      <p:bldP spid="10343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450" y="282575"/>
            <a:ext cx="4419498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400" b="1" dirty="0"/>
              <a:t>Subproblems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294" y="815975"/>
            <a:ext cx="3634156" cy="7335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200" b="1" dirty="0">
                <a:latin typeface="Tahoma"/>
                <a:cs typeface="Tahoma"/>
              </a:rPr>
              <a:t>For 1 </a:t>
            </a:r>
            <a:r>
              <a:rPr sz="1200" b="1" dirty="0">
                <a:latin typeface="Lucida Sans Unicode"/>
                <a:cs typeface="Lucida Sans Unicode"/>
              </a:rPr>
              <a:t>≤ </a:t>
            </a:r>
            <a:r>
              <a:rPr sz="1200" b="1" i="1" dirty="0">
                <a:latin typeface="Arial"/>
                <a:cs typeface="Arial"/>
              </a:rPr>
              <a:t>i </a:t>
            </a:r>
            <a:r>
              <a:rPr sz="1200" b="1" dirty="0">
                <a:latin typeface="Lucida Sans Unicode"/>
                <a:cs typeface="Lucida Sans Unicode"/>
              </a:rPr>
              <a:t>≤ </a:t>
            </a:r>
            <a:r>
              <a:rPr sz="1200" b="1" i="1" dirty="0">
                <a:latin typeface="Arial"/>
                <a:cs typeface="Arial"/>
              </a:rPr>
              <a:t>j </a:t>
            </a:r>
            <a:r>
              <a:rPr sz="1200" b="1" dirty="0">
                <a:latin typeface="Lucida Sans Unicode"/>
                <a:cs typeface="Lucida Sans Unicode"/>
              </a:rPr>
              <a:t>≤ </a:t>
            </a:r>
            <a:r>
              <a:rPr sz="1200" b="1" i="1" dirty="0">
                <a:latin typeface="Arial"/>
                <a:cs typeface="Arial"/>
              </a:rPr>
              <a:t>n </a:t>
            </a:r>
            <a:r>
              <a:rPr sz="1200" b="1" dirty="0" smtClean="0">
                <a:latin typeface="Tahoma"/>
                <a:cs typeface="Tahoma"/>
              </a:rPr>
              <a:t>let</a:t>
            </a:r>
            <a:endParaRPr lang="en-US" sz="1200" b="1" dirty="0" smtClean="0">
              <a:latin typeface="Tahoma"/>
              <a:cs typeface="Tahoma"/>
            </a:endParaRPr>
          </a:p>
          <a:p>
            <a:pPr marL="12700">
              <a:lnSpc>
                <a:spcPct val="150000"/>
              </a:lnSpc>
            </a:pPr>
            <a:r>
              <a:rPr sz="1200" b="1" i="1" dirty="0" smtClean="0">
                <a:solidFill>
                  <a:srgbClr val="0000FF"/>
                </a:solidFill>
                <a:latin typeface="Arial"/>
                <a:cs typeface="Arial"/>
              </a:rPr>
              <a:t>C </a:t>
            </a:r>
            <a:r>
              <a:rPr sz="1200" b="1" dirty="0" smtClean="0">
                <a:solidFill>
                  <a:srgbClr val="0000FF"/>
                </a:solidFill>
                <a:latin typeface="Tahoma"/>
                <a:cs typeface="Tahoma"/>
              </a:rPr>
              <a:t>(</a:t>
            </a:r>
            <a:r>
              <a:rPr sz="1200" b="1" i="1" dirty="0" smtClean="0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sz="1200" b="1" i="1" dirty="0" smtClean="0">
                <a:solidFill>
                  <a:srgbClr val="0000FF"/>
                </a:solidFill>
                <a:latin typeface="Verdana"/>
                <a:cs typeface="Verdana"/>
              </a:rPr>
              <a:t>, </a:t>
            </a:r>
            <a:r>
              <a:rPr sz="1200" b="1" i="1" dirty="0" smtClean="0">
                <a:solidFill>
                  <a:srgbClr val="0000FF"/>
                </a:solidFill>
                <a:latin typeface="Arial"/>
                <a:cs typeface="Arial"/>
              </a:rPr>
              <a:t>j</a:t>
            </a:r>
            <a:r>
              <a:rPr sz="1200" b="1" dirty="0" smtClean="0">
                <a:solidFill>
                  <a:srgbClr val="0000FF"/>
                </a:solidFill>
                <a:latin typeface="Tahoma"/>
                <a:cs typeface="Tahoma"/>
              </a:rPr>
              <a:t>) = minimum cost of multiplying </a:t>
            </a:r>
            <a:endParaRPr lang="en-US" sz="1200" b="1" dirty="0" smtClean="0">
              <a:solidFill>
                <a:srgbClr val="0000FF"/>
              </a:solidFill>
              <a:latin typeface="Tahoma"/>
              <a:cs typeface="Tahoma"/>
            </a:endParaRPr>
          </a:p>
          <a:p>
            <a:pPr marL="12700">
              <a:lnSpc>
                <a:spcPct val="150000"/>
              </a:lnSpc>
            </a:pPr>
            <a:r>
              <a:rPr sz="1200" b="1" i="1" dirty="0" smtClean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1200" b="1" i="1" baseline="-9259" dirty="0" smtClean="0">
                <a:solidFill>
                  <a:srgbClr val="0000FF"/>
                </a:solidFill>
                <a:latin typeface="Lucida Sans"/>
                <a:cs typeface="Lucida Sans"/>
              </a:rPr>
              <a:t>i </a:t>
            </a:r>
            <a:r>
              <a:rPr sz="1200" b="1" dirty="0" smtClean="0">
                <a:solidFill>
                  <a:srgbClr val="0000FF"/>
                </a:solidFill>
                <a:latin typeface="Lucida Sans Unicode"/>
                <a:cs typeface="Lucida Sans Unicode"/>
              </a:rPr>
              <a:t>× </a:t>
            </a:r>
            <a:r>
              <a:rPr sz="1200" b="1" i="1" dirty="0" smtClean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1200" b="1" i="1" baseline="-9259" dirty="0" smtClean="0">
                <a:solidFill>
                  <a:srgbClr val="0000FF"/>
                </a:solidFill>
                <a:latin typeface="Lucida Sans"/>
                <a:cs typeface="Lucida Sans"/>
              </a:rPr>
              <a:t>i </a:t>
            </a:r>
            <a:r>
              <a:rPr sz="1200" b="1" baseline="-9259" dirty="0" smtClean="0">
                <a:solidFill>
                  <a:srgbClr val="0000FF"/>
                </a:solidFill>
                <a:latin typeface="Tahoma"/>
                <a:cs typeface="Tahoma"/>
              </a:rPr>
              <a:t>+1 </a:t>
            </a:r>
            <a:r>
              <a:rPr sz="1200" b="1" dirty="0" smtClean="0">
                <a:solidFill>
                  <a:srgbClr val="0000FF"/>
                </a:solidFill>
                <a:latin typeface="Lucida Sans Unicode"/>
                <a:cs typeface="Lucida Sans Unicode"/>
              </a:rPr>
              <a:t>× · · · × </a:t>
            </a:r>
            <a:r>
              <a:rPr sz="1200" b="1" i="1" dirty="0" err="1" smtClean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1200" b="1" i="1" baseline="-9259" dirty="0" err="1" smtClean="0">
                <a:solidFill>
                  <a:srgbClr val="0000FF"/>
                </a:solidFill>
                <a:latin typeface="Lucida Sans"/>
                <a:cs typeface="Lucida Sans"/>
              </a:rPr>
              <a:t>j</a:t>
            </a:r>
            <a:endParaRPr sz="1200" b="1" baseline="-9259" dirty="0">
              <a:latin typeface="Lucida Sans"/>
              <a:cs typeface="Lucida San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2865" y="2026571"/>
            <a:ext cx="500596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000" i="1" dirty="0">
                <a:latin typeface="Lucida Sans"/>
                <a:cs typeface="Lucida Sans"/>
              </a:rPr>
              <a:t>i </a:t>
            </a:r>
            <a:r>
              <a:rPr sz="1000" dirty="0">
                <a:latin typeface="Lucida Sans Unicode"/>
                <a:cs typeface="Lucida Sans Unicode"/>
              </a:rPr>
              <a:t>≤</a:t>
            </a:r>
            <a:r>
              <a:rPr sz="1000" i="1" dirty="0">
                <a:latin typeface="Lucida Sans"/>
                <a:cs typeface="Lucida Sans"/>
              </a:rPr>
              <a:t>k</a:t>
            </a:r>
            <a:r>
              <a:rPr sz="1000" i="1" dirty="0">
                <a:latin typeface="Arial"/>
                <a:cs typeface="Arial"/>
              </a:rPr>
              <a:t>&lt;</a:t>
            </a:r>
            <a:r>
              <a:rPr sz="1000" i="1" dirty="0">
                <a:latin typeface="Lucida Sans"/>
                <a:cs typeface="Lucida Sans"/>
              </a:rPr>
              <a:t>j</a:t>
            </a:r>
            <a:endParaRPr sz="1000" dirty="0">
              <a:latin typeface="Lucida Sans"/>
              <a:cs typeface="Lucida San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5250" y="1837694"/>
            <a:ext cx="4267199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200" b="1" i="1" dirty="0">
                <a:latin typeface="Arial"/>
                <a:cs typeface="Arial"/>
              </a:rPr>
              <a:t>C </a:t>
            </a:r>
            <a:r>
              <a:rPr sz="1200" b="1" dirty="0">
                <a:latin typeface="Tahoma"/>
                <a:cs typeface="Tahoma"/>
              </a:rPr>
              <a:t>(</a:t>
            </a:r>
            <a:r>
              <a:rPr sz="1200" b="1" i="1" dirty="0">
                <a:latin typeface="Arial"/>
                <a:cs typeface="Arial"/>
              </a:rPr>
              <a:t>i</a:t>
            </a:r>
            <a:r>
              <a:rPr sz="1200" b="1" i="1" dirty="0">
                <a:latin typeface="Verdana"/>
                <a:cs typeface="Verdana"/>
              </a:rPr>
              <a:t>, </a:t>
            </a:r>
            <a:r>
              <a:rPr sz="1200" b="1" i="1" dirty="0">
                <a:latin typeface="Arial"/>
                <a:cs typeface="Arial"/>
              </a:rPr>
              <a:t>j</a:t>
            </a:r>
            <a:r>
              <a:rPr sz="1200" b="1" dirty="0">
                <a:latin typeface="Tahoma"/>
                <a:cs typeface="Tahoma"/>
              </a:rPr>
              <a:t>) = min </a:t>
            </a:r>
            <a:r>
              <a:rPr sz="1200" b="1" dirty="0">
                <a:latin typeface="Arial Unicode MS"/>
                <a:cs typeface="Arial Unicode MS"/>
              </a:rPr>
              <a:t>｛</a:t>
            </a:r>
            <a:r>
              <a:rPr sz="1200" b="1" i="1" dirty="0">
                <a:latin typeface="Arial"/>
                <a:cs typeface="Arial"/>
              </a:rPr>
              <a:t>C  </a:t>
            </a:r>
            <a:r>
              <a:rPr sz="1200" b="1" dirty="0">
                <a:latin typeface="Tahoma"/>
                <a:cs typeface="Tahoma"/>
              </a:rPr>
              <a:t>(</a:t>
            </a:r>
            <a:r>
              <a:rPr sz="1200" b="1" i="1" dirty="0">
                <a:latin typeface="Arial"/>
                <a:cs typeface="Arial"/>
              </a:rPr>
              <a:t>i</a:t>
            </a:r>
            <a:r>
              <a:rPr sz="1200" b="1" i="1" dirty="0">
                <a:latin typeface="Verdana"/>
                <a:cs typeface="Verdana"/>
              </a:rPr>
              <a:t>, </a:t>
            </a:r>
            <a:r>
              <a:rPr sz="1200" b="1" i="1" dirty="0">
                <a:latin typeface="Arial"/>
                <a:cs typeface="Arial"/>
              </a:rPr>
              <a:t>k</a:t>
            </a:r>
            <a:r>
              <a:rPr sz="1200" b="1" dirty="0">
                <a:latin typeface="Tahoma"/>
                <a:cs typeface="Tahoma"/>
              </a:rPr>
              <a:t>) + </a:t>
            </a:r>
            <a:r>
              <a:rPr sz="1200" b="1" i="1" dirty="0">
                <a:latin typeface="Arial"/>
                <a:cs typeface="Arial"/>
              </a:rPr>
              <a:t>C </a:t>
            </a:r>
            <a:r>
              <a:rPr sz="1200" b="1" dirty="0">
                <a:latin typeface="Tahoma"/>
                <a:cs typeface="Tahoma"/>
              </a:rPr>
              <a:t>(</a:t>
            </a:r>
            <a:r>
              <a:rPr sz="1200" b="1" i="1" dirty="0">
                <a:latin typeface="Arial"/>
                <a:cs typeface="Arial"/>
              </a:rPr>
              <a:t>k </a:t>
            </a:r>
            <a:r>
              <a:rPr sz="1200" b="1" dirty="0">
                <a:latin typeface="Tahoma"/>
                <a:cs typeface="Tahoma"/>
              </a:rPr>
              <a:t>+ 1</a:t>
            </a:r>
            <a:r>
              <a:rPr sz="1200" b="1" i="1" dirty="0">
                <a:latin typeface="Verdana"/>
                <a:cs typeface="Verdana"/>
              </a:rPr>
              <a:t>, </a:t>
            </a:r>
            <a:r>
              <a:rPr sz="1200" b="1" i="1" dirty="0">
                <a:latin typeface="Arial"/>
                <a:cs typeface="Arial"/>
              </a:rPr>
              <a:t>j</a:t>
            </a:r>
            <a:r>
              <a:rPr sz="1200" b="1" dirty="0">
                <a:latin typeface="Tahoma"/>
                <a:cs typeface="Tahoma"/>
              </a:rPr>
              <a:t>) + </a:t>
            </a:r>
            <a:r>
              <a:rPr sz="1200" b="1" i="1" dirty="0">
                <a:latin typeface="Arial"/>
                <a:cs typeface="Arial"/>
              </a:rPr>
              <a:t>m</a:t>
            </a:r>
            <a:r>
              <a:rPr sz="1200" b="1" i="1" baseline="-9259" dirty="0">
                <a:latin typeface="Lucida Sans"/>
                <a:cs typeface="Lucida Sans"/>
              </a:rPr>
              <a:t>i </a:t>
            </a:r>
            <a:r>
              <a:rPr sz="1200" b="1" baseline="-9259" dirty="0">
                <a:latin typeface="Lucida Sans Unicode"/>
                <a:cs typeface="Lucida Sans Unicode"/>
              </a:rPr>
              <a:t>−</a:t>
            </a:r>
            <a:r>
              <a:rPr sz="1200" b="1" baseline="-9259" dirty="0">
                <a:latin typeface="Tahoma"/>
                <a:cs typeface="Tahoma"/>
              </a:rPr>
              <a:t>1 </a:t>
            </a:r>
            <a:r>
              <a:rPr sz="1200" b="1" dirty="0">
                <a:latin typeface="Lucida Sans Unicode"/>
                <a:cs typeface="Lucida Sans Unicode"/>
              </a:rPr>
              <a:t>· </a:t>
            </a:r>
            <a:r>
              <a:rPr sz="1200" b="1" i="1" dirty="0">
                <a:latin typeface="Arial"/>
                <a:cs typeface="Arial"/>
              </a:rPr>
              <a:t>m</a:t>
            </a:r>
            <a:r>
              <a:rPr sz="1200" b="1" i="1" baseline="-9259" dirty="0">
                <a:latin typeface="Lucida Sans"/>
                <a:cs typeface="Lucida Sans"/>
              </a:rPr>
              <a:t>k </a:t>
            </a:r>
            <a:r>
              <a:rPr sz="1200" b="1" dirty="0">
                <a:latin typeface="Lucida Sans Unicode"/>
                <a:cs typeface="Lucida Sans Unicode"/>
              </a:rPr>
              <a:t>· </a:t>
            </a:r>
            <a:r>
              <a:rPr sz="1200" b="1" i="1" dirty="0" err="1">
                <a:latin typeface="Arial"/>
                <a:cs typeface="Arial"/>
              </a:rPr>
              <a:t>m</a:t>
            </a:r>
            <a:r>
              <a:rPr sz="1200" b="1" i="1" baseline="-9259" dirty="0" err="1">
                <a:latin typeface="Lucida Sans"/>
                <a:cs typeface="Lucida Sans"/>
              </a:rPr>
              <a:t>j</a:t>
            </a:r>
            <a:r>
              <a:rPr sz="1200" b="1" i="1" baseline="-9259" dirty="0">
                <a:latin typeface="Lucida Sans"/>
                <a:cs typeface="Lucida Sans"/>
              </a:rPr>
              <a:t>  </a:t>
            </a:r>
            <a:r>
              <a:rPr lang="en-US" sz="1200" b="1" dirty="0">
                <a:latin typeface="Arial Unicode MS"/>
                <a:cs typeface="Arial Unicode MS"/>
              </a:rPr>
              <a:t>}</a:t>
            </a:r>
            <a:r>
              <a:rPr sz="1200" b="1" dirty="0">
                <a:latin typeface="Arial Unicode MS"/>
                <a:cs typeface="Arial Unicode MS"/>
              </a:rPr>
              <a:t> </a:t>
            </a:r>
            <a:endParaRPr sz="1200" b="1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416729985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3781" y="206375"/>
            <a:ext cx="4419498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400" b="1" dirty="0"/>
              <a:t>The program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250" y="815975"/>
            <a:ext cx="4343400" cy="16286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8265">
              <a:lnSpc>
                <a:spcPts val="1400"/>
              </a:lnSpc>
            </a:pPr>
            <a:r>
              <a:rPr sz="1100" b="1" dirty="0">
                <a:latin typeface="Tahoma"/>
                <a:cs typeface="Tahoma"/>
              </a:rPr>
              <a:t>for  </a:t>
            </a:r>
            <a:r>
              <a:rPr sz="1100" i="1" dirty="0">
                <a:latin typeface="Arial"/>
                <a:cs typeface="Arial"/>
              </a:rPr>
              <a:t>i </a:t>
            </a:r>
            <a:r>
              <a:rPr sz="1100" dirty="0">
                <a:latin typeface="Tahoma"/>
                <a:cs typeface="Tahoma"/>
              </a:rPr>
              <a:t>= 1 </a:t>
            </a:r>
            <a:r>
              <a:rPr sz="1100" b="1" dirty="0">
                <a:latin typeface="Tahoma"/>
                <a:cs typeface="Tahoma"/>
              </a:rPr>
              <a:t>to </a:t>
            </a:r>
            <a:r>
              <a:rPr sz="1100" i="1" dirty="0">
                <a:latin typeface="Arial"/>
                <a:cs typeface="Arial"/>
              </a:rPr>
              <a:t>n </a:t>
            </a:r>
            <a:r>
              <a:rPr sz="1100" b="1" dirty="0">
                <a:latin typeface="Tahoma"/>
                <a:cs typeface="Tahoma"/>
              </a:rPr>
              <a:t>do </a:t>
            </a:r>
            <a:r>
              <a:rPr sz="1100" i="1" dirty="0">
                <a:latin typeface="Arial"/>
                <a:cs typeface="Arial"/>
              </a:rPr>
              <a:t>C </a:t>
            </a:r>
            <a:r>
              <a:rPr sz="1100" dirty="0">
                <a:latin typeface="Tahoma"/>
                <a:cs typeface="Tahoma"/>
              </a:rPr>
              <a:t>(</a:t>
            </a:r>
            <a:r>
              <a:rPr sz="1100" i="1" dirty="0">
                <a:latin typeface="Arial"/>
                <a:cs typeface="Arial"/>
              </a:rPr>
              <a:t>i</a:t>
            </a:r>
            <a:r>
              <a:rPr sz="1100" i="1" dirty="0">
                <a:latin typeface="Verdana"/>
                <a:cs typeface="Verdana"/>
              </a:rPr>
              <a:t>, </a:t>
            </a:r>
            <a:r>
              <a:rPr sz="1100" i="1" dirty="0">
                <a:latin typeface="Arial"/>
                <a:cs typeface="Arial"/>
              </a:rPr>
              <a:t>j</a:t>
            </a:r>
            <a:r>
              <a:rPr sz="1100" dirty="0">
                <a:latin typeface="Tahoma"/>
                <a:cs typeface="Tahoma"/>
              </a:rPr>
              <a:t>) = 0</a:t>
            </a:r>
          </a:p>
          <a:p>
            <a:pPr marL="88265">
              <a:lnSpc>
                <a:spcPts val="1400"/>
              </a:lnSpc>
              <a:spcBef>
                <a:spcPts val="10"/>
              </a:spcBef>
            </a:pPr>
            <a:r>
              <a:rPr sz="1100" b="1" dirty="0">
                <a:latin typeface="Tahoma"/>
                <a:cs typeface="Tahoma"/>
              </a:rPr>
              <a:t>for  </a:t>
            </a:r>
            <a:r>
              <a:rPr sz="1100" i="1" dirty="0">
                <a:latin typeface="Arial"/>
                <a:cs typeface="Arial"/>
              </a:rPr>
              <a:t>s  </a:t>
            </a:r>
            <a:r>
              <a:rPr sz="1100" dirty="0">
                <a:latin typeface="Tahoma"/>
                <a:cs typeface="Tahoma"/>
              </a:rPr>
              <a:t>= 1 </a:t>
            </a:r>
            <a:r>
              <a:rPr sz="1100" b="1" dirty="0">
                <a:latin typeface="Tahoma"/>
                <a:cs typeface="Tahoma"/>
              </a:rPr>
              <a:t>to </a:t>
            </a:r>
            <a:r>
              <a:rPr sz="1100" i="1" dirty="0">
                <a:latin typeface="Arial"/>
                <a:cs typeface="Arial"/>
              </a:rPr>
              <a:t>n </a:t>
            </a:r>
            <a:r>
              <a:rPr sz="1100" dirty="0">
                <a:latin typeface="Lucida Sans Unicode"/>
                <a:cs typeface="Lucida Sans Unicode"/>
              </a:rPr>
              <a:t>− </a:t>
            </a:r>
            <a:r>
              <a:rPr sz="1100" dirty="0">
                <a:latin typeface="Tahoma"/>
                <a:cs typeface="Tahoma"/>
              </a:rPr>
              <a:t>1 </a:t>
            </a:r>
            <a:r>
              <a:rPr sz="1100" b="1" dirty="0">
                <a:latin typeface="Tahoma"/>
                <a:cs typeface="Tahoma"/>
              </a:rPr>
              <a:t>do</a:t>
            </a:r>
            <a:endParaRPr sz="1100" dirty="0">
              <a:latin typeface="Tahoma"/>
              <a:cs typeface="Tahoma"/>
            </a:endParaRPr>
          </a:p>
          <a:p>
            <a:pPr marL="322580">
              <a:lnSpc>
                <a:spcPts val="1400"/>
              </a:lnSpc>
              <a:spcBef>
                <a:spcPts val="10"/>
              </a:spcBef>
            </a:pPr>
            <a:r>
              <a:rPr sz="1100" b="1" dirty="0">
                <a:latin typeface="Tahoma"/>
                <a:cs typeface="Tahoma"/>
              </a:rPr>
              <a:t>for  </a:t>
            </a:r>
            <a:r>
              <a:rPr sz="1100" i="1" dirty="0">
                <a:latin typeface="Arial"/>
                <a:cs typeface="Arial"/>
              </a:rPr>
              <a:t>i </a:t>
            </a:r>
            <a:r>
              <a:rPr sz="1100" dirty="0">
                <a:latin typeface="Tahoma"/>
                <a:cs typeface="Tahoma"/>
              </a:rPr>
              <a:t>= 1 </a:t>
            </a:r>
            <a:r>
              <a:rPr sz="1100" b="1" dirty="0">
                <a:latin typeface="Tahoma"/>
                <a:cs typeface="Tahoma"/>
              </a:rPr>
              <a:t>to </a:t>
            </a:r>
            <a:r>
              <a:rPr sz="1100" i="1" dirty="0">
                <a:latin typeface="Arial"/>
                <a:cs typeface="Arial"/>
              </a:rPr>
              <a:t>n </a:t>
            </a:r>
            <a:r>
              <a:rPr sz="1100" dirty="0">
                <a:latin typeface="Lucida Sans Unicode"/>
                <a:cs typeface="Lucida Sans Unicode"/>
              </a:rPr>
              <a:t>− </a:t>
            </a:r>
            <a:r>
              <a:rPr sz="1100" i="1" dirty="0">
                <a:latin typeface="Arial"/>
                <a:cs typeface="Arial"/>
              </a:rPr>
              <a:t>s </a:t>
            </a:r>
            <a:r>
              <a:rPr sz="1100" b="1" dirty="0" smtClean="0">
                <a:latin typeface="Tahoma"/>
                <a:cs typeface="Tahoma"/>
              </a:rPr>
              <a:t>do</a:t>
            </a:r>
            <a:endParaRPr lang="en-US" sz="1100" dirty="0">
              <a:latin typeface="Tahoma"/>
              <a:cs typeface="Tahoma"/>
            </a:endParaRPr>
          </a:p>
          <a:p>
            <a:pPr marL="322580">
              <a:lnSpc>
                <a:spcPts val="1400"/>
              </a:lnSpc>
              <a:spcBef>
                <a:spcPts val="10"/>
              </a:spcBef>
            </a:pPr>
            <a:r>
              <a:rPr lang="en-US" sz="1100" i="1" dirty="0">
                <a:latin typeface="Tahoma"/>
                <a:cs typeface="Tahoma"/>
              </a:rPr>
              <a:t> </a:t>
            </a:r>
            <a:r>
              <a:rPr lang="en-US" sz="1100" i="1" dirty="0" smtClean="0">
                <a:latin typeface="Tahoma"/>
                <a:cs typeface="Tahoma"/>
              </a:rPr>
              <a:t>    </a:t>
            </a:r>
            <a:r>
              <a:rPr sz="1100" i="1" dirty="0" smtClean="0">
                <a:latin typeface="Arial"/>
                <a:cs typeface="Arial"/>
              </a:rPr>
              <a:t>j </a:t>
            </a:r>
            <a:r>
              <a:rPr sz="1100" dirty="0">
                <a:latin typeface="Tahoma"/>
                <a:cs typeface="Tahoma"/>
              </a:rPr>
              <a:t>= </a:t>
            </a:r>
            <a:r>
              <a:rPr sz="1100" i="1" dirty="0">
                <a:latin typeface="Arial"/>
                <a:cs typeface="Arial"/>
              </a:rPr>
              <a:t>i </a:t>
            </a:r>
            <a:r>
              <a:rPr sz="1100" dirty="0">
                <a:latin typeface="Times New Roman"/>
                <a:cs typeface="Times New Roman"/>
              </a:rPr>
              <a:t>+ s</a:t>
            </a:r>
          </a:p>
          <a:p>
            <a:pPr marL="556260">
              <a:lnSpc>
                <a:spcPts val="1400"/>
              </a:lnSpc>
              <a:spcBef>
                <a:spcPts val="60"/>
              </a:spcBef>
            </a:pPr>
            <a:r>
              <a:rPr sz="1100" i="1" dirty="0">
                <a:latin typeface="Arial"/>
                <a:cs typeface="Arial"/>
              </a:rPr>
              <a:t>C </a:t>
            </a:r>
            <a:r>
              <a:rPr sz="1100" dirty="0">
                <a:latin typeface="Tahoma"/>
                <a:cs typeface="Tahoma"/>
              </a:rPr>
              <a:t>(</a:t>
            </a:r>
            <a:r>
              <a:rPr sz="1100" i="1" dirty="0">
                <a:latin typeface="Arial"/>
                <a:cs typeface="Arial"/>
              </a:rPr>
              <a:t>i</a:t>
            </a:r>
            <a:r>
              <a:rPr sz="1100" i="1" dirty="0">
                <a:latin typeface="Verdana"/>
                <a:cs typeface="Verdana"/>
              </a:rPr>
              <a:t>, </a:t>
            </a:r>
            <a:r>
              <a:rPr sz="1100" i="1" dirty="0">
                <a:latin typeface="Arial"/>
                <a:cs typeface="Arial"/>
              </a:rPr>
              <a:t>j</a:t>
            </a:r>
            <a:r>
              <a:rPr sz="1100" dirty="0">
                <a:latin typeface="Tahoma"/>
                <a:cs typeface="Tahoma"/>
              </a:rPr>
              <a:t>) = min</a:t>
            </a:r>
            <a:r>
              <a:rPr sz="1100" i="1" baseline="-9259" dirty="0">
                <a:latin typeface="Lucida Sans"/>
                <a:cs typeface="Lucida Sans"/>
              </a:rPr>
              <a:t>i </a:t>
            </a:r>
            <a:r>
              <a:rPr sz="1100" baseline="-9259" dirty="0">
                <a:latin typeface="Lucida Sans Unicode"/>
                <a:cs typeface="Lucida Sans Unicode"/>
              </a:rPr>
              <a:t>≤</a:t>
            </a:r>
            <a:r>
              <a:rPr sz="1100" i="1" baseline="-9259" dirty="0">
                <a:latin typeface="Lucida Sans"/>
                <a:cs typeface="Lucida Sans"/>
              </a:rPr>
              <a:t>k</a:t>
            </a:r>
            <a:r>
              <a:rPr sz="1100" i="1" baseline="-9259" dirty="0">
                <a:latin typeface="Arial"/>
                <a:cs typeface="Arial"/>
              </a:rPr>
              <a:t>&lt;</a:t>
            </a:r>
            <a:r>
              <a:rPr sz="1100" i="1" baseline="-9259" dirty="0">
                <a:latin typeface="Lucida Sans"/>
                <a:cs typeface="Lucida Sans"/>
              </a:rPr>
              <a:t>j </a:t>
            </a:r>
            <a:r>
              <a:rPr sz="1100" dirty="0">
                <a:latin typeface="Arial Unicode MS"/>
                <a:cs typeface="Arial Unicode MS"/>
              </a:rPr>
              <a:t>｛</a:t>
            </a:r>
            <a:r>
              <a:rPr sz="1100" i="1" dirty="0">
                <a:latin typeface="Arial"/>
                <a:cs typeface="Arial"/>
              </a:rPr>
              <a:t>C  </a:t>
            </a:r>
            <a:r>
              <a:rPr sz="1100" dirty="0">
                <a:latin typeface="Tahoma"/>
                <a:cs typeface="Tahoma"/>
              </a:rPr>
              <a:t>(</a:t>
            </a:r>
            <a:r>
              <a:rPr sz="1100" i="1" dirty="0">
                <a:latin typeface="Arial"/>
                <a:cs typeface="Arial"/>
              </a:rPr>
              <a:t>i</a:t>
            </a:r>
            <a:r>
              <a:rPr sz="1100" i="1" dirty="0">
                <a:latin typeface="Verdana"/>
                <a:cs typeface="Verdana"/>
              </a:rPr>
              <a:t>, </a:t>
            </a:r>
            <a:r>
              <a:rPr sz="1100" i="1" dirty="0">
                <a:latin typeface="Arial"/>
                <a:cs typeface="Arial"/>
              </a:rPr>
              <a:t>k</a:t>
            </a:r>
            <a:r>
              <a:rPr sz="1100" dirty="0" smtClean="0">
                <a:latin typeface="Tahoma"/>
                <a:cs typeface="Tahoma"/>
              </a:rPr>
              <a:t>)</a:t>
            </a:r>
            <a:r>
              <a:rPr lang="en-US" sz="1100" dirty="0" smtClean="0">
                <a:latin typeface="Tahoma"/>
                <a:cs typeface="Tahoma"/>
              </a:rPr>
              <a:t>+</a:t>
            </a:r>
            <a:r>
              <a:rPr sz="1100" i="1" dirty="0" smtClean="0">
                <a:latin typeface="Arial"/>
                <a:cs typeface="Arial"/>
              </a:rPr>
              <a:t>C </a:t>
            </a:r>
            <a:r>
              <a:rPr sz="1100" dirty="0">
                <a:latin typeface="Tahoma"/>
                <a:cs typeface="Tahoma"/>
              </a:rPr>
              <a:t>(</a:t>
            </a:r>
            <a:r>
              <a:rPr sz="1100" i="1" dirty="0">
                <a:latin typeface="Arial"/>
                <a:cs typeface="Arial"/>
              </a:rPr>
              <a:t>k </a:t>
            </a:r>
            <a:r>
              <a:rPr sz="1100" dirty="0">
                <a:latin typeface="Tahoma"/>
                <a:cs typeface="Tahoma"/>
              </a:rPr>
              <a:t>+ 1</a:t>
            </a:r>
            <a:r>
              <a:rPr sz="1100" i="1" dirty="0">
                <a:latin typeface="Verdana"/>
                <a:cs typeface="Verdana"/>
              </a:rPr>
              <a:t>, </a:t>
            </a:r>
            <a:r>
              <a:rPr sz="1100" i="1" dirty="0">
                <a:latin typeface="Arial"/>
                <a:cs typeface="Arial"/>
              </a:rPr>
              <a:t>j</a:t>
            </a:r>
            <a:r>
              <a:rPr sz="1100" dirty="0">
                <a:latin typeface="Tahoma"/>
                <a:cs typeface="Tahoma"/>
              </a:rPr>
              <a:t>) + </a:t>
            </a:r>
            <a:r>
              <a:rPr sz="1100" i="1" dirty="0">
                <a:latin typeface="Arial"/>
                <a:cs typeface="Arial"/>
              </a:rPr>
              <a:t>m</a:t>
            </a:r>
            <a:r>
              <a:rPr sz="1100" i="1" baseline="-9259" dirty="0">
                <a:latin typeface="Lucida Sans"/>
                <a:cs typeface="Lucida Sans"/>
              </a:rPr>
              <a:t>i </a:t>
            </a:r>
            <a:r>
              <a:rPr sz="1100" baseline="-9259" dirty="0">
                <a:latin typeface="Lucida Sans Unicode"/>
                <a:cs typeface="Lucida Sans Unicode"/>
              </a:rPr>
              <a:t>−</a:t>
            </a:r>
            <a:r>
              <a:rPr sz="1100" baseline="-9259" dirty="0">
                <a:latin typeface="Tahoma"/>
                <a:cs typeface="Tahoma"/>
              </a:rPr>
              <a:t>1 </a:t>
            </a:r>
            <a:r>
              <a:rPr sz="1100" dirty="0">
                <a:latin typeface="Lucida Sans Unicode"/>
                <a:cs typeface="Lucida Sans Unicode"/>
              </a:rPr>
              <a:t>· </a:t>
            </a:r>
            <a:r>
              <a:rPr sz="1100" i="1" dirty="0">
                <a:latin typeface="Arial"/>
                <a:cs typeface="Arial"/>
              </a:rPr>
              <a:t>m</a:t>
            </a:r>
            <a:r>
              <a:rPr sz="1100" i="1" baseline="-9259" dirty="0">
                <a:latin typeface="Lucida Sans"/>
                <a:cs typeface="Lucida Sans"/>
              </a:rPr>
              <a:t>k </a:t>
            </a:r>
            <a:r>
              <a:rPr sz="1100" dirty="0">
                <a:latin typeface="Lucida Sans Unicode"/>
                <a:cs typeface="Lucida Sans Unicode"/>
              </a:rPr>
              <a:t>· </a:t>
            </a:r>
            <a:r>
              <a:rPr sz="1100" i="1" dirty="0" err="1">
                <a:latin typeface="Arial"/>
                <a:cs typeface="Arial"/>
              </a:rPr>
              <a:t>m</a:t>
            </a:r>
            <a:r>
              <a:rPr sz="1100" i="1" baseline="-9259" dirty="0" err="1">
                <a:latin typeface="Lucida Sans"/>
                <a:cs typeface="Lucida Sans"/>
              </a:rPr>
              <a:t>j</a:t>
            </a:r>
            <a:r>
              <a:rPr sz="1100" i="1" baseline="-9259" dirty="0">
                <a:latin typeface="Lucida Sans"/>
                <a:cs typeface="Lucida Sans"/>
              </a:rPr>
              <a:t> </a:t>
            </a:r>
            <a:r>
              <a:rPr lang="en-US" sz="1100" dirty="0">
                <a:latin typeface="Arial Unicode MS"/>
                <a:cs typeface="Arial Unicode MS"/>
              </a:rPr>
              <a:t>}</a:t>
            </a:r>
            <a:r>
              <a:rPr sz="1100" baseline="43209" dirty="0" smtClean="0">
                <a:latin typeface="Arial Unicode MS"/>
                <a:cs typeface="Arial Unicode MS"/>
              </a:rPr>
              <a:t> </a:t>
            </a:r>
            <a:endParaRPr sz="1100" baseline="43209" dirty="0">
              <a:latin typeface="Arial Unicode MS"/>
              <a:cs typeface="Arial Unicode MS"/>
            </a:endParaRPr>
          </a:p>
          <a:p>
            <a:pPr marL="88265">
              <a:lnSpc>
                <a:spcPts val="1400"/>
              </a:lnSpc>
              <a:spcBef>
                <a:spcPts val="10"/>
              </a:spcBef>
            </a:pPr>
            <a:r>
              <a:rPr sz="1100" dirty="0">
                <a:latin typeface="Tahoma"/>
                <a:cs typeface="Tahoma"/>
              </a:rPr>
              <a:t>return </a:t>
            </a:r>
            <a:r>
              <a:rPr sz="1100" i="1" dirty="0">
                <a:latin typeface="Arial"/>
                <a:cs typeface="Arial"/>
              </a:rPr>
              <a:t>C </a:t>
            </a:r>
            <a:r>
              <a:rPr sz="1100" dirty="0">
                <a:latin typeface="Tahoma"/>
                <a:cs typeface="Tahoma"/>
              </a:rPr>
              <a:t>(1</a:t>
            </a:r>
            <a:r>
              <a:rPr sz="1100" i="1" dirty="0">
                <a:latin typeface="Verdana"/>
                <a:cs typeface="Verdana"/>
              </a:rPr>
              <a:t>, </a:t>
            </a:r>
            <a:r>
              <a:rPr sz="1100" i="1" dirty="0">
                <a:latin typeface="Arial"/>
                <a:cs typeface="Arial"/>
              </a:rPr>
              <a:t>n</a:t>
            </a:r>
            <a:r>
              <a:rPr sz="1100" dirty="0">
                <a:latin typeface="Tahoma"/>
                <a:cs typeface="Tahoma"/>
              </a:rPr>
              <a:t>)</a:t>
            </a:r>
          </a:p>
          <a:p>
            <a:pPr marR="1865630" algn="ctr">
              <a:lnSpc>
                <a:spcPts val="1400"/>
              </a:lnSpc>
              <a:spcBef>
                <a:spcPts val="715"/>
              </a:spcBef>
            </a:pPr>
            <a:endParaRPr lang="en-US" sz="1100" dirty="0" smtClean="0">
              <a:latin typeface="Tahoma"/>
              <a:cs typeface="Tahoma"/>
            </a:endParaRPr>
          </a:p>
          <a:p>
            <a:pPr marR="1865630" algn="ctr">
              <a:lnSpc>
                <a:spcPts val="1400"/>
              </a:lnSpc>
              <a:spcBef>
                <a:spcPts val="715"/>
              </a:spcBef>
            </a:pPr>
            <a:r>
              <a:rPr sz="1200" dirty="0" smtClean="0">
                <a:latin typeface="Tahoma"/>
                <a:cs typeface="Tahoma"/>
              </a:rPr>
              <a:t>The </a:t>
            </a:r>
            <a:r>
              <a:rPr sz="1200" dirty="0">
                <a:latin typeface="Tahoma"/>
                <a:cs typeface="Tahoma"/>
              </a:rPr>
              <a:t>over running time is </a:t>
            </a:r>
            <a:r>
              <a:rPr sz="1200" i="1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1200" dirty="0">
                <a:solidFill>
                  <a:srgbClr val="FF0000"/>
                </a:solidFill>
                <a:latin typeface="Tahoma"/>
                <a:cs typeface="Tahoma"/>
              </a:rPr>
              <a:t>(</a:t>
            </a:r>
            <a:r>
              <a:rPr sz="1200" i="1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1200" baseline="37037" dirty="0">
                <a:solidFill>
                  <a:srgbClr val="FF0000"/>
                </a:solidFill>
                <a:latin typeface="Tahoma"/>
                <a:cs typeface="Tahoma"/>
              </a:rPr>
              <a:t>3</a:t>
            </a:r>
            <a:r>
              <a:rPr sz="1200" dirty="0">
                <a:solidFill>
                  <a:srgbClr val="FF0000"/>
                </a:solidFill>
                <a:latin typeface="Tahoma"/>
                <a:cs typeface="Tahoma"/>
              </a:rPr>
              <a:t>)</a:t>
            </a:r>
            <a:r>
              <a:rPr sz="1200" dirty="0">
                <a:latin typeface="Tahoma"/>
                <a:cs typeface="Tahom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46702498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灯片编号占位符 2"/>
          <p:cNvSpPr>
            <a:spLocks noGrp="1"/>
          </p:cNvSpPr>
          <p:nvPr>
            <p:ph type="sldNum" sz="quarter" idx="10"/>
          </p:nvPr>
        </p:nvSpPr>
        <p:spPr>
          <a:xfrm>
            <a:off x="3319272" y="3218497"/>
            <a:ext cx="1060323" cy="107722"/>
          </a:xfrm>
          <a:noFill/>
        </p:spPr>
        <p:txBody>
          <a:bodyPr/>
          <a:lstStyle>
            <a:lvl1pPr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374670" indent="-144104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576415" indent="-115283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806981" indent="-115283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1037547" indent="-115283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1268113" indent="-115283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1498679" indent="-115283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1729245" indent="-115283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1959811" indent="-115283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FCEFFC23-2EEB-47BB-80DB-C3349498D6ED}" type="slidenum">
              <a:rPr kumimoji="0" lang="en-US" altLang="zh-CN" sz="700">
                <a:solidFill>
                  <a:schemeClr val="bg2"/>
                </a:solidFill>
              </a:rPr>
              <a:pPr eaLnBrk="1" hangingPunct="1"/>
              <a:t>17</a:t>
            </a:fld>
            <a:endParaRPr kumimoji="0" lang="en-US" altLang="zh-CN" sz="700">
              <a:solidFill>
                <a:schemeClr val="bg2"/>
              </a:solidFill>
            </a:endParaRPr>
          </a:p>
        </p:txBody>
      </p:sp>
      <p:sp>
        <p:nvSpPr>
          <p:cNvPr id="19459" name="Text Box 2"/>
          <p:cNvSpPr txBox="1">
            <a:spLocks noChangeArrowheads="1"/>
          </p:cNvSpPr>
          <p:nvPr/>
        </p:nvSpPr>
        <p:spPr bwMode="auto">
          <a:xfrm>
            <a:off x="260816" y="192264"/>
            <a:ext cx="3726498" cy="2620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6113" tIns="23057" rIns="46113" bIns="23057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en-US" altLang="zh-CN" sz="1400" b="1" dirty="0">
                <a:solidFill>
                  <a:srgbClr val="000066"/>
                </a:solidFill>
              </a:rPr>
              <a:t>Optimal substructure</a:t>
            </a:r>
          </a:p>
        </p:txBody>
      </p:sp>
      <p:sp>
        <p:nvSpPr>
          <p:cNvPr id="104451" name="Text Box 3"/>
          <p:cNvSpPr txBox="1">
            <a:spLocks noChangeArrowheads="1"/>
          </p:cNvSpPr>
          <p:nvPr/>
        </p:nvSpPr>
        <p:spPr bwMode="auto">
          <a:xfrm>
            <a:off x="230505" y="692150"/>
            <a:ext cx="4187508" cy="2307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6113" tIns="23057" rIns="46113" bIns="23057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l" eaLnBrk="1" hangingPunct="1">
              <a:buFontTx/>
              <a:buChar char="•"/>
            </a:pPr>
            <a:r>
              <a:rPr lang="en-US" altLang="zh-CN" sz="1200">
                <a:solidFill>
                  <a:srgbClr val="000066"/>
                </a:solidFill>
              </a:rPr>
              <a:t>  Notation. </a:t>
            </a:r>
            <a:r>
              <a:rPr lang="en-US" altLang="zh-CN" sz="1200" b="1" i="1">
                <a:solidFill>
                  <a:srgbClr val="009900"/>
                </a:solidFill>
              </a:rPr>
              <a:t>A</a:t>
            </a:r>
            <a:r>
              <a:rPr lang="en-US" altLang="zh-CN" sz="1200" b="1" i="1" baseline="-25000">
                <a:solidFill>
                  <a:srgbClr val="009900"/>
                </a:solidFill>
              </a:rPr>
              <a:t>i..j</a:t>
            </a:r>
            <a:r>
              <a:rPr lang="en-US" altLang="zh-CN" sz="1200">
                <a:solidFill>
                  <a:srgbClr val="000066"/>
                </a:solidFill>
              </a:rPr>
              <a:t> represents </a:t>
            </a:r>
            <a:r>
              <a:rPr lang="en-US" altLang="zh-CN" sz="1200" b="1" i="1">
                <a:solidFill>
                  <a:srgbClr val="009900"/>
                </a:solidFill>
              </a:rPr>
              <a:t>A</a:t>
            </a:r>
            <a:r>
              <a:rPr lang="en-US" altLang="zh-CN" sz="1200" b="1" i="1" baseline="-25000">
                <a:solidFill>
                  <a:srgbClr val="009900"/>
                </a:solidFill>
              </a:rPr>
              <a:t>i</a:t>
            </a:r>
            <a:r>
              <a:rPr lang="en-US" altLang="zh-CN" sz="1200" b="1" i="1">
                <a:solidFill>
                  <a:srgbClr val="009900"/>
                </a:solidFill>
                <a:latin typeface="Times New Roman" pitchFamily="18" charset="0"/>
              </a:rPr>
              <a:t>…</a:t>
            </a:r>
            <a:r>
              <a:rPr lang="en-US" altLang="zh-CN" sz="1200" b="1" i="1">
                <a:solidFill>
                  <a:srgbClr val="009900"/>
                </a:solidFill>
              </a:rPr>
              <a:t>A</a:t>
            </a:r>
            <a:r>
              <a:rPr lang="en-US" altLang="zh-CN" sz="1200" b="1" i="1" baseline="-25000">
                <a:solidFill>
                  <a:srgbClr val="009900"/>
                </a:solidFill>
              </a:rPr>
              <a:t>j</a:t>
            </a:r>
            <a:r>
              <a:rPr lang="en-US" altLang="zh-CN" sz="1200">
                <a:solidFill>
                  <a:srgbClr val="000066"/>
                </a:solidFill>
              </a:rPr>
              <a:t>.</a:t>
            </a:r>
          </a:p>
        </p:txBody>
      </p:sp>
      <p:sp>
        <p:nvSpPr>
          <p:cNvPr id="104452" name="Text Box 4"/>
          <p:cNvSpPr txBox="1">
            <a:spLocks noChangeArrowheads="1"/>
          </p:cNvSpPr>
          <p:nvPr/>
        </p:nvSpPr>
        <p:spPr bwMode="auto">
          <a:xfrm>
            <a:off x="230505" y="1038225"/>
            <a:ext cx="4379595" cy="414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6113" tIns="23057" rIns="46113" bIns="23057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l" eaLnBrk="1" hangingPunct="1">
              <a:buFontTx/>
              <a:buChar char="•"/>
            </a:pPr>
            <a:r>
              <a:rPr lang="en-US" altLang="zh-CN" sz="1200">
                <a:solidFill>
                  <a:srgbClr val="000066"/>
                </a:solidFill>
              </a:rPr>
              <a:t>  Any parenthesization of </a:t>
            </a:r>
            <a:r>
              <a:rPr lang="en-US" altLang="zh-CN" sz="1200" b="1" i="1">
                <a:solidFill>
                  <a:srgbClr val="009900"/>
                </a:solidFill>
              </a:rPr>
              <a:t>A</a:t>
            </a:r>
            <a:r>
              <a:rPr lang="en-US" altLang="zh-CN" sz="1200" b="1" i="1" baseline="-25000">
                <a:solidFill>
                  <a:srgbClr val="009900"/>
                </a:solidFill>
              </a:rPr>
              <a:t>i..j</a:t>
            </a:r>
            <a:r>
              <a:rPr lang="en-US" altLang="zh-CN" sz="1200">
                <a:solidFill>
                  <a:srgbClr val="000066"/>
                </a:solidFill>
              </a:rPr>
              <a:t> where </a:t>
            </a:r>
            <a:r>
              <a:rPr lang="en-US" altLang="zh-CN" sz="1200" b="1" i="1">
                <a:solidFill>
                  <a:srgbClr val="009900"/>
                </a:solidFill>
              </a:rPr>
              <a:t>i &lt; j</a:t>
            </a:r>
            <a:r>
              <a:rPr lang="en-US" altLang="zh-CN" sz="1200">
                <a:solidFill>
                  <a:srgbClr val="000066"/>
                </a:solidFill>
              </a:rPr>
              <a:t> must split into two products of the form </a:t>
            </a:r>
            <a:r>
              <a:rPr lang="en-US" altLang="zh-CN" sz="1200" b="1" i="1">
                <a:solidFill>
                  <a:srgbClr val="009900"/>
                </a:solidFill>
              </a:rPr>
              <a:t>A</a:t>
            </a:r>
            <a:r>
              <a:rPr lang="en-US" altLang="zh-CN" sz="1200" b="1" i="1" baseline="-25000">
                <a:solidFill>
                  <a:srgbClr val="009900"/>
                </a:solidFill>
              </a:rPr>
              <a:t>i..k</a:t>
            </a:r>
            <a:r>
              <a:rPr lang="en-US" altLang="zh-CN" sz="1200">
                <a:solidFill>
                  <a:srgbClr val="000066"/>
                </a:solidFill>
              </a:rPr>
              <a:t> and </a:t>
            </a:r>
            <a:r>
              <a:rPr lang="en-US" altLang="zh-CN" sz="1200" b="1" i="1">
                <a:solidFill>
                  <a:srgbClr val="009900"/>
                </a:solidFill>
              </a:rPr>
              <a:t>A</a:t>
            </a:r>
            <a:r>
              <a:rPr lang="en-US" altLang="zh-CN" sz="1200" b="1" i="1" baseline="-25000">
                <a:solidFill>
                  <a:srgbClr val="009900"/>
                </a:solidFill>
              </a:rPr>
              <a:t>k+1..j</a:t>
            </a:r>
            <a:r>
              <a:rPr lang="en-US" altLang="zh-CN" sz="1200">
                <a:solidFill>
                  <a:srgbClr val="000066"/>
                </a:solidFill>
              </a:rPr>
              <a:t>.</a:t>
            </a:r>
            <a:endParaRPr lang="en-US" altLang="zh-CN" sz="1200"/>
          </a:p>
        </p:txBody>
      </p:sp>
      <p:sp>
        <p:nvSpPr>
          <p:cNvPr id="104454" name="Text Box 6"/>
          <p:cNvSpPr txBox="1">
            <a:spLocks noChangeArrowheads="1"/>
          </p:cNvSpPr>
          <p:nvPr/>
        </p:nvSpPr>
        <p:spPr bwMode="auto">
          <a:xfrm>
            <a:off x="230505" y="1538111"/>
            <a:ext cx="4187508" cy="1154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6113" tIns="23057" rIns="46113" bIns="23057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l" eaLnBrk="1" hangingPunct="1">
              <a:buFontTx/>
              <a:buChar char="•"/>
            </a:pPr>
            <a:r>
              <a:rPr lang="en-US" altLang="zh-CN" sz="1200" dirty="0">
                <a:solidFill>
                  <a:srgbClr val="000066"/>
                </a:solidFill>
              </a:rPr>
              <a:t>  Optimal substructure. If the optimal </a:t>
            </a:r>
            <a:r>
              <a:rPr lang="en-US" altLang="zh-CN" sz="1200" dirty="0" err="1">
                <a:solidFill>
                  <a:srgbClr val="000066"/>
                </a:solidFill>
              </a:rPr>
              <a:t>parenthesization</a:t>
            </a:r>
            <a:r>
              <a:rPr lang="en-US" altLang="zh-CN" sz="1200" dirty="0">
                <a:solidFill>
                  <a:srgbClr val="000066"/>
                </a:solidFill>
              </a:rPr>
              <a:t> splits the product as </a:t>
            </a:r>
            <a:r>
              <a:rPr lang="en-US" altLang="zh-CN" sz="1200" b="1" i="1" dirty="0" err="1">
                <a:solidFill>
                  <a:srgbClr val="009900"/>
                </a:solidFill>
              </a:rPr>
              <a:t>A</a:t>
            </a:r>
            <a:r>
              <a:rPr lang="en-US" altLang="zh-CN" sz="1200" b="1" i="1" baseline="-25000" dirty="0" err="1">
                <a:solidFill>
                  <a:srgbClr val="009900"/>
                </a:solidFill>
              </a:rPr>
              <a:t>i..k</a:t>
            </a:r>
            <a:r>
              <a:rPr lang="en-US" altLang="zh-CN" sz="1200" dirty="0">
                <a:solidFill>
                  <a:srgbClr val="000066"/>
                </a:solidFill>
              </a:rPr>
              <a:t> and </a:t>
            </a:r>
            <a:r>
              <a:rPr lang="en-US" altLang="zh-CN" sz="1200" b="1" i="1" dirty="0">
                <a:solidFill>
                  <a:srgbClr val="009900"/>
                </a:solidFill>
              </a:rPr>
              <a:t>A</a:t>
            </a:r>
            <a:r>
              <a:rPr lang="en-US" altLang="zh-CN" sz="1200" b="1" i="1" baseline="-25000" dirty="0">
                <a:solidFill>
                  <a:srgbClr val="009900"/>
                </a:solidFill>
              </a:rPr>
              <a:t>k+1..j</a:t>
            </a:r>
            <a:r>
              <a:rPr lang="en-US" altLang="zh-CN" sz="1200" dirty="0">
                <a:solidFill>
                  <a:srgbClr val="000066"/>
                </a:solidFill>
              </a:rPr>
              <a:t>, then </a:t>
            </a:r>
            <a:r>
              <a:rPr lang="en-US" altLang="zh-CN" sz="1200" dirty="0" err="1">
                <a:solidFill>
                  <a:srgbClr val="000066"/>
                </a:solidFill>
              </a:rPr>
              <a:t>parenthesizations</a:t>
            </a:r>
            <a:r>
              <a:rPr lang="en-US" altLang="zh-CN" sz="1200" dirty="0">
                <a:solidFill>
                  <a:srgbClr val="000066"/>
                </a:solidFill>
              </a:rPr>
              <a:t> within </a:t>
            </a:r>
            <a:r>
              <a:rPr lang="en-US" altLang="zh-CN" sz="1200" b="1" i="1" dirty="0" err="1">
                <a:solidFill>
                  <a:srgbClr val="009900"/>
                </a:solidFill>
              </a:rPr>
              <a:t>A</a:t>
            </a:r>
            <a:r>
              <a:rPr lang="en-US" altLang="zh-CN" sz="1200" b="1" i="1" baseline="-25000" dirty="0" err="1">
                <a:solidFill>
                  <a:srgbClr val="009900"/>
                </a:solidFill>
              </a:rPr>
              <a:t>i..k</a:t>
            </a:r>
            <a:r>
              <a:rPr lang="en-US" altLang="zh-CN" sz="1200" dirty="0">
                <a:solidFill>
                  <a:srgbClr val="000066"/>
                </a:solidFill>
              </a:rPr>
              <a:t> and </a:t>
            </a:r>
            <a:r>
              <a:rPr lang="en-US" altLang="zh-CN" sz="1200" b="1" i="1" dirty="0">
                <a:solidFill>
                  <a:srgbClr val="009900"/>
                </a:solidFill>
              </a:rPr>
              <a:t>A</a:t>
            </a:r>
            <a:r>
              <a:rPr lang="en-US" altLang="zh-CN" sz="1200" b="1" i="1" baseline="-25000" dirty="0">
                <a:solidFill>
                  <a:srgbClr val="009900"/>
                </a:solidFill>
              </a:rPr>
              <a:t>k+1..j</a:t>
            </a:r>
            <a:r>
              <a:rPr lang="en-US" altLang="zh-CN" sz="1200" dirty="0">
                <a:solidFill>
                  <a:srgbClr val="000066"/>
                </a:solidFill>
              </a:rPr>
              <a:t> must each be optimal</a:t>
            </a:r>
            <a:r>
              <a:rPr lang="en-US" altLang="zh-CN" sz="1200" dirty="0" smtClean="0">
                <a:solidFill>
                  <a:srgbClr val="000066"/>
                </a:solidFill>
              </a:rPr>
              <a:t>.</a:t>
            </a:r>
          </a:p>
          <a:p>
            <a:pPr algn="l" eaLnBrk="1" hangingPunct="1"/>
            <a:endParaRPr lang="en-US" altLang="zh-CN" sz="1200" dirty="0">
              <a:solidFill>
                <a:srgbClr val="000066"/>
              </a:solidFill>
            </a:endParaRPr>
          </a:p>
          <a:p>
            <a:pPr algn="l" eaLnBrk="1" hangingPunct="1"/>
            <a:r>
              <a:rPr lang="en-US" altLang="zh-CN" sz="1200" dirty="0"/>
              <a:t>    --We apply </a:t>
            </a:r>
            <a:r>
              <a:rPr lang="en-US" altLang="zh-CN" sz="1200" dirty="0">
                <a:solidFill>
                  <a:srgbClr val="CC0000"/>
                </a:solidFill>
              </a:rPr>
              <a:t>cut-and-paste</a:t>
            </a:r>
            <a:r>
              <a:rPr lang="en-US" altLang="zh-CN" sz="1200" dirty="0"/>
              <a:t> argument to prove the optimal substructure property.</a:t>
            </a:r>
          </a:p>
        </p:txBody>
      </p:sp>
    </p:spTree>
    <p:extLst>
      <p:ext uri="{BB962C8B-B14F-4D97-AF65-F5344CB8AC3E}">
        <p14:creationId xmlns:p14="http://schemas.microsoft.com/office/powerpoint/2010/main" val="534768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4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4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4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51" grpId="0"/>
      <p:bldP spid="104452" grpId="0"/>
      <p:bldP spid="10445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灯片编号占位符 2"/>
          <p:cNvSpPr>
            <a:spLocks noGrp="1"/>
          </p:cNvSpPr>
          <p:nvPr>
            <p:ph type="sldNum" sz="quarter" idx="10"/>
          </p:nvPr>
        </p:nvSpPr>
        <p:spPr>
          <a:xfrm>
            <a:off x="3319272" y="3218497"/>
            <a:ext cx="1060323" cy="107722"/>
          </a:xfrm>
          <a:noFill/>
        </p:spPr>
        <p:txBody>
          <a:bodyPr/>
          <a:lstStyle>
            <a:lvl1pPr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374670" indent="-144104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576415" indent="-115283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806981" indent="-115283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1037547" indent="-115283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1268113" indent="-115283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1498679" indent="-115283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1729245" indent="-115283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1959811" indent="-115283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38149D53-8F8F-4171-B0C4-512125FD4868}" type="slidenum">
              <a:rPr kumimoji="0" lang="en-US" altLang="zh-CN" sz="700">
                <a:solidFill>
                  <a:schemeClr val="bg2"/>
                </a:solidFill>
              </a:rPr>
              <a:pPr eaLnBrk="1" hangingPunct="1"/>
              <a:t>18</a:t>
            </a:fld>
            <a:endParaRPr kumimoji="0" lang="en-US" altLang="zh-CN" sz="700">
              <a:solidFill>
                <a:schemeClr val="bg2"/>
              </a:solidFill>
            </a:endParaRPr>
          </a:p>
        </p:txBody>
      </p:sp>
      <p:sp>
        <p:nvSpPr>
          <p:cNvPr id="20483" name="Text Box 2"/>
          <p:cNvSpPr txBox="1">
            <a:spLocks noChangeArrowheads="1"/>
          </p:cNvSpPr>
          <p:nvPr/>
        </p:nvSpPr>
        <p:spPr bwMode="auto">
          <a:xfrm>
            <a:off x="260441" y="208855"/>
            <a:ext cx="3726498" cy="2620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6113" tIns="23057" rIns="46113" bIns="23057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en-US" altLang="zh-CN" sz="1400" b="1" dirty="0">
                <a:solidFill>
                  <a:srgbClr val="000066"/>
                </a:solidFill>
              </a:rPr>
              <a:t>An optimal </a:t>
            </a:r>
            <a:r>
              <a:rPr lang="en-US" altLang="zh-CN" sz="1400" b="1" dirty="0" err="1">
                <a:solidFill>
                  <a:srgbClr val="000066"/>
                </a:solidFill>
              </a:rPr>
              <a:t>parenthesization</a:t>
            </a:r>
            <a:r>
              <a:rPr lang="en-US" altLang="zh-CN" sz="1400" b="1" dirty="0" err="1">
                <a:solidFill>
                  <a:srgbClr val="000066"/>
                </a:solidFill>
                <a:latin typeface="Times New Roman" pitchFamily="18" charset="0"/>
              </a:rPr>
              <a:t>’</a:t>
            </a:r>
            <a:r>
              <a:rPr lang="en-US" altLang="zh-CN" sz="1400" b="1" dirty="0" err="1">
                <a:solidFill>
                  <a:srgbClr val="000066"/>
                </a:solidFill>
              </a:rPr>
              <a:t>s</a:t>
            </a:r>
            <a:r>
              <a:rPr lang="en-US" altLang="zh-CN" sz="1400" b="1" dirty="0">
                <a:solidFill>
                  <a:srgbClr val="000066"/>
                </a:solidFill>
              </a:rPr>
              <a:t> structure</a:t>
            </a:r>
          </a:p>
        </p:txBody>
      </p:sp>
      <p:sp>
        <p:nvSpPr>
          <p:cNvPr id="105475" name="Text Box 3"/>
          <p:cNvSpPr txBox="1">
            <a:spLocks noChangeArrowheads="1"/>
          </p:cNvSpPr>
          <p:nvPr/>
        </p:nvSpPr>
        <p:spPr bwMode="auto">
          <a:xfrm>
            <a:off x="230505" y="623255"/>
            <a:ext cx="4302760" cy="414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6113" tIns="23057" rIns="46113" bIns="23057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l" eaLnBrk="1" hangingPunct="1">
              <a:buFontTx/>
              <a:buChar char="•"/>
            </a:pPr>
            <a:r>
              <a:rPr lang="en-US" altLang="zh-CN" sz="1200">
                <a:solidFill>
                  <a:srgbClr val="000066"/>
                </a:solidFill>
              </a:rPr>
              <a:t>  If the optimal parenthesization of </a:t>
            </a:r>
            <a:r>
              <a:rPr lang="en-US" altLang="zh-CN" sz="1200" b="1" i="1">
                <a:solidFill>
                  <a:srgbClr val="009900"/>
                </a:solidFill>
              </a:rPr>
              <a:t>A</a:t>
            </a:r>
            <a:r>
              <a:rPr lang="en-US" altLang="zh-CN" sz="1200" b="1" i="1" baseline="-25000">
                <a:solidFill>
                  <a:srgbClr val="009900"/>
                </a:solidFill>
              </a:rPr>
              <a:t>1</a:t>
            </a:r>
            <a:r>
              <a:rPr lang="en-US" altLang="zh-CN" sz="1200" b="1" i="1">
                <a:solidFill>
                  <a:srgbClr val="009900"/>
                </a:solidFill>
              </a:rPr>
              <a:t> * A</a:t>
            </a:r>
            <a:r>
              <a:rPr lang="en-US" altLang="zh-CN" sz="1200" b="1" i="1" baseline="-25000">
                <a:solidFill>
                  <a:srgbClr val="009900"/>
                </a:solidFill>
              </a:rPr>
              <a:t>2</a:t>
            </a:r>
            <a:r>
              <a:rPr lang="en-US" altLang="zh-CN" sz="1200" b="1" i="1">
                <a:solidFill>
                  <a:srgbClr val="009900"/>
                </a:solidFill>
              </a:rPr>
              <a:t> * </a:t>
            </a:r>
            <a:r>
              <a:rPr lang="en-US" altLang="zh-CN" sz="1200" b="1" i="1">
                <a:solidFill>
                  <a:srgbClr val="009900"/>
                </a:solidFill>
                <a:latin typeface="Times New Roman" pitchFamily="18" charset="0"/>
              </a:rPr>
              <a:t>…</a:t>
            </a:r>
            <a:r>
              <a:rPr lang="en-US" altLang="zh-CN" sz="1200" b="1" i="1">
                <a:solidFill>
                  <a:srgbClr val="009900"/>
                </a:solidFill>
              </a:rPr>
              <a:t> * A</a:t>
            </a:r>
            <a:r>
              <a:rPr lang="en-US" altLang="zh-CN" sz="1200" b="1" i="1" baseline="-25000">
                <a:solidFill>
                  <a:srgbClr val="009900"/>
                </a:solidFill>
              </a:rPr>
              <a:t>n</a:t>
            </a:r>
            <a:r>
              <a:rPr lang="en-US" altLang="zh-CN" sz="1200">
                <a:solidFill>
                  <a:srgbClr val="000066"/>
                </a:solidFill>
              </a:rPr>
              <a:t> is split between </a:t>
            </a:r>
            <a:r>
              <a:rPr lang="en-US" altLang="zh-CN" sz="1200" b="1" i="1">
                <a:solidFill>
                  <a:srgbClr val="009900"/>
                </a:solidFill>
              </a:rPr>
              <a:t>A</a:t>
            </a:r>
            <a:r>
              <a:rPr lang="en-US" altLang="zh-CN" sz="1200" b="1" i="1" baseline="-25000">
                <a:solidFill>
                  <a:srgbClr val="009900"/>
                </a:solidFill>
              </a:rPr>
              <a:t>k</a:t>
            </a:r>
            <a:r>
              <a:rPr lang="en-US" altLang="zh-CN" sz="1200">
                <a:solidFill>
                  <a:srgbClr val="000066"/>
                </a:solidFill>
              </a:rPr>
              <a:t> and </a:t>
            </a:r>
            <a:r>
              <a:rPr lang="en-US" altLang="zh-CN" sz="1200" b="1" i="1">
                <a:solidFill>
                  <a:srgbClr val="009900"/>
                </a:solidFill>
              </a:rPr>
              <a:t>A</a:t>
            </a:r>
            <a:r>
              <a:rPr lang="en-US" altLang="zh-CN" sz="1200" b="1" i="1" baseline="-25000">
                <a:solidFill>
                  <a:srgbClr val="009900"/>
                </a:solidFill>
              </a:rPr>
              <a:t>k+1</a:t>
            </a:r>
            <a:r>
              <a:rPr lang="en-US" altLang="zh-CN" sz="1200">
                <a:solidFill>
                  <a:srgbClr val="000066"/>
                </a:solidFill>
              </a:rPr>
              <a:t>, then</a:t>
            </a:r>
          </a:p>
        </p:txBody>
      </p:sp>
      <p:sp>
        <p:nvSpPr>
          <p:cNvPr id="105477" name="Text Box 5"/>
          <p:cNvSpPr txBox="1">
            <a:spLocks noChangeArrowheads="1"/>
          </p:cNvSpPr>
          <p:nvPr/>
        </p:nvSpPr>
        <p:spPr bwMode="auto">
          <a:xfrm>
            <a:off x="230505" y="2323189"/>
            <a:ext cx="4187508" cy="599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6113" tIns="23057" rIns="46113" bIns="23057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l" eaLnBrk="1" hangingPunct="1">
              <a:buFontTx/>
              <a:buChar char="•"/>
            </a:pPr>
            <a:r>
              <a:rPr lang="en-US" altLang="zh-CN" sz="1200">
                <a:solidFill>
                  <a:srgbClr val="000066"/>
                </a:solidFill>
              </a:rPr>
              <a:t>  The only uncertainty is the value of </a:t>
            </a:r>
            <a:r>
              <a:rPr lang="en-US" altLang="zh-CN" sz="1200" b="1" i="1">
                <a:solidFill>
                  <a:srgbClr val="009900"/>
                </a:solidFill>
              </a:rPr>
              <a:t>k</a:t>
            </a:r>
          </a:p>
          <a:p>
            <a:pPr algn="l" eaLnBrk="1" hangingPunct="1"/>
            <a:r>
              <a:rPr lang="en-US" altLang="zh-CN" sz="1200"/>
              <a:t>    --Try all possible values of </a:t>
            </a:r>
            <a:r>
              <a:rPr lang="en-US" altLang="zh-CN" sz="1200" b="1" i="1">
                <a:solidFill>
                  <a:srgbClr val="009900"/>
                </a:solidFill>
              </a:rPr>
              <a:t>k</a:t>
            </a:r>
            <a:r>
              <a:rPr lang="en-US" altLang="zh-CN" sz="1200"/>
              <a:t>. The one that returns the minimum is the right choice.</a:t>
            </a:r>
          </a:p>
        </p:txBody>
      </p:sp>
      <p:pic>
        <p:nvPicPr>
          <p:cNvPr id="10547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010" y="1326621"/>
            <a:ext cx="1829633" cy="644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5479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2281" y="1172809"/>
            <a:ext cx="1930479" cy="86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22295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5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105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" dur="500"/>
                                        <p:tgtEl>
                                          <p:spTgt spid="105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05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475" grpId="0"/>
      <p:bldP spid="10547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灯片编号占位符 2"/>
          <p:cNvSpPr>
            <a:spLocks noGrp="1"/>
          </p:cNvSpPr>
          <p:nvPr>
            <p:ph type="sldNum" sz="quarter" idx="10"/>
          </p:nvPr>
        </p:nvSpPr>
        <p:spPr>
          <a:xfrm>
            <a:off x="3319272" y="3218497"/>
            <a:ext cx="1060323" cy="107722"/>
          </a:xfrm>
          <a:noFill/>
        </p:spPr>
        <p:txBody>
          <a:bodyPr/>
          <a:lstStyle>
            <a:lvl1pPr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374670" indent="-144104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576415" indent="-115283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806981" indent="-115283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1037547" indent="-115283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1268113" indent="-115283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1498679" indent="-115283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1729245" indent="-115283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1959811" indent="-115283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9E72068D-3BE4-498F-B7F2-FE363547F8B8}" type="slidenum">
              <a:rPr kumimoji="0" lang="en-US" altLang="zh-CN" sz="700">
                <a:solidFill>
                  <a:schemeClr val="bg2"/>
                </a:solidFill>
              </a:rPr>
              <a:pPr eaLnBrk="1" hangingPunct="1"/>
              <a:t>19</a:t>
            </a:fld>
            <a:endParaRPr kumimoji="0" lang="en-US" altLang="zh-CN" sz="700">
              <a:solidFill>
                <a:schemeClr val="bg2"/>
              </a:solidFill>
            </a:endParaRPr>
          </a:p>
        </p:txBody>
      </p:sp>
      <p:sp>
        <p:nvSpPr>
          <p:cNvPr id="21507" name="Text Box 2"/>
          <p:cNvSpPr txBox="1">
            <a:spLocks noChangeArrowheads="1"/>
          </p:cNvSpPr>
          <p:nvPr/>
        </p:nvSpPr>
        <p:spPr bwMode="auto">
          <a:xfrm>
            <a:off x="171450" y="215011"/>
            <a:ext cx="3726498" cy="2620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6113" tIns="23057" rIns="46113" bIns="23057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en-US" altLang="zh-CN" sz="1400" b="1" dirty="0">
                <a:solidFill>
                  <a:srgbClr val="000066"/>
                </a:solidFill>
              </a:rPr>
              <a:t>A recursive solution</a:t>
            </a:r>
          </a:p>
        </p:txBody>
      </p:sp>
      <p:sp>
        <p:nvSpPr>
          <p:cNvPr id="106499" name="Text Box 3"/>
          <p:cNvSpPr txBox="1">
            <a:spLocks noChangeArrowheads="1"/>
          </p:cNvSpPr>
          <p:nvPr/>
        </p:nvSpPr>
        <p:spPr bwMode="auto">
          <a:xfrm>
            <a:off x="95250" y="692150"/>
            <a:ext cx="4379595" cy="13362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6113" tIns="23057" rIns="46113" bIns="23057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l" eaLnBrk="1" hangingPunct="1">
              <a:buFontTx/>
              <a:buChar char="•"/>
            </a:pPr>
            <a:r>
              <a:rPr lang="en-US" altLang="zh-CN" sz="1200" dirty="0">
                <a:solidFill>
                  <a:srgbClr val="000066"/>
                </a:solidFill>
              </a:rPr>
              <a:t> Define </a:t>
            </a:r>
            <a:r>
              <a:rPr lang="en-US" altLang="zh-CN" sz="1200" b="1" i="1" dirty="0">
                <a:solidFill>
                  <a:srgbClr val="009900"/>
                </a:solidFill>
              </a:rPr>
              <a:t>m</a:t>
            </a:r>
            <a:r>
              <a:rPr lang="en-US" altLang="zh-CN" sz="1200" b="1" dirty="0">
                <a:solidFill>
                  <a:srgbClr val="009900"/>
                </a:solidFill>
              </a:rPr>
              <a:t>[</a:t>
            </a:r>
            <a:r>
              <a:rPr lang="en-US" altLang="zh-CN" sz="1200" b="1" i="1" dirty="0" err="1">
                <a:solidFill>
                  <a:srgbClr val="009900"/>
                </a:solidFill>
              </a:rPr>
              <a:t>i,j</a:t>
            </a:r>
            <a:r>
              <a:rPr lang="en-US" altLang="zh-CN" sz="1200" b="1" dirty="0">
                <a:solidFill>
                  <a:srgbClr val="009900"/>
                </a:solidFill>
              </a:rPr>
              <a:t>]</a:t>
            </a:r>
            <a:r>
              <a:rPr lang="en-US" altLang="zh-CN" sz="1200" dirty="0">
                <a:solidFill>
                  <a:srgbClr val="000066"/>
                </a:solidFill>
              </a:rPr>
              <a:t> as the minimum number of scalar multiplications needed to compute the matrix product </a:t>
            </a:r>
            <a:r>
              <a:rPr lang="en-US" altLang="zh-CN" sz="1200" b="1" i="1" dirty="0" err="1">
                <a:solidFill>
                  <a:srgbClr val="009900"/>
                </a:solidFill>
              </a:rPr>
              <a:t>A</a:t>
            </a:r>
            <a:r>
              <a:rPr lang="en-US" altLang="zh-CN" sz="1200" b="1" i="1" baseline="-25000" dirty="0" err="1">
                <a:solidFill>
                  <a:srgbClr val="009900"/>
                </a:solidFill>
              </a:rPr>
              <a:t>i..j</a:t>
            </a:r>
            <a:r>
              <a:rPr lang="en-US" altLang="zh-CN" sz="1200" dirty="0">
                <a:solidFill>
                  <a:srgbClr val="000066"/>
                </a:solidFill>
              </a:rPr>
              <a:t> (We want the value of </a:t>
            </a:r>
            <a:r>
              <a:rPr lang="en-US" altLang="zh-CN" sz="1200" b="1" i="1" dirty="0">
                <a:solidFill>
                  <a:srgbClr val="009900"/>
                </a:solidFill>
              </a:rPr>
              <a:t>m</a:t>
            </a:r>
            <a:r>
              <a:rPr lang="en-US" altLang="zh-CN" sz="1200" b="1" dirty="0">
                <a:solidFill>
                  <a:srgbClr val="009900"/>
                </a:solidFill>
              </a:rPr>
              <a:t>[</a:t>
            </a:r>
            <a:r>
              <a:rPr lang="en-US" altLang="zh-CN" sz="1200" b="1" i="1" dirty="0">
                <a:solidFill>
                  <a:srgbClr val="009900"/>
                </a:solidFill>
              </a:rPr>
              <a:t>1,n</a:t>
            </a:r>
            <a:r>
              <a:rPr lang="en-US" altLang="zh-CN" sz="1200" b="1" dirty="0">
                <a:solidFill>
                  <a:srgbClr val="009900"/>
                </a:solidFill>
              </a:rPr>
              <a:t>]</a:t>
            </a:r>
            <a:r>
              <a:rPr lang="en-US" altLang="zh-CN" sz="1200" dirty="0">
                <a:solidFill>
                  <a:srgbClr val="000066"/>
                </a:solidFill>
              </a:rPr>
              <a:t>.)</a:t>
            </a:r>
          </a:p>
          <a:p>
            <a:pPr algn="l" eaLnBrk="1" hangingPunct="1"/>
            <a:r>
              <a:rPr lang="en-US" altLang="zh-CN" sz="1200" dirty="0"/>
              <a:t>    --If </a:t>
            </a:r>
            <a:r>
              <a:rPr lang="en-US" altLang="zh-CN" sz="1200" b="1" i="1" dirty="0">
                <a:solidFill>
                  <a:srgbClr val="009900"/>
                </a:solidFill>
              </a:rPr>
              <a:t>i = j</a:t>
            </a:r>
            <a:r>
              <a:rPr lang="en-US" altLang="zh-CN" sz="1200" dirty="0"/>
              <a:t>, there is nothing to do, so that </a:t>
            </a:r>
            <a:r>
              <a:rPr lang="en-US" altLang="zh-CN" sz="1200" b="1" i="1" dirty="0">
                <a:solidFill>
                  <a:srgbClr val="009900"/>
                </a:solidFill>
              </a:rPr>
              <a:t>m</a:t>
            </a:r>
            <a:r>
              <a:rPr lang="en-US" altLang="zh-CN" sz="1200" b="1" dirty="0">
                <a:solidFill>
                  <a:srgbClr val="009900"/>
                </a:solidFill>
              </a:rPr>
              <a:t>[</a:t>
            </a:r>
            <a:r>
              <a:rPr lang="en-US" altLang="zh-CN" sz="1200" b="1" i="1" dirty="0" err="1">
                <a:solidFill>
                  <a:srgbClr val="009900"/>
                </a:solidFill>
              </a:rPr>
              <a:t>i,j</a:t>
            </a:r>
            <a:r>
              <a:rPr lang="en-US" altLang="zh-CN" sz="1200" b="1" dirty="0">
                <a:solidFill>
                  <a:srgbClr val="009900"/>
                </a:solidFill>
              </a:rPr>
              <a:t>]</a:t>
            </a:r>
            <a:r>
              <a:rPr lang="en-US" altLang="zh-CN" sz="1200" dirty="0">
                <a:solidFill>
                  <a:srgbClr val="009900"/>
                </a:solidFill>
              </a:rPr>
              <a:t> = 0</a:t>
            </a:r>
            <a:r>
              <a:rPr lang="en-US" altLang="zh-CN" sz="1200" dirty="0"/>
              <a:t>;</a:t>
            </a:r>
          </a:p>
          <a:p>
            <a:pPr algn="l" eaLnBrk="1" hangingPunct="1"/>
            <a:r>
              <a:rPr lang="en-US" altLang="zh-CN" sz="1200" dirty="0"/>
              <a:t>    --Otherwise, suppose that the optimal </a:t>
            </a:r>
            <a:r>
              <a:rPr lang="en-US" altLang="zh-CN" sz="1200" dirty="0" err="1"/>
              <a:t>parenthesization</a:t>
            </a:r>
            <a:r>
              <a:rPr lang="en-US" altLang="zh-CN" sz="1200" dirty="0"/>
              <a:t> split the product as </a:t>
            </a:r>
            <a:r>
              <a:rPr lang="en-US" altLang="zh-CN" sz="1200" b="1" i="1" dirty="0" err="1">
                <a:solidFill>
                  <a:srgbClr val="009900"/>
                </a:solidFill>
              </a:rPr>
              <a:t>A</a:t>
            </a:r>
            <a:r>
              <a:rPr lang="en-US" altLang="zh-CN" sz="1200" b="1" i="1" baseline="-25000" dirty="0" err="1">
                <a:solidFill>
                  <a:srgbClr val="009900"/>
                </a:solidFill>
              </a:rPr>
              <a:t>i..k</a:t>
            </a:r>
            <a:r>
              <a:rPr lang="en-US" altLang="zh-CN" sz="1200" baseline="-25000" dirty="0"/>
              <a:t> </a:t>
            </a:r>
            <a:r>
              <a:rPr lang="en-US" altLang="zh-CN" sz="1200" dirty="0"/>
              <a:t>and </a:t>
            </a:r>
            <a:r>
              <a:rPr lang="en-US" altLang="zh-CN" sz="1200" b="1" i="1" dirty="0">
                <a:solidFill>
                  <a:srgbClr val="009900"/>
                </a:solidFill>
              </a:rPr>
              <a:t>A</a:t>
            </a:r>
            <a:r>
              <a:rPr lang="en-US" altLang="zh-CN" sz="1200" b="1" i="1" baseline="-25000" dirty="0">
                <a:solidFill>
                  <a:srgbClr val="009900"/>
                </a:solidFill>
              </a:rPr>
              <a:t>k+1..j</a:t>
            </a:r>
            <a:r>
              <a:rPr lang="en-US" altLang="zh-CN" sz="1200" dirty="0"/>
              <a:t>.</a:t>
            </a:r>
          </a:p>
          <a:p>
            <a:pPr algn="l" eaLnBrk="1" hangingPunct="1"/>
            <a:endParaRPr lang="en-US" altLang="zh-CN" sz="1200" dirty="0">
              <a:solidFill>
                <a:srgbClr val="000066"/>
              </a:solidFill>
            </a:endParaRPr>
          </a:p>
        </p:txBody>
      </p:sp>
      <p:pic>
        <p:nvPicPr>
          <p:cNvPr id="10650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098" y="2028384"/>
            <a:ext cx="2593181" cy="1052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41366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6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6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6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06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499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2"/>
          <p:cNvSpPr>
            <a:spLocks noGrp="1"/>
          </p:cNvSpPr>
          <p:nvPr>
            <p:ph type="sldNum" sz="quarter" idx="10"/>
          </p:nvPr>
        </p:nvSpPr>
        <p:spPr>
          <a:xfrm>
            <a:off x="3319272" y="3218497"/>
            <a:ext cx="1060323" cy="107722"/>
          </a:xfrm>
          <a:noFill/>
        </p:spPr>
        <p:txBody>
          <a:bodyPr/>
          <a:lstStyle>
            <a:lvl1pPr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374670" indent="-144104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576415" indent="-115283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806981" indent="-115283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1037547" indent="-115283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1268113" indent="-115283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1498679" indent="-115283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1729245" indent="-115283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1959811" indent="-115283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D59A28A6-04D4-498F-9A26-8FF88220F8F0}" type="slidenum">
              <a:rPr kumimoji="0" lang="en-US" altLang="zh-CN" sz="700">
                <a:solidFill>
                  <a:schemeClr val="bg2"/>
                </a:solidFill>
              </a:rPr>
              <a:pPr eaLnBrk="1" hangingPunct="1"/>
              <a:t>2</a:t>
            </a:fld>
            <a:endParaRPr kumimoji="0" lang="en-US" altLang="zh-CN" sz="700">
              <a:solidFill>
                <a:schemeClr val="bg2"/>
              </a:solidFill>
            </a:endParaRPr>
          </a:p>
        </p:txBody>
      </p:sp>
      <p:sp>
        <p:nvSpPr>
          <p:cNvPr id="6147" name="Text Box 4"/>
          <p:cNvSpPr txBox="1">
            <a:spLocks noChangeArrowheads="1"/>
          </p:cNvSpPr>
          <p:nvPr/>
        </p:nvSpPr>
        <p:spPr bwMode="auto">
          <a:xfrm>
            <a:off x="247650" y="192264"/>
            <a:ext cx="3726498" cy="2924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6113" tIns="23057" rIns="46113" bIns="23057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600" b="1" dirty="0">
                <a:latin typeface="Times New Roman" pitchFamily="18" charset="0"/>
                <a:cs typeface="Times New Roman" pitchFamily="18" charset="0"/>
              </a:rPr>
              <a:t>Optimization Problems</a:t>
            </a:r>
          </a:p>
        </p:txBody>
      </p:sp>
      <p:sp>
        <p:nvSpPr>
          <p:cNvPr id="9232" name="Text Box 16"/>
          <p:cNvSpPr txBox="1">
            <a:spLocks noChangeArrowheads="1"/>
          </p:cNvSpPr>
          <p:nvPr/>
        </p:nvSpPr>
        <p:spPr bwMode="auto">
          <a:xfrm>
            <a:off x="230505" y="692150"/>
            <a:ext cx="4187508" cy="2307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6113" tIns="23057" rIns="46113" bIns="23057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l" eaLnBrk="1" hangingPunct="1">
              <a:buFontTx/>
              <a:buChar char="•"/>
            </a:pPr>
            <a:r>
              <a:rPr lang="en-US" altLang="zh-CN" sz="1200" dirty="0">
                <a:solidFill>
                  <a:srgbClr val="000066"/>
                </a:solidFill>
              </a:rPr>
              <a:t>  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A design technique, like divide-and-conquer</a:t>
            </a:r>
            <a:r>
              <a:rPr lang="en-US" altLang="zh-CN" sz="1200" dirty="0">
                <a:solidFill>
                  <a:srgbClr val="000066"/>
                </a:solidFill>
              </a:rPr>
              <a:t>.</a:t>
            </a:r>
          </a:p>
        </p:txBody>
      </p:sp>
      <p:sp>
        <p:nvSpPr>
          <p:cNvPr id="9233" name="Text Box 17"/>
          <p:cNvSpPr txBox="1">
            <a:spLocks noChangeArrowheads="1"/>
          </p:cNvSpPr>
          <p:nvPr/>
        </p:nvSpPr>
        <p:spPr bwMode="auto">
          <a:xfrm>
            <a:off x="230505" y="1038225"/>
            <a:ext cx="4187508" cy="2307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6113" tIns="23057" rIns="46113" bIns="23057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l" eaLnBrk="1" hangingPunct="1">
              <a:buFontTx/>
              <a:buChar char="•"/>
            </a:pPr>
            <a:r>
              <a:rPr lang="en-US" altLang="zh-CN" sz="1200" dirty="0">
                <a:solidFill>
                  <a:srgbClr val="000066"/>
                </a:solidFill>
              </a:rPr>
              <a:t>  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Works bottom-up rather than top-down</a:t>
            </a:r>
            <a:r>
              <a:rPr lang="en-US" altLang="zh-CN" sz="1200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altLang="zh-CN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234" name="Text Box 18"/>
          <p:cNvSpPr txBox="1">
            <a:spLocks noChangeArrowheads="1"/>
          </p:cNvSpPr>
          <p:nvPr/>
        </p:nvSpPr>
        <p:spPr bwMode="auto">
          <a:xfrm>
            <a:off x="230505" y="1384300"/>
            <a:ext cx="4187508" cy="2307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6113" tIns="23057" rIns="46113" bIns="23057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l" eaLnBrk="1" hangingPunct="1">
              <a:buFontTx/>
              <a:buChar char="•"/>
            </a:pPr>
            <a:r>
              <a:rPr lang="en-US" altLang="zh-CN" sz="1200" dirty="0">
                <a:solidFill>
                  <a:srgbClr val="000066"/>
                </a:solidFill>
              </a:rPr>
              <a:t>  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Useful for optimization problems.</a:t>
            </a:r>
          </a:p>
        </p:txBody>
      </p:sp>
      <p:sp>
        <p:nvSpPr>
          <p:cNvPr id="9235" name="Text Box 19"/>
          <p:cNvSpPr txBox="1">
            <a:spLocks noChangeArrowheads="1"/>
          </p:cNvSpPr>
          <p:nvPr/>
        </p:nvSpPr>
        <p:spPr bwMode="auto">
          <a:xfrm>
            <a:off x="230505" y="1730375"/>
            <a:ext cx="4187508" cy="10006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6113" tIns="23057" rIns="46113" bIns="23057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l" eaLnBrk="1" hangingPunct="1">
              <a:buFontTx/>
              <a:buChar char="•"/>
            </a:pPr>
            <a:r>
              <a:rPr lang="en-US" altLang="zh-CN" sz="1200" dirty="0">
                <a:solidFill>
                  <a:srgbClr val="000066"/>
                </a:solidFill>
              </a:rPr>
              <a:t>  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Four-step method:</a:t>
            </a:r>
          </a:p>
          <a:p>
            <a:pPr algn="l" eaLnBrk="1" hangingPunct="1"/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1. Characterize the structure of the optimal solution.</a:t>
            </a:r>
          </a:p>
          <a:p>
            <a:pPr algn="l" eaLnBrk="1" hangingPunct="1"/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2. Recursively define the value of the optimal solution.</a:t>
            </a:r>
          </a:p>
          <a:p>
            <a:pPr algn="l" eaLnBrk="1" hangingPunct="1"/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3. Compute the value of the solution in a bottom-up fashion.</a:t>
            </a:r>
          </a:p>
          <a:p>
            <a:pPr algn="l" eaLnBrk="1" hangingPunct="1"/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4. Construct the optimal solution using the computed information.</a:t>
            </a:r>
          </a:p>
        </p:txBody>
      </p:sp>
    </p:spTree>
    <p:extLst>
      <p:ext uri="{BB962C8B-B14F-4D97-AF65-F5344CB8AC3E}">
        <p14:creationId xmlns:p14="http://schemas.microsoft.com/office/powerpoint/2010/main" val="2133926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32" grpId="0"/>
      <p:bldP spid="9233" grpId="0"/>
      <p:bldP spid="9234" grpId="0"/>
      <p:bldP spid="9235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灯片编号占位符 2"/>
          <p:cNvSpPr>
            <a:spLocks noGrp="1"/>
          </p:cNvSpPr>
          <p:nvPr>
            <p:ph type="sldNum" sz="quarter" idx="10"/>
          </p:nvPr>
        </p:nvSpPr>
        <p:spPr>
          <a:xfrm>
            <a:off x="3319272" y="3218497"/>
            <a:ext cx="1060323" cy="107722"/>
          </a:xfrm>
          <a:noFill/>
        </p:spPr>
        <p:txBody>
          <a:bodyPr/>
          <a:lstStyle>
            <a:lvl1pPr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374670" indent="-144104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576415" indent="-115283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806981" indent="-115283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1037547" indent="-115283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1268113" indent="-115283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1498679" indent="-115283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1729245" indent="-115283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1959811" indent="-115283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F9099680-960E-4AA4-85C7-111CD96D3A52}" type="slidenum">
              <a:rPr kumimoji="0" lang="en-US" altLang="zh-CN" sz="700">
                <a:solidFill>
                  <a:schemeClr val="bg2"/>
                </a:solidFill>
              </a:rPr>
              <a:pPr eaLnBrk="1" hangingPunct="1"/>
              <a:t>20</a:t>
            </a:fld>
            <a:endParaRPr kumimoji="0" lang="en-US" altLang="zh-CN" sz="700">
              <a:solidFill>
                <a:schemeClr val="bg2"/>
              </a:solidFill>
            </a:endParaRPr>
          </a:p>
        </p:txBody>
      </p:sp>
      <p:sp>
        <p:nvSpPr>
          <p:cNvPr id="22531" name="Text Box 2"/>
          <p:cNvSpPr txBox="1">
            <a:spLocks noChangeArrowheads="1"/>
          </p:cNvSpPr>
          <p:nvPr/>
        </p:nvSpPr>
        <p:spPr bwMode="auto">
          <a:xfrm>
            <a:off x="323850" y="206375"/>
            <a:ext cx="3726498" cy="2620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6113" tIns="23057" rIns="46113" bIns="23057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en-US" altLang="zh-CN" sz="1400" b="1" dirty="0">
                <a:solidFill>
                  <a:srgbClr val="000066"/>
                </a:solidFill>
              </a:rPr>
              <a:t>A recursive formulation</a:t>
            </a:r>
          </a:p>
        </p:txBody>
      </p:sp>
      <p:sp>
        <p:nvSpPr>
          <p:cNvPr id="107523" name="Text Box 3"/>
          <p:cNvSpPr txBox="1">
            <a:spLocks noChangeArrowheads="1"/>
          </p:cNvSpPr>
          <p:nvPr/>
        </p:nvSpPr>
        <p:spPr bwMode="auto">
          <a:xfrm>
            <a:off x="230505" y="692150"/>
            <a:ext cx="4187508" cy="414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6113" tIns="23057" rIns="46113" bIns="23057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l" eaLnBrk="1" hangingPunct="1">
              <a:buFontTx/>
              <a:buChar char="•"/>
            </a:pPr>
            <a:r>
              <a:rPr lang="en-US" altLang="zh-CN" sz="1200">
                <a:solidFill>
                  <a:srgbClr val="000066"/>
                </a:solidFill>
              </a:rPr>
              <a:t>  We would like to find the split that uses the minimum number of multiplications. Thus,</a:t>
            </a:r>
          </a:p>
        </p:txBody>
      </p:sp>
      <p:sp>
        <p:nvSpPr>
          <p:cNvPr id="107525" name="Text Box 5"/>
          <p:cNvSpPr txBox="1">
            <a:spLocks noChangeArrowheads="1"/>
          </p:cNvSpPr>
          <p:nvPr/>
        </p:nvSpPr>
        <p:spPr bwMode="auto">
          <a:xfrm>
            <a:off x="230505" y="2622800"/>
            <a:ext cx="4187508" cy="414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6113" tIns="23057" rIns="46113" bIns="23057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l" eaLnBrk="1" hangingPunct="1">
              <a:buFontTx/>
              <a:buChar char="•"/>
            </a:pPr>
            <a:r>
              <a:rPr lang="en-US" altLang="zh-CN" sz="1200" dirty="0">
                <a:solidFill>
                  <a:srgbClr val="000066"/>
                </a:solidFill>
              </a:rPr>
              <a:t>  To obtain the actual </a:t>
            </a:r>
            <a:r>
              <a:rPr lang="en-US" altLang="zh-CN" sz="1200" dirty="0" err="1">
                <a:solidFill>
                  <a:srgbClr val="000066"/>
                </a:solidFill>
              </a:rPr>
              <a:t>parenthesization</a:t>
            </a:r>
            <a:r>
              <a:rPr lang="en-US" altLang="zh-CN" sz="1200" dirty="0">
                <a:solidFill>
                  <a:srgbClr val="000066"/>
                </a:solidFill>
              </a:rPr>
              <a:t>, keep track of the optimal </a:t>
            </a:r>
            <a:r>
              <a:rPr lang="en-US" altLang="zh-CN" sz="1200" b="1" i="1" dirty="0">
                <a:solidFill>
                  <a:srgbClr val="006600"/>
                </a:solidFill>
              </a:rPr>
              <a:t>k</a:t>
            </a:r>
            <a:r>
              <a:rPr lang="en-US" altLang="zh-CN" sz="1200" dirty="0">
                <a:solidFill>
                  <a:srgbClr val="000066"/>
                </a:solidFill>
              </a:rPr>
              <a:t> for each pair </a:t>
            </a:r>
            <a:r>
              <a:rPr lang="en-US" altLang="zh-CN" sz="1200" b="1" dirty="0">
                <a:solidFill>
                  <a:srgbClr val="009900"/>
                </a:solidFill>
              </a:rPr>
              <a:t>(</a:t>
            </a:r>
            <a:r>
              <a:rPr lang="en-US" altLang="zh-CN" sz="1200" b="1" i="1" dirty="0" err="1">
                <a:solidFill>
                  <a:srgbClr val="009900"/>
                </a:solidFill>
              </a:rPr>
              <a:t>i,j</a:t>
            </a:r>
            <a:r>
              <a:rPr lang="en-US" altLang="zh-CN" sz="1200" b="1" dirty="0">
                <a:solidFill>
                  <a:srgbClr val="009900"/>
                </a:solidFill>
              </a:rPr>
              <a:t>)</a:t>
            </a:r>
            <a:r>
              <a:rPr lang="en-US" altLang="zh-CN" sz="1200" dirty="0">
                <a:solidFill>
                  <a:srgbClr val="000066"/>
                </a:solidFill>
              </a:rPr>
              <a:t> as </a:t>
            </a:r>
            <a:r>
              <a:rPr lang="en-US" altLang="zh-CN" sz="1200" b="1" i="1" dirty="0">
                <a:solidFill>
                  <a:srgbClr val="009900"/>
                </a:solidFill>
              </a:rPr>
              <a:t>s</a:t>
            </a:r>
            <a:r>
              <a:rPr lang="en-US" altLang="zh-CN" sz="1200" b="1" dirty="0">
                <a:solidFill>
                  <a:srgbClr val="009900"/>
                </a:solidFill>
              </a:rPr>
              <a:t>[</a:t>
            </a:r>
            <a:r>
              <a:rPr lang="en-US" altLang="zh-CN" sz="1200" b="1" i="1" dirty="0" err="1">
                <a:solidFill>
                  <a:srgbClr val="009900"/>
                </a:solidFill>
              </a:rPr>
              <a:t>i,j</a:t>
            </a:r>
            <a:r>
              <a:rPr lang="en-US" altLang="zh-CN" sz="1200" b="1" dirty="0">
                <a:solidFill>
                  <a:srgbClr val="009900"/>
                </a:solidFill>
              </a:rPr>
              <a:t>]</a:t>
            </a:r>
            <a:r>
              <a:rPr lang="en-US" altLang="zh-CN" sz="1200" dirty="0">
                <a:solidFill>
                  <a:srgbClr val="000066"/>
                </a:solidFill>
              </a:rPr>
              <a:t>.</a:t>
            </a:r>
            <a:endParaRPr lang="en-US" altLang="zh-CN" sz="1200" dirty="0"/>
          </a:p>
        </p:txBody>
      </p:sp>
      <p:pic>
        <p:nvPicPr>
          <p:cNvPr id="10752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779" y="1153584"/>
            <a:ext cx="3823342" cy="13073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86382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7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07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7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3" grpId="0"/>
      <p:bldP spid="10752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灯片编号占位符 2"/>
          <p:cNvSpPr>
            <a:spLocks noGrp="1"/>
          </p:cNvSpPr>
          <p:nvPr>
            <p:ph type="sldNum" sz="quarter" idx="10"/>
          </p:nvPr>
        </p:nvSpPr>
        <p:spPr>
          <a:xfrm>
            <a:off x="3319272" y="3218497"/>
            <a:ext cx="1060323" cy="107722"/>
          </a:xfrm>
          <a:noFill/>
        </p:spPr>
        <p:txBody>
          <a:bodyPr/>
          <a:lstStyle>
            <a:lvl1pPr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374670" indent="-144104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576415" indent="-115283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806981" indent="-115283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1037547" indent="-115283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1268113" indent="-115283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1498679" indent="-115283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1729245" indent="-115283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1959811" indent="-115283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5F800374-1A09-47E0-808B-CFF496DC36A1}" type="slidenum">
              <a:rPr kumimoji="0" lang="en-US" altLang="zh-CN" sz="700">
                <a:solidFill>
                  <a:schemeClr val="bg2"/>
                </a:solidFill>
              </a:rPr>
              <a:pPr eaLnBrk="1" hangingPunct="1"/>
              <a:t>21</a:t>
            </a:fld>
            <a:endParaRPr kumimoji="0" lang="en-US" altLang="zh-CN" sz="700">
              <a:solidFill>
                <a:schemeClr val="bg2"/>
              </a:solidFill>
            </a:endParaRPr>
          </a:p>
        </p:txBody>
      </p:sp>
      <p:sp>
        <p:nvSpPr>
          <p:cNvPr id="23555" name="Text Box 2"/>
          <p:cNvSpPr txBox="1">
            <a:spLocks noChangeArrowheads="1"/>
          </p:cNvSpPr>
          <p:nvPr/>
        </p:nvSpPr>
        <p:spPr bwMode="auto">
          <a:xfrm>
            <a:off x="364965" y="206375"/>
            <a:ext cx="3726498" cy="2620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6113" tIns="23057" rIns="46113" bIns="23057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en-US" altLang="zh-CN" sz="1400" b="1" dirty="0">
                <a:solidFill>
                  <a:srgbClr val="000066"/>
                </a:solidFill>
              </a:rPr>
              <a:t>Computing the Optimal Costs</a:t>
            </a:r>
          </a:p>
        </p:txBody>
      </p:sp>
      <p:sp>
        <p:nvSpPr>
          <p:cNvPr id="108547" name="Text Box 3"/>
          <p:cNvSpPr txBox="1">
            <a:spLocks noChangeArrowheads="1"/>
          </p:cNvSpPr>
          <p:nvPr/>
        </p:nvSpPr>
        <p:spPr bwMode="auto">
          <a:xfrm>
            <a:off x="226657" y="587375"/>
            <a:ext cx="4379595" cy="9677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6113" tIns="23057" rIns="46113" bIns="23057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l" eaLnBrk="1" hangingPunct="1">
              <a:buFontTx/>
              <a:buChar char="•"/>
            </a:pPr>
            <a:r>
              <a:rPr lang="en-US" altLang="zh-CN" sz="1200" dirty="0">
                <a:solidFill>
                  <a:srgbClr val="000066"/>
                </a:solidFill>
              </a:rPr>
              <a:t>  </a:t>
            </a:r>
          </a:p>
          <a:p>
            <a:pPr algn="l" eaLnBrk="1" hangingPunct="1"/>
            <a:r>
              <a:rPr lang="en-US" altLang="zh-CN" sz="1200" dirty="0"/>
              <a:t>    </a:t>
            </a:r>
          </a:p>
          <a:p>
            <a:pPr algn="l" eaLnBrk="1" hangingPunct="1"/>
            <a:endParaRPr lang="en-US" altLang="zh-CN" sz="1200" dirty="0"/>
          </a:p>
          <a:p>
            <a:pPr algn="l" eaLnBrk="1" hangingPunct="1"/>
            <a:r>
              <a:rPr lang="en-US" altLang="zh-CN" sz="1200" dirty="0"/>
              <a:t>    --The recursive solution takes exponential time. (Easy proof by induction.)</a:t>
            </a:r>
            <a:endParaRPr lang="en-US" altLang="zh-CN" sz="1200" dirty="0">
              <a:solidFill>
                <a:srgbClr val="000066"/>
              </a:solidFill>
            </a:endParaRPr>
          </a:p>
        </p:txBody>
      </p:sp>
      <p:sp>
        <p:nvSpPr>
          <p:cNvPr id="108548" name="Text Box 4"/>
          <p:cNvSpPr txBox="1">
            <a:spLocks noChangeArrowheads="1"/>
          </p:cNvSpPr>
          <p:nvPr/>
        </p:nvSpPr>
        <p:spPr bwMode="auto">
          <a:xfrm>
            <a:off x="115253" y="1623829"/>
            <a:ext cx="3073400" cy="1106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6113" tIns="23057" rIns="46113" bIns="23057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l" eaLnBrk="1" hangingPunct="1">
              <a:buFontTx/>
              <a:buChar char="•"/>
            </a:pPr>
            <a:r>
              <a:rPr lang="en-US" altLang="zh-CN" sz="1200" dirty="0">
                <a:solidFill>
                  <a:srgbClr val="000066"/>
                </a:solidFill>
              </a:rPr>
              <a:t>  Instead, use a dynamic program to fill in a table </a:t>
            </a:r>
            <a:r>
              <a:rPr lang="en-US" altLang="zh-CN" sz="1200" b="1" i="1" dirty="0">
                <a:solidFill>
                  <a:srgbClr val="009900"/>
                </a:solidFill>
              </a:rPr>
              <a:t>m</a:t>
            </a:r>
            <a:r>
              <a:rPr lang="en-US" altLang="zh-CN" sz="1200" b="1" dirty="0">
                <a:solidFill>
                  <a:srgbClr val="009900"/>
                </a:solidFill>
              </a:rPr>
              <a:t>[</a:t>
            </a:r>
            <a:r>
              <a:rPr lang="en-US" altLang="zh-CN" sz="1200" b="1" i="1" dirty="0" err="1">
                <a:solidFill>
                  <a:srgbClr val="009900"/>
                </a:solidFill>
              </a:rPr>
              <a:t>i,j</a:t>
            </a:r>
            <a:r>
              <a:rPr lang="en-US" altLang="zh-CN" sz="1200" b="1" dirty="0">
                <a:solidFill>
                  <a:srgbClr val="009900"/>
                </a:solidFill>
              </a:rPr>
              <a:t>]</a:t>
            </a:r>
            <a:r>
              <a:rPr lang="en-US" altLang="zh-CN" sz="1200" dirty="0">
                <a:solidFill>
                  <a:srgbClr val="000066"/>
                </a:solidFill>
              </a:rPr>
              <a:t>:</a:t>
            </a:r>
          </a:p>
          <a:p>
            <a:pPr algn="l" eaLnBrk="1" hangingPunct="1"/>
            <a:r>
              <a:rPr lang="en-US" altLang="zh-CN" sz="1200" dirty="0"/>
              <a:t>    </a:t>
            </a:r>
            <a:r>
              <a:rPr lang="en-US" altLang="zh-CN" sz="1000" dirty="0"/>
              <a:t>--Start by setting </a:t>
            </a:r>
            <a:r>
              <a:rPr lang="en-US" altLang="zh-CN" sz="1000" b="1" i="1" dirty="0">
                <a:solidFill>
                  <a:srgbClr val="009900"/>
                </a:solidFill>
              </a:rPr>
              <a:t>m</a:t>
            </a:r>
            <a:r>
              <a:rPr lang="en-US" altLang="zh-CN" sz="1000" dirty="0">
                <a:solidFill>
                  <a:srgbClr val="009900"/>
                </a:solidFill>
              </a:rPr>
              <a:t>[</a:t>
            </a:r>
            <a:r>
              <a:rPr lang="en-US" altLang="zh-CN" sz="1000" i="1" dirty="0" err="1">
                <a:solidFill>
                  <a:srgbClr val="009900"/>
                </a:solidFill>
              </a:rPr>
              <a:t>i,i</a:t>
            </a:r>
            <a:r>
              <a:rPr lang="en-US" altLang="zh-CN" sz="1000" dirty="0">
                <a:solidFill>
                  <a:srgbClr val="009900"/>
                </a:solidFill>
              </a:rPr>
              <a:t>]=0</a:t>
            </a:r>
            <a:r>
              <a:rPr lang="en-US" altLang="zh-CN" sz="1000" dirty="0"/>
              <a:t> for </a:t>
            </a:r>
            <a:r>
              <a:rPr lang="en-US" altLang="zh-CN" sz="1000" b="1" i="1" dirty="0">
                <a:solidFill>
                  <a:srgbClr val="009900"/>
                </a:solidFill>
              </a:rPr>
              <a:t>i</a:t>
            </a:r>
            <a:r>
              <a:rPr lang="en-US" altLang="zh-CN" sz="1000" dirty="0">
                <a:solidFill>
                  <a:srgbClr val="009900"/>
                </a:solidFill>
              </a:rPr>
              <a:t> = 1,</a:t>
            </a:r>
            <a:r>
              <a:rPr lang="en-US" altLang="zh-CN" sz="1000" dirty="0">
                <a:solidFill>
                  <a:srgbClr val="009900"/>
                </a:solidFill>
                <a:latin typeface="Times New Roman" pitchFamily="18" charset="0"/>
              </a:rPr>
              <a:t>…</a:t>
            </a:r>
            <a:r>
              <a:rPr lang="en-US" altLang="zh-CN" sz="1000" dirty="0">
                <a:solidFill>
                  <a:srgbClr val="009900"/>
                </a:solidFill>
              </a:rPr>
              <a:t>,n</a:t>
            </a:r>
            <a:r>
              <a:rPr lang="en-US" altLang="zh-CN" sz="1000" dirty="0"/>
              <a:t>.</a:t>
            </a:r>
          </a:p>
          <a:p>
            <a:pPr algn="l" eaLnBrk="1" hangingPunct="1"/>
            <a:r>
              <a:rPr lang="en-US" altLang="zh-CN" sz="1000" dirty="0"/>
              <a:t>    --Then compute </a:t>
            </a:r>
            <a:r>
              <a:rPr lang="en-US" altLang="zh-CN" sz="1000" b="1" i="1" dirty="0">
                <a:solidFill>
                  <a:srgbClr val="009900"/>
                </a:solidFill>
              </a:rPr>
              <a:t>m</a:t>
            </a:r>
            <a:r>
              <a:rPr lang="en-US" altLang="zh-CN" sz="1000" dirty="0">
                <a:solidFill>
                  <a:srgbClr val="009900"/>
                </a:solidFill>
              </a:rPr>
              <a:t>[1,2], </a:t>
            </a:r>
            <a:r>
              <a:rPr lang="en-US" altLang="zh-CN" sz="1000" b="1" i="1" dirty="0">
                <a:solidFill>
                  <a:srgbClr val="009900"/>
                </a:solidFill>
              </a:rPr>
              <a:t>m</a:t>
            </a:r>
            <a:r>
              <a:rPr lang="en-US" altLang="zh-CN" sz="1000" dirty="0">
                <a:solidFill>
                  <a:srgbClr val="009900"/>
                </a:solidFill>
              </a:rPr>
              <a:t>[2,3],</a:t>
            </a:r>
            <a:r>
              <a:rPr lang="en-US" altLang="zh-CN" sz="1000" dirty="0">
                <a:solidFill>
                  <a:srgbClr val="009900"/>
                </a:solidFill>
                <a:latin typeface="Times New Roman" pitchFamily="18" charset="0"/>
              </a:rPr>
              <a:t>…</a:t>
            </a:r>
            <a:r>
              <a:rPr lang="en-US" altLang="zh-CN" sz="1000" dirty="0">
                <a:solidFill>
                  <a:srgbClr val="009900"/>
                </a:solidFill>
              </a:rPr>
              <a:t>,</a:t>
            </a:r>
            <a:r>
              <a:rPr lang="en-US" altLang="zh-CN" sz="1000" b="1" i="1" dirty="0">
                <a:solidFill>
                  <a:srgbClr val="009900"/>
                </a:solidFill>
              </a:rPr>
              <a:t>m</a:t>
            </a:r>
            <a:r>
              <a:rPr lang="en-US" altLang="zh-CN" sz="1000" dirty="0">
                <a:solidFill>
                  <a:srgbClr val="009900"/>
                </a:solidFill>
              </a:rPr>
              <a:t>[</a:t>
            </a:r>
            <a:r>
              <a:rPr lang="en-US" altLang="zh-CN" sz="1000" i="1" dirty="0">
                <a:solidFill>
                  <a:srgbClr val="009900"/>
                </a:solidFill>
              </a:rPr>
              <a:t>n-1,n</a:t>
            </a:r>
            <a:r>
              <a:rPr lang="en-US" altLang="zh-CN" sz="1000" dirty="0">
                <a:solidFill>
                  <a:srgbClr val="009900"/>
                </a:solidFill>
              </a:rPr>
              <a:t>]</a:t>
            </a:r>
            <a:r>
              <a:rPr lang="en-US" altLang="zh-CN" sz="1000" dirty="0"/>
              <a:t>.</a:t>
            </a:r>
          </a:p>
          <a:p>
            <a:pPr algn="l" eaLnBrk="1" hangingPunct="1"/>
            <a:r>
              <a:rPr lang="en-US" altLang="zh-CN" sz="1000" dirty="0"/>
              <a:t>    --Then </a:t>
            </a:r>
            <a:r>
              <a:rPr lang="en-US" altLang="zh-CN" sz="1000" b="1" i="1" dirty="0">
                <a:solidFill>
                  <a:srgbClr val="009900"/>
                </a:solidFill>
              </a:rPr>
              <a:t>m</a:t>
            </a:r>
            <a:r>
              <a:rPr lang="en-US" altLang="zh-CN" sz="1000" dirty="0">
                <a:solidFill>
                  <a:srgbClr val="009900"/>
                </a:solidFill>
              </a:rPr>
              <a:t>[1,3], </a:t>
            </a:r>
            <a:r>
              <a:rPr lang="en-US" altLang="zh-CN" sz="1000" b="1" i="1" dirty="0">
                <a:solidFill>
                  <a:srgbClr val="009900"/>
                </a:solidFill>
              </a:rPr>
              <a:t>m</a:t>
            </a:r>
            <a:r>
              <a:rPr lang="en-US" altLang="zh-CN" sz="1000" dirty="0">
                <a:solidFill>
                  <a:srgbClr val="009900"/>
                </a:solidFill>
              </a:rPr>
              <a:t>[2,4],</a:t>
            </a:r>
            <a:r>
              <a:rPr lang="en-US" altLang="zh-CN" sz="1000" dirty="0">
                <a:solidFill>
                  <a:srgbClr val="009900"/>
                </a:solidFill>
                <a:latin typeface="Times New Roman" pitchFamily="18" charset="0"/>
              </a:rPr>
              <a:t>…</a:t>
            </a:r>
            <a:r>
              <a:rPr lang="en-US" altLang="zh-CN" sz="1000" dirty="0">
                <a:solidFill>
                  <a:srgbClr val="009900"/>
                </a:solidFill>
              </a:rPr>
              <a:t>,</a:t>
            </a:r>
            <a:r>
              <a:rPr lang="en-US" altLang="zh-CN" sz="1000" b="1" i="1" dirty="0">
                <a:solidFill>
                  <a:srgbClr val="009900"/>
                </a:solidFill>
              </a:rPr>
              <a:t>m</a:t>
            </a:r>
            <a:r>
              <a:rPr lang="en-US" altLang="zh-CN" sz="1000" dirty="0">
                <a:solidFill>
                  <a:srgbClr val="009900"/>
                </a:solidFill>
              </a:rPr>
              <a:t>[</a:t>
            </a:r>
            <a:r>
              <a:rPr lang="en-US" altLang="zh-CN" sz="1000" i="1" dirty="0">
                <a:solidFill>
                  <a:srgbClr val="009900"/>
                </a:solidFill>
              </a:rPr>
              <a:t>n-2,n</a:t>
            </a:r>
            <a:r>
              <a:rPr lang="en-US" altLang="zh-CN" sz="1000" dirty="0">
                <a:solidFill>
                  <a:srgbClr val="009900"/>
                </a:solidFill>
              </a:rPr>
              <a:t>],</a:t>
            </a:r>
            <a:r>
              <a:rPr lang="en-US" altLang="zh-CN" sz="1000" dirty="0">
                <a:solidFill>
                  <a:srgbClr val="009900"/>
                </a:solidFill>
                <a:latin typeface="Times New Roman" pitchFamily="18" charset="0"/>
              </a:rPr>
              <a:t>…</a:t>
            </a:r>
            <a:endParaRPr lang="en-US" altLang="zh-CN" sz="1000" dirty="0">
              <a:solidFill>
                <a:srgbClr val="009900"/>
              </a:solidFill>
            </a:endParaRPr>
          </a:p>
          <a:p>
            <a:pPr algn="l" eaLnBrk="1" hangingPunct="1"/>
            <a:r>
              <a:rPr lang="en-US" altLang="zh-CN" sz="1100" dirty="0"/>
              <a:t>    --</a:t>
            </a:r>
            <a:r>
              <a:rPr lang="en-US" altLang="zh-CN" sz="1100" dirty="0">
                <a:latin typeface="Times New Roman" pitchFamily="18" charset="0"/>
              </a:rPr>
              <a:t>…</a:t>
            </a:r>
            <a:r>
              <a:rPr lang="en-US" altLang="zh-CN" sz="1100" dirty="0"/>
              <a:t> so on till we can compute </a:t>
            </a:r>
            <a:r>
              <a:rPr lang="en-US" altLang="zh-CN" sz="1100" b="1" i="1" dirty="0">
                <a:solidFill>
                  <a:srgbClr val="009900"/>
                </a:solidFill>
              </a:rPr>
              <a:t>m</a:t>
            </a:r>
            <a:r>
              <a:rPr lang="en-US" altLang="zh-CN" sz="1100" dirty="0">
                <a:solidFill>
                  <a:srgbClr val="009900"/>
                </a:solidFill>
              </a:rPr>
              <a:t>[1,</a:t>
            </a:r>
            <a:r>
              <a:rPr lang="en-US" altLang="zh-CN" sz="1100" i="1" dirty="0">
                <a:solidFill>
                  <a:srgbClr val="009900"/>
                </a:solidFill>
              </a:rPr>
              <a:t>n</a:t>
            </a:r>
            <a:r>
              <a:rPr lang="en-US" altLang="zh-CN" sz="1100" dirty="0">
                <a:solidFill>
                  <a:srgbClr val="009900"/>
                </a:solidFill>
              </a:rPr>
              <a:t>]</a:t>
            </a:r>
            <a:r>
              <a:rPr lang="en-US" altLang="zh-CN" sz="1100" dirty="0"/>
              <a:t>.</a:t>
            </a:r>
          </a:p>
        </p:txBody>
      </p:sp>
      <p:sp>
        <p:nvSpPr>
          <p:cNvPr id="108549" name="Text Box 5"/>
          <p:cNvSpPr txBox="1">
            <a:spLocks noChangeArrowheads="1"/>
          </p:cNvSpPr>
          <p:nvPr/>
        </p:nvSpPr>
        <p:spPr bwMode="auto">
          <a:xfrm>
            <a:off x="153670" y="2707717"/>
            <a:ext cx="4379595" cy="599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6113" tIns="23057" rIns="46113" bIns="23057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l" eaLnBrk="1" hangingPunct="1">
              <a:buFontTx/>
              <a:buChar char="•"/>
            </a:pPr>
            <a:r>
              <a:rPr lang="en-US" altLang="zh-CN" sz="1200" dirty="0">
                <a:solidFill>
                  <a:srgbClr val="000066"/>
                </a:solidFill>
              </a:rPr>
              <a:t>  The input </a:t>
            </a:r>
            <a:r>
              <a:rPr lang="en-US" altLang="zh-CN" sz="1200" dirty="0" smtClean="0">
                <a:solidFill>
                  <a:srgbClr val="000066"/>
                </a:solidFill>
              </a:rPr>
              <a:t>is a </a:t>
            </a:r>
            <a:r>
              <a:rPr lang="en-US" altLang="zh-CN" sz="1200" dirty="0">
                <a:solidFill>
                  <a:srgbClr val="000066"/>
                </a:solidFill>
              </a:rPr>
              <a:t>sequence </a:t>
            </a:r>
            <a:r>
              <a:rPr lang="en-US" altLang="zh-CN" sz="1200" i="1" dirty="0">
                <a:solidFill>
                  <a:srgbClr val="009900"/>
                </a:solidFill>
              </a:rPr>
              <a:t>p=&lt;p</a:t>
            </a:r>
            <a:r>
              <a:rPr lang="en-US" altLang="zh-CN" sz="1200" i="1" baseline="-25000" dirty="0">
                <a:solidFill>
                  <a:srgbClr val="009900"/>
                </a:solidFill>
              </a:rPr>
              <a:t>0</a:t>
            </a:r>
            <a:r>
              <a:rPr lang="en-US" altLang="zh-CN" sz="1200" i="1" dirty="0">
                <a:solidFill>
                  <a:srgbClr val="009900"/>
                </a:solidFill>
              </a:rPr>
              <a:t>,p</a:t>
            </a:r>
            <a:r>
              <a:rPr lang="en-US" altLang="zh-CN" sz="1200" i="1" baseline="-25000" dirty="0">
                <a:solidFill>
                  <a:srgbClr val="009900"/>
                </a:solidFill>
              </a:rPr>
              <a:t>1</a:t>
            </a:r>
            <a:r>
              <a:rPr lang="en-US" altLang="zh-CN" sz="1200" i="1" dirty="0">
                <a:solidFill>
                  <a:srgbClr val="009900"/>
                </a:solidFill>
              </a:rPr>
              <a:t>,</a:t>
            </a:r>
            <a:r>
              <a:rPr lang="en-US" altLang="zh-CN" sz="1200" i="1" dirty="0">
                <a:solidFill>
                  <a:srgbClr val="009900"/>
                </a:solidFill>
                <a:latin typeface="Times New Roman" pitchFamily="18" charset="0"/>
              </a:rPr>
              <a:t>…</a:t>
            </a:r>
            <a:r>
              <a:rPr lang="en-US" altLang="zh-CN" sz="1200" i="1" dirty="0">
                <a:solidFill>
                  <a:srgbClr val="009900"/>
                </a:solidFill>
              </a:rPr>
              <a:t>,</a:t>
            </a:r>
            <a:r>
              <a:rPr lang="en-US" altLang="zh-CN" sz="1200" i="1" dirty="0" err="1">
                <a:solidFill>
                  <a:srgbClr val="009900"/>
                </a:solidFill>
              </a:rPr>
              <a:t>p</a:t>
            </a:r>
            <a:r>
              <a:rPr lang="en-US" altLang="zh-CN" sz="1200" i="1" baseline="-25000" dirty="0" err="1">
                <a:solidFill>
                  <a:srgbClr val="009900"/>
                </a:solidFill>
              </a:rPr>
              <a:t>n</a:t>
            </a:r>
            <a:r>
              <a:rPr lang="en-US" altLang="zh-CN" sz="1200" i="1" dirty="0">
                <a:solidFill>
                  <a:srgbClr val="009900"/>
                </a:solidFill>
              </a:rPr>
              <a:t>&gt;</a:t>
            </a:r>
            <a:r>
              <a:rPr lang="en-US" altLang="zh-CN" sz="1200" dirty="0">
                <a:solidFill>
                  <a:srgbClr val="000066"/>
                </a:solidFill>
              </a:rPr>
              <a:t>, we use an auxiliary table </a:t>
            </a:r>
            <a:r>
              <a:rPr lang="en-US" altLang="zh-CN" sz="1200" i="1" dirty="0">
                <a:solidFill>
                  <a:srgbClr val="009900"/>
                </a:solidFill>
              </a:rPr>
              <a:t>s</a:t>
            </a:r>
            <a:r>
              <a:rPr lang="en-US" altLang="zh-CN" sz="1200" dirty="0">
                <a:solidFill>
                  <a:srgbClr val="009900"/>
                </a:solidFill>
              </a:rPr>
              <a:t>[</a:t>
            </a:r>
            <a:r>
              <a:rPr lang="en-US" altLang="zh-CN" sz="1200" i="1" dirty="0">
                <a:solidFill>
                  <a:srgbClr val="009900"/>
                </a:solidFill>
              </a:rPr>
              <a:t>1..n,1..n</a:t>
            </a:r>
            <a:r>
              <a:rPr lang="en-US" altLang="zh-CN" sz="1200" dirty="0">
                <a:solidFill>
                  <a:srgbClr val="009900"/>
                </a:solidFill>
              </a:rPr>
              <a:t>]</a:t>
            </a:r>
            <a:r>
              <a:rPr lang="en-US" altLang="zh-CN" sz="1200" dirty="0">
                <a:solidFill>
                  <a:srgbClr val="000066"/>
                </a:solidFill>
              </a:rPr>
              <a:t> that records which index of </a:t>
            </a:r>
            <a:r>
              <a:rPr lang="en-US" altLang="zh-CN" sz="1200" dirty="0">
                <a:solidFill>
                  <a:srgbClr val="006600"/>
                </a:solidFill>
              </a:rPr>
              <a:t>k</a:t>
            </a:r>
            <a:r>
              <a:rPr lang="en-US" altLang="zh-CN" sz="1200" dirty="0">
                <a:solidFill>
                  <a:srgbClr val="000066"/>
                </a:solidFill>
              </a:rPr>
              <a:t> achieved the optimal cost in computing </a:t>
            </a:r>
            <a:r>
              <a:rPr lang="en-US" altLang="zh-CN" sz="1200" i="1" dirty="0">
                <a:solidFill>
                  <a:srgbClr val="009900"/>
                </a:solidFill>
              </a:rPr>
              <a:t>m</a:t>
            </a:r>
            <a:r>
              <a:rPr lang="en-US" altLang="zh-CN" sz="1200" dirty="0">
                <a:solidFill>
                  <a:srgbClr val="009900"/>
                </a:solidFill>
              </a:rPr>
              <a:t>[</a:t>
            </a:r>
            <a:r>
              <a:rPr lang="en-US" altLang="zh-CN" sz="1200" i="1" dirty="0" err="1">
                <a:solidFill>
                  <a:srgbClr val="009900"/>
                </a:solidFill>
              </a:rPr>
              <a:t>i,j</a:t>
            </a:r>
            <a:r>
              <a:rPr lang="en-US" altLang="zh-CN" sz="1200" dirty="0">
                <a:solidFill>
                  <a:srgbClr val="009900"/>
                </a:solidFill>
              </a:rPr>
              <a:t>]</a:t>
            </a:r>
            <a:r>
              <a:rPr lang="en-US" altLang="zh-CN" sz="1200" dirty="0">
                <a:solidFill>
                  <a:srgbClr val="000066"/>
                </a:solidFill>
              </a:rPr>
              <a:t>.</a:t>
            </a:r>
            <a:endParaRPr lang="en-US" altLang="zh-CN" sz="1200" dirty="0"/>
          </a:p>
        </p:txBody>
      </p:sp>
      <p:pic>
        <p:nvPicPr>
          <p:cNvPr id="23559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009" y="663575"/>
            <a:ext cx="2727643" cy="4758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08972" name="Group 428"/>
          <p:cNvGraphicFramePr>
            <a:graphicFrameLocks noGrp="1"/>
          </p:cNvGraphicFramePr>
          <p:nvPr/>
        </p:nvGraphicFramePr>
        <p:xfrm>
          <a:off x="3150235" y="1461206"/>
          <a:ext cx="1344615" cy="1292172"/>
        </p:xfrm>
        <a:graphic>
          <a:graphicData uri="http://schemas.openxmlformats.org/drawingml/2006/table">
            <a:tbl>
              <a:tblPr/>
              <a:tblGrid>
                <a:gridCol w="192088"/>
                <a:gridCol w="192088"/>
                <a:gridCol w="192088"/>
                <a:gridCol w="192088"/>
                <a:gridCol w="192088"/>
                <a:gridCol w="191287"/>
                <a:gridCol w="192888"/>
              </a:tblGrid>
              <a:tr h="1845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46101" marR="46101" marT="23075" marB="23075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L="46101" marR="46101" marT="23075" marB="23075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L="46101" marR="46101" marT="23075" marB="23075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marL="46101" marR="46101" marT="23075" marB="23075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marL="46101" marR="46101" marT="23075" marB="23075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marL="46101" marR="46101" marT="23075" marB="23075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Tx/>
                        <a:buNone/>
                        <a:tabLst/>
                      </a:pPr>
                      <a:endParaRPr kumimoji="1" lang="zh-CN" altLang="zh-CN" sz="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46101" marR="46101" marT="23075" marB="23075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845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46101" marR="46101" marT="23075" marB="230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Tx/>
                        <a:buNone/>
                        <a:tabLst/>
                      </a:pPr>
                      <a:endParaRPr kumimoji="1" lang="zh-CN" altLang="zh-CN" sz="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46101" marR="46101" marT="23075" marB="230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Tx/>
                        <a:buNone/>
                        <a:tabLst/>
                      </a:pPr>
                      <a:endParaRPr kumimoji="1" lang="zh-CN" altLang="zh-CN" sz="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46101" marR="46101" marT="23075" marB="230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Tx/>
                        <a:buNone/>
                        <a:tabLst/>
                      </a:pPr>
                      <a:endParaRPr kumimoji="1" lang="zh-CN" altLang="zh-CN" sz="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46101" marR="46101" marT="23075" marB="230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Tx/>
                        <a:buNone/>
                        <a:tabLst/>
                      </a:pPr>
                      <a:endParaRPr kumimoji="1" lang="zh-CN" altLang="zh-CN" sz="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46101" marR="46101" marT="23075" marB="230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Tx/>
                        <a:buNone/>
                        <a:tabLst/>
                      </a:pPr>
                      <a:endParaRPr kumimoji="1" lang="zh-CN" altLang="zh-CN" sz="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46101" marR="46101" marT="23075" marB="230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46101" marR="46101" marT="23075" marB="230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845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Tx/>
                        <a:buNone/>
                        <a:tabLst/>
                      </a:pPr>
                      <a:endParaRPr kumimoji="1" lang="zh-CN" altLang="zh-CN" sz="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46101" marR="46101" marT="23075" marB="23075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46101" marR="46101" marT="23075" marB="230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Tx/>
                        <a:buNone/>
                        <a:tabLst/>
                      </a:pPr>
                      <a:endParaRPr kumimoji="1" lang="zh-CN" altLang="zh-CN" sz="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46101" marR="46101" marT="23075" marB="230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Tx/>
                        <a:buNone/>
                        <a:tabLst/>
                      </a:pPr>
                      <a:endParaRPr kumimoji="1" lang="zh-CN" altLang="zh-CN" sz="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46101" marR="46101" marT="23075" marB="230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Tx/>
                        <a:buNone/>
                        <a:tabLst/>
                      </a:pPr>
                      <a:endParaRPr kumimoji="1" lang="zh-CN" altLang="zh-CN" sz="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46101" marR="46101" marT="23075" marB="230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Tx/>
                        <a:buNone/>
                        <a:tabLst/>
                      </a:pPr>
                      <a:endParaRPr kumimoji="1" lang="zh-CN" altLang="zh-CN" sz="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46101" marR="46101" marT="23075" marB="230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L="46101" marR="46101" marT="23075" marB="230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845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Tx/>
                        <a:buNone/>
                        <a:tabLst/>
                      </a:pPr>
                      <a:endParaRPr kumimoji="1" lang="zh-CN" altLang="zh-CN" sz="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46101" marR="46101" marT="23075" marB="23075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Tx/>
                        <a:buNone/>
                        <a:tabLst/>
                      </a:pPr>
                      <a:endParaRPr kumimoji="1" lang="zh-CN" altLang="zh-CN" sz="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46101" marR="46101" marT="23075" marB="23075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46101" marR="46101" marT="23075" marB="230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Tx/>
                        <a:buNone/>
                        <a:tabLst/>
                      </a:pPr>
                      <a:endParaRPr kumimoji="1" lang="zh-CN" altLang="zh-CN" sz="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46101" marR="46101" marT="23075" marB="230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Tx/>
                        <a:buNone/>
                        <a:tabLst/>
                      </a:pPr>
                      <a:endParaRPr kumimoji="1" lang="zh-CN" altLang="zh-CN" sz="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46101" marR="46101" marT="23075" marB="230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Tx/>
                        <a:buNone/>
                        <a:tabLst/>
                      </a:pPr>
                      <a:endParaRPr kumimoji="1" lang="zh-CN" altLang="zh-CN" sz="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46101" marR="46101" marT="23075" marB="230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L="46101" marR="46101" marT="23075" marB="230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845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Tx/>
                        <a:buNone/>
                        <a:tabLst/>
                      </a:pPr>
                      <a:endParaRPr kumimoji="1" lang="zh-CN" altLang="zh-CN" sz="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46101" marR="46101" marT="23075" marB="23075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Tx/>
                        <a:buNone/>
                        <a:tabLst/>
                      </a:pPr>
                      <a:endParaRPr kumimoji="1" lang="zh-CN" altLang="zh-CN" sz="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46101" marR="46101" marT="23075" marB="2307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Tx/>
                        <a:buNone/>
                        <a:tabLst/>
                      </a:pPr>
                      <a:endParaRPr kumimoji="1" lang="zh-CN" altLang="zh-CN" sz="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46101" marR="46101" marT="23075" marB="23075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46101" marR="46101" marT="23075" marB="230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Tx/>
                        <a:buNone/>
                        <a:tabLst/>
                      </a:pPr>
                      <a:endParaRPr kumimoji="1" lang="zh-CN" altLang="zh-CN" sz="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46101" marR="46101" marT="23075" marB="230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Tx/>
                        <a:buNone/>
                        <a:tabLst/>
                      </a:pPr>
                      <a:endParaRPr kumimoji="1" lang="zh-CN" altLang="zh-CN" sz="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46101" marR="46101" marT="23075" marB="230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marL="46101" marR="46101" marT="23075" marB="230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845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Tx/>
                        <a:buNone/>
                        <a:tabLst/>
                      </a:pPr>
                      <a:endParaRPr kumimoji="1" lang="zh-CN" altLang="zh-CN" sz="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46101" marR="46101" marT="23075" marB="23075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Tx/>
                        <a:buNone/>
                        <a:tabLst/>
                      </a:pPr>
                      <a:endParaRPr kumimoji="1" lang="zh-CN" altLang="zh-CN" sz="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46101" marR="46101" marT="23075" marB="2307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Tx/>
                        <a:buNone/>
                        <a:tabLst/>
                      </a:pPr>
                      <a:endParaRPr kumimoji="1" lang="zh-CN" altLang="zh-CN" sz="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46101" marR="46101" marT="23075" marB="2307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Tx/>
                        <a:buNone/>
                        <a:tabLst/>
                      </a:pPr>
                      <a:endParaRPr kumimoji="1" lang="zh-CN" altLang="zh-CN" sz="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46101" marR="46101" marT="23075" marB="23075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46101" marR="46101" marT="23075" marB="230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Tx/>
                        <a:buNone/>
                        <a:tabLst/>
                      </a:pPr>
                      <a:endParaRPr kumimoji="1" lang="zh-CN" altLang="zh-CN" sz="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46101" marR="46101" marT="23075" marB="230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marL="46101" marR="46101" marT="23075" marB="230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845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Tx/>
                        <a:buNone/>
                        <a:tabLst/>
                      </a:pPr>
                      <a:endParaRPr kumimoji="1" lang="zh-CN" altLang="zh-CN" sz="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46101" marR="46101" marT="23075" marB="23075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Tx/>
                        <a:buNone/>
                        <a:tabLst/>
                      </a:pPr>
                      <a:endParaRPr kumimoji="1" lang="zh-CN" altLang="zh-CN" sz="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46101" marR="46101" marT="23075" marB="2307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Tx/>
                        <a:buNone/>
                        <a:tabLst/>
                      </a:pPr>
                      <a:endParaRPr kumimoji="1" lang="zh-CN" altLang="zh-CN" sz="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46101" marR="46101" marT="23075" marB="2307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Tx/>
                        <a:buNone/>
                        <a:tabLst/>
                      </a:pPr>
                      <a:endParaRPr kumimoji="1" lang="zh-CN" altLang="zh-CN" sz="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46101" marR="46101" marT="23075" marB="2307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Tx/>
                        <a:buNone/>
                        <a:tabLst/>
                      </a:pPr>
                      <a:endParaRPr kumimoji="1" lang="zh-CN" altLang="zh-CN" sz="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46101" marR="46101" marT="23075" marB="23075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46101" marR="46101" marT="23075" marB="230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marL="46101" marR="46101" marT="23075" marB="230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08867" name="Line 323"/>
          <p:cNvSpPr>
            <a:spLocks noChangeShapeType="1"/>
          </p:cNvSpPr>
          <p:nvPr/>
        </p:nvSpPr>
        <p:spPr bwMode="auto">
          <a:xfrm>
            <a:off x="3419157" y="1691922"/>
            <a:ext cx="806768" cy="807508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stealth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6113" tIns="23057" rIns="46113" bIns="23057">
            <a:spAutoFit/>
          </a:bodyPr>
          <a:lstStyle/>
          <a:p>
            <a:endParaRPr lang="zh-CN" altLang="en-US"/>
          </a:p>
        </p:txBody>
      </p:sp>
      <p:sp>
        <p:nvSpPr>
          <p:cNvPr id="108868" name="Line 324"/>
          <p:cNvSpPr>
            <a:spLocks noChangeShapeType="1"/>
          </p:cNvSpPr>
          <p:nvPr/>
        </p:nvSpPr>
        <p:spPr bwMode="auto">
          <a:xfrm>
            <a:off x="3611245" y="1691922"/>
            <a:ext cx="614680" cy="615244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stealth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6113" tIns="23057" rIns="46113" bIns="23057">
            <a:spAutoFit/>
          </a:bodyPr>
          <a:lstStyle/>
          <a:p>
            <a:endParaRPr lang="zh-CN" altLang="en-US"/>
          </a:p>
        </p:txBody>
      </p:sp>
      <p:sp>
        <p:nvSpPr>
          <p:cNvPr id="108869" name="Line 325"/>
          <p:cNvSpPr>
            <a:spLocks noChangeShapeType="1"/>
          </p:cNvSpPr>
          <p:nvPr/>
        </p:nvSpPr>
        <p:spPr bwMode="auto">
          <a:xfrm>
            <a:off x="3803332" y="1691922"/>
            <a:ext cx="422593" cy="415771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stealth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6113" tIns="23057" rIns="46113" bIns="23057">
            <a:spAutoFit/>
          </a:bodyPr>
          <a:lstStyle/>
          <a:p>
            <a:endParaRPr lang="zh-CN" altLang="en-US"/>
          </a:p>
        </p:txBody>
      </p:sp>
      <p:sp>
        <p:nvSpPr>
          <p:cNvPr id="108870" name="Line 326"/>
          <p:cNvSpPr>
            <a:spLocks noChangeShapeType="1"/>
          </p:cNvSpPr>
          <p:nvPr/>
        </p:nvSpPr>
        <p:spPr bwMode="auto">
          <a:xfrm>
            <a:off x="3957002" y="1691922"/>
            <a:ext cx="268923" cy="230717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stealth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6113" tIns="23057" rIns="46113" bIns="23057">
            <a:spAutoFit/>
          </a:bodyPr>
          <a:lstStyle/>
          <a:p>
            <a:endParaRPr lang="zh-CN" altLang="en-US"/>
          </a:p>
        </p:txBody>
      </p:sp>
      <p:sp>
        <p:nvSpPr>
          <p:cNvPr id="108871" name="Oval 327"/>
          <p:cNvSpPr>
            <a:spLocks noChangeArrowheads="1"/>
          </p:cNvSpPr>
          <p:nvPr/>
        </p:nvSpPr>
        <p:spPr bwMode="auto">
          <a:xfrm>
            <a:off x="4165898" y="1502880"/>
            <a:ext cx="131045" cy="454991"/>
          </a:xfrm>
          <a:prstGeom prst="ellipse">
            <a:avLst/>
          </a:prstGeom>
          <a:solidFill>
            <a:srgbClr val="CC0000"/>
          </a:solidFill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6113" tIns="23057" rIns="46113" bIns="23057"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797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8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85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85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85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85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85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108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088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088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3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088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088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8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088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088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53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088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088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58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088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088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08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47" grpId="0" autoUpdateAnimBg="0"/>
      <p:bldP spid="108548" grpId="0" build="p" autoUpdateAnimBg="0"/>
      <p:bldP spid="108549" grpId="0" autoUpdateAnimBg="0"/>
      <p:bldP spid="108867" grpId="0" animBg="1"/>
      <p:bldP spid="108868" grpId="0" animBg="1"/>
      <p:bldP spid="108869" grpId="0" animBg="1"/>
      <p:bldP spid="108870" grpId="0" animBg="1"/>
      <p:bldP spid="10887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灯片编号占位符 2"/>
          <p:cNvSpPr>
            <a:spLocks noGrp="1"/>
          </p:cNvSpPr>
          <p:nvPr>
            <p:ph type="sldNum" sz="quarter" idx="10"/>
          </p:nvPr>
        </p:nvSpPr>
        <p:spPr>
          <a:xfrm>
            <a:off x="3319272" y="3218497"/>
            <a:ext cx="1060323" cy="107722"/>
          </a:xfrm>
          <a:noFill/>
        </p:spPr>
        <p:txBody>
          <a:bodyPr/>
          <a:lstStyle>
            <a:lvl1pPr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374670" indent="-144104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576415" indent="-115283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806981" indent="-115283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1037547" indent="-115283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1268113" indent="-115283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1498679" indent="-115283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1729245" indent="-115283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1959811" indent="-115283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4B74C7EA-AA1D-4F3F-A913-DC930175B88C}" type="slidenum">
              <a:rPr kumimoji="0" lang="en-US" altLang="zh-CN" sz="700">
                <a:solidFill>
                  <a:schemeClr val="bg2"/>
                </a:solidFill>
              </a:rPr>
              <a:pPr eaLnBrk="1" hangingPunct="1"/>
              <a:t>22</a:t>
            </a:fld>
            <a:endParaRPr kumimoji="0" lang="en-US" altLang="zh-CN" sz="700">
              <a:solidFill>
                <a:schemeClr val="bg2"/>
              </a:solidFill>
            </a:endParaRPr>
          </a:p>
        </p:txBody>
      </p:sp>
      <p:sp>
        <p:nvSpPr>
          <p:cNvPr id="24579" name="Text Box 2"/>
          <p:cNvSpPr txBox="1">
            <a:spLocks noChangeArrowheads="1"/>
          </p:cNvSpPr>
          <p:nvPr/>
        </p:nvSpPr>
        <p:spPr bwMode="auto">
          <a:xfrm>
            <a:off x="265321" y="192264"/>
            <a:ext cx="3726498" cy="2620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6113" tIns="23057" rIns="46113" bIns="23057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en-US" altLang="zh-CN" sz="1400" b="1" dirty="0">
                <a:solidFill>
                  <a:srgbClr val="000066"/>
                </a:solidFill>
              </a:rPr>
              <a:t>Matrix-Chain Multiplication DP </a:t>
            </a:r>
            <a:r>
              <a:rPr lang="en-US" altLang="zh-CN" sz="1400" b="1" dirty="0" err="1">
                <a:solidFill>
                  <a:srgbClr val="000066"/>
                </a:solidFill>
              </a:rPr>
              <a:t>Algo</a:t>
            </a:r>
            <a:r>
              <a:rPr lang="en-US" altLang="zh-CN" sz="1400" b="1" dirty="0">
                <a:solidFill>
                  <a:srgbClr val="000066"/>
                </a:solidFill>
              </a:rPr>
              <a:t>.</a:t>
            </a:r>
          </a:p>
        </p:txBody>
      </p:sp>
      <p:sp>
        <p:nvSpPr>
          <p:cNvPr id="109573" name="Text Box 5"/>
          <p:cNvSpPr txBox="1">
            <a:spLocks noChangeArrowheads="1"/>
          </p:cNvSpPr>
          <p:nvPr/>
        </p:nvSpPr>
        <p:spPr bwMode="auto">
          <a:xfrm>
            <a:off x="230505" y="2730147"/>
            <a:ext cx="4187508" cy="2307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6113" tIns="23057" rIns="46113" bIns="23057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l" eaLnBrk="1" hangingPunct="1">
              <a:buFontTx/>
              <a:buChar char="•"/>
            </a:pPr>
            <a:r>
              <a:rPr lang="en-US" altLang="zh-CN" sz="1200">
                <a:solidFill>
                  <a:srgbClr val="000066"/>
                </a:solidFill>
              </a:rPr>
              <a:t>  O(n</a:t>
            </a:r>
            <a:r>
              <a:rPr lang="en-US" altLang="zh-CN" sz="1200" baseline="30000">
                <a:solidFill>
                  <a:srgbClr val="000066"/>
                </a:solidFill>
              </a:rPr>
              <a:t>3</a:t>
            </a:r>
            <a:r>
              <a:rPr lang="en-US" altLang="zh-CN" sz="1200">
                <a:solidFill>
                  <a:srgbClr val="000066"/>
                </a:solidFill>
              </a:rPr>
              <a:t>)</a:t>
            </a:r>
            <a:endParaRPr lang="en-US" altLang="zh-CN" sz="1200"/>
          </a:p>
        </p:txBody>
      </p:sp>
      <p:pic>
        <p:nvPicPr>
          <p:cNvPr id="1095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505" y="576792"/>
            <a:ext cx="4135484" cy="2071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65319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09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9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57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灯片编号占位符 2"/>
          <p:cNvSpPr>
            <a:spLocks noGrp="1"/>
          </p:cNvSpPr>
          <p:nvPr>
            <p:ph type="sldNum" sz="quarter" idx="10"/>
          </p:nvPr>
        </p:nvSpPr>
        <p:spPr>
          <a:xfrm>
            <a:off x="3319272" y="3218497"/>
            <a:ext cx="1060323" cy="107722"/>
          </a:xfrm>
          <a:noFill/>
        </p:spPr>
        <p:txBody>
          <a:bodyPr/>
          <a:lstStyle>
            <a:lvl1pPr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374670" indent="-144104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576415" indent="-115283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806981" indent="-115283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1037547" indent="-115283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1268113" indent="-115283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1498679" indent="-115283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1729245" indent="-115283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1959811" indent="-115283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B0C16BA3-E218-4257-92F2-00647D9DAF7F}" type="slidenum">
              <a:rPr kumimoji="0" lang="en-US" altLang="zh-CN" sz="700">
                <a:solidFill>
                  <a:schemeClr val="bg2"/>
                </a:solidFill>
              </a:rPr>
              <a:pPr eaLnBrk="1" hangingPunct="1"/>
              <a:t>23</a:t>
            </a:fld>
            <a:endParaRPr kumimoji="0" lang="en-US" altLang="zh-CN" sz="700">
              <a:solidFill>
                <a:schemeClr val="bg2"/>
              </a:solidFill>
            </a:endParaRPr>
          </a:p>
        </p:txBody>
      </p:sp>
      <p:sp>
        <p:nvSpPr>
          <p:cNvPr id="25603" name="Text Box 2"/>
          <p:cNvSpPr txBox="1">
            <a:spLocks noChangeArrowheads="1"/>
          </p:cNvSpPr>
          <p:nvPr/>
        </p:nvSpPr>
        <p:spPr bwMode="auto">
          <a:xfrm>
            <a:off x="323850" y="181828"/>
            <a:ext cx="3726498" cy="2620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6113" tIns="23057" rIns="46113" bIns="23057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en-US" altLang="zh-CN" sz="1400" b="1" dirty="0">
                <a:solidFill>
                  <a:srgbClr val="000066"/>
                </a:solidFill>
              </a:rPr>
              <a:t>Example: DP for CMM</a:t>
            </a:r>
          </a:p>
        </p:txBody>
      </p:sp>
      <p:sp>
        <p:nvSpPr>
          <p:cNvPr id="110595" name="Text Box 3"/>
          <p:cNvSpPr txBox="1">
            <a:spLocks noChangeArrowheads="1"/>
          </p:cNvSpPr>
          <p:nvPr/>
        </p:nvSpPr>
        <p:spPr bwMode="auto">
          <a:xfrm>
            <a:off x="230505" y="653697"/>
            <a:ext cx="4187508" cy="2307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6113" tIns="23057" rIns="46113" bIns="23057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l" eaLnBrk="1" hangingPunct="1">
              <a:buFontTx/>
              <a:buChar char="•"/>
            </a:pPr>
            <a:r>
              <a:rPr lang="en-US" altLang="zh-CN" sz="1200">
                <a:solidFill>
                  <a:srgbClr val="000066"/>
                </a:solidFill>
              </a:rPr>
              <a:t>  The optimal solution is ((A</a:t>
            </a:r>
            <a:r>
              <a:rPr lang="en-US" altLang="zh-CN" sz="1200" baseline="-25000">
                <a:solidFill>
                  <a:srgbClr val="000066"/>
                </a:solidFill>
              </a:rPr>
              <a:t>1</a:t>
            </a:r>
            <a:r>
              <a:rPr lang="en-US" altLang="zh-CN" sz="1200">
                <a:solidFill>
                  <a:srgbClr val="000066"/>
                </a:solidFill>
              </a:rPr>
              <a:t>(A</a:t>
            </a:r>
            <a:r>
              <a:rPr lang="en-US" altLang="zh-CN" sz="1200" baseline="-25000">
                <a:solidFill>
                  <a:srgbClr val="000066"/>
                </a:solidFill>
              </a:rPr>
              <a:t>2</a:t>
            </a:r>
            <a:r>
              <a:rPr lang="en-US" altLang="zh-CN" sz="1200">
                <a:solidFill>
                  <a:srgbClr val="000066"/>
                </a:solidFill>
              </a:rPr>
              <a:t>A</a:t>
            </a:r>
            <a:r>
              <a:rPr lang="en-US" altLang="zh-CN" sz="1200" baseline="-25000">
                <a:solidFill>
                  <a:srgbClr val="000066"/>
                </a:solidFill>
              </a:rPr>
              <a:t>3</a:t>
            </a:r>
            <a:r>
              <a:rPr lang="en-US" altLang="zh-CN" sz="1200">
                <a:solidFill>
                  <a:srgbClr val="000066"/>
                </a:solidFill>
              </a:rPr>
              <a:t>))((A</a:t>
            </a:r>
            <a:r>
              <a:rPr lang="en-US" altLang="zh-CN" sz="1200" baseline="-25000">
                <a:solidFill>
                  <a:srgbClr val="000066"/>
                </a:solidFill>
              </a:rPr>
              <a:t>4</a:t>
            </a:r>
            <a:r>
              <a:rPr lang="en-US" altLang="zh-CN" sz="1200">
                <a:solidFill>
                  <a:srgbClr val="000066"/>
                </a:solidFill>
              </a:rPr>
              <a:t>A</a:t>
            </a:r>
            <a:r>
              <a:rPr lang="en-US" altLang="zh-CN" sz="1200" baseline="-25000">
                <a:solidFill>
                  <a:srgbClr val="000066"/>
                </a:solidFill>
              </a:rPr>
              <a:t>5</a:t>
            </a:r>
            <a:r>
              <a:rPr lang="en-US" altLang="zh-CN" sz="1200">
                <a:solidFill>
                  <a:srgbClr val="000066"/>
                </a:solidFill>
              </a:rPr>
              <a:t>)A</a:t>
            </a:r>
            <a:r>
              <a:rPr lang="en-US" altLang="zh-CN" sz="1200" baseline="-25000">
                <a:solidFill>
                  <a:srgbClr val="000066"/>
                </a:solidFill>
              </a:rPr>
              <a:t>6</a:t>
            </a:r>
            <a:r>
              <a:rPr lang="en-US" altLang="zh-CN" sz="1200">
                <a:solidFill>
                  <a:srgbClr val="000066"/>
                </a:solidFill>
              </a:rPr>
              <a:t>)</a:t>
            </a:r>
          </a:p>
        </p:txBody>
      </p:sp>
      <p:pic>
        <p:nvPicPr>
          <p:cNvPr id="11059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46" y="1076678"/>
            <a:ext cx="2357874" cy="17736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6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720" y="2230261"/>
            <a:ext cx="1291788" cy="10766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0602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8720" y="922867"/>
            <a:ext cx="1988106" cy="13362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5517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10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10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0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59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灯片编号占位符 2"/>
          <p:cNvSpPr>
            <a:spLocks noGrp="1"/>
          </p:cNvSpPr>
          <p:nvPr>
            <p:ph type="sldNum" sz="quarter" idx="10"/>
          </p:nvPr>
        </p:nvSpPr>
        <p:spPr>
          <a:xfrm>
            <a:off x="3319272" y="3218497"/>
            <a:ext cx="1060323" cy="107722"/>
          </a:xfrm>
          <a:noFill/>
        </p:spPr>
        <p:txBody>
          <a:bodyPr/>
          <a:lstStyle>
            <a:lvl1pPr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374670" indent="-144104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576415" indent="-115283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806981" indent="-115283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1037547" indent="-115283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1268113" indent="-115283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1498679" indent="-115283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1729245" indent="-115283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1959811" indent="-115283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6F95D75C-9FFA-41DF-9457-997F8ED693EE}" type="slidenum">
              <a:rPr kumimoji="0" lang="en-US" altLang="zh-CN" sz="700">
                <a:solidFill>
                  <a:schemeClr val="bg2"/>
                </a:solidFill>
              </a:rPr>
              <a:pPr eaLnBrk="1" hangingPunct="1"/>
              <a:t>24</a:t>
            </a:fld>
            <a:endParaRPr kumimoji="0" lang="en-US" altLang="zh-CN" sz="700">
              <a:solidFill>
                <a:schemeClr val="bg2"/>
              </a:solidFill>
            </a:endParaRPr>
          </a:p>
        </p:txBody>
      </p:sp>
      <p:sp>
        <p:nvSpPr>
          <p:cNvPr id="26627" name="Text Box 2"/>
          <p:cNvSpPr txBox="1">
            <a:spLocks noChangeArrowheads="1"/>
          </p:cNvSpPr>
          <p:nvPr/>
        </p:nvSpPr>
        <p:spPr bwMode="auto">
          <a:xfrm>
            <a:off x="323850" y="208855"/>
            <a:ext cx="3726498" cy="2620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6113" tIns="23057" rIns="46113" bIns="23057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en-US" altLang="zh-CN" sz="1400" b="1" dirty="0">
                <a:solidFill>
                  <a:srgbClr val="000066"/>
                </a:solidFill>
              </a:rPr>
              <a:t>Construct an Optimal Solution</a:t>
            </a:r>
          </a:p>
        </p:txBody>
      </p:sp>
      <p:sp>
        <p:nvSpPr>
          <p:cNvPr id="111619" name="Text Box 3"/>
          <p:cNvSpPr txBox="1">
            <a:spLocks noChangeArrowheads="1"/>
          </p:cNvSpPr>
          <p:nvPr/>
        </p:nvSpPr>
        <p:spPr bwMode="auto">
          <a:xfrm>
            <a:off x="230505" y="692150"/>
            <a:ext cx="4264343" cy="9677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6113" tIns="23057" rIns="46113" bIns="23057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l" eaLnBrk="1" hangingPunct="1">
              <a:buFontTx/>
              <a:buChar char="•"/>
            </a:pPr>
            <a:r>
              <a:rPr lang="en-US" altLang="zh-CN" sz="1200" dirty="0">
                <a:solidFill>
                  <a:srgbClr val="000066"/>
                </a:solidFill>
              </a:rPr>
              <a:t>  The final matrix multiplication in computing </a:t>
            </a:r>
            <a:r>
              <a:rPr lang="en-US" altLang="zh-CN" sz="1200" b="1" i="1" dirty="0">
                <a:solidFill>
                  <a:srgbClr val="009900"/>
                </a:solidFill>
              </a:rPr>
              <a:t>A</a:t>
            </a:r>
            <a:r>
              <a:rPr lang="en-US" altLang="zh-CN" sz="1200" b="1" i="1" baseline="-25000" dirty="0">
                <a:solidFill>
                  <a:srgbClr val="009900"/>
                </a:solidFill>
              </a:rPr>
              <a:t>1..n</a:t>
            </a:r>
            <a:r>
              <a:rPr lang="en-US" altLang="zh-CN" sz="1200" dirty="0">
                <a:solidFill>
                  <a:srgbClr val="000066"/>
                </a:solidFill>
              </a:rPr>
              <a:t> optimally is </a:t>
            </a:r>
            <a:r>
              <a:rPr lang="en-US" altLang="zh-CN" sz="1200" b="1" i="1" dirty="0">
                <a:solidFill>
                  <a:srgbClr val="009900"/>
                </a:solidFill>
              </a:rPr>
              <a:t>A</a:t>
            </a:r>
            <a:r>
              <a:rPr lang="en-US" altLang="zh-CN" sz="1200" b="1" i="1" baseline="-25000" dirty="0">
                <a:solidFill>
                  <a:srgbClr val="009900"/>
                </a:solidFill>
              </a:rPr>
              <a:t>1..s</a:t>
            </a:r>
            <a:r>
              <a:rPr lang="en-US" altLang="zh-CN" sz="1200" b="1" baseline="-25000" dirty="0">
                <a:solidFill>
                  <a:srgbClr val="009900"/>
                </a:solidFill>
              </a:rPr>
              <a:t>[</a:t>
            </a:r>
            <a:r>
              <a:rPr lang="en-US" altLang="zh-CN" sz="1200" b="1" i="1" baseline="-25000" dirty="0">
                <a:solidFill>
                  <a:srgbClr val="009900"/>
                </a:solidFill>
              </a:rPr>
              <a:t>1,n</a:t>
            </a:r>
            <a:r>
              <a:rPr lang="en-US" altLang="zh-CN" sz="1200" b="1" baseline="-25000" dirty="0">
                <a:solidFill>
                  <a:srgbClr val="009900"/>
                </a:solidFill>
              </a:rPr>
              <a:t>]</a:t>
            </a:r>
            <a:r>
              <a:rPr lang="en-US" altLang="zh-CN" sz="1200" b="1" i="1" dirty="0">
                <a:solidFill>
                  <a:srgbClr val="009900"/>
                </a:solidFill>
              </a:rPr>
              <a:t>A</a:t>
            </a:r>
            <a:r>
              <a:rPr lang="en-US" altLang="zh-CN" sz="1200" b="1" i="1" baseline="-25000" dirty="0">
                <a:solidFill>
                  <a:srgbClr val="009900"/>
                </a:solidFill>
              </a:rPr>
              <a:t>s</a:t>
            </a:r>
            <a:r>
              <a:rPr lang="en-US" altLang="zh-CN" sz="1200" b="1" baseline="-25000" dirty="0">
                <a:solidFill>
                  <a:srgbClr val="009900"/>
                </a:solidFill>
              </a:rPr>
              <a:t>[</a:t>
            </a:r>
            <a:r>
              <a:rPr lang="en-US" altLang="zh-CN" sz="1200" b="1" i="1" baseline="-25000" dirty="0">
                <a:solidFill>
                  <a:srgbClr val="009900"/>
                </a:solidFill>
              </a:rPr>
              <a:t>1,n</a:t>
            </a:r>
            <a:r>
              <a:rPr lang="en-US" altLang="zh-CN" sz="1200" b="1" baseline="-25000" dirty="0">
                <a:solidFill>
                  <a:srgbClr val="009900"/>
                </a:solidFill>
              </a:rPr>
              <a:t>]</a:t>
            </a:r>
            <a:r>
              <a:rPr lang="en-US" altLang="zh-CN" sz="1200" b="1" i="1" baseline="-25000" dirty="0">
                <a:solidFill>
                  <a:srgbClr val="009900"/>
                </a:solidFill>
              </a:rPr>
              <a:t>+1..n</a:t>
            </a:r>
            <a:r>
              <a:rPr lang="en-US" altLang="zh-CN" sz="1200" dirty="0">
                <a:solidFill>
                  <a:srgbClr val="000066"/>
                </a:solidFill>
              </a:rPr>
              <a:t>. </a:t>
            </a:r>
            <a:r>
              <a:rPr lang="en-US" altLang="zh-CN" sz="1200" b="1" i="1" dirty="0">
                <a:solidFill>
                  <a:srgbClr val="009900"/>
                </a:solidFill>
              </a:rPr>
              <a:t>s</a:t>
            </a:r>
            <a:r>
              <a:rPr lang="en-US" altLang="zh-CN" sz="1200" b="1" dirty="0">
                <a:solidFill>
                  <a:srgbClr val="009900"/>
                </a:solidFill>
              </a:rPr>
              <a:t>[</a:t>
            </a:r>
            <a:r>
              <a:rPr lang="en-US" altLang="zh-CN" sz="1200" b="1" i="1" dirty="0">
                <a:solidFill>
                  <a:srgbClr val="009900"/>
                </a:solidFill>
              </a:rPr>
              <a:t>1,s</a:t>
            </a:r>
            <a:r>
              <a:rPr lang="en-US" altLang="zh-CN" sz="1200" b="1" dirty="0">
                <a:solidFill>
                  <a:srgbClr val="009900"/>
                </a:solidFill>
              </a:rPr>
              <a:t>[</a:t>
            </a:r>
            <a:r>
              <a:rPr lang="en-US" altLang="zh-CN" sz="1200" b="1" i="1" dirty="0">
                <a:solidFill>
                  <a:srgbClr val="009900"/>
                </a:solidFill>
              </a:rPr>
              <a:t>1,n</a:t>
            </a:r>
            <a:r>
              <a:rPr lang="en-US" altLang="zh-CN" sz="1200" b="1" dirty="0">
                <a:solidFill>
                  <a:srgbClr val="009900"/>
                </a:solidFill>
              </a:rPr>
              <a:t>]]</a:t>
            </a:r>
            <a:r>
              <a:rPr lang="en-US" altLang="zh-CN" sz="1200" dirty="0">
                <a:solidFill>
                  <a:srgbClr val="000066"/>
                </a:solidFill>
              </a:rPr>
              <a:t> determines the last matrix multiplication in computing </a:t>
            </a:r>
            <a:r>
              <a:rPr lang="en-US" altLang="zh-CN" sz="1200" b="1" i="1" dirty="0">
                <a:solidFill>
                  <a:srgbClr val="009900"/>
                </a:solidFill>
              </a:rPr>
              <a:t>A</a:t>
            </a:r>
            <a:r>
              <a:rPr lang="en-US" altLang="zh-CN" sz="1200" b="1" i="1" baseline="-25000" dirty="0">
                <a:solidFill>
                  <a:srgbClr val="009900"/>
                </a:solidFill>
              </a:rPr>
              <a:t>1..s</a:t>
            </a:r>
            <a:r>
              <a:rPr lang="en-US" altLang="zh-CN" sz="1200" b="1" baseline="-25000" dirty="0">
                <a:solidFill>
                  <a:srgbClr val="009900"/>
                </a:solidFill>
              </a:rPr>
              <a:t>[</a:t>
            </a:r>
            <a:r>
              <a:rPr lang="en-US" altLang="zh-CN" sz="1200" b="1" i="1" baseline="-25000" dirty="0">
                <a:solidFill>
                  <a:srgbClr val="009900"/>
                </a:solidFill>
              </a:rPr>
              <a:t>1,n</a:t>
            </a:r>
            <a:r>
              <a:rPr lang="en-US" altLang="zh-CN" sz="1200" b="1" baseline="-25000" dirty="0">
                <a:solidFill>
                  <a:srgbClr val="009900"/>
                </a:solidFill>
              </a:rPr>
              <a:t>]</a:t>
            </a:r>
            <a:r>
              <a:rPr lang="en-US" altLang="zh-CN" sz="1200" dirty="0">
                <a:solidFill>
                  <a:srgbClr val="000066"/>
                </a:solidFill>
              </a:rPr>
              <a:t> and </a:t>
            </a:r>
            <a:r>
              <a:rPr lang="en-US" altLang="zh-CN" sz="1200" b="1" i="1" dirty="0">
                <a:solidFill>
                  <a:srgbClr val="009900"/>
                </a:solidFill>
              </a:rPr>
              <a:t>s</a:t>
            </a:r>
            <a:r>
              <a:rPr lang="en-US" altLang="zh-CN" sz="1200" b="1" dirty="0">
                <a:solidFill>
                  <a:srgbClr val="009900"/>
                </a:solidFill>
              </a:rPr>
              <a:t>[</a:t>
            </a:r>
            <a:r>
              <a:rPr lang="en-US" altLang="zh-CN" sz="1200" b="1" i="1" dirty="0">
                <a:solidFill>
                  <a:srgbClr val="009900"/>
                </a:solidFill>
              </a:rPr>
              <a:t>s</a:t>
            </a:r>
            <a:r>
              <a:rPr lang="en-US" altLang="zh-CN" sz="1200" b="1" dirty="0">
                <a:solidFill>
                  <a:srgbClr val="009900"/>
                </a:solidFill>
              </a:rPr>
              <a:t>[</a:t>
            </a:r>
            <a:r>
              <a:rPr lang="en-US" altLang="zh-CN" sz="1200" b="1" i="1" dirty="0">
                <a:solidFill>
                  <a:srgbClr val="009900"/>
                </a:solidFill>
              </a:rPr>
              <a:t>1,n</a:t>
            </a:r>
            <a:r>
              <a:rPr lang="en-US" altLang="zh-CN" sz="1200" b="1" dirty="0">
                <a:solidFill>
                  <a:srgbClr val="009900"/>
                </a:solidFill>
              </a:rPr>
              <a:t>]</a:t>
            </a:r>
            <a:r>
              <a:rPr lang="en-US" altLang="zh-CN" sz="1200" b="1" i="1" dirty="0">
                <a:solidFill>
                  <a:srgbClr val="009900"/>
                </a:solidFill>
              </a:rPr>
              <a:t>+1,n</a:t>
            </a:r>
            <a:r>
              <a:rPr lang="en-US" altLang="zh-CN" sz="1200" b="1" dirty="0">
                <a:solidFill>
                  <a:srgbClr val="009900"/>
                </a:solidFill>
              </a:rPr>
              <a:t>]</a:t>
            </a:r>
            <a:r>
              <a:rPr lang="en-US" altLang="zh-CN" sz="1200" dirty="0">
                <a:solidFill>
                  <a:srgbClr val="000066"/>
                </a:solidFill>
              </a:rPr>
              <a:t> determines the last matrix multiplication in computing </a:t>
            </a:r>
            <a:r>
              <a:rPr lang="en-US" altLang="zh-CN" sz="1200" b="1" i="1" dirty="0">
                <a:solidFill>
                  <a:srgbClr val="009900"/>
                </a:solidFill>
              </a:rPr>
              <a:t>A</a:t>
            </a:r>
            <a:r>
              <a:rPr lang="en-US" altLang="zh-CN" sz="1200" b="1" i="1" baseline="-25000" dirty="0">
                <a:solidFill>
                  <a:srgbClr val="009900"/>
                </a:solidFill>
              </a:rPr>
              <a:t>s</a:t>
            </a:r>
            <a:r>
              <a:rPr lang="en-US" altLang="zh-CN" sz="1200" b="1" baseline="-25000" dirty="0">
                <a:solidFill>
                  <a:srgbClr val="009900"/>
                </a:solidFill>
              </a:rPr>
              <a:t>[</a:t>
            </a:r>
            <a:r>
              <a:rPr lang="en-US" altLang="zh-CN" sz="1200" b="1" i="1" baseline="-25000" dirty="0">
                <a:solidFill>
                  <a:srgbClr val="009900"/>
                </a:solidFill>
              </a:rPr>
              <a:t>1,n</a:t>
            </a:r>
            <a:r>
              <a:rPr lang="en-US" altLang="zh-CN" sz="1200" b="1" baseline="-25000" dirty="0">
                <a:solidFill>
                  <a:srgbClr val="009900"/>
                </a:solidFill>
              </a:rPr>
              <a:t>]</a:t>
            </a:r>
            <a:r>
              <a:rPr lang="en-US" altLang="zh-CN" sz="1200" b="1" i="1" baseline="-25000" dirty="0">
                <a:solidFill>
                  <a:srgbClr val="009900"/>
                </a:solidFill>
              </a:rPr>
              <a:t>+1..n</a:t>
            </a:r>
            <a:r>
              <a:rPr lang="en-US" altLang="zh-CN" sz="1200" dirty="0">
                <a:solidFill>
                  <a:srgbClr val="000066"/>
                </a:solidFill>
              </a:rPr>
              <a:t>. </a:t>
            </a:r>
          </a:p>
        </p:txBody>
      </p:sp>
      <p:pic>
        <p:nvPicPr>
          <p:cNvPr id="11162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910" y="1744795"/>
            <a:ext cx="4138685" cy="1446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11448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1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11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1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43050" y="1315047"/>
            <a:ext cx="1066800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0000FF"/>
                </a:solidFill>
              </a:rPr>
              <a:t>Knapsack</a:t>
            </a:r>
          </a:p>
        </p:txBody>
      </p:sp>
    </p:spTree>
    <p:extLst>
      <p:ext uri="{BB962C8B-B14F-4D97-AF65-F5344CB8AC3E}">
        <p14:creationId xmlns:p14="http://schemas.microsoft.com/office/powerpoint/2010/main" val="3070835961"/>
      </p:ext>
    </p:extLst>
  </p:cSld>
  <p:clrMapOvr>
    <a:masterClrMapping/>
  </p:clrMapOvr>
  <p:transition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602" y="130175"/>
            <a:ext cx="4419498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400" b="1" dirty="0"/>
              <a:t>The problem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7651" y="434975"/>
            <a:ext cx="4114799" cy="27699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ts val="1400"/>
              </a:lnSpc>
            </a:pPr>
            <a:r>
              <a:rPr sz="900" dirty="0">
                <a:latin typeface="Tahoma"/>
                <a:cs typeface="Tahoma"/>
              </a:rPr>
              <a:t>During a robbery, a burglar finds much more loot than he had expected and  has to decide what to take.  His bag (or “</a:t>
            </a:r>
            <a:r>
              <a:rPr sz="900" dirty="0">
                <a:solidFill>
                  <a:srgbClr val="0000FF"/>
                </a:solidFill>
                <a:latin typeface="Tahoma"/>
                <a:cs typeface="Tahoma"/>
              </a:rPr>
              <a:t>knapsack</a:t>
            </a:r>
            <a:r>
              <a:rPr sz="900" dirty="0">
                <a:latin typeface="Tahoma"/>
                <a:cs typeface="Tahoma"/>
              </a:rPr>
              <a:t>”) will hold a total weight </a:t>
            </a:r>
            <a:r>
              <a:rPr sz="900" dirty="0" smtClean="0">
                <a:latin typeface="Tahoma"/>
                <a:cs typeface="Tahoma"/>
              </a:rPr>
              <a:t>of</a:t>
            </a:r>
            <a:endParaRPr sz="900" dirty="0">
              <a:latin typeface="Tahoma"/>
              <a:cs typeface="Tahoma"/>
            </a:endParaRPr>
          </a:p>
          <a:p>
            <a:pPr marL="12700" marR="65405" algn="just">
              <a:lnSpc>
                <a:spcPts val="1400"/>
              </a:lnSpc>
              <a:spcBef>
                <a:spcPts val="150"/>
              </a:spcBef>
            </a:pPr>
            <a:r>
              <a:rPr sz="1350" baseline="6172" dirty="0">
                <a:latin typeface="Tahoma"/>
                <a:cs typeface="Tahoma"/>
              </a:rPr>
              <a:t>at most </a:t>
            </a:r>
            <a:r>
              <a:rPr sz="1350" i="1" baseline="6172" dirty="0">
                <a:latin typeface="Arial"/>
                <a:cs typeface="Arial"/>
              </a:rPr>
              <a:t>W </a:t>
            </a:r>
            <a:r>
              <a:rPr sz="1350" baseline="6172" dirty="0">
                <a:latin typeface="Tahoma"/>
                <a:cs typeface="Tahoma"/>
              </a:rPr>
              <a:t>pounds. There are </a:t>
            </a:r>
            <a:r>
              <a:rPr sz="1350" i="1" baseline="6172" dirty="0">
                <a:latin typeface="Arial"/>
                <a:cs typeface="Arial"/>
              </a:rPr>
              <a:t>n </a:t>
            </a:r>
            <a:r>
              <a:rPr sz="1350" baseline="6172" dirty="0">
                <a:latin typeface="Tahoma"/>
                <a:cs typeface="Tahoma"/>
              </a:rPr>
              <a:t>items to pick from, of </a:t>
            </a:r>
            <a:r>
              <a:rPr sz="1350" baseline="6172" dirty="0">
                <a:solidFill>
                  <a:srgbClr val="FF0000"/>
                </a:solidFill>
                <a:latin typeface="Tahoma"/>
                <a:cs typeface="Tahoma"/>
              </a:rPr>
              <a:t>weight </a:t>
            </a:r>
            <a:r>
              <a:rPr sz="1350" i="1" baseline="6172" dirty="0">
                <a:solidFill>
                  <a:srgbClr val="FF0000"/>
                </a:solidFill>
                <a:latin typeface="Arial"/>
                <a:cs typeface="Arial"/>
              </a:rPr>
              <a:t>w</a:t>
            </a:r>
            <a:r>
              <a:rPr sz="600" dirty="0">
                <a:solidFill>
                  <a:srgbClr val="FF0000"/>
                </a:solidFill>
                <a:latin typeface="Tahoma"/>
                <a:cs typeface="Tahoma"/>
              </a:rPr>
              <a:t>1 </a:t>
            </a:r>
            <a:r>
              <a:rPr sz="1350" i="1" baseline="6172" dirty="0">
                <a:solidFill>
                  <a:srgbClr val="FF0000"/>
                </a:solidFill>
                <a:latin typeface="Verdana"/>
                <a:cs typeface="Verdana"/>
              </a:rPr>
              <a:t>, . . . , </a:t>
            </a:r>
            <a:r>
              <a:rPr sz="1350" i="1" baseline="6172" dirty="0">
                <a:solidFill>
                  <a:srgbClr val="FF0000"/>
                </a:solidFill>
                <a:latin typeface="Arial"/>
                <a:cs typeface="Arial"/>
              </a:rPr>
              <a:t>w</a:t>
            </a:r>
            <a:r>
              <a:rPr sz="600" i="1" dirty="0">
                <a:solidFill>
                  <a:srgbClr val="FF0000"/>
                </a:solidFill>
                <a:latin typeface="Lucida Sans"/>
                <a:cs typeface="Lucida Sans"/>
              </a:rPr>
              <a:t>n </a:t>
            </a:r>
            <a:r>
              <a:rPr sz="1350" baseline="6172" dirty="0">
                <a:latin typeface="Tahoma"/>
                <a:cs typeface="Tahoma"/>
              </a:rPr>
              <a:t>and  </a:t>
            </a:r>
            <a:r>
              <a:rPr sz="1350" baseline="6172" dirty="0">
                <a:solidFill>
                  <a:srgbClr val="FF0000"/>
                </a:solidFill>
                <a:latin typeface="Tahoma"/>
                <a:cs typeface="Tahoma"/>
              </a:rPr>
              <a:t>dollar value </a:t>
            </a:r>
            <a:r>
              <a:rPr sz="1350" i="1" baseline="6172" dirty="0">
                <a:solidFill>
                  <a:srgbClr val="FF0000"/>
                </a:solidFill>
                <a:latin typeface="Arial"/>
                <a:cs typeface="Arial"/>
              </a:rPr>
              <a:t>v</a:t>
            </a:r>
            <a:r>
              <a:rPr sz="600" dirty="0">
                <a:solidFill>
                  <a:srgbClr val="FF0000"/>
                </a:solidFill>
                <a:latin typeface="Tahoma"/>
                <a:cs typeface="Tahoma"/>
              </a:rPr>
              <a:t>1 </a:t>
            </a:r>
            <a:r>
              <a:rPr sz="1350" i="1" baseline="6172" dirty="0">
                <a:solidFill>
                  <a:srgbClr val="FF0000"/>
                </a:solidFill>
                <a:latin typeface="Verdana"/>
                <a:cs typeface="Verdana"/>
              </a:rPr>
              <a:t>, . . . , </a:t>
            </a:r>
            <a:r>
              <a:rPr sz="1350" i="1" baseline="6172" dirty="0">
                <a:solidFill>
                  <a:srgbClr val="FF0000"/>
                </a:solidFill>
                <a:latin typeface="Arial"/>
                <a:cs typeface="Arial"/>
              </a:rPr>
              <a:t>v</a:t>
            </a:r>
            <a:r>
              <a:rPr sz="600" i="1" dirty="0">
                <a:solidFill>
                  <a:srgbClr val="FF0000"/>
                </a:solidFill>
                <a:latin typeface="Lucida Sans"/>
                <a:cs typeface="Lucida Sans"/>
              </a:rPr>
              <a:t>n </a:t>
            </a:r>
            <a:r>
              <a:rPr sz="1350" baseline="6172" dirty="0">
                <a:latin typeface="Tahoma"/>
                <a:cs typeface="Tahoma"/>
              </a:rPr>
              <a:t>. What’s the most valuable combination of items he can </a:t>
            </a:r>
            <a:r>
              <a:rPr sz="900" dirty="0" smtClean="0">
                <a:latin typeface="Tahoma"/>
                <a:cs typeface="Tahoma"/>
              </a:rPr>
              <a:t>put </a:t>
            </a:r>
            <a:r>
              <a:rPr sz="900" dirty="0">
                <a:latin typeface="Tahoma"/>
                <a:cs typeface="Tahoma"/>
              </a:rPr>
              <a:t>into his bag?</a:t>
            </a:r>
          </a:p>
          <a:p>
            <a:pPr marL="12700" algn="just">
              <a:lnSpc>
                <a:spcPts val="1400"/>
              </a:lnSpc>
              <a:spcBef>
                <a:spcPts val="605"/>
              </a:spcBef>
            </a:pPr>
            <a:r>
              <a:rPr sz="900" dirty="0">
                <a:latin typeface="Tahoma"/>
                <a:cs typeface="Tahoma"/>
              </a:rPr>
              <a:t>There are two versions of this  problem:</a:t>
            </a:r>
          </a:p>
          <a:p>
            <a:pPr marL="120014">
              <a:lnSpc>
                <a:spcPts val="1400"/>
              </a:lnSpc>
              <a:spcBef>
                <a:spcPts val="309"/>
              </a:spcBef>
            </a:pPr>
            <a:r>
              <a:rPr sz="900" baseline="9259" dirty="0">
                <a:solidFill>
                  <a:srgbClr val="3333B2"/>
                </a:solidFill>
                <a:latin typeface="Arial"/>
                <a:cs typeface="Arial"/>
              </a:rPr>
              <a:t>..,   </a:t>
            </a:r>
            <a:r>
              <a:rPr sz="900" dirty="0">
                <a:latin typeface="Tahoma"/>
                <a:cs typeface="Tahoma"/>
              </a:rPr>
              <a:t>there are unlimited quantities of each item </a:t>
            </a:r>
            <a:r>
              <a:rPr sz="900" dirty="0" smtClean="0">
                <a:latin typeface="Tahoma"/>
                <a:cs typeface="Tahoma"/>
              </a:rPr>
              <a:t>available</a:t>
            </a:r>
            <a:r>
              <a:rPr sz="900" dirty="0">
                <a:latin typeface="Tahoma"/>
                <a:cs typeface="Tahoma"/>
              </a:rPr>
              <a:t>;</a:t>
            </a:r>
          </a:p>
          <a:p>
            <a:pPr marL="120014">
              <a:lnSpc>
                <a:spcPts val="1400"/>
              </a:lnSpc>
              <a:spcBef>
                <a:spcPts val="309"/>
              </a:spcBef>
            </a:pPr>
            <a:r>
              <a:rPr sz="900" baseline="9259" dirty="0">
                <a:solidFill>
                  <a:srgbClr val="3333B2"/>
                </a:solidFill>
                <a:latin typeface="Arial"/>
                <a:cs typeface="Arial"/>
              </a:rPr>
              <a:t>..,   </a:t>
            </a:r>
            <a:r>
              <a:rPr sz="900" dirty="0">
                <a:latin typeface="Tahoma"/>
                <a:cs typeface="Tahoma"/>
              </a:rPr>
              <a:t>there is one of each item.</a:t>
            </a:r>
          </a:p>
          <a:p>
            <a:pPr>
              <a:lnSpc>
                <a:spcPts val="1400"/>
              </a:lnSpc>
              <a:spcBef>
                <a:spcPts val="30"/>
              </a:spcBef>
            </a:pPr>
            <a:endParaRPr sz="750" dirty="0">
              <a:latin typeface="Times New Roman"/>
              <a:cs typeface="Times New Roman"/>
            </a:endParaRPr>
          </a:p>
          <a:p>
            <a:pPr marL="12700" marR="186690" algn="just">
              <a:lnSpc>
                <a:spcPts val="1400"/>
              </a:lnSpc>
              <a:spcBef>
                <a:spcPts val="5"/>
              </a:spcBef>
            </a:pPr>
            <a:r>
              <a:rPr sz="900" dirty="0">
                <a:latin typeface="Tahoma"/>
                <a:cs typeface="Tahoma"/>
              </a:rPr>
              <a:t>We shall see in Chapter 8, neither version of this problem is likely to have a  polynomial time algorithm.</a:t>
            </a:r>
          </a:p>
          <a:p>
            <a:pPr marL="12700" marR="189865" algn="just">
              <a:lnSpc>
                <a:spcPts val="1400"/>
              </a:lnSpc>
              <a:spcBef>
                <a:spcPts val="595"/>
              </a:spcBef>
            </a:pPr>
            <a:r>
              <a:rPr sz="900" dirty="0">
                <a:latin typeface="Tahoma"/>
                <a:cs typeface="Tahoma"/>
              </a:rPr>
              <a:t>However, using dynamic programming they can both be solved in </a:t>
            </a:r>
            <a:r>
              <a:rPr sz="900" i="1" dirty="0">
                <a:latin typeface="Arial"/>
                <a:cs typeface="Arial"/>
              </a:rPr>
              <a:t>O</a:t>
            </a:r>
            <a:r>
              <a:rPr sz="900" dirty="0">
                <a:latin typeface="Tahoma"/>
                <a:cs typeface="Tahoma"/>
              </a:rPr>
              <a:t>(</a:t>
            </a:r>
            <a:r>
              <a:rPr sz="900" i="1" dirty="0">
                <a:latin typeface="Arial"/>
                <a:cs typeface="Arial"/>
              </a:rPr>
              <a:t>n </a:t>
            </a:r>
            <a:r>
              <a:rPr sz="900" dirty="0">
                <a:latin typeface="Lucida Sans Unicode"/>
                <a:cs typeface="Lucida Sans Unicode"/>
              </a:rPr>
              <a:t>· </a:t>
            </a:r>
            <a:r>
              <a:rPr sz="900" i="1" dirty="0">
                <a:latin typeface="Arial"/>
                <a:cs typeface="Arial"/>
              </a:rPr>
              <a:t>W </a:t>
            </a:r>
            <a:r>
              <a:rPr sz="900" dirty="0">
                <a:latin typeface="Tahoma"/>
                <a:cs typeface="Tahoma"/>
              </a:rPr>
              <a:t>)  time, which is reasonable when </a:t>
            </a:r>
            <a:r>
              <a:rPr sz="900" i="1" dirty="0">
                <a:latin typeface="Arial"/>
                <a:cs typeface="Arial"/>
              </a:rPr>
              <a:t>W </a:t>
            </a:r>
            <a:r>
              <a:rPr sz="900" dirty="0">
                <a:latin typeface="Tahoma"/>
                <a:cs typeface="Tahoma"/>
              </a:rPr>
              <a:t>is small, but is not polynomial since the  input size is proportional to log </a:t>
            </a:r>
            <a:r>
              <a:rPr sz="900" i="1" dirty="0">
                <a:latin typeface="Arial"/>
                <a:cs typeface="Arial"/>
              </a:rPr>
              <a:t>W  </a:t>
            </a:r>
            <a:r>
              <a:rPr sz="900" dirty="0">
                <a:latin typeface="Tahoma"/>
                <a:cs typeface="Tahoma"/>
              </a:rPr>
              <a:t>rather than </a:t>
            </a:r>
            <a:r>
              <a:rPr sz="900" i="1" dirty="0">
                <a:latin typeface="Arial"/>
                <a:cs typeface="Arial"/>
              </a:rPr>
              <a:t>W </a:t>
            </a:r>
            <a:r>
              <a:rPr sz="900" dirty="0">
                <a:latin typeface="Tahoma"/>
                <a:cs typeface="Tahoma"/>
              </a:rPr>
              <a:t>.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681486"/>
            <a:ext cx="117695" cy="108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917326"/>
            <a:ext cx="117695" cy="1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251008"/>
      </p:ext>
    </p:extLst>
  </p:cSld>
  <p:clrMapOvr>
    <a:masterClrMapping/>
  </p:clrMapOvr>
  <p:transition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450" y="206375"/>
            <a:ext cx="3733751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400" b="1" dirty="0"/>
              <a:t>Knapsack with repetition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70140" y="653624"/>
            <a:ext cx="3839909" cy="8079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900" dirty="0">
                <a:latin typeface="Tahoma"/>
                <a:cs typeface="Tahoma"/>
              </a:rPr>
              <a:t>For every </a:t>
            </a:r>
            <a:r>
              <a:rPr sz="900" i="1" dirty="0">
                <a:latin typeface="Arial"/>
                <a:cs typeface="Arial"/>
              </a:rPr>
              <a:t>w </a:t>
            </a:r>
            <a:r>
              <a:rPr sz="900" dirty="0">
                <a:latin typeface="Lucida Sans Unicode"/>
                <a:cs typeface="Lucida Sans Unicode"/>
              </a:rPr>
              <a:t>≤ </a:t>
            </a:r>
            <a:r>
              <a:rPr sz="900" i="1" dirty="0">
                <a:latin typeface="Arial"/>
                <a:cs typeface="Arial"/>
              </a:rPr>
              <a:t>W  </a:t>
            </a:r>
            <a:r>
              <a:rPr sz="900" dirty="0">
                <a:latin typeface="Tahoma"/>
                <a:cs typeface="Tahoma"/>
              </a:rPr>
              <a:t>let</a:t>
            </a:r>
          </a:p>
          <a:p>
            <a:pPr marL="298450">
              <a:lnSpc>
                <a:spcPts val="1400"/>
              </a:lnSpc>
              <a:spcBef>
                <a:spcPts val="605"/>
              </a:spcBef>
            </a:pPr>
            <a:r>
              <a:rPr sz="900" i="1" dirty="0">
                <a:solidFill>
                  <a:srgbClr val="FF0000"/>
                </a:solidFill>
                <a:latin typeface="Arial"/>
                <a:cs typeface="Arial"/>
              </a:rPr>
              <a:t>K </a:t>
            </a:r>
            <a:r>
              <a:rPr sz="900" dirty="0">
                <a:solidFill>
                  <a:srgbClr val="FF0000"/>
                </a:solidFill>
                <a:latin typeface="Tahoma"/>
                <a:cs typeface="Tahoma"/>
              </a:rPr>
              <a:t>(</a:t>
            </a:r>
            <a:r>
              <a:rPr sz="900" i="1" dirty="0">
                <a:solidFill>
                  <a:srgbClr val="FF0000"/>
                </a:solidFill>
                <a:latin typeface="Arial"/>
                <a:cs typeface="Arial"/>
              </a:rPr>
              <a:t>w </a:t>
            </a:r>
            <a:r>
              <a:rPr sz="900" dirty="0">
                <a:solidFill>
                  <a:srgbClr val="FF0000"/>
                </a:solidFill>
                <a:latin typeface="Tahoma"/>
                <a:cs typeface="Tahoma"/>
              </a:rPr>
              <a:t>) = maximum value achievable with a knapsack of capacity </a:t>
            </a:r>
            <a:r>
              <a:rPr sz="900" i="1" dirty="0">
                <a:solidFill>
                  <a:srgbClr val="FF0000"/>
                </a:solidFill>
                <a:latin typeface="Arial"/>
                <a:cs typeface="Arial"/>
              </a:rPr>
              <a:t>w </a:t>
            </a:r>
            <a:r>
              <a:rPr sz="900" dirty="0">
                <a:solidFill>
                  <a:srgbClr val="FF0000"/>
                </a:solidFill>
                <a:latin typeface="Tahoma"/>
                <a:cs typeface="Tahoma"/>
              </a:rPr>
              <a:t>.</a:t>
            </a:r>
            <a:endParaRPr sz="900" dirty="0">
              <a:latin typeface="Tahoma"/>
              <a:cs typeface="Tahoma"/>
            </a:endParaRPr>
          </a:p>
          <a:p>
            <a:pPr>
              <a:lnSpc>
                <a:spcPts val="1400"/>
              </a:lnSpc>
              <a:spcBef>
                <a:spcPts val="55"/>
              </a:spcBef>
            </a:pPr>
            <a:endParaRPr sz="1000" dirty="0">
              <a:latin typeface="Times New Roman"/>
              <a:cs typeface="Times New Roman"/>
            </a:endParaRPr>
          </a:p>
          <a:p>
            <a:pPr marL="12700">
              <a:lnSpc>
                <a:spcPts val="1400"/>
              </a:lnSpc>
            </a:pPr>
            <a:r>
              <a:rPr sz="900" dirty="0">
                <a:latin typeface="Tahoma"/>
                <a:cs typeface="Tahoma"/>
              </a:rPr>
              <a:t>We express this in terms of smaller </a:t>
            </a:r>
            <a:r>
              <a:rPr sz="900" dirty="0" err="1" smtClean="0">
                <a:latin typeface="Tahoma"/>
                <a:cs typeface="Tahoma"/>
              </a:rPr>
              <a:t>subproblems</a:t>
            </a:r>
            <a:r>
              <a:rPr sz="900" dirty="0">
                <a:latin typeface="Tahoma"/>
                <a:cs typeface="Tahoma"/>
              </a:rPr>
              <a:t>: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897316" y="1643418"/>
            <a:ext cx="286385" cy="1308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i="1" spc="-25" dirty="0">
                <a:solidFill>
                  <a:srgbClr val="0000FF"/>
                </a:solidFill>
                <a:latin typeface="Lucida Sans"/>
                <a:cs typeface="Lucida Sans"/>
              </a:rPr>
              <a:t>i</a:t>
            </a:r>
            <a:r>
              <a:rPr sz="600" i="1" spc="-170" dirty="0">
                <a:solidFill>
                  <a:srgbClr val="0000FF"/>
                </a:solidFill>
                <a:latin typeface="Lucida Sans"/>
                <a:cs typeface="Lucida Sans"/>
              </a:rPr>
              <a:t> </a:t>
            </a:r>
            <a:r>
              <a:rPr sz="600" spc="-30" dirty="0">
                <a:solidFill>
                  <a:srgbClr val="0000FF"/>
                </a:solidFill>
                <a:latin typeface="Tahoma"/>
                <a:cs typeface="Tahoma"/>
              </a:rPr>
              <a:t>:</a:t>
            </a:r>
            <a:r>
              <a:rPr sz="600" i="1" spc="-30" dirty="0">
                <a:solidFill>
                  <a:srgbClr val="0000FF"/>
                </a:solidFill>
                <a:latin typeface="Lucida Sans"/>
                <a:cs typeface="Lucida Sans"/>
              </a:rPr>
              <a:t>w</a:t>
            </a:r>
            <a:r>
              <a:rPr sz="750" i="1" spc="-44" baseline="-16666" dirty="0">
                <a:solidFill>
                  <a:srgbClr val="0000FF"/>
                </a:solidFill>
                <a:latin typeface="Lucida Sans"/>
                <a:cs typeface="Lucida Sans"/>
              </a:rPr>
              <a:t>i</a:t>
            </a:r>
            <a:r>
              <a:rPr sz="750" i="1" spc="-187" baseline="-16666" dirty="0">
                <a:solidFill>
                  <a:srgbClr val="0000FF"/>
                </a:solidFill>
                <a:latin typeface="Lucida Sans"/>
                <a:cs typeface="Lucida Sans"/>
              </a:rPr>
              <a:t> </a:t>
            </a:r>
            <a:r>
              <a:rPr sz="600" spc="30" dirty="0">
                <a:solidFill>
                  <a:srgbClr val="0000FF"/>
                </a:solidFill>
                <a:latin typeface="Lucida Sans Unicode"/>
                <a:cs typeface="Lucida Sans Unicode"/>
              </a:rPr>
              <a:t>≤</a:t>
            </a:r>
            <a:r>
              <a:rPr sz="600" i="1" spc="30" dirty="0">
                <a:solidFill>
                  <a:srgbClr val="0000FF"/>
                </a:solidFill>
                <a:latin typeface="Lucida Sans"/>
                <a:cs typeface="Lucida Sans"/>
              </a:rPr>
              <a:t>w</a:t>
            </a:r>
            <a:endParaRPr sz="600">
              <a:latin typeface="Lucida Sans"/>
              <a:cs typeface="Lucida San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62886" y="1533042"/>
            <a:ext cx="2137564" cy="1384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i="1" spc="40" dirty="0">
                <a:solidFill>
                  <a:srgbClr val="0000FF"/>
                </a:solidFill>
                <a:latin typeface="Arial"/>
                <a:cs typeface="Arial"/>
              </a:rPr>
              <a:t>K </a:t>
            </a:r>
            <a:r>
              <a:rPr sz="900" spc="-5" dirty="0">
                <a:solidFill>
                  <a:srgbClr val="0000FF"/>
                </a:solidFill>
                <a:latin typeface="Tahoma"/>
                <a:cs typeface="Tahoma"/>
              </a:rPr>
              <a:t>(</a:t>
            </a:r>
            <a:r>
              <a:rPr sz="900" i="1" spc="-5" dirty="0">
                <a:solidFill>
                  <a:srgbClr val="0000FF"/>
                </a:solidFill>
                <a:latin typeface="Arial"/>
                <a:cs typeface="Arial"/>
              </a:rPr>
              <a:t>w </a:t>
            </a:r>
            <a:r>
              <a:rPr sz="900" spc="10" dirty="0">
                <a:solidFill>
                  <a:srgbClr val="0000FF"/>
                </a:solidFill>
                <a:latin typeface="Tahoma"/>
                <a:cs typeface="Tahoma"/>
              </a:rPr>
              <a:t>) </a:t>
            </a:r>
            <a:r>
              <a:rPr sz="900" spc="60" dirty="0">
                <a:solidFill>
                  <a:srgbClr val="0000FF"/>
                </a:solidFill>
                <a:latin typeface="Tahoma"/>
                <a:cs typeface="Tahoma"/>
              </a:rPr>
              <a:t>= </a:t>
            </a:r>
            <a:r>
              <a:rPr sz="900" spc="-30" dirty="0">
                <a:solidFill>
                  <a:srgbClr val="0000FF"/>
                </a:solidFill>
                <a:latin typeface="Tahoma"/>
                <a:cs typeface="Tahoma"/>
              </a:rPr>
              <a:t>max </a:t>
            </a:r>
            <a:r>
              <a:rPr sz="900" spc="-247" dirty="0" smtClean="0">
                <a:solidFill>
                  <a:srgbClr val="0000FF"/>
                </a:solidFill>
                <a:latin typeface="Arial Unicode MS"/>
                <a:cs typeface="Arial Unicode MS"/>
              </a:rPr>
              <a:t>｛</a:t>
            </a:r>
            <a:r>
              <a:rPr lang="en-US" sz="900" spc="-247" dirty="0" smtClean="0">
                <a:solidFill>
                  <a:srgbClr val="0000FF"/>
                </a:solidFill>
                <a:latin typeface="Arial Unicode MS"/>
                <a:cs typeface="Arial Unicode MS"/>
              </a:rPr>
              <a:t>         </a:t>
            </a:r>
            <a:r>
              <a:rPr sz="900" i="1" spc="-165" dirty="0" smtClean="0">
                <a:solidFill>
                  <a:srgbClr val="0000FF"/>
                </a:solidFill>
                <a:latin typeface="Arial"/>
                <a:cs typeface="Arial"/>
              </a:rPr>
              <a:t>K </a:t>
            </a:r>
            <a:r>
              <a:rPr sz="900" spc="-5" dirty="0">
                <a:solidFill>
                  <a:srgbClr val="0000FF"/>
                </a:solidFill>
                <a:latin typeface="Tahoma"/>
                <a:cs typeface="Tahoma"/>
              </a:rPr>
              <a:t>(</a:t>
            </a:r>
            <a:r>
              <a:rPr sz="900" i="1" spc="-5" dirty="0">
                <a:solidFill>
                  <a:srgbClr val="0000FF"/>
                </a:solidFill>
                <a:latin typeface="Arial"/>
                <a:cs typeface="Arial"/>
              </a:rPr>
              <a:t>w </a:t>
            </a:r>
            <a:r>
              <a:rPr sz="900" dirty="0">
                <a:solidFill>
                  <a:srgbClr val="0000FF"/>
                </a:solidFill>
                <a:latin typeface="Lucida Sans Unicode"/>
                <a:cs typeface="Lucida Sans Unicode"/>
              </a:rPr>
              <a:t>− </a:t>
            </a:r>
            <a:r>
              <a:rPr sz="900" i="1" spc="-25" dirty="0">
                <a:solidFill>
                  <a:srgbClr val="0000FF"/>
                </a:solidFill>
                <a:latin typeface="Arial"/>
                <a:cs typeface="Arial"/>
              </a:rPr>
              <a:t>w</a:t>
            </a:r>
            <a:r>
              <a:rPr sz="900" i="1" spc="-37" baseline="-9259" dirty="0">
                <a:solidFill>
                  <a:srgbClr val="0000FF"/>
                </a:solidFill>
                <a:latin typeface="Lucida Sans"/>
                <a:cs typeface="Lucida Sans"/>
              </a:rPr>
              <a:t>i </a:t>
            </a:r>
            <a:r>
              <a:rPr sz="900" spc="10" dirty="0">
                <a:solidFill>
                  <a:srgbClr val="0000FF"/>
                </a:solidFill>
                <a:latin typeface="Tahoma"/>
                <a:cs typeface="Tahoma"/>
              </a:rPr>
              <a:t>) </a:t>
            </a:r>
            <a:r>
              <a:rPr sz="900" spc="60" dirty="0">
                <a:solidFill>
                  <a:srgbClr val="0000FF"/>
                </a:solidFill>
                <a:latin typeface="Tahoma"/>
                <a:cs typeface="Tahoma"/>
              </a:rPr>
              <a:t>+ </a:t>
            </a:r>
            <a:r>
              <a:rPr sz="900" i="1" spc="-25" dirty="0">
                <a:solidFill>
                  <a:srgbClr val="0000FF"/>
                </a:solidFill>
                <a:latin typeface="Arial"/>
                <a:cs typeface="Arial"/>
              </a:rPr>
              <a:t>v</a:t>
            </a:r>
            <a:r>
              <a:rPr sz="900" i="1" spc="-37" baseline="-9259" dirty="0">
                <a:solidFill>
                  <a:srgbClr val="0000FF"/>
                </a:solidFill>
                <a:latin typeface="Lucida Sans"/>
                <a:cs typeface="Lucida Sans"/>
              </a:rPr>
              <a:t>i</a:t>
            </a:r>
            <a:r>
              <a:rPr sz="900" i="1" spc="104" baseline="-9259" dirty="0">
                <a:solidFill>
                  <a:srgbClr val="0000FF"/>
                </a:solidFill>
                <a:latin typeface="Lucida Sans"/>
                <a:cs typeface="Lucida Sans"/>
              </a:rPr>
              <a:t> </a:t>
            </a:r>
            <a:r>
              <a:rPr lang="en-US" sz="900" spc="104" dirty="0" smtClean="0">
                <a:solidFill>
                  <a:srgbClr val="0000FF"/>
                </a:solidFill>
                <a:latin typeface="Lucida Sans"/>
                <a:cs typeface="Lucida Sans"/>
              </a:rPr>
              <a:t>}</a:t>
            </a:r>
            <a:r>
              <a:rPr sz="900" spc="-65" dirty="0" smtClean="0">
                <a:solidFill>
                  <a:srgbClr val="0000FF"/>
                </a:solidFill>
                <a:latin typeface="Tahoma"/>
                <a:cs typeface="Tahoma"/>
              </a:rPr>
              <a:t>;</a:t>
            </a:r>
            <a:endParaRPr sz="900" dirty="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47294" y="1846033"/>
            <a:ext cx="2414955" cy="9746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8265">
              <a:lnSpc>
                <a:spcPts val="1400"/>
              </a:lnSpc>
            </a:pPr>
            <a:r>
              <a:rPr sz="900" i="1" dirty="0">
                <a:latin typeface="Arial"/>
                <a:cs typeface="Arial"/>
              </a:rPr>
              <a:t>K </a:t>
            </a:r>
            <a:r>
              <a:rPr sz="900" dirty="0">
                <a:latin typeface="Tahoma"/>
                <a:cs typeface="Tahoma"/>
              </a:rPr>
              <a:t>(0) = 0</a:t>
            </a:r>
          </a:p>
          <a:p>
            <a:pPr marL="88265">
              <a:lnSpc>
                <a:spcPts val="1400"/>
              </a:lnSpc>
              <a:spcBef>
                <a:spcPts val="10"/>
              </a:spcBef>
            </a:pPr>
            <a:r>
              <a:rPr sz="900" b="1" dirty="0">
                <a:latin typeface="Tahoma"/>
                <a:cs typeface="Tahoma"/>
              </a:rPr>
              <a:t>for  </a:t>
            </a:r>
            <a:r>
              <a:rPr sz="900" i="1" dirty="0">
                <a:latin typeface="Arial"/>
                <a:cs typeface="Arial"/>
              </a:rPr>
              <a:t>w </a:t>
            </a:r>
            <a:r>
              <a:rPr sz="900" dirty="0">
                <a:latin typeface="Tahoma"/>
                <a:cs typeface="Tahoma"/>
              </a:rPr>
              <a:t>= 1 </a:t>
            </a:r>
            <a:r>
              <a:rPr sz="900" b="1" dirty="0">
                <a:latin typeface="Tahoma"/>
                <a:cs typeface="Tahoma"/>
              </a:rPr>
              <a:t>to </a:t>
            </a:r>
            <a:r>
              <a:rPr sz="900" i="1" dirty="0">
                <a:latin typeface="Arial"/>
                <a:cs typeface="Arial"/>
              </a:rPr>
              <a:t>W </a:t>
            </a:r>
            <a:r>
              <a:rPr sz="900" b="1" dirty="0">
                <a:latin typeface="Tahoma"/>
                <a:cs typeface="Tahoma"/>
              </a:rPr>
              <a:t>do</a:t>
            </a:r>
            <a:endParaRPr sz="900" dirty="0">
              <a:latin typeface="Tahoma"/>
              <a:cs typeface="Tahoma"/>
            </a:endParaRPr>
          </a:p>
          <a:p>
            <a:pPr marL="322580">
              <a:lnSpc>
                <a:spcPts val="1400"/>
              </a:lnSpc>
              <a:spcBef>
                <a:spcPts val="10"/>
              </a:spcBef>
            </a:pPr>
            <a:r>
              <a:rPr sz="900" i="1" dirty="0">
                <a:latin typeface="Arial"/>
                <a:cs typeface="Arial"/>
              </a:rPr>
              <a:t>K </a:t>
            </a:r>
            <a:r>
              <a:rPr sz="900" dirty="0">
                <a:latin typeface="Tahoma"/>
                <a:cs typeface="Tahoma"/>
              </a:rPr>
              <a:t>(</a:t>
            </a:r>
            <a:r>
              <a:rPr sz="900" i="1" dirty="0">
                <a:latin typeface="Arial"/>
                <a:cs typeface="Arial"/>
              </a:rPr>
              <a:t>w </a:t>
            </a:r>
            <a:r>
              <a:rPr sz="900" dirty="0">
                <a:latin typeface="Tahoma"/>
                <a:cs typeface="Tahoma"/>
              </a:rPr>
              <a:t>) = max</a:t>
            </a:r>
            <a:r>
              <a:rPr sz="900" i="1" baseline="-9259" dirty="0">
                <a:latin typeface="Lucida Sans"/>
                <a:cs typeface="Lucida Sans"/>
              </a:rPr>
              <a:t>i </a:t>
            </a:r>
            <a:r>
              <a:rPr sz="900" baseline="-9259" dirty="0">
                <a:latin typeface="Tahoma"/>
                <a:cs typeface="Tahoma"/>
              </a:rPr>
              <a:t>:</a:t>
            </a:r>
            <a:r>
              <a:rPr sz="900" i="1" baseline="-9259" dirty="0">
                <a:latin typeface="Lucida Sans"/>
                <a:cs typeface="Lucida Sans"/>
              </a:rPr>
              <a:t>w</a:t>
            </a:r>
            <a:r>
              <a:rPr sz="750" i="1" baseline="-27777" dirty="0">
                <a:latin typeface="Lucida Sans"/>
                <a:cs typeface="Lucida Sans"/>
              </a:rPr>
              <a:t>i </a:t>
            </a:r>
            <a:r>
              <a:rPr sz="900" baseline="-9259" dirty="0">
                <a:latin typeface="Lucida Sans Unicode"/>
                <a:cs typeface="Lucida Sans Unicode"/>
              </a:rPr>
              <a:t>≤</a:t>
            </a:r>
            <a:r>
              <a:rPr sz="900" i="1" baseline="-9259" dirty="0">
                <a:latin typeface="Lucida Sans"/>
                <a:cs typeface="Lucida Sans"/>
              </a:rPr>
              <a:t>w </a:t>
            </a:r>
            <a:r>
              <a:rPr sz="900" dirty="0">
                <a:latin typeface="Arial Unicode MS"/>
                <a:cs typeface="Arial Unicode MS"/>
              </a:rPr>
              <a:t>｛</a:t>
            </a:r>
            <a:r>
              <a:rPr sz="900" i="1" dirty="0">
                <a:latin typeface="Arial"/>
                <a:cs typeface="Arial"/>
              </a:rPr>
              <a:t>K </a:t>
            </a:r>
            <a:r>
              <a:rPr sz="900" dirty="0">
                <a:latin typeface="Tahoma"/>
                <a:cs typeface="Tahoma"/>
              </a:rPr>
              <a:t>(</a:t>
            </a:r>
            <a:r>
              <a:rPr sz="900" i="1" dirty="0">
                <a:latin typeface="Arial"/>
                <a:cs typeface="Arial"/>
              </a:rPr>
              <a:t>w </a:t>
            </a:r>
            <a:r>
              <a:rPr sz="900" dirty="0">
                <a:latin typeface="Lucida Sans Unicode"/>
                <a:cs typeface="Lucida Sans Unicode"/>
              </a:rPr>
              <a:t>− </a:t>
            </a:r>
            <a:r>
              <a:rPr sz="900" i="1" dirty="0">
                <a:latin typeface="Arial"/>
                <a:cs typeface="Arial"/>
              </a:rPr>
              <a:t>w</a:t>
            </a:r>
            <a:r>
              <a:rPr sz="900" i="1" baseline="-9259" dirty="0">
                <a:latin typeface="Lucida Sans"/>
                <a:cs typeface="Lucida Sans"/>
              </a:rPr>
              <a:t>i </a:t>
            </a:r>
            <a:r>
              <a:rPr sz="900" dirty="0">
                <a:latin typeface="Tahoma"/>
                <a:cs typeface="Tahoma"/>
              </a:rPr>
              <a:t>) + </a:t>
            </a:r>
            <a:r>
              <a:rPr sz="900" i="1" dirty="0" smtClean="0">
                <a:latin typeface="Arial"/>
                <a:cs typeface="Arial"/>
              </a:rPr>
              <a:t>v</a:t>
            </a:r>
            <a:r>
              <a:rPr sz="900" i="1" baseline="-9259" dirty="0" smtClean="0">
                <a:latin typeface="Lucida Sans"/>
                <a:cs typeface="Lucida Sans"/>
              </a:rPr>
              <a:t>i</a:t>
            </a:r>
            <a:r>
              <a:rPr lang="en-US" sz="900" i="1" baseline="-9259" dirty="0" smtClean="0">
                <a:latin typeface="Lucida Sans"/>
                <a:cs typeface="Lucida Sans"/>
              </a:rPr>
              <a:t> </a:t>
            </a:r>
            <a:r>
              <a:rPr lang="en-US" sz="900" dirty="0" smtClean="0">
                <a:latin typeface="Lucida Sans"/>
                <a:cs typeface="Lucida Sans"/>
              </a:rPr>
              <a:t>}</a:t>
            </a:r>
            <a:r>
              <a:rPr sz="900" i="1" baseline="-9259" dirty="0" smtClean="0">
                <a:latin typeface="Lucida Sans"/>
                <a:cs typeface="Lucida Sans"/>
              </a:rPr>
              <a:t> </a:t>
            </a:r>
            <a:r>
              <a:rPr sz="1350" baseline="43209" dirty="0" smtClean="0">
                <a:latin typeface="Arial Unicode MS"/>
                <a:cs typeface="Arial Unicode MS"/>
              </a:rPr>
              <a:t> </a:t>
            </a:r>
            <a:endParaRPr sz="1350" baseline="43209" dirty="0">
              <a:latin typeface="Arial Unicode MS"/>
              <a:cs typeface="Arial Unicode MS"/>
            </a:endParaRPr>
          </a:p>
          <a:p>
            <a:pPr marL="88265">
              <a:lnSpc>
                <a:spcPts val="1400"/>
              </a:lnSpc>
              <a:spcBef>
                <a:spcPts val="10"/>
              </a:spcBef>
            </a:pPr>
            <a:r>
              <a:rPr sz="900" dirty="0">
                <a:latin typeface="Tahoma"/>
                <a:cs typeface="Tahoma"/>
              </a:rPr>
              <a:t>return </a:t>
            </a:r>
            <a:r>
              <a:rPr sz="900" i="1" dirty="0">
                <a:latin typeface="Arial"/>
                <a:cs typeface="Arial"/>
              </a:rPr>
              <a:t>K </a:t>
            </a:r>
            <a:r>
              <a:rPr sz="900" dirty="0">
                <a:latin typeface="Tahoma"/>
                <a:cs typeface="Tahoma"/>
              </a:rPr>
              <a:t>(</a:t>
            </a:r>
            <a:r>
              <a:rPr sz="900" i="1" dirty="0">
                <a:latin typeface="Arial"/>
                <a:cs typeface="Arial"/>
              </a:rPr>
              <a:t>W </a:t>
            </a:r>
            <a:r>
              <a:rPr sz="900" dirty="0">
                <a:latin typeface="Tahoma"/>
                <a:cs typeface="Tahoma"/>
              </a:rPr>
              <a:t>)</a:t>
            </a:r>
          </a:p>
          <a:p>
            <a:pPr marL="12700">
              <a:lnSpc>
                <a:spcPts val="1400"/>
              </a:lnSpc>
              <a:spcBef>
                <a:spcPts val="615"/>
              </a:spcBef>
            </a:pPr>
            <a:r>
              <a:rPr sz="900" dirty="0">
                <a:latin typeface="Tahoma"/>
                <a:cs typeface="Tahoma"/>
              </a:rPr>
              <a:t>The over running time is </a:t>
            </a:r>
            <a:r>
              <a:rPr sz="900" i="1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900" dirty="0">
                <a:solidFill>
                  <a:srgbClr val="FF0000"/>
                </a:solidFill>
                <a:latin typeface="Tahoma"/>
                <a:cs typeface="Tahoma"/>
              </a:rPr>
              <a:t>(</a:t>
            </a:r>
            <a:r>
              <a:rPr sz="900" i="1" dirty="0">
                <a:solidFill>
                  <a:srgbClr val="FF0000"/>
                </a:solidFill>
                <a:latin typeface="Arial"/>
                <a:cs typeface="Arial"/>
              </a:rPr>
              <a:t>n </a:t>
            </a:r>
            <a:r>
              <a:rPr sz="900" dirty="0">
                <a:solidFill>
                  <a:srgbClr val="FF0000"/>
                </a:solidFill>
                <a:latin typeface="Lucida Sans Unicode"/>
                <a:cs typeface="Lucida Sans Unicode"/>
              </a:rPr>
              <a:t>· </a:t>
            </a:r>
            <a:r>
              <a:rPr sz="900" i="1" dirty="0">
                <a:solidFill>
                  <a:srgbClr val="FF0000"/>
                </a:solidFill>
                <a:latin typeface="Arial"/>
                <a:cs typeface="Arial"/>
              </a:rPr>
              <a:t>W </a:t>
            </a:r>
            <a:r>
              <a:rPr sz="900" dirty="0">
                <a:solidFill>
                  <a:srgbClr val="FF0000"/>
                </a:solidFill>
                <a:latin typeface="Tahoma"/>
                <a:cs typeface="Tahoma"/>
              </a:rPr>
              <a:t>)</a:t>
            </a:r>
            <a:r>
              <a:rPr sz="900" dirty="0">
                <a:latin typeface="Tahoma"/>
                <a:cs typeface="Tahom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99268556"/>
      </p:ext>
    </p:extLst>
  </p:cSld>
  <p:clrMapOvr>
    <a:masterClrMapping/>
  </p:clrMapOvr>
  <p:transition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4772" y="130175"/>
            <a:ext cx="4419498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400" b="1" dirty="0"/>
              <a:t>Knapsack without repetition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7650" y="434975"/>
            <a:ext cx="4191000" cy="28110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0165">
              <a:lnSpc>
                <a:spcPts val="1400"/>
              </a:lnSpc>
            </a:pPr>
            <a:r>
              <a:rPr sz="900" dirty="0">
                <a:latin typeface="Tahoma"/>
                <a:cs typeface="Tahoma"/>
              </a:rPr>
              <a:t>For every </a:t>
            </a:r>
            <a:r>
              <a:rPr sz="900" i="1" dirty="0">
                <a:latin typeface="Arial"/>
                <a:cs typeface="Arial"/>
              </a:rPr>
              <a:t>w  </a:t>
            </a:r>
            <a:r>
              <a:rPr sz="900" dirty="0">
                <a:latin typeface="Lucida Sans Unicode"/>
                <a:cs typeface="Lucida Sans Unicode"/>
              </a:rPr>
              <a:t>≤ </a:t>
            </a:r>
            <a:r>
              <a:rPr sz="900" i="1" dirty="0">
                <a:latin typeface="Arial"/>
                <a:cs typeface="Arial"/>
              </a:rPr>
              <a:t>W  </a:t>
            </a:r>
            <a:r>
              <a:rPr sz="900" dirty="0">
                <a:latin typeface="Tahoma"/>
                <a:cs typeface="Tahoma"/>
              </a:rPr>
              <a:t>and 0 </a:t>
            </a:r>
            <a:r>
              <a:rPr sz="900" dirty="0">
                <a:latin typeface="Lucida Sans Unicode"/>
                <a:cs typeface="Lucida Sans Unicode"/>
              </a:rPr>
              <a:t>≤ </a:t>
            </a:r>
            <a:r>
              <a:rPr sz="900" i="1" dirty="0">
                <a:latin typeface="Arial"/>
                <a:cs typeface="Arial"/>
              </a:rPr>
              <a:t>j </a:t>
            </a:r>
            <a:r>
              <a:rPr sz="900" dirty="0">
                <a:latin typeface="Lucida Sans Unicode"/>
                <a:cs typeface="Lucida Sans Unicode"/>
              </a:rPr>
              <a:t>≤ </a:t>
            </a:r>
            <a:r>
              <a:rPr sz="900" i="1" dirty="0" smtClean="0">
                <a:latin typeface="Arial"/>
                <a:cs typeface="Arial"/>
              </a:rPr>
              <a:t>n</a:t>
            </a:r>
            <a:r>
              <a:rPr lang="en-US" sz="900" i="1" dirty="0" smtClean="0">
                <a:latin typeface="Arial"/>
                <a:cs typeface="Arial"/>
              </a:rPr>
              <a:t>,</a:t>
            </a:r>
            <a:r>
              <a:rPr sz="900" i="1" dirty="0" smtClean="0">
                <a:latin typeface="Arial"/>
                <a:cs typeface="Arial"/>
              </a:rPr>
              <a:t> </a:t>
            </a:r>
            <a:r>
              <a:rPr sz="900" dirty="0">
                <a:latin typeface="Tahoma"/>
                <a:cs typeface="Tahoma"/>
              </a:rPr>
              <a:t>let</a:t>
            </a:r>
          </a:p>
          <a:p>
            <a:pPr marL="1797685" marR="5080" indent="-1785620">
              <a:lnSpc>
                <a:spcPts val="1400"/>
              </a:lnSpc>
              <a:spcBef>
                <a:spcPts val="765"/>
              </a:spcBef>
            </a:pPr>
            <a:r>
              <a:rPr sz="900" i="1" dirty="0">
                <a:solidFill>
                  <a:srgbClr val="FF0000"/>
                </a:solidFill>
                <a:latin typeface="Arial"/>
                <a:cs typeface="Arial"/>
              </a:rPr>
              <a:t>K </a:t>
            </a:r>
            <a:r>
              <a:rPr sz="900" dirty="0">
                <a:solidFill>
                  <a:srgbClr val="FF0000"/>
                </a:solidFill>
                <a:latin typeface="Tahoma"/>
                <a:cs typeface="Tahoma"/>
              </a:rPr>
              <a:t>( </a:t>
            </a:r>
            <a:r>
              <a:rPr sz="900" i="1" dirty="0">
                <a:solidFill>
                  <a:srgbClr val="FF0000"/>
                </a:solidFill>
                <a:latin typeface="Arial"/>
                <a:cs typeface="Arial"/>
              </a:rPr>
              <a:t>w </a:t>
            </a:r>
            <a:r>
              <a:rPr sz="900" dirty="0">
                <a:solidFill>
                  <a:srgbClr val="FF0000"/>
                </a:solidFill>
                <a:latin typeface="Times New Roman"/>
                <a:cs typeface="Times New Roman"/>
              </a:rPr>
              <a:t>, j </a:t>
            </a:r>
            <a:r>
              <a:rPr sz="900" dirty="0">
                <a:solidFill>
                  <a:srgbClr val="FF0000"/>
                </a:solidFill>
                <a:latin typeface="Tahoma"/>
                <a:cs typeface="Tahoma"/>
              </a:rPr>
              <a:t>) = maximum value achievable with a knapsack of capacity </a:t>
            </a:r>
            <a:r>
              <a:rPr sz="900" i="1" dirty="0">
                <a:solidFill>
                  <a:srgbClr val="FF0000"/>
                </a:solidFill>
                <a:latin typeface="Arial"/>
                <a:cs typeface="Arial"/>
              </a:rPr>
              <a:t>w </a:t>
            </a:r>
            <a:r>
              <a:rPr sz="900" dirty="0">
                <a:solidFill>
                  <a:srgbClr val="FF0000"/>
                </a:solidFill>
                <a:latin typeface="Tahoma"/>
                <a:cs typeface="Tahoma"/>
              </a:rPr>
              <a:t>and items  1</a:t>
            </a:r>
            <a:r>
              <a:rPr sz="900" i="1" dirty="0">
                <a:solidFill>
                  <a:srgbClr val="FF0000"/>
                </a:solidFill>
                <a:latin typeface="Verdana"/>
                <a:cs typeface="Verdana"/>
              </a:rPr>
              <a:t>, . . . , </a:t>
            </a:r>
            <a:r>
              <a:rPr sz="900" i="1" dirty="0">
                <a:solidFill>
                  <a:srgbClr val="FF0000"/>
                </a:solidFill>
                <a:latin typeface="Arial"/>
                <a:cs typeface="Arial"/>
              </a:rPr>
              <a:t>j</a:t>
            </a:r>
            <a:r>
              <a:rPr sz="900" dirty="0">
                <a:solidFill>
                  <a:srgbClr val="FF0000"/>
                </a:solidFill>
                <a:latin typeface="Tahoma"/>
                <a:cs typeface="Tahoma"/>
              </a:rPr>
              <a:t>.</a:t>
            </a:r>
            <a:endParaRPr sz="900" dirty="0">
              <a:latin typeface="Tahoma"/>
              <a:cs typeface="Tahoma"/>
            </a:endParaRPr>
          </a:p>
          <a:p>
            <a:pPr>
              <a:lnSpc>
                <a:spcPts val="1400"/>
              </a:lnSpc>
              <a:spcBef>
                <a:spcPts val="55"/>
              </a:spcBef>
            </a:pPr>
            <a:endParaRPr sz="1000" dirty="0">
              <a:latin typeface="Times New Roman"/>
              <a:cs typeface="Times New Roman"/>
            </a:endParaRPr>
          </a:p>
          <a:p>
            <a:pPr marL="50165">
              <a:lnSpc>
                <a:spcPts val="1400"/>
              </a:lnSpc>
            </a:pPr>
            <a:r>
              <a:rPr sz="900" dirty="0">
                <a:latin typeface="Tahoma"/>
                <a:cs typeface="Tahoma"/>
              </a:rPr>
              <a:t>We express this in terms of smaller </a:t>
            </a:r>
            <a:r>
              <a:rPr sz="900" dirty="0" err="1" smtClean="0">
                <a:latin typeface="Tahoma"/>
                <a:cs typeface="Tahoma"/>
              </a:rPr>
              <a:t>subproblems</a:t>
            </a:r>
            <a:r>
              <a:rPr sz="900" dirty="0">
                <a:latin typeface="Tahoma"/>
                <a:cs typeface="Tahoma"/>
              </a:rPr>
              <a:t>:</a:t>
            </a:r>
          </a:p>
          <a:p>
            <a:pPr algn="ctr">
              <a:lnSpc>
                <a:spcPts val="1400"/>
              </a:lnSpc>
              <a:spcBef>
                <a:spcPts val="805"/>
              </a:spcBef>
            </a:pPr>
            <a:r>
              <a:rPr sz="900" i="1" dirty="0">
                <a:solidFill>
                  <a:srgbClr val="0000FF"/>
                </a:solidFill>
                <a:latin typeface="Arial"/>
                <a:cs typeface="Arial"/>
              </a:rPr>
              <a:t>K </a:t>
            </a:r>
            <a:r>
              <a:rPr sz="900" dirty="0">
                <a:solidFill>
                  <a:srgbClr val="0000FF"/>
                </a:solidFill>
                <a:latin typeface="Tahoma"/>
                <a:cs typeface="Tahoma"/>
              </a:rPr>
              <a:t>(</a:t>
            </a:r>
            <a:r>
              <a:rPr sz="900" i="1" dirty="0">
                <a:solidFill>
                  <a:srgbClr val="0000FF"/>
                </a:solidFill>
                <a:latin typeface="Arial"/>
                <a:cs typeface="Arial"/>
              </a:rPr>
              <a:t>w</a:t>
            </a:r>
            <a:r>
              <a:rPr sz="900" i="1" dirty="0">
                <a:solidFill>
                  <a:srgbClr val="0000FF"/>
                </a:solidFill>
                <a:latin typeface="Verdana"/>
                <a:cs typeface="Verdana"/>
              </a:rPr>
              <a:t>, </a:t>
            </a:r>
            <a:r>
              <a:rPr sz="900" i="1" dirty="0">
                <a:solidFill>
                  <a:srgbClr val="0000FF"/>
                </a:solidFill>
                <a:latin typeface="Arial"/>
                <a:cs typeface="Arial"/>
              </a:rPr>
              <a:t>j</a:t>
            </a:r>
            <a:r>
              <a:rPr sz="900" dirty="0">
                <a:solidFill>
                  <a:srgbClr val="0000FF"/>
                </a:solidFill>
                <a:latin typeface="Tahoma"/>
                <a:cs typeface="Tahoma"/>
              </a:rPr>
              <a:t>) = max </a:t>
            </a:r>
            <a:r>
              <a:rPr lang="en-US" sz="900" dirty="0" smtClean="0">
                <a:solidFill>
                  <a:srgbClr val="0000FF"/>
                </a:solidFill>
                <a:latin typeface="Tahoma"/>
                <a:cs typeface="Tahoma"/>
              </a:rPr>
              <a:t>{ </a:t>
            </a:r>
            <a:r>
              <a:rPr sz="900" i="1" dirty="0" smtClean="0">
                <a:solidFill>
                  <a:srgbClr val="0000FF"/>
                </a:solidFill>
                <a:latin typeface="Arial"/>
                <a:cs typeface="Arial"/>
              </a:rPr>
              <a:t>K </a:t>
            </a:r>
            <a:r>
              <a:rPr sz="900" dirty="0">
                <a:solidFill>
                  <a:srgbClr val="0000FF"/>
                </a:solidFill>
                <a:latin typeface="Tahoma"/>
                <a:cs typeface="Tahoma"/>
              </a:rPr>
              <a:t>(</a:t>
            </a:r>
            <a:r>
              <a:rPr sz="900" i="1" dirty="0">
                <a:solidFill>
                  <a:srgbClr val="0000FF"/>
                </a:solidFill>
                <a:latin typeface="Arial"/>
                <a:cs typeface="Arial"/>
              </a:rPr>
              <a:t>w </a:t>
            </a:r>
            <a:r>
              <a:rPr sz="900" dirty="0">
                <a:solidFill>
                  <a:srgbClr val="0000FF"/>
                </a:solidFill>
                <a:latin typeface="Lucida Sans Unicode"/>
                <a:cs typeface="Lucida Sans Unicode"/>
              </a:rPr>
              <a:t>− </a:t>
            </a:r>
            <a:r>
              <a:rPr sz="900" i="1" dirty="0">
                <a:solidFill>
                  <a:srgbClr val="0000FF"/>
                </a:solidFill>
                <a:latin typeface="Arial"/>
                <a:cs typeface="Arial"/>
              </a:rPr>
              <a:t>w</a:t>
            </a:r>
            <a:r>
              <a:rPr sz="900" i="1" baseline="-9259" dirty="0">
                <a:solidFill>
                  <a:srgbClr val="0000FF"/>
                </a:solidFill>
                <a:latin typeface="Lucida Sans"/>
                <a:cs typeface="Lucida Sans"/>
              </a:rPr>
              <a:t>j </a:t>
            </a:r>
            <a:r>
              <a:rPr sz="900" i="1" dirty="0">
                <a:solidFill>
                  <a:srgbClr val="0000FF"/>
                </a:solidFill>
                <a:latin typeface="Verdana"/>
                <a:cs typeface="Verdana"/>
              </a:rPr>
              <a:t>, </a:t>
            </a:r>
            <a:r>
              <a:rPr sz="900" i="1" dirty="0">
                <a:solidFill>
                  <a:srgbClr val="0000FF"/>
                </a:solidFill>
                <a:latin typeface="Arial"/>
                <a:cs typeface="Arial"/>
              </a:rPr>
              <a:t>j </a:t>
            </a:r>
            <a:r>
              <a:rPr sz="900" dirty="0">
                <a:solidFill>
                  <a:srgbClr val="0000FF"/>
                </a:solidFill>
                <a:latin typeface="Lucida Sans Unicode"/>
                <a:cs typeface="Lucida Sans Unicode"/>
              </a:rPr>
              <a:t>− </a:t>
            </a:r>
            <a:r>
              <a:rPr sz="900" dirty="0">
                <a:solidFill>
                  <a:srgbClr val="0000FF"/>
                </a:solidFill>
                <a:latin typeface="Tahoma"/>
                <a:cs typeface="Tahoma"/>
              </a:rPr>
              <a:t>1) + </a:t>
            </a:r>
            <a:r>
              <a:rPr sz="900" i="1" dirty="0">
                <a:solidFill>
                  <a:srgbClr val="0000FF"/>
                </a:solidFill>
                <a:latin typeface="Arial"/>
                <a:cs typeface="Arial"/>
              </a:rPr>
              <a:t>v</a:t>
            </a:r>
            <a:r>
              <a:rPr sz="900" i="1" baseline="-9259" dirty="0">
                <a:solidFill>
                  <a:srgbClr val="0000FF"/>
                </a:solidFill>
                <a:latin typeface="Lucida Sans"/>
                <a:cs typeface="Lucida Sans"/>
              </a:rPr>
              <a:t>j </a:t>
            </a:r>
            <a:r>
              <a:rPr sz="900" i="1" dirty="0">
                <a:solidFill>
                  <a:srgbClr val="0000FF"/>
                </a:solidFill>
                <a:latin typeface="Verdana"/>
                <a:cs typeface="Verdana"/>
              </a:rPr>
              <a:t>, </a:t>
            </a:r>
            <a:r>
              <a:rPr sz="900" i="1" dirty="0">
                <a:solidFill>
                  <a:srgbClr val="0000FF"/>
                </a:solidFill>
                <a:latin typeface="Arial"/>
                <a:cs typeface="Arial"/>
              </a:rPr>
              <a:t>K </a:t>
            </a:r>
            <a:r>
              <a:rPr sz="900" dirty="0">
                <a:solidFill>
                  <a:srgbClr val="0000FF"/>
                </a:solidFill>
                <a:latin typeface="Tahoma"/>
                <a:cs typeface="Tahoma"/>
              </a:rPr>
              <a:t>(</a:t>
            </a:r>
            <a:r>
              <a:rPr sz="900" i="1" dirty="0">
                <a:solidFill>
                  <a:srgbClr val="0000FF"/>
                </a:solidFill>
                <a:latin typeface="Arial"/>
                <a:cs typeface="Arial"/>
              </a:rPr>
              <a:t>w</a:t>
            </a:r>
            <a:r>
              <a:rPr sz="900" i="1" dirty="0">
                <a:solidFill>
                  <a:srgbClr val="0000FF"/>
                </a:solidFill>
                <a:latin typeface="Verdana"/>
                <a:cs typeface="Verdana"/>
              </a:rPr>
              <a:t>, </a:t>
            </a:r>
            <a:r>
              <a:rPr sz="900" i="1" dirty="0">
                <a:solidFill>
                  <a:srgbClr val="0000FF"/>
                </a:solidFill>
                <a:latin typeface="Arial"/>
                <a:cs typeface="Arial"/>
              </a:rPr>
              <a:t>j </a:t>
            </a:r>
            <a:r>
              <a:rPr sz="900" dirty="0">
                <a:solidFill>
                  <a:srgbClr val="0000FF"/>
                </a:solidFill>
                <a:latin typeface="Lucida Sans Unicode"/>
                <a:cs typeface="Lucida Sans Unicode"/>
              </a:rPr>
              <a:t>− </a:t>
            </a:r>
            <a:r>
              <a:rPr sz="900" dirty="0">
                <a:solidFill>
                  <a:srgbClr val="0000FF"/>
                </a:solidFill>
                <a:latin typeface="Tahoma"/>
                <a:cs typeface="Tahoma"/>
              </a:rPr>
              <a:t>1</a:t>
            </a:r>
            <a:r>
              <a:rPr sz="900" dirty="0" smtClean="0">
                <a:solidFill>
                  <a:srgbClr val="0000FF"/>
                </a:solidFill>
                <a:latin typeface="Tahoma"/>
                <a:cs typeface="Tahoma"/>
              </a:rPr>
              <a:t>)</a:t>
            </a:r>
            <a:r>
              <a:rPr lang="en-US" sz="900" dirty="0" smtClean="0">
                <a:solidFill>
                  <a:srgbClr val="0000FF"/>
                </a:solidFill>
                <a:latin typeface="Tahoma"/>
                <a:cs typeface="Tahoma"/>
              </a:rPr>
              <a:t> }</a:t>
            </a:r>
            <a:r>
              <a:rPr sz="900" dirty="0" smtClean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i="1" dirty="0" smtClean="0">
                <a:solidFill>
                  <a:srgbClr val="0000FF"/>
                </a:solidFill>
                <a:latin typeface="Verdana"/>
                <a:cs typeface="Verdana"/>
              </a:rPr>
              <a:t>.</a:t>
            </a:r>
            <a:endParaRPr sz="900" dirty="0" smtClean="0">
              <a:latin typeface="Verdana"/>
              <a:cs typeface="Verdana"/>
            </a:endParaRPr>
          </a:p>
          <a:p>
            <a:pPr>
              <a:lnSpc>
                <a:spcPts val="1400"/>
              </a:lnSpc>
              <a:spcBef>
                <a:spcPts val="50"/>
              </a:spcBef>
            </a:pPr>
            <a:endParaRPr sz="1250" dirty="0" smtClean="0">
              <a:latin typeface="Times New Roman"/>
              <a:cs typeface="Times New Roman"/>
            </a:endParaRPr>
          </a:p>
          <a:p>
            <a:pPr marL="125730">
              <a:lnSpc>
                <a:spcPts val="1400"/>
              </a:lnSpc>
              <a:spcBef>
                <a:spcPts val="5"/>
              </a:spcBef>
            </a:pPr>
            <a:r>
              <a:rPr sz="900" dirty="0" smtClean="0">
                <a:latin typeface="Tahoma"/>
                <a:cs typeface="Tahoma"/>
              </a:rPr>
              <a:t>Initialize </a:t>
            </a:r>
            <a:r>
              <a:rPr sz="900" dirty="0">
                <a:latin typeface="Tahoma"/>
                <a:cs typeface="Tahoma"/>
              </a:rPr>
              <a:t>all </a:t>
            </a:r>
            <a:r>
              <a:rPr sz="900" i="1" dirty="0">
                <a:latin typeface="Arial"/>
                <a:cs typeface="Arial"/>
              </a:rPr>
              <a:t>K </a:t>
            </a:r>
            <a:r>
              <a:rPr sz="900" dirty="0">
                <a:latin typeface="Tahoma"/>
                <a:cs typeface="Tahoma"/>
              </a:rPr>
              <a:t>(0</a:t>
            </a:r>
            <a:r>
              <a:rPr sz="900" i="1" dirty="0">
                <a:latin typeface="Verdana"/>
                <a:cs typeface="Verdana"/>
              </a:rPr>
              <a:t>, </a:t>
            </a:r>
            <a:r>
              <a:rPr sz="900" i="1" dirty="0">
                <a:latin typeface="Arial"/>
                <a:cs typeface="Arial"/>
              </a:rPr>
              <a:t>j</a:t>
            </a:r>
            <a:r>
              <a:rPr sz="900" dirty="0">
                <a:latin typeface="Tahoma"/>
                <a:cs typeface="Tahoma"/>
              </a:rPr>
              <a:t>) = 0 and all </a:t>
            </a:r>
            <a:r>
              <a:rPr sz="900" i="1" dirty="0">
                <a:latin typeface="Arial"/>
                <a:cs typeface="Arial"/>
              </a:rPr>
              <a:t>K </a:t>
            </a:r>
            <a:r>
              <a:rPr sz="900" dirty="0">
                <a:latin typeface="Tahoma"/>
                <a:cs typeface="Tahoma"/>
              </a:rPr>
              <a:t>(</a:t>
            </a:r>
            <a:r>
              <a:rPr sz="900" i="1" dirty="0">
                <a:latin typeface="Arial"/>
                <a:cs typeface="Arial"/>
              </a:rPr>
              <a:t>w</a:t>
            </a:r>
            <a:r>
              <a:rPr sz="900" i="1" dirty="0">
                <a:latin typeface="Verdana"/>
                <a:cs typeface="Verdana"/>
              </a:rPr>
              <a:t>, </a:t>
            </a:r>
            <a:r>
              <a:rPr sz="900" dirty="0">
                <a:latin typeface="Tahoma"/>
                <a:cs typeface="Tahoma"/>
              </a:rPr>
              <a:t>0) = 0</a:t>
            </a:r>
          </a:p>
          <a:p>
            <a:pPr marL="125730">
              <a:lnSpc>
                <a:spcPts val="1400"/>
              </a:lnSpc>
              <a:spcBef>
                <a:spcPts val="10"/>
              </a:spcBef>
            </a:pPr>
            <a:r>
              <a:rPr sz="900" b="1" dirty="0">
                <a:latin typeface="Tahoma"/>
                <a:cs typeface="Tahoma"/>
              </a:rPr>
              <a:t>for  </a:t>
            </a:r>
            <a:r>
              <a:rPr sz="900" i="1" dirty="0">
                <a:latin typeface="Arial"/>
                <a:cs typeface="Arial"/>
              </a:rPr>
              <a:t>j </a:t>
            </a:r>
            <a:r>
              <a:rPr sz="900" dirty="0">
                <a:latin typeface="Tahoma"/>
                <a:cs typeface="Tahoma"/>
              </a:rPr>
              <a:t>= 1 </a:t>
            </a:r>
            <a:r>
              <a:rPr sz="900" b="1" dirty="0">
                <a:latin typeface="Tahoma"/>
                <a:cs typeface="Tahoma"/>
              </a:rPr>
              <a:t>to </a:t>
            </a:r>
            <a:r>
              <a:rPr sz="900" i="1" dirty="0">
                <a:latin typeface="Arial"/>
                <a:cs typeface="Arial"/>
              </a:rPr>
              <a:t>n </a:t>
            </a:r>
            <a:r>
              <a:rPr sz="900" b="1" dirty="0">
                <a:latin typeface="Tahoma"/>
                <a:cs typeface="Tahoma"/>
              </a:rPr>
              <a:t>do</a:t>
            </a:r>
            <a:endParaRPr sz="900" dirty="0">
              <a:latin typeface="Tahoma"/>
              <a:cs typeface="Tahoma"/>
            </a:endParaRPr>
          </a:p>
          <a:p>
            <a:pPr marL="360045">
              <a:lnSpc>
                <a:spcPts val="1400"/>
              </a:lnSpc>
              <a:spcBef>
                <a:spcPts val="10"/>
              </a:spcBef>
            </a:pPr>
            <a:r>
              <a:rPr sz="900" b="1" dirty="0">
                <a:latin typeface="Tahoma"/>
                <a:cs typeface="Tahoma"/>
              </a:rPr>
              <a:t>for  </a:t>
            </a:r>
            <a:r>
              <a:rPr sz="900" i="1" dirty="0">
                <a:latin typeface="Arial"/>
                <a:cs typeface="Arial"/>
              </a:rPr>
              <a:t>w </a:t>
            </a:r>
            <a:r>
              <a:rPr sz="900" dirty="0">
                <a:latin typeface="Tahoma"/>
                <a:cs typeface="Tahoma"/>
              </a:rPr>
              <a:t>= 1 </a:t>
            </a:r>
            <a:r>
              <a:rPr sz="900" b="1" dirty="0">
                <a:latin typeface="Tahoma"/>
                <a:cs typeface="Tahoma"/>
              </a:rPr>
              <a:t>to </a:t>
            </a:r>
            <a:r>
              <a:rPr sz="900" i="1" dirty="0">
                <a:latin typeface="Arial"/>
                <a:cs typeface="Arial"/>
              </a:rPr>
              <a:t>W </a:t>
            </a:r>
            <a:r>
              <a:rPr sz="900" b="1" dirty="0">
                <a:latin typeface="Tahoma"/>
                <a:cs typeface="Tahoma"/>
              </a:rPr>
              <a:t>do</a:t>
            </a:r>
            <a:endParaRPr sz="900" dirty="0">
              <a:latin typeface="Tahoma"/>
              <a:cs typeface="Tahoma"/>
            </a:endParaRPr>
          </a:p>
          <a:p>
            <a:pPr marL="593725">
              <a:lnSpc>
                <a:spcPts val="1400"/>
              </a:lnSpc>
              <a:spcBef>
                <a:spcPts val="10"/>
              </a:spcBef>
            </a:pPr>
            <a:r>
              <a:rPr sz="900" b="1" dirty="0">
                <a:latin typeface="Tahoma"/>
                <a:cs typeface="Tahoma"/>
              </a:rPr>
              <a:t>if </a:t>
            </a:r>
            <a:r>
              <a:rPr sz="900" i="1" dirty="0">
                <a:latin typeface="Arial"/>
                <a:cs typeface="Arial"/>
              </a:rPr>
              <a:t>w</a:t>
            </a:r>
            <a:r>
              <a:rPr sz="900" i="1" baseline="-9259" dirty="0">
                <a:latin typeface="Lucida Sans"/>
                <a:cs typeface="Lucida Sans"/>
              </a:rPr>
              <a:t>j  </a:t>
            </a:r>
            <a:r>
              <a:rPr sz="900" i="1" dirty="0">
                <a:latin typeface="Verdana"/>
                <a:cs typeface="Verdana"/>
              </a:rPr>
              <a:t>&gt; </a:t>
            </a:r>
            <a:r>
              <a:rPr sz="900" i="1" dirty="0">
                <a:latin typeface="Arial"/>
                <a:cs typeface="Arial"/>
              </a:rPr>
              <a:t>w </a:t>
            </a:r>
            <a:r>
              <a:rPr sz="900" b="1" dirty="0">
                <a:latin typeface="Tahoma"/>
                <a:cs typeface="Tahoma"/>
              </a:rPr>
              <a:t>then </a:t>
            </a:r>
            <a:r>
              <a:rPr sz="900" i="1" dirty="0">
                <a:latin typeface="Arial"/>
                <a:cs typeface="Arial"/>
              </a:rPr>
              <a:t>K </a:t>
            </a:r>
            <a:r>
              <a:rPr sz="900" dirty="0">
                <a:latin typeface="Tahoma"/>
                <a:cs typeface="Tahoma"/>
              </a:rPr>
              <a:t>(</a:t>
            </a:r>
            <a:r>
              <a:rPr sz="900" i="1" dirty="0">
                <a:latin typeface="Arial"/>
                <a:cs typeface="Arial"/>
              </a:rPr>
              <a:t>w</a:t>
            </a:r>
            <a:r>
              <a:rPr sz="900" i="1" dirty="0">
                <a:latin typeface="Verdana"/>
                <a:cs typeface="Verdana"/>
              </a:rPr>
              <a:t>, </a:t>
            </a:r>
            <a:r>
              <a:rPr sz="900" i="1" dirty="0">
                <a:latin typeface="Arial"/>
                <a:cs typeface="Arial"/>
              </a:rPr>
              <a:t>j</a:t>
            </a:r>
            <a:r>
              <a:rPr sz="900" dirty="0">
                <a:latin typeface="Tahoma"/>
                <a:cs typeface="Tahoma"/>
              </a:rPr>
              <a:t>) = </a:t>
            </a:r>
            <a:r>
              <a:rPr sz="900" i="1" dirty="0">
                <a:latin typeface="Arial"/>
                <a:cs typeface="Arial"/>
              </a:rPr>
              <a:t>K </a:t>
            </a:r>
            <a:r>
              <a:rPr sz="900" dirty="0">
                <a:latin typeface="Tahoma"/>
                <a:cs typeface="Tahoma"/>
              </a:rPr>
              <a:t>(</a:t>
            </a:r>
            <a:r>
              <a:rPr sz="900" i="1" dirty="0">
                <a:latin typeface="Arial"/>
                <a:cs typeface="Arial"/>
              </a:rPr>
              <a:t>w</a:t>
            </a:r>
            <a:r>
              <a:rPr sz="900" i="1" dirty="0">
                <a:latin typeface="Verdana"/>
                <a:cs typeface="Verdana"/>
              </a:rPr>
              <a:t>, </a:t>
            </a:r>
            <a:r>
              <a:rPr sz="900" i="1" dirty="0">
                <a:latin typeface="Arial"/>
                <a:cs typeface="Arial"/>
              </a:rPr>
              <a:t>j </a:t>
            </a:r>
            <a:r>
              <a:rPr sz="900" dirty="0">
                <a:latin typeface="Lucida Sans Unicode"/>
                <a:cs typeface="Lucida Sans Unicode"/>
              </a:rPr>
              <a:t>− </a:t>
            </a:r>
            <a:r>
              <a:rPr sz="900" dirty="0">
                <a:latin typeface="Tahoma"/>
                <a:cs typeface="Tahoma"/>
              </a:rPr>
              <a:t>1)</a:t>
            </a:r>
          </a:p>
          <a:p>
            <a:pPr marL="125730" marR="815975" indent="467995">
              <a:lnSpc>
                <a:spcPts val="1400"/>
              </a:lnSpc>
            </a:pPr>
            <a:r>
              <a:rPr sz="900" i="1" dirty="0">
                <a:latin typeface="Arial"/>
                <a:cs typeface="Arial"/>
              </a:rPr>
              <a:t>K </a:t>
            </a:r>
            <a:r>
              <a:rPr sz="900" dirty="0">
                <a:latin typeface="Tahoma"/>
                <a:cs typeface="Tahoma"/>
              </a:rPr>
              <a:t>(</a:t>
            </a:r>
            <a:r>
              <a:rPr sz="900" i="1" dirty="0">
                <a:latin typeface="Arial"/>
                <a:cs typeface="Arial"/>
              </a:rPr>
              <a:t>w</a:t>
            </a:r>
            <a:r>
              <a:rPr sz="900" i="1" dirty="0">
                <a:latin typeface="Verdana"/>
                <a:cs typeface="Verdana"/>
              </a:rPr>
              <a:t>, </a:t>
            </a:r>
            <a:r>
              <a:rPr sz="900" i="1" dirty="0">
                <a:latin typeface="Arial"/>
                <a:cs typeface="Arial"/>
              </a:rPr>
              <a:t>j</a:t>
            </a:r>
            <a:r>
              <a:rPr sz="900" dirty="0">
                <a:latin typeface="Tahoma"/>
                <a:cs typeface="Tahoma"/>
              </a:rPr>
              <a:t>) = max </a:t>
            </a:r>
            <a:r>
              <a:rPr lang="en-US" sz="900" dirty="0">
                <a:latin typeface="Arial Unicode MS"/>
                <a:cs typeface="Arial Unicode MS"/>
              </a:rPr>
              <a:t> </a:t>
            </a:r>
            <a:r>
              <a:rPr lang="en-US" sz="900" dirty="0" smtClean="0">
                <a:latin typeface="Tahoma"/>
                <a:cs typeface="Tahoma"/>
              </a:rPr>
              <a:t>{</a:t>
            </a:r>
            <a:r>
              <a:rPr sz="900" i="1" dirty="0" smtClean="0">
                <a:latin typeface="Arial"/>
                <a:cs typeface="Arial"/>
              </a:rPr>
              <a:t>K </a:t>
            </a:r>
            <a:r>
              <a:rPr sz="900" dirty="0">
                <a:latin typeface="Tahoma"/>
                <a:cs typeface="Tahoma"/>
              </a:rPr>
              <a:t>(</a:t>
            </a:r>
            <a:r>
              <a:rPr sz="900" i="1" dirty="0">
                <a:latin typeface="Arial"/>
                <a:cs typeface="Arial"/>
              </a:rPr>
              <a:t>w </a:t>
            </a:r>
            <a:r>
              <a:rPr sz="900" dirty="0">
                <a:latin typeface="Lucida Sans Unicode"/>
                <a:cs typeface="Lucida Sans Unicode"/>
              </a:rPr>
              <a:t>− </a:t>
            </a:r>
            <a:r>
              <a:rPr sz="900" i="1" dirty="0">
                <a:latin typeface="Arial"/>
                <a:cs typeface="Arial"/>
              </a:rPr>
              <a:t>w</a:t>
            </a:r>
            <a:r>
              <a:rPr sz="900" i="1" baseline="-9259" dirty="0">
                <a:latin typeface="Lucida Sans"/>
                <a:cs typeface="Lucida Sans"/>
              </a:rPr>
              <a:t>j </a:t>
            </a:r>
            <a:r>
              <a:rPr sz="900" i="1" dirty="0">
                <a:latin typeface="Verdana"/>
                <a:cs typeface="Verdana"/>
              </a:rPr>
              <a:t>, </a:t>
            </a:r>
            <a:r>
              <a:rPr sz="900" i="1" dirty="0">
                <a:latin typeface="Arial"/>
                <a:cs typeface="Arial"/>
              </a:rPr>
              <a:t>j </a:t>
            </a:r>
            <a:r>
              <a:rPr sz="900" dirty="0">
                <a:latin typeface="Lucida Sans Unicode"/>
                <a:cs typeface="Lucida Sans Unicode"/>
              </a:rPr>
              <a:t>− </a:t>
            </a:r>
            <a:r>
              <a:rPr sz="900" dirty="0">
                <a:latin typeface="Tahoma"/>
                <a:cs typeface="Tahoma"/>
              </a:rPr>
              <a:t>1) + </a:t>
            </a:r>
            <a:r>
              <a:rPr sz="900" i="1" dirty="0">
                <a:latin typeface="Arial"/>
                <a:cs typeface="Arial"/>
              </a:rPr>
              <a:t>v</a:t>
            </a:r>
            <a:r>
              <a:rPr sz="900" i="1" baseline="-9259" dirty="0">
                <a:latin typeface="Lucida Sans"/>
                <a:cs typeface="Lucida Sans"/>
              </a:rPr>
              <a:t>j </a:t>
            </a:r>
            <a:r>
              <a:rPr sz="900" i="1" dirty="0">
                <a:latin typeface="Verdana"/>
                <a:cs typeface="Verdana"/>
              </a:rPr>
              <a:t>, </a:t>
            </a:r>
            <a:r>
              <a:rPr sz="900" i="1" dirty="0">
                <a:latin typeface="Arial"/>
                <a:cs typeface="Arial"/>
              </a:rPr>
              <a:t>K </a:t>
            </a:r>
            <a:r>
              <a:rPr sz="900" dirty="0">
                <a:latin typeface="Tahoma"/>
                <a:cs typeface="Tahoma"/>
              </a:rPr>
              <a:t>(</a:t>
            </a:r>
            <a:r>
              <a:rPr sz="900" i="1" dirty="0">
                <a:latin typeface="Arial"/>
                <a:cs typeface="Arial"/>
              </a:rPr>
              <a:t>w</a:t>
            </a:r>
            <a:r>
              <a:rPr sz="900" i="1" dirty="0">
                <a:latin typeface="Verdana"/>
                <a:cs typeface="Verdana"/>
              </a:rPr>
              <a:t>, </a:t>
            </a:r>
            <a:r>
              <a:rPr sz="900" i="1" dirty="0">
                <a:latin typeface="Arial"/>
                <a:cs typeface="Arial"/>
              </a:rPr>
              <a:t>j </a:t>
            </a:r>
            <a:r>
              <a:rPr sz="900" dirty="0">
                <a:latin typeface="Lucida Sans Unicode"/>
                <a:cs typeface="Lucida Sans Unicode"/>
              </a:rPr>
              <a:t>− </a:t>
            </a:r>
            <a:r>
              <a:rPr sz="900" dirty="0">
                <a:latin typeface="Tahoma"/>
                <a:cs typeface="Tahoma"/>
              </a:rPr>
              <a:t>1</a:t>
            </a:r>
            <a:r>
              <a:rPr sz="900" dirty="0" smtClean="0">
                <a:latin typeface="Tahoma"/>
                <a:cs typeface="Tahoma"/>
              </a:rPr>
              <a:t>)</a:t>
            </a:r>
            <a:r>
              <a:rPr lang="en-US" sz="900" dirty="0" smtClean="0">
                <a:latin typeface="Tahoma"/>
                <a:cs typeface="Tahoma"/>
              </a:rPr>
              <a:t>}</a:t>
            </a:r>
            <a:r>
              <a:rPr sz="900" dirty="0" smtClean="0">
                <a:latin typeface="Tahoma"/>
                <a:cs typeface="Tahoma"/>
              </a:rPr>
              <a:t>  </a:t>
            </a:r>
            <a:r>
              <a:rPr sz="900" dirty="0">
                <a:latin typeface="Tahoma"/>
                <a:cs typeface="Tahoma"/>
              </a:rPr>
              <a:t>return </a:t>
            </a:r>
            <a:r>
              <a:rPr sz="900" i="1" dirty="0">
                <a:latin typeface="Arial"/>
                <a:cs typeface="Arial"/>
              </a:rPr>
              <a:t>K </a:t>
            </a:r>
            <a:r>
              <a:rPr sz="900" dirty="0">
                <a:latin typeface="Tahoma"/>
                <a:cs typeface="Tahoma"/>
              </a:rPr>
              <a:t>(</a:t>
            </a:r>
            <a:r>
              <a:rPr sz="900" i="1" dirty="0">
                <a:latin typeface="Arial"/>
                <a:cs typeface="Arial"/>
              </a:rPr>
              <a:t>W </a:t>
            </a:r>
            <a:r>
              <a:rPr sz="900" i="1" dirty="0">
                <a:latin typeface="Verdana"/>
                <a:cs typeface="Verdana"/>
              </a:rPr>
              <a:t>, </a:t>
            </a:r>
            <a:r>
              <a:rPr sz="900" i="1" dirty="0">
                <a:latin typeface="Arial"/>
                <a:cs typeface="Arial"/>
              </a:rPr>
              <a:t>n</a:t>
            </a:r>
            <a:r>
              <a:rPr sz="900" dirty="0">
                <a:latin typeface="Tahoma"/>
                <a:cs typeface="Tahoma"/>
              </a:rPr>
              <a:t>)</a:t>
            </a:r>
          </a:p>
          <a:p>
            <a:pPr marL="50165">
              <a:lnSpc>
                <a:spcPts val="1400"/>
              </a:lnSpc>
              <a:spcBef>
                <a:spcPts val="615"/>
              </a:spcBef>
            </a:pPr>
            <a:r>
              <a:rPr sz="900" dirty="0">
                <a:latin typeface="Tahoma"/>
                <a:cs typeface="Tahoma"/>
              </a:rPr>
              <a:t>The over running time is </a:t>
            </a:r>
            <a:r>
              <a:rPr sz="900" i="1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900" dirty="0">
                <a:solidFill>
                  <a:srgbClr val="FF0000"/>
                </a:solidFill>
                <a:latin typeface="Tahoma"/>
                <a:cs typeface="Tahoma"/>
              </a:rPr>
              <a:t>(</a:t>
            </a:r>
            <a:r>
              <a:rPr sz="900" i="1" dirty="0">
                <a:solidFill>
                  <a:srgbClr val="FF0000"/>
                </a:solidFill>
                <a:latin typeface="Arial"/>
                <a:cs typeface="Arial"/>
              </a:rPr>
              <a:t>n </a:t>
            </a:r>
            <a:r>
              <a:rPr sz="900" dirty="0">
                <a:solidFill>
                  <a:srgbClr val="FF0000"/>
                </a:solidFill>
                <a:latin typeface="Lucida Sans Unicode"/>
                <a:cs typeface="Lucida Sans Unicode"/>
              </a:rPr>
              <a:t>· </a:t>
            </a:r>
            <a:r>
              <a:rPr sz="900" i="1" dirty="0">
                <a:solidFill>
                  <a:srgbClr val="FF0000"/>
                </a:solidFill>
                <a:latin typeface="Arial"/>
                <a:cs typeface="Arial"/>
              </a:rPr>
              <a:t>W </a:t>
            </a:r>
            <a:r>
              <a:rPr sz="900" dirty="0">
                <a:solidFill>
                  <a:srgbClr val="FF0000"/>
                </a:solidFill>
                <a:latin typeface="Tahoma"/>
                <a:cs typeface="Tahoma"/>
              </a:rPr>
              <a:t>)</a:t>
            </a:r>
            <a:r>
              <a:rPr sz="900" dirty="0">
                <a:latin typeface="Tahoma"/>
                <a:cs typeface="Tahom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07125777"/>
      </p:ext>
    </p:extLst>
  </p:cSld>
  <p:clrMapOvr>
    <a:masterClrMapping/>
  </p:clrMapOvr>
  <p:transition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14450" y="1325829"/>
            <a:ext cx="144780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400" b="1" dirty="0">
                <a:solidFill>
                  <a:srgbClr val="0000FF"/>
                </a:solidFill>
              </a:rPr>
              <a:t>Edit distance</a:t>
            </a:r>
          </a:p>
        </p:txBody>
      </p:sp>
    </p:spTree>
    <p:extLst>
      <p:ext uri="{BB962C8B-B14F-4D97-AF65-F5344CB8AC3E}">
        <p14:creationId xmlns:p14="http://schemas.microsoft.com/office/powerpoint/2010/main" val="1438897791"/>
      </p:ext>
    </p:extLst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2"/>
          <p:cNvSpPr>
            <a:spLocks noGrp="1"/>
          </p:cNvSpPr>
          <p:nvPr>
            <p:ph type="sldNum" sz="quarter" idx="10"/>
          </p:nvPr>
        </p:nvSpPr>
        <p:spPr>
          <a:xfrm>
            <a:off x="3319272" y="3218497"/>
            <a:ext cx="1060323" cy="107722"/>
          </a:xfrm>
          <a:noFill/>
        </p:spPr>
        <p:txBody>
          <a:bodyPr/>
          <a:lstStyle>
            <a:lvl1pPr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374670" indent="-144104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576415" indent="-115283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806981" indent="-115283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1037547" indent="-115283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1268113" indent="-115283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1498679" indent="-115283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1729245" indent="-115283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1959811" indent="-115283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D59A28A6-04D4-498F-9A26-8FF88220F8F0}" type="slidenum">
              <a:rPr kumimoji="0" lang="en-US" altLang="zh-CN" sz="700">
                <a:solidFill>
                  <a:schemeClr val="bg2"/>
                </a:solidFill>
              </a:rPr>
              <a:pPr eaLnBrk="1" hangingPunct="1"/>
              <a:t>3</a:t>
            </a:fld>
            <a:endParaRPr kumimoji="0" lang="en-US" altLang="zh-CN" sz="700">
              <a:solidFill>
                <a:schemeClr val="bg2"/>
              </a:solidFill>
            </a:endParaRPr>
          </a:p>
        </p:txBody>
      </p:sp>
      <p:sp>
        <p:nvSpPr>
          <p:cNvPr id="6147" name="Text Box 4"/>
          <p:cNvSpPr txBox="1">
            <a:spLocks noChangeArrowheads="1"/>
          </p:cNvSpPr>
          <p:nvPr/>
        </p:nvSpPr>
        <p:spPr bwMode="auto">
          <a:xfrm>
            <a:off x="400050" y="192264"/>
            <a:ext cx="3726498" cy="2620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6113" tIns="23057" rIns="46113" bIns="23057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Manufacturing Problem</a:t>
            </a:r>
          </a:p>
        </p:txBody>
      </p:sp>
      <p:sp>
        <p:nvSpPr>
          <p:cNvPr id="9232" name="Text Box 16"/>
          <p:cNvSpPr txBox="1">
            <a:spLocks noChangeArrowheads="1"/>
          </p:cNvSpPr>
          <p:nvPr/>
        </p:nvSpPr>
        <p:spPr bwMode="auto">
          <a:xfrm>
            <a:off x="95250" y="589174"/>
            <a:ext cx="3962400" cy="2447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46113" tIns="23057" rIns="46113" bIns="23057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dirty="0">
                <a:solidFill>
                  <a:srgbClr val="000066"/>
                </a:solidFill>
              </a:rPr>
              <a:t>  </a:t>
            </a:r>
            <a:r>
              <a:rPr lang="en-US" altLang="zh-CN" sz="12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Assembly-Line </a:t>
            </a:r>
            <a:r>
              <a:rPr lang="en-US" altLang="zh-CN" sz="12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Scheduling</a:t>
            </a:r>
          </a:p>
          <a:p>
            <a:pPr eaLnBrk="1" hangingPunct="1"/>
            <a:endParaRPr lang="en-US" altLang="zh-CN" sz="1200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 * </a:t>
            </a:r>
            <a:r>
              <a:rPr lang="en-US" altLang="zh-CN" sz="1200" b="1" dirty="0" smtClean="0">
                <a:latin typeface="Times New Roman" pitchFamily="18" charset="0"/>
                <a:cs typeface="Times New Roman" pitchFamily="18" charset="0"/>
              </a:rPr>
              <a:t>Two </a:t>
            </a:r>
            <a:r>
              <a:rPr lang="en-US" altLang="zh-CN" sz="1200" b="1" dirty="0">
                <a:latin typeface="Times New Roman" pitchFamily="18" charset="0"/>
                <a:cs typeface="Times New Roman" pitchFamily="18" charset="0"/>
              </a:rPr>
              <a:t>parallel assembly lines in a factory, lines </a:t>
            </a:r>
            <a:r>
              <a:rPr lang="en-US" altLang="zh-CN" sz="1200" b="1" dirty="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1200" b="1" dirty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altLang="zh-CN" sz="1200" b="1" dirty="0" smtClean="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pPr eaLnBrk="1" hangingPunct="1"/>
            <a:endParaRPr lang="en-US" altLang="zh-CN" sz="1200" b="1" dirty="0">
              <a:solidFill>
                <a:srgbClr val="009900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en-US" altLang="zh-CN" sz="1200" b="1" dirty="0" smtClean="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1200" b="1" dirty="0" smtClean="0">
                <a:latin typeface="Times New Roman" pitchFamily="18" charset="0"/>
                <a:cs typeface="Times New Roman" pitchFamily="18" charset="0"/>
              </a:rPr>
              <a:t>*</a:t>
            </a:r>
            <a:r>
              <a:rPr lang="en-US" altLang="zh-CN" sz="1200" b="1" dirty="0" smtClean="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 smtClean="0">
                <a:latin typeface="Times New Roman" pitchFamily="18" charset="0"/>
                <a:cs typeface="Times New Roman" pitchFamily="18" charset="0"/>
              </a:rPr>
              <a:t>Each </a:t>
            </a:r>
            <a:r>
              <a:rPr lang="en-US" altLang="zh-CN" sz="1200" b="1" dirty="0">
                <a:latin typeface="Times New Roman" pitchFamily="18" charset="0"/>
                <a:cs typeface="Times New Roman" pitchFamily="18" charset="0"/>
              </a:rPr>
              <a:t>line has </a:t>
            </a:r>
            <a:r>
              <a:rPr lang="en-US" altLang="zh-CN" sz="1200" b="1" i="1" dirty="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1200" b="1" dirty="0">
                <a:latin typeface="Times New Roman" pitchFamily="18" charset="0"/>
                <a:cs typeface="Times New Roman" pitchFamily="18" charset="0"/>
              </a:rPr>
              <a:t> stations </a:t>
            </a:r>
            <a:r>
              <a:rPr lang="en-US" altLang="zh-CN" sz="1200" b="1" i="1" dirty="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CN" sz="1200" b="1" i="1" baseline="-25000" dirty="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i,1</a:t>
            </a:r>
            <a:r>
              <a:rPr lang="en-US" altLang="zh-CN" sz="1200" b="1" i="1" dirty="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…</a:t>
            </a:r>
            <a:r>
              <a:rPr lang="en-US" altLang="zh-CN" sz="1200" b="1" i="1" dirty="0" err="1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CN" sz="1200" b="1" i="1" baseline="-25000" dirty="0" err="1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i,n</a:t>
            </a:r>
            <a:r>
              <a:rPr lang="en-US" altLang="zh-CN" sz="1200" b="1" i="1" dirty="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 , i</a:t>
            </a:r>
            <a:r>
              <a:rPr lang="en-US" altLang="zh-CN" sz="1200" b="1" dirty="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 =1, </a:t>
            </a:r>
            <a:r>
              <a:rPr lang="en-US" altLang="zh-CN" sz="1200" b="1" dirty="0" smtClean="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pPr eaLnBrk="1" hangingPunct="1"/>
            <a:endParaRPr lang="en-US" altLang="zh-CN" sz="1200" b="1" dirty="0">
              <a:solidFill>
                <a:srgbClr val="009900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en-US" altLang="zh-CN" sz="1200" b="1" dirty="0" smtClean="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1200" b="1" dirty="0" smtClean="0">
                <a:latin typeface="Times New Roman" pitchFamily="18" charset="0"/>
                <a:cs typeface="Times New Roman" pitchFamily="18" charset="0"/>
              </a:rPr>
              <a:t>*</a:t>
            </a:r>
            <a:r>
              <a:rPr lang="en-US" altLang="zh-CN" sz="1200" b="1" dirty="0" smtClean="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 smtClean="0">
                <a:latin typeface="Times New Roman" pitchFamily="18" charset="0"/>
                <a:cs typeface="Times New Roman" pitchFamily="18" charset="0"/>
              </a:rPr>
              <a:t>For </a:t>
            </a:r>
            <a:r>
              <a:rPr lang="en-US" altLang="zh-CN" sz="1200" b="1" dirty="0">
                <a:latin typeface="Times New Roman" pitchFamily="18" charset="0"/>
                <a:cs typeface="Times New Roman" pitchFamily="18" charset="0"/>
              </a:rPr>
              <a:t>each </a:t>
            </a:r>
            <a:r>
              <a:rPr lang="en-US" altLang="zh-CN" sz="1200" b="1" i="1" dirty="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j, S</a:t>
            </a:r>
            <a:r>
              <a:rPr lang="en-US" altLang="zh-CN" sz="1200" b="1" baseline="-25000" dirty="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1,</a:t>
            </a:r>
            <a:r>
              <a:rPr lang="en-US" altLang="zh-CN" sz="1200" b="1" i="1" baseline="-25000" dirty="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 j</a:t>
            </a:r>
            <a:r>
              <a:rPr lang="en-US" altLang="zh-CN" sz="1200" b="1" dirty="0">
                <a:latin typeface="Times New Roman" pitchFamily="18" charset="0"/>
                <a:cs typeface="Times New Roman" pitchFamily="18" charset="0"/>
              </a:rPr>
              <a:t> does the same thing as </a:t>
            </a:r>
            <a:r>
              <a:rPr lang="en-US" altLang="zh-CN" sz="1200" b="1" i="1" dirty="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CN" sz="1200" b="1" baseline="-25000" dirty="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2, </a:t>
            </a:r>
            <a:r>
              <a:rPr lang="en-US" altLang="zh-CN" sz="1200" b="1" i="1" baseline="-25000" dirty="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zh-CN" sz="1200" b="1" dirty="0">
                <a:latin typeface="Times New Roman" pitchFamily="18" charset="0"/>
                <a:cs typeface="Times New Roman" pitchFamily="18" charset="0"/>
              </a:rPr>
              <a:t> , but it may take a different amount of </a:t>
            </a:r>
            <a:r>
              <a:rPr lang="en-US" altLang="zh-CN" sz="1200" b="1" dirty="0" smtClean="0">
                <a:latin typeface="Times New Roman" pitchFamily="18" charset="0"/>
                <a:cs typeface="Times New Roman" pitchFamily="18" charset="0"/>
              </a:rPr>
              <a:t>assembly time </a:t>
            </a:r>
            <a:r>
              <a:rPr lang="en-US" altLang="zh-CN" sz="1200" b="1" i="1" dirty="0" err="1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200" b="1" i="1" baseline="-25000" dirty="0" err="1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1200" b="1" i="1" baseline="-25000" dirty="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sz="1200" b="1" i="1" baseline="-25000" dirty="0" smtClean="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j</a:t>
            </a:r>
          </a:p>
          <a:p>
            <a:pPr eaLnBrk="1" hangingPunct="1"/>
            <a:r>
              <a:rPr lang="en-US" altLang="zh-CN" sz="1200" b="1" i="1" baseline="-25000" dirty="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i="1" dirty="0" smtClean="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     </a:t>
            </a:r>
          </a:p>
          <a:p>
            <a:pPr eaLnBrk="1" hangingPunct="1"/>
            <a:r>
              <a:rPr lang="en-US" altLang="zh-CN" sz="1200" b="1" i="1" dirty="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i="1" dirty="0" smtClean="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200" b="1" dirty="0" smtClean="0">
                <a:latin typeface="Times New Roman" pitchFamily="18" charset="0"/>
                <a:cs typeface="Times New Roman" pitchFamily="18" charset="0"/>
              </a:rPr>
              <a:t>* Transferring </a:t>
            </a:r>
            <a:r>
              <a:rPr lang="en-US" altLang="zh-CN" sz="1200" b="1" dirty="0">
                <a:latin typeface="Times New Roman" pitchFamily="18" charset="0"/>
                <a:cs typeface="Times New Roman" pitchFamily="18" charset="0"/>
              </a:rPr>
              <a:t>away from line </a:t>
            </a:r>
            <a:r>
              <a:rPr lang="en-US" altLang="zh-CN" sz="1200" b="1" i="1" dirty="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1200" b="1" dirty="0">
                <a:latin typeface="Times New Roman" pitchFamily="18" charset="0"/>
                <a:cs typeface="Times New Roman" pitchFamily="18" charset="0"/>
              </a:rPr>
              <a:t> after stage </a:t>
            </a:r>
            <a:r>
              <a:rPr lang="en-US" altLang="zh-CN" sz="1200" b="1" i="1" dirty="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zh-CN" sz="1200" b="1" dirty="0">
                <a:latin typeface="Times New Roman" pitchFamily="18" charset="0"/>
                <a:cs typeface="Times New Roman" pitchFamily="18" charset="0"/>
              </a:rPr>
              <a:t> costs </a:t>
            </a:r>
            <a:r>
              <a:rPr lang="en-US" altLang="zh-CN" sz="1200" b="1" i="1" dirty="0" err="1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1200" b="1" i="1" baseline="-25000" dirty="0" err="1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1200" b="1" i="1" baseline="-25000" dirty="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, j</a:t>
            </a:r>
            <a:r>
              <a:rPr lang="en-US" altLang="zh-CN" sz="1200" b="1" dirty="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 , </a:t>
            </a:r>
            <a:r>
              <a:rPr lang="en-US" altLang="zh-CN" sz="1200" b="1" i="1" dirty="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1200" b="1" dirty="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=1, 2</a:t>
            </a:r>
            <a:r>
              <a:rPr lang="en-US" altLang="zh-CN" sz="1200" b="1" dirty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altLang="zh-CN" sz="1200" b="1" i="1" dirty="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zh-CN" sz="1200" b="1" dirty="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 =1, 2, … , </a:t>
            </a:r>
            <a:r>
              <a:rPr lang="en-US" altLang="zh-CN" sz="1200" b="1" i="1" dirty="0" smtClean="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1200" b="1" dirty="0" smtClean="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-1</a:t>
            </a:r>
          </a:p>
          <a:p>
            <a:pPr eaLnBrk="1" hangingPunct="1"/>
            <a:r>
              <a:rPr lang="en-US" altLang="zh-CN" sz="1200" b="1" dirty="0" smtClean="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    </a:t>
            </a:r>
          </a:p>
          <a:p>
            <a:pPr eaLnBrk="1" hangingPunct="1"/>
            <a:r>
              <a:rPr lang="en-US" altLang="zh-CN" sz="1200" b="1" dirty="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 smtClean="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200" b="1" dirty="0" smtClean="0">
                <a:latin typeface="Times New Roman" pitchFamily="18" charset="0"/>
                <a:cs typeface="Times New Roman" pitchFamily="18" charset="0"/>
              </a:rPr>
              <a:t>* Also </a:t>
            </a:r>
            <a:r>
              <a:rPr lang="en-US" altLang="zh-CN" sz="1200" b="1" dirty="0">
                <a:latin typeface="Times New Roman" pitchFamily="18" charset="0"/>
                <a:cs typeface="Times New Roman" pitchFamily="18" charset="0"/>
              </a:rPr>
              <a:t>entry time </a:t>
            </a:r>
            <a:r>
              <a:rPr lang="en-US" altLang="zh-CN" sz="1200" b="1" i="1" dirty="0" err="1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CN" sz="1200" b="1" i="1" baseline="-25000" dirty="0" err="1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1200" b="1" dirty="0">
                <a:latin typeface="Times New Roman" pitchFamily="18" charset="0"/>
                <a:cs typeface="Times New Roman" pitchFamily="18" charset="0"/>
              </a:rPr>
              <a:t> and exit time </a:t>
            </a:r>
            <a:r>
              <a:rPr lang="en-US" altLang="zh-CN" sz="1200" b="1" i="1" dirty="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1200" b="1" i="1" baseline="-25000" dirty="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1200" b="1" dirty="0">
                <a:latin typeface="Times New Roman" pitchFamily="18" charset="0"/>
                <a:cs typeface="Times New Roman" pitchFamily="18" charset="0"/>
              </a:rPr>
              <a:t> at beginning and end</a:t>
            </a:r>
          </a:p>
        </p:txBody>
      </p:sp>
    </p:spTree>
    <p:extLst>
      <p:ext uri="{BB962C8B-B14F-4D97-AF65-F5344CB8AC3E}">
        <p14:creationId xmlns:p14="http://schemas.microsoft.com/office/powerpoint/2010/main" val="1462580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3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450" y="130175"/>
            <a:ext cx="4419498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400" b="1" dirty="0"/>
              <a:t>The problem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1450" y="434975"/>
            <a:ext cx="4343400" cy="2526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400"/>
              </a:lnSpc>
            </a:pPr>
            <a:r>
              <a:rPr sz="900" dirty="0">
                <a:latin typeface="Tahoma"/>
                <a:cs typeface="Tahoma"/>
              </a:rPr>
              <a:t>When a </a:t>
            </a:r>
            <a:r>
              <a:rPr sz="900" i="1" dirty="0">
                <a:solidFill>
                  <a:srgbClr val="0000FF"/>
                </a:solidFill>
                <a:latin typeface="Arial"/>
                <a:cs typeface="Arial"/>
              </a:rPr>
              <a:t>spell checker </a:t>
            </a:r>
            <a:r>
              <a:rPr sz="900" dirty="0">
                <a:latin typeface="Tahoma"/>
                <a:cs typeface="Tahoma"/>
              </a:rPr>
              <a:t>encounters a possible misspelling, it looks in its dictionary </a:t>
            </a:r>
            <a:r>
              <a:rPr sz="900" dirty="0" smtClean="0">
                <a:latin typeface="Tahoma"/>
                <a:cs typeface="Tahoma"/>
              </a:rPr>
              <a:t>for </a:t>
            </a:r>
            <a:r>
              <a:rPr sz="900" dirty="0">
                <a:latin typeface="Tahoma"/>
                <a:cs typeface="Tahoma"/>
              </a:rPr>
              <a:t>other words that are </a:t>
            </a:r>
            <a:r>
              <a:rPr sz="900" i="1" dirty="0" smtClean="0">
                <a:solidFill>
                  <a:srgbClr val="FF0000"/>
                </a:solidFill>
                <a:latin typeface="Arial"/>
                <a:cs typeface="Arial"/>
              </a:rPr>
              <a:t>close </a:t>
            </a:r>
            <a:r>
              <a:rPr sz="900" i="1" dirty="0">
                <a:solidFill>
                  <a:srgbClr val="FF0000"/>
                </a:solidFill>
                <a:latin typeface="Arial"/>
                <a:cs typeface="Arial"/>
              </a:rPr>
              <a:t>by</a:t>
            </a:r>
            <a:r>
              <a:rPr sz="900" dirty="0">
                <a:latin typeface="Tahoma"/>
                <a:cs typeface="Tahoma"/>
              </a:rPr>
              <a:t>.</a:t>
            </a:r>
          </a:p>
          <a:p>
            <a:pPr marL="246379">
              <a:lnSpc>
                <a:spcPts val="1400"/>
              </a:lnSpc>
              <a:spcBef>
                <a:spcPts val="315"/>
              </a:spcBef>
            </a:pPr>
            <a:r>
              <a:rPr sz="900" i="1" dirty="0">
                <a:solidFill>
                  <a:srgbClr val="0000FF"/>
                </a:solidFill>
                <a:latin typeface="Arial"/>
                <a:cs typeface="Arial"/>
              </a:rPr>
              <a:t>What is the appropriate notion of closeness </a:t>
            </a:r>
            <a:r>
              <a:rPr sz="900" i="1" dirty="0" smtClean="0">
                <a:solidFill>
                  <a:srgbClr val="0000FF"/>
                </a:solidFill>
                <a:latin typeface="Arial"/>
                <a:cs typeface="Arial"/>
              </a:rPr>
              <a:t>in </a:t>
            </a:r>
            <a:r>
              <a:rPr sz="900" i="1" dirty="0">
                <a:solidFill>
                  <a:srgbClr val="0000FF"/>
                </a:solidFill>
                <a:latin typeface="Arial"/>
                <a:cs typeface="Arial"/>
              </a:rPr>
              <a:t>this </a:t>
            </a:r>
            <a:r>
              <a:rPr sz="900" i="1" dirty="0" smtClean="0">
                <a:solidFill>
                  <a:srgbClr val="0000FF"/>
                </a:solidFill>
                <a:latin typeface="Arial"/>
                <a:cs typeface="Arial"/>
              </a:rPr>
              <a:t>case</a:t>
            </a:r>
            <a:r>
              <a:rPr sz="900" i="1" dirty="0">
                <a:solidFill>
                  <a:srgbClr val="0000FF"/>
                </a:solidFill>
                <a:latin typeface="Arial"/>
                <a:cs typeface="Arial"/>
              </a:rPr>
              <a:t>?</a:t>
            </a:r>
            <a:endParaRPr sz="900" dirty="0">
              <a:latin typeface="Arial"/>
              <a:cs typeface="Arial"/>
            </a:endParaRPr>
          </a:p>
          <a:p>
            <a:pPr>
              <a:lnSpc>
                <a:spcPts val="1400"/>
              </a:lnSpc>
              <a:spcBef>
                <a:spcPts val="5"/>
              </a:spcBef>
            </a:pPr>
            <a:endParaRPr sz="1100" dirty="0">
              <a:latin typeface="Times New Roman"/>
              <a:cs typeface="Times New Roman"/>
            </a:endParaRPr>
          </a:p>
          <a:p>
            <a:pPr marL="12700" marR="118745">
              <a:lnSpc>
                <a:spcPts val="1400"/>
              </a:lnSpc>
            </a:pPr>
            <a:r>
              <a:rPr sz="900" dirty="0">
                <a:latin typeface="Tahoma"/>
                <a:cs typeface="Tahoma"/>
              </a:rPr>
              <a:t>A natural measure of the distance between two strings is the extent to which </a:t>
            </a:r>
            <a:r>
              <a:rPr sz="900" dirty="0" smtClean="0">
                <a:latin typeface="Tahoma"/>
                <a:cs typeface="Tahoma"/>
              </a:rPr>
              <a:t>they </a:t>
            </a:r>
            <a:r>
              <a:rPr sz="900" dirty="0">
                <a:latin typeface="Tahoma"/>
                <a:cs typeface="Tahoma"/>
              </a:rPr>
              <a:t>can be </a:t>
            </a:r>
            <a:r>
              <a:rPr sz="900" i="1" dirty="0">
                <a:solidFill>
                  <a:srgbClr val="FF0000"/>
                </a:solidFill>
                <a:latin typeface="Arial"/>
                <a:cs typeface="Arial"/>
              </a:rPr>
              <a:t>aligned</a:t>
            </a:r>
            <a:r>
              <a:rPr sz="900" dirty="0">
                <a:latin typeface="Tahoma"/>
                <a:cs typeface="Tahoma"/>
              </a:rPr>
              <a:t>, or matched </a:t>
            </a:r>
            <a:r>
              <a:rPr sz="900" dirty="0" smtClean="0">
                <a:latin typeface="Tahoma"/>
                <a:cs typeface="Tahoma"/>
              </a:rPr>
              <a:t>up</a:t>
            </a:r>
            <a:r>
              <a:rPr sz="900" dirty="0">
                <a:latin typeface="Tahoma"/>
                <a:cs typeface="Tahoma"/>
              </a:rPr>
              <a:t>.</a:t>
            </a:r>
          </a:p>
          <a:p>
            <a:pPr marL="12700" marR="90805">
              <a:lnSpc>
                <a:spcPts val="1400"/>
              </a:lnSpc>
            </a:pPr>
            <a:r>
              <a:rPr sz="900" dirty="0">
                <a:latin typeface="Tahoma"/>
                <a:cs typeface="Tahoma"/>
              </a:rPr>
              <a:t>Technically, an alignment is simply a way of writing the strings one above the  other.</a:t>
            </a:r>
          </a:p>
          <a:p>
            <a:pPr marL="12700" marR="57785">
              <a:lnSpc>
                <a:spcPts val="1400"/>
              </a:lnSpc>
              <a:spcBef>
                <a:spcPts val="595"/>
              </a:spcBef>
            </a:pPr>
            <a:r>
              <a:rPr sz="900" dirty="0">
                <a:latin typeface="Tahoma"/>
                <a:cs typeface="Tahoma"/>
              </a:rPr>
              <a:t>The </a:t>
            </a:r>
            <a:r>
              <a:rPr sz="900" b="1" dirty="0">
                <a:latin typeface="Tahoma"/>
                <a:cs typeface="Tahoma"/>
              </a:rPr>
              <a:t>cost </a:t>
            </a:r>
            <a:r>
              <a:rPr sz="900" dirty="0">
                <a:latin typeface="Tahoma"/>
                <a:cs typeface="Tahoma"/>
              </a:rPr>
              <a:t>of an alignment is the number of columns in which the letters differ. </a:t>
            </a:r>
            <a:r>
              <a:rPr sz="900" dirty="0" smtClean="0">
                <a:latin typeface="Tahoma"/>
                <a:cs typeface="Tahoma"/>
              </a:rPr>
              <a:t>And </a:t>
            </a:r>
            <a:r>
              <a:rPr sz="900" dirty="0">
                <a:latin typeface="Tahoma"/>
                <a:cs typeface="Tahoma"/>
              </a:rPr>
              <a:t>the </a:t>
            </a:r>
            <a:r>
              <a:rPr sz="900" b="1" dirty="0">
                <a:latin typeface="Tahoma"/>
                <a:cs typeface="Tahoma"/>
              </a:rPr>
              <a:t>edit distance </a:t>
            </a:r>
            <a:r>
              <a:rPr sz="900" dirty="0">
                <a:latin typeface="Tahoma"/>
                <a:cs typeface="Tahoma"/>
              </a:rPr>
              <a:t>between two strings is the cost of their best possible </a:t>
            </a:r>
            <a:r>
              <a:rPr sz="900" dirty="0" smtClean="0">
                <a:latin typeface="Tahoma"/>
                <a:cs typeface="Tahoma"/>
              </a:rPr>
              <a:t>alignment</a:t>
            </a:r>
            <a:r>
              <a:rPr sz="900" dirty="0">
                <a:latin typeface="Tahoma"/>
                <a:cs typeface="Tahoma"/>
              </a:rPr>
              <a:t>.</a:t>
            </a:r>
          </a:p>
          <a:p>
            <a:pPr marL="12700" marR="139065">
              <a:lnSpc>
                <a:spcPts val="1400"/>
              </a:lnSpc>
              <a:spcBef>
                <a:spcPts val="595"/>
              </a:spcBef>
            </a:pPr>
            <a:r>
              <a:rPr sz="900" dirty="0">
                <a:latin typeface="Tahoma"/>
                <a:cs typeface="Tahoma"/>
              </a:rPr>
              <a:t>Edit distance is so named because it can also be thought of as </a:t>
            </a:r>
            <a:r>
              <a:rPr sz="900" i="1" dirty="0">
                <a:solidFill>
                  <a:srgbClr val="FF0000"/>
                </a:solidFill>
                <a:latin typeface="Arial"/>
                <a:cs typeface="Arial"/>
              </a:rPr>
              <a:t>the minimum  number of edits </a:t>
            </a:r>
            <a:r>
              <a:rPr sz="900" dirty="0">
                <a:latin typeface="Tahoma"/>
                <a:cs typeface="Tahoma"/>
              </a:rPr>
              <a:t>– </a:t>
            </a:r>
            <a:r>
              <a:rPr sz="900" b="1" dirty="0">
                <a:latin typeface="Tahoma"/>
                <a:cs typeface="Tahoma"/>
              </a:rPr>
              <a:t>insertions</a:t>
            </a:r>
            <a:r>
              <a:rPr sz="900" dirty="0">
                <a:latin typeface="Tahoma"/>
                <a:cs typeface="Tahoma"/>
              </a:rPr>
              <a:t>, </a:t>
            </a:r>
            <a:r>
              <a:rPr sz="900" b="1" dirty="0">
                <a:latin typeface="Tahoma"/>
                <a:cs typeface="Tahoma"/>
              </a:rPr>
              <a:t>deletions</a:t>
            </a:r>
            <a:r>
              <a:rPr sz="900" dirty="0">
                <a:latin typeface="Tahoma"/>
                <a:cs typeface="Tahoma"/>
              </a:rPr>
              <a:t>, and </a:t>
            </a:r>
            <a:r>
              <a:rPr sz="900" b="1" dirty="0">
                <a:latin typeface="Tahoma"/>
                <a:cs typeface="Tahoma"/>
              </a:rPr>
              <a:t>substitutions of characters </a:t>
            </a:r>
            <a:r>
              <a:rPr sz="900" dirty="0">
                <a:latin typeface="Tahoma"/>
                <a:cs typeface="Tahoma"/>
              </a:rPr>
              <a:t>–  needed to transform the first string into the </a:t>
            </a:r>
            <a:r>
              <a:rPr sz="900" dirty="0" smtClean="0">
                <a:latin typeface="Tahoma"/>
                <a:cs typeface="Tahoma"/>
              </a:rPr>
              <a:t>second</a:t>
            </a:r>
            <a:r>
              <a:rPr sz="900" dirty="0">
                <a:latin typeface="Tahoma"/>
                <a:cs typeface="Tahom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93359315"/>
      </p:ext>
    </p:extLst>
  </p:cSld>
  <p:clrMapOvr>
    <a:masterClrMapping/>
  </p:clrMapOvr>
  <p:transition>
    <p:cut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1732" y="130175"/>
            <a:ext cx="4419498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400" b="1" dirty="0"/>
              <a:t>A dynamic programming solution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250" y="434975"/>
            <a:ext cx="4190949" cy="2641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85875" marR="5080" indent="-1273810">
              <a:lnSpc>
                <a:spcPts val="1400"/>
              </a:lnSpc>
            </a:pPr>
            <a:r>
              <a:rPr sz="1000" dirty="0">
                <a:latin typeface="Tahoma"/>
                <a:cs typeface="Tahoma"/>
              </a:rPr>
              <a:t>When solving a problem by dynamic programming, the most crucial </a:t>
            </a:r>
            <a:r>
              <a:rPr sz="1000" dirty="0" smtClean="0">
                <a:latin typeface="Tahoma"/>
                <a:cs typeface="Tahoma"/>
              </a:rPr>
              <a:t>question</a:t>
            </a:r>
            <a:r>
              <a:rPr lang="en-US" sz="1000" dirty="0" smtClean="0">
                <a:latin typeface="Tahoma"/>
                <a:cs typeface="Tahoma"/>
              </a:rPr>
              <a:t> </a:t>
            </a:r>
            <a:r>
              <a:rPr sz="1000" dirty="0" smtClean="0">
                <a:latin typeface="Tahoma"/>
                <a:cs typeface="Tahoma"/>
              </a:rPr>
              <a:t>is</a:t>
            </a:r>
            <a:r>
              <a:rPr sz="1000" dirty="0">
                <a:latin typeface="Tahoma"/>
                <a:cs typeface="Tahoma"/>
              </a:rPr>
              <a:t>,  </a:t>
            </a:r>
            <a:r>
              <a:rPr sz="1000" dirty="0">
                <a:solidFill>
                  <a:srgbClr val="0000FF"/>
                </a:solidFill>
                <a:latin typeface="Tahoma"/>
                <a:cs typeface="Tahoma"/>
              </a:rPr>
              <a:t>What are the subproblems?</a:t>
            </a:r>
            <a:endParaRPr sz="1000" dirty="0">
              <a:latin typeface="Tahoma"/>
              <a:cs typeface="Tahoma"/>
            </a:endParaRPr>
          </a:p>
          <a:p>
            <a:pPr>
              <a:lnSpc>
                <a:spcPts val="1400"/>
              </a:lnSpc>
              <a:spcBef>
                <a:spcPts val="55"/>
              </a:spcBef>
            </a:pPr>
            <a:endParaRPr sz="1000" dirty="0">
              <a:latin typeface="Times New Roman"/>
              <a:cs typeface="Times New Roman"/>
            </a:endParaRPr>
          </a:p>
          <a:p>
            <a:pPr marL="12700">
              <a:lnSpc>
                <a:spcPts val="1400"/>
              </a:lnSpc>
            </a:pPr>
            <a:r>
              <a:rPr sz="1000" dirty="0">
                <a:latin typeface="Tahoma"/>
                <a:cs typeface="Tahoma"/>
              </a:rPr>
              <a:t>Our goal is to find the edit distance between two  strings</a:t>
            </a:r>
          </a:p>
          <a:p>
            <a:pPr algn="ctr">
              <a:lnSpc>
                <a:spcPts val="1400"/>
              </a:lnSpc>
              <a:spcBef>
                <a:spcPts val="605"/>
              </a:spcBef>
            </a:pPr>
            <a:r>
              <a:rPr sz="1000" i="1" dirty="0">
                <a:latin typeface="Arial"/>
                <a:cs typeface="Arial"/>
              </a:rPr>
              <a:t>x </a:t>
            </a:r>
            <a:r>
              <a:rPr sz="1000" dirty="0">
                <a:latin typeface="Tahoma"/>
                <a:cs typeface="Tahoma"/>
              </a:rPr>
              <a:t>[1</a:t>
            </a:r>
            <a:r>
              <a:rPr sz="1000" i="1" dirty="0">
                <a:latin typeface="Verdana"/>
                <a:cs typeface="Verdana"/>
              </a:rPr>
              <a:t>, . . . , </a:t>
            </a:r>
            <a:r>
              <a:rPr sz="1000" i="1" dirty="0">
                <a:latin typeface="Arial"/>
                <a:cs typeface="Arial"/>
              </a:rPr>
              <a:t>m</a:t>
            </a:r>
            <a:r>
              <a:rPr sz="1000" dirty="0">
                <a:latin typeface="Tahoma"/>
                <a:cs typeface="Tahoma"/>
              </a:rPr>
              <a:t>] and </a:t>
            </a:r>
            <a:r>
              <a:rPr sz="1000" i="1" dirty="0">
                <a:latin typeface="Arial"/>
                <a:cs typeface="Arial"/>
              </a:rPr>
              <a:t>y </a:t>
            </a:r>
            <a:r>
              <a:rPr sz="1000" dirty="0">
                <a:latin typeface="Tahoma"/>
                <a:cs typeface="Tahoma"/>
              </a:rPr>
              <a:t>[1</a:t>
            </a:r>
            <a:r>
              <a:rPr sz="1000" i="1" dirty="0">
                <a:latin typeface="Verdana"/>
                <a:cs typeface="Verdana"/>
              </a:rPr>
              <a:t>, . . . , </a:t>
            </a:r>
            <a:r>
              <a:rPr sz="1000" i="1" dirty="0">
                <a:latin typeface="Arial"/>
                <a:cs typeface="Arial"/>
              </a:rPr>
              <a:t>n</a:t>
            </a:r>
            <a:r>
              <a:rPr sz="1000" dirty="0">
                <a:latin typeface="Tahoma"/>
                <a:cs typeface="Tahoma"/>
              </a:rPr>
              <a:t>].</a:t>
            </a:r>
          </a:p>
          <a:p>
            <a:pPr>
              <a:lnSpc>
                <a:spcPts val="1400"/>
              </a:lnSpc>
              <a:spcBef>
                <a:spcPts val="55"/>
              </a:spcBef>
            </a:pPr>
            <a:endParaRPr sz="1000" dirty="0">
              <a:latin typeface="Times New Roman"/>
              <a:cs typeface="Times New Roman"/>
            </a:endParaRPr>
          </a:p>
          <a:p>
            <a:pPr marL="12700">
              <a:lnSpc>
                <a:spcPts val="1400"/>
              </a:lnSpc>
            </a:pPr>
            <a:r>
              <a:rPr sz="1000" dirty="0">
                <a:latin typeface="Tahoma"/>
                <a:cs typeface="Tahoma"/>
              </a:rPr>
              <a:t>For every </a:t>
            </a:r>
            <a:r>
              <a:rPr sz="1000" i="1" dirty="0">
                <a:latin typeface="Arial"/>
                <a:cs typeface="Arial"/>
              </a:rPr>
              <a:t>i </a:t>
            </a:r>
            <a:r>
              <a:rPr sz="1000" i="1" dirty="0">
                <a:latin typeface="Verdana"/>
                <a:cs typeface="Verdana"/>
              </a:rPr>
              <a:t>, </a:t>
            </a:r>
            <a:r>
              <a:rPr sz="1000" i="1" dirty="0">
                <a:latin typeface="Arial"/>
                <a:cs typeface="Arial"/>
              </a:rPr>
              <a:t>j </a:t>
            </a:r>
            <a:r>
              <a:rPr sz="1000" dirty="0">
                <a:latin typeface="Tahoma"/>
                <a:cs typeface="Tahoma"/>
              </a:rPr>
              <a:t>with 1 </a:t>
            </a:r>
            <a:r>
              <a:rPr sz="1000" dirty="0">
                <a:latin typeface="Lucida Sans Unicode"/>
                <a:cs typeface="Lucida Sans Unicode"/>
              </a:rPr>
              <a:t>≤ </a:t>
            </a:r>
            <a:r>
              <a:rPr sz="1000" i="1" dirty="0">
                <a:latin typeface="Arial"/>
                <a:cs typeface="Arial"/>
              </a:rPr>
              <a:t>i </a:t>
            </a:r>
            <a:r>
              <a:rPr sz="1000" dirty="0">
                <a:latin typeface="Lucida Sans Unicode"/>
                <a:cs typeface="Lucida Sans Unicode"/>
              </a:rPr>
              <a:t>≤ </a:t>
            </a:r>
            <a:r>
              <a:rPr sz="1000" i="1" dirty="0">
                <a:latin typeface="Arial"/>
                <a:cs typeface="Arial"/>
              </a:rPr>
              <a:t>m </a:t>
            </a:r>
            <a:r>
              <a:rPr sz="1000" dirty="0">
                <a:latin typeface="Tahoma"/>
                <a:cs typeface="Tahoma"/>
              </a:rPr>
              <a:t>and 1 </a:t>
            </a:r>
            <a:r>
              <a:rPr sz="1000" dirty="0">
                <a:latin typeface="Lucida Sans Unicode"/>
                <a:cs typeface="Lucida Sans Unicode"/>
              </a:rPr>
              <a:t>≤ </a:t>
            </a:r>
            <a:r>
              <a:rPr sz="1000" i="1" dirty="0">
                <a:latin typeface="Arial"/>
                <a:cs typeface="Arial"/>
              </a:rPr>
              <a:t>j </a:t>
            </a:r>
            <a:r>
              <a:rPr sz="1000" dirty="0">
                <a:latin typeface="Lucida Sans Unicode"/>
                <a:cs typeface="Lucida Sans Unicode"/>
              </a:rPr>
              <a:t>≤ </a:t>
            </a:r>
            <a:r>
              <a:rPr sz="1000" i="1" dirty="0">
                <a:latin typeface="Arial"/>
                <a:cs typeface="Arial"/>
              </a:rPr>
              <a:t>n </a:t>
            </a:r>
            <a:r>
              <a:rPr sz="1000" dirty="0">
                <a:latin typeface="Tahoma"/>
                <a:cs typeface="Tahoma"/>
              </a:rPr>
              <a:t>let</a:t>
            </a:r>
          </a:p>
          <a:p>
            <a:pPr marL="246379" marR="525780">
              <a:lnSpc>
                <a:spcPts val="1400"/>
              </a:lnSpc>
              <a:spcBef>
                <a:spcPts val="350"/>
              </a:spcBef>
            </a:pPr>
            <a:r>
              <a:rPr sz="1000" i="1" dirty="0">
                <a:latin typeface="Arial"/>
                <a:cs typeface="Arial"/>
              </a:rPr>
              <a:t>E </a:t>
            </a:r>
            <a:r>
              <a:rPr sz="1000" dirty="0">
                <a:latin typeface="Tahoma"/>
                <a:cs typeface="Tahoma"/>
              </a:rPr>
              <a:t>(</a:t>
            </a:r>
            <a:r>
              <a:rPr sz="1000" i="1" dirty="0">
                <a:latin typeface="Arial"/>
                <a:cs typeface="Arial"/>
              </a:rPr>
              <a:t>i</a:t>
            </a:r>
            <a:r>
              <a:rPr sz="1000" i="1" dirty="0">
                <a:latin typeface="Verdana"/>
                <a:cs typeface="Verdana"/>
              </a:rPr>
              <a:t>, </a:t>
            </a:r>
            <a:r>
              <a:rPr sz="1000" i="1" dirty="0">
                <a:latin typeface="Arial"/>
                <a:cs typeface="Arial"/>
              </a:rPr>
              <a:t>j</a:t>
            </a:r>
            <a:r>
              <a:rPr sz="1000" dirty="0">
                <a:latin typeface="Tahoma"/>
                <a:cs typeface="Tahoma"/>
              </a:rPr>
              <a:t>)</a:t>
            </a:r>
            <a:r>
              <a:rPr sz="1000" i="1" dirty="0">
                <a:latin typeface="Arial"/>
                <a:cs typeface="Arial"/>
              </a:rPr>
              <a:t>: the edit distance between some prefix of the first string,  </a:t>
            </a:r>
            <a:endParaRPr lang="en-US" sz="1000" i="1" dirty="0" smtClean="0">
              <a:latin typeface="Arial"/>
              <a:cs typeface="Arial"/>
            </a:endParaRPr>
          </a:p>
          <a:p>
            <a:pPr marL="246379" marR="525780">
              <a:lnSpc>
                <a:spcPts val="1400"/>
              </a:lnSpc>
              <a:spcBef>
                <a:spcPts val="350"/>
              </a:spcBef>
            </a:pPr>
            <a:r>
              <a:rPr sz="1000" i="1" dirty="0" smtClean="0">
                <a:latin typeface="Arial"/>
                <a:cs typeface="Arial"/>
              </a:rPr>
              <a:t>x </a:t>
            </a:r>
            <a:r>
              <a:rPr sz="1000" dirty="0">
                <a:latin typeface="Tahoma"/>
                <a:cs typeface="Tahoma"/>
              </a:rPr>
              <a:t>[1</a:t>
            </a:r>
            <a:r>
              <a:rPr sz="1000" i="1" dirty="0">
                <a:latin typeface="Verdana"/>
                <a:cs typeface="Verdana"/>
              </a:rPr>
              <a:t>, . . . , </a:t>
            </a:r>
            <a:r>
              <a:rPr sz="1000" i="1" dirty="0">
                <a:latin typeface="Arial"/>
                <a:cs typeface="Arial"/>
              </a:rPr>
              <a:t>i </a:t>
            </a:r>
            <a:r>
              <a:rPr sz="1000" dirty="0">
                <a:latin typeface="Tahoma"/>
                <a:cs typeface="Tahoma"/>
              </a:rPr>
              <a:t>]</a:t>
            </a:r>
            <a:r>
              <a:rPr sz="1000" i="1" dirty="0">
                <a:latin typeface="Arial"/>
                <a:cs typeface="Arial"/>
              </a:rPr>
              <a:t>, and some prefix of the second, y </a:t>
            </a:r>
            <a:r>
              <a:rPr sz="1000" dirty="0">
                <a:latin typeface="Tahoma"/>
                <a:cs typeface="Tahoma"/>
              </a:rPr>
              <a:t>[1</a:t>
            </a:r>
            <a:r>
              <a:rPr sz="1000" i="1" dirty="0">
                <a:latin typeface="Verdana"/>
                <a:cs typeface="Verdana"/>
              </a:rPr>
              <a:t>, . . . , </a:t>
            </a:r>
            <a:r>
              <a:rPr sz="1000" i="1" dirty="0">
                <a:latin typeface="Arial"/>
                <a:cs typeface="Arial"/>
              </a:rPr>
              <a:t>j</a:t>
            </a:r>
            <a:r>
              <a:rPr sz="1000" dirty="0" smtClean="0">
                <a:latin typeface="Tahoma"/>
                <a:cs typeface="Tahoma"/>
              </a:rPr>
              <a:t>]</a:t>
            </a:r>
            <a:r>
              <a:rPr sz="1000" i="1" dirty="0" smtClean="0">
                <a:latin typeface="Arial"/>
                <a:cs typeface="Arial"/>
              </a:rPr>
              <a:t>.</a:t>
            </a:r>
            <a:endParaRPr sz="1000" dirty="0">
              <a:latin typeface="Times New Roman"/>
              <a:cs typeface="Times New Roman"/>
            </a:endParaRPr>
          </a:p>
          <a:p>
            <a:pPr marL="12700" marR="126364" indent="121285">
              <a:lnSpc>
                <a:spcPts val="1400"/>
              </a:lnSpc>
              <a:spcBef>
                <a:spcPts val="775"/>
              </a:spcBef>
            </a:pPr>
            <a:r>
              <a:rPr sz="1000" i="1" dirty="0">
                <a:solidFill>
                  <a:srgbClr val="FF0000"/>
                </a:solidFill>
                <a:latin typeface="Arial"/>
                <a:cs typeface="Arial"/>
              </a:rPr>
              <a:t>E </a:t>
            </a:r>
            <a:r>
              <a:rPr sz="1000" dirty="0">
                <a:solidFill>
                  <a:srgbClr val="FF0000"/>
                </a:solidFill>
                <a:latin typeface="Tahoma"/>
                <a:cs typeface="Tahoma"/>
              </a:rPr>
              <a:t>(</a:t>
            </a:r>
            <a:r>
              <a:rPr sz="1000" i="1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1000" i="1" dirty="0">
                <a:solidFill>
                  <a:srgbClr val="FF0000"/>
                </a:solidFill>
                <a:latin typeface="Verdana"/>
                <a:cs typeface="Verdana"/>
              </a:rPr>
              <a:t>, </a:t>
            </a:r>
            <a:r>
              <a:rPr sz="1000" i="1" dirty="0">
                <a:solidFill>
                  <a:srgbClr val="FF0000"/>
                </a:solidFill>
                <a:latin typeface="Arial"/>
                <a:cs typeface="Arial"/>
              </a:rPr>
              <a:t>j</a:t>
            </a:r>
            <a:r>
              <a:rPr sz="1000" dirty="0">
                <a:solidFill>
                  <a:srgbClr val="FF0000"/>
                </a:solidFill>
                <a:latin typeface="Tahoma"/>
                <a:cs typeface="Tahoma"/>
              </a:rPr>
              <a:t>) = min </a:t>
            </a:r>
            <a:r>
              <a:rPr sz="1000" dirty="0">
                <a:solidFill>
                  <a:srgbClr val="FF0000"/>
                </a:solidFill>
                <a:latin typeface="Arial Unicode MS"/>
                <a:cs typeface="Arial Unicode MS"/>
              </a:rPr>
              <a:t>｛</a:t>
            </a:r>
            <a:r>
              <a:rPr sz="1000" dirty="0">
                <a:solidFill>
                  <a:srgbClr val="FF0000"/>
                </a:solidFill>
                <a:latin typeface="Tahoma"/>
                <a:cs typeface="Tahoma"/>
              </a:rPr>
              <a:t>1 + </a:t>
            </a:r>
            <a:r>
              <a:rPr sz="1000" i="1" dirty="0">
                <a:solidFill>
                  <a:srgbClr val="FF0000"/>
                </a:solidFill>
                <a:latin typeface="Arial"/>
                <a:cs typeface="Arial"/>
              </a:rPr>
              <a:t>E </a:t>
            </a:r>
            <a:r>
              <a:rPr sz="1000" dirty="0">
                <a:solidFill>
                  <a:srgbClr val="FF0000"/>
                </a:solidFill>
                <a:latin typeface="Tahoma"/>
                <a:cs typeface="Tahoma"/>
              </a:rPr>
              <a:t>(</a:t>
            </a:r>
            <a:r>
              <a:rPr sz="1000" i="1" dirty="0">
                <a:solidFill>
                  <a:srgbClr val="FF0000"/>
                </a:solidFill>
                <a:latin typeface="Arial"/>
                <a:cs typeface="Arial"/>
              </a:rPr>
              <a:t>i </a:t>
            </a:r>
            <a:r>
              <a:rPr sz="1000" dirty="0">
                <a:solidFill>
                  <a:srgbClr val="FF0000"/>
                </a:solidFill>
                <a:latin typeface="Lucida Sans Unicode"/>
                <a:cs typeface="Lucida Sans Unicode"/>
              </a:rPr>
              <a:t>− </a:t>
            </a:r>
            <a:r>
              <a:rPr sz="1000" dirty="0">
                <a:solidFill>
                  <a:srgbClr val="FF0000"/>
                </a:solidFill>
                <a:latin typeface="Tahoma"/>
                <a:cs typeface="Tahoma"/>
              </a:rPr>
              <a:t>1</a:t>
            </a:r>
            <a:r>
              <a:rPr sz="1000" i="1" dirty="0">
                <a:solidFill>
                  <a:srgbClr val="FF0000"/>
                </a:solidFill>
                <a:latin typeface="Verdana"/>
                <a:cs typeface="Verdana"/>
              </a:rPr>
              <a:t>, </a:t>
            </a:r>
            <a:r>
              <a:rPr sz="1000" i="1" dirty="0">
                <a:solidFill>
                  <a:srgbClr val="FF0000"/>
                </a:solidFill>
                <a:latin typeface="Arial"/>
                <a:cs typeface="Arial"/>
              </a:rPr>
              <a:t>j</a:t>
            </a:r>
            <a:r>
              <a:rPr sz="1000" dirty="0">
                <a:solidFill>
                  <a:srgbClr val="FF0000"/>
                </a:solidFill>
                <a:latin typeface="Tahoma"/>
                <a:cs typeface="Tahoma"/>
              </a:rPr>
              <a:t>)</a:t>
            </a:r>
            <a:r>
              <a:rPr sz="1000" i="1" dirty="0">
                <a:solidFill>
                  <a:srgbClr val="FF0000"/>
                </a:solidFill>
                <a:latin typeface="Verdana"/>
                <a:cs typeface="Verdana"/>
              </a:rPr>
              <a:t>, </a:t>
            </a:r>
            <a:r>
              <a:rPr sz="1000" dirty="0">
                <a:solidFill>
                  <a:srgbClr val="FF0000"/>
                </a:solidFill>
                <a:latin typeface="Tahoma"/>
                <a:cs typeface="Tahoma"/>
              </a:rPr>
              <a:t>1 + </a:t>
            </a:r>
            <a:r>
              <a:rPr sz="1000" i="1" dirty="0">
                <a:solidFill>
                  <a:srgbClr val="FF0000"/>
                </a:solidFill>
                <a:latin typeface="Arial"/>
                <a:cs typeface="Arial"/>
              </a:rPr>
              <a:t>E </a:t>
            </a:r>
            <a:r>
              <a:rPr sz="1000" dirty="0">
                <a:solidFill>
                  <a:srgbClr val="FF0000"/>
                </a:solidFill>
                <a:latin typeface="Tahoma"/>
                <a:cs typeface="Tahoma"/>
              </a:rPr>
              <a:t>(</a:t>
            </a:r>
            <a:r>
              <a:rPr sz="1000" i="1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1000" i="1" dirty="0">
                <a:solidFill>
                  <a:srgbClr val="FF0000"/>
                </a:solidFill>
                <a:latin typeface="Verdana"/>
                <a:cs typeface="Verdana"/>
              </a:rPr>
              <a:t>, </a:t>
            </a:r>
            <a:r>
              <a:rPr sz="1000" i="1" dirty="0">
                <a:solidFill>
                  <a:srgbClr val="FF0000"/>
                </a:solidFill>
                <a:latin typeface="Arial"/>
                <a:cs typeface="Arial"/>
              </a:rPr>
              <a:t>j </a:t>
            </a:r>
            <a:r>
              <a:rPr sz="1000" dirty="0">
                <a:solidFill>
                  <a:srgbClr val="FF0000"/>
                </a:solidFill>
                <a:latin typeface="Lucida Sans Unicode"/>
                <a:cs typeface="Lucida Sans Unicode"/>
              </a:rPr>
              <a:t>− </a:t>
            </a:r>
            <a:r>
              <a:rPr sz="1000" dirty="0">
                <a:solidFill>
                  <a:srgbClr val="FF0000"/>
                </a:solidFill>
                <a:latin typeface="Tahoma"/>
                <a:cs typeface="Tahoma"/>
              </a:rPr>
              <a:t>1)</a:t>
            </a:r>
            <a:r>
              <a:rPr sz="1000" i="1" dirty="0">
                <a:solidFill>
                  <a:srgbClr val="FF0000"/>
                </a:solidFill>
                <a:latin typeface="Verdana"/>
                <a:cs typeface="Verdana"/>
              </a:rPr>
              <a:t>, </a:t>
            </a:r>
            <a:r>
              <a:rPr sz="1000" dirty="0">
                <a:solidFill>
                  <a:srgbClr val="FF0000"/>
                </a:solidFill>
                <a:latin typeface="Times New Roman"/>
                <a:cs typeface="Times New Roman"/>
              </a:rPr>
              <a:t>diff</a:t>
            </a:r>
            <a:r>
              <a:rPr sz="1000" dirty="0">
                <a:solidFill>
                  <a:srgbClr val="FF0000"/>
                </a:solidFill>
                <a:latin typeface="Tahoma"/>
                <a:cs typeface="Tahoma"/>
              </a:rPr>
              <a:t>(</a:t>
            </a:r>
            <a:r>
              <a:rPr sz="1000" i="1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1000" i="1" dirty="0">
                <a:solidFill>
                  <a:srgbClr val="FF0000"/>
                </a:solidFill>
                <a:latin typeface="Verdana"/>
                <a:cs typeface="Verdana"/>
              </a:rPr>
              <a:t>, </a:t>
            </a:r>
            <a:r>
              <a:rPr sz="1000" i="1" dirty="0">
                <a:solidFill>
                  <a:srgbClr val="FF0000"/>
                </a:solidFill>
                <a:latin typeface="Arial"/>
                <a:cs typeface="Arial"/>
              </a:rPr>
              <a:t>j</a:t>
            </a:r>
            <a:r>
              <a:rPr sz="1000" dirty="0">
                <a:solidFill>
                  <a:srgbClr val="FF0000"/>
                </a:solidFill>
                <a:latin typeface="Tahoma"/>
                <a:cs typeface="Tahoma"/>
              </a:rPr>
              <a:t>) + </a:t>
            </a:r>
            <a:r>
              <a:rPr sz="1000" i="1" dirty="0">
                <a:solidFill>
                  <a:srgbClr val="FF0000"/>
                </a:solidFill>
                <a:latin typeface="Arial"/>
                <a:cs typeface="Arial"/>
              </a:rPr>
              <a:t>E </a:t>
            </a:r>
            <a:r>
              <a:rPr sz="1000" dirty="0">
                <a:solidFill>
                  <a:srgbClr val="FF0000"/>
                </a:solidFill>
                <a:latin typeface="Tahoma"/>
                <a:cs typeface="Tahoma"/>
              </a:rPr>
              <a:t>(</a:t>
            </a:r>
            <a:r>
              <a:rPr sz="1000" i="1" dirty="0">
                <a:solidFill>
                  <a:srgbClr val="FF0000"/>
                </a:solidFill>
                <a:latin typeface="Arial"/>
                <a:cs typeface="Arial"/>
              </a:rPr>
              <a:t>i </a:t>
            </a:r>
            <a:r>
              <a:rPr sz="1000" dirty="0">
                <a:solidFill>
                  <a:srgbClr val="FF0000"/>
                </a:solidFill>
                <a:latin typeface="Lucida Sans Unicode"/>
                <a:cs typeface="Lucida Sans Unicode"/>
              </a:rPr>
              <a:t>− </a:t>
            </a:r>
            <a:r>
              <a:rPr sz="1000" dirty="0">
                <a:solidFill>
                  <a:srgbClr val="FF0000"/>
                </a:solidFill>
                <a:latin typeface="Tahoma"/>
                <a:cs typeface="Tahoma"/>
              </a:rPr>
              <a:t>1</a:t>
            </a:r>
            <a:r>
              <a:rPr sz="1000" i="1" dirty="0">
                <a:solidFill>
                  <a:srgbClr val="FF0000"/>
                </a:solidFill>
                <a:latin typeface="Verdana"/>
                <a:cs typeface="Verdana"/>
              </a:rPr>
              <a:t>, </a:t>
            </a:r>
            <a:r>
              <a:rPr sz="1000" i="1" dirty="0">
                <a:solidFill>
                  <a:srgbClr val="FF0000"/>
                </a:solidFill>
                <a:latin typeface="Arial"/>
                <a:cs typeface="Arial"/>
              </a:rPr>
              <a:t>j </a:t>
            </a:r>
            <a:r>
              <a:rPr sz="1000" dirty="0">
                <a:solidFill>
                  <a:srgbClr val="FF0000"/>
                </a:solidFill>
                <a:latin typeface="Lucida Sans Unicode"/>
                <a:cs typeface="Lucida Sans Unicode"/>
              </a:rPr>
              <a:t>− </a:t>
            </a:r>
            <a:r>
              <a:rPr sz="1000" dirty="0">
                <a:solidFill>
                  <a:srgbClr val="FF0000"/>
                </a:solidFill>
                <a:latin typeface="Tahoma"/>
                <a:cs typeface="Tahoma"/>
              </a:rPr>
              <a:t>1) </a:t>
            </a:r>
            <a:r>
              <a:rPr lang="en-US" sz="1000" dirty="0" smtClean="0">
                <a:solidFill>
                  <a:srgbClr val="FF0000"/>
                </a:solidFill>
                <a:latin typeface="Tahoma"/>
                <a:cs typeface="Tahoma"/>
              </a:rPr>
              <a:t>}</a:t>
            </a:r>
            <a:r>
              <a:rPr sz="1000" dirty="0" smtClean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where </a:t>
            </a:r>
            <a:r>
              <a:rPr sz="1000" dirty="0">
                <a:latin typeface="Times New Roman"/>
                <a:cs typeface="Times New Roman"/>
              </a:rPr>
              <a:t>diff</a:t>
            </a:r>
            <a:r>
              <a:rPr sz="1000" dirty="0">
                <a:latin typeface="Tahoma"/>
                <a:cs typeface="Tahoma"/>
              </a:rPr>
              <a:t>(</a:t>
            </a:r>
            <a:r>
              <a:rPr sz="1000" i="1" dirty="0">
                <a:latin typeface="Arial"/>
                <a:cs typeface="Arial"/>
              </a:rPr>
              <a:t>i</a:t>
            </a:r>
            <a:r>
              <a:rPr sz="1000" i="1" dirty="0">
                <a:latin typeface="Verdana"/>
                <a:cs typeface="Verdana"/>
              </a:rPr>
              <a:t>, </a:t>
            </a:r>
            <a:r>
              <a:rPr sz="1000" i="1" dirty="0">
                <a:latin typeface="Arial"/>
                <a:cs typeface="Arial"/>
              </a:rPr>
              <a:t>j</a:t>
            </a:r>
            <a:r>
              <a:rPr sz="1000" dirty="0">
                <a:latin typeface="Tahoma"/>
                <a:cs typeface="Tahoma"/>
              </a:rPr>
              <a:t>) is defined to be 0 if </a:t>
            </a:r>
            <a:r>
              <a:rPr sz="1000" i="1" dirty="0">
                <a:latin typeface="Arial"/>
                <a:cs typeface="Arial"/>
              </a:rPr>
              <a:t>x </a:t>
            </a:r>
            <a:r>
              <a:rPr sz="1000" dirty="0">
                <a:latin typeface="Tahoma"/>
                <a:cs typeface="Tahoma"/>
              </a:rPr>
              <a:t>[</a:t>
            </a:r>
            <a:r>
              <a:rPr sz="1000" i="1" dirty="0">
                <a:latin typeface="Arial"/>
                <a:cs typeface="Arial"/>
              </a:rPr>
              <a:t>i </a:t>
            </a:r>
            <a:r>
              <a:rPr sz="1000" dirty="0">
                <a:latin typeface="Tahoma"/>
                <a:cs typeface="Tahoma"/>
              </a:rPr>
              <a:t>] = </a:t>
            </a:r>
            <a:r>
              <a:rPr sz="1000" i="1" dirty="0">
                <a:latin typeface="Arial"/>
                <a:cs typeface="Arial"/>
              </a:rPr>
              <a:t>y </a:t>
            </a:r>
            <a:r>
              <a:rPr sz="1000" dirty="0" smtClean="0">
                <a:latin typeface="Tahoma"/>
                <a:cs typeface="Tahoma"/>
              </a:rPr>
              <a:t>[</a:t>
            </a:r>
            <a:r>
              <a:rPr lang="en-US" sz="1000" dirty="0" smtClean="0">
                <a:latin typeface="Tahoma"/>
                <a:cs typeface="Tahoma"/>
              </a:rPr>
              <a:t> </a:t>
            </a:r>
            <a:r>
              <a:rPr sz="1000" i="1" dirty="0" smtClean="0">
                <a:latin typeface="Arial"/>
                <a:cs typeface="Arial"/>
              </a:rPr>
              <a:t>j</a:t>
            </a:r>
            <a:r>
              <a:rPr sz="1000" dirty="0">
                <a:latin typeface="Tahoma"/>
                <a:cs typeface="Tahoma"/>
              </a:rPr>
              <a:t>] and 1 otherwise.</a:t>
            </a:r>
          </a:p>
        </p:txBody>
      </p:sp>
    </p:spTree>
    <p:extLst>
      <p:ext uri="{BB962C8B-B14F-4D97-AF65-F5344CB8AC3E}">
        <p14:creationId xmlns:p14="http://schemas.microsoft.com/office/powerpoint/2010/main" val="579270479"/>
      </p:ext>
    </p:extLst>
  </p:cSld>
  <p:clrMapOvr>
    <a:masterClrMapping/>
  </p:clrMapOvr>
  <p:transition>
    <p:cut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3901" y="130175"/>
            <a:ext cx="4419498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400" b="1" dirty="0"/>
              <a:t>The algorithm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09650" y="511175"/>
            <a:ext cx="3048000" cy="12567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1818005" algn="ctr">
              <a:lnSpc>
                <a:spcPts val="1400"/>
              </a:lnSpc>
            </a:pPr>
            <a:r>
              <a:rPr sz="900" b="1" dirty="0">
                <a:latin typeface="Tahoma"/>
                <a:cs typeface="Tahoma"/>
              </a:rPr>
              <a:t>for  </a:t>
            </a:r>
            <a:r>
              <a:rPr sz="900" i="1" dirty="0">
                <a:latin typeface="Arial"/>
                <a:cs typeface="Arial"/>
              </a:rPr>
              <a:t>i </a:t>
            </a:r>
            <a:r>
              <a:rPr sz="900" dirty="0">
                <a:latin typeface="Tahoma"/>
                <a:cs typeface="Tahoma"/>
              </a:rPr>
              <a:t>= 0 </a:t>
            </a:r>
            <a:r>
              <a:rPr sz="900" b="1" dirty="0">
                <a:latin typeface="Tahoma"/>
                <a:cs typeface="Tahoma"/>
              </a:rPr>
              <a:t>to </a:t>
            </a:r>
            <a:r>
              <a:rPr sz="900" i="1" dirty="0">
                <a:latin typeface="Arial"/>
                <a:cs typeface="Arial"/>
              </a:rPr>
              <a:t>m </a:t>
            </a:r>
            <a:r>
              <a:rPr sz="900" b="1" dirty="0">
                <a:latin typeface="Tahoma"/>
                <a:cs typeface="Tahoma"/>
              </a:rPr>
              <a:t>do</a:t>
            </a:r>
            <a:endParaRPr sz="900" dirty="0">
              <a:latin typeface="Tahoma"/>
              <a:cs typeface="Tahoma"/>
            </a:endParaRPr>
          </a:p>
          <a:p>
            <a:pPr marR="1722755" algn="ctr">
              <a:lnSpc>
                <a:spcPts val="1400"/>
              </a:lnSpc>
              <a:spcBef>
                <a:spcPts val="10"/>
              </a:spcBef>
            </a:pPr>
            <a:r>
              <a:rPr sz="900" i="1" dirty="0">
                <a:latin typeface="Arial"/>
                <a:cs typeface="Arial"/>
              </a:rPr>
              <a:t>E </a:t>
            </a:r>
            <a:r>
              <a:rPr sz="900" dirty="0">
                <a:latin typeface="Tahoma"/>
                <a:cs typeface="Tahoma"/>
              </a:rPr>
              <a:t>(</a:t>
            </a:r>
            <a:r>
              <a:rPr sz="900" i="1" dirty="0">
                <a:latin typeface="Arial"/>
                <a:cs typeface="Arial"/>
              </a:rPr>
              <a:t>i</a:t>
            </a:r>
            <a:r>
              <a:rPr sz="900" i="1" dirty="0">
                <a:latin typeface="Verdana"/>
                <a:cs typeface="Verdana"/>
              </a:rPr>
              <a:t>, </a:t>
            </a:r>
            <a:r>
              <a:rPr sz="900" dirty="0">
                <a:latin typeface="Tahoma"/>
                <a:cs typeface="Tahoma"/>
              </a:rPr>
              <a:t>0) = </a:t>
            </a:r>
            <a:r>
              <a:rPr sz="900" i="1" dirty="0">
                <a:latin typeface="Arial"/>
                <a:cs typeface="Arial"/>
              </a:rPr>
              <a:t>i</a:t>
            </a:r>
            <a:endParaRPr sz="900" dirty="0">
              <a:latin typeface="Arial"/>
              <a:cs typeface="Arial"/>
            </a:endParaRPr>
          </a:p>
          <a:p>
            <a:pPr marR="1847850" algn="ctr">
              <a:lnSpc>
                <a:spcPts val="1400"/>
              </a:lnSpc>
              <a:spcBef>
                <a:spcPts val="10"/>
              </a:spcBef>
            </a:pPr>
            <a:r>
              <a:rPr sz="900" b="1" dirty="0">
                <a:latin typeface="Tahoma"/>
                <a:cs typeface="Tahoma"/>
              </a:rPr>
              <a:t>for  </a:t>
            </a:r>
            <a:r>
              <a:rPr sz="900" i="1" dirty="0">
                <a:latin typeface="Arial"/>
                <a:cs typeface="Arial"/>
              </a:rPr>
              <a:t>j </a:t>
            </a:r>
            <a:r>
              <a:rPr sz="900" dirty="0">
                <a:latin typeface="Tahoma"/>
                <a:cs typeface="Tahoma"/>
              </a:rPr>
              <a:t>= 1 </a:t>
            </a:r>
            <a:r>
              <a:rPr sz="900" b="1" dirty="0">
                <a:latin typeface="Tahoma"/>
                <a:cs typeface="Tahoma"/>
              </a:rPr>
              <a:t>to </a:t>
            </a:r>
            <a:r>
              <a:rPr sz="900" i="1" dirty="0">
                <a:latin typeface="Arial"/>
                <a:cs typeface="Arial"/>
              </a:rPr>
              <a:t>n </a:t>
            </a:r>
            <a:r>
              <a:rPr sz="900" b="1" dirty="0">
                <a:latin typeface="Tahoma"/>
                <a:cs typeface="Tahoma"/>
              </a:rPr>
              <a:t>do</a:t>
            </a:r>
            <a:endParaRPr sz="900" dirty="0">
              <a:latin typeface="Tahoma"/>
              <a:cs typeface="Tahoma"/>
            </a:endParaRPr>
          </a:p>
          <a:p>
            <a:pPr marR="1717039" algn="ctr">
              <a:lnSpc>
                <a:spcPts val="1400"/>
              </a:lnSpc>
              <a:spcBef>
                <a:spcPts val="10"/>
              </a:spcBef>
            </a:pPr>
            <a:r>
              <a:rPr sz="900" i="1" dirty="0">
                <a:latin typeface="Arial"/>
                <a:cs typeface="Arial"/>
              </a:rPr>
              <a:t>E </a:t>
            </a:r>
            <a:r>
              <a:rPr sz="900" dirty="0">
                <a:latin typeface="Tahoma"/>
                <a:cs typeface="Tahoma"/>
              </a:rPr>
              <a:t>(0</a:t>
            </a:r>
            <a:r>
              <a:rPr sz="900" i="1" dirty="0">
                <a:latin typeface="Verdana"/>
                <a:cs typeface="Verdana"/>
              </a:rPr>
              <a:t>, </a:t>
            </a:r>
            <a:r>
              <a:rPr sz="900" i="1" dirty="0">
                <a:latin typeface="Arial"/>
                <a:cs typeface="Arial"/>
              </a:rPr>
              <a:t>j</a:t>
            </a:r>
            <a:r>
              <a:rPr sz="900" dirty="0">
                <a:latin typeface="Tahoma"/>
                <a:cs typeface="Tahoma"/>
              </a:rPr>
              <a:t>) = </a:t>
            </a:r>
            <a:r>
              <a:rPr sz="900" i="1" dirty="0">
                <a:latin typeface="Arial"/>
                <a:cs typeface="Arial"/>
              </a:rPr>
              <a:t>j</a:t>
            </a:r>
            <a:endParaRPr sz="900" dirty="0">
              <a:latin typeface="Arial"/>
              <a:cs typeface="Arial"/>
            </a:endParaRPr>
          </a:p>
          <a:p>
            <a:pPr marR="1818005" algn="ctr">
              <a:lnSpc>
                <a:spcPts val="1400"/>
              </a:lnSpc>
              <a:spcBef>
                <a:spcPts val="10"/>
              </a:spcBef>
            </a:pPr>
            <a:r>
              <a:rPr sz="900" b="1" dirty="0">
                <a:latin typeface="Tahoma"/>
                <a:cs typeface="Tahoma"/>
              </a:rPr>
              <a:t>for  </a:t>
            </a:r>
            <a:r>
              <a:rPr sz="900" i="1" dirty="0">
                <a:latin typeface="Arial"/>
                <a:cs typeface="Arial"/>
              </a:rPr>
              <a:t>i </a:t>
            </a:r>
            <a:r>
              <a:rPr sz="900" dirty="0">
                <a:latin typeface="Tahoma"/>
                <a:cs typeface="Tahoma"/>
              </a:rPr>
              <a:t>= 1 </a:t>
            </a:r>
            <a:r>
              <a:rPr sz="900" b="1" dirty="0">
                <a:latin typeface="Tahoma"/>
                <a:cs typeface="Tahoma"/>
              </a:rPr>
              <a:t>to </a:t>
            </a:r>
            <a:r>
              <a:rPr sz="900" i="1" dirty="0">
                <a:latin typeface="Arial"/>
                <a:cs typeface="Arial"/>
              </a:rPr>
              <a:t>m </a:t>
            </a:r>
            <a:r>
              <a:rPr sz="900" b="1" dirty="0">
                <a:latin typeface="Tahoma"/>
                <a:cs typeface="Tahoma"/>
              </a:rPr>
              <a:t>do</a:t>
            </a:r>
            <a:endParaRPr sz="900" dirty="0">
              <a:latin typeface="Tahoma"/>
              <a:cs typeface="Tahoma"/>
            </a:endParaRPr>
          </a:p>
          <a:p>
            <a:pPr marL="246379">
              <a:lnSpc>
                <a:spcPts val="1400"/>
              </a:lnSpc>
              <a:spcBef>
                <a:spcPts val="10"/>
              </a:spcBef>
            </a:pPr>
            <a:r>
              <a:rPr sz="900" b="1" dirty="0">
                <a:latin typeface="Tahoma"/>
                <a:cs typeface="Tahoma"/>
              </a:rPr>
              <a:t>for  </a:t>
            </a:r>
            <a:r>
              <a:rPr sz="900" i="1" dirty="0">
                <a:latin typeface="Arial"/>
                <a:cs typeface="Arial"/>
              </a:rPr>
              <a:t>j </a:t>
            </a:r>
            <a:r>
              <a:rPr sz="900" dirty="0">
                <a:latin typeface="Tahoma"/>
                <a:cs typeface="Tahoma"/>
              </a:rPr>
              <a:t>= 1 </a:t>
            </a:r>
            <a:r>
              <a:rPr sz="900" b="1" dirty="0">
                <a:latin typeface="Tahoma"/>
                <a:cs typeface="Tahoma"/>
              </a:rPr>
              <a:t>to </a:t>
            </a:r>
            <a:r>
              <a:rPr sz="900" i="1" dirty="0">
                <a:latin typeface="Arial"/>
                <a:cs typeface="Arial"/>
              </a:rPr>
              <a:t>n </a:t>
            </a:r>
            <a:r>
              <a:rPr sz="900" b="1" dirty="0">
                <a:latin typeface="Tahoma"/>
                <a:cs typeface="Tahoma"/>
              </a:rPr>
              <a:t>do</a:t>
            </a:r>
            <a:endParaRPr sz="900" dirty="0">
              <a:latin typeface="Tahoma"/>
              <a:cs typeface="Tahoma"/>
            </a:endParaRPr>
          </a:p>
          <a:p>
            <a:pPr marL="480695">
              <a:lnSpc>
                <a:spcPts val="1400"/>
              </a:lnSpc>
              <a:spcBef>
                <a:spcPts val="10"/>
              </a:spcBef>
            </a:pPr>
            <a:r>
              <a:rPr sz="900" i="1" dirty="0">
                <a:latin typeface="Arial"/>
                <a:cs typeface="Arial"/>
              </a:rPr>
              <a:t>E </a:t>
            </a:r>
            <a:r>
              <a:rPr sz="900" dirty="0">
                <a:latin typeface="Tahoma"/>
                <a:cs typeface="Tahoma"/>
              </a:rPr>
              <a:t>(</a:t>
            </a:r>
            <a:r>
              <a:rPr sz="900" i="1" dirty="0">
                <a:latin typeface="Arial"/>
                <a:cs typeface="Arial"/>
              </a:rPr>
              <a:t>i</a:t>
            </a:r>
            <a:r>
              <a:rPr sz="900" i="1" dirty="0">
                <a:latin typeface="Verdana"/>
                <a:cs typeface="Verdana"/>
              </a:rPr>
              <a:t>, </a:t>
            </a:r>
            <a:r>
              <a:rPr sz="900" i="1" dirty="0">
                <a:latin typeface="Arial"/>
                <a:cs typeface="Arial"/>
              </a:rPr>
              <a:t>j</a:t>
            </a:r>
            <a:r>
              <a:rPr sz="900" dirty="0">
                <a:latin typeface="Tahoma"/>
                <a:cs typeface="Tahoma"/>
              </a:rPr>
              <a:t>) = min </a:t>
            </a:r>
            <a:r>
              <a:rPr sz="900" dirty="0">
                <a:latin typeface="Arial Unicode MS"/>
                <a:cs typeface="Arial Unicode MS"/>
              </a:rPr>
              <a:t>｛</a:t>
            </a:r>
            <a:r>
              <a:rPr sz="900" dirty="0">
                <a:latin typeface="Tahoma"/>
                <a:cs typeface="Tahoma"/>
              </a:rPr>
              <a:t>1  + </a:t>
            </a:r>
            <a:r>
              <a:rPr sz="900" i="1" dirty="0">
                <a:latin typeface="Arial"/>
                <a:cs typeface="Arial"/>
              </a:rPr>
              <a:t>E </a:t>
            </a:r>
            <a:r>
              <a:rPr sz="900" dirty="0">
                <a:latin typeface="Tahoma"/>
                <a:cs typeface="Tahoma"/>
              </a:rPr>
              <a:t>(</a:t>
            </a:r>
            <a:r>
              <a:rPr sz="900" i="1" dirty="0">
                <a:latin typeface="Arial"/>
                <a:cs typeface="Arial"/>
              </a:rPr>
              <a:t>i </a:t>
            </a:r>
            <a:r>
              <a:rPr sz="900" dirty="0">
                <a:latin typeface="Lucida Sans Unicode"/>
                <a:cs typeface="Lucida Sans Unicode"/>
              </a:rPr>
              <a:t>− </a:t>
            </a:r>
            <a:r>
              <a:rPr sz="900" dirty="0">
                <a:latin typeface="Tahoma"/>
                <a:cs typeface="Tahoma"/>
              </a:rPr>
              <a:t>1</a:t>
            </a:r>
            <a:r>
              <a:rPr sz="900" i="1" dirty="0">
                <a:latin typeface="Verdana"/>
                <a:cs typeface="Verdana"/>
              </a:rPr>
              <a:t>, </a:t>
            </a:r>
            <a:r>
              <a:rPr sz="900" i="1" dirty="0">
                <a:latin typeface="Arial"/>
                <a:cs typeface="Arial"/>
              </a:rPr>
              <a:t>j</a:t>
            </a:r>
            <a:r>
              <a:rPr sz="900" dirty="0">
                <a:latin typeface="Tahoma"/>
                <a:cs typeface="Tahoma"/>
              </a:rPr>
              <a:t>)</a:t>
            </a:r>
            <a:r>
              <a:rPr sz="900" i="1" dirty="0">
                <a:latin typeface="Verdana"/>
                <a:cs typeface="Verdana"/>
              </a:rPr>
              <a:t>, </a:t>
            </a:r>
            <a:r>
              <a:rPr sz="900" dirty="0">
                <a:latin typeface="Tahoma"/>
                <a:cs typeface="Tahoma"/>
              </a:rPr>
              <a:t>1 + </a:t>
            </a:r>
            <a:r>
              <a:rPr sz="900" i="1" dirty="0">
                <a:latin typeface="Arial"/>
                <a:cs typeface="Arial"/>
              </a:rPr>
              <a:t>E </a:t>
            </a:r>
            <a:r>
              <a:rPr sz="900" dirty="0">
                <a:latin typeface="Tahoma"/>
                <a:cs typeface="Tahoma"/>
              </a:rPr>
              <a:t>(</a:t>
            </a:r>
            <a:r>
              <a:rPr sz="900" i="1" dirty="0">
                <a:latin typeface="Arial"/>
                <a:cs typeface="Arial"/>
              </a:rPr>
              <a:t>i</a:t>
            </a:r>
            <a:r>
              <a:rPr sz="900" i="1" dirty="0">
                <a:latin typeface="Verdana"/>
                <a:cs typeface="Verdana"/>
              </a:rPr>
              <a:t>, </a:t>
            </a:r>
            <a:r>
              <a:rPr sz="900" i="1" dirty="0">
                <a:latin typeface="Arial"/>
                <a:cs typeface="Arial"/>
              </a:rPr>
              <a:t>j </a:t>
            </a:r>
            <a:r>
              <a:rPr sz="900" dirty="0">
                <a:latin typeface="Lucida Sans Unicode"/>
                <a:cs typeface="Lucida Sans Unicode"/>
              </a:rPr>
              <a:t>− </a:t>
            </a:r>
            <a:r>
              <a:rPr sz="900" dirty="0">
                <a:latin typeface="Tahoma"/>
                <a:cs typeface="Tahoma"/>
              </a:rPr>
              <a:t>1)</a:t>
            </a:r>
            <a:r>
              <a:rPr sz="900" i="1" dirty="0">
                <a:latin typeface="Verdana"/>
                <a:cs typeface="Verdana"/>
              </a:rPr>
              <a:t>,</a:t>
            </a:r>
            <a:endParaRPr sz="900" dirty="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62250" y="1767929"/>
            <a:ext cx="141097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900" dirty="0">
                <a:latin typeface="Times New Roman"/>
                <a:cs typeface="Times New Roman"/>
              </a:rPr>
              <a:t>diff</a:t>
            </a:r>
            <a:r>
              <a:rPr sz="900" dirty="0">
                <a:latin typeface="Tahoma"/>
                <a:cs typeface="Tahoma"/>
              </a:rPr>
              <a:t>(</a:t>
            </a:r>
            <a:r>
              <a:rPr sz="900" i="1" dirty="0">
                <a:latin typeface="Arial"/>
                <a:cs typeface="Arial"/>
              </a:rPr>
              <a:t>i</a:t>
            </a:r>
            <a:r>
              <a:rPr sz="900" i="1" dirty="0">
                <a:latin typeface="Verdana"/>
                <a:cs typeface="Verdana"/>
              </a:rPr>
              <a:t>, </a:t>
            </a:r>
            <a:r>
              <a:rPr sz="900" i="1" dirty="0">
                <a:latin typeface="Arial"/>
                <a:cs typeface="Arial"/>
              </a:rPr>
              <a:t>j</a:t>
            </a:r>
            <a:r>
              <a:rPr sz="900" dirty="0">
                <a:latin typeface="Tahoma"/>
                <a:cs typeface="Tahoma"/>
              </a:rPr>
              <a:t>) + </a:t>
            </a:r>
            <a:r>
              <a:rPr sz="900" i="1" dirty="0">
                <a:latin typeface="Arial"/>
                <a:cs typeface="Arial"/>
              </a:rPr>
              <a:t>E </a:t>
            </a:r>
            <a:r>
              <a:rPr sz="900" dirty="0">
                <a:latin typeface="Tahoma"/>
                <a:cs typeface="Tahoma"/>
              </a:rPr>
              <a:t>(</a:t>
            </a:r>
            <a:r>
              <a:rPr sz="900" i="1" dirty="0">
                <a:latin typeface="Arial"/>
                <a:cs typeface="Arial"/>
              </a:rPr>
              <a:t>i </a:t>
            </a:r>
            <a:r>
              <a:rPr sz="900" dirty="0">
                <a:latin typeface="Lucida Sans Unicode"/>
                <a:cs typeface="Lucida Sans Unicode"/>
              </a:rPr>
              <a:t>− </a:t>
            </a:r>
            <a:r>
              <a:rPr sz="900" dirty="0">
                <a:latin typeface="Tahoma"/>
                <a:cs typeface="Tahoma"/>
              </a:rPr>
              <a:t>1</a:t>
            </a:r>
            <a:r>
              <a:rPr sz="900" i="1" dirty="0">
                <a:latin typeface="Verdana"/>
                <a:cs typeface="Verdana"/>
              </a:rPr>
              <a:t>, </a:t>
            </a:r>
            <a:r>
              <a:rPr sz="900" i="1" dirty="0">
                <a:latin typeface="Arial"/>
                <a:cs typeface="Arial"/>
              </a:rPr>
              <a:t>j </a:t>
            </a:r>
            <a:r>
              <a:rPr sz="900" dirty="0">
                <a:latin typeface="Lucida Sans Unicode"/>
                <a:cs typeface="Lucida Sans Unicode"/>
              </a:rPr>
              <a:t>− </a:t>
            </a:r>
            <a:r>
              <a:rPr sz="900" dirty="0">
                <a:latin typeface="Tahoma"/>
                <a:cs typeface="Tahoma"/>
              </a:rPr>
              <a:t>1</a:t>
            </a:r>
            <a:r>
              <a:rPr sz="900" dirty="0" smtClean="0">
                <a:latin typeface="Tahoma"/>
                <a:cs typeface="Tahoma"/>
              </a:rPr>
              <a:t>)</a:t>
            </a:r>
            <a:r>
              <a:rPr lang="en-US" sz="900" dirty="0" smtClean="0">
                <a:latin typeface="Tahoma"/>
                <a:cs typeface="Tahoma"/>
              </a:rPr>
              <a:t>}</a:t>
            </a:r>
            <a:r>
              <a:rPr sz="1350" baseline="43209" dirty="0" smtClean="0">
                <a:latin typeface="Arial Unicode MS"/>
                <a:cs typeface="Arial Unicode MS"/>
              </a:rPr>
              <a:t> </a:t>
            </a:r>
            <a:endParaRPr sz="1350" baseline="43209" dirty="0">
              <a:latin typeface="Arial Unicode MS"/>
              <a:cs typeface="Arial Unicode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0735" y="2025969"/>
            <a:ext cx="1905000" cy="4360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8265">
              <a:lnSpc>
                <a:spcPts val="1400"/>
              </a:lnSpc>
            </a:pPr>
            <a:r>
              <a:rPr sz="900" dirty="0">
                <a:latin typeface="Tahoma"/>
                <a:cs typeface="Tahoma"/>
              </a:rPr>
              <a:t>return </a:t>
            </a:r>
            <a:r>
              <a:rPr sz="900" i="1" dirty="0">
                <a:latin typeface="Arial"/>
                <a:cs typeface="Arial"/>
              </a:rPr>
              <a:t>E </a:t>
            </a:r>
            <a:r>
              <a:rPr sz="900" dirty="0">
                <a:latin typeface="Tahoma"/>
                <a:cs typeface="Tahoma"/>
              </a:rPr>
              <a:t>(</a:t>
            </a:r>
            <a:r>
              <a:rPr sz="900" i="1" dirty="0">
                <a:latin typeface="Arial"/>
                <a:cs typeface="Arial"/>
              </a:rPr>
              <a:t>m</a:t>
            </a:r>
            <a:r>
              <a:rPr sz="900" i="1" dirty="0">
                <a:latin typeface="Verdana"/>
                <a:cs typeface="Verdana"/>
              </a:rPr>
              <a:t>, </a:t>
            </a:r>
            <a:r>
              <a:rPr sz="900" i="1" dirty="0">
                <a:latin typeface="Arial"/>
                <a:cs typeface="Arial"/>
              </a:rPr>
              <a:t>n</a:t>
            </a:r>
            <a:r>
              <a:rPr sz="900" dirty="0">
                <a:latin typeface="Tahoma"/>
                <a:cs typeface="Tahoma"/>
              </a:rPr>
              <a:t>)</a:t>
            </a:r>
          </a:p>
          <a:p>
            <a:pPr marL="12700">
              <a:lnSpc>
                <a:spcPts val="1400"/>
              </a:lnSpc>
              <a:spcBef>
                <a:spcPts val="615"/>
              </a:spcBef>
            </a:pPr>
            <a:r>
              <a:rPr sz="900" dirty="0">
                <a:latin typeface="Tahoma"/>
                <a:cs typeface="Tahoma"/>
              </a:rPr>
              <a:t>The over running time is </a:t>
            </a:r>
            <a:r>
              <a:rPr sz="900" i="1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900" dirty="0">
                <a:solidFill>
                  <a:srgbClr val="FF0000"/>
                </a:solidFill>
                <a:latin typeface="Tahoma"/>
                <a:cs typeface="Tahoma"/>
              </a:rPr>
              <a:t>(</a:t>
            </a:r>
            <a:r>
              <a:rPr sz="900" i="1" dirty="0">
                <a:solidFill>
                  <a:srgbClr val="FF0000"/>
                </a:solidFill>
                <a:latin typeface="Arial"/>
                <a:cs typeface="Arial"/>
              </a:rPr>
              <a:t>m </a:t>
            </a:r>
            <a:r>
              <a:rPr sz="900" dirty="0">
                <a:solidFill>
                  <a:srgbClr val="FF0000"/>
                </a:solidFill>
                <a:latin typeface="Lucida Sans Unicode"/>
                <a:cs typeface="Lucida Sans Unicode"/>
              </a:rPr>
              <a:t>· </a:t>
            </a:r>
            <a:r>
              <a:rPr sz="900" i="1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900" dirty="0">
                <a:solidFill>
                  <a:srgbClr val="FF0000"/>
                </a:solidFill>
                <a:latin typeface="Tahoma"/>
                <a:cs typeface="Tahoma"/>
              </a:rPr>
              <a:t>)</a:t>
            </a:r>
            <a:r>
              <a:rPr sz="900" dirty="0">
                <a:latin typeface="Tahoma"/>
                <a:cs typeface="Tahom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18257508"/>
      </p:ext>
    </p:extLst>
  </p:cSld>
  <p:clrMapOvr>
    <a:masterClrMapping/>
  </p:clrMapOvr>
  <p:transition>
    <p:cut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66850" y="1273175"/>
            <a:ext cx="1524000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0000FF"/>
                </a:solidFill>
              </a:rPr>
              <a:t>Shortest paths</a:t>
            </a:r>
          </a:p>
        </p:txBody>
      </p:sp>
    </p:spTree>
  </p:cSld>
  <p:clrMapOvr>
    <a:masterClrMapping/>
  </p:clrMapOvr>
  <p:transition>
    <p:cut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7650" y="206375"/>
            <a:ext cx="4419498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400" b="1" dirty="0"/>
              <a:t>Shortest reliable paths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51890" y="564637"/>
            <a:ext cx="4010560" cy="14234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400"/>
              </a:lnSpc>
            </a:pPr>
            <a:r>
              <a:rPr sz="900" dirty="0">
                <a:latin typeface="Tahoma"/>
                <a:cs typeface="Tahoma"/>
              </a:rPr>
              <a:t>Suppose then that we are given a graph </a:t>
            </a:r>
            <a:r>
              <a:rPr sz="900" i="1" dirty="0">
                <a:latin typeface="Arial"/>
                <a:cs typeface="Arial"/>
              </a:rPr>
              <a:t>G </a:t>
            </a:r>
            <a:r>
              <a:rPr sz="900" dirty="0">
                <a:latin typeface="Tahoma"/>
                <a:cs typeface="Tahoma"/>
              </a:rPr>
              <a:t>with lengths on the edges, along  with two nodes </a:t>
            </a:r>
            <a:r>
              <a:rPr sz="900" i="1" dirty="0">
                <a:latin typeface="Arial"/>
                <a:cs typeface="Arial"/>
              </a:rPr>
              <a:t>s </a:t>
            </a:r>
            <a:r>
              <a:rPr sz="900" dirty="0">
                <a:latin typeface="Tahoma"/>
                <a:cs typeface="Tahoma"/>
              </a:rPr>
              <a:t>and </a:t>
            </a:r>
            <a:r>
              <a:rPr sz="900" i="1" dirty="0">
                <a:latin typeface="Arial"/>
                <a:cs typeface="Arial"/>
              </a:rPr>
              <a:t>t </a:t>
            </a:r>
            <a:r>
              <a:rPr sz="900" dirty="0">
                <a:latin typeface="Tahoma"/>
                <a:cs typeface="Tahoma"/>
              </a:rPr>
              <a:t>and </a:t>
            </a:r>
            <a:r>
              <a:rPr sz="900" i="1" dirty="0">
                <a:solidFill>
                  <a:srgbClr val="FF0000"/>
                </a:solidFill>
                <a:latin typeface="Arial"/>
                <a:cs typeface="Arial"/>
              </a:rPr>
              <a:t>an integer k</a:t>
            </a:r>
            <a:r>
              <a:rPr sz="900" dirty="0">
                <a:latin typeface="Tahoma"/>
                <a:cs typeface="Tahoma"/>
              </a:rPr>
              <a:t>, and we want the shortest path from </a:t>
            </a:r>
            <a:r>
              <a:rPr sz="900" i="1" dirty="0">
                <a:latin typeface="Arial"/>
                <a:cs typeface="Arial"/>
              </a:rPr>
              <a:t>s  </a:t>
            </a:r>
            <a:r>
              <a:rPr sz="900" dirty="0">
                <a:latin typeface="Tahoma"/>
                <a:cs typeface="Tahoma"/>
              </a:rPr>
              <a:t>to </a:t>
            </a:r>
            <a:r>
              <a:rPr sz="900" i="1" dirty="0">
                <a:latin typeface="Arial"/>
                <a:cs typeface="Arial"/>
              </a:rPr>
              <a:t>t </a:t>
            </a:r>
            <a:r>
              <a:rPr sz="900" dirty="0">
                <a:latin typeface="Tahoma"/>
                <a:cs typeface="Tahoma"/>
              </a:rPr>
              <a:t>that </a:t>
            </a:r>
            <a:r>
              <a:rPr sz="900" i="1" dirty="0">
                <a:solidFill>
                  <a:srgbClr val="0000FF"/>
                </a:solidFill>
                <a:latin typeface="Arial"/>
                <a:cs typeface="Arial"/>
              </a:rPr>
              <a:t>uses </a:t>
            </a:r>
            <a:r>
              <a:rPr sz="900" i="1" dirty="0" smtClean="0">
                <a:solidFill>
                  <a:srgbClr val="0000FF"/>
                </a:solidFill>
                <a:latin typeface="Arial"/>
                <a:cs typeface="Arial"/>
              </a:rPr>
              <a:t>at </a:t>
            </a:r>
            <a:r>
              <a:rPr sz="900" i="1" dirty="0">
                <a:solidFill>
                  <a:srgbClr val="0000FF"/>
                </a:solidFill>
                <a:latin typeface="Arial"/>
                <a:cs typeface="Arial"/>
              </a:rPr>
              <a:t>most k </a:t>
            </a:r>
            <a:r>
              <a:rPr sz="900" i="1" dirty="0" smtClean="0">
                <a:solidFill>
                  <a:srgbClr val="0000FF"/>
                </a:solidFill>
                <a:latin typeface="Arial"/>
                <a:cs typeface="Arial"/>
              </a:rPr>
              <a:t>edges</a:t>
            </a:r>
            <a:r>
              <a:rPr sz="900" dirty="0">
                <a:latin typeface="Tahoma"/>
                <a:cs typeface="Tahoma"/>
              </a:rPr>
              <a:t>.</a:t>
            </a:r>
          </a:p>
          <a:p>
            <a:pPr marL="12700">
              <a:lnSpc>
                <a:spcPts val="1400"/>
              </a:lnSpc>
              <a:spcBef>
                <a:spcPts val="605"/>
              </a:spcBef>
            </a:pPr>
            <a:r>
              <a:rPr sz="900" dirty="0">
                <a:latin typeface="Tahoma"/>
                <a:cs typeface="Tahoma"/>
              </a:rPr>
              <a:t>For each vertex </a:t>
            </a:r>
            <a:r>
              <a:rPr sz="900" i="1" dirty="0">
                <a:latin typeface="Arial"/>
                <a:cs typeface="Arial"/>
              </a:rPr>
              <a:t>v </a:t>
            </a:r>
            <a:r>
              <a:rPr sz="900" dirty="0" smtClean="0">
                <a:latin typeface="Tahoma"/>
                <a:cs typeface="Tahoma"/>
              </a:rPr>
              <a:t>and </a:t>
            </a:r>
            <a:r>
              <a:rPr sz="900" dirty="0">
                <a:latin typeface="Tahoma"/>
                <a:cs typeface="Tahoma"/>
              </a:rPr>
              <a:t>each integer </a:t>
            </a:r>
            <a:r>
              <a:rPr sz="900" i="1" dirty="0">
                <a:latin typeface="Arial"/>
                <a:cs typeface="Arial"/>
              </a:rPr>
              <a:t>i </a:t>
            </a:r>
            <a:r>
              <a:rPr sz="900" dirty="0">
                <a:latin typeface="Lucida Sans Unicode"/>
                <a:cs typeface="Lucida Sans Unicode"/>
              </a:rPr>
              <a:t>≤ </a:t>
            </a:r>
            <a:r>
              <a:rPr sz="900" i="1" dirty="0">
                <a:latin typeface="Arial"/>
                <a:cs typeface="Arial"/>
              </a:rPr>
              <a:t>k</a:t>
            </a:r>
            <a:r>
              <a:rPr sz="900" dirty="0">
                <a:latin typeface="Tahoma"/>
                <a:cs typeface="Tahoma"/>
              </a:rPr>
              <a:t>,  let</a:t>
            </a:r>
          </a:p>
          <a:p>
            <a:pPr marL="12700" indent="116205">
              <a:lnSpc>
                <a:spcPts val="1400"/>
              </a:lnSpc>
              <a:spcBef>
                <a:spcPts val="605"/>
              </a:spcBef>
            </a:pPr>
            <a:r>
              <a:rPr sz="900" dirty="0">
                <a:latin typeface="Times New Roman"/>
                <a:cs typeface="Times New Roman"/>
              </a:rPr>
              <a:t>dist</a:t>
            </a:r>
            <a:r>
              <a:rPr sz="900" dirty="0">
                <a:latin typeface="Tahoma"/>
                <a:cs typeface="Tahoma"/>
              </a:rPr>
              <a:t>(</a:t>
            </a:r>
            <a:r>
              <a:rPr sz="900" i="1" dirty="0">
                <a:latin typeface="Arial"/>
                <a:cs typeface="Arial"/>
              </a:rPr>
              <a:t>v</a:t>
            </a:r>
            <a:r>
              <a:rPr sz="900" i="1" dirty="0">
                <a:latin typeface="Verdana"/>
                <a:cs typeface="Verdana"/>
              </a:rPr>
              <a:t>, </a:t>
            </a:r>
            <a:r>
              <a:rPr sz="900" i="1" dirty="0">
                <a:latin typeface="Arial"/>
                <a:cs typeface="Arial"/>
              </a:rPr>
              <a:t>i </a:t>
            </a:r>
            <a:r>
              <a:rPr sz="900" dirty="0">
                <a:latin typeface="Tahoma"/>
                <a:cs typeface="Tahoma"/>
              </a:rPr>
              <a:t>) = the length of the shortest path from </a:t>
            </a:r>
            <a:r>
              <a:rPr sz="900" i="1" dirty="0">
                <a:latin typeface="Arial"/>
                <a:cs typeface="Arial"/>
              </a:rPr>
              <a:t>s </a:t>
            </a:r>
            <a:r>
              <a:rPr sz="900" dirty="0" smtClean="0">
                <a:latin typeface="Tahoma"/>
                <a:cs typeface="Tahoma"/>
              </a:rPr>
              <a:t>to </a:t>
            </a:r>
            <a:r>
              <a:rPr sz="900" i="1" dirty="0">
                <a:latin typeface="Arial"/>
                <a:cs typeface="Arial"/>
              </a:rPr>
              <a:t>v </a:t>
            </a:r>
            <a:r>
              <a:rPr sz="900" dirty="0" smtClean="0">
                <a:latin typeface="Tahoma"/>
                <a:cs typeface="Tahoma"/>
              </a:rPr>
              <a:t>that </a:t>
            </a:r>
            <a:r>
              <a:rPr sz="900" dirty="0">
                <a:latin typeface="Tahoma"/>
                <a:cs typeface="Tahoma"/>
              </a:rPr>
              <a:t>uses </a:t>
            </a:r>
            <a:r>
              <a:rPr sz="900" i="1" dirty="0">
                <a:latin typeface="Arial"/>
                <a:cs typeface="Arial"/>
              </a:rPr>
              <a:t>i </a:t>
            </a:r>
            <a:r>
              <a:rPr sz="900" dirty="0">
                <a:latin typeface="Tahoma"/>
                <a:cs typeface="Tahoma"/>
              </a:rPr>
              <a:t>edges.</a:t>
            </a:r>
          </a:p>
          <a:p>
            <a:pPr>
              <a:lnSpc>
                <a:spcPts val="1400"/>
              </a:lnSpc>
              <a:spcBef>
                <a:spcPts val="55"/>
              </a:spcBef>
            </a:pPr>
            <a:endParaRPr sz="1000" dirty="0">
              <a:latin typeface="Times New Roman"/>
              <a:cs typeface="Times New Roman"/>
            </a:endParaRPr>
          </a:p>
          <a:p>
            <a:pPr marL="12700">
              <a:lnSpc>
                <a:spcPts val="1400"/>
              </a:lnSpc>
            </a:pPr>
            <a:r>
              <a:rPr sz="900" dirty="0">
                <a:latin typeface="Tahoma"/>
                <a:cs typeface="Tahoma"/>
              </a:rPr>
              <a:t>The starting values </a:t>
            </a:r>
            <a:r>
              <a:rPr sz="900" dirty="0">
                <a:latin typeface="Times New Roman"/>
                <a:cs typeface="Times New Roman"/>
              </a:rPr>
              <a:t>dist</a:t>
            </a:r>
            <a:r>
              <a:rPr sz="900" dirty="0">
                <a:latin typeface="Tahoma"/>
                <a:cs typeface="Tahoma"/>
              </a:rPr>
              <a:t>(</a:t>
            </a:r>
            <a:r>
              <a:rPr sz="900" i="1" dirty="0">
                <a:latin typeface="Arial"/>
                <a:cs typeface="Arial"/>
              </a:rPr>
              <a:t>v</a:t>
            </a:r>
            <a:r>
              <a:rPr sz="900" i="1" dirty="0">
                <a:latin typeface="Verdana"/>
                <a:cs typeface="Verdana"/>
              </a:rPr>
              <a:t>, </a:t>
            </a:r>
            <a:r>
              <a:rPr sz="900" dirty="0">
                <a:latin typeface="Tahoma"/>
                <a:cs typeface="Tahoma"/>
              </a:rPr>
              <a:t>0) are 1 for all vertices except </a:t>
            </a:r>
            <a:r>
              <a:rPr sz="900" i="1" dirty="0">
                <a:latin typeface="Arial"/>
                <a:cs typeface="Arial"/>
              </a:rPr>
              <a:t>s </a:t>
            </a:r>
            <a:r>
              <a:rPr sz="900" dirty="0">
                <a:latin typeface="Tahoma"/>
                <a:cs typeface="Tahoma"/>
              </a:rPr>
              <a:t>, for which it is </a:t>
            </a:r>
            <a:r>
              <a:rPr sz="900" dirty="0" smtClean="0">
                <a:latin typeface="Tahoma"/>
                <a:cs typeface="Tahoma"/>
              </a:rPr>
              <a:t>0</a:t>
            </a:r>
            <a:r>
              <a:rPr sz="900" dirty="0">
                <a:latin typeface="Tahoma"/>
                <a:cs typeface="Tahoma"/>
              </a:rPr>
              <a:t>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790649" y="2235136"/>
            <a:ext cx="318770" cy="157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600" dirty="0">
                <a:latin typeface="Tahoma"/>
                <a:cs typeface="Tahoma"/>
              </a:rPr>
              <a:t>(</a:t>
            </a:r>
            <a:r>
              <a:rPr sz="600" i="1" dirty="0">
                <a:latin typeface="Lucida Sans"/>
                <a:cs typeface="Lucida Sans"/>
              </a:rPr>
              <a:t>u</a:t>
            </a:r>
            <a:r>
              <a:rPr sz="600" i="1" dirty="0">
                <a:latin typeface="Arial"/>
                <a:cs typeface="Arial"/>
              </a:rPr>
              <a:t>,</a:t>
            </a:r>
            <a:r>
              <a:rPr sz="600" i="1" dirty="0">
                <a:latin typeface="Lucida Sans"/>
                <a:cs typeface="Lucida Sans"/>
              </a:rPr>
              <a:t>v </a:t>
            </a:r>
            <a:r>
              <a:rPr sz="600" dirty="0">
                <a:latin typeface="Tahoma"/>
                <a:cs typeface="Tahoma"/>
              </a:rPr>
              <a:t>)</a:t>
            </a:r>
            <a:r>
              <a:rPr sz="600" dirty="0">
                <a:latin typeface="Lucida Sans Unicode"/>
                <a:cs typeface="Lucida Sans Unicode"/>
              </a:rPr>
              <a:t>∈</a:t>
            </a:r>
            <a:r>
              <a:rPr sz="600" i="1" dirty="0">
                <a:latin typeface="Lucida Sans"/>
                <a:cs typeface="Lucida Sans"/>
              </a:rPr>
              <a:t>E</a:t>
            </a:r>
            <a:endParaRPr sz="600">
              <a:latin typeface="Lucida Sans"/>
              <a:cs typeface="Lucida San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46911" y="2121128"/>
            <a:ext cx="2314575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900" dirty="0">
                <a:latin typeface="Times New Roman"/>
                <a:cs typeface="Times New Roman"/>
              </a:rPr>
              <a:t>dist</a:t>
            </a:r>
            <a:r>
              <a:rPr sz="900" dirty="0">
                <a:latin typeface="Tahoma"/>
                <a:cs typeface="Tahoma"/>
              </a:rPr>
              <a:t>(</a:t>
            </a:r>
            <a:r>
              <a:rPr sz="900" i="1" dirty="0">
                <a:latin typeface="Arial"/>
                <a:cs typeface="Arial"/>
              </a:rPr>
              <a:t>v</a:t>
            </a:r>
            <a:r>
              <a:rPr sz="900" i="1" dirty="0">
                <a:latin typeface="Verdana"/>
                <a:cs typeface="Verdana"/>
              </a:rPr>
              <a:t>, </a:t>
            </a:r>
            <a:r>
              <a:rPr sz="900" i="1" dirty="0">
                <a:latin typeface="Arial"/>
                <a:cs typeface="Arial"/>
              </a:rPr>
              <a:t>i </a:t>
            </a:r>
            <a:r>
              <a:rPr sz="900" dirty="0">
                <a:latin typeface="Tahoma"/>
                <a:cs typeface="Tahoma"/>
              </a:rPr>
              <a:t>) =  min  ｛</a:t>
            </a:r>
            <a:r>
              <a:rPr sz="900" dirty="0">
                <a:latin typeface="Times New Roman"/>
                <a:cs typeface="Times New Roman"/>
              </a:rPr>
              <a:t>dist</a:t>
            </a:r>
            <a:r>
              <a:rPr sz="900" dirty="0">
                <a:latin typeface="Tahoma"/>
                <a:cs typeface="Tahoma"/>
              </a:rPr>
              <a:t>(</a:t>
            </a:r>
            <a:r>
              <a:rPr sz="900" i="1" dirty="0">
                <a:latin typeface="Arial"/>
                <a:cs typeface="Arial"/>
              </a:rPr>
              <a:t>u</a:t>
            </a:r>
            <a:r>
              <a:rPr sz="900" i="1" dirty="0">
                <a:latin typeface="Verdana"/>
                <a:cs typeface="Verdana"/>
              </a:rPr>
              <a:t>, </a:t>
            </a:r>
            <a:r>
              <a:rPr sz="900" i="1" dirty="0">
                <a:latin typeface="Arial"/>
                <a:cs typeface="Arial"/>
              </a:rPr>
              <a:t>i </a:t>
            </a:r>
            <a:r>
              <a:rPr sz="900" dirty="0">
                <a:latin typeface="Lucida Sans Unicode"/>
                <a:cs typeface="Lucida Sans Unicode"/>
              </a:rPr>
              <a:t>− </a:t>
            </a:r>
            <a:r>
              <a:rPr sz="900" dirty="0">
                <a:latin typeface="Tahoma"/>
                <a:cs typeface="Tahoma"/>
              </a:rPr>
              <a:t>1) + </a:t>
            </a:r>
            <a:r>
              <a:rPr lang="en-US" sz="900" i="1" dirty="0">
                <a:latin typeface="Verdana"/>
                <a:cs typeface="Verdana"/>
              </a:rPr>
              <a:t> </a:t>
            </a:r>
            <a:r>
              <a:rPr lang="en-US" sz="900" i="1" dirty="0" smtClean="0">
                <a:latin typeface="Verdana"/>
                <a:cs typeface="Verdana"/>
              </a:rPr>
              <a:t>       </a:t>
            </a:r>
            <a:r>
              <a:rPr sz="900" dirty="0" smtClean="0">
                <a:latin typeface="Tahoma"/>
                <a:cs typeface="Tahoma"/>
              </a:rPr>
              <a:t> </a:t>
            </a:r>
            <a:r>
              <a:rPr lang="en-US" sz="900" dirty="0" smtClean="0">
                <a:latin typeface="Tahoma"/>
                <a:cs typeface="Tahoma"/>
              </a:rPr>
              <a:t> }</a:t>
            </a:r>
            <a:r>
              <a:rPr sz="900" i="1" dirty="0" smtClean="0">
                <a:latin typeface="Verdana"/>
                <a:cs typeface="Verdana"/>
              </a:rPr>
              <a:t>.</a:t>
            </a:r>
            <a:endParaRPr sz="900" dirty="0">
              <a:latin typeface="Verdana"/>
              <a:cs typeface="Verdan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0850" y="2141298"/>
            <a:ext cx="324000" cy="158308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602" y="206375"/>
            <a:ext cx="4419498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400" b="1" dirty="0"/>
              <a:t>All-pairs shortest paths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347293" y="815975"/>
            <a:ext cx="3915511" cy="1541741"/>
          </a:xfrm>
          <a:prstGeom prst="rect">
            <a:avLst/>
          </a:prstGeom>
        </p:spPr>
        <p:txBody>
          <a:bodyPr vert="horz" wrap="square" lIns="0" tIns="129831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dirty="0"/>
              <a:t>What if we want to find the shortest path not just between </a:t>
            </a:r>
            <a:r>
              <a:rPr i="1" dirty="0" smtClean="0">
                <a:latin typeface="Arial"/>
                <a:cs typeface="Arial"/>
              </a:rPr>
              <a:t>s </a:t>
            </a:r>
            <a:r>
              <a:rPr dirty="0"/>
              <a:t>and </a:t>
            </a:r>
            <a:r>
              <a:rPr i="1" dirty="0">
                <a:latin typeface="Arial"/>
                <a:cs typeface="Arial"/>
              </a:rPr>
              <a:t>t </a:t>
            </a:r>
            <a:r>
              <a:rPr dirty="0" smtClean="0"/>
              <a:t>but</a:t>
            </a:r>
            <a:endParaRPr dirty="0"/>
          </a:p>
          <a:p>
            <a:pPr marL="12700">
              <a:lnSpc>
                <a:spcPts val="1400"/>
              </a:lnSpc>
              <a:spcBef>
                <a:spcPts val="10"/>
              </a:spcBef>
            </a:pPr>
            <a:r>
              <a:rPr i="1" dirty="0">
                <a:solidFill>
                  <a:srgbClr val="FF0000"/>
                </a:solidFill>
                <a:latin typeface="Arial"/>
                <a:cs typeface="Arial"/>
              </a:rPr>
              <a:t>between all pairs of </a:t>
            </a:r>
            <a:r>
              <a:rPr i="1" dirty="0" smtClean="0">
                <a:solidFill>
                  <a:srgbClr val="FF0000"/>
                </a:solidFill>
                <a:latin typeface="Arial"/>
                <a:cs typeface="Arial"/>
              </a:rPr>
              <a:t>vertices</a:t>
            </a:r>
            <a:r>
              <a:rPr dirty="0"/>
              <a:t>?</a:t>
            </a:r>
          </a:p>
          <a:p>
            <a:pPr marL="12700" marR="19685">
              <a:lnSpc>
                <a:spcPts val="1400"/>
              </a:lnSpc>
              <a:spcBef>
                <a:spcPts val="595"/>
              </a:spcBef>
            </a:pPr>
            <a:r>
              <a:rPr dirty="0"/>
              <a:t>One approach would be to execute our general shortest-path algorithm from  Section 4.6.1 (since there may be negative edges) </a:t>
            </a:r>
            <a:r>
              <a:rPr dirty="0">
                <a:latin typeface="Lucida Sans Unicode"/>
                <a:cs typeface="Lucida Sans Unicode"/>
              </a:rPr>
              <a:t>|</a:t>
            </a:r>
            <a:r>
              <a:rPr i="1" dirty="0">
                <a:latin typeface="Arial"/>
                <a:cs typeface="Arial"/>
              </a:rPr>
              <a:t>V </a:t>
            </a:r>
            <a:r>
              <a:rPr dirty="0">
                <a:latin typeface="Lucida Sans Unicode"/>
                <a:cs typeface="Lucida Sans Unicode"/>
              </a:rPr>
              <a:t>| </a:t>
            </a:r>
            <a:r>
              <a:rPr dirty="0"/>
              <a:t>times, once for each  starting node. </a:t>
            </a:r>
            <a:r>
              <a:rPr dirty="0" smtClean="0"/>
              <a:t>The </a:t>
            </a:r>
            <a:r>
              <a:rPr dirty="0"/>
              <a:t>total running time would then be </a:t>
            </a:r>
            <a:r>
              <a:rPr i="1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dirty="0">
                <a:solidFill>
                  <a:srgbClr val="FF0000"/>
                </a:solidFill>
              </a:rPr>
              <a:t>(</a:t>
            </a:r>
            <a:r>
              <a:rPr dirty="0">
                <a:solidFill>
                  <a:srgbClr val="FF0000"/>
                </a:solidFill>
                <a:latin typeface="Lucida Sans Unicode"/>
                <a:cs typeface="Lucida Sans Unicode"/>
              </a:rPr>
              <a:t>|</a:t>
            </a:r>
            <a:r>
              <a:rPr i="1" dirty="0">
                <a:solidFill>
                  <a:srgbClr val="FF0000"/>
                </a:solidFill>
                <a:latin typeface="Arial"/>
                <a:cs typeface="Arial"/>
              </a:rPr>
              <a:t>V </a:t>
            </a:r>
            <a:r>
              <a:rPr dirty="0">
                <a:solidFill>
                  <a:srgbClr val="FF0000"/>
                </a:solidFill>
                <a:latin typeface="Lucida Sans Unicode"/>
                <a:cs typeface="Lucida Sans Unicode"/>
              </a:rPr>
              <a:t>|</a:t>
            </a:r>
            <a:r>
              <a:rPr sz="900" baseline="37037" dirty="0">
                <a:solidFill>
                  <a:srgbClr val="FF0000"/>
                </a:solidFill>
              </a:rPr>
              <a:t>2</a:t>
            </a:r>
            <a:r>
              <a:rPr sz="900" dirty="0">
                <a:solidFill>
                  <a:srgbClr val="FF0000"/>
                </a:solidFill>
                <a:latin typeface="Lucida Sans Unicode"/>
                <a:cs typeface="Lucida Sans Unicode"/>
              </a:rPr>
              <a:t>|</a:t>
            </a:r>
            <a:r>
              <a:rPr sz="900" i="1" dirty="0">
                <a:solidFill>
                  <a:srgbClr val="FF0000"/>
                </a:solidFill>
                <a:latin typeface="Arial"/>
                <a:cs typeface="Arial"/>
              </a:rPr>
              <a:t>E </a:t>
            </a:r>
            <a:r>
              <a:rPr sz="900" dirty="0">
                <a:solidFill>
                  <a:srgbClr val="FF0000"/>
                </a:solidFill>
                <a:latin typeface="Lucida Sans Unicode"/>
                <a:cs typeface="Lucida Sans Unicode"/>
              </a:rPr>
              <a:t>|</a:t>
            </a:r>
            <a:r>
              <a:rPr sz="900" dirty="0">
                <a:solidFill>
                  <a:srgbClr val="FF0000"/>
                </a:solidFill>
              </a:rPr>
              <a:t>)</a:t>
            </a:r>
            <a:r>
              <a:rPr sz="900" dirty="0"/>
              <a:t>.</a:t>
            </a:r>
            <a:endParaRPr sz="900" dirty="0">
              <a:latin typeface="Lucida Sans Unicode"/>
              <a:cs typeface="Lucida Sans Unicode"/>
            </a:endParaRPr>
          </a:p>
          <a:p>
            <a:pPr marL="12700">
              <a:lnSpc>
                <a:spcPts val="1400"/>
              </a:lnSpc>
              <a:spcBef>
                <a:spcPts val="605"/>
              </a:spcBef>
            </a:pPr>
            <a:r>
              <a:rPr dirty="0"/>
              <a:t>We’ll now see a better alternative, the </a:t>
            </a:r>
            <a:r>
              <a:rPr i="1" dirty="0">
                <a:latin typeface="Arial"/>
                <a:cs typeface="Arial"/>
              </a:rPr>
              <a:t>O</a:t>
            </a:r>
            <a:r>
              <a:rPr dirty="0"/>
              <a:t>(</a:t>
            </a:r>
            <a:r>
              <a:rPr dirty="0">
                <a:latin typeface="Lucida Sans Unicode"/>
                <a:cs typeface="Lucida Sans Unicode"/>
              </a:rPr>
              <a:t>|</a:t>
            </a:r>
            <a:r>
              <a:rPr i="1" dirty="0">
                <a:latin typeface="Arial"/>
                <a:cs typeface="Arial"/>
              </a:rPr>
              <a:t>V </a:t>
            </a:r>
            <a:r>
              <a:rPr dirty="0">
                <a:latin typeface="Lucida Sans Unicode"/>
                <a:cs typeface="Lucida Sans Unicode"/>
              </a:rPr>
              <a:t>|</a:t>
            </a:r>
            <a:r>
              <a:rPr sz="900" baseline="37037" dirty="0"/>
              <a:t>3</a:t>
            </a:r>
            <a:r>
              <a:rPr sz="900" dirty="0"/>
              <a:t>) dynamic </a:t>
            </a:r>
            <a:r>
              <a:rPr sz="900" dirty="0" smtClean="0"/>
              <a:t>programming-based</a:t>
            </a:r>
            <a:endParaRPr sz="900" dirty="0">
              <a:latin typeface="Lucida Sans Unicode"/>
              <a:cs typeface="Lucida Sans Unicode"/>
            </a:endParaRPr>
          </a:p>
          <a:p>
            <a:pPr marL="12700">
              <a:lnSpc>
                <a:spcPts val="1400"/>
              </a:lnSpc>
              <a:spcBef>
                <a:spcPts val="10"/>
              </a:spcBef>
            </a:pPr>
            <a:r>
              <a:rPr b="1" dirty="0"/>
              <a:t>Floyd-Warshall </a:t>
            </a:r>
            <a:r>
              <a:rPr dirty="0"/>
              <a:t>algorithm.</a:t>
            </a:r>
          </a:p>
        </p:txBody>
      </p:sp>
    </p:spTree>
  </p:cSld>
  <p:clrMapOvr>
    <a:masterClrMapping/>
  </p:clrMapOvr>
  <p:transition>
    <p:cut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450" y="206375"/>
            <a:ext cx="4359953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400" b="1" dirty="0"/>
              <a:t>The subproblems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171450" y="943406"/>
            <a:ext cx="4114799" cy="1543768"/>
          </a:xfrm>
          <a:prstGeom prst="rect">
            <a:avLst/>
          </a:prstGeom>
        </p:spPr>
        <p:txBody>
          <a:bodyPr vert="horz" wrap="square" lIns="0" tIns="40398" rIns="0" bIns="0" rtlCol="0">
            <a:spAutoFit/>
          </a:bodyPr>
          <a:lstStyle/>
          <a:p>
            <a:pPr marL="12700" marR="5080">
              <a:lnSpc>
                <a:spcPts val="1400"/>
              </a:lnSpc>
            </a:pPr>
            <a:r>
              <a:rPr dirty="0"/>
              <a:t>Number the vertices in </a:t>
            </a:r>
            <a:r>
              <a:rPr i="1" dirty="0">
                <a:latin typeface="Arial"/>
                <a:cs typeface="Arial"/>
              </a:rPr>
              <a:t>V </a:t>
            </a:r>
            <a:r>
              <a:rPr dirty="0"/>
              <a:t>as </a:t>
            </a:r>
            <a:r>
              <a:rPr dirty="0">
                <a:latin typeface="Lucida Sans Unicode"/>
                <a:cs typeface="Lucida Sans Unicode"/>
              </a:rPr>
              <a:t>{</a:t>
            </a:r>
            <a:r>
              <a:rPr dirty="0"/>
              <a:t>1</a:t>
            </a:r>
            <a:r>
              <a:rPr i="1" dirty="0">
                <a:latin typeface="Verdana"/>
                <a:cs typeface="Verdana"/>
              </a:rPr>
              <a:t>, </a:t>
            </a:r>
            <a:r>
              <a:rPr dirty="0"/>
              <a:t>2</a:t>
            </a:r>
            <a:r>
              <a:rPr i="1" dirty="0">
                <a:latin typeface="Verdana"/>
                <a:cs typeface="Verdana"/>
              </a:rPr>
              <a:t>, . . . , </a:t>
            </a:r>
            <a:r>
              <a:rPr i="1" dirty="0">
                <a:latin typeface="Arial"/>
                <a:cs typeface="Arial"/>
              </a:rPr>
              <a:t>n</a:t>
            </a:r>
            <a:r>
              <a:rPr dirty="0">
                <a:latin typeface="Lucida Sans Unicode"/>
                <a:cs typeface="Lucida Sans Unicode"/>
              </a:rPr>
              <a:t>}</a:t>
            </a:r>
            <a:r>
              <a:rPr dirty="0"/>
              <a:t>, and let </a:t>
            </a:r>
            <a:r>
              <a:rPr dirty="0">
                <a:latin typeface="Times New Roman"/>
                <a:cs typeface="Times New Roman"/>
              </a:rPr>
              <a:t>dist</a:t>
            </a:r>
            <a:r>
              <a:rPr dirty="0"/>
              <a:t>(</a:t>
            </a:r>
            <a:r>
              <a:rPr i="1" dirty="0">
                <a:latin typeface="Arial"/>
                <a:cs typeface="Arial"/>
              </a:rPr>
              <a:t>i</a:t>
            </a:r>
            <a:r>
              <a:rPr i="1" dirty="0">
                <a:latin typeface="Verdana"/>
                <a:cs typeface="Verdana"/>
              </a:rPr>
              <a:t>, </a:t>
            </a:r>
            <a:r>
              <a:rPr i="1" dirty="0">
                <a:latin typeface="Arial"/>
                <a:cs typeface="Arial"/>
              </a:rPr>
              <a:t>j</a:t>
            </a:r>
            <a:r>
              <a:rPr i="1" dirty="0">
                <a:latin typeface="Verdana"/>
                <a:cs typeface="Verdana"/>
              </a:rPr>
              <a:t>, </a:t>
            </a:r>
            <a:r>
              <a:rPr i="1" dirty="0">
                <a:latin typeface="Arial"/>
                <a:cs typeface="Arial"/>
              </a:rPr>
              <a:t>k</a:t>
            </a:r>
            <a:r>
              <a:rPr dirty="0"/>
              <a:t>) denote </a:t>
            </a:r>
            <a:r>
              <a:rPr dirty="0">
                <a:solidFill>
                  <a:srgbClr val="0000FF"/>
                </a:solidFill>
              </a:rPr>
              <a:t>the  length of the shortest path from </a:t>
            </a:r>
            <a:r>
              <a:rPr i="1" dirty="0" err="1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i="1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mtClean="0">
                <a:solidFill>
                  <a:srgbClr val="0000FF"/>
                </a:solidFill>
              </a:rPr>
              <a:t>to </a:t>
            </a:r>
            <a:r>
              <a:rPr i="1" dirty="0">
                <a:solidFill>
                  <a:srgbClr val="0000FF"/>
                </a:solidFill>
                <a:latin typeface="Arial"/>
                <a:cs typeface="Arial"/>
              </a:rPr>
              <a:t>j </a:t>
            </a:r>
            <a:r>
              <a:rPr dirty="0" smtClean="0">
                <a:solidFill>
                  <a:srgbClr val="0000FF"/>
                </a:solidFill>
              </a:rPr>
              <a:t>in </a:t>
            </a:r>
            <a:r>
              <a:rPr dirty="0">
                <a:solidFill>
                  <a:srgbClr val="0000FF"/>
                </a:solidFill>
              </a:rPr>
              <a:t>which only nodes </a:t>
            </a:r>
            <a:r>
              <a:rPr dirty="0">
                <a:solidFill>
                  <a:srgbClr val="0000FF"/>
                </a:solidFill>
                <a:latin typeface="Lucida Sans Unicode"/>
                <a:cs typeface="Lucida Sans Unicode"/>
              </a:rPr>
              <a:t>{</a:t>
            </a:r>
            <a:r>
              <a:rPr dirty="0">
                <a:solidFill>
                  <a:srgbClr val="0000FF"/>
                </a:solidFill>
              </a:rPr>
              <a:t>1</a:t>
            </a:r>
            <a:r>
              <a:rPr i="1" dirty="0">
                <a:solidFill>
                  <a:srgbClr val="0000FF"/>
                </a:solidFill>
                <a:latin typeface="Verdana"/>
                <a:cs typeface="Verdana"/>
              </a:rPr>
              <a:t>, </a:t>
            </a:r>
            <a:r>
              <a:rPr dirty="0">
                <a:solidFill>
                  <a:srgbClr val="0000FF"/>
                </a:solidFill>
              </a:rPr>
              <a:t>2</a:t>
            </a:r>
            <a:r>
              <a:rPr i="1" dirty="0">
                <a:solidFill>
                  <a:srgbClr val="0000FF"/>
                </a:solidFill>
                <a:latin typeface="Verdana"/>
                <a:cs typeface="Verdana"/>
              </a:rPr>
              <a:t>, . . . , </a:t>
            </a:r>
            <a:r>
              <a:rPr i="1" dirty="0">
                <a:solidFill>
                  <a:srgbClr val="0000FF"/>
                </a:solidFill>
                <a:latin typeface="Arial"/>
                <a:cs typeface="Arial"/>
              </a:rPr>
              <a:t>k</a:t>
            </a:r>
            <a:r>
              <a:rPr dirty="0">
                <a:solidFill>
                  <a:srgbClr val="0000FF"/>
                </a:solidFill>
                <a:latin typeface="Lucida Sans Unicode"/>
                <a:cs typeface="Lucida Sans Unicode"/>
              </a:rPr>
              <a:t>} </a:t>
            </a:r>
            <a:r>
              <a:rPr dirty="0">
                <a:solidFill>
                  <a:srgbClr val="0000FF"/>
                </a:solidFill>
              </a:rPr>
              <a:t>can be  used as intermediates</a:t>
            </a:r>
            <a:r>
              <a:rPr dirty="0"/>
              <a:t>.</a:t>
            </a:r>
          </a:p>
          <a:p>
            <a:pPr marL="12700" marR="296545">
              <a:lnSpc>
                <a:spcPts val="1400"/>
              </a:lnSpc>
              <a:spcBef>
                <a:spcPts val="595"/>
              </a:spcBef>
            </a:pPr>
            <a:r>
              <a:rPr dirty="0"/>
              <a:t>Initially, </a:t>
            </a:r>
            <a:r>
              <a:rPr dirty="0">
                <a:latin typeface="Times New Roman"/>
                <a:cs typeface="Times New Roman"/>
              </a:rPr>
              <a:t>dist</a:t>
            </a:r>
            <a:r>
              <a:rPr dirty="0"/>
              <a:t>(</a:t>
            </a:r>
            <a:r>
              <a:rPr i="1" dirty="0">
                <a:latin typeface="Arial"/>
                <a:cs typeface="Arial"/>
              </a:rPr>
              <a:t>i</a:t>
            </a:r>
            <a:r>
              <a:rPr i="1" dirty="0">
                <a:latin typeface="Verdana"/>
                <a:cs typeface="Verdana"/>
              </a:rPr>
              <a:t>, </a:t>
            </a:r>
            <a:r>
              <a:rPr i="1" dirty="0">
                <a:latin typeface="Arial"/>
                <a:cs typeface="Arial"/>
              </a:rPr>
              <a:t>j</a:t>
            </a:r>
            <a:r>
              <a:rPr i="1" dirty="0">
                <a:latin typeface="Verdana"/>
                <a:cs typeface="Verdana"/>
              </a:rPr>
              <a:t>, </a:t>
            </a:r>
            <a:r>
              <a:rPr dirty="0"/>
              <a:t>0) is the length of the direct edge between </a:t>
            </a:r>
            <a:r>
              <a:rPr i="1" dirty="0">
                <a:latin typeface="Arial"/>
                <a:cs typeface="Arial"/>
              </a:rPr>
              <a:t>i </a:t>
            </a:r>
            <a:r>
              <a:rPr dirty="0"/>
              <a:t>and </a:t>
            </a:r>
            <a:r>
              <a:rPr i="1" dirty="0">
                <a:latin typeface="Arial"/>
                <a:cs typeface="Arial"/>
              </a:rPr>
              <a:t>j</a:t>
            </a:r>
            <a:r>
              <a:rPr dirty="0"/>
              <a:t>, if it  exists, and is </a:t>
            </a:r>
            <a:r>
              <a:rPr dirty="0">
                <a:latin typeface="Lucida Sans Unicode"/>
                <a:cs typeface="Lucida Sans Unicode"/>
              </a:rPr>
              <a:t>∞ </a:t>
            </a:r>
            <a:r>
              <a:rPr dirty="0"/>
              <a:t>otherwise.</a:t>
            </a:r>
          </a:p>
          <a:p>
            <a:pPr marL="12700">
              <a:lnSpc>
                <a:spcPts val="1400"/>
              </a:lnSpc>
              <a:spcBef>
                <a:spcPts val="605"/>
              </a:spcBef>
            </a:pPr>
            <a:r>
              <a:rPr dirty="0"/>
              <a:t>For </a:t>
            </a:r>
            <a:r>
              <a:rPr i="1" dirty="0">
                <a:latin typeface="Arial"/>
                <a:cs typeface="Arial"/>
              </a:rPr>
              <a:t>k </a:t>
            </a:r>
            <a:r>
              <a:rPr dirty="0">
                <a:latin typeface="Lucida Sans Unicode"/>
                <a:cs typeface="Lucida Sans Unicode"/>
              </a:rPr>
              <a:t>≥ </a:t>
            </a:r>
            <a:r>
              <a:rPr dirty="0"/>
              <a:t>1</a:t>
            </a:r>
          </a:p>
          <a:p>
            <a:pPr marL="120014">
              <a:lnSpc>
                <a:spcPts val="1400"/>
              </a:lnSpc>
              <a:spcBef>
                <a:spcPts val="805"/>
              </a:spcBef>
            </a:pPr>
            <a:r>
              <a:rPr dirty="0">
                <a:latin typeface="Times New Roman"/>
                <a:cs typeface="Times New Roman"/>
              </a:rPr>
              <a:t>dist</a:t>
            </a:r>
            <a:r>
              <a:rPr dirty="0"/>
              <a:t>(</a:t>
            </a:r>
            <a:r>
              <a:rPr i="1" dirty="0">
                <a:latin typeface="Arial"/>
                <a:cs typeface="Arial"/>
              </a:rPr>
              <a:t>i</a:t>
            </a:r>
            <a:r>
              <a:rPr i="1" dirty="0">
                <a:latin typeface="Verdana"/>
                <a:cs typeface="Verdana"/>
              </a:rPr>
              <a:t>, </a:t>
            </a:r>
            <a:r>
              <a:rPr i="1" dirty="0">
                <a:latin typeface="Arial"/>
                <a:cs typeface="Arial"/>
              </a:rPr>
              <a:t>j</a:t>
            </a:r>
            <a:r>
              <a:rPr i="1" dirty="0">
                <a:latin typeface="Verdana"/>
                <a:cs typeface="Verdana"/>
              </a:rPr>
              <a:t>, </a:t>
            </a:r>
            <a:r>
              <a:rPr i="1" dirty="0">
                <a:latin typeface="Arial"/>
                <a:cs typeface="Arial"/>
              </a:rPr>
              <a:t>k</a:t>
            </a:r>
            <a:r>
              <a:rPr dirty="0"/>
              <a:t>) = min </a:t>
            </a:r>
            <a:r>
              <a:rPr dirty="0">
                <a:latin typeface="Arial Unicode MS"/>
                <a:cs typeface="Arial Unicode MS"/>
              </a:rPr>
              <a:t>｛</a:t>
            </a:r>
            <a:r>
              <a:rPr sz="900" dirty="0">
                <a:latin typeface="Times New Roman"/>
                <a:cs typeface="Times New Roman"/>
              </a:rPr>
              <a:t>dist</a:t>
            </a:r>
            <a:r>
              <a:rPr sz="900" dirty="0"/>
              <a:t>(</a:t>
            </a:r>
            <a:r>
              <a:rPr sz="900" i="1" dirty="0">
                <a:latin typeface="Arial"/>
                <a:cs typeface="Arial"/>
              </a:rPr>
              <a:t>i</a:t>
            </a:r>
            <a:r>
              <a:rPr sz="900" i="1" dirty="0">
                <a:latin typeface="Verdana"/>
                <a:cs typeface="Verdana"/>
              </a:rPr>
              <a:t>, </a:t>
            </a:r>
            <a:r>
              <a:rPr sz="900" i="1" dirty="0">
                <a:latin typeface="Arial"/>
                <a:cs typeface="Arial"/>
              </a:rPr>
              <a:t>j</a:t>
            </a:r>
            <a:r>
              <a:rPr sz="900" i="1" dirty="0">
                <a:latin typeface="Verdana"/>
                <a:cs typeface="Verdana"/>
              </a:rPr>
              <a:t>, </a:t>
            </a:r>
            <a:r>
              <a:rPr sz="900" i="1" dirty="0">
                <a:latin typeface="Arial"/>
                <a:cs typeface="Arial"/>
              </a:rPr>
              <a:t>k </a:t>
            </a:r>
            <a:r>
              <a:rPr sz="900" dirty="0">
                <a:latin typeface="Lucida Sans Unicode"/>
                <a:cs typeface="Lucida Sans Unicode"/>
              </a:rPr>
              <a:t>− </a:t>
            </a:r>
            <a:r>
              <a:rPr sz="900" dirty="0"/>
              <a:t>1)</a:t>
            </a:r>
            <a:r>
              <a:rPr sz="900" i="1" dirty="0">
                <a:latin typeface="Verdana"/>
                <a:cs typeface="Verdana"/>
              </a:rPr>
              <a:t>, </a:t>
            </a:r>
            <a:r>
              <a:rPr sz="900" dirty="0">
                <a:latin typeface="Times New Roman"/>
                <a:cs typeface="Times New Roman"/>
              </a:rPr>
              <a:t>dist</a:t>
            </a:r>
            <a:r>
              <a:rPr sz="900" dirty="0"/>
              <a:t>(</a:t>
            </a:r>
            <a:r>
              <a:rPr sz="900" i="1" dirty="0">
                <a:latin typeface="Arial"/>
                <a:cs typeface="Arial"/>
              </a:rPr>
              <a:t>i</a:t>
            </a:r>
            <a:r>
              <a:rPr sz="900" i="1" dirty="0">
                <a:latin typeface="Verdana"/>
                <a:cs typeface="Verdana"/>
              </a:rPr>
              <a:t>, </a:t>
            </a:r>
            <a:r>
              <a:rPr sz="900" i="1" dirty="0">
                <a:latin typeface="Arial"/>
                <a:cs typeface="Arial"/>
              </a:rPr>
              <a:t>k</a:t>
            </a:r>
            <a:r>
              <a:rPr sz="900" i="1" dirty="0">
                <a:latin typeface="Verdana"/>
                <a:cs typeface="Verdana"/>
              </a:rPr>
              <a:t>, </a:t>
            </a:r>
            <a:r>
              <a:rPr sz="900" i="1" dirty="0">
                <a:latin typeface="Arial"/>
                <a:cs typeface="Arial"/>
              </a:rPr>
              <a:t>k </a:t>
            </a:r>
            <a:r>
              <a:rPr sz="900" dirty="0">
                <a:latin typeface="Lucida Sans Unicode"/>
                <a:cs typeface="Lucida Sans Unicode"/>
              </a:rPr>
              <a:t>− </a:t>
            </a:r>
            <a:r>
              <a:rPr sz="900" dirty="0"/>
              <a:t>1) + </a:t>
            </a:r>
            <a:r>
              <a:rPr sz="900" dirty="0">
                <a:latin typeface="Times New Roman"/>
                <a:cs typeface="Times New Roman"/>
              </a:rPr>
              <a:t>dist</a:t>
            </a:r>
            <a:r>
              <a:rPr sz="900" dirty="0"/>
              <a:t>(</a:t>
            </a:r>
            <a:r>
              <a:rPr sz="900" i="1" dirty="0">
                <a:latin typeface="Arial"/>
                <a:cs typeface="Arial"/>
              </a:rPr>
              <a:t>k</a:t>
            </a:r>
            <a:r>
              <a:rPr sz="900" i="1" dirty="0">
                <a:latin typeface="Verdana"/>
                <a:cs typeface="Verdana"/>
              </a:rPr>
              <a:t>, </a:t>
            </a:r>
            <a:r>
              <a:rPr sz="900" i="1" dirty="0">
                <a:latin typeface="Arial"/>
                <a:cs typeface="Arial"/>
              </a:rPr>
              <a:t>j</a:t>
            </a:r>
            <a:r>
              <a:rPr sz="900" i="1" dirty="0">
                <a:latin typeface="Verdana"/>
                <a:cs typeface="Verdana"/>
              </a:rPr>
              <a:t>, </a:t>
            </a:r>
            <a:r>
              <a:rPr sz="900" i="1" dirty="0">
                <a:latin typeface="Arial"/>
                <a:cs typeface="Arial"/>
              </a:rPr>
              <a:t>k </a:t>
            </a:r>
            <a:r>
              <a:rPr sz="900" dirty="0">
                <a:latin typeface="Lucida Sans Unicode"/>
                <a:cs typeface="Lucida Sans Unicode"/>
              </a:rPr>
              <a:t>− </a:t>
            </a:r>
            <a:r>
              <a:rPr sz="900" dirty="0"/>
              <a:t>1)</a:t>
            </a:r>
            <a:r>
              <a:rPr sz="1350" baseline="43209" dirty="0">
                <a:latin typeface="Arial Unicode MS"/>
                <a:cs typeface="Arial Unicode MS"/>
              </a:rPr>
              <a:t> </a:t>
            </a:r>
            <a:r>
              <a:rPr lang="en-US" dirty="0">
                <a:latin typeface="Arial Unicode MS"/>
                <a:cs typeface="Arial Unicode MS"/>
              </a:rPr>
              <a:t>}</a:t>
            </a:r>
            <a:endParaRPr dirty="0">
              <a:latin typeface="Arial Unicode MS"/>
              <a:cs typeface="Arial Unicode MS"/>
            </a:endParaRPr>
          </a:p>
        </p:txBody>
      </p:sp>
    </p:spTree>
  </p:cSld>
  <p:clrMapOvr>
    <a:masterClrMapping/>
  </p:clrMapOvr>
  <p:transition>
    <p:cut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7650" y="282576"/>
            <a:ext cx="419100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400" b="1" dirty="0"/>
              <a:t>The program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347294" y="943406"/>
            <a:ext cx="3915511" cy="17851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8265">
              <a:lnSpc>
                <a:spcPts val="1400"/>
              </a:lnSpc>
            </a:pPr>
            <a:r>
              <a:rPr b="1" dirty="0"/>
              <a:t>for  </a:t>
            </a:r>
            <a:r>
              <a:rPr i="1" dirty="0">
                <a:latin typeface="Arial"/>
                <a:cs typeface="Arial"/>
              </a:rPr>
              <a:t>i </a:t>
            </a:r>
            <a:r>
              <a:rPr dirty="0"/>
              <a:t>= 1 </a:t>
            </a:r>
            <a:r>
              <a:rPr b="1" dirty="0"/>
              <a:t>to </a:t>
            </a:r>
            <a:r>
              <a:rPr i="1" dirty="0">
                <a:latin typeface="Arial"/>
                <a:cs typeface="Arial"/>
              </a:rPr>
              <a:t>n </a:t>
            </a:r>
            <a:r>
              <a:rPr b="1" dirty="0"/>
              <a:t>do</a:t>
            </a:r>
          </a:p>
          <a:p>
            <a:pPr marL="321945">
              <a:lnSpc>
                <a:spcPts val="1400"/>
              </a:lnSpc>
              <a:spcBef>
                <a:spcPts val="10"/>
              </a:spcBef>
            </a:pPr>
            <a:r>
              <a:rPr b="1" dirty="0"/>
              <a:t>for  </a:t>
            </a:r>
            <a:r>
              <a:rPr i="1" dirty="0">
                <a:latin typeface="Arial"/>
                <a:cs typeface="Arial"/>
              </a:rPr>
              <a:t>j </a:t>
            </a:r>
            <a:r>
              <a:rPr dirty="0"/>
              <a:t>= 1 </a:t>
            </a:r>
            <a:r>
              <a:rPr b="1" dirty="0"/>
              <a:t>to </a:t>
            </a:r>
            <a:r>
              <a:rPr i="1" dirty="0">
                <a:latin typeface="Arial"/>
                <a:cs typeface="Arial"/>
              </a:rPr>
              <a:t>n </a:t>
            </a:r>
            <a:r>
              <a:rPr b="1" dirty="0"/>
              <a:t>do</a:t>
            </a:r>
          </a:p>
          <a:p>
            <a:pPr marL="556260">
              <a:lnSpc>
                <a:spcPts val="1400"/>
              </a:lnSpc>
              <a:spcBef>
                <a:spcPts val="10"/>
              </a:spcBef>
            </a:pPr>
            <a:r>
              <a:rPr dirty="0">
                <a:latin typeface="Times New Roman"/>
                <a:cs typeface="Times New Roman"/>
              </a:rPr>
              <a:t>dist</a:t>
            </a:r>
            <a:r>
              <a:rPr dirty="0"/>
              <a:t>(</a:t>
            </a:r>
            <a:r>
              <a:rPr i="1" dirty="0">
                <a:latin typeface="Arial"/>
                <a:cs typeface="Arial"/>
              </a:rPr>
              <a:t>i</a:t>
            </a:r>
            <a:r>
              <a:rPr i="1" dirty="0">
                <a:latin typeface="Verdana"/>
                <a:cs typeface="Verdana"/>
              </a:rPr>
              <a:t>, </a:t>
            </a:r>
            <a:r>
              <a:rPr i="1" dirty="0">
                <a:latin typeface="Arial"/>
                <a:cs typeface="Arial"/>
              </a:rPr>
              <a:t>j</a:t>
            </a:r>
            <a:r>
              <a:rPr i="1" dirty="0">
                <a:latin typeface="Verdana"/>
                <a:cs typeface="Verdana"/>
              </a:rPr>
              <a:t>, </a:t>
            </a:r>
            <a:r>
              <a:rPr dirty="0"/>
              <a:t>0) = </a:t>
            </a:r>
            <a:r>
              <a:rPr dirty="0">
                <a:latin typeface="Lucida Sans Unicode"/>
                <a:cs typeface="Lucida Sans Unicode"/>
              </a:rPr>
              <a:t>∞</a:t>
            </a:r>
          </a:p>
          <a:p>
            <a:pPr marL="88265">
              <a:lnSpc>
                <a:spcPts val="1400"/>
              </a:lnSpc>
              <a:spcBef>
                <a:spcPts val="10"/>
              </a:spcBef>
            </a:pPr>
            <a:r>
              <a:rPr b="1" dirty="0"/>
              <a:t>for  all </a:t>
            </a:r>
            <a:r>
              <a:rPr dirty="0"/>
              <a:t>(</a:t>
            </a:r>
            <a:r>
              <a:rPr i="1" dirty="0">
                <a:latin typeface="Arial"/>
                <a:cs typeface="Arial"/>
              </a:rPr>
              <a:t>i</a:t>
            </a:r>
            <a:r>
              <a:rPr i="1" dirty="0">
                <a:latin typeface="Verdana"/>
                <a:cs typeface="Verdana"/>
              </a:rPr>
              <a:t>, </a:t>
            </a:r>
            <a:r>
              <a:rPr i="1" dirty="0">
                <a:latin typeface="Arial"/>
                <a:cs typeface="Arial"/>
              </a:rPr>
              <a:t>j</a:t>
            </a:r>
            <a:r>
              <a:rPr dirty="0"/>
              <a:t>) </a:t>
            </a:r>
            <a:r>
              <a:rPr dirty="0">
                <a:latin typeface="Lucida Sans Unicode"/>
                <a:cs typeface="Lucida Sans Unicode"/>
              </a:rPr>
              <a:t>∈ </a:t>
            </a:r>
            <a:r>
              <a:rPr i="1" dirty="0">
                <a:latin typeface="Arial"/>
                <a:cs typeface="Arial"/>
              </a:rPr>
              <a:t>E </a:t>
            </a:r>
            <a:r>
              <a:rPr b="1" dirty="0"/>
              <a:t>do</a:t>
            </a:r>
          </a:p>
          <a:p>
            <a:pPr marL="321945">
              <a:lnSpc>
                <a:spcPts val="1400"/>
              </a:lnSpc>
              <a:spcBef>
                <a:spcPts val="10"/>
              </a:spcBef>
            </a:pPr>
            <a:r>
              <a:rPr dirty="0">
                <a:latin typeface="Times New Roman"/>
                <a:cs typeface="Times New Roman"/>
              </a:rPr>
              <a:t>dist</a:t>
            </a:r>
            <a:r>
              <a:rPr dirty="0"/>
              <a:t>(</a:t>
            </a:r>
            <a:r>
              <a:rPr i="1" dirty="0">
                <a:latin typeface="Arial"/>
                <a:cs typeface="Arial"/>
              </a:rPr>
              <a:t>i</a:t>
            </a:r>
            <a:r>
              <a:rPr i="1" dirty="0">
                <a:latin typeface="Verdana"/>
                <a:cs typeface="Verdana"/>
              </a:rPr>
              <a:t>, </a:t>
            </a:r>
            <a:r>
              <a:rPr i="1" dirty="0">
                <a:latin typeface="Arial"/>
                <a:cs typeface="Arial"/>
              </a:rPr>
              <a:t>j</a:t>
            </a:r>
            <a:r>
              <a:rPr i="1" dirty="0">
                <a:latin typeface="Verdana"/>
                <a:cs typeface="Verdana"/>
              </a:rPr>
              <a:t>, </a:t>
            </a:r>
            <a:r>
              <a:rPr dirty="0"/>
              <a:t>0) = </a:t>
            </a:r>
          </a:p>
          <a:p>
            <a:pPr marL="88265">
              <a:lnSpc>
                <a:spcPts val="1400"/>
              </a:lnSpc>
              <a:spcBef>
                <a:spcPts val="10"/>
              </a:spcBef>
            </a:pPr>
            <a:r>
              <a:rPr b="1" dirty="0"/>
              <a:t>for  </a:t>
            </a:r>
            <a:r>
              <a:rPr i="1" dirty="0">
                <a:latin typeface="Arial"/>
                <a:cs typeface="Arial"/>
              </a:rPr>
              <a:t>k </a:t>
            </a:r>
            <a:r>
              <a:rPr dirty="0"/>
              <a:t>= 1 </a:t>
            </a:r>
            <a:r>
              <a:rPr b="1" dirty="0"/>
              <a:t>to </a:t>
            </a:r>
            <a:r>
              <a:rPr i="1" dirty="0">
                <a:latin typeface="Arial"/>
                <a:cs typeface="Arial"/>
              </a:rPr>
              <a:t>n </a:t>
            </a:r>
            <a:r>
              <a:rPr b="1" dirty="0"/>
              <a:t>do</a:t>
            </a:r>
          </a:p>
          <a:p>
            <a:pPr marL="321945">
              <a:lnSpc>
                <a:spcPts val="1400"/>
              </a:lnSpc>
              <a:spcBef>
                <a:spcPts val="10"/>
              </a:spcBef>
            </a:pPr>
            <a:r>
              <a:rPr b="1" dirty="0"/>
              <a:t>for  </a:t>
            </a:r>
            <a:r>
              <a:rPr i="1" dirty="0">
                <a:latin typeface="Arial"/>
                <a:cs typeface="Arial"/>
              </a:rPr>
              <a:t>i </a:t>
            </a:r>
            <a:r>
              <a:rPr dirty="0"/>
              <a:t>= 1 </a:t>
            </a:r>
            <a:r>
              <a:rPr b="1" dirty="0"/>
              <a:t>to </a:t>
            </a:r>
            <a:r>
              <a:rPr i="1" dirty="0">
                <a:latin typeface="Arial"/>
                <a:cs typeface="Arial"/>
              </a:rPr>
              <a:t>n </a:t>
            </a:r>
            <a:r>
              <a:rPr b="1" dirty="0"/>
              <a:t>do</a:t>
            </a:r>
          </a:p>
          <a:p>
            <a:pPr marL="556260">
              <a:lnSpc>
                <a:spcPts val="1400"/>
              </a:lnSpc>
              <a:spcBef>
                <a:spcPts val="10"/>
              </a:spcBef>
            </a:pPr>
            <a:r>
              <a:rPr b="1" dirty="0"/>
              <a:t>for  </a:t>
            </a:r>
            <a:r>
              <a:rPr i="1" dirty="0">
                <a:latin typeface="Arial"/>
                <a:cs typeface="Arial"/>
              </a:rPr>
              <a:t>j </a:t>
            </a:r>
            <a:r>
              <a:rPr dirty="0"/>
              <a:t>= 1 </a:t>
            </a:r>
            <a:r>
              <a:rPr b="1" dirty="0"/>
              <a:t>to </a:t>
            </a:r>
            <a:r>
              <a:rPr i="1" dirty="0">
                <a:latin typeface="Arial"/>
                <a:cs typeface="Arial"/>
              </a:rPr>
              <a:t>n </a:t>
            </a:r>
            <a:r>
              <a:rPr b="1" dirty="0"/>
              <a:t>do</a:t>
            </a:r>
          </a:p>
          <a:p>
            <a:pPr marL="789940">
              <a:lnSpc>
                <a:spcPts val="1400"/>
              </a:lnSpc>
              <a:spcBef>
                <a:spcPts val="10"/>
              </a:spcBef>
            </a:pPr>
            <a:r>
              <a:rPr dirty="0">
                <a:latin typeface="Times New Roman"/>
                <a:cs typeface="Times New Roman"/>
              </a:rPr>
              <a:t>dist</a:t>
            </a:r>
            <a:r>
              <a:rPr dirty="0"/>
              <a:t>(</a:t>
            </a:r>
            <a:r>
              <a:rPr i="1" dirty="0">
                <a:latin typeface="Arial"/>
                <a:cs typeface="Arial"/>
              </a:rPr>
              <a:t>i</a:t>
            </a:r>
            <a:r>
              <a:rPr i="1" dirty="0">
                <a:latin typeface="Verdana"/>
                <a:cs typeface="Verdana"/>
              </a:rPr>
              <a:t>, </a:t>
            </a:r>
            <a:r>
              <a:rPr i="1" dirty="0">
                <a:latin typeface="Arial"/>
                <a:cs typeface="Arial"/>
              </a:rPr>
              <a:t>j</a:t>
            </a:r>
            <a:r>
              <a:rPr i="1" dirty="0">
                <a:latin typeface="Verdana"/>
                <a:cs typeface="Verdana"/>
              </a:rPr>
              <a:t>, </a:t>
            </a:r>
            <a:r>
              <a:rPr i="1" dirty="0">
                <a:latin typeface="Arial"/>
                <a:cs typeface="Arial"/>
              </a:rPr>
              <a:t>k</a:t>
            </a:r>
            <a:r>
              <a:rPr dirty="0"/>
              <a:t>) = min </a:t>
            </a:r>
            <a:r>
              <a:rPr dirty="0">
                <a:latin typeface="Arial Unicode MS"/>
                <a:cs typeface="Arial Unicode MS"/>
              </a:rPr>
              <a:t>｛</a:t>
            </a:r>
            <a:r>
              <a:rPr sz="900" dirty="0">
                <a:latin typeface="Times New Roman"/>
                <a:cs typeface="Times New Roman"/>
              </a:rPr>
              <a:t>dist</a:t>
            </a:r>
            <a:r>
              <a:rPr sz="900" dirty="0"/>
              <a:t>(</a:t>
            </a:r>
            <a:r>
              <a:rPr sz="900" i="1" dirty="0">
                <a:latin typeface="Arial"/>
                <a:cs typeface="Arial"/>
              </a:rPr>
              <a:t>i</a:t>
            </a:r>
            <a:r>
              <a:rPr sz="900" i="1" dirty="0">
                <a:latin typeface="Verdana"/>
                <a:cs typeface="Verdana"/>
              </a:rPr>
              <a:t>, </a:t>
            </a:r>
            <a:r>
              <a:rPr sz="900" i="1" dirty="0">
                <a:latin typeface="Arial"/>
                <a:cs typeface="Arial"/>
              </a:rPr>
              <a:t>j</a:t>
            </a:r>
            <a:r>
              <a:rPr sz="900" i="1" dirty="0">
                <a:latin typeface="Verdana"/>
                <a:cs typeface="Verdana"/>
              </a:rPr>
              <a:t>, </a:t>
            </a:r>
            <a:r>
              <a:rPr sz="900" i="1" dirty="0">
                <a:latin typeface="Arial"/>
                <a:cs typeface="Arial"/>
              </a:rPr>
              <a:t>k </a:t>
            </a:r>
            <a:r>
              <a:rPr sz="900" dirty="0">
                <a:latin typeface="Lucida Sans Unicode"/>
                <a:cs typeface="Lucida Sans Unicode"/>
              </a:rPr>
              <a:t>− </a:t>
            </a:r>
            <a:r>
              <a:rPr sz="900" dirty="0"/>
              <a:t>1),</a:t>
            </a:r>
            <a:endParaRPr sz="900" dirty="0">
              <a:latin typeface="Lucida Sans Unicode"/>
              <a:cs typeface="Lucida Sans Unicode"/>
            </a:endParaRPr>
          </a:p>
          <a:p>
            <a:pPr marL="1927225">
              <a:lnSpc>
                <a:spcPts val="1400"/>
              </a:lnSpc>
              <a:spcBef>
                <a:spcPts val="10"/>
              </a:spcBef>
            </a:pPr>
            <a:r>
              <a:rPr dirty="0">
                <a:latin typeface="Times New Roman"/>
                <a:cs typeface="Times New Roman"/>
              </a:rPr>
              <a:t>dist</a:t>
            </a:r>
            <a:r>
              <a:rPr dirty="0"/>
              <a:t>(</a:t>
            </a:r>
            <a:r>
              <a:rPr i="1" dirty="0">
                <a:latin typeface="Arial"/>
                <a:cs typeface="Arial"/>
              </a:rPr>
              <a:t>i</a:t>
            </a:r>
            <a:r>
              <a:rPr i="1" dirty="0">
                <a:latin typeface="Verdana"/>
                <a:cs typeface="Verdana"/>
              </a:rPr>
              <a:t>, </a:t>
            </a:r>
            <a:r>
              <a:rPr i="1" dirty="0">
                <a:latin typeface="Arial"/>
                <a:cs typeface="Arial"/>
              </a:rPr>
              <a:t>k</a:t>
            </a:r>
            <a:r>
              <a:rPr i="1" dirty="0">
                <a:latin typeface="Verdana"/>
                <a:cs typeface="Verdana"/>
              </a:rPr>
              <a:t>, </a:t>
            </a:r>
            <a:r>
              <a:rPr i="1" dirty="0">
                <a:latin typeface="Arial"/>
                <a:cs typeface="Arial"/>
              </a:rPr>
              <a:t>k </a:t>
            </a:r>
            <a:r>
              <a:rPr dirty="0">
                <a:latin typeface="Lucida Sans Unicode"/>
                <a:cs typeface="Lucida Sans Unicode"/>
              </a:rPr>
              <a:t>− </a:t>
            </a:r>
            <a:r>
              <a:rPr dirty="0"/>
              <a:t>1) + </a:t>
            </a:r>
            <a:r>
              <a:rPr dirty="0">
                <a:latin typeface="Times New Roman"/>
                <a:cs typeface="Times New Roman"/>
              </a:rPr>
              <a:t>dist</a:t>
            </a:r>
            <a:r>
              <a:rPr dirty="0"/>
              <a:t>(</a:t>
            </a:r>
            <a:r>
              <a:rPr i="1" dirty="0">
                <a:latin typeface="Arial"/>
                <a:cs typeface="Arial"/>
              </a:rPr>
              <a:t>k</a:t>
            </a:r>
            <a:r>
              <a:rPr i="1" dirty="0">
                <a:latin typeface="Verdana"/>
                <a:cs typeface="Verdana"/>
              </a:rPr>
              <a:t>, </a:t>
            </a:r>
            <a:r>
              <a:rPr i="1" dirty="0">
                <a:latin typeface="Arial"/>
                <a:cs typeface="Arial"/>
              </a:rPr>
              <a:t>j</a:t>
            </a:r>
            <a:r>
              <a:rPr i="1" dirty="0">
                <a:latin typeface="Verdana"/>
                <a:cs typeface="Verdana"/>
              </a:rPr>
              <a:t>, </a:t>
            </a:r>
            <a:r>
              <a:rPr i="1" dirty="0">
                <a:latin typeface="Arial"/>
                <a:cs typeface="Arial"/>
              </a:rPr>
              <a:t>k </a:t>
            </a:r>
            <a:r>
              <a:rPr dirty="0">
                <a:latin typeface="Lucida Sans Unicode"/>
                <a:cs typeface="Lucida Sans Unicode"/>
              </a:rPr>
              <a:t>− </a:t>
            </a:r>
            <a:r>
              <a:rPr dirty="0"/>
              <a:t>1</a:t>
            </a:r>
            <a:r>
              <a:rPr dirty="0" smtClean="0"/>
              <a:t>)</a:t>
            </a:r>
            <a:r>
              <a:rPr lang="en-US" dirty="0">
                <a:latin typeface="Arial Unicode MS"/>
                <a:cs typeface="Arial Unicode MS"/>
              </a:rPr>
              <a:t>}</a:t>
            </a:r>
            <a:r>
              <a:rPr sz="1350" baseline="43209" dirty="0" smtClean="0">
                <a:latin typeface="Arial Unicode MS"/>
                <a:cs typeface="Arial Unicode MS"/>
              </a:rPr>
              <a:t> </a:t>
            </a:r>
            <a:endParaRPr sz="1350" baseline="43209" dirty="0">
              <a:latin typeface="Arial Unicode MS"/>
              <a:cs typeface="Arial Unicode MS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8000" y="1684220"/>
            <a:ext cx="288000" cy="151738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602" y="206375"/>
            <a:ext cx="4419498" cy="1821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400" b="1" dirty="0"/>
              <a:t>The traveling salesman problem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7650" y="663575"/>
            <a:ext cx="4114799" cy="21287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400"/>
              </a:lnSpc>
            </a:pPr>
            <a:r>
              <a:rPr sz="900" dirty="0">
                <a:latin typeface="Tahoma"/>
                <a:cs typeface="Tahoma"/>
              </a:rPr>
              <a:t>A traveling salesman is getting ready for a big sales tour. Starting at his  hometown, he will conduct a journey in which each of his target cities is visited  </a:t>
            </a:r>
            <a:r>
              <a:rPr sz="900" i="1" dirty="0">
                <a:solidFill>
                  <a:srgbClr val="FF0000"/>
                </a:solidFill>
                <a:latin typeface="Arial"/>
                <a:cs typeface="Arial"/>
              </a:rPr>
              <a:t>exactly once </a:t>
            </a:r>
            <a:r>
              <a:rPr sz="900" dirty="0">
                <a:latin typeface="Tahoma"/>
                <a:cs typeface="Tahoma"/>
              </a:rPr>
              <a:t>before he returns home. Given the pairwise distances between  cities, what is the best order in which to visit them, so as to </a:t>
            </a:r>
            <a:r>
              <a:rPr sz="900" i="1" dirty="0">
                <a:solidFill>
                  <a:srgbClr val="0000FF"/>
                </a:solidFill>
                <a:latin typeface="Arial"/>
                <a:cs typeface="Arial"/>
              </a:rPr>
              <a:t>minimize the  overall distance traveled</a:t>
            </a:r>
            <a:r>
              <a:rPr sz="900" dirty="0">
                <a:latin typeface="Tahoma"/>
                <a:cs typeface="Tahoma"/>
              </a:rPr>
              <a:t>?</a:t>
            </a:r>
          </a:p>
          <a:p>
            <a:pPr marL="12700">
              <a:lnSpc>
                <a:spcPts val="1400"/>
              </a:lnSpc>
              <a:spcBef>
                <a:spcPts val="605"/>
              </a:spcBef>
            </a:pPr>
            <a:r>
              <a:rPr sz="900" dirty="0">
                <a:latin typeface="Tahoma"/>
                <a:cs typeface="Tahoma"/>
              </a:rPr>
              <a:t>Denote the cities by 1</a:t>
            </a:r>
            <a:r>
              <a:rPr sz="900" i="1" dirty="0">
                <a:latin typeface="Verdana"/>
                <a:cs typeface="Verdana"/>
              </a:rPr>
              <a:t>, . . . , </a:t>
            </a:r>
            <a:r>
              <a:rPr sz="900" i="1" dirty="0">
                <a:latin typeface="Arial"/>
                <a:cs typeface="Arial"/>
              </a:rPr>
              <a:t>n</a:t>
            </a:r>
            <a:r>
              <a:rPr sz="900" dirty="0">
                <a:latin typeface="Tahoma"/>
                <a:cs typeface="Tahoma"/>
              </a:rPr>
              <a:t>, the salesman’s hometown being 1, and let</a:t>
            </a:r>
          </a:p>
          <a:p>
            <a:pPr marL="12700" marR="5080" indent="-635">
              <a:lnSpc>
                <a:spcPts val="1400"/>
              </a:lnSpc>
            </a:pPr>
            <a:r>
              <a:rPr sz="900" i="1" dirty="0">
                <a:solidFill>
                  <a:srgbClr val="FF0000"/>
                </a:solidFill>
                <a:latin typeface="Arial"/>
                <a:cs typeface="Arial"/>
              </a:rPr>
              <a:t>D </a:t>
            </a:r>
            <a:r>
              <a:rPr sz="900" dirty="0">
                <a:solidFill>
                  <a:srgbClr val="FF0000"/>
                </a:solidFill>
                <a:latin typeface="Tahoma"/>
                <a:cs typeface="Tahoma"/>
              </a:rPr>
              <a:t>= (</a:t>
            </a:r>
            <a:r>
              <a:rPr sz="900" i="1" dirty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sz="900" i="1" baseline="-9259" dirty="0">
                <a:solidFill>
                  <a:srgbClr val="FF0000"/>
                </a:solidFill>
                <a:latin typeface="Lucida Sans"/>
                <a:cs typeface="Lucida Sans"/>
              </a:rPr>
              <a:t>ij </a:t>
            </a:r>
            <a:r>
              <a:rPr sz="900" dirty="0">
                <a:solidFill>
                  <a:srgbClr val="FF0000"/>
                </a:solidFill>
                <a:latin typeface="Tahoma"/>
                <a:cs typeface="Tahoma"/>
              </a:rPr>
              <a:t>) </a:t>
            </a:r>
            <a:r>
              <a:rPr sz="900" dirty="0">
                <a:latin typeface="Tahoma"/>
                <a:cs typeface="Tahoma"/>
              </a:rPr>
              <a:t>be </a:t>
            </a:r>
            <a:r>
              <a:rPr sz="900" dirty="0">
                <a:solidFill>
                  <a:srgbClr val="0000FF"/>
                </a:solidFill>
                <a:latin typeface="Tahoma"/>
                <a:cs typeface="Tahoma"/>
              </a:rPr>
              <a:t>the matrix of intercity distances</a:t>
            </a:r>
            <a:r>
              <a:rPr sz="900" dirty="0">
                <a:latin typeface="Tahoma"/>
                <a:cs typeface="Tahoma"/>
              </a:rPr>
              <a:t>. The goal is to design a tour that  starts and ends at 1, includes all other cities exactly once, and has minimum  total length.</a:t>
            </a:r>
          </a:p>
          <a:p>
            <a:pPr marL="12700" marR="27305">
              <a:lnSpc>
                <a:spcPts val="1400"/>
              </a:lnSpc>
              <a:spcBef>
                <a:spcPts val="595"/>
              </a:spcBef>
            </a:pPr>
            <a:r>
              <a:rPr sz="900" dirty="0">
                <a:latin typeface="Tahoma"/>
                <a:cs typeface="Tahoma"/>
              </a:rPr>
              <a:t>The brute-force approach is to evaluate every possible tour and return the best  one. </a:t>
            </a:r>
            <a:r>
              <a:rPr sz="900" dirty="0" smtClean="0">
                <a:latin typeface="Tahoma"/>
                <a:cs typeface="Tahoma"/>
              </a:rPr>
              <a:t>Since </a:t>
            </a:r>
            <a:r>
              <a:rPr sz="900" dirty="0">
                <a:latin typeface="Tahoma"/>
                <a:cs typeface="Tahoma"/>
              </a:rPr>
              <a:t>there are (</a:t>
            </a:r>
            <a:r>
              <a:rPr sz="900" i="1" dirty="0">
                <a:latin typeface="Arial"/>
                <a:cs typeface="Arial"/>
              </a:rPr>
              <a:t>n </a:t>
            </a:r>
            <a:r>
              <a:rPr sz="900" dirty="0">
                <a:latin typeface="Lucida Sans Unicode"/>
                <a:cs typeface="Lucida Sans Unicode"/>
              </a:rPr>
              <a:t>− </a:t>
            </a:r>
            <a:r>
              <a:rPr sz="900" dirty="0">
                <a:latin typeface="Tahoma"/>
                <a:cs typeface="Tahoma"/>
              </a:rPr>
              <a:t>1)! possibilities, this strategy takes </a:t>
            </a:r>
            <a:r>
              <a:rPr sz="900" i="1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900" dirty="0">
                <a:solidFill>
                  <a:srgbClr val="FF0000"/>
                </a:solidFill>
                <a:latin typeface="Tahoma"/>
                <a:cs typeface="Tahoma"/>
              </a:rPr>
              <a:t>(</a:t>
            </a:r>
            <a:r>
              <a:rPr sz="900" i="1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900" dirty="0">
                <a:solidFill>
                  <a:srgbClr val="FF0000"/>
                </a:solidFill>
                <a:latin typeface="Tahoma"/>
                <a:cs typeface="Tahoma"/>
              </a:rPr>
              <a:t>!) </a:t>
            </a:r>
            <a:r>
              <a:rPr sz="900" dirty="0">
                <a:latin typeface="Tahoma"/>
                <a:cs typeface="Tahoma"/>
              </a:rPr>
              <a:t>time.</a:t>
            </a:r>
          </a:p>
        </p:txBody>
      </p:sp>
    </p:spTree>
  </p:cSld>
  <p:clrMapOvr>
    <a:masterClrMapping/>
  </p:clrMapOvr>
  <p:transition>
    <p:cut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7650" y="282576"/>
            <a:ext cx="411480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400" b="1" dirty="0"/>
              <a:t>The subproblems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0051" y="815975"/>
            <a:ext cx="3886200" cy="987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6379" marR="5080">
              <a:lnSpc>
                <a:spcPts val="1400"/>
              </a:lnSpc>
            </a:pPr>
            <a:r>
              <a:rPr sz="900" i="1" dirty="0">
                <a:latin typeface="Arial"/>
                <a:cs typeface="Arial"/>
              </a:rPr>
              <a:t>For a subset of cities S </a:t>
            </a:r>
            <a:r>
              <a:rPr sz="900" dirty="0">
                <a:latin typeface="Lucida Sans Unicode"/>
                <a:cs typeface="Lucida Sans Unicode"/>
              </a:rPr>
              <a:t>⊆ {</a:t>
            </a:r>
            <a:r>
              <a:rPr sz="900" dirty="0">
                <a:latin typeface="Tahoma"/>
                <a:cs typeface="Tahoma"/>
              </a:rPr>
              <a:t>1</a:t>
            </a:r>
            <a:r>
              <a:rPr sz="900" i="1" dirty="0">
                <a:latin typeface="Verdana"/>
                <a:cs typeface="Verdana"/>
              </a:rPr>
              <a:t>, </a:t>
            </a:r>
            <a:r>
              <a:rPr sz="900" dirty="0">
                <a:latin typeface="Tahoma"/>
                <a:cs typeface="Tahoma"/>
              </a:rPr>
              <a:t>2</a:t>
            </a:r>
            <a:r>
              <a:rPr sz="900" i="1" dirty="0">
                <a:latin typeface="Verdana"/>
                <a:cs typeface="Verdana"/>
              </a:rPr>
              <a:t>, . . . , </a:t>
            </a:r>
            <a:r>
              <a:rPr sz="900" i="1" dirty="0">
                <a:latin typeface="Arial"/>
                <a:cs typeface="Arial"/>
              </a:rPr>
              <a:t>n</a:t>
            </a:r>
            <a:r>
              <a:rPr sz="900" dirty="0">
                <a:latin typeface="Lucida Sans Unicode"/>
                <a:cs typeface="Lucida Sans Unicode"/>
              </a:rPr>
              <a:t>} </a:t>
            </a:r>
            <a:r>
              <a:rPr sz="900" i="1" dirty="0">
                <a:latin typeface="Arial"/>
                <a:cs typeface="Arial"/>
              </a:rPr>
              <a:t>that includes </a:t>
            </a:r>
            <a:r>
              <a:rPr sz="900" dirty="0">
                <a:latin typeface="Tahoma"/>
                <a:cs typeface="Tahoma"/>
              </a:rPr>
              <a:t>1</a:t>
            </a:r>
            <a:r>
              <a:rPr sz="900" i="1" dirty="0">
                <a:latin typeface="Arial"/>
                <a:cs typeface="Arial"/>
              </a:rPr>
              <a:t>, and j </a:t>
            </a:r>
            <a:r>
              <a:rPr sz="900" dirty="0">
                <a:latin typeface="Lucida Sans Unicode"/>
                <a:cs typeface="Lucida Sans Unicode"/>
              </a:rPr>
              <a:t>∈ </a:t>
            </a:r>
            <a:r>
              <a:rPr sz="900" i="1" dirty="0">
                <a:latin typeface="Arial"/>
                <a:cs typeface="Arial"/>
              </a:rPr>
              <a:t>S, let  </a:t>
            </a:r>
            <a:r>
              <a:rPr sz="900" i="1" dirty="0">
                <a:solidFill>
                  <a:srgbClr val="FF0000"/>
                </a:solidFill>
                <a:latin typeface="Arial"/>
                <a:cs typeface="Arial"/>
              </a:rPr>
              <a:t>C </a:t>
            </a:r>
            <a:r>
              <a:rPr sz="900" dirty="0">
                <a:solidFill>
                  <a:srgbClr val="FF0000"/>
                </a:solidFill>
                <a:latin typeface="Tahoma"/>
                <a:cs typeface="Tahoma"/>
              </a:rPr>
              <a:t>(</a:t>
            </a:r>
            <a:r>
              <a:rPr sz="900" i="1" dirty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900" i="1" dirty="0">
                <a:solidFill>
                  <a:srgbClr val="FF0000"/>
                </a:solidFill>
                <a:latin typeface="Verdana"/>
                <a:cs typeface="Verdana"/>
              </a:rPr>
              <a:t>, </a:t>
            </a:r>
            <a:r>
              <a:rPr sz="900" i="1" dirty="0">
                <a:solidFill>
                  <a:srgbClr val="FF0000"/>
                </a:solidFill>
                <a:latin typeface="Arial"/>
                <a:cs typeface="Arial"/>
              </a:rPr>
              <a:t>j</a:t>
            </a:r>
            <a:r>
              <a:rPr sz="900" dirty="0">
                <a:solidFill>
                  <a:srgbClr val="FF0000"/>
                </a:solidFill>
                <a:latin typeface="Tahoma"/>
                <a:cs typeface="Tahoma"/>
              </a:rPr>
              <a:t>) </a:t>
            </a:r>
            <a:r>
              <a:rPr sz="900" i="1" dirty="0">
                <a:latin typeface="Arial"/>
                <a:cs typeface="Arial"/>
              </a:rPr>
              <a:t>be </a:t>
            </a:r>
            <a:r>
              <a:rPr sz="900" i="1" dirty="0">
                <a:solidFill>
                  <a:srgbClr val="0000FF"/>
                </a:solidFill>
                <a:latin typeface="Arial"/>
                <a:cs typeface="Arial"/>
              </a:rPr>
              <a:t>the length of the shortest path visiting each node in S  exactly once, starting at </a:t>
            </a:r>
            <a:r>
              <a:rPr sz="900" dirty="0">
                <a:solidFill>
                  <a:srgbClr val="0000FF"/>
                </a:solidFill>
                <a:latin typeface="Tahoma"/>
                <a:cs typeface="Tahoma"/>
              </a:rPr>
              <a:t>1 </a:t>
            </a:r>
            <a:r>
              <a:rPr sz="900" i="1" dirty="0">
                <a:solidFill>
                  <a:srgbClr val="0000FF"/>
                </a:solidFill>
                <a:latin typeface="Arial"/>
                <a:cs typeface="Arial"/>
              </a:rPr>
              <a:t>and ending </a:t>
            </a:r>
            <a:r>
              <a:rPr sz="900" i="1" dirty="0" smtClean="0">
                <a:solidFill>
                  <a:srgbClr val="0000FF"/>
                </a:solidFill>
                <a:latin typeface="Arial"/>
                <a:cs typeface="Arial"/>
              </a:rPr>
              <a:t>at </a:t>
            </a:r>
            <a:r>
              <a:rPr sz="900" i="1" dirty="0">
                <a:solidFill>
                  <a:srgbClr val="0000FF"/>
                </a:solidFill>
                <a:latin typeface="Arial"/>
                <a:cs typeface="Arial"/>
              </a:rPr>
              <a:t>j</a:t>
            </a:r>
            <a:r>
              <a:rPr sz="900" i="1" dirty="0">
                <a:latin typeface="Arial"/>
                <a:cs typeface="Arial"/>
              </a:rPr>
              <a:t>.</a:t>
            </a:r>
            <a:endParaRPr sz="900" dirty="0">
              <a:latin typeface="Arial"/>
              <a:cs typeface="Arial"/>
            </a:endParaRPr>
          </a:p>
          <a:p>
            <a:pPr marL="12700" marR="1725295">
              <a:lnSpc>
                <a:spcPts val="1400"/>
              </a:lnSpc>
              <a:spcBef>
                <a:spcPts val="670"/>
              </a:spcBef>
            </a:pPr>
            <a:r>
              <a:rPr sz="900" dirty="0">
                <a:latin typeface="Tahoma"/>
                <a:cs typeface="Tahoma"/>
              </a:rPr>
              <a:t>When </a:t>
            </a:r>
            <a:r>
              <a:rPr sz="900" dirty="0">
                <a:latin typeface="Lucida Sans Unicode"/>
                <a:cs typeface="Lucida Sans Unicode"/>
              </a:rPr>
              <a:t>|</a:t>
            </a:r>
            <a:r>
              <a:rPr sz="900" i="1" dirty="0">
                <a:latin typeface="Arial"/>
                <a:cs typeface="Arial"/>
              </a:rPr>
              <a:t>S </a:t>
            </a:r>
            <a:r>
              <a:rPr sz="900" dirty="0">
                <a:latin typeface="Lucida Sans Unicode"/>
                <a:cs typeface="Lucida Sans Unicode"/>
              </a:rPr>
              <a:t>| </a:t>
            </a:r>
            <a:r>
              <a:rPr sz="900" i="1" dirty="0">
                <a:latin typeface="Verdana"/>
                <a:cs typeface="Verdana"/>
              </a:rPr>
              <a:t>&gt; </a:t>
            </a:r>
            <a:r>
              <a:rPr sz="900" dirty="0">
                <a:latin typeface="Tahoma"/>
                <a:cs typeface="Tahoma"/>
              </a:rPr>
              <a:t>1, we define </a:t>
            </a:r>
            <a:r>
              <a:rPr sz="900" i="1" dirty="0">
                <a:latin typeface="Arial"/>
                <a:cs typeface="Arial"/>
              </a:rPr>
              <a:t>C </a:t>
            </a:r>
            <a:r>
              <a:rPr sz="900" dirty="0">
                <a:latin typeface="Tahoma"/>
                <a:cs typeface="Tahoma"/>
              </a:rPr>
              <a:t>(</a:t>
            </a:r>
            <a:r>
              <a:rPr sz="900" i="1" dirty="0">
                <a:latin typeface="Arial"/>
                <a:cs typeface="Arial"/>
              </a:rPr>
              <a:t>S</a:t>
            </a:r>
            <a:r>
              <a:rPr sz="900" i="1" dirty="0">
                <a:latin typeface="Verdana"/>
                <a:cs typeface="Verdana"/>
              </a:rPr>
              <a:t>, </a:t>
            </a:r>
            <a:r>
              <a:rPr sz="900" dirty="0">
                <a:latin typeface="Tahoma"/>
                <a:cs typeface="Tahoma"/>
              </a:rPr>
              <a:t>1) = </a:t>
            </a:r>
            <a:r>
              <a:rPr sz="900" dirty="0">
                <a:latin typeface="Lucida Sans Unicode"/>
                <a:cs typeface="Lucida Sans Unicode"/>
              </a:rPr>
              <a:t>∞</a:t>
            </a:r>
            <a:r>
              <a:rPr sz="900" dirty="0">
                <a:latin typeface="Tahoma"/>
                <a:cs typeface="Tahoma"/>
              </a:rPr>
              <a:t>.  For </a:t>
            </a:r>
            <a:r>
              <a:rPr sz="900" i="1" dirty="0">
                <a:latin typeface="Arial"/>
                <a:cs typeface="Arial"/>
              </a:rPr>
              <a:t>j </a:t>
            </a:r>
            <a:r>
              <a:rPr lang="en-US" sz="900" dirty="0">
                <a:latin typeface="Lucida Sans Unicode"/>
                <a:cs typeface="Lucida Sans Unicode"/>
              </a:rPr>
              <a:t> </a:t>
            </a:r>
            <a:r>
              <a:rPr sz="900" dirty="0" smtClean="0">
                <a:latin typeface="Tahoma"/>
                <a:cs typeface="Tahoma"/>
              </a:rPr>
              <a:t>   </a:t>
            </a:r>
            <a:r>
              <a:rPr sz="900" dirty="0">
                <a:latin typeface="Tahoma"/>
                <a:cs typeface="Tahoma"/>
              </a:rPr>
              <a:t>1 with </a:t>
            </a:r>
            <a:r>
              <a:rPr sz="900" i="1" dirty="0">
                <a:latin typeface="Arial"/>
                <a:cs typeface="Arial"/>
              </a:rPr>
              <a:t>j </a:t>
            </a:r>
            <a:r>
              <a:rPr sz="900" dirty="0">
                <a:latin typeface="Lucida Sans Unicode"/>
                <a:cs typeface="Lucida Sans Unicode"/>
              </a:rPr>
              <a:t>∈ </a:t>
            </a:r>
            <a:r>
              <a:rPr sz="900" i="1" dirty="0">
                <a:latin typeface="Arial"/>
                <a:cs typeface="Arial"/>
              </a:rPr>
              <a:t>S  </a:t>
            </a:r>
            <a:r>
              <a:rPr sz="900" dirty="0">
                <a:latin typeface="Tahoma"/>
                <a:cs typeface="Tahoma"/>
              </a:rPr>
              <a:t>we </a:t>
            </a:r>
            <a:r>
              <a:rPr sz="900" dirty="0" smtClean="0">
                <a:latin typeface="Tahoma"/>
                <a:cs typeface="Tahoma"/>
              </a:rPr>
              <a:t>have</a:t>
            </a:r>
            <a:endParaRPr sz="900" dirty="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40242" y="2137371"/>
            <a:ext cx="364808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600" i="1" dirty="0">
                <a:latin typeface="Lucida Sans"/>
                <a:cs typeface="Lucida Sans"/>
              </a:rPr>
              <a:t>i </a:t>
            </a:r>
            <a:r>
              <a:rPr sz="600" dirty="0">
                <a:latin typeface="Lucida Sans Unicode"/>
                <a:cs typeface="Lucida Sans Unicode"/>
              </a:rPr>
              <a:t>∈</a:t>
            </a:r>
            <a:r>
              <a:rPr sz="600" i="1" dirty="0">
                <a:latin typeface="Lucida Sans"/>
                <a:cs typeface="Lucida Sans"/>
              </a:rPr>
              <a:t>S</a:t>
            </a:r>
            <a:r>
              <a:rPr sz="600" dirty="0">
                <a:latin typeface="Tahoma"/>
                <a:cs typeface="Tahoma"/>
              </a:rPr>
              <a:t>:</a:t>
            </a:r>
            <a:r>
              <a:rPr sz="600" i="1" dirty="0">
                <a:latin typeface="Lucida Sans"/>
                <a:cs typeface="Lucida Sans"/>
              </a:rPr>
              <a:t>i </a:t>
            </a:r>
            <a:r>
              <a:rPr sz="600" dirty="0">
                <a:latin typeface="Lucida Sans Unicode"/>
                <a:cs typeface="Lucida Sans Unicode"/>
              </a:rPr>
              <a:t>/</a:t>
            </a:r>
            <a:r>
              <a:rPr sz="600" dirty="0">
                <a:latin typeface="Tahoma"/>
                <a:cs typeface="Tahoma"/>
              </a:rPr>
              <a:t>=</a:t>
            </a:r>
            <a:r>
              <a:rPr sz="600" i="1" dirty="0">
                <a:latin typeface="Lucida Sans"/>
                <a:cs typeface="Lucida Sans"/>
              </a:rPr>
              <a:t>j</a:t>
            </a:r>
            <a:endParaRPr sz="600">
              <a:latin typeface="Lucida Sans"/>
              <a:cs typeface="Lucida San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35747" y="2027580"/>
            <a:ext cx="1859903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900" i="1" dirty="0">
                <a:latin typeface="Arial"/>
                <a:cs typeface="Arial"/>
              </a:rPr>
              <a:t>C </a:t>
            </a:r>
            <a:r>
              <a:rPr sz="900" dirty="0">
                <a:latin typeface="Tahoma"/>
                <a:cs typeface="Tahoma"/>
              </a:rPr>
              <a:t>(</a:t>
            </a:r>
            <a:r>
              <a:rPr sz="900" i="1" dirty="0">
                <a:latin typeface="Arial"/>
                <a:cs typeface="Arial"/>
              </a:rPr>
              <a:t>S</a:t>
            </a:r>
            <a:r>
              <a:rPr sz="900" i="1" dirty="0">
                <a:latin typeface="Verdana"/>
                <a:cs typeface="Verdana"/>
              </a:rPr>
              <a:t>, </a:t>
            </a:r>
            <a:r>
              <a:rPr sz="900" i="1" dirty="0">
                <a:latin typeface="Arial"/>
                <a:cs typeface="Arial"/>
              </a:rPr>
              <a:t>j</a:t>
            </a:r>
            <a:r>
              <a:rPr sz="900" dirty="0">
                <a:latin typeface="Tahoma"/>
                <a:cs typeface="Tahoma"/>
              </a:rPr>
              <a:t>) = min  </a:t>
            </a:r>
            <a:r>
              <a:rPr sz="900" i="1" dirty="0">
                <a:latin typeface="Arial"/>
                <a:cs typeface="Arial"/>
              </a:rPr>
              <a:t>C </a:t>
            </a:r>
            <a:r>
              <a:rPr sz="900" dirty="0">
                <a:latin typeface="Tahoma"/>
                <a:cs typeface="Tahoma"/>
              </a:rPr>
              <a:t>(</a:t>
            </a:r>
            <a:r>
              <a:rPr sz="900" i="1" dirty="0">
                <a:latin typeface="Arial"/>
                <a:cs typeface="Arial"/>
              </a:rPr>
              <a:t>S </a:t>
            </a:r>
            <a:r>
              <a:rPr sz="900" dirty="0">
                <a:latin typeface="Lucida Sans Unicode"/>
                <a:cs typeface="Lucida Sans Unicode"/>
              </a:rPr>
              <a:t>\ </a:t>
            </a:r>
            <a:r>
              <a:rPr sz="900" dirty="0" smtClean="0">
                <a:latin typeface="Lucida Sans Unicode"/>
                <a:cs typeface="Lucida Sans Unicode"/>
              </a:rPr>
              <a:t>{</a:t>
            </a:r>
            <a:r>
              <a:rPr lang="en-US" sz="900" dirty="0" smtClean="0">
                <a:latin typeface="Lucida Sans Unicode"/>
                <a:cs typeface="Lucida Sans Unicode"/>
              </a:rPr>
              <a:t> </a:t>
            </a:r>
            <a:r>
              <a:rPr sz="900" i="1" dirty="0" smtClean="0">
                <a:latin typeface="Arial"/>
                <a:cs typeface="Arial"/>
              </a:rPr>
              <a:t>j</a:t>
            </a:r>
            <a:r>
              <a:rPr lang="en-US" sz="900" i="1" dirty="0" smtClean="0">
                <a:latin typeface="Arial"/>
                <a:cs typeface="Arial"/>
              </a:rPr>
              <a:t> </a:t>
            </a:r>
            <a:r>
              <a:rPr sz="900" dirty="0" smtClean="0">
                <a:latin typeface="Lucida Sans Unicode"/>
                <a:cs typeface="Lucida Sans Unicode"/>
              </a:rPr>
              <a:t>}</a:t>
            </a:r>
            <a:r>
              <a:rPr sz="900" i="1" dirty="0" smtClean="0">
                <a:latin typeface="Verdana"/>
                <a:cs typeface="Verdana"/>
              </a:rPr>
              <a:t>, </a:t>
            </a:r>
            <a:r>
              <a:rPr sz="900" i="1" dirty="0">
                <a:latin typeface="Arial"/>
                <a:cs typeface="Arial"/>
              </a:rPr>
              <a:t>i </a:t>
            </a:r>
            <a:r>
              <a:rPr sz="900" dirty="0">
                <a:latin typeface="Tahoma"/>
                <a:cs typeface="Tahoma"/>
              </a:rPr>
              <a:t>) + </a:t>
            </a:r>
            <a:r>
              <a:rPr sz="900" i="1" dirty="0">
                <a:latin typeface="Arial"/>
                <a:cs typeface="Arial"/>
              </a:rPr>
              <a:t>d</a:t>
            </a:r>
            <a:r>
              <a:rPr sz="900" i="1" baseline="-9259" dirty="0">
                <a:latin typeface="Lucida Sans"/>
                <a:cs typeface="Lucida Sans"/>
              </a:rPr>
              <a:t>ij </a:t>
            </a:r>
            <a:r>
              <a:rPr sz="900" i="1" dirty="0">
                <a:latin typeface="Verdana"/>
                <a:cs typeface="Verdana"/>
              </a:rPr>
              <a:t>.</a:t>
            </a:r>
            <a:endParaRPr sz="900" dirty="0">
              <a:latin typeface="Verdana"/>
              <a:cs typeface="Verdan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000" y="1656001"/>
            <a:ext cx="108000" cy="11487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5242" y="2208907"/>
            <a:ext cx="168867" cy="108000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3457575" y="3153128"/>
            <a:ext cx="960438" cy="230717"/>
          </a:xfrm>
          <a:prstGeom prst="rect">
            <a:avLst/>
          </a:prstGeom>
          <a:noFill/>
        </p:spPr>
        <p:txBody>
          <a:bodyPr lIns="46113" tIns="23057" rIns="46113" bIns="23057"/>
          <a:lstStyle>
            <a:lvl1pPr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374670" indent="-144104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576415" indent="-115283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806981" indent="-115283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1037547" indent="-115283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1268113" indent="-115283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1498679" indent="-115283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1729245" indent="-115283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1959811" indent="-115283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81860DA8-C408-4DA7-8424-6E6DEB9B0AD7}" type="slidenum">
              <a:rPr kumimoji="0" lang="en-US" altLang="zh-CN" sz="700">
                <a:solidFill>
                  <a:schemeClr val="bg2"/>
                </a:solidFill>
              </a:rPr>
              <a:pPr eaLnBrk="1" hangingPunct="1"/>
              <a:t>4</a:t>
            </a:fld>
            <a:endParaRPr kumimoji="0" lang="en-US" altLang="zh-CN" sz="700">
              <a:solidFill>
                <a:schemeClr val="bg2"/>
              </a:solidFill>
            </a:endParaRP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345757" y="1072832"/>
            <a:ext cx="3918585" cy="169277"/>
          </a:xfrm>
        </p:spPr>
        <p:txBody>
          <a:bodyPr/>
          <a:lstStyle/>
          <a:p>
            <a:pPr eaLnBrk="1" hangingPunct="1"/>
            <a:r>
              <a:rPr lang="en-US" altLang="en-US" smtClean="0"/>
              <a:t>Assembly Lines</a:t>
            </a:r>
            <a:endParaRPr lang="en-US" altLang="zh-CN" smtClean="0"/>
          </a:p>
        </p:txBody>
      </p:sp>
      <p:sp>
        <p:nvSpPr>
          <p:cNvPr id="11981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68923" y="2076450"/>
            <a:ext cx="4149090" cy="1154560"/>
          </a:xfrm>
          <a:prstGeom prst="rect">
            <a:avLst/>
          </a:prstGeom>
        </p:spPr>
        <p:txBody>
          <a:bodyPr lIns="46113" tIns="23057" rIns="46113" bIns="23057"/>
          <a:lstStyle/>
          <a:p>
            <a:pPr lvl="1" eaLnBrk="1" hangingPunct="1"/>
            <a:r>
              <a:rPr lang="en-US" altLang="zh-CN" sz="1200" b="1" i="1" dirty="0">
                <a:solidFill>
                  <a:srgbClr val="00B050"/>
                </a:solidFill>
              </a:rPr>
              <a:t>n</a:t>
            </a:r>
            <a:r>
              <a:rPr lang="en-US" altLang="zh-CN" sz="1200" b="1" dirty="0">
                <a:solidFill>
                  <a:schemeClr val="tx1"/>
                </a:solidFill>
              </a:rPr>
              <a:t> stations on each line: </a:t>
            </a:r>
            <a:r>
              <a:rPr lang="en-US" altLang="zh-CN" sz="1200" b="1" i="1" dirty="0">
                <a:solidFill>
                  <a:srgbClr val="00B050"/>
                </a:solidFill>
              </a:rPr>
              <a:t>S</a:t>
            </a:r>
            <a:r>
              <a:rPr lang="en-US" altLang="zh-CN" sz="1200" b="1" i="1" baseline="-25000" dirty="0">
                <a:solidFill>
                  <a:srgbClr val="00B050"/>
                </a:solidFill>
              </a:rPr>
              <a:t>1,1</a:t>
            </a:r>
            <a:r>
              <a:rPr lang="en-US" altLang="zh-CN" sz="1200" b="1" i="1" dirty="0">
                <a:solidFill>
                  <a:srgbClr val="00B050"/>
                </a:solidFill>
              </a:rPr>
              <a:t>…S</a:t>
            </a:r>
            <a:r>
              <a:rPr lang="en-US" altLang="zh-CN" sz="1200" b="1" i="1" baseline="-25000" dirty="0">
                <a:solidFill>
                  <a:srgbClr val="00B050"/>
                </a:solidFill>
              </a:rPr>
              <a:t>1,n</a:t>
            </a:r>
            <a:r>
              <a:rPr lang="en-US" altLang="zh-CN" sz="1200" b="1" i="1" dirty="0">
                <a:solidFill>
                  <a:schemeClr val="tx1"/>
                </a:solidFill>
              </a:rPr>
              <a:t> </a:t>
            </a:r>
            <a:r>
              <a:rPr lang="en-US" altLang="zh-CN" sz="1200" b="1" dirty="0">
                <a:solidFill>
                  <a:schemeClr val="tx1"/>
                </a:solidFill>
              </a:rPr>
              <a:t>and </a:t>
            </a:r>
            <a:r>
              <a:rPr lang="en-US" altLang="zh-CN" sz="1200" b="1" i="1" dirty="0">
                <a:solidFill>
                  <a:srgbClr val="00B050"/>
                </a:solidFill>
              </a:rPr>
              <a:t>S</a:t>
            </a:r>
            <a:r>
              <a:rPr lang="en-US" altLang="zh-CN" sz="1200" b="1" i="1" baseline="-25000" dirty="0">
                <a:solidFill>
                  <a:srgbClr val="00B050"/>
                </a:solidFill>
              </a:rPr>
              <a:t>2,1</a:t>
            </a:r>
            <a:r>
              <a:rPr lang="en-US" altLang="zh-CN" sz="1200" b="1" i="1" dirty="0">
                <a:solidFill>
                  <a:srgbClr val="00B050"/>
                </a:solidFill>
              </a:rPr>
              <a:t>…S</a:t>
            </a:r>
            <a:r>
              <a:rPr lang="en-US" altLang="zh-CN" sz="1200" b="1" i="1" baseline="-25000" dirty="0">
                <a:solidFill>
                  <a:srgbClr val="00B050"/>
                </a:solidFill>
              </a:rPr>
              <a:t>2,n </a:t>
            </a:r>
            <a:r>
              <a:rPr lang="en-US" altLang="zh-CN" sz="1200" b="1" dirty="0">
                <a:solidFill>
                  <a:schemeClr val="tx1"/>
                </a:solidFill>
              </a:rPr>
              <a:t>.</a:t>
            </a:r>
          </a:p>
          <a:p>
            <a:pPr lvl="1" eaLnBrk="1" hangingPunct="1"/>
            <a:r>
              <a:rPr lang="en-US" altLang="zh-CN" sz="1200" b="1" i="1" dirty="0" err="1">
                <a:solidFill>
                  <a:srgbClr val="00B050"/>
                </a:solidFill>
              </a:rPr>
              <a:t>a</a:t>
            </a:r>
            <a:r>
              <a:rPr lang="en-US" altLang="zh-CN" sz="1200" b="1" i="1" baseline="-25000" dirty="0" err="1">
                <a:solidFill>
                  <a:srgbClr val="00B050"/>
                </a:solidFill>
              </a:rPr>
              <a:t>i</a:t>
            </a:r>
            <a:r>
              <a:rPr lang="en-US" altLang="zh-CN" sz="1200" b="1" i="1" baseline="-25000" dirty="0">
                <a:solidFill>
                  <a:srgbClr val="00B050"/>
                </a:solidFill>
              </a:rPr>
              <a:t>, j </a:t>
            </a:r>
            <a:r>
              <a:rPr lang="en-US" altLang="zh-CN" sz="1200" b="1" dirty="0">
                <a:solidFill>
                  <a:schemeClr val="tx1"/>
                </a:solidFill>
              </a:rPr>
              <a:t>: time required on line </a:t>
            </a:r>
            <a:r>
              <a:rPr lang="en-US" altLang="zh-CN" sz="1200" b="1" i="1" dirty="0">
                <a:solidFill>
                  <a:schemeClr val="tx1"/>
                </a:solidFill>
              </a:rPr>
              <a:t>i</a:t>
            </a:r>
            <a:r>
              <a:rPr lang="en-US" altLang="zh-CN" sz="1200" b="1" dirty="0">
                <a:solidFill>
                  <a:schemeClr val="tx1"/>
                </a:solidFill>
              </a:rPr>
              <a:t> at station </a:t>
            </a:r>
            <a:r>
              <a:rPr lang="en-US" altLang="zh-CN" sz="1200" b="1" i="1" dirty="0">
                <a:solidFill>
                  <a:schemeClr val="tx1"/>
                </a:solidFill>
              </a:rPr>
              <a:t>j</a:t>
            </a:r>
            <a:r>
              <a:rPr lang="en-US" altLang="zh-CN" sz="1200" b="1" dirty="0">
                <a:solidFill>
                  <a:schemeClr val="tx1"/>
                </a:solidFill>
              </a:rPr>
              <a:t>.</a:t>
            </a:r>
            <a:endParaRPr lang="en-US" altLang="zh-CN" sz="1200" b="1" i="1" baseline="-25000" dirty="0">
              <a:solidFill>
                <a:schemeClr val="tx1"/>
              </a:solidFill>
            </a:endParaRPr>
          </a:p>
          <a:p>
            <a:pPr lvl="1" eaLnBrk="1" hangingPunct="1"/>
            <a:r>
              <a:rPr lang="en-US" altLang="zh-CN" sz="1200" b="1" dirty="0">
                <a:solidFill>
                  <a:schemeClr val="tx1"/>
                </a:solidFill>
              </a:rPr>
              <a:t>Transferring times: </a:t>
            </a:r>
            <a:r>
              <a:rPr lang="en-US" altLang="zh-CN" sz="1200" b="1" i="1" dirty="0" err="1">
                <a:solidFill>
                  <a:srgbClr val="00B050"/>
                </a:solidFill>
              </a:rPr>
              <a:t>t</a:t>
            </a:r>
            <a:r>
              <a:rPr lang="en-US" altLang="zh-CN" sz="1200" b="1" i="1" baseline="-25000" dirty="0" err="1">
                <a:solidFill>
                  <a:srgbClr val="00B050"/>
                </a:solidFill>
              </a:rPr>
              <a:t>i</a:t>
            </a:r>
            <a:r>
              <a:rPr lang="en-US" altLang="zh-CN" sz="1200" b="1" i="1" baseline="-25000" dirty="0">
                <a:solidFill>
                  <a:srgbClr val="00B050"/>
                </a:solidFill>
              </a:rPr>
              <a:t>, j </a:t>
            </a:r>
            <a:r>
              <a:rPr lang="en-US" altLang="zh-CN" sz="1200" b="1" dirty="0">
                <a:solidFill>
                  <a:srgbClr val="00B050"/>
                </a:solidFill>
              </a:rPr>
              <a:t>.</a:t>
            </a:r>
          </a:p>
          <a:p>
            <a:pPr lvl="1" eaLnBrk="1" hangingPunct="1"/>
            <a:r>
              <a:rPr lang="en-US" altLang="zh-CN" sz="1200" b="1" dirty="0">
                <a:solidFill>
                  <a:schemeClr val="tx1"/>
                </a:solidFill>
              </a:rPr>
              <a:t>Entry and exit time: </a:t>
            </a:r>
            <a:r>
              <a:rPr lang="en-US" altLang="zh-CN" sz="1200" b="1" i="1" dirty="0">
                <a:solidFill>
                  <a:srgbClr val="00B050"/>
                </a:solidFill>
              </a:rPr>
              <a:t>e</a:t>
            </a:r>
            <a:r>
              <a:rPr lang="en-US" altLang="zh-CN" sz="1200" b="1" i="1" baseline="-25000" dirty="0">
                <a:solidFill>
                  <a:srgbClr val="00B050"/>
                </a:solidFill>
              </a:rPr>
              <a:t>1</a:t>
            </a:r>
            <a:r>
              <a:rPr lang="en-US" altLang="zh-CN" sz="1200" b="1" dirty="0">
                <a:solidFill>
                  <a:srgbClr val="00B050"/>
                </a:solidFill>
              </a:rPr>
              <a:t> , </a:t>
            </a:r>
            <a:r>
              <a:rPr lang="en-US" altLang="zh-CN" sz="1200" b="1" i="1" dirty="0">
                <a:solidFill>
                  <a:srgbClr val="00B050"/>
                </a:solidFill>
              </a:rPr>
              <a:t>e</a:t>
            </a:r>
            <a:r>
              <a:rPr lang="en-US" altLang="zh-CN" sz="1200" b="1" i="1" baseline="-25000" dirty="0">
                <a:solidFill>
                  <a:srgbClr val="00B050"/>
                </a:solidFill>
              </a:rPr>
              <a:t>2</a:t>
            </a:r>
            <a:r>
              <a:rPr lang="en-US" altLang="zh-CN" sz="1200" b="1" dirty="0">
                <a:solidFill>
                  <a:srgbClr val="00B050"/>
                </a:solidFill>
              </a:rPr>
              <a:t> , </a:t>
            </a:r>
            <a:r>
              <a:rPr lang="en-US" altLang="zh-CN" sz="1200" b="1" i="1" dirty="0">
                <a:solidFill>
                  <a:srgbClr val="00B050"/>
                </a:solidFill>
              </a:rPr>
              <a:t>x</a:t>
            </a:r>
            <a:r>
              <a:rPr lang="en-US" altLang="zh-CN" sz="1200" b="1" i="1" baseline="-25000" dirty="0">
                <a:solidFill>
                  <a:srgbClr val="00B050"/>
                </a:solidFill>
              </a:rPr>
              <a:t>1 </a:t>
            </a:r>
            <a:r>
              <a:rPr lang="en-US" altLang="zh-CN" sz="1200" b="1" dirty="0">
                <a:solidFill>
                  <a:srgbClr val="00B050"/>
                </a:solidFill>
              </a:rPr>
              <a:t>, </a:t>
            </a:r>
            <a:r>
              <a:rPr lang="en-US" altLang="zh-CN" sz="1200" b="1" i="1" dirty="0">
                <a:solidFill>
                  <a:srgbClr val="00B050"/>
                </a:solidFill>
              </a:rPr>
              <a:t>x</a:t>
            </a:r>
            <a:r>
              <a:rPr lang="en-US" altLang="zh-CN" sz="1200" b="1" i="1" baseline="-25000" dirty="0">
                <a:solidFill>
                  <a:srgbClr val="00B050"/>
                </a:solidFill>
              </a:rPr>
              <a:t>2</a:t>
            </a:r>
            <a:r>
              <a:rPr lang="en-US" altLang="zh-CN" sz="1200" b="1" dirty="0">
                <a:solidFill>
                  <a:srgbClr val="00B050"/>
                </a:solidFill>
              </a:rPr>
              <a:t>.</a:t>
            </a:r>
            <a:endParaRPr lang="en-US" altLang="zh-CN" sz="1200" b="1" i="1" baseline="-25000" dirty="0">
              <a:solidFill>
                <a:srgbClr val="00B050"/>
              </a:solidFill>
            </a:endParaRPr>
          </a:p>
          <a:p>
            <a:pPr lvl="1" eaLnBrk="1" hangingPunct="1"/>
            <a:r>
              <a:rPr lang="en-US" altLang="zh-CN" sz="1200" b="1" dirty="0">
                <a:solidFill>
                  <a:schemeClr val="tx1"/>
                </a:solidFill>
              </a:rPr>
              <a:t>Goal: Find the fastest path through the factory.</a:t>
            </a:r>
          </a:p>
          <a:p>
            <a:pPr lvl="1" eaLnBrk="1" hangingPunct="1"/>
            <a:r>
              <a:rPr lang="en-US" altLang="zh-CN" sz="1200" b="1" dirty="0">
                <a:solidFill>
                  <a:schemeClr val="tx1"/>
                </a:solidFill>
              </a:rPr>
              <a:t>(Trying all possibilities is not tractable.)</a:t>
            </a:r>
          </a:p>
        </p:txBody>
      </p:sp>
      <p:pic>
        <p:nvPicPr>
          <p:cNvPr id="11981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31" y="620051"/>
            <a:ext cx="4474838" cy="1456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5722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19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119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119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119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119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500"/>
                                        <p:tgtEl>
                                          <p:spTgt spid="1198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7" dur="500"/>
                                        <p:tgtEl>
                                          <p:spTgt spid="1198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811" grpId="0" build="p" bldLvl="2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7650" y="206375"/>
            <a:ext cx="419100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400" b="1" dirty="0"/>
              <a:t>The program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347294" y="943406"/>
            <a:ext cx="4091356" cy="16183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8265">
              <a:lnSpc>
                <a:spcPts val="1400"/>
              </a:lnSpc>
            </a:pPr>
            <a:r>
              <a:rPr i="1" dirty="0">
                <a:latin typeface="Arial"/>
                <a:cs typeface="Arial"/>
              </a:rPr>
              <a:t>C </a:t>
            </a:r>
            <a:r>
              <a:rPr dirty="0"/>
              <a:t>(</a:t>
            </a:r>
            <a:r>
              <a:rPr dirty="0">
                <a:latin typeface="Lucida Sans Unicode"/>
                <a:cs typeface="Lucida Sans Unicode"/>
              </a:rPr>
              <a:t>{</a:t>
            </a:r>
            <a:r>
              <a:rPr dirty="0"/>
              <a:t>1</a:t>
            </a:r>
            <a:r>
              <a:rPr i="1" dirty="0">
                <a:latin typeface="Verdana"/>
                <a:cs typeface="Verdana"/>
              </a:rPr>
              <a:t>, </a:t>
            </a:r>
            <a:r>
              <a:rPr dirty="0">
                <a:latin typeface="Lucida Sans Unicode"/>
                <a:cs typeface="Lucida Sans Unicode"/>
              </a:rPr>
              <a:t>}</a:t>
            </a:r>
            <a:r>
              <a:rPr i="1" dirty="0">
                <a:latin typeface="Verdana"/>
                <a:cs typeface="Verdana"/>
              </a:rPr>
              <a:t>, </a:t>
            </a:r>
            <a:r>
              <a:rPr dirty="0"/>
              <a:t>1) = 0</a:t>
            </a:r>
          </a:p>
          <a:p>
            <a:pPr marL="88265">
              <a:lnSpc>
                <a:spcPts val="1400"/>
              </a:lnSpc>
              <a:spcBef>
                <a:spcPts val="10"/>
              </a:spcBef>
            </a:pPr>
            <a:r>
              <a:rPr b="1" dirty="0"/>
              <a:t>for  </a:t>
            </a:r>
            <a:r>
              <a:rPr i="1" dirty="0">
                <a:latin typeface="Arial"/>
                <a:cs typeface="Arial"/>
              </a:rPr>
              <a:t>s  </a:t>
            </a:r>
            <a:r>
              <a:rPr dirty="0"/>
              <a:t>= 2 </a:t>
            </a:r>
            <a:r>
              <a:rPr b="1" dirty="0"/>
              <a:t>to </a:t>
            </a:r>
            <a:r>
              <a:rPr i="1" dirty="0">
                <a:latin typeface="Arial"/>
                <a:cs typeface="Arial"/>
              </a:rPr>
              <a:t>n </a:t>
            </a:r>
            <a:r>
              <a:rPr b="1" dirty="0"/>
              <a:t>do</a:t>
            </a:r>
          </a:p>
          <a:p>
            <a:pPr marL="322580">
              <a:lnSpc>
                <a:spcPts val="1400"/>
              </a:lnSpc>
              <a:spcBef>
                <a:spcPts val="10"/>
              </a:spcBef>
            </a:pPr>
            <a:r>
              <a:rPr b="1" dirty="0"/>
              <a:t>for all </a:t>
            </a:r>
            <a:r>
              <a:rPr dirty="0"/>
              <a:t>subsets </a:t>
            </a:r>
            <a:r>
              <a:rPr i="1" dirty="0">
                <a:latin typeface="Arial"/>
                <a:cs typeface="Arial"/>
              </a:rPr>
              <a:t>S  </a:t>
            </a:r>
            <a:r>
              <a:rPr dirty="0">
                <a:latin typeface="Lucida Sans Unicode"/>
                <a:cs typeface="Lucida Sans Unicode"/>
              </a:rPr>
              <a:t>⊆ {</a:t>
            </a:r>
            <a:r>
              <a:rPr dirty="0"/>
              <a:t>1</a:t>
            </a:r>
            <a:r>
              <a:rPr i="1" dirty="0">
                <a:latin typeface="Verdana"/>
                <a:cs typeface="Verdana"/>
              </a:rPr>
              <a:t>, . . . , </a:t>
            </a:r>
            <a:r>
              <a:rPr i="1" dirty="0">
                <a:latin typeface="Arial"/>
                <a:cs typeface="Arial"/>
              </a:rPr>
              <a:t>n</a:t>
            </a:r>
            <a:r>
              <a:rPr dirty="0">
                <a:latin typeface="Lucida Sans Unicode"/>
                <a:cs typeface="Lucida Sans Unicode"/>
              </a:rPr>
              <a:t>} </a:t>
            </a:r>
            <a:r>
              <a:rPr dirty="0"/>
              <a:t>of size </a:t>
            </a:r>
            <a:r>
              <a:rPr i="1" dirty="0">
                <a:latin typeface="Arial"/>
                <a:cs typeface="Arial"/>
              </a:rPr>
              <a:t>s  </a:t>
            </a:r>
            <a:r>
              <a:rPr dirty="0"/>
              <a:t>and containing 1 </a:t>
            </a:r>
            <a:r>
              <a:rPr b="1" dirty="0"/>
              <a:t>do</a:t>
            </a:r>
          </a:p>
          <a:p>
            <a:pPr marL="556260">
              <a:lnSpc>
                <a:spcPts val="1400"/>
              </a:lnSpc>
              <a:spcBef>
                <a:spcPts val="10"/>
              </a:spcBef>
            </a:pPr>
            <a:r>
              <a:rPr i="1" dirty="0">
                <a:latin typeface="Arial"/>
                <a:cs typeface="Arial"/>
              </a:rPr>
              <a:t>C </a:t>
            </a:r>
            <a:r>
              <a:rPr dirty="0"/>
              <a:t>(</a:t>
            </a:r>
            <a:r>
              <a:rPr i="1" dirty="0">
                <a:latin typeface="Arial"/>
                <a:cs typeface="Arial"/>
              </a:rPr>
              <a:t>S</a:t>
            </a:r>
            <a:r>
              <a:rPr i="1" dirty="0">
                <a:latin typeface="Verdana"/>
                <a:cs typeface="Verdana"/>
              </a:rPr>
              <a:t>, </a:t>
            </a:r>
            <a:r>
              <a:rPr dirty="0"/>
              <a:t>1) = </a:t>
            </a:r>
            <a:r>
              <a:rPr dirty="0">
                <a:latin typeface="Lucida Sans Unicode"/>
                <a:cs typeface="Lucida Sans Unicode"/>
              </a:rPr>
              <a:t>∞</a:t>
            </a:r>
          </a:p>
          <a:p>
            <a:pPr marL="556260">
              <a:lnSpc>
                <a:spcPts val="1400"/>
              </a:lnSpc>
              <a:spcBef>
                <a:spcPts val="10"/>
              </a:spcBef>
            </a:pPr>
            <a:r>
              <a:rPr b="1" dirty="0"/>
              <a:t>for  all </a:t>
            </a:r>
            <a:r>
              <a:rPr i="1" dirty="0">
                <a:latin typeface="Arial"/>
                <a:cs typeface="Arial"/>
              </a:rPr>
              <a:t>j </a:t>
            </a:r>
            <a:r>
              <a:rPr dirty="0">
                <a:latin typeface="Lucida Sans Unicode"/>
                <a:cs typeface="Lucida Sans Unicode"/>
              </a:rPr>
              <a:t>∈ </a:t>
            </a:r>
            <a:r>
              <a:rPr i="1" dirty="0">
                <a:latin typeface="Arial"/>
                <a:cs typeface="Arial"/>
              </a:rPr>
              <a:t>S  </a:t>
            </a:r>
            <a:r>
              <a:rPr dirty="0"/>
              <a:t>and </a:t>
            </a:r>
            <a:r>
              <a:rPr i="1" dirty="0">
                <a:latin typeface="Arial"/>
                <a:cs typeface="Arial"/>
              </a:rPr>
              <a:t>j </a:t>
            </a:r>
            <a:r>
              <a:rPr lang="en-US" dirty="0"/>
              <a:t> </a:t>
            </a:r>
            <a:r>
              <a:rPr lang="en-US" dirty="0" smtClean="0"/>
              <a:t> </a:t>
            </a:r>
            <a:r>
              <a:rPr dirty="0" smtClean="0"/>
              <a:t>  1  </a:t>
            </a:r>
            <a:r>
              <a:rPr b="1" dirty="0"/>
              <a:t>do</a:t>
            </a:r>
          </a:p>
          <a:p>
            <a:pPr marL="790575">
              <a:lnSpc>
                <a:spcPts val="1400"/>
              </a:lnSpc>
              <a:spcBef>
                <a:spcPts val="10"/>
              </a:spcBef>
            </a:pPr>
            <a:r>
              <a:rPr i="1" dirty="0">
                <a:latin typeface="Arial"/>
                <a:cs typeface="Arial"/>
              </a:rPr>
              <a:t>C </a:t>
            </a:r>
            <a:r>
              <a:rPr dirty="0"/>
              <a:t>(</a:t>
            </a:r>
            <a:r>
              <a:rPr i="1" dirty="0">
                <a:latin typeface="Arial"/>
                <a:cs typeface="Arial"/>
              </a:rPr>
              <a:t>S</a:t>
            </a:r>
            <a:r>
              <a:rPr i="1" dirty="0">
                <a:latin typeface="Verdana"/>
                <a:cs typeface="Verdana"/>
              </a:rPr>
              <a:t>, </a:t>
            </a:r>
            <a:r>
              <a:rPr i="1" dirty="0">
                <a:latin typeface="Arial"/>
                <a:cs typeface="Arial"/>
              </a:rPr>
              <a:t>j</a:t>
            </a:r>
            <a:r>
              <a:rPr dirty="0"/>
              <a:t>) = min</a:t>
            </a:r>
            <a:r>
              <a:rPr sz="900" i="1" baseline="-9259" dirty="0">
                <a:latin typeface="Lucida Sans"/>
                <a:cs typeface="Lucida Sans"/>
              </a:rPr>
              <a:t>i </a:t>
            </a:r>
            <a:r>
              <a:rPr sz="900" baseline="-9259" dirty="0">
                <a:latin typeface="Lucida Sans Unicode"/>
                <a:cs typeface="Lucida Sans Unicode"/>
              </a:rPr>
              <a:t>∈</a:t>
            </a:r>
            <a:r>
              <a:rPr sz="900" i="1" baseline="-9259" dirty="0" smtClean="0">
                <a:latin typeface="Lucida Sans"/>
                <a:cs typeface="Lucida Sans"/>
              </a:rPr>
              <a:t>S</a:t>
            </a:r>
            <a:r>
              <a:rPr sz="900" baseline="-9259" dirty="0" smtClean="0"/>
              <a:t>:</a:t>
            </a:r>
            <a:r>
              <a:rPr lang="en-US" i="1" baseline="-9259" dirty="0">
                <a:latin typeface="Lucida Sans"/>
              </a:rPr>
              <a:t> </a:t>
            </a:r>
            <a:r>
              <a:rPr lang="en-US" i="1" dirty="0" smtClean="0">
                <a:latin typeface="Lucida Sans"/>
              </a:rPr>
              <a:t>    </a:t>
            </a:r>
            <a:r>
              <a:rPr sz="900" i="1" baseline="-9259" dirty="0" smtClean="0">
                <a:latin typeface="Lucida Sans"/>
                <a:cs typeface="Lucida Sans"/>
              </a:rPr>
              <a:t>  </a:t>
            </a:r>
            <a:r>
              <a:rPr sz="900" i="1" dirty="0">
                <a:latin typeface="Arial"/>
                <a:cs typeface="Arial"/>
              </a:rPr>
              <a:t>C </a:t>
            </a:r>
            <a:r>
              <a:rPr sz="900" dirty="0"/>
              <a:t>(</a:t>
            </a:r>
            <a:r>
              <a:rPr sz="900" i="1" dirty="0">
                <a:latin typeface="Arial"/>
                <a:cs typeface="Arial"/>
              </a:rPr>
              <a:t>S </a:t>
            </a:r>
            <a:r>
              <a:rPr sz="900" dirty="0">
                <a:latin typeface="Lucida Sans Unicode"/>
                <a:cs typeface="Lucida Sans Unicode"/>
              </a:rPr>
              <a:t>\ </a:t>
            </a:r>
            <a:r>
              <a:rPr sz="900" dirty="0" smtClean="0">
                <a:latin typeface="Lucida Sans Unicode"/>
                <a:cs typeface="Lucida Sans Unicode"/>
              </a:rPr>
              <a:t>{</a:t>
            </a:r>
            <a:r>
              <a:rPr lang="en-US" sz="900" dirty="0" smtClean="0">
                <a:latin typeface="Lucida Sans Unicode"/>
                <a:cs typeface="Lucida Sans Unicode"/>
              </a:rPr>
              <a:t> </a:t>
            </a:r>
            <a:r>
              <a:rPr sz="900" i="1" dirty="0" smtClean="0">
                <a:latin typeface="Arial"/>
                <a:cs typeface="Arial"/>
              </a:rPr>
              <a:t>j</a:t>
            </a:r>
            <a:r>
              <a:rPr lang="en-US" sz="900" i="1" dirty="0" smtClean="0">
                <a:latin typeface="Arial"/>
                <a:cs typeface="Arial"/>
              </a:rPr>
              <a:t> </a:t>
            </a:r>
            <a:r>
              <a:rPr sz="900" dirty="0" smtClean="0">
                <a:latin typeface="Lucida Sans Unicode"/>
                <a:cs typeface="Lucida Sans Unicode"/>
              </a:rPr>
              <a:t>}</a:t>
            </a:r>
            <a:r>
              <a:rPr sz="900" i="1" dirty="0" smtClean="0">
                <a:latin typeface="Verdana"/>
                <a:cs typeface="Verdana"/>
              </a:rPr>
              <a:t>, </a:t>
            </a:r>
            <a:r>
              <a:rPr sz="900" i="1" dirty="0">
                <a:latin typeface="Arial"/>
                <a:cs typeface="Arial"/>
              </a:rPr>
              <a:t>i </a:t>
            </a:r>
            <a:r>
              <a:rPr sz="900" dirty="0"/>
              <a:t>) + </a:t>
            </a:r>
            <a:r>
              <a:rPr sz="900" i="1" dirty="0">
                <a:latin typeface="Arial"/>
                <a:cs typeface="Arial"/>
              </a:rPr>
              <a:t>d</a:t>
            </a:r>
            <a:r>
              <a:rPr sz="900" i="1" baseline="-9259" dirty="0">
                <a:latin typeface="Lucida Sans"/>
                <a:cs typeface="Lucida Sans"/>
              </a:rPr>
              <a:t>ij</a:t>
            </a:r>
            <a:endParaRPr sz="900" baseline="-9259" dirty="0">
              <a:latin typeface="Lucida Sans"/>
              <a:cs typeface="Lucida Sans"/>
            </a:endParaRPr>
          </a:p>
          <a:p>
            <a:pPr marL="88265">
              <a:lnSpc>
                <a:spcPts val="1400"/>
              </a:lnSpc>
              <a:spcBef>
                <a:spcPts val="10"/>
              </a:spcBef>
            </a:pPr>
            <a:r>
              <a:rPr dirty="0"/>
              <a:t>return min</a:t>
            </a:r>
            <a:r>
              <a:rPr sz="900" i="1" baseline="-9259" dirty="0">
                <a:latin typeface="Lucida Sans"/>
                <a:cs typeface="Lucida Sans"/>
              </a:rPr>
              <a:t>j </a:t>
            </a:r>
            <a:r>
              <a:rPr sz="900" i="1" dirty="0">
                <a:latin typeface="Arial"/>
                <a:cs typeface="Arial"/>
              </a:rPr>
              <a:t>C </a:t>
            </a:r>
            <a:r>
              <a:rPr sz="900" dirty="0"/>
              <a:t>(</a:t>
            </a:r>
            <a:r>
              <a:rPr sz="900" dirty="0">
                <a:latin typeface="Lucida Sans Unicode"/>
                <a:cs typeface="Lucida Sans Unicode"/>
              </a:rPr>
              <a:t>{</a:t>
            </a:r>
            <a:r>
              <a:rPr sz="900" dirty="0"/>
              <a:t>1</a:t>
            </a:r>
            <a:r>
              <a:rPr sz="900" i="1" dirty="0">
                <a:latin typeface="Verdana"/>
                <a:cs typeface="Verdana"/>
              </a:rPr>
              <a:t>, . . . , </a:t>
            </a:r>
            <a:r>
              <a:rPr sz="900" i="1" dirty="0">
                <a:latin typeface="Arial"/>
                <a:cs typeface="Arial"/>
              </a:rPr>
              <a:t>n</a:t>
            </a:r>
            <a:r>
              <a:rPr sz="900" dirty="0">
                <a:latin typeface="Lucida Sans Unicode"/>
                <a:cs typeface="Lucida Sans Unicode"/>
              </a:rPr>
              <a:t>}</a:t>
            </a:r>
            <a:r>
              <a:rPr sz="900" i="1" dirty="0">
                <a:latin typeface="Verdana"/>
                <a:cs typeface="Verdana"/>
              </a:rPr>
              <a:t>, </a:t>
            </a:r>
            <a:r>
              <a:rPr sz="900" i="1" dirty="0">
                <a:latin typeface="Arial"/>
                <a:cs typeface="Arial"/>
              </a:rPr>
              <a:t>j</a:t>
            </a:r>
            <a:r>
              <a:rPr sz="900" dirty="0"/>
              <a:t>) + </a:t>
            </a:r>
            <a:r>
              <a:rPr sz="900" i="1" dirty="0" smtClean="0">
                <a:latin typeface="Arial"/>
                <a:cs typeface="Arial"/>
              </a:rPr>
              <a:t>d</a:t>
            </a:r>
            <a:r>
              <a:rPr sz="900" i="1" baseline="-9259" dirty="0" smtClean="0">
                <a:latin typeface="Lucida Sans"/>
                <a:cs typeface="Lucida Sans"/>
              </a:rPr>
              <a:t>j</a:t>
            </a:r>
            <a:r>
              <a:rPr sz="900" baseline="-9259" dirty="0" smtClean="0"/>
              <a:t>1</a:t>
            </a:r>
            <a:endParaRPr sz="900" baseline="-9259" dirty="0">
              <a:latin typeface="Lucida Sans"/>
              <a:cs typeface="Lucida Sans"/>
            </a:endParaRPr>
          </a:p>
          <a:p>
            <a:pPr marL="12700" marR="5080">
              <a:lnSpc>
                <a:spcPts val="1400"/>
              </a:lnSpc>
              <a:spcBef>
                <a:spcPts val="140"/>
              </a:spcBef>
            </a:pPr>
            <a:r>
              <a:rPr dirty="0"/>
              <a:t>There are at most 2</a:t>
            </a:r>
            <a:r>
              <a:rPr sz="900" i="1" baseline="37037" dirty="0">
                <a:latin typeface="Lucida Sans"/>
                <a:cs typeface="Lucida Sans"/>
              </a:rPr>
              <a:t>n </a:t>
            </a:r>
            <a:r>
              <a:rPr sz="900" dirty="0" smtClean="0">
                <a:latin typeface="Lucida Sans Unicode"/>
                <a:cs typeface="Lucida Sans Unicode"/>
              </a:rPr>
              <a:t>·</a:t>
            </a:r>
            <a:r>
              <a:rPr sz="900" i="1" dirty="0" smtClean="0">
                <a:latin typeface="Arial"/>
                <a:cs typeface="Arial"/>
              </a:rPr>
              <a:t>n </a:t>
            </a:r>
            <a:r>
              <a:rPr sz="900" dirty="0"/>
              <a:t>subproblems, and each one takes linear time to solve.  The total running time is therefore </a:t>
            </a:r>
            <a:r>
              <a:rPr sz="900" i="1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900" dirty="0">
                <a:solidFill>
                  <a:srgbClr val="FF0000"/>
                </a:solidFill>
              </a:rPr>
              <a:t>(</a:t>
            </a:r>
            <a:r>
              <a:rPr sz="900" i="1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900" baseline="37037" dirty="0">
                <a:solidFill>
                  <a:srgbClr val="FF0000"/>
                </a:solidFill>
              </a:rPr>
              <a:t>2 </a:t>
            </a:r>
            <a:r>
              <a:rPr sz="900" dirty="0" smtClean="0">
                <a:solidFill>
                  <a:srgbClr val="FF0000"/>
                </a:solidFill>
                <a:latin typeface="Lucida Sans Unicode"/>
                <a:cs typeface="Lucida Sans Unicode"/>
              </a:rPr>
              <a:t>·</a:t>
            </a:r>
            <a:r>
              <a:rPr sz="900" dirty="0" smtClean="0">
                <a:solidFill>
                  <a:srgbClr val="FF0000"/>
                </a:solidFill>
              </a:rPr>
              <a:t>2</a:t>
            </a:r>
            <a:r>
              <a:rPr sz="900" i="1" baseline="37037" dirty="0" smtClean="0">
                <a:solidFill>
                  <a:srgbClr val="FF0000"/>
                </a:solidFill>
                <a:latin typeface="Lucida Sans"/>
                <a:cs typeface="Lucida Sans"/>
              </a:rPr>
              <a:t>n </a:t>
            </a:r>
            <a:r>
              <a:rPr sz="900" dirty="0">
                <a:solidFill>
                  <a:srgbClr val="FF0000"/>
                </a:solidFill>
              </a:rPr>
              <a:t>)</a:t>
            </a:r>
            <a:r>
              <a:rPr sz="900" dirty="0"/>
              <a:t>.</a:t>
            </a:r>
            <a:endParaRPr sz="900" dirty="0">
              <a:latin typeface="Lucida Sans"/>
              <a:cs typeface="Lucida Sans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4050" y="1695166"/>
            <a:ext cx="108000" cy="11487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2736" y="1908000"/>
            <a:ext cx="168867" cy="108000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3457575" y="3153128"/>
            <a:ext cx="960438" cy="230717"/>
          </a:xfrm>
          <a:prstGeom prst="rect">
            <a:avLst/>
          </a:prstGeom>
          <a:noFill/>
        </p:spPr>
        <p:txBody>
          <a:bodyPr lIns="46113" tIns="23057" rIns="46113" bIns="23057"/>
          <a:lstStyle>
            <a:lvl1pPr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374670" indent="-144104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576415" indent="-115283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806981" indent="-115283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1037547" indent="-115283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1268113" indent="-115283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1498679" indent="-115283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1729245" indent="-115283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1959811" indent="-115283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1D95C5B9-AB29-4DFF-B9B9-78A2EAB5FF1C}" type="slidenum">
              <a:rPr kumimoji="0" lang="en-US" altLang="zh-CN" sz="700">
                <a:solidFill>
                  <a:schemeClr val="bg2"/>
                </a:solidFill>
              </a:rPr>
              <a:pPr eaLnBrk="1" hangingPunct="1"/>
              <a:t>5</a:t>
            </a:fld>
            <a:endParaRPr kumimoji="0" lang="en-US" altLang="zh-CN" sz="700">
              <a:solidFill>
                <a:schemeClr val="bg2"/>
              </a:solidFill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345757" y="1072832"/>
            <a:ext cx="3918585" cy="169277"/>
          </a:xfrm>
        </p:spPr>
        <p:txBody>
          <a:bodyPr/>
          <a:lstStyle/>
          <a:p>
            <a:pPr eaLnBrk="1" hangingPunct="1"/>
            <a:r>
              <a:rPr lang="en-US" altLang="en-US" smtClean="0"/>
              <a:t>Assembly Lines</a:t>
            </a:r>
            <a:endParaRPr lang="en-US" altLang="zh-CN" smtClean="0"/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0441" y="1806575"/>
            <a:ext cx="4482815" cy="1385392"/>
          </a:xfrm>
          <a:prstGeom prst="rect">
            <a:avLst/>
          </a:prstGeom>
          <a:solidFill>
            <a:schemeClr val="bg1"/>
          </a:solidFill>
        </p:spPr>
        <p:txBody>
          <a:bodyPr lIns="46113" tIns="23057" rIns="46113" bIns="23057"/>
          <a:lstStyle/>
          <a:p>
            <a:pPr eaLnBrk="1" hangingPunct="1">
              <a:lnSpc>
                <a:spcPct val="90000"/>
              </a:lnSpc>
            </a:pPr>
            <a:r>
              <a:rPr lang="en-US" altLang="zh-CN" sz="1000" b="1" dirty="0">
                <a:solidFill>
                  <a:srgbClr val="00339B"/>
                </a:solidFill>
                <a:latin typeface="Arial" pitchFamily="34" charset="0"/>
              </a:rPr>
              <a:t>Properties of the optimal solution: consider the fastest way of exiting station </a:t>
            </a:r>
            <a:r>
              <a:rPr lang="en-US" altLang="zh-CN" sz="1000" b="1" i="1" dirty="0">
                <a:solidFill>
                  <a:srgbClr val="006500"/>
                </a:solidFill>
              </a:rPr>
              <a:t>S</a:t>
            </a:r>
            <a:r>
              <a:rPr lang="en-US" altLang="zh-CN" sz="1000" b="1" baseline="-25000" dirty="0">
                <a:solidFill>
                  <a:srgbClr val="006500"/>
                </a:solidFill>
              </a:rPr>
              <a:t>1,</a:t>
            </a:r>
            <a:r>
              <a:rPr lang="en-US" altLang="zh-CN" sz="1000" b="1" i="1" baseline="-25000" dirty="0">
                <a:solidFill>
                  <a:srgbClr val="006500"/>
                </a:solidFill>
              </a:rPr>
              <a:t>j</a:t>
            </a:r>
            <a:r>
              <a:rPr lang="en-US" altLang="zh-CN" sz="1000" b="1" dirty="0" smtClean="0">
                <a:solidFill>
                  <a:srgbClr val="00339B"/>
                </a:solidFill>
                <a:latin typeface="Arial" pitchFamily="34" charset="0"/>
              </a:rPr>
              <a:t>.</a:t>
            </a:r>
          </a:p>
          <a:p>
            <a:pPr eaLnBrk="1" hangingPunct="1">
              <a:lnSpc>
                <a:spcPct val="90000"/>
              </a:lnSpc>
            </a:pPr>
            <a:endParaRPr lang="en-US" altLang="zh-CN" sz="1000" dirty="0">
              <a:solidFill>
                <a:srgbClr val="00339B"/>
              </a:solidFill>
              <a:latin typeface="Arial" pitchFamily="34" charset="0"/>
            </a:endParaRPr>
          </a:p>
          <a:p>
            <a:pPr lvl="1" eaLnBrk="1" hangingPunct="1"/>
            <a:r>
              <a:rPr lang="en-US" altLang="zh-CN" sz="1000" dirty="0">
                <a:solidFill>
                  <a:srgbClr val="000000"/>
                </a:solidFill>
                <a:latin typeface="Arial" pitchFamily="34" charset="0"/>
              </a:rPr>
              <a:t>if </a:t>
            </a:r>
            <a:r>
              <a:rPr lang="en-US" altLang="zh-CN" sz="1000" i="1" dirty="0">
                <a:solidFill>
                  <a:srgbClr val="006500"/>
                </a:solidFill>
              </a:rPr>
              <a:t>j </a:t>
            </a:r>
            <a:r>
              <a:rPr lang="en-US" altLang="zh-CN" sz="1000" dirty="0">
                <a:solidFill>
                  <a:srgbClr val="006500"/>
                </a:solidFill>
              </a:rPr>
              <a:t>= 1</a:t>
            </a:r>
            <a:r>
              <a:rPr lang="en-US" altLang="zh-CN" sz="1000" dirty="0">
                <a:solidFill>
                  <a:srgbClr val="000000"/>
                </a:solidFill>
                <a:latin typeface="Arial" pitchFamily="34" charset="0"/>
              </a:rPr>
              <a:t>, then there’s only one </a:t>
            </a:r>
            <a:r>
              <a:rPr lang="en-US" altLang="zh-CN" sz="1000" dirty="0" smtClean="0">
                <a:solidFill>
                  <a:srgbClr val="000000"/>
                </a:solidFill>
                <a:latin typeface="Arial" pitchFamily="34" charset="0"/>
              </a:rPr>
              <a:t>way;</a:t>
            </a:r>
            <a:endParaRPr lang="en-US" altLang="zh-CN" sz="1000" dirty="0">
              <a:solidFill>
                <a:srgbClr val="000000"/>
              </a:solidFill>
              <a:latin typeface="Arial" pitchFamily="34" charset="0"/>
            </a:endParaRPr>
          </a:p>
          <a:p>
            <a:pPr lvl="1" eaLnBrk="1" hangingPunct="1"/>
            <a:r>
              <a:rPr lang="en-US" altLang="zh-CN" sz="1000" dirty="0">
                <a:solidFill>
                  <a:srgbClr val="000000"/>
                </a:solidFill>
                <a:latin typeface="Arial" pitchFamily="34" charset="0"/>
              </a:rPr>
              <a:t>if </a:t>
            </a:r>
            <a:r>
              <a:rPr lang="en-US" altLang="zh-CN" sz="1000" i="1" dirty="0">
                <a:solidFill>
                  <a:srgbClr val="006500"/>
                </a:solidFill>
              </a:rPr>
              <a:t>j </a:t>
            </a:r>
            <a:r>
              <a:rPr lang="en-US" altLang="zh-CN" sz="1000" dirty="0" smtClean="0">
                <a:solidFill>
                  <a:srgbClr val="006500"/>
                </a:solidFill>
                <a:latin typeface="SymbolMT" charset="-122"/>
                <a:ea typeface="SymbolMT" charset="-122"/>
              </a:rPr>
              <a:t>≥</a:t>
            </a:r>
            <a:r>
              <a:rPr lang="en-US" altLang="zh-CN" sz="1000" dirty="0" smtClean="0">
                <a:solidFill>
                  <a:srgbClr val="006500"/>
                </a:solidFill>
              </a:rPr>
              <a:t>2</a:t>
            </a:r>
            <a:r>
              <a:rPr lang="en-US" altLang="zh-CN" sz="1000" dirty="0">
                <a:solidFill>
                  <a:srgbClr val="000000"/>
                </a:solidFill>
                <a:latin typeface="Arial" pitchFamily="34" charset="0"/>
              </a:rPr>
              <a:t>, then in order to exit station </a:t>
            </a:r>
            <a:r>
              <a:rPr lang="en-US" altLang="zh-CN" sz="1000" i="1" dirty="0">
                <a:solidFill>
                  <a:srgbClr val="006500"/>
                </a:solidFill>
              </a:rPr>
              <a:t>j</a:t>
            </a:r>
            <a:r>
              <a:rPr lang="en-US" altLang="zh-CN" sz="1000" dirty="0">
                <a:solidFill>
                  <a:srgbClr val="000000"/>
                </a:solidFill>
                <a:latin typeface="Arial" pitchFamily="34" charset="0"/>
              </a:rPr>
              <a:t>, we must have</a:t>
            </a:r>
          </a:p>
          <a:p>
            <a:pPr lvl="2" eaLnBrk="1" hangingPunct="1"/>
            <a:r>
              <a:rPr lang="en-US" altLang="zh-CN" sz="1000" dirty="0">
                <a:solidFill>
                  <a:srgbClr val="004000"/>
                </a:solidFill>
                <a:latin typeface="Arial" pitchFamily="34" charset="0"/>
              </a:rPr>
              <a:t>1. either gone through station </a:t>
            </a:r>
            <a:r>
              <a:rPr lang="en-US" altLang="zh-CN" sz="1000" i="1" dirty="0">
                <a:solidFill>
                  <a:srgbClr val="004000"/>
                </a:solidFill>
              </a:rPr>
              <a:t>S</a:t>
            </a:r>
            <a:r>
              <a:rPr lang="en-US" altLang="zh-CN" sz="1000" baseline="-25000" dirty="0">
                <a:solidFill>
                  <a:srgbClr val="004000"/>
                </a:solidFill>
              </a:rPr>
              <a:t>1,</a:t>
            </a:r>
            <a:r>
              <a:rPr lang="en-US" altLang="zh-CN" sz="1000" i="1" baseline="-25000" dirty="0">
                <a:solidFill>
                  <a:srgbClr val="004000"/>
                </a:solidFill>
              </a:rPr>
              <a:t>j</a:t>
            </a:r>
            <a:r>
              <a:rPr lang="en-US" altLang="zh-CN" sz="1000" baseline="-25000" dirty="0">
                <a:solidFill>
                  <a:srgbClr val="004000"/>
                </a:solidFill>
              </a:rPr>
              <a:t>-1</a:t>
            </a:r>
            <a:r>
              <a:rPr lang="en-US" altLang="zh-CN" sz="1000" dirty="0">
                <a:solidFill>
                  <a:srgbClr val="004000"/>
                </a:solidFill>
                <a:latin typeface="Arial" pitchFamily="34" charset="0"/>
              </a:rPr>
              <a:t>, or</a:t>
            </a:r>
          </a:p>
          <a:p>
            <a:pPr lvl="2" eaLnBrk="1" hangingPunct="1"/>
            <a:r>
              <a:rPr lang="en-US" altLang="zh-CN" sz="1000" dirty="0">
                <a:solidFill>
                  <a:srgbClr val="004000"/>
                </a:solidFill>
                <a:latin typeface="Arial" pitchFamily="34" charset="0"/>
              </a:rPr>
              <a:t>2. gone through station </a:t>
            </a:r>
            <a:r>
              <a:rPr lang="en-US" altLang="zh-CN" sz="1000" i="1" dirty="0">
                <a:solidFill>
                  <a:srgbClr val="004000"/>
                </a:solidFill>
              </a:rPr>
              <a:t>S</a:t>
            </a:r>
            <a:r>
              <a:rPr lang="en-US" altLang="zh-CN" sz="1000" baseline="-25000" dirty="0">
                <a:solidFill>
                  <a:srgbClr val="004000"/>
                </a:solidFill>
              </a:rPr>
              <a:t>2,</a:t>
            </a:r>
            <a:r>
              <a:rPr lang="en-US" altLang="zh-CN" sz="1000" i="1" baseline="-25000" dirty="0">
                <a:solidFill>
                  <a:srgbClr val="004000"/>
                </a:solidFill>
              </a:rPr>
              <a:t>j</a:t>
            </a:r>
            <a:r>
              <a:rPr lang="en-US" altLang="zh-CN" sz="1000" baseline="-25000" dirty="0">
                <a:solidFill>
                  <a:srgbClr val="004000"/>
                </a:solidFill>
              </a:rPr>
              <a:t>-1</a:t>
            </a:r>
            <a:r>
              <a:rPr lang="en-US" altLang="zh-CN" sz="1000" dirty="0">
                <a:solidFill>
                  <a:srgbClr val="004000"/>
                </a:solidFill>
              </a:rPr>
              <a:t> </a:t>
            </a:r>
            <a:r>
              <a:rPr lang="en-US" altLang="zh-CN" sz="1000" dirty="0">
                <a:solidFill>
                  <a:srgbClr val="004000"/>
                </a:solidFill>
                <a:latin typeface="Arial" pitchFamily="34" charset="0"/>
              </a:rPr>
              <a:t>and transferred to </a:t>
            </a:r>
            <a:r>
              <a:rPr lang="en-US" altLang="zh-CN" sz="1000" i="1" dirty="0">
                <a:solidFill>
                  <a:srgbClr val="004000"/>
                </a:solidFill>
              </a:rPr>
              <a:t>S</a:t>
            </a:r>
            <a:r>
              <a:rPr lang="en-US" altLang="zh-CN" sz="1000" baseline="-25000" dirty="0">
                <a:solidFill>
                  <a:srgbClr val="004000"/>
                </a:solidFill>
              </a:rPr>
              <a:t>1,</a:t>
            </a:r>
            <a:r>
              <a:rPr lang="en-US" altLang="zh-CN" sz="1000" i="1" baseline="-25000" dirty="0">
                <a:solidFill>
                  <a:srgbClr val="004000"/>
                </a:solidFill>
              </a:rPr>
              <a:t>j</a:t>
            </a:r>
            <a:r>
              <a:rPr lang="en-US" altLang="zh-CN" sz="1000" dirty="0">
                <a:solidFill>
                  <a:srgbClr val="004000"/>
                </a:solidFill>
                <a:latin typeface="Arial" pitchFamily="34" charset="0"/>
              </a:rPr>
              <a:t>.</a:t>
            </a:r>
          </a:p>
          <a:p>
            <a:pPr lvl="1" eaLnBrk="1" hangingPunct="1"/>
            <a:r>
              <a:rPr lang="en-US" altLang="zh-CN" sz="1000" dirty="0">
                <a:solidFill>
                  <a:srgbClr val="000000"/>
                </a:solidFill>
                <a:latin typeface="Arial" pitchFamily="34" charset="0"/>
              </a:rPr>
              <a:t>In the first case, we must have used the fastest way of exiting </a:t>
            </a:r>
            <a:r>
              <a:rPr lang="en-US" altLang="zh-CN" sz="1000" i="1" dirty="0">
                <a:solidFill>
                  <a:srgbClr val="006500"/>
                </a:solidFill>
              </a:rPr>
              <a:t>S</a:t>
            </a:r>
            <a:r>
              <a:rPr lang="en-US" altLang="zh-CN" sz="1000" baseline="-25000" dirty="0">
                <a:solidFill>
                  <a:srgbClr val="006500"/>
                </a:solidFill>
              </a:rPr>
              <a:t>1,</a:t>
            </a:r>
            <a:r>
              <a:rPr lang="en-US" altLang="zh-CN" sz="1000" i="1" baseline="-25000" dirty="0">
                <a:solidFill>
                  <a:srgbClr val="006500"/>
                </a:solidFill>
              </a:rPr>
              <a:t>j</a:t>
            </a:r>
            <a:r>
              <a:rPr lang="en-US" altLang="zh-CN" sz="1000" baseline="-25000" dirty="0">
                <a:solidFill>
                  <a:srgbClr val="006500"/>
                </a:solidFill>
              </a:rPr>
              <a:t>-1</a:t>
            </a:r>
            <a:r>
              <a:rPr lang="en-US" altLang="zh-CN" sz="1000" dirty="0">
                <a:solidFill>
                  <a:srgbClr val="000000"/>
                </a:solidFill>
                <a:latin typeface="Arial" pitchFamily="34" charset="0"/>
              </a:rPr>
              <a:t>.</a:t>
            </a:r>
          </a:p>
          <a:p>
            <a:pPr lvl="1" eaLnBrk="1" hangingPunct="1"/>
            <a:r>
              <a:rPr lang="en-US" altLang="zh-CN" sz="1000" dirty="0">
                <a:solidFill>
                  <a:srgbClr val="000000"/>
                </a:solidFill>
                <a:latin typeface="Arial" pitchFamily="34" charset="0"/>
              </a:rPr>
              <a:t>In the second case, we must have used the fastest way of exiting </a:t>
            </a:r>
            <a:r>
              <a:rPr lang="en-US" altLang="zh-CN" sz="1000" i="1" dirty="0">
                <a:solidFill>
                  <a:srgbClr val="006500"/>
                </a:solidFill>
              </a:rPr>
              <a:t>S</a:t>
            </a:r>
            <a:r>
              <a:rPr lang="en-US" altLang="zh-CN" sz="1000" baseline="-25000" dirty="0">
                <a:solidFill>
                  <a:srgbClr val="006500"/>
                </a:solidFill>
              </a:rPr>
              <a:t>2,</a:t>
            </a:r>
            <a:r>
              <a:rPr lang="en-US" altLang="zh-CN" sz="1000" i="1" baseline="-25000" dirty="0">
                <a:solidFill>
                  <a:srgbClr val="006500"/>
                </a:solidFill>
              </a:rPr>
              <a:t>j</a:t>
            </a:r>
            <a:r>
              <a:rPr lang="en-US" altLang="zh-CN" sz="1000" baseline="-25000" dirty="0">
                <a:solidFill>
                  <a:srgbClr val="006500"/>
                </a:solidFill>
              </a:rPr>
              <a:t>-1</a:t>
            </a:r>
            <a:r>
              <a:rPr lang="en-US" altLang="zh-CN" sz="1000" dirty="0">
                <a:solidFill>
                  <a:srgbClr val="000000"/>
                </a:solidFill>
                <a:latin typeface="Arial" pitchFamily="34" charset="0"/>
              </a:rPr>
              <a:t>.</a:t>
            </a:r>
          </a:p>
        </p:txBody>
      </p:sp>
      <p:pic>
        <p:nvPicPr>
          <p:cNvPr id="922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18" y="282575"/>
            <a:ext cx="4474838" cy="1456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9889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21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121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121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0" dur="500"/>
                                        <p:tgtEl>
                                          <p:spTgt spid="121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3" dur="500"/>
                                        <p:tgtEl>
                                          <p:spTgt spid="121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8" dur="500"/>
                                        <p:tgtEl>
                                          <p:spTgt spid="1218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3" dur="500"/>
                                        <p:tgtEl>
                                          <p:spTgt spid="1218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59" grpId="0" build="p" bldLvl="2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3457575" y="3153128"/>
            <a:ext cx="960438" cy="230717"/>
          </a:xfrm>
          <a:prstGeom prst="rect">
            <a:avLst/>
          </a:prstGeom>
          <a:noFill/>
        </p:spPr>
        <p:txBody>
          <a:bodyPr lIns="46113" tIns="23057" rIns="46113" bIns="23057"/>
          <a:lstStyle>
            <a:lvl1pPr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374670" indent="-144104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576415" indent="-115283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806981" indent="-115283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1037547" indent="-115283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1268113" indent="-115283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1498679" indent="-115283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1729245" indent="-115283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1959811" indent="-115283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6955B893-85BF-4661-AA9A-B0ADD2E8BFF1}" type="slidenum">
              <a:rPr kumimoji="0" lang="en-US" altLang="zh-CN" sz="700">
                <a:solidFill>
                  <a:schemeClr val="bg2"/>
                </a:solidFill>
              </a:rPr>
              <a:pPr eaLnBrk="1" hangingPunct="1"/>
              <a:t>6</a:t>
            </a:fld>
            <a:endParaRPr kumimoji="0" lang="en-US" altLang="zh-CN" sz="700">
              <a:solidFill>
                <a:schemeClr val="bg2"/>
              </a:solidFill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345757" y="1072832"/>
            <a:ext cx="3918585" cy="169277"/>
          </a:xfrm>
        </p:spPr>
        <p:txBody>
          <a:bodyPr/>
          <a:lstStyle/>
          <a:p>
            <a:pPr eaLnBrk="1" hangingPunct="1"/>
            <a:r>
              <a:rPr lang="en-US" altLang="en-US" smtClean="0"/>
              <a:t>Assembly Lines</a:t>
            </a:r>
            <a:endParaRPr lang="en-US" altLang="zh-CN" smtClean="0"/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031" y="2111376"/>
            <a:ext cx="3989619" cy="960661"/>
          </a:xfrm>
          <a:prstGeom prst="rect">
            <a:avLst/>
          </a:prstGeom>
          <a:solidFill>
            <a:schemeClr val="bg1"/>
          </a:solidFill>
        </p:spPr>
        <p:txBody>
          <a:bodyPr lIns="46113" tIns="23057" rIns="46113" bIns="23057"/>
          <a:lstStyle/>
          <a:p>
            <a:pPr eaLnBrk="1" hangingPunct="1">
              <a:lnSpc>
                <a:spcPct val="90000"/>
              </a:lnSpc>
            </a:pPr>
            <a:r>
              <a:rPr lang="en-US" altLang="zh-CN" sz="1100" b="1" dirty="0" smtClean="0">
                <a:latin typeface="Arial" pitchFamily="34" charset="0"/>
              </a:rPr>
              <a:t>Key observation. </a:t>
            </a:r>
            <a:r>
              <a:rPr lang="en-US" altLang="zh-CN" sz="1100" dirty="0" smtClean="0">
                <a:latin typeface="Arial" pitchFamily="34" charset="0"/>
              </a:rPr>
              <a:t>An optimal solution to the problem (fastest way through </a:t>
            </a:r>
            <a:r>
              <a:rPr lang="en-US" altLang="zh-CN" sz="1100" i="1" dirty="0" smtClean="0">
                <a:solidFill>
                  <a:srgbClr val="006500"/>
                </a:solidFill>
              </a:rPr>
              <a:t>S</a:t>
            </a:r>
            <a:r>
              <a:rPr lang="en-US" altLang="zh-CN" sz="1100" baseline="-25000" dirty="0" smtClean="0">
                <a:solidFill>
                  <a:srgbClr val="006500"/>
                </a:solidFill>
              </a:rPr>
              <a:t>1,</a:t>
            </a:r>
            <a:r>
              <a:rPr lang="en-US" altLang="zh-CN" sz="1100" i="1" baseline="-25000" dirty="0" smtClean="0">
                <a:solidFill>
                  <a:srgbClr val="006500"/>
                </a:solidFill>
              </a:rPr>
              <a:t>j</a:t>
            </a:r>
            <a:r>
              <a:rPr lang="en-US" altLang="zh-CN" sz="1100" dirty="0" smtClean="0">
                <a:latin typeface="Arial" pitchFamily="34" charset="0"/>
              </a:rPr>
              <a:t>) contains within it an optimal solution to </a:t>
            </a:r>
            <a:r>
              <a:rPr lang="en-US" altLang="zh-CN" sz="1100" dirty="0" err="1" smtClean="0">
                <a:latin typeface="Arial" pitchFamily="34" charset="0"/>
              </a:rPr>
              <a:t>subproblems</a:t>
            </a:r>
            <a:r>
              <a:rPr lang="en-US" altLang="zh-CN" sz="1100" dirty="0" smtClean="0">
                <a:latin typeface="Arial" pitchFamily="34" charset="0"/>
              </a:rPr>
              <a:t> (fastest way through </a:t>
            </a:r>
            <a:r>
              <a:rPr lang="en-US" altLang="zh-CN" sz="1100" i="1" dirty="0" smtClean="0">
                <a:solidFill>
                  <a:srgbClr val="006500"/>
                </a:solidFill>
              </a:rPr>
              <a:t>S</a:t>
            </a:r>
            <a:r>
              <a:rPr lang="en-US" altLang="zh-CN" sz="1100" baseline="-25000" dirty="0" smtClean="0">
                <a:solidFill>
                  <a:srgbClr val="006500"/>
                </a:solidFill>
              </a:rPr>
              <a:t>1,</a:t>
            </a:r>
            <a:r>
              <a:rPr lang="en-US" altLang="zh-CN" sz="1100" i="1" baseline="-25000" dirty="0" smtClean="0">
                <a:solidFill>
                  <a:srgbClr val="006500"/>
                </a:solidFill>
              </a:rPr>
              <a:t>j</a:t>
            </a:r>
            <a:r>
              <a:rPr lang="en-US" altLang="zh-CN" sz="1100" baseline="-25000" dirty="0" smtClean="0">
                <a:solidFill>
                  <a:srgbClr val="006500"/>
                </a:solidFill>
              </a:rPr>
              <a:t>-1</a:t>
            </a:r>
            <a:r>
              <a:rPr lang="en-US" altLang="zh-CN" sz="1100" dirty="0" smtClean="0">
                <a:solidFill>
                  <a:srgbClr val="006500"/>
                </a:solidFill>
              </a:rPr>
              <a:t> </a:t>
            </a:r>
            <a:r>
              <a:rPr lang="en-US" altLang="zh-CN" sz="1100" dirty="0" smtClean="0">
                <a:latin typeface="Arial" pitchFamily="34" charset="0"/>
              </a:rPr>
              <a:t>or</a:t>
            </a:r>
            <a:r>
              <a:rPr lang="en-US" altLang="zh-CN" sz="1100" dirty="0" smtClean="0">
                <a:solidFill>
                  <a:srgbClr val="00339B"/>
                </a:solidFill>
                <a:latin typeface="Arial" pitchFamily="34" charset="0"/>
              </a:rPr>
              <a:t> </a:t>
            </a:r>
            <a:r>
              <a:rPr lang="en-US" altLang="zh-CN" sz="1100" i="1" dirty="0" smtClean="0">
                <a:solidFill>
                  <a:srgbClr val="006500"/>
                </a:solidFill>
              </a:rPr>
              <a:t>S</a:t>
            </a:r>
            <a:r>
              <a:rPr lang="en-US" altLang="zh-CN" sz="1100" baseline="-25000" dirty="0" smtClean="0">
                <a:solidFill>
                  <a:srgbClr val="006500"/>
                </a:solidFill>
              </a:rPr>
              <a:t>2,</a:t>
            </a:r>
            <a:r>
              <a:rPr lang="en-US" altLang="zh-CN" sz="1100" i="1" baseline="-25000" dirty="0" smtClean="0">
                <a:solidFill>
                  <a:srgbClr val="006500"/>
                </a:solidFill>
              </a:rPr>
              <a:t>j</a:t>
            </a:r>
            <a:r>
              <a:rPr lang="en-US" altLang="zh-CN" sz="1100" baseline="-25000" dirty="0" smtClean="0">
                <a:solidFill>
                  <a:srgbClr val="006500"/>
                </a:solidFill>
              </a:rPr>
              <a:t>-1</a:t>
            </a:r>
            <a:r>
              <a:rPr lang="en-US" altLang="zh-CN" sz="1100" dirty="0" smtClean="0">
                <a:solidFill>
                  <a:srgbClr val="00339B"/>
                </a:solidFill>
                <a:latin typeface="Arial" pitchFamily="34" charset="0"/>
              </a:rPr>
              <a:t>). </a:t>
            </a:r>
            <a:r>
              <a:rPr lang="en-US" altLang="zh-CN" sz="1100" dirty="0" smtClean="0">
                <a:latin typeface="Arial" pitchFamily="34" charset="0"/>
              </a:rPr>
              <a:t>[</a:t>
            </a:r>
            <a:r>
              <a:rPr lang="en-US" altLang="zh-CN" sz="1100" dirty="0" smtClean="0">
                <a:solidFill>
                  <a:srgbClr val="A60021"/>
                </a:solidFill>
                <a:latin typeface="Arial" pitchFamily="34" charset="0"/>
              </a:rPr>
              <a:t>Optimal substructure</a:t>
            </a:r>
            <a:r>
              <a:rPr lang="en-US" altLang="zh-CN" sz="1100" dirty="0" smtClean="0">
                <a:latin typeface="Arial" pitchFamily="34" charset="0"/>
              </a:rPr>
              <a:t>]</a:t>
            </a:r>
          </a:p>
          <a:p>
            <a:pPr eaLnBrk="1" hangingPunct="1">
              <a:lnSpc>
                <a:spcPct val="90000"/>
              </a:lnSpc>
            </a:pPr>
            <a:endParaRPr lang="en-US" altLang="zh-CN" sz="1100" dirty="0" smtClean="0">
              <a:solidFill>
                <a:srgbClr val="00339B"/>
              </a:solidFill>
              <a:latin typeface="Arial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1100" dirty="0" smtClean="0">
                <a:latin typeface="Arial" pitchFamily="34" charset="0"/>
              </a:rPr>
              <a:t>It’s easy to write a recursive solution to the problem now.</a:t>
            </a:r>
          </a:p>
        </p:txBody>
      </p:sp>
      <p:pic>
        <p:nvPicPr>
          <p:cNvPr id="1024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31" y="620052"/>
            <a:ext cx="3879765" cy="12627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71327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22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122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883" grpId="0" build="p" bldLvl="2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灯片编号占位符 2"/>
          <p:cNvSpPr>
            <a:spLocks noGrp="1"/>
          </p:cNvSpPr>
          <p:nvPr>
            <p:ph type="sldNum" sz="quarter" idx="10"/>
          </p:nvPr>
        </p:nvSpPr>
        <p:spPr>
          <a:xfrm>
            <a:off x="3319272" y="3218497"/>
            <a:ext cx="1060323" cy="107722"/>
          </a:xfrm>
          <a:noFill/>
        </p:spPr>
        <p:txBody>
          <a:bodyPr/>
          <a:lstStyle>
            <a:lvl1pPr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374670" indent="-144104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576415" indent="-115283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806981" indent="-115283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1037547" indent="-115283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1268113" indent="-115283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1498679" indent="-115283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1729245" indent="-115283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1959811" indent="-115283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71BAFB7C-8473-4B0D-8B24-53CA35CFF0B7}" type="slidenum">
              <a:rPr kumimoji="0" lang="en-US" altLang="zh-CN" sz="700">
                <a:solidFill>
                  <a:schemeClr val="bg2"/>
                </a:solidFill>
              </a:rPr>
              <a:pPr eaLnBrk="1" hangingPunct="1"/>
              <a:t>7</a:t>
            </a:fld>
            <a:endParaRPr kumimoji="0" lang="en-US" altLang="zh-CN" sz="700">
              <a:solidFill>
                <a:schemeClr val="bg2"/>
              </a:solidFill>
            </a:endParaRPr>
          </a:p>
        </p:txBody>
      </p:sp>
      <p:sp>
        <p:nvSpPr>
          <p:cNvPr id="11267" name="Text Box 2"/>
          <p:cNvSpPr txBox="1">
            <a:spLocks noChangeArrowheads="1"/>
          </p:cNvSpPr>
          <p:nvPr/>
        </p:nvSpPr>
        <p:spPr bwMode="auto">
          <a:xfrm>
            <a:off x="386738" y="190837"/>
            <a:ext cx="3726498" cy="2620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6113" tIns="23057" rIns="46113" bIns="23057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en-US" altLang="zh-CN" sz="1400" b="1" dirty="0"/>
              <a:t>Recursive Formula</a:t>
            </a:r>
          </a:p>
        </p:txBody>
      </p:sp>
      <p:sp>
        <p:nvSpPr>
          <p:cNvPr id="95235" name="Text Box 3"/>
          <p:cNvSpPr txBox="1">
            <a:spLocks noChangeArrowheads="1"/>
          </p:cNvSpPr>
          <p:nvPr/>
        </p:nvSpPr>
        <p:spPr bwMode="auto">
          <a:xfrm>
            <a:off x="230505" y="576792"/>
            <a:ext cx="4379595" cy="414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6113" tIns="23057" rIns="46113" bIns="23057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l" eaLnBrk="1" hangingPunct="1">
              <a:buFontTx/>
              <a:buChar char="•"/>
            </a:pPr>
            <a:r>
              <a:rPr lang="en-US" altLang="zh-CN" sz="1200" dirty="0">
                <a:solidFill>
                  <a:srgbClr val="000066"/>
                </a:solidFill>
                <a:latin typeface="Times New Roman" pitchFamily="18" charset="0"/>
              </a:rPr>
              <a:t>  Let </a:t>
            </a:r>
            <a:r>
              <a:rPr lang="en-US" altLang="zh-CN" sz="1200" b="1" i="1" dirty="0">
                <a:solidFill>
                  <a:srgbClr val="009900"/>
                </a:solidFill>
                <a:latin typeface="Times New Roman" pitchFamily="18" charset="0"/>
              </a:rPr>
              <a:t>f</a:t>
            </a:r>
            <a:r>
              <a:rPr lang="en-US" altLang="zh-CN" sz="1200" b="1" i="1" baseline="-25000" dirty="0">
                <a:solidFill>
                  <a:srgbClr val="009900"/>
                </a:solidFill>
                <a:latin typeface="Times New Roman" pitchFamily="18" charset="0"/>
              </a:rPr>
              <a:t>i</a:t>
            </a:r>
            <a:r>
              <a:rPr lang="en-US" altLang="zh-CN" sz="1200" b="1" dirty="0">
                <a:solidFill>
                  <a:srgbClr val="009900"/>
                </a:solidFill>
                <a:latin typeface="Times New Roman" pitchFamily="18" charset="0"/>
              </a:rPr>
              <a:t>[</a:t>
            </a:r>
            <a:r>
              <a:rPr lang="en-US" altLang="zh-CN" sz="1200" b="1" i="1" dirty="0">
                <a:solidFill>
                  <a:srgbClr val="009900"/>
                </a:solidFill>
                <a:latin typeface="Times New Roman" pitchFamily="18" charset="0"/>
              </a:rPr>
              <a:t>j</a:t>
            </a:r>
            <a:r>
              <a:rPr lang="en-US" altLang="zh-CN" sz="1200" b="1" dirty="0">
                <a:solidFill>
                  <a:srgbClr val="009900"/>
                </a:solidFill>
                <a:latin typeface="Times New Roman" pitchFamily="18" charset="0"/>
              </a:rPr>
              <a:t>]</a:t>
            </a:r>
            <a:r>
              <a:rPr lang="en-US" altLang="zh-CN" sz="1200" dirty="0">
                <a:solidFill>
                  <a:srgbClr val="000066"/>
                </a:solidFill>
                <a:latin typeface="Times New Roman" pitchFamily="18" charset="0"/>
              </a:rPr>
              <a:t> denote the fastest possible time (which is the values of optimal solution, optimal substructure) to get the chassis through </a:t>
            </a:r>
            <a:r>
              <a:rPr lang="en-US" altLang="zh-CN" sz="1200" b="1" i="1" dirty="0" err="1">
                <a:solidFill>
                  <a:srgbClr val="009900"/>
                </a:solidFill>
                <a:latin typeface="Times New Roman" pitchFamily="18" charset="0"/>
              </a:rPr>
              <a:t>S</a:t>
            </a:r>
            <a:r>
              <a:rPr lang="en-US" altLang="zh-CN" sz="1200" b="1" i="1" baseline="-25000" dirty="0" err="1">
                <a:solidFill>
                  <a:srgbClr val="009900"/>
                </a:solidFill>
                <a:latin typeface="Times New Roman" pitchFamily="18" charset="0"/>
              </a:rPr>
              <a:t>i,j</a:t>
            </a:r>
            <a:endParaRPr lang="en-US" altLang="zh-CN" sz="1200" b="1" i="1" baseline="-25000" dirty="0">
              <a:solidFill>
                <a:srgbClr val="009900"/>
              </a:solidFill>
              <a:latin typeface="Times New Roman" pitchFamily="18" charset="0"/>
            </a:endParaRPr>
          </a:p>
        </p:txBody>
      </p:sp>
      <p:sp>
        <p:nvSpPr>
          <p:cNvPr id="95237" name="Text Box 5"/>
          <p:cNvSpPr txBox="1">
            <a:spLocks noChangeArrowheads="1"/>
          </p:cNvSpPr>
          <p:nvPr/>
        </p:nvSpPr>
        <p:spPr bwMode="auto">
          <a:xfrm>
            <a:off x="230505" y="1076678"/>
            <a:ext cx="4187508" cy="2307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6113" tIns="23057" rIns="46113" bIns="23057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l" eaLnBrk="1" hangingPunct="1">
              <a:buFontTx/>
              <a:buChar char="•"/>
            </a:pPr>
            <a:r>
              <a:rPr lang="en-US" altLang="zh-CN" sz="1200">
                <a:solidFill>
                  <a:srgbClr val="000066"/>
                </a:solidFill>
                <a:latin typeface="Times New Roman" pitchFamily="18" charset="0"/>
              </a:rPr>
              <a:t>  Have the following formulas:</a:t>
            </a:r>
          </a:p>
        </p:txBody>
      </p:sp>
      <p:sp>
        <p:nvSpPr>
          <p:cNvPr id="95238" name="Text Box 6"/>
          <p:cNvSpPr txBox="1">
            <a:spLocks noChangeArrowheads="1"/>
          </p:cNvSpPr>
          <p:nvPr/>
        </p:nvSpPr>
        <p:spPr bwMode="auto">
          <a:xfrm>
            <a:off x="230505" y="2653242"/>
            <a:ext cx="4187508" cy="2307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6113" tIns="23057" rIns="46113" bIns="23057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l" eaLnBrk="1" hangingPunct="1">
              <a:buFontTx/>
              <a:buChar char="•"/>
            </a:pPr>
            <a:r>
              <a:rPr lang="en-US" altLang="zh-CN" sz="1200">
                <a:solidFill>
                  <a:srgbClr val="000066"/>
                </a:solidFill>
                <a:latin typeface="Times New Roman" pitchFamily="18" charset="0"/>
              </a:rPr>
              <a:t>  Total time:</a:t>
            </a:r>
            <a:endParaRPr lang="en-US" altLang="zh-CN" sz="1200">
              <a:latin typeface="Times New Roman" pitchFamily="18" charset="0"/>
            </a:endParaRPr>
          </a:p>
        </p:txBody>
      </p:sp>
      <p:sp>
        <p:nvSpPr>
          <p:cNvPr id="95239" name="Text Box 7"/>
          <p:cNvSpPr txBox="1">
            <a:spLocks noChangeArrowheads="1"/>
          </p:cNvSpPr>
          <p:nvPr/>
        </p:nvSpPr>
        <p:spPr bwMode="auto">
          <a:xfrm>
            <a:off x="438762" y="1830512"/>
            <a:ext cx="4187508" cy="5390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6113" tIns="23057" rIns="46113" bIns="23057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en-US" altLang="zh-CN" sz="1200" dirty="0">
                <a:solidFill>
                  <a:srgbClr val="002060"/>
                </a:solidFill>
                <a:latin typeface="Times New Roman" pitchFamily="18" charset="0"/>
              </a:rPr>
              <a:t>Using symmetric reasoning, we can get the fastest way </a:t>
            </a:r>
            <a:r>
              <a:rPr lang="en-US" altLang="zh-CN" dirty="0">
                <a:solidFill>
                  <a:srgbClr val="777777"/>
                </a:solidFill>
                <a:latin typeface="Times New Roman" pitchFamily="18" charset="0"/>
              </a:rPr>
              <a:t>through station S</a:t>
            </a:r>
            <a:r>
              <a:rPr lang="en-US" altLang="zh-CN" baseline="-25000" dirty="0">
                <a:solidFill>
                  <a:srgbClr val="777777"/>
                </a:solidFill>
                <a:latin typeface="Times New Roman" pitchFamily="18" charset="0"/>
              </a:rPr>
              <a:t>2,j</a:t>
            </a:r>
          </a:p>
        </p:txBody>
      </p:sp>
      <p:pic>
        <p:nvPicPr>
          <p:cNvPr id="95240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613" y="1355460"/>
            <a:ext cx="3677675" cy="451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5241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762" y="2100015"/>
            <a:ext cx="3674474" cy="4470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5242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602" y="2922411"/>
            <a:ext cx="2650808" cy="25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8005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5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5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95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95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95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5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52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52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35" grpId="0"/>
      <p:bldP spid="95237" grpId="0"/>
      <p:bldP spid="95238" grpId="0"/>
      <p:bldP spid="9523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灯片编号占位符 2"/>
          <p:cNvSpPr>
            <a:spLocks noGrp="1"/>
          </p:cNvSpPr>
          <p:nvPr>
            <p:ph type="sldNum" sz="quarter" idx="10"/>
          </p:nvPr>
        </p:nvSpPr>
        <p:spPr>
          <a:xfrm>
            <a:off x="3319272" y="3218497"/>
            <a:ext cx="1060323" cy="107722"/>
          </a:xfrm>
          <a:noFill/>
        </p:spPr>
        <p:txBody>
          <a:bodyPr/>
          <a:lstStyle>
            <a:lvl1pPr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374670" indent="-144104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576415" indent="-115283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806981" indent="-115283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1037547" indent="-115283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1268113" indent="-115283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1498679" indent="-115283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1729245" indent="-115283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1959811" indent="-115283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98AFDAF7-A3E5-4F90-8967-A2103725BAA8}" type="slidenum">
              <a:rPr kumimoji="0" lang="en-US" altLang="zh-CN" sz="700">
                <a:solidFill>
                  <a:schemeClr val="bg2"/>
                </a:solidFill>
              </a:rPr>
              <a:pPr eaLnBrk="1" hangingPunct="1"/>
              <a:t>8</a:t>
            </a:fld>
            <a:endParaRPr kumimoji="0" lang="en-US" altLang="zh-CN" sz="700">
              <a:solidFill>
                <a:schemeClr val="bg2"/>
              </a:solidFill>
            </a:endParaRPr>
          </a:p>
        </p:txBody>
      </p:sp>
      <p:sp>
        <p:nvSpPr>
          <p:cNvPr id="12291" name="Text Box 2"/>
          <p:cNvSpPr txBox="1">
            <a:spLocks noChangeArrowheads="1"/>
          </p:cNvSpPr>
          <p:nvPr/>
        </p:nvSpPr>
        <p:spPr bwMode="auto">
          <a:xfrm>
            <a:off x="249713" y="192264"/>
            <a:ext cx="3726498" cy="2620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6113" tIns="23057" rIns="46113" bIns="23057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en-US" altLang="zh-CN" sz="1400" b="1" dirty="0">
                <a:solidFill>
                  <a:srgbClr val="000066"/>
                </a:solidFill>
              </a:rPr>
              <a:t>A better computation</a:t>
            </a:r>
          </a:p>
        </p:txBody>
      </p:sp>
      <p:sp>
        <p:nvSpPr>
          <p:cNvPr id="96259" name="Text Box 3"/>
          <p:cNvSpPr txBox="1">
            <a:spLocks noChangeArrowheads="1"/>
          </p:cNvSpPr>
          <p:nvPr/>
        </p:nvSpPr>
        <p:spPr bwMode="auto">
          <a:xfrm>
            <a:off x="230505" y="576792"/>
            <a:ext cx="4187508" cy="783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6113" tIns="23057" rIns="46113" bIns="23057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l" eaLnBrk="1" hangingPunct="1">
              <a:buFontTx/>
              <a:buChar char="•"/>
            </a:pPr>
            <a:r>
              <a:rPr lang="en-US" altLang="zh-CN" sz="1200" dirty="0">
                <a:solidFill>
                  <a:srgbClr val="000066"/>
                </a:solidFill>
              </a:rPr>
              <a:t>  We can do much better if we compute the </a:t>
            </a:r>
            <a:r>
              <a:rPr lang="en-US" altLang="zh-CN" sz="1200" i="1" dirty="0">
                <a:solidFill>
                  <a:srgbClr val="006600"/>
                </a:solidFill>
              </a:rPr>
              <a:t>f</a:t>
            </a:r>
            <a:r>
              <a:rPr lang="en-US" altLang="zh-CN" sz="1200" i="1" baseline="-25000" dirty="0">
                <a:solidFill>
                  <a:srgbClr val="006600"/>
                </a:solidFill>
              </a:rPr>
              <a:t>i</a:t>
            </a:r>
            <a:r>
              <a:rPr lang="en-US" altLang="zh-CN" sz="1200" dirty="0">
                <a:solidFill>
                  <a:srgbClr val="006600"/>
                </a:solidFill>
              </a:rPr>
              <a:t>[</a:t>
            </a:r>
            <a:r>
              <a:rPr lang="en-US" altLang="zh-CN" sz="1200" i="1" dirty="0">
                <a:solidFill>
                  <a:srgbClr val="006600"/>
                </a:solidFill>
              </a:rPr>
              <a:t>j</a:t>
            </a:r>
            <a:r>
              <a:rPr lang="en-US" altLang="zh-CN" sz="1200" dirty="0">
                <a:solidFill>
                  <a:srgbClr val="006600"/>
                </a:solidFill>
              </a:rPr>
              <a:t>]</a:t>
            </a:r>
            <a:r>
              <a:rPr lang="en-US" altLang="zh-CN" sz="1200" dirty="0">
                <a:solidFill>
                  <a:srgbClr val="000066"/>
                </a:solidFill>
              </a:rPr>
              <a:t> values in a different order from the recursive way.</a:t>
            </a:r>
          </a:p>
          <a:p>
            <a:pPr algn="l" eaLnBrk="1" hangingPunct="1"/>
            <a:r>
              <a:rPr lang="en-US" altLang="zh-CN" sz="1200" dirty="0">
                <a:solidFill>
                  <a:srgbClr val="000066"/>
                </a:solidFill>
              </a:rPr>
              <a:t>    </a:t>
            </a:r>
            <a:r>
              <a:rPr lang="en-US" altLang="zh-CN" sz="1200" dirty="0"/>
              <a:t>-- By computing the </a:t>
            </a:r>
            <a:r>
              <a:rPr lang="en-US" altLang="zh-CN" sz="1200" i="1" dirty="0">
                <a:solidFill>
                  <a:srgbClr val="006600"/>
                </a:solidFill>
              </a:rPr>
              <a:t>f</a:t>
            </a:r>
            <a:r>
              <a:rPr lang="en-US" altLang="zh-CN" sz="1200" i="1" baseline="-25000" dirty="0">
                <a:solidFill>
                  <a:srgbClr val="006600"/>
                </a:solidFill>
              </a:rPr>
              <a:t>i</a:t>
            </a:r>
            <a:r>
              <a:rPr lang="en-US" altLang="zh-CN" sz="1200" dirty="0">
                <a:solidFill>
                  <a:srgbClr val="006600"/>
                </a:solidFill>
              </a:rPr>
              <a:t>[</a:t>
            </a:r>
            <a:r>
              <a:rPr lang="en-US" altLang="zh-CN" sz="1200" i="1" dirty="0">
                <a:solidFill>
                  <a:srgbClr val="006600"/>
                </a:solidFill>
              </a:rPr>
              <a:t>j</a:t>
            </a:r>
            <a:r>
              <a:rPr lang="en-US" altLang="zh-CN" sz="1200" dirty="0">
                <a:solidFill>
                  <a:srgbClr val="006600"/>
                </a:solidFill>
              </a:rPr>
              <a:t>]</a:t>
            </a:r>
            <a:r>
              <a:rPr lang="en-US" altLang="zh-CN" sz="1200" dirty="0"/>
              <a:t> values in order of increasing station numbers</a:t>
            </a:r>
            <a:r>
              <a:rPr lang="en-US" altLang="zh-CN" sz="1200" i="1" dirty="0">
                <a:solidFill>
                  <a:srgbClr val="006600"/>
                </a:solidFill>
              </a:rPr>
              <a:t> j</a:t>
            </a:r>
            <a:r>
              <a:rPr lang="en-US" altLang="zh-CN" sz="1200" dirty="0"/>
              <a:t> </a:t>
            </a:r>
            <a:r>
              <a:rPr lang="en-US" altLang="zh-CN" sz="1200" dirty="0">
                <a:latin typeface="Times New Roman" pitchFamily="18" charset="0"/>
              </a:rPr>
              <a:t>–</a:t>
            </a:r>
            <a:r>
              <a:rPr lang="en-US" altLang="zh-CN" sz="1200" dirty="0"/>
              <a:t> left to right in </a:t>
            </a:r>
            <a:r>
              <a:rPr lang="en-US" altLang="zh-CN" sz="1200" dirty="0" smtClean="0"/>
              <a:t>the figure.</a:t>
            </a:r>
            <a:endParaRPr lang="en-US" altLang="zh-CN" sz="1200" dirty="0"/>
          </a:p>
        </p:txBody>
      </p:sp>
      <p:pic>
        <p:nvPicPr>
          <p:cNvPr id="9626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2962" y="2691694"/>
            <a:ext cx="2036128" cy="5775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6261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670" y="1384300"/>
            <a:ext cx="3572828" cy="1245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06320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6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96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96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5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灯片编号占位符 2"/>
          <p:cNvSpPr>
            <a:spLocks noGrp="1"/>
          </p:cNvSpPr>
          <p:nvPr>
            <p:ph type="sldNum" sz="quarter" idx="10"/>
          </p:nvPr>
        </p:nvSpPr>
        <p:spPr>
          <a:xfrm>
            <a:off x="3319272" y="3218497"/>
            <a:ext cx="1060323" cy="107722"/>
          </a:xfrm>
          <a:noFill/>
        </p:spPr>
        <p:txBody>
          <a:bodyPr/>
          <a:lstStyle>
            <a:lvl1pPr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374670" indent="-144104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576415" indent="-115283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806981" indent="-115283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1037547" indent="-115283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1268113" indent="-115283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1498679" indent="-115283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1729245" indent="-115283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1959811" indent="-115283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4931DA4C-A347-4D99-9671-452271EABD61}" type="slidenum">
              <a:rPr kumimoji="0" lang="en-US" altLang="zh-CN" sz="700">
                <a:solidFill>
                  <a:schemeClr val="bg2"/>
                </a:solidFill>
              </a:rPr>
              <a:pPr eaLnBrk="1" hangingPunct="1"/>
              <a:t>9</a:t>
            </a:fld>
            <a:endParaRPr kumimoji="0" lang="en-US" altLang="zh-CN" sz="700">
              <a:solidFill>
                <a:schemeClr val="bg2"/>
              </a:solidFill>
            </a:endParaRPr>
          </a:p>
        </p:txBody>
      </p:sp>
      <p:sp>
        <p:nvSpPr>
          <p:cNvPr id="13315" name="Text Box 2"/>
          <p:cNvSpPr txBox="1">
            <a:spLocks noChangeArrowheads="1"/>
          </p:cNvSpPr>
          <p:nvPr/>
        </p:nvSpPr>
        <p:spPr bwMode="auto">
          <a:xfrm>
            <a:off x="653097" y="192264"/>
            <a:ext cx="3726498" cy="2924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6113" tIns="23057" rIns="46113" bIns="23057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en-US" altLang="zh-CN" sz="1600">
                <a:solidFill>
                  <a:srgbClr val="000066"/>
                </a:solidFill>
              </a:rPr>
              <a:t>A better computation</a:t>
            </a:r>
          </a:p>
        </p:txBody>
      </p:sp>
      <p:pic>
        <p:nvPicPr>
          <p:cNvPr id="9728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670" y="365302"/>
            <a:ext cx="3726498" cy="2980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7287" name="Rectangle 7"/>
          <p:cNvSpPr>
            <a:spLocks noChangeArrowheads="1"/>
          </p:cNvSpPr>
          <p:nvPr/>
        </p:nvSpPr>
        <p:spPr bwMode="auto">
          <a:xfrm>
            <a:off x="1625582" y="1097381"/>
            <a:ext cx="2958148" cy="415896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6113" tIns="23057" rIns="46113" bIns="23057">
            <a:spAutoFit/>
          </a:bodyPr>
          <a:lstStyle/>
          <a:p>
            <a:pPr algn="l"/>
            <a:r>
              <a:rPr lang="en-US" altLang="zh-CN" sz="1200" b="1" i="1" dirty="0">
                <a:solidFill>
                  <a:srgbClr val="009900"/>
                </a:solidFill>
                <a:latin typeface="Times New Roman" pitchFamily="18" charset="0"/>
              </a:rPr>
              <a:t>l</a:t>
            </a:r>
            <a:r>
              <a:rPr lang="en-US" altLang="zh-CN" sz="1200" b="1" i="1" baseline="-25000" dirty="0">
                <a:solidFill>
                  <a:srgbClr val="009900"/>
                </a:solidFill>
                <a:latin typeface="Times New Roman" pitchFamily="18" charset="0"/>
              </a:rPr>
              <a:t>i</a:t>
            </a:r>
            <a:r>
              <a:rPr lang="en-US" altLang="zh-CN" sz="1200" b="1" dirty="0">
                <a:solidFill>
                  <a:srgbClr val="009900"/>
                </a:solidFill>
                <a:latin typeface="Times New Roman" pitchFamily="18" charset="0"/>
              </a:rPr>
              <a:t>[</a:t>
            </a:r>
            <a:r>
              <a:rPr lang="en-US" altLang="zh-CN" sz="1200" b="1" i="1" dirty="0">
                <a:solidFill>
                  <a:srgbClr val="009900"/>
                </a:solidFill>
                <a:latin typeface="Times New Roman" pitchFamily="18" charset="0"/>
              </a:rPr>
              <a:t>j</a:t>
            </a:r>
            <a:r>
              <a:rPr lang="en-US" altLang="zh-CN" sz="1200" b="1" dirty="0">
                <a:solidFill>
                  <a:srgbClr val="009900"/>
                </a:solidFill>
                <a:latin typeface="Times New Roman" pitchFamily="18" charset="0"/>
              </a:rPr>
              <a:t>]:</a:t>
            </a:r>
            <a:r>
              <a:rPr lang="en-US" altLang="zh-CN" sz="1200" dirty="0">
                <a:solidFill>
                  <a:srgbClr val="009900"/>
                </a:solidFill>
                <a:latin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66"/>
                </a:solidFill>
                <a:latin typeface="Times New Roman" pitchFamily="18" charset="0"/>
              </a:rPr>
              <a:t>keep track of how to construct  an optimal solution</a:t>
            </a:r>
          </a:p>
        </p:txBody>
      </p:sp>
      <p:sp>
        <p:nvSpPr>
          <p:cNvPr id="97289" name="Rectangle 9"/>
          <p:cNvSpPr>
            <a:spLocks noChangeArrowheads="1"/>
          </p:cNvSpPr>
          <p:nvPr/>
        </p:nvSpPr>
        <p:spPr bwMode="auto">
          <a:xfrm>
            <a:off x="1593779" y="130175"/>
            <a:ext cx="2958148" cy="892950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6113" tIns="23057" rIns="46113" bIns="23057">
            <a:spAutoFit/>
          </a:bodyPr>
          <a:lstStyle/>
          <a:p>
            <a:pPr algn="l"/>
            <a:r>
              <a:rPr lang="en-US" altLang="zh-CN" sz="1100" b="1" dirty="0">
                <a:solidFill>
                  <a:srgbClr val="000066"/>
                </a:solidFill>
                <a:latin typeface="Times New Roman" pitchFamily="18" charset="0"/>
              </a:rPr>
              <a:t> </a:t>
            </a:r>
            <a:r>
              <a:rPr lang="en-US" altLang="zh-CN" sz="1100" b="1" dirty="0">
                <a:latin typeface="Times New Roman" pitchFamily="18" charset="0"/>
              </a:rPr>
              <a:t>-- Define </a:t>
            </a:r>
            <a:r>
              <a:rPr lang="en-US" altLang="zh-CN" sz="1100" b="1" i="1" dirty="0">
                <a:solidFill>
                  <a:srgbClr val="009900"/>
                </a:solidFill>
                <a:latin typeface="Times New Roman" pitchFamily="18" charset="0"/>
              </a:rPr>
              <a:t>l</a:t>
            </a:r>
            <a:r>
              <a:rPr lang="en-US" altLang="zh-CN" sz="1100" b="1" i="1" baseline="-25000" dirty="0">
                <a:solidFill>
                  <a:srgbClr val="009900"/>
                </a:solidFill>
                <a:latin typeface="Times New Roman" pitchFamily="18" charset="0"/>
              </a:rPr>
              <a:t>i</a:t>
            </a:r>
            <a:r>
              <a:rPr lang="en-US" altLang="zh-CN" sz="1100" b="1" dirty="0">
                <a:solidFill>
                  <a:srgbClr val="009900"/>
                </a:solidFill>
                <a:latin typeface="Times New Roman" pitchFamily="18" charset="0"/>
              </a:rPr>
              <a:t>[</a:t>
            </a:r>
            <a:r>
              <a:rPr lang="en-US" altLang="zh-CN" sz="1100" b="1" i="1" dirty="0">
                <a:solidFill>
                  <a:srgbClr val="009900"/>
                </a:solidFill>
                <a:latin typeface="Times New Roman" pitchFamily="18" charset="0"/>
              </a:rPr>
              <a:t>j</a:t>
            </a:r>
            <a:r>
              <a:rPr lang="en-US" altLang="zh-CN" sz="1100" b="1" dirty="0">
                <a:solidFill>
                  <a:srgbClr val="009900"/>
                </a:solidFill>
                <a:latin typeface="Times New Roman" pitchFamily="18" charset="0"/>
              </a:rPr>
              <a:t>]</a:t>
            </a:r>
            <a:r>
              <a:rPr lang="en-US" altLang="zh-CN" sz="1100" b="1" dirty="0">
                <a:latin typeface="Times New Roman" pitchFamily="18" charset="0"/>
              </a:rPr>
              <a:t>  to be the line number </a:t>
            </a:r>
            <a:r>
              <a:rPr lang="en-US" altLang="zh-CN" sz="1100" b="1" dirty="0">
                <a:solidFill>
                  <a:srgbClr val="009900"/>
                </a:solidFill>
                <a:latin typeface="Times New Roman" pitchFamily="18" charset="0"/>
              </a:rPr>
              <a:t>1</a:t>
            </a:r>
            <a:r>
              <a:rPr lang="en-US" altLang="zh-CN" sz="1100" b="1" dirty="0">
                <a:latin typeface="Times New Roman" pitchFamily="18" charset="0"/>
              </a:rPr>
              <a:t> or </a:t>
            </a:r>
            <a:r>
              <a:rPr lang="en-US" altLang="zh-CN" sz="1100" b="1" dirty="0">
                <a:solidFill>
                  <a:srgbClr val="009900"/>
                </a:solidFill>
                <a:latin typeface="Times New Roman" pitchFamily="18" charset="0"/>
              </a:rPr>
              <a:t>2</a:t>
            </a:r>
            <a:r>
              <a:rPr lang="en-US" altLang="zh-CN" sz="1100" b="1" dirty="0">
                <a:latin typeface="Times New Roman" pitchFamily="18" charset="0"/>
              </a:rPr>
              <a:t>, whose station </a:t>
            </a:r>
            <a:r>
              <a:rPr lang="en-US" altLang="zh-CN" sz="1100" b="1" i="1" dirty="0">
                <a:solidFill>
                  <a:srgbClr val="009900"/>
                </a:solidFill>
                <a:latin typeface="Times New Roman" pitchFamily="18" charset="0"/>
              </a:rPr>
              <a:t>j</a:t>
            </a:r>
            <a:r>
              <a:rPr lang="en-US" altLang="zh-CN" sz="1100" b="1" dirty="0">
                <a:solidFill>
                  <a:srgbClr val="009900"/>
                </a:solidFill>
                <a:latin typeface="Times New Roman" pitchFamily="18" charset="0"/>
              </a:rPr>
              <a:t>–1</a:t>
            </a:r>
            <a:r>
              <a:rPr lang="en-US" altLang="zh-CN" sz="1100" b="1" dirty="0">
                <a:latin typeface="Times New Roman" pitchFamily="18" charset="0"/>
              </a:rPr>
              <a:t> is used in a fastest way through station </a:t>
            </a:r>
            <a:r>
              <a:rPr lang="en-US" altLang="zh-CN" sz="1100" b="1" i="1" dirty="0" err="1">
                <a:solidFill>
                  <a:srgbClr val="009900"/>
                </a:solidFill>
                <a:latin typeface="Times New Roman" pitchFamily="18" charset="0"/>
              </a:rPr>
              <a:t>S</a:t>
            </a:r>
            <a:r>
              <a:rPr lang="en-US" altLang="zh-CN" sz="1100" b="1" i="1" baseline="-25000" dirty="0" err="1">
                <a:solidFill>
                  <a:srgbClr val="009900"/>
                </a:solidFill>
                <a:latin typeface="Times New Roman" pitchFamily="18" charset="0"/>
              </a:rPr>
              <a:t>i,j</a:t>
            </a:r>
            <a:r>
              <a:rPr lang="en-US" altLang="zh-CN" sz="1100" b="1" dirty="0">
                <a:latin typeface="Times New Roman" pitchFamily="18" charset="0"/>
              </a:rPr>
              <a:t>, for </a:t>
            </a:r>
            <a:r>
              <a:rPr lang="en-US" altLang="zh-CN" sz="1100" b="1" i="1" dirty="0">
                <a:solidFill>
                  <a:srgbClr val="009900"/>
                </a:solidFill>
                <a:latin typeface="Times New Roman" pitchFamily="18" charset="0"/>
              </a:rPr>
              <a:t>i</a:t>
            </a:r>
            <a:r>
              <a:rPr lang="en-US" altLang="zh-CN" sz="1100" b="1" dirty="0">
                <a:latin typeface="Times New Roman" pitchFamily="18" charset="0"/>
              </a:rPr>
              <a:t> = </a:t>
            </a:r>
            <a:r>
              <a:rPr lang="en-US" altLang="zh-CN" sz="1100" b="1" dirty="0">
                <a:solidFill>
                  <a:srgbClr val="009900"/>
                </a:solidFill>
                <a:latin typeface="Times New Roman" pitchFamily="18" charset="0"/>
              </a:rPr>
              <a:t>1, 2</a:t>
            </a:r>
            <a:r>
              <a:rPr lang="en-US" altLang="zh-CN" sz="1100" b="1" dirty="0">
                <a:latin typeface="Times New Roman" pitchFamily="18" charset="0"/>
              </a:rPr>
              <a:t> and </a:t>
            </a:r>
            <a:r>
              <a:rPr lang="en-US" altLang="zh-CN" sz="1100" b="1" i="1" dirty="0">
                <a:solidFill>
                  <a:srgbClr val="009900"/>
                </a:solidFill>
                <a:latin typeface="Times New Roman" pitchFamily="18" charset="0"/>
              </a:rPr>
              <a:t>j</a:t>
            </a:r>
            <a:r>
              <a:rPr lang="en-US" altLang="zh-CN" sz="1100" b="1" dirty="0">
                <a:latin typeface="Times New Roman" pitchFamily="18" charset="0"/>
              </a:rPr>
              <a:t> = </a:t>
            </a:r>
            <a:r>
              <a:rPr lang="en-US" altLang="zh-CN" sz="1100" b="1" dirty="0">
                <a:solidFill>
                  <a:srgbClr val="009900"/>
                </a:solidFill>
                <a:latin typeface="Times New Roman" pitchFamily="18" charset="0"/>
              </a:rPr>
              <a:t>2,3,…,</a:t>
            </a:r>
            <a:r>
              <a:rPr lang="en-US" altLang="zh-CN" sz="1100" b="1" i="1" dirty="0">
                <a:solidFill>
                  <a:srgbClr val="009900"/>
                </a:solidFill>
                <a:latin typeface="Times New Roman" pitchFamily="18" charset="0"/>
              </a:rPr>
              <a:t>n</a:t>
            </a:r>
          </a:p>
          <a:p>
            <a:pPr algn="l"/>
            <a:r>
              <a:rPr lang="en-US" altLang="zh-CN" sz="1100" b="1" dirty="0">
                <a:latin typeface="Times New Roman" pitchFamily="18" charset="0"/>
              </a:rPr>
              <a:t>    --Define </a:t>
            </a:r>
            <a:r>
              <a:rPr lang="en-US" altLang="zh-CN" sz="1100" b="1" i="1" dirty="0">
                <a:solidFill>
                  <a:srgbClr val="009900"/>
                </a:solidFill>
                <a:latin typeface="Times New Roman" pitchFamily="18" charset="0"/>
              </a:rPr>
              <a:t>l*</a:t>
            </a:r>
            <a:r>
              <a:rPr lang="en-US" altLang="zh-CN" sz="1100" b="1" dirty="0">
                <a:latin typeface="Times New Roman" pitchFamily="18" charset="0"/>
              </a:rPr>
              <a:t> to be the line whose station </a:t>
            </a:r>
            <a:r>
              <a:rPr lang="en-US" altLang="zh-CN" sz="1100" b="1" i="1" dirty="0">
                <a:solidFill>
                  <a:srgbClr val="009900"/>
                </a:solidFill>
                <a:latin typeface="Times New Roman" pitchFamily="18" charset="0"/>
              </a:rPr>
              <a:t>n</a:t>
            </a:r>
            <a:r>
              <a:rPr lang="en-US" altLang="zh-CN" sz="1100" b="1" dirty="0">
                <a:latin typeface="Times New Roman" pitchFamily="18" charset="0"/>
              </a:rPr>
              <a:t> is used in a fastest way through the entire factory.</a:t>
            </a:r>
          </a:p>
        </p:txBody>
      </p:sp>
      <p:sp>
        <p:nvSpPr>
          <p:cNvPr id="97290" name="Rectangle 10"/>
          <p:cNvSpPr>
            <a:spLocks noChangeArrowheads="1"/>
          </p:cNvSpPr>
          <p:nvPr/>
        </p:nvSpPr>
        <p:spPr bwMode="auto">
          <a:xfrm>
            <a:off x="3217466" y="1513277"/>
            <a:ext cx="376859" cy="2312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6113" tIns="23057" rIns="46113" bIns="23057">
            <a:spAutoFit/>
          </a:bodyPr>
          <a:lstStyle/>
          <a:p>
            <a:r>
              <a:rPr lang="el-GR" altLang="zh-CN" sz="1200" b="1">
                <a:solidFill>
                  <a:srgbClr val="CC0000"/>
                </a:solidFill>
              </a:rPr>
              <a:t>Θ</a:t>
            </a:r>
            <a:r>
              <a:rPr lang="en-US" altLang="zh-CN" sz="1200" b="1">
                <a:solidFill>
                  <a:srgbClr val="CC0000"/>
                </a:solidFill>
              </a:rPr>
              <a:t>(n)</a:t>
            </a:r>
          </a:p>
        </p:txBody>
      </p:sp>
    </p:spTree>
    <p:extLst>
      <p:ext uri="{BB962C8B-B14F-4D97-AF65-F5344CB8AC3E}">
        <p14:creationId xmlns:p14="http://schemas.microsoft.com/office/powerpoint/2010/main" val="1403982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7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97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97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72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72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7" grpId="0" animBg="1"/>
      <p:bldP spid="97289" grpId="0" animBg="1"/>
      <p:bldP spid="97290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560</TotalTime>
  <Words>3335</Words>
  <Application>Microsoft Office PowerPoint</Application>
  <PresentationFormat>自定义</PresentationFormat>
  <Paragraphs>299</Paragraphs>
  <Slides>40</Slides>
  <Notes>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40</vt:i4>
      </vt:variant>
    </vt:vector>
  </HeadingPairs>
  <TitlesOfParts>
    <vt:vector size="41" baseType="lpstr">
      <vt:lpstr>Office Theme</vt:lpstr>
      <vt:lpstr>Chapter 6.  Dynamic programming</vt:lpstr>
      <vt:lpstr>PowerPoint 演示文稿</vt:lpstr>
      <vt:lpstr>PowerPoint 演示文稿</vt:lpstr>
      <vt:lpstr>Assembly Lines</vt:lpstr>
      <vt:lpstr>Assembly Lines</vt:lpstr>
      <vt:lpstr>Assembly Lines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Chain matrix multiplication</vt:lpstr>
      <vt:lpstr>The problem</vt:lpstr>
      <vt:lpstr>PowerPoint 演示文稿</vt:lpstr>
      <vt:lpstr>Subproblems</vt:lpstr>
      <vt:lpstr>The program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Knapsack</vt:lpstr>
      <vt:lpstr>The problem</vt:lpstr>
      <vt:lpstr>Knapsack with repetition</vt:lpstr>
      <vt:lpstr>Knapsack without repetition</vt:lpstr>
      <vt:lpstr>Edit distance</vt:lpstr>
      <vt:lpstr>The problem</vt:lpstr>
      <vt:lpstr>A dynamic programming solution</vt:lpstr>
      <vt:lpstr>The algorithm</vt:lpstr>
      <vt:lpstr>Shortest paths</vt:lpstr>
      <vt:lpstr>Shortest reliable paths</vt:lpstr>
      <vt:lpstr>All-pairs shortest paths</vt:lpstr>
      <vt:lpstr>The subproblems</vt:lpstr>
      <vt:lpstr>The program</vt:lpstr>
      <vt:lpstr>The traveling salesman problem</vt:lpstr>
      <vt:lpstr>The subproblems</vt:lpstr>
      <vt:lpstr>The program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Algorithms (X)</dc:title>
  <dc:creator>Yijia Chen  Shanghai Jiaotong University</dc:creator>
  <cp:lastModifiedBy>linxl</cp:lastModifiedBy>
  <cp:revision>99</cp:revision>
  <dcterms:created xsi:type="dcterms:W3CDTF">2016-09-13T02:09:13Z</dcterms:created>
  <dcterms:modified xsi:type="dcterms:W3CDTF">2018-05-28T05:19:34Z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2013-11-14T00:00:00Z</vt:filetime>
  </property>
  <property fmtid="{D5CDD505-2E9C-101B-9397-08002B2CF9AE}" pid="3" name="Creator">
    <vt:lpwstr>LaTeX with Beamer class version 3.10</vt:lpwstr>
  </property>
  <property fmtid="{D5CDD505-2E9C-101B-9397-08002B2CF9AE}" pid="4" name="LastSaved">
    <vt:filetime>2016-09-12T00:00:00Z</vt:filetime>
  </property>
</Properties>
</file>