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55" r:id="rId2"/>
    <p:sldId id="360" r:id="rId3"/>
    <p:sldId id="361" r:id="rId4"/>
    <p:sldId id="376" r:id="rId5"/>
    <p:sldId id="362" r:id="rId6"/>
    <p:sldId id="363" r:id="rId7"/>
    <p:sldId id="364" r:id="rId8"/>
    <p:sldId id="377" r:id="rId9"/>
    <p:sldId id="366" r:id="rId10"/>
    <p:sldId id="367" r:id="rId11"/>
    <p:sldId id="368" r:id="rId12"/>
    <p:sldId id="378" r:id="rId13"/>
    <p:sldId id="369" r:id="rId14"/>
    <p:sldId id="371" r:id="rId15"/>
    <p:sldId id="372" r:id="rId16"/>
    <p:sldId id="373" r:id="rId17"/>
    <p:sldId id="375" r:id="rId18"/>
    <p:sldId id="274" r:id="rId19"/>
    <p:sldId id="275" r:id="rId20"/>
    <p:sldId id="345" r:id="rId21"/>
    <p:sldId id="276" r:id="rId22"/>
    <p:sldId id="344" r:id="rId23"/>
    <p:sldId id="277" r:id="rId24"/>
    <p:sldId id="278" r:id="rId25"/>
    <p:sldId id="279" r:id="rId26"/>
    <p:sldId id="280" r:id="rId27"/>
    <p:sldId id="337" r:id="rId28"/>
    <p:sldId id="338" r:id="rId29"/>
    <p:sldId id="281" r:id="rId30"/>
    <p:sldId id="339" r:id="rId31"/>
    <p:sldId id="282" r:id="rId32"/>
    <p:sldId id="341" r:id="rId33"/>
    <p:sldId id="283" r:id="rId34"/>
    <p:sldId id="284" r:id="rId35"/>
    <p:sldId id="285" r:id="rId36"/>
    <p:sldId id="342" r:id="rId37"/>
    <p:sldId id="286" r:id="rId38"/>
    <p:sldId id="379" r:id="rId39"/>
    <p:sldId id="304" r:id="rId40"/>
    <p:sldId id="305" r:id="rId41"/>
    <p:sldId id="306" r:id="rId42"/>
    <p:sldId id="307" r:id="rId43"/>
    <p:sldId id="308" r:id="rId44"/>
    <p:sldId id="332" r:id="rId45"/>
    <p:sldId id="380" r:id="rId46"/>
    <p:sldId id="381" r:id="rId47"/>
    <p:sldId id="382" r:id="rId48"/>
    <p:sldId id="392" r:id="rId49"/>
    <p:sldId id="383" r:id="rId50"/>
    <p:sldId id="384" r:id="rId51"/>
    <p:sldId id="385" r:id="rId52"/>
    <p:sldId id="393" r:id="rId53"/>
    <p:sldId id="386" r:id="rId54"/>
    <p:sldId id="387" r:id="rId55"/>
    <p:sldId id="394" r:id="rId56"/>
    <p:sldId id="388" r:id="rId57"/>
    <p:sldId id="389" r:id="rId58"/>
    <p:sldId id="390" r:id="rId59"/>
    <p:sldId id="391" r:id="rId60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7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E17A-6536-4F76-8C10-02950F0F81F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B172-C0E2-498F-80EB-C8625B263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2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1B172-C0E2-498F-80EB-C8625B263F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351" y="1240726"/>
            <a:ext cx="3911396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73175"/>
            <a:ext cx="3657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400" b="1" smtClean="0">
                <a:solidFill>
                  <a:srgbClr val="0000FF"/>
                </a:solidFill>
              </a:rPr>
              <a:t>Review:</a:t>
            </a:r>
            <a:br>
              <a:rPr lang="en-US" sz="1400" b="1" smtClean="0">
                <a:solidFill>
                  <a:srgbClr val="0000FF"/>
                </a:solidFill>
              </a:rPr>
            </a:br>
            <a:r>
              <a:rPr lang="en-US" sz="1400" b="1" dirty="0" smtClean="0">
                <a:solidFill>
                  <a:srgbClr val="0000FF"/>
                </a:solidFill>
              </a:rPr>
              <a:t/>
            </a:r>
            <a:br>
              <a:rPr lang="en-US" sz="1400" b="1" dirty="0" smtClean="0">
                <a:solidFill>
                  <a:srgbClr val="0000FF"/>
                </a:solidFill>
              </a:rPr>
            </a:br>
            <a:r>
              <a:rPr lang="en-US" sz="1400" b="1" dirty="0" smtClean="0">
                <a:solidFill>
                  <a:srgbClr val="0000FF"/>
                </a:solidFill>
              </a:rPr>
              <a:t>Linear Programming and Reduction I</a:t>
            </a:r>
            <a:endParaRPr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84068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548" y="739775"/>
            <a:ext cx="4038600" cy="170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space of solutions is now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three-dimensional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16002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Each linear equation defines a 3D plane, and each inequality a half-space on </a:t>
            </a:r>
            <a:r>
              <a:rPr sz="1100" dirty="0" smtClean="0">
                <a:latin typeface="Tahoma"/>
                <a:cs typeface="Tahoma"/>
              </a:rPr>
              <a:t>one </a:t>
            </a:r>
            <a:r>
              <a:rPr sz="1100" dirty="0">
                <a:latin typeface="Tahoma"/>
                <a:cs typeface="Tahoma"/>
              </a:rPr>
              <a:t>side of the plane.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feasible region is an intersection of </a:t>
            </a:r>
            <a:r>
              <a:rPr sz="1100" dirty="0" smtClean="0">
                <a:latin typeface="Tahoma"/>
                <a:cs typeface="Tahoma"/>
              </a:rPr>
              <a:t>seven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half-spaces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 polyhedron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lang="en-US" sz="1100" dirty="0" smtClean="0">
                <a:latin typeface="Tahoma"/>
                <a:cs typeface="Tahoma"/>
              </a:rPr>
              <a:t>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corresponds to the plane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200" i="1" dirty="0">
                <a:solidFill>
                  <a:srgbClr val="FF0000"/>
                </a:solidFill>
              </a:rPr>
              <a:t> + 6x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i="1" dirty="0">
                <a:solidFill>
                  <a:srgbClr val="FF0000"/>
                </a:solidFill>
              </a:rPr>
              <a:t> + 13x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i="1" dirty="0">
                <a:solidFill>
                  <a:srgbClr val="FF0000"/>
                </a:solidFill>
              </a:rPr>
              <a:t> =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, as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increases, the p</a:t>
            </a:r>
            <a:r>
              <a:rPr sz="1100" dirty="0" smtClean="0">
                <a:latin typeface="Tahoma"/>
                <a:cs typeface="Tahoma"/>
              </a:rPr>
              <a:t>rofit-plane </a:t>
            </a:r>
            <a:r>
              <a:rPr sz="1100" dirty="0">
                <a:latin typeface="Tahoma"/>
                <a:cs typeface="Tahoma"/>
              </a:rPr>
              <a:t>moves parallel to itself, further and further into the </a:t>
            </a:r>
            <a:r>
              <a:rPr sz="1100" dirty="0" smtClean="0">
                <a:latin typeface="Tahoma"/>
                <a:cs typeface="Tahoma"/>
              </a:rPr>
              <a:t>positive </a:t>
            </a:r>
            <a:r>
              <a:rPr sz="1100" b="1" dirty="0">
                <a:latin typeface="Gill Sans MT"/>
                <a:cs typeface="Gill Sans MT"/>
              </a:rPr>
              <a:t>orthant </a:t>
            </a:r>
            <a:r>
              <a:rPr sz="1100" dirty="0">
                <a:latin typeface="Tahoma"/>
                <a:cs typeface="Tahoma"/>
              </a:rPr>
              <a:t>until it no longer touches the feasible </a:t>
            </a:r>
            <a:r>
              <a:rPr sz="1100" dirty="0" smtClean="0">
                <a:latin typeface="Tahoma"/>
                <a:cs typeface="Tahoma"/>
              </a:rPr>
              <a:t>region.</a:t>
            </a:r>
            <a:endParaRPr lang="en-US" sz="1100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84978494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050" y="680119"/>
            <a:ext cx="403860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point of final contact is the optimal vertex: 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total </a:t>
            </a:r>
            <a:r>
              <a:rPr sz="1100" dirty="0" smtClean="0">
                <a:latin typeface="Tahoma"/>
                <a:cs typeface="Tahoma"/>
              </a:rPr>
              <a:t>profit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$3100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177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How would the simplex algorithm behave on this modified problem? A possible  trajectory: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850" y="1882775"/>
            <a:ext cx="3587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63" y="1939221"/>
            <a:ext cx="17504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251" y="1882775"/>
            <a:ext cx="48118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$200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439" y="1914377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851" y="1882775"/>
            <a:ext cx="6429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$1400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0787" y="1926341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3662" y="1875454"/>
            <a:ext cx="6180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200)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$2800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7719" y="1917325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8050" y="1866523"/>
            <a:ext cx="609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300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100)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$3100</a:t>
            </a:r>
            <a:endParaRPr sz="9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0173572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34975"/>
            <a:ext cx="3248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73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31" y="206375"/>
            <a:ext cx="41527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altLang="zh-CN" sz="1400" b="1" dirty="0"/>
              <a:t>optimum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79411" y="511175"/>
            <a:ext cx="3983039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Here is why you should believe that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a total profit of $3100,  is the optimum: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Recall</a:t>
            </a:r>
          </a:p>
          <a:p>
            <a:pPr marL="55880" algn="ctr">
              <a:lnSpc>
                <a:spcPts val="1400"/>
              </a:lnSpc>
              <a:spcBef>
                <a:spcPts val="480"/>
              </a:spcBef>
            </a:pPr>
            <a:r>
              <a:rPr sz="1350" baseline="6172" dirty="0">
                <a:latin typeface="Tahoma"/>
                <a:cs typeface="Tahoma"/>
              </a:rPr>
              <a:t>max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+ 6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+ 13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200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300</a:t>
            </a:r>
          </a:p>
          <a:p>
            <a:pPr marL="1589405" marR="1426845" indent="-9271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400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600  </a:t>
            </a:r>
            <a:endParaRPr lang="en-US" sz="1350" baseline="6172" dirty="0" smtClean="0">
              <a:latin typeface="Tahoma"/>
              <a:cs typeface="Tahoma"/>
            </a:endParaRPr>
          </a:p>
          <a:p>
            <a:pPr marL="1589405" marR="1426845" indent="-92710">
              <a:lnSpc>
                <a:spcPts val="1400"/>
              </a:lnSpc>
            </a:pPr>
            <a:r>
              <a:rPr lang="en-US" sz="1350" i="1" baseline="6172" dirty="0">
                <a:latin typeface="Tahoma"/>
                <a:cs typeface="Tahoma"/>
              </a:rPr>
              <a:t> </a:t>
            </a:r>
            <a:r>
              <a:rPr lang="en-US" sz="1350" i="1" baseline="6172" dirty="0" smtClean="0">
                <a:latin typeface="Tahoma"/>
                <a:cs typeface="Tahoma"/>
              </a:rPr>
              <a:t>   </a:t>
            </a:r>
            <a:r>
              <a:rPr sz="1350" i="1" baseline="6172" dirty="0" smtClean="0">
                <a:latin typeface="Arial"/>
                <a:cs typeface="Arial"/>
              </a:rPr>
              <a:t>x</a:t>
            </a:r>
            <a:r>
              <a:rPr sz="600" dirty="0" smtClean="0">
                <a:latin typeface="Tahoma"/>
                <a:cs typeface="Tahoma"/>
              </a:rPr>
              <a:t>1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latin typeface="Tahoma"/>
                <a:cs typeface="Tahoma"/>
              </a:rPr>
              <a:t>0</a:t>
            </a:r>
          </a:p>
          <a:p>
            <a:pPr marL="12700" marR="20320">
              <a:lnSpc>
                <a:spcPts val="1400"/>
              </a:lnSpc>
              <a:spcBef>
                <a:spcPts val="455"/>
              </a:spcBef>
            </a:pPr>
            <a:r>
              <a:rPr sz="1100" dirty="0">
                <a:latin typeface="Tahoma"/>
                <a:cs typeface="Tahoma"/>
              </a:rPr>
              <a:t>Add the second inequality to the third, and add to them the fourth multiplied </a:t>
            </a:r>
            <a:r>
              <a:rPr sz="1100" dirty="0" smtClean="0">
                <a:latin typeface="Tahoma"/>
                <a:cs typeface="Tahoma"/>
              </a:rPr>
              <a:t>by </a:t>
            </a:r>
            <a:r>
              <a:rPr sz="1100" dirty="0">
                <a:latin typeface="Tahoma"/>
                <a:cs typeface="Tahoma"/>
              </a:rPr>
              <a:t>4.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result is the inequality</a:t>
            </a:r>
          </a:p>
          <a:p>
            <a:pPr marL="62230" algn="ctr">
              <a:lnSpc>
                <a:spcPts val="1400"/>
              </a:lnSpc>
            </a:pPr>
            <a:r>
              <a:rPr sz="1350" i="1" baseline="6172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3100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350" baseline="6172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24465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</a:t>
            </a:r>
            <a:r>
              <a:rPr sz="1400" b="1" dirty="0" smtClean="0"/>
              <a:t>programming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76702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>
                <a:latin typeface="Tahoma"/>
                <a:cs typeface="Tahoma"/>
              </a:rPr>
              <a:t>The optimum solution might turn out to be </a:t>
            </a:r>
            <a:r>
              <a:rPr lang="en-US" altLang="zh-CN" sz="1100" i="1" dirty="0">
                <a:solidFill>
                  <a:srgbClr val="FF0000"/>
                </a:solidFill>
                <a:latin typeface="Arial"/>
                <a:cs typeface="Arial"/>
              </a:rPr>
              <a:t>fractional </a:t>
            </a:r>
            <a:r>
              <a:rPr lang="en-US" altLang="zh-CN" sz="1100" i="1" dirty="0" smtClean="0">
                <a:latin typeface="Arial"/>
                <a:cs typeface="Arial"/>
              </a:rPr>
              <a:t>.</a:t>
            </a:r>
          </a:p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There </a:t>
            </a:r>
            <a:r>
              <a:rPr sz="1100" dirty="0">
                <a:latin typeface="Tahoma"/>
                <a:cs typeface="Tahoma"/>
              </a:rPr>
              <a:t>are other </a:t>
            </a:r>
            <a:r>
              <a:rPr sz="1100" dirty="0" smtClean="0">
                <a:latin typeface="Tahoma"/>
                <a:cs typeface="Tahoma"/>
              </a:rPr>
              <a:t>LPs</a:t>
            </a:r>
            <a:r>
              <a:rPr lang="en-US" sz="1100" dirty="0" smtClean="0">
                <a:latin typeface="Tahoma"/>
                <a:cs typeface="Tahoma"/>
              </a:rPr>
              <a:t> which need </a:t>
            </a:r>
            <a:r>
              <a:rPr sz="1100" dirty="0" smtClean="0">
                <a:latin typeface="Tahoma"/>
                <a:cs typeface="Tahoma"/>
              </a:rPr>
              <a:t>to </a:t>
            </a:r>
            <a:r>
              <a:rPr sz="1100" dirty="0">
                <a:latin typeface="Tahoma"/>
                <a:cs typeface="Tahoma"/>
              </a:rPr>
              <a:t>end up with an integer solution of reasonable </a:t>
            </a:r>
            <a:r>
              <a:rPr sz="1100" dirty="0" smtClean="0">
                <a:latin typeface="Tahoma"/>
                <a:cs typeface="Tahoma"/>
              </a:rPr>
              <a:t>quality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5877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In general, there is a tension in linear programming between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ease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obtaining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fractional solutions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desirability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integer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ones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8735">
              <a:lnSpc>
                <a:spcPts val="1400"/>
              </a:lnSpc>
              <a:spcBef>
                <a:spcPts val="595"/>
              </a:spcBef>
            </a:pPr>
            <a:r>
              <a:rPr lang="en-US" sz="1100" dirty="0" smtClean="0">
                <a:latin typeface="Tahoma"/>
                <a:cs typeface="Tahoma"/>
              </a:rPr>
              <a:t>F</a:t>
            </a:r>
            <a:r>
              <a:rPr sz="1100" dirty="0" smtClean="0">
                <a:latin typeface="Tahoma"/>
                <a:cs typeface="Tahoma"/>
              </a:rPr>
              <a:t>inding </a:t>
            </a:r>
            <a:r>
              <a:rPr sz="1100" dirty="0">
                <a:latin typeface="Tahoma"/>
                <a:cs typeface="Tahoma"/>
              </a:rPr>
              <a:t>the optimum integer solution of an LP is </a:t>
            </a:r>
            <a:r>
              <a:rPr sz="1100" dirty="0" smtClean="0">
                <a:latin typeface="Tahoma"/>
                <a:cs typeface="Tahoma"/>
              </a:rPr>
              <a:t>an </a:t>
            </a:r>
            <a:r>
              <a:rPr sz="1100" dirty="0">
                <a:latin typeface="Tahoma"/>
                <a:cs typeface="Tahoma"/>
              </a:rPr>
              <a:t>important but very hard problem, called </a:t>
            </a:r>
            <a:r>
              <a:rPr sz="1100" b="1" dirty="0" smtClean="0">
                <a:latin typeface="Gill Sans MT"/>
                <a:cs typeface="Gill Sans MT"/>
              </a:rPr>
              <a:t>integer </a:t>
            </a:r>
            <a:r>
              <a:rPr sz="1100" b="1" dirty="0">
                <a:latin typeface="Gill Sans MT"/>
                <a:cs typeface="Gill Sans MT"/>
              </a:rPr>
              <a:t>linear </a:t>
            </a:r>
            <a:r>
              <a:rPr sz="1100" b="1" dirty="0" smtClean="0">
                <a:latin typeface="Gill Sans MT"/>
                <a:cs typeface="Gill Sans MT"/>
              </a:rPr>
              <a:t>programming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614998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Reductions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15156" cy="139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solve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Problem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We already have an algorithm that solves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Problem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If any subroutine for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can also be used to solve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, we say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b="1" dirty="0">
                <a:latin typeface="Gill Sans MT"/>
                <a:cs typeface="Gill Sans MT"/>
              </a:rPr>
              <a:t>reduces to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  Often,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is solvable by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single call to Q’s subroutine</a:t>
            </a:r>
            <a:r>
              <a:rPr sz="1100" dirty="0">
                <a:latin typeface="Tahoma"/>
                <a:cs typeface="Tahoma"/>
              </a:rPr>
              <a:t>, which means any </a:t>
            </a:r>
            <a:r>
              <a:rPr sz="1100" dirty="0" smtClean="0">
                <a:latin typeface="Tahoma"/>
                <a:cs typeface="Tahoma"/>
              </a:rPr>
              <a:t>instance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can be transformed into an instance </a:t>
            </a:r>
            <a:r>
              <a:rPr sz="1100" i="1" dirty="0">
                <a:latin typeface="Arial"/>
                <a:cs typeface="Arial"/>
              </a:rPr>
              <a:t>y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such that </a:t>
            </a:r>
            <a:r>
              <a:rPr sz="1100" i="1" dirty="0" smtClean="0">
                <a:latin typeface="Arial"/>
                <a:cs typeface="Arial"/>
              </a:rPr>
              <a:t>P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x</a:t>
            </a:r>
            <a:r>
              <a:rPr sz="1100" dirty="0" smtClean="0">
                <a:latin typeface="Tahoma"/>
                <a:cs typeface="Tahoma"/>
              </a:rPr>
              <a:t>) </a:t>
            </a:r>
            <a:r>
              <a:rPr sz="1100" dirty="0">
                <a:latin typeface="Tahoma"/>
                <a:cs typeface="Tahoma"/>
              </a:rPr>
              <a:t>can </a:t>
            </a:r>
            <a:r>
              <a:rPr sz="1100" dirty="0" smtClean="0">
                <a:latin typeface="Tahoma"/>
                <a:cs typeface="Tahoma"/>
              </a:rPr>
              <a:t>be </a:t>
            </a:r>
            <a:r>
              <a:rPr sz="1100" dirty="0">
                <a:latin typeface="Tahoma"/>
                <a:cs typeface="Tahoma"/>
              </a:rPr>
              <a:t>deduced from </a:t>
            </a:r>
            <a:r>
              <a:rPr sz="1100" i="1" dirty="0" smtClean="0">
                <a:latin typeface="Arial"/>
                <a:cs typeface="Arial"/>
              </a:rPr>
              <a:t>Q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y</a:t>
            </a:r>
            <a:r>
              <a:rPr sz="1100" dirty="0" smtClean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4898205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53" y="282575"/>
            <a:ext cx="393679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4063684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general linear program has many degrees of </a:t>
            </a:r>
            <a:r>
              <a:rPr sz="1100" dirty="0" smtClean="0">
                <a:latin typeface="Tahoma"/>
                <a:cs typeface="Tahoma"/>
              </a:rPr>
              <a:t>freedom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 can be either a maximization or a minimization </a:t>
            </a:r>
            <a:r>
              <a:rPr sz="1100" dirty="0" smtClean="0">
                <a:latin typeface="Tahoma"/>
                <a:cs typeface="Tahoma"/>
              </a:rPr>
              <a:t>problem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Its constraints can be equations </a:t>
            </a:r>
            <a:r>
              <a:rPr sz="1100" dirty="0" smtClean="0">
                <a:latin typeface="Tahoma"/>
                <a:cs typeface="Tahoma"/>
              </a:rPr>
              <a:t>and/or </a:t>
            </a:r>
            <a:r>
              <a:rPr sz="1100" dirty="0">
                <a:latin typeface="Tahoma"/>
                <a:cs typeface="Tahoma"/>
              </a:rPr>
              <a:t>inequalities.</a:t>
            </a:r>
          </a:p>
          <a:p>
            <a:pPr marL="246379" marR="508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variables are often restricted to be nonnegative, but they can also be </a:t>
            </a:r>
            <a:r>
              <a:rPr sz="1100" dirty="0" smtClean="0">
                <a:latin typeface="Tahoma"/>
                <a:cs typeface="Tahoma"/>
              </a:rPr>
              <a:t>unrestricted </a:t>
            </a:r>
            <a:r>
              <a:rPr sz="1100" dirty="0">
                <a:latin typeface="Tahoma"/>
                <a:cs typeface="Tahoma"/>
              </a:rPr>
              <a:t>in sign.</a:t>
            </a: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We will now show that these various LP options can all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reduced </a:t>
            </a:r>
            <a:r>
              <a:rPr sz="1100" dirty="0">
                <a:latin typeface="Tahoma"/>
                <a:cs typeface="Tahoma"/>
              </a:rPr>
              <a:t>to one </a:t>
            </a:r>
            <a:r>
              <a:rPr sz="1100" dirty="0" smtClean="0">
                <a:latin typeface="Tahoma"/>
                <a:cs typeface="Tahoma"/>
              </a:rPr>
              <a:t>another </a:t>
            </a:r>
            <a:r>
              <a:rPr sz="1100" dirty="0">
                <a:latin typeface="Tahoma"/>
                <a:cs typeface="Tahoma"/>
              </a:rPr>
              <a:t>via simple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132227169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42152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Standard 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35829"/>
            <a:ext cx="3938956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Therefore, we can reduce any LP (maximization or minimization, with both  inequalities and equations, and with both nonnegative and unrestricted  variables) into an LP of a much more constrained kind that we call the </a:t>
            </a:r>
            <a:r>
              <a:rPr sz="1100" b="1" dirty="0" smtClean="0">
                <a:latin typeface="Gill Sans MT"/>
                <a:cs typeface="Gill Sans MT"/>
              </a:rPr>
              <a:t>standard </a:t>
            </a:r>
            <a:r>
              <a:rPr sz="1100" b="1" dirty="0">
                <a:latin typeface="Gill Sans MT"/>
                <a:cs typeface="Gill Sans MT"/>
              </a:rPr>
              <a:t>form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variables are all nonnegative,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constraints are all equations,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objective function is to be minimized.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18497"/>
              </p:ext>
            </p:extLst>
          </p:nvPr>
        </p:nvGraphicFramePr>
        <p:xfrm>
          <a:off x="476250" y="1958975"/>
          <a:ext cx="3352800" cy="1219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760"/>
                <a:gridCol w="526465"/>
                <a:gridCol w="1629575"/>
              </a:tblGrid>
              <a:tr h="266425">
                <a:tc>
                  <a:txBody>
                    <a:bodyPr/>
                    <a:lstStyle/>
                    <a:p>
                      <a:pPr marR="9017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max 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min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200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200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300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400"/>
                        </a:lnSpc>
                      </a:pPr>
                      <a:r>
                        <a:rPr sz="900" spc="0" dirty="0" smtClean="0">
                          <a:latin typeface="Lucida Sans Unicode"/>
                          <a:cs typeface="Lucida Sans Unicode"/>
                        </a:rPr>
                        <a:t>⇒</a:t>
                      </a:r>
                      <a:endParaRPr sz="900" spc="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300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66425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93373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325830"/>
            <a:ext cx="1752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Flows in networks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Shipping oil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1196975"/>
            <a:ext cx="4091356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have a network of pipelines along which oil can be sent.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goal </a:t>
            </a:r>
            <a:r>
              <a:rPr sz="1100" dirty="0">
                <a:latin typeface="Tahoma"/>
                <a:cs typeface="Tahoma"/>
              </a:rPr>
              <a:t>is to ship </a:t>
            </a:r>
            <a:r>
              <a:rPr sz="1100" dirty="0" smtClean="0">
                <a:latin typeface="Tahoma"/>
                <a:cs typeface="Tahoma"/>
              </a:rPr>
              <a:t>as </a:t>
            </a:r>
            <a:r>
              <a:rPr sz="1100" dirty="0">
                <a:latin typeface="Tahoma"/>
                <a:cs typeface="Tahoma"/>
              </a:rPr>
              <a:t>much oil as possible from the </a:t>
            </a:r>
            <a:r>
              <a:rPr sz="1100" b="1" dirty="0">
                <a:latin typeface="Gill Sans MT"/>
                <a:cs typeface="Gill Sans MT"/>
              </a:rPr>
              <a:t>source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b="1" dirty="0">
                <a:latin typeface="Gill Sans MT"/>
                <a:cs typeface="Gill Sans MT"/>
              </a:rPr>
              <a:t>sink </a:t>
            </a:r>
            <a:r>
              <a:rPr sz="1100" i="1" dirty="0" smtClean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44323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Each pipeline has a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maximum capacity </a:t>
            </a:r>
            <a:r>
              <a:rPr sz="1100" dirty="0">
                <a:latin typeface="Tahoma"/>
                <a:cs typeface="Tahoma"/>
              </a:rPr>
              <a:t>it can handle, and there are no </a:t>
            </a:r>
            <a:r>
              <a:rPr sz="1100" dirty="0" smtClean="0">
                <a:latin typeface="Tahoma"/>
                <a:cs typeface="Tahoma"/>
              </a:rPr>
              <a:t>opportunities </a:t>
            </a:r>
            <a:r>
              <a:rPr sz="1100" dirty="0">
                <a:latin typeface="Tahoma"/>
                <a:cs typeface="Tahoma"/>
              </a:rPr>
              <a:t>for storing oil en route.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1051001"/>
            <a:ext cx="403860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L</a:t>
            </a:r>
            <a:r>
              <a:rPr sz="1100" dirty="0" smtClean="0">
                <a:latin typeface="Tahoma"/>
                <a:cs typeface="Tahoma"/>
              </a:rPr>
              <a:t>inear </a:t>
            </a:r>
            <a:r>
              <a:rPr sz="1100" dirty="0">
                <a:latin typeface="Tahoma"/>
                <a:cs typeface="Tahoma"/>
              </a:rPr>
              <a:t>programming </a:t>
            </a:r>
            <a:r>
              <a:rPr sz="1100" dirty="0" smtClean="0">
                <a:latin typeface="Tahoma"/>
                <a:cs typeface="Tahoma"/>
              </a:rPr>
              <a:t>problem</a:t>
            </a:r>
            <a:r>
              <a:rPr lang="en-US" sz="1100" dirty="0" smtClean="0">
                <a:latin typeface="Tahoma"/>
                <a:cs typeface="Tahoma"/>
              </a:rPr>
              <a:t>:</a:t>
            </a:r>
            <a:r>
              <a:rPr sz="1100" dirty="0" smtClean="0">
                <a:latin typeface="Tahoma"/>
                <a:cs typeface="Tahoma"/>
              </a:rPr>
              <a:t> given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set of variables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assign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real values to them </a:t>
            </a:r>
            <a:r>
              <a:rPr sz="1100" dirty="0">
                <a:latin typeface="Tahoma"/>
                <a:cs typeface="Tahoma"/>
              </a:rPr>
              <a:t>so as </a:t>
            </a:r>
            <a:r>
              <a:rPr sz="1100" dirty="0" smtClean="0">
                <a:latin typeface="Tahoma"/>
                <a:cs typeface="Tahoma"/>
              </a:rPr>
              <a:t>to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246379" marR="42545" indent="-208279">
              <a:lnSpc>
                <a:spcPts val="1400"/>
              </a:lnSpc>
              <a:spcBef>
                <a:spcPts val="295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satisfy a set of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equations </a:t>
            </a:r>
            <a:r>
              <a:rPr sz="1100" dirty="0">
                <a:latin typeface="Tahoma"/>
                <a:cs typeface="Tahoma"/>
              </a:rPr>
              <a:t>and/or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inequalities </a:t>
            </a:r>
            <a:r>
              <a:rPr sz="1100" dirty="0">
                <a:latin typeface="Tahoma"/>
                <a:cs typeface="Tahoma"/>
              </a:rPr>
              <a:t>involving these  variables, and</a:t>
            </a:r>
          </a:p>
          <a:p>
            <a:pPr marL="246379" indent="-208279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maximize or minimize a given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linear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objective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933001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114800" cy="215444"/>
          </a:xfrm>
        </p:spPr>
        <p:txBody>
          <a:bodyPr/>
          <a:lstStyle/>
          <a:p>
            <a:r>
              <a:rPr lang="en-US" altLang="zh-CN" sz="1400" b="1" dirty="0" smtClean="0"/>
              <a:t>A Flow in Network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" y="739775"/>
            <a:ext cx="4381500" cy="2286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68375"/>
            <a:ext cx="381837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30175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Maximizing 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240" y="465489"/>
            <a:ext cx="3963010" cy="19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685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networks consist of a directed graph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; two special nodes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∈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, which are, respectively, a </a:t>
            </a:r>
            <a:r>
              <a:rPr sz="900" b="1" dirty="0">
                <a:latin typeface="Gill Sans MT"/>
                <a:cs typeface="Gill Sans MT"/>
              </a:rPr>
              <a:t>source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b="1" dirty="0">
                <a:latin typeface="Gill Sans MT"/>
                <a:cs typeface="Gill Sans MT"/>
              </a:rPr>
              <a:t>sink </a:t>
            </a:r>
            <a:r>
              <a:rPr sz="900" dirty="0">
                <a:latin typeface="Tahoma"/>
                <a:cs typeface="Tahoma"/>
              </a:rPr>
              <a:t>of </a:t>
            </a:r>
            <a:r>
              <a:rPr sz="900" i="1" dirty="0">
                <a:latin typeface="Arial"/>
                <a:cs typeface="Arial"/>
              </a:rPr>
              <a:t>G </a:t>
            </a:r>
            <a:r>
              <a:rPr sz="900" dirty="0">
                <a:latin typeface="Tahoma"/>
                <a:cs typeface="Tahoma"/>
              </a:rPr>
              <a:t>; and </a:t>
            </a:r>
            <a:r>
              <a:rPr sz="900" b="1" dirty="0">
                <a:latin typeface="Gill Sans MT"/>
                <a:cs typeface="Gill Sans MT"/>
              </a:rPr>
              <a:t>capacities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  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&gt;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0 </a:t>
            </a:r>
            <a:r>
              <a:rPr sz="1350" baseline="6172" dirty="0">
                <a:latin typeface="Tahoma"/>
                <a:cs typeface="Tahoma"/>
              </a:rPr>
              <a:t>on the edges.</a:t>
            </a:r>
          </a:p>
          <a:p>
            <a:pPr marL="12700" marR="58419">
              <a:lnSpc>
                <a:spcPts val="1400"/>
              </a:lnSpc>
              <a:spcBef>
                <a:spcPts val="495"/>
              </a:spcBef>
            </a:pPr>
            <a:r>
              <a:rPr sz="900" dirty="0">
                <a:latin typeface="Tahoma"/>
                <a:cs typeface="Tahoma"/>
              </a:rPr>
              <a:t>We would like to send as much oil as possible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without exceeding  the capacities of any of the edges.</a:t>
            </a:r>
          </a:p>
          <a:p>
            <a:pPr marL="12700" marR="60960">
              <a:lnSpc>
                <a:spcPts val="1400"/>
              </a:lnSpc>
              <a:spcBef>
                <a:spcPts val="215"/>
              </a:spcBef>
            </a:pPr>
            <a:r>
              <a:rPr sz="1350" baseline="6172" dirty="0">
                <a:latin typeface="Tahoma"/>
                <a:cs typeface="Tahoma"/>
              </a:rPr>
              <a:t>A particular shipping scheme is called a </a:t>
            </a:r>
            <a:r>
              <a:rPr sz="1350" b="1" baseline="6172" dirty="0">
                <a:latin typeface="Gill Sans MT"/>
                <a:cs typeface="Gill Sans MT"/>
              </a:rPr>
              <a:t>flow </a:t>
            </a:r>
            <a:r>
              <a:rPr sz="1350" baseline="6172" dirty="0">
                <a:latin typeface="Tahoma"/>
                <a:cs typeface="Tahoma"/>
              </a:rPr>
              <a:t>and consists of a variable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 </a:t>
            </a:r>
            <a:r>
              <a:rPr sz="1350" baseline="6172" dirty="0">
                <a:latin typeface="Tahoma"/>
                <a:cs typeface="Tahoma"/>
              </a:rPr>
              <a:t>for  </a:t>
            </a:r>
            <a:r>
              <a:rPr sz="900" dirty="0">
                <a:latin typeface="Tahoma"/>
                <a:cs typeface="Tahoma"/>
              </a:rPr>
              <a:t>each edge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 smtClean="0">
                <a:latin typeface="Tahoma"/>
                <a:cs typeface="Tahoma"/>
              </a:rPr>
              <a:t>of </a:t>
            </a:r>
            <a:r>
              <a:rPr sz="900" dirty="0">
                <a:latin typeface="Tahoma"/>
                <a:cs typeface="Tahoma"/>
              </a:rPr>
              <a:t>the network, satisfying the following two </a:t>
            </a:r>
            <a:r>
              <a:rPr sz="900" dirty="0" smtClean="0">
                <a:latin typeface="Tahoma"/>
                <a:cs typeface="Tahoma"/>
              </a:rPr>
              <a:t>properties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97154">
              <a:lnSpc>
                <a:spcPts val="1400"/>
              </a:lnSpc>
              <a:spcBef>
                <a:spcPts val="39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en-US" sz="1350" baseline="6172" dirty="0" smtClean="0">
                <a:latin typeface="Tahoma"/>
                <a:cs typeface="Tahoma"/>
              </a:rPr>
              <a:t>1. </a:t>
            </a:r>
            <a:r>
              <a:rPr sz="1350" baseline="6172" dirty="0" smtClean="0">
                <a:latin typeface="Tahoma"/>
                <a:cs typeface="Tahoma"/>
              </a:rPr>
              <a:t>It </a:t>
            </a:r>
            <a:r>
              <a:rPr sz="1350" baseline="6172" dirty="0">
                <a:latin typeface="Tahoma"/>
                <a:cs typeface="Tahoma"/>
              </a:rPr>
              <a:t>doesn’t violate edge capacities: 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0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   </a:t>
            </a:r>
            <a:r>
              <a:rPr sz="1350" baseline="6172" dirty="0">
                <a:latin typeface="Tahoma"/>
                <a:cs typeface="Tahoma"/>
              </a:rPr>
              <a:t>for all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</a:t>
            </a:r>
            <a:r>
              <a:rPr sz="1350" baseline="6172" dirty="0">
                <a:latin typeface="Tahoma"/>
                <a:cs typeface="Tahoma"/>
              </a:rPr>
              <a:t>.</a:t>
            </a:r>
          </a:p>
          <a:p>
            <a:pPr marL="97154" marR="5080">
              <a:lnSpc>
                <a:spcPts val="1400"/>
              </a:lnSpc>
              <a:spcBef>
                <a:spcPts val="20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en-US" sz="900" dirty="0" smtClean="0">
                <a:latin typeface="Tahoma"/>
                <a:cs typeface="Tahoma"/>
              </a:rPr>
              <a:t>2. </a:t>
            </a:r>
            <a:r>
              <a:rPr sz="900" dirty="0" smtClean="0">
                <a:latin typeface="Tahoma"/>
                <a:cs typeface="Tahoma"/>
              </a:rPr>
              <a:t>For </a:t>
            </a:r>
            <a:r>
              <a:rPr sz="900" dirty="0">
                <a:latin typeface="Tahoma"/>
                <a:cs typeface="Tahoma"/>
              </a:rPr>
              <a:t>all nodes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except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Arial"/>
                <a:cs typeface="Arial"/>
              </a:rPr>
              <a:t>t</a:t>
            </a:r>
            <a:r>
              <a:rPr sz="900" dirty="0">
                <a:latin typeface="Tahoma"/>
                <a:cs typeface="Tahoma"/>
              </a:rPr>
              <a:t>, the amount of folw entering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equals the  amount leaving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7356" y="2148001"/>
            <a:ext cx="36818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1400"/>
              </a:lnSpc>
            </a:pPr>
            <a:endParaRPr sz="900" dirty="0">
              <a:latin typeface="Arial Unicode MS"/>
              <a:cs typeface="Arial Unicode MS"/>
            </a:endParaRPr>
          </a:p>
          <a:p>
            <a:pPr algn="ctr">
              <a:lnSpc>
                <a:spcPts val="1400"/>
              </a:lnSpc>
            </a:pPr>
            <a:endParaRPr lang="en-US" sz="1000" dirty="0">
              <a:latin typeface="Times New Roman"/>
              <a:cs typeface="Times New Roman"/>
            </a:endParaRPr>
          </a:p>
          <a:p>
            <a:pPr algn="ctr">
              <a:lnSpc>
                <a:spcPts val="1400"/>
              </a:lnSpc>
            </a:pP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dirty="0" err="1" smtClean="0">
                <a:solidFill>
                  <a:srgbClr val="0000FF"/>
                </a:solidFill>
                <a:latin typeface="Lucida Sans"/>
                <a:cs typeface="Lucida Sans"/>
              </a:rPr>
              <a:t>w</a:t>
            </a:r>
            <a:r>
              <a:rPr sz="600" i="1" dirty="0" err="1" smtClean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lang="en-US" sz="600" i="1" dirty="0" err="1" smtClean="0">
                <a:solidFill>
                  <a:srgbClr val="0000FF"/>
                </a:solidFill>
                <a:latin typeface="Lucida Sans"/>
                <a:cs typeface="Lucida Sans"/>
              </a:rPr>
              <a:t>u</a:t>
            </a:r>
            <a:r>
              <a:rPr sz="600" i="1" dirty="0" smtClean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0358" y="2276553"/>
            <a:ext cx="99909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wu 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=  </a:t>
            </a:r>
            <a:r>
              <a:rPr lang="en-US" sz="1350" baseline="58641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lang="en-US" sz="1350" baseline="58641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350" baseline="58641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lang="en-US" sz="1350" baseline="58641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     </a:t>
            </a:r>
            <a:r>
              <a:rPr sz="1350" i="1" baseline="6172" dirty="0" err="1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 err="1" smtClean="0">
                <a:solidFill>
                  <a:srgbClr val="0000FF"/>
                </a:solidFill>
                <a:latin typeface="Lucida Sans"/>
                <a:cs typeface="Lucida Sans"/>
              </a:rPr>
              <a:t>uz</a:t>
            </a:r>
            <a:endParaRPr sz="600" dirty="0">
              <a:latin typeface="Lucida Sans"/>
              <a:cs typeface="Lucida Sans"/>
            </a:endParaRPr>
          </a:p>
          <a:p>
            <a:pPr marL="310515">
              <a:lnSpc>
                <a:spcPts val="1400"/>
              </a:lnSpc>
              <a:spcBef>
                <a:spcPts val="210"/>
              </a:spcBef>
            </a:pPr>
            <a:r>
              <a:rPr lang="en-US" sz="600" dirty="0" smtClean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u</a:t>
            </a:r>
            <a:r>
              <a:rPr sz="600" i="1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z 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56" y="2800417"/>
            <a:ext cx="179988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In other words, flow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conserved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66" y="2252458"/>
            <a:ext cx="329193" cy="25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46383"/>
            <a:ext cx="329193" cy="252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206376"/>
            <a:ext cx="4267200" cy="215444"/>
          </a:xfrm>
        </p:spPr>
        <p:txBody>
          <a:bodyPr/>
          <a:lstStyle/>
          <a:p>
            <a:r>
              <a:rPr lang="en-US" altLang="zh-CN" sz="1400" b="1" dirty="0" smtClean="0"/>
              <a:t>Max-flow algorithm: example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51" y="587376"/>
            <a:ext cx="3860699" cy="2421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39775"/>
            <a:ext cx="2362200" cy="220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615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55" y="206376"/>
            <a:ext cx="41497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Maximizing flow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7817"/>
            <a:ext cx="371035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b="1" dirty="0">
                <a:latin typeface="Gill Sans MT"/>
                <a:cs typeface="Gill Sans MT"/>
              </a:rPr>
              <a:t>size </a:t>
            </a:r>
            <a:r>
              <a:rPr sz="1100" dirty="0">
                <a:latin typeface="Tahoma"/>
                <a:cs typeface="Tahoma"/>
              </a:rPr>
              <a:t>of a flow is the total quantity sent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Tahoma"/>
                <a:cs typeface="Tahoma"/>
              </a:rPr>
              <a:t>and, by </a:t>
            </a:r>
            <a:r>
              <a:rPr sz="1100" dirty="0" smtClean="0">
                <a:latin typeface="Tahoma"/>
                <a:cs typeface="Tahoma"/>
              </a:rPr>
              <a:t>the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conservation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principle</a:t>
            </a:r>
            <a:r>
              <a:rPr sz="1100" dirty="0">
                <a:latin typeface="Tahoma"/>
                <a:cs typeface="Tahoma"/>
              </a:rPr>
              <a:t>, is equal to the quantity leaving </a:t>
            </a:r>
            <a:r>
              <a:rPr sz="1100" i="1" dirty="0" smtClean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86153" y="1388922"/>
            <a:ext cx="540385" cy="16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3052" y="1401572"/>
            <a:ext cx="58159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1400"/>
              </a:lnSpc>
            </a:pPr>
            <a:r>
              <a:rPr lang="en-US" sz="1350" baseline="58641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sz="135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  </a:t>
            </a:r>
            <a:r>
              <a:rPr sz="1350" baseline="58641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350" i="1" baseline="6172" dirty="0" err="1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 err="1" smtClean="0">
                <a:solidFill>
                  <a:srgbClr val="FF0000"/>
                </a:solidFill>
                <a:latin typeface="Lucida Sans"/>
                <a:cs typeface="Lucida Sans"/>
              </a:rPr>
              <a:t>su</a:t>
            </a:r>
            <a:r>
              <a:rPr sz="600" i="1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sz="6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600" i="1" dirty="0" err="1" smtClean="0">
                <a:solidFill>
                  <a:srgbClr val="FF0000"/>
                </a:solidFill>
                <a:latin typeface="Lucida Sans"/>
                <a:cs typeface="Lucida Sans"/>
              </a:rPr>
              <a:t>s</a:t>
            </a:r>
            <a:r>
              <a:rPr sz="600" i="1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600" i="1" dirty="0" err="1" smtClean="0">
                <a:solidFill>
                  <a:srgbClr val="FF0000"/>
                </a:solidFill>
                <a:latin typeface="Lucida Sans"/>
                <a:cs typeface="Lucida Sans"/>
              </a:rPr>
              <a:t>u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FF0000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1882775"/>
            <a:ext cx="38627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In short, our goal is to assign values to </a:t>
            </a:r>
            <a:r>
              <a:rPr lang="en-US" altLang="zh-CN" sz="1100" dirty="0"/>
              <a:t>{</a:t>
            </a:r>
            <a:r>
              <a:rPr lang="en-US" altLang="zh-CN" sz="1100" i="1" dirty="0" err="1"/>
              <a:t>f</a:t>
            </a:r>
            <a:r>
              <a:rPr lang="en-US" altLang="zh-CN" sz="1100" i="1" baseline="-25000" dirty="0" err="1"/>
              <a:t>e</a:t>
            </a:r>
            <a:r>
              <a:rPr lang="en-US" altLang="zh-CN" sz="1100" i="1" dirty="0"/>
              <a:t> </a:t>
            </a:r>
            <a:r>
              <a:rPr lang="en-US" altLang="zh-CN" sz="1100" dirty="0"/>
              <a:t>| </a:t>
            </a:r>
            <a:r>
              <a:rPr lang="en-US" altLang="zh-CN" sz="1100" i="1" dirty="0"/>
              <a:t>e </a:t>
            </a:r>
            <a:r>
              <a:rPr lang="zh-CN" altLang="zh-CN" sz="1100" dirty="0"/>
              <a:t>∈ </a:t>
            </a:r>
            <a:r>
              <a:rPr lang="en-US" altLang="zh-CN" sz="1100" i="1" dirty="0"/>
              <a:t>E </a:t>
            </a:r>
            <a:r>
              <a:rPr lang="en-US" altLang="zh-CN" sz="1100" dirty="0" smtClean="0"/>
              <a:t>}</a:t>
            </a:r>
            <a:r>
              <a:rPr lang="en-US" altLang="zh-CN" sz="1100" dirty="0">
                <a:latin typeface="Tahoma"/>
                <a:cs typeface="Tahoma"/>
              </a:rPr>
              <a:t> </a:t>
            </a:r>
            <a:r>
              <a:rPr lang="en-US" altLang="zh-CN" sz="1100" dirty="0" smtClean="0">
                <a:latin typeface="Tahoma"/>
                <a:cs typeface="Tahoma"/>
              </a:rPr>
              <a:t>that will satisfy</a:t>
            </a:r>
            <a:r>
              <a:rPr lang="en-US" sz="1100" dirty="0" smtClean="0">
                <a:latin typeface="Tahoma"/>
                <a:cs typeface="Tahoma"/>
              </a:rPr>
              <a:t> a set of l</a:t>
            </a:r>
            <a:r>
              <a:rPr sz="1100" dirty="0" smtClean="0">
                <a:latin typeface="Tahoma"/>
                <a:cs typeface="Tahoma"/>
              </a:rPr>
              <a:t>inear </a:t>
            </a:r>
            <a:r>
              <a:rPr sz="1100" dirty="0">
                <a:latin typeface="Tahoma"/>
                <a:cs typeface="Tahoma"/>
              </a:rPr>
              <a:t>constraints and maximize a linear objective </a:t>
            </a:r>
            <a:r>
              <a:rPr sz="1100" dirty="0" smtClean="0">
                <a:latin typeface="Tahoma"/>
                <a:cs typeface="Tahoma"/>
              </a:rPr>
              <a:t>function.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77470">
              <a:lnSpc>
                <a:spcPts val="1400"/>
              </a:lnSpc>
              <a:spcBef>
                <a:spcPts val="20"/>
              </a:spcBef>
            </a:pPr>
            <a:r>
              <a:rPr sz="1100" dirty="0">
                <a:latin typeface="Tahoma"/>
                <a:cs typeface="Tahoma"/>
              </a:rPr>
              <a:t>But this is a linear program! The maximum-flow problem reduces to linear  programming.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4" y="1345881"/>
            <a:ext cx="219460" cy="24715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15156" cy="1792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All we know so far of the simplex algorithm is the vague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geometric intuition  </a:t>
            </a:r>
            <a:r>
              <a:rPr sz="1100" dirty="0">
                <a:latin typeface="Tahoma"/>
                <a:cs typeface="Tahoma"/>
              </a:rPr>
              <a:t>that it keeps making local moves on the surface of a convex feasible region, </a:t>
            </a:r>
            <a:r>
              <a:rPr sz="1100" dirty="0" smtClean="0">
                <a:latin typeface="Tahoma"/>
                <a:cs typeface="Tahoma"/>
              </a:rPr>
              <a:t>successively </a:t>
            </a:r>
            <a:r>
              <a:rPr sz="1100" dirty="0">
                <a:latin typeface="Tahoma"/>
                <a:cs typeface="Tahoma"/>
              </a:rPr>
              <a:t>improving the objective function until it finally reaches the optimal </a:t>
            </a:r>
            <a:r>
              <a:rPr sz="1100" dirty="0" smtClean="0">
                <a:latin typeface="Tahoma"/>
                <a:cs typeface="Tahoma"/>
              </a:rPr>
              <a:t>solution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behavior of simplex has an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elementary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interpretation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259715" indent="-171450">
              <a:lnSpc>
                <a:spcPts val="1400"/>
              </a:lnSpc>
              <a:spcBef>
                <a:spcPts val="555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Start with zero flow.</a:t>
            </a:r>
          </a:p>
          <a:p>
            <a:pPr marL="259715" marR="548005" indent="-171450">
              <a:lnSpc>
                <a:spcPts val="1400"/>
              </a:lnSpc>
              <a:spcBef>
                <a:spcPts val="280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Repeat: choose an appropriate path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and increase flow  along the edges of this path as much as </a:t>
            </a:r>
            <a:r>
              <a:rPr sz="1100" dirty="0" smtClean="0">
                <a:latin typeface="Tahoma"/>
                <a:cs typeface="Tahoma"/>
              </a:rPr>
              <a:t>possible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51" y="206376"/>
            <a:ext cx="391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11175"/>
            <a:ext cx="4114800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There is just one complication.</a:t>
            </a:r>
          </a:p>
          <a:p>
            <a:pPr marL="246379">
              <a:lnSpc>
                <a:spcPts val="1400"/>
              </a:lnSpc>
              <a:spcBef>
                <a:spcPts val="315"/>
              </a:spcBef>
            </a:pPr>
            <a:r>
              <a:rPr sz="1000" i="1" dirty="0">
                <a:latin typeface="Arial"/>
                <a:cs typeface="Arial"/>
              </a:rPr>
              <a:t>What if we </a:t>
            </a:r>
            <a:r>
              <a:rPr sz="1000" i="1" dirty="0" smtClean="0">
                <a:latin typeface="Arial"/>
                <a:cs typeface="Arial"/>
              </a:rPr>
              <a:t>choose a path </a:t>
            </a:r>
            <a:r>
              <a:rPr sz="1000" i="1" dirty="0">
                <a:latin typeface="Arial"/>
                <a:cs typeface="Arial"/>
              </a:rPr>
              <a:t>that blocks all other paths?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Simplex gets around this problem by also allowing paths to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cancel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existing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flow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24765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To summarize, in each iteration simplex looks for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whose edges 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be of two types: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is in the original network, and is not yet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at full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capacity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6379" marR="1003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The reverse edge 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is in the original network, and there is some flow  along it.</a:t>
            </a:r>
          </a:p>
          <a:p>
            <a:pPr marL="12700" marR="118110">
              <a:lnSpc>
                <a:spcPts val="1400"/>
              </a:lnSpc>
              <a:spcBef>
                <a:spcPts val="300"/>
              </a:spcBef>
            </a:pPr>
            <a:r>
              <a:rPr sz="900" dirty="0">
                <a:latin typeface="Tahoma"/>
                <a:cs typeface="Tahoma"/>
              </a:rPr>
              <a:t>If the current flow is </a:t>
            </a:r>
            <a:r>
              <a:rPr sz="900" i="1" dirty="0">
                <a:latin typeface="Arial"/>
                <a:cs typeface="Arial"/>
              </a:rPr>
              <a:t>f </a:t>
            </a:r>
            <a:r>
              <a:rPr sz="900" dirty="0">
                <a:latin typeface="Tahoma"/>
                <a:cs typeface="Tahoma"/>
              </a:rPr>
              <a:t>, then in the first case, edge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handle up to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latin typeface="Tahoma"/>
                <a:cs typeface="Tahoma"/>
              </a:rPr>
              <a:t>additional units of flow, and in the second case, up to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vu </a:t>
            </a:r>
            <a:r>
              <a:rPr sz="1350" baseline="6172" dirty="0">
                <a:latin typeface="Tahoma"/>
                <a:cs typeface="Tahoma"/>
              </a:rPr>
              <a:t>additional  </a:t>
            </a:r>
            <a:r>
              <a:rPr sz="900" dirty="0">
                <a:latin typeface="Tahoma"/>
                <a:cs typeface="Tahoma"/>
              </a:rPr>
              <a:t>units (canceling all or part of the existing flow on 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)).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10504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8721"/>
            <a:ext cx="3914140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These flow-increasing opportunities can be captured in a </a:t>
            </a:r>
            <a:r>
              <a:rPr sz="900" b="1" dirty="0">
                <a:latin typeface="Gill Sans MT"/>
                <a:cs typeface="Gill Sans MT"/>
              </a:rPr>
              <a:t>residual network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, which has exactly the two types of edges listed, with residual  capacities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989330">
              <a:lnSpc>
                <a:spcPts val="1400"/>
              </a:lnSpc>
              <a:spcBef>
                <a:spcPts val="209"/>
              </a:spcBef>
              <a:tabLst>
                <a:tab pos="1617980" algn="l"/>
              </a:tabLst>
            </a:pPr>
            <a:r>
              <a:rPr sz="1350" i="1" baseline="6172" dirty="0" err="1" smtClean="0">
                <a:latin typeface="Arial"/>
                <a:cs typeface="Arial"/>
              </a:rPr>
              <a:t>c</a:t>
            </a:r>
            <a:r>
              <a:rPr sz="600" i="1" dirty="0" err="1" smtClean="0">
                <a:latin typeface="Lucida Sans"/>
                <a:cs typeface="Lucida Sans"/>
              </a:rPr>
              <a:t>uv</a:t>
            </a:r>
            <a:r>
              <a:rPr sz="600" i="1" dirty="0" smtClean="0">
                <a:latin typeface="Lucida Sans"/>
                <a:cs typeface="Lucida Sans"/>
              </a:rPr>
              <a:t>  </a:t>
            </a:r>
            <a:r>
              <a:rPr sz="1350" baseline="6172" dirty="0"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	</a:t>
            </a: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v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  </a:t>
            </a:r>
            <a:r>
              <a:rPr sz="1350" i="1" baseline="6172" dirty="0">
                <a:latin typeface="Verdana"/>
                <a:cs typeface="Verdana"/>
              </a:rPr>
              <a:t>&lt; </a:t>
            </a:r>
            <a:r>
              <a:rPr sz="1350" i="1" baseline="6172" dirty="0">
                <a:latin typeface="Arial"/>
                <a:cs typeface="Arial"/>
              </a:rPr>
              <a:t>c</a:t>
            </a:r>
            <a:r>
              <a:rPr sz="600" i="1" dirty="0">
                <a:latin typeface="Lucida Sans"/>
                <a:cs typeface="Lucida Sans"/>
              </a:rPr>
              <a:t>uv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450" y="1382255"/>
            <a:ext cx="140335" cy="16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170" y="1382255"/>
            <a:ext cx="14186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v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  </a:t>
            </a:r>
            <a:r>
              <a:rPr sz="1350" i="1" baseline="6172" dirty="0">
                <a:latin typeface="Verdana"/>
                <a:cs typeface="Verdana"/>
              </a:rPr>
              <a:t>&gt; </a:t>
            </a:r>
            <a:r>
              <a:rPr sz="1350" baseline="6172" dirty="0">
                <a:latin typeface="Tahoma"/>
                <a:cs typeface="Tahoma"/>
              </a:rPr>
              <a:t>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558" y="1730375"/>
            <a:ext cx="4023133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68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Thus we can equivalently think of simplex as choosing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the  residual network.</a:t>
            </a:r>
          </a:p>
          <a:p>
            <a:pPr marL="12700" marR="205104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By simulating the behavior of simplex, we get a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direct algorithm </a:t>
            </a:r>
            <a:r>
              <a:rPr sz="900" dirty="0">
                <a:latin typeface="Tahoma"/>
                <a:cs typeface="Tahoma"/>
              </a:rPr>
              <a:t>for solving  max-flow.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It proceeds in iterations, each time explicitly constructing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, finding a suitable 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by using, say, a linear-time breadth-first search, and halting if  there is no longer any such path along which flow can </a:t>
            </a:r>
            <a:r>
              <a:rPr sz="900" dirty="0" smtClean="0">
                <a:latin typeface="Tahoma"/>
                <a:cs typeface="Tahoma"/>
              </a:rPr>
              <a:t>be </a:t>
            </a:r>
            <a:r>
              <a:rPr sz="900" dirty="0">
                <a:latin typeface="Tahoma"/>
                <a:cs typeface="Tahoma"/>
              </a:rPr>
              <a:t>increased.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05" y="1212514"/>
            <a:ext cx="112825" cy="360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4080"/>
            <a:ext cx="3679825" cy="313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39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50" y="1184631"/>
            <a:ext cx="4013100" cy="199354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6376"/>
            <a:ext cx="3423776" cy="93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38867"/>
            <a:ext cx="3271376" cy="210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242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Cuts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15" y="739775"/>
            <a:ext cx="3938956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truly remarkable fact:</a:t>
            </a:r>
          </a:p>
          <a:p>
            <a:pPr marL="246379" marR="243204">
              <a:lnSpc>
                <a:spcPts val="1400"/>
              </a:lnSpc>
              <a:spcBef>
                <a:spcPts val="300"/>
              </a:spcBef>
            </a:pPr>
            <a:r>
              <a:rPr sz="1100" i="1" dirty="0">
                <a:latin typeface="Arial"/>
                <a:cs typeface="Arial"/>
              </a:rPr>
              <a:t>not only does simplex correctly compute a maximum flow, but it also </a:t>
            </a:r>
            <a:r>
              <a:rPr sz="1100" i="1" dirty="0" smtClean="0">
                <a:latin typeface="Arial"/>
                <a:cs typeface="Arial"/>
              </a:rPr>
              <a:t>generates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short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proof of the optimality </a:t>
            </a:r>
            <a:r>
              <a:rPr sz="1100" i="1" dirty="0">
                <a:latin typeface="Arial"/>
                <a:cs typeface="Arial"/>
              </a:rPr>
              <a:t>of this </a:t>
            </a:r>
            <a:r>
              <a:rPr sz="1100" i="1" dirty="0" smtClean="0">
                <a:latin typeface="Arial"/>
                <a:cs typeface="Arial"/>
              </a:rPr>
              <a:t>flow</a:t>
            </a:r>
            <a:r>
              <a:rPr sz="1100" i="1" dirty="0">
                <a:latin typeface="Arial"/>
                <a:cs typeface="Arial"/>
              </a:rPr>
              <a:t>!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An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b="1" dirty="0">
                <a:latin typeface="Gill Sans MT"/>
                <a:cs typeface="Gill Sans MT"/>
              </a:rPr>
              <a:t>-cut </a:t>
            </a:r>
            <a:r>
              <a:rPr sz="1100" dirty="0">
                <a:latin typeface="Tahoma"/>
                <a:cs typeface="Tahoma"/>
              </a:rPr>
              <a:t>partitions the vertices into two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disjoint </a:t>
            </a:r>
            <a:r>
              <a:rPr sz="1100" dirty="0">
                <a:latin typeface="Tahoma"/>
                <a:cs typeface="Tahoma"/>
              </a:rPr>
              <a:t>groups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such that 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. Its </a:t>
            </a:r>
            <a:r>
              <a:rPr sz="1100" b="1" dirty="0">
                <a:latin typeface="Gill Sans MT"/>
                <a:cs typeface="Gill Sans MT"/>
              </a:rPr>
              <a:t>capacity </a:t>
            </a:r>
            <a:r>
              <a:rPr sz="1100" dirty="0">
                <a:latin typeface="Tahoma"/>
                <a:cs typeface="Tahoma"/>
              </a:rPr>
              <a:t>is the total capacity of the edges from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,  and as argued previously, is an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upper bound </a:t>
            </a:r>
            <a:r>
              <a:rPr sz="1100" dirty="0">
                <a:latin typeface="Tahoma"/>
                <a:cs typeface="Tahoma"/>
              </a:rPr>
              <a:t>on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1100" dirty="0">
                <a:latin typeface="Tahoma"/>
                <a:cs typeface="Tahoma"/>
              </a:rPr>
              <a:t>flow:</a:t>
            </a: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Pick any flow </a:t>
            </a:r>
            <a:r>
              <a:rPr sz="1100" i="1" dirty="0">
                <a:latin typeface="Arial"/>
                <a:cs typeface="Arial"/>
              </a:rPr>
              <a:t>f </a:t>
            </a:r>
            <a:r>
              <a:rPr sz="1100" dirty="0">
                <a:latin typeface="Tahoma"/>
                <a:cs typeface="Tahoma"/>
              </a:rPr>
              <a:t>and any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)-cut (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 smtClean="0">
                <a:latin typeface="Tahoma"/>
                <a:cs typeface="Tahoma"/>
              </a:rPr>
              <a:t>)</a:t>
            </a:r>
            <a:r>
              <a:rPr lang="en-US" sz="1100" dirty="0" smtClean="0">
                <a:latin typeface="Tahoma"/>
                <a:cs typeface="Tahoma"/>
              </a:rPr>
              <a:t>,</a:t>
            </a:r>
            <a:r>
              <a:rPr sz="1100" dirty="0" smtClean="0">
                <a:latin typeface="Tahoma"/>
                <a:cs typeface="Tahoma"/>
              </a:rPr>
              <a:t> </a:t>
            </a:r>
            <a:endParaRPr lang="en-US" sz="1100" dirty="0" smtClean="0">
              <a:latin typeface="Tahoma"/>
              <a:cs typeface="Tahoma"/>
            </a:endParaRP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lang="en-US" sz="1100" dirty="0" smtClean="0">
                <a:latin typeface="Tahoma"/>
                <a:cs typeface="Tahoma"/>
              </a:rPr>
              <a:t>t</a:t>
            </a:r>
            <a:r>
              <a:rPr sz="1100" dirty="0" smtClean="0">
                <a:latin typeface="Tahoma"/>
                <a:cs typeface="Tahoma"/>
              </a:rPr>
              <a:t>hen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530991"/>
            <a:ext cx="117816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Objective </a:t>
            </a:r>
            <a:r>
              <a:rPr sz="1100" dirty="0" smtClean="0">
                <a:latin typeface="Tahoma"/>
                <a:cs typeface="Tahoma"/>
              </a:rPr>
              <a:t>function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Constraints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7850" y="511175"/>
            <a:ext cx="1430439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max 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endParaRPr lang="zh-CN" altLang="zh-CN" sz="1100" dirty="0"/>
          </a:p>
          <a:p>
            <a:endParaRPr lang="en-US" altLang="zh-CN" sz="1100" i="1" dirty="0" smtClean="0"/>
          </a:p>
          <a:p>
            <a:r>
              <a:rPr lang="en-US" altLang="zh-CN" sz="1100" i="1" dirty="0" smtClean="0"/>
              <a:t>x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/>
              <a:t>  </a:t>
            </a:r>
            <a:r>
              <a:rPr lang="en-US" altLang="zh-CN" sz="1100" dirty="0"/>
              <a:t>≤ 200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300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400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≥ 0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  <p:sp>
        <p:nvSpPr>
          <p:cNvPr id="5" name="object 5"/>
          <p:cNvSpPr txBox="1"/>
          <p:nvPr/>
        </p:nvSpPr>
        <p:spPr>
          <a:xfrm>
            <a:off x="327525" y="1806575"/>
            <a:ext cx="4038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400" dirty="0"/>
              <a:t>A linear equation in </a:t>
            </a:r>
            <a:r>
              <a:rPr lang="en-US" altLang="zh-CN" sz="1400" i="1" dirty="0"/>
              <a:t>x</a:t>
            </a:r>
            <a:r>
              <a:rPr lang="en-US" altLang="zh-CN" sz="1400" i="1" baseline="-25000" dirty="0"/>
              <a:t>1</a:t>
            </a:r>
            <a:r>
              <a:rPr lang="en-US" altLang="zh-CN" sz="1400" dirty="0"/>
              <a:t> and </a:t>
            </a:r>
            <a:r>
              <a:rPr lang="en-US" altLang="zh-CN" sz="1400" i="1" dirty="0"/>
              <a:t>x</a:t>
            </a:r>
            <a:r>
              <a:rPr lang="en-US" altLang="zh-CN" sz="1400" i="1" baseline="-25000" dirty="0"/>
              <a:t>2</a:t>
            </a:r>
            <a:r>
              <a:rPr lang="en-US" altLang="zh-CN" sz="1400" i="1" dirty="0"/>
              <a:t> </a:t>
            </a:r>
            <a:r>
              <a:rPr lang="en-US" altLang="zh-CN" sz="1400" dirty="0"/>
              <a:t>defines a line in the two-dimensional (2D) plane, and a linear inequality designates a half-space, the region on one side of the line</a:t>
            </a:r>
            <a:r>
              <a:rPr lang="en-US" altLang="zh-CN" sz="1400" dirty="0" smtClean="0"/>
              <a:t>.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73259356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282576"/>
            <a:ext cx="3810000" cy="215444"/>
          </a:xfrm>
        </p:spPr>
        <p:txBody>
          <a:bodyPr/>
          <a:lstStyle/>
          <a:p>
            <a:pPr algn="l"/>
            <a:r>
              <a:rPr lang="en-US" altLang="zh-CN" sz="1400" b="1" dirty="0" smtClean="0"/>
              <a:t>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902927"/>
            <a:ext cx="2590800" cy="16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035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22897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certificate of optimality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910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b="1" dirty="0">
                <a:solidFill>
                  <a:srgbClr val="3333B2"/>
                </a:solidFill>
                <a:latin typeface="Tahoma"/>
                <a:cs typeface="Tahoma"/>
              </a:rPr>
              <a:t>Theorem (Max-flow min-cut)</a:t>
            </a:r>
            <a:endParaRPr sz="10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The size </a:t>
            </a:r>
            <a:r>
              <a:rPr sz="1100" i="1" dirty="0" smtClean="0">
                <a:latin typeface="Arial"/>
                <a:cs typeface="Arial"/>
              </a:rPr>
              <a:t>of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maximum flow </a:t>
            </a:r>
            <a:r>
              <a:rPr sz="1100" i="1" dirty="0">
                <a:latin typeface="Arial"/>
                <a:cs typeface="Arial"/>
              </a:rPr>
              <a:t>in a </a:t>
            </a:r>
            <a:r>
              <a:rPr sz="1100" i="1" dirty="0" smtClean="0">
                <a:latin typeface="Arial"/>
                <a:cs typeface="Arial"/>
              </a:rPr>
              <a:t>network </a:t>
            </a:r>
            <a:r>
              <a:rPr sz="1100" i="1" dirty="0">
                <a:latin typeface="Arial"/>
                <a:cs typeface="Arial"/>
              </a:rPr>
              <a:t>equals </a:t>
            </a:r>
            <a:r>
              <a:rPr sz="1100" i="1" dirty="0" smtClean="0">
                <a:latin typeface="Arial"/>
                <a:cs typeface="Arial"/>
              </a:rPr>
              <a:t>the </a:t>
            </a:r>
            <a:r>
              <a:rPr sz="1100" i="1" dirty="0">
                <a:latin typeface="Arial"/>
                <a:cs typeface="Arial"/>
              </a:rPr>
              <a:t>capacity of the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smallest</a:t>
            </a:r>
            <a:r>
              <a:rPr lang="en-US" sz="1100" i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-cut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b="1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sz="10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Suppose </a:t>
            </a:r>
            <a:r>
              <a:rPr sz="1000" i="1" dirty="0">
                <a:latin typeface="Tahoma"/>
                <a:cs typeface="Tahoma"/>
              </a:rPr>
              <a:t>f</a:t>
            </a:r>
            <a:r>
              <a:rPr sz="1000" dirty="0">
                <a:latin typeface="Tahoma"/>
                <a:cs typeface="Tahoma"/>
              </a:rPr>
              <a:t> is the final flow when the algorithm </a:t>
            </a:r>
            <a:r>
              <a:rPr sz="1000" dirty="0" smtClean="0">
                <a:latin typeface="Tahoma"/>
                <a:cs typeface="Tahoma"/>
              </a:rPr>
              <a:t>terminates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We know that node 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is no longer reachable from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in the residual network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baseline="37037" dirty="0">
                <a:latin typeface="Lucida Sans"/>
                <a:cs typeface="Lucida Sans"/>
              </a:rPr>
              <a:t>f </a:t>
            </a:r>
            <a:r>
              <a:rPr sz="1000" dirty="0">
                <a:latin typeface="Tahoma"/>
                <a:cs typeface="Tahoma"/>
              </a:rPr>
              <a:t>.  Let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be the nodes that are reachable from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in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baseline="37037" dirty="0">
                <a:latin typeface="Lucida Sans"/>
                <a:cs typeface="Lucida Sans"/>
              </a:rPr>
              <a:t>f </a:t>
            </a:r>
            <a:r>
              <a:rPr sz="1000" dirty="0">
                <a:latin typeface="Tahoma"/>
                <a:cs typeface="Tahoma"/>
              </a:rPr>
              <a:t>, and let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= 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Lucida Sans Unicode"/>
                <a:cs typeface="Lucida Sans Unicode"/>
              </a:rPr>
              <a:t>\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be the </a:t>
            </a:r>
            <a:r>
              <a:rPr sz="1000" dirty="0" smtClean="0">
                <a:latin typeface="Tahoma"/>
                <a:cs typeface="Tahoma"/>
              </a:rPr>
              <a:t>rest </a:t>
            </a:r>
            <a:r>
              <a:rPr sz="1000" dirty="0">
                <a:latin typeface="Tahoma"/>
                <a:cs typeface="Tahoma"/>
              </a:rPr>
              <a:t>of the nodes. </a:t>
            </a:r>
            <a:r>
              <a:rPr sz="1000" dirty="0" smtClean="0">
                <a:latin typeface="Tahoma"/>
                <a:cs typeface="Tahoma"/>
              </a:rPr>
              <a:t>We </a:t>
            </a:r>
            <a:r>
              <a:rPr sz="1000" dirty="0">
                <a:latin typeface="Tahoma"/>
                <a:cs typeface="Tahoma"/>
              </a:rPr>
              <a:t>claim that</a:t>
            </a:r>
          </a:p>
          <a:p>
            <a:pPr marL="10795" algn="ctr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= 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2416174"/>
            <a:ext cx="4109620" cy="70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To see this, observe that by the way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is defined, any edge going from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to </a:t>
            </a:r>
            <a:r>
              <a:rPr sz="1000" i="1" dirty="0">
                <a:latin typeface="Arial"/>
                <a:cs typeface="Arial"/>
              </a:rPr>
              <a:t>R  </a:t>
            </a:r>
            <a:r>
              <a:rPr sz="1000" dirty="0">
                <a:latin typeface="Tahoma"/>
                <a:cs typeface="Tahoma"/>
              </a:rPr>
              <a:t>must be at full capacity (in the current flow </a:t>
            </a:r>
            <a:r>
              <a:rPr sz="1000" i="1" dirty="0">
                <a:latin typeface="Arial"/>
                <a:cs typeface="Arial"/>
              </a:rPr>
              <a:t>f </a:t>
            </a:r>
            <a:r>
              <a:rPr sz="1000" dirty="0">
                <a:latin typeface="Tahoma"/>
                <a:cs typeface="Tahoma"/>
              </a:rPr>
              <a:t>), and any edge from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to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 smtClean="0">
                <a:latin typeface="Tahoma"/>
                <a:cs typeface="Tahoma"/>
              </a:rPr>
              <a:t>must </a:t>
            </a:r>
            <a:r>
              <a:rPr sz="1000" dirty="0">
                <a:latin typeface="Tahoma"/>
                <a:cs typeface="Tahoma"/>
              </a:rPr>
              <a:t>have zero flow.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000" dirty="0">
                <a:latin typeface="Tahoma"/>
                <a:cs typeface="Tahoma"/>
              </a:rPr>
              <a:t>Therefore the net flow across (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) is exactly the capacity of the cut.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3886200" cy="215444"/>
          </a:xfrm>
        </p:spPr>
        <p:txBody>
          <a:bodyPr/>
          <a:lstStyle/>
          <a:p>
            <a:r>
              <a:rPr lang="en-US" altLang="zh-CN" sz="1400" b="1" dirty="0"/>
              <a:t>Max-flow min-cut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968375"/>
            <a:ext cx="230800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786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25" y="206376"/>
            <a:ext cx="4170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511175"/>
            <a:ext cx="4114800" cy="249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01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Each iteration of our maximum-flow algorithm is efficient, requiring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)  time if a DFS or BFS is used to find an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 smtClean="0">
                <a:latin typeface="Tahoma"/>
                <a:cs typeface="Tahoma"/>
              </a:rPr>
              <a:t>path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089025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0000FF"/>
                </a:solidFill>
                <a:latin typeface="Tahoma"/>
                <a:cs typeface="Tahoma"/>
              </a:rPr>
              <a:t>But how many iterations are there?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latin typeface="Tahoma"/>
                <a:cs typeface="Tahoma"/>
              </a:rPr>
              <a:t>Suppose all edges in the original network have integer capacities </a:t>
            </a:r>
            <a:r>
              <a:rPr sz="1000" dirty="0">
                <a:latin typeface="Lucida Sans Unicode"/>
                <a:cs typeface="Lucida Sans Unicode"/>
              </a:rPr>
              <a:t>≤ 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2700" marR="304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Then on each iteration of the algorithm, the flow is always an integer and  increases by an integer amount. Therefore, since the maximum flow is at most 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, the number of iterations is at most this much.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000" dirty="0">
                <a:latin typeface="Tahoma"/>
                <a:cs typeface="Tahoma"/>
              </a:rPr>
              <a:t>If paths are chosen in a sensible manner – in particular, by using a BFS, which  finds the path with the fewest edges – then the number of iterations is at most 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Lucida Sans Unicode"/>
                <a:cs typeface="Lucida Sans Unicode"/>
              </a:rPr>
              <a:t>| · 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), no matter what the capacities are.</a:t>
            </a:r>
          </a:p>
          <a:p>
            <a:pPr marL="12700" marR="92710">
              <a:lnSpc>
                <a:spcPts val="1400"/>
              </a:lnSpc>
              <a:spcBef>
                <a:spcPts val="595"/>
              </a:spcBef>
            </a:pPr>
            <a:r>
              <a:rPr sz="1000" dirty="0">
                <a:latin typeface="Tahoma"/>
                <a:cs typeface="Tahoma"/>
              </a:rPr>
              <a:t>This latter bound gives an overall running time of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 · |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1000" baseline="37037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000" dirty="0">
                <a:latin typeface="Tahoma"/>
                <a:cs typeface="Tahoma"/>
              </a:rPr>
              <a:t>for maximum  flow.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349375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Bipartite matching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825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826" y="892175"/>
            <a:ext cx="408844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99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graph with nodes on the left representing boys and nodes on the right </a:t>
            </a:r>
            <a:r>
              <a:rPr sz="1100" dirty="0" smtClean="0">
                <a:latin typeface="Tahoma"/>
                <a:cs typeface="Tahoma"/>
              </a:rPr>
              <a:t>representing </a:t>
            </a:r>
            <a:r>
              <a:rPr sz="1100" dirty="0">
                <a:latin typeface="Tahoma"/>
                <a:cs typeface="Tahoma"/>
              </a:rPr>
              <a:t>girls.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There is an edge between a boy and girl if they like each </a:t>
            </a:r>
            <a:r>
              <a:rPr sz="1100" dirty="0" smtClean="0">
                <a:latin typeface="Tahoma"/>
                <a:cs typeface="Tahoma"/>
              </a:rPr>
              <a:t>other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Is it possible to choose couples so that everyone has exactly one partner, and it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someone they like?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In graph-theoretic jargon, is there a </a:t>
            </a:r>
            <a:r>
              <a:rPr sz="1100" b="1" dirty="0">
                <a:latin typeface="Gill Sans MT"/>
                <a:cs typeface="Gill Sans MT"/>
              </a:rPr>
              <a:t>perfect </a:t>
            </a:r>
            <a:r>
              <a:rPr sz="1100" b="1" dirty="0" smtClean="0">
                <a:latin typeface="Gill Sans MT"/>
                <a:cs typeface="Gill Sans MT"/>
              </a:rPr>
              <a:t>matching</a:t>
            </a:r>
            <a:r>
              <a:rPr sz="1100" dirty="0">
                <a:latin typeface="Tahoma"/>
                <a:cs typeface="Tahoma"/>
              </a:rPr>
              <a:t>?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</a:rPr>
              <a:t>Bipartite matching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1" y="587375"/>
            <a:ext cx="4038600" cy="25907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739775"/>
            <a:ext cx="1911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2" y="1963025"/>
            <a:ext cx="2747904" cy="91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250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49" y="206375"/>
            <a:ext cx="4313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114800" cy="1894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209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This matchmaking game can be reduced to the maximum-flow problem, and  thereby to linear programming!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indent="-97155">
              <a:lnSpc>
                <a:spcPts val="1400"/>
              </a:lnSpc>
              <a:spcBef>
                <a:spcPts val="5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Create a new source node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with </a:t>
            </a:r>
            <a:r>
              <a:rPr sz="1100" dirty="0">
                <a:latin typeface="Tahoma"/>
                <a:cs typeface="Tahoma"/>
              </a:rPr>
              <a:t>outgoing edges to all the </a:t>
            </a:r>
            <a:r>
              <a:rPr sz="1100" dirty="0" smtClean="0">
                <a:latin typeface="Tahoma"/>
                <a:cs typeface="Tahoma"/>
              </a:rPr>
              <a:t>boys</a:t>
            </a:r>
            <a:r>
              <a:rPr sz="1100" dirty="0">
                <a:latin typeface="Tahoma"/>
                <a:cs typeface="Tahoma"/>
              </a:rPr>
              <a:t>;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a new sink node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with incoming edges from all the </a:t>
            </a:r>
            <a:r>
              <a:rPr sz="1100" dirty="0" smtClean="0">
                <a:latin typeface="Tahoma"/>
                <a:cs typeface="Tahoma"/>
              </a:rPr>
              <a:t>girls</a:t>
            </a:r>
            <a:r>
              <a:rPr sz="1100" dirty="0">
                <a:latin typeface="Tahoma"/>
                <a:cs typeface="Tahoma"/>
              </a:rPr>
              <a:t>;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and direct all the edges in the original bipartite graph from boy to </a:t>
            </a:r>
            <a:r>
              <a:rPr sz="1100" dirty="0" smtClean="0">
                <a:latin typeface="Tahoma"/>
                <a:cs typeface="Tahoma"/>
              </a:rPr>
              <a:t>girl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Finally, give every edge a capacity of </a:t>
            </a:r>
            <a:r>
              <a:rPr sz="1100" dirty="0" smtClean="0">
                <a:latin typeface="Tahoma"/>
                <a:cs typeface="Tahoma"/>
              </a:rPr>
              <a:t>1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35" y="282575"/>
            <a:ext cx="4313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114800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Then there is a perfect matching if and only if this network has a flow </a:t>
            </a:r>
            <a:r>
              <a:rPr sz="1100" dirty="0" smtClean="0">
                <a:latin typeface="Tahoma"/>
                <a:cs typeface="Tahoma"/>
              </a:rPr>
              <a:t>whose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size equals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number of couples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2476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maximum-flow problem has the following property: if all edge </a:t>
            </a:r>
            <a:r>
              <a:rPr sz="1100" dirty="0" smtClean="0">
                <a:latin typeface="Tahoma"/>
                <a:cs typeface="Tahoma"/>
              </a:rPr>
              <a:t>capacities </a:t>
            </a:r>
            <a:r>
              <a:rPr sz="1100" dirty="0">
                <a:latin typeface="Tahoma"/>
                <a:cs typeface="Tahoma"/>
              </a:rPr>
              <a:t>are integers, then the optimal flow found by our algorithm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integral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24765">
              <a:lnSpc>
                <a:spcPts val="1400"/>
              </a:lnSpc>
              <a:spcBef>
                <a:spcPts val="5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30670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can see this directly from the algorithm, which in such cases would  increment the flow by an integer amount on </a:t>
            </a:r>
            <a:r>
              <a:rPr sz="1100" dirty="0" smtClean="0">
                <a:latin typeface="Tahoma"/>
                <a:cs typeface="Tahoma"/>
              </a:rPr>
              <a:t>each </a:t>
            </a:r>
            <a:r>
              <a:rPr sz="1100" dirty="0">
                <a:latin typeface="Tahoma"/>
                <a:cs typeface="Tahoma"/>
              </a:rPr>
              <a:t>iteration.</a:t>
            </a:r>
          </a:p>
        </p:txBody>
      </p:sp>
    </p:spTree>
    <p:extLst>
      <p:ext uri="{BB962C8B-B14F-4D97-AF65-F5344CB8AC3E}">
        <p14:creationId xmlns:p14="http://schemas.microsoft.com/office/powerpoint/2010/main" val="1323114423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8520" y="1425575"/>
            <a:ext cx="535403" cy="17899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 smtClean="0">
                <a:solidFill>
                  <a:srgbClr val="0000FF"/>
                </a:solidFill>
              </a:rPr>
              <a:t>Duality</a:t>
            </a: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8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54603" cy="617786"/>
          </a:xfrm>
        </p:spPr>
        <p:txBody>
          <a:bodyPr/>
          <a:lstStyle/>
          <a:p>
            <a:r>
              <a:rPr lang="en-US" altLang="zh-CN" dirty="0"/>
              <a:t>Thus the set of all </a:t>
            </a:r>
            <a:r>
              <a:rPr lang="en-US" altLang="zh-CN" b="1" dirty="0"/>
              <a:t>feasible solutions </a:t>
            </a:r>
            <a:r>
              <a:rPr lang="en-US" altLang="zh-CN" dirty="0"/>
              <a:t>of this linear program, that is, the points 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2</a:t>
            </a:r>
            <a:r>
              <a:rPr lang="en-US" altLang="zh-CN" dirty="0"/>
              <a:t>) which satisfy all constraints, is the intersection of five half-spaces</a:t>
            </a:r>
            <a:r>
              <a:rPr lang="en-US" altLang="zh-CN" dirty="0" smtClean="0"/>
              <a:t>. It </a:t>
            </a:r>
            <a:r>
              <a:rPr lang="en-US" altLang="zh-CN" dirty="0"/>
              <a:t>is a convex polygon.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" y="1044575"/>
            <a:ext cx="4394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726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3756" y="290740"/>
            <a:ext cx="36388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721" y="1309902"/>
            <a:ext cx="3337453" cy="3539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declares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smtClean="0"/>
              <a:t>x</a:t>
            </a:r>
            <a:r>
              <a:rPr lang="en-US" altLang="zh-CN" sz="1000" i="1" baseline="-25000" smtClean="0"/>
              <a:t>1</a:t>
            </a:r>
            <a:r>
              <a:rPr lang="en-US" altLang="zh-CN" sz="1000" i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000" i="1" baseline="-25000" smtClean="0"/>
              <a:t>2</a:t>
            </a:r>
            <a:r>
              <a:rPr lang="en-US" altLang="zh-CN" sz="10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(100,300),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 objective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25867" y="1730381"/>
            <a:ext cx="220252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somehow?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722" y="1954325"/>
            <a:ext cx="371095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six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38250" y="2165098"/>
            <a:ext cx="838371" cy="1532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2000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23850" y="2339975"/>
            <a:ext cx="3710951" cy="3539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Multiplying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5,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respectively,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adding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up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yields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45867" y="2779472"/>
            <a:ext cx="835165" cy="1532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1900</a:t>
            </a:r>
            <a:r>
              <a:rPr lang="en-US" altLang="zh-CN" sz="9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1417633" y="282575"/>
            <a:ext cx="110622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000" dirty="0"/>
              <a:t>max  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+ 6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endParaRPr lang="zh-CN" altLang="zh-CN" sz="1000" dirty="0"/>
          </a:p>
          <a:p>
            <a:endParaRPr lang="en-US" altLang="zh-CN" sz="1000" i="1" dirty="0" smtClean="0"/>
          </a:p>
          <a:p>
            <a:r>
              <a:rPr lang="en-US" altLang="zh-CN" sz="1000" i="1" dirty="0" smtClean="0"/>
              <a:t>x</a:t>
            </a:r>
            <a:r>
              <a:rPr lang="en-US" altLang="zh-CN" sz="1000" baseline="-25000" dirty="0" smtClean="0"/>
              <a:t>1</a:t>
            </a:r>
            <a:r>
              <a:rPr lang="en-US" altLang="zh-CN" sz="1000" dirty="0" smtClean="0"/>
              <a:t>  </a:t>
            </a:r>
            <a:r>
              <a:rPr lang="en-US" altLang="zh-CN" sz="1000" dirty="0"/>
              <a:t>≤ 200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 ≤ 300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+ 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 ≤ 400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</a:t>
            </a:r>
            <a:r>
              <a:rPr lang="en-US" altLang="zh-CN" sz="1000" i="1" dirty="0"/>
              <a:t>, 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≥ </a:t>
            </a:r>
            <a:r>
              <a:rPr lang="en-US" altLang="zh-CN" sz="1000" dirty="0" smtClean="0"/>
              <a:t>0</a:t>
            </a:r>
            <a:r>
              <a:rPr lang="en-US" altLang="zh-CN" sz="1000" dirty="0"/>
              <a:t> </a:t>
            </a:r>
            <a:endParaRPr lang="zh-CN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316611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358775"/>
            <a:ext cx="3954609" cy="27703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investigate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describing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</a:p>
          <a:p>
            <a:pPr>
              <a:lnSpc>
                <a:spcPts val="11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multipliers,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/>
              <a:t> ,y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295177" y="1654175"/>
            <a:ext cx="3762474" cy="135937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68628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baseline="-25000" dirty="0" err="1" smtClean="0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nonnegative,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otherwise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unqualiﬁed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 inequalities. After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multiplication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en-US" altLang="zh-CN" sz="1100" dirty="0"/>
              <a:t>(y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y</a:t>
            </a:r>
            <a:r>
              <a:rPr lang="en-US" altLang="zh-CN" sz="1100" baseline="-25000" dirty="0"/>
              <a:t>3</a:t>
            </a:r>
            <a:r>
              <a:rPr lang="en-US" altLang="zh-CN" sz="1100" dirty="0"/>
              <a:t>)x</a:t>
            </a:r>
            <a:r>
              <a:rPr lang="en-US" altLang="zh-CN" sz="1100" baseline="-25000" dirty="0"/>
              <a:t>1 </a:t>
            </a:r>
            <a:r>
              <a:rPr lang="en-US" altLang="zh-CN" sz="1100" dirty="0"/>
              <a:t>+ (y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+ y</a:t>
            </a:r>
            <a:r>
              <a:rPr lang="en-US" altLang="zh-CN" sz="1100" baseline="-25000" dirty="0"/>
              <a:t>3</a:t>
            </a:r>
            <a:r>
              <a:rPr lang="en-US" altLang="zh-CN" sz="1100" dirty="0"/>
              <a:t>)x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≤ 200y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+ 300y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+ 400y</a:t>
            </a:r>
            <a:r>
              <a:rPr lang="en-US" altLang="zh-CN" sz="1100" baseline="-25000" dirty="0"/>
              <a:t>3.</a:t>
            </a:r>
            <a:endParaRPr lang="zh-CN" altLang="zh-CN" sz="1100" dirty="0"/>
          </a:p>
          <a:p>
            <a:pPr>
              <a:lnSpc>
                <a:spcPts val="1001"/>
              </a:lnSpc>
            </a:pPr>
            <a:endParaRPr lang="en-US" altLang="zh-CN" sz="1100" dirty="0" smtClean="0"/>
          </a:p>
          <a:p>
            <a:pPr>
              <a:tabLst>
                <a:tab pos="68628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39775"/>
            <a:ext cx="232559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457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2820371" y="1017400"/>
            <a:ext cx="115416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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71564" y="1017400"/>
            <a:ext cx="115416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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722" y="1135315"/>
            <a:ext cx="3701928" cy="190824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easily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 making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enough,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y2, y3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(5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3, 6). 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multipliers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LP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5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4300,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interest.</a:t>
            </a:r>
          </a:p>
          <a:p>
            <a:pPr>
              <a:tabLst>
                <a:tab pos="1105673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 200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3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subject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preceding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new linear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3" y="405816"/>
            <a:ext cx="3548693" cy="61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79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9440" y="-680026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5245" y="130175"/>
            <a:ext cx="3879815" cy="179283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endParaRPr lang="en-US" altLang="zh-CN" sz="1100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endParaRPr lang="en-US" altLang="zh-CN" sz="1100" dirty="0" smtClean="0"/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1333" y="1923006"/>
            <a:ext cx="1604606" cy="15950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/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/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300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40479" y="1918114"/>
            <a:ext cx="158056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3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5, 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5420" y="2111375"/>
            <a:ext cx="391474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optimality.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4" y="2439712"/>
            <a:ext cx="3876590" cy="68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751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464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95250" y="368815"/>
            <a:ext cx="423032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matrix-vector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/>
              <p:cNvSpPr txBox="1"/>
              <p:nvPr/>
            </p:nvSpPr>
            <p:spPr>
              <a:xfrm>
                <a:off x="365018" y="815975"/>
                <a:ext cx="3612786" cy="1749229"/>
              </a:xfrm>
              <a:prstGeom prst="rect">
                <a:avLst/>
              </a:prstGeom>
              <a:noFill/>
            </p:spPr>
            <p:txBody>
              <a:bodyPr wrap="square" lIns="0" tIns="0" rIns="0" bIns="45752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Primal LP:        Dual LP: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max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       min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zh-CN" sz="11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Ax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b        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zh-CN" sz="11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0          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≥0</m:t>
                    </m:r>
                  </m:oMath>
                </a14:m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Theorem</a:t>
                </a:r>
                <a:r>
                  <a:rPr lang="en-US" altLang="zh-CN" sz="11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(Duality)</a:t>
                </a:r>
              </a:p>
              <a:p>
                <a:pPr>
                  <a:lnSpc>
                    <a:spcPts val="1601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If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linear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program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has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bounded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optimum,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then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so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its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dual,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and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two optimum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values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coincide.</a:t>
                </a:r>
              </a:p>
            </p:txBody>
          </p:sp>
        </mc:Choice>
        <mc:Fallback xmlns="">
          <p:sp>
            <p:nvSpPr>
              <p:cNvPr id="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8" y="815975"/>
                <a:ext cx="3612786" cy="1749229"/>
              </a:xfrm>
              <a:prstGeom prst="rect">
                <a:avLst/>
              </a:prstGeom>
              <a:blipFill rotWithShape="1">
                <a:blip r:embed="rId2"/>
                <a:stretch>
                  <a:fillRect l="-2530" t="-2787" b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659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759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3050" y="1361207"/>
            <a:ext cx="126951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Zero-sum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1164935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08760"/>
            <a:ext cx="199548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Rock-paper-scissors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7650" y="587375"/>
            <a:ext cx="3832781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can represent various conflict situations in life by matrix games.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schoolyard rock-paper-scissors game is specified by the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425575"/>
            <a:ext cx="2667000" cy="107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900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577" y="333945"/>
            <a:ext cx="3956015" cy="263408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tabLst>
                <a:tab pos="254178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repeatedly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quickly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catch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 always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countermove,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things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model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allowing Row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 that add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Similarly,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,y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dirty="0" smtClean="0"/>
              <a:t>	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01502" y="2861438"/>
            <a:ext cx="60914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6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i,j</a:t>
            </a:r>
          </a:p>
        </p:txBody>
      </p:sp>
    </p:spTree>
    <p:extLst>
      <p:ext uri="{BB962C8B-B14F-4D97-AF65-F5344CB8AC3E}">
        <p14:creationId xmlns:p14="http://schemas.microsoft.com/office/powerpoint/2010/main" val="40740842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1450" y="358775"/>
            <a:ext cx="4025141" cy="90540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tabLst>
                <a:tab pos="254178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 smtClean="0"/>
              <a:t>j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 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respectively.</a:t>
            </a: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(average)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76250" y="2035175"/>
            <a:ext cx="3693319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minimize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7" y="1422610"/>
            <a:ext cx="3452812" cy="32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569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553" y="-3838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7394" y="206375"/>
            <a:ext cx="4041171" cy="78999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301"/>
              </a:lnSpc>
              <a:tabLst>
                <a:tab pos="25417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(1/3,1/3,1/3).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9523" y="1615123"/>
            <a:ext cx="4289636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weighted</a:t>
            </a:r>
          </a:p>
          <a:p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individual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1044575"/>
            <a:ext cx="1828800" cy="3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263775"/>
            <a:ext cx="360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0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63973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find the point in this polygon at which the objective function – the </a:t>
            </a:r>
            <a:r>
              <a:rPr sz="1100" dirty="0" smtClean="0">
                <a:latin typeface="Tahoma"/>
                <a:cs typeface="Tahoma"/>
              </a:rPr>
              <a:t>profit </a:t>
            </a:r>
            <a:r>
              <a:rPr sz="1100" dirty="0">
                <a:latin typeface="Tahoma"/>
                <a:cs typeface="Tahoma"/>
              </a:rPr>
              <a:t>– is maximized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The points with 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dollars lie on the line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= </a:t>
            </a:r>
            <a:r>
              <a:rPr lang="en-US" altLang="zh-CN" sz="1100" i="1" dirty="0"/>
              <a:t>c</a:t>
            </a:r>
            <a:r>
              <a:rPr lang="en-US" sz="1100" dirty="0" smtClean="0">
                <a:latin typeface="Tahoma"/>
                <a:cs typeface="Tahoma"/>
              </a:rPr>
              <a:t>, which has a </a:t>
            </a:r>
            <a:r>
              <a:rPr lang="en-US" sz="1100" b="1" dirty="0" smtClean="0">
                <a:latin typeface="Tahoma"/>
                <a:cs typeface="Tahoma"/>
              </a:rPr>
              <a:t>slope</a:t>
            </a:r>
            <a:r>
              <a:rPr lang="en-US" sz="1100" dirty="0" smtClean="0">
                <a:latin typeface="Tahoma"/>
                <a:cs typeface="Tahoma"/>
              </a:rPr>
              <a:t> of -1/6.</a:t>
            </a:r>
            <a:endParaRPr sz="1100" dirty="0">
              <a:latin typeface="Tahoma"/>
              <a:cs typeface="Tahoma"/>
            </a:endParaRPr>
          </a:p>
          <a:p>
            <a:pPr marL="12700" marR="118110" algn="just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As </a:t>
            </a:r>
            <a:r>
              <a:rPr lang="en-US" altLang="zh-CN" sz="1100" i="1" dirty="0">
                <a:latin typeface="Tahoma"/>
                <a:cs typeface="Tahoma"/>
              </a:rPr>
              <a:t>c</a:t>
            </a:r>
            <a:r>
              <a:rPr sz="1100" i="1" dirty="0" smtClean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increases, this “profit line” moves parallel to itself, up and to the right.  </a:t>
            </a:r>
            <a:r>
              <a:rPr sz="1100" dirty="0" smtClean="0">
                <a:latin typeface="Tahoma"/>
                <a:cs typeface="Tahoma"/>
              </a:rPr>
              <a:t>Since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goal is to maximize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, we must move the line as far up as possible,  while still touching the feasible region.</a:t>
            </a:r>
          </a:p>
          <a:p>
            <a:pPr marL="12700" marR="175895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optimum solution will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very last feasible point </a:t>
            </a:r>
            <a:r>
              <a:rPr sz="1100" dirty="0">
                <a:latin typeface="Tahoma"/>
                <a:cs typeface="Tahoma"/>
              </a:rPr>
              <a:t>that the profit line </a:t>
            </a:r>
            <a:r>
              <a:rPr sz="1100" dirty="0" smtClean="0">
                <a:latin typeface="Tahoma"/>
                <a:cs typeface="Tahoma"/>
              </a:rPr>
              <a:t>sees </a:t>
            </a:r>
            <a:r>
              <a:rPr sz="1100" dirty="0">
                <a:latin typeface="Tahoma"/>
                <a:cs typeface="Tahoma"/>
              </a:rPr>
              <a:t>and must therefore be a vertex of the </a:t>
            </a:r>
            <a:r>
              <a:rPr sz="1100" dirty="0" smtClean="0">
                <a:latin typeface="Tahoma"/>
                <a:cs typeface="Tahoma"/>
              </a:rPr>
              <a:t>polygon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422549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88790"/>
            <a:ext cx="284372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0" y="587375"/>
            <a:ext cx="39624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forces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expected payoﬀ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53562" y="1120775"/>
            <a:ext cx="3835987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(remember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6032" y="1584250"/>
            <a:ext cx="383351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forces 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payoﬀ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7650" y="2263775"/>
            <a:ext cx="387781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payoﬀ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</a:p>
        </p:txBody>
      </p:sp>
    </p:spTree>
    <p:extLst>
      <p:ext uri="{BB962C8B-B14F-4D97-AF65-F5344CB8AC3E}">
        <p14:creationId xmlns:p14="http://schemas.microsoft.com/office/powerpoint/2010/main" val="2817987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8789"/>
            <a:ext cx="1081515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scenarios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3850" y="699463"/>
            <a:ext cx="3653244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9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6373" y="953813"/>
            <a:ext cx="3856825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9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3" y="1246316"/>
            <a:ext cx="37781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(zero)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 parties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optimally.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6789" y="1750005"/>
            <a:ext cx="3777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high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level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symmetry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rock-paper-scissors.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74062" y="2303056"/>
            <a:ext cx="375978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 Row’s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own.</a:t>
            </a:r>
          </a:p>
        </p:txBody>
      </p:sp>
    </p:spTree>
    <p:extLst>
      <p:ext uri="{BB962C8B-B14F-4D97-AF65-F5344CB8AC3E}">
        <p14:creationId xmlns:p14="http://schemas.microsoft.com/office/powerpoint/2010/main" val="2070415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7745" y="288789"/>
            <a:ext cx="161852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scenarios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23850" y="587375"/>
            <a:ext cx="381000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 Row’s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own.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3523" y="1256742"/>
            <a:ext cx="311303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Likewise,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23850" y="1501775"/>
            <a:ext cx="342900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Amazingly,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hurt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player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advance!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3523" y="2237769"/>
            <a:ext cx="35717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remarkable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consequence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–equivalent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programming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701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418295"/>
            <a:ext cx="154683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Presidential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election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513" y="815975"/>
            <a:ext cx="365093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candidates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oﬃce,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campaign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focus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economy, society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81366"/>
            <a:ext cx="347050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entries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millions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votes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2" y="1882775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274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556" y="288789"/>
            <a:ext cx="102906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9870" y="661310"/>
            <a:ext cx="37315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(1/2,1/2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 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8703" y="1176351"/>
            <a:ext cx="374274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1/2,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 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(0,1).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2615" y="1882775"/>
            <a:ext cx="3692635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ﬁxed,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pure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7389" y="2339975"/>
            <a:ext cx="3744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whichever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 smaller.</a:t>
            </a:r>
            <a:endParaRPr lang="en-US" altLang="zh-CN" sz="1100" dirty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122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7596" y="358775"/>
            <a:ext cx="156607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8231" y="815975"/>
            <a:ext cx="3454619" cy="123113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achieve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defensively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against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 response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00050" y="1800602"/>
            <a:ext cx="3007233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76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47650" y="318456"/>
            <a:ext cx="3346415" cy="174888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3291603" algn="l"/>
              </a:tabLst>
            </a:pPr>
            <a:r>
              <a:rPr lang="en-US" altLang="zh-CN" sz="1400" b="1" dirty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endParaRPr lang="en-US" altLang="zh-CN" sz="1400" b="1" dirty="0">
              <a:solidFill>
                <a:srgbClr val="00206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13565"/>
            <a:ext cx="35520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/>
          <p:nvPr/>
        </p:nvSpPr>
        <p:spPr>
          <a:xfrm>
            <a:off x="325632" y="1425575"/>
            <a:ext cx="3346415" cy="215476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291603" algn="l"/>
              </a:tabLst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Row needs to choose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and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to maximize this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1" y="1876159"/>
            <a:ext cx="1981199" cy="97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242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964" y="218042"/>
            <a:ext cx="1840247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9160" y="538000"/>
            <a:ext cx="3712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choose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3679" y="1120163"/>
            <a:ext cx="3042500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−2y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90573" y="1464954"/>
            <a:ext cx="66364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24450" y="2644775"/>
            <a:ext cx="3657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Figure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7.11)!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0" y="1544121"/>
            <a:ext cx="1888540" cy="94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698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207982"/>
            <a:ext cx="136370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7556" y="587375"/>
            <a:ext cx="37138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guarantees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7556" y="1196975"/>
            <a:ext cx="386629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outcome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67556" y="1730375"/>
            <a:ext cx="353622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uniquely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deﬁned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7556" y="2416175"/>
            <a:ext cx="37900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1/7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(3/7,4/7)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(2/7,5/7).</a:t>
            </a:r>
          </a:p>
        </p:txBody>
      </p:sp>
    </p:spTree>
    <p:extLst>
      <p:ext uri="{BB962C8B-B14F-4D97-AF65-F5344CB8AC3E}">
        <p14:creationId xmlns:p14="http://schemas.microsoft.com/office/powerpoint/2010/main" val="39432955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2104679" cy="36679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Min-max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endParaRPr lang="en-US" altLang="zh-CN" sz="10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23850" y="1654175"/>
            <a:ext cx="3778128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surprising,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 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presumably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 side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ﬁrst.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885448"/>
            <a:ext cx="2895599" cy="46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71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13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programs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739775"/>
            <a:ext cx="411479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i="0" dirty="0">
                <a:solidFill>
                  <a:schemeClr val="tx1"/>
                </a:solidFill>
              </a:rPr>
              <a:t>Linear programs (LPs) can be solved by </a:t>
            </a:r>
            <a:r>
              <a:rPr sz="1100" i="0" dirty="0">
                <a:solidFill>
                  <a:schemeClr val="tx1"/>
                </a:solidFill>
                <a:latin typeface="Arial"/>
                <a:cs typeface="Arial"/>
              </a:rPr>
              <a:t>the simplex method</a:t>
            </a:r>
            <a:r>
              <a:rPr sz="1100" i="0" dirty="0">
                <a:solidFill>
                  <a:schemeClr val="tx1"/>
                </a:solidFill>
              </a:rPr>
              <a:t>, devised by George </a:t>
            </a:r>
            <a:r>
              <a:rPr sz="1100" i="0" dirty="0" err="1" smtClean="0">
                <a:solidFill>
                  <a:schemeClr val="tx1"/>
                </a:solidFill>
              </a:rPr>
              <a:t>Dantzig</a:t>
            </a:r>
            <a:r>
              <a:rPr sz="1100" i="0" dirty="0" smtClean="0">
                <a:solidFill>
                  <a:schemeClr val="tx1"/>
                </a:solidFill>
              </a:rPr>
              <a:t> </a:t>
            </a:r>
            <a:r>
              <a:rPr sz="1100" i="0" dirty="0">
                <a:solidFill>
                  <a:schemeClr val="tx1"/>
                </a:solidFill>
              </a:rPr>
              <a:t>in 1947.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i="0" dirty="0">
                <a:solidFill>
                  <a:schemeClr val="tx1"/>
                </a:solidFill>
              </a:rPr>
              <a:t>This algorithm starts at a vertex, and repeatedly looks for an </a:t>
            </a:r>
            <a:r>
              <a:rPr sz="1100" i="0" dirty="0">
                <a:latin typeface="Arial"/>
                <a:cs typeface="Arial"/>
              </a:rPr>
              <a:t>adjacent </a:t>
            </a:r>
            <a:r>
              <a:rPr sz="1100" i="0" dirty="0" smtClean="0">
                <a:latin typeface="Arial"/>
                <a:cs typeface="Arial"/>
              </a:rPr>
              <a:t>vertex</a:t>
            </a:r>
            <a:r>
              <a:rPr lang="en-US" sz="1100" i="0" dirty="0" smtClean="0">
                <a:latin typeface="Arial"/>
                <a:cs typeface="Arial"/>
              </a:rPr>
              <a:t> </a:t>
            </a:r>
            <a:r>
              <a:rPr sz="1100" i="0" dirty="0" smtClean="0">
                <a:solidFill>
                  <a:schemeClr val="tx1"/>
                </a:solidFill>
              </a:rPr>
              <a:t>(</a:t>
            </a:r>
            <a:r>
              <a:rPr sz="1100" i="0" dirty="0">
                <a:solidFill>
                  <a:schemeClr val="tx1"/>
                </a:solidFill>
              </a:rPr>
              <a:t>connected by an edge of the feasible region) of better objective </a:t>
            </a:r>
            <a:r>
              <a:rPr sz="1100" i="0" dirty="0" smtClean="0">
                <a:solidFill>
                  <a:schemeClr val="tx1"/>
                </a:solidFill>
              </a:rPr>
              <a:t>value</a:t>
            </a:r>
            <a:r>
              <a:rPr sz="1100" i="0" dirty="0">
                <a:solidFill>
                  <a:schemeClr val="tx1"/>
                </a:solidFill>
              </a:rPr>
              <a:t>.</a:t>
            </a: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i="0" dirty="0">
                <a:solidFill>
                  <a:schemeClr val="tx1"/>
                </a:solidFill>
              </a:rPr>
              <a:t>In this way it does </a:t>
            </a:r>
            <a:r>
              <a:rPr sz="1100" i="0" dirty="0">
                <a:latin typeface="Arial"/>
                <a:cs typeface="Arial"/>
              </a:rPr>
              <a:t>hill-climbing </a:t>
            </a:r>
            <a:r>
              <a:rPr sz="1100" i="0" dirty="0">
                <a:solidFill>
                  <a:schemeClr val="tx1"/>
                </a:solidFill>
              </a:rPr>
              <a:t>on the vertices of the polygon, walking from  neighbor to neighbor so as to steadily increase profit along the </a:t>
            </a:r>
            <a:r>
              <a:rPr sz="1100" i="0" dirty="0" smtClean="0">
                <a:solidFill>
                  <a:schemeClr val="tx1"/>
                </a:solidFill>
              </a:rPr>
              <a:t>way.</a:t>
            </a:r>
            <a:endParaRPr sz="11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0714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</a:t>
            </a:r>
            <a:r>
              <a:rPr sz="1400" b="1" dirty="0" smtClean="0"/>
              <a:t>programs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1" y="892175"/>
            <a:ext cx="3962400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0489">
              <a:lnSpc>
                <a:spcPts val="1400"/>
              </a:lnSpc>
              <a:spcBef>
                <a:spcPts val="595"/>
              </a:spcBef>
            </a:pPr>
            <a:r>
              <a:rPr sz="1100" i="0" dirty="0" smtClean="0">
                <a:solidFill>
                  <a:schemeClr val="tx1"/>
                </a:solidFill>
                <a:latin typeface="Arial"/>
                <a:cs typeface="Arial"/>
              </a:rPr>
              <a:t>Upon </a:t>
            </a:r>
            <a:r>
              <a:rPr sz="1100" i="0" dirty="0">
                <a:solidFill>
                  <a:schemeClr val="tx1"/>
                </a:solidFill>
                <a:latin typeface="Arial"/>
                <a:cs typeface="Arial"/>
              </a:rPr>
              <a:t>reaching a vertex that has no better neighbor, simplex declares it to be </a:t>
            </a:r>
            <a:r>
              <a:rPr sz="1100" i="0" dirty="0" smtClean="0">
                <a:solidFill>
                  <a:schemeClr val="tx1"/>
                </a:solidFill>
                <a:latin typeface="Arial"/>
                <a:cs typeface="Arial"/>
              </a:rPr>
              <a:t>optimal </a:t>
            </a:r>
            <a:r>
              <a:rPr sz="1100" i="0" dirty="0">
                <a:solidFill>
                  <a:schemeClr val="tx1"/>
                </a:solidFill>
                <a:latin typeface="Arial"/>
                <a:cs typeface="Arial"/>
              </a:rPr>
              <a:t>and halts</a:t>
            </a:r>
            <a:r>
              <a:rPr sz="1100" i="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100" i="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110489">
              <a:lnSpc>
                <a:spcPts val="1400"/>
              </a:lnSpc>
              <a:spcBef>
                <a:spcPts val="595"/>
              </a:spcBef>
            </a:pPr>
            <a:endParaRPr sz="1100" i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i="0" dirty="0">
                <a:solidFill>
                  <a:schemeClr val="tx1"/>
                </a:solidFill>
              </a:rPr>
              <a:t>Why does this local test imply global optimality? By simple geometry – think </a:t>
            </a:r>
            <a:r>
              <a:rPr sz="1100" i="0" dirty="0" smtClean="0">
                <a:solidFill>
                  <a:schemeClr val="tx1"/>
                </a:solidFill>
              </a:rPr>
              <a:t>of </a:t>
            </a:r>
            <a:r>
              <a:rPr sz="1100" i="0" dirty="0">
                <a:solidFill>
                  <a:schemeClr val="tx1"/>
                </a:solidFill>
              </a:rPr>
              <a:t>the profit line passing through this vertex. Since all the vertex’s neighbors lie </a:t>
            </a:r>
            <a:r>
              <a:rPr sz="1100" i="0" dirty="0" smtClean="0">
                <a:solidFill>
                  <a:schemeClr val="tx1"/>
                </a:solidFill>
              </a:rPr>
              <a:t>below </a:t>
            </a:r>
            <a:r>
              <a:rPr sz="1100" i="0" dirty="0">
                <a:solidFill>
                  <a:schemeClr val="tx1"/>
                </a:solidFill>
              </a:rPr>
              <a:t>the line, the rest of the feasible polygon must also lie below </a:t>
            </a:r>
            <a:r>
              <a:rPr sz="1100" i="0" dirty="0" smtClean="0">
                <a:solidFill>
                  <a:schemeClr val="tx1"/>
                </a:solidFill>
              </a:rPr>
              <a:t>this </a:t>
            </a:r>
            <a:r>
              <a:rPr sz="1100" i="0" dirty="0">
                <a:solidFill>
                  <a:schemeClr val="tx1"/>
                </a:solidFill>
              </a:rPr>
              <a:t>line.</a:t>
            </a:r>
          </a:p>
        </p:txBody>
      </p:sp>
    </p:spTree>
    <p:extLst>
      <p:ext uri="{BB962C8B-B14F-4D97-AF65-F5344CB8AC3E}">
        <p14:creationId xmlns:p14="http://schemas.microsoft.com/office/powerpoint/2010/main" val="215703865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58788"/>
            <a:ext cx="2275725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96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309711"/>
            <a:ext cx="3200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 smtClean="0">
                <a:solidFill>
                  <a:srgbClr val="3333B2"/>
                </a:solidFill>
                <a:latin typeface="Tahoma"/>
                <a:cs typeface="Tahoma"/>
              </a:rPr>
              <a:t>LP</a:t>
            </a:r>
            <a:r>
              <a:rPr lang="en-US" sz="1400" b="1" dirty="0" smtClean="0">
                <a:solidFill>
                  <a:srgbClr val="3333B2"/>
                </a:solidFill>
                <a:latin typeface="Tahoma"/>
                <a:cs typeface="Tahoma"/>
              </a:rPr>
              <a:t> Formulation: More Product</a:t>
            </a:r>
            <a:endParaRPr sz="14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050" y="968375"/>
            <a:ext cx="22098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350" baseline="6172" dirty="0" smtClean="0">
                <a:solidFill>
                  <a:srgbClr val="0000FF"/>
                </a:solidFill>
                <a:latin typeface="Tahoma"/>
                <a:cs typeface="Tahoma"/>
              </a:rPr>
              <a:t>     </a:t>
            </a:r>
            <a:r>
              <a:rPr sz="1350" baseline="6172" dirty="0" smtClean="0">
                <a:solidFill>
                  <a:srgbClr val="0000FF"/>
                </a:solidFill>
                <a:latin typeface="Tahoma"/>
                <a:cs typeface="Tahoma"/>
              </a:rPr>
              <a:t>max 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endParaRPr sz="600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1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200</a:t>
            </a:r>
            <a:endParaRPr sz="1350" baseline="6172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2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300</a:t>
            </a:r>
            <a:endParaRPr sz="1350" baseline="6172" dirty="0"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         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400  </a:t>
            </a:r>
            <a:endParaRPr lang="en-US" sz="1350" baseline="6172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              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600  </a:t>
            </a:r>
            <a:endParaRPr lang="en-US" sz="1350" baseline="6172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           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1350" baseline="6172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6196141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3648</Words>
  <Application>Microsoft Office PowerPoint</Application>
  <PresentationFormat>自定义</PresentationFormat>
  <Paragraphs>323</Paragraphs>
  <Slides>59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Theme</vt:lpstr>
      <vt:lpstr>Review:  Linear Programming and Reduction I</vt:lpstr>
      <vt:lpstr>PowerPoint 演示文稿</vt:lpstr>
      <vt:lpstr>LP formulation</vt:lpstr>
      <vt:lpstr>Thus the set of all feasible solutions of this linear program, that is, the points (x1 , x2) which satisfy all constraints, is the intersection of five half-spaces. It is a convex polygon. </vt:lpstr>
      <vt:lpstr>The optimal solution</vt:lpstr>
      <vt:lpstr>Solving linear programs</vt:lpstr>
      <vt:lpstr>Solving linear programs, cont.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optimum</vt:lpstr>
      <vt:lpstr>Integer linear programming</vt:lpstr>
      <vt:lpstr>Reductions</vt:lpstr>
      <vt:lpstr>Variants of linear programming</vt:lpstr>
      <vt:lpstr>Standard form</vt:lpstr>
      <vt:lpstr>Flows in networks</vt:lpstr>
      <vt:lpstr>Shipping oil</vt:lpstr>
      <vt:lpstr>A Flow in Network</vt:lpstr>
      <vt:lpstr>Maximizing flow</vt:lpstr>
      <vt:lpstr>Max-flow algorithm: example</vt:lpstr>
      <vt:lpstr>Maximizing flow (cont’d)</vt:lpstr>
      <vt:lpstr>A closer look at the algorithm</vt:lpstr>
      <vt:lpstr>A closer look at the algorithm (cont’d)</vt:lpstr>
      <vt:lpstr>A closer look at the algorithm (cont’d)</vt:lpstr>
      <vt:lpstr>PowerPoint 演示文稿</vt:lpstr>
      <vt:lpstr>PowerPoint 演示文稿</vt:lpstr>
      <vt:lpstr>Cuts</vt:lpstr>
      <vt:lpstr>Cut</vt:lpstr>
      <vt:lpstr>A certificate of optimality</vt:lpstr>
      <vt:lpstr>Max-flow min-cut</vt:lpstr>
      <vt:lpstr>Efficiency</vt:lpstr>
      <vt:lpstr>Bipartite matching</vt:lpstr>
      <vt:lpstr>The problem</vt:lpstr>
      <vt:lpstr>Bipartite matching</vt:lpstr>
      <vt:lpstr>LP formulation</vt:lpstr>
      <vt:lpstr>LP formulation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(XII)</dc:title>
  <dc:creator>Yijia Chen  Shanghai Jiaotong University</dc:creator>
  <cp:lastModifiedBy>linxl</cp:lastModifiedBy>
  <cp:revision>122</cp:revision>
  <dcterms:created xsi:type="dcterms:W3CDTF">2016-09-20T06:44:25Z</dcterms:created>
  <dcterms:modified xsi:type="dcterms:W3CDTF">2018-06-20T03:12:59Z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2016-09-19T00:00:00Z</vt:filetime>
  </property>
</Properties>
</file>