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55" r:id="rId2"/>
    <p:sldId id="399" r:id="rId3"/>
    <p:sldId id="405" r:id="rId4"/>
    <p:sldId id="406" r:id="rId5"/>
    <p:sldId id="407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20" r:id="rId15"/>
    <p:sldId id="424" r:id="rId16"/>
    <p:sldId id="425" r:id="rId17"/>
    <p:sldId id="426" r:id="rId18"/>
    <p:sldId id="434" r:id="rId19"/>
    <p:sldId id="435" r:id="rId20"/>
    <p:sldId id="436" r:id="rId21"/>
    <p:sldId id="437" r:id="rId22"/>
    <p:sldId id="438" r:id="rId23"/>
    <p:sldId id="439" r:id="rId24"/>
    <p:sldId id="440" r:id="rId25"/>
    <p:sldId id="322" r:id="rId26"/>
    <p:sldId id="323" r:id="rId27"/>
    <p:sldId id="395" r:id="rId28"/>
    <p:sldId id="34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46" r:id="rId37"/>
    <p:sldId id="347" r:id="rId38"/>
    <p:sldId id="396" r:id="rId39"/>
    <p:sldId id="348" r:id="rId40"/>
    <p:sldId id="349" r:id="rId41"/>
    <p:sldId id="350" r:id="rId42"/>
    <p:sldId id="351" r:id="rId43"/>
    <p:sldId id="352" r:id="rId44"/>
    <p:sldId id="397" r:id="rId45"/>
    <p:sldId id="353" r:id="rId46"/>
    <p:sldId id="398" r:id="rId47"/>
    <p:sldId id="354" r:id="rId48"/>
    <p:sldId id="356" r:id="rId49"/>
    <p:sldId id="357" r:id="rId50"/>
    <p:sldId id="358" r:id="rId51"/>
    <p:sldId id="359" r:id="rId52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1476" y="-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E17A-6536-4F76-8C10-02950F0F81F1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1B172-C0E2-498F-80EB-C8625B263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2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1B172-C0E2-498F-80EB-C8625B263F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1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rgbClr val="FF0000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351" y="1240726"/>
            <a:ext cx="3911396" cy="176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rgbClr val="FF0000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1325830"/>
            <a:ext cx="327660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lang="en-US" sz="1400" b="1" dirty="0" smtClean="0">
                <a:solidFill>
                  <a:srgbClr val="0000FF"/>
                </a:solidFill>
              </a:rPr>
              <a:t>Review:</a:t>
            </a:r>
            <a:br>
              <a:rPr lang="en-US" sz="1400" b="1" dirty="0" smtClean="0">
                <a:solidFill>
                  <a:srgbClr val="0000FF"/>
                </a:solidFill>
              </a:rPr>
            </a:br>
            <a:r>
              <a:rPr lang="en-US" sz="1400" b="1" dirty="0" smtClean="0">
                <a:solidFill>
                  <a:srgbClr val="0000FF"/>
                </a:solidFill>
              </a:rPr>
              <a:t>Linear Programming and Reduction-II</a:t>
            </a:r>
            <a:endParaRPr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84068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825" y="206376"/>
            <a:ext cx="41708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Efficiency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49" y="587375"/>
            <a:ext cx="4114800" cy="2492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701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Each iteration of our maximum-flow algorithm is efficient, requiring </a:t>
            </a:r>
            <a:r>
              <a:rPr sz="900" i="1" dirty="0">
                <a:latin typeface="Arial"/>
                <a:cs typeface="Arial"/>
              </a:rPr>
              <a:t>O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dirty="0">
                <a:latin typeface="Lucida Sans Unicode"/>
                <a:cs typeface="Lucida Sans Unicode"/>
              </a:rPr>
              <a:t>|</a:t>
            </a: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Lucida Sans Unicode"/>
                <a:cs typeface="Lucida Sans Unicode"/>
              </a:rPr>
              <a:t>|</a:t>
            </a:r>
            <a:r>
              <a:rPr sz="900" dirty="0">
                <a:latin typeface="Tahoma"/>
                <a:cs typeface="Tahoma"/>
              </a:rPr>
              <a:t>)  time if a DFS or BFS is used to find an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-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 smtClean="0">
                <a:latin typeface="Tahoma"/>
                <a:cs typeface="Tahoma"/>
              </a:rPr>
              <a:t>path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1089025">
              <a:lnSpc>
                <a:spcPts val="1400"/>
              </a:lnSpc>
              <a:spcBef>
                <a:spcPts val="805"/>
              </a:spcBef>
            </a:pP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But how many iterations are there?</a:t>
            </a:r>
            <a:endParaRPr sz="9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805"/>
              </a:spcBef>
            </a:pPr>
            <a:r>
              <a:rPr sz="900" dirty="0">
                <a:latin typeface="Tahoma"/>
                <a:cs typeface="Tahoma"/>
              </a:rPr>
              <a:t>Suppose all edges in the original network have integer capacities </a:t>
            </a:r>
            <a:r>
              <a:rPr sz="900" dirty="0">
                <a:latin typeface="Lucida Sans Unicode"/>
                <a:cs typeface="Lucida Sans Unicode"/>
              </a:rPr>
              <a:t>≤  </a:t>
            </a:r>
            <a:r>
              <a:rPr sz="900" i="1" dirty="0">
                <a:latin typeface="Arial"/>
                <a:cs typeface="Arial"/>
              </a:rPr>
              <a:t>C 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12700" marR="3048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Then on each iteration of the algorithm, the flow is always an integer and  increases by an integer amount. Therefore, since the maximum flow is at most  </a:t>
            </a:r>
            <a:r>
              <a:rPr sz="900" i="1" dirty="0">
                <a:latin typeface="Arial"/>
                <a:cs typeface="Arial"/>
              </a:rPr>
              <a:t>C </a:t>
            </a:r>
            <a:r>
              <a:rPr sz="900" dirty="0">
                <a:latin typeface="Lucida Sans Unicode"/>
                <a:cs typeface="Lucida Sans Unicode"/>
              </a:rPr>
              <a:t>|</a:t>
            </a: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Lucida Sans Unicode"/>
                <a:cs typeface="Lucida Sans Unicode"/>
              </a:rPr>
              <a:t>|</a:t>
            </a:r>
            <a:r>
              <a:rPr sz="900" dirty="0">
                <a:latin typeface="Tahoma"/>
                <a:cs typeface="Tahoma"/>
              </a:rPr>
              <a:t>, the number of iterations is at most this much.</a:t>
            </a:r>
          </a:p>
          <a:p>
            <a:pPr marL="12700" marR="5080" algn="just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If paths are chosen in a sensible manner – in particular, by using a BFS, which  finds the path with the fewest edges – then the number of iterations is at most  </a:t>
            </a:r>
            <a:r>
              <a:rPr sz="900" i="1" dirty="0">
                <a:latin typeface="Arial"/>
                <a:cs typeface="Arial"/>
              </a:rPr>
              <a:t>O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dirty="0">
                <a:latin typeface="Lucida Sans Unicode"/>
                <a:cs typeface="Lucida Sans Unicode"/>
              </a:rPr>
              <a:t>|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>
                <a:latin typeface="Lucida Sans Unicode"/>
                <a:cs typeface="Lucida Sans Unicode"/>
              </a:rPr>
              <a:t>| · |</a:t>
            </a: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Lucida Sans Unicode"/>
                <a:cs typeface="Lucida Sans Unicode"/>
              </a:rPr>
              <a:t>|</a:t>
            </a:r>
            <a:r>
              <a:rPr sz="900" dirty="0">
                <a:latin typeface="Tahoma"/>
                <a:cs typeface="Tahoma"/>
              </a:rPr>
              <a:t>), no matter what the capacities are.</a:t>
            </a:r>
          </a:p>
          <a:p>
            <a:pPr marL="12700" marR="92710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This latter bound gives an overall running time of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|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| · |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|</a:t>
            </a:r>
            <a:r>
              <a:rPr sz="900" baseline="37037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sz="900" dirty="0">
                <a:latin typeface="Tahoma"/>
                <a:cs typeface="Tahoma"/>
              </a:rPr>
              <a:t>for maximum  flow.</a:t>
            </a:r>
          </a:p>
        </p:txBody>
      </p:sp>
    </p:spTree>
    <p:extLst>
      <p:ext uri="{BB962C8B-B14F-4D97-AF65-F5344CB8AC3E}">
        <p14:creationId xmlns:p14="http://schemas.microsoft.com/office/powerpoint/2010/main" val="1948964909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8250" y="1349375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Bipartite matching</a:t>
            </a:r>
          </a:p>
        </p:txBody>
      </p:sp>
    </p:spTree>
    <p:extLst>
      <p:ext uri="{BB962C8B-B14F-4D97-AF65-F5344CB8AC3E}">
        <p14:creationId xmlns:p14="http://schemas.microsoft.com/office/powerpoint/2010/main" val="3504382635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82576"/>
            <a:ext cx="424804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826" y="1044575"/>
            <a:ext cx="4088446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40995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 graph with nodes on the left representing boys and nodes on the right  representing girls.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There is an edge between a boy and girl if they like each </a:t>
            </a:r>
            <a:r>
              <a:rPr sz="1100" dirty="0" smtClean="0">
                <a:latin typeface="Tahoma"/>
                <a:cs typeface="Tahoma"/>
              </a:rPr>
              <a:t>other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Is it possible to choose couples so that everyone has exactly one partner, and it </a:t>
            </a:r>
            <a:r>
              <a:rPr sz="1100" dirty="0" smtClean="0">
                <a:latin typeface="Tahoma"/>
                <a:cs typeface="Tahoma"/>
              </a:rPr>
              <a:t>is </a:t>
            </a:r>
            <a:r>
              <a:rPr sz="1100" dirty="0">
                <a:latin typeface="Tahoma"/>
                <a:cs typeface="Tahoma"/>
              </a:rPr>
              <a:t>someone they like?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In graph-theoretic jargon, is there a </a:t>
            </a:r>
            <a:r>
              <a:rPr sz="1100" b="1" dirty="0">
                <a:latin typeface="Gill Sans MT"/>
                <a:cs typeface="Gill Sans MT"/>
              </a:rPr>
              <a:t>perfect </a:t>
            </a:r>
            <a:r>
              <a:rPr sz="1100" b="1" dirty="0" smtClean="0">
                <a:latin typeface="Gill Sans MT"/>
                <a:cs typeface="Gill Sans MT"/>
              </a:rPr>
              <a:t>matching</a:t>
            </a:r>
            <a:r>
              <a:rPr sz="1100" dirty="0">
                <a:latin typeface="Tahoma"/>
                <a:cs typeface="Tahom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21878656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" y="206375"/>
            <a:ext cx="4419498" cy="215444"/>
          </a:xfrm>
        </p:spPr>
        <p:txBody>
          <a:bodyPr/>
          <a:lstStyle/>
          <a:p>
            <a:r>
              <a:rPr lang="en-US" altLang="zh-CN" sz="1400" b="1" dirty="0">
                <a:solidFill>
                  <a:srgbClr val="0000FF"/>
                </a:solidFill>
              </a:rPr>
              <a:t>Bipartite matching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1" y="587375"/>
            <a:ext cx="4038600" cy="2590799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739775"/>
            <a:ext cx="19113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22" y="1963025"/>
            <a:ext cx="2747904" cy="91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186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28520" y="1425575"/>
            <a:ext cx="535403" cy="178992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 smtClean="0">
                <a:solidFill>
                  <a:srgbClr val="0000FF"/>
                </a:solidFill>
              </a:rPr>
              <a:t>Duality</a:t>
            </a:r>
            <a:endParaRPr lang="en-US" altLang="zh-CN" sz="1400" b="1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21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9440" y="-680026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5245" y="130175"/>
            <a:ext cx="3879815" cy="1792831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program</a:t>
            </a:r>
            <a:endParaRPr lang="en-US" altLang="zh-CN" sz="1100" dirty="0" smtClean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dirty="0" smtClean="0"/>
              <a:t>	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200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300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400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3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/>
              <a:t>				</a:t>
            </a:r>
            <a:r>
              <a:rPr lang="en-US" altLang="zh-CN" sz="1100" dirty="0"/>
              <a:t> y</a:t>
            </a:r>
            <a:r>
              <a:rPr lang="en-US" altLang="zh-CN" sz="1100" baseline="-25000" dirty="0"/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3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/>
              <a:t>				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3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6</a:t>
            </a: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/>
              <a:t>			</a:t>
            </a:r>
            <a:r>
              <a:rPr lang="en-US" altLang="zh-CN" sz="1100" dirty="0"/>
              <a:t> y</a:t>
            </a:r>
            <a:r>
              <a:rPr lang="en-US" altLang="zh-CN" sz="1100" baseline="-25000" dirty="0"/>
              <a:t>1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3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endParaRPr lang="en-US" altLang="zh-CN" sz="1100" dirty="0" smtClean="0"/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/>
              <a:t>	</a:t>
            </a: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design,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upper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bound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original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primal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So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somehow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pair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equal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pair: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81333" y="1923006"/>
            <a:ext cx="1572546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Primal: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x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(100,300);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240479" y="1918114"/>
            <a:ext cx="1514838" cy="15950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Dual: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dirty="0"/>
              <a:t>y</a:t>
            </a:r>
            <a:r>
              <a:rPr lang="en-US" altLang="zh-CN" sz="1100" baseline="-25000" dirty="0"/>
              <a:t>1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dirty="0"/>
              <a:t>y</a:t>
            </a:r>
            <a:r>
              <a:rPr lang="en-US" altLang="zh-CN" sz="1100" baseline="-25000" dirty="0"/>
              <a:t>2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dirty="0"/>
              <a:t>y</a:t>
            </a:r>
            <a:r>
              <a:rPr lang="en-US" altLang="zh-CN" sz="1100" baseline="-25000" dirty="0"/>
              <a:t>3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(0,5,1).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5420" y="2111375"/>
            <a:ext cx="3914741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1900,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certify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optimality.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02" y="2568575"/>
            <a:ext cx="3876590" cy="682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2190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2464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95250" y="368815"/>
            <a:ext cx="4230325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generic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primal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matrix-vector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"/>
              <p:cNvSpPr txBox="1"/>
              <p:nvPr/>
            </p:nvSpPr>
            <p:spPr>
              <a:xfrm>
                <a:off x="365018" y="815975"/>
                <a:ext cx="3612786" cy="1731019"/>
              </a:xfrm>
              <a:prstGeom prst="rect">
                <a:avLst/>
              </a:prstGeom>
              <a:noFill/>
            </p:spPr>
            <p:txBody>
              <a:bodyPr wrap="square" lIns="0" tIns="0" rIns="0" bIns="45752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Primal LP:        Dual LP:</a:t>
                </a:r>
                <a:endParaRPr lang="zh-CN" altLang="zh-CN" sz="11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max </a:t>
                </a:r>
                <a:r>
                  <a:rPr lang="en-US" altLang="zh-CN" sz="1100" dirty="0" err="1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sz="1100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100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        min </a:t>
                </a:r>
                <a:r>
                  <a:rPr lang="en-US" altLang="zh-CN" sz="1100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100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100" dirty="0" err="1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zh-CN" sz="11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Ax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≤</m:t>
                    </m:r>
                  </m:oMath>
                </a14:m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b         </a:t>
                </a:r>
                <a:r>
                  <a:rPr lang="en-US" altLang="zh-CN" sz="1100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100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≥</m:t>
                    </m:r>
                  </m:oMath>
                </a14:m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err="1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sz="1100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zh-CN" altLang="zh-CN" sz="11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≥</m:t>
                    </m:r>
                  </m:oMath>
                </a14:m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0          y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≥0</m:t>
                    </m:r>
                  </m:oMath>
                </a14:m>
                <a:endParaRPr lang="zh-CN" altLang="zh-CN" sz="11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r>
                  <a:rPr lang="en-US" altLang="zh-CN" sz="1100" b="1" dirty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Theorem</a:t>
                </a:r>
                <a:r>
                  <a:rPr lang="en-US" altLang="zh-CN" sz="11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b="1" dirty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(Duality)</a:t>
                </a:r>
              </a:p>
              <a:p>
                <a:pPr>
                  <a:lnSpc>
                    <a:spcPts val="1601"/>
                  </a:lnSpc>
                </a:pP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If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a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linear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program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has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a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bounded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optimum,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then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so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does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its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dual,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and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the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two optimum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values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coincide.</a:t>
                </a:r>
              </a:p>
            </p:txBody>
          </p:sp>
        </mc:Choice>
        <mc:Fallback xmlns="">
          <p:sp>
            <p:nvSpPr>
              <p:cNvPr id="9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18" y="815975"/>
                <a:ext cx="3612786" cy="1731019"/>
              </a:xfrm>
              <a:prstGeom prst="rect">
                <a:avLst/>
              </a:prstGeom>
              <a:blipFill rotWithShape="1">
                <a:blip r:embed="rId2"/>
                <a:stretch>
                  <a:fillRect l="-2530" t="-2817" b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74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759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43050" y="1361207"/>
            <a:ext cx="1269515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Zero-sum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games</a:t>
            </a:r>
          </a:p>
        </p:txBody>
      </p:sp>
    </p:spTree>
    <p:extLst>
      <p:ext uri="{BB962C8B-B14F-4D97-AF65-F5344CB8AC3E}">
        <p14:creationId xmlns:p14="http://schemas.microsoft.com/office/powerpoint/2010/main" val="2974732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227051"/>
            <a:ext cx="1546834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Presidential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election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30513" y="815975"/>
            <a:ext cx="365093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candidates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oﬃce,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correspond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campaign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issues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focus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initials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economy, society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morality,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cut).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722" y="1581366"/>
            <a:ext cx="3470502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entries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millions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votes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92" y="1882775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323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8556" y="288789"/>
            <a:ext cx="1029064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Pure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9870" y="661310"/>
            <a:ext cx="373158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Suppose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</a:p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(1/2,1/2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 What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do?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38703" y="1176351"/>
            <a:ext cx="374274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loss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1/2,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loss 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response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(0,1).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2615" y="1882775"/>
            <a:ext cx="3692635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x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ﬁxed,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always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pure strategy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37389" y="2440369"/>
            <a:ext cx="3744061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either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move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3</a:t>
            </a:r>
            <a:r>
              <a:rPr lang="en-US" altLang="zh-CN" sz="11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>
                <a:solidFill>
                  <a:srgbClr val="0070C0"/>
                </a:solidFill>
              </a:rPr>
              <a:t>1</a:t>
            </a:r>
            <a:r>
              <a:rPr lang="en-US" altLang="zh-CN" sz="1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  <a:r>
              <a:rPr lang="en-US" altLang="zh-CN" sz="11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>
                <a:solidFill>
                  <a:srgbClr val="0070C0"/>
                </a:solidFill>
              </a:rPr>
              <a:t>1</a:t>
            </a:r>
            <a:r>
              <a:rPr lang="en-US" altLang="zh-CN" sz="11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whichever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is smaller.</a:t>
            </a:r>
            <a:endParaRPr lang="en-US" altLang="zh-CN" sz="1100" dirty="0">
              <a:solidFill>
                <a:srgbClr val="FF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36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850" y="1325830"/>
            <a:ext cx="17526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>
                <a:solidFill>
                  <a:srgbClr val="0000FF"/>
                </a:solidFill>
              </a:rPr>
              <a:t>Flows in networks</a:t>
            </a:r>
          </a:p>
        </p:txBody>
      </p:sp>
    </p:spTree>
    <p:extLst>
      <p:ext uri="{BB962C8B-B14F-4D97-AF65-F5344CB8AC3E}">
        <p14:creationId xmlns:p14="http://schemas.microsoft.com/office/powerpoint/2010/main" val="3049850926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288789"/>
            <a:ext cx="1566070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Pure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 (cont.)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98231" y="815975"/>
            <a:ext cx="3454619" cy="1231139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forced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 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response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achieve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min{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3x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2x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}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defensively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maximize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against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best response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400050" y="1800602"/>
            <a:ext cx="3007233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maximizes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min{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2x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−x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}.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73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47650" y="318456"/>
            <a:ext cx="3346415" cy="174888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3291603" algn="l"/>
              </a:tabLst>
            </a:pPr>
            <a:r>
              <a:rPr lang="en-US" altLang="zh-CN" sz="1400" b="1" dirty="0">
                <a:solidFill>
                  <a:srgbClr val="00206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2060"/>
                </a:solidFill>
                <a:latin typeface="Microsoft YaHei UI" pitchFamily="18" charset="0"/>
                <a:cs typeface="Microsoft YaHei UI" pitchFamily="18" charset="0"/>
              </a:rPr>
              <a:t>formulation</a:t>
            </a:r>
            <a:endParaRPr lang="en-US" altLang="zh-CN" sz="1400" b="1" dirty="0">
              <a:solidFill>
                <a:srgbClr val="00206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513565"/>
            <a:ext cx="355204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"/>
          <p:cNvSpPr txBox="1"/>
          <p:nvPr/>
        </p:nvSpPr>
        <p:spPr>
          <a:xfrm>
            <a:off x="325632" y="1425575"/>
            <a:ext cx="3346415" cy="215476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tabLst>
                <a:tab pos="3291603" algn="l"/>
              </a:tabLst>
            </a:pP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Row needs to choose </a:t>
            </a:r>
            <a:r>
              <a:rPr lang="en-US" altLang="zh-CN" sz="1100" i="1" dirty="0" smtClean="0"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 and </a:t>
            </a:r>
            <a:r>
              <a:rPr lang="en-US" altLang="zh-CN" sz="1100" i="1" dirty="0" smtClean="0"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 to maximize this </a:t>
            </a:r>
            <a:r>
              <a:rPr lang="en-US" altLang="zh-CN" sz="1100" i="1" dirty="0" smtClean="0"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latin typeface="Microsoft YaHei UI" pitchFamily="18" charset="0"/>
              <a:cs typeface="Microsoft YaHei UI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1" y="1876159"/>
            <a:ext cx="1981199" cy="97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612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7964" y="218042"/>
            <a:ext cx="1840247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formulation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69160" y="538000"/>
            <a:ext cx="371229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Symmetrically,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choose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loss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response: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3679" y="1120163"/>
            <a:ext cx="3042500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y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max{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−2y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}.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90573" y="1464954"/>
            <a:ext cx="663643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form: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24450" y="2644775"/>
            <a:ext cx="365700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(see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Figure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7.11)!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Hence,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same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50" y="1544121"/>
            <a:ext cx="1888540" cy="94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478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650" y="207982"/>
            <a:ext cx="1363707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game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67556" y="587375"/>
            <a:ext cx="3713894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maximizer)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determine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herself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 guarantees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outcome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67556" y="1196975"/>
            <a:ext cx="3866294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minimizer)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guarantee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 outcome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67556" y="1730375"/>
            <a:ext cx="3536224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uniquely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deﬁned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priori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wasn’t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certain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existed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u="sng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game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67556" y="2416175"/>
            <a:ext cx="3790094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example,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1/7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realized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 strategy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(3/7,4/7)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(2/7,5/7).</a:t>
            </a:r>
          </a:p>
        </p:txBody>
      </p:sp>
    </p:spTree>
    <p:extLst>
      <p:ext uri="{BB962C8B-B14F-4D97-AF65-F5344CB8AC3E}">
        <p14:creationId xmlns:p14="http://schemas.microsoft.com/office/powerpoint/2010/main" val="1473785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358775"/>
            <a:ext cx="2104679" cy="36679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Min-max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theorem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games</a:t>
            </a:r>
          </a:p>
          <a:p>
            <a:pPr>
              <a:lnSpc>
                <a:spcPts val="1601"/>
              </a:lnSpc>
              <a:tabLst>
                <a:tab pos="254178" algn="l"/>
              </a:tabLst>
            </a:pPr>
            <a:endParaRPr lang="en-US" altLang="zh-CN" sz="1000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23850" y="1654175"/>
            <a:ext cx="3778128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surprising,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left-hand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 her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presumably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right-hand side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ﬁrst.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Duality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equalizes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two.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1" y="885448"/>
            <a:ext cx="2895599" cy="46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1592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14450" y="1360773"/>
            <a:ext cx="1734449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259046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3" y="294071"/>
            <a:ext cx="1521250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description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47642" y="724897"/>
            <a:ext cx="3845605" cy="55403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u="sng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region,</a:t>
            </a:r>
            <a:endParaRPr lang="en-US" altLang="zh-CN" sz="1100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u="sng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neighbor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v’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v’</a:t>
            </a:r>
            <a:endParaRPr lang="en-US" altLang="zh-CN" sz="1100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355721" y="1364070"/>
            <a:ext cx="1885131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,...,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/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55722" y="1693041"/>
            <a:ext cx="3625727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represented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-tuple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plotted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-dimensional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space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186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720" y="207982"/>
            <a:ext cx="2058256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description (cont.)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47650" y="739775"/>
            <a:ext cx="3663166" cy="32832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11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involving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deﬁnes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hyperplane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space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i="1" baseline="-25000" dirty="0" smtClean="0"/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272331" y="1120775"/>
            <a:ext cx="3521785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corresponding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deﬁnes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half-space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 either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precisely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hyperplane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72331" y="1806575"/>
            <a:ext cx="4010713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region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program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speciﬁed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72331" y="1964535"/>
            <a:ext cx="3937719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intersection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corresponding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half-spaces,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convex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polyhedron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8993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" y="434975"/>
            <a:ext cx="4419498" cy="215444"/>
          </a:xfrm>
        </p:spPr>
        <p:txBody>
          <a:bodyPr/>
          <a:lstStyle/>
          <a:p>
            <a:r>
              <a:rPr lang="en-US" altLang="zh-CN" sz="1400" b="1" dirty="0" smtClean="0"/>
              <a:t>A polyhedron defined by seven inequalities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968376"/>
            <a:ext cx="4089297" cy="2040826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44575"/>
            <a:ext cx="3435350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16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7650" y="294345"/>
            <a:ext cx="3538982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neighbors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i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-dimensional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space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48872" y="739775"/>
            <a:ext cx="594715" cy="15622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Deﬁnition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5722" y="896004"/>
            <a:ext cx="3634862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unique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hyperplanes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meet.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38737" y="1393526"/>
            <a:ext cx="3711062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unique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satisﬁes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 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equality,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happens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46588" y="2042233"/>
            <a:ext cx="2771593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speciﬁed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inequalities.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55722" y="2352652"/>
            <a:ext cx="594715" cy="15622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Deﬁnition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42206" y="2508881"/>
            <a:ext cx="3707593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u="sng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neighbors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deﬁning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common.</a:t>
            </a:r>
          </a:p>
        </p:txBody>
      </p:sp>
    </p:spTree>
    <p:extLst>
      <p:ext uri="{BB962C8B-B14F-4D97-AF65-F5344CB8AC3E}">
        <p14:creationId xmlns:p14="http://schemas.microsoft.com/office/powerpoint/2010/main" val="404243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6"/>
            <a:ext cx="41148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closer look at the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96988"/>
            <a:ext cx="4015156" cy="17922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All we know so far of the simplex algorithm is the vague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geometric intuition  </a:t>
            </a:r>
            <a:r>
              <a:rPr sz="1100" dirty="0">
                <a:latin typeface="Tahoma"/>
                <a:cs typeface="Tahoma"/>
              </a:rPr>
              <a:t>that it keeps making local moves on the surface of a convex feasible region,  successively improving the objective function until it finally reaches the optimal  solution.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The behavior of simplex has an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elementary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interpretation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259715" indent="-171450">
              <a:lnSpc>
                <a:spcPts val="1400"/>
              </a:lnSpc>
              <a:spcBef>
                <a:spcPts val="555"/>
              </a:spcBef>
              <a:buFont typeface="Wingdings" panose="05000000000000000000" pitchFamily="2" charset="2"/>
              <a:buChar char="Ø"/>
            </a:pPr>
            <a:r>
              <a:rPr sz="1100" dirty="0">
                <a:latin typeface="Tahoma"/>
                <a:cs typeface="Tahoma"/>
              </a:rPr>
              <a:t>Start with zero flow.</a:t>
            </a:r>
          </a:p>
          <a:p>
            <a:pPr marL="259715" marR="548005" indent="-171450">
              <a:lnSpc>
                <a:spcPts val="1400"/>
              </a:lnSpc>
              <a:spcBef>
                <a:spcPts val="280"/>
              </a:spcBef>
              <a:buFont typeface="Wingdings" panose="05000000000000000000" pitchFamily="2" charset="2"/>
              <a:buChar char="Ø"/>
            </a:pPr>
            <a:r>
              <a:rPr sz="1100" dirty="0">
                <a:latin typeface="Tahoma"/>
                <a:cs typeface="Tahoma"/>
              </a:rPr>
              <a:t>Repeat: choose an appropriate path from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, and increase flow  along the edges of this path as much as </a:t>
            </a:r>
            <a:r>
              <a:rPr sz="1100" dirty="0" smtClean="0">
                <a:latin typeface="Tahoma"/>
                <a:cs typeface="Tahoma"/>
              </a:rPr>
              <a:t>possible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5474194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288790"/>
            <a:ext cx="1101264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03625" y="667517"/>
            <a:ext cx="2306722" cy="14661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iteration,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tasks: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3271" y="968375"/>
            <a:ext cx="3609963" cy="38475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current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halt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);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Determine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next.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0374" y="1425575"/>
            <a:ext cx="3631076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tasks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happens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elsewhere,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transform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coordinate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system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 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origin!</a:t>
            </a:r>
          </a:p>
        </p:txBody>
      </p:sp>
    </p:spTree>
    <p:extLst>
      <p:ext uri="{BB962C8B-B14F-4D97-AF65-F5344CB8AC3E}">
        <p14:creationId xmlns:p14="http://schemas.microsoft.com/office/powerpoint/2010/main" val="3008651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9235" y="288790"/>
            <a:ext cx="2333972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convenience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24848" y="663575"/>
            <a:ext cx="1998945" cy="14661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Suppose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generic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LP: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55722" y="1528426"/>
            <a:ext cx="2712281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vector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,...,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/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5722" y="1805885"/>
            <a:ext cx="370192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Suppose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certainly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unique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854839" y="2243633"/>
            <a:ext cx="833562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0,...,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/>
              <a:t>n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85282" y="2497026"/>
            <a:ext cx="492122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tight</a:t>
            </a:r>
            <a:r>
              <a:rPr lang="en-US" altLang="zh-CN" sz="9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004" y="816208"/>
            <a:ext cx="780709" cy="53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125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159932" y="2186990"/>
            <a:ext cx="17760" cy="91819"/>
          </a:xfrm>
          <a:custGeom>
            <a:avLst/>
            <a:gdLst>
              <a:gd name="connsiteX0" fmla="*/ 6350 w 17754"/>
              <a:gd name="connsiteY0" fmla="*/ 85344 h 91693"/>
              <a:gd name="connsiteX1" fmla="*/ 6350 w 17754"/>
              <a:gd name="connsiteY1" fmla="*/ 6350 h 916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91693">
                <a:moveTo>
                  <a:pt x="6350" y="853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3333B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162461" y="2189521"/>
            <a:ext cx="82947" cy="17778"/>
          </a:xfrm>
          <a:custGeom>
            <a:avLst/>
            <a:gdLst>
              <a:gd name="connsiteX0" fmla="*/ 6350 w 82918"/>
              <a:gd name="connsiteY0" fmla="*/ 6350 h 17754"/>
              <a:gd name="connsiteX1" fmla="*/ 76568 w 82918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918" h="17754">
                <a:moveTo>
                  <a:pt x="6350" y="6350"/>
                </a:moveTo>
                <a:lnTo>
                  <a:pt x="76568" y="6350"/>
                </a:lnTo>
              </a:path>
            </a:pathLst>
          </a:custGeom>
          <a:ln w="12700">
            <a:solidFill>
              <a:srgbClr val="3333B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162461" y="2263562"/>
            <a:ext cx="82947" cy="17778"/>
          </a:xfrm>
          <a:custGeom>
            <a:avLst/>
            <a:gdLst>
              <a:gd name="connsiteX0" fmla="*/ 6350 w 82918"/>
              <a:gd name="connsiteY0" fmla="*/ 6350 h 17754"/>
              <a:gd name="connsiteX1" fmla="*/ 76568 w 82918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918" h="17754">
                <a:moveTo>
                  <a:pt x="6350" y="6350"/>
                </a:moveTo>
                <a:lnTo>
                  <a:pt x="76568" y="6350"/>
                </a:lnTo>
              </a:path>
            </a:pathLst>
          </a:custGeom>
          <a:ln w="12700">
            <a:solidFill>
              <a:srgbClr val="3333B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235231" y="2186990"/>
            <a:ext cx="17760" cy="91819"/>
          </a:xfrm>
          <a:custGeom>
            <a:avLst/>
            <a:gdLst>
              <a:gd name="connsiteX0" fmla="*/ 6350 w 17754"/>
              <a:gd name="connsiteY0" fmla="*/ 85344 h 91693"/>
              <a:gd name="connsiteX1" fmla="*/ 6350 w 17754"/>
              <a:gd name="connsiteY1" fmla="*/ 6350 h 916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91693">
                <a:moveTo>
                  <a:pt x="6350" y="853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3333B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358775"/>
            <a:ext cx="1479123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Task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66688" y="815975"/>
            <a:ext cx="461665" cy="15622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55722" y="1002231"/>
            <a:ext cx="3533018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&gt;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55722" y="1404125"/>
            <a:ext cx="371897" cy="15622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Proof.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55723" y="1623800"/>
            <a:ext cx="3804209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considering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constraints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hope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better objective value.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366688" y="2142824"/>
            <a:ext cx="3690962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Conversely,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&gt;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increase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64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7650" y="288790"/>
            <a:ext cx="1479123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Task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7650" y="663575"/>
            <a:ext cx="3037691" cy="15622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&gt;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70137" y="918813"/>
            <a:ext cx="1724831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it?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50934" y="1196975"/>
            <a:ext cx="3639301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Until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hit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constraint.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release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constraint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800" i="1" baseline="-25000" dirty="0" smtClean="0"/>
              <a:t>i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800" i="1" baseline="-25000" dirty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until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previously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loose,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now becomes tight.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47650" y="1958975"/>
            <a:ext cx="3778127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again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new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7746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204528"/>
            <a:ext cx="3231526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our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current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i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elsewhere?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40989" y="596707"/>
            <a:ext cx="3716661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transform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shifting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coordinate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system 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,...,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/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local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view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”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30760" y="1150738"/>
            <a:ext cx="357449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coordinates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consist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(appropriately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scaled)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,...,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 smtClean="0"/>
              <a:t>n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hyperplanes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(inequalities)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deﬁne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enclose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8748" y="1766642"/>
            <a:ext cx="3521798" cy="38475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Speciﬁcally,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enclosing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·x</a:t>
            </a:r>
            <a:r>
              <a:rPr lang="en-US" altLang="zh-CN" sz="1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 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“wall”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601388" y="2192872"/>
            <a:ext cx="764633" cy="15622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i="1" dirty="0" err="1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i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·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8748" y="2416175"/>
            <a:ext cx="3738902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type,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wall,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deﬁne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/>
              <a:t>i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the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relationship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inverted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express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 function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/>
              <a:t>i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7671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24165" y="-3093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209033"/>
            <a:ext cx="1325684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Rewriting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23850" y="587375"/>
            <a:ext cx="2991203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rewrite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entire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terms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12629" y="730019"/>
            <a:ext cx="3592044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fundamentally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change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same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expresses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diﬀerent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coordinate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frame.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20793" y="1409142"/>
            <a:ext cx="3255699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revised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“local”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three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properties: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44653" y="1678710"/>
            <a:ext cx="3066545" cy="38475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includes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transformed versions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deﬁning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444653" y="2132512"/>
            <a:ext cx="1910779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itself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-space.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44653" y="2352959"/>
            <a:ext cx="3631793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3.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becomes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max           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i="1" baseline="-25000" dirty="0" smtClean="0"/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transformed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vector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9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2568575"/>
            <a:ext cx="95344" cy="11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370335"/>
            <a:ext cx="438150" cy="14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828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39294"/>
            <a:ext cx="2743200" cy="334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485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294344"/>
            <a:ext cx="1466748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starting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5723" y="672946"/>
            <a:ext cx="362572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34439" y="1120775"/>
            <a:ext cx="3723211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However,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turns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 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simplex!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722" y="1577975"/>
            <a:ext cx="2656176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program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standard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form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35680" y="1806575"/>
            <a:ext cx="1979709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 </a:t>
            </a:r>
            <a:r>
              <a:rPr lang="en-US" altLang="zh-CN" sz="1100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100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1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Ax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</a:t>
            </a:r>
          </a:p>
        </p:txBody>
      </p:sp>
    </p:spTree>
    <p:extLst>
      <p:ext uri="{BB962C8B-B14F-4D97-AF65-F5344CB8AC3E}">
        <p14:creationId xmlns:p14="http://schemas.microsoft.com/office/powerpoint/2010/main" val="2123917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1972" y="294344"/>
            <a:ext cx="2003754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starting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vertex (cont.)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89449" y="815975"/>
            <a:ext cx="3768202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right-hand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nonnegative: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baseline="-25000" dirty="0" smtClean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&lt;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multiply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-1.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98077" y="1450297"/>
            <a:ext cx="2077492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create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follows: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47252" y="1648704"/>
            <a:ext cx="368208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Create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artiﬁcial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,...,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 smtClean="0"/>
              <a:t>m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equations</a:t>
            </a:r>
            <a:r>
              <a:rPr lang="en-US" altLang="zh-CN" sz="9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9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476249" y="2107939"/>
            <a:ext cx="2657779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left-hand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equation.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76250" y="2339975"/>
            <a:ext cx="3135474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minimized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···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 smtClean="0"/>
              <a:t>m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004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7650" y="127174"/>
            <a:ext cx="2117567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starting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47639" y="434975"/>
            <a:ext cx="3557612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namely,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 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baseline="-25000" dirty="0" smtClean="0"/>
              <a:t>i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47639" y="989005"/>
            <a:ext cx="341630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obtain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solution. 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28978" y="1415509"/>
            <a:ext cx="3460598" cy="173897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 marL="228600" indent="-228600">
              <a:buAutoNum type="arabicPeriod"/>
              <a:tabLst>
                <a:tab pos="139798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/>
              <a:t>2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···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/>
              <a:t>m</a:t>
            </a:r>
            <a:r>
              <a:rPr lang="en-US" altLang="zh-CN" sz="1100" i="1" baseline="-25000" dirty="0"/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800" i="1" baseline="-25000" dirty="0" err="1" smtClean="0"/>
              <a:t>i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obtained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 simplex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 get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ignoring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dirty="0" err="1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>
                <a:tab pos="139798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 marL="228600" indent="-228600">
              <a:buAutoNum type="arabicPeriod" startAt="2"/>
              <a:tabLst>
                <a:tab pos="139798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turns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positive: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 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decided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 means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program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infeasible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nonzero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6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51" y="206376"/>
            <a:ext cx="39166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closer look at the algorithm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511175"/>
            <a:ext cx="4114800" cy="2385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There is just one complication.</a:t>
            </a:r>
          </a:p>
          <a:p>
            <a:pPr marL="246379">
              <a:lnSpc>
                <a:spcPts val="1400"/>
              </a:lnSpc>
              <a:spcBef>
                <a:spcPts val="315"/>
              </a:spcBef>
            </a:pPr>
            <a:r>
              <a:rPr sz="900" i="1" dirty="0">
                <a:latin typeface="Arial"/>
                <a:cs typeface="Arial"/>
              </a:rPr>
              <a:t>What if we </a:t>
            </a:r>
            <a:r>
              <a:rPr sz="900" i="1" dirty="0" smtClean="0">
                <a:latin typeface="Arial"/>
                <a:cs typeface="Arial"/>
              </a:rPr>
              <a:t>choose a path </a:t>
            </a:r>
            <a:r>
              <a:rPr sz="900" i="1" dirty="0">
                <a:latin typeface="Arial"/>
                <a:cs typeface="Arial"/>
              </a:rPr>
              <a:t>that blocks all other paths?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1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Simplex gets around this problem by also allowing paths to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cancel </a:t>
            </a:r>
            <a:r>
              <a:rPr sz="900" i="1" dirty="0" smtClean="0">
                <a:solidFill>
                  <a:srgbClr val="0000FF"/>
                </a:solidFill>
                <a:latin typeface="Arial"/>
                <a:cs typeface="Arial"/>
              </a:rPr>
              <a:t>existing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flow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12700" marR="247650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To summarize, in each iteration simplex looks for an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-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path whose edges  (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>
                <a:latin typeface="Tahoma"/>
                <a:cs typeface="Tahoma"/>
              </a:rPr>
              <a:t>) can be of two types:</a:t>
            </a:r>
          </a:p>
          <a:p>
            <a:pPr marL="246379" indent="-14922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>
                <a:latin typeface="Tahoma"/>
                <a:cs typeface="Tahoma"/>
              </a:rPr>
              <a:t>) is in the original network, and is not yet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at full </a:t>
            </a:r>
            <a:r>
              <a:rPr sz="900" i="1" dirty="0" smtClean="0">
                <a:solidFill>
                  <a:srgbClr val="0000FF"/>
                </a:solidFill>
                <a:latin typeface="Arial"/>
                <a:cs typeface="Arial"/>
              </a:rPr>
              <a:t>capacity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246379" marR="100330" indent="-149225">
              <a:lnSpc>
                <a:spcPts val="14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900" dirty="0">
                <a:latin typeface="Tahoma"/>
                <a:cs typeface="Tahoma"/>
              </a:rPr>
              <a:t>The reverse edge (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dirty="0">
                <a:latin typeface="Tahoma"/>
                <a:cs typeface="Tahoma"/>
              </a:rPr>
              <a:t>) is in the original network, and there is some flow  along it.</a:t>
            </a:r>
          </a:p>
          <a:p>
            <a:pPr marL="12700" marR="118110">
              <a:lnSpc>
                <a:spcPts val="1400"/>
              </a:lnSpc>
              <a:spcBef>
                <a:spcPts val="300"/>
              </a:spcBef>
            </a:pPr>
            <a:r>
              <a:rPr sz="900" dirty="0">
                <a:latin typeface="Tahoma"/>
                <a:cs typeface="Tahoma"/>
              </a:rPr>
              <a:t>If the current flow is </a:t>
            </a:r>
            <a:r>
              <a:rPr sz="900" i="1" dirty="0">
                <a:latin typeface="Arial"/>
                <a:cs typeface="Arial"/>
              </a:rPr>
              <a:t>f </a:t>
            </a:r>
            <a:r>
              <a:rPr sz="900" dirty="0">
                <a:latin typeface="Tahoma"/>
                <a:cs typeface="Tahoma"/>
              </a:rPr>
              <a:t>, then in the first case, edge (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>
                <a:latin typeface="Tahoma"/>
                <a:cs typeface="Tahoma"/>
              </a:rPr>
              <a:t>) can handle up to 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uv </a:t>
            </a:r>
            <a:r>
              <a:rPr sz="1350" baseline="6172" dirty="0">
                <a:solidFill>
                  <a:srgbClr val="FF0000"/>
                </a:solidFill>
                <a:latin typeface="Lucida Sans Unicode"/>
                <a:cs typeface="Lucida Sans Unicode"/>
              </a:rPr>
              <a:t>−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uv </a:t>
            </a:r>
            <a:r>
              <a:rPr sz="1350" baseline="6172" dirty="0">
                <a:latin typeface="Tahoma"/>
                <a:cs typeface="Tahoma"/>
              </a:rPr>
              <a:t>additional units of flow, and in the second case, up to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vu </a:t>
            </a:r>
            <a:r>
              <a:rPr sz="1350" baseline="6172" dirty="0">
                <a:latin typeface="Tahoma"/>
                <a:cs typeface="Tahoma"/>
              </a:rPr>
              <a:t>additional  </a:t>
            </a:r>
            <a:r>
              <a:rPr sz="900" dirty="0">
                <a:latin typeface="Tahoma"/>
                <a:cs typeface="Tahoma"/>
              </a:rPr>
              <a:t>units (canceling all or part of the existing flow on </a:t>
            </a:r>
            <a:r>
              <a:rPr sz="900" dirty="0" smtClean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dirty="0">
                <a:latin typeface="Tahoma"/>
                <a:cs typeface="Tahoma"/>
              </a:rPr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1563288930"/>
      </p:ext>
    </p:extLst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12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207982"/>
            <a:ext cx="899285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Degeneracy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48907" y="511175"/>
            <a:ext cx="3708744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degenerate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intersection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polyhedron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n+1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48907" y="968375"/>
            <a:ext cx="3708743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Algebraically,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means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n+1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 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corresponding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system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unknowns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we’ll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n+1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722" y="1730369"/>
            <a:ext cx="3701928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serious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return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suboptimal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degenerate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 simply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neighbors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identical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better objective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57131" y="2416175"/>
            <a:ext cx="377672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modify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detects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degeneracy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continues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hop 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despite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improvement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end up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looping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forever.</a:t>
            </a:r>
          </a:p>
        </p:txBody>
      </p:sp>
    </p:spTree>
    <p:extLst>
      <p:ext uri="{BB962C8B-B14F-4D97-AF65-F5344CB8AC3E}">
        <p14:creationId xmlns:p14="http://schemas.microsoft.com/office/powerpoint/2010/main" val="3246672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207982"/>
            <a:ext cx="1550104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Degeneracy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48536" y="587375"/>
            <a:ext cx="2234586" cy="14661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perturbation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48536" y="892175"/>
            <a:ext cx="2951129" cy="15449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change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baseline="-25000" dirty="0" smtClean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tiny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random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amount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±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ε</a:t>
            </a:r>
            <a:r>
              <a:rPr lang="en-US" altLang="zh-CN" sz="1100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33052" y="1196975"/>
            <a:ext cx="3495998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change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essence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ε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tiny,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eﬀect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diﬀerentiating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systems.</a:t>
            </a:r>
          </a:p>
        </p:txBody>
      </p:sp>
    </p:spTree>
    <p:extLst>
      <p:ext uri="{BB962C8B-B14F-4D97-AF65-F5344CB8AC3E}">
        <p14:creationId xmlns:p14="http://schemas.microsoft.com/office/powerpoint/2010/main" val="34743857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2502" y="288789"/>
            <a:ext cx="1216680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Unboundedness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22502" y="587375"/>
            <a:ext cx="3683435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unbounded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made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arbitrarily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large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problem).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21092" y="1196975"/>
            <a:ext cx="3625727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discover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neighborhood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vertex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notice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another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leads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underdetermined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system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inﬁnity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04810" y="2035175"/>
            <a:ext cx="365829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test)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space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contains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whole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 across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larger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larger,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25224" y="2729191"/>
            <a:ext cx="2297104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halts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complains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05640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6504" y="207982"/>
            <a:ext cx="2172069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5723" y="635875"/>
            <a:ext cx="3712555" cy="14661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generic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program: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40559" y="823138"/>
            <a:ext cx="1986121" cy="18726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11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 </a:t>
            </a:r>
            <a:r>
              <a:rPr lang="en-US" altLang="zh-CN" sz="1100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100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1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8751" y="1044575"/>
            <a:ext cx="362572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variables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contains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inequality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constraints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?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8751" y="1501775"/>
            <a:ext cx="3496150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proceeds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8751" y="1806575"/>
            <a:ext cx="374952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current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i.e.,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unique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inequality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constraints 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satisﬁed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equality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neighbors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shares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n−1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 inequalities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·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neighbors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5411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1423" y="294344"/>
            <a:ext cx="2709075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simplex (cont.)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91423" y="663575"/>
            <a:ext cx="384242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naive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iteration: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potential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neighbor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whether 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polyhedron,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(2)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determine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8972" y="1327874"/>
            <a:ext cx="374867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(2)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involves: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solve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system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equations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result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08972" y="1891996"/>
            <a:ext cx="374867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Gaussian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elimination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latin typeface="Microsoft YaHei UI" pitchFamily="18" charset="0"/>
                <a:cs typeface="Microsoft YaHei UI" pitchFamily="18" charset="0"/>
              </a:rPr>
              <a:t>O(</a:t>
            </a:r>
            <a:r>
              <a:rPr lang="en-US" altLang="zh-CN" sz="1100" i="1" dirty="0"/>
              <a:t>n</a:t>
            </a:r>
            <a:r>
              <a:rPr lang="en-US" altLang="zh-CN" sz="1100" baseline="30000" dirty="0"/>
              <a:t>3</a:t>
            </a:r>
            <a:r>
              <a:rPr lang="en-US" altLang="zh-CN" sz="1100" dirty="0"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total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</a:t>
            </a:r>
            <a:r>
              <a:rPr lang="en-US" altLang="zh-CN" sz="1100" i="1" dirty="0"/>
              <a:t>mn</a:t>
            </a:r>
            <a:r>
              <a:rPr lang="en-US" altLang="zh-CN" sz="1100" baseline="30000" dirty="0"/>
              <a:t>4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per iteration.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097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8658" y="214619"/>
            <a:ext cx="2822889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5723" y="576886"/>
            <a:ext cx="2984791" cy="16911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way: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/>
              <a:t>mn</a:t>
            </a:r>
            <a:r>
              <a:rPr lang="en-US" altLang="zh-CN" sz="1100" baseline="30000" dirty="0"/>
              <a:t>4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improved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26726" y="892175"/>
            <a:ext cx="3805192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Recall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local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view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per-iteration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overhead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rewriting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LP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terms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current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coordinates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O((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+n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local view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changes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slightly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iterations,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deﬁning inequalities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28659" y="1806576"/>
            <a:ext cx="365337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Next,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select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neighbor,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recall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(local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objective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55723" y="2574127"/>
            <a:ext cx="2877391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i="1" baseline="-25000" dirty="0" smtClean="0"/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855" y="2266093"/>
            <a:ext cx="926940" cy="142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123" y="2195063"/>
            <a:ext cx="304905" cy="119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0768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8658" y="214619"/>
            <a:ext cx="2822889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28658" y="739775"/>
            <a:ext cx="350091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immediately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identiﬁes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promising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  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current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halts).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8294" y="1463274"/>
            <a:ext cx="3596956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rewritten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terms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-coordinates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determine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 inequality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violated.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indeﬁnitely,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 unbounded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14" y="951530"/>
            <a:ext cx="332483" cy="13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9078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358775"/>
            <a:ext cx="2822889" cy="802816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  <a:p>
            <a:pPr>
              <a:lnSpc>
                <a:spcPts val="1001"/>
              </a:lnSpc>
            </a:pPr>
            <a:endParaRPr lang="en-US" altLang="zh-CN" dirty="0" smtClean="0"/>
          </a:p>
          <a:p>
            <a:pPr>
              <a:lnSpc>
                <a:spcPts val="1001"/>
              </a:lnSpc>
            </a:pPr>
            <a:endParaRPr lang="en-US" altLang="zh-CN" dirty="0" smtClean="0"/>
          </a:p>
          <a:p>
            <a:pPr>
              <a:lnSpc>
                <a:spcPts val="1401"/>
              </a:lnSpc>
              <a:tabLst>
                <a:tab pos="254178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be?</a:t>
            </a:r>
          </a:p>
          <a:p>
            <a:pPr>
              <a:lnSpc>
                <a:spcPts val="1601"/>
              </a:lnSpc>
              <a:tabLst>
                <a:tab pos="254178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 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44743" y="1165543"/>
            <a:ext cx="3549527" cy="2015969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tabLst>
                <a:tab pos="38127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i.e.,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>
                <a:tab pos="38127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38127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examples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 does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iterations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>
                <a:tab pos="38127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38127" algn="l"/>
              </a:tabLst>
            </a:pP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exponential-time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>
                <a:tab pos="38127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38127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However,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examples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occur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practice,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fact 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widely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used.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935412"/>
            <a:ext cx="360922" cy="24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8700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85850" y="1349375"/>
            <a:ext cx="2208874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Postscript: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3235563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7650" y="207982"/>
            <a:ext cx="1811393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ultimate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application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7651" y="663575"/>
            <a:ext cx="381000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Boolean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types.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76250" y="1120775"/>
            <a:ext cx="3119444" cy="55403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indegree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false.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indegree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indegree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722" y="1931129"/>
            <a:ext cx="3122650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addition,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designated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37408" y="2187575"/>
            <a:ext cx="3397128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following: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laws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Boolean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logic 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applied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topological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evaluate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true?</a:t>
            </a:r>
          </a:p>
        </p:txBody>
      </p:sp>
    </p:spTree>
    <p:extLst>
      <p:ext uri="{BB962C8B-B14F-4D97-AF65-F5344CB8AC3E}">
        <p14:creationId xmlns:p14="http://schemas.microsoft.com/office/powerpoint/2010/main" val="220840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6"/>
            <a:ext cx="410504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closer look at the algorithm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48721"/>
            <a:ext cx="3914140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These flow-increasing opportunities can be captured in a </a:t>
            </a:r>
            <a:r>
              <a:rPr sz="900" b="1" dirty="0">
                <a:latin typeface="Gill Sans MT"/>
                <a:cs typeface="Gill Sans MT"/>
              </a:rPr>
              <a:t>residual network 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900" i="1" baseline="37037" dirty="0">
                <a:solidFill>
                  <a:srgbClr val="FF0000"/>
                </a:solidFill>
                <a:latin typeface="Lucida Sans"/>
                <a:cs typeface="Lucida Sans"/>
              </a:rPr>
              <a:t>f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= 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900" i="1" baseline="37037" dirty="0">
                <a:solidFill>
                  <a:srgbClr val="FF0000"/>
                </a:solidFill>
                <a:latin typeface="Lucida Sans"/>
                <a:cs typeface="Lucida Sans"/>
              </a:rPr>
              <a:t>f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, which has exactly the two types of edges listed, with residual  capacities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900" i="1" baseline="37037" dirty="0">
                <a:solidFill>
                  <a:srgbClr val="FF0000"/>
                </a:solidFill>
                <a:latin typeface="Lucida Sans"/>
                <a:cs typeface="Lucida Sans"/>
              </a:rPr>
              <a:t>f </a:t>
            </a:r>
            <a:r>
              <a:rPr sz="900" dirty="0">
                <a:latin typeface="Tahoma"/>
                <a:cs typeface="Tahoma"/>
              </a:rPr>
              <a:t>:</a:t>
            </a:r>
          </a:p>
          <a:p>
            <a:pPr marL="989330">
              <a:lnSpc>
                <a:spcPts val="1400"/>
              </a:lnSpc>
              <a:spcBef>
                <a:spcPts val="209"/>
              </a:spcBef>
              <a:tabLst>
                <a:tab pos="1617980" algn="l"/>
              </a:tabLst>
            </a:pPr>
            <a:r>
              <a:rPr sz="1350" i="1" baseline="6172" dirty="0" err="1" smtClean="0">
                <a:latin typeface="Arial"/>
                <a:cs typeface="Arial"/>
              </a:rPr>
              <a:t>c</a:t>
            </a:r>
            <a:r>
              <a:rPr sz="600" i="1" dirty="0" err="1" smtClean="0">
                <a:latin typeface="Lucida Sans"/>
                <a:cs typeface="Lucida Sans"/>
              </a:rPr>
              <a:t>uv</a:t>
            </a:r>
            <a:r>
              <a:rPr sz="600" i="1" dirty="0" smtClean="0">
                <a:latin typeface="Lucida Sans"/>
                <a:cs typeface="Lucida Sans"/>
              </a:rPr>
              <a:t>  </a:t>
            </a:r>
            <a:r>
              <a:rPr sz="1350" baseline="6172" dirty="0">
                <a:latin typeface="Lucida Sans Unicode"/>
                <a:cs typeface="Lucida Sans Unicode"/>
              </a:rPr>
              <a:t>− </a:t>
            </a:r>
            <a:r>
              <a:rPr sz="1350" i="1" baseline="6172" dirty="0">
                <a:latin typeface="Arial"/>
                <a:cs typeface="Arial"/>
              </a:rPr>
              <a:t>f</a:t>
            </a:r>
            <a:r>
              <a:rPr sz="600" i="1" dirty="0">
                <a:latin typeface="Lucida Sans"/>
                <a:cs typeface="Lucida Sans"/>
              </a:rPr>
              <a:t>uv	</a:t>
            </a:r>
            <a:r>
              <a:rPr sz="1350" baseline="6172" dirty="0">
                <a:latin typeface="Tahoma"/>
                <a:cs typeface="Tahoma"/>
              </a:rPr>
              <a:t>if (</a:t>
            </a:r>
            <a:r>
              <a:rPr sz="1350" i="1" baseline="6172" dirty="0">
                <a:latin typeface="Arial"/>
                <a:cs typeface="Arial"/>
              </a:rPr>
              <a:t>u</a:t>
            </a:r>
            <a:r>
              <a:rPr sz="1350" i="1" baseline="6172" dirty="0">
                <a:latin typeface="Verdana"/>
                <a:cs typeface="Verdana"/>
              </a:rPr>
              <a:t>, </a:t>
            </a:r>
            <a:r>
              <a:rPr sz="1350" i="1" baseline="6172" dirty="0">
                <a:latin typeface="Arial"/>
                <a:cs typeface="Arial"/>
              </a:rPr>
              <a:t>v </a:t>
            </a:r>
            <a:r>
              <a:rPr sz="1350" baseline="6172" dirty="0">
                <a:latin typeface="Tahoma"/>
                <a:cs typeface="Tahoma"/>
              </a:rPr>
              <a:t>) </a:t>
            </a:r>
            <a:r>
              <a:rPr sz="1350" baseline="6172" dirty="0">
                <a:latin typeface="Lucida Sans Unicode"/>
                <a:cs typeface="Lucida Sans Unicode"/>
              </a:rPr>
              <a:t>∈ </a:t>
            </a:r>
            <a:r>
              <a:rPr sz="1350" i="1" baseline="6172" dirty="0">
                <a:latin typeface="Arial"/>
                <a:cs typeface="Arial"/>
              </a:rPr>
              <a:t>E  </a:t>
            </a:r>
            <a:r>
              <a:rPr sz="1350" baseline="6172" dirty="0">
                <a:latin typeface="Tahoma"/>
                <a:cs typeface="Tahoma"/>
              </a:rPr>
              <a:t>and </a:t>
            </a:r>
            <a:r>
              <a:rPr sz="1350" i="1" baseline="6172" dirty="0">
                <a:latin typeface="Arial"/>
                <a:cs typeface="Arial"/>
              </a:rPr>
              <a:t>f</a:t>
            </a:r>
            <a:r>
              <a:rPr sz="600" i="1" dirty="0">
                <a:latin typeface="Lucida Sans"/>
                <a:cs typeface="Lucida Sans"/>
              </a:rPr>
              <a:t>uv  </a:t>
            </a:r>
            <a:r>
              <a:rPr sz="1350" i="1" baseline="6172" dirty="0">
                <a:latin typeface="Verdana"/>
                <a:cs typeface="Verdana"/>
              </a:rPr>
              <a:t>&lt; </a:t>
            </a:r>
            <a:r>
              <a:rPr sz="1350" i="1" baseline="6172" dirty="0">
                <a:latin typeface="Arial"/>
                <a:cs typeface="Arial"/>
              </a:rPr>
              <a:t>c</a:t>
            </a:r>
            <a:r>
              <a:rPr sz="600" i="1" dirty="0">
                <a:latin typeface="Lucida Sans"/>
                <a:cs typeface="Lucida Sans"/>
              </a:rPr>
              <a:t>uv</a:t>
            </a:r>
            <a:endParaRPr sz="6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8450" y="1382255"/>
            <a:ext cx="140335" cy="160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i="1" baseline="6172" dirty="0">
                <a:latin typeface="Arial"/>
                <a:cs typeface="Arial"/>
              </a:rPr>
              <a:t>f</a:t>
            </a:r>
            <a:r>
              <a:rPr sz="600" i="1" dirty="0">
                <a:latin typeface="Lucida Sans"/>
                <a:cs typeface="Lucida Sans"/>
              </a:rPr>
              <a:t>vu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3170" y="1382255"/>
            <a:ext cx="141867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baseline="6172" dirty="0">
                <a:latin typeface="Tahoma"/>
                <a:cs typeface="Tahoma"/>
              </a:rPr>
              <a:t>if (</a:t>
            </a:r>
            <a:r>
              <a:rPr sz="1350" i="1" baseline="6172" dirty="0">
                <a:latin typeface="Arial"/>
                <a:cs typeface="Arial"/>
              </a:rPr>
              <a:t>v</a:t>
            </a:r>
            <a:r>
              <a:rPr sz="1350" i="1" baseline="6172" dirty="0">
                <a:latin typeface="Verdana"/>
                <a:cs typeface="Verdana"/>
              </a:rPr>
              <a:t>, </a:t>
            </a:r>
            <a:r>
              <a:rPr sz="1350" i="1" baseline="6172" dirty="0">
                <a:latin typeface="Arial"/>
                <a:cs typeface="Arial"/>
              </a:rPr>
              <a:t>u</a:t>
            </a:r>
            <a:r>
              <a:rPr sz="1350" baseline="6172" dirty="0">
                <a:latin typeface="Tahoma"/>
                <a:cs typeface="Tahoma"/>
              </a:rPr>
              <a:t>) </a:t>
            </a:r>
            <a:r>
              <a:rPr sz="1350" baseline="6172" dirty="0">
                <a:latin typeface="Lucida Sans Unicode"/>
                <a:cs typeface="Lucida Sans Unicode"/>
              </a:rPr>
              <a:t>∈ </a:t>
            </a:r>
            <a:r>
              <a:rPr sz="1350" i="1" baseline="6172" dirty="0">
                <a:latin typeface="Arial"/>
                <a:cs typeface="Arial"/>
              </a:rPr>
              <a:t>E  </a:t>
            </a:r>
            <a:r>
              <a:rPr sz="1350" baseline="6172" dirty="0">
                <a:latin typeface="Tahoma"/>
                <a:cs typeface="Tahoma"/>
              </a:rPr>
              <a:t>and </a:t>
            </a:r>
            <a:r>
              <a:rPr sz="1350" i="1" baseline="6172" dirty="0">
                <a:latin typeface="Arial"/>
                <a:cs typeface="Arial"/>
              </a:rPr>
              <a:t>f</a:t>
            </a:r>
            <a:r>
              <a:rPr sz="600" i="1" dirty="0">
                <a:latin typeface="Lucida Sans"/>
                <a:cs typeface="Lucida Sans"/>
              </a:rPr>
              <a:t>vu  </a:t>
            </a:r>
            <a:r>
              <a:rPr sz="1350" i="1" baseline="6172" dirty="0">
                <a:latin typeface="Verdana"/>
                <a:cs typeface="Verdana"/>
              </a:rPr>
              <a:t>&gt; </a:t>
            </a:r>
            <a:r>
              <a:rPr sz="1350" baseline="6172" dirty="0">
                <a:latin typeface="Tahoma"/>
                <a:cs typeface="Tahoma"/>
              </a:rPr>
              <a:t>0.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9558" y="1730375"/>
            <a:ext cx="4023133" cy="1410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6865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Thus we can equivalently think of simplex as choosing an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-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path in the  residual network.</a:t>
            </a:r>
          </a:p>
          <a:p>
            <a:pPr marL="12700" marR="205104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By simulating the behavior of simplex, we get a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direct algorithm </a:t>
            </a:r>
            <a:r>
              <a:rPr sz="900" dirty="0">
                <a:latin typeface="Tahoma"/>
                <a:cs typeface="Tahoma"/>
              </a:rPr>
              <a:t>for solving  max-flow.</a:t>
            </a: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It proceeds in iterations, each time explicitly constructing </a:t>
            </a:r>
            <a:r>
              <a:rPr sz="900" i="1" dirty="0">
                <a:latin typeface="Arial"/>
                <a:cs typeface="Arial"/>
              </a:rPr>
              <a:t>G</a:t>
            </a:r>
            <a:r>
              <a:rPr sz="900" i="1" baseline="37037" dirty="0">
                <a:latin typeface="Lucida Sans"/>
                <a:cs typeface="Lucida Sans"/>
              </a:rPr>
              <a:t>f </a:t>
            </a:r>
            <a:r>
              <a:rPr sz="900" dirty="0">
                <a:latin typeface="Tahoma"/>
                <a:cs typeface="Tahoma"/>
              </a:rPr>
              <a:t>, finding a suitable 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-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path in </a:t>
            </a:r>
            <a:r>
              <a:rPr sz="900" i="1" dirty="0">
                <a:latin typeface="Arial"/>
                <a:cs typeface="Arial"/>
              </a:rPr>
              <a:t>G</a:t>
            </a:r>
            <a:r>
              <a:rPr sz="900" i="1" baseline="37037" dirty="0">
                <a:latin typeface="Lucida Sans"/>
                <a:cs typeface="Lucida Sans"/>
              </a:rPr>
              <a:t>f </a:t>
            </a:r>
            <a:r>
              <a:rPr sz="900" dirty="0">
                <a:latin typeface="Tahoma"/>
                <a:cs typeface="Tahoma"/>
              </a:rPr>
              <a:t>by using, say, a linear-time breadth-first search, and halting if  there is no longer any such path along which flow can </a:t>
            </a:r>
            <a:r>
              <a:rPr sz="900" dirty="0" smtClean="0">
                <a:latin typeface="Tahoma"/>
                <a:cs typeface="Tahoma"/>
              </a:rPr>
              <a:t>be </a:t>
            </a:r>
            <a:r>
              <a:rPr sz="900" dirty="0">
                <a:latin typeface="Tahoma"/>
                <a:cs typeface="Tahoma"/>
              </a:rPr>
              <a:t>increased.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505" y="1212514"/>
            <a:ext cx="11282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076"/>
      </p:ext>
    </p:extLst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80381" y="224679"/>
            <a:ext cx="1189428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formulation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48132" y="587374"/>
            <a:ext cx="3654847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Create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>
                <a:solidFill>
                  <a:srgbClr val="FF0000"/>
                </a:solidFill>
              </a:rPr>
              <a:t>g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constraints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8132" y="864406"/>
            <a:ext cx="2712281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additional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constraints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type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28155" y="1120775"/>
            <a:ext cx="1053173" cy="31550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  <a:p>
            <a:pPr>
              <a:lnSpc>
                <a:spcPts val="13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false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8132" y="1548332"/>
            <a:ext cx="3746218" cy="55403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/>
              <a:t>OR gate with inputs </a:t>
            </a:r>
            <a:r>
              <a:rPr lang="en-US" altLang="zh-CN" sz="1100" i="1" dirty="0"/>
              <a:t>h</a:t>
            </a:r>
            <a:r>
              <a:rPr lang="en-US" altLang="zh-CN" sz="1100" dirty="0"/>
              <a:t> and </a:t>
            </a:r>
            <a:r>
              <a:rPr lang="en-US" altLang="zh-CN" sz="1100" i="1" dirty="0" smtClean="0"/>
              <a:t>h’ </a:t>
            </a:r>
            <a:r>
              <a:rPr lang="en-US" altLang="zh-CN" sz="1100" dirty="0"/>
              <a:t>: 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≥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h</a:t>
            </a:r>
            <a:r>
              <a:rPr lang="en-US" altLang="zh-CN" sz="1100" i="1" baseline="-25000" dirty="0" smtClean="0"/>
              <a:t> </a:t>
            </a:r>
            <a:r>
              <a:rPr lang="en-US" altLang="zh-CN" sz="1100" i="1" dirty="0" smtClean="0"/>
              <a:t>,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≥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h</a:t>
            </a:r>
            <a:r>
              <a:rPr lang="en-US" altLang="zh-CN" sz="1100" i="1" baseline="-25000" dirty="0" smtClean="0"/>
              <a:t>’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,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≤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h</a:t>
            </a:r>
            <a:r>
              <a:rPr lang="en-US" altLang="zh-CN" sz="1100" i="1" dirty="0"/>
              <a:t> +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h</a:t>
            </a:r>
            <a:r>
              <a:rPr lang="en-US" altLang="zh-CN" sz="1100" i="1" baseline="-25000" dirty="0" smtClean="0"/>
              <a:t>’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.</a:t>
            </a:r>
            <a:endParaRPr lang="zh-CN" altLang="zh-CN" sz="1100" dirty="0"/>
          </a:p>
          <a:p>
            <a:r>
              <a:rPr lang="en-US" altLang="zh-CN" sz="1100" dirty="0"/>
              <a:t>AND gate with inputs </a:t>
            </a:r>
            <a:r>
              <a:rPr lang="en-US" altLang="zh-CN" sz="1100" i="1" dirty="0"/>
              <a:t>h</a:t>
            </a:r>
            <a:r>
              <a:rPr lang="en-US" altLang="zh-CN" sz="1100" dirty="0"/>
              <a:t> and </a:t>
            </a:r>
            <a:r>
              <a:rPr lang="en-US" altLang="zh-CN" sz="1100" i="1" dirty="0" smtClean="0"/>
              <a:t>h’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: 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g</a:t>
            </a:r>
            <a:r>
              <a:rPr lang="en-US" altLang="zh-CN" sz="1100" i="1" dirty="0"/>
              <a:t> </a:t>
            </a:r>
            <a:r>
              <a:rPr lang="en-US" altLang="zh-CN" sz="1100" i="1" dirty="0" smtClean="0"/>
              <a:t>≤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h</a:t>
            </a:r>
            <a:r>
              <a:rPr lang="en-US" altLang="zh-CN" sz="1100" i="1" baseline="-25000" dirty="0" smtClean="0"/>
              <a:t> </a:t>
            </a:r>
            <a:r>
              <a:rPr lang="en-US" altLang="zh-CN" sz="1100" i="1" dirty="0" smtClean="0"/>
              <a:t>,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g</a:t>
            </a:r>
            <a:r>
              <a:rPr lang="en-US" altLang="zh-CN" sz="1100" i="1" dirty="0"/>
              <a:t> </a:t>
            </a:r>
            <a:r>
              <a:rPr lang="en-US" altLang="zh-CN" sz="1100" i="1" dirty="0" smtClean="0"/>
              <a:t>≤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h</a:t>
            </a:r>
            <a:r>
              <a:rPr lang="en-US" altLang="zh-CN" sz="1100" i="1" baseline="-25000" dirty="0" smtClean="0"/>
              <a:t>’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,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≥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h</a:t>
            </a:r>
            <a:r>
              <a:rPr lang="en-US" altLang="zh-CN" sz="1100" i="1" dirty="0"/>
              <a:t> +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h</a:t>
            </a:r>
            <a:r>
              <a:rPr lang="en-US" altLang="zh-CN" sz="1100" i="1" baseline="-25000" dirty="0" smtClean="0"/>
              <a:t>’</a:t>
            </a:r>
            <a:r>
              <a:rPr lang="en-US" altLang="zh-CN" sz="1100" i="1" dirty="0" smtClean="0"/>
              <a:t> 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− 1.</a:t>
            </a:r>
            <a:endParaRPr lang="zh-CN" altLang="zh-CN" sz="1100" dirty="0"/>
          </a:p>
          <a:p>
            <a:r>
              <a:rPr lang="en-US" altLang="zh-CN" sz="1100" dirty="0"/>
              <a:t>NOT gate with input</a:t>
            </a:r>
            <a:r>
              <a:rPr lang="en-US" altLang="zh-CN" sz="1100" i="1" dirty="0"/>
              <a:t> h</a:t>
            </a:r>
            <a:r>
              <a:rPr lang="en-US" altLang="zh-CN" sz="1100" dirty="0"/>
              <a:t>: 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g</a:t>
            </a:r>
            <a:r>
              <a:rPr lang="en-US" altLang="zh-CN" sz="1100" i="1" dirty="0"/>
              <a:t>  = 1 −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h</a:t>
            </a:r>
            <a:r>
              <a:rPr lang="en-US" altLang="zh-CN" sz="1100" dirty="0"/>
              <a:t>.</a:t>
            </a:r>
            <a:endParaRPr lang="zh-CN" altLang="zh-CN" sz="1100" dirty="0"/>
          </a:p>
        </p:txBody>
      </p:sp>
      <p:sp>
        <p:nvSpPr>
          <p:cNvPr id="8" name="TextBox 1"/>
          <p:cNvSpPr txBox="1"/>
          <p:nvPr/>
        </p:nvSpPr>
        <p:spPr>
          <a:xfrm>
            <a:off x="148132" y="2220630"/>
            <a:ext cx="3909518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constraints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 false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maximize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anything,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answer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corresponding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 gate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35195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282575"/>
            <a:ext cx="1112484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generality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5723" y="587375"/>
            <a:ext cx="3645227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sense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solvable 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time!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1332" y="1044575"/>
            <a:ext cx="3549529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After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eventually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computer,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computer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 ultimately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Boolean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combinational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implemented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chip.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30805" y="1654175"/>
            <a:ext cx="3708102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rendered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Boolean circuit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consisting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copies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computer’s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circuit,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 per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layer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compute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values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next.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26415" y="2520160"/>
            <a:ext cx="3574446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Hence,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programming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means 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solved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do!</a:t>
            </a:r>
          </a:p>
        </p:txBody>
      </p:sp>
    </p:spTree>
    <p:extLst>
      <p:ext uri="{BB962C8B-B14F-4D97-AF65-F5344CB8AC3E}">
        <p14:creationId xmlns:p14="http://schemas.microsoft.com/office/powerpoint/2010/main" val="235361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5"/>
            <a:ext cx="38862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Cuts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815975"/>
            <a:ext cx="3938956" cy="216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 truly remarkable fact:</a:t>
            </a:r>
          </a:p>
          <a:p>
            <a:pPr marL="246379" marR="243204">
              <a:lnSpc>
                <a:spcPts val="1400"/>
              </a:lnSpc>
              <a:spcBef>
                <a:spcPts val="300"/>
              </a:spcBef>
            </a:pPr>
            <a:r>
              <a:rPr sz="1100" i="1" dirty="0">
                <a:latin typeface="Arial"/>
                <a:cs typeface="Arial"/>
              </a:rPr>
              <a:t>not only does simplex correctly compute a maximum flow, but it also </a:t>
            </a:r>
            <a:r>
              <a:rPr sz="1100" i="1" dirty="0" smtClean="0">
                <a:latin typeface="Arial"/>
                <a:cs typeface="Arial"/>
              </a:rPr>
              <a:t>generates </a:t>
            </a:r>
            <a:r>
              <a:rPr sz="1100" i="1" dirty="0">
                <a:latin typeface="Arial"/>
                <a:cs typeface="Arial"/>
              </a:rPr>
              <a:t>a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short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proof of the optimality </a:t>
            </a:r>
            <a:r>
              <a:rPr sz="1100" i="1" dirty="0">
                <a:latin typeface="Arial"/>
                <a:cs typeface="Arial"/>
              </a:rPr>
              <a:t>of this </a:t>
            </a:r>
            <a:r>
              <a:rPr sz="1100" i="1" dirty="0" smtClean="0">
                <a:latin typeface="Arial"/>
                <a:cs typeface="Arial"/>
              </a:rPr>
              <a:t>flow</a:t>
            </a:r>
            <a:r>
              <a:rPr sz="1100" i="1" dirty="0">
                <a:latin typeface="Arial"/>
                <a:cs typeface="Arial"/>
              </a:rPr>
              <a:t>!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An 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b="1" dirty="0">
                <a:latin typeface="Gill Sans MT"/>
                <a:cs typeface="Gill Sans MT"/>
              </a:rPr>
              <a:t>-cut </a:t>
            </a:r>
            <a:r>
              <a:rPr sz="1100" dirty="0">
                <a:latin typeface="Tahoma"/>
                <a:cs typeface="Tahoma"/>
              </a:rPr>
              <a:t>partitions the vertices into two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disjoint </a:t>
            </a:r>
            <a:r>
              <a:rPr sz="1100" dirty="0">
                <a:latin typeface="Tahoma"/>
                <a:cs typeface="Tahoma"/>
              </a:rPr>
              <a:t>groups </a:t>
            </a:r>
            <a:r>
              <a:rPr sz="1100" i="1" dirty="0">
                <a:latin typeface="Arial"/>
                <a:cs typeface="Arial"/>
              </a:rPr>
              <a:t>L </a:t>
            </a:r>
            <a:r>
              <a:rPr sz="1100" dirty="0">
                <a:latin typeface="Tahoma"/>
                <a:cs typeface="Tahoma"/>
              </a:rPr>
              <a:t>and 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dirty="0">
                <a:latin typeface="Tahoma"/>
                <a:cs typeface="Tahoma"/>
              </a:rPr>
              <a:t>such that 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>
                <a:latin typeface="Lucida Sans Unicode"/>
                <a:cs typeface="Lucida Sans Unicode"/>
              </a:rPr>
              <a:t>∈ </a:t>
            </a:r>
            <a:r>
              <a:rPr sz="1100" i="1" dirty="0">
                <a:latin typeface="Arial"/>
                <a:cs typeface="Arial"/>
              </a:rPr>
              <a:t>L </a:t>
            </a:r>
            <a:r>
              <a:rPr sz="1100" dirty="0">
                <a:latin typeface="Tahoma"/>
                <a:cs typeface="Tahoma"/>
              </a:rPr>
              <a:t>and </a:t>
            </a:r>
            <a:r>
              <a:rPr sz="1100" i="1" dirty="0">
                <a:latin typeface="Arial"/>
                <a:cs typeface="Arial"/>
              </a:rPr>
              <a:t>t </a:t>
            </a:r>
            <a:r>
              <a:rPr sz="1100" dirty="0">
                <a:latin typeface="Lucida Sans Unicode"/>
                <a:cs typeface="Lucida Sans Unicode"/>
              </a:rPr>
              <a:t>∈ 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dirty="0">
                <a:latin typeface="Tahoma"/>
                <a:cs typeface="Tahoma"/>
              </a:rPr>
              <a:t>. Its </a:t>
            </a:r>
            <a:r>
              <a:rPr sz="1100" b="1" dirty="0">
                <a:latin typeface="Gill Sans MT"/>
                <a:cs typeface="Gill Sans MT"/>
              </a:rPr>
              <a:t>capacity </a:t>
            </a:r>
            <a:r>
              <a:rPr sz="1100" dirty="0">
                <a:latin typeface="Tahoma"/>
                <a:cs typeface="Tahoma"/>
              </a:rPr>
              <a:t>is the total capacity of the edges from </a:t>
            </a:r>
            <a:r>
              <a:rPr sz="1100" i="1" dirty="0">
                <a:latin typeface="Arial"/>
                <a:cs typeface="Arial"/>
              </a:rPr>
              <a:t>L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dirty="0">
                <a:latin typeface="Tahoma"/>
                <a:cs typeface="Tahoma"/>
              </a:rPr>
              <a:t>,  and as argued previously, is an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upper bound </a:t>
            </a:r>
            <a:r>
              <a:rPr sz="1100" dirty="0">
                <a:latin typeface="Tahoma"/>
                <a:cs typeface="Tahoma"/>
              </a:rPr>
              <a:t>on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any </a:t>
            </a:r>
            <a:r>
              <a:rPr sz="1100" dirty="0">
                <a:latin typeface="Tahoma"/>
                <a:cs typeface="Tahoma"/>
              </a:rPr>
              <a:t>flow:</a:t>
            </a:r>
          </a:p>
          <a:p>
            <a:pPr marL="95885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Pick any flow </a:t>
            </a:r>
            <a:r>
              <a:rPr sz="1100" i="1" dirty="0">
                <a:latin typeface="Arial"/>
                <a:cs typeface="Arial"/>
              </a:rPr>
              <a:t>f </a:t>
            </a:r>
            <a:r>
              <a:rPr sz="1100" dirty="0">
                <a:latin typeface="Tahoma"/>
                <a:cs typeface="Tahoma"/>
              </a:rPr>
              <a:t>and any 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)-cut (</a:t>
            </a:r>
            <a:r>
              <a:rPr sz="1100" i="1" dirty="0">
                <a:latin typeface="Arial"/>
                <a:cs typeface="Arial"/>
              </a:rPr>
              <a:t>L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dirty="0" smtClean="0">
                <a:latin typeface="Tahoma"/>
                <a:cs typeface="Tahoma"/>
              </a:rPr>
              <a:t>)</a:t>
            </a:r>
            <a:r>
              <a:rPr lang="en-US" sz="1100" dirty="0" smtClean="0">
                <a:latin typeface="Tahoma"/>
                <a:cs typeface="Tahoma"/>
              </a:rPr>
              <a:t>,</a:t>
            </a:r>
            <a:r>
              <a:rPr sz="1100" dirty="0" smtClean="0">
                <a:latin typeface="Tahoma"/>
                <a:cs typeface="Tahoma"/>
              </a:rPr>
              <a:t> </a:t>
            </a:r>
            <a:endParaRPr lang="en-US" sz="1100" dirty="0" smtClean="0">
              <a:latin typeface="Tahoma"/>
              <a:cs typeface="Tahoma"/>
            </a:endParaRPr>
          </a:p>
          <a:p>
            <a:pPr marL="95885">
              <a:lnSpc>
                <a:spcPts val="1400"/>
              </a:lnSpc>
              <a:spcBef>
                <a:spcPts val="605"/>
              </a:spcBef>
            </a:pPr>
            <a:r>
              <a:rPr lang="en-US" sz="1100" dirty="0" smtClean="0">
                <a:latin typeface="Tahoma"/>
                <a:cs typeface="Tahoma"/>
              </a:rPr>
              <a:t>t</a:t>
            </a:r>
            <a:r>
              <a:rPr sz="1100" dirty="0" smtClean="0">
                <a:latin typeface="Tahoma"/>
                <a:cs typeface="Tahoma"/>
              </a:rPr>
              <a:t>hen 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f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sz="1100" dirty="0">
                <a:solidFill>
                  <a:srgbClr val="FF0000"/>
                </a:solidFill>
                <a:latin typeface="Lucida Sans Unicode"/>
                <a:cs typeface="Lucida Sans Unicode"/>
              </a:rPr>
              <a:t>≤ 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capacity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1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).</a:t>
            </a:r>
            <a:endParaRPr sz="1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53666455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282576"/>
            <a:ext cx="3810000" cy="215444"/>
          </a:xfrm>
        </p:spPr>
        <p:txBody>
          <a:bodyPr/>
          <a:lstStyle/>
          <a:p>
            <a:pPr algn="l"/>
            <a:r>
              <a:rPr lang="en-US" altLang="zh-CN" sz="1400" b="1" dirty="0" smtClean="0"/>
              <a:t>Cut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902927"/>
            <a:ext cx="2590800" cy="163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62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6"/>
            <a:ext cx="422897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certificate of optimality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511175"/>
            <a:ext cx="419100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000" dirty="0">
                <a:solidFill>
                  <a:srgbClr val="3333B2"/>
                </a:solidFill>
                <a:latin typeface="Tahoma"/>
                <a:cs typeface="Tahoma"/>
              </a:rPr>
              <a:t>Theorem (Max-flow min-cut)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900" i="1" dirty="0">
                <a:latin typeface="Arial"/>
                <a:cs typeface="Arial"/>
              </a:rPr>
              <a:t>The size </a:t>
            </a:r>
            <a:r>
              <a:rPr sz="900" i="1" dirty="0" smtClean="0">
                <a:latin typeface="Arial"/>
                <a:cs typeface="Arial"/>
              </a:rPr>
              <a:t>of </a:t>
            </a:r>
            <a:r>
              <a:rPr sz="900" i="1" dirty="0">
                <a:latin typeface="Arial"/>
                <a:cs typeface="Arial"/>
              </a:rPr>
              <a:t>the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maximum flow </a:t>
            </a:r>
            <a:r>
              <a:rPr sz="900" i="1" dirty="0">
                <a:latin typeface="Arial"/>
                <a:cs typeface="Arial"/>
              </a:rPr>
              <a:t>in a </a:t>
            </a:r>
            <a:r>
              <a:rPr sz="900" i="1" dirty="0" smtClean="0">
                <a:latin typeface="Arial"/>
                <a:cs typeface="Arial"/>
              </a:rPr>
              <a:t>network </a:t>
            </a:r>
            <a:r>
              <a:rPr sz="900" i="1" dirty="0">
                <a:latin typeface="Arial"/>
                <a:cs typeface="Arial"/>
              </a:rPr>
              <a:t>equals </a:t>
            </a:r>
            <a:r>
              <a:rPr sz="900" i="1" dirty="0" smtClean="0">
                <a:latin typeface="Arial"/>
                <a:cs typeface="Arial"/>
              </a:rPr>
              <a:t>the </a:t>
            </a:r>
            <a:r>
              <a:rPr sz="900" i="1" dirty="0">
                <a:latin typeface="Arial"/>
                <a:cs typeface="Arial"/>
              </a:rPr>
              <a:t>capacity of the </a:t>
            </a:r>
            <a:r>
              <a:rPr sz="900" i="1" dirty="0" smtClean="0">
                <a:solidFill>
                  <a:srgbClr val="FF0000"/>
                </a:solidFill>
                <a:latin typeface="Arial"/>
                <a:cs typeface="Arial"/>
              </a:rPr>
              <a:t>smallest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-cut</a:t>
            </a:r>
            <a:r>
              <a:rPr sz="900" i="1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805"/>
              </a:spcBef>
            </a:pPr>
            <a:r>
              <a:rPr sz="1000" dirty="0">
                <a:solidFill>
                  <a:srgbClr val="3333B2"/>
                </a:solidFill>
                <a:latin typeface="Tahoma"/>
                <a:cs typeface="Tahoma"/>
              </a:rPr>
              <a:t>Proof.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Suppose </a:t>
            </a:r>
            <a:r>
              <a:rPr sz="900" i="1" dirty="0">
                <a:latin typeface="Tahoma"/>
                <a:cs typeface="Tahoma"/>
              </a:rPr>
              <a:t>f</a:t>
            </a:r>
            <a:r>
              <a:rPr sz="900" dirty="0">
                <a:latin typeface="Tahoma"/>
                <a:cs typeface="Tahoma"/>
              </a:rPr>
              <a:t> is the final flow when the algorithm </a:t>
            </a:r>
            <a:r>
              <a:rPr sz="900" dirty="0" smtClean="0">
                <a:latin typeface="Tahoma"/>
                <a:cs typeface="Tahoma"/>
              </a:rPr>
              <a:t>terminates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We know that node 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is no longer reachable from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in the residual network </a:t>
            </a:r>
            <a:r>
              <a:rPr sz="900" i="1" dirty="0">
                <a:latin typeface="Arial"/>
                <a:cs typeface="Arial"/>
              </a:rPr>
              <a:t>G</a:t>
            </a:r>
            <a:r>
              <a:rPr sz="900" i="1" baseline="37037" dirty="0">
                <a:latin typeface="Lucida Sans"/>
                <a:cs typeface="Lucida Sans"/>
              </a:rPr>
              <a:t>f </a:t>
            </a:r>
            <a:r>
              <a:rPr sz="900" dirty="0">
                <a:latin typeface="Tahoma"/>
                <a:cs typeface="Tahoma"/>
              </a:rPr>
              <a:t>.  Let </a:t>
            </a:r>
            <a:r>
              <a:rPr sz="900" i="1" dirty="0">
                <a:latin typeface="Arial"/>
                <a:cs typeface="Arial"/>
              </a:rPr>
              <a:t>L </a:t>
            </a:r>
            <a:r>
              <a:rPr sz="900" dirty="0">
                <a:latin typeface="Tahoma"/>
                <a:cs typeface="Tahoma"/>
              </a:rPr>
              <a:t>be the nodes that are reachable from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in </a:t>
            </a:r>
            <a:r>
              <a:rPr sz="900" i="1" dirty="0">
                <a:latin typeface="Arial"/>
                <a:cs typeface="Arial"/>
              </a:rPr>
              <a:t>G</a:t>
            </a:r>
            <a:r>
              <a:rPr sz="900" i="1" baseline="37037" dirty="0">
                <a:latin typeface="Lucida Sans"/>
                <a:cs typeface="Lucida Sans"/>
              </a:rPr>
              <a:t>f </a:t>
            </a:r>
            <a:r>
              <a:rPr sz="900" dirty="0">
                <a:latin typeface="Tahoma"/>
                <a:cs typeface="Tahoma"/>
              </a:rPr>
              <a:t>, and let </a:t>
            </a:r>
            <a:r>
              <a:rPr sz="900" i="1" dirty="0">
                <a:latin typeface="Arial"/>
                <a:cs typeface="Arial"/>
              </a:rPr>
              <a:t>R </a:t>
            </a:r>
            <a:r>
              <a:rPr sz="900" dirty="0">
                <a:latin typeface="Tahoma"/>
                <a:cs typeface="Tahoma"/>
              </a:rPr>
              <a:t>= 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>
                <a:latin typeface="Lucida Sans Unicode"/>
                <a:cs typeface="Lucida Sans Unicode"/>
              </a:rPr>
              <a:t>\ </a:t>
            </a:r>
            <a:r>
              <a:rPr sz="900" i="1" dirty="0">
                <a:latin typeface="Arial"/>
                <a:cs typeface="Arial"/>
              </a:rPr>
              <a:t>L </a:t>
            </a:r>
            <a:r>
              <a:rPr sz="900" dirty="0">
                <a:latin typeface="Tahoma"/>
                <a:cs typeface="Tahoma"/>
              </a:rPr>
              <a:t>be the </a:t>
            </a:r>
            <a:r>
              <a:rPr sz="900" dirty="0" smtClean="0">
                <a:latin typeface="Tahoma"/>
                <a:cs typeface="Tahoma"/>
              </a:rPr>
              <a:t>rest </a:t>
            </a:r>
            <a:r>
              <a:rPr sz="900" dirty="0">
                <a:latin typeface="Tahoma"/>
                <a:cs typeface="Tahoma"/>
              </a:rPr>
              <a:t>of the nodes. </a:t>
            </a:r>
            <a:r>
              <a:rPr sz="900" dirty="0" smtClean="0">
                <a:latin typeface="Tahoma"/>
                <a:cs typeface="Tahoma"/>
              </a:rPr>
              <a:t>We </a:t>
            </a:r>
            <a:r>
              <a:rPr sz="900" dirty="0">
                <a:latin typeface="Tahoma"/>
                <a:cs typeface="Tahoma"/>
              </a:rPr>
              <a:t>claim that</a:t>
            </a:r>
          </a:p>
          <a:p>
            <a:pPr marL="10795" algn="ctr">
              <a:lnSpc>
                <a:spcPts val="1400"/>
              </a:lnSpc>
              <a:spcBef>
                <a:spcPts val="805"/>
              </a:spcBef>
            </a:pPr>
            <a:r>
              <a:rPr sz="900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f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 = </a:t>
            </a:r>
            <a:r>
              <a:rPr sz="900" dirty="0">
                <a:solidFill>
                  <a:srgbClr val="FF0000"/>
                </a:solidFill>
                <a:latin typeface="Times New Roman"/>
                <a:cs typeface="Times New Roman"/>
              </a:rPr>
              <a:t>capacity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001" y="2416175"/>
            <a:ext cx="4109620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To see this, observe that by the way </a:t>
            </a:r>
            <a:r>
              <a:rPr sz="900" i="1" dirty="0">
                <a:latin typeface="Arial"/>
                <a:cs typeface="Arial"/>
              </a:rPr>
              <a:t>L </a:t>
            </a:r>
            <a:r>
              <a:rPr sz="900" dirty="0">
                <a:latin typeface="Tahoma"/>
                <a:cs typeface="Tahoma"/>
              </a:rPr>
              <a:t>is defined, any edge going from </a:t>
            </a:r>
            <a:r>
              <a:rPr sz="900" i="1" dirty="0">
                <a:latin typeface="Arial"/>
                <a:cs typeface="Arial"/>
              </a:rPr>
              <a:t>L </a:t>
            </a:r>
            <a:r>
              <a:rPr sz="900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R  </a:t>
            </a:r>
            <a:r>
              <a:rPr sz="900" dirty="0">
                <a:latin typeface="Tahoma"/>
                <a:cs typeface="Tahoma"/>
              </a:rPr>
              <a:t>must be at full capacity (in the current flow </a:t>
            </a:r>
            <a:r>
              <a:rPr sz="900" i="1" dirty="0">
                <a:latin typeface="Arial"/>
                <a:cs typeface="Arial"/>
              </a:rPr>
              <a:t>f </a:t>
            </a:r>
            <a:r>
              <a:rPr sz="900" dirty="0">
                <a:latin typeface="Tahoma"/>
                <a:cs typeface="Tahoma"/>
              </a:rPr>
              <a:t>), and any edge from </a:t>
            </a:r>
            <a:r>
              <a:rPr sz="900" i="1" dirty="0">
                <a:latin typeface="Arial"/>
                <a:cs typeface="Arial"/>
              </a:rPr>
              <a:t>R </a:t>
            </a:r>
            <a:r>
              <a:rPr sz="900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L </a:t>
            </a:r>
            <a:r>
              <a:rPr sz="900" dirty="0" smtClean="0">
                <a:latin typeface="Tahoma"/>
                <a:cs typeface="Tahoma"/>
              </a:rPr>
              <a:t>must </a:t>
            </a:r>
            <a:r>
              <a:rPr sz="900" dirty="0">
                <a:latin typeface="Tahoma"/>
                <a:cs typeface="Tahoma"/>
              </a:rPr>
              <a:t>have zero flow.</a:t>
            </a: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sz="900" dirty="0">
                <a:latin typeface="Tahoma"/>
                <a:cs typeface="Tahoma"/>
              </a:rPr>
              <a:t>Therefore the net flow across (</a:t>
            </a:r>
            <a:r>
              <a:rPr sz="900" i="1" dirty="0">
                <a:latin typeface="Arial"/>
                <a:cs typeface="Arial"/>
              </a:rPr>
              <a:t>L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R </a:t>
            </a:r>
            <a:r>
              <a:rPr sz="900" dirty="0">
                <a:latin typeface="Tahoma"/>
                <a:cs typeface="Tahoma"/>
              </a:rPr>
              <a:t>) is exactly the capacity of the cut.</a:t>
            </a:r>
          </a:p>
        </p:txBody>
      </p:sp>
    </p:spTree>
    <p:extLst>
      <p:ext uri="{BB962C8B-B14F-4D97-AF65-F5344CB8AC3E}">
        <p14:creationId xmlns:p14="http://schemas.microsoft.com/office/powerpoint/2010/main" val="980903560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06375"/>
            <a:ext cx="3886200" cy="215444"/>
          </a:xfrm>
        </p:spPr>
        <p:txBody>
          <a:bodyPr/>
          <a:lstStyle/>
          <a:p>
            <a:r>
              <a:rPr lang="en-US" altLang="zh-CN" sz="1400" b="1" dirty="0"/>
              <a:t>Max-flow min-cut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207092"/>
            <a:ext cx="1905000" cy="1006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351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1414</TotalTime>
  <Words>3642</Words>
  <Application>Microsoft Office PowerPoint</Application>
  <PresentationFormat>自定义</PresentationFormat>
  <Paragraphs>252</Paragraphs>
  <Slides>51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Office Theme</vt:lpstr>
      <vt:lpstr>Review: Linear Programming and Reduction-II</vt:lpstr>
      <vt:lpstr>Flows in networks</vt:lpstr>
      <vt:lpstr>A closer look at the algorithm</vt:lpstr>
      <vt:lpstr>A closer look at the algorithm (cont’d)</vt:lpstr>
      <vt:lpstr>A closer look at the algorithm (cont’d)</vt:lpstr>
      <vt:lpstr>Cuts</vt:lpstr>
      <vt:lpstr>Cut</vt:lpstr>
      <vt:lpstr>A certificate of optimality</vt:lpstr>
      <vt:lpstr>Max-flow min-cut</vt:lpstr>
      <vt:lpstr>Efficiency</vt:lpstr>
      <vt:lpstr>Bipartite matching</vt:lpstr>
      <vt:lpstr>The problem</vt:lpstr>
      <vt:lpstr>Bipartite matching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 polyhedron defined by seven inequalities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(XII)</dc:title>
  <dc:creator>Yijia Chen  Shanghai Jiaotong University</dc:creator>
  <cp:lastModifiedBy>linxl</cp:lastModifiedBy>
  <cp:revision>126</cp:revision>
  <dcterms:created xsi:type="dcterms:W3CDTF">2016-09-20T06:44:25Z</dcterms:created>
  <dcterms:modified xsi:type="dcterms:W3CDTF">2018-06-26T08:33:18Z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2013-12-03T00:00:00Z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2016-09-19T00:00:00Z</vt:filetime>
  </property>
</Properties>
</file>