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534" r:id="rId6"/>
    <p:sldId id="261" r:id="rId7"/>
    <p:sldId id="262" r:id="rId8"/>
    <p:sldId id="263" r:id="rId9"/>
    <p:sldId id="264" r:id="rId10"/>
    <p:sldId id="535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538" r:id="rId20"/>
    <p:sldId id="537" r:id="rId21"/>
    <p:sldId id="277" r:id="rId22"/>
    <p:sldId id="279" r:id="rId23"/>
    <p:sldId id="284" r:id="rId24"/>
    <p:sldId id="290" r:id="rId25"/>
    <p:sldId id="293" r:id="rId26"/>
    <p:sldId id="298" r:id="rId27"/>
    <p:sldId id="542" r:id="rId28"/>
    <p:sldId id="306" r:id="rId29"/>
    <p:sldId id="311" r:id="rId30"/>
    <p:sldId id="314" r:id="rId31"/>
    <p:sldId id="541" r:id="rId32"/>
    <p:sldId id="321" r:id="rId33"/>
    <p:sldId id="540" r:id="rId34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5085" y="1265761"/>
            <a:ext cx="3037178" cy="1808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304243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problem, cont’d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18755" y="731554"/>
            <a:ext cx="2773708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34353" y="965994"/>
            <a:ext cx="293509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</a:p>
          <a:p>
            <a:pPr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exists).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69388" y="1607344"/>
            <a:ext cx="3451999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reality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sought?</a:t>
            </a:r>
          </a:p>
        </p:txBody>
      </p:sp>
    </p:spTree>
    <p:extLst>
      <p:ext uri="{BB962C8B-B14F-4D97-AF65-F5344CB8AC3E}">
        <p14:creationId xmlns:p14="http://schemas.microsoft.com/office/powerpoint/2010/main" val="163418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03" y="-3793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5809" y="194035"/>
            <a:ext cx="178568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1200" y="508794"/>
            <a:ext cx="3362176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Turning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 diﬃculty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because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versions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70339" y="1113523"/>
            <a:ext cx="3348810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 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readily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 problem: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 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81200" y="1845896"/>
            <a:ext cx="340372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Conversely,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42877" y="2261394"/>
            <a:ext cx="356560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First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 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 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74534" y="3077183"/>
            <a:ext cx="294042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719" y="318294"/>
            <a:ext cx="319151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instead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optimization?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03988" y="661194"/>
            <a:ext cx="3491790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Isn’t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searching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4027" y="1346994"/>
            <a:ext cx="3591976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recognize,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 earlier,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polynomial-time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checkable.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2226" y="1992615"/>
            <a:ext cx="360121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tour”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(just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72203" y="2786561"/>
            <a:ext cx="321562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“is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optimal”?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1603" y="280194"/>
            <a:ext cx="83195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Euler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78733" y="655732"/>
            <a:ext cx="69089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Euler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78733" y="893305"/>
            <a:ext cx="352740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97740" y="1499393"/>
            <a:ext cx="1939634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200" dirty="0" smtClean="0"/>
              <a:t>	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22761" y="1890839"/>
            <a:ext cx="3439349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lphaLcParenBoth" startAt="2"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ﬁnal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walk),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degree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97740" y="2566194"/>
            <a:ext cx="3495699" cy="5097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above,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Euler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Path.</a:t>
            </a:r>
          </a:p>
          <a:p>
            <a:pPr>
              <a:lnSpc>
                <a:spcPts val="7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74955"/>
            <a:ext cx="112210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46856" y="890702"/>
            <a:ext cx="9313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72199" y="1118394"/>
            <a:ext cx="364189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91388" y="1575594"/>
            <a:ext cx="3417090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Hamilton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1728" y="257738"/>
            <a:ext cx="109966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49541" y="584994"/>
            <a:ext cx="375184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disconnected.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55469" y="1102856"/>
            <a:ext cx="3420808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76627" y="1575594"/>
            <a:ext cx="3643626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max-ﬂow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computations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capacity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ﬂow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 node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single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55469" y="2489994"/>
            <a:ext cx="344806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biggest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ﬂow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</a:p>
          <a:p>
            <a:pPr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(via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max-ﬂow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min-cut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1369" y="432594"/>
            <a:ext cx="104195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Balanced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6386" y="731556"/>
            <a:ext cx="363245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singleton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consists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adjacent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99702" y="1417893"/>
            <a:ext cx="372057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cuts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partition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into nearly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equal-sized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sets. 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99702" y="1956594"/>
            <a:ext cx="3513782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balanced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endParaRPr lang="en-US" altLang="zh-CN" sz="12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 sets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|,|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56394"/>
            <a:ext cx="22040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Three-dimensional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33206" y="661194"/>
            <a:ext cx="844783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33206" y="889794"/>
            <a:ext cx="2723502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girls,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pets,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59790" y="1120626"/>
            <a:ext cx="336613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compatibilities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 containing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boy,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girl,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pet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46856" y="1579141"/>
            <a:ext cx="3546583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Intuitively,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b, g, p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girl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 together.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59790" y="2089056"/>
            <a:ext cx="3228961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harmonious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households.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628" y="423754"/>
            <a:ext cx="312059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set,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clique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1636" y="813594"/>
            <a:ext cx="101630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6653" y="1044551"/>
            <a:ext cx="363993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401" y="1536700"/>
            <a:ext cx="3757439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(touch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41079" y="2261394"/>
            <a:ext cx="3715761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clique </a:t>
            </a:r>
            <a:endParaRPr lang="en-US" altLang="zh-CN" sz="1200" dirty="0" smtClean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 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2483" y="356394"/>
            <a:ext cx="100187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16659" y="737394"/>
            <a:ext cx="3733800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weights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 distinguished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38656" y="1499394"/>
            <a:ext cx="3732585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trivial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simple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containing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 repeated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</p:txBody>
      </p:sp>
    </p:spTree>
    <p:extLst>
      <p:ext uri="{BB962C8B-B14F-4D97-AF65-F5344CB8AC3E}">
        <p14:creationId xmlns:p14="http://schemas.microsoft.com/office/powerpoint/2010/main" val="156221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2256" y="1358900"/>
            <a:ext cx="12854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0534" y="432594"/>
            <a:ext cx="87203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2900" y="1216968"/>
            <a:ext cx="722955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20521" y="1497168"/>
            <a:ext cx="373633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58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22583" y="1346994"/>
            <a:ext cx="174560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03421"/>
              </p:ext>
            </p:extLst>
          </p:nvPr>
        </p:nvGraphicFramePr>
        <p:xfrm>
          <a:off x="251315" y="737394"/>
          <a:ext cx="3316820" cy="2279650"/>
        </p:xfrm>
        <a:graphic>
          <a:graphicData uri="http://schemas.openxmlformats.org/drawingml/2006/table">
            <a:tbl>
              <a:tblPr/>
              <a:tblGrid>
                <a:gridCol w="1803361"/>
                <a:gridCol w="1513459"/>
              </a:tblGrid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b="1" dirty="0" smtClean="0">
                          <a:solidFill>
                            <a:srgbClr val="FF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Hard problems (NP-complete)</a:t>
                      </a:r>
                      <a:endParaRPr lang="zh-CN" altLang="en-US" sz="896" b="1" dirty="0" smtClean="0">
                        <a:solidFill>
                          <a:srgbClr val="FF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b="1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Easy problems (in P)</a:t>
                      </a:r>
                      <a:endParaRPr lang="zh-CN" altLang="en-US" sz="896" b="1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3sat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2sat, </a:t>
                      </a:r>
                      <a:r>
                        <a:rPr lang="en-US" altLang="zh-CN" sz="896" dirty="0" err="1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Hornsat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Traveling salesman problem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Minimums panning tree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Longest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Shortest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3D matching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Bipartite matching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knapsack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Unary knapsack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 on trees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Integer linear programming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Linear programming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err="1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Rudrata</a:t>
                      </a:r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Euler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Balanced cut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 cut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9256" y="303549"/>
            <a:ext cx="234827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7382" y="356394"/>
            <a:ext cx="2388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46856" y="727052"/>
            <a:ext cx="2358018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39202" y="1042194"/>
            <a:ext cx="3554237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 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 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31872" y="1931486"/>
            <a:ext cx="322363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 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|,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06955" y="2489994"/>
            <a:ext cx="307244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denote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0554" y="356394"/>
            <a:ext cx="10900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02749" y="731556"/>
            <a:ext cx="3698641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 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71028" y="1270794"/>
            <a:ext cx="3825613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solution;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78589" y="2185194"/>
            <a:ext cx="396015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denoted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001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08794"/>
            <a:ext cx="122950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NP?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5600" y="1409700"/>
            <a:ext cx="118462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69352" y="1770043"/>
            <a:ext cx="24141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ondeterministic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60584" y="843627"/>
            <a:ext cx="3471405" cy="17754"/>
          </a:xfrm>
          <a:custGeom>
            <a:avLst/>
            <a:gdLst>
              <a:gd name="connsiteX0" fmla="*/ 6350 w 3471405"/>
              <a:gd name="connsiteY0" fmla="*/ 6350 h 17754"/>
              <a:gd name="connsiteX1" fmla="*/ 3465055 w 3471405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71405" h="17754">
                <a:moveTo>
                  <a:pt x="6350" y="6350"/>
                </a:moveTo>
                <a:lnTo>
                  <a:pt x="34650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60584" y="831348"/>
            <a:ext cx="17754" cy="438848"/>
          </a:xfrm>
          <a:custGeom>
            <a:avLst/>
            <a:gdLst>
              <a:gd name="connsiteX0" fmla="*/ 6350 w 17754"/>
              <a:gd name="connsiteY0" fmla="*/ 432498 h 438848"/>
              <a:gd name="connsiteX1" fmla="*/ 6350 w 17754"/>
              <a:gd name="connsiteY1" fmla="*/ 6350 h 43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438848">
                <a:moveTo>
                  <a:pt x="6350" y="43249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562842" y="826789"/>
            <a:ext cx="461193" cy="438848"/>
          </a:xfrm>
          <a:custGeom>
            <a:avLst/>
            <a:gdLst>
              <a:gd name="connsiteX0" fmla="*/ 6350 w 17754"/>
              <a:gd name="connsiteY0" fmla="*/ 432498 h 438848"/>
              <a:gd name="connsiteX1" fmla="*/ 6350 w 17754"/>
              <a:gd name="connsiteY1" fmla="*/ 6350 h 43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438848">
                <a:moveTo>
                  <a:pt x="6350" y="43249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60584" y="1261319"/>
            <a:ext cx="3471405" cy="17754"/>
          </a:xfrm>
          <a:custGeom>
            <a:avLst/>
            <a:gdLst>
              <a:gd name="connsiteX0" fmla="*/ 6350 w 3471405"/>
              <a:gd name="connsiteY0" fmla="*/ 6350 h 17754"/>
              <a:gd name="connsiteX1" fmla="*/ 3465055 w 3471405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71405" h="17754">
                <a:moveTo>
                  <a:pt x="6350" y="6350"/>
                </a:moveTo>
                <a:lnTo>
                  <a:pt x="34650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1781" y="322091"/>
            <a:ext cx="61715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44924" y="778532"/>
            <a:ext cx="5658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</a:p>
          <a:p>
            <a:pPr>
              <a:tabLst>
                <a:tab pos="152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958695" y="870499"/>
            <a:ext cx="2800447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statement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ϕ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ϕ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51136" y="1499394"/>
            <a:ext cx="3772900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assertion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 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 statement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written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excruciating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detail,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mechanically, 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 </a:t>
            </a: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method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 eliminating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mathematicians!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2286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471" y="1042194"/>
            <a:ext cx="4114800" cy="215741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" y="1194594"/>
            <a:ext cx="40767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308" y="292032"/>
            <a:ext cx="136575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94813" y="661194"/>
            <a:ext cx="3766031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 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table?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4037" y="1118393"/>
            <a:ext cx="382881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basis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 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algorithm?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308" y="1549345"/>
            <a:ext cx="3813544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 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94814" y="1967873"/>
            <a:ext cx="3789128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 sense,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hardest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74258" y="2642394"/>
            <a:ext cx="367318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 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4018" y="365483"/>
            <a:ext cx="272177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</a:t>
            </a: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34967" y="752666"/>
            <a:ext cx="3822624" cy="9694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 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together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34967" y="1875834"/>
            <a:ext cx="261610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11173" y="2108994"/>
            <a:ext cx="394568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 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bracketing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296" y="288583"/>
            <a:ext cx="151644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Eﬃcient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8466" y="914399"/>
            <a:ext cx="2122889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developed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565619" y="1104900"/>
            <a:ext cx="21720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bipartite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571500" y="1581950"/>
            <a:ext cx="221535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subsequences,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flows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networks,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84200" y="1981200"/>
            <a:ext cx="292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......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1531" y="2185194"/>
            <a:ext cx="3414396" cy="689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requirement grows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</a:p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/>
              <a:t>n</a:t>
            </a:r>
            <a:r>
              <a:rPr lang="en-US" altLang="zh-CN" sz="1200" dirty="0"/>
              <a:t>,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2</a:t>
            </a:r>
            <a:r>
              <a:rPr lang="en-US" altLang="zh-CN" sz="1200" dirty="0"/>
              <a:t>, or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input.</a:t>
            </a:r>
          </a:p>
          <a:p>
            <a:pPr>
              <a:lnSpc>
                <a:spcPts val="700"/>
              </a:lnSpc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432594"/>
            <a:ext cx="13064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NP-completeness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6567" y="813594"/>
            <a:ext cx="649217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45415" y="1041216"/>
            <a:ext cx="371144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70035" y="1651794"/>
            <a:ext cx="53059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Remar</a:t>
            </a: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k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52459" y="1882106"/>
            <a:ext cx="351083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" y="428258"/>
            <a:ext cx="368165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5" y="889794"/>
            <a:ext cx="2136800" cy="15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6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9400" y="356394"/>
            <a:ext cx="238680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ways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use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29093" y="661194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944531" y="1092764"/>
            <a:ext cx="458459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09076" y="1346994"/>
            <a:ext cx="337875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eﬃciently. 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09076" y="2008003"/>
            <a:ext cx="285494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convenient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compose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33390" y="2564372"/>
            <a:ext cx="222336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5815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" y="280194"/>
            <a:ext cx="280596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" y="737394"/>
            <a:ext cx="346822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5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052" y="299929"/>
            <a:ext cx="193315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04902" y="737394"/>
            <a:ext cx="3696488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(path,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matching, etc.)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population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possibilities.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04902" y="1423194"/>
            <a:ext cx="388938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principle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 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04902" y="1934580"/>
            <a:ext cx="3879267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/>
              <a:t>2</a:t>
            </a:r>
            <a:r>
              <a:rPr lang="en-US" altLang="zh-CN" sz="1200" i="1" baseline="30000" dirty="0" smtClean="0"/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practice.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278" y="-23420"/>
            <a:ext cx="4449407" cy="3479407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80194"/>
            <a:ext cx="255512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space, cont’d</a:t>
            </a:r>
            <a:r>
              <a:rPr lang="en-US" altLang="zh-CN" sz="14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943" y="889794"/>
            <a:ext cx="370114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quest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about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ﬁnding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clever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ways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to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bypass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this process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exhaustive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search,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clues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dramatically narrow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space.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06944" y="1804194"/>
            <a:ext cx="36118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chaos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alternatives.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exponential.</a:t>
            </a:r>
          </a:p>
        </p:txBody>
      </p:sp>
    </p:spTree>
    <p:extLst>
      <p:ext uri="{BB962C8B-B14F-4D97-AF65-F5344CB8AC3E}">
        <p14:creationId xmlns:p14="http://schemas.microsoft.com/office/powerpoint/2010/main" val="320548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85" y="366758"/>
            <a:ext cx="95539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Satisﬁability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92551" y="812799"/>
            <a:ext cx="3257627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sat: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80199" y="1284514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conjunctive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(CNF)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16595" y="1701308"/>
            <a:ext cx="35974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collection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clauses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parentheses),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disjunction (logical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∨)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several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literals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 variable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80199" y="2566194"/>
            <a:ext cx="364659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truth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 variable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literal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4" y="1010385"/>
            <a:ext cx="2177256" cy="15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2261394"/>
            <a:ext cx="102315" cy="11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59819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Satisﬁability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</a:t>
            </a: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30265" y="1423194"/>
            <a:ext cx="1904367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51938" y="1639870"/>
            <a:ext cx="3369240" cy="152349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specifying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hand,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conjunctive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speciﬁcation,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satisﬁes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clause).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0200" y="584412"/>
            <a:ext cx="310282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conjunctive normal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338263"/>
            <a:ext cx="12854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29158" y="889794"/>
            <a:ext cx="3646832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 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  <a:p>
            <a:pPr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58984" y="1714500"/>
            <a:ext cx="343414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246535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18208" y="423637"/>
            <a:ext cx="3477570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(tsp)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</a:p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07918" y="1042194"/>
            <a:ext cx="3379909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 once,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07918" y="1804194"/>
            <a:ext cx="3553858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permutation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τ(1),...,τ(n)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 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59155" y="2489994"/>
            <a:ext cx="2792636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(1),τ(2)</a:t>
            </a:r>
            <a:r>
              <a:rPr lang="en-US" altLang="zh-CN" sz="1200" i="1" dirty="0">
                <a:solidFill>
                  <a:srgbClr val="C00000"/>
                </a:solidFill>
              </a:rPr>
              <a:t>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(2),τ(3)</a:t>
            </a:r>
            <a:r>
              <a:rPr lang="en-US" altLang="zh-CN" sz="1200" i="1" dirty="0">
                <a:solidFill>
                  <a:srgbClr val="C00000"/>
                </a:solidFill>
              </a:rPr>
              <a:t> + ···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(n), τ(1)</a:t>
            </a:r>
            <a:r>
              <a:rPr lang="en-US" altLang="zh-CN" sz="1200" i="1" dirty="0">
                <a:solidFill>
                  <a:srgbClr val="C00000"/>
                </a:solidFill>
              </a:rPr>
              <a:t> </a:t>
            </a:r>
            <a:r>
              <a:rPr lang="en-US" altLang="zh-CN" sz="1200" dirty="0">
                <a:solidFill>
                  <a:srgbClr val="C00000"/>
                </a:solidFill>
              </a:rPr>
              <a:t>≤ </a:t>
            </a:r>
            <a:r>
              <a:rPr lang="en-US" altLang="zh-CN" sz="1200" i="1" dirty="0">
                <a:solidFill>
                  <a:srgbClr val="C00000"/>
                </a:solidFill>
              </a:rPr>
              <a:t>b</a:t>
            </a:r>
            <a:r>
              <a:rPr lang="en-US" altLang="zh-CN" sz="1200" dirty="0" smtClean="0"/>
              <a:t>.</a:t>
            </a:r>
            <a:endParaRPr lang="zh-CN" altLang="zh-C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2107</Words>
  <Application>Microsoft Office PowerPoint</Application>
  <PresentationFormat>自定义</PresentationFormat>
  <Paragraphs>192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linxl</dc:creator>
  <cp:lastModifiedBy>linxl</cp:lastModifiedBy>
  <cp:revision>57</cp:revision>
  <dcterms:created xsi:type="dcterms:W3CDTF">2006-08-16T00:00:00Z</dcterms:created>
  <dcterms:modified xsi:type="dcterms:W3CDTF">2018-07-02T04:02:21Z</dcterms:modified>
</cp:coreProperties>
</file>