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9" r:id="rId2"/>
    <p:sldId id="256" r:id="rId3"/>
    <p:sldId id="265" r:id="rId4"/>
    <p:sldId id="267" r:id="rId5"/>
    <p:sldId id="268" r:id="rId6"/>
    <p:sldId id="257" r:id="rId7"/>
    <p:sldId id="264" r:id="rId8"/>
    <p:sldId id="258" r:id="rId9"/>
    <p:sldId id="260" r:id="rId10"/>
    <p:sldId id="259" r:id="rId11"/>
    <p:sldId id="261" r:id="rId12"/>
    <p:sldId id="263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58" autoAdjust="0"/>
    <p:restoredTop sz="99336" autoAdjust="0"/>
  </p:normalViewPr>
  <p:slideViewPr>
    <p:cSldViewPr>
      <p:cViewPr varScale="1">
        <p:scale>
          <a:sx n="153" d="100"/>
          <a:sy n="153" d="100"/>
        </p:scale>
        <p:origin x="-88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C128-1759-9044-9C4C-90C5904906F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85E0-156B-A349-9345-5282DEB9327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69DD-4C5C-DA4B-BCAC-8C212DA735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C5EED-C654-2B40-A596-99F14A0EC94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B78D-0110-B347-8B7D-67AC21F759F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8554-4CB6-8646-842E-A1F7B9BA19B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7A87-2D35-AB44-918D-76DA6AD4E73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F01C-FFC2-0746-8117-4610DA64AEE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EB905-08E4-9C47-8874-15F28CE5E9D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6DCF-F966-B34D-A2A8-8A4FC6CE74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ED06-2158-CE41-84DC-2FB89FD5A7E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  <p:sp>
        <p:nvSpPr>
          <p:cNvPr id="9" name="进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进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图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2B62763E-10F9-CF45-9859-B8124662FBD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liucong3@mail.sysu.edu.c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联系信息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刘聪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电邮</a:t>
            </a:r>
            <a:r>
              <a:rPr lang="en-US" altLang="zh-CN" dirty="0"/>
              <a:t>: </a:t>
            </a:r>
            <a:r>
              <a:rPr lang="en-US" altLang="zh-CN" dirty="0">
                <a:hlinkClick r:id="rId2"/>
              </a:rPr>
              <a:t>liucong3@</a:t>
            </a:r>
            <a:r>
              <a:rPr lang="en-US" altLang="zh-CN" dirty="0" smtClean="0">
                <a:hlinkClick r:id="rId2"/>
              </a:rPr>
              <a:t>mail.sysu.edu.cn</a:t>
            </a:r>
            <a:endParaRPr lang="en-US" altLang="zh-CN" sz="2000" dirty="0"/>
          </a:p>
          <a:p>
            <a:r>
              <a:rPr lang="en-US" altLang="zh-CN" dirty="0"/>
              <a:t>QQ: </a:t>
            </a:r>
            <a:r>
              <a:rPr lang="en-US" altLang="zh-CN" dirty="0" smtClean="0"/>
              <a:t>2315391089 </a:t>
            </a:r>
            <a:endParaRPr lang="en-US" altLang="zh-CN" dirty="0" smtClean="0"/>
          </a:p>
          <a:p>
            <a:r>
              <a:rPr lang="zh-CN" altLang="en-US" dirty="0" smtClean="0"/>
              <a:t>课程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r>
              <a:rPr lang="en-US" altLang="zh-CN" dirty="0" smtClean="0"/>
              <a:t>: </a:t>
            </a:r>
            <a:r>
              <a:rPr kumimoji="1" lang="is-IS" altLang="zh-CN" dirty="0" smtClean="0"/>
              <a:t>523982950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225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如何学习好程序设计语</a:t>
            </a:r>
            <a:r>
              <a:rPr lang="zh-CN" altLang="en-US" dirty="0"/>
              <a:t>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如何成为一个好的程序员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能准确使用程序表达要完成的任务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把需求翻译程计算机语言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写出可读性高的程序</a:t>
            </a:r>
            <a:endParaRPr kumimoji="1" lang="en-US" altLang="zh-CN" dirty="0" smtClean="0"/>
          </a:p>
          <a:p>
            <a:pPr lvl="2"/>
            <a:r>
              <a:rPr kumimoji="1" lang="zh-CN" altLang="en-US" dirty="0"/>
              <a:t>有好的程序设计</a:t>
            </a:r>
            <a:r>
              <a:rPr kumimoji="1" lang="zh-CN" altLang="en-US" dirty="0" smtClean="0"/>
              <a:t>技巧，程序逻辑清晰</a:t>
            </a:r>
            <a:endParaRPr kumimoji="1" lang="en-US" altLang="zh-CN" dirty="0"/>
          </a:p>
          <a:p>
            <a:pPr lvl="2"/>
            <a:r>
              <a:rPr kumimoji="1" lang="zh-CN" altLang="en-US" dirty="0" smtClean="0"/>
              <a:t>具有好的程序设计风格，程序规范整洁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如何成为一个计算机科学的专家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掌握算法：经典算法，数学模型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掌握</a:t>
            </a:r>
            <a:r>
              <a:rPr kumimoji="1" lang="zh-CN" altLang="en-US" dirty="0" smtClean="0"/>
              <a:t>工具：操作系统，网络服务，多媒体工具，专业工具包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6853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如何培养学习兴趣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每天练习写程序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开始困难和无聊，最后会变成简单和有趣</a:t>
            </a:r>
            <a:endParaRPr kumimoji="1" lang="en-US" altLang="zh-CN" dirty="0" smtClean="0"/>
          </a:p>
          <a:p>
            <a:r>
              <a:rPr kumimoji="1" lang="zh-CN" altLang="en-US" dirty="0" smtClean="0"/>
              <a:t>有意义去做的事情开始都很难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你必须不是容易畏惧困难的人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你必须自律，能“耐烦”，能强迫自己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实在解决不了的问题，隔天继续努力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常态</a:t>
            </a:r>
            <a:r>
              <a:rPr kumimoji="1" lang="en-US" altLang="zh-CN" dirty="0" smtClean="0"/>
              <a:t>: </a:t>
            </a:r>
            <a:r>
              <a:rPr kumimoji="1" lang="zh-CN" altLang="en-US" dirty="0" smtClean="0"/>
              <a:t>山穷水尽疑无路，柳暗花明又一村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要谦虚地学习无聊的基本功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不要盲目地与人对比，要愉快高效地进步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进步来源于不断挑战更难的问题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4786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学习更多的程序设计语言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29200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如何学习一门新的语言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翻译一些包含基本语法成分的程序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读别人的程序，学习编程方式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学习更多语言的好处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第一门编程语言很难，但越学越容易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态度</a:t>
            </a:r>
            <a:r>
              <a:rPr kumimoji="1" lang="en-US" altLang="zh-CN" dirty="0" smtClean="0"/>
              <a:t>: </a:t>
            </a:r>
            <a:r>
              <a:rPr kumimoji="1" lang="zh-CN" altLang="en-US" dirty="0" smtClean="0"/>
              <a:t>尊重每一种程序的特点，避免先入为主地认为某种方式最好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对比多种编程方式的优缺点，使你成为更</a:t>
            </a:r>
            <a:r>
              <a:rPr kumimoji="1" lang="zh-CN" altLang="en-US" dirty="0" smtClean="0"/>
              <a:t>好的程序员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不要成为某种程序的奴隶，学会与使用不同语言的程序员交流和合作。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6476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1I. </a:t>
            </a:r>
            <a:r>
              <a:rPr lang="zh-CN" altLang="en-US" dirty="0" smtClean="0"/>
              <a:t>关于程序设计语言</a:t>
            </a:r>
            <a:r>
              <a:rPr lang="en-US" altLang="zh-CN" dirty="0" smtClean="0"/>
              <a:t>C++</a:t>
            </a:r>
            <a:endParaRPr lang="zh-CN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32560" y="1850064"/>
            <a:ext cx="7406640" cy="272193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为什么学习计算机科学</a:t>
            </a:r>
            <a:endParaRPr lang="en-US" altLang="zh-CN" dirty="0" smtClean="0"/>
          </a:p>
          <a:p>
            <a:r>
              <a:rPr lang="zh-CN" altLang="en-US" dirty="0" smtClean="0"/>
              <a:t>为什么学习高级程序设计语言</a:t>
            </a:r>
            <a:endParaRPr lang="en-US" altLang="zh-CN" dirty="0" smtClean="0"/>
          </a:p>
          <a:p>
            <a:r>
              <a:rPr lang="zh-CN" altLang="en-US" dirty="0" smtClean="0"/>
              <a:t>为什么学习</a:t>
            </a:r>
            <a:r>
              <a:rPr lang="en-US" altLang="zh-CN" dirty="0" smtClean="0"/>
              <a:t>C</a:t>
            </a:r>
            <a:r>
              <a:rPr lang="en-US" altLang="zh-CN" dirty="0"/>
              <a:t>/</a:t>
            </a:r>
            <a:r>
              <a:rPr lang="en-US" altLang="zh-CN" dirty="0" smtClean="0"/>
              <a:t>C++</a:t>
            </a:r>
          </a:p>
          <a:p>
            <a:r>
              <a:rPr lang="zh-CN" altLang="en-US" dirty="0" smtClean="0"/>
              <a:t>为什么使用双语教学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4908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学习编程序的好处</a:t>
            </a:r>
            <a:endParaRPr lang="zh-CN" alt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最有趣的科目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最容易发挥才智</a:t>
            </a:r>
            <a:r>
              <a:rPr lang="en-US" altLang="zh-CN" dirty="0" smtClean="0"/>
              <a:t> very funny</a:t>
            </a:r>
          </a:p>
          <a:p>
            <a:pPr lvl="1"/>
            <a:r>
              <a:rPr lang="zh-CN" altLang="en-US" dirty="0" smtClean="0"/>
              <a:t>最时尚的话题：高科技</a:t>
            </a:r>
            <a:r>
              <a:rPr lang="en-US" altLang="zh-CN" dirty="0" smtClean="0"/>
              <a:t> very cool</a:t>
            </a:r>
          </a:p>
          <a:p>
            <a:pPr lvl="1"/>
            <a:r>
              <a:rPr lang="zh-CN" altLang="en-US" dirty="0" smtClean="0"/>
              <a:t>更深入地使用各种“高级玩具”</a:t>
            </a:r>
            <a:r>
              <a:rPr lang="en-US" altLang="zh-CN" dirty="0" smtClean="0"/>
              <a:t>very fancy</a:t>
            </a:r>
          </a:p>
          <a:p>
            <a:r>
              <a:rPr lang="zh-CN" altLang="en-US" dirty="0" smtClean="0"/>
              <a:t>就业前景</a:t>
            </a:r>
            <a:endParaRPr lang="en-US" altLang="zh-CN" dirty="0" smtClean="0"/>
          </a:p>
          <a:p>
            <a:pPr lvl="1"/>
            <a:r>
              <a:rPr lang="zh-CN" altLang="en-US" smtClean="0"/>
              <a:t>创业前景大</a:t>
            </a:r>
            <a:endParaRPr lang="en-US" altLang="zh-CN" smtClean="0"/>
          </a:p>
          <a:p>
            <a:pPr lvl="1"/>
            <a:r>
              <a:rPr lang="zh-CN" altLang="en-US" dirty="0" smtClean="0"/>
              <a:t>编程序是一种高技术高报酬的技能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各行各业都不可缺少的人才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工作环境舒适安全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89651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学习目的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最重要的课程</a:t>
            </a:r>
            <a:endParaRPr lang="en-US" altLang="zh-CN" dirty="0"/>
          </a:p>
          <a:p>
            <a:pPr lvl="1"/>
            <a:r>
              <a:rPr lang="zh-CN" altLang="en-US" dirty="0" smtClean="0"/>
              <a:t>你将在未来的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年里学习写程序</a:t>
            </a:r>
            <a:endParaRPr lang="en-US" altLang="zh-CN" dirty="0"/>
          </a:p>
          <a:p>
            <a:pPr lvl="1"/>
            <a:r>
              <a:rPr lang="zh-CN" altLang="en-US" dirty="0" smtClean="0"/>
              <a:t>大部分同学的工作内容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学习计算机基础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17164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什么是编程序</a:t>
            </a:r>
            <a:r>
              <a:rPr lang="en-US" altLang="zh-CN" dirty="0" smtClean="0"/>
              <a:t>(</a:t>
            </a:r>
            <a:r>
              <a:rPr lang="zh-CN" altLang="en-US" dirty="0" smtClean="0"/>
              <a:t>计算机基础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什么是计算机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可执行</a:t>
            </a:r>
            <a:r>
              <a:rPr lang="zh-CN" altLang="en-US" u="sng" dirty="0" smtClean="0"/>
              <a:t>指令</a:t>
            </a:r>
            <a:r>
              <a:rPr lang="en-US" altLang="zh-CN" u="sng" dirty="0" smtClean="0"/>
              <a:t>(instruction)</a:t>
            </a:r>
            <a:r>
              <a:rPr lang="zh-CN" altLang="en-US" dirty="0" smtClean="0"/>
              <a:t>的电子设备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指令：运算、跳转、数据传输，输入输出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可连续执行指令</a:t>
            </a:r>
            <a:endParaRPr lang="en-US" altLang="zh-CN" dirty="0"/>
          </a:p>
          <a:p>
            <a:pPr lvl="1"/>
            <a:r>
              <a:rPr lang="zh-CN" altLang="en-US" dirty="0" smtClean="0"/>
              <a:t>可根据执行情况决定跳转</a:t>
            </a:r>
            <a:r>
              <a:rPr lang="en-US" altLang="zh-CN" dirty="0" smtClean="0"/>
              <a:t>(</a:t>
            </a:r>
            <a:r>
              <a:rPr lang="zh-CN" altLang="en-US" dirty="0" smtClean="0"/>
              <a:t>改变执行的内容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什么是</a:t>
            </a:r>
            <a:r>
              <a:rPr lang="en-US" altLang="zh-CN" dirty="0"/>
              <a:t>(</a:t>
            </a:r>
            <a:r>
              <a:rPr lang="zh-CN" altLang="en-US" dirty="0" smtClean="0"/>
              <a:t>可执行</a:t>
            </a:r>
            <a:r>
              <a:rPr lang="en-US" altLang="zh-CN" dirty="0" smtClean="0"/>
              <a:t>)</a:t>
            </a:r>
            <a:r>
              <a:rPr lang="zh-CN" altLang="en-US" dirty="0" smtClean="0"/>
              <a:t>程序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((executable) program)</a:t>
            </a:r>
          </a:p>
          <a:p>
            <a:pPr lvl="1"/>
            <a:r>
              <a:rPr lang="zh-CN" altLang="en-US" dirty="0" smtClean="0"/>
              <a:t>一个指令的序列</a:t>
            </a:r>
            <a:endParaRPr lang="en-US" altLang="zh-CN" dirty="0"/>
          </a:p>
          <a:p>
            <a:pPr lvl="1"/>
            <a:r>
              <a:rPr lang="zh-CN" altLang="en-US" dirty="0" smtClean="0"/>
              <a:t>操作系统</a:t>
            </a:r>
            <a:r>
              <a:rPr lang="en-US" altLang="zh-CN" dirty="0" smtClean="0"/>
              <a:t>(operating system)</a:t>
            </a:r>
            <a:r>
              <a:rPr lang="zh-CN" altLang="en-US" dirty="0" smtClean="0"/>
              <a:t>：一个特殊的、管理其它程序的程序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014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什么是高级语言</a:t>
            </a:r>
            <a:endParaRPr lang="zh-CN" alt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更有效的生产程序的方法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直接逐条编写指令的问题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指令不容易记忆和书写，不如直接写公式方便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没有数据类型，容易出错</a:t>
            </a:r>
            <a:r>
              <a:rPr lang="en-US" altLang="zh-CN" dirty="0" smtClean="0"/>
              <a:t>(</a:t>
            </a:r>
            <a:r>
              <a:rPr lang="zh-CN" altLang="en-US" dirty="0" smtClean="0"/>
              <a:t>字符</a:t>
            </a:r>
            <a:r>
              <a:rPr lang="en-US" altLang="zh-CN" dirty="0" smtClean="0"/>
              <a:t>, </a:t>
            </a:r>
            <a:r>
              <a:rPr lang="zh-CN" altLang="en-US" dirty="0" smtClean="0"/>
              <a:t>整数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实数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没有对特定编程结构</a:t>
            </a:r>
            <a:r>
              <a:rPr lang="en-US" altLang="zh-CN" dirty="0" smtClean="0"/>
              <a:t>/</a:t>
            </a:r>
            <a:r>
              <a:rPr lang="zh-CN" altLang="en-US" dirty="0" smtClean="0"/>
              <a:t>模式提供方便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</a:t>
            </a:r>
            <a:r>
              <a:rPr lang="en-US" altLang="zh-CN" dirty="0" smtClean="0"/>
              <a:t>if-else,while</a:t>
            </a:r>
            <a:r>
              <a:rPr lang="zh-CN" altLang="en-US" dirty="0" smtClean="0"/>
              <a:t>等语句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更有效的方法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使用文本文件编写</a:t>
            </a:r>
            <a:r>
              <a:rPr lang="en-US" altLang="zh-CN" dirty="0" smtClean="0"/>
              <a:t>(</a:t>
            </a:r>
            <a:r>
              <a:rPr lang="zh-CN" altLang="en-US" dirty="0" smtClean="0"/>
              <a:t>文本文件</a:t>
            </a:r>
            <a:r>
              <a:rPr lang="en-US" altLang="zh-CN" dirty="0" smtClean="0"/>
              <a:t>/text file)</a:t>
            </a:r>
            <a:r>
              <a:rPr lang="zh-CN" altLang="en-US" dirty="0" smtClean="0"/>
              <a:t>的</a:t>
            </a:r>
            <a:r>
              <a:rPr lang="zh-CN" altLang="en-US" u="sng" dirty="0" smtClean="0"/>
              <a:t>程序设计语言</a:t>
            </a:r>
            <a:endParaRPr lang="en-US" altLang="zh-CN" u="sng" dirty="0" smtClean="0"/>
          </a:p>
          <a:p>
            <a:pPr lvl="2"/>
            <a:r>
              <a:rPr lang="zh-CN" altLang="en-US" dirty="0" smtClean="0"/>
              <a:t>然后通过</a:t>
            </a:r>
            <a:r>
              <a:rPr lang="zh-CN" altLang="en-US" u="sng" dirty="0" smtClean="0"/>
              <a:t>编译软件</a:t>
            </a:r>
            <a:r>
              <a:rPr lang="en-US" altLang="zh-CN" u="sng" dirty="0" smtClean="0"/>
              <a:t>(</a:t>
            </a:r>
            <a:r>
              <a:rPr lang="zh-CN" altLang="en-US" u="sng" dirty="0" smtClean="0"/>
              <a:t>编译器</a:t>
            </a:r>
            <a:r>
              <a:rPr lang="en-US" altLang="zh-CN" u="sng" dirty="0" smtClean="0"/>
              <a:t>/compiler)</a:t>
            </a:r>
            <a:r>
              <a:rPr lang="zh-CN" altLang="en-US" dirty="0" smtClean="0"/>
              <a:t>翻译成指令序列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0031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几个相同的概念</a:t>
            </a:r>
            <a:endParaRPr lang="zh-CN" alt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/>
          <a:lstStyle/>
          <a:p>
            <a:r>
              <a:rPr lang="zh-CN" altLang="en-US" dirty="0" smtClean="0"/>
              <a:t>可执行</a:t>
            </a:r>
            <a:r>
              <a:rPr lang="en-US" altLang="zh-CN" dirty="0" smtClean="0"/>
              <a:t>(</a:t>
            </a:r>
            <a:r>
              <a:rPr lang="zh-CN" altLang="en-US" dirty="0" smtClean="0"/>
              <a:t>程序</a:t>
            </a:r>
            <a:r>
              <a:rPr lang="en-US" altLang="zh-CN" dirty="0" smtClean="0"/>
              <a:t>) executable</a:t>
            </a:r>
            <a:endParaRPr lang="en-US" altLang="zh-CN" dirty="0"/>
          </a:p>
          <a:p>
            <a:pPr lvl="1"/>
            <a:r>
              <a:rPr lang="zh-CN" altLang="en-US" dirty="0" smtClean="0"/>
              <a:t>低级语言</a:t>
            </a:r>
            <a:r>
              <a:rPr lang="en-US" altLang="zh-CN" dirty="0" smtClean="0"/>
              <a:t> low-level language</a:t>
            </a:r>
            <a:endParaRPr lang="en-US" altLang="zh-CN" dirty="0"/>
          </a:p>
          <a:p>
            <a:pPr lvl="1"/>
            <a:r>
              <a:rPr lang="zh-CN" altLang="en-US" dirty="0" smtClean="0"/>
              <a:t>机器语言</a:t>
            </a:r>
            <a:r>
              <a:rPr lang="en-US" altLang="zh-CN" dirty="0" smtClean="0"/>
              <a:t> machine language</a:t>
            </a:r>
          </a:p>
          <a:p>
            <a:r>
              <a:rPr lang="zh-CN" altLang="en-US" dirty="0" smtClean="0"/>
              <a:t>程序</a:t>
            </a:r>
            <a:r>
              <a:rPr lang="en-US" altLang="zh-CN" dirty="0" smtClean="0"/>
              <a:t> program</a:t>
            </a:r>
          </a:p>
          <a:p>
            <a:pPr lvl="1"/>
            <a:r>
              <a:rPr lang="zh-CN" altLang="en-US" dirty="0" smtClean="0"/>
              <a:t>代码</a:t>
            </a:r>
            <a:r>
              <a:rPr lang="en-US" altLang="zh-CN" dirty="0" smtClean="0"/>
              <a:t> code</a:t>
            </a:r>
          </a:p>
          <a:p>
            <a:r>
              <a:rPr lang="zh-CN" altLang="en-US" dirty="0" smtClean="0"/>
              <a:t>程序设计语言</a:t>
            </a:r>
            <a:r>
              <a:rPr lang="en-US" altLang="zh-CN" dirty="0"/>
              <a:t> </a:t>
            </a:r>
            <a:r>
              <a:rPr lang="en-US" altLang="zh-CN" dirty="0" smtClean="0"/>
              <a:t>programming language</a:t>
            </a:r>
          </a:p>
          <a:p>
            <a:pPr lvl="1"/>
            <a:r>
              <a:rPr lang="zh-CN" altLang="en-US" dirty="0" smtClean="0"/>
              <a:t>高级语言</a:t>
            </a:r>
            <a:r>
              <a:rPr lang="en-US" altLang="zh-CN" dirty="0" smtClean="0"/>
              <a:t> high-level language</a:t>
            </a:r>
          </a:p>
          <a:p>
            <a:r>
              <a:rPr lang="zh-CN" altLang="en-US" dirty="0" smtClean="0"/>
              <a:t>编译程序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编译器</a:t>
            </a:r>
            <a:r>
              <a:rPr lang="en-US" altLang="zh-CN" dirty="0" smtClean="0"/>
              <a:t> compiler</a:t>
            </a:r>
          </a:p>
        </p:txBody>
      </p:sp>
    </p:spTree>
    <p:extLst>
      <p:ext uri="{BB962C8B-B14F-4D97-AF65-F5344CB8AC3E}">
        <p14:creationId xmlns:p14="http://schemas.microsoft.com/office/powerpoint/2010/main" val="3181544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程序设计语言</a:t>
            </a:r>
            <a:r>
              <a:rPr lang="en-US" altLang="zh-CN" dirty="0" smtClean="0"/>
              <a:t>C/C++</a:t>
            </a:r>
            <a:endParaRPr lang="zh-CN" alt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/>
          <a:lstStyle/>
          <a:p>
            <a:r>
              <a:rPr lang="zh-CN" altLang="en-US" dirty="0" smtClean="0"/>
              <a:t>为什么选</a:t>
            </a:r>
            <a:r>
              <a:rPr lang="en-US" altLang="zh-CN" dirty="0" smtClean="0"/>
              <a:t>C/C++</a:t>
            </a:r>
          </a:p>
          <a:p>
            <a:pPr lvl="1"/>
            <a:r>
              <a:rPr lang="zh-CN" altLang="en-US" dirty="0" smtClean="0"/>
              <a:t>最多人用的语言，默认的工业标准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最主流的语言都是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语言家族：</a:t>
            </a:r>
            <a:r>
              <a:rPr lang="en-US" altLang="zh-CN" dirty="0" err="1" smtClean="0"/>
              <a:t>Java,C</a:t>
            </a:r>
            <a:r>
              <a:rPr lang="en-US" altLang="zh-CN" dirty="0" smtClean="0"/>
              <a:t>#</a:t>
            </a:r>
          </a:p>
          <a:p>
            <a:pPr lvl="1"/>
            <a:r>
              <a:rPr lang="zh-CN" altLang="en-US" dirty="0" smtClean="0"/>
              <a:t>具有现代计算机语言的主要优点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</a:t>
            </a:r>
            <a:r>
              <a:rPr lang="zh-CN" altLang="en-US" dirty="0" smtClean="0"/>
              <a:t>语言：结构化程序设计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C++</a:t>
            </a:r>
            <a:r>
              <a:rPr lang="zh-CN" altLang="en-US" dirty="0" smtClean="0"/>
              <a:t>语言：面向对象程序设计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等比较</a:t>
            </a:r>
            <a:r>
              <a:rPr lang="en-US" altLang="zh-CN" dirty="0" smtClean="0"/>
              <a:t>C</a:t>
            </a:r>
            <a:r>
              <a:rPr lang="zh-CN" altLang="en-US" dirty="0" smtClean="0"/>
              <a:t>更接近机器语言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有助于学习计算机底层知识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677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学习方法与目标</a:t>
            </a:r>
            <a:endParaRPr lang="zh-CN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32560" y="1850064"/>
            <a:ext cx="7406640" cy="462693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如何学习</a:t>
            </a:r>
            <a:endParaRPr lang="en-US" altLang="zh-CN" dirty="0" smtClean="0"/>
          </a:p>
          <a:p>
            <a:r>
              <a:rPr kumimoji="1" lang="zh-CN" altLang="en-US" dirty="0"/>
              <a:t>什么是程序设计语</a:t>
            </a:r>
            <a:r>
              <a:rPr kumimoji="1" lang="zh-CN" altLang="en-US" dirty="0" smtClean="0"/>
              <a:t>言</a:t>
            </a:r>
            <a:endParaRPr kumimoji="1" lang="en-US" altLang="zh-CN" dirty="0" smtClean="0"/>
          </a:p>
          <a:p>
            <a:r>
              <a:rPr lang="zh-CN" altLang="en-US" dirty="0"/>
              <a:t>如何开始学习程序设计语</a:t>
            </a:r>
            <a:r>
              <a:rPr lang="zh-CN" altLang="en-US" dirty="0" smtClean="0"/>
              <a:t>言</a:t>
            </a:r>
            <a:endParaRPr lang="en-US" altLang="zh-CN" dirty="0" smtClean="0"/>
          </a:p>
          <a:p>
            <a:r>
              <a:rPr lang="zh-CN" altLang="en-US" dirty="0"/>
              <a:t>如何学习好程序设计语</a:t>
            </a:r>
            <a:r>
              <a:rPr lang="zh-CN" altLang="en-US" dirty="0" smtClean="0"/>
              <a:t>言</a:t>
            </a:r>
            <a:endParaRPr lang="en-US" altLang="zh-CN" dirty="0" smtClean="0"/>
          </a:p>
          <a:p>
            <a:r>
              <a:rPr kumimoji="1" lang="zh-CN" altLang="en-US" dirty="0"/>
              <a:t>如何培养学习兴</a:t>
            </a:r>
            <a:r>
              <a:rPr kumimoji="1" lang="zh-CN" altLang="en-US" dirty="0" smtClean="0"/>
              <a:t>趣</a:t>
            </a:r>
            <a:endParaRPr kumimoji="1" lang="en-US" altLang="zh-CN" dirty="0" smtClean="0"/>
          </a:p>
          <a:p>
            <a:r>
              <a:rPr kumimoji="1" lang="zh-CN" altLang="en-US" dirty="0"/>
              <a:t>学习更多的程序设计语言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C/C++</a:t>
            </a:r>
            <a:r>
              <a:rPr lang="zh-CN" altLang="en-US" dirty="0" smtClean="0"/>
              <a:t>的历史</a:t>
            </a:r>
            <a:endParaRPr lang="zh-CN" alt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为了推广</a:t>
            </a:r>
            <a:r>
              <a:rPr lang="en-US" altLang="zh-CN" dirty="0"/>
              <a:t>UNIX</a:t>
            </a:r>
            <a:r>
              <a:rPr lang="zh-CN" altLang="en-US" dirty="0"/>
              <a:t>，</a:t>
            </a:r>
            <a:r>
              <a:rPr lang="en-US" altLang="zh-CN" dirty="0"/>
              <a:t>1977</a:t>
            </a:r>
            <a:r>
              <a:rPr lang="zh-CN" altLang="en-US" dirty="0"/>
              <a:t>年</a:t>
            </a:r>
            <a:r>
              <a:rPr lang="en-US" altLang="zh-CN" dirty="0"/>
              <a:t>Dennis</a:t>
            </a:r>
            <a:r>
              <a:rPr lang="zh-CN" altLang="en-US" dirty="0"/>
              <a:t>发表了不依赖与机器系统的</a:t>
            </a:r>
            <a:r>
              <a:rPr lang="en-US" altLang="zh-CN" dirty="0"/>
              <a:t>C</a:t>
            </a:r>
            <a:r>
              <a:rPr lang="zh-CN" altLang="en-US" dirty="0"/>
              <a:t>语</a:t>
            </a:r>
            <a:r>
              <a:rPr lang="zh-CN" altLang="en-US" dirty="0" smtClean="0"/>
              <a:t>言</a:t>
            </a:r>
            <a:endParaRPr lang="en-US" altLang="zh-CN" dirty="0" smtClean="0"/>
          </a:p>
          <a:p>
            <a:r>
              <a:rPr lang="zh-CN" altLang="zh-CN" dirty="0" smtClean="0"/>
              <a:t>1</a:t>
            </a:r>
            <a:r>
              <a:rPr lang="en-US" altLang="zh-CN" dirty="0" smtClean="0"/>
              <a:t>983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Bell Lab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Bjarne</a:t>
            </a:r>
            <a:r>
              <a:rPr lang="zh-CN" altLang="en-US" dirty="0" smtClean="0"/>
              <a:t>推出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，它扩展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，使之具有面向对象的特色</a:t>
            </a:r>
            <a:endParaRPr lang="en-US" altLang="zh-CN" dirty="0" smtClean="0"/>
          </a:p>
          <a:p>
            <a:r>
              <a:rPr lang="zh-CN" altLang="en-US" dirty="0" smtClean="0"/>
              <a:t>出现了多个版本的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</a:t>
            </a:r>
            <a:r>
              <a:rPr lang="en-US" altLang="zh-CN" dirty="0" smtClean="0"/>
              <a:t>(</a:t>
            </a:r>
            <a:r>
              <a:rPr lang="zh-CN" altLang="en-US" dirty="0" smtClean="0"/>
              <a:t>编译器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1988</a:t>
            </a:r>
            <a:r>
              <a:rPr lang="zh-CN" altLang="en-US" dirty="0" smtClean="0"/>
              <a:t>年，美国国家标准研究所</a:t>
            </a:r>
            <a:r>
              <a:rPr lang="en-US" altLang="zh-CN" dirty="0" smtClean="0"/>
              <a:t>ANSI</a:t>
            </a:r>
            <a:r>
              <a:rPr lang="zh-CN" altLang="en-US" dirty="0" smtClean="0"/>
              <a:t>推出</a:t>
            </a:r>
            <a:r>
              <a:rPr lang="en-US" altLang="zh-CN" dirty="0" smtClean="0"/>
              <a:t>ANSI C++</a:t>
            </a:r>
            <a:r>
              <a:rPr lang="zh-CN" altLang="en-US" dirty="0" smtClean="0"/>
              <a:t>标准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27687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程序设计语言的一种分类</a:t>
            </a:r>
            <a:endParaRPr lang="zh-CN" alt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编译语言，如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：编译为机器码，然后执行</a:t>
            </a:r>
            <a:endParaRPr lang="en-US" altLang="zh-CN" dirty="0" smtClean="0"/>
          </a:p>
          <a:p>
            <a:r>
              <a:rPr lang="zh-CN" altLang="en-US" dirty="0" smtClean="0"/>
              <a:t>脚本语言，如</a:t>
            </a:r>
            <a:r>
              <a:rPr lang="en-US" altLang="zh-CN" dirty="0" err="1" smtClean="0"/>
              <a:t>Matlab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Phython</a:t>
            </a:r>
            <a:r>
              <a:rPr lang="zh-CN" altLang="zh-CN" dirty="0" smtClean="0"/>
              <a:t>：</a:t>
            </a:r>
            <a:r>
              <a:rPr lang="zh-CN" altLang="en-US" dirty="0" smtClean="0"/>
              <a:t>不生成机器码，执行时才编译</a:t>
            </a:r>
            <a:endParaRPr lang="en-US" altLang="zh-CN" dirty="0" smtClean="0"/>
          </a:p>
          <a:p>
            <a:r>
              <a:rPr lang="zh-CN" altLang="en-US" dirty="0" smtClean="0"/>
              <a:t>虚拟机语言，如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C#</a:t>
            </a:r>
            <a:r>
              <a:rPr lang="zh-CN" altLang="en-US" dirty="0" smtClean="0"/>
              <a:t>，编译为虚拟机的机器码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77360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例子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pic>
        <p:nvPicPr>
          <p:cNvPr id="8" name="内容占位符 7" descr="屏幕快照 2012-09-17 下午10.06.5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030" b="-29030"/>
          <a:stretch>
            <a:fillRect/>
          </a:stretch>
        </p:blipFill>
        <p:spPr>
          <a:xfrm>
            <a:off x="1435608" y="1447800"/>
            <a:ext cx="5574792" cy="3569227"/>
          </a:xfrm>
        </p:spPr>
      </p:pic>
    </p:spTree>
    <p:extLst>
      <p:ext uri="{BB962C8B-B14F-4D97-AF65-F5344CB8AC3E}">
        <p14:creationId xmlns:p14="http://schemas.microsoft.com/office/powerpoint/2010/main" val="2942737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例子</a:t>
            </a:r>
            <a:r>
              <a:rPr kumimoji="1" lang="zh-CN" altLang="zh-CN" dirty="0"/>
              <a:t>2</a:t>
            </a:r>
            <a:endParaRPr kumimoji="1" lang="zh-CN" altLang="en-US" dirty="0"/>
          </a:p>
        </p:txBody>
      </p:sp>
      <p:pic>
        <p:nvPicPr>
          <p:cNvPr id="4" name="内容占位符 3" descr="屏幕快照 2012-09-17 下午10.08.1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880" b="-8880"/>
          <a:stretch>
            <a:fillRect/>
          </a:stretch>
        </p:blipFill>
        <p:spPr>
          <a:xfrm>
            <a:off x="1435608" y="1447800"/>
            <a:ext cx="5831840" cy="3733800"/>
          </a:xfrm>
        </p:spPr>
      </p:pic>
    </p:spTree>
    <p:extLst>
      <p:ext uri="{BB962C8B-B14F-4D97-AF65-F5344CB8AC3E}">
        <p14:creationId xmlns:p14="http://schemas.microsoft.com/office/powerpoint/2010/main" val="4186655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例子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pic>
        <p:nvPicPr>
          <p:cNvPr id="4" name="内容占位符 3" descr="屏幕快照 2012-09-17 下午10.09.3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28" r="-13728"/>
          <a:stretch>
            <a:fillRect/>
          </a:stretch>
        </p:blipFill>
        <p:spPr>
          <a:xfrm>
            <a:off x="685800" y="1447800"/>
            <a:ext cx="7498080" cy="4800600"/>
          </a:xfrm>
        </p:spPr>
      </p:pic>
    </p:spTree>
    <p:extLst>
      <p:ext uri="{BB962C8B-B14F-4D97-AF65-F5344CB8AC3E}">
        <p14:creationId xmlns:p14="http://schemas.microsoft.com/office/powerpoint/2010/main" val="2306359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例子</a:t>
            </a:r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pic>
        <p:nvPicPr>
          <p:cNvPr id="4" name="内容占位符 3" descr="屏幕快照 2012-09-17 下午10.12.5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322" r="-49322"/>
          <a:stretch>
            <a:fillRect/>
          </a:stretch>
        </p:blipFill>
        <p:spPr>
          <a:xfrm>
            <a:off x="685800" y="228600"/>
            <a:ext cx="9878423" cy="6324600"/>
          </a:xfrm>
        </p:spPr>
      </p:pic>
    </p:spTree>
    <p:extLst>
      <p:ext uri="{BB962C8B-B14F-4D97-AF65-F5344CB8AC3E}">
        <p14:creationId xmlns:p14="http://schemas.microsoft.com/office/powerpoint/2010/main" val="2823104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II. </a:t>
            </a:r>
            <a:r>
              <a:rPr lang="zh-CN" altLang="en-US" dirty="0" smtClean="0"/>
              <a:t>教学计划</a:t>
            </a:r>
            <a:endParaRPr lang="zh-CN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32560" y="1850064"/>
            <a:ext cx="7406640" cy="272193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上课时数</a:t>
            </a:r>
            <a:endParaRPr lang="en-US" altLang="zh-CN" dirty="0" smtClean="0"/>
          </a:p>
          <a:p>
            <a:r>
              <a:rPr lang="zh-CN" altLang="en-US" dirty="0" smtClean="0"/>
              <a:t>分数评定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486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上课时数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1-18</a:t>
            </a:r>
            <a:r>
              <a:rPr kumimoji="1" lang="zh-CN" altLang="en-US" dirty="0" smtClean="0"/>
              <a:t>周</a:t>
            </a:r>
            <a:endParaRPr kumimoji="1" lang="en-US" altLang="zh-CN" dirty="0" smtClean="0"/>
          </a:p>
          <a:p>
            <a:pPr lvl="1"/>
            <a:r>
              <a:rPr kumimoji="1" lang="zh-CN" altLang="zh-CN" dirty="0" smtClean="0"/>
              <a:t>9</a:t>
            </a:r>
            <a:r>
              <a:rPr kumimoji="1" lang="en-US" altLang="zh-CN" dirty="0" smtClean="0"/>
              <a:t>/16</a:t>
            </a:r>
            <a:r>
              <a:rPr kumimoji="1" lang="zh-CN" altLang="en-US" dirty="0" smtClean="0"/>
              <a:t>～</a:t>
            </a:r>
            <a:r>
              <a:rPr kumimoji="1" lang="en-US" altLang="zh-CN" dirty="0" smtClean="0"/>
              <a:t>1/18 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(1/31</a:t>
            </a:r>
            <a:r>
              <a:rPr kumimoji="1" lang="zh-CN" altLang="en-US" dirty="0" smtClean="0"/>
              <a:t>过年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zh-CN" altLang="en-US" dirty="0" smtClean="0"/>
              <a:t>期间应该没有因法定假期的停课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因法定假期的调课：</a:t>
            </a:r>
            <a:r>
              <a:rPr kumimoji="1" lang="en-US" altLang="zh-CN" dirty="0" smtClean="0"/>
              <a:t>10/12</a:t>
            </a:r>
            <a:r>
              <a:rPr kumimoji="1" lang="zh-CN" altLang="en-US" dirty="0" smtClean="0"/>
              <a:t>补</a:t>
            </a:r>
            <a:r>
              <a:rPr kumimoji="1" lang="en-US" altLang="zh-CN" dirty="0" smtClean="0"/>
              <a:t>10/7</a:t>
            </a:r>
            <a:r>
              <a:rPr kumimoji="1" lang="zh-CN" altLang="en-US" dirty="0" smtClean="0"/>
              <a:t>的课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17</a:t>
            </a:r>
            <a:r>
              <a:rPr kumimoji="1" lang="zh-CN" altLang="en-US" dirty="0" smtClean="0"/>
              <a:t>周复习课答疑</a:t>
            </a:r>
            <a:endParaRPr kumimoji="1" lang="en-US" altLang="zh-CN" dirty="0" smtClean="0"/>
          </a:p>
          <a:p>
            <a:pPr lvl="1"/>
            <a:r>
              <a:rPr kumimoji="1" lang="zh-CN" altLang="zh-CN" dirty="0" smtClean="0"/>
              <a:t>1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周考试周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19473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分数评</a:t>
            </a:r>
            <a:r>
              <a:rPr lang="zh-CN" altLang="en-US" dirty="0" smtClean="0"/>
              <a:t>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程序设计</a:t>
            </a:r>
            <a:r>
              <a:rPr kumimoji="1" lang="en-US" altLang="zh-CN" dirty="0" smtClean="0"/>
              <a:t>I</a:t>
            </a:r>
          </a:p>
          <a:p>
            <a:pPr lvl="1"/>
            <a:r>
              <a:rPr kumimoji="1" lang="zh-CN" altLang="en-US" dirty="0" smtClean="0"/>
              <a:t>平时成绩</a:t>
            </a:r>
            <a:r>
              <a:rPr kumimoji="1" lang="en-US" altLang="zh-CN" dirty="0" smtClean="0"/>
              <a:t> 40%</a:t>
            </a:r>
          </a:p>
          <a:p>
            <a:pPr lvl="2"/>
            <a:r>
              <a:rPr kumimoji="1" lang="zh-CN" altLang="en-US" dirty="0" smtClean="0"/>
              <a:t>平时上机作业</a:t>
            </a:r>
            <a:r>
              <a:rPr kumimoji="1" lang="en-US" altLang="zh-CN" dirty="0" smtClean="0"/>
              <a:t> 30%</a:t>
            </a:r>
          </a:p>
          <a:p>
            <a:pPr lvl="2"/>
            <a:r>
              <a:rPr kumimoji="1" lang="zh-CN" altLang="en-US" dirty="0" smtClean="0"/>
              <a:t>项目</a:t>
            </a:r>
            <a:r>
              <a:rPr kumimoji="1" lang="en-US" altLang="zh-CN" dirty="0" smtClean="0"/>
              <a:t> 5%</a:t>
            </a:r>
          </a:p>
          <a:p>
            <a:pPr lvl="2"/>
            <a:r>
              <a:rPr kumimoji="1" lang="zh-CN" altLang="en-US" dirty="0" smtClean="0"/>
              <a:t>期中</a:t>
            </a:r>
            <a:r>
              <a:rPr kumimoji="1" lang="zh-CN" altLang="en-US" dirty="0"/>
              <a:t>闭卷</a:t>
            </a:r>
            <a:r>
              <a:rPr kumimoji="1" lang="zh-CN" altLang="en-US" dirty="0" smtClean="0"/>
              <a:t>考试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3</a:t>
            </a:r>
            <a:r>
              <a:rPr kumimoji="1" lang="en-US" altLang="zh-CN" dirty="0" smtClean="0"/>
              <a:t>% </a:t>
            </a:r>
          </a:p>
          <a:p>
            <a:pPr lvl="2"/>
            <a:r>
              <a:rPr kumimoji="1" lang="zh-CN" altLang="en-US" dirty="0" smtClean="0"/>
              <a:t>考勤</a:t>
            </a:r>
            <a:r>
              <a:rPr kumimoji="1" lang="en-US" altLang="zh-CN" dirty="0" smtClean="0"/>
              <a:t> 2%</a:t>
            </a:r>
          </a:p>
          <a:p>
            <a:pPr lvl="1"/>
            <a:r>
              <a:rPr kumimoji="1" lang="zh-CN" altLang="en-US" dirty="0"/>
              <a:t>期末</a:t>
            </a:r>
            <a:r>
              <a:rPr kumimoji="1" lang="zh-CN" altLang="en-US" dirty="0" smtClean="0"/>
              <a:t>闭卷考试</a:t>
            </a:r>
            <a:r>
              <a:rPr kumimoji="1" lang="en-US" altLang="zh-CN" dirty="0" smtClean="0"/>
              <a:t> 60%</a:t>
            </a:r>
          </a:p>
        </p:txBody>
      </p:sp>
    </p:spTree>
    <p:extLst>
      <p:ext uri="{BB962C8B-B14F-4D97-AF65-F5344CB8AC3E}">
        <p14:creationId xmlns:p14="http://schemas.microsoft.com/office/powerpoint/2010/main" val="3943990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分数评</a:t>
            </a:r>
            <a:r>
              <a:rPr lang="zh-CN" altLang="en-US" dirty="0" smtClean="0"/>
              <a:t>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程序设计</a:t>
            </a:r>
            <a:r>
              <a:rPr kumimoji="1" lang="en-US" altLang="zh-CN" dirty="0" smtClean="0"/>
              <a:t>I </a:t>
            </a:r>
            <a:r>
              <a:rPr kumimoji="1" lang="zh-CN" altLang="en-US" dirty="0" smtClean="0">
                <a:solidFill>
                  <a:srgbClr val="0000FF"/>
                </a:solidFill>
              </a:rPr>
              <a:t>实验</a:t>
            </a:r>
            <a:endParaRPr kumimoji="1"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kumimoji="1" lang="zh-CN" altLang="en-US" dirty="0" smtClean="0"/>
              <a:t>平时成绩</a:t>
            </a:r>
            <a:r>
              <a:rPr kumimoji="1" lang="en-US" altLang="zh-CN" dirty="0" smtClean="0"/>
              <a:t> 40%</a:t>
            </a:r>
          </a:p>
          <a:p>
            <a:pPr lvl="2"/>
            <a:r>
              <a:rPr kumimoji="1" lang="zh-CN" altLang="en-US" dirty="0" smtClean="0"/>
              <a:t>课堂上机作业</a:t>
            </a:r>
            <a:r>
              <a:rPr kumimoji="1" lang="en-US" altLang="zh-CN" dirty="0" smtClean="0"/>
              <a:t> 35%</a:t>
            </a:r>
          </a:p>
          <a:p>
            <a:pPr lvl="2"/>
            <a:r>
              <a:rPr kumimoji="1" lang="zh-CN" altLang="en-US" dirty="0" smtClean="0"/>
              <a:t>期中上机考试</a:t>
            </a:r>
            <a:r>
              <a:rPr kumimoji="1" lang="en-US" altLang="zh-CN" dirty="0"/>
              <a:t>(</a:t>
            </a:r>
            <a:r>
              <a:rPr kumimoji="1" lang="zh-CN" altLang="en-US" dirty="0"/>
              <a:t>可带资料</a:t>
            </a:r>
            <a:r>
              <a:rPr kumimoji="1" lang="en-US" altLang="zh-CN" dirty="0"/>
              <a:t>) </a:t>
            </a:r>
            <a:r>
              <a:rPr kumimoji="1" lang="zh-CN" altLang="zh-CN" dirty="0"/>
              <a:t>5</a:t>
            </a:r>
            <a:r>
              <a:rPr kumimoji="1" lang="en-US" altLang="zh-CN" dirty="0" smtClean="0"/>
              <a:t>%</a:t>
            </a:r>
          </a:p>
          <a:p>
            <a:pPr lvl="1"/>
            <a:r>
              <a:rPr kumimoji="1" lang="zh-CN" altLang="en-US" dirty="0" smtClean="0"/>
              <a:t>期末上机考试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可带资料</a:t>
            </a:r>
            <a:r>
              <a:rPr kumimoji="1" lang="en-US" altLang="zh-CN" dirty="0" smtClean="0"/>
              <a:t>) 60%</a:t>
            </a:r>
          </a:p>
        </p:txBody>
      </p:sp>
    </p:spTree>
    <p:extLst>
      <p:ext uri="{BB962C8B-B14F-4D97-AF65-F5344CB8AC3E}">
        <p14:creationId xmlns:p14="http://schemas.microsoft.com/office/powerpoint/2010/main" val="66220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如何学习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学习可以使人成为工匠或领袖人物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工匠不需有太多的思辨和创造力</a:t>
            </a:r>
            <a:endParaRPr kumimoji="1" lang="zh-CN" altLang="en-US" dirty="0"/>
          </a:p>
        </p:txBody>
      </p:sp>
      <p:pic>
        <p:nvPicPr>
          <p:cNvPr id="5" name="图片 4" descr="屏幕快照 2013-09-14 下午11.03.5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070" y="2819400"/>
            <a:ext cx="5948330" cy="292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43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上机作业分数评</a:t>
            </a:r>
            <a:r>
              <a:rPr lang="zh-CN" altLang="en-US" dirty="0"/>
              <a:t>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每个作业有提交时间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过了提交时间</a:t>
            </a:r>
            <a:r>
              <a:rPr kumimoji="1" lang="zh-CN" altLang="en-US" dirty="0" smtClean="0">
                <a:solidFill>
                  <a:srgbClr val="0000FF"/>
                </a:solidFill>
              </a:rPr>
              <a:t>决</a:t>
            </a:r>
            <a:r>
              <a:rPr kumimoji="1" lang="zh-CN" altLang="en-US" dirty="0" smtClean="0"/>
              <a:t>不能提交或修改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所以请预留足够的时间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作业批改分两部分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自动修改部分：程序的输出</a:t>
            </a:r>
            <a:r>
              <a:rPr kumimoji="1" lang="zh-CN" altLang="en-US" dirty="0" smtClean="0">
                <a:solidFill>
                  <a:srgbClr val="0000FF"/>
                </a:solidFill>
              </a:rPr>
              <a:t>必须</a:t>
            </a:r>
            <a:r>
              <a:rPr kumimoji="1" lang="zh-CN" altLang="en-US" dirty="0" smtClean="0">
                <a:solidFill>
                  <a:srgbClr val="FF0000"/>
                </a:solidFill>
              </a:rPr>
              <a:t>完全</a:t>
            </a:r>
            <a:r>
              <a:rPr kumimoji="1" lang="zh-CN" altLang="en-US" dirty="0" smtClean="0">
                <a:solidFill>
                  <a:srgbClr val="008000"/>
                </a:solidFill>
              </a:rPr>
              <a:t>一样</a:t>
            </a:r>
            <a:endParaRPr kumimoji="1" lang="en-US" altLang="zh-CN" dirty="0">
              <a:solidFill>
                <a:srgbClr val="008000"/>
              </a:solidFill>
            </a:endParaRPr>
          </a:p>
          <a:p>
            <a:pPr lvl="1"/>
            <a:r>
              <a:rPr kumimoji="1" lang="zh-CN" altLang="en-US" dirty="0" smtClean="0"/>
              <a:t>人工修改部分：只检查程序书写规范</a:t>
            </a:r>
            <a:endParaRPr kumimoji="1" lang="en-US" altLang="zh-CN" dirty="0" smtClean="0"/>
          </a:p>
          <a:p>
            <a:r>
              <a:rPr kumimoji="1" lang="zh-CN" altLang="en-US" dirty="0" smtClean="0"/>
              <a:t>头两次作业不算分数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但请务必认真完成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必须弄清楚为什么被扣分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5657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如何学习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学习可以使人成为工匠或领袖人物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工匠不需有太多的思辨和创造力</a:t>
            </a:r>
            <a:endParaRPr kumimoji="1" lang="zh-CN" altLang="en-US" dirty="0"/>
          </a:p>
        </p:txBody>
      </p:sp>
      <p:pic>
        <p:nvPicPr>
          <p:cNvPr id="4" name="图片 3" descr="屏幕快照 2013-09-14 下午11.04.3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200401"/>
            <a:ext cx="1385454" cy="1828800"/>
          </a:xfrm>
          <a:prstGeom prst="rect">
            <a:avLst/>
          </a:prstGeom>
        </p:spPr>
      </p:pic>
      <p:pic>
        <p:nvPicPr>
          <p:cNvPr id="7" name="图片 6" descr="屏幕快照 2013-09-14 下午11.04.2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743200"/>
            <a:ext cx="631603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568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如何学习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29200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学习可以使人成为工匠或领袖人物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工匠不需有太多的思辨和创造力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如何更好地</a:t>
            </a:r>
            <a:r>
              <a:rPr kumimoji="1" lang="zh-CN" altLang="en-US" dirty="0"/>
              <a:t>学习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思考我能怎么做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看看书上或别人怎么做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通过对比知道别人的做法好处在哪里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分析取得这些好处的原因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推广出更一般的方法和规律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举一反三</a:t>
            </a:r>
            <a:r>
              <a:rPr kumimoji="1" lang="en-US" altLang="zh-CN" dirty="0" smtClean="0"/>
              <a:t>)</a:t>
            </a:r>
          </a:p>
          <a:p>
            <a:pPr lvl="2"/>
            <a:r>
              <a:rPr kumimoji="1" lang="zh-CN" altLang="en-US" dirty="0" smtClean="0"/>
              <a:t>所得到的方法的适用条件和变化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反复记忆练习，使学到的知识能熟练运用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215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如何学习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具体方法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从被动的学习变为主动的学习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除了标准答案还有更好的答案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要学习一技之长以生存而非只为考试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要学习思辨和创造的能力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要学习学习的能力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学习如何问好的问题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16185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什么是程序设计语言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什么是程序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即时通许软件</a:t>
            </a:r>
            <a:r>
              <a:rPr kumimoji="1" lang="en-US" altLang="zh-CN" dirty="0" smtClean="0"/>
              <a:t>: QQ, </a:t>
            </a:r>
            <a:r>
              <a:rPr kumimoji="1" lang="zh-CN" altLang="en-US" dirty="0" smtClean="0"/>
              <a:t>微博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微信</a:t>
            </a:r>
            <a:r>
              <a:rPr kumimoji="1" lang="en-US" altLang="zh-CN" dirty="0" smtClean="0"/>
              <a:t>, </a:t>
            </a:r>
            <a:r>
              <a:rPr kumimoji="1" lang="en-US" altLang="zh-CN" dirty="0"/>
              <a:t>S</a:t>
            </a:r>
            <a:r>
              <a:rPr kumimoji="1" lang="en-US" altLang="zh-CN" dirty="0" smtClean="0"/>
              <a:t>kype</a:t>
            </a:r>
          </a:p>
          <a:p>
            <a:pPr lvl="1"/>
            <a:r>
              <a:rPr kumimoji="1" lang="zh-CN" altLang="en-US" dirty="0" smtClean="0"/>
              <a:t>编辑</a:t>
            </a:r>
            <a:r>
              <a:rPr kumimoji="1" lang="zh-CN" altLang="en-US" dirty="0"/>
              <a:t>器</a:t>
            </a:r>
            <a:r>
              <a:rPr kumimoji="1" lang="en-US" altLang="zh-CN" dirty="0" smtClean="0"/>
              <a:t>: word, notepad</a:t>
            </a:r>
          </a:p>
          <a:p>
            <a:pPr lvl="1"/>
            <a:r>
              <a:rPr kumimoji="1" lang="zh-CN" altLang="en-US" dirty="0" smtClean="0"/>
              <a:t>浏览器</a:t>
            </a:r>
            <a:r>
              <a:rPr kumimoji="1" lang="en-US" altLang="zh-CN" dirty="0" smtClean="0"/>
              <a:t>: IE, Chrome, Firefox</a:t>
            </a:r>
          </a:p>
          <a:p>
            <a:pPr lvl="1"/>
            <a:r>
              <a:rPr kumimoji="1" lang="zh-CN" altLang="en-US" dirty="0" smtClean="0"/>
              <a:t>播放器</a:t>
            </a:r>
            <a:r>
              <a:rPr kumimoji="1" lang="en-US" altLang="zh-CN" dirty="0" smtClean="0"/>
              <a:t>: </a:t>
            </a:r>
            <a:r>
              <a:rPr kumimoji="1" lang="zh-CN" altLang="en-US" dirty="0" smtClean="0"/>
              <a:t>暴风影音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原程序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使用某种</a:t>
            </a:r>
            <a:r>
              <a:rPr kumimoji="1" lang="zh-CN" altLang="en-US" u="sng" dirty="0" smtClean="0"/>
              <a:t>程序设计语言</a:t>
            </a:r>
            <a:r>
              <a:rPr kumimoji="1" lang="zh-CN" altLang="en-US" dirty="0" smtClean="0"/>
              <a:t>描述程序的文本文件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C++ </a:t>
            </a:r>
            <a:r>
              <a:rPr kumimoji="1" lang="zh-CN" altLang="en-US" dirty="0" smtClean="0"/>
              <a:t>是其中一种程序设计语言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148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如何开始学习程序设计语言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5181600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首先练习打字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盲打－打字时眼睛看着屏幕不看键盘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如何练习？写程序的说明文档或作文</a:t>
            </a:r>
            <a:endParaRPr kumimoji="1" lang="en-US" altLang="zh-CN" dirty="0" smtClean="0"/>
          </a:p>
          <a:p>
            <a:r>
              <a:rPr kumimoji="1" lang="zh-CN" altLang="en-US" dirty="0" smtClean="0"/>
              <a:t>抄写程序样本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把例子输入原程序（边理解），然后运行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能熟练地分辨和输入计算机语言中的符号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能读懂类似的程序</a:t>
            </a:r>
            <a:endParaRPr kumimoji="1" lang="en-US" altLang="zh-CN" dirty="0" smtClean="0"/>
          </a:p>
          <a:p>
            <a:r>
              <a:rPr kumimoji="1" lang="zh-CN" altLang="en-US" dirty="0" smtClean="0"/>
              <a:t>学习英文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英文是计算机的语言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好的专业资源大多数都只有英文版本的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61607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如何开始学习程序设计语言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518160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注意程序的细微不同而引起的运</a:t>
            </a:r>
            <a:r>
              <a:rPr kumimoji="1" lang="zh-CN" altLang="en-US" dirty="0" smtClean="0"/>
              <a:t>行的错误或差异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写程序难免经常出错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取得避免和发现错误的方法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通过反复练习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zh-CN" altLang="en-US" dirty="0" smtClean="0"/>
              <a:t>能知道细微</a:t>
            </a:r>
            <a:r>
              <a:rPr kumimoji="1" lang="zh-CN" altLang="en-US" dirty="0"/>
              <a:t>的不同带来的程序运行的差别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能观察细微的不同是否存在重要的意义</a:t>
            </a:r>
            <a:endParaRPr kumimoji="1" lang="en-US" altLang="zh-CN" dirty="0"/>
          </a:p>
          <a:p>
            <a:r>
              <a:rPr kumimoji="1" lang="zh-CN" altLang="en-US" dirty="0" smtClean="0"/>
              <a:t>不要过早使用太多工具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暂时不要使用别人写好的程序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先学写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加深理解，锻炼创作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，以后再学用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不推荐使用调试</a:t>
            </a:r>
            <a:r>
              <a:rPr kumimoji="1" lang="en-US" altLang="zh-CN" dirty="0" smtClean="0"/>
              <a:t>(debug)</a:t>
            </a:r>
            <a:r>
              <a:rPr kumimoji="1" lang="zh-CN" altLang="en-US" dirty="0" smtClean="0"/>
              <a:t>工具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9232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夏至.thmx</Template>
  <TotalTime>668</TotalTime>
  <Words>875</Words>
  <Application>Microsoft Macintosh PowerPoint</Application>
  <PresentationFormat>全屏显示(4:3)</PresentationFormat>
  <Paragraphs>200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夏至</vt:lpstr>
      <vt:lpstr>联系信息</vt:lpstr>
      <vt:lpstr>1. 学习方法与目标</vt:lpstr>
      <vt:lpstr>如何学习</vt:lpstr>
      <vt:lpstr>如何学习</vt:lpstr>
      <vt:lpstr>如何学习</vt:lpstr>
      <vt:lpstr>如何学习</vt:lpstr>
      <vt:lpstr>什么是程序设计语言</vt:lpstr>
      <vt:lpstr>如何开始学习程序设计语言</vt:lpstr>
      <vt:lpstr>如何开始学习程序设计语言</vt:lpstr>
      <vt:lpstr>如何学习好程序设计语言</vt:lpstr>
      <vt:lpstr>如何培养学习兴趣</vt:lpstr>
      <vt:lpstr>学习更多的程序设计语言</vt:lpstr>
      <vt:lpstr>1I. 关于程序设计语言C++</vt:lpstr>
      <vt:lpstr>学习编程序的好处</vt:lpstr>
      <vt:lpstr>学习目的</vt:lpstr>
      <vt:lpstr>什么是编程序(计算机基础)</vt:lpstr>
      <vt:lpstr>什么是高级语言</vt:lpstr>
      <vt:lpstr>几个相同的概念</vt:lpstr>
      <vt:lpstr>程序设计语言C/C++</vt:lpstr>
      <vt:lpstr>C/C++的历史</vt:lpstr>
      <vt:lpstr>程序设计语言的一种分类</vt:lpstr>
      <vt:lpstr>例子1</vt:lpstr>
      <vt:lpstr>例子2</vt:lpstr>
      <vt:lpstr>例子3</vt:lpstr>
      <vt:lpstr>例子4</vt:lpstr>
      <vt:lpstr>III. 教学计划</vt:lpstr>
      <vt:lpstr>上课时数</vt:lpstr>
      <vt:lpstr>分数评定</vt:lpstr>
      <vt:lpstr>分数评定</vt:lpstr>
      <vt:lpstr>上机作业分数评定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计算机基础</dc:title>
  <dc:creator> </dc:creator>
  <cp:lastModifiedBy>C L</cp:lastModifiedBy>
  <cp:revision>172</cp:revision>
  <dcterms:created xsi:type="dcterms:W3CDTF">2012-09-22T07:17:04Z</dcterms:created>
  <dcterms:modified xsi:type="dcterms:W3CDTF">2016-08-30T03:49:25Z</dcterms:modified>
</cp:coreProperties>
</file>