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86" r:id="rId3"/>
    <p:sldId id="288" r:id="rId4"/>
    <p:sldId id="287" r:id="rId5"/>
    <p:sldId id="290" r:id="rId6"/>
    <p:sldId id="295" r:id="rId7"/>
    <p:sldId id="289" r:id="rId8"/>
    <p:sldId id="296" r:id="rId9"/>
    <p:sldId id="297" r:id="rId10"/>
    <p:sldId id="301" r:id="rId11"/>
    <p:sldId id="300" r:id="rId12"/>
    <p:sldId id="306" r:id="rId13"/>
    <p:sldId id="302" r:id="rId14"/>
    <p:sldId id="307" r:id="rId15"/>
    <p:sldId id="308" r:id="rId16"/>
    <p:sldId id="309" r:id="rId17"/>
    <p:sldId id="310" r:id="rId18"/>
    <p:sldId id="312" r:id="rId19"/>
    <p:sldId id="299" r:id="rId20"/>
    <p:sldId id="264" r:id="rId21"/>
    <p:sldId id="271" r:id="rId22"/>
    <p:sldId id="273" r:id="rId23"/>
    <p:sldId id="274" r:id="rId24"/>
    <p:sldId id="275" r:id="rId25"/>
    <p:sldId id="26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8" autoAdjust="0"/>
    <p:restoredTop sz="99336" autoAdjust="0"/>
  </p:normalViewPr>
  <p:slideViewPr>
    <p:cSldViewPr>
      <p:cViewPr varScale="1">
        <p:scale>
          <a:sx n="122" d="100"/>
          <a:sy n="122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数据类型及操作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Data types and operations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如何输出</a:t>
            </a:r>
            <a:endParaRPr lang="en-US" altLang="zh-CN" dirty="0" smtClean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r>
              <a:rPr lang="zh-CN" altLang="en-US" dirty="0" smtClean="0"/>
              <a:t>什么是变量类型</a:t>
            </a:r>
            <a:endParaRPr lang="en-US" altLang="zh-CN" dirty="0" smtClean="0"/>
          </a:p>
          <a:p>
            <a:r>
              <a:rPr lang="zh-CN" altLang="en-US" dirty="0" smtClean="0"/>
              <a:t>什么是常量</a:t>
            </a:r>
            <a:endParaRPr lang="en-US" altLang="zh-CN" dirty="0" smtClean="0"/>
          </a:p>
          <a:p>
            <a:r>
              <a:rPr lang="zh-CN" altLang="en-US" dirty="0" smtClean="0"/>
              <a:t>什么是表达式</a:t>
            </a:r>
            <a:endParaRPr lang="en-US" altLang="zh-CN" dirty="0" smtClean="0"/>
          </a:p>
          <a:p>
            <a:r>
              <a:rPr lang="zh-CN" altLang="en-US" dirty="0" smtClean="0"/>
              <a:t>什么是赋值表达式、赋值语句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语言的语法结构是什么样的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 initialize initialization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在定义一个变量的时候给这个变量赋一个初始值</a:t>
            </a:r>
            <a:endParaRPr kumimoji="1" lang="zh-CN" altLang="en-US" dirty="0"/>
          </a:p>
        </p:txBody>
      </p:sp>
      <p:pic>
        <p:nvPicPr>
          <p:cNvPr id="4" name="图片 3" descr="屏幕快照 2013-09-21 下午4.4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4826335" cy="20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类型转换</a:t>
            </a:r>
            <a:r>
              <a:rPr kumimoji="1" lang="en-US" altLang="zh-CN" dirty="0" smtClean="0"/>
              <a:t> type conversion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类型转换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把一个类型的常量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变量赋值给另一个类型的变量</a:t>
            </a:r>
            <a:endParaRPr kumimoji="1" lang="zh-CN" altLang="en-US" dirty="0"/>
          </a:p>
        </p:txBody>
      </p:sp>
      <p:pic>
        <p:nvPicPr>
          <p:cNvPr id="4" name="图片 3" descr="屏幕快照 2013-09-21 下午4.5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40" y="2590801"/>
            <a:ext cx="69497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整数的二进制表示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计算机中整数使用</a:t>
            </a:r>
            <a:r>
              <a:rPr kumimoji="1" lang="zh-CN" altLang="en-US" dirty="0"/>
              <a:t>二进制</a:t>
            </a:r>
            <a:r>
              <a:rPr kumimoji="1" lang="zh-CN" altLang="en-US" dirty="0" smtClean="0"/>
              <a:t>表示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进制数</a:t>
            </a:r>
            <a:r>
              <a:rPr kumimoji="1" lang="zh-CN" altLang="en-US" dirty="0"/>
              <a:t>只有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这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数字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</a:t>
            </a:r>
            <a:r>
              <a:rPr kumimoji="1" lang="zh-CN" altLang="en-US" dirty="0"/>
              <a:t>2</a:t>
            </a:r>
            <a:r>
              <a:rPr kumimoji="1" lang="zh-CN" altLang="en-US" dirty="0" smtClean="0"/>
              <a:t>进制数只有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两个数字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IEEE</a:t>
            </a:r>
            <a:r>
              <a:rPr kumimoji="1" lang="zh-CN" altLang="en-US" dirty="0" smtClean="0"/>
              <a:t>为二进制表示制定了国际标准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</a:t>
            </a:r>
            <a:endParaRPr kumimoji="1" lang="en-US" altLang="zh-CN" dirty="0" smtClean="0"/>
          </a:p>
          <a:p>
            <a:pPr lvl="2"/>
            <a:r>
              <a:rPr kumimoji="1" lang="en-US" altLang="zh-CN" b="1" dirty="0">
                <a:latin typeface="Courier New"/>
                <a:cs typeface="Courier New"/>
              </a:rPr>
              <a:t>1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(10)</a:t>
            </a:r>
            <a:r>
              <a:rPr kumimoji="1" lang="zh-CN" altLang="en-US" dirty="0"/>
              <a:t>表示为</a:t>
            </a:r>
            <a:r>
              <a:rPr kumimoji="1" lang="en-US" altLang="zh-CN" b="1" dirty="0">
                <a:latin typeface="Courier New"/>
                <a:cs typeface="Courier New"/>
              </a:rPr>
              <a:t>1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(2)</a:t>
            </a:r>
          </a:p>
          <a:p>
            <a:pPr lvl="2"/>
            <a:r>
              <a:rPr kumimoji="1" lang="zh-CN" altLang="zh-CN" b="1" dirty="0" smtClean="0">
                <a:latin typeface="Courier New"/>
                <a:cs typeface="Courier New"/>
              </a:rPr>
              <a:t>2</a:t>
            </a:r>
            <a:r>
              <a:rPr kumimoji="1" lang="en-US" altLang="zh-CN" b="1" baseline="-25000" dirty="0" smtClean="0">
                <a:latin typeface="Courier New"/>
                <a:cs typeface="Courier New"/>
              </a:rPr>
              <a:t>(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10)</a:t>
            </a:r>
            <a:r>
              <a:rPr kumimoji="1" lang="zh-CN" altLang="en-US" dirty="0"/>
              <a:t>表示为</a:t>
            </a:r>
            <a:r>
              <a:rPr kumimoji="1" lang="en-US" altLang="zh-CN" b="1" dirty="0" smtClean="0">
                <a:latin typeface="Courier New"/>
                <a:cs typeface="Courier New"/>
              </a:rPr>
              <a:t>10</a:t>
            </a:r>
            <a:r>
              <a:rPr kumimoji="1" lang="en-US" altLang="zh-CN" b="1" baseline="-25000" dirty="0" smtClean="0">
                <a:latin typeface="Courier New"/>
                <a:cs typeface="Courier New"/>
              </a:rPr>
              <a:t>(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2)</a:t>
            </a:r>
          </a:p>
          <a:p>
            <a:pPr lvl="2"/>
            <a:r>
              <a:rPr kumimoji="1" lang="zh-CN" altLang="zh-CN" b="1" dirty="0" smtClean="0">
                <a:latin typeface="Courier New"/>
                <a:cs typeface="Courier New"/>
              </a:rPr>
              <a:t>3</a:t>
            </a:r>
            <a:r>
              <a:rPr kumimoji="1" lang="en-US" altLang="zh-CN" b="1" baseline="-25000" dirty="0" smtClean="0">
                <a:latin typeface="Courier New"/>
                <a:cs typeface="Courier New"/>
              </a:rPr>
              <a:t>(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10)</a:t>
            </a:r>
            <a:r>
              <a:rPr kumimoji="1" lang="zh-CN" altLang="en-US" dirty="0"/>
              <a:t>表示为</a:t>
            </a:r>
            <a:r>
              <a:rPr kumimoji="1" lang="en-US" altLang="zh-CN" b="1" dirty="0" smtClean="0">
                <a:latin typeface="Courier New"/>
                <a:cs typeface="Courier New"/>
              </a:rPr>
              <a:t>11</a:t>
            </a:r>
            <a:r>
              <a:rPr kumimoji="1" lang="en-US" altLang="zh-CN" b="1" baseline="-25000" dirty="0" smtClean="0">
                <a:latin typeface="Courier New"/>
                <a:cs typeface="Courier New"/>
              </a:rPr>
              <a:t>(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2)</a:t>
            </a:r>
          </a:p>
          <a:p>
            <a:pPr lvl="2"/>
            <a:r>
              <a:rPr kumimoji="1" lang="zh-CN" altLang="zh-CN" b="1" dirty="0" smtClean="0">
                <a:latin typeface="Courier New"/>
                <a:cs typeface="Courier New"/>
              </a:rPr>
              <a:t>4</a:t>
            </a:r>
            <a:r>
              <a:rPr kumimoji="1" lang="en-US" altLang="zh-CN" b="1" baseline="-25000" dirty="0" smtClean="0">
                <a:latin typeface="Courier New"/>
                <a:cs typeface="Courier New"/>
              </a:rPr>
              <a:t>(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10)</a:t>
            </a:r>
            <a:r>
              <a:rPr kumimoji="1" lang="zh-CN" altLang="en-US" dirty="0"/>
              <a:t>表示为</a:t>
            </a:r>
            <a:r>
              <a:rPr kumimoji="1" lang="en-US" altLang="zh-CN" b="1" dirty="0" smtClean="0">
                <a:latin typeface="Courier New"/>
                <a:cs typeface="Courier New"/>
              </a:rPr>
              <a:t>100</a:t>
            </a:r>
            <a:r>
              <a:rPr kumimoji="1" lang="en-US" altLang="zh-CN" b="1" baseline="-25000" dirty="0" smtClean="0">
                <a:latin typeface="Courier New"/>
                <a:cs typeface="Courier New"/>
              </a:rPr>
              <a:t>(</a:t>
            </a:r>
            <a:r>
              <a:rPr kumimoji="1" lang="en-US" altLang="zh-CN" b="1" baseline="-25000" dirty="0">
                <a:latin typeface="Courier New"/>
                <a:cs typeface="Courier New"/>
              </a:rPr>
              <a:t>2)</a:t>
            </a:r>
          </a:p>
          <a:p>
            <a:pPr lvl="2"/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10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/>
              <a:t>类型转换的解释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不同类型的变量具有不同的位数</a:t>
            </a:r>
            <a:endParaRPr kumimoji="1" lang="en-US" altLang="zh-CN" dirty="0" smtClean="0"/>
          </a:p>
          <a:p>
            <a:pPr lvl="2"/>
            <a:r>
              <a:rPr kumimoji="1" lang="en-US" altLang="zh-CN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变量有</a:t>
            </a:r>
            <a:r>
              <a:rPr kumimoji="1" lang="en-US" altLang="zh-CN"/>
              <a:t> </a:t>
            </a:r>
            <a:r>
              <a:rPr kumimoji="1" lang="en-US" altLang="zh-CN" smtClean="0"/>
              <a:t>1 </a:t>
            </a:r>
            <a:r>
              <a:rPr kumimoji="1" lang="zh-CN" altLang="en-US" dirty="0"/>
              <a:t>位，能表示</a:t>
            </a:r>
            <a:r>
              <a:rPr kumimoji="1" lang="en-US" altLang="zh-CN" dirty="0"/>
              <a:t> </a:t>
            </a:r>
            <a:r>
              <a:rPr kumimoji="1" lang="en-US" altLang="zh-CN" b="1" dirty="0" smtClean="0">
                <a:latin typeface="Courier New"/>
                <a:cs typeface="Courier New"/>
              </a:rPr>
              <a:t>0(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kumimoji="1" lang="en-US" altLang="zh-CN" b="1" dirty="0" smtClean="0">
                <a:latin typeface="Courier New"/>
                <a:cs typeface="Courier New"/>
              </a:rPr>
              <a:t>)</a:t>
            </a:r>
            <a:r>
              <a:rPr kumimoji="1" lang="zh-CN" altLang="en-US" b="1" dirty="0" smtClean="0">
                <a:latin typeface="Courier New"/>
                <a:cs typeface="Courier New"/>
              </a:rPr>
              <a:t>和</a:t>
            </a:r>
            <a:r>
              <a:rPr kumimoji="1" lang="en-US" altLang="zh-CN" b="1" dirty="0" smtClean="0">
                <a:latin typeface="Courier New"/>
                <a:cs typeface="Courier New"/>
              </a:rPr>
              <a:t> 1(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kumimoji="1" lang="en-US" altLang="zh-CN" b="1" dirty="0" smtClean="0">
                <a:latin typeface="Courier New"/>
                <a:cs typeface="Courier New"/>
              </a:rPr>
              <a:t>)</a:t>
            </a:r>
            <a:endParaRPr kumimoji="1" lang="en-US" altLang="zh-CN" b="1" dirty="0">
              <a:latin typeface="Courier New"/>
              <a:cs typeface="Courier New"/>
            </a:endParaRPr>
          </a:p>
          <a:p>
            <a:pPr lvl="2"/>
            <a:r>
              <a:rPr kumimoji="1" lang="en-US" altLang="zh-CN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har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变量</a:t>
            </a:r>
            <a:r>
              <a:rPr kumimoji="1" lang="zh-CN" altLang="en-US" dirty="0"/>
              <a:t>有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8 </a:t>
            </a:r>
            <a:r>
              <a:rPr kumimoji="1" lang="zh-CN" altLang="en-US" dirty="0"/>
              <a:t>位，能表示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latin typeface="Courier New"/>
                <a:cs typeface="Courier New"/>
              </a:rPr>
              <a:t>0</a:t>
            </a:r>
            <a:r>
              <a:rPr kumimoji="1" lang="en-US" altLang="zh-CN" b="1" dirty="0" smtClean="0">
                <a:latin typeface="Courier New"/>
                <a:cs typeface="Courier New"/>
              </a:rPr>
              <a:t>~2</a:t>
            </a:r>
            <a:r>
              <a:rPr kumimoji="1" lang="en-US" altLang="zh-CN" b="1" baseline="30000" dirty="0" smtClean="0">
                <a:latin typeface="Courier New"/>
                <a:cs typeface="Courier New"/>
              </a:rPr>
              <a:t>8</a:t>
            </a:r>
            <a:r>
              <a:rPr kumimoji="1" lang="en-US" altLang="zh-CN" b="1" dirty="0" smtClean="0">
                <a:latin typeface="Courier New"/>
                <a:cs typeface="Courier New"/>
              </a:rPr>
              <a:t>-1</a:t>
            </a:r>
            <a:r>
              <a:rPr kumimoji="1" lang="zh-CN" altLang="en-US" dirty="0" smtClean="0"/>
              <a:t>或</a:t>
            </a:r>
            <a:r>
              <a:rPr kumimoji="1" lang="en-US" altLang="zh-CN" b="1" dirty="0" smtClean="0">
                <a:latin typeface="Courier New"/>
                <a:cs typeface="Courier New"/>
              </a:rPr>
              <a:t>-2</a:t>
            </a:r>
            <a:r>
              <a:rPr kumimoji="1" lang="en-US" altLang="zh-CN" b="1" baseline="30000" dirty="0" smtClean="0">
                <a:latin typeface="Courier New"/>
                <a:cs typeface="Courier New"/>
              </a:rPr>
              <a:t>7</a:t>
            </a:r>
            <a:r>
              <a:rPr kumimoji="1" lang="en-US" altLang="zh-CN" b="1" dirty="0" smtClean="0">
                <a:latin typeface="Courier New"/>
                <a:cs typeface="Courier New"/>
              </a:rPr>
              <a:t>~2</a:t>
            </a:r>
            <a:r>
              <a:rPr kumimoji="1" lang="en-US" altLang="zh-CN" b="1" baseline="30000" dirty="0" smtClean="0">
                <a:latin typeface="Courier New"/>
                <a:cs typeface="Courier New"/>
              </a:rPr>
              <a:t>7</a:t>
            </a:r>
            <a:r>
              <a:rPr kumimoji="1" lang="en-US" altLang="zh-CN" b="1" dirty="0" smtClean="0">
                <a:latin typeface="Courier New"/>
                <a:cs typeface="Courier New"/>
              </a:rPr>
              <a:t>-</a:t>
            </a:r>
            <a:r>
              <a:rPr kumimoji="1" lang="en-US" altLang="zh-CN" b="1" dirty="0">
                <a:latin typeface="Courier New"/>
                <a:cs typeface="Courier New"/>
              </a:rPr>
              <a:t>1</a:t>
            </a:r>
            <a:endParaRPr kumimoji="1" lang="en-US" altLang="zh-CN" b="1" dirty="0" smtClean="0">
              <a:latin typeface="Courier New"/>
              <a:cs typeface="Courier New"/>
            </a:endParaRPr>
          </a:p>
          <a:p>
            <a:pPr lvl="2"/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integer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变量</a:t>
            </a:r>
            <a:r>
              <a:rPr kumimoji="1" lang="zh-CN" altLang="en-US" dirty="0"/>
              <a:t>有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16 </a:t>
            </a:r>
            <a:r>
              <a:rPr kumimoji="1" lang="zh-CN" altLang="en-US" dirty="0"/>
              <a:t>位，能表示</a:t>
            </a:r>
            <a:r>
              <a:rPr kumimoji="1" lang="en-US" altLang="zh-CN" b="1" dirty="0">
                <a:latin typeface="Courier New"/>
                <a:cs typeface="Courier New"/>
              </a:rPr>
              <a:t> -</a:t>
            </a:r>
            <a:r>
              <a:rPr kumimoji="1" lang="en-US" altLang="zh-CN" b="1" dirty="0" smtClean="0">
                <a:latin typeface="Courier New"/>
                <a:cs typeface="Courier New"/>
              </a:rPr>
              <a:t>2</a:t>
            </a:r>
            <a:r>
              <a:rPr kumimoji="1" lang="en-US" altLang="zh-CN" b="1" baseline="30000" dirty="0" smtClean="0">
                <a:latin typeface="Courier New"/>
                <a:cs typeface="Courier New"/>
              </a:rPr>
              <a:t>15</a:t>
            </a:r>
            <a:r>
              <a:rPr kumimoji="1" lang="en-US" altLang="zh-CN" b="1" dirty="0" smtClean="0">
                <a:latin typeface="Courier New"/>
                <a:cs typeface="Courier New"/>
              </a:rPr>
              <a:t>~2</a:t>
            </a:r>
            <a:r>
              <a:rPr kumimoji="1" lang="en-US" altLang="zh-CN" b="1" baseline="30000" dirty="0" smtClean="0">
                <a:latin typeface="Courier New"/>
                <a:cs typeface="Courier New"/>
              </a:rPr>
              <a:t>15</a:t>
            </a:r>
            <a:r>
              <a:rPr kumimoji="1" lang="en-US" altLang="zh-CN" b="1" dirty="0" smtClean="0">
                <a:latin typeface="Courier New"/>
                <a:cs typeface="Courier New"/>
              </a:rPr>
              <a:t>-1</a:t>
            </a:r>
          </a:p>
          <a:p>
            <a:pPr lvl="1"/>
            <a:r>
              <a:rPr kumimoji="1" lang="zh-CN" altLang="en-US" dirty="0" smtClean="0"/>
              <a:t>把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kumimoji="1" lang="zh-CN" altLang="en-US" dirty="0" smtClean="0"/>
              <a:t>或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integer</a:t>
            </a:r>
            <a:r>
              <a:rPr kumimoji="1" lang="zh-CN" altLang="en-US" dirty="0" smtClean="0"/>
              <a:t>转换为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endParaRPr kumimoji="1" lang="en-US" altLang="zh-CN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2"/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</a:p>
          <a:p>
            <a:pPr lvl="2"/>
            <a:r>
              <a:rPr kumimoji="1" lang="zh-CN" altLang="en-US" dirty="0" smtClean="0"/>
              <a:t>其他数</a:t>
            </a:r>
            <a:r>
              <a:rPr kumimoji="1" lang="zh-CN" altLang="en-US" dirty="0"/>
              <a:t>转换为</a:t>
            </a:r>
            <a:r>
              <a:rPr kumimoji="1" lang="en-US" altLang="zh-CN" dirty="0"/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</a:p>
          <a:p>
            <a:pPr lvl="1"/>
            <a:r>
              <a:rPr kumimoji="1" lang="zh-CN" altLang="en-US" dirty="0" smtClean="0"/>
              <a:t>把</a:t>
            </a:r>
            <a:r>
              <a:rPr kumimoji="1" lang="en-US" altLang="zh-CN" b="1" dirty="0">
                <a:solidFill>
                  <a:srgbClr val="0000FF"/>
                </a:solidFill>
                <a:latin typeface="Courier New"/>
                <a:cs typeface="Courier New"/>
              </a:rPr>
              <a:t>integer</a:t>
            </a:r>
            <a:r>
              <a:rPr kumimoji="1" lang="zh-CN" altLang="en-US" dirty="0" smtClean="0"/>
              <a:t>转换为</a:t>
            </a:r>
            <a:r>
              <a:rPr kumimoji="1"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</a:p>
          <a:p>
            <a:pPr lvl="2"/>
            <a:r>
              <a:rPr kumimoji="1" lang="zh-CN" altLang="en-US" dirty="0" smtClean="0"/>
              <a:t>整数的</a:t>
            </a:r>
            <a:r>
              <a:rPr kumimoji="1" lang="zh-CN" altLang="en-US" i="1" dirty="0" smtClean="0"/>
              <a:t>高位</a:t>
            </a:r>
            <a:r>
              <a:rPr kumimoji="1" lang="zh-CN" altLang="en-US" dirty="0" smtClean="0"/>
              <a:t>将会丢失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如整数</a:t>
            </a:r>
            <a:r>
              <a:rPr kumimoji="1" lang="en-US" altLang="zh-CN" dirty="0" smtClean="0"/>
              <a:t>1010101010</a:t>
            </a:r>
            <a:r>
              <a:rPr kumimoji="1" lang="en-US" altLang="zh-CN" baseline="-25000" dirty="0" smtClean="0"/>
              <a:t>(2)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=682</a:t>
            </a:r>
            <a:r>
              <a:rPr kumimoji="1" lang="en-US" altLang="zh-CN" baseline="-25000" dirty="0" smtClean="0"/>
              <a:t>(</a:t>
            </a:r>
            <a:r>
              <a:rPr kumimoji="1" lang="en-US" altLang="zh-CN" baseline="-25000" dirty="0"/>
              <a:t>10)</a:t>
            </a:r>
            <a:r>
              <a:rPr kumimoji="1" lang="zh-CN" altLang="en-US" dirty="0" smtClean="0"/>
              <a:t>转换为字符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将会变为</a:t>
            </a:r>
            <a:r>
              <a:rPr kumimoji="1" lang="en-US" altLang="zh-CN" dirty="0" smtClean="0"/>
              <a:t>10101010</a:t>
            </a:r>
            <a:r>
              <a:rPr kumimoji="1" lang="en-US" altLang="zh-CN" baseline="-25000" dirty="0"/>
              <a:t>(2</a:t>
            </a:r>
            <a:r>
              <a:rPr kumimoji="1" lang="en-US" altLang="zh-CN" baseline="-25000" dirty="0" smtClean="0"/>
              <a:t>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=170</a:t>
            </a:r>
            <a:r>
              <a:rPr kumimoji="1" lang="en-US" altLang="zh-CN" baseline="-25000" dirty="0" smtClean="0"/>
              <a:t>(10)</a:t>
            </a:r>
            <a:r>
              <a:rPr kumimoji="1" lang="en-US" altLang="zh-CN" dirty="0" smtClean="0"/>
              <a:t> </a:t>
            </a:r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68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/>
          <a:lstStyle/>
          <a:p>
            <a:r>
              <a:rPr kumimoji="1" lang="zh-CN" altLang="en-US" dirty="0" smtClean="0"/>
              <a:t>把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integer</a:t>
            </a:r>
            <a:r>
              <a:rPr kumimoji="1" lang="zh-CN" altLang="en-US" dirty="0"/>
              <a:t>转换为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bool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把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bool</a:t>
            </a:r>
            <a:r>
              <a:rPr kumimoji="1" lang="zh-CN" altLang="en-US" dirty="0" smtClean="0"/>
              <a:t>转换为</a:t>
            </a:r>
            <a:r>
              <a:rPr kumimoji="1" lang="en-US" altLang="zh-CN" dirty="0">
                <a:solidFill>
                  <a:srgbClr val="0000FF"/>
                </a:solidFill>
              </a:rPr>
              <a:t>integer</a:t>
            </a:r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  <p:pic>
        <p:nvPicPr>
          <p:cNvPr id="4" name="图片 3" descr="屏幕快照 2013-09-21 下午6.3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4724400" cy="1768953"/>
          </a:xfrm>
          <a:prstGeom prst="rect">
            <a:avLst/>
          </a:prstGeom>
        </p:spPr>
      </p:pic>
      <p:pic>
        <p:nvPicPr>
          <p:cNvPr id="5" name="图片 4" descr="屏幕快照 2013-09-21 下午6.37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67200"/>
            <a:ext cx="4800600" cy="17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char</a:t>
            </a:r>
            <a:r>
              <a:rPr kumimoji="1" lang="zh-CN" altLang="en-US" dirty="0" smtClean="0"/>
              <a:t>是一种比较</a:t>
            </a:r>
            <a:r>
              <a:rPr kumimoji="1" lang="zh-CN" altLang="en-US" i="1" dirty="0" smtClean="0"/>
              <a:t>短</a:t>
            </a:r>
            <a:r>
              <a:rPr kumimoji="1" lang="zh-CN" altLang="en-US" dirty="0" smtClean="0"/>
              <a:t>的整数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计算机中用整数表示字符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字符编码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最简单的一种编码方式</a:t>
            </a:r>
            <a:r>
              <a:rPr kumimoji="1" lang="en-US" altLang="zh-CN" dirty="0" smtClean="0"/>
              <a:t>: ASCII</a:t>
            </a:r>
            <a:r>
              <a:rPr kumimoji="1" lang="zh-CN" altLang="en-US" dirty="0" smtClean="0"/>
              <a:t>码</a:t>
            </a:r>
            <a:endParaRPr kumimoji="1" lang="en-US" altLang="zh-CN" dirty="0" smtClean="0"/>
          </a:p>
          <a:p>
            <a:pPr lvl="2"/>
            <a:r>
              <a:rPr kumimoji="1" lang="en-US" altLang="zh-CN" u="sng" dirty="0" smtClean="0"/>
              <a:t>ASCII</a:t>
            </a:r>
            <a:r>
              <a:rPr kumimoji="1" lang="zh-CN" altLang="en-US" u="sng" dirty="0" smtClean="0"/>
              <a:t>表</a:t>
            </a:r>
            <a:r>
              <a:rPr kumimoji="1" lang="en-US" altLang="zh-CN" dirty="0" smtClean="0"/>
              <a:t>:  ASCII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(</a:t>
            </a:r>
            <a:r>
              <a:rPr kumimoji="1" lang="zh-CN" altLang="zh-CN" dirty="0" smtClean="0"/>
              <a:t>0</a:t>
            </a:r>
            <a:r>
              <a:rPr kumimoji="1" lang="en-US" altLang="zh-CN" dirty="0"/>
              <a:t>~</a:t>
            </a:r>
            <a:r>
              <a:rPr kumimoji="1" lang="en-US" altLang="zh-CN" dirty="0" smtClean="0"/>
              <a:t>255)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个基本符号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>
                <a:solidFill>
                  <a:srgbClr val="0000FF"/>
                </a:solidFill>
              </a:rPr>
              <a:t>char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码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现在有各种编码方式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UTF-8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位表示字符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包括中文字符</a:t>
            </a:r>
            <a:r>
              <a:rPr kumimoji="1" lang="en-US" altLang="zh-CN" dirty="0" smtClean="0"/>
              <a:t>)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827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把</a:t>
            </a:r>
            <a:r>
              <a:rPr kumimoji="1" lang="en-US" altLang="zh-CN" dirty="0" smtClean="0">
                <a:solidFill>
                  <a:srgbClr val="0000FF"/>
                </a:solidFill>
              </a:rPr>
              <a:t>char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integer</a:t>
            </a: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实际上编译器会吧字符常量值翻译成对应的</a:t>
            </a:r>
            <a:r>
              <a:rPr kumimoji="1" lang="en-US" altLang="zh-CN" dirty="0" smtClean="0">
                <a:solidFill>
                  <a:srgbClr val="000000"/>
                </a:solidFill>
              </a:rPr>
              <a:t>ASCII</a:t>
            </a:r>
            <a:r>
              <a:rPr kumimoji="1" lang="zh-CN" altLang="en-US" dirty="0" smtClean="0">
                <a:solidFill>
                  <a:srgbClr val="000000"/>
                </a:solidFill>
              </a:rPr>
              <a:t>码整数</a:t>
            </a:r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图片 3" descr="屏幕快照 2013-09-21 下午7.4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4673924" cy="23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4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4343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把</a:t>
            </a:r>
            <a:r>
              <a:rPr kumimoji="1" lang="en-US" altLang="zh-CN" dirty="0">
                <a:solidFill>
                  <a:srgbClr val="0000FF"/>
                </a:solidFill>
              </a:rPr>
              <a:t>integer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>
                <a:solidFill>
                  <a:srgbClr val="0000FF"/>
                </a:solidFill>
              </a:rPr>
              <a:t>char</a:t>
            </a: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当被转换的整数小于</a:t>
            </a:r>
            <a:r>
              <a:rPr kumimoji="1" lang="zh-CN" altLang="zh-CN" b="1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kumimoji="1" lang="en-US" altLang="zh-CN" b="1" dirty="0" smtClean="0">
                <a:solidFill>
                  <a:srgbClr val="000000"/>
                </a:solidFill>
                <a:latin typeface="Courier New"/>
                <a:cs typeface="Courier New"/>
              </a:rPr>
              <a:t>27</a:t>
            </a:r>
            <a:r>
              <a:rPr kumimoji="1" lang="zh-CN" altLang="en-US" dirty="0" smtClean="0">
                <a:solidFill>
                  <a:srgbClr val="000000"/>
                </a:solidFill>
              </a:rPr>
              <a:t>时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 smtClean="0">
              <a:solidFill>
                <a:srgbClr val="000000"/>
              </a:solidFill>
            </a:endParaRPr>
          </a:p>
          <a:p>
            <a:pPr marL="402336" lvl="1" indent="0">
              <a:buNone/>
            </a:pPr>
            <a:endParaRPr kumimoji="1" lang="en-US" altLang="zh-CN" dirty="0">
              <a:solidFill>
                <a:srgbClr val="000000"/>
              </a:solidFill>
            </a:endParaRPr>
          </a:p>
          <a:p>
            <a:pPr marL="402336" lvl="1" indent="0">
              <a:buNone/>
            </a:pP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其它情况下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marL="402336" lvl="1" indent="0">
              <a:buNone/>
            </a:pPr>
            <a:endParaRPr kumimoji="1" lang="en-US" altLang="zh-CN" dirty="0">
              <a:solidFill>
                <a:srgbClr val="000000"/>
              </a:solidFill>
            </a:endParaRPr>
          </a:p>
          <a:p>
            <a:pPr marL="402336" lvl="1" indent="0">
              <a:buNone/>
            </a:pPr>
            <a:endParaRPr kumimoji="1" lang="en-US" altLang="zh-CN" dirty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 descr="屏幕快照 2013-09-21 下午7.4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209800"/>
            <a:ext cx="3962400" cy="2712177"/>
          </a:xfrm>
          <a:prstGeom prst="rect">
            <a:avLst/>
          </a:prstGeom>
        </p:spPr>
      </p:pic>
      <p:pic>
        <p:nvPicPr>
          <p:cNvPr id="5" name="图片 4" descr="屏幕快照 2013-09-21 下午8.0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410200"/>
            <a:ext cx="4038600" cy="11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6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/>
          <a:lstStyle/>
          <a:p>
            <a:r>
              <a:rPr kumimoji="1" lang="zh-CN" altLang="en-US" dirty="0" smtClean="0"/>
              <a:t>把</a:t>
            </a:r>
            <a:r>
              <a:rPr kumimoji="1" lang="en-US" altLang="zh-CN" dirty="0" smtClean="0">
                <a:solidFill>
                  <a:srgbClr val="0000FF"/>
                </a:solidFill>
              </a:rPr>
              <a:t>char</a:t>
            </a:r>
            <a:r>
              <a:rPr kumimoji="1" lang="zh-CN" altLang="en-US" dirty="0" smtClean="0"/>
              <a:t>转换为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bool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把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bool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>
                <a:solidFill>
                  <a:srgbClr val="0000FF"/>
                </a:solidFill>
              </a:rPr>
              <a:t>char</a:t>
            </a: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布尔值</a:t>
            </a:r>
            <a:r>
              <a:rPr kumimoji="1" lang="en-US" altLang="zh-CN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000000"/>
                </a:solidFill>
                <a:latin typeface="Courier New"/>
                <a:cs typeface="Courier New"/>
              </a:rPr>
              <a:t>0/1</a:t>
            </a:r>
            <a:r>
              <a:rPr kumimoji="1" lang="en-US" altLang="zh-CN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dirty="0" smtClean="0">
                <a:solidFill>
                  <a:srgbClr val="000000"/>
                </a:solidFill>
              </a:rPr>
              <a:t>只能转换为不可打印的字符</a:t>
            </a:r>
            <a:r>
              <a:rPr kumimoji="1" lang="en-US" altLang="zh-CN" dirty="0" smtClean="0">
                <a:solidFill>
                  <a:srgbClr val="000000"/>
                </a:solidFill>
              </a:rPr>
              <a:t/>
            </a:r>
            <a:br>
              <a:rPr kumimoji="1" lang="en-US" altLang="zh-CN" dirty="0" smtClean="0">
                <a:solidFill>
                  <a:srgbClr val="000000"/>
                </a:solidFill>
              </a:rPr>
            </a:br>
            <a:r>
              <a:rPr kumimoji="1" lang="en-US" altLang="zh-CN" dirty="0" smtClean="0">
                <a:solidFill>
                  <a:srgbClr val="000000"/>
                </a:solidFill>
              </a:rPr>
              <a:t>(non-printable)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  <p:pic>
        <p:nvPicPr>
          <p:cNvPr id="7" name="图片 6" descr="屏幕快照 2013-09-21 下午8.1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2057402"/>
            <a:ext cx="5638800" cy="21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输入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输入操作符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&gt;&gt;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可以输入基本数据类型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布尔类型以</a:t>
            </a:r>
            <a:r>
              <a:rPr kumimoji="1" lang="en-US" altLang="zh-CN" b="1" dirty="0" smtClean="0">
                <a:latin typeface="Courier New"/>
                <a:cs typeface="Courier New"/>
              </a:rPr>
              <a:t>0/1</a:t>
            </a:r>
            <a:r>
              <a:rPr kumimoji="1" lang="zh-CN" altLang="en-US" dirty="0" smtClean="0"/>
              <a:t>输入和输出</a:t>
            </a:r>
            <a:endParaRPr kumimoji="1" lang="en-US" altLang="zh-CN" dirty="0" smtClean="0"/>
          </a:p>
        </p:txBody>
      </p:sp>
      <p:pic>
        <p:nvPicPr>
          <p:cNvPr id="5" name="图片 4" descr="屏幕快照 2013-09-21 下午8.2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7066654" cy="3581400"/>
          </a:xfrm>
          <a:prstGeom prst="rect">
            <a:avLst/>
          </a:prstGeom>
        </p:spPr>
      </p:pic>
      <p:pic>
        <p:nvPicPr>
          <p:cNvPr id="6" name="图片 5" descr="屏幕快照 2013-09-21 下午8.2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57400"/>
            <a:ext cx="1486014" cy="20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</a:t>
            </a:r>
            <a:r>
              <a:rPr kumimoji="1" lang="en-US" altLang="zh-CN" dirty="0" smtClean="0"/>
              <a:t> output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输出单个字符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402336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字符常量值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如</a:t>
            </a:r>
            <a:r>
              <a:rPr kumimoji="1" lang="fr-FR" altLang="zh-CN" dirty="0" smtClean="0">
                <a:solidFill>
                  <a:srgbClr val="E159CC"/>
                </a:solidFill>
              </a:rPr>
              <a:t>'</a:t>
            </a:r>
            <a:r>
              <a:rPr kumimoji="1" lang="en-US" altLang="zh-CN" dirty="0" smtClean="0">
                <a:solidFill>
                  <a:srgbClr val="E159CC"/>
                </a:solidFill>
              </a:rPr>
              <a:t>A</a:t>
            </a:r>
            <a:r>
              <a:rPr kumimoji="1" lang="fr-FR" altLang="zh-CN" dirty="0" smtClean="0">
                <a:solidFill>
                  <a:srgbClr val="E159CC"/>
                </a:solidFill>
              </a:rPr>
              <a:t>'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换行符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endl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空格符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>
                <a:solidFill>
                  <a:srgbClr val="E159CC"/>
                </a:solidFill>
              </a:rPr>
              <a:t>' '</a:t>
            </a:r>
            <a:endParaRPr kumimoji="1" lang="en-US" altLang="zh-CN" dirty="0" smtClean="0">
              <a:solidFill>
                <a:srgbClr val="E159CC"/>
              </a:solidFill>
            </a:endParaRPr>
          </a:p>
          <a:p>
            <a:pPr lvl="1"/>
            <a:endParaRPr kumimoji="1" lang="en-US" altLang="zh-CN" dirty="0" smtClean="0"/>
          </a:p>
        </p:txBody>
      </p:sp>
      <p:pic>
        <p:nvPicPr>
          <p:cNvPr id="6" name="图片 5" descr="屏幕快照 2013-09-20 下午5.57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5616258" cy="3107930"/>
          </a:xfrm>
          <a:prstGeom prst="rect">
            <a:avLst/>
          </a:prstGeom>
        </p:spPr>
      </p:pic>
      <p:pic>
        <p:nvPicPr>
          <p:cNvPr id="7" name="图片 6" descr="屏幕快照 2013-09-20 下午5.57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57400"/>
            <a:ext cx="1930534" cy="13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保留字</a:t>
            </a:r>
            <a:r>
              <a:rPr lang="en-US" altLang="zh-CN" dirty="0" smtClean="0"/>
              <a:t> reserved word</a:t>
            </a:r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using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namespace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</a:p>
          <a:p>
            <a:pPr lvl="1"/>
            <a:r>
              <a:rPr lang="en-US" altLang="zh-CN" dirty="0" smtClean="0"/>
              <a:t>integer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</a:t>
            </a:r>
            <a:r>
              <a:rPr lang="zh-CN" altLang="en-US" dirty="0" smtClean="0"/>
              <a:t>不是保留字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语言的编辑器</a:t>
            </a:r>
            <a:r>
              <a:rPr lang="en-US" altLang="zh-CN" dirty="0" smtClean="0"/>
              <a:t>(editor)</a:t>
            </a:r>
            <a:r>
              <a:rPr lang="zh-CN" altLang="en-US" dirty="0" smtClean="0"/>
              <a:t>一般会用特殊颜色显示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不能用作给变量等起名字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 identifier</a:t>
            </a:r>
          </a:p>
          <a:p>
            <a:pPr lvl="1"/>
            <a:r>
              <a:rPr lang="zh-CN" altLang="en-US" dirty="0" smtClean="0"/>
              <a:t>用于起名字：变量名，函数名，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radius</a:t>
            </a:r>
          </a:p>
          <a:p>
            <a:pPr lvl="1"/>
            <a:r>
              <a:rPr lang="en-US" altLang="zh-CN" dirty="0" smtClean="0"/>
              <a:t>C style naming conventions</a:t>
            </a:r>
          </a:p>
          <a:p>
            <a:pPr lvl="2"/>
            <a:r>
              <a:rPr lang="zh-CN" altLang="en-US" dirty="0" smtClean="0"/>
              <a:t>标识符必须符合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第一个字符必须是</a:t>
            </a:r>
            <a:r>
              <a:rPr lang="en-US" altLang="zh-CN" dirty="0" smtClean="0"/>
              <a:t> letter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underscore_</a:t>
            </a:r>
          </a:p>
          <a:p>
            <a:pPr lvl="3"/>
            <a:r>
              <a:rPr lang="zh-CN" altLang="en-US" dirty="0" smtClean="0"/>
              <a:t>程序风格：变量和函数名第一个字符自能是小写</a:t>
            </a:r>
            <a:r>
              <a:rPr lang="en-US" altLang="zh-CN" dirty="0" smtClean="0"/>
              <a:t>letter</a:t>
            </a:r>
          </a:p>
          <a:p>
            <a:pPr lvl="2"/>
            <a:r>
              <a:rPr lang="zh-CN" altLang="en-US" dirty="0" smtClean="0"/>
              <a:t>其它字符必须是</a:t>
            </a:r>
            <a:r>
              <a:rPr lang="en-US" altLang="zh-CN" dirty="0" smtClean="0"/>
              <a:t>letter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digit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underscore_</a:t>
            </a:r>
          </a:p>
          <a:p>
            <a:pPr lvl="2"/>
            <a:r>
              <a:rPr lang="zh-CN" altLang="en-US" dirty="0" smtClean="0"/>
              <a:t>不能与任何保留字相同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大小学敏感</a:t>
            </a:r>
            <a:r>
              <a:rPr lang="en-US" altLang="zh-CN" dirty="0" smtClean="0"/>
              <a:t> case-sensitive: Int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int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Examples: </a:t>
            </a:r>
            <a:r>
              <a:rPr lang="en-US" altLang="zh-CN" dirty="0" smtClean="0">
                <a:solidFill>
                  <a:srgbClr val="008000"/>
                </a:solidFill>
              </a:rPr>
              <a:t>good   good123   g00d   G_1   _ok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</a:t>
            </a:r>
            <a:r>
              <a:rPr lang="en-US" altLang="zh-CN" dirty="0" smtClean="0">
                <a:solidFill>
                  <a:srgbClr val="800000"/>
                </a:solidFill>
              </a:rPr>
              <a:t>123bad   int   bad-123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 variable</a:t>
            </a:r>
          </a:p>
          <a:p>
            <a:pPr lvl="1"/>
            <a:r>
              <a:rPr lang="zh-CN" altLang="en-US" dirty="0"/>
              <a:t>每个变量都有一个类型和一个标识符</a:t>
            </a:r>
            <a:endParaRPr lang="en-US" altLang="zh-CN" dirty="0"/>
          </a:p>
          <a:p>
            <a:r>
              <a:rPr lang="zh-CN" altLang="en-US" dirty="0" smtClean="0"/>
              <a:t>常量</a:t>
            </a:r>
            <a:r>
              <a:rPr lang="en-US" altLang="zh-CN" dirty="0" smtClean="0"/>
              <a:t> constant</a:t>
            </a:r>
          </a:p>
          <a:p>
            <a:pPr lvl="1"/>
            <a:r>
              <a:rPr lang="zh-CN" altLang="en-US" dirty="0" smtClean="0"/>
              <a:t>与变量相对，常量的值不能变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定义时在类型前加上</a:t>
            </a:r>
            <a:r>
              <a:rPr lang="en-US" altLang="zh-CN" dirty="0" smtClean="0"/>
              <a:t> const</a:t>
            </a:r>
          </a:p>
          <a:p>
            <a:pPr lvl="1"/>
            <a:r>
              <a:rPr lang="zh-CN" altLang="en-US" dirty="0" smtClean="0"/>
              <a:t>一般在定义时初始化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程序风格：用大写</a:t>
            </a:r>
            <a:r>
              <a:rPr lang="en-US" altLang="zh-CN" dirty="0" smtClean="0"/>
              <a:t>letter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_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digit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pPr marL="658368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onst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 smtClean="0">
                <a:latin typeface="Courier New"/>
                <a:cs typeface="Courier New"/>
              </a:rPr>
              <a:t>YEAR = </a:t>
            </a:r>
            <a:r>
              <a:rPr lang="en-US" altLang="zh-CN" b="1" dirty="0">
                <a:solidFill>
                  <a:srgbClr val="660066"/>
                </a:solidFill>
                <a:latin typeface="Courier New"/>
                <a:cs typeface="Courier New"/>
              </a:rPr>
              <a:t>2012</a:t>
            </a:r>
            <a:r>
              <a:rPr lang="en-US" altLang="zh-CN" b="1" dirty="0">
                <a:latin typeface="Courier New"/>
                <a:cs typeface="Courier New"/>
              </a:rPr>
              <a:t>;</a:t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 double</a:t>
            </a:r>
            <a:r>
              <a:rPr lang="en-US" altLang="zh-CN" b="1" dirty="0" smtClean="0">
                <a:latin typeface="Courier New"/>
                <a:cs typeface="Courier New"/>
              </a:rPr>
              <a:t> WEIGHT = </a:t>
            </a:r>
            <a:r>
              <a:rPr lang="en-US" altLang="zh-CN" b="1" dirty="0">
                <a:solidFill>
                  <a:srgbClr val="660066"/>
                </a:solidFill>
                <a:latin typeface="Courier New"/>
                <a:cs typeface="Courier New"/>
              </a:rPr>
              <a:t>10.5</a:t>
            </a:r>
            <a:r>
              <a:rPr lang="en-US" altLang="zh-CN" b="1" dirty="0">
                <a:latin typeface="Courier New"/>
                <a:cs typeface="Courier New"/>
              </a:rPr>
              <a:t>;</a:t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  <a:cs typeface="Courier New"/>
              </a:rPr>
              <a:t> char</a:t>
            </a:r>
            <a:r>
              <a:rPr lang="en-US" altLang="zh-CN" b="1" dirty="0" smtClean="0">
                <a:latin typeface="Courier New"/>
                <a:cs typeface="Courier New"/>
              </a:rPr>
              <a:t> UNARY_OPERATION = </a:t>
            </a:r>
            <a:r>
              <a:rPr lang="en-US" altLang="zh-CN" b="1" dirty="0">
                <a:solidFill>
                  <a:srgbClr val="E159CC"/>
                </a:solidFill>
                <a:latin typeface="Courier New"/>
                <a:cs typeface="Courier New"/>
              </a:rPr>
              <a:t>'+'</a:t>
            </a:r>
            <a:r>
              <a:rPr lang="en-US" altLang="zh-CN" b="1" dirty="0">
                <a:latin typeface="Courier New"/>
                <a:cs typeface="Courier New"/>
              </a:rPr>
              <a:t>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常量值</a:t>
            </a:r>
            <a:r>
              <a:rPr lang="en-US" altLang="zh-CN" dirty="0" smtClean="0"/>
              <a:t> literal</a:t>
            </a:r>
          </a:p>
          <a:p>
            <a:pPr lvl="1"/>
            <a:r>
              <a:rPr lang="zh-CN" altLang="en-US" dirty="0" smtClean="0"/>
              <a:t>整数常量值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十进制</a:t>
            </a: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660066"/>
                </a:solidFill>
                <a:latin typeface="Courier"/>
                <a:cs typeface="Courier"/>
              </a:rPr>
              <a:t>123</a:t>
            </a:r>
          </a:p>
          <a:p>
            <a:pPr lvl="2"/>
            <a:r>
              <a:rPr lang="zh-CN" altLang="en-US" dirty="0" smtClean="0"/>
              <a:t>八进制</a:t>
            </a: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0173</a:t>
            </a:r>
          </a:p>
          <a:p>
            <a:pPr lvl="2"/>
            <a:r>
              <a:rPr lang="zh-CN" altLang="en-US" dirty="0" smtClean="0"/>
              <a:t>十六进制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0x7B</a:t>
            </a:r>
          </a:p>
          <a:p>
            <a:pPr lvl="1"/>
            <a:r>
              <a:rPr lang="zh-CN" altLang="en-US" dirty="0" smtClean="0"/>
              <a:t>实数常量值</a:t>
            </a:r>
            <a:endParaRPr lang="en-US" altLang="zh-CN" dirty="0" smtClean="0"/>
          </a:p>
          <a:p>
            <a:pPr marL="658368" lvl="2" indent="0">
              <a:buNone/>
            </a:pPr>
            <a:r>
              <a:rPr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12.3       1.23e1</a:t>
            </a:r>
            <a:br>
              <a:rPr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</a:br>
            <a:r>
              <a:rPr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-0.123     -1.23E-1</a:t>
            </a:r>
            <a:endParaRPr lang="zh-CN" altLang="en-US" b="1" dirty="0">
              <a:solidFill>
                <a:srgbClr val="66006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常量值</a:t>
            </a:r>
            <a:r>
              <a:rPr lang="en-US" altLang="zh-CN" dirty="0" smtClean="0"/>
              <a:t> literal</a:t>
            </a:r>
          </a:p>
          <a:p>
            <a:pPr lvl="1"/>
            <a:r>
              <a:rPr lang="zh-CN" altLang="en-US" dirty="0" smtClean="0"/>
              <a:t>字符常量值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用但引号包含的一个字符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</a:t>
            </a:r>
            <a:r>
              <a:rPr lang="zh-CN" altLang="en-US" dirty="0" smtClean="0"/>
              <a:t>是转义字符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字符串</a:t>
            </a:r>
            <a:r>
              <a:rPr lang="en-US" altLang="zh-CN" dirty="0"/>
              <a:t>(character array)</a:t>
            </a:r>
            <a:r>
              <a:rPr lang="zh-CN" altLang="en-US" dirty="0"/>
              <a:t>常量值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pic>
        <p:nvPicPr>
          <p:cNvPr id="7" name="Picture 6" descr="屏幕快照 2012-09-23 下午05.58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05200"/>
            <a:ext cx="40894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https://cse.sysu.edu.cn/cpp3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/>
          </a:p>
          <a:p>
            <a:pPr lvl="2"/>
            <a:r>
              <a:rPr lang="zh-CN" altLang="en-US" dirty="0" smtClean="0"/>
              <a:t>上课用的课件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每星期上课前更新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cpp_book.pdf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清华大学</a:t>
            </a:r>
            <a:r>
              <a:rPr lang="en-US" altLang="zh-CN" dirty="0" smtClean="0"/>
              <a:t> C++, </a:t>
            </a:r>
            <a:r>
              <a:rPr lang="zh-CN" altLang="en-US" dirty="0" smtClean="0"/>
              <a:t>钱能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ThinkingInCpp.pdf</a:t>
            </a:r>
            <a:r>
              <a:rPr lang="en-US" altLang="zh-CN" dirty="0" smtClean="0"/>
              <a:t> (Thinking in C++, Bruce </a:t>
            </a:r>
            <a:r>
              <a:rPr lang="en-US" altLang="zh-CN" dirty="0" err="1" smtClean="0"/>
              <a:t>Eckle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输出单个字符</a:t>
            </a:r>
            <a:endParaRPr kumimoji="1" lang="en-US" altLang="zh-CN" dirty="0" smtClean="0"/>
          </a:p>
          <a:p>
            <a:pPr lvl="1"/>
            <a:endParaRPr kumimoji="1" lang="fr-FR" altLang="zh-CN" dirty="0" smtClean="0">
              <a:solidFill>
                <a:srgbClr val="E159CC"/>
              </a:solidFill>
            </a:endParaRPr>
          </a:p>
          <a:p>
            <a:pPr lvl="1"/>
            <a:endParaRPr kumimoji="1" lang="fr-FR" altLang="zh-CN" dirty="0">
              <a:solidFill>
                <a:srgbClr val="E159CC"/>
              </a:solidFill>
            </a:endParaRPr>
          </a:p>
          <a:p>
            <a:pPr lvl="1"/>
            <a:endParaRPr kumimoji="1" lang="fr-FR" altLang="zh-CN" dirty="0" smtClean="0">
              <a:solidFill>
                <a:srgbClr val="E159CC"/>
              </a:solidFill>
            </a:endParaRPr>
          </a:p>
          <a:p>
            <a:pPr lvl="1"/>
            <a:endParaRPr kumimoji="1" lang="fr-FR" altLang="zh-CN" dirty="0">
              <a:solidFill>
                <a:srgbClr val="E159CC"/>
              </a:solidFill>
            </a:endParaRPr>
          </a:p>
          <a:p>
            <a:pPr lvl="1"/>
            <a:endParaRPr kumimoji="1" lang="fr-FR" altLang="zh-CN" dirty="0" smtClean="0">
              <a:solidFill>
                <a:srgbClr val="E159CC"/>
              </a:solidFill>
            </a:endParaRPr>
          </a:p>
          <a:p>
            <a:pPr lvl="1"/>
            <a:r>
              <a:rPr kumimoji="1" lang="fr-FR" altLang="zh-CN" dirty="0" smtClean="0">
                <a:solidFill>
                  <a:srgbClr val="E159CC"/>
                </a:solidFill>
              </a:rPr>
              <a:t>' </a:t>
            </a:r>
            <a:r>
              <a:rPr kumimoji="1" lang="zh-CN" altLang="en-US" dirty="0" smtClean="0"/>
              <a:t>是定界符号，要表示</a:t>
            </a:r>
            <a:r>
              <a:rPr kumimoji="1" lang="fr-FR" altLang="zh-CN" dirty="0">
                <a:solidFill>
                  <a:srgbClr val="E159CC"/>
                </a:solidFill>
              </a:rPr>
              <a:t>'</a:t>
            </a:r>
            <a:r>
              <a:rPr kumimoji="1" lang="zh-CN" altLang="en-US" dirty="0" smtClean="0"/>
              <a:t>这个字符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规定不能用</a:t>
            </a:r>
            <a:r>
              <a:rPr kumimoji="1" lang="en-US" altLang="zh-CN" dirty="0" smtClean="0"/>
              <a:t> </a:t>
            </a:r>
            <a:r>
              <a:rPr kumimoji="1" lang="fr-FR" altLang="zh-CN" dirty="0" smtClean="0">
                <a:solidFill>
                  <a:srgbClr val="E159CC"/>
                </a:solidFill>
              </a:rPr>
              <a:t>'''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要使用</a:t>
            </a:r>
            <a:r>
              <a:rPr kumimoji="1" lang="en-US" altLang="zh-CN" dirty="0" smtClean="0"/>
              <a:t> </a:t>
            </a:r>
            <a:r>
              <a:rPr kumimoji="1" lang="fr-FR" altLang="zh-CN" dirty="0" smtClean="0">
                <a:solidFill>
                  <a:srgbClr val="E159CC"/>
                </a:solidFill>
              </a:rPr>
              <a:t>'\'</a:t>
            </a:r>
            <a:r>
              <a:rPr kumimoji="1" lang="fr-FR" altLang="zh-CN" dirty="0">
                <a:solidFill>
                  <a:srgbClr val="E159CC"/>
                </a:solidFill>
              </a:rPr>
              <a:t>'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 </a:t>
            </a:r>
            <a:r>
              <a:rPr kumimoji="1" lang="fr-FR" altLang="zh-CN" dirty="0" smtClean="0">
                <a:solidFill>
                  <a:srgbClr val="E159CC"/>
                </a:solidFill>
              </a:rPr>
              <a:t>\ </a:t>
            </a:r>
            <a:r>
              <a:rPr kumimoji="1" lang="zh-CN" altLang="en-US" dirty="0" smtClean="0"/>
              <a:t>是特殊的转义符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如果要表示转义符</a:t>
            </a:r>
            <a:r>
              <a:rPr kumimoji="1" lang="fr-FR" altLang="zh-CN" dirty="0" smtClean="0">
                <a:solidFill>
                  <a:srgbClr val="E159CC"/>
                </a:solidFill>
              </a:rPr>
              <a:t> </a:t>
            </a:r>
            <a:r>
              <a:rPr kumimoji="1" lang="en-US" altLang="zh-CN" dirty="0" smtClean="0">
                <a:solidFill>
                  <a:srgbClr val="E159CC"/>
                </a:solidFill>
              </a:rPr>
              <a:t>\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要使用</a:t>
            </a:r>
            <a:r>
              <a:rPr kumimoji="1" lang="en-US" altLang="zh-CN" dirty="0"/>
              <a:t> </a:t>
            </a:r>
            <a:r>
              <a:rPr kumimoji="1" lang="fr-FR" altLang="zh-CN" dirty="0" smtClean="0">
                <a:solidFill>
                  <a:srgbClr val="E159CC"/>
                </a:solidFill>
              </a:rPr>
              <a:t>'\\'</a:t>
            </a:r>
            <a:r>
              <a:rPr kumimoji="1" lang="zh-CN" altLang="en-US" dirty="0" smtClean="0"/>
              <a:t>，不能使用</a:t>
            </a:r>
            <a:r>
              <a:rPr kumimoji="1" lang="en-US" altLang="zh-CN" dirty="0" smtClean="0"/>
              <a:t> </a:t>
            </a:r>
            <a:r>
              <a:rPr kumimoji="1" lang="fr-FR" altLang="zh-CN" dirty="0" smtClean="0">
                <a:solidFill>
                  <a:srgbClr val="E159CC"/>
                </a:solidFill>
              </a:rPr>
              <a:t>'\'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pic>
        <p:nvPicPr>
          <p:cNvPr id="4" name="图片 3" descr="屏幕快照 2013-09-20 下午7.5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3639605" cy="2073335"/>
          </a:xfrm>
          <a:prstGeom prst="rect">
            <a:avLst/>
          </a:prstGeom>
        </p:spPr>
      </p:pic>
      <p:pic>
        <p:nvPicPr>
          <p:cNvPr id="5" name="图片 4" descr="屏幕快照 2013-09-20 下午7.5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400"/>
            <a:ext cx="168215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5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输出多个</a:t>
            </a:r>
            <a:r>
              <a:rPr kumimoji="1" lang="zh-CN" altLang="en-US" dirty="0"/>
              <a:t>字</a:t>
            </a:r>
            <a:r>
              <a:rPr kumimoji="1" lang="zh-CN" altLang="en-US" dirty="0" smtClean="0"/>
              <a:t>符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连续多个字符可用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>
                <a:solidFill>
                  <a:srgbClr val="000090"/>
                </a:solidFill>
              </a:rPr>
              <a:t>字符串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表示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字符串使用定界符</a:t>
            </a:r>
            <a:r>
              <a:rPr kumimoji="1" lang="en-US" altLang="zh-CN" dirty="0" smtClean="0"/>
              <a:t> </a:t>
            </a:r>
            <a:r>
              <a:rPr lang="en-US" altLang="zh-CN" dirty="0" smtClean="0">
                <a:solidFill>
                  <a:srgbClr val="E159CC"/>
                </a:solidFill>
              </a:rPr>
              <a:t>"</a:t>
            </a:r>
            <a:endParaRPr kumimoji="1" lang="en-US" altLang="zh-CN" dirty="0" smtClean="0">
              <a:solidFill>
                <a:srgbClr val="E159CC"/>
              </a:solidFill>
            </a:endParaRPr>
          </a:p>
          <a:p>
            <a:pPr lvl="1"/>
            <a:r>
              <a:rPr kumimoji="1" lang="zh-CN" altLang="en-US" dirty="0" smtClean="0"/>
              <a:t>在</a:t>
            </a:r>
            <a:r>
              <a:rPr kumimoji="1" lang="zh-CN" altLang="en-US" dirty="0"/>
              <a:t>字符</a:t>
            </a:r>
            <a:r>
              <a:rPr kumimoji="1" lang="zh-CN" altLang="en-US" dirty="0" smtClean="0"/>
              <a:t>串中</a:t>
            </a:r>
            <a:r>
              <a:rPr kumimoji="1" lang="en-US" altLang="zh-CN" dirty="0" smtClean="0"/>
              <a:t> </a:t>
            </a:r>
            <a:r>
              <a:rPr lang="en-US" altLang="zh-CN" dirty="0" smtClean="0">
                <a:solidFill>
                  <a:srgbClr val="E159CC"/>
                </a:solidFill>
              </a:rPr>
              <a:t>\ </a:t>
            </a:r>
            <a:r>
              <a:rPr kumimoji="1" lang="zh-CN" altLang="en-US" dirty="0" smtClean="0"/>
              <a:t>也是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转义符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3-09-20 下午8.2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876800"/>
            <a:ext cx="3721274" cy="1752600"/>
          </a:xfrm>
          <a:prstGeom prst="rect">
            <a:avLst/>
          </a:prstGeom>
        </p:spPr>
      </p:pic>
      <p:pic>
        <p:nvPicPr>
          <p:cNvPr id="7" name="图片 6" descr="屏幕快照 2013-09-20 下午9.41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534400" cy="19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输出整数和实数</a:t>
            </a:r>
            <a:endParaRPr kumimoji="1" lang="en-US" altLang="zh-CN" dirty="0" smtClean="0"/>
          </a:p>
          <a:p>
            <a:pPr lvl="1"/>
            <a:endParaRPr kumimoji="1" lang="en-US" altLang="zh-CN" b="1" dirty="0" smtClean="0">
              <a:solidFill>
                <a:srgbClr val="660066"/>
              </a:solidFill>
              <a:latin typeface="Courier New"/>
              <a:cs typeface="Courier New"/>
            </a:endParaRPr>
          </a:p>
          <a:p>
            <a:pPr lvl="1"/>
            <a:endParaRPr kumimoji="1" lang="en-US" altLang="zh-CN" b="1" dirty="0">
              <a:solidFill>
                <a:srgbClr val="660066"/>
              </a:solidFill>
              <a:latin typeface="Courier New"/>
              <a:cs typeface="Courier New"/>
            </a:endParaRPr>
          </a:p>
          <a:p>
            <a:pPr lvl="1"/>
            <a:endParaRPr kumimoji="1" lang="en-US" altLang="zh-CN" b="1" dirty="0" smtClean="0">
              <a:solidFill>
                <a:srgbClr val="660066"/>
              </a:solidFill>
              <a:latin typeface="Courier New"/>
              <a:cs typeface="Courier New"/>
            </a:endParaRPr>
          </a:p>
          <a:p>
            <a:pPr lvl="1"/>
            <a:endParaRPr kumimoji="1" lang="en-US" altLang="zh-CN" b="1" dirty="0">
              <a:solidFill>
                <a:srgbClr val="660066"/>
              </a:solidFill>
              <a:latin typeface="Courier New"/>
              <a:cs typeface="Courier New"/>
            </a:endParaRPr>
          </a:p>
          <a:p>
            <a:pPr lvl="1"/>
            <a:r>
              <a:rPr kumimoji="1"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1024</a:t>
            </a:r>
            <a:r>
              <a:rPr kumimoji="1" lang="zh-CN" altLang="en-US" dirty="0" smtClean="0"/>
              <a:t>是整数常数值</a:t>
            </a:r>
            <a:endParaRPr kumimoji="1" lang="en-US" altLang="zh-CN" dirty="0" smtClean="0"/>
          </a:p>
          <a:p>
            <a:pPr lvl="1"/>
            <a:r>
              <a:rPr kumimoji="1"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3.14</a:t>
            </a:r>
            <a:r>
              <a:rPr kumimoji="1" lang="zh-CN" altLang="en-US" dirty="0" smtClean="0"/>
              <a:t>是浮点数常数值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浮点数就是实数在计算机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中的表达方式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 descr="屏幕快照 2013-09-20 下午9.5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839200" cy="1710096"/>
          </a:xfrm>
          <a:prstGeom prst="rect">
            <a:avLst/>
          </a:prstGeom>
        </p:spPr>
      </p:pic>
      <p:pic>
        <p:nvPicPr>
          <p:cNvPr id="5" name="图片 4" descr="屏幕快照 2013-09-20 下午9.5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82" y="4191000"/>
            <a:ext cx="3200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注释</a:t>
            </a:r>
            <a:r>
              <a:rPr kumimoji="1" lang="en-US" altLang="zh-CN" dirty="0" smtClean="0"/>
              <a:t> comment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注释是会被编译器忽略的部分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下例中绿色的部分是注释</a:t>
            </a:r>
            <a:endParaRPr kumimoji="1" lang="zh-CN" altLang="en-US" dirty="0"/>
          </a:p>
        </p:txBody>
      </p:sp>
      <p:pic>
        <p:nvPicPr>
          <p:cNvPr id="4" name="图片 3" descr="屏幕快照 2013-09-21 下午3.2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667000"/>
            <a:ext cx="7913077" cy="3505200"/>
          </a:xfrm>
          <a:prstGeom prst="rect">
            <a:avLst/>
          </a:prstGeom>
        </p:spPr>
      </p:pic>
      <p:pic>
        <p:nvPicPr>
          <p:cNvPr id="5" name="图片 4" descr="屏幕快照 2013-09-21 下午3.22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105400"/>
            <a:ext cx="5394036" cy="14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 variable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变量有不同的类型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这里先介绍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种基本数据类型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整数类型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实数类型：在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中称为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双精度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浮点数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真假类型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字符类型</a:t>
            </a:r>
            <a:endParaRPr kumimoji="1" lang="en-US" altLang="zh-CN" dirty="0" smtClean="0"/>
          </a:p>
        </p:txBody>
      </p:sp>
      <p:pic>
        <p:nvPicPr>
          <p:cNvPr id="4" name="图片 3" descr="屏幕快照 2013-09-21 下午3.5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19600"/>
            <a:ext cx="574079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赋值</a:t>
            </a:r>
            <a:r>
              <a:rPr kumimoji="1" lang="en-US" altLang="zh-CN" dirty="0" smtClean="0"/>
              <a:t> evaluate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赋值即把一个值存入一个变量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赋值操作符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</a:p>
          <a:p>
            <a:pPr lvl="1"/>
            <a:r>
              <a:rPr kumimoji="1" lang="zh-CN" altLang="en-US" dirty="0" smtClean="0"/>
              <a:t>正常情况下</a:t>
            </a:r>
            <a:r>
              <a:rPr kumimoji="1" lang="zh-CN" altLang="en-US" dirty="0"/>
              <a:t>赋值操作</a:t>
            </a:r>
            <a:r>
              <a:rPr kumimoji="1" lang="zh-CN" altLang="en-US" dirty="0" smtClean="0"/>
              <a:t>符的左右两操作数的类型需要相同</a:t>
            </a:r>
            <a:endParaRPr kumimoji="1" lang="zh-CN" altLang="en-US" dirty="0"/>
          </a:p>
        </p:txBody>
      </p:sp>
      <p:pic>
        <p:nvPicPr>
          <p:cNvPr id="5" name="图片 4" descr="屏幕快照 2013-09-21 下午4.3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81201"/>
            <a:ext cx="3352800" cy="33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可以给一个变量赋值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一个常数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一个变量的值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一个表达式的值</a:t>
            </a:r>
            <a:endParaRPr kumimoji="1"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 descr="屏幕快照 2013-09-21 下午4.0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05200"/>
            <a:ext cx="3848388" cy="31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4203</TotalTime>
  <Words>716</Words>
  <Application>Microsoft Macintosh PowerPoint</Application>
  <PresentationFormat>全屏显示(4:3)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夏至</vt:lpstr>
      <vt:lpstr>2. 数据类型及操作 Data types and operations</vt:lpstr>
      <vt:lpstr>输出 output</vt:lpstr>
      <vt:lpstr>输出</vt:lpstr>
      <vt:lpstr>输出</vt:lpstr>
      <vt:lpstr>输出</vt:lpstr>
      <vt:lpstr>注释 comment</vt:lpstr>
      <vt:lpstr>变量 variable</vt:lpstr>
      <vt:lpstr>赋值 evaluate evaluation</vt:lpstr>
      <vt:lpstr>赋值</vt:lpstr>
      <vt:lpstr>初始化 initialize initialization</vt:lpstr>
      <vt:lpstr>类型转换 type conversion</vt:lpstr>
      <vt:lpstr>类型转换</vt:lpstr>
      <vt:lpstr>类型转换</vt:lpstr>
      <vt:lpstr>类型转换</vt:lpstr>
      <vt:lpstr>字符类型</vt:lpstr>
      <vt:lpstr>类型转换</vt:lpstr>
      <vt:lpstr>类型转换</vt:lpstr>
      <vt:lpstr>类型转换</vt:lpstr>
      <vt:lpstr>输入 input</vt:lpstr>
      <vt:lpstr>C语言的语法成分</vt:lpstr>
      <vt:lpstr>C语言的语法成分</vt:lpstr>
      <vt:lpstr>C语言的语法成分</vt:lpstr>
      <vt:lpstr>C语言的语法成分</vt:lpstr>
      <vt:lpstr>C语言的语法成分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339</cp:revision>
  <dcterms:created xsi:type="dcterms:W3CDTF">2012-09-23T07:47:47Z</dcterms:created>
  <dcterms:modified xsi:type="dcterms:W3CDTF">2013-09-26T08:14:51Z</dcterms:modified>
</cp:coreProperties>
</file>