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95" r:id="rId3"/>
    <p:sldId id="302" r:id="rId4"/>
    <p:sldId id="297" r:id="rId5"/>
    <p:sldId id="305" r:id="rId6"/>
    <p:sldId id="304" r:id="rId7"/>
    <p:sldId id="306" r:id="rId8"/>
    <p:sldId id="298" r:id="rId9"/>
    <p:sldId id="307" r:id="rId10"/>
    <p:sldId id="310" r:id="rId11"/>
    <p:sldId id="308" r:id="rId12"/>
    <p:sldId id="284" r:id="rId13"/>
    <p:sldId id="320" r:id="rId14"/>
    <p:sldId id="309" r:id="rId15"/>
    <p:sldId id="311" r:id="rId16"/>
    <p:sldId id="300" r:id="rId17"/>
    <p:sldId id="285" r:id="rId18"/>
    <p:sldId id="316" r:id="rId19"/>
    <p:sldId id="291" r:id="rId20"/>
    <p:sldId id="292" r:id="rId21"/>
    <p:sldId id="294" r:id="rId22"/>
    <p:sldId id="312" r:id="rId23"/>
    <p:sldId id="317" r:id="rId24"/>
    <p:sldId id="319" r:id="rId25"/>
    <p:sldId id="318" r:id="rId26"/>
    <p:sldId id="315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8" autoAdjust="0"/>
    <p:restoredTop sz="99336" autoAdjust="0"/>
  </p:normalViewPr>
  <p:slideViewPr>
    <p:cSldViewPr>
      <p:cViewPr varScale="1">
        <p:scale>
          <a:sx n="120" d="100"/>
          <a:sy n="120" d="100"/>
        </p:scale>
        <p:origin x="-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C128-1759-9044-9C4C-90C5904906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5E0-156B-A349-9345-5282DEB932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9DD-4C5C-DA4B-BCAC-8C212DA735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5EED-C654-2B40-A596-99F14A0EC9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B78D-0110-B347-8B7D-67AC21F759F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8554-4CB6-8646-842E-A1F7B9BA19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7A87-2D35-AB44-918D-76DA6AD4E7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F01C-FFC2-0746-8117-4610DA64A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905-08E4-9C47-8874-15F28CE5E9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6DCF-F966-B34D-A2A8-8A4FC6CE74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ED06-2158-CE41-84DC-2FB89FD5A7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B62763E-10F9-CF45-9859-B8124662FBD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sysu.edu.cn/cpp3" TargetMode="External"/><Relationship Id="rId3" Type="http://schemas.openxmlformats.org/officeDocument/2006/relationships/hyperlink" Target="http://cse.sysu.edu.cn/fi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3</a:t>
            </a:r>
            <a:r>
              <a:rPr lang="en-US" altLang="zh-CN" dirty="0" smtClean="0"/>
              <a:t>. Expression</a:t>
            </a:r>
            <a:r>
              <a:rPr lang="zh-CN" altLang="en-US" dirty="0"/>
              <a:t>表达式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2560" y="1850064"/>
            <a:ext cx="7406640" cy="37887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Mathematical expression</a:t>
            </a:r>
            <a:r>
              <a:rPr lang="zh-CN" altLang="en-US" dirty="0"/>
              <a:t>算术表达式</a:t>
            </a:r>
            <a:endParaRPr lang="en-US" altLang="zh-CN" dirty="0" smtClean="0"/>
          </a:p>
          <a:p>
            <a:r>
              <a:rPr lang="en-US" altLang="zh-CN" dirty="0" smtClean="0"/>
              <a:t>Logic expression</a:t>
            </a:r>
            <a:r>
              <a:rPr lang="zh-CN" altLang="en-US" dirty="0"/>
              <a:t>逻辑表达式</a:t>
            </a:r>
            <a:endParaRPr lang="en-US" altLang="zh-CN" dirty="0" smtClean="0"/>
          </a:p>
          <a:p>
            <a:r>
              <a:rPr lang="en-US" altLang="zh-CN" dirty="0" smtClean="0"/>
              <a:t>Evaluation expression</a:t>
            </a:r>
            <a:r>
              <a:rPr lang="zh-CN" altLang="en-US" dirty="0"/>
              <a:t>赋值表达式</a:t>
            </a:r>
            <a:endParaRPr lang="en-US" altLang="zh-CN" dirty="0" smtClean="0"/>
          </a:p>
          <a:p>
            <a:r>
              <a:rPr lang="en-US" altLang="zh-CN" dirty="0" smtClean="0"/>
              <a:t>Statement and function</a:t>
            </a:r>
            <a:r>
              <a:rPr lang="zh-CN" altLang="en-US" dirty="0"/>
              <a:t>语句和函数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25780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Every expression has a value </a:t>
            </a:r>
            <a:r>
              <a:rPr kumimoji="1" lang="zh-CN" altLang="en-US" dirty="0" smtClean="0"/>
              <a:t>每个表达式都有一个值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中间表达式也有值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所有这些值在程序运行的时候才能计算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Anonymous variable </a:t>
            </a:r>
            <a:r>
              <a:rPr kumimoji="1" lang="zh-CN" altLang="en-US" dirty="0" smtClean="0"/>
              <a:t>匿名变量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They are used to store intermediate values</a:t>
            </a:r>
          </a:p>
          <a:p>
            <a:pPr lvl="1"/>
            <a:r>
              <a:rPr kumimoji="1" lang="en-US" altLang="zh-CN" dirty="0" smtClean="0"/>
              <a:t>How many anonymous variables are there in line 7?</a:t>
            </a:r>
          </a:p>
          <a:p>
            <a:pPr lvl="1"/>
            <a:r>
              <a:rPr kumimoji="1" lang="en-US" altLang="zh-CN" dirty="0" smtClean="0"/>
              <a:t>What are their types, respectively?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 descr="屏幕快照 2013-09-26 下午7.06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770033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Evaluation expression </a:t>
            </a:r>
            <a:r>
              <a:rPr kumimoji="1" lang="zh-CN" altLang="en-US" dirty="0" smtClean="0"/>
              <a:t>赋值表达式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Simple evaluation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Compound evaluation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i="1" dirty="0" err="1"/>
              <a:t>c</a:t>
            </a:r>
            <a:r>
              <a:rPr kumimoji="1" lang="en-US" altLang="zh-CN" i="1" dirty="0" err="1" smtClean="0"/>
              <a:t>elsuis</a:t>
            </a:r>
            <a:r>
              <a:rPr kumimoji="1" lang="en-US" altLang="zh-CN" dirty="0" smtClean="0"/>
              <a:t> is evaluated the value of the anonymous variable, which is the result of the right-side math expression</a:t>
            </a:r>
          </a:p>
          <a:p>
            <a:pPr marL="402336" lvl="1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3-09-26 下午7.1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2438400" cy="778649"/>
          </a:xfrm>
          <a:prstGeom prst="rect">
            <a:avLst/>
          </a:prstGeom>
        </p:spPr>
      </p:pic>
      <p:pic>
        <p:nvPicPr>
          <p:cNvPr id="6" name="图片 5" descr="屏幕快照 2013-09-26 下午7.19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33800"/>
            <a:ext cx="7010400" cy="3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expression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运算符的结合律</a:t>
            </a:r>
            <a:r>
              <a:rPr kumimoji="1" lang="en-US" altLang="zh-CN" dirty="0" smtClean="0"/>
              <a:t> associativity</a:t>
            </a:r>
          </a:p>
          <a:p>
            <a:pPr lvl="1"/>
            <a:r>
              <a:rPr kumimoji="1" lang="zh-CN" altLang="en-US" dirty="0" smtClean="0"/>
              <a:t>算数运算符的结合律尊续数学定义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同种运算符或优先级相同的运算符</a:t>
            </a:r>
            <a:r>
              <a:rPr kumimoji="1" lang="zh-CN" altLang="en-US" u="sng" dirty="0" smtClean="0"/>
              <a:t>左结合</a:t>
            </a:r>
            <a:endParaRPr kumimoji="1" lang="en-US" altLang="zh-CN" u="sng" dirty="0" smtClean="0"/>
          </a:p>
          <a:p>
            <a:pPr lvl="1"/>
            <a:r>
              <a:rPr kumimoji="1" lang="zh-CN" altLang="en-US" dirty="0" smtClean="0"/>
              <a:t>赋值运算符右结合</a:t>
            </a:r>
            <a:endParaRPr kumimoji="1" lang="en-US" altLang="zh-CN" dirty="0" smtClean="0"/>
          </a:p>
          <a:p>
            <a:pPr lvl="2"/>
            <a:r>
              <a:rPr kumimoji="1" lang="en-US" altLang="zh-CN" b="1" dirty="0">
                <a:latin typeface="Courier New"/>
                <a:cs typeface="Courier New"/>
              </a:rPr>
              <a:t>a</a:t>
            </a:r>
            <a:r>
              <a:rPr kumimoji="1" lang="en-US" altLang="zh-CN" b="1" dirty="0" smtClean="0">
                <a:latin typeface="Courier New"/>
                <a:cs typeface="Courier New"/>
              </a:rPr>
              <a:t>ge1 = age2 = age3 = </a:t>
            </a:r>
            <a:r>
              <a:rPr kumimoji="1"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  <a:t>18</a:t>
            </a:r>
          </a:p>
          <a:p>
            <a:pPr lvl="2"/>
            <a:r>
              <a:rPr kumimoji="1" lang="en-US" altLang="zh-CN" b="1" dirty="0">
                <a:latin typeface="Courier New"/>
                <a:cs typeface="Courier New"/>
              </a:rPr>
              <a:t>age3 = </a:t>
            </a:r>
            <a:r>
              <a:rPr kumimoji="1" lang="en-US" altLang="zh-CN" b="1" dirty="0" smtClean="0">
                <a:solidFill>
                  <a:srgbClr val="660066"/>
                </a:solidFill>
                <a:latin typeface="Courier New"/>
                <a:cs typeface="Courier New"/>
              </a:rPr>
              <a:t>18 </a:t>
            </a:r>
            <a:r>
              <a:rPr kumimoji="1" lang="zh-CN" altLang="en-US" dirty="0" smtClean="0">
                <a:latin typeface="+mj-lt"/>
                <a:cs typeface="Courier New"/>
              </a:rPr>
              <a:t>会先运算</a:t>
            </a:r>
            <a:r>
              <a:rPr kumimoji="1" lang="en-US" altLang="zh-CN" dirty="0" smtClean="0">
                <a:latin typeface="+mj-lt"/>
                <a:cs typeface="Courier New"/>
              </a:rPr>
              <a:t>(</a:t>
            </a:r>
            <a:r>
              <a:rPr kumimoji="1" lang="zh-CN" altLang="en-US" dirty="0" smtClean="0">
                <a:latin typeface="+mj-lt"/>
                <a:cs typeface="Courier New"/>
              </a:rPr>
              <a:t>执行</a:t>
            </a:r>
            <a:r>
              <a:rPr kumimoji="1" lang="en-US" altLang="zh-CN" dirty="0" smtClean="0">
                <a:latin typeface="+mj-lt"/>
                <a:cs typeface="Courier New"/>
              </a:rPr>
              <a:t>)</a:t>
            </a:r>
          </a:p>
          <a:p>
            <a:pPr lvl="2"/>
            <a:r>
              <a:rPr kumimoji="1" lang="zh-CN" altLang="en-US" dirty="0" smtClean="0">
                <a:latin typeface="+mj-lt"/>
                <a:cs typeface="Courier New"/>
              </a:rPr>
              <a:t>然后它的值</a:t>
            </a:r>
            <a:r>
              <a:rPr kumimoji="1" lang="en-US" altLang="zh-CN" dirty="0" smtClean="0">
                <a:latin typeface="+mj-lt"/>
                <a:cs typeface="Courier New"/>
              </a:rPr>
              <a:t>(</a:t>
            </a:r>
            <a:r>
              <a:rPr kumimoji="1" lang="zh-CN" altLang="en-US" dirty="0" smtClean="0">
                <a:latin typeface="+mj-lt"/>
                <a:cs typeface="Courier New"/>
              </a:rPr>
              <a:t>即</a:t>
            </a:r>
            <a:r>
              <a:rPr kumimoji="1" lang="en-US" altLang="zh-CN" b="1" dirty="0" smtClean="0">
                <a:latin typeface="Courier New"/>
                <a:cs typeface="Courier New"/>
              </a:rPr>
              <a:t>age3</a:t>
            </a:r>
            <a:r>
              <a:rPr kumimoji="1" lang="en-US" altLang="zh-CN" dirty="0" smtClean="0">
                <a:latin typeface="+mj-lt"/>
                <a:cs typeface="Courier New"/>
              </a:rPr>
              <a:t>)</a:t>
            </a:r>
            <a:r>
              <a:rPr kumimoji="1" lang="zh-CN" altLang="en-US" dirty="0" smtClean="0">
                <a:latin typeface="+mj-lt"/>
                <a:cs typeface="Courier New"/>
              </a:rPr>
              <a:t>会作为接着执行的赋值操作符的右操作数，即</a:t>
            </a:r>
            <a:r>
              <a:rPr kumimoji="1" lang="en-US" altLang="zh-CN" dirty="0" smtClean="0">
                <a:latin typeface="+mj-lt"/>
                <a:cs typeface="Courier New"/>
              </a:rPr>
              <a:t> </a:t>
            </a:r>
            <a:r>
              <a:rPr kumimoji="1" lang="en-US" altLang="zh-CN" b="1" dirty="0" smtClean="0">
                <a:latin typeface="Courier New"/>
                <a:cs typeface="Courier New"/>
              </a:rPr>
              <a:t>age2 </a:t>
            </a:r>
            <a:r>
              <a:rPr kumimoji="1" lang="en-US" altLang="zh-CN" b="1" dirty="0">
                <a:latin typeface="Courier New"/>
                <a:cs typeface="Courier New"/>
              </a:rPr>
              <a:t>= age3 </a:t>
            </a:r>
            <a:endParaRPr kumimoji="1" lang="en-US" altLang="zh-CN" dirty="0" smtClean="0">
              <a:latin typeface="+mj-lt"/>
              <a:cs typeface="Courier New"/>
            </a:endParaRPr>
          </a:p>
          <a:p>
            <a:pPr lvl="2"/>
            <a:r>
              <a:rPr kumimoji="1" lang="zh-CN" altLang="en-US" dirty="0" smtClean="0">
                <a:latin typeface="+mj-lt"/>
                <a:cs typeface="Courier New"/>
              </a:rPr>
              <a:t>同样地，最后执行的是</a:t>
            </a:r>
            <a:r>
              <a:rPr kumimoji="1" lang="en-US" altLang="zh-CN" dirty="0" smtClean="0">
                <a:latin typeface="+mj-lt"/>
                <a:cs typeface="Courier New"/>
              </a:rPr>
              <a:t> </a:t>
            </a:r>
            <a:r>
              <a:rPr kumimoji="1" lang="en-US" altLang="zh-CN" b="1" dirty="0" smtClean="0">
                <a:latin typeface="Courier New"/>
                <a:cs typeface="Courier New"/>
              </a:rPr>
              <a:t>age1 </a:t>
            </a:r>
            <a:r>
              <a:rPr kumimoji="1" lang="en-US" altLang="zh-CN" b="1" dirty="0">
                <a:latin typeface="Courier New"/>
                <a:cs typeface="Courier New"/>
              </a:rPr>
              <a:t>= age2 </a:t>
            </a:r>
            <a:endParaRPr kumimoji="1" lang="en-US" altLang="zh-CN" dirty="0" smtClean="0">
              <a:latin typeface="+mj-lt"/>
              <a:cs typeface="Courier New"/>
            </a:endParaRPr>
          </a:p>
          <a:p>
            <a:pPr lvl="2"/>
            <a:r>
              <a:rPr kumimoji="1" lang="zh-CN" altLang="en-US" dirty="0" smtClean="0">
                <a:latin typeface="+mj-lt"/>
                <a:cs typeface="Courier New"/>
              </a:rPr>
              <a:t>最后结果</a:t>
            </a:r>
            <a:r>
              <a:rPr kumimoji="1" lang="en-US" altLang="zh-CN" dirty="0" smtClean="0">
                <a:latin typeface="+mj-lt"/>
                <a:cs typeface="Courier New"/>
              </a:rPr>
              <a:t>: 3</a:t>
            </a:r>
            <a:r>
              <a:rPr kumimoji="1" lang="zh-CN" altLang="en-US" dirty="0" smtClean="0">
                <a:latin typeface="+mj-lt"/>
                <a:cs typeface="Courier New"/>
              </a:rPr>
              <a:t>个变量均被赋值为</a:t>
            </a:r>
            <a:r>
              <a:rPr kumimoji="1" lang="en-US" altLang="zh-CN" dirty="0" smtClean="0">
                <a:latin typeface="+mj-lt"/>
                <a:cs typeface="Courier New"/>
              </a:rPr>
              <a:t>18</a:t>
            </a:r>
            <a:endParaRPr kumimoji="1" lang="zh-CN" alt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930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Evaluation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 evaluation expression also has a return “value”</a:t>
            </a:r>
          </a:p>
          <a:p>
            <a:pPr lvl="1"/>
            <a:r>
              <a:rPr kumimoji="1" lang="en-US" altLang="zh-CN" dirty="0" smtClean="0"/>
              <a:t>It is the left operand </a:t>
            </a:r>
            <a:r>
              <a:rPr kumimoji="1" lang="en-US" altLang="zh-CN" i="1" dirty="0" smtClean="0"/>
              <a:t>itself</a:t>
            </a:r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 smtClean="0"/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 smtClean="0"/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 smtClean="0"/>
          </a:p>
          <a:p>
            <a:pPr lvl="1"/>
            <a:r>
              <a:rPr kumimoji="1" lang="en-US" altLang="zh-CN" dirty="0" smtClean="0"/>
              <a:t>The evaluation operator is right-associative</a:t>
            </a:r>
          </a:p>
        </p:txBody>
      </p:sp>
      <p:pic>
        <p:nvPicPr>
          <p:cNvPr id="5" name="图片 4" descr="屏幕快照 2013-09-26 下午10.5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800"/>
            <a:ext cx="7895419" cy="3048000"/>
          </a:xfrm>
          <a:prstGeom prst="rect">
            <a:avLst/>
          </a:prstGeom>
        </p:spPr>
      </p:pic>
      <p:pic>
        <p:nvPicPr>
          <p:cNvPr id="7" name="图片 6" descr="屏幕快照 2013-09-26 下午11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133600"/>
            <a:ext cx="1646839" cy="13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expression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Short-hand operators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快捷运算符</a:t>
            </a:r>
            <a:endParaRPr kumimoji="1" lang="zh-CN" altLang="en-US" dirty="0"/>
          </a:p>
        </p:txBody>
      </p:sp>
      <p:pic>
        <p:nvPicPr>
          <p:cNvPr id="5" name="图片 4" descr="屏幕快照 2013-09-26 下午7.4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7696200" cy="3719830"/>
          </a:xfrm>
          <a:prstGeom prst="rect">
            <a:avLst/>
          </a:prstGeom>
        </p:spPr>
      </p:pic>
      <p:pic>
        <p:nvPicPr>
          <p:cNvPr id="6" name="图片 5" descr="屏幕快照 2013-09-26 下午7.34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990600"/>
            <a:ext cx="1943235" cy="15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expression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Increment / decrement (</a:t>
            </a:r>
            <a:r>
              <a:rPr kumimoji="1" lang="zh-CN" altLang="en-US" dirty="0" smtClean="0"/>
              <a:t>增量</a:t>
            </a:r>
            <a:r>
              <a:rPr kumimoji="1" lang="en-US" altLang="zh-CN" dirty="0"/>
              <a:t>/</a:t>
            </a:r>
            <a:r>
              <a:rPr kumimoji="1" lang="zh-CN" altLang="en-US" dirty="0" smtClean="0"/>
              <a:t>减量</a:t>
            </a:r>
            <a:r>
              <a:rPr kumimoji="1" lang="en-US" altLang="zh-CN" dirty="0" smtClean="0"/>
              <a:t>) operators</a:t>
            </a:r>
          </a:p>
        </p:txBody>
      </p:sp>
      <p:pic>
        <p:nvPicPr>
          <p:cNvPr id="4" name="图片 3" descr="屏幕快照 2013-09-26 下午7.51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90800"/>
            <a:ext cx="5198076" cy="3657600"/>
          </a:xfrm>
          <a:prstGeom prst="rect">
            <a:avLst/>
          </a:prstGeom>
        </p:spPr>
      </p:pic>
      <p:pic>
        <p:nvPicPr>
          <p:cNvPr id="5" name="图片 4" descr="屏幕快照 2013-09-26 下午7.51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590800"/>
            <a:ext cx="1651071" cy="17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6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Evaluation expression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ncrement /decrement operators</a:t>
            </a:r>
          </a:p>
        </p:txBody>
      </p:sp>
      <p:graphicFrame>
        <p:nvGraphicFramePr>
          <p:cNvPr id="5" name="Group 9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114988"/>
              </p:ext>
            </p:extLst>
          </p:nvPr>
        </p:nvGraphicFramePr>
        <p:xfrm>
          <a:off x="1447800" y="2133600"/>
          <a:ext cx="7385049" cy="4093872"/>
        </p:xfrm>
        <a:graphic>
          <a:graphicData uri="http://schemas.openxmlformats.org/drawingml/2006/table">
            <a:tbl>
              <a:tblPr/>
              <a:tblGrid>
                <a:gridCol w="1408067"/>
                <a:gridCol w="2246480"/>
                <a:gridCol w="3730502"/>
              </a:tblGrid>
              <a:tr h="641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+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+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Preincrement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Increments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by 1 and evaluates to the 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new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value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after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the increment.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+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Postincrement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Evaluates to the 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original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value in var and increments var by 1.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Predecrement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Decrements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by 1 and evaluates to the 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new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value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after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the decrement.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Postdecrement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Evaluates to the </a:t>
                      </a: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original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value  in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and decrements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by 1.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expression</a:t>
            </a:r>
            <a:r>
              <a:rPr kumimoji="1" lang="zh-CN" altLang="en-US" dirty="0"/>
              <a:t>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逻辑表达式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返回值为</a:t>
            </a:r>
            <a:r>
              <a:rPr kumimoji="1" lang="en-US" altLang="zh-CN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bool</a:t>
            </a:r>
            <a:r>
              <a:rPr kumimoji="1" lang="zh-CN" altLang="en-US" dirty="0" smtClean="0"/>
              <a:t>的表达式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逻辑操作符包含</a:t>
            </a:r>
            <a:endParaRPr kumimoji="1" lang="en-US" altLang="zh-CN" dirty="0" smtClean="0"/>
          </a:p>
          <a:p>
            <a:pPr lvl="2"/>
            <a:r>
              <a:rPr kumimoji="1" lang="en-US" altLang="zh-CN" b="1" dirty="0" smtClean="0">
                <a:latin typeface="Courier New"/>
                <a:cs typeface="Courier New"/>
              </a:rPr>
              <a:t>==</a:t>
            </a:r>
          </a:p>
          <a:p>
            <a:pPr lvl="2"/>
            <a:r>
              <a:rPr kumimoji="1" lang="en-US" altLang="zh-CN" b="1" dirty="0" smtClean="0">
                <a:latin typeface="Courier New"/>
                <a:cs typeface="Courier New"/>
              </a:rPr>
              <a:t>!=</a:t>
            </a:r>
          </a:p>
          <a:p>
            <a:pPr lvl="2"/>
            <a:r>
              <a:rPr kumimoji="1" lang="en-US" altLang="zh-CN" b="1" dirty="0" smtClean="0">
                <a:latin typeface="Courier New"/>
                <a:cs typeface="Courier New"/>
              </a:rPr>
              <a:t>&gt;</a:t>
            </a:r>
          </a:p>
          <a:p>
            <a:pPr lvl="2"/>
            <a:r>
              <a:rPr kumimoji="1" lang="en-US" altLang="zh-CN" b="1" dirty="0" smtClean="0">
                <a:latin typeface="Courier New"/>
                <a:cs typeface="Courier New"/>
              </a:rPr>
              <a:t>&gt;=</a:t>
            </a:r>
          </a:p>
          <a:p>
            <a:pPr lvl="2"/>
            <a:r>
              <a:rPr kumimoji="1" lang="en-US" altLang="zh-CN" b="1" dirty="0" smtClean="0">
                <a:latin typeface="Courier New"/>
                <a:cs typeface="Courier New"/>
              </a:rPr>
              <a:t>&lt;</a:t>
            </a:r>
          </a:p>
          <a:p>
            <a:pPr lvl="2"/>
            <a:r>
              <a:rPr kumimoji="1" lang="en-US" altLang="zh-CN" b="1" dirty="0" smtClean="0">
                <a:latin typeface="Courier New"/>
                <a:cs typeface="Courier New"/>
              </a:rPr>
              <a:t>&lt;=</a:t>
            </a:r>
            <a:endParaRPr kumimoji="1" lang="zh-CN" altLang="en-US" b="1" dirty="0">
              <a:latin typeface="Courier New"/>
              <a:cs typeface="Courier New"/>
            </a:endParaRPr>
          </a:p>
        </p:txBody>
      </p:sp>
      <p:pic>
        <p:nvPicPr>
          <p:cNvPr id="4" name="图片 3" descr="屏幕快照 2013-09-21 下午10.33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95600"/>
            <a:ext cx="5740785" cy="200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8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Output / input (I/O) expression </a:t>
            </a:r>
            <a:br>
              <a:rPr kumimoji="1" lang="en-US" altLang="zh-CN" dirty="0" smtClean="0"/>
            </a:br>
            <a:r>
              <a:rPr kumimoji="1" lang="zh-CN" altLang="en-US" dirty="0" smtClean="0"/>
              <a:t>输出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输入表达式</a:t>
            </a:r>
            <a:endParaRPr kumimoji="1" lang="zh-CN" altLang="en-US" baseline="-2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输出输入的实际功能由右操作数确定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Explicit conversion </a:t>
            </a:r>
            <a:r>
              <a:rPr kumimoji="1" lang="zh-CN" altLang="en-US" dirty="0" smtClean="0"/>
              <a:t>显式转换</a:t>
            </a:r>
            <a:endParaRPr kumimoji="1" lang="en-US" altLang="zh-CN" dirty="0" smtClean="0"/>
          </a:p>
        </p:txBody>
      </p:sp>
      <p:pic>
        <p:nvPicPr>
          <p:cNvPr id="4" name="图片 3" descr="屏幕快照 2013-09-26 下午9.36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67001"/>
            <a:ext cx="6482294" cy="2971800"/>
          </a:xfrm>
          <a:prstGeom prst="rect">
            <a:avLst/>
          </a:prstGeom>
        </p:spPr>
      </p:pic>
      <p:pic>
        <p:nvPicPr>
          <p:cNvPr id="5" name="图片 4" descr="屏幕快照 2013-09-26 下午9.3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334000"/>
            <a:ext cx="1917860" cy="13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7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语言的语法结构</a:t>
            </a:r>
            <a:endParaRPr lang="zh-CN" altLang="en-US" sz="2778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自然语言的语法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作为对比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语法成分：主、谓、宾、定、补、状、表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语法规则：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主＋谓：</a:t>
            </a:r>
            <a:r>
              <a:rPr lang="en-US" altLang="zh-CN" dirty="0" smtClean="0"/>
              <a:t>Your program crashs</a:t>
            </a:r>
          </a:p>
          <a:p>
            <a:pPr lvl="2"/>
            <a:r>
              <a:rPr lang="zh-CN" altLang="en-US" dirty="0" smtClean="0"/>
              <a:t>主＋联系动词＋表：</a:t>
            </a:r>
            <a:r>
              <a:rPr lang="en-US" altLang="zh-CN" dirty="0" smtClean="0"/>
              <a:t>You are a programmer</a:t>
            </a:r>
          </a:p>
          <a:p>
            <a:pPr lvl="2"/>
            <a:r>
              <a:rPr lang="zh-CN" altLang="en-US" dirty="0" smtClean="0"/>
              <a:t>主＋谓＋宾：</a:t>
            </a:r>
            <a:r>
              <a:rPr lang="en-US" altLang="zh-CN" dirty="0" smtClean="0"/>
              <a:t>You got a bug</a:t>
            </a:r>
          </a:p>
          <a:p>
            <a:pPr lvl="2"/>
            <a:r>
              <a:rPr lang="zh-CN" altLang="en-US" dirty="0" smtClean="0"/>
              <a:t>主＋谓＋宾＋间宾：</a:t>
            </a:r>
            <a:r>
              <a:rPr lang="en-US" altLang="zh-CN" dirty="0" smtClean="0"/>
              <a:t>She gave you a book</a:t>
            </a:r>
          </a:p>
          <a:p>
            <a:pPr lvl="2"/>
            <a:r>
              <a:rPr lang="zh-CN" altLang="en-US" dirty="0" smtClean="0"/>
              <a:t>主＋谓＋宾＋宾补：</a:t>
            </a:r>
            <a:r>
              <a:rPr lang="en-US" altLang="zh-CN" dirty="0" smtClean="0"/>
              <a:t>You will find programming interesting</a:t>
            </a:r>
          </a:p>
          <a:p>
            <a:pPr lvl="2"/>
            <a:r>
              <a:rPr lang="zh-CN" altLang="en-US" dirty="0" smtClean="0"/>
              <a:t>其它：并列句，主</a:t>
            </a:r>
            <a:r>
              <a:rPr lang="en-US" altLang="zh-CN" dirty="0" smtClean="0"/>
              <a:t>/</a:t>
            </a:r>
            <a:r>
              <a:rPr lang="zh-CN" altLang="en-US" dirty="0" smtClean="0"/>
              <a:t>宾</a:t>
            </a:r>
            <a:r>
              <a:rPr lang="en-US" altLang="zh-CN" dirty="0" smtClean="0"/>
              <a:t>/</a:t>
            </a:r>
            <a:r>
              <a:rPr lang="zh-CN" altLang="en-US" dirty="0" smtClean="0"/>
              <a:t>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状语从句，同位语</a:t>
            </a:r>
            <a:r>
              <a:rPr lang="en-US" altLang="zh-CN" dirty="0" smtClean="0"/>
              <a:t>/that-/which-</a:t>
            </a:r>
            <a:r>
              <a:rPr lang="zh-CN" altLang="en-US" dirty="0" smtClean="0"/>
              <a:t>从句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52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什么是表达式</a:t>
            </a:r>
            <a:r>
              <a:rPr kumimoji="1" lang="en-US" altLang="zh-CN" dirty="0" smtClean="0"/>
              <a:t>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中，表达式就是标示符和操作符组成的描述功能的语法成分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算术表达式</a:t>
            </a:r>
            <a:r>
              <a:rPr kumimoji="1" lang="en-US" altLang="zh-CN" dirty="0" smtClean="0"/>
              <a:t>: </a:t>
            </a:r>
          </a:p>
          <a:p>
            <a:pPr lvl="1"/>
            <a:r>
              <a:rPr kumimoji="1" lang="zh-CN" altLang="en-US" dirty="0" smtClean="0"/>
              <a:t>赋值表达式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zh-CN" altLang="en-US" dirty="0" smtClean="0"/>
              <a:t>逻辑表达式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pic>
        <p:nvPicPr>
          <p:cNvPr id="4" name="图片 3" descr="屏幕快照 2013-09-26 下午4.3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7848600" cy="2070695"/>
          </a:xfrm>
          <a:prstGeom prst="rect">
            <a:avLst/>
          </a:prstGeom>
        </p:spPr>
      </p:pic>
      <p:pic>
        <p:nvPicPr>
          <p:cNvPr id="5" name="图片 4" descr="屏幕快照 2013-09-26 下午4.39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4800600"/>
            <a:ext cx="3581400" cy="385209"/>
          </a:xfrm>
          <a:prstGeom prst="rect">
            <a:avLst/>
          </a:prstGeom>
        </p:spPr>
      </p:pic>
      <p:pic>
        <p:nvPicPr>
          <p:cNvPr id="6" name="图片 5" descr="屏幕快照 2013-09-26 下午4.40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334000"/>
            <a:ext cx="3361407" cy="351033"/>
          </a:xfrm>
          <a:prstGeom prst="rect">
            <a:avLst/>
          </a:prstGeom>
        </p:spPr>
      </p:pic>
      <p:pic>
        <p:nvPicPr>
          <p:cNvPr id="7" name="图片 6" descr="屏幕快照 2013-09-26 下午4.40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5867400"/>
            <a:ext cx="2286000" cy="3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6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语言的语法结构</a:t>
            </a:r>
            <a:endParaRPr lang="zh-CN" altLang="en-US" sz="2778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语法成分：程序</a:t>
            </a:r>
            <a:r>
              <a:rPr lang="en-US" altLang="zh-CN" dirty="0" smtClean="0"/>
              <a:t>(program)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(function)</a:t>
            </a:r>
            <a:r>
              <a:rPr lang="zh-CN" altLang="en-US" dirty="0" smtClean="0"/>
              <a:t>，语句</a:t>
            </a:r>
            <a:r>
              <a:rPr lang="en-US" altLang="zh-CN" dirty="0" smtClean="0"/>
              <a:t>(statement),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(expression), …</a:t>
            </a:r>
          </a:p>
          <a:p>
            <a:pPr lvl="1"/>
            <a:r>
              <a:rPr lang="zh-CN" altLang="en-US" dirty="0" smtClean="0"/>
              <a:t>语法规则</a:t>
            </a:r>
            <a:r>
              <a:rPr lang="en-US" altLang="zh-CN" dirty="0" smtClean="0"/>
              <a:t> (syntax,grammar)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…</a:t>
            </a:r>
          </a:p>
          <a:p>
            <a:pPr lvl="2"/>
            <a:r>
              <a:rPr lang="zh-CN" altLang="en-US" dirty="0" smtClean="0"/>
              <a:t>函数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函数头</a:t>
            </a:r>
            <a:r>
              <a:rPr lang="en-US" altLang="zh-CN" dirty="0" smtClean="0"/>
              <a:t> {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 … }</a:t>
            </a:r>
          </a:p>
          <a:p>
            <a:pPr lvl="2"/>
            <a:r>
              <a:rPr lang="zh-CN" altLang="en-US" dirty="0" smtClean="0"/>
              <a:t>语句</a:t>
            </a:r>
            <a:r>
              <a:rPr lang="en-US" altLang="zh-CN" dirty="0" smtClean="0"/>
              <a:t> =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 ; </a:t>
            </a:r>
            <a:r>
              <a:rPr lang="zh-CN" altLang="en-US" i="1" dirty="0" smtClean="0"/>
              <a:t>或</a:t>
            </a:r>
            <a:r>
              <a:rPr lang="en-US" altLang="zh-CN" dirty="0" smtClean="0"/>
              <a:t> if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 </a:t>
            </a:r>
            <a:r>
              <a:rPr lang="zh-CN" altLang="en-US" i="1" dirty="0" smtClean="0"/>
              <a:t>或</a:t>
            </a:r>
            <a:r>
              <a:rPr lang="en-US" altLang="zh-CN" dirty="0" smtClean="0"/>
              <a:t> …</a:t>
            </a:r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定义变量</a:t>
            </a:r>
            <a:r>
              <a:rPr lang="en-US" altLang="zh-CN" dirty="0" smtClean="0"/>
              <a:t>(definition) </a:t>
            </a:r>
            <a:r>
              <a:rPr lang="zh-CN" altLang="en-US" i="1" dirty="0" smtClean="0"/>
              <a:t>或</a:t>
            </a:r>
            <a:r>
              <a:rPr lang="en-US" altLang="zh-CN" dirty="0" smtClean="0"/>
              <a:t> 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(evaluation) </a:t>
            </a:r>
            <a:r>
              <a:rPr lang="zh-CN" altLang="en-US" i="1" dirty="0" smtClean="0"/>
              <a:t>或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函数调用</a:t>
            </a:r>
            <a:r>
              <a:rPr lang="en-US" altLang="zh-CN" dirty="0" smtClean="0"/>
              <a:t>(function call) </a:t>
            </a:r>
            <a:r>
              <a:rPr lang="zh-CN" altLang="en-US" i="1" dirty="0" smtClean="0"/>
              <a:t>或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(operation)</a:t>
            </a:r>
          </a:p>
          <a:p>
            <a:pPr lvl="2"/>
            <a:r>
              <a:rPr lang="zh-CN" altLang="en-US" dirty="0" smtClean="0"/>
              <a:t>运算表达式</a:t>
            </a:r>
            <a:r>
              <a:rPr lang="en-US" altLang="zh-CN" dirty="0" smtClean="0"/>
              <a:t> = </a:t>
            </a:r>
            <a:r>
              <a:rPr lang="zh-CN" altLang="en-US" dirty="0" smtClean="0"/>
              <a:t>一元</a:t>
            </a:r>
            <a:r>
              <a:rPr lang="en-US" altLang="zh-CN" dirty="0" smtClean="0"/>
              <a:t>(binary)</a:t>
            </a:r>
            <a:r>
              <a:rPr lang="zh-CN" altLang="en-US" dirty="0" smtClean="0"/>
              <a:t>运算如</a:t>
            </a:r>
            <a:r>
              <a:rPr lang="en-US" altLang="zh-CN" dirty="0" smtClean="0"/>
              <a:t> -10)</a:t>
            </a:r>
            <a:br>
              <a:rPr lang="en-US" altLang="zh-CN" dirty="0" smtClean="0"/>
            </a:br>
            <a:r>
              <a:rPr lang="zh-CN" altLang="en-US" i="1" dirty="0" smtClean="0"/>
              <a:t>或</a:t>
            </a:r>
            <a:r>
              <a:rPr lang="en-US" altLang="zh-CN" dirty="0" smtClean="0"/>
              <a:t> </a:t>
            </a:r>
            <a:r>
              <a:rPr lang="zh-CN" altLang="en-US" dirty="0" smtClean="0"/>
              <a:t>二元</a:t>
            </a:r>
            <a:r>
              <a:rPr lang="en-US" altLang="zh-CN" dirty="0" smtClean="0"/>
              <a:t>(unary)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 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 3 * 2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cout &lt;&lt; “Hello”)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85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Statement </a:t>
            </a:r>
            <a:r>
              <a:rPr kumimoji="1" lang="zh-CN" altLang="en-US" dirty="0" smtClean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Expression has a value</a:t>
            </a:r>
          </a:p>
          <a:p>
            <a:r>
              <a:rPr kumimoji="1" lang="en-US" altLang="zh-CN" dirty="0" smtClean="0"/>
              <a:t>Statement has no value</a:t>
            </a:r>
          </a:p>
          <a:p>
            <a:pPr lvl="1"/>
            <a:r>
              <a:rPr kumimoji="1" lang="en-US" altLang="zh-CN" dirty="0" smtClean="0"/>
              <a:t>Statement consists of expression</a:t>
            </a:r>
          </a:p>
          <a:p>
            <a:pPr lvl="1"/>
            <a:endParaRPr kumimoji="1" lang="en-US" altLang="zh-CN" dirty="0"/>
          </a:p>
        </p:txBody>
      </p:sp>
      <p:pic>
        <p:nvPicPr>
          <p:cNvPr id="4" name="图片 3" descr="屏幕快照 2013-09-26 下午8.29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0400"/>
            <a:ext cx="7848599" cy="17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 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r>
              <a:rPr kumimoji="1" lang="en-US" altLang="zh-CN" dirty="0" smtClean="0"/>
              <a:t>Define a function </a:t>
            </a:r>
            <a:r>
              <a:rPr kumimoji="1" lang="zh-CN" altLang="en-US" dirty="0" smtClean="0"/>
              <a:t>声明函数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Define the return type, name, the type and the name of each parameter, and body</a:t>
            </a:r>
          </a:p>
        </p:txBody>
      </p:sp>
      <p:pic>
        <p:nvPicPr>
          <p:cNvPr id="5" name="图片 4" descr="屏幕快照 2013-09-26 下午9.5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7315200" cy="38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0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848600" cy="5105400"/>
          </a:xfrm>
        </p:spPr>
        <p:txBody>
          <a:bodyPr/>
          <a:lstStyle/>
          <a:p>
            <a:r>
              <a:rPr kumimoji="1" lang="en-US" altLang="zh-CN" dirty="0" smtClean="0"/>
              <a:t>Call a function</a:t>
            </a:r>
          </a:p>
          <a:p>
            <a:pPr lvl="1"/>
            <a:r>
              <a:rPr kumimoji="1" lang="en-US" altLang="zh-CN" dirty="0" smtClean="0"/>
              <a:t>The caller (</a:t>
            </a:r>
            <a:r>
              <a:rPr kumimoji="1" lang="zh-CN" altLang="en-US" dirty="0" smtClean="0"/>
              <a:t>调用者</a:t>
            </a:r>
            <a:r>
              <a:rPr kumimoji="1" lang="en-US" altLang="zh-CN" dirty="0" smtClean="0"/>
              <a:t>) function hands over the execution to the </a:t>
            </a:r>
            <a:r>
              <a:rPr kumimoji="1" lang="en-US" altLang="zh-CN" dirty="0" err="1" smtClean="0"/>
              <a:t>callee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被调</a:t>
            </a:r>
            <a:r>
              <a:rPr kumimoji="1" lang="zh-CN" altLang="en-US" dirty="0"/>
              <a:t>用者</a:t>
            </a:r>
            <a:r>
              <a:rPr kumimoji="1" lang="en-US" altLang="zh-CN" dirty="0" smtClean="0"/>
              <a:t>) function, and obtain its return value</a:t>
            </a:r>
          </a:p>
          <a:p>
            <a:pPr lvl="2"/>
            <a:r>
              <a:rPr kumimoji="1" lang="en-US" altLang="zh-CN" dirty="0" smtClean="0"/>
              <a:t>A function must be defined before it </a:t>
            </a:r>
            <a:r>
              <a:rPr kumimoji="1" lang="en-US" altLang="zh-CN" smtClean="0"/>
              <a:t>is called</a:t>
            </a:r>
            <a:endParaRPr kumimoji="1" lang="en-US" altLang="zh-CN" dirty="0" smtClean="0"/>
          </a:p>
        </p:txBody>
      </p:sp>
      <p:pic>
        <p:nvPicPr>
          <p:cNvPr id="6" name="图片 5" descr="屏幕快照 2013-09-26 下午10.0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7467600" cy="2463735"/>
          </a:xfrm>
          <a:prstGeom prst="rect">
            <a:avLst/>
          </a:prstGeom>
        </p:spPr>
      </p:pic>
      <p:pic>
        <p:nvPicPr>
          <p:cNvPr id="7" name="图片 6" descr="屏幕快照 2013-09-26 下午10.02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733800"/>
            <a:ext cx="1676543" cy="11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Parameter </a:t>
            </a:r>
            <a:r>
              <a:rPr kumimoji="1" lang="zh-CN" altLang="en-US" dirty="0" smtClean="0"/>
              <a:t>形式参数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Each parameter is defined with a type</a:t>
            </a:r>
            <a:endParaRPr kumimoji="1" lang="en-US" altLang="zh-CN" dirty="0"/>
          </a:p>
          <a:p>
            <a:r>
              <a:rPr kumimoji="1" lang="en-US" altLang="zh-CN" dirty="0" smtClean="0"/>
              <a:t>Argument </a:t>
            </a:r>
            <a:r>
              <a:rPr kumimoji="1" lang="zh-CN" altLang="en-US" dirty="0" smtClean="0"/>
              <a:t>实际参数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An argument is a value </a:t>
            </a:r>
            <a:r>
              <a:rPr kumimoji="1" lang="en-US" altLang="zh-CN" smtClean="0"/>
              <a:t>that is sent </a:t>
            </a:r>
            <a:r>
              <a:rPr kumimoji="1" lang="en-US" altLang="zh-CN" dirty="0" smtClean="0"/>
              <a:t>from the caller to the </a:t>
            </a:r>
            <a:r>
              <a:rPr kumimoji="1" lang="en-US" altLang="zh-CN" dirty="0" err="1" smtClean="0"/>
              <a:t>callee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I</a:t>
            </a:r>
            <a:r>
              <a:rPr kumimoji="1" lang="en-US" altLang="zh-CN" dirty="0" smtClean="0"/>
              <a:t>ts type must be the same as (or can be converted to) that of the parameter</a:t>
            </a:r>
          </a:p>
          <a:p>
            <a:pPr lvl="1"/>
            <a:endParaRPr kumimoji="1" lang="zh-CN" altLang="en-US" dirty="0"/>
          </a:p>
        </p:txBody>
      </p:sp>
      <p:pic>
        <p:nvPicPr>
          <p:cNvPr id="7" name="图片 6" descr="屏幕快照 2013-09-26 下午11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3962400" cy="415637"/>
          </a:xfrm>
          <a:prstGeom prst="rect">
            <a:avLst/>
          </a:prstGeom>
        </p:spPr>
      </p:pic>
      <p:pic>
        <p:nvPicPr>
          <p:cNvPr id="8" name="图片 7" descr="屏幕快照 2013-09-26 下午11.22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81401"/>
            <a:ext cx="4572000" cy="348168"/>
          </a:xfrm>
          <a:prstGeom prst="rect">
            <a:avLst/>
          </a:prstGeom>
        </p:spPr>
      </p:pic>
      <p:pic>
        <p:nvPicPr>
          <p:cNvPr id="9" name="图片 8" descr="屏幕快照 2013-09-26 下午11.23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800600" cy="3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Function can be used for non-computational tasks, such as I/O tasks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Line 4: A program can have no parameter</a:t>
            </a:r>
          </a:p>
          <a:p>
            <a:pPr lvl="1"/>
            <a:r>
              <a:rPr kumimoji="1" lang="en-US" altLang="zh-CN" dirty="0" smtClean="0"/>
              <a:t>Line 7: A program can return nothing</a:t>
            </a:r>
          </a:p>
          <a:p>
            <a:pPr lvl="1"/>
            <a:r>
              <a:rPr kumimoji="1" lang="en-US" altLang="zh-CN" dirty="0" smtClean="0"/>
              <a:t>Line 11: The returned value might not be used</a:t>
            </a:r>
            <a:endParaRPr kumimoji="1" lang="zh-CN" altLang="en-US" dirty="0"/>
          </a:p>
        </p:txBody>
      </p:sp>
      <p:pic>
        <p:nvPicPr>
          <p:cNvPr id="4" name="图片 3" descr="屏幕快照 2013-09-26 下午10.12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7783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作业提交网站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https://cse.sysu.edu.cn/cpp3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http://cse.sysu.edu.cn/file</a:t>
            </a:r>
            <a:endParaRPr lang="en-US" altLang="zh-CN" dirty="0"/>
          </a:p>
          <a:p>
            <a:pPr lvl="2"/>
            <a:r>
              <a:rPr lang="zh-CN" altLang="en-US" dirty="0" smtClean="0"/>
              <a:t>上课用的课件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 smtClean="0"/>
              <a:t>每星期上课前更新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cpp_book.pdf</a:t>
            </a:r>
            <a:r>
              <a:rPr lang="en-US" altLang="zh-CN" dirty="0" smtClean="0"/>
              <a:t> (</a:t>
            </a:r>
            <a:r>
              <a:rPr lang="zh-CN" altLang="en-US" dirty="0" smtClean="0"/>
              <a:t>清华大学</a:t>
            </a:r>
            <a:r>
              <a:rPr lang="en-US" altLang="zh-CN" dirty="0" smtClean="0"/>
              <a:t> C++, </a:t>
            </a:r>
            <a:r>
              <a:rPr lang="zh-CN" altLang="en-US" dirty="0" smtClean="0"/>
              <a:t>钱能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ThinkingInCpp.pdf</a:t>
            </a:r>
            <a:r>
              <a:rPr lang="en-US" altLang="zh-CN" dirty="0" smtClean="0"/>
              <a:t> (Thinking in C++, Bruce </a:t>
            </a:r>
            <a:r>
              <a:rPr lang="en-US" altLang="zh-CN" dirty="0" err="1" smtClean="0"/>
              <a:t>Eckle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478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Math expression</a:t>
            </a:r>
            <a:r>
              <a:rPr lang="zh-CN" altLang="en-US" dirty="0"/>
              <a:t>算数运算表达式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如何把书面表达式转换为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中的算术表达式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zh-CN" altLang="en-US" dirty="0" smtClean="0"/>
              <a:t>注意：要在适当的地方补乘号</a:t>
            </a:r>
            <a:r>
              <a:rPr kumimoji="1" lang="en-US" altLang="zh-CN" dirty="0" smtClean="0"/>
              <a:t> * </a:t>
            </a:r>
            <a:r>
              <a:rPr kumimoji="1" lang="zh-CN" altLang="en-US" dirty="0" smtClean="0"/>
              <a:t>和括号</a:t>
            </a:r>
            <a:r>
              <a:rPr kumimoji="1" lang="en-US" altLang="zh-CN" dirty="0" smtClean="0"/>
              <a:t> ()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673800"/>
              </p:ext>
            </p:extLst>
          </p:nvPr>
        </p:nvGraphicFramePr>
        <p:xfrm>
          <a:off x="1752600" y="2438400"/>
          <a:ext cx="6872941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公式" r:id="rId3" imgW="2540000" imgH="431800" progId="Equation.3">
                  <p:embed/>
                </p:oleObj>
              </mc:Choice>
              <mc:Fallback>
                <p:oleObj name="公式" r:id="rId3" imgW="2540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438400"/>
                        <a:ext cx="6872941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52600" y="3581400"/>
            <a:ext cx="6781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kern="1200" dirty="0"/>
              <a:t>(</a:t>
            </a:r>
            <a:r>
              <a:rPr lang="en-US" altLang="zh-CN" kern="1200" dirty="0" smtClean="0"/>
              <a:t>3 + 4 * x) / 5 </a:t>
            </a:r>
            <a:r>
              <a:rPr lang="en-US" altLang="zh-CN" kern="1200" dirty="0"/>
              <a:t>– </a:t>
            </a:r>
            <a:r>
              <a:rPr lang="en-US" altLang="zh-CN" kern="1200" dirty="0" smtClean="0"/>
              <a:t>10 * (y - 5) * (a + b + c) / x </a:t>
            </a:r>
            <a:r>
              <a:rPr lang="en-US" altLang="zh-CN" kern="1200" dirty="0"/>
              <a:t>+ </a:t>
            </a:r>
            <a:r>
              <a:rPr lang="en-US" altLang="zh-CN" kern="1200" dirty="0" smtClean="0"/>
              <a:t>9 * (4 / x </a:t>
            </a:r>
            <a:r>
              <a:rPr lang="en-US" altLang="zh-CN" kern="1200" dirty="0"/>
              <a:t>+ (</a:t>
            </a:r>
            <a:r>
              <a:rPr lang="en-US" altLang="zh-CN" kern="1200" dirty="0" smtClean="0"/>
              <a:t>9 + x) / y</a:t>
            </a:r>
            <a:r>
              <a:rPr lang="en-US" altLang="zh-CN" kern="1200" dirty="0"/>
              <a:t>)</a:t>
            </a:r>
            <a:endParaRPr lang="zh-CN" altLang="en-US" kern="1200" dirty="0"/>
          </a:p>
        </p:txBody>
      </p:sp>
    </p:spTree>
    <p:extLst>
      <p:ext uri="{BB962C8B-B14F-4D97-AF65-F5344CB8AC3E}">
        <p14:creationId xmlns:p14="http://schemas.microsoft.com/office/powerpoint/2010/main" val="46843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There is two types of divisions </a:t>
            </a:r>
            <a:r>
              <a:rPr lang="zh-CN" altLang="en-US" dirty="0" smtClean="0"/>
              <a:t>除法有两种方式</a:t>
            </a:r>
            <a:endParaRPr lang="en-US" altLang="zh-CN" dirty="0" smtClean="0"/>
          </a:p>
          <a:p>
            <a:pPr lvl="1"/>
            <a:r>
              <a:rPr lang="en-US" altLang="zh-CN" dirty="0"/>
              <a:t>Floating-point division </a:t>
            </a:r>
            <a:r>
              <a:rPr lang="zh-CN" altLang="en-US" dirty="0"/>
              <a:t>浮点数</a:t>
            </a:r>
            <a:r>
              <a:rPr lang="en-US" altLang="zh-CN" dirty="0"/>
              <a:t>(</a:t>
            </a:r>
            <a:r>
              <a:rPr lang="zh-CN" altLang="en-US" dirty="0"/>
              <a:t>实数</a:t>
            </a:r>
            <a:r>
              <a:rPr lang="en-US" altLang="zh-CN" dirty="0"/>
              <a:t>)</a:t>
            </a:r>
            <a:r>
              <a:rPr lang="zh-CN" altLang="en-US" dirty="0"/>
              <a:t>除法</a:t>
            </a:r>
            <a:endParaRPr lang="en-US" altLang="zh-CN" dirty="0"/>
          </a:p>
          <a:p>
            <a:pPr lvl="2"/>
            <a:r>
              <a:rPr lang="en-US" altLang="zh-CN" dirty="0"/>
              <a:t>When at least one operand is a double (real) value</a:t>
            </a:r>
          </a:p>
          <a:p>
            <a:pPr lvl="2"/>
            <a:r>
              <a:rPr lang="en-US" altLang="zh-CN" dirty="0"/>
              <a:t>The result is a real value</a:t>
            </a:r>
          </a:p>
          <a:p>
            <a:pPr lvl="2"/>
            <a:r>
              <a:rPr lang="en-US" altLang="zh-CN" dirty="0"/>
              <a:t>7.0 / 2 results in 3.5</a:t>
            </a:r>
          </a:p>
          <a:p>
            <a:pPr lvl="2"/>
            <a:r>
              <a:rPr lang="en-US" altLang="zh-CN" dirty="0"/>
              <a:t>7 / 2.0 results in 3.5</a:t>
            </a:r>
          </a:p>
          <a:p>
            <a:pPr lvl="2"/>
            <a:r>
              <a:rPr lang="en-US" altLang="zh-CN" dirty="0"/>
              <a:t>7.0 / 2.0 results in 3.5</a:t>
            </a:r>
            <a:endParaRPr lang="zh-CN" altLang="en-US" dirty="0"/>
          </a:p>
          <a:p>
            <a:pPr lvl="1"/>
            <a:r>
              <a:rPr lang="en-US" altLang="zh-CN" dirty="0" smtClean="0"/>
              <a:t>Integer division </a:t>
            </a:r>
            <a:r>
              <a:rPr lang="zh-CN" altLang="en-US" dirty="0" smtClean="0"/>
              <a:t>整数除法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两操作数都是整数时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When both operands are not real values</a:t>
            </a:r>
          </a:p>
          <a:p>
            <a:pPr lvl="2"/>
            <a:r>
              <a:rPr lang="en-US" altLang="zh-CN" dirty="0" smtClean="0"/>
              <a:t>The result is an integer value </a:t>
            </a:r>
            <a:r>
              <a:rPr lang="zh-CN" altLang="en-US" dirty="0" smtClean="0"/>
              <a:t>结果为整数，尾数被去掉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7 / 2 results in 3 </a:t>
            </a:r>
          </a:p>
        </p:txBody>
      </p:sp>
    </p:spTree>
    <p:extLst>
      <p:ext uri="{BB962C8B-B14F-4D97-AF65-F5344CB8AC3E}">
        <p14:creationId xmlns:p14="http://schemas.microsoft.com/office/powerpoint/2010/main" val="273930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is two types of divisions </a:t>
            </a:r>
            <a:endParaRPr kumimoji="1" lang="zh-CN" altLang="en-US" dirty="0"/>
          </a:p>
        </p:txBody>
      </p:sp>
      <p:pic>
        <p:nvPicPr>
          <p:cNvPr id="4" name="图片 3" descr="屏幕快照 2013-09-26 下午5.43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68" y="2057401"/>
            <a:ext cx="6840802" cy="2438400"/>
          </a:xfrm>
          <a:prstGeom prst="rect">
            <a:avLst/>
          </a:prstGeom>
        </p:spPr>
      </p:pic>
      <p:pic>
        <p:nvPicPr>
          <p:cNvPr id="5" name="图片 4" descr="屏幕快照 2013-09-26 下午5.44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0"/>
            <a:ext cx="18933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There is two types of almost every math operation </a:t>
            </a:r>
            <a:r>
              <a:rPr lang="zh-CN" altLang="en-US" dirty="0" smtClean="0"/>
              <a:t>所有算术运算都分两种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计算机的算术指令分为整数指令和浮点数指令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 operation is a floating-point operation if one or both of the operands are real numbers.</a:t>
            </a:r>
          </a:p>
          <a:p>
            <a:pPr lvl="1"/>
            <a:r>
              <a:rPr lang="en-US" altLang="zh-CN" dirty="0" smtClean="0"/>
              <a:t>An operation is an integer operation if both operands are not floating-point numbers.</a:t>
            </a:r>
          </a:p>
          <a:p>
            <a:pPr lvl="2"/>
            <a:r>
              <a:rPr lang="en-US" altLang="zh-CN" dirty="0" smtClean="0"/>
              <a:t>If operands are characters or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values, they will be converted to integer before calculation.</a:t>
            </a:r>
          </a:p>
        </p:txBody>
      </p:sp>
    </p:spTree>
    <p:extLst>
      <p:ext uri="{BB962C8B-B14F-4D97-AF65-F5344CB8AC3E}">
        <p14:creationId xmlns:p14="http://schemas.microsoft.com/office/powerpoint/2010/main" val="216886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is two types of almost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every </a:t>
            </a:r>
            <a:r>
              <a:rPr lang="en-US" altLang="zh-CN" dirty="0"/>
              <a:t>math operation</a:t>
            </a:r>
            <a:endParaRPr kumimoji="1" lang="zh-CN" altLang="en-US" dirty="0"/>
          </a:p>
        </p:txBody>
      </p:sp>
      <p:pic>
        <p:nvPicPr>
          <p:cNvPr id="4" name="图片 3" descr="屏幕快照 2013-09-26 下午5.5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67000"/>
            <a:ext cx="7085913" cy="2971800"/>
          </a:xfrm>
          <a:prstGeom prst="rect">
            <a:avLst/>
          </a:prstGeom>
        </p:spPr>
      </p:pic>
      <p:pic>
        <p:nvPicPr>
          <p:cNvPr id="5" name="图片 4" descr="屏幕快照 2013-09-26 下午5.52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1000"/>
            <a:ext cx="1744178" cy="24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Remainder operator (%) </a:t>
            </a:r>
            <a:r>
              <a:rPr lang="zh-CN" altLang="en-US" dirty="0" smtClean="0"/>
              <a:t>求余只能用于整数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Both operations must be integer values</a:t>
            </a:r>
          </a:p>
          <a:p>
            <a:pPr lvl="1"/>
            <a:r>
              <a:rPr lang="en-US" altLang="zh-CN" dirty="0" smtClean="0"/>
              <a:t>To determine if a number is dividable by another number</a:t>
            </a:r>
          </a:p>
          <a:p>
            <a:pPr lvl="2"/>
            <a:r>
              <a:rPr lang="en-US" altLang="zh-CN" sz="2200" b="1" dirty="0" smtClean="0">
                <a:latin typeface="Courier New"/>
                <a:cs typeface="Courier New"/>
              </a:rPr>
              <a:t>12 % 5 == 0 </a:t>
            </a:r>
            <a:r>
              <a:rPr lang="en-US" altLang="zh-CN" sz="2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12 is dividable by 5</a:t>
            </a:r>
          </a:p>
          <a:p>
            <a:pPr lvl="2"/>
            <a:r>
              <a:rPr lang="en-US" altLang="zh-CN" sz="2200" b="1" dirty="0" smtClean="0">
                <a:latin typeface="Courier New"/>
                <a:cs typeface="Courier New"/>
              </a:rPr>
              <a:t>14 % 7 == 0 </a:t>
            </a:r>
            <a:r>
              <a:rPr lang="en-US" altLang="zh-CN" sz="2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14 </a:t>
            </a:r>
            <a:r>
              <a:rPr lang="en-US" altLang="zh-CN" sz="2200" b="1" dirty="0">
                <a:solidFill>
                  <a:srgbClr val="008000"/>
                </a:solidFill>
                <a:latin typeface="Courier New"/>
                <a:cs typeface="Courier New"/>
              </a:rPr>
              <a:t>is </a:t>
            </a:r>
            <a:r>
              <a:rPr lang="en-US" altLang="zh-CN" sz="2200" b="1" dirty="0" smtClean="0">
                <a:solidFill>
                  <a:srgbClr val="008000"/>
                </a:solidFill>
                <a:latin typeface="Courier New"/>
                <a:cs typeface="Courier New"/>
              </a:rPr>
              <a:t>dividable </a:t>
            </a:r>
            <a:r>
              <a:rPr lang="en-US" altLang="zh-CN" sz="2200" b="1" dirty="0">
                <a:solidFill>
                  <a:srgbClr val="008000"/>
                </a:solidFill>
                <a:latin typeface="Courier New"/>
                <a:cs typeface="Courier New"/>
              </a:rPr>
              <a:t>by </a:t>
            </a:r>
            <a:r>
              <a:rPr lang="en-US" altLang="zh-CN" sz="2200" b="1" dirty="0" smtClean="0">
                <a:solidFill>
                  <a:srgbClr val="008000"/>
                </a:solidFill>
                <a:latin typeface="Courier New"/>
                <a:cs typeface="Courier New"/>
              </a:rPr>
              <a:t>7</a:t>
            </a:r>
            <a:endParaRPr lang="en-US" altLang="zh-CN" sz="2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2"/>
            <a:r>
              <a:rPr lang="en-US" altLang="zh-CN" sz="2200" b="1" dirty="0" smtClean="0">
                <a:latin typeface="Courier New"/>
                <a:cs typeface="Courier New"/>
              </a:rPr>
              <a:t>12 % 2 == 0 </a:t>
            </a:r>
            <a:r>
              <a:rPr lang="en-US" altLang="zh-CN" sz="2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12 is even</a:t>
            </a:r>
          </a:p>
          <a:p>
            <a:pPr lvl="2"/>
            <a:r>
              <a:rPr lang="en-US" altLang="zh-CN" sz="2200" b="1" dirty="0" smtClean="0">
                <a:latin typeface="Courier New"/>
                <a:cs typeface="Courier New"/>
              </a:rPr>
              <a:t>13 % 2 == 1 </a:t>
            </a:r>
            <a:r>
              <a:rPr lang="en-US" altLang="zh-CN" sz="2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13 is odd</a:t>
            </a:r>
          </a:p>
          <a:p>
            <a:pPr lvl="1"/>
            <a:r>
              <a:rPr lang="en-US" altLang="zh-CN" dirty="0" smtClean="0"/>
              <a:t>Usually applied to positive numbers, the remainder is negative only if the dividend is negative</a:t>
            </a:r>
          </a:p>
          <a:p>
            <a:pPr lvl="2"/>
            <a:r>
              <a:rPr lang="en-US" altLang="zh-CN" sz="2200" b="1" dirty="0" smtClean="0">
                <a:latin typeface="Courier New"/>
                <a:cs typeface="Courier New"/>
              </a:rPr>
              <a:t>-7 % 3 == -1   </a:t>
            </a:r>
            <a:br>
              <a:rPr lang="en-US" altLang="zh-CN" sz="2200" b="1" dirty="0" smtClean="0">
                <a:latin typeface="Courier New"/>
                <a:cs typeface="Courier New"/>
              </a:rPr>
            </a:br>
            <a:r>
              <a:rPr lang="en-US" altLang="zh-CN" sz="2200" b="1" dirty="0" smtClean="0">
                <a:latin typeface="Courier New"/>
                <a:cs typeface="Courier New"/>
              </a:rPr>
              <a:t>-26 % -8 == -2</a:t>
            </a:r>
            <a:br>
              <a:rPr lang="en-US" altLang="zh-CN" sz="2200" b="1" dirty="0" smtClean="0">
                <a:latin typeface="Courier New"/>
                <a:cs typeface="Courier New"/>
              </a:rPr>
            </a:br>
            <a:r>
              <a:rPr lang="en-US" altLang="zh-CN" sz="2200" b="1" dirty="0" smtClean="0">
                <a:latin typeface="Courier New"/>
                <a:cs typeface="Courier New"/>
              </a:rPr>
              <a:t>20 % -13 == 7</a:t>
            </a:r>
            <a:endParaRPr lang="zh-CN" altLang="en-US" sz="2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527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expression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Remainder operator (%</a:t>
            </a:r>
            <a:r>
              <a:rPr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Why line 9 requires a pair of ( ) ?</a:t>
            </a:r>
            <a:endParaRPr kumimoji="1" lang="zh-CN" altLang="en-US" dirty="0"/>
          </a:p>
        </p:txBody>
      </p:sp>
      <p:pic>
        <p:nvPicPr>
          <p:cNvPr id="4" name="图片 3" descr="屏幕快照 2013-09-26 下午6.0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6857999" cy="3046977"/>
          </a:xfrm>
          <a:prstGeom prst="rect">
            <a:avLst/>
          </a:prstGeom>
        </p:spPr>
      </p:pic>
      <p:pic>
        <p:nvPicPr>
          <p:cNvPr id="5" name="图片 4" descr="屏幕快照 2013-09-26 下午6.05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04800"/>
            <a:ext cx="1496548" cy="18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4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3571</TotalTime>
  <Words>1080</Words>
  <Application>Microsoft Macintosh PowerPoint</Application>
  <PresentationFormat>全屏显示(4:3)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夏至</vt:lpstr>
      <vt:lpstr>公式</vt:lpstr>
      <vt:lpstr>3. Expression表达式</vt:lpstr>
      <vt:lpstr>什么是表达式 expression</vt:lpstr>
      <vt:lpstr>Math expression算数运算表达式</vt:lpstr>
      <vt:lpstr>Math expression</vt:lpstr>
      <vt:lpstr>Math expression</vt:lpstr>
      <vt:lpstr>Math expression</vt:lpstr>
      <vt:lpstr>Math expression</vt:lpstr>
      <vt:lpstr>Math expression</vt:lpstr>
      <vt:lpstr>Math expression</vt:lpstr>
      <vt:lpstr>Math expression</vt:lpstr>
      <vt:lpstr>Evaluation expression 赋值表达式</vt:lpstr>
      <vt:lpstr>Evaluation expression </vt:lpstr>
      <vt:lpstr>Evaluation expression</vt:lpstr>
      <vt:lpstr>Evaluation expression </vt:lpstr>
      <vt:lpstr>Evaluation expression </vt:lpstr>
      <vt:lpstr>Evaluation expression </vt:lpstr>
      <vt:lpstr>Logical expression逻辑表达式</vt:lpstr>
      <vt:lpstr>Output / input (I/O) expression  输出/输入表达式</vt:lpstr>
      <vt:lpstr>C语言的语法结构</vt:lpstr>
      <vt:lpstr>C语言的语法结构</vt:lpstr>
      <vt:lpstr>Statement 语句</vt:lpstr>
      <vt:lpstr>Function 函数</vt:lpstr>
      <vt:lpstr>Function</vt:lpstr>
      <vt:lpstr>Function</vt:lpstr>
      <vt:lpstr>Function</vt:lpstr>
      <vt:lpstr>其它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 </dc:creator>
  <cp:lastModifiedBy>Cong</cp:lastModifiedBy>
  <cp:revision>271</cp:revision>
  <dcterms:created xsi:type="dcterms:W3CDTF">2012-09-23T07:47:47Z</dcterms:created>
  <dcterms:modified xsi:type="dcterms:W3CDTF">2013-09-26T15:25:21Z</dcterms:modified>
</cp:coreProperties>
</file>