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6" r:id="rId3"/>
    <p:sldId id="307" r:id="rId4"/>
    <p:sldId id="308" r:id="rId5"/>
    <p:sldId id="314" r:id="rId6"/>
    <p:sldId id="273" r:id="rId7"/>
    <p:sldId id="265" r:id="rId8"/>
    <p:sldId id="309" r:id="rId9"/>
    <p:sldId id="311" r:id="rId10"/>
    <p:sldId id="313" r:id="rId11"/>
    <p:sldId id="272" r:id="rId12"/>
    <p:sldId id="274" r:id="rId13"/>
    <p:sldId id="275" r:id="rId14"/>
    <p:sldId id="277" r:id="rId15"/>
    <p:sldId id="276" r:id="rId16"/>
    <p:sldId id="279" r:id="rId17"/>
    <p:sldId id="278" r:id="rId18"/>
    <p:sldId id="281" r:id="rId19"/>
    <p:sldId id="280" r:id="rId20"/>
    <p:sldId id="285" r:id="rId21"/>
    <p:sldId id="283" r:id="rId22"/>
    <p:sldId id="284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316" r:id="rId31"/>
    <p:sldId id="294" r:id="rId32"/>
    <p:sldId id="295" r:id="rId33"/>
    <p:sldId id="296" r:id="rId34"/>
    <p:sldId id="298" r:id="rId35"/>
    <p:sldId id="299" r:id="rId36"/>
    <p:sldId id="304" r:id="rId37"/>
    <p:sldId id="305" r:id="rId38"/>
    <p:sldId id="315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58" autoAdjust="0"/>
    <p:restoredTop sz="99336" autoAdjust="0"/>
  </p:normalViewPr>
  <p:slideViewPr>
    <p:cSldViewPr>
      <p:cViewPr varScale="1">
        <p:scale>
          <a:sx n="115" d="100"/>
          <a:sy n="115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C128-1759-9044-9C4C-90C5904906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5E0-156B-A349-9345-5282DEB932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9DD-4C5C-DA4B-BCAC-8C212DA735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5EED-C654-2B40-A596-99F14A0EC9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B78D-0110-B347-8B7D-67AC21F759F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8554-4CB6-8646-842E-A1F7B9BA19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7A87-2D35-AB44-918D-76DA6AD4E7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01C-FFC2-0746-8117-4610DA64A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905-08E4-9C47-8874-15F28CE5E9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6DCF-F966-B34D-A2A8-8A4FC6CE74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ED06-2158-CE41-84DC-2FB89FD5A7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2B62763E-10F9-CF45-9859-B8124662FB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sysu.edu.cn/cpp3" TargetMode="External"/><Relationship Id="rId3" Type="http://schemas.openxmlformats.org/officeDocument/2006/relationships/hyperlink" Target="http://cse.sysu.edu.cn/fi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 </a:t>
            </a:r>
            <a:r>
              <a:rPr lang="en-US" altLang="zh-CN" smtClean="0"/>
              <a:t>Selection </a:t>
            </a:r>
            <a:r>
              <a:rPr lang="en-US" altLang="zh-CN" dirty="0" smtClean="0"/>
              <a:t>statements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2286000"/>
            <a:ext cx="7406640" cy="3352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Boolean expression</a:t>
            </a:r>
          </a:p>
          <a:p>
            <a:r>
              <a:rPr lang="en-US" altLang="zh-CN" dirty="0" smtClean="0"/>
              <a:t>Short-circuit operation</a:t>
            </a:r>
          </a:p>
          <a:p>
            <a:r>
              <a:rPr lang="en-US" altLang="zh-CN" dirty="0" smtClean="0"/>
              <a:t>Bit-wise operation</a:t>
            </a:r>
          </a:p>
          <a:p>
            <a:r>
              <a:rPr lang="en-US" altLang="zh-CN" dirty="0" smtClean="0"/>
              <a:t>If-else statement</a:t>
            </a:r>
          </a:p>
          <a:p>
            <a:r>
              <a:rPr lang="en-US" altLang="zh-CN" dirty="0" smtClean="0"/>
              <a:t>Switch statement</a:t>
            </a:r>
            <a:endParaRPr lang="en-US" altLang="zh-CN" dirty="0"/>
          </a:p>
          <a:p>
            <a:r>
              <a:rPr lang="en-US" altLang="zh-CN" dirty="0" smtClean="0"/>
              <a:t>Conditional expression </a:t>
            </a:r>
            <a:endParaRPr lang="en-US" altLang="zh-CN" dirty="0"/>
          </a:p>
          <a:p>
            <a:r>
              <a:rPr lang="en-US" altLang="zh-CN" dirty="0" smtClean="0"/>
              <a:t>Formatted output </a:t>
            </a:r>
            <a:r>
              <a:rPr lang="zh-CN" altLang="en-US" dirty="0" smtClean="0"/>
              <a:t>格式化输出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Bit-wise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Left/right shift operator</a:t>
            </a:r>
            <a:endParaRPr kumimoji="1" lang="zh-CN" altLang="en-US" dirty="0"/>
          </a:p>
        </p:txBody>
      </p:sp>
      <p:pic>
        <p:nvPicPr>
          <p:cNvPr id="4" name="图片 3" descr="屏幕快照 2013-10-01 下午10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81200"/>
            <a:ext cx="6629860" cy="3200622"/>
          </a:xfrm>
          <a:prstGeom prst="rect">
            <a:avLst/>
          </a:prstGeom>
        </p:spPr>
      </p:pic>
      <p:pic>
        <p:nvPicPr>
          <p:cNvPr id="5" name="图片 4" descr="屏幕快照 2013-10-01 下午10.13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181600"/>
            <a:ext cx="534612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8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i="1" dirty="0" smtClean="0"/>
              <a:t>Statements</a:t>
            </a:r>
            <a:r>
              <a:rPr kumimoji="1" lang="en-US" altLang="zh-CN" dirty="0" smtClean="0"/>
              <a:t> provide different language functionalities:</a:t>
            </a:r>
          </a:p>
          <a:p>
            <a:pPr lvl="1"/>
            <a:r>
              <a:rPr kumimoji="1" lang="en-US" altLang="zh-CN" dirty="0" smtClean="0"/>
              <a:t>Definition statement</a:t>
            </a:r>
          </a:p>
          <a:p>
            <a:pPr lvl="1"/>
            <a:r>
              <a:rPr kumimoji="1" lang="en-US" altLang="zh-CN" dirty="0" smtClean="0"/>
              <a:t>Input/output statement</a:t>
            </a:r>
          </a:p>
          <a:p>
            <a:pPr lvl="1"/>
            <a:r>
              <a:rPr kumimoji="1" lang="en-US" altLang="zh-CN" dirty="0" smtClean="0"/>
              <a:t>Evaluation statement</a:t>
            </a:r>
          </a:p>
          <a:p>
            <a:pPr lvl="1"/>
            <a:r>
              <a:rPr kumimoji="1" lang="en-US" altLang="zh-CN" dirty="0" smtClean="0"/>
              <a:t>Function call statement</a:t>
            </a:r>
          </a:p>
          <a:p>
            <a:pPr lvl="1"/>
            <a:r>
              <a:rPr kumimoji="1" lang="en-US" altLang="zh-CN" dirty="0" smtClean="0"/>
              <a:t>If-else statement</a:t>
            </a:r>
          </a:p>
          <a:p>
            <a:pPr lvl="1"/>
            <a:r>
              <a:rPr kumimoji="1" lang="en-US" altLang="zh-CN" dirty="0" smtClean="0"/>
              <a:t>Switch statement</a:t>
            </a: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For-loop statement</a:t>
            </a: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While-loop statement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5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Structural programming </a:t>
            </a:r>
            <a:r>
              <a:rPr kumimoji="1" lang="zh-CN" altLang="en-US" dirty="0" smtClean="0"/>
              <a:t>结构化程序设计：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Sequential statement </a:t>
            </a:r>
            <a:r>
              <a:rPr kumimoji="1" lang="zh-CN" altLang="en-US" dirty="0" smtClean="0"/>
              <a:t>顺序语句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Selection (branching) statement </a:t>
            </a:r>
            <a:r>
              <a:rPr kumimoji="1" lang="zh-CN" altLang="en-US" sz="2300" dirty="0" smtClean="0"/>
              <a:t>选择</a:t>
            </a:r>
            <a:r>
              <a:rPr kumimoji="1" lang="en-US" altLang="zh-CN" sz="2300" dirty="0" smtClean="0"/>
              <a:t>(</a:t>
            </a:r>
            <a:r>
              <a:rPr kumimoji="1" lang="zh-CN" altLang="en-US" sz="2300" dirty="0" smtClean="0"/>
              <a:t>分支</a:t>
            </a:r>
            <a:r>
              <a:rPr kumimoji="1" lang="en-US" altLang="zh-CN" sz="2300" dirty="0" smtClean="0"/>
              <a:t>)</a:t>
            </a:r>
            <a:r>
              <a:rPr kumimoji="1" lang="zh-CN" altLang="en-US" sz="2300" dirty="0" smtClean="0"/>
              <a:t>语句</a:t>
            </a:r>
            <a:endParaRPr kumimoji="1" lang="en-US" altLang="zh-CN" sz="2300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5" name="图片 4" descr="屏幕快照 2012-10-15 下午3.41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971800"/>
            <a:ext cx="2438400" cy="25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8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47800"/>
            <a:ext cx="7943088" cy="4800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Structural programming </a:t>
            </a:r>
            <a:r>
              <a:rPr kumimoji="1" lang="zh-CN" altLang="en-US" dirty="0" smtClean="0"/>
              <a:t>结构化程序设计</a:t>
            </a:r>
            <a:r>
              <a:rPr kumimoji="1" lang="zh-CN" altLang="zh-CN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Sequential statement </a:t>
            </a:r>
            <a:r>
              <a:rPr kumimoji="1" lang="zh-CN" altLang="en-US" dirty="0" smtClean="0"/>
              <a:t>顺序语句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Selection (branching) statement </a:t>
            </a:r>
            <a:r>
              <a:rPr kumimoji="1" lang="zh-CN" altLang="en-US" sz="2300" dirty="0" smtClean="0"/>
              <a:t>选择</a:t>
            </a:r>
            <a:r>
              <a:rPr kumimoji="1" lang="en-US" altLang="zh-CN" sz="2300" dirty="0" smtClean="0"/>
              <a:t>(</a:t>
            </a:r>
            <a:r>
              <a:rPr kumimoji="1" lang="zh-CN" altLang="en-US" sz="2300" dirty="0" smtClean="0"/>
              <a:t>分支</a:t>
            </a:r>
            <a:r>
              <a:rPr kumimoji="1" lang="en-US" altLang="zh-CN" sz="2300" dirty="0" smtClean="0"/>
              <a:t>)</a:t>
            </a:r>
            <a:r>
              <a:rPr kumimoji="1" lang="zh-CN" altLang="en-US" sz="2300" dirty="0" smtClean="0"/>
              <a:t>语</a:t>
            </a:r>
            <a:endParaRPr kumimoji="1" lang="en-US" altLang="zh-CN" sz="2300" dirty="0" smtClean="0"/>
          </a:p>
          <a:p>
            <a:pPr lvl="1"/>
            <a:r>
              <a:rPr kumimoji="1" lang="en-US" altLang="zh-CN" dirty="0" smtClean="0"/>
              <a:t>Loop (iteration) statement </a:t>
            </a:r>
            <a:r>
              <a:rPr kumimoji="1" lang="zh-CN" altLang="en-US" dirty="0" smtClean="0"/>
              <a:t>循环语句</a:t>
            </a:r>
            <a:endParaRPr kumimoji="1" lang="zh-CN" altLang="en-US" dirty="0"/>
          </a:p>
        </p:txBody>
      </p:sp>
      <p:pic>
        <p:nvPicPr>
          <p:cNvPr id="4" name="图片 3" descr="屏幕快照 2012-10-15 下午3.4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733800"/>
            <a:ext cx="1752600" cy="27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2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Structural programming </a:t>
            </a:r>
            <a:r>
              <a:rPr kumimoji="1" lang="zh-CN" altLang="en-US" dirty="0" smtClean="0"/>
              <a:t>结构化程序设计</a:t>
            </a:r>
            <a:r>
              <a:rPr kumimoji="1" lang="zh-CN" altLang="zh-CN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Sequential statement </a:t>
            </a:r>
            <a:r>
              <a:rPr kumimoji="1" lang="zh-CN" altLang="en-US" dirty="0" smtClean="0"/>
              <a:t>顺序语句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Definition statement</a:t>
            </a:r>
          </a:p>
          <a:p>
            <a:pPr lvl="2"/>
            <a:r>
              <a:rPr kumimoji="1" lang="en-US" altLang="zh-CN" dirty="0"/>
              <a:t>Input/output statement</a:t>
            </a:r>
          </a:p>
          <a:p>
            <a:pPr lvl="2"/>
            <a:r>
              <a:rPr kumimoji="1" lang="en-US" altLang="zh-CN" dirty="0"/>
              <a:t>Evaluation statement</a:t>
            </a:r>
          </a:p>
          <a:p>
            <a:pPr lvl="2"/>
            <a:r>
              <a:rPr kumimoji="1" lang="en-US" altLang="zh-CN" dirty="0"/>
              <a:t>Function call statement</a:t>
            </a:r>
          </a:p>
          <a:p>
            <a:pPr lvl="1"/>
            <a:r>
              <a:rPr kumimoji="1" lang="en-US" altLang="zh-CN" dirty="0" smtClean="0"/>
              <a:t>Selection (branching) statement </a:t>
            </a:r>
            <a:r>
              <a:rPr kumimoji="1" lang="zh-CN" altLang="en-US" sz="2300" dirty="0" smtClean="0"/>
              <a:t>选择</a:t>
            </a:r>
            <a:r>
              <a:rPr kumimoji="1" lang="en-US" altLang="zh-CN" sz="2300" dirty="0" smtClean="0"/>
              <a:t>(</a:t>
            </a:r>
            <a:r>
              <a:rPr kumimoji="1" lang="zh-CN" altLang="en-US" sz="2300" dirty="0" smtClean="0"/>
              <a:t>分支</a:t>
            </a:r>
            <a:r>
              <a:rPr kumimoji="1" lang="en-US" altLang="zh-CN" sz="2300" dirty="0" smtClean="0"/>
              <a:t>)</a:t>
            </a:r>
            <a:r>
              <a:rPr kumimoji="1" lang="zh-CN" altLang="en-US" sz="2300" dirty="0" smtClean="0"/>
              <a:t>语</a:t>
            </a:r>
            <a:endParaRPr kumimoji="1" lang="en-US" altLang="zh-CN" sz="2300" dirty="0" smtClean="0"/>
          </a:p>
          <a:p>
            <a:pPr lvl="2"/>
            <a:r>
              <a:rPr kumimoji="1" lang="en-US" altLang="zh-CN" dirty="0"/>
              <a:t>If-else statement</a:t>
            </a:r>
          </a:p>
          <a:p>
            <a:pPr lvl="2"/>
            <a:r>
              <a:rPr kumimoji="1" lang="en-US" altLang="zh-CN" dirty="0" smtClean="0"/>
              <a:t>Switch statement</a:t>
            </a:r>
          </a:p>
          <a:p>
            <a:pPr lvl="1"/>
            <a:r>
              <a:rPr kumimoji="1" lang="en-US" altLang="zh-CN" dirty="0" smtClean="0"/>
              <a:t>Loop (iteration) statement </a:t>
            </a:r>
            <a:r>
              <a:rPr kumimoji="1" lang="zh-CN" altLang="en-US" dirty="0" smtClean="0"/>
              <a:t>循环语句</a:t>
            </a:r>
            <a:endParaRPr kumimoji="1" lang="en-US" altLang="zh-CN" dirty="0" smtClean="0"/>
          </a:p>
          <a:p>
            <a:pPr lvl="2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For-loop statement</a:t>
            </a:r>
          </a:p>
          <a:p>
            <a:pPr lvl="2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While-loop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statement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56260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Syntax: </a:t>
            </a:r>
            <a:r>
              <a:rPr kumimoji="1" lang="en-US" altLang="zh-CN" dirty="0" smtClean="0">
                <a:solidFill>
                  <a:srgbClr val="3366FF"/>
                </a:solidFill>
              </a:rPr>
              <a:t>if</a:t>
            </a:r>
            <a:r>
              <a:rPr kumimoji="1" lang="en-US" altLang="zh-CN" dirty="0" smtClean="0"/>
              <a:t> (</a:t>
            </a:r>
            <a:r>
              <a:rPr kumimoji="1" lang="en-US" altLang="zh-CN" i="1" dirty="0" smtClean="0">
                <a:solidFill>
                  <a:srgbClr val="660066"/>
                </a:solidFill>
              </a:rPr>
              <a:t>condition</a:t>
            </a:r>
            <a:r>
              <a:rPr kumimoji="1" lang="en-US" altLang="zh-CN" dirty="0" smtClean="0"/>
              <a:t>) </a:t>
            </a:r>
            <a:r>
              <a:rPr kumimoji="1" lang="en-US" altLang="zh-CN" i="1" dirty="0" smtClean="0">
                <a:solidFill>
                  <a:srgbClr val="660066"/>
                </a:solidFill>
              </a:rPr>
              <a:t>block</a:t>
            </a:r>
            <a:r>
              <a:rPr kumimoji="1" lang="en-US" altLang="zh-CN" dirty="0" smtClean="0">
                <a:solidFill>
                  <a:srgbClr val="660066"/>
                </a:solidFill>
              </a:rPr>
              <a:t> </a:t>
            </a:r>
            <a:r>
              <a:rPr kumimoji="1" lang="en-US" altLang="zh-CN" dirty="0" smtClean="0">
                <a:solidFill>
                  <a:srgbClr val="3366FF"/>
                </a:solidFill>
              </a:rPr>
              <a:t>else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>
                <a:solidFill>
                  <a:srgbClr val="660066"/>
                </a:solidFill>
              </a:rPr>
              <a:t>block</a:t>
            </a:r>
          </a:p>
          <a:p>
            <a:endParaRPr kumimoji="1" lang="en-US" altLang="zh-CN" i="1" dirty="0">
              <a:solidFill>
                <a:srgbClr val="660066"/>
              </a:solidFill>
            </a:endParaRPr>
          </a:p>
          <a:p>
            <a:endParaRPr kumimoji="1" lang="en-US" altLang="zh-CN" i="1" dirty="0" smtClean="0">
              <a:solidFill>
                <a:srgbClr val="660066"/>
              </a:solidFill>
            </a:endParaRPr>
          </a:p>
          <a:p>
            <a:endParaRPr kumimoji="1" lang="en-US" altLang="zh-CN" i="1" dirty="0">
              <a:solidFill>
                <a:srgbClr val="660066"/>
              </a:solidFill>
            </a:endParaRPr>
          </a:p>
          <a:p>
            <a:endParaRPr kumimoji="1" lang="en-US" altLang="zh-CN" i="1" dirty="0" smtClean="0">
              <a:solidFill>
                <a:srgbClr val="660066"/>
              </a:solidFill>
            </a:endParaRPr>
          </a:p>
          <a:p>
            <a:endParaRPr kumimoji="1" lang="en-US" altLang="zh-CN" i="1" dirty="0">
              <a:solidFill>
                <a:srgbClr val="660066"/>
              </a:solidFill>
            </a:endParaRPr>
          </a:p>
          <a:p>
            <a:endParaRPr kumimoji="1" lang="en-US" altLang="zh-CN" i="1" dirty="0" smtClean="0">
              <a:solidFill>
                <a:srgbClr val="660066"/>
              </a:solidFill>
            </a:endParaRPr>
          </a:p>
          <a:p>
            <a:endParaRPr kumimoji="1" lang="en-US" altLang="zh-CN" i="1" dirty="0">
              <a:solidFill>
                <a:srgbClr val="660066"/>
              </a:solidFill>
            </a:endParaRPr>
          </a:p>
          <a:p>
            <a:endParaRPr kumimoji="1" lang="en-US" altLang="zh-CN" i="1" dirty="0" smtClean="0">
              <a:solidFill>
                <a:srgbClr val="660066"/>
              </a:solidFill>
            </a:endParaRPr>
          </a:p>
          <a:p>
            <a:pPr lvl="1"/>
            <a:r>
              <a:rPr kumimoji="1" lang="en-US" altLang="zh-CN" dirty="0" smtClean="0"/>
              <a:t>Please pay attention to the indentation</a:t>
            </a:r>
            <a:endParaRPr kumimoji="1" lang="zh-CN" altLang="en-US" dirty="0"/>
          </a:p>
        </p:txBody>
      </p:sp>
      <p:pic>
        <p:nvPicPr>
          <p:cNvPr id="6" name="图片 5" descr="屏幕快照 2013-10-02 下午2.5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4508813" cy="3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1920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Any statement can be inside the if-block and the else-block, including anther if-else statement</a:t>
            </a:r>
            <a:endParaRPr kumimoji="1" lang="zh-CN" altLang="en-US" dirty="0"/>
          </a:p>
        </p:txBody>
      </p:sp>
      <p:pic>
        <p:nvPicPr>
          <p:cNvPr id="5" name="图片 4" descr="屏幕快照 2013-10-02 下午2.5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71538"/>
            <a:ext cx="4343400" cy="45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 else-block is optional</a:t>
            </a:r>
          </a:p>
          <a:p>
            <a:pPr lvl="1"/>
            <a:endParaRPr kumimoji="1" lang="zh-CN" altLang="en-US" dirty="0"/>
          </a:p>
        </p:txBody>
      </p:sp>
      <p:pic>
        <p:nvPicPr>
          <p:cNvPr id="5" name="图片 4" descr="屏幕快照 2013-10-02 下午2.5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14600"/>
            <a:ext cx="4521514" cy="275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8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When the if-block or the else-block contains a single statement, the { and } mark can be omitted.</a:t>
            </a:r>
            <a:endParaRPr kumimoji="1" lang="zh-CN" altLang="en-US" dirty="0"/>
          </a:p>
        </p:txBody>
      </p:sp>
      <p:pic>
        <p:nvPicPr>
          <p:cNvPr id="4" name="图片 3" descr="屏幕快照 2013-10-02 下午2.57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3124200"/>
            <a:ext cx="3429000" cy="2072836"/>
          </a:xfrm>
          <a:prstGeom prst="rect">
            <a:avLst/>
          </a:prstGeom>
        </p:spPr>
      </p:pic>
      <p:pic>
        <p:nvPicPr>
          <p:cNvPr id="5" name="图片 4" descr="屏幕快照 2013-10-02 下午2.59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24200"/>
            <a:ext cx="4118505" cy="35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594360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It is a good practice to always have { and } in complicated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statements.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The two programs are actually the same </a:t>
            </a:r>
          </a:p>
          <a:p>
            <a:pPr lvl="2"/>
            <a:r>
              <a:rPr kumimoji="1" lang="en-US" altLang="zh-CN" dirty="0" smtClean="0"/>
              <a:t>Each else-block associates with the most immediate if-block</a:t>
            </a:r>
          </a:p>
          <a:p>
            <a:pPr lvl="2"/>
            <a:r>
              <a:rPr kumimoji="1" lang="en-US" altLang="zh-CN" dirty="0" smtClean="0"/>
              <a:t>The left example </a:t>
            </a:r>
            <a:r>
              <a:rPr kumimoji="1" lang="en-US" altLang="zh-CN" dirty="0"/>
              <a:t>has a wrong </a:t>
            </a:r>
            <a:r>
              <a:rPr kumimoji="1" lang="en-US" altLang="zh-CN" dirty="0" smtClean="0"/>
              <a:t>indentation.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  <p:pic>
        <p:nvPicPr>
          <p:cNvPr id="4" name="图片 3" descr="屏幕快照 2013-10-02 下午2.5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09800"/>
            <a:ext cx="3761701" cy="3200400"/>
          </a:xfrm>
          <a:prstGeom prst="rect">
            <a:avLst/>
          </a:prstGeom>
        </p:spPr>
      </p:pic>
      <p:pic>
        <p:nvPicPr>
          <p:cNvPr id="5" name="图片 4" descr="屏幕快照 2013-10-02 下午3.2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3736503" cy="31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Boolean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525780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A </a:t>
            </a:r>
            <a:r>
              <a:rPr kumimoji="1" lang="en-US" altLang="zh-CN" i="1" dirty="0" err="1" smtClean="0"/>
              <a:t>boolean</a:t>
            </a:r>
            <a:r>
              <a:rPr kumimoji="1" lang="en-US" altLang="zh-CN" i="1" dirty="0" smtClean="0"/>
              <a:t> expression </a:t>
            </a:r>
            <a:r>
              <a:rPr kumimoji="1" lang="en-US" altLang="zh-CN" dirty="0" smtClean="0"/>
              <a:t>is an expression that returns a 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 value.</a:t>
            </a:r>
          </a:p>
          <a:p>
            <a:pPr lvl="1"/>
            <a:r>
              <a:rPr kumimoji="1" lang="en-US" altLang="zh-CN" dirty="0" smtClean="0"/>
              <a:t>Operands for of 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 expressions: </a:t>
            </a:r>
            <a:r>
              <a:rPr kumimoji="1" lang="en-US" altLang="zh-CN" dirty="0" smtClean="0">
                <a:solidFill>
                  <a:srgbClr val="800000"/>
                </a:solidFill>
              </a:rPr>
              <a:t>==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800000"/>
                </a:solidFill>
              </a:rPr>
              <a:t>&gt;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More operands: logical operators: </a:t>
            </a:r>
            <a:r>
              <a:rPr kumimoji="1" lang="en-US" altLang="zh-CN" dirty="0" smtClean="0">
                <a:solidFill>
                  <a:srgbClr val="800000"/>
                </a:solidFill>
              </a:rPr>
              <a:t>&amp;&amp;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800000"/>
                </a:solidFill>
              </a:rPr>
              <a:t>||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r>
              <a:rPr kumimoji="1" lang="en-US" altLang="zh-CN" i="1" dirty="0" smtClean="0"/>
              <a:t>Logical operator</a:t>
            </a:r>
            <a:r>
              <a:rPr kumimoji="1" lang="en-US" altLang="zh-CN" dirty="0" smtClean="0"/>
              <a:t>: both the operand(s) and the result are logical values</a:t>
            </a:r>
          </a:p>
          <a:p>
            <a:pPr lvl="2"/>
            <a:r>
              <a:rPr kumimoji="1" lang="en-US" altLang="zh-CN" dirty="0" smtClean="0">
                <a:solidFill>
                  <a:srgbClr val="800000"/>
                </a:solidFill>
              </a:rPr>
              <a:t>&amp;&amp;</a:t>
            </a:r>
            <a:r>
              <a:rPr kumimoji="1" lang="en-US" altLang="zh-CN" dirty="0" smtClean="0"/>
              <a:t> (</a:t>
            </a:r>
            <a:r>
              <a:rPr kumimoji="1" lang="en-US" altLang="zh-CN" dirty="0" smtClean="0">
                <a:solidFill>
                  <a:srgbClr val="800000"/>
                </a:solidFill>
              </a:rPr>
              <a:t>and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logical and</a:t>
            </a:r>
            <a:r>
              <a:rPr kumimoji="1" lang="en-US" altLang="zh-CN" dirty="0" smtClean="0"/>
              <a:t>): the result is true when both operands are true</a:t>
            </a:r>
          </a:p>
          <a:p>
            <a:pPr lvl="2"/>
            <a:r>
              <a:rPr kumimoji="1" lang="en-US" altLang="zh-CN" dirty="0" smtClean="0">
                <a:solidFill>
                  <a:srgbClr val="800000"/>
                </a:solidFill>
              </a:rPr>
              <a:t>||</a:t>
            </a:r>
            <a:r>
              <a:rPr kumimoji="1" lang="en-US" altLang="zh-CN" dirty="0" smtClean="0"/>
              <a:t> (</a:t>
            </a:r>
            <a:r>
              <a:rPr kumimoji="1" lang="en-US" altLang="zh-CN" dirty="0" smtClean="0">
                <a:solidFill>
                  <a:srgbClr val="800000"/>
                </a:solidFill>
              </a:rPr>
              <a:t>or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logical or</a:t>
            </a:r>
            <a:r>
              <a:rPr kumimoji="1" lang="en-US" altLang="zh-CN" dirty="0" smtClean="0"/>
              <a:t>): the result is false if one of both operands are true</a:t>
            </a:r>
          </a:p>
          <a:p>
            <a:pPr lvl="2"/>
            <a:r>
              <a:rPr kumimoji="1" lang="en-US" altLang="zh-CN" dirty="0" smtClean="0">
                <a:solidFill>
                  <a:srgbClr val="800000"/>
                </a:solidFill>
              </a:rPr>
              <a:t>!</a:t>
            </a:r>
            <a:r>
              <a:rPr kumimoji="1" lang="en-US" altLang="zh-CN" dirty="0" smtClean="0"/>
              <a:t> (</a:t>
            </a:r>
            <a:r>
              <a:rPr kumimoji="1" lang="en-US" altLang="zh-CN" dirty="0" smtClean="0">
                <a:solidFill>
                  <a:srgbClr val="800000"/>
                </a:solidFill>
              </a:rPr>
              <a:t>not</a:t>
            </a:r>
            <a:r>
              <a:rPr kumimoji="1" lang="en-US" altLang="zh-CN" dirty="0" smtClean="0"/>
              <a:t>, a unary operator </a:t>
            </a:r>
            <a:r>
              <a:rPr kumimoji="1" lang="zh-CN" altLang="en-US" dirty="0" smtClean="0"/>
              <a:t>一元操作符号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26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3352800"/>
          </a:xfrm>
        </p:spPr>
        <p:txBody>
          <a:bodyPr>
            <a:normAutofit/>
          </a:bodyPr>
          <a:lstStyle/>
          <a:p>
            <a:r>
              <a:rPr kumimoji="1" lang="en-US" altLang="zh-CN" i="1" dirty="0" smtClean="0"/>
              <a:t>Cascade if-else </a:t>
            </a:r>
            <a:r>
              <a:rPr kumimoji="1" lang="en-US" altLang="zh-CN" dirty="0" smtClean="0"/>
              <a:t>statements</a:t>
            </a:r>
          </a:p>
          <a:p>
            <a:pPr lvl="1"/>
            <a:r>
              <a:rPr kumimoji="1" lang="en-US" altLang="zh-CN" dirty="0"/>
              <a:t>W</a:t>
            </a:r>
            <a:r>
              <a:rPr kumimoji="1" lang="en-US" altLang="zh-CN" dirty="0" smtClean="0"/>
              <a:t>idely used to reduce indentation</a:t>
            </a:r>
            <a:endParaRPr kumimoji="1" lang="zh-CN" altLang="en-US" dirty="0"/>
          </a:p>
        </p:txBody>
      </p:sp>
      <p:pic>
        <p:nvPicPr>
          <p:cNvPr id="4" name="图片 3" descr="屏幕快照 2013-10-02 下午7.37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3903940" cy="3505200"/>
          </a:xfrm>
          <a:prstGeom prst="rect">
            <a:avLst/>
          </a:prstGeom>
        </p:spPr>
      </p:pic>
      <p:pic>
        <p:nvPicPr>
          <p:cNvPr id="5" name="图片 4" descr="屏幕快照 2013-10-02 下午8.0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86000"/>
            <a:ext cx="391392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1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54102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Example of error 1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if-statement </a:t>
            </a:r>
            <a:r>
              <a:rPr kumimoji="1" lang="en-US" altLang="zh-CN" dirty="0" smtClean="0"/>
              <a:t>ends at line 8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with an </a:t>
            </a:r>
            <a:r>
              <a:rPr kumimoji="1" lang="en-US" altLang="zh-CN" i="1" dirty="0" smtClean="0"/>
              <a:t>empty statement</a:t>
            </a:r>
          </a:p>
          <a:p>
            <a:pPr lvl="1"/>
            <a:r>
              <a:rPr kumimoji="1" lang="en-US" altLang="zh-CN" dirty="0" smtClean="0"/>
              <a:t>Lines 9-11 is a block, which can appear alone</a:t>
            </a:r>
          </a:p>
          <a:p>
            <a:pPr lvl="1"/>
            <a:endParaRPr kumimoji="1" lang="en-US" altLang="zh-CN" dirty="0" smtClean="0"/>
          </a:p>
        </p:txBody>
      </p:sp>
      <p:pic>
        <p:nvPicPr>
          <p:cNvPr id="5" name="图片 4" descr="屏幕快照 2013-10-02 下午8.15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267496" cy="30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i="1" dirty="0" smtClean="0"/>
              <a:t>if-else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219200"/>
            <a:ext cx="7620000" cy="52578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Example of error 2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 expression at line 8 is always false</a:t>
            </a:r>
          </a:p>
          <a:p>
            <a:pPr lvl="2"/>
            <a:r>
              <a:rPr kumimoji="1" lang="en-US" altLang="zh-CN" dirty="0" smtClean="0">
                <a:solidFill>
                  <a:srgbClr val="660066"/>
                </a:solidFill>
              </a:rPr>
              <a:t>85</a:t>
            </a:r>
            <a:r>
              <a:rPr kumimoji="1" lang="en-US" altLang="zh-CN" dirty="0" smtClean="0"/>
              <a:t> &gt; grade is either </a:t>
            </a:r>
            <a:r>
              <a:rPr kumimoji="1" lang="en-US" altLang="zh-CN" dirty="0" smtClean="0">
                <a:solidFill>
                  <a:srgbClr val="800000"/>
                </a:solidFill>
              </a:rPr>
              <a:t>true</a:t>
            </a:r>
            <a:r>
              <a:rPr kumimoji="1" lang="en-US" altLang="zh-CN" dirty="0" smtClean="0"/>
              <a:t> or </a:t>
            </a:r>
            <a:r>
              <a:rPr kumimoji="1" lang="en-US" altLang="zh-CN" dirty="0" smtClean="0">
                <a:solidFill>
                  <a:srgbClr val="800000"/>
                </a:solidFill>
              </a:rPr>
              <a:t>false</a:t>
            </a:r>
          </a:p>
          <a:p>
            <a:pPr lvl="2"/>
            <a:r>
              <a:rPr kumimoji="1" lang="en-US" altLang="zh-CN" dirty="0">
                <a:solidFill>
                  <a:srgbClr val="800000"/>
                </a:solidFill>
              </a:rPr>
              <a:t>t</a:t>
            </a:r>
            <a:r>
              <a:rPr kumimoji="1" lang="en-US" altLang="zh-CN" dirty="0" smtClean="0">
                <a:solidFill>
                  <a:srgbClr val="800000"/>
                </a:solidFill>
              </a:rPr>
              <a:t>rue</a:t>
            </a:r>
            <a:r>
              <a:rPr kumimoji="1" lang="en-US" altLang="zh-CN" dirty="0" smtClean="0"/>
              <a:t> &gt;= 75 is false</a:t>
            </a:r>
          </a:p>
          <a:p>
            <a:pPr lvl="2"/>
            <a:r>
              <a:rPr kumimoji="1" lang="en-US" altLang="zh-CN" dirty="0" smtClean="0">
                <a:solidFill>
                  <a:srgbClr val="800000"/>
                </a:solidFill>
              </a:rPr>
              <a:t>false </a:t>
            </a:r>
            <a:r>
              <a:rPr kumimoji="1" lang="en-US" altLang="zh-CN" dirty="0" smtClean="0"/>
              <a:t>&gt;</a:t>
            </a:r>
            <a:r>
              <a:rPr kumimoji="1" lang="en-US" altLang="zh-CN" dirty="0"/>
              <a:t>= 75 is </a:t>
            </a:r>
            <a:r>
              <a:rPr kumimoji="1" lang="en-US" altLang="zh-CN" dirty="0" smtClean="0"/>
              <a:t>false either</a:t>
            </a:r>
            <a:endParaRPr kumimoji="1" lang="en-US" altLang="zh-CN" dirty="0"/>
          </a:p>
        </p:txBody>
      </p:sp>
      <p:pic>
        <p:nvPicPr>
          <p:cNvPr id="5" name="图片 4" descr="屏幕快照 2013-10-02 下午8.1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28800"/>
            <a:ext cx="5359772" cy="27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1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结构：</a:t>
            </a:r>
            <a:r>
              <a:rPr lang="en-US" altLang="zh-CN" dirty="0" smtClean="0">
                <a:solidFill>
                  <a:srgbClr val="3366FF"/>
                </a:solidFill>
              </a:rPr>
              <a:t>switch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 expression</a:t>
            </a:r>
            <a:r>
              <a:rPr lang="en-US" altLang="zh-CN" dirty="0" smtClean="0"/>
              <a:t>)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</a:p>
          <a:p>
            <a:r>
              <a:rPr lang="en-US" altLang="zh-CN" dirty="0" smtClean="0"/>
              <a:t>In the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 block </a:t>
            </a:r>
            <a:r>
              <a:rPr lang="en-US" altLang="zh-CN" dirty="0" smtClean="0"/>
              <a:t>there can be </a:t>
            </a:r>
            <a:br>
              <a:rPr lang="en-US" altLang="zh-CN" dirty="0" smtClean="0"/>
            </a:br>
            <a:r>
              <a:rPr lang="en-US" altLang="zh-CN" i="1" dirty="0" smtClean="0">
                <a:solidFill>
                  <a:srgbClr val="3366FF"/>
                </a:solidFill>
              </a:rPr>
              <a:t>case </a:t>
            </a:r>
            <a:r>
              <a:rPr lang="en-US" altLang="zh-CN" i="1" dirty="0" smtClean="0"/>
              <a:t>labels </a:t>
            </a:r>
            <a:r>
              <a:rPr lang="en-US" altLang="zh-CN" dirty="0" smtClean="0"/>
              <a:t>in addition to statements.</a:t>
            </a:r>
          </a:p>
          <a:p>
            <a:pPr lvl="1"/>
            <a:r>
              <a:rPr lang="en-US" altLang="zh-CN" dirty="0" smtClean="0"/>
              <a:t>A case label starts with keyword </a:t>
            </a:r>
            <a:r>
              <a:rPr lang="en-US" altLang="zh-CN" i="1" dirty="0" smtClean="0">
                <a:solidFill>
                  <a:srgbClr val="3366FF"/>
                </a:solidFill>
              </a:rPr>
              <a:t>case </a:t>
            </a:r>
            <a:r>
              <a:rPr lang="en-US" altLang="zh-CN" dirty="0" smtClean="0"/>
              <a:t>and an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integer literal</a:t>
            </a:r>
            <a:r>
              <a:rPr lang="en-US" altLang="zh-CN" dirty="0" smtClean="0"/>
              <a:t>. Case</a:t>
            </a:r>
            <a:r>
              <a:rPr lang="zh-CN" altLang="en-US" dirty="0" smtClean="0"/>
              <a:t>标号后跟整数常量</a:t>
            </a:r>
            <a:endParaRPr lang="en-US" altLang="zh-CN" dirty="0" smtClean="0"/>
          </a:p>
          <a:p>
            <a:r>
              <a:rPr lang="en-US" altLang="zh-CN" dirty="0" smtClean="0"/>
              <a:t>Statements inside the switch block </a:t>
            </a:r>
          </a:p>
          <a:p>
            <a:pPr lvl="1"/>
            <a:r>
              <a:rPr lang="en-US" altLang="zh-CN" dirty="0" smtClean="0"/>
              <a:t>runs sequentially</a:t>
            </a:r>
          </a:p>
          <a:p>
            <a:pPr lvl="1"/>
            <a:r>
              <a:rPr lang="en-US" altLang="zh-CN" dirty="0" smtClean="0"/>
              <a:t>starting from the </a:t>
            </a:r>
            <a:r>
              <a:rPr lang="en-US" altLang="zh-CN" i="1" dirty="0" smtClean="0">
                <a:solidFill>
                  <a:srgbClr val="7F7F7F"/>
                </a:solidFill>
              </a:rPr>
              <a:t>case label </a:t>
            </a:r>
            <a:r>
              <a:rPr lang="en-US" altLang="zh-CN" dirty="0" smtClean="0"/>
              <a:t>that matchs the </a:t>
            </a:r>
            <a:r>
              <a:rPr lang="en-US" altLang="zh-CN" i="1" dirty="0" smtClean="0">
                <a:solidFill>
                  <a:srgbClr val="7F7F7F"/>
                </a:solidFill>
              </a:rPr>
              <a:t>int expression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zh-CN" altLang="en-US" dirty="0" smtClean="0"/>
              <a:t>仅执行匹配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后的语句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617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638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What will you see if the input is 4 ?</a:t>
            </a:r>
            <a:r>
              <a:rPr lang="en-US" altLang="zh-CN" sz="1600" dirty="0" smtClean="0">
                <a:solidFill>
                  <a:srgbClr val="7F7F7F"/>
                </a:solidFill>
              </a:rPr>
              <a:t>(3 lines)</a:t>
            </a:r>
          </a:p>
          <a:p>
            <a:pPr lvl="1"/>
            <a:r>
              <a:rPr lang="en-US" altLang="zh-CN" dirty="0" smtClean="0"/>
              <a:t>What if it is 5 ?</a:t>
            </a:r>
            <a:r>
              <a:rPr lang="en-US" altLang="zh-CN" sz="1600" dirty="0" smtClean="0">
                <a:solidFill>
                  <a:srgbClr val="7F7F7F"/>
                </a:solidFill>
              </a:rPr>
              <a:t>(nothing)</a:t>
            </a:r>
            <a:endParaRPr lang="zh-CN" altLang="en-US" sz="1600" dirty="0">
              <a:solidFill>
                <a:srgbClr val="7F7F7F"/>
              </a:solidFill>
            </a:endParaRPr>
          </a:p>
        </p:txBody>
      </p:sp>
      <p:pic>
        <p:nvPicPr>
          <p:cNvPr id="4" name="图片 3" descr="屏幕快照 2013-10-02 下午8.30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5435824" cy="46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 optional </a:t>
            </a:r>
            <a:r>
              <a:rPr lang="en-US" altLang="zh-CN" i="1" dirty="0" smtClean="0">
                <a:solidFill>
                  <a:srgbClr val="3366FF"/>
                </a:solidFill>
              </a:rPr>
              <a:t>break </a:t>
            </a:r>
            <a:r>
              <a:rPr lang="en-US" altLang="zh-CN" dirty="0" smtClean="0"/>
              <a:t>statement inside a switch block</a:t>
            </a:r>
          </a:p>
          <a:p>
            <a:pPr lvl="1"/>
            <a:r>
              <a:rPr lang="en-US" altLang="zh-CN" dirty="0" smtClean="0"/>
              <a:t>A special statement</a:t>
            </a:r>
          </a:p>
          <a:p>
            <a:pPr lvl="1"/>
            <a:r>
              <a:rPr lang="en-US" altLang="zh-CN" dirty="0" smtClean="0"/>
              <a:t>The program will stop executing the other statements inside the switch block</a:t>
            </a:r>
          </a:p>
          <a:p>
            <a:pPr lvl="1"/>
            <a:r>
              <a:rPr lang="en-US" altLang="zh-CN" dirty="0" smtClean="0"/>
              <a:t>The statements following the switch statement will be executed</a:t>
            </a:r>
          </a:p>
        </p:txBody>
      </p:sp>
    </p:spTree>
    <p:extLst>
      <p:ext uri="{BB962C8B-B14F-4D97-AF65-F5344CB8AC3E}">
        <p14:creationId xmlns:p14="http://schemas.microsoft.com/office/powerpoint/2010/main" val="238706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will you see if the input is 1 ?</a:t>
            </a:r>
            <a:r>
              <a:rPr lang="en-US" altLang="zh-CN" sz="2000" dirty="0" smtClean="0">
                <a:solidFill>
                  <a:srgbClr val="7F7F7F"/>
                </a:solidFill>
              </a:rPr>
              <a:t>(5 lines)</a:t>
            </a:r>
          </a:p>
        </p:txBody>
      </p:sp>
      <p:pic>
        <p:nvPicPr>
          <p:cNvPr id="3" name="图片 2" descr="屏幕快照 2013-10-02 下午8.3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5257800" cy="47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5626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A logical error: line 16 will never run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pPr lvl="2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logical error </a:t>
            </a:r>
            <a:r>
              <a:rPr lang="en-US" altLang="zh-CN" dirty="0" smtClean="0"/>
              <a:t>means the error is grammatically correct and it may not be discovered by the compiler. </a:t>
            </a:r>
            <a:r>
              <a:rPr lang="zh-CN" altLang="en-US" sz="2100" dirty="0" smtClean="0">
                <a:solidFill>
                  <a:srgbClr val="7F7F7F"/>
                </a:solidFill>
              </a:rPr>
              <a:t>逻辑错误</a:t>
            </a:r>
            <a:r>
              <a:rPr lang="zh-CN" altLang="en-US" sz="2100" dirty="0" smtClean="0"/>
              <a:t>：语法上正确的错误</a:t>
            </a:r>
            <a:endParaRPr lang="en-US" altLang="zh-CN" sz="2100" dirty="0" smtClean="0"/>
          </a:p>
        </p:txBody>
      </p:sp>
      <p:pic>
        <p:nvPicPr>
          <p:cNvPr id="3" name="图片 2" descr="屏幕快照 2013-10-02 下午8.3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5486400" cy="34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8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029200"/>
          </a:xfrm>
        </p:spPr>
        <p:txBody>
          <a:bodyPr>
            <a:normAutofit/>
          </a:bodyPr>
          <a:lstStyle/>
          <a:p>
            <a:r>
              <a:rPr lang="en-US" altLang="zh-CN" sz="2500" dirty="0" smtClean="0"/>
              <a:t>Most common usage: one break in each case.</a:t>
            </a:r>
          </a:p>
          <a:p>
            <a:pPr lvl="1"/>
            <a:r>
              <a:rPr lang="en-US" altLang="zh-CN" sz="2100" dirty="0" smtClean="0"/>
              <a:t>The following program prints no more than one line.</a:t>
            </a:r>
          </a:p>
        </p:txBody>
      </p:sp>
      <p:pic>
        <p:nvPicPr>
          <p:cNvPr id="3" name="图片 2" descr="屏幕快照 2013-10-02 下午8.3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599"/>
            <a:ext cx="6781800" cy="45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3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66800" y="1219200"/>
            <a:ext cx="8077200" cy="5791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i="1" dirty="0" smtClean="0">
                <a:solidFill>
                  <a:srgbClr val="3366FF"/>
                </a:solidFill>
              </a:rPr>
              <a:t>default </a:t>
            </a:r>
            <a:r>
              <a:rPr lang="en-US" altLang="zh-CN" dirty="0" smtClean="0"/>
              <a:t>label</a:t>
            </a:r>
          </a:p>
          <a:p>
            <a:pPr lvl="1"/>
            <a:endParaRPr lang="en-US" altLang="zh-CN" sz="2100" dirty="0" smtClean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 smtClean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 smtClean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 smtClean="0"/>
          </a:p>
          <a:p>
            <a:pPr marL="402336" lvl="1" indent="0">
              <a:buNone/>
            </a:pPr>
            <a:endParaRPr lang="en-US" altLang="zh-CN" sz="2100" dirty="0" smtClean="0"/>
          </a:p>
          <a:p>
            <a:pPr lvl="1"/>
            <a:endParaRPr lang="en-US" altLang="zh-CN" sz="2100" dirty="0" smtClean="0"/>
          </a:p>
          <a:p>
            <a:pPr lvl="1"/>
            <a:endParaRPr lang="en-US" altLang="zh-CN" sz="2100" dirty="0" smtClean="0"/>
          </a:p>
          <a:p>
            <a:pPr lvl="1"/>
            <a:r>
              <a:rPr lang="en-US" altLang="zh-CN" sz="2100" dirty="0"/>
              <a:t>You will see </a:t>
            </a:r>
            <a:r>
              <a:rPr lang="en-US" altLang="zh-CN" sz="2100" dirty="0" smtClean="0"/>
              <a:t>“Wrong </a:t>
            </a:r>
            <a:r>
              <a:rPr lang="en-US" altLang="zh-CN" sz="2100" dirty="0"/>
              <a:t>choice” when your input is not 1, </a:t>
            </a:r>
            <a:r>
              <a:rPr lang="en-US" altLang="zh-CN" sz="2100" dirty="0" smtClean="0"/>
              <a:t>2, </a:t>
            </a:r>
            <a:r>
              <a:rPr lang="en-US" altLang="zh-CN" sz="2100" dirty="0"/>
              <a:t>or </a:t>
            </a:r>
            <a:r>
              <a:rPr lang="en-US" altLang="zh-CN" sz="2100" dirty="0" smtClean="0"/>
              <a:t>3.</a:t>
            </a:r>
          </a:p>
          <a:p>
            <a:pPr lvl="1"/>
            <a:r>
              <a:rPr lang="en-US" altLang="zh-CN" sz="2100" i="1" dirty="0"/>
              <a:t>d</a:t>
            </a:r>
            <a:r>
              <a:rPr lang="en-US" altLang="zh-CN" sz="2100" i="1" dirty="0" smtClean="0"/>
              <a:t>efault</a:t>
            </a:r>
            <a:r>
              <a:rPr lang="en-US" altLang="zh-CN" sz="2100" dirty="0" smtClean="0"/>
              <a:t> must be the last label</a:t>
            </a:r>
          </a:p>
          <a:p>
            <a:pPr lvl="1"/>
            <a:r>
              <a:rPr lang="en-US" altLang="zh-CN" sz="2100" i="1" dirty="0"/>
              <a:t>d</a:t>
            </a:r>
            <a:r>
              <a:rPr lang="en-US" altLang="zh-CN" sz="2100" i="1" dirty="0" smtClean="0"/>
              <a:t>efault</a:t>
            </a:r>
            <a:r>
              <a:rPr lang="en-US" altLang="zh-CN" sz="2100" dirty="0" smtClean="0"/>
              <a:t> matches when no case label matches</a:t>
            </a:r>
          </a:p>
        </p:txBody>
      </p:sp>
      <p:pic>
        <p:nvPicPr>
          <p:cNvPr id="3" name="图片 2" descr="屏幕快照 2013-10-02 下午8.4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752600"/>
            <a:ext cx="663121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屏幕快照 2013-10-01 下午8.5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980553" cy="2829020"/>
          </a:xfrm>
          <a:prstGeom prst="rect">
            <a:avLst/>
          </a:prstGeom>
        </p:spPr>
      </p:pic>
      <p:pic>
        <p:nvPicPr>
          <p:cNvPr id="5" name="图片 4" descr="屏幕快照 2013-10-01 下午8.57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19600"/>
            <a:ext cx="1092276" cy="1841628"/>
          </a:xfrm>
          <a:prstGeom prst="rect">
            <a:avLst/>
          </a:prstGeom>
        </p:spPr>
      </p:pic>
      <p:pic>
        <p:nvPicPr>
          <p:cNvPr id="6" name="图片 5" descr="屏幕快照 2013-10-01 下午8.57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19600"/>
            <a:ext cx="1066874" cy="1867030"/>
          </a:xfrm>
          <a:prstGeom prst="rect">
            <a:avLst/>
          </a:prstGeom>
        </p:spPr>
      </p:pic>
      <p:pic>
        <p:nvPicPr>
          <p:cNvPr id="7" name="图片 6" descr="屏幕快照 2013-10-01 下午8.58.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419600"/>
            <a:ext cx="1079575" cy="1867030"/>
          </a:xfrm>
          <a:prstGeom prst="rect">
            <a:avLst/>
          </a:prstGeom>
        </p:spPr>
      </p:pic>
      <p:pic>
        <p:nvPicPr>
          <p:cNvPr id="8" name="图片 7" descr="屏幕快照 2013-10-01 下午8.58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19600"/>
            <a:ext cx="1117678" cy="18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8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66800" y="1219200"/>
            <a:ext cx="8077200" cy="5791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Multiple cases share the same piece of code</a:t>
            </a:r>
          </a:p>
        </p:txBody>
      </p:sp>
      <p:pic>
        <p:nvPicPr>
          <p:cNvPr id="4" name="图片 3" descr="屏幕快照 2013-10-02 下午10.47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7848600" cy="28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expression following key-word </a:t>
            </a:r>
            <a:r>
              <a:rPr lang="en-US" altLang="zh-CN" i="1" dirty="0" smtClean="0"/>
              <a:t>switch</a:t>
            </a:r>
            <a:r>
              <a:rPr lang="en-US" altLang="zh-CN" dirty="0" smtClean="0"/>
              <a:t> can be other integer types: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3366FF"/>
                </a:solidFill>
              </a:rPr>
              <a:t>long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3366FF"/>
                </a:solidFill>
              </a:rPr>
              <a:t>short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3366FF"/>
                </a:solidFill>
              </a:rPr>
              <a:t>char </a:t>
            </a:r>
            <a:r>
              <a:rPr lang="en-US" altLang="zh-CN" dirty="0" smtClean="0"/>
              <a:t>and </a:t>
            </a:r>
            <a:r>
              <a:rPr lang="en-US" altLang="zh-CN" i="1" dirty="0" err="1" smtClean="0">
                <a:solidFill>
                  <a:srgbClr val="3366FF"/>
                </a:solidFill>
              </a:rPr>
              <a:t>bool</a:t>
            </a:r>
            <a:endParaRPr lang="zh-CN" altLang="en-US" i="1" dirty="0">
              <a:solidFill>
                <a:srgbClr val="3366FF"/>
              </a:solidFill>
            </a:endParaRPr>
          </a:p>
        </p:txBody>
      </p:sp>
      <p:pic>
        <p:nvPicPr>
          <p:cNvPr id="4" name="图片 3" descr="屏幕快照 2013-10-02 下午8.4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71800"/>
            <a:ext cx="6324600" cy="37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0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Comparing the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 </a:t>
            </a:r>
            <a:r>
              <a:rPr lang="en-US" altLang="zh-CN" dirty="0" smtClean="0"/>
              <a:t>statement and the </a:t>
            </a:r>
            <a:r>
              <a:rPr lang="en-US" altLang="zh-CN" i="1" dirty="0" smtClean="0">
                <a:solidFill>
                  <a:srgbClr val="7F7F7F"/>
                </a:solidFill>
              </a:rPr>
              <a:t>if-else </a:t>
            </a:r>
            <a:r>
              <a:rPr lang="en-US" altLang="zh-CN" dirty="0" smtClean="0"/>
              <a:t>statement</a:t>
            </a:r>
          </a:p>
          <a:p>
            <a:pPr lvl="1"/>
            <a:r>
              <a:rPr lang="en-US" altLang="zh-CN" i="1" dirty="0" smtClean="0">
                <a:solidFill>
                  <a:srgbClr val="7F7F7F"/>
                </a:solidFill>
              </a:rPr>
              <a:t>if-else</a:t>
            </a:r>
            <a:r>
              <a:rPr lang="zh-CN" altLang="en-US" dirty="0" smtClean="0"/>
              <a:t>语句表达能力更强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它的条件可以任意地复杂，而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语句自能做整数的匹配：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整数范围的条件或浮点数比较的条件只能使用</a:t>
            </a:r>
            <a:r>
              <a:rPr lang="en-US" altLang="zh-CN" dirty="0" smtClean="0"/>
              <a:t>if-else</a:t>
            </a:r>
          </a:p>
          <a:p>
            <a:pPr lvl="3"/>
            <a:r>
              <a:rPr lang="zh-CN" altLang="en-US" dirty="0" smtClean="0"/>
              <a:t>任何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可以翻译成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，但反过来则不一定可以</a:t>
            </a:r>
            <a:endParaRPr lang="en-US" altLang="zh-CN" dirty="0" smtClean="0"/>
          </a:p>
          <a:p>
            <a:pPr lvl="1"/>
            <a:r>
              <a:rPr lang="en-US" altLang="zh-CN" i="1" dirty="0" smtClean="0">
                <a:solidFill>
                  <a:srgbClr val="7F7F7F"/>
                </a:solidFill>
              </a:rPr>
              <a:t>switch</a:t>
            </a:r>
            <a:r>
              <a:rPr lang="zh-CN" altLang="en-US" dirty="0" smtClean="0"/>
              <a:t>语句更快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它使用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算法实现，不须逐个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比较，可以直接调到匹配的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后面执行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switch</a:t>
            </a:r>
            <a:r>
              <a:rPr lang="zh-CN" altLang="en-US" dirty="0" smtClean="0"/>
              <a:t>语句更适合于具有大量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的情况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844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任何</a:t>
            </a:r>
            <a:r>
              <a:rPr lang="en-US" altLang="zh-CN" sz="2800" dirty="0" smtClean="0"/>
              <a:t>switch</a:t>
            </a:r>
            <a:r>
              <a:rPr lang="zh-CN" altLang="en-US" sz="2800" dirty="0" smtClean="0"/>
              <a:t>可以翻译成</a:t>
            </a:r>
            <a:r>
              <a:rPr lang="en-US" altLang="zh-CN" sz="2800" dirty="0" smtClean="0"/>
              <a:t>if-else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但反过来则不一定可以</a:t>
            </a:r>
            <a:endParaRPr lang="en-US" altLang="zh-CN" sz="2800" dirty="0" smtClean="0"/>
          </a:p>
        </p:txBody>
      </p:sp>
      <p:pic>
        <p:nvPicPr>
          <p:cNvPr id="4" name="图片 3" descr="屏幕快照 2013-10-02 下午8.54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4267201" cy="1828800"/>
          </a:xfrm>
          <a:prstGeom prst="rect">
            <a:avLst/>
          </a:prstGeom>
        </p:spPr>
      </p:pic>
      <p:pic>
        <p:nvPicPr>
          <p:cNvPr id="6" name="图片 5" descr="屏幕快照 2013-10-02 下午8.5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81200"/>
            <a:ext cx="3505200" cy="2087655"/>
          </a:xfrm>
          <a:prstGeom prst="rect">
            <a:avLst/>
          </a:prstGeom>
        </p:spPr>
      </p:pic>
      <p:pic>
        <p:nvPicPr>
          <p:cNvPr id="9" name="图片 8" descr="屏幕快照 2013-10-02 下午8.58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572000"/>
            <a:ext cx="5029200" cy="16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5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operator ( </a:t>
            </a:r>
            <a:r>
              <a:rPr lang="en-US" altLang="zh-CN" dirty="0" smtClean="0">
                <a:solidFill>
                  <a:srgbClr val="3366FF"/>
                </a:solidFill>
              </a:rPr>
              <a:t>? :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一个三元操作符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第一个操作数是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第二和第三操作数类型必须相同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当第一个操作数为真，返回值为第二操作数，否则为第三操作数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64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operator ( </a:t>
            </a:r>
            <a:r>
              <a:rPr lang="en-US" altLang="zh-CN" dirty="0" smtClean="0">
                <a:solidFill>
                  <a:srgbClr val="3366FF"/>
                </a:solidFill>
              </a:rPr>
              <a:t>? :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一个三元操作符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例子：可简化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  <p:pic>
        <p:nvPicPr>
          <p:cNvPr id="7" name="图片 6" descr="屏幕快照 2013-10-02 下午9.02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3733800" cy="2658110"/>
          </a:xfrm>
          <a:prstGeom prst="rect">
            <a:avLst/>
          </a:prstGeom>
        </p:spPr>
      </p:pic>
      <p:pic>
        <p:nvPicPr>
          <p:cNvPr id="8" name="图片 7" descr="屏幕快照 2013-10-02 下午9.0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410200"/>
            <a:ext cx="7391400" cy="489069"/>
          </a:xfrm>
          <a:prstGeom prst="rect">
            <a:avLst/>
          </a:prstGeom>
        </p:spPr>
      </p:pic>
      <p:pic>
        <p:nvPicPr>
          <p:cNvPr id="9" name="图片 8" descr="屏幕快照 2013-10-02 下午9.04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172200"/>
            <a:ext cx="6477000" cy="3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1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Formatting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257800"/>
          </a:xfrm>
        </p:spPr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6" name="图片 5" descr="屏幕快照 2013-10-13 下午1.4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6019800" cy="4859838"/>
          </a:xfrm>
          <a:prstGeom prst="rect">
            <a:avLst/>
          </a:prstGeom>
        </p:spPr>
      </p:pic>
      <p:pic>
        <p:nvPicPr>
          <p:cNvPr id="10" name="图片 9" descr="屏幕快照 2013-10-13 下午1.47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1295400"/>
            <a:ext cx="274382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Formatting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4" name="图片 3" descr="屏幕快照 2013-10-13 下午1.53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8001000" cy="4953544"/>
          </a:xfrm>
          <a:prstGeom prst="rect">
            <a:avLst/>
          </a:prstGeom>
        </p:spPr>
      </p:pic>
      <p:pic>
        <p:nvPicPr>
          <p:cNvPr id="5" name="图片 4" descr="屏幕快照 2013-10-13 下午1.54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43000"/>
            <a:ext cx="2514600" cy="20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作业提交网站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https://cse.sysu.edu.cn/cpp3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http://cse.sysu.edu.cn/file</a:t>
            </a:r>
            <a:endParaRPr lang="en-US" altLang="zh-CN" dirty="0"/>
          </a:p>
          <a:p>
            <a:pPr lvl="2"/>
            <a:r>
              <a:rPr lang="zh-CN" altLang="en-US" dirty="0" smtClean="0"/>
              <a:t>上课用的课件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 smtClean="0"/>
              <a:t>每星期上课前更新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cpp_book.pdf</a:t>
            </a:r>
            <a:r>
              <a:rPr lang="en-US" altLang="zh-CN" dirty="0" smtClean="0"/>
              <a:t> (</a:t>
            </a:r>
            <a:r>
              <a:rPr lang="zh-CN" altLang="en-US" dirty="0" smtClean="0"/>
              <a:t>清华大学</a:t>
            </a:r>
            <a:r>
              <a:rPr lang="en-US" altLang="zh-CN" dirty="0" smtClean="0"/>
              <a:t> C++, </a:t>
            </a:r>
            <a:r>
              <a:rPr lang="zh-CN" altLang="en-US" dirty="0" smtClean="0"/>
              <a:t>钱能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ThinkingInCpp.pdf</a:t>
            </a:r>
            <a:r>
              <a:rPr lang="en-US" altLang="zh-CN" dirty="0" smtClean="0"/>
              <a:t> (Thinking in C++, Bruce </a:t>
            </a:r>
            <a:r>
              <a:rPr lang="en-US" altLang="zh-CN" dirty="0" err="1" smtClean="0"/>
              <a:t>Eckle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57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4876800"/>
          </a:xfrm>
        </p:spPr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82296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Morgan’s law</a:t>
            </a:r>
          </a:p>
          <a:p>
            <a:pPr lvl="1"/>
            <a:r>
              <a:rPr kumimoji="1" lang="en-US" altLang="zh-CN" dirty="0">
                <a:solidFill>
                  <a:srgbClr val="0000FF"/>
                </a:solidFill>
              </a:rPr>
              <a:t>n</a:t>
            </a:r>
            <a:r>
              <a:rPr kumimoji="1" lang="en-US" altLang="zh-CN" dirty="0" smtClean="0">
                <a:solidFill>
                  <a:srgbClr val="0000FF"/>
                </a:solidFill>
              </a:rPr>
              <a:t>ot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x </a:t>
            </a:r>
            <a:r>
              <a:rPr kumimoji="1" lang="en-US" altLang="zh-CN" dirty="0" smtClean="0">
                <a:solidFill>
                  <a:srgbClr val="0000FF"/>
                </a:solidFill>
              </a:rPr>
              <a:t>and</a:t>
            </a:r>
            <a:r>
              <a:rPr kumimoji="1" lang="en-US" altLang="zh-CN" dirty="0" smtClean="0"/>
              <a:t> y)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==</a:t>
            </a:r>
            <a:r>
              <a:rPr kumimoji="1" lang="en-US" altLang="zh-CN" dirty="0" smtClean="0"/>
              <a:t> (</a:t>
            </a:r>
            <a:r>
              <a:rPr kumimoji="1" lang="en-US" altLang="zh-CN" dirty="0" smtClean="0">
                <a:solidFill>
                  <a:srgbClr val="0000FF"/>
                </a:solidFill>
              </a:rPr>
              <a:t>not</a:t>
            </a:r>
            <a:r>
              <a:rPr kumimoji="1" lang="en-US" altLang="zh-CN" dirty="0" smtClean="0"/>
              <a:t> x)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or</a:t>
            </a:r>
            <a:r>
              <a:rPr kumimoji="1" lang="en-US" altLang="zh-CN" dirty="0" smtClean="0"/>
              <a:t> (</a:t>
            </a:r>
            <a:r>
              <a:rPr kumimoji="1" lang="en-US" altLang="zh-CN" dirty="0" smtClean="0">
                <a:solidFill>
                  <a:srgbClr val="0000FF"/>
                </a:solidFill>
              </a:rPr>
              <a:t>not</a:t>
            </a:r>
            <a:r>
              <a:rPr kumimoji="1" lang="en-US" altLang="zh-CN" dirty="0" smtClean="0"/>
              <a:t> y)</a:t>
            </a:r>
          </a:p>
          <a:p>
            <a:pPr lvl="1"/>
            <a:r>
              <a:rPr kumimoji="1" lang="en-US" altLang="zh-CN" dirty="0">
                <a:solidFill>
                  <a:srgbClr val="0000FF"/>
                </a:solidFill>
              </a:rPr>
              <a:t>not</a:t>
            </a:r>
            <a:r>
              <a:rPr kumimoji="1" lang="en-US" altLang="zh-CN" dirty="0"/>
              <a:t> (x </a:t>
            </a:r>
            <a:r>
              <a:rPr kumimoji="1" lang="en-US" altLang="zh-CN" dirty="0" smtClean="0">
                <a:solidFill>
                  <a:srgbClr val="0000FF"/>
                </a:solidFill>
              </a:rPr>
              <a:t>or </a:t>
            </a:r>
            <a:r>
              <a:rPr kumimoji="1" lang="en-US" altLang="zh-CN" dirty="0" smtClean="0"/>
              <a:t>y</a:t>
            </a:r>
            <a:r>
              <a:rPr kumimoji="1" lang="en-US" altLang="zh-CN" dirty="0"/>
              <a:t>)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==</a:t>
            </a:r>
            <a:r>
              <a:rPr kumimoji="1" lang="en-US" altLang="zh-CN" dirty="0"/>
              <a:t> (</a:t>
            </a:r>
            <a:r>
              <a:rPr kumimoji="1" lang="en-US" altLang="zh-CN" dirty="0">
                <a:solidFill>
                  <a:srgbClr val="0000FF"/>
                </a:solidFill>
              </a:rPr>
              <a:t>not</a:t>
            </a:r>
            <a:r>
              <a:rPr kumimoji="1" lang="en-US" altLang="zh-CN" dirty="0"/>
              <a:t> x)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and </a:t>
            </a:r>
            <a:r>
              <a:rPr kumimoji="1" lang="en-US" altLang="zh-CN" dirty="0" smtClean="0"/>
              <a:t>(</a:t>
            </a:r>
            <a:r>
              <a:rPr kumimoji="1" lang="en-US" altLang="zh-CN" dirty="0">
                <a:solidFill>
                  <a:srgbClr val="0000FF"/>
                </a:solidFill>
              </a:rPr>
              <a:t>not</a:t>
            </a:r>
            <a:r>
              <a:rPr kumimoji="1" lang="en-US" altLang="zh-CN" dirty="0"/>
              <a:t> y)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5" name="图片 4" descr="屏幕快照 2013-10-01 下午9.1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8001000" cy="28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7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屏幕快照 2013-10-01 下午10.22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36182"/>
            <a:ext cx="7848600" cy="2275848"/>
          </a:xfrm>
          <a:prstGeom prst="rect">
            <a:avLst/>
          </a:prstGeom>
        </p:spPr>
      </p:pic>
      <p:pic>
        <p:nvPicPr>
          <p:cNvPr id="7" name="图片 6" descr="屏幕快照 2013-10-01 下午10.23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038600"/>
            <a:ext cx="1104977" cy="1943235"/>
          </a:xfrm>
          <a:prstGeom prst="rect">
            <a:avLst/>
          </a:prstGeom>
        </p:spPr>
      </p:pic>
      <p:pic>
        <p:nvPicPr>
          <p:cNvPr id="9" name="图片 8" descr="屏幕快照 2013-10-01 下午10.23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8600"/>
            <a:ext cx="1079575" cy="1994038"/>
          </a:xfrm>
          <a:prstGeom prst="rect">
            <a:avLst/>
          </a:prstGeom>
        </p:spPr>
      </p:pic>
      <p:pic>
        <p:nvPicPr>
          <p:cNvPr id="10" name="图片 9" descr="屏幕快照 2013-10-01 下午10.24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038600"/>
            <a:ext cx="1079575" cy="19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4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Short-circuit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>
                <a:solidFill>
                  <a:srgbClr val="800000"/>
                </a:solidFill>
              </a:rPr>
              <a:t>&amp;&amp;</a:t>
            </a:r>
            <a:r>
              <a:rPr kumimoji="1" lang="en-US" altLang="zh-CN" dirty="0" smtClean="0"/>
              <a:t> or </a:t>
            </a:r>
            <a:r>
              <a:rPr kumimoji="1" lang="en-US" altLang="zh-CN" dirty="0" smtClean="0">
                <a:solidFill>
                  <a:srgbClr val="800000"/>
                </a:solidFill>
              </a:rPr>
              <a:t>||</a:t>
            </a:r>
            <a:r>
              <a:rPr kumimoji="1" lang="en-US" altLang="zh-CN" dirty="0" smtClean="0"/>
              <a:t> can be </a:t>
            </a:r>
            <a:r>
              <a:rPr kumimoji="1" lang="en-US" altLang="zh-CN" i="1" dirty="0" smtClean="0"/>
              <a:t>short-circuit </a:t>
            </a:r>
            <a:r>
              <a:rPr kumimoji="1" lang="zh-CN" altLang="en-US" dirty="0" smtClean="0"/>
              <a:t>短路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Example: (x &gt; 0) </a:t>
            </a:r>
            <a:r>
              <a:rPr kumimoji="1" lang="en-US" altLang="zh-CN" dirty="0" smtClean="0">
                <a:solidFill>
                  <a:srgbClr val="800000"/>
                </a:solidFill>
              </a:rPr>
              <a:t>&amp;&amp;</a:t>
            </a:r>
            <a:r>
              <a:rPr kumimoji="1" lang="en-US" altLang="zh-CN" dirty="0" smtClean="0"/>
              <a:t> (x % 2 == 0)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              </a:t>
            </a:r>
            <a:r>
              <a:rPr kumimoji="1" lang="en-US" altLang="zh-CN" dirty="0"/>
              <a:t>(x &gt; 0) </a:t>
            </a:r>
            <a:r>
              <a:rPr kumimoji="1" lang="en-US" altLang="zh-CN" dirty="0" smtClean="0">
                <a:solidFill>
                  <a:srgbClr val="800000"/>
                </a:solidFill>
              </a:rPr>
              <a:t>||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(x % 2 == 0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The left-sides are evaluated before the right-side</a:t>
            </a:r>
          </a:p>
          <a:p>
            <a:pPr lvl="1"/>
            <a:r>
              <a:rPr kumimoji="1" lang="en-US" altLang="zh-CN" dirty="0" smtClean="0"/>
              <a:t>For </a:t>
            </a:r>
            <a:r>
              <a:rPr kumimoji="1" lang="en-US" altLang="zh-CN" dirty="0" smtClean="0">
                <a:solidFill>
                  <a:srgbClr val="800000"/>
                </a:solidFill>
              </a:rPr>
              <a:t>&amp;&amp;</a:t>
            </a:r>
            <a:r>
              <a:rPr kumimoji="1" lang="en-US" altLang="zh-CN" dirty="0" smtClean="0"/>
              <a:t>, if the left-side is false, the result must be false regardless of the right-side.</a:t>
            </a:r>
          </a:p>
          <a:p>
            <a:pPr lvl="1"/>
            <a:r>
              <a:rPr kumimoji="1" lang="en-US" altLang="zh-CN" dirty="0"/>
              <a:t>For </a:t>
            </a:r>
            <a:r>
              <a:rPr kumimoji="1" lang="en-US" altLang="zh-CN" dirty="0" smtClean="0">
                <a:solidFill>
                  <a:srgbClr val="800000"/>
                </a:solidFill>
              </a:rPr>
              <a:t>||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if the left-side is </a:t>
            </a:r>
            <a:r>
              <a:rPr kumimoji="1" lang="en-US" altLang="zh-CN" dirty="0" smtClean="0"/>
              <a:t>true, </a:t>
            </a:r>
            <a:r>
              <a:rPr kumimoji="1" lang="en-US" altLang="zh-CN" dirty="0"/>
              <a:t>the result </a:t>
            </a:r>
            <a:r>
              <a:rPr kumimoji="1" lang="en-US" altLang="zh-CN" dirty="0" smtClean="0"/>
              <a:t>must be true regardless </a:t>
            </a:r>
            <a:r>
              <a:rPr kumimoji="1" lang="en-US" altLang="zh-CN" dirty="0"/>
              <a:t>of the right-side.</a:t>
            </a:r>
          </a:p>
          <a:p>
            <a:pPr lvl="1"/>
            <a:r>
              <a:rPr kumimoji="1" lang="en-US" altLang="zh-CN" dirty="0" smtClean="0"/>
              <a:t>C++ remove unnecessary computation to improve performance</a:t>
            </a:r>
          </a:p>
          <a:p>
            <a:pPr lvl="2"/>
            <a:r>
              <a:rPr kumimoji="1" lang="en-US" altLang="zh-CN" dirty="0"/>
              <a:t>T</a:t>
            </a:r>
            <a:r>
              <a:rPr kumimoji="1" lang="en-US" altLang="zh-CN" dirty="0" smtClean="0"/>
              <a:t>he right-side in the cases above are not evaluated.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69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Short-circuit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 </a:t>
            </a:r>
            <a:r>
              <a:rPr kumimoji="1" lang="en-US" altLang="zh-CN" u="sng" dirty="0" smtClean="0"/>
              <a:t>side-effect</a:t>
            </a:r>
            <a:r>
              <a:rPr kumimoji="1" lang="en-US" altLang="zh-CN" dirty="0" smtClean="0"/>
              <a:t> of </a:t>
            </a:r>
            <a:r>
              <a:rPr kumimoji="1" lang="en-US" altLang="zh-CN" i="1" dirty="0" smtClean="0"/>
              <a:t>short-circuit</a:t>
            </a:r>
            <a:r>
              <a:rPr kumimoji="1" lang="en-US" altLang="zh-CN" i="1" dirty="0"/>
              <a:t> </a:t>
            </a:r>
            <a:r>
              <a:rPr kumimoji="1" lang="en-US" altLang="zh-CN" i="1" dirty="0" smtClean="0"/>
              <a:t>operations</a:t>
            </a:r>
          </a:p>
          <a:p>
            <a:pPr lvl="1"/>
            <a:r>
              <a:rPr kumimoji="1" lang="en-US" altLang="zh-CN" dirty="0" smtClean="0"/>
              <a:t>The right-side may or may not be evaluated depending on the left-side</a:t>
            </a:r>
          </a:p>
          <a:p>
            <a:pPr lvl="1"/>
            <a:r>
              <a:rPr kumimoji="1" lang="en-US" altLang="zh-CN" dirty="0" smtClean="0"/>
              <a:t>Example 1: (x &gt; 0) &amp;&amp; ((y += 10) &gt; 0)</a:t>
            </a:r>
          </a:p>
          <a:p>
            <a:pPr lvl="2"/>
            <a:r>
              <a:rPr kumimoji="1" lang="en-US" altLang="zh-CN" i="1" dirty="0"/>
              <a:t>y</a:t>
            </a:r>
            <a:r>
              <a:rPr kumimoji="1" lang="en-US" altLang="zh-CN" dirty="0" smtClean="0"/>
              <a:t> is increased by 10 only if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is greater than 0</a:t>
            </a:r>
          </a:p>
          <a:p>
            <a:pPr lvl="1"/>
            <a:r>
              <a:rPr kumimoji="1" lang="en-US" altLang="zh-CN" dirty="0" smtClean="0"/>
              <a:t>Example 2: </a:t>
            </a:r>
            <a:r>
              <a:rPr kumimoji="1" lang="en-US" altLang="zh-CN" dirty="0"/>
              <a:t>(x &gt; 0) </a:t>
            </a:r>
            <a:r>
              <a:rPr kumimoji="1" lang="en-US" altLang="zh-CN" dirty="0" smtClean="0"/>
              <a:t>|| </a:t>
            </a:r>
            <a:r>
              <a:rPr kumimoji="1" lang="en-US" altLang="zh-CN" dirty="0" err="1" smtClean="0"/>
              <a:t>isPrime</a:t>
            </a:r>
            <a:r>
              <a:rPr kumimoji="1" lang="en-US" altLang="zh-CN" dirty="0" smtClean="0"/>
              <a:t>(x)</a:t>
            </a:r>
            <a:endParaRPr kumimoji="1" lang="en-US" altLang="zh-CN" dirty="0"/>
          </a:p>
          <a:p>
            <a:pPr lvl="2"/>
            <a:r>
              <a:rPr kumimoji="1" lang="en-US" altLang="zh-CN" i="1" dirty="0" err="1" smtClean="0"/>
              <a:t>isPrime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is </a:t>
            </a:r>
            <a:r>
              <a:rPr kumimoji="1" lang="en-US" altLang="zh-CN" dirty="0" smtClean="0"/>
              <a:t>called only </a:t>
            </a:r>
            <a:r>
              <a:rPr kumimoji="1" lang="en-US" altLang="zh-CN" dirty="0"/>
              <a:t>if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is </a:t>
            </a:r>
            <a:r>
              <a:rPr kumimoji="1" lang="en-US" altLang="zh-CN" dirty="0" smtClean="0"/>
              <a:t>less than or equal to 0 </a:t>
            </a:r>
            <a:endParaRPr kumimoji="1" lang="en-US" altLang="zh-CN" dirty="0"/>
          </a:p>
          <a:p>
            <a:pPr marL="402336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910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Bit-wise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i="1" dirty="0" smtClean="0"/>
              <a:t>Bit-wise operations </a:t>
            </a:r>
            <a:r>
              <a:rPr kumimoji="1" lang="en-US" altLang="zh-CN" dirty="0" smtClean="0"/>
              <a:t>are on integers</a:t>
            </a:r>
          </a:p>
          <a:p>
            <a:pPr lvl="1"/>
            <a:r>
              <a:rPr kumimoji="1" lang="en-US" altLang="zh-CN" dirty="0"/>
              <a:t>T</a:t>
            </a:r>
            <a:r>
              <a:rPr kumimoji="1" lang="en-US" altLang="zh-CN" dirty="0" smtClean="0"/>
              <a:t>hey regard an integer as an array of bits</a:t>
            </a:r>
          </a:p>
          <a:p>
            <a:pPr lvl="1"/>
            <a:r>
              <a:rPr kumimoji="1" lang="en-US" altLang="zh-CN" dirty="0" smtClean="0"/>
              <a:t>They perform logical operations on this bits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 descr="屏幕快照 2013-10-01 下午9.47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124200"/>
            <a:ext cx="6490150" cy="2349663"/>
          </a:xfrm>
          <a:prstGeom prst="rect">
            <a:avLst/>
          </a:prstGeom>
        </p:spPr>
      </p:pic>
      <p:pic>
        <p:nvPicPr>
          <p:cNvPr id="5" name="图片 4" descr="屏幕快照 2013-10-01 下午9.48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147205"/>
            <a:ext cx="4648200" cy="171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4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Bit-wise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屏幕快照 2013-10-01 下午9.56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4470710" cy="2959305"/>
          </a:xfrm>
          <a:prstGeom prst="rect">
            <a:avLst/>
          </a:prstGeom>
        </p:spPr>
      </p:pic>
      <p:pic>
        <p:nvPicPr>
          <p:cNvPr id="6" name="图片 5" descr="屏幕快照 2013-10-01 下午9.56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419600"/>
            <a:ext cx="4953000" cy="17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4567</TotalTime>
  <Words>1089</Words>
  <Application>Microsoft Macintosh PowerPoint</Application>
  <PresentationFormat>全屏显示(4:3)</PresentationFormat>
  <Paragraphs>231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夏至</vt:lpstr>
      <vt:lpstr>4. Selection statements</vt:lpstr>
      <vt:lpstr>Boolean expression</vt:lpstr>
      <vt:lpstr>Boolean expression</vt:lpstr>
      <vt:lpstr>Boolean expression</vt:lpstr>
      <vt:lpstr>Boolean expression</vt:lpstr>
      <vt:lpstr>Short-circuit operation</vt:lpstr>
      <vt:lpstr>Short-circuit operation</vt:lpstr>
      <vt:lpstr>Bit-wise operations</vt:lpstr>
      <vt:lpstr>Bit-wise operations</vt:lpstr>
      <vt:lpstr>Bit-wise operations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Conditional operator ( ? : )</vt:lpstr>
      <vt:lpstr>Conditional operator ( ? : )</vt:lpstr>
      <vt:lpstr>Formatting output</vt:lpstr>
      <vt:lpstr>Formatting output</vt:lpstr>
      <vt:lpstr>其它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 </dc:creator>
  <cp:lastModifiedBy>Cong</cp:lastModifiedBy>
  <cp:revision>308</cp:revision>
  <dcterms:created xsi:type="dcterms:W3CDTF">2012-10-20T01:50:09Z</dcterms:created>
  <dcterms:modified xsi:type="dcterms:W3CDTF">2013-10-13T06:54:24Z</dcterms:modified>
</cp:coreProperties>
</file>