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2" r:id="rId3"/>
    <p:sldId id="264" r:id="rId4"/>
    <p:sldId id="263" r:id="rId5"/>
    <p:sldId id="265" r:id="rId6"/>
    <p:sldId id="266" r:id="rId7"/>
    <p:sldId id="267" r:id="rId8"/>
    <p:sldId id="268" r:id="rId9"/>
    <p:sldId id="269" r:id="rId10"/>
    <p:sldId id="287" r:id="rId11"/>
    <p:sldId id="271" r:id="rId12"/>
    <p:sldId id="272" r:id="rId13"/>
    <p:sldId id="277" r:id="rId14"/>
    <p:sldId id="279" r:id="rId15"/>
    <p:sldId id="281" r:id="rId16"/>
    <p:sldId id="278" r:id="rId17"/>
    <p:sldId id="274" r:id="rId18"/>
    <p:sldId id="288" r:id="rId19"/>
    <p:sldId id="290" r:id="rId20"/>
    <p:sldId id="282" r:id="rId21"/>
    <p:sldId id="291" r:id="rId22"/>
    <p:sldId id="284" r:id="rId23"/>
    <p:sldId id="292" r:id="rId24"/>
    <p:sldId id="293" r:id="rId25"/>
    <p:sldId id="294" r:id="rId26"/>
    <p:sldId id="285" r:id="rId27"/>
    <p:sldId id="295" r:id="rId28"/>
    <p:sldId id="297" r:id="rId29"/>
    <p:sldId id="296" r:id="rId30"/>
    <p:sldId id="299" r:id="rId31"/>
    <p:sldId id="298" r:id="rId32"/>
    <p:sldId id="286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58" autoAdjust="0"/>
    <p:restoredTop sz="99336" autoAdjust="0"/>
  </p:normalViewPr>
  <p:slideViewPr>
    <p:cSldViewPr>
      <p:cViewPr>
        <p:scale>
          <a:sx n="100" d="100"/>
          <a:sy n="100" d="100"/>
        </p:scale>
        <p:origin x="-648" y="-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C128-1759-9044-9C4C-90C5904906F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85E0-156B-A349-9345-5282DEB9327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69DD-4C5C-DA4B-BCAC-8C212DA735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5EED-C654-2B40-A596-99F14A0EC94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B78D-0110-B347-8B7D-67AC21F759F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8554-4CB6-8646-842E-A1F7B9BA19B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7A87-2D35-AB44-918D-76DA6AD4E73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F01C-FFC2-0746-8117-4610DA64AEE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B905-08E4-9C47-8874-15F28CE5E9D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6DCF-F966-B34D-A2A8-8A4FC6CE74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ED06-2158-CE41-84DC-2FB89FD5A7E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  <p:sp>
        <p:nvSpPr>
          <p:cNvPr id="9" name="进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进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图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2B62763E-10F9-CF45-9859-B8124662FBD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e.sysu.edu.cn/cpp3" TargetMode="External"/><Relationship Id="rId3" Type="http://schemas.openxmlformats.org/officeDocument/2006/relationships/hyperlink" Target="http://cse.sysu.edu.cn/fil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.Loop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32560" y="1850064"/>
            <a:ext cx="7406640" cy="378873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Loop</a:t>
            </a:r>
            <a:r>
              <a:rPr lang="en-US" altLang="zh-CN" dirty="0"/>
              <a:t> </a:t>
            </a:r>
            <a:r>
              <a:rPr lang="zh-CN" altLang="en-US" dirty="0" smtClean="0"/>
              <a:t>循环</a:t>
            </a:r>
            <a:endParaRPr lang="en-US" altLang="zh-CN" dirty="0"/>
          </a:p>
          <a:p>
            <a:r>
              <a:rPr lang="en-US" altLang="zh-CN" dirty="0" smtClean="0"/>
              <a:t>Loop variable </a:t>
            </a:r>
            <a:r>
              <a:rPr lang="zh-CN" altLang="en-US" dirty="0" smtClean="0"/>
              <a:t>循环变量</a:t>
            </a:r>
            <a:endParaRPr lang="en-US" altLang="zh-CN" dirty="0"/>
          </a:p>
          <a:p>
            <a:r>
              <a:rPr lang="en-US" altLang="zh-CN" dirty="0" smtClean="0"/>
              <a:t>Loop condition </a:t>
            </a:r>
            <a:r>
              <a:rPr lang="zh-CN" altLang="en-US" dirty="0" smtClean="0"/>
              <a:t>循环条件</a:t>
            </a:r>
            <a:endParaRPr lang="en-US" altLang="zh-CN" dirty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语言有那三种循环语句</a:t>
            </a:r>
            <a:endParaRPr lang="en-US" altLang="zh-CN" dirty="0" smtClean="0"/>
          </a:p>
          <a:p>
            <a:r>
              <a:rPr lang="en-US" altLang="zh-CN" dirty="0" smtClean="0"/>
              <a:t>Simple Array </a:t>
            </a:r>
            <a:r>
              <a:rPr lang="zh-CN" altLang="en-US" dirty="0" smtClean="0"/>
              <a:t>数组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 loop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Revisit iteration variable</a:t>
            </a:r>
          </a:p>
          <a:p>
            <a:pPr lvl="1"/>
            <a:r>
              <a:rPr kumimoji="1" lang="en-US" altLang="zh-CN" dirty="0" smtClean="0"/>
              <a:t>Often require at least one for each iteration</a:t>
            </a:r>
          </a:p>
          <a:p>
            <a:pPr lvl="2"/>
            <a:r>
              <a:rPr kumimoji="1" lang="en-US" altLang="zh-CN" dirty="0" smtClean="0"/>
              <a:t>They are useful only inside the iteration</a:t>
            </a:r>
          </a:p>
          <a:p>
            <a:pPr lvl="1"/>
            <a:r>
              <a:rPr kumimoji="1" lang="en-US" altLang="zh-CN" dirty="0" smtClean="0"/>
              <a:t>Require the following routine operations</a:t>
            </a:r>
          </a:p>
          <a:p>
            <a:pPr lvl="2"/>
            <a:r>
              <a:rPr kumimoji="1" lang="en-US" altLang="zh-CN" dirty="0" smtClean="0"/>
              <a:t>Initialization</a:t>
            </a:r>
          </a:p>
          <a:p>
            <a:pPr lvl="2"/>
            <a:r>
              <a:rPr kumimoji="1" lang="en-US" altLang="zh-CN" dirty="0" smtClean="0"/>
              <a:t>Testing</a:t>
            </a:r>
          </a:p>
          <a:p>
            <a:pPr lvl="2"/>
            <a:r>
              <a:rPr kumimoji="1" lang="en-US" altLang="zh-CN" dirty="0" smtClean="0"/>
              <a:t>Evaluation</a:t>
            </a:r>
          </a:p>
          <a:p>
            <a:pPr lvl="1"/>
            <a:r>
              <a:rPr kumimoji="1" lang="en-US" altLang="zh-CN" dirty="0" smtClean="0"/>
              <a:t>This operations are separated and easily forgotten</a:t>
            </a:r>
          </a:p>
          <a:p>
            <a:pPr lvl="2"/>
            <a:r>
              <a:rPr kumimoji="1" lang="en-US" altLang="zh-CN" dirty="0" smtClean="0"/>
              <a:t>Is there a way to put them together?</a:t>
            </a:r>
          </a:p>
        </p:txBody>
      </p:sp>
    </p:spTree>
    <p:extLst>
      <p:ext uri="{BB962C8B-B14F-4D97-AF65-F5344CB8AC3E}">
        <p14:creationId xmlns:p14="http://schemas.microsoft.com/office/powerpoint/2010/main" val="1133166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For-loop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语法</a:t>
            </a:r>
            <a:r>
              <a:rPr kumimoji="1" lang="en-US" altLang="zh-CN" dirty="0"/>
              <a:t> </a:t>
            </a:r>
            <a:r>
              <a:rPr kumimoji="1" lang="en-US" altLang="zh-CN" dirty="0" smtClean="0">
                <a:solidFill>
                  <a:srgbClr val="3366FF"/>
                </a:solidFill>
              </a:rPr>
              <a:t>for</a:t>
            </a:r>
            <a:r>
              <a:rPr kumimoji="1" lang="en-US" altLang="zh-CN" dirty="0" smtClean="0"/>
              <a:t> (</a:t>
            </a:r>
            <a:r>
              <a:rPr kumimoji="1" lang="en-US" altLang="zh-CN" i="1" dirty="0" err="1" smtClean="0">
                <a:solidFill>
                  <a:srgbClr val="7F7F7F"/>
                </a:solidFill>
              </a:rPr>
              <a:t>init-exp</a:t>
            </a:r>
            <a:r>
              <a:rPr kumimoji="1" lang="en-US" altLang="zh-CN" dirty="0" smtClean="0"/>
              <a:t>; </a:t>
            </a:r>
            <a:r>
              <a:rPr kumimoji="1" lang="en-US" altLang="zh-CN" i="1" dirty="0" err="1" smtClean="0">
                <a:solidFill>
                  <a:srgbClr val="7F7F7F"/>
                </a:solidFill>
              </a:rPr>
              <a:t>bool-exp</a:t>
            </a:r>
            <a:r>
              <a:rPr kumimoji="1" lang="en-US" altLang="zh-CN" dirty="0" smtClean="0"/>
              <a:t>; </a:t>
            </a:r>
            <a:r>
              <a:rPr kumimoji="1" lang="en-US" altLang="zh-CN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eval-exp</a:t>
            </a:r>
            <a:r>
              <a:rPr kumimoji="1" lang="en-US" altLang="zh-CN" dirty="0" smtClean="0"/>
              <a:t>) </a:t>
            </a:r>
            <a:r>
              <a:rPr kumimoji="1"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block</a:t>
            </a:r>
          </a:p>
          <a:p>
            <a:pPr lvl="1"/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loop</a:t>
            </a:r>
            <a:r>
              <a:rPr kumimoji="1" lang="zh-CN" altLang="en-US" dirty="0" smtClean="0"/>
              <a:t>多次执行</a:t>
            </a:r>
            <a:r>
              <a:rPr kumimoji="1"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block</a:t>
            </a:r>
            <a:r>
              <a:rPr kumimoji="1" lang="zh-CN" altLang="en-US" dirty="0" smtClean="0"/>
              <a:t>里的语句</a:t>
            </a:r>
            <a:endParaRPr kumimoji="1" lang="en-US" altLang="zh-CN" dirty="0" smtClean="0"/>
          </a:p>
          <a:p>
            <a:pPr lvl="1"/>
            <a:r>
              <a:rPr kumimoji="1" lang="en-US" altLang="zh-CN" i="1" dirty="0" err="1" smtClean="0">
                <a:solidFill>
                  <a:srgbClr val="7F7F7F"/>
                </a:solidFill>
              </a:rPr>
              <a:t>init-exp</a:t>
            </a:r>
            <a:r>
              <a:rPr kumimoji="1" lang="en-US" altLang="zh-CN" i="1" dirty="0" smtClean="0">
                <a:solidFill>
                  <a:srgbClr val="7F7F7F"/>
                </a:solidFill>
              </a:rPr>
              <a:t> </a:t>
            </a:r>
            <a:r>
              <a:rPr kumimoji="1" lang="zh-CN" altLang="en-US" dirty="0" smtClean="0"/>
              <a:t>用于初始化循环变量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在进入第一次循环之前执行，仅执行一次</a:t>
            </a:r>
            <a:endParaRPr kumimoji="1" lang="en-US" altLang="zh-CN" dirty="0" smtClean="0"/>
          </a:p>
          <a:p>
            <a:pPr lvl="1"/>
            <a:r>
              <a:rPr kumimoji="1" lang="en-US" altLang="zh-CN" i="1" dirty="0" err="1" smtClean="0">
                <a:solidFill>
                  <a:srgbClr val="7F7F7F"/>
                </a:solidFill>
              </a:rPr>
              <a:t>bool-exp</a:t>
            </a:r>
            <a:r>
              <a:rPr kumimoji="1" lang="en-US" altLang="zh-CN" i="1" dirty="0" smtClean="0">
                <a:solidFill>
                  <a:srgbClr val="7F7F7F"/>
                </a:solidFill>
              </a:rPr>
              <a:t> </a:t>
            </a:r>
            <a:r>
              <a:rPr kumimoji="1" lang="zh-CN" altLang="en-US" dirty="0" smtClean="0"/>
              <a:t>判断循环是否继续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在每次进入循环前判断</a:t>
            </a:r>
            <a:endParaRPr kumimoji="1" lang="en-US" altLang="zh-CN" dirty="0" smtClean="0"/>
          </a:p>
          <a:p>
            <a:pPr lvl="1"/>
            <a:r>
              <a:rPr kumimoji="1" lang="en-US" altLang="zh-CN" i="1" dirty="0" err="1" smtClean="0">
                <a:solidFill>
                  <a:srgbClr val="7F7F7F"/>
                </a:solidFill>
              </a:rPr>
              <a:t>eval-exp</a:t>
            </a:r>
            <a:r>
              <a:rPr kumimoji="1" lang="en-US" altLang="zh-CN" i="1" dirty="0" smtClean="0">
                <a:solidFill>
                  <a:srgbClr val="7F7F7F"/>
                </a:solidFill>
              </a:rPr>
              <a:t> </a:t>
            </a:r>
            <a:r>
              <a:rPr kumimoji="1" lang="zh-CN" altLang="en-US" dirty="0" smtClean="0"/>
              <a:t>给循环变量赋新值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在每次进入循环后赋值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f</a:t>
            </a:r>
            <a:r>
              <a:rPr kumimoji="1" lang="en-US" altLang="zh-CN" dirty="0" smtClean="0"/>
              <a:t>or-loop</a:t>
            </a:r>
            <a:r>
              <a:rPr kumimoji="1" lang="zh-CN" altLang="en-US" dirty="0" smtClean="0"/>
              <a:t>最为</a:t>
            </a:r>
            <a:r>
              <a:rPr kumimoji="1" lang="zh-CN" altLang="en-US" dirty="0"/>
              <a:t>常用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它为常用的循环变量的操作提供了</a:t>
            </a:r>
            <a:r>
              <a:rPr kumimoji="1" lang="zh-CN" altLang="en-US" dirty="0" smtClean="0"/>
              <a:t>便利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5336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For-loop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kumimoji="1" lang="zh-CN" altLang="en-US" dirty="0" smtClean="0"/>
              <a:t>例子</a:t>
            </a:r>
            <a:r>
              <a:rPr kumimoji="1" lang="en-US" altLang="zh-CN" dirty="0" smtClean="0"/>
              <a:t>1: </a:t>
            </a:r>
            <a:r>
              <a:rPr kumimoji="1" lang="zh-CN" altLang="en-US" dirty="0" smtClean="0"/>
              <a:t>计算</a:t>
            </a:r>
            <a:r>
              <a:rPr kumimoji="1" lang="en-US" altLang="zh-CN" dirty="0"/>
              <a:t>1+2+…</a:t>
            </a:r>
            <a:r>
              <a:rPr kumimoji="1" lang="en-US" altLang="zh-CN" dirty="0" smtClean="0"/>
              <a:t>+n</a:t>
            </a:r>
            <a:r>
              <a:rPr kumimoji="1" lang="zh-CN" altLang="en-US" dirty="0" smtClean="0"/>
              <a:t>的和</a:t>
            </a:r>
            <a:endParaRPr kumimoji="1" lang="en-US" altLang="zh-CN" dirty="0" smtClean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kumimoji="1" lang="zh-CN" altLang="en-US" dirty="0" smtClean="0"/>
              <a:t>以下</a:t>
            </a:r>
            <a:r>
              <a:rPr kumimoji="1" lang="en-US" altLang="zh-CN" dirty="0" smtClean="0"/>
              <a:t>while-loop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for-loop</a:t>
            </a:r>
            <a:r>
              <a:rPr kumimoji="1" lang="zh-CN" altLang="en-US" dirty="0" smtClean="0"/>
              <a:t>程序完全相同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6" name="图片 5" descr="屏幕快照 2012-10-29 下午3.35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286000"/>
            <a:ext cx="2895600" cy="2087217"/>
          </a:xfrm>
          <a:prstGeom prst="rect">
            <a:avLst/>
          </a:prstGeom>
        </p:spPr>
      </p:pic>
      <p:pic>
        <p:nvPicPr>
          <p:cNvPr id="8" name="图片 7" descr="屏幕快照 2012-10-29 下午3.38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495800"/>
            <a:ext cx="4648200" cy="183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62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For-loop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kumimoji="1" lang="en-US" altLang="zh-CN" dirty="0" smtClean="0"/>
              <a:t>for-loop</a:t>
            </a:r>
            <a:r>
              <a:rPr kumimoji="1" lang="zh-CN" altLang="en-US" dirty="0" smtClean="0"/>
              <a:t>中经常使用定义在内部的循环变量</a:t>
            </a:r>
            <a:endParaRPr kumimoji="1" lang="en-US" altLang="zh-CN" dirty="0" smtClean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kumimoji="1" lang="en-US" altLang="zh-CN" dirty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kumimoji="1" lang="en-US" altLang="zh-CN" dirty="0" smtClean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kumimoji="1" lang="en-US" altLang="zh-CN" dirty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kumimoji="1" lang="en-US" altLang="zh-CN" dirty="0" smtClean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kumimoji="1" lang="en-US" altLang="zh-CN" dirty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kumimoji="1" lang="en-US" altLang="zh-CN" dirty="0" smtClean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kumimoji="1" lang="en-US" altLang="zh-CN" dirty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kumimoji="1" lang="zh-CN" altLang="en-US" dirty="0" smtClean="0"/>
              <a:t>注意</a:t>
            </a:r>
            <a:r>
              <a:rPr kumimoji="1" lang="en-US" altLang="zh-CN" dirty="0" smtClean="0"/>
              <a:t>: for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loop</a:t>
            </a:r>
            <a:r>
              <a:rPr kumimoji="1" lang="zh-CN" altLang="en-US" dirty="0" smtClean="0"/>
              <a:t>中的赋值语句可以是任意的赋值语句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 descr="屏幕快照 2013-10-19 下午8.41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57400"/>
            <a:ext cx="6426646" cy="1714619"/>
          </a:xfrm>
          <a:prstGeom prst="rect">
            <a:avLst/>
          </a:prstGeom>
        </p:spPr>
      </p:pic>
      <p:pic>
        <p:nvPicPr>
          <p:cNvPr id="6" name="图片 5" descr="屏幕快照 2013-10-19 下午8.42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038600"/>
            <a:ext cx="7150596" cy="139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26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For-loop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kumimoji="1" lang="en-US" altLang="zh-CN" dirty="0" smtClean="0"/>
              <a:t>The </a:t>
            </a:r>
            <a:r>
              <a:rPr kumimoji="1" lang="en-US" altLang="zh-CN" i="1" dirty="0" smtClean="0">
                <a:solidFill>
                  <a:schemeClr val="accent6"/>
                </a:solidFill>
              </a:rPr>
              <a:t>offset-by-one error</a:t>
            </a:r>
            <a:endParaRPr kumimoji="1" lang="en-US" altLang="zh-CN" i="1" dirty="0">
              <a:solidFill>
                <a:schemeClr val="accent6"/>
              </a:solidFill>
            </a:endParaRPr>
          </a:p>
          <a:p>
            <a:pPr lvl="1"/>
            <a:r>
              <a:rPr kumimoji="1" lang="zh-CN" altLang="en-US" dirty="0" smtClean="0"/>
              <a:t>以下程序中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&lt;=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误写成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&lt;</a:t>
            </a:r>
            <a:endParaRPr kumimoji="1" lang="en-US" altLang="zh-CN" dirty="0">
              <a:solidFill>
                <a:srgbClr val="475A8D"/>
              </a:solidFill>
            </a:endParaRPr>
          </a:p>
          <a:p>
            <a:pPr lvl="1"/>
            <a:endParaRPr kumimoji="1" lang="en-US" altLang="zh-CN" dirty="0" smtClean="0">
              <a:solidFill>
                <a:srgbClr val="475A8D"/>
              </a:solidFill>
            </a:endParaRPr>
          </a:p>
          <a:p>
            <a:pPr lvl="1"/>
            <a:endParaRPr kumimoji="1" lang="en-US" altLang="zh-CN" dirty="0">
              <a:solidFill>
                <a:srgbClr val="475A8D"/>
              </a:solidFill>
            </a:endParaRPr>
          </a:p>
          <a:p>
            <a:pPr lvl="1"/>
            <a:endParaRPr kumimoji="1" lang="en-US" altLang="zh-CN" dirty="0" smtClean="0">
              <a:solidFill>
                <a:srgbClr val="475A8D"/>
              </a:solidFill>
            </a:endParaRPr>
          </a:p>
        </p:txBody>
      </p:sp>
      <p:pic>
        <p:nvPicPr>
          <p:cNvPr id="4" name="图片 3" descr="屏幕快照 2012-10-29 下午3.36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514601"/>
            <a:ext cx="5638800" cy="161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87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For-loop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>
                <a:solidFill>
                  <a:srgbClr val="000000"/>
                </a:solidFill>
              </a:rPr>
              <a:t>循环变量更常见的操作方法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rgbClr val="000000"/>
                </a:solidFill>
              </a:rPr>
              <a:t>循环</a:t>
            </a:r>
            <a:r>
              <a:rPr kumimoji="1" lang="en-US" altLang="zh-CN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i="1" dirty="0" smtClean="0">
                <a:solidFill>
                  <a:schemeClr val="accent6"/>
                </a:solidFill>
              </a:rPr>
              <a:t>n</a:t>
            </a:r>
            <a:r>
              <a:rPr kumimoji="1" lang="en-US" altLang="zh-CN" i="1" dirty="0" smtClean="0">
                <a:solidFill>
                  <a:srgbClr val="000000"/>
                </a:solidFill>
              </a:rPr>
              <a:t> </a:t>
            </a:r>
            <a:r>
              <a:rPr kumimoji="1" lang="zh-CN" altLang="en-US" dirty="0" smtClean="0">
                <a:solidFill>
                  <a:srgbClr val="000000"/>
                </a:solidFill>
              </a:rPr>
              <a:t>次时，</a:t>
            </a:r>
            <a:r>
              <a:rPr kumimoji="1" lang="en-US" altLang="zh-CN" i="1" dirty="0" err="1" smtClean="0">
                <a:solidFill>
                  <a:srgbClr val="475A8D"/>
                </a:solidFill>
              </a:rPr>
              <a:t>i</a:t>
            </a:r>
            <a:r>
              <a:rPr kumimoji="1" lang="en-US" altLang="zh-CN" i="1" dirty="0" smtClean="0">
                <a:solidFill>
                  <a:srgbClr val="000000"/>
                </a:solidFill>
              </a:rPr>
              <a:t> </a:t>
            </a:r>
            <a:r>
              <a:rPr kumimoji="1" lang="zh-CN" altLang="en-US" dirty="0" smtClean="0">
                <a:solidFill>
                  <a:srgbClr val="000000"/>
                </a:solidFill>
              </a:rPr>
              <a:t>从</a:t>
            </a:r>
            <a:r>
              <a:rPr kumimoji="1" lang="en-US" altLang="zh-CN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i="1" dirty="0" smtClean="0">
                <a:solidFill>
                  <a:srgbClr val="475A8D"/>
                </a:solidFill>
              </a:rPr>
              <a:t>0</a:t>
            </a:r>
            <a:r>
              <a:rPr kumimoji="1" lang="en-US" altLang="zh-CN" i="1" dirty="0" smtClean="0">
                <a:solidFill>
                  <a:srgbClr val="000000"/>
                </a:solidFill>
              </a:rPr>
              <a:t> </a:t>
            </a:r>
            <a:r>
              <a:rPr kumimoji="1" lang="zh-CN" altLang="en-US" dirty="0" smtClean="0">
                <a:solidFill>
                  <a:srgbClr val="000000"/>
                </a:solidFill>
              </a:rPr>
              <a:t>变化到</a:t>
            </a:r>
            <a:r>
              <a:rPr kumimoji="1" lang="en-US" altLang="zh-CN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i="1" dirty="0" smtClean="0">
                <a:solidFill>
                  <a:srgbClr val="475A8D"/>
                </a:solidFill>
              </a:rPr>
              <a:t>n-1</a:t>
            </a:r>
          </a:p>
          <a:p>
            <a:pPr lvl="1"/>
            <a:endParaRPr kumimoji="1" lang="en-US" altLang="zh-CN" i="1" dirty="0">
              <a:solidFill>
                <a:srgbClr val="475A8D"/>
              </a:solidFill>
            </a:endParaRPr>
          </a:p>
          <a:p>
            <a:pPr lvl="1"/>
            <a:endParaRPr kumimoji="1" lang="en-US" altLang="zh-CN" i="1" dirty="0" smtClean="0">
              <a:solidFill>
                <a:srgbClr val="475A8D"/>
              </a:solidFill>
            </a:endParaRPr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 smtClean="0"/>
              <a:t>或者</a:t>
            </a:r>
            <a:r>
              <a:rPr kumimoji="1" lang="en-US" altLang="zh-CN" dirty="0" smtClean="0"/>
              <a:t> </a:t>
            </a:r>
            <a:r>
              <a:rPr kumimoji="1" lang="en-US" altLang="zh-CN" i="1" dirty="0" err="1" smtClean="0">
                <a:solidFill>
                  <a:srgbClr val="475A8D"/>
                </a:solidFill>
              </a:rPr>
              <a:t>i</a:t>
            </a:r>
            <a:r>
              <a:rPr kumimoji="1" lang="en-US" altLang="zh-CN" i="1" dirty="0" smtClean="0">
                <a:solidFill>
                  <a:srgbClr val="000000"/>
                </a:solidFill>
              </a:rPr>
              <a:t> </a:t>
            </a:r>
            <a:r>
              <a:rPr kumimoji="1" lang="zh-CN" altLang="en-US" dirty="0">
                <a:solidFill>
                  <a:srgbClr val="000000"/>
                </a:solidFill>
              </a:rPr>
              <a:t>从</a:t>
            </a:r>
            <a:r>
              <a:rPr kumimoji="1" lang="en-US" altLang="zh-CN" dirty="0">
                <a:solidFill>
                  <a:srgbClr val="000000"/>
                </a:solidFill>
              </a:rPr>
              <a:t> </a:t>
            </a:r>
            <a:r>
              <a:rPr kumimoji="1" lang="en-US" altLang="zh-CN" i="1" dirty="0">
                <a:solidFill>
                  <a:srgbClr val="475A8D"/>
                </a:solidFill>
              </a:rPr>
              <a:t>n-</a:t>
            </a:r>
            <a:r>
              <a:rPr kumimoji="1" lang="en-US" altLang="zh-CN" i="1" dirty="0" smtClean="0">
                <a:solidFill>
                  <a:srgbClr val="475A8D"/>
                </a:solidFill>
              </a:rPr>
              <a:t>1</a:t>
            </a:r>
            <a:r>
              <a:rPr kumimoji="1" lang="en-US" altLang="zh-CN" i="1" dirty="0" smtClean="0">
                <a:solidFill>
                  <a:srgbClr val="000000"/>
                </a:solidFill>
              </a:rPr>
              <a:t> </a:t>
            </a:r>
            <a:r>
              <a:rPr kumimoji="1" lang="zh-CN" altLang="en-US" dirty="0">
                <a:solidFill>
                  <a:srgbClr val="000000"/>
                </a:solidFill>
              </a:rPr>
              <a:t>变化</a:t>
            </a:r>
            <a:r>
              <a:rPr kumimoji="1" lang="zh-CN" altLang="en-US" dirty="0" smtClean="0">
                <a:solidFill>
                  <a:srgbClr val="000000"/>
                </a:solidFill>
              </a:rPr>
              <a:t>到</a:t>
            </a:r>
            <a:r>
              <a:rPr kumimoji="1" lang="en-US" altLang="zh-CN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i="1" dirty="0" smtClean="0">
                <a:solidFill>
                  <a:srgbClr val="475A8D"/>
                </a:solidFill>
              </a:rPr>
              <a:t>0</a:t>
            </a:r>
          </a:p>
          <a:p>
            <a:pPr lvl="1"/>
            <a:endParaRPr kumimoji="1" lang="en-US" altLang="zh-CN" i="1" dirty="0">
              <a:solidFill>
                <a:srgbClr val="475A8D"/>
              </a:solidFill>
            </a:endParaRPr>
          </a:p>
          <a:p>
            <a:pPr lvl="1"/>
            <a:endParaRPr kumimoji="1" lang="en-US" altLang="zh-CN" i="1" dirty="0" smtClean="0">
              <a:solidFill>
                <a:srgbClr val="475A8D"/>
              </a:solidFill>
            </a:endParaRPr>
          </a:p>
          <a:p>
            <a:pPr lvl="1"/>
            <a:endParaRPr kumimoji="1" lang="en-US" altLang="zh-CN" dirty="0">
              <a:solidFill>
                <a:srgbClr val="000000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rgbClr val="000000"/>
                </a:solidFill>
              </a:rPr>
              <a:t>原因</a:t>
            </a:r>
            <a:r>
              <a:rPr kumimoji="1" lang="en-US" altLang="zh-CN" dirty="0" smtClean="0">
                <a:solidFill>
                  <a:srgbClr val="000000"/>
                </a:solidFill>
              </a:rPr>
              <a:t>: C</a:t>
            </a:r>
            <a:r>
              <a:rPr kumimoji="1" lang="zh-CN" altLang="en-US" dirty="0" smtClean="0">
                <a:solidFill>
                  <a:srgbClr val="000000"/>
                </a:solidFill>
              </a:rPr>
              <a:t>语言中数组下标从</a:t>
            </a:r>
            <a:r>
              <a:rPr kumimoji="1" lang="en-US" altLang="zh-CN" dirty="0" smtClean="0">
                <a:solidFill>
                  <a:srgbClr val="000000"/>
                </a:solidFill>
              </a:rPr>
              <a:t>0</a:t>
            </a:r>
            <a:r>
              <a:rPr kumimoji="1" lang="zh-CN" altLang="en-US" dirty="0" smtClean="0">
                <a:solidFill>
                  <a:srgbClr val="000000"/>
                </a:solidFill>
              </a:rPr>
              <a:t>开始计算</a:t>
            </a:r>
            <a:endParaRPr kumimoji="1" lang="en-US" altLang="zh-CN" dirty="0">
              <a:solidFill>
                <a:srgbClr val="000000"/>
              </a:solidFill>
            </a:endParaRPr>
          </a:p>
          <a:p>
            <a:pPr lvl="1"/>
            <a:endParaRPr kumimoji="1" lang="en-US" altLang="zh-CN" dirty="0" smtClean="0">
              <a:solidFill>
                <a:srgbClr val="475A8D"/>
              </a:solidFill>
            </a:endParaRPr>
          </a:p>
          <a:p>
            <a:pPr lvl="1"/>
            <a:endParaRPr kumimoji="1" lang="en-US" altLang="zh-CN" dirty="0">
              <a:solidFill>
                <a:srgbClr val="475A8D"/>
              </a:solidFill>
            </a:endParaRPr>
          </a:p>
          <a:p>
            <a:pPr lvl="1"/>
            <a:endParaRPr kumimoji="1" lang="en-US" altLang="zh-CN" dirty="0" smtClean="0">
              <a:solidFill>
                <a:srgbClr val="475A8D"/>
              </a:solidFill>
            </a:endParaRPr>
          </a:p>
        </p:txBody>
      </p:sp>
      <p:pic>
        <p:nvPicPr>
          <p:cNvPr id="6" name="图片 5" descr="屏幕快照 2012-10-29 下午4.14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514600"/>
            <a:ext cx="6096000" cy="1046787"/>
          </a:xfrm>
          <a:prstGeom prst="rect">
            <a:avLst/>
          </a:prstGeom>
        </p:spPr>
      </p:pic>
      <p:pic>
        <p:nvPicPr>
          <p:cNvPr id="7" name="图片 6" descr="屏幕快照 2012-10-29 下午4.16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267200"/>
            <a:ext cx="6934200" cy="10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81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For-loop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g++ 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 VC </a:t>
            </a:r>
            <a:r>
              <a:rPr kumimoji="1" lang="zh-CN" altLang="en-US" dirty="0" smtClean="0"/>
              <a:t>的一个明显差别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g++</a:t>
            </a:r>
            <a:r>
              <a:rPr kumimoji="1" lang="zh-CN" altLang="en-US" dirty="0" smtClean="0"/>
              <a:t>中循环变量</a:t>
            </a:r>
            <a:r>
              <a:rPr kumimoji="1" lang="en-US" altLang="zh-CN" i="1" dirty="0" err="1" smtClean="0"/>
              <a:t>i</a:t>
            </a:r>
            <a:r>
              <a:rPr kumimoji="1" lang="zh-CN" altLang="en-US" dirty="0" smtClean="0"/>
              <a:t>属于</a:t>
            </a:r>
            <a:r>
              <a:rPr kumimoji="1" lang="en-US" altLang="zh-CN" dirty="0" smtClean="0"/>
              <a:t>for-loop</a:t>
            </a:r>
            <a:r>
              <a:rPr kumimoji="1" lang="zh-CN" altLang="en-US" dirty="0" smtClean="0"/>
              <a:t>块中的变量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VC</a:t>
            </a:r>
            <a:r>
              <a:rPr kumimoji="1" lang="zh-CN" altLang="en-US" dirty="0" smtClean="0"/>
              <a:t>中</a:t>
            </a:r>
            <a:r>
              <a:rPr kumimoji="1" lang="en-US" altLang="zh-CN" i="1" dirty="0" err="1" smtClean="0"/>
              <a:t>i</a:t>
            </a:r>
            <a:r>
              <a:rPr kumimoji="1" lang="zh-CN" altLang="en-US" dirty="0" smtClean="0"/>
              <a:t>属于</a:t>
            </a:r>
            <a:r>
              <a:rPr kumimoji="1" lang="en-US" altLang="zh-CN" dirty="0"/>
              <a:t>for-</a:t>
            </a:r>
            <a:r>
              <a:rPr kumimoji="1" lang="en-US" altLang="zh-CN" dirty="0" smtClean="0"/>
              <a:t>loop</a:t>
            </a:r>
            <a:r>
              <a:rPr kumimoji="1" lang="zh-CN" altLang="en-US" dirty="0" smtClean="0"/>
              <a:t>外层块的变量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VC</a:t>
            </a:r>
            <a:r>
              <a:rPr kumimoji="1" lang="zh-CN" altLang="en-US" dirty="0" smtClean="0"/>
              <a:t>中第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行处会会出现变量重定义的错误</a:t>
            </a:r>
            <a:endParaRPr kumimoji="1" lang="en-US" altLang="zh-CN" dirty="0" smtClean="0"/>
          </a:p>
        </p:txBody>
      </p:sp>
      <p:pic>
        <p:nvPicPr>
          <p:cNvPr id="4" name="图片 3" descr="屏幕快照 2012-10-29 下午3.58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581400"/>
            <a:ext cx="6400800" cy="316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65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For-loop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>
            <a:normAutofit lnSpcReduction="10000"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kumimoji="1" lang="en-US" altLang="zh-CN" dirty="0" smtClean="0"/>
              <a:t>For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loop </a:t>
            </a:r>
            <a:r>
              <a:rPr kumimoji="1" lang="zh-CN" altLang="en-US" dirty="0" smtClean="0"/>
              <a:t>中由分号</a:t>
            </a:r>
            <a:r>
              <a:rPr kumimoji="1" lang="en-US" altLang="zh-CN" dirty="0" smtClean="0"/>
              <a:t>(;) </a:t>
            </a:r>
            <a:r>
              <a:rPr kumimoji="1" lang="zh-CN" altLang="en-US" dirty="0" smtClean="0"/>
              <a:t>隔开的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个部分均可为空</a:t>
            </a:r>
            <a:endParaRPr kumimoji="1" lang="en-US" altLang="zh-CN" dirty="0" smtClean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kumimoji="1" lang="en-US" altLang="zh-CN" dirty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kumimoji="1" lang="en-US" altLang="zh-CN" dirty="0" smtClean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kumimoji="1" lang="en-US" altLang="zh-CN" dirty="0"/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kumimoji="1" lang="en-US" altLang="zh-CN" dirty="0" smtClean="0"/>
              <a:t>		</a:t>
            </a:r>
            <a:r>
              <a:rPr kumimoji="1" lang="zh-CN" altLang="en-US" dirty="0" smtClean="0"/>
              <a:t>相当于</a:t>
            </a:r>
            <a:endParaRPr kumimoji="1" lang="en-US" altLang="zh-CN" dirty="0" smtClean="0"/>
          </a:p>
          <a:p>
            <a:pPr marL="82296" lvl="1" indent="0">
              <a:spcBef>
                <a:spcPts val="600"/>
              </a:spcBef>
              <a:buSzPct val="80000"/>
              <a:buNone/>
            </a:pPr>
            <a:endParaRPr kumimoji="1" lang="en-US" altLang="zh-CN" dirty="0"/>
          </a:p>
          <a:p>
            <a:pPr marL="82296" lvl="1" indent="0">
              <a:spcBef>
                <a:spcPts val="600"/>
              </a:spcBef>
              <a:buSzPct val="80000"/>
              <a:buNone/>
            </a:pPr>
            <a:endParaRPr kumimoji="1" lang="en-US" altLang="zh-CN" dirty="0" smtClean="0"/>
          </a:p>
          <a:p>
            <a:pPr marL="82296" lvl="1" indent="0">
              <a:spcBef>
                <a:spcPts val="600"/>
              </a:spcBef>
              <a:buSzPct val="80000"/>
              <a:buNone/>
            </a:pPr>
            <a:endParaRPr kumimoji="1" lang="en-US" altLang="zh-CN" dirty="0"/>
          </a:p>
          <a:p>
            <a:pPr marL="82296" lvl="1" indent="0">
              <a:spcBef>
                <a:spcPts val="600"/>
              </a:spcBef>
              <a:buSzPct val="80000"/>
              <a:buNone/>
            </a:pPr>
            <a:endParaRPr kumimoji="1" lang="en-US" altLang="zh-CN" dirty="0" smtClean="0"/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分号不能省略</a:t>
            </a:r>
            <a:endParaRPr kumimoji="1" lang="en-US" altLang="zh-CN" dirty="0" smtClean="0"/>
          </a:p>
        </p:txBody>
      </p:sp>
      <p:pic>
        <p:nvPicPr>
          <p:cNvPr id="4" name="图片 3" descr="屏幕快照 2013-10-19 下午3.14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209800"/>
            <a:ext cx="5372473" cy="1041472"/>
          </a:xfrm>
          <a:prstGeom prst="rect">
            <a:avLst/>
          </a:prstGeom>
        </p:spPr>
      </p:pic>
      <p:pic>
        <p:nvPicPr>
          <p:cNvPr id="6" name="图片 5" descr="屏幕快照 2013-10-19 下午3.16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038600"/>
            <a:ext cx="3772162" cy="139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37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For-loop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kumimoji="1" lang="en-US" altLang="zh-CN" dirty="0"/>
              <a:t>For-loop </a:t>
            </a:r>
            <a:r>
              <a:rPr kumimoji="1" lang="zh-CN" altLang="en-US" dirty="0"/>
              <a:t>中由分号</a:t>
            </a:r>
            <a:r>
              <a:rPr kumimoji="1" lang="en-US" altLang="zh-CN" dirty="0"/>
              <a:t>(;) </a:t>
            </a:r>
            <a:r>
              <a:rPr kumimoji="1" lang="zh-CN" altLang="en-US" dirty="0"/>
              <a:t>隔开的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个部分均可为空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循环条件留空相当于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olidFill>
                  <a:srgbClr val="0000FF"/>
                </a:solidFill>
              </a:rPr>
              <a:t>true</a:t>
            </a:r>
            <a:endParaRPr kumimoji="1" lang="en-US" altLang="zh-CN" dirty="0">
              <a:solidFill>
                <a:srgbClr val="000000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rgbClr val="000000"/>
                </a:solidFill>
              </a:rPr>
              <a:t>以下语句相同</a:t>
            </a:r>
            <a:endParaRPr kumimoji="1" lang="en-US" altLang="zh-CN" dirty="0">
              <a:solidFill>
                <a:srgbClr val="000000"/>
              </a:solidFill>
            </a:endParaRPr>
          </a:p>
          <a:p>
            <a:pPr marL="658368" lvl="2" indent="0">
              <a:buNone/>
            </a:pPr>
            <a:endParaRPr kumimoji="1" lang="en-US" altLang="zh-CN" dirty="0" smtClean="0"/>
          </a:p>
          <a:p>
            <a:pPr marL="658368" lvl="2" indent="0">
              <a:buNone/>
            </a:pPr>
            <a:endParaRPr kumimoji="1" lang="en-US" altLang="zh-CN" dirty="0"/>
          </a:p>
        </p:txBody>
      </p:sp>
      <p:pic>
        <p:nvPicPr>
          <p:cNvPr id="4" name="图片 3" descr="屏幕快照 2013-10-19 下午3.14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971800"/>
            <a:ext cx="5503129" cy="1066800"/>
          </a:xfrm>
          <a:prstGeom prst="rect">
            <a:avLst/>
          </a:prstGeom>
        </p:spPr>
      </p:pic>
      <p:pic>
        <p:nvPicPr>
          <p:cNvPr id="5" name="图片 4" descr="屏幕快照 2013-10-19 下午3.20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038600"/>
            <a:ext cx="4953000" cy="1323228"/>
          </a:xfrm>
          <a:prstGeom prst="rect">
            <a:avLst/>
          </a:prstGeom>
        </p:spPr>
      </p:pic>
      <p:pic>
        <p:nvPicPr>
          <p:cNvPr id="6" name="图片 5" descr="屏幕快照 2013-10-19 下午3.22.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334000"/>
            <a:ext cx="4534215" cy="139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74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For-loop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>
            <a:normAutofit lnSpcReduction="10000"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kumimoji="1" lang="en-US" altLang="zh-CN" dirty="0" smtClean="0"/>
              <a:t>For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loop </a:t>
            </a:r>
            <a:r>
              <a:rPr kumimoji="1" lang="zh-CN" altLang="en-US" dirty="0" smtClean="0"/>
              <a:t>中由分号</a:t>
            </a:r>
            <a:r>
              <a:rPr kumimoji="1" lang="en-US" altLang="zh-CN" dirty="0" smtClean="0"/>
              <a:t>(;) </a:t>
            </a:r>
            <a:r>
              <a:rPr kumimoji="1" lang="zh-CN" altLang="en-US" dirty="0" smtClean="0"/>
              <a:t>隔开的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个部分均可为空</a:t>
            </a:r>
            <a:endParaRPr kumimoji="1" lang="en-US" altLang="zh-CN" dirty="0" smtClean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kumimoji="1" lang="en-US" altLang="zh-CN" dirty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kumimoji="1" lang="en-US" altLang="zh-CN" dirty="0" smtClean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kumimoji="1" lang="en-US" altLang="zh-CN" dirty="0"/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kumimoji="1" lang="en-US" altLang="zh-CN" dirty="0" smtClean="0"/>
              <a:t>		</a:t>
            </a:r>
            <a:r>
              <a:rPr kumimoji="1" lang="zh-CN" altLang="en-US" dirty="0" smtClean="0"/>
              <a:t>相当于</a:t>
            </a:r>
            <a:endParaRPr kumimoji="1" lang="en-US" altLang="zh-CN" dirty="0" smtClean="0"/>
          </a:p>
          <a:p>
            <a:pPr marL="82296" lvl="1" indent="0">
              <a:spcBef>
                <a:spcPts val="600"/>
              </a:spcBef>
              <a:buSzPct val="80000"/>
              <a:buNone/>
            </a:pPr>
            <a:endParaRPr kumimoji="1" lang="en-US" altLang="zh-CN" dirty="0"/>
          </a:p>
          <a:p>
            <a:pPr marL="82296" lvl="1" indent="0">
              <a:spcBef>
                <a:spcPts val="600"/>
              </a:spcBef>
              <a:buSzPct val="80000"/>
              <a:buNone/>
            </a:pPr>
            <a:endParaRPr kumimoji="1" lang="en-US" altLang="zh-CN" dirty="0" smtClean="0"/>
          </a:p>
          <a:p>
            <a:pPr marL="82296" lvl="1" indent="0">
              <a:spcBef>
                <a:spcPts val="600"/>
              </a:spcBef>
              <a:buSzPct val="80000"/>
              <a:buNone/>
            </a:pPr>
            <a:endParaRPr kumimoji="1" lang="en-US" altLang="zh-CN" dirty="0"/>
          </a:p>
          <a:p>
            <a:pPr marL="82296" lvl="1" indent="0">
              <a:spcBef>
                <a:spcPts val="600"/>
              </a:spcBef>
              <a:buSzPct val="80000"/>
              <a:buNone/>
            </a:pPr>
            <a:endParaRPr kumimoji="1" lang="en-US" altLang="zh-CN" dirty="0" smtClean="0"/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分号不能省略</a:t>
            </a:r>
            <a:endParaRPr kumimoji="1" lang="en-US" altLang="zh-CN" dirty="0" smtClean="0"/>
          </a:p>
        </p:txBody>
      </p:sp>
      <p:pic>
        <p:nvPicPr>
          <p:cNvPr id="4" name="图片 3" descr="屏幕快照 2013-10-19 下午3.14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209800"/>
            <a:ext cx="5372473" cy="1041472"/>
          </a:xfrm>
          <a:prstGeom prst="rect">
            <a:avLst/>
          </a:prstGeom>
        </p:spPr>
      </p:pic>
      <p:pic>
        <p:nvPicPr>
          <p:cNvPr id="5" name="图片 4" descr="屏幕快照 2013-10-19 下午3.28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962400"/>
            <a:ext cx="4483411" cy="137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30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计算机的特点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只能执行简单指令</a:t>
            </a:r>
            <a:endParaRPr kumimoji="1" lang="en-US" altLang="zh-CN" dirty="0" smtClean="0"/>
          </a:p>
          <a:p>
            <a:r>
              <a:rPr kumimoji="1" lang="zh-CN" altLang="en-US" dirty="0" smtClean="0"/>
              <a:t>执行速度高</a:t>
            </a:r>
            <a:endParaRPr kumimoji="1" lang="en-US" altLang="zh-CN" dirty="0" smtClean="0"/>
          </a:p>
          <a:p>
            <a:r>
              <a:rPr kumimoji="1" lang="zh-CN" altLang="en-US" dirty="0" smtClean="0"/>
              <a:t>执行可靠性高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因此，计算机适合执行的任务为：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逻辑简单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多次运行同一个简单的逻辑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1228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For-loop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/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kumimoji="1" lang="en-US" altLang="zh-CN" dirty="0">
                <a:solidFill>
                  <a:schemeClr val="accent6"/>
                </a:solidFill>
              </a:rPr>
              <a:t>c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ontinue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语句不影响</a:t>
            </a:r>
            <a:r>
              <a:rPr kumimoji="1" lang="en-US" altLang="zh-CN" dirty="0" smtClean="0"/>
              <a:t> </a:t>
            </a:r>
            <a:r>
              <a:rPr kumimoji="1"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kumimoji="1"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kumimoji="1"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loop </a:t>
            </a:r>
            <a:r>
              <a:rPr kumimoji="1" lang="zh-CN" altLang="en-US" dirty="0" smtClean="0"/>
              <a:t>中的</a:t>
            </a:r>
            <a:r>
              <a:rPr kumimoji="1" lang="en-US" altLang="zh-CN" dirty="0" smtClean="0"/>
              <a:t> </a:t>
            </a:r>
            <a:r>
              <a:rPr kumimoji="1" lang="en-US" altLang="zh-CN" i="1" dirty="0" err="1" smtClean="0">
                <a:solidFill>
                  <a:srgbClr val="7F7F7F"/>
                </a:solidFill>
              </a:rPr>
              <a:t>eval-exp</a:t>
            </a:r>
            <a:endParaRPr kumimoji="1" lang="en-US" altLang="zh-CN" i="1" dirty="0" smtClean="0">
              <a:solidFill>
                <a:srgbClr val="7F7F7F"/>
              </a:solidFill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kumimoji="1" lang="zh-CN" altLang="en-US" dirty="0" smtClean="0"/>
              <a:t>以下两程序相同</a:t>
            </a:r>
            <a:endParaRPr kumimoji="1" lang="en-US" altLang="zh-CN" dirty="0" smtClean="0"/>
          </a:p>
        </p:txBody>
      </p:sp>
      <p:pic>
        <p:nvPicPr>
          <p:cNvPr id="4" name="图片 3" descr="屏幕快照 2012-10-29 下午4.40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14600"/>
            <a:ext cx="6400800" cy="1623653"/>
          </a:xfrm>
          <a:prstGeom prst="rect">
            <a:avLst/>
          </a:prstGeom>
        </p:spPr>
      </p:pic>
      <p:pic>
        <p:nvPicPr>
          <p:cNvPr id="6" name="图片 5" descr="屏幕快照 2012-10-29 下午4.41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343400"/>
            <a:ext cx="7722301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3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 loop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Comma expression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You can use multiple iteration variables</a:t>
            </a:r>
          </a:p>
          <a:p>
            <a:pPr lvl="1"/>
            <a:r>
              <a:rPr kumimoji="1" lang="en-US" altLang="zh-CN" dirty="0" smtClean="0"/>
              <a:t>1*9 + 2*8 + 3*7 + 4*6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Suggestion: always avoid multiple iteration variables </a:t>
            </a:r>
            <a:endParaRPr kumimoji="1" lang="zh-CN" altLang="en-US" dirty="0"/>
          </a:p>
        </p:txBody>
      </p:sp>
      <p:pic>
        <p:nvPicPr>
          <p:cNvPr id="8" name="图片 7" descr="屏幕快照 2013-10-19 下午4.02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8600"/>
            <a:ext cx="9144000" cy="975842"/>
          </a:xfrm>
          <a:prstGeom prst="rect">
            <a:avLst/>
          </a:prstGeom>
        </p:spPr>
      </p:pic>
      <p:pic>
        <p:nvPicPr>
          <p:cNvPr id="9" name="图片 8" descr="屏幕快照 2013-10-19 下午4.03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638800"/>
            <a:ext cx="5334370" cy="1054173"/>
          </a:xfrm>
          <a:prstGeom prst="rect">
            <a:avLst/>
          </a:prstGeom>
        </p:spPr>
      </p:pic>
      <p:pic>
        <p:nvPicPr>
          <p:cNvPr id="4" name="图片 3" descr="屏幕快照 2013-10-24 上午9.14.4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81200"/>
            <a:ext cx="5486398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29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Do-</a:t>
            </a:r>
            <a:r>
              <a:rPr kumimoji="1" lang="en-US" altLang="zh-CN" dirty="0"/>
              <a:t>w</a:t>
            </a:r>
            <a:r>
              <a:rPr kumimoji="1" lang="en-US" altLang="zh-CN" dirty="0" smtClean="0"/>
              <a:t>hile-loop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语法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olidFill>
                  <a:srgbClr val="3366FF"/>
                </a:solidFill>
              </a:rPr>
              <a:t>do </a:t>
            </a:r>
            <a:r>
              <a:rPr kumimoji="1"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block </a:t>
            </a:r>
            <a:r>
              <a:rPr kumimoji="1" lang="en-US" altLang="zh-CN" dirty="0" smtClean="0">
                <a:solidFill>
                  <a:srgbClr val="3366FF"/>
                </a:solidFill>
              </a:rPr>
              <a:t>while</a:t>
            </a:r>
            <a:r>
              <a:rPr kumimoji="1" lang="en-US" altLang="zh-CN" dirty="0" smtClean="0"/>
              <a:t> (</a:t>
            </a:r>
            <a:r>
              <a:rPr kumimoji="1" lang="en-US" altLang="zh-CN" i="1" dirty="0" err="1" smtClean="0">
                <a:solidFill>
                  <a:srgbClr val="7F7F7F"/>
                </a:solidFill>
              </a:rPr>
              <a:t>bool-exp</a:t>
            </a:r>
            <a:r>
              <a:rPr kumimoji="1" lang="en-US" altLang="zh-CN" dirty="0" smtClean="0">
                <a:solidFill>
                  <a:srgbClr val="000000"/>
                </a:solidFill>
              </a:rPr>
              <a:t>)</a:t>
            </a:r>
            <a:r>
              <a:rPr kumimoji="1" lang="en-US" altLang="zh-CN" dirty="0" smtClean="0">
                <a:solidFill>
                  <a:srgbClr val="FF0000"/>
                </a:solidFill>
              </a:rPr>
              <a:t>;</a:t>
            </a:r>
          </a:p>
          <a:p>
            <a:pPr lvl="1"/>
            <a:r>
              <a:rPr kumimoji="1" lang="zh-CN" altLang="en-US" dirty="0" smtClean="0"/>
              <a:t>每次循环后再判断是否继续循环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因此至少循环一次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pic>
        <p:nvPicPr>
          <p:cNvPr id="6" name="图片 5" descr="屏幕快照 2013-10-19 下午4.07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953" y="3162205"/>
            <a:ext cx="7112494" cy="27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44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Nested loops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You can use loop to calculate n!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How about Σ</a:t>
            </a:r>
            <a:r>
              <a:rPr kumimoji="1" lang="en-US" altLang="zh-CN" baseline="-25000" dirty="0" smtClean="0"/>
              <a:t>1≤n≤9 </a:t>
            </a:r>
            <a:r>
              <a:rPr kumimoji="1" lang="en-US" altLang="zh-CN" dirty="0" smtClean="0"/>
              <a:t>n! </a:t>
            </a:r>
          </a:p>
          <a:p>
            <a:pPr lvl="1"/>
            <a:r>
              <a:rPr kumimoji="1" lang="en-US" altLang="zh-CN" dirty="0" smtClean="0"/>
              <a:t>Requires a nested loop</a:t>
            </a:r>
          </a:p>
          <a:p>
            <a:pPr lvl="2"/>
            <a:r>
              <a:rPr kumimoji="1" lang="en-US" altLang="zh-CN" dirty="0" smtClean="0"/>
              <a:t>An inner loop to calculate 1!, 2!, 3!, …, 9!</a:t>
            </a:r>
          </a:p>
          <a:p>
            <a:pPr lvl="2"/>
            <a:r>
              <a:rPr kumimoji="1" lang="en-US" altLang="zh-CN" dirty="0" smtClean="0"/>
              <a:t>An outer loop to sum them</a:t>
            </a:r>
          </a:p>
        </p:txBody>
      </p:sp>
      <p:pic>
        <p:nvPicPr>
          <p:cNvPr id="4" name="图片 3" descr="屏幕快照 2013-10-19 下午4.12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72" y="2038290"/>
            <a:ext cx="6579057" cy="174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80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Nested loops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Σ</a:t>
            </a:r>
            <a:r>
              <a:rPr kumimoji="1" lang="en-US" altLang="zh-CN" baseline="-25000" dirty="0"/>
              <a:t>1≤n≤9 </a:t>
            </a:r>
            <a:r>
              <a:rPr kumimoji="1" lang="en-US" altLang="zh-CN" dirty="0"/>
              <a:t>n</a:t>
            </a:r>
            <a:r>
              <a:rPr kumimoji="1" lang="en-US" altLang="zh-CN" dirty="0" smtClean="0"/>
              <a:t>!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lvl="1"/>
            <a:r>
              <a:rPr kumimoji="1" lang="zh-CN" altLang="en-US" dirty="0"/>
              <a:t>多层循环中的各层需要</a:t>
            </a:r>
            <a:r>
              <a:rPr kumimoji="1" lang="zh-CN" altLang="en-US" dirty="0" smtClean="0"/>
              <a:t>不同的循环变量名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pic>
        <p:nvPicPr>
          <p:cNvPr id="4" name="图片 3" descr="屏幕快照 2013-10-19 下午4.22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33600"/>
            <a:ext cx="8001555" cy="3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0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Nested loops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029200"/>
          </a:xfrm>
        </p:spPr>
        <p:txBody>
          <a:bodyPr/>
          <a:lstStyle/>
          <a:p>
            <a:r>
              <a:rPr kumimoji="1" lang="en-US" altLang="zh-CN" dirty="0" smtClean="0"/>
              <a:t>Avoid nested loop with function</a:t>
            </a:r>
            <a:endParaRPr kumimoji="1" lang="zh-CN" altLang="en-US" dirty="0"/>
          </a:p>
        </p:txBody>
      </p:sp>
      <p:pic>
        <p:nvPicPr>
          <p:cNvPr id="4" name="图片 3" descr="屏幕快照 2013-10-19 下午4.24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943" y="1905000"/>
            <a:ext cx="655074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66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Nested loops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200" y="1447800"/>
            <a:ext cx="7924800" cy="4800600"/>
          </a:xfrm>
        </p:spPr>
        <p:txBody>
          <a:bodyPr/>
          <a:lstStyle/>
          <a:p>
            <a:r>
              <a:rPr kumimoji="1" lang="en-US" altLang="zh-CN" dirty="0" smtClean="0"/>
              <a:t>Example: output a pattern</a:t>
            </a:r>
            <a:endParaRPr kumimoji="1" lang="zh-CN" altLang="en-US" dirty="0"/>
          </a:p>
        </p:txBody>
      </p:sp>
      <p:pic>
        <p:nvPicPr>
          <p:cNvPr id="5" name="图片 4" descr="屏幕快照 2013-10-19 下午4.30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81000"/>
            <a:ext cx="1524000" cy="2452413"/>
          </a:xfrm>
          <a:prstGeom prst="rect">
            <a:avLst/>
          </a:prstGeom>
        </p:spPr>
      </p:pic>
      <p:pic>
        <p:nvPicPr>
          <p:cNvPr id="7" name="图片 6" descr="屏幕快照 2013-10-19 下午4.30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124200"/>
            <a:ext cx="7803447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85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Nested loops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200" y="1447800"/>
            <a:ext cx="7924800" cy="4800600"/>
          </a:xfrm>
        </p:spPr>
        <p:txBody>
          <a:bodyPr/>
          <a:lstStyle/>
          <a:p>
            <a:r>
              <a:rPr kumimoji="1" lang="en-US" altLang="zh-CN" dirty="0" smtClean="0"/>
              <a:t>Example: output a pattern</a:t>
            </a:r>
            <a:endParaRPr kumimoji="1" lang="zh-CN" altLang="en-US" dirty="0"/>
          </a:p>
        </p:txBody>
      </p:sp>
      <p:pic>
        <p:nvPicPr>
          <p:cNvPr id="4" name="图片 3" descr="屏幕快照 2013-10-19 下午4.34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81000"/>
            <a:ext cx="1446756" cy="2514600"/>
          </a:xfrm>
          <a:prstGeom prst="rect">
            <a:avLst/>
          </a:prstGeom>
        </p:spPr>
      </p:pic>
      <p:pic>
        <p:nvPicPr>
          <p:cNvPr id="6" name="图片 5" descr="屏幕快照 2013-10-19 下午4.34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124200"/>
            <a:ext cx="7468118" cy="27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30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Nested loops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200" y="1447800"/>
            <a:ext cx="7924800" cy="4800600"/>
          </a:xfrm>
        </p:spPr>
        <p:txBody>
          <a:bodyPr/>
          <a:lstStyle/>
          <a:p>
            <a:r>
              <a:rPr kumimoji="1" lang="en-US" altLang="zh-CN" dirty="0" smtClean="0"/>
              <a:t>Example: output a pattern</a:t>
            </a:r>
            <a:endParaRPr kumimoji="1" lang="zh-CN" altLang="en-US" dirty="0"/>
          </a:p>
        </p:txBody>
      </p:sp>
      <p:pic>
        <p:nvPicPr>
          <p:cNvPr id="5" name="图片 4" descr="屏幕快照 2013-10-19 下午4.40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0"/>
            <a:ext cx="1524000" cy="2612572"/>
          </a:xfrm>
          <a:prstGeom prst="rect">
            <a:avLst/>
          </a:prstGeom>
        </p:spPr>
      </p:pic>
      <p:pic>
        <p:nvPicPr>
          <p:cNvPr id="7" name="图片 6" descr="屏幕快照 2013-10-19 下午4.41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627415"/>
            <a:ext cx="6858000" cy="423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08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Simple array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Array </a:t>
            </a:r>
            <a:r>
              <a:rPr kumimoji="1" lang="zh-CN" altLang="en-US" dirty="0" smtClean="0"/>
              <a:t>数组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每个数组在定义的时候给定一个长度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定义一个长度为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的实数数组相当于定义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个实数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Example</a:t>
            </a:r>
          </a:p>
        </p:txBody>
      </p:sp>
      <p:pic>
        <p:nvPicPr>
          <p:cNvPr id="4" name="图片 3" descr="屏幕快照 2013-10-19 下午4.44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783" y="4114800"/>
            <a:ext cx="7797859" cy="221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99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计算机的特点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例子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计算</a:t>
            </a:r>
            <a:r>
              <a:rPr kumimoji="1" lang="en-US" altLang="zh-CN" dirty="0" smtClean="0"/>
              <a:t>1+2+…+1000</a:t>
            </a:r>
            <a:r>
              <a:rPr kumimoji="1" lang="zh-CN" altLang="en-US" dirty="0" smtClean="0"/>
              <a:t>的和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计算</a:t>
            </a:r>
            <a:r>
              <a:rPr kumimoji="1" lang="en-US" altLang="zh-CN" dirty="0" smtClean="0"/>
              <a:t> x</a:t>
            </a:r>
            <a:r>
              <a:rPr kumimoji="1" lang="en-US" altLang="zh-CN" baseline="30000" dirty="0" smtClean="0"/>
              <a:t>2</a:t>
            </a:r>
            <a:r>
              <a:rPr kumimoji="1" lang="en-US" altLang="zh-CN" dirty="0" smtClean="0"/>
              <a:t>-80x+700=0</a:t>
            </a:r>
            <a:r>
              <a:rPr kumimoji="1" lang="zh-CN" altLang="en-US" dirty="0" smtClean="0"/>
              <a:t>在</a:t>
            </a: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00</a:t>
            </a:r>
            <a:r>
              <a:rPr kumimoji="1" lang="zh-CN" altLang="en-US" dirty="0" smtClean="0"/>
              <a:t>以内的整数解</a:t>
            </a:r>
            <a:endParaRPr kumimoji="1" lang="en-US" altLang="zh-CN" dirty="0" smtClean="0"/>
          </a:p>
          <a:p>
            <a:r>
              <a:rPr kumimoji="1" lang="zh-CN" altLang="en-US" dirty="0" smtClean="0"/>
              <a:t>只用人脑时的方法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找规律简化问题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如通过数学规则求解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用计算机时的解决方法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把问题化简为更简单问题的循环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055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 array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200" y="1447800"/>
            <a:ext cx="7772400" cy="4800600"/>
          </a:xfrm>
        </p:spPr>
        <p:txBody>
          <a:bodyPr/>
          <a:lstStyle/>
          <a:p>
            <a:r>
              <a:rPr kumimoji="1" lang="en-US" altLang="zh-CN" dirty="0"/>
              <a:t>Arrays are often manipulated within </a:t>
            </a:r>
            <a:r>
              <a:rPr kumimoji="1" lang="en-US" altLang="zh-CN" dirty="0" smtClean="0"/>
              <a:t>loops</a:t>
            </a:r>
          </a:p>
          <a:p>
            <a:pPr lvl="1"/>
            <a:r>
              <a:rPr kumimoji="1" lang="en-US" altLang="zh-CN" dirty="0" smtClean="0"/>
              <a:t>Array size must be a constant integer</a:t>
            </a:r>
          </a:p>
          <a:p>
            <a:pPr lvl="2"/>
            <a:r>
              <a:rPr kumimoji="1" lang="en-US" altLang="zh-CN" dirty="0" smtClean="0"/>
              <a:t>Usually a integer literal</a:t>
            </a:r>
          </a:p>
          <a:p>
            <a:pPr lvl="2"/>
            <a:r>
              <a:rPr kumimoji="1" lang="en-US" altLang="zh-CN" dirty="0" smtClean="0"/>
              <a:t>Size of array must be determined before compilation</a:t>
            </a:r>
          </a:p>
          <a:p>
            <a:pPr lvl="1"/>
            <a:r>
              <a:rPr kumimoji="1" lang="en-US" altLang="zh-CN" dirty="0" smtClean="0"/>
              <a:t>Elements in array are usually indexed by variable</a:t>
            </a:r>
          </a:p>
          <a:p>
            <a:pPr lvl="2"/>
            <a:r>
              <a:rPr kumimoji="1" lang="en-US" altLang="zh-CN" dirty="0" smtClean="0"/>
              <a:t>For an array of size </a:t>
            </a:r>
            <a:r>
              <a:rPr kumimoji="1" lang="en-US" altLang="zh-CN" i="1" dirty="0" smtClean="0"/>
              <a:t>N</a:t>
            </a:r>
            <a:r>
              <a:rPr kumimoji="1" lang="en-US" altLang="zh-CN" dirty="0" smtClean="0"/>
              <a:t>, indexes range from 0 to </a:t>
            </a:r>
            <a:r>
              <a:rPr kumimoji="1" lang="en-US" altLang="zh-CN" i="1" dirty="0" smtClean="0"/>
              <a:t>N</a:t>
            </a:r>
            <a:r>
              <a:rPr kumimoji="1" lang="en-US" altLang="zh-CN" dirty="0" smtClean="0"/>
              <a:t>-1</a:t>
            </a:r>
          </a:p>
          <a:p>
            <a:pPr lvl="2"/>
            <a:r>
              <a:rPr kumimoji="1" lang="en-US" altLang="zh-CN" dirty="0"/>
              <a:t>I</a:t>
            </a:r>
            <a:r>
              <a:rPr kumimoji="1" lang="en-US" altLang="zh-CN" dirty="0" smtClean="0"/>
              <a:t>ndexes are usually the the iteration variable</a:t>
            </a:r>
          </a:p>
          <a:p>
            <a:pPr lvl="2"/>
            <a:r>
              <a:rPr kumimoji="1" lang="en-US" altLang="zh-CN" dirty="0" smtClean="0"/>
              <a:t>That is why iteration variable starts from 0</a:t>
            </a:r>
          </a:p>
          <a:p>
            <a:pPr lvl="1"/>
            <a:r>
              <a:rPr kumimoji="1" lang="en-US" altLang="zh-CN" dirty="0" smtClean="0"/>
              <a:t>Example: Read and then print only the numbers that are above average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6923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 array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029200"/>
          </a:xfrm>
        </p:spPr>
        <p:txBody>
          <a:bodyPr/>
          <a:lstStyle/>
          <a:p>
            <a:r>
              <a:rPr kumimoji="1" lang="en-US" altLang="zh-CN" dirty="0" smtClean="0"/>
              <a:t>(Cont.) Solution</a:t>
            </a:r>
          </a:p>
        </p:txBody>
      </p:sp>
      <p:pic>
        <p:nvPicPr>
          <p:cNvPr id="4" name="图片 3" descr="屏幕快照 2013-10-19 下午5.55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8800"/>
            <a:ext cx="7924800" cy="494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18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其它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作业提交网站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https://cse.sysu.edu.cn/cpp3</a:t>
            </a:r>
            <a:r>
              <a:rPr lang="en-US" altLang="zh-CN" dirty="0" smtClean="0"/>
              <a:t>  </a:t>
            </a:r>
          </a:p>
          <a:p>
            <a:r>
              <a:rPr lang="zh-CN" altLang="en-US" dirty="0" smtClean="0"/>
              <a:t>参考资料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/>
              </a:rPr>
              <a:t>http://cse.sysu.edu.cn/file</a:t>
            </a:r>
            <a:endParaRPr lang="en-US" altLang="zh-CN" dirty="0"/>
          </a:p>
          <a:p>
            <a:pPr lvl="2"/>
            <a:r>
              <a:rPr lang="zh-CN" altLang="en-US" dirty="0" smtClean="0"/>
              <a:t>上课用的课件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zh-CN" altLang="en-US" dirty="0" smtClean="0"/>
              <a:t>每星期上课前更新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/>
              <a:t>cpp_book.pdf</a:t>
            </a:r>
            <a:r>
              <a:rPr lang="en-US" altLang="zh-CN" dirty="0" smtClean="0"/>
              <a:t> (</a:t>
            </a:r>
            <a:r>
              <a:rPr lang="zh-CN" altLang="en-US" dirty="0" smtClean="0"/>
              <a:t>清华大学</a:t>
            </a:r>
            <a:r>
              <a:rPr lang="en-US" altLang="zh-CN" dirty="0" smtClean="0"/>
              <a:t> C++, </a:t>
            </a:r>
            <a:r>
              <a:rPr lang="zh-CN" altLang="en-US" dirty="0" smtClean="0"/>
              <a:t>钱能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/>
              <a:t>ThinkingInCpp.pdf</a:t>
            </a:r>
            <a:r>
              <a:rPr lang="en-US" altLang="zh-CN" dirty="0" smtClean="0"/>
              <a:t> (Thinking in C++, Bruce </a:t>
            </a:r>
            <a:r>
              <a:rPr lang="en-US" altLang="zh-CN" dirty="0" err="1" smtClean="0"/>
              <a:t>Eckle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787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语言的三种循环语句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While-loop</a:t>
            </a:r>
          </a:p>
          <a:p>
            <a:r>
              <a:rPr kumimoji="1" lang="en-US" altLang="zh-CN" dirty="0" smtClean="0"/>
              <a:t>For-loop</a:t>
            </a:r>
          </a:p>
          <a:p>
            <a:r>
              <a:rPr kumimoji="1" lang="en-US" altLang="zh-CN" dirty="0" smtClean="0"/>
              <a:t>Do-while-loop</a:t>
            </a:r>
          </a:p>
        </p:txBody>
      </p:sp>
    </p:spTree>
    <p:extLst>
      <p:ext uri="{BB962C8B-B14F-4D97-AF65-F5344CB8AC3E}">
        <p14:creationId xmlns:p14="http://schemas.microsoft.com/office/powerpoint/2010/main" val="413147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While-loop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语法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olidFill>
                  <a:srgbClr val="3366FF"/>
                </a:solidFill>
              </a:rPr>
              <a:t>while</a:t>
            </a:r>
            <a:r>
              <a:rPr kumimoji="1" lang="en-US" altLang="zh-CN" dirty="0" smtClean="0"/>
              <a:t> (</a:t>
            </a:r>
            <a:r>
              <a:rPr kumimoji="1" lang="en-US" altLang="zh-CN" i="1" dirty="0" err="1" smtClean="0">
                <a:solidFill>
                  <a:srgbClr val="7F7F7F"/>
                </a:solidFill>
              </a:rPr>
              <a:t>bool-exp</a:t>
            </a:r>
            <a:r>
              <a:rPr kumimoji="1" lang="en-US" altLang="zh-CN" dirty="0" smtClean="0"/>
              <a:t>) </a:t>
            </a:r>
            <a:r>
              <a:rPr kumimoji="1"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block</a:t>
            </a:r>
          </a:p>
          <a:p>
            <a:pPr lvl="1"/>
            <a:r>
              <a:rPr kumimoji="1" lang="en-US" altLang="zh-CN" dirty="0" smtClean="0"/>
              <a:t>while</a:t>
            </a:r>
            <a:r>
              <a:rPr kumimoji="1" lang="zh-CN" altLang="en-US" dirty="0" smtClean="0"/>
              <a:t>语句多次执行</a:t>
            </a:r>
            <a:r>
              <a:rPr kumimoji="1"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block</a:t>
            </a:r>
            <a:r>
              <a:rPr kumimoji="1" lang="zh-CN" altLang="en-US" dirty="0"/>
              <a:t>里的语句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循环体</a:t>
            </a:r>
            <a:r>
              <a:rPr kumimoji="1" lang="en-US" altLang="zh-CN" dirty="0" smtClean="0"/>
              <a:t>:  </a:t>
            </a:r>
            <a:r>
              <a:rPr kumimoji="1"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block</a:t>
            </a:r>
            <a:r>
              <a:rPr kumimoji="1" lang="zh-CN" altLang="en-US" dirty="0" smtClean="0"/>
              <a:t>里的语句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每次只能做大致相同的工作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一般每次的工作必须不同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循环条件：</a:t>
            </a:r>
            <a:r>
              <a:rPr kumimoji="1" lang="en-US" altLang="zh-CN" i="1" dirty="0" err="1">
                <a:solidFill>
                  <a:srgbClr val="7F7F7F"/>
                </a:solidFill>
              </a:rPr>
              <a:t>bool-</a:t>
            </a:r>
            <a:r>
              <a:rPr kumimoji="1" lang="en-US" altLang="zh-CN" i="1" dirty="0" err="1" smtClean="0">
                <a:solidFill>
                  <a:srgbClr val="7F7F7F"/>
                </a:solidFill>
              </a:rPr>
              <a:t>exp</a:t>
            </a:r>
            <a:r>
              <a:rPr kumimoji="1" lang="zh-CN" altLang="en-US" dirty="0" smtClean="0"/>
              <a:t>为真时继续下一次循环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循环次数必须有限，一般不能为死循环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当循环结束时，循环条件必须为假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循环变量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用于使每次循环的工作有所不同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用于设置循环结束条件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一般在每次循环中被赋值，常见用法</a:t>
            </a:r>
            <a:r>
              <a:rPr kumimoji="1" lang="en-US" altLang="zh-CN" dirty="0" smtClean="0"/>
              <a:t> ++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70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While-loop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562600"/>
          </a:xfrm>
        </p:spPr>
        <p:txBody>
          <a:bodyPr>
            <a:normAutofit fontScale="92500" lnSpcReduction="20000"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kumimoji="1" lang="zh-CN" altLang="en-US" dirty="0" smtClean="0"/>
              <a:t>例子</a:t>
            </a:r>
            <a:r>
              <a:rPr kumimoji="1" lang="en-US" altLang="zh-CN" dirty="0" smtClean="0"/>
              <a:t>1: </a:t>
            </a:r>
            <a:r>
              <a:rPr kumimoji="1" lang="zh-CN" altLang="en-US" dirty="0" smtClean="0"/>
              <a:t>计算</a:t>
            </a:r>
            <a:r>
              <a:rPr kumimoji="1" lang="en-US" altLang="zh-CN" dirty="0"/>
              <a:t>1+2+…</a:t>
            </a:r>
            <a:r>
              <a:rPr kumimoji="1" lang="en-US" altLang="zh-CN" dirty="0" smtClean="0"/>
              <a:t>+n</a:t>
            </a:r>
            <a:r>
              <a:rPr kumimoji="1" lang="zh-CN" altLang="en-US" dirty="0" smtClean="0"/>
              <a:t>的和</a:t>
            </a:r>
            <a:endParaRPr kumimoji="1" lang="en-US" altLang="zh-CN" dirty="0" smtClean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kumimoji="1" lang="en-US" altLang="zh-CN" dirty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kumimoji="1" lang="en-US" altLang="zh-CN" dirty="0" smtClean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kumimoji="1" lang="en-US" altLang="zh-CN" dirty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kumimoji="1" lang="en-US" altLang="zh-CN" dirty="0" smtClean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kumimoji="1" lang="en-US" altLang="zh-CN" dirty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kumimoji="1" lang="en-US" altLang="zh-CN" dirty="0" smtClean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kumimoji="1" lang="en-US" altLang="zh-CN" dirty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kumimoji="1" lang="en-US" altLang="zh-CN" dirty="0" smtClean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kumimoji="1" lang="en-US" altLang="zh-CN" dirty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对应上一页中循环的概念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注意变量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的初始化、变化、和循环条件</a:t>
            </a:r>
            <a:endParaRPr kumimoji="1" lang="zh-CN" altLang="en-US" dirty="0"/>
          </a:p>
        </p:txBody>
      </p:sp>
      <p:pic>
        <p:nvPicPr>
          <p:cNvPr id="5" name="图片 4" descr="屏幕快照 2013-10-19 下午2.11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76400"/>
            <a:ext cx="7086600" cy="4097852"/>
          </a:xfrm>
          <a:prstGeom prst="rect">
            <a:avLst/>
          </a:prstGeom>
        </p:spPr>
      </p:pic>
      <p:pic>
        <p:nvPicPr>
          <p:cNvPr id="6" name="图片 5" descr="屏幕快照 2013-10-19 下午2.12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52400"/>
            <a:ext cx="1663815" cy="231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37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While-loop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/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kumimoji="1" lang="zh-CN" altLang="en-US" dirty="0" smtClean="0"/>
              <a:t>例子</a:t>
            </a:r>
            <a:r>
              <a:rPr kumimoji="1" lang="en-US" altLang="zh-CN" dirty="0" smtClean="0"/>
              <a:t>2:</a:t>
            </a:r>
            <a:r>
              <a:rPr kumimoji="1" lang="zh-CN" altLang="en-US" dirty="0"/>
              <a:t>计算</a:t>
            </a:r>
            <a:r>
              <a:rPr kumimoji="1" lang="en-US" altLang="zh-CN" dirty="0"/>
              <a:t> x</a:t>
            </a:r>
            <a:r>
              <a:rPr kumimoji="1" lang="en-US" altLang="zh-CN" baseline="30000" dirty="0"/>
              <a:t>2</a:t>
            </a:r>
            <a:r>
              <a:rPr kumimoji="1" lang="en-US" altLang="zh-CN" dirty="0"/>
              <a:t>-80x+700=0</a:t>
            </a:r>
            <a:r>
              <a:rPr kumimoji="1" lang="zh-CN" altLang="en-US" dirty="0" smtClean="0"/>
              <a:t>在</a:t>
            </a:r>
            <a:r>
              <a:rPr kumimoji="1" lang="zh-CN" altLang="zh-CN" dirty="0"/>
              <a:t>1</a:t>
            </a:r>
            <a:r>
              <a:rPr kumimoji="1" lang="en-US" altLang="zh-CN" dirty="0"/>
              <a:t>00</a:t>
            </a:r>
            <a:r>
              <a:rPr kumimoji="1" lang="zh-CN" altLang="en-US" dirty="0"/>
              <a:t>内的整数</a:t>
            </a:r>
            <a:r>
              <a:rPr kumimoji="1" lang="zh-CN" altLang="en-US" dirty="0" smtClean="0"/>
              <a:t>解</a:t>
            </a:r>
            <a:r>
              <a:rPr kumimoji="1" lang="en-US" altLang="zh-CN" dirty="0" smtClean="0"/>
              <a:t>x</a:t>
            </a:r>
            <a:endParaRPr kumimoji="1" lang="en-US" altLang="zh-CN" dirty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 descr="屏幕快照 2013-10-19 下午2.30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86000"/>
            <a:ext cx="8077200" cy="4151352"/>
          </a:xfrm>
          <a:prstGeom prst="rect">
            <a:avLst/>
          </a:prstGeom>
        </p:spPr>
      </p:pic>
      <p:pic>
        <p:nvPicPr>
          <p:cNvPr id="6" name="图片 5" descr="屏幕快照 2013-10-19 下午2.31.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981200"/>
            <a:ext cx="1409701" cy="71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72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While-loop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219200"/>
            <a:ext cx="7790688" cy="5486400"/>
          </a:xfrm>
        </p:spPr>
        <p:txBody>
          <a:bodyPr>
            <a:normAutofit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kumimoji="1" lang="en-US" altLang="zh-CN" dirty="0" smtClean="0">
                <a:solidFill>
                  <a:srgbClr val="3366FF"/>
                </a:solidFill>
              </a:rPr>
              <a:t>break </a:t>
            </a:r>
            <a:r>
              <a:rPr kumimoji="1" lang="zh-CN" altLang="en-US" dirty="0" smtClean="0"/>
              <a:t>语句</a:t>
            </a:r>
            <a:endParaRPr kumimoji="1" lang="en-US" altLang="zh-CN" dirty="0" smtClean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kumimoji="1" lang="zh-CN" altLang="en-US" dirty="0" smtClean="0"/>
              <a:t>结束当前</a:t>
            </a:r>
            <a:r>
              <a:rPr kumimoji="1" lang="en-US" altLang="zh-CN" dirty="0" smtClean="0"/>
              <a:t>while-loop</a:t>
            </a:r>
            <a:r>
              <a:rPr kumimoji="1" lang="zh-CN" altLang="en-US" dirty="0" smtClean="0"/>
              <a:t>，接着执行</a:t>
            </a:r>
            <a:r>
              <a:rPr kumimoji="1" lang="en-US" altLang="zh-CN" dirty="0" smtClean="0"/>
              <a:t>while-loop</a:t>
            </a:r>
            <a:r>
              <a:rPr kumimoji="1" lang="zh-CN" altLang="en-US" dirty="0" smtClean="0"/>
              <a:t>后的语句</a:t>
            </a:r>
            <a:endParaRPr kumimoji="1" lang="en-US" altLang="zh-CN" dirty="0" smtClean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kumimoji="1" lang="zh-CN" altLang="en-US" dirty="0" smtClean="0"/>
              <a:t>以下两程序相同</a:t>
            </a:r>
            <a:endParaRPr kumimoji="1" lang="en-US" altLang="zh-CN" dirty="0" smtClean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kumimoji="1" lang="en-US" altLang="zh-CN" dirty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kumimoji="1" lang="en-US" altLang="zh-CN" dirty="0" smtClean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kumimoji="1" lang="en-US" altLang="zh-CN" dirty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kumimoji="1" lang="en-US" altLang="zh-CN" dirty="0" smtClean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kumimoji="1" lang="en-US" altLang="zh-CN" dirty="0" smtClean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kumimoji="1" lang="en-US" altLang="zh-CN" dirty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kumimoji="1" lang="en-US" altLang="zh-CN" dirty="0" smtClean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11</a:t>
            </a:r>
            <a:r>
              <a:rPr kumimoji="1" lang="zh-CN" altLang="en-US" dirty="0" smtClean="0"/>
              <a:t>行能放到第</a:t>
            </a:r>
            <a:r>
              <a:rPr kumimoji="1" lang="en-US" altLang="zh-CN" dirty="0" smtClean="0"/>
              <a:t>13</a:t>
            </a:r>
            <a:r>
              <a:rPr kumimoji="1" lang="zh-CN" altLang="en-US" dirty="0" smtClean="0"/>
              <a:t>行后面吗？</a:t>
            </a:r>
            <a:endParaRPr kumimoji="1" lang="en-US" altLang="zh-CN" dirty="0" smtClean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11</a:t>
            </a:r>
            <a:r>
              <a:rPr kumimoji="1" lang="zh-CN" altLang="en-US" dirty="0" smtClean="0"/>
              <a:t>行能改为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 &gt;= n </a:t>
            </a:r>
            <a:r>
              <a:rPr kumimoji="1" lang="zh-CN" altLang="en-US" dirty="0" smtClean="0"/>
              <a:t>吗？</a:t>
            </a:r>
            <a:endParaRPr kumimoji="1" lang="en-US" altLang="zh-CN" dirty="0"/>
          </a:p>
        </p:txBody>
      </p:sp>
      <p:pic>
        <p:nvPicPr>
          <p:cNvPr id="6" name="图片 5" descr="屏幕快照 2013-10-19 下午2.46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362200"/>
            <a:ext cx="4153188" cy="1371695"/>
          </a:xfrm>
          <a:prstGeom prst="rect">
            <a:avLst/>
          </a:prstGeom>
        </p:spPr>
      </p:pic>
      <p:pic>
        <p:nvPicPr>
          <p:cNvPr id="8" name="图片 7" descr="屏幕快照 2013-10-19 下午2.47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886200"/>
            <a:ext cx="5931312" cy="171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72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While-loop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5257800"/>
          </a:xfrm>
        </p:spPr>
        <p:txBody>
          <a:bodyPr/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kumimoji="1" lang="en-US" altLang="zh-CN" dirty="0" smtClean="0">
                <a:solidFill>
                  <a:srgbClr val="3366FF"/>
                </a:solidFill>
              </a:rPr>
              <a:t>continue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语句</a:t>
            </a:r>
            <a:endParaRPr kumimoji="1" lang="en-US" altLang="zh-CN" dirty="0" smtClean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kumimoji="1" lang="zh-CN" altLang="en-US" dirty="0" smtClean="0"/>
              <a:t>结束本次循环，但不结束</a:t>
            </a:r>
            <a:r>
              <a:rPr kumimoji="1" lang="en-US" altLang="zh-CN" dirty="0" smtClean="0"/>
              <a:t>while-loop</a:t>
            </a:r>
            <a:endParaRPr kumimoji="1" lang="en-US" altLang="zh-CN" dirty="0"/>
          </a:p>
          <a:p>
            <a:pPr marL="822960" lvl="3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kumimoji="1" lang="zh-CN" altLang="en-US" dirty="0" smtClean="0"/>
              <a:t>接着执行下一个循环的判断和循环体</a:t>
            </a:r>
            <a:endParaRPr kumimoji="1" lang="en-US" altLang="zh-CN" dirty="0" smtClean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kumimoji="1" lang="zh-CN" altLang="en-US" dirty="0" smtClean="0"/>
              <a:t>以下两程序相同</a:t>
            </a:r>
            <a:endParaRPr kumimoji="1" lang="en-US" altLang="zh-CN" dirty="0" smtClean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kumimoji="1" lang="en-US" altLang="zh-CN" dirty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kumimoji="1" lang="en-US" altLang="zh-CN" dirty="0" smtClean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kumimoji="1" lang="en-US" altLang="zh-CN" dirty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kumimoji="1" lang="en-US" altLang="zh-CN" dirty="0" smtClean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kumimoji="1" lang="en-US" altLang="zh-CN" dirty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kumimoji="1" lang="zh-CN" altLang="en-US" dirty="0" smtClean="0"/>
              <a:t>为什么</a:t>
            </a:r>
            <a:r>
              <a:rPr kumimoji="1" lang="en-US" altLang="zh-CN" dirty="0" smtClean="0"/>
              <a:t> ++ 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要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放在</a:t>
            </a:r>
            <a:r>
              <a:rPr kumimoji="1" lang="en-US" altLang="zh-CN" dirty="0" smtClean="0"/>
              <a:t> continue</a:t>
            </a:r>
            <a:br>
              <a:rPr kumimoji="1" lang="en-US" altLang="zh-CN" dirty="0" smtClean="0"/>
            </a:br>
            <a:r>
              <a:rPr kumimoji="1" lang="zh-CN" altLang="en-US" dirty="0" smtClean="0"/>
              <a:t>前面</a:t>
            </a:r>
            <a:r>
              <a:rPr kumimoji="1" lang="en-US" altLang="zh-CN" dirty="0" smtClean="0"/>
              <a:t>?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 descr="屏幕快照 2012-10-29 下午2.54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971800"/>
            <a:ext cx="4384757" cy="1752600"/>
          </a:xfrm>
          <a:prstGeom prst="rect">
            <a:avLst/>
          </a:prstGeom>
        </p:spPr>
      </p:pic>
      <p:pic>
        <p:nvPicPr>
          <p:cNvPr id="6" name="图片 5" descr="屏幕快照 2012-10-29 下午2.56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800600"/>
            <a:ext cx="5029200" cy="173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03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夏至.thmx</Template>
  <TotalTime>7438</TotalTime>
  <Words>829</Words>
  <Application>Microsoft Macintosh PowerPoint</Application>
  <PresentationFormat>全屏显示(4:3)</PresentationFormat>
  <Paragraphs>230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夏至</vt:lpstr>
      <vt:lpstr>5.Loop</vt:lpstr>
      <vt:lpstr>计算机的特点</vt:lpstr>
      <vt:lpstr>计算机的特点</vt:lpstr>
      <vt:lpstr>C语言的三种循环语句</vt:lpstr>
      <vt:lpstr>While-loop</vt:lpstr>
      <vt:lpstr>While-loop</vt:lpstr>
      <vt:lpstr>While-loop</vt:lpstr>
      <vt:lpstr>While-loop</vt:lpstr>
      <vt:lpstr>While-loop</vt:lpstr>
      <vt:lpstr>For loop</vt:lpstr>
      <vt:lpstr>For-loop</vt:lpstr>
      <vt:lpstr>For-loop</vt:lpstr>
      <vt:lpstr>For-loop</vt:lpstr>
      <vt:lpstr>For-loop</vt:lpstr>
      <vt:lpstr>For-loop</vt:lpstr>
      <vt:lpstr>For-loop</vt:lpstr>
      <vt:lpstr>For-loop</vt:lpstr>
      <vt:lpstr>For-loop</vt:lpstr>
      <vt:lpstr>For-loop</vt:lpstr>
      <vt:lpstr>For-loop</vt:lpstr>
      <vt:lpstr>For loop</vt:lpstr>
      <vt:lpstr>Do-while-loop</vt:lpstr>
      <vt:lpstr>Nested loops</vt:lpstr>
      <vt:lpstr>Nested loops</vt:lpstr>
      <vt:lpstr>Nested loops</vt:lpstr>
      <vt:lpstr>Nested loops</vt:lpstr>
      <vt:lpstr>Nested loops</vt:lpstr>
      <vt:lpstr>Nested loops</vt:lpstr>
      <vt:lpstr>Simple array</vt:lpstr>
      <vt:lpstr>Simple array</vt:lpstr>
      <vt:lpstr>Simple array</vt:lpstr>
      <vt:lpstr>其它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计算机基础</dc:title>
  <dc:creator> </dc:creator>
  <cp:lastModifiedBy>Cong</cp:lastModifiedBy>
  <cp:revision>422</cp:revision>
  <dcterms:created xsi:type="dcterms:W3CDTF">2012-10-20T14:30:56Z</dcterms:created>
  <dcterms:modified xsi:type="dcterms:W3CDTF">2013-10-24T01:15:17Z</dcterms:modified>
</cp:coreProperties>
</file>