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80" r:id="rId10"/>
    <p:sldId id="270" r:id="rId11"/>
    <p:sldId id="271" r:id="rId12"/>
    <p:sldId id="282" r:id="rId13"/>
    <p:sldId id="284" r:id="rId14"/>
    <p:sldId id="283" r:id="rId15"/>
    <p:sldId id="281" r:id="rId16"/>
    <p:sldId id="285" r:id="rId17"/>
    <p:sldId id="286" r:id="rId18"/>
    <p:sldId id="279" r:id="rId19"/>
    <p:sldId id="287" r:id="rId20"/>
    <p:sldId id="288" r:id="rId21"/>
    <p:sldId id="290" r:id="rId22"/>
    <p:sldId id="295" r:id="rId23"/>
    <p:sldId id="291" r:id="rId24"/>
    <p:sldId id="293" r:id="rId25"/>
    <p:sldId id="292" r:id="rId26"/>
    <p:sldId id="294" r:id="rId27"/>
    <p:sldId id="296" r:id="rId28"/>
    <p:sldId id="297" r:id="rId29"/>
    <p:sldId id="299" r:id="rId30"/>
    <p:sldId id="298" r:id="rId31"/>
    <p:sldId id="26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8" autoAdjust="0"/>
    <p:restoredTop sz="99336" autoAdjust="0"/>
  </p:normalViewPr>
  <p:slideViewPr>
    <p:cSldViewPr>
      <p:cViewPr>
        <p:scale>
          <a:sx n="108" d="100"/>
          <a:sy n="108" d="100"/>
        </p:scale>
        <p:origin x="-416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 Function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47793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使用函数的好处有那些</a:t>
            </a:r>
            <a:endParaRPr lang="en-US" altLang="zh-CN" dirty="0" smtClean="0"/>
          </a:p>
          <a:p>
            <a:r>
              <a:rPr lang="zh-CN" altLang="en-US" dirty="0" smtClean="0"/>
              <a:t>如何定义函数－什么是函数头和函数体</a:t>
            </a:r>
            <a:endParaRPr lang="en-US" altLang="zh-CN" dirty="0" smtClean="0"/>
          </a:p>
          <a:p>
            <a:r>
              <a:rPr lang="zh-CN" altLang="en-US" dirty="0" smtClean="0"/>
              <a:t>什么是函数调用</a:t>
            </a:r>
            <a:r>
              <a:rPr lang="en-US" altLang="zh-CN" dirty="0" smtClean="0"/>
              <a:t> function call/invocation</a:t>
            </a:r>
          </a:p>
          <a:p>
            <a:r>
              <a:rPr lang="zh-CN" altLang="en-US" dirty="0" smtClean="0"/>
              <a:t>什么是局部变量</a:t>
            </a:r>
            <a:r>
              <a:rPr lang="en-US" altLang="zh-CN" dirty="0" smtClean="0"/>
              <a:t> local variable</a:t>
            </a:r>
          </a:p>
          <a:p>
            <a:r>
              <a:rPr lang="zh-CN" altLang="en-US" dirty="0" smtClean="0"/>
              <a:t>什么是参数传递</a:t>
            </a:r>
            <a:r>
              <a:rPr lang="en-US" altLang="zh-CN" dirty="0" smtClean="0"/>
              <a:t> </a:t>
            </a:r>
            <a:r>
              <a:rPr lang="en-US" altLang="zh-CN" dirty="0"/>
              <a:t>parameter passing</a:t>
            </a:r>
          </a:p>
          <a:p>
            <a:r>
              <a:rPr lang="zh-CN" altLang="en-US" dirty="0" smtClean="0"/>
              <a:t>什么是递归函数调用</a:t>
            </a:r>
            <a:r>
              <a:rPr lang="en-US" altLang="zh-CN" dirty="0" smtClean="0"/>
              <a:t> recursive function call</a:t>
            </a:r>
          </a:p>
          <a:p>
            <a:r>
              <a:rPr lang="zh-CN" altLang="en-US" dirty="0" smtClean="0"/>
              <a:t>什么是函数匹配</a:t>
            </a:r>
            <a:r>
              <a:rPr lang="en-US" altLang="zh-CN" dirty="0" smtClean="0"/>
              <a:t> </a:t>
            </a:r>
            <a:r>
              <a:rPr lang="en-US" altLang="zh-CN" smtClean="0"/>
              <a:t>function matching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函数的局部变量空间大小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max </a:t>
            </a:r>
            <a:r>
              <a:rPr kumimoji="1" lang="zh-CN" altLang="en-US" dirty="0" smtClean="0"/>
              <a:t>函数需要多大的局部变量空间？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两个参数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一个临时变量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bool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9</a:t>
            </a:r>
            <a:r>
              <a:rPr kumimoji="1" lang="en-US" altLang="zh-CN" dirty="0" smtClean="0"/>
              <a:t> bytes</a:t>
            </a:r>
          </a:p>
        </p:txBody>
      </p:sp>
      <p:pic>
        <p:nvPicPr>
          <p:cNvPr id="4" name="图片 3" descr="屏幕快照 2012-11-05 下午4.0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90800"/>
            <a:ext cx="601979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864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以下程序一共需要多少存储空间？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运行的时候，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的空间共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9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+</a:t>
            </a:r>
            <a:r>
              <a:rPr kumimoji="1" lang="en-US" altLang="zh-CN" dirty="0" smtClean="0"/>
              <a:t> 16(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12) bytes</a:t>
            </a:r>
          </a:p>
        </p:txBody>
      </p:sp>
      <p:pic>
        <p:nvPicPr>
          <p:cNvPr id="4" name="图片 3" descr="屏幕快照 2013-10-24 下午10.2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67846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43000"/>
            <a:ext cx="7251192" cy="55626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以下程序最少需要多少</a:t>
            </a:r>
            <a:r>
              <a:rPr kumimoji="1" lang="zh-CN" altLang="en-US" dirty="0"/>
              <a:t>存储</a:t>
            </a:r>
            <a:r>
              <a:rPr kumimoji="1" lang="zh-CN" altLang="en-US" dirty="0" smtClean="0"/>
              <a:t>空间？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82296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不会同时运行，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可重用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的存储空间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共需</a:t>
            </a:r>
            <a:r>
              <a:rPr kumimoji="1" lang="en-US" altLang="zh-CN" dirty="0" smtClean="0"/>
              <a:t>: 13 (max/min) + 4 (main) byes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3-10-24 下午10.3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8001000" cy="3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43000"/>
            <a:ext cx="7251192" cy="55626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以下程序最少需要多少</a:t>
            </a:r>
            <a:r>
              <a:rPr kumimoji="1" lang="zh-CN" altLang="en-US" dirty="0"/>
              <a:t>存储</a:t>
            </a:r>
            <a:r>
              <a:rPr kumimoji="1" lang="zh-CN" altLang="en-US" dirty="0" smtClean="0"/>
              <a:t>空间？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82296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运行的时候，有两个</a:t>
            </a:r>
            <a:r>
              <a:rPr kumimoji="1" lang="en-US" altLang="zh-CN" dirty="0" smtClean="0"/>
              <a:t>callers (min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main) </a:t>
            </a:r>
            <a:r>
              <a:rPr kumimoji="1" lang="zh-CN" altLang="en-US" dirty="0" smtClean="0"/>
              <a:t>正在运行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处于等待状态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zh-CN" altLang="en-US" dirty="0" smtClean="0"/>
              <a:t>共需</a:t>
            </a:r>
            <a:r>
              <a:rPr kumimoji="1" lang="en-US" altLang="zh-CN" dirty="0" smtClean="0"/>
              <a:t>: 13 (max) + 13 (min) + 1 (main) byes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屏幕快照 2013-10-24 下午10.5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848600" cy="36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2578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value</a:t>
            </a:r>
            <a:r>
              <a:rPr kumimoji="1" lang="zh-CN" altLang="en-US" dirty="0"/>
              <a:t>1</a:t>
            </a:r>
            <a:r>
              <a:rPr kumimoji="1" lang="zh-CN" altLang="en-US" dirty="0" smtClean="0"/>
              <a:t>是否在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中被赋值？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两个函数中的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1实际上是不同的变量</a:t>
            </a:r>
            <a:endParaRPr kumimoji="1" lang="en-US" altLang="zh-CN" dirty="0" smtClean="0"/>
          </a:p>
        </p:txBody>
      </p:sp>
      <p:pic>
        <p:nvPicPr>
          <p:cNvPr id="4" name="图片 3" descr="屏幕快照 2013-10-24 下午10.4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5638800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函数调用时分配局部存储空间的好处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节省程序所需要的总存储空间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如果函数不运行，则不需要存储空间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不同时运行的函数可以重用存储空间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不同的函数可以用同一个存储空间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同一个函数能否用多个存储空间呢？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同一个</a:t>
            </a:r>
            <a:r>
              <a:rPr kumimoji="1" lang="zh-CN" altLang="en-US" dirty="0"/>
              <a:t>函数</a:t>
            </a:r>
            <a:r>
              <a:rPr kumimoji="1" lang="zh-CN" altLang="en-US" dirty="0" smtClean="0"/>
              <a:t>能否</a:t>
            </a:r>
            <a:r>
              <a:rPr kumimoji="1" lang="zh-CN" altLang="en-US" u="sng" dirty="0" smtClean="0"/>
              <a:t>同时</a:t>
            </a:r>
            <a:r>
              <a:rPr kumimoji="1" lang="zh-CN" altLang="en-US" dirty="0" smtClean="0"/>
              <a:t>用多个存储空间呢？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一个函数可以调用它自己吗？</a:t>
            </a:r>
            <a:endParaRPr kumimoji="1" lang="en-US" altLang="zh-CN" dirty="0"/>
          </a:p>
          <a:p>
            <a:pPr marL="658368" lvl="2" indent="0">
              <a:buNone/>
            </a:pP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9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Recursion / recursive function call</a:t>
            </a:r>
            <a:br>
              <a:rPr lang="en-US" altLang="zh-CN" dirty="0" smtClean="0"/>
            </a:br>
            <a:r>
              <a:rPr lang="zh-CN" altLang="en-US" dirty="0" smtClean="0"/>
              <a:t>递归函数调</a:t>
            </a:r>
            <a:r>
              <a:rPr lang="zh-CN" altLang="en-US" dirty="0"/>
              <a:t>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524000"/>
            <a:ext cx="7696200" cy="51054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允许一个函数调用它自己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最多同时有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selfCall</a:t>
            </a:r>
            <a:r>
              <a:rPr kumimoji="1" lang="zh-CN" altLang="en-US" dirty="0" smtClean="0"/>
              <a:t>运行，共有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times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3-10-24 下午11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7137959" cy="36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2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以下函数的输出是什么？</a:t>
            </a:r>
            <a:endParaRPr kumimoji="1" lang="zh-CN" altLang="en-US" dirty="0"/>
          </a:p>
        </p:txBody>
      </p:sp>
      <p:pic>
        <p:nvPicPr>
          <p:cNvPr id="5" name="图片 4" descr="屏幕快照 2013-10-24 下午11.1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2133600"/>
            <a:ext cx="5001918" cy="3962400"/>
          </a:xfrm>
          <a:prstGeom prst="rect">
            <a:avLst/>
          </a:prstGeom>
        </p:spPr>
      </p:pic>
      <p:pic>
        <p:nvPicPr>
          <p:cNvPr id="6" name="图片 5" descr="屏幕快照 2013-10-24 下午11.1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33600"/>
            <a:ext cx="609600" cy="24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3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解释计算</a:t>
            </a:r>
            <a:r>
              <a:rPr kumimoji="1" lang="en-US" altLang="zh-CN" dirty="0" smtClean="0"/>
              <a:t>factorial</a:t>
            </a:r>
            <a:r>
              <a:rPr kumimoji="1" lang="zh-CN" altLang="en-US" dirty="0" smtClean="0"/>
              <a:t>的整个过程</a:t>
            </a:r>
            <a:endParaRPr kumimoji="1" lang="zh-CN" altLang="en-US" dirty="0"/>
          </a:p>
        </p:txBody>
      </p:sp>
      <p:pic>
        <p:nvPicPr>
          <p:cNvPr id="4" name="图片 3" descr="屏幕快照 2012-11-05 下午9.2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562600" cy="24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matching </a:t>
            </a:r>
            <a:r>
              <a:rPr kumimoji="1" lang="zh-CN" altLang="en-US" dirty="0" smtClean="0"/>
              <a:t>函数匹配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kumimoji="1" lang="zh-CN" altLang="en-US" dirty="0" smtClean="0"/>
              <a:t>函数匹配就是指编译器确定每个函数调用应该调用那个函数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Which function will be called?</a:t>
            </a:r>
            <a:endParaRPr kumimoji="1" lang="zh-CN" altLang="en-US" dirty="0" smtClean="0"/>
          </a:p>
        </p:txBody>
      </p:sp>
      <p:pic>
        <p:nvPicPr>
          <p:cNvPr id="5" name="图片 4" descr="屏幕快照 2013-10-25 下午8.3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200"/>
            <a:ext cx="6223432" cy="37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函数的好处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使问题简化</a:t>
            </a:r>
            <a:endParaRPr kumimoji="1" lang="en-US" altLang="zh-CN" dirty="0" smtClean="0"/>
          </a:p>
          <a:p>
            <a:pPr lvl="1"/>
            <a:r>
              <a:rPr kumimoji="1" lang="en-US" altLang="zh-CN" i="1" dirty="0" smtClean="0"/>
              <a:t>Divide and conquer </a:t>
            </a:r>
            <a:r>
              <a:rPr kumimoji="1" lang="zh-CN" altLang="en-US" dirty="0" smtClean="0"/>
              <a:t>分而治之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代码重用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相同的代码宜用一个函数实现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加少开发时间，调试时间，程序长度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便于阅读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长函数分成多个短函数－提高可读性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阅读者和使用者不许要知道函数实现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sin</a:t>
            </a:r>
            <a:r>
              <a:rPr kumimoji="1" lang="zh-CN" altLang="en-US" dirty="0" smtClean="0"/>
              <a:t>函数并不需要知道它如何实现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2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Most programming languages allow different functions to have the same name</a:t>
            </a:r>
          </a:p>
          <a:p>
            <a:pPr lvl="1"/>
            <a:r>
              <a:rPr kumimoji="1" lang="en-US" altLang="zh-CN" dirty="0" smtClean="0"/>
              <a:t>Functions are distinguished by other things such as their parameters</a:t>
            </a:r>
          </a:p>
          <a:p>
            <a:pPr lvl="1"/>
            <a:r>
              <a:rPr kumimoji="1" lang="en-US" altLang="zh-CN" dirty="0" smtClean="0"/>
              <a:t>Old C compilers does not allow this</a:t>
            </a:r>
          </a:p>
          <a:p>
            <a:pPr lvl="1"/>
            <a:r>
              <a:rPr kumimoji="1" lang="en-US" altLang="zh-CN" dirty="0" smtClean="0"/>
              <a:t>When the newer C/C++ compiler allows that functions use the same name, they call it </a:t>
            </a:r>
            <a:r>
              <a:rPr kumimoji="1" lang="en-US" altLang="zh-CN" i="1" dirty="0" smtClean="0"/>
              <a:t>function overload </a:t>
            </a:r>
            <a:r>
              <a:rPr kumimoji="1" lang="zh-CN" altLang="en-US" dirty="0" smtClean="0"/>
              <a:t>函数重载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04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/>
          <a:lstStyle/>
          <a:p>
            <a:r>
              <a:rPr kumimoji="1" lang="en-US" altLang="zh-CN" dirty="0" smtClean="0"/>
              <a:t>What is the rule for function matching in C++?</a:t>
            </a:r>
          </a:p>
          <a:p>
            <a:pPr lvl="1"/>
            <a:r>
              <a:rPr kumimoji="1" lang="en-US" altLang="zh-CN" dirty="0" smtClean="0"/>
              <a:t>C++ use</a:t>
            </a:r>
            <a:r>
              <a:rPr kumimoji="1" lang="en-US" altLang="zh-CN" i="1" dirty="0" smtClean="0"/>
              <a:t> function signature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函数签名</a:t>
            </a:r>
            <a:r>
              <a:rPr kumimoji="1" lang="en-US" altLang="zh-CN" dirty="0" smtClean="0"/>
              <a:t>: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 name + the types of the parameters</a:t>
            </a:r>
          </a:p>
          <a:p>
            <a:pPr lvl="1"/>
            <a:r>
              <a:rPr kumimoji="1" lang="en-US" altLang="zh-CN" dirty="0" smtClean="0"/>
              <a:t>The signature of 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is</a:t>
            </a:r>
          </a:p>
          <a:p>
            <a:pPr lvl="1"/>
            <a:r>
              <a:rPr kumimoji="1" lang="en-US" altLang="zh-CN" dirty="0" smtClean="0"/>
              <a:t>Note that function signature does </a:t>
            </a:r>
            <a:r>
              <a:rPr kumimoji="1" lang="en-US" altLang="zh-CN" u="sng" dirty="0" smtClean="0"/>
              <a:t>not</a:t>
            </a:r>
            <a:r>
              <a:rPr kumimoji="1" lang="en-US" altLang="zh-CN" dirty="0" smtClean="0"/>
              <a:t> include the return type or the parameter names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 descr="屏幕快照 2013-10-25 下午8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62400"/>
            <a:ext cx="4242094" cy="1041472"/>
          </a:xfrm>
          <a:prstGeom prst="rect">
            <a:avLst/>
          </a:prstGeom>
        </p:spPr>
      </p:pic>
      <p:pic>
        <p:nvPicPr>
          <p:cNvPr id="5" name="图片 4" descr="屏幕快照 2013-10-25 下午8.55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57800"/>
            <a:ext cx="2413167" cy="3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4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4953000"/>
          </a:xfrm>
        </p:spPr>
        <p:txBody>
          <a:bodyPr/>
          <a:lstStyle/>
          <a:p>
            <a:r>
              <a:rPr kumimoji="1" lang="en-US" altLang="zh-CN" dirty="0" smtClean="0"/>
              <a:t>Two functions cannot share the same signature</a:t>
            </a:r>
            <a:endParaRPr kumimoji="1" lang="zh-CN" altLang="en-US" dirty="0"/>
          </a:p>
        </p:txBody>
      </p:sp>
      <p:pic>
        <p:nvPicPr>
          <p:cNvPr id="4" name="图片 3" descr="屏幕快照 2013-10-25 下午9.3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81199"/>
            <a:ext cx="5105399" cy="3365697"/>
          </a:xfrm>
          <a:prstGeom prst="rect">
            <a:avLst/>
          </a:prstGeom>
        </p:spPr>
      </p:pic>
      <p:pic>
        <p:nvPicPr>
          <p:cNvPr id="6" name="图片 5" descr="屏幕快照 2013-10-25 下午9.4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727075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 1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is called an </a:t>
            </a:r>
            <a:r>
              <a:rPr kumimoji="1" lang="en-US" altLang="zh-CN" i="1" dirty="0" smtClean="0"/>
              <a:t>exact match </a:t>
            </a:r>
            <a:r>
              <a:rPr kumimoji="1" lang="zh-CN" altLang="en-US" dirty="0" smtClean="0"/>
              <a:t>完全匹配</a:t>
            </a:r>
            <a:endParaRPr kumimoji="1" lang="zh-CN" altLang="en-US" dirty="0"/>
          </a:p>
        </p:txBody>
      </p:sp>
      <p:pic>
        <p:nvPicPr>
          <p:cNvPr id="5" name="图片 4" descr="屏幕快照 2013-10-25 下午9.1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702696" cy="31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6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51054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Example </a:t>
            </a:r>
            <a:r>
              <a:rPr kumimoji="1" lang="en-US" altLang="zh-CN" dirty="0"/>
              <a:t>2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is called an </a:t>
            </a:r>
            <a:r>
              <a:rPr kumimoji="1" lang="en-US" altLang="zh-CN" i="1" dirty="0" smtClean="0"/>
              <a:t>match after type conversion</a:t>
            </a:r>
          </a:p>
          <a:p>
            <a:pPr lvl="1"/>
            <a:r>
              <a:rPr kumimoji="1" lang="en-US" altLang="zh-CN" dirty="0" err="1">
                <a:solidFill>
                  <a:srgbClr val="0000FF"/>
                </a:solidFill>
              </a:rPr>
              <a:t>i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nt</a:t>
            </a:r>
            <a:r>
              <a:rPr kumimoji="1" lang="en-US" altLang="zh-CN" dirty="0" smtClean="0"/>
              <a:t> can be converted to </a:t>
            </a:r>
            <a:r>
              <a:rPr kumimoji="1" lang="en-US" altLang="zh-CN" dirty="0" smtClean="0">
                <a:solidFill>
                  <a:srgbClr val="0000FF"/>
                </a:solidFill>
              </a:rPr>
              <a:t>double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pic>
        <p:nvPicPr>
          <p:cNvPr id="5" name="图片 4" descr="屏幕快照 2013-10-25 下午9.1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6248834" cy="30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2578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Exact match takes priority</a:t>
            </a:r>
          </a:p>
          <a:p>
            <a:r>
              <a:rPr kumimoji="1" lang="en-US" altLang="zh-CN" dirty="0" smtClean="0"/>
              <a:t>What if there are two exact matches?</a:t>
            </a:r>
          </a:p>
          <a:p>
            <a:pPr lvl="1"/>
            <a:r>
              <a:rPr kumimoji="1" lang="en-US" altLang="zh-CN" dirty="0" smtClean="0"/>
              <a:t>C++ does not allow two functions having the same signature</a:t>
            </a:r>
          </a:p>
          <a:p>
            <a:pPr lvl="2"/>
            <a:r>
              <a:rPr kumimoji="1" lang="en-US" altLang="zh-CN" dirty="0" smtClean="0"/>
              <a:t>It is called a</a:t>
            </a:r>
            <a:r>
              <a:rPr kumimoji="1" lang="en-US" altLang="zh-CN" i="1" dirty="0" smtClean="0"/>
              <a:t> function redefinition error </a:t>
            </a:r>
            <a:r>
              <a:rPr kumimoji="1" lang="zh-CN" altLang="en-US" dirty="0" smtClean="0"/>
              <a:t>函数重定义错误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Is two exact matches possible? Yes, we will see later.</a:t>
            </a:r>
          </a:p>
          <a:p>
            <a:r>
              <a:rPr kumimoji="1" lang="en-US" altLang="zh-CN" dirty="0" smtClean="0"/>
              <a:t>What if there are no exact match but two non-exact matches?</a:t>
            </a:r>
          </a:p>
          <a:p>
            <a:pPr lvl="1"/>
            <a:r>
              <a:rPr kumimoji="1" lang="en-US" altLang="zh-CN" dirty="0" smtClean="0"/>
              <a:t>The compiler does not know which to match, and it has to report an error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4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matching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371600"/>
            <a:ext cx="8001000" cy="4876800"/>
          </a:xfrm>
        </p:spPr>
        <p:txBody>
          <a:bodyPr/>
          <a:lstStyle/>
          <a:p>
            <a:r>
              <a:rPr kumimoji="1" lang="en-US" altLang="zh-CN" dirty="0" smtClean="0"/>
              <a:t>Ambiguous function call </a:t>
            </a:r>
            <a:r>
              <a:rPr kumimoji="1" lang="zh-CN" altLang="en-US" dirty="0" smtClean="0"/>
              <a:t>有歧义的函数调用</a:t>
            </a:r>
            <a:endParaRPr kumimoji="1" lang="en-US" altLang="zh-CN" dirty="0" smtClean="0"/>
          </a:p>
          <a:p>
            <a:pPr marL="402336" lvl="1" indent="0">
              <a:buNone/>
            </a:pPr>
            <a:endParaRPr kumimoji="1" lang="en-US" altLang="zh-CN" dirty="0"/>
          </a:p>
          <a:p>
            <a:pPr marL="402336" lvl="1" indent="0">
              <a:buNone/>
            </a:pPr>
            <a:r>
              <a:rPr kumimoji="1" lang="en-US" altLang="zh-CN" dirty="0" smtClean="0"/>
              <a:t>Note that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the error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>on line 14,</a:t>
            </a:r>
            <a:br>
              <a:rPr kumimoji="1" lang="en-US" altLang="zh-CN" dirty="0" smtClean="0"/>
            </a:br>
            <a:r>
              <a:rPr kumimoji="1" lang="en-US" altLang="zh-CN" dirty="0" smtClean="0"/>
              <a:t>but not on</a:t>
            </a:r>
            <a:br>
              <a:rPr kumimoji="1" lang="en-US" altLang="zh-CN" dirty="0" smtClean="0"/>
            </a:br>
            <a:r>
              <a:rPr kumimoji="1" lang="en-US" altLang="zh-CN" dirty="0" smtClean="0"/>
              <a:t>lines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4 and 8</a:t>
            </a:r>
          </a:p>
        </p:txBody>
      </p:sp>
      <p:pic>
        <p:nvPicPr>
          <p:cNvPr id="4" name="图片 3" descr="屏幕快照 2013-10-25 下午9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1"/>
            <a:ext cx="4953000" cy="3231958"/>
          </a:xfrm>
          <a:prstGeom prst="rect">
            <a:avLst/>
          </a:prstGeom>
        </p:spPr>
      </p:pic>
      <p:pic>
        <p:nvPicPr>
          <p:cNvPr id="7" name="图片 6" descr="屏幕快照 2012-11-18 下午5.1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410200"/>
            <a:ext cx="668308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Default argument value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52578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定义函数的时候可以给参数缺省值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有缺省值的参数必须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最后的一个或多个参数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</a:t>
            </a:r>
            <a:r>
              <a:rPr kumimoji="1" lang="zh-CN" altLang="en-US" dirty="0" smtClean="0"/>
              <a:t>具有缺省值</a:t>
            </a:r>
            <a:r>
              <a:rPr kumimoji="1" lang="zh-CN" altLang="en-US" dirty="0"/>
              <a:t>的参数</a:t>
            </a:r>
            <a:r>
              <a:rPr kumimoji="1" lang="zh-CN" altLang="en-US" dirty="0" smtClean="0"/>
              <a:t>的函数相当于定义多个重载的函数</a:t>
            </a:r>
            <a:endParaRPr kumimoji="1" lang="zh-CN" altLang="en-US" dirty="0"/>
          </a:p>
        </p:txBody>
      </p:sp>
      <p:pic>
        <p:nvPicPr>
          <p:cNvPr id="4" name="图片 3" descr="屏幕快照 2012-11-18 下午4.29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6324600" cy="27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8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 value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Ambiguous exact function matching</a:t>
            </a:r>
            <a:endParaRPr kumimoji="1" lang="zh-CN" altLang="en-US" dirty="0"/>
          </a:p>
        </p:txBody>
      </p:sp>
      <p:pic>
        <p:nvPicPr>
          <p:cNvPr id="6" name="图片 5" descr="屏幕快照 2013-10-25 下午9.5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5410200" cy="3043237"/>
          </a:xfrm>
          <a:prstGeom prst="rect">
            <a:avLst/>
          </a:prstGeom>
        </p:spPr>
      </p:pic>
      <p:pic>
        <p:nvPicPr>
          <p:cNvPr id="4" name="图片 3" descr="屏幕快照 2013-10-25 下午10.2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063067"/>
            <a:ext cx="6858000" cy="17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9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 value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Ambiguous exact function matching</a:t>
            </a:r>
          </a:p>
          <a:p>
            <a:pPr lvl="1"/>
            <a:r>
              <a:rPr kumimoji="1" lang="en-US" altLang="zh-CN" dirty="0" smtClean="0"/>
              <a:t>No error in the following code</a:t>
            </a:r>
            <a:endParaRPr kumimoji="1" lang="zh-CN" altLang="en-US" dirty="0"/>
          </a:p>
        </p:txBody>
      </p:sp>
      <p:pic>
        <p:nvPicPr>
          <p:cNvPr id="4" name="图片 3" descr="屏幕快照 2013-10-25 下午9.5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689995" cy="35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9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Define a function </a:t>
            </a:r>
            <a:r>
              <a:rPr kumimoji="1" lang="zh-CN" altLang="en-US" dirty="0" smtClean="0"/>
              <a:t>定义一个函数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函数的组成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函数头</a:t>
            </a:r>
            <a:r>
              <a:rPr kumimoji="1" lang="en-US" altLang="zh-CN" dirty="0" smtClean="0"/>
              <a:t> header</a:t>
            </a:r>
            <a:r>
              <a:rPr kumimoji="1" lang="zh-CN" altLang="en-US" dirty="0" smtClean="0"/>
              <a:t>，和函数体</a:t>
            </a:r>
            <a:r>
              <a:rPr kumimoji="1" lang="en-US" altLang="zh-CN" dirty="0" smtClean="0"/>
              <a:t> body</a:t>
            </a:r>
          </a:p>
          <a:p>
            <a:r>
              <a:rPr kumimoji="1" lang="en-US" altLang="zh-CN" dirty="0" smtClean="0"/>
              <a:t>Function header </a:t>
            </a:r>
            <a:r>
              <a:rPr kumimoji="1" lang="zh-CN" altLang="en-US" dirty="0" smtClean="0"/>
              <a:t>的组成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返回值类型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函数名</a:t>
            </a:r>
            <a:r>
              <a:rPr kumimoji="1" lang="en-US" altLang="zh-CN" dirty="0" smtClean="0"/>
              <a:t>+(</a:t>
            </a:r>
            <a:r>
              <a:rPr kumimoji="1" lang="zh-CN" altLang="en-US" dirty="0" smtClean="0"/>
              <a:t>参数表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Parameter list </a:t>
            </a:r>
            <a:r>
              <a:rPr kumimoji="1" lang="zh-CN" altLang="en-US" dirty="0" smtClean="0"/>
              <a:t>参数表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各个参数用逗号隔开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每个参数必须分别指定类型</a:t>
            </a:r>
            <a:endParaRPr kumimoji="1" lang="en-US" altLang="zh-CN" dirty="0" smtClean="0"/>
          </a:p>
        </p:txBody>
      </p:sp>
      <p:pic>
        <p:nvPicPr>
          <p:cNvPr id="4" name="图片 3" descr="屏幕快照 2012-11-05 下午4.0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81600"/>
            <a:ext cx="5181600" cy="16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Top-down</a:t>
            </a:r>
          </a:p>
          <a:p>
            <a:pPr lvl="1"/>
            <a:r>
              <a:rPr kumimoji="1" lang="zh-CN" altLang="en-US" dirty="0" smtClean="0"/>
              <a:t>设计的时候从总体开始，逐步把程序细分为多个相对独立的功能模块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Button-up</a:t>
            </a:r>
          </a:p>
          <a:p>
            <a:pPr lvl="1"/>
            <a:r>
              <a:rPr kumimoji="1" lang="zh-CN" altLang="en-US" dirty="0" smtClean="0"/>
              <a:t>编程的时候先实现并调试较小的功能模块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27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http://cse.sysu.edu.cn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>
                <a:hlinkClick r:id="rId2"/>
              </a:rPr>
              <a:t>cpp3</a:t>
            </a:r>
            <a:r>
              <a:rPr lang="en-US" altLang="zh-CN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 smtClean="0"/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谭浩强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程序设计教程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钱能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Thinking in C++, Bruce Eckel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Call a function </a:t>
            </a:r>
            <a:r>
              <a:rPr kumimoji="1" lang="zh-CN" altLang="en-US" dirty="0" smtClean="0"/>
              <a:t>函数调用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函数调用的语意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main </a:t>
            </a:r>
            <a:r>
              <a:rPr kumimoji="1" lang="zh-CN" altLang="en-US" dirty="0" smtClean="0"/>
              <a:t>在第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行调用了</a:t>
            </a:r>
            <a:r>
              <a:rPr kumimoji="1" lang="en-US" altLang="zh-CN" dirty="0" smtClean="0"/>
              <a:t> max</a:t>
            </a:r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r>
              <a:rPr kumimoji="1" lang="en-US" altLang="zh-CN" dirty="0" smtClean="0"/>
              <a:t>main </a:t>
            </a:r>
            <a:r>
              <a:rPr kumimoji="1" lang="zh-CN" altLang="en-US" dirty="0" smtClean="0"/>
              <a:t>等待</a:t>
            </a:r>
            <a:r>
              <a:rPr kumimoji="1" lang="en-US" altLang="zh-CN" dirty="0" smtClean="0"/>
              <a:t> max </a:t>
            </a:r>
            <a:r>
              <a:rPr kumimoji="1" lang="zh-CN" altLang="en-US" dirty="0" smtClean="0"/>
              <a:t>运行完后继续运行</a:t>
            </a:r>
            <a:endParaRPr kumimoji="1" lang="en-US" altLang="zh-CN" dirty="0" smtClean="0"/>
          </a:p>
        </p:txBody>
      </p:sp>
      <p:pic>
        <p:nvPicPr>
          <p:cNvPr id="5" name="图片 4" descr="屏幕快照 2012-11-05 下午4.1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6629400" cy="35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6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return 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kumimoji="1" lang="en-US" altLang="zh-CN" dirty="0" smtClean="0"/>
              <a:t>return </a:t>
            </a:r>
            <a:r>
              <a:rPr kumimoji="1" lang="zh-CN" altLang="en-US" dirty="0" smtClean="0"/>
              <a:t>语句的功能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使函数立即结束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当返回类型不是</a:t>
            </a:r>
            <a:r>
              <a:rPr kumimoji="1" lang="en-US" altLang="zh-CN" dirty="0" smtClean="0">
                <a:solidFill>
                  <a:srgbClr val="0000FF"/>
                </a:solidFill>
              </a:rPr>
              <a:t>void</a:t>
            </a:r>
            <a:r>
              <a:rPr kumimoji="1" lang="zh-CN" altLang="en-US" dirty="0" smtClean="0"/>
              <a:t>时，设置函数的返回值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当返回类型是</a:t>
            </a:r>
            <a:r>
              <a:rPr kumimoji="1" lang="en-US" altLang="zh-CN" dirty="0">
                <a:solidFill>
                  <a:srgbClr val="0000FF"/>
                </a:solidFill>
              </a:rPr>
              <a:t>void</a:t>
            </a:r>
            <a:r>
              <a:rPr kumimoji="1" lang="zh-CN" altLang="en-US" dirty="0" smtClean="0"/>
              <a:t>时，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zh-CN" altLang="en-US" dirty="0" smtClean="0"/>
              <a:t>后不跟表达式</a:t>
            </a:r>
            <a:endParaRPr kumimoji="1" lang="en-US" altLang="zh-CN" dirty="0" smtClean="0"/>
          </a:p>
        </p:txBody>
      </p:sp>
      <p:pic>
        <p:nvPicPr>
          <p:cNvPr id="5" name="图片 4" descr="屏幕快照 2012-11-05 下午4.1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00400"/>
            <a:ext cx="6629400" cy="35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Returned value </a:t>
            </a:r>
            <a:r>
              <a:rPr kumimoji="1" lang="zh-CN" altLang="en-US" dirty="0" smtClean="0"/>
              <a:t>函数的返回值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return </a:t>
            </a:r>
            <a:r>
              <a:rPr kumimoji="1" lang="zh-CN" altLang="en-US" dirty="0" smtClean="0"/>
              <a:t>语句后的表达式的数据的类型必须跟返回类型一致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相同或可转换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如果函数返回值为</a:t>
            </a:r>
            <a:r>
              <a:rPr kumimoji="1" lang="en-US" altLang="zh-CN" dirty="0" smtClean="0">
                <a:solidFill>
                  <a:srgbClr val="0000FF"/>
                </a:solidFill>
              </a:rPr>
              <a:t>void</a:t>
            </a:r>
            <a:r>
              <a:rPr kumimoji="1" lang="zh-CN" altLang="en-US" dirty="0" smtClean="0"/>
              <a:t>，只能用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中，可以忽略</a:t>
            </a:r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的返回值</a:t>
            </a:r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 descr="屏幕快照 2012-11-05 下午4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33800"/>
            <a:ext cx="685944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Details about a function 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每次函数调用的过程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分配</a:t>
            </a:r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中定义的变量的空间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传递参数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参数表中的变量的值赋给</a:t>
            </a:r>
            <a:r>
              <a:rPr kumimoji="1" lang="en-US" altLang="zh-CN" dirty="0" err="1" smtClean="0"/>
              <a:t>callee</a:t>
            </a:r>
            <a:r>
              <a:rPr kumimoji="1" lang="zh-CN" altLang="en-US" dirty="0"/>
              <a:t>中参数表</a:t>
            </a:r>
            <a:r>
              <a:rPr kumimoji="1" lang="zh-CN" altLang="en-US" dirty="0" smtClean="0"/>
              <a:t>中的变量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开始执行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设置返回值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中代表函数调用的匿名临时变量赋值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释放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callee</a:t>
            </a:r>
            <a:r>
              <a:rPr kumimoji="1" lang="zh-CN" altLang="en-US" dirty="0" smtClean="0">
                <a:solidFill>
                  <a:srgbClr val="000000"/>
                </a:solidFill>
              </a:rPr>
              <a:t>的变量空间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继续执行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为什么要这么复杂呢</a:t>
            </a:r>
            <a:r>
              <a:rPr kumimoji="1" lang="en-US" altLang="zh-CN" dirty="0" smtClean="0"/>
              <a:t>? You will see later</a:t>
            </a:r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98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Local variable </a:t>
            </a:r>
            <a:r>
              <a:rPr kumimoji="1" lang="zh-CN" altLang="en-US" dirty="0" smtClean="0"/>
              <a:t>局部变量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局部变量的定义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函数所定义的变量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它们在函数运行的时候才“产生”</a:t>
            </a:r>
            <a:endParaRPr kumimoji="1" lang="en-US" altLang="zh-CN" dirty="0" smtClean="0"/>
          </a:p>
          <a:p>
            <a:r>
              <a:rPr kumimoji="1" lang="zh-CN" altLang="en-US" dirty="0" smtClean="0"/>
              <a:t>局部变量的分配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在函数被调</a:t>
            </a:r>
            <a:r>
              <a:rPr kumimoji="1" lang="zh-CN" altLang="en-US" dirty="0" smtClean="0"/>
              <a:t>用前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系统计算函数需要多少存储空间来存储函数的所有局部变量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系统分配一个连续的存储空间给函数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局部变量的命名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不同函数中的变量可以同名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3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 variable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Parameter </a:t>
            </a:r>
            <a:r>
              <a:rPr kumimoji="1" lang="zh-CN" altLang="en-US" dirty="0" smtClean="0"/>
              <a:t>函数的参数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也是局部变量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与普通局部变量的区别：在函数运行前已被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通过参数传递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初始化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Anonymous variables </a:t>
            </a:r>
            <a:r>
              <a:rPr kumimoji="1" lang="zh-CN" altLang="en-US" dirty="0" smtClean="0"/>
              <a:t>匿名的临时变量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也是局部变量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063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5840</TotalTime>
  <Words>723</Words>
  <Application>Microsoft Macintosh PowerPoint</Application>
  <PresentationFormat>全屏显示(4:3)</PresentationFormat>
  <Paragraphs>225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夏至</vt:lpstr>
      <vt:lpstr>6. Function</vt:lpstr>
      <vt:lpstr>使用函数的好处</vt:lpstr>
      <vt:lpstr>Define a function 定义一个函数</vt:lpstr>
      <vt:lpstr>Call a function 函数调用</vt:lpstr>
      <vt:lpstr>The return statement</vt:lpstr>
      <vt:lpstr>Returned value 函数的返回值</vt:lpstr>
      <vt:lpstr>Details about a function call</vt:lpstr>
      <vt:lpstr>Local variable 局部变量</vt:lpstr>
      <vt:lpstr>Local variable </vt:lpstr>
      <vt:lpstr>Local variable </vt:lpstr>
      <vt:lpstr>Local variable </vt:lpstr>
      <vt:lpstr>Local variable </vt:lpstr>
      <vt:lpstr>Local variable </vt:lpstr>
      <vt:lpstr>Local variable </vt:lpstr>
      <vt:lpstr>Local variable </vt:lpstr>
      <vt:lpstr>Recursion / recursive function call 递归函数调用</vt:lpstr>
      <vt:lpstr>Recursion</vt:lpstr>
      <vt:lpstr>Recursion</vt:lpstr>
      <vt:lpstr>Function matching 函数匹配</vt:lpstr>
      <vt:lpstr>Function matching </vt:lpstr>
      <vt:lpstr>Function matching </vt:lpstr>
      <vt:lpstr>Function matching </vt:lpstr>
      <vt:lpstr>Function matching </vt:lpstr>
      <vt:lpstr>Function matching </vt:lpstr>
      <vt:lpstr>Function matching </vt:lpstr>
      <vt:lpstr>Function matching </vt:lpstr>
      <vt:lpstr>Default argument value</vt:lpstr>
      <vt:lpstr>Default argument value</vt:lpstr>
      <vt:lpstr>Default argument value</vt:lpstr>
      <vt:lpstr>程序设计方法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583</cp:revision>
  <dcterms:created xsi:type="dcterms:W3CDTF">2012-10-20T14:30:56Z</dcterms:created>
  <dcterms:modified xsi:type="dcterms:W3CDTF">2013-11-30T14:32:48Z</dcterms:modified>
</cp:coreProperties>
</file>