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79" r:id="rId4"/>
    <p:sldId id="277" r:id="rId5"/>
    <p:sldId id="276" r:id="rId6"/>
    <p:sldId id="280" r:id="rId7"/>
    <p:sldId id="281" r:id="rId8"/>
    <p:sldId id="282" r:id="rId9"/>
    <p:sldId id="283" r:id="rId10"/>
    <p:sldId id="269" r:id="rId11"/>
    <p:sldId id="266" r:id="rId12"/>
    <p:sldId id="270" r:id="rId13"/>
    <p:sldId id="290" r:id="rId14"/>
    <p:sldId id="273" r:id="rId15"/>
    <p:sldId id="274" r:id="rId16"/>
    <p:sldId id="288" r:id="rId17"/>
    <p:sldId id="289" r:id="rId18"/>
    <p:sldId id="27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8" autoAdjust="0"/>
    <p:restoredTop sz="99361" autoAdjust="0"/>
  </p:normalViewPr>
  <p:slideViewPr>
    <p:cSldViewPr>
      <p:cViewPr>
        <p:scale>
          <a:sx n="110" d="100"/>
          <a:sy n="110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anoi_tower" TargetMode="Externa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递归</a:t>
            </a:r>
            <a:r>
              <a:rPr lang="en-US" altLang="zh-CN" smtClean="0"/>
              <a:t> recursion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4243232"/>
          </a:xfrm>
        </p:spPr>
        <p:txBody>
          <a:bodyPr>
            <a:norm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recursion</a:t>
            </a:r>
            <a:endParaRPr lang="en-US" altLang="zh-CN" dirty="0"/>
          </a:p>
          <a:p>
            <a:r>
              <a:rPr lang="zh-CN" altLang="en-US" dirty="0" smtClean="0"/>
              <a:t>如何设计和编写</a:t>
            </a:r>
            <a:r>
              <a:rPr lang="en-US" altLang="zh-CN" dirty="0" smtClean="0"/>
              <a:t> recursive function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 recursion </a:t>
            </a:r>
            <a:r>
              <a:rPr lang="zh-CN" altLang="en-US" dirty="0" smtClean="0"/>
              <a:t>有那些好处和缺点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 dynamic programming (</a:t>
            </a:r>
            <a:r>
              <a:rPr lang="zh-CN" altLang="en-US" dirty="0"/>
              <a:t>动态规划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如何把</a:t>
            </a:r>
            <a:r>
              <a:rPr lang="en-US" altLang="zh-CN" dirty="0" smtClean="0"/>
              <a:t> recursion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 iteration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Trace Recursive </a:t>
            </a:r>
            <a:r>
              <a:rPr lang="en-US" altLang="zh-CN" dirty="0" smtClean="0"/>
              <a:t>Factorial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</p:spPr>
        <p:txBody>
          <a:bodyPr/>
          <a:lstStyle/>
          <a:p>
            <a:fld id="{8313A075-42A3-254D-82B3-5C1C5CBD550B}" type="slidenum">
              <a:rPr lang="zh-CN" altLang="en-US"/>
              <a:pPr/>
              <a:t>10</a:t>
            </a:fld>
            <a:endParaRPr lang="en-US" altLang="zh-CN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59000" y="1484313"/>
            <a:ext cx="15494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/>
              <a:t>factorial(4)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9363" y="2455863"/>
            <a:ext cx="1800225" cy="4683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4*</a:t>
            </a:r>
            <a:r>
              <a:rPr lang="en-US" altLang="zh-CN"/>
              <a:t>factorial(3)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19475" y="4256088"/>
            <a:ext cx="1835150" cy="4333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2*</a:t>
            </a:r>
            <a:r>
              <a:rPr lang="en-US" altLang="zh-CN"/>
              <a:t>factorial(1)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51163" y="3355975"/>
            <a:ext cx="1836737" cy="433388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3*</a:t>
            </a:r>
            <a:r>
              <a:rPr lang="en-US" altLang="zh-CN"/>
              <a:t>factorial(2)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959225" y="5121275"/>
            <a:ext cx="1765300" cy="4683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</a:rPr>
              <a:t>1*</a:t>
            </a:r>
            <a:r>
              <a:rPr lang="en-US" altLang="zh-CN"/>
              <a:t>factorial(0)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1188" y="2060575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9:</a:t>
            </a:r>
            <a:r>
              <a:rPr lang="en-US" altLang="zh-CN" sz="1800">
                <a:solidFill>
                  <a:srgbClr val="0000FF"/>
                </a:solidFill>
              </a:rPr>
              <a:t> return 24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79500" y="3068638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8:</a:t>
            </a:r>
            <a:r>
              <a:rPr lang="en-US" altLang="zh-CN" sz="1800">
                <a:solidFill>
                  <a:srgbClr val="0000FF"/>
                </a:solidFill>
              </a:rPr>
              <a:t> return 6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11300" y="3932238"/>
            <a:ext cx="1766888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7:</a:t>
            </a:r>
            <a:r>
              <a:rPr lang="en-US" altLang="zh-CN" sz="1800">
                <a:solidFill>
                  <a:srgbClr val="0000FF"/>
                </a:solidFill>
              </a:rPr>
              <a:t> return 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051050" y="4832350"/>
            <a:ext cx="1766888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6: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268538" y="5876925"/>
            <a:ext cx="1766887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5:</a:t>
            </a:r>
            <a:r>
              <a:rPr lang="en-US" altLang="zh-CN" sz="1800">
                <a:solidFill>
                  <a:srgbClr val="0000FF"/>
                </a:solidFill>
              </a:rPr>
              <a:t> return 1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59338" y="5624513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4:</a:t>
            </a:r>
            <a:r>
              <a:rPr lang="en-US" altLang="zh-CN" sz="1800">
                <a:solidFill>
                  <a:srgbClr val="0000FF"/>
                </a:solidFill>
              </a:rPr>
              <a:t> execute factorial(0)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4824413" y="4687888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3:</a:t>
            </a:r>
            <a:r>
              <a:rPr lang="en-US" altLang="zh-CN" sz="1800">
                <a:solidFill>
                  <a:srgbClr val="0000FF"/>
                </a:solidFill>
              </a:rPr>
              <a:t> execute factorial(1)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356100" y="3787775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2:</a:t>
            </a:r>
            <a:r>
              <a:rPr lang="en-US" altLang="zh-CN" sz="1800">
                <a:solidFill>
                  <a:srgbClr val="0000FF"/>
                </a:solidFill>
              </a:rPr>
              <a:t> execute factorial(2)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887788" y="2924175"/>
            <a:ext cx="284480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1:</a:t>
            </a:r>
            <a:r>
              <a:rPr lang="en-US" altLang="zh-CN" sz="1800">
                <a:solidFill>
                  <a:srgbClr val="0000FF"/>
                </a:solidFill>
              </a:rPr>
              <a:t> execute factorial(3)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55988" y="1916113"/>
            <a:ext cx="2844800" cy="36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>
                <a:solidFill>
                  <a:schemeClr val="tx1"/>
                </a:solidFill>
              </a:rPr>
              <a:t>Step 0:</a:t>
            </a:r>
            <a:r>
              <a:rPr lang="en-US" altLang="zh-CN" sz="1800">
                <a:solidFill>
                  <a:srgbClr val="0000FF"/>
                </a:solidFill>
              </a:rPr>
              <a:t> execute factorial(4)</a:t>
            </a:r>
          </a:p>
        </p:txBody>
      </p:sp>
      <p:cxnSp>
        <p:nvCxnSpPr>
          <p:cNvPr id="21" name="AutoShape 25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2889250" y="1925638"/>
            <a:ext cx="574675" cy="4857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6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3429000" y="2914650"/>
            <a:ext cx="431800" cy="450850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8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4373563" y="4652962"/>
            <a:ext cx="431800" cy="504825"/>
          </a:xfrm>
          <a:prstGeom prst="bentConnector3">
            <a:avLst>
              <a:gd name="adj1" fmla="val 49634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9"/>
          <p:cNvCxnSpPr>
            <a:cxnSpLocks noChangeShapeType="1"/>
            <a:stCxn id="9" idx="2"/>
            <a:endCxn id="8" idx="0"/>
          </p:cNvCxnSpPr>
          <p:nvPr/>
        </p:nvCxnSpPr>
        <p:spPr bwMode="auto">
          <a:xfrm rot="16200000" flipH="1">
            <a:off x="3870325" y="3789363"/>
            <a:ext cx="466725" cy="466725"/>
          </a:xfrm>
          <a:prstGeom prst="bentConnector3">
            <a:avLst>
              <a:gd name="adj1" fmla="val 49662"/>
            </a:avLst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4248150" y="6129338"/>
            <a:ext cx="1187450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return 1</a:t>
            </a:r>
          </a:p>
        </p:txBody>
      </p:sp>
      <p:cxnSp>
        <p:nvCxnSpPr>
          <p:cNvPr id="26" name="AutoShape 32"/>
          <p:cNvCxnSpPr>
            <a:cxnSpLocks noChangeShapeType="1"/>
            <a:stCxn id="10" idx="2"/>
            <a:endCxn id="25" idx="0"/>
          </p:cNvCxnSpPr>
          <p:nvPr/>
        </p:nvCxnSpPr>
        <p:spPr bwMode="auto">
          <a:xfrm rot="5400000">
            <a:off x="4572000" y="5859463"/>
            <a:ext cx="5397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3"/>
          <p:cNvCxnSpPr>
            <a:cxnSpLocks noChangeShapeType="1"/>
            <a:stCxn id="25" idx="1"/>
          </p:cNvCxnSpPr>
          <p:nvPr/>
        </p:nvCxnSpPr>
        <p:spPr bwMode="auto">
          <a:xfrm rot="10800000" flipH="1">
            <a:off x="4248150" y="5588000"/>
            <a:ext cx="71438" cy="722313"/>
          </a:xfrm>
          <a:prstGeom prst="curvedConnector4">
            <a:avLst>
              <a:gd name="adj1" fmla="val -320000"/>
              <a:gd name="adj2" fmla="val 62417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5"/>
          <p:cNvCxnSpPr>
            <a:cxnSpLocks noChangeShapeType="1"/>
            <a:stCxn id="7" idx="1"/>
          </p:cNvCxnSpPr>
          <p:nvPr/>
        </p:nvCxnSpPr>
        <p:spPr bwMode="auto">
          <a:xfrm rot="10800000">
            <a:off x="2411413" y="1827213"/>
            <a:ext cx="107950" cy="863600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6"/>
          <p:cNvCxnSpPr>
            <a:cxnSpLocks noChangeShapeType="1"/>
            <a:stCxn id="9" idx="1"/>
          </p:cNvCxnSpPr>
          <p:nvPr/>
        </p:nvCxnSpPr>
        <p:spPr bwMode="auto">
          <a:xfrm rot="10800000">
            <a:off x="2879725" y="2960688"/>
            <a:ext cx="71438" cy="61277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7"/>
          <p:cNvCxnSpPr>
            <a:cxnSpLocks noChangeShapeType="1"/>
            <a:stCxn id="8" idx="1"/>
          </p:cNvCxnSpPr>
          <p:nvPr/>
        </p:nvCxnSpPr>
        <p:spPr bwMode="auto">
          <a:xfrm rot="10800000">
            <a:off x="3311525" y="3789363"/>
            <a:ext cx="107950" cy="684212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8"/>
          <p:cNvCxnSpPr>
            <a:cxnSpLocks noChangeShapeType="1"/>
            <a:stCxn id="10" idx="1"/>
          </p:cNvCxnSpPr>
          <p:nvPr/>
        </p:nvCxnSpPr>
        <p:spPr bwMode="auto">
          <a:xfrm rot="10800000">
            <a:off x="3816350" y="4635500"/>
            <a:ext cx="142875" cy="720725"/>
          </a:xfrm>
          <a:prstGeom prst="curvedConnector2">
            <a:avLst/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900113" y="1501775"/>
            <a:ext cx="1225550" cy="360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return 24 to caller</a:t>
            </a:r>
          </a:p>
        </p:txBody>
      </p:sp>
      <p:cxnSp>
        <p:nvCxnSpPr>
          <p:cNvPr id="33" name="AutoShape 47"/>
          <p:cNvCxnSpPr>
            <a:cxnSpLocks noChangeShapeType="1"/>
            <a:stCxn id="6" idx="1"/>
          </p:cNvCxnSpPr>
          <p:nvPr/>
        </p:nvCxnSpPr>
        <p:spPr bwMode="auto">
          <a:xfrm rot="10800000">
            <a:off x="1439863" y="1412875"/>
            <a:ext cx="719137" cy="269875"/>
          </a:xfrm>
          <a:prstGeom prst="curvedConnector3">
            <a:avLst>
              <a:gd name="adj1" fmla="val 49889"/>
            </a:avLst>
          </a:prstGeom>
          <a:noFill/>
          <a:ln w="19050">
            <a:solidFill>
              <a:srgbClr val="D60093"/>
            </a:solidFill>
            <a:round/>
            <a:headEnd type="none" w="sm" len="sm"/>
            <a:tailEnd type="arrow" w="med" len="med"/>
          </a:ln>
          <a:effectLst>
            <a:prstShdw prst="shdw17" dist="17961" dir="2700000">
              <a:srgbClr val="D60093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7681913" y="5138738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7681913" y="4365625"/>
            <a:ext cx="1311275" cy="77628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7788275" y="4419600"/>
            <a:ext cx="11668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7839075" y="4711700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factorial(3)</a:t>
            </a:r>
            <a:endParaRPr lang="en-US" altLang="zh-CN" sz="3200"/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7681913" y="3594100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7788275" y="3646488"/>
            <a:ext cx="1166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7839075" y="3943350"/>
            <a:ext cx="1052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factorial(2)</a:t>
            </a:r>
            <a:endParaRPr lang="en-US" altLang="zh-CN" sz="3200"/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7681913" y="2825750"/>
            <a:ext cx="1311275" cy="77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7788275" y="2874963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7839075" y="3170238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factorial(1)</a:t>
            </a:r>
            <a:endParaRPr lang="en-US" altLang="zh-CN" sz="3200"/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7681913" y="2052638"/>
            <a:ext cx="1311275" cy="7762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45" name="Rectangle 64"/>
          <p:cNvSpPr>
            <a:spLocks noChangeArrowheads="1"/>
          </p:cNvSpPr>
          <p:nvPr/>
        </p:nvSpPr>
        <p:spPr bwMode="auto">
          <a:xfrm>
            <a:off x="7788275" y="2106613"/>
            <a:ext cx="1166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46" name="Rectangle 65"/>
          <p:cNvSpPr>
            <a:spLocks noChangeArrowheads="1"/>
          </p:cNvSpPr>
          <p:nvPr/>
        </p:nvSpPr>
        <p:spPr bwMode="auto">
          <a:xfrm>
            <a:off x="7839075" y="2401888"/>
            <a:ext cx="10525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factorial(0)</a:t>
            </a:r>
            <a:endParaRPr lang="en-US" altLang="zh-CN" sz="3200"/>
          </a:p>
        </p:txBody>
      </p:sp>
      <p:sp>
        <p:nvSpPr>
          <p:cNvPr id="47" name="Line 66"/>
          <p:cNvSpPr>
            <a:spLocks noChangeShapeType="1"/>
          </p:cNvSpPr>
          <p:nvPr/>
        </p:nvSpPr>
        <p:spPr bwMode="auto">
          <a:xfrm flipV="1">
            <a:off x="7667625" y="1557338"/>
            <a:ext cx="1588" cy="436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67"/>
          <p:cNvSpPr>
            <a:spLocks noChangeShapeType="1"/>
          </p:cNvSpPr>
          <p:nvPr/>
        </p:nvSpPr>
        <p:spPr bwMode="auto">
          <a:xfrm flipV="1">
            <a:off x="8991600" y="1539875"/>
            <a:ext cx="1588" cy="4367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68"/>
          <p:cNvSpPr>
            <a:spLocks noChangeShapeType="1"/>
          </p:cNvSpPr>
          <p:nvPr/>
        </p:nvSpPr>
        <p:spPr bwMode="auto">
          <a:xfrm>
            <a:off x="7681913" y="5907088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auto">
          <a:xfrm>
            <a:off x="7681913" y="4365625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>
            <a:off x="7681913" y="3594100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>
            <a:off x="7681913" y="2825750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73"/>
          <p:cNvSpPr>
            <a:spLocks noChangeShapeType="1"/>
          </p:cNvSpPr>
          <p:nvPr/>
        </p:nvSpPr>
        <p:spPr bwMode="auto">
          <a:xfrm>
            <a:off x="7681913" y="2052638"/>
            <a:ext cx="130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75"/>
          <p:cNvSpPr>
            <a:spLocks noChangeArrowheads="1"/>
          </p:cNvSpPr>
          <p:nvPr/>
        </p:nvSpPr>
        <p:spPr bwMode="auto">
          <a:xfrm>
            <a:off x="7726363" y="5265738"/>
            <a:ext cx="1166812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Space  Required</a:t>
            </a:r>
            <a:endParaRPr lang="en-US" altLang="zh-CN" sz="3200"/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7797800" y="5518150"/>
            <a:ext cx="1052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charset="0"/>
              </a:rPr>
              <a:t>for factorial(4)</a:t>
            </a:r>
            <a:endParaRPr lang="en-US" altLang="zh-CN" sz="3200"/>
          </a:p>
        </p:txBody>
      </p:sp>
      <p:sp>
        <p:nvSpPr>
          <p:cNvPr id="56" name="Line 77"/>
          <p:cNvSpPr>
            <a:spLocks noChangeShapeType="1"/>
          </p:cNvSpPr>
          <p:nvPr/>
        </p:nvSpPr>
        <p:spPr bwMode="auto">
          <a:xfrm>
            <a:off x="7667625" y="5121275"/>
            <a:ext cx="1309688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AutoShape 78"/>
          <p:cNvCxnSpPr>
            <a:cxnSpLocks noChangeShapeType="1"/>
            <a:endCxn id="6" idx="0"/>
          </p:cNvCxnSpPr>
          <p:nvPr/>
        </p:nvCxnSpPr>
        <p:spPr bwMode="auto">
          <a:xfrm>
            <a:off x="1547813" y="1160463"/>
            <a:ext cx="1385887" cy="323850"/>
          </a:xfrm>
          <a:prstGeom prst="bentConnector2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arrow" w="med" len="med"/>
          </a:ln>
          <a:effectLst>
            <a:prstShdw prst="shdw17" dist="17961" dir="2700000">
              <a:schemeClr val="tx2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025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 animBg="1"/>
      <p:bldP spid="32" grpId="0"/>
      <p:bldP spid="36" grpId="0"/>
      <p:bldP spid="36" grpId="1"/>
      <p:bldP spid="37" grpId="0"/>
      <p:bldP spid="39" grpId="0"/>
      <p:bldP spid="39" grpId="1"/>
      <p:bldP spid="40" grpId="0"/>
      <p:bldP spid="40" grpId="1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  <p:bldP spid="55" grpId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Tower of Hanoi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把所有盘子移动到另一个柱子，要求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每次只能移动一个盘子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小盘子不能放在大盘子下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2"/>
              </a:rPr>
              <a:t>http://en.wikipedia.org/wiki/</a:t>
            </a:r>
            <a:r>
              <a:rPr kumimoji="1" lang="en-US" altLang="zh-CN" dirty="0" smtClean="0">
                <a:hlinkClick r:id="rId2"/>
              </a:rPr>
              <a:t>Hanoi_tower</a:t>
            </a:r>
            <a:r>
              <a:rPr kumimoji="1" lang="en-US" altLang="zh-CN" dirty="0" smtClean="0"/>
              <a:t> </a:t>
            </a:r>
          </a:p>
        </p:txBody>
      </p:sp>
      <p:pic>
        <p:nvPicPr>
          <p:cNvPr id="4" name="图片 3" descr="File:Tower_of_Hano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73016"/>
            <a:ext cx="6516216" cy="28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Tower of Hanoi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 descr="Tower_of_Hanoi_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04" y="1556792"/>
            <a:ext cx="718927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Tower of Hanoi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屏幕快照 2012-12-19 上午11.5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428482" cy="5334654"/>
          </a:xfrm>
          <a:prstGeom prst="rect">
            <a:avLst/>
          </a:prstGeom>
        </p:spPr>
      </p:pic>
      <p:pic>
        <p:nvPicPr>
          <p:cNvPr id="5" name="图片 4" descr="屏幕快照 2012-12-19 上午11.58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08" y="3645024"/>
            <a:ext cx="2121047" cy="26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Recursion</a:t>
            </a:r>
            <a:r>
              <a:rPr lang="zh-CN" altLang="en-US" dirty="0" smtClean="0"/>
              <a:t>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recursion</a:t>
            </a:r>
            <a:r>
              <a:rPr lang="zh-CN" altLang="en-US" dirty="0" smtClean="0"/>
              <a:t>有那些好处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对于很多的问题，能提供简便的分而治之的解决方法</a:t>
            </a:r>
            <a:endParaRPr lang="en-US" altLang="zh-CN" dirty="0"/>
          </a:p>
          <a:p>
            <a:r>
              <a:rPr lang="en-US" altLang="zh-CN" dirty="0" smtClean="0"/>
              <a:t>Recursion</a:t>
            </a:r>
            <a:r>
              <a:rPr lang="zh-CN" altLang="en-US" dirty="0" smtClean="0"/>
              <a:t>效率上有什么缺点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通常使用多个函数调用，需要更多的运行和内存的开销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8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 recursion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任何</a:t>
            </a:r>
            <a:r>
              <a:rPr kumimoji="1" lang="en-US" altLang="zh-CN" dirty="0" smtClean="0"/>
              <a:t>recursion</a:t>
            </a:r>
            <a:r>
              <a:rPr kumimoji="1" lang="zh-CN" altLang="en-US" dirty="0" smtClean="0"/>
              <a:t>都可以改为</a:t>
            </a:r>
            <a:r>
              <a:rPr kumimoji="1" lang="en-US" altLang="zh-CN" dirty="0" smtClean="0"/>
              <a:t>iteration</a:t>
            </a:r>
          </a:p>
          <a:p>
            <a:pPr lvl="1"/>
            <a:r>
              <a:rPr kumimoji="1" lang="zh-CN" altLang="en-US" dirty="0" smtClean="0"/>
              <a:t>使用不同的算法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Factorial</a:t>
            </a:r>
          </a:p>
          <a:p>
            <a:pPr lvl="2"/>
            <a:r>
              <a:rPr kumimoji="1" lang="zh-CN" altLang="en-US" dirty="0" smtClean="0"/>
              <a:t>排序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“</a:t>
            </a:r>
            <a:r>
              <a:rPr kumimoji="1" lang="zh-CN" altLang="en-US" dirty="0" smtClean="0"/>
              <a:t>暴力”改法：模拟函数的栈空间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把各次函数点用的所有局部分别放在一个对象中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使用一个栈存放这些对象，顶部的对象存放“当前函数”的所有局部对象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Dynamic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History</a:t>
            </a:r>
          </a:p>
          <a:p>
            <a:pPr lvl="1"/>
            <a:r>
              <a:rPr kumimoji="1" lang="en-US" altLang="zh-CN" dirty="0" smtClean="0"/>
              <a:t>Richard Bellman</a:t>
            </a:r>
          </a:p>
          <a:p>
            <a:pPr lvl="1"/>
            <a:r>
              <a:rPr kumimoji="1" lang="en-US" altLang="zh-CN" dirty="0" smtClean="0"/>
              <a:t>Dynamic </a:t>
            </a:r>
          </a:p>
          <a:p>
            <a:pPr lvl="2"/>
            <a:r>
              <a:rPr kumimoji="1" lang="en-US" altLang="zh-CN" dirty="0" smtClean="0"/>
              <a:t>Multistage, time-varying</a:t>
            </a:r>
          </a:p>
          <a:p>
            <a:pPr lvl="2"/>
            <a:r>
              <a:rPr kumimoji="1" lang="en-US" altLang="zh-CN" dirty="0" smtClean="0"/>
              <a:t>No pejorative sense</a:t>
            </a:r>
          </a:p>
          <a:p>
            <a:pPr lvl="1"/>
            <a:r>
              <a:rPr kumimoji="1" lang="en-US" altLang="zh-CN" dirty="0" smtClean="0"/>
              <a:t>Programming</a:t>
            </a:r>
          </a:p>
          <a:p>
            <a:pPr lvl="2"/>
            <a:r>
              <a:rPr kumimoji="1" lang="en-US" altLang="zh-CN" dirty="0" smtClean="0"/>
              <a:t>= mathematical optimization,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.g., linear programming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Dynamic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Why dynamic programming</a:t>
            </a:r>
            <a:r>
              <a:rPr kumimoji="1" lang="en-US" altLang="zh-CN" dirty="0"/>
              <a:t>?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Make the online portion faster</a:t>
            </a:r>
          </a:p>
          <a:p>
            <a:pPr lvl="2"/>
            <a:r>
              <a:rPr kumimoji="1" lang="en-US" altLang="zh-CN" dirty="0" smtClean="0"/>
              <a:t>Online versus offline</a:t>
            </a:r>
          </a:p>
          <a:p>
            <a:pPr lvl="1"/>
            <a:r>
              <a:rPr kumimoji="1" lang="en-US" altLang="zh-CN" dirty="0" smtClean="0"/>
              <a:t>Overlapping sub-problems</a:t>
            </a:r>
          </a:p>
          <a:p>
            <a:pPr lvl="2"/>
            <a:r>
              <a:rPr kumimoji="1" lang="en-US" altLang="zh-CN" dirty="0" smtClean="0"/>
              <a:t>Reduce repeated searches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76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recursion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递归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函数的运行是函数中的指令操作函数中的</a:t>
            </a:r>
            <a:r>
              <a:rPr kumimoji="1" lang="en-US" altLang="zh-CN" dirty="0"/>
              <a:t>local variables(</a:t>
            </a:r>
            <a:r>
              <a:rPr kumimoji="1" lang="zh-CN" altLang="en-US" dirty="0"/>
              <a:t>局部变量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罐形 3"/>
          <p:cNvSpPr/>
          <p:nvPr/>
        </p:nvSpPr>
        <p:spPr>
          <a:xfrm>
            <a:off x="1547664" y="2708920"/>
            <a:ext cx="2016224" cy="100811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y  </a:t>
            </a:r>
            <a:r>
              <a:rPr lang="en-US" altLang="zh-CN" sz="3600" dirty="0" smtClean="0">
                <a:solidFill>
                  <a:srgbClr val="FF0000"/>
                </a:solidFill>
              </a:rPr>
              <a:t>x  </a:t>
            </a:r>
            <a:r>
              <a:rPr lang="en-US" altLang="zh-CN" sz="3600" dirty="0">
                <a:solidFill>
                  <a:srgbClr val="FF0000"/>
                </a:solidFill>
              </a:rPr>
              <a:t>π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672" y="4797152"/>
            <a:ext cx="201622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ain()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x = π / 3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y =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cos</a:t>
            </a:r>
            <a:r>
              <a:rPr lang="en-US" altLang="zh-CN" sz="2500" dirty="0" smtClean="0">
                <a:solidFill>
                  <a:srgbClr val="FF0000"/>
                </a:solidFill>
              </a:rPr>
              <a:t>(x);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p</a:t>
            </a:r>
            <a:r>
              <a:rPr lang="en-US" altLang="zh-CN" sz="2500" dirty="0" smtClean="0">
                <a:solidFill>
                  <a:srgbClr val="FF0000"/>
                </a:solidFill>
              </a:rPr>
              <a:t>rint(y)</a:t>
            </a:r>
          </a:p>
          <a:p>
            <a:endParaRPr lang="zh-CN" altLang="en-US" sz="2500" dirty="0"/>
          </a:p>
        </p:txBody>
      </p:sp>
      <p:sp>
        <p:nvSpPr>
          <p:cNvPr id="6" name="上箭头 5"/>
          <p:cNvSpPr/>
          <p:nvPr/>
        </p:nvSpPr>
        <p:spPr>
          <a:xfrm>
            <a:off x="2051720" y="3789040"/>
            <a:ext cx="1080120" cy="864097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7" name="罐形 6"/>
          <p:cNvSpPr/>
          <p:nvPr/>
        </p:nvSpPr>
        <p:spPr>
          <a:xfrm>
            <a:off x="3923928" y="2708920"/>
            <a:ext cx="2016224" cy="100811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c</a:t>
            </a:r>
            <a:r>
              <a:rPr lang="en-US" altLang="zh-CN" sz="3600" dirty="0" smtClean="0">
                <a:solidFill>
                  <a:srgbClr val="FF0000"/>
                </a:solidFill>
              </a:rPr>
              <a:t>  x  </a:t>
            </a:r>
            <a:r>
              <a:rPr lang="en-US" altLang="zh-CN" sz="3600" dirty="0">
                <a:solidFill>
                  <a:srgbClr val="FF0000"/>
                </a:solidFill>
              </a:rPr>
              <a:t>π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95936" y="4797152"/>
            <a:ext cx="201622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 = </a:t>
            </a:r>
            <a:r>
              <a:rPr lang="en-US" altLang="zh-CN" sz="25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c</a:t>
            </a:r>
            <a:r>
              <a:rPr lang="en-US" altLang="zh-CN" sz="2500" dirty="0" smtClean="0">
                <a:solidFill>
                  <a:srgbClr val="FF0000"/>
                </a:solidFill>
              </a:rPr>
              <a:t> = sin(π-x);</a:t>
            </a:r>
          </a:p>
          <a:p>
            <a:endParaRPr lang="zh-CN" altLang="en-US" sz="2500" dirty="0"/>
          </a:p>
        </p:txBody>
      </p:sp>
      <p:sp>
        <p:nvSpPr>
          <p:cNvPr id="9" name="上箭头 8"/>
          <p:cNvSpPr/>
          <p:nvPr/>
        </p:nvSpPr>
        <p:spPr>
          <a:xfrm>
            <a:off x="4427984" y="3789040"/>
            <a:ext cx="1080120" cy="864097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0" name="罐形 9"/>
          <p:cNvSpPr/>
          <p:nvPr/>
        </p:nvSpPr>
        <p:spPr>
          <a:xfrm>
            <a:off x="6228184" y="2708920"/>
            <a:ext cx="2016224" cy="100811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s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r>
              <a:rPr lang="en-US" altLang="zh-CN" sz="36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3600" dirty="0" smtClean="0">
                <a:solidFill>
                  <a:srgbClr val="FF0000"/>
                </a:solidFill>
              </a:rPr>
              <a:t> x</a:t>
            </a:r>
            <a:r>
              <a:rPr lang="en-US" altLang="zh-CN" sz="3600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sz="3600" dirty="0" smtClean="0">
                <a:solidFill>
                  <a:srgbClr val="FF0000"/>
                </a:solidFill>
              </a:rPr>
              <a:t>   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00192" y="4797152"/>
            <a:ext cx="201622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 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 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in(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s</a:t>
            </a:r>
            <a:r>
              <a:rPr lang="en-US" altLang="zh-CN" sz="2500" dirty="0" smtClean="0">
                <a:solidFill>
                  <a:srgbClr val="FF0000"/>
                </a:solidFill>
              </a:rPr>
              <a:t> = x -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500" dirty="0" smtClean="0">
                <a:solidFill>
                  <a:srgbClr val="FF0000"/>
                </a:solidFill>
              </a:rPr>
              <a:t>/6</a:t>
            </a:r>
            <a:br>
              <a:rPr lang="en-US" altLang="zh-CN" sz="2500" dirty="0" smtClean="0">
                <a:solidFill>
                  <a:srgbClr val="FF0000"/>
                </a:solidFill>
              </a:rPr>
            </a:br>
            <a:r>
              <a:rPr lang="en-US" altLang="zh-CN" sz="2500" dirty="0" smtClean="0">
                <a:solidFill>
                  <a:srgbClr val="FF0000"/>
                </a:solidFill>
              </a:rPr>
              <a:t>     +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sz="2500" dirty="0" smtClean="0">
                <a:solidFill>
                  <a:srgbClr val="FF0000"/>
                </a:solidFill>
              </a:rPr>
              <a:t>/120</a:t>
            </a:r>
          </a:p>
          <a:p>
            <a:endParaRPr lang="zh-CN" altLang="en-US" sz="2500" dirty="0"/>
          </a:p>
        </p:txBody>
      </p:sp>
      <p:sp>
        <p:nvSpPr>
          <p:cNvPr id="12" name="上箭头 11"/>
          <p:cNvSpPr/>
          <p:nvPr/>
        </p:nvSpPr>
        <p:spPr>
          <a:xfrm>
            <a:off x="6732240" y="3789040"/>
            <a:ext cx="1080120" cy="864097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6" name="罐形 15"/>
          <p:cNvSpPr/>
          <p:nvPr/>
        </p:nvSpPr>
        <p:spPr>
          <a:xfrm>
            <a:off x="3923928" y="2708920"/>
            <a:ext cx="2016224" cy="100811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995936" y="4797152"/>
            <a:ext cx="201622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print(x)</a:t>
            </a:r>
          </a:p>
          <a:p>
            <a:r>
              <a:rPr lang="en-US" altLang="zh-CN" sz="2500" dirty="0" err="1">
                <a:solidFill>
                  <a:srgbClr val="FF0000"/>
                </a:solidFill>
              </a:rPr>
              <a:t>c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500" dirty="0" smtClean="0">
                <a:solidFill>
                  <a:srgbClr val="FF0000"/>
                </a:solidFill>
              </a:rPr>
              <a:t> &lt;&lt; x;</a:t>
            </a:r>
          </a:p>
          <a:p>
            <a:endParaRPr lang="zh-CN" altLang="en-US" sz="2500" dirty="0"/>
          </a:p>
        </p:txBody>
      </p:sp>
      <p:sp>
        <p:nvSpPr>
          <p:cNvPr id="18" name="上箭头 17"/>
          <p:cNvSpPr/>
          <p:nvPr/>
        </p:nvSpPr>
        <p:spPr>
          <a:xfrm>
            <a:off x="4427984" y="3789040"/>
            <a:ext cx="1080120" cy="864097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6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2" animBg="1"/>
      <p:bldP spid="17" grpId="0" animBg="1"/>
      <p:bldP spid="17" grpId="2" animBg="1"/>
      <p:bldP spid="18" grpId="0" animBg="1"/>
      <p:bldP spid="1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recursion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递归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函数的运行是函数中的指令操作函数中的</a:t>
            </a:r>
            <a:r>
              <a:rPr kumimoji="1" lang="en-US" altLang="zh-CN" dirty="0"/>
              <a:t>local variables(</a:t>
            </a:r>
            <a:r>
              <a:rPr kumimoji="1" lang="zh-CN" altLang="en-US" dirty="0"/>
              <a:t>局部变量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罐形 3"/>
          <p:cNvSpPr/>
          <p:nvPr/>
        </p:nvSpPr>
        <p:spPr>
          <a:xfrm>
            <a:off x="1259632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main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y  x  </a:t>
            </a:r>
            <a:r>
              <a:rPr lang="en-US" altLang="zh-CN" sz="2800" dirty="0">
                <a:solidFill>
                  <a:srgbClr val="FF0000"/>
                </a:solidFill>
              </a:rPr>
              <a:t>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4869160"/>
            <a:ext cx="1728192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ain()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x = π / 3</a:t>
            </a:r>
          </a:p>
          <a:p>
            <a:r>
              <a:rPr lang="en-US" altLang="zh-CN" sz="2500" dirty="0" smtClean="0">
                <a:solidFill>
                  <a:srgbClr val="FF0000"/>
                </a:solidFill>
              </a:rPr>
              <a:t>y =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cos</a:t>
            </a:r>
            <a:r>
              <a:rPr lang="en-US" altLang="zh-CN" sz="2500" dirty="0" smtClean="0">
                <a:solidFill>
                  <a:srgbClr val="FF0000"/>
                </a:solidFill>
              </a:rPr>
              <a:t>(x);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p</a:t>
            </a:r>
            <a:r>
              <a:rPr lang="en-US" altLang="zh-CN" sz="2500" dirty="0" smtClean="0">
                <a:solidFill>
                  <a:srgbClr val="FF0000"/>
                </a:solidFill>
              </a:rPr>
              <a:t>rint(y)</a:t>
            </a:r>
          </a:p>
          <a:p>
            <a:endParaRPr lang="zh-CN" altLang="en-US" sz="2500" dirty="0"/>
          </a:p>
        </p:txBody>
      </p:sp>
      <p:sp>
        <p:nvSpPr>
          <p:cNvPr id="8" name="圆角矩形 7"/>
          <p:cNvSpPr/>
          <p:nvPr/>
        </p:nvSpPr>
        <p:spPr>
          <a:xfrm>
            <a:off x="3059832" y="4869160"/>
            <a:ext cx="1944216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 = </a:t>
            </a:r>
            <a:r>
              <a:rPr lang="en-US" altLang="zh-CN" sz="25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c</a:t>
            </a:r>
            <a:r>
              <a:rPr lang="en-US" altLang="zh-CN" sz="2500" dirty="0" smtClean="0">
                <a:solidFill>
                  <a:srgbClr val="FF0000"/>
                </a:solidFill>
              </a:rPr>
              <a:t> = sin(π-x);</a:t>
            </a:r>
          </a:p>
          <a:p>
            <a:endParaRPr lang="zh-CN" altLang="en-US" sz="2500" dirty="0"/>
          </a:p>
        </p:txBody>
      </p:sp>
      <p:sp>
        <p:nvSpPr>
          <p:cNvPr id="11" name="圆角矩形 10"/>
          <p:cNvSpPr/>
          <p:nvPr/>
        </p:nvSpPr>
        <p:spPr>
          <a:xfrm>
            <a:off x="5148064" y="4869160"/>
            <a:ext cx="1944216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 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 s</a:t>
            </a:r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in(</a:t>
            </a:r>
            <a:r>
              <a:rPr lang="en-US" altLang="zh-CN" sz="25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x)</a:t>
            </a:r>
          </a:p>
          <a:p>
            <a:r>
              <a:rPr lang="en-US" altLang="zh-CN" sz="2500" dirty="0">
                <a:solidFill>
                  <a:srgbClr val="FF0000"/>
                </a:solidFill>
              </a:rPr>
              <a:t>s</a:t>
            </a:r>
            <a:r>
              <a:rPr lang="en-US" altLang="zh-CN" sz="2500" dirty="0" smtClean="0">
                <a:solidFill>
                  <a:srgbClr val="FF0000"/>
                </a:solidFill>
              </a:rPr>
              <a:t> = x -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500" dirty="0" smtClean="0">
                <a:solidFill>
                  <a:srgbClr val="FF0000"/>
                </a:solidFill>
              </a:rPr>
              <a:t>/6</a:t>
            </a:r>
            <a:br>
              <a:rPr lang="en-US" altLang="zh-CN" sz="2500" dirty="0" smtClean="0">
                <a:solidFill>
                  <a:srgbClr val="FF0000"/>
                </a:solidFill>
              </a:rPr>
            </a:br>
            <a:r>
              <a:rPr lang="en-US" altLang="zh-CN" sz="2500" dirty="0" smtClean="0">
                <a:solidFill>
                  <a:srgbClr val="FF0000"/>
                </a:solidFill>
              </a:rPr>
              <a:t>     + x</a:t>
            </a:r>
            <a:r>
              <a:rPr lang="en-US" altLang="zh-CN" sz="2500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sz="2500" dirty="0" smtClean="0">
                <a:solidFill>
                  <a:srgbClr val="FF0000"/>
                </a:solidFill>
              </a:rPr>
              <a:t>/120</a:t>
            </a:r>
          </a:p>
          <a:p>
            <a:endParaRPr lang="zh-CN" altLang="en-US" sz="2500" dirty="0"/>
          </a:p>
        </p:txBody>
      </p:sp>
      <p:sp>
        <p:nvSpPr>
          <p:cNvPr id="17" name="圆角矩形 16"/>
          <p:cNvSpPr/>
          <p:nvPr/>
        </p:nvSpPr>
        <p:spPr>
          <a:xfrm>
            <a:off x="7236296" y="4869160"/>
            <a:ext cx="1764704" cy="1800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5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print(x)</a:t>
            </a:r>
          </a:p>
          <a:p>
            <a:r>
              <a:rPr lang="en-US" altLang="zh-CN" sz="2500" dirty="0" err="1">
                <a:solidFill>
                  <a:srgbClr val="FF0000"/>
                </a:solidFill>
              </a:rPr>
              <a:t>c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500" dirty="0" smtClean="0">
                <a:solidFill>
                  <a:srgbClr val="FF0000"/>
                </a:solidFill>
              </a:rPr>
              <a:t> &lt;&lt; x;</a:t>
            </a:r>
          </a:p>
          <a:p>
            <a:endParaRPr lang="zh-CN" altLang="en-US" sz="2500" dirty="0"/>
          </a:p>
        </p:txBody>
      </p:sp>
      <p:sp>
        <p:nvSpPr>
          <p:cNvPr id="19" name="罐形 18"/>
          <p:cNvSpPr/>
          <p:nvPr/>
        </p:nvSpPr>
        <p:spPr>
          <a:xfrm>
            <a:off x="3563888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cos</a:t>
            </a:r>
            <a:endParaRPr lang="en-US" altLang="zh-CN" sz="28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</a:rPr>
              <a:t>  x  </a:t>
            </a:r>
            <a:r>
              <a:rPr lang="en-US" altLang="zh-CN" sz="2800" dirty="0">
                <a:solidFill>
                  <a:srgbClr val="FF0000"/>
                </a:solidFill>
              </a:rPr>
              <a:t>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5940152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sin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 x x</a:t>
            </a:r>
            <a:r>
              <a:rPr lang="en-US" altLang="zh-CN" sz="2800" baseline="30000" dirty="0">
                <a:solidFill>
                  <a:srgbClr val="FF0000"/>
                </a:solidFill>
              </a:rPr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罐形 20"/>
          <p:cNvSpPr/>
          <p:nvPr/>
        </p:nvSpPr>
        <p:spPr>
          <a:xfrm>
            <a:off x="3563888" y="2924944"/>
            <a:ext cx="2016224" cy="12961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print</a:t>
            </a:r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recursion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递归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函数的运行是函数中的指令操作函数中的</a:t>
            </a:r>
            <a:r>
              <a:rPr kumimoji="1" lang="en-US" altLang="zh-CN" dirty="0"/>
              <a:t>local variables(</a:t>
            </a:r>
            <a:r>
              <a:rPr kumimoji="1" lang="zh-CN" altLang="en-US" dirty="0"/>
              <a:t>局部变量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一个函数运行运行前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系统会给它所有的</a:t>
            </a:r>
            <a:r>
              <a:rPr kumimoji="1" lang="en-US" altLang="zh-CN" dirty="0" smtClean="0"/>
              <a:t>local variables</a:t>
            </a:r>
            <a:r>
              <a:rPr kumimoji="1" lang="zh-CN" altLang="en-US" dirty="0" smtClean="0"/>
              <a:t>分配一个连续的数据空间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这个数据空间专属于程序的这次运行，并在这次运行后被释放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这种</a:t>
            </a:r>
            <a:r>
              <a:rPr kumimoji="1" lang="en-US" altLang="zh-CN" dirty="0"/>
              <a:t>local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的分配机制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使得即使</a:t>
            </a:r>
            <a:r>
              <a:rPr kumimoji="1" lang="en-US" altLang="zh-CN" dirty="0" smtClean="0"/>
              <a:t>caller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是同一个函数，它们互不干扰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使得一个函数可以“调用它自己”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递归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25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如何设计和编写</a:t>
            </a:r>
            <a:r>
              <a:rPr lang="en-US" altLang="zh-CN" dirty="0"/>
              <a:t> recursive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设计程序的方法：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divide and conquer (</a:t>
            </a:r>
            <a:r>
              <a:rPr kumimoji="1" lang="zh-CN" altLang="en-US" dirty="0" smtClean="0"/>
              <a:t>分而治之</a:t>
            </a:r>
            <a:r>
              <a:rPr kumimoji="1" lang="en-US" altLang="zh-CN" dirty="0" smtClean="0"/>
              <a:t>): </a:t>
            </a:r>
            <a:r>
              <a:rPr kumimoji="1" lang="zh-CN" altLang="en-US" dirty="0" smtClean="0"/>
              <a:t>把复杂的问题分解为简单的问题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一种常见的情形是：这个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这些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简单的问题与原来的问题具有几乎相同的操作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既递归。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递归的特点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普通函数调用</a:t>
            </a:r>
            <a:r>
              <a:rPr kumimoji="1" lang="en-US" altLang="zh-CN" dirty="0" smtClean="0"/>
              <a:t>: A calls B and end</a:t>
            </a:r>
          </a:p>
          <a:p>
            <a:pPr lvl="1"/>
            <a:r>
              <a:rPr kumimoji="1" lang="zh-CN" altLang="en-US" dirty="0" smtClean="0"/>
              <a:t>递归函数调用</a:t>
            </a:r>
            <a:r>
              <a:rPr kumimoji="1" lang="en-US" altLang="zh-CN" dirty="0" smtClean="0"/>
              <a:t>: A calls A calls A …</a:t>
            </a:r>
          </a:p>
          <a:p>
            <a:pPr lvl="2"/>
            <a:r>
              <a:rPr kumimoji="1" lang="zh-CN" altLang="en-US" dirty="0" smtClean="0"/>
              <a:t>如何结束？</a:t>
            </a:r>
            <a:endParaRPr kumimoji="1" lang="en-US" altLang="zh-CN" dirty="0" smtClean="0"/>
          </a:p>
          <a:p>
            <a:pPr marL="402336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如何设计和编写</a:t>
            </a:r>
            <a:r>
              <a:rPr lang="en-US" altLang="zh-CN" dirty="0"/>
              <a:t> recursive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最简单的例子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 factorial</a:t>
            </a:r>
          </a:p>
          <a:p>
            <a:pPr lvl="1"/>
            <a:r>
              <a:rPr kumimoji="1" lang="zh-CN" altLang="en-US" dirty="0" smtClean="0"/>
              <a:t>求解思路</a:t>
            </a:r>
            <a:r>
              <a:rPr kumimoji="1" lang="en-US" altLang="zh-CN" dirty="0" smtClean="0"/>
              <a:t>: n! = n * (n-1)!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4" name="圆角矩形标注 3"/>
          <p:cNvSpPr/>
          <p:nvPr/>
        </p:nvSpPr>
        <p:spPr>
          <a:xfrm>
            <a:off x="2051720" y="2996952"/>
            <a:ext cx="1377642" cy="968432"/>
          </a:xfrm>
          <a:prstGeom prst="wedgeRoundRectCallout">
            <a:avLst>
              <a:gd name="adj1" fmla="val 58826"/>
              <a:gd name="adj2" fmla="val -98409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待解决的问题</a:t>
            </a: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>
          <a:xfrm>
            <a:off x="4860032" y="2996952"/>
            <a:ext cx="1377642" cy="968432"/>
          </a:xfrm>
          <a:prstGeom prst="wedgeRoundRectCallout">
            <a:avLst>
              <a:gd name="adj1" fmla="val -44255"/>
              <a:gd name="adj2" fmla="val -101985"/>
              <a:gd name="adj3" fmla="val 16667"/>
            </a:avLst>
          </a:prstGeom>
          <a:ln>
            <a:solidFill>
              <a:srgbClr val="A5B59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更简单的问题</a:t>
            </a:r>
            <a:endParaRPr lang="zh-CN" altLang="en-US" sz="2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419872" y="2492896"/>
            <a:ext cx="360040" cy="0"/>
          </a:xfrm>
          <a:prstGeom prst="line">
            <a:avLst/>
          </a:prstGeom>
          <a:ln w="38100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716016" y="2492896"/>
            <a:ext cx="792088" cy="0"/>
          </a:xfrm>
          <a:prstGeom prst="line">
            <a:avLst/>
          </a:prstGeom>
          <a:ln w="38100" cmpd="sng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139952" y="2636912"/>
            <a:ext cx="1368152" cy="0"/>
          </a:xfrm>
          <a:prstGeom prst="line">
            <a:avLst/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3347864" y="4221088"/>
            <a:ext cx="1728192" cy="648072"/>
          </a:xfrm>
          <a:prstGeom prst="wedgeRoundRectCallout">
            <a:avLst>
              <a:gd name="adj1" fmla="val -882"/>
              <a:gd name="adj2" fmla="val -29065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归纳定义</a:t>
            </a:r>
            <a:endParaRPr lang="zh-CN" altLang="en-US" sz="2800" dirty="0"/>
          </a:p>
        </p:txBody>
      </p:sp>
      <p:pic>
        <p:nvPicPr>
          <p:cNvPr id="17" name="图片 16" descr="屏幕快照 2013-12-07 下午4.4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301208"/>
            <a:ext cx="6071021" cy="10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如何设计和编写</a:t>
            </a:r>
            <a:r>
              <a:rPr lang="en-US" altLang="zh-CN" dirty="0"/>
              <a:t> recursive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最简单的例子</a:t>
            </a:r>
            <a:r>
              <a:rPr kumimoji="1" lang="en-US" altLang="zh-CN" dirty="0"/>
              <a:t>: </a:t>
            </a:r>
            <a:r>
              <a:rPr kumimoji="1" lang="zh-CN" altLang="en-US" dirty="0"/>
              <a:t>求</a:t>
            </a:r>
            <a:r>
              <a:rPr kumimoji="1" lang="en-US" altLang="zh-CN" dirty="0"/>
              <a:t> factorial</a:t>
            </a:r>
          </a:p>
          <a:p>
            <a:pPr lvl="1"/>
            <a:r>
              <a:rPr kumimoji="1" lang="zh-CN" altLang="en-US" dirty="0" smtClean="0"/>
              <a:t>何时结束？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actorial(n/2) </a:t>
            </a:r>
            <a:r>
              <a:rPr kumimoji="1" lang="en-US" altLang="zh-CN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actorial(3) </a:t>
            </a:r>
            <a:r>
              <a:rPr kumimoji="1" lang="en-US" altLang="zh-CN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actorial(1) </a:t>
            </a:r>
            <a:r>
              <a:rPr kumimoji="1" lang="en-US" altLang="zh-CN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kumimoji="1" lang="zh-CN" altLang="en-US" dirty="0" smtClean="0"/>
              <a:t>基线条件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满足时能得到简单解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n ==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如何设计和编写</a:t>
            </a:r>
            <a:r>
              <a:rPr lang="en-US" altLang="zh-CN" dirty="0"/>
              <a:t> recursive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最简单的例子</a:t>
            </a:r>
            <a:r>
              <a:rPr kumimoji="1" lang="en-US" altLang="zh-CN" dirty="0"/>
              <a:t>: </a:t>
            </a:r>
            <a:r>
              <a:rPr kumimoji="1" lang="zh-CN" altLang="en-US" dirty="0"/>
              <a:t>求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factorial</a:t>
            </a:r>
            <a:endParaRPr kumimoji="1" lang="en-US" altLang="zh-CN" dirty="0"/>
          </a:p>
        </p:txBody>
      </p:sp>
      <p:pic>
        <p:nvPicPr>
          <p:cNvPr id="4" name="图片 3" descr="屏幕快照 2013-12-07 下午4.5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6109124" cy="24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如何设计和编写</a:t>
            </a:r>
            <a:r>
              <a:rPr lang="en-US" altLang="zh-CN" dirty="0"/>
              <a:t> recursive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Recursive function </a:t>
            </a:r>
            <a:r>
              <a:rPr kumimoji="1" lang="zh-CN" altLang="en-US" dirty="0" smtClean="0"/>
              <a:t>通常包含两个步骤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归纳定义步骤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如何通过更简单问题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解得到当前问题</a:t>
            </a:r>
            <a:r>
              <a:rPr kumimoji="1" lang="zh-CN" altLang="en-US" dirty="0"/>
              <a:t>的解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设计思路类似于数学归纳法的归纳步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基线条件步骤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基线条件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问题是否可以直接解决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无需再递归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 dir="u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12173</TotalTime>
  <Words>741</Words>
  <Application>Microsoft Macintosh PowerPoint</Application>
  <PresentationFormat>全屏显示(4:3)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夏至</vt:lpstr>
      <vt:lpstr>9. 递归 recursion</vt:lpstr>
      <vt:lpstr>什么是recursion (递归)</vt:lpstr>
      <vt:lpstr>什么是recursion (递归)</vt:lpstr>
      <vt:lpstr>什么是recursion (递归)</vt:lpstr>
      <vt:lpstr>如何设计和编写 recursive function</vt:lpstr>
      <vt:lpstr>如何设计和编写 recursive function</vt:lpstr>
      <vt:lpstr>如何设计和编写 recursive function</vt:lpstr>
      <vt:lpstr>如何设计和编写 recursive function</vt:lpstr>
      <vt:lpstr>如何设计和编写 recursive function</vt:lpstr>
      <vt:lpstr>Trace Recursive Factorial</vt:lpstr>
      <vt:lpstr>Tower of Hanoi</vt:lpstr>
      <vt:lpstr>Tower of Hanoi</vt:lpstr>
      <vt:lpstr>Tower of Hanoi</vt:lpstr>
      <vt:lpstr>Recursion的优缺点</vt:lpstr>
      <vt:lpstr>把 recursion 改为 iteration</vt:lpstr>
      <vt:lpstr>Dynamic programming</vt:lpstr>
      <vt:lpstr>Dynamic programming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589</cp:revision>
  <dcterms:created xsi:type="dcterms:W3CDTF">2012-11-18T10:28:44Z</dcterms:created>
  <dcterms:modified xsi:type="dcterms:W3CDTF">2013-12-11T10:46:56Z</dcterms:modified>
</cp:coreProperties>
</file>