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12" r:id="rId3"/>
    <p:sldId id="313" r:id="rId4"/>
    <p:sldId id="311" r:id="rId5"/>
    <p:sldId id="315" r:id="rId6"/>
    <p:sldId id="321" r:id="rId7"/>
    <p:sldId id="316" r:id="rId8"/>
    <p:sldId id="318" r:id="rId9"/>
    <p:sldId id="319" r:id="rId10"/>
    <p:sldId id="32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23" r:id="rId19"/>
    <p:sldId id="32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2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25" autoAdjust="0"/>
    <p:restoredTop sz="99336" autoAdjust="0"/>
  </p:normalViewPr>
  <p:slideViewPr>
    <p:cSldViewPr>
      <p:cViewPr>
        <p:scale>
          <a:sx n="110" d="100"/>
          <a:sy n="110" d="100"/>
        </p:scale>
        <p:origin x="-29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10. About </a:t>
            </a:r>
            <a:r>
              <a:rPr lang="en-US" altLang="zh-CN" dirty="0"/>
              <a:t>m</a:t>
            </a:r>
            <a:r>
              <a:rPr lang="en-US" altLang="zh-CN" dirty="0" smtClean="0"/>
              <a:t>emory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2133600"/>
            <a:ext cx="7406640" cy="35814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变量的三种存储空间</a:t>
            </a:r>
            <a:r>
              <a:rPr lang="zh-CN" altLang="zh-CN" sz="3200" dirty="0" smtClean="0"/>
              <a:t>：</a:t>
            </a:r>
            <a:r>
              <a:rPr lang="zh-CN" altLang="en-US" sz="3200" dirty="0" smtClean="0"/>
              <a:t>全局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栈、堆</a:t>
            </a:r>
            <a:endParaRPr lang="en-US" altLang="zh-CN" sz="3200" dirty="0" smtClean="0"/>
          </a:p>
          <a:p>
            <a:r>
              <a:rPr lang="zh-CN" altLang="en-US" sz="3200" dirty="0" smtClean="0"/>
              <a:t>三种存储空间中的变量的声明和使用</a:t>
            </a:r>
            <a:endParaRPr lang="en-US" altLang="zh-CN" sz="3200" dirty="0" smtClean="0"/>
          </a:p>
          <a:p>
            <a:r>
              <a:rPr lang="zh-CN" altLang="en-US" sz="3200" dirty="0" smtClean="0"/>
              <a:t>变量的定义域和生命期</a:t>
            </a:r>
            <a:endParaRPr lang="en-US" altLang="zh-CN" sz="3200" dirty="0" smtClean="0"/>
          </a:p>
          <a:p>
            <a:r>
              <a:rPr lang="zh-CN" altLang="en-US" sz="3200" dirty="0" smtClean="0"/>
              <a:t>地址变量和动态内存分配</a:t>
            </a:r>
            <a:endParaRPr lang="en-US" altLang="zh-CN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variable </a:t>
            </a:r>
            <a:r>
              <a:rPr lang="zh-CN" altLang="en-US" dirty="0" smtClean="0"/>
              <a:t>全局变量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定义在函数外部的变量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作用域</a:t>
            </a:r>
            <a:r>
              <a:rPr kumimoji="1" lang="en-US" altLang="zh-CN" dirty="0" smtClean="0"/>
              <a:t>scope: </a:t>
            </a:r>
            <a:r>
              <a:rPr kumimoji="1" lang="zh-CN" altLang="en-US" dirty="0" smtClean="0"/>
              <a:t>可使用在所有函数中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生命期</a:t>
            </a:r>
            <a:r>
              <a:rPr kumimoji="1" lang="en-US" altLang="zh-CN" dirty="0" smtClean="0"/>
              <a:t>lifetime: </a:t>
            </a:r>
            <a:r>
              <a:rPr kumimoji="1" lang="zh-CN" altLang="en-US" dirty="0" smtClean="0"/>
              <a:t>整个程序的运行过程</a:t>
            </a:r>
            <a:endParaRPr kumimoji="1" lang="zh-CN" altLang="en-US" dirty="0"/>
          </a:p>
        </p:txBody>
      </p:sp>
      <p:pic>
        <p:nvPicPr>
          <p:cNvPr id="4" name="图片 3" descr="屏幕快照 2012-11-05 下午4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86000"/>
            <a:ext cx="4191000" cy="23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/>
              <a:t>Declared outside any function</a:t>
            </a:r>
          </a:p>
          <a:p>
            <a:pPr lvl="1"/>
            <a:r>
              <a:rPr lang="en-US" altLang="zh-CN" dirty="0" smtClean="0"/>
              <a:t>With global scope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accessible to all functions</a:t>
            </a:r>
          </a:p>
          <a:p>
            <a:r>
              <a:rPr lang="en-US" altLang="zh-CN" dirty="0" smtClean="0"/>
              <a:t>A global variable is automatically initialized by the system to zero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4800600"/>
            <a:ext cx="2727325" cy="1200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int globalvaue;</a:t>
            </a:r>
          </a:p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Int main(){</a:t>
            </a:r>
          </a:p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6400" y="4800600"/>
            <a:ext cx="3148012" cy="1200150"/>
          </a:xfrm>
          <a:prstGeom prst="rect">
            <a:avLst/>
          </a:prstGeom>
          <a:solidFill>
            <a:schemeClr val="bg1"/>
          </a:solidFill>
          <a:ln w="127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int globalvaue = 0;</a:t>
            </a:r>
          </a:p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Int main(){</a:t>
            </a:r>
          </a:p>
          <a:p>
            <a:pPr algn="l"/>
            <a:r>
              <a:rPr lang="en-US" altLang="zh-CN" sz="2400" b="1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5257800"/>
            <a:ext cx="692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b="1" dirty="0">
                <a:solidFill>
                  <a:srgbClr val="00FF00"/>
                </a:solidFill>
                <a:sym typeface="Wingdings" charset="2"/>
              </a:rPr>
              <a:t></a:t>
            </a:r>
            <a:endParaRPr lang="en-US" altLang="zh-CN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Unary Scope Resolution</a:t>
            </a:r>
            <a:endParaRPr lang="en-US" altLang="zh-CN" dirty="0" smtClean="0">
              <a:latin typeface="Times New Roman" charset="0"/>
            </a:endParaRPr>
          </a:p>
          <a:p>
            <a:pPr lvl="1"/>
            <a:r>
              <a:rPr lang="en-US" altLang="zh-CN" dirty="0" smtClean="0">
                <a:latin typeface="Times New Roman" charset="0"/>
              </a:rPr>
              <a:t>“</a:t>
            </a:r>
            <a:r>
              <a:rPr lang="en-US" altLang="zh-CN" dirty="0" smtClean="0"/>
              <a:t>::</a:t>
            </a:r>
            <a:r>
              <a:rPr lang="en-US" altLang="zh-CN" dirty="0" smtClean="0">
                <a:latin typeface="Times New Roman" charset="0"/>
              </a:rPr>
              <a:t>”</a:t>
            </a:r>
            <a:r>
              <a:rPr lang="en-US" altLang="zh-CN" dirty="0" smtClean="0"/>
              <a:t>: used to access the global variable if it has the same name as a local variable</a:t>
            </a:r>
          </a:p>
          <a:p>
            <a:pPr>
              <a:buFont typeface="Wingdings" charset="2"/>
              <a:buNone/>
            </a:pPr>
            <a:r>
              <a:rPr lang="en-US" altLang="zh-CN" dirty="0" smtClean="0">
                <a:solidFill>
                  <a:srgbClr val="00FF00"/>
                </a:solidFill>
              </a:rPr>
              <a:t>    	</a:t>
            </a:r>
            <a:r>
              <a:rPr lang="en-US" altLang="zh-CN" dirty="0" smtClean="0">
                <a:solidFill>
                  <a:schemeClr val="accent5"/>
                </a:solidFill>
              </a:rPr>
              <a:t>::globalVariable</a:t>
            </a:r>
            <a:endParaRPr lang="zh-CN" altLang="en-US" dirty="0" smtClean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3607879"/>
            <a:ext cx="5105400" cy="2696123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b="1" dirty="0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5"/>
                </a:solidFill>
              </a:rPr>
              <a:t>v1</a:t>
            </a:r>
            <a:r>
              <a:rPr lang="en-US" altLang="zh-CN" dirty="0" smtClean="0"/>
              <a:t> = 10;</a:t>
            </a:r>
            <a:endParaRPr lang="en-US" altLang="zh-CN" b="1" dirty="0" smtClean="0"/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b="1" dirty="0" smtClean="0"/>
              <a:t>int</a:t>
            </a:r>
            <a:r>
              <a:rPr lang="en-US" altLang="zh-CN" dirty="0" smtClean="0"/>
              <a:t> main()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/>
                </a:solidFill>
              </a:rPr>
              <a:t>v1</a:t>
            </a:r>
            <a:r>
              <a:rPr lang="en-US" altLang="zh-CN" dirty="0" smtClean="0"/>
              <a:t> = 5;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  cout &lt;&lt; "local variable v1 is " &lt;&lt; </a:t>
            </a:r>
            <a:r>
              <a:rPr lang="en-US" altLang="zh-CN" dirty="0" smtClean="0">
                <a:solidFill>
                  <a:schemeClr val="accent6"/>
                </a:solidFill>
              </a:rPr>
              <a:t>v1</a:t>
            </a:r>
            <a:r>
              <a:rPr lang="en-US" altLang="zh-CN" dirty="0" smtClean="0"/>
              <a:t> &lt;&lt; endl;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  cout &lt;&lt; "global variable v1 is " &lt;&lt; </a:t>
            </a:r>
            <a:r>
              <a:rPr lang="en-US" altLang="zh-CN" dirty="0" smtClean="0">
                <a:solidFill>
                  <a:schemeClr val="accent3"/>
                </a:solidFill>
              </a:rPr>
              <a:t>::v1 </a:t>
            </a:r>
            <a:r>
              <a:rPr lang="en-US" altLang="zh-CN" dirty="0" smtClean="0"/>
              <a:t>&lt;&lt; endl;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4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Lifetime of Variables </a:t>
            </a:r>
            <a:r>
              <a:rPr lang="zh-CN" altLang="en-US" dirty="0" smtClean="0"/>
              <a:t>变量的生命期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Lifetime:</a:t>
            </a:r>
          </a:p>
          <a:p>
            <a:pPr lvl="1"/>
            <a:r>
              <a:rPr lang="en-US" altLang="zh-CN" dirty="0" smtClean="0"/>
              <a:t>The period of time during which it is available for use.</a:t>
            </a:r>
          </a:p>
          <a:p>
            <a:r>
              <a:rPr lang="en-US" altLang="zh-CN" dirty="0" smtClean="0"/>
              <a:t>Global lifetime:</a:t>
            </a:r>
          </a:p>
          <a:p>
            <a:pPr lvl="1"/>
            <a:r>
              <a:rPr lang="en-US" altLang="zh-CN" dirty="0" smtClean="0"/>
              <a:t>Global variables’ lifetime </a:t>
            </a:r>
          </a:p>
          <a:p>
            <a:pPr lvl="1"/>
            <a:r>
              <a:rPr lang="en-US" altLang="zh-CN" dirty="0" smtClean="0"/>
              <a:t>The lifetime of the entire program</a:t>
            </a:r>
          </a:p>
          <a:p>
            <a:r>
              <a:rPr lang="en-US" altLang="zh-CN" dirty="0" smtClean="0"/>
              <a:t>Temporary lifetime:</a:t>
            </a:r>
          </a:p>
          <a:p>
            <a:pPr lvl="1"/>
            <a:r>
              <a:rPr lang="en-US" altLang="zh-CN" dirty="0" smtClean="0"/>
              <a:t>Local variables’ lifetime</a:t>
            </a:r>
          </a:p>
          <a:p>
            <a:pPr lvl="1"/>
            <a:r>
              <a:rPr lang="en-US" altLang="zh-CN" dirty="0" smtClean="0"/>
              <a:t>A period of time during the program</a:t>
            </a:r>
          </a:p>
          <a:p>
            <a:pPr lvl="2"/>
            <a:r>
              <a:rPr lang="en-US" altLang="zh-CN" dirty="0" smtClean="0"/>
              <a:t>The execution time of the variable’s code block (its scope)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static &lt;type&gt; &lt;variable name&gt; (=&lt;value&gt;);</a:t>
            </a:r>
          </a:p>
          <a:p>
            <a:r>
              <a:rPr lang="en-US" altLang="zh-CN" dirty="0" smtClean="0"/>
              <a:t>Global lifetime</a:t>
            </a:r>
          </a:p>
          <a:p>
            <a:pPr lvl="1"/>
            <a:r>
              <a:rPr lang="en-US" altLang="zh-CN" dirty="0" smtClean="0"/>
              <a:t>Permanently allocated in the memory for the lifetime of the program</a:t>
            </a:r>
          </a:p>
          <a:p>
            <a:r>
              <a:rPr lang="en-US" altLang="zh-CN" dirty="0" smtClean="0"/>
              <a:t>Local Scope</a:t>
            </a:r>
          </a:p>
          <a:p>
            <a:pPr lvl="1"/>
            <a:r>
              <a:rPr lang="en-US" altLang="zh-CN" dirty="0" smtClean="0"/>
              <a:t>The same scope as a non-static variable</a:t>
            </a:r>
          </a:p>
          <a:p>
            <a:r>
              <a:rPr lang="en-US" altLang="zh-CN" dirty="0" smtClean="0"/>
              <a:t>Initialization</a:t>
            </a:r>
          </a:p>
          <a:p>
            <a:pPr lvl="1"/>
            <a:r>
              <a:rPr lang="en-US" altLang="zh-CN" dirty="0" smtClean="0"/>
              <a:t>Only once in each run of the program !</a:t>
            </a:r>
          </a:p>
          <a:p>
            <a:pPr lvl="1"/>
            <a:r>
              <a:rPr lang="en-US" altLang="zh-CN" dirty="0" smtClean="0"/>
              <a:t>It is 0 </a:t>
            </a:r>
            <a:r>
              <a:rPr lang="en-US" altLang="zh-CN" dirty="0"/>
              <a:t>i</a:t>
            </a:r>
            <a:r>
              <a:rPr lang="en-US" altLang="zh-CN" dirty="0" smtClean="0"/>
              <a:t>f not initialized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static variable declared in a function retains the value between two calls.</a:t>
            </a:r>
            <a:endParaRPr lang="en-US" sz="2800" dirty="0"/>
          </a:p>
        </p:txBody>
      </p:sp>
      <p:pic>
        <p:nvPicPr>
          <p:cNvPr id="4" name="Picture 3" descr="屏幕快照 2012-11-18 下午06.53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95644"/>
            <a:ext cx="6324600" cy="4462356"/>
          </a:xfrm>
          <a:prstGeom prst="rect">
            <a:avLst/>
          </a:prstGeom>
        </p:spPr>
      </p:pic>
      <p:pic>
        <p:nvPicPr>
          <p:cNvPr id="5" name="Picture 4" descr="屏幕快照 2012-11-18 下午06.54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819400"/>
            <a:ext cx="1295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Address variable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地址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每个内存空间的唯一的编号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地址实际上是一个整数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在机器码中，变量名被替换成为变量的地址</a:t>
            </a:r>
            <a:endParaRPr kumimoji="1" lang="en-US" altLang="zh-CN" dirty="0" smtClean="0"/>
          </a:p>
        </p:txBody>
      </p:sp>
      <p:pic>
        <p:nvPicPr>
          <p:cNvPr id="5" name="图片 4" descr="屏幕快照 2013-12-14 下午1.0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68" y="4518851"/>
            <a:ext cx="3302229" cy="11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</a:t>
            </a:r>
            <a:r>
              <a:rPr kumimoji="1" lang="en-US" altLang="zh-CN" dirty="0" smtClean="0"/>
              <a:t>variable </a:t>
            </a:r>
            <a:r>
              <a:rPr kumimoji="1" lang="zh-CN" altLang="en-US" dirty="0" smtClean="0"/>
              <a:t>地址变量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C/C++</a:t>
            </a:r>
            <a:r>
              <a:rPr kumimoji="1" lang="zh-CN" altLang="en-US" dirty="0" smtClean="0"/>
              <a:t>是强类型语言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每个数都有类型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地址实际上是整数，</a:t>
            </a:r>
            <a:r>
              <a:rPr kumimoji="1" lang="zh-CN" altLang="en-US" dirty="0"/>
              <a:t>但</a:t>
            </a:r>
            <a:r>
              <a:rPr kumimoji="1" lang="zh-CN" altLang="en-US" dirty="0" smtClean="0"/>
              <a:t>被定义为</a:t>
            </a:r>
            <a:r>
              <a:rPr kumimoji="1" lang="zh-CN" altLang="en-US" dirty="0"/>
              <a:t>不同于</a:t>
            </a:r>
            <a:r>
              <a:rPr kumimoji="1" lang="zh-CN" altLang="en-US" dirty="0" smtClean="0"/>
              <a:t>整数的类型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原因：</a:t>
            </a:r>
            <a:r>
              <a:rPr kumimoji="1" lang="zh-CN" altLang="en-US" dirty="0"/>
              <a:t>地址用途</a:t>
            </a:r>
            <a:r>
              <a:rPr kumimoji="1" lang="zh-CN" altLang="en-US" dirty="0" smtClean="0"/>
              <a:t>不同于整数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定义为不同的类型可以避免操作错误</a:t>
            </a:r>
            <a:endParaRPr kumimoji="1" lang="en-US" altLang="zh-CN" dirty="0" smtClean="0"/>
          </a:p>
        </p:txBody>
      </p:sp>
      <p:pic>
        <p:nvPicPr>
          <p:cNvPr id="4" name="图片 3" descr="屏幕快照 2013-12-14 下午1.0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3746760" cy="12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</a:t>
            </a:r>
            <a:r>
              <a:rPr kumimoji="1" lang="en-US" altLang="zh-CN" dirty="0" smtClean="0"/>
              <a:t>variable </a:t>
            </a:r>
            <a:r>
              <a:rPr kumimoji="1" lang="zh-CN" altLang="en-US" dirty="0" smtClean="0"/>
              <a:t>地址变量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地址变量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用于存储普通变量的地址的变量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例如，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value;  </a:t>
            </a:r>
            <a:r>
              <a:rPr kumimoji="1" lang="zh-CN" altLang="en-US" dirty="0" smtClean="0"/>
              <a:t>是一个整数变量，它有一个地址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一个地址变量可以存储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的地址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地址变量不是一种类型，它可以有多种类型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用于存储整数地址的叫整数地址变量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用于存储浮点数地址的叫浮点数地址变量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79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</a:t>
            </a:r>
            <a:r>
              <a:rPr kumimoji="1" lang="en-US" altLang="zh-CN" dirty="0" smtClean="0"/>
              <a:t>variable </a:t>
            </a:r>
            <a:r>
              <a:rPr kumimoji="1" lang="zh-CN" altLang="en-US" dirty="0" smtClean="0"/>
              <a:t>地址变量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整数地址和与浮点数地址属于</a:t>
            </a:r>
            <a:r>
              <a:rPr kumimoji="1" lang="zh-CN" altLang="en-US" dirty="0"/>
              <a:t>不同类型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整数与浮点数属于</a:t>
            </a:r>
            <a:r>
              <a:rPr kumimoji="1" lang="zh-CN" altLang="en-US" dirty="0"/>
              <a:t>不同类型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整数与浮点数</a:t>
            </a:r>
            <a:r>
              <a:rPr kumimoji="1" lang="zh-CN" altLang="en-US" dirty="0" smtClean="0"/>
              <a:t>存储</a:t>
            </a:r>
            <a:r>
              <a:rPr kumimoji="1" lang="zh-CN" altLang="en-US" dirty="0"/>
              <a:t>格式</a:t>
            </a:r>
            <a:r>
              <a:rPr kumimoji="1" lang="zh-CN" altLang="zh-CN" dirty="0"/>
              <a:t>、</a:t>
            </a:r>
            <a:r>
              <a:rPr kumimoji="1" lang="zh-CN" altLang="en-US" dirty="0"/>
              <a:t>占用空间大</a:t>
            </a:r>
            <a:r>
              <a:rPr kumimoji="1" lang="zh-CN" altLang="en-US" dirty="0" smtClean="0"/>
              <a:t>小不同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整数地址和与浮点数地</a:t>
            </a:r>
            <a:r>
              <a:rPr kumimoji="1" lang="zh-CN" altLang="en-US" dirty="0" smtClean="0"/>
              <a:t>址</a:t>
            </a:r>
            <a:r>
              <a:rPr kumimoji="1" lang="zh-CN" altLang="en-US" dirty="0"/>
              <a:t>大</a:t>
            </a:r>
            <a:r>
              <a:rPr kumimoji="1" lang="zh-CN" altLang="en-US" dirty="0" smtClean="0"/>
              <a:t>小相同，但操作不同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 descr="屏幕快照 2013-12-14 下午1.0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62400"/>
            <a:ext cx="6121825" cy="19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C/C++ </a:t>
            </a:r>
            <a:r>
              <a:rPr kumimoji="1" lang="zh-CN" altLang="en-US" dirty="0" smtClean="0"/>
              <a:t>程序中的</a:t>
            </a: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种存储空间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系统在程序运行前给程序分配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块空间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用于</a:t>
            </a: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种不同的存储空间分配方式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局部变量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在栈空间中分配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全局变量、静态变量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在全局变量空间分配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堆空间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提供动态分配的存储空间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4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 smtClean="0"/>
              <a:t>地址变量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/>
          <a:lstStyle/>
          <a:p>
            <a:r>
              <a:rPr kumimoji="1" lang="zh-CN" altLang="en-US" dirty="0" smtClean="0"/>
              <a:t>定义地址变量获得普通变</a:t>
            </a:r>
            <a:r>
              <a:rPr kumimoji="1" lang="zh-CN" altLang="en-US" dirty="0"/>
              <a:t>量的地址</a:t>
            </a:r>
          </a:p>
        </p:txBody>
      </p:sp>
      <p:pic>
        <p:nvPicPr>
          <p:cNvPr id="5" name="图片 4" descr="屏幕快照 2012-12-17 下午4.4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469702" cy="45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地址类型必须匹配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以下错误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 不能将</a:t>
            </a:r>
            <a:r>
              <a:rPr kumimoji="1" lang="zh-CN" altLang="en-US" dirty="0"/>
              <a:t>‘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*’</a:t>
            </a:r>
            <a:r>
              <a:rPr kumimoji="1" lang="zh-CN" altLang="en-US" dirty="0"/>
              <a:t>转换为‘</a:t>
            </a:r>
            <a:r>
              <a:rPr kumimoji="1" lang="en-US" altLang="zh-CN" dirty="0"/>
              <a:t>double*’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 descr="屏幕快照 2012-12-17 下午5.0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5544616" cy="42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048" cy="4800600"/>
          </a:xfrm>
        </p:spPr>
        <p:txBody>
          <a:bodyPr/>
          <a:lstStyle/>
          <a:p>
            <a:r>
              <a:rPr kumimoji="1" lang="en-US" altLang="zh-CN" dirty="0"/>
              <a:t>NULL </a:t>
            </a:r>
            <a:r>
              <a:rPr kumimoji="1" lang="zh-CN" altLang="en-US" dirty="0"/>
              <a:t>地</a:t>
            </a:r>
            <a:r>
              <a:rPr kumimoji="1" lang="zh-CN" altLang="en-US" dirty="0" smtClean="0"/>
              <a:t>址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一个</a:t>
            </a:r>
            <a:r>
              <a:rPr kumimoji="1" lang="zh-CN" altLang="en-US" dirty="0" smtClean="0"/>
              <a:t>好的习惯：如果没有初始值，就把地址变量初始化为</a:t>
            </a:r>
            <a:r>
              <a:rPr kumimoji="1" lang="en-US" altLang="zh-CN" dirty="0" smtClean="0"/>
              <a:t>NULL (</a:t>
            </a:r>
            <a:r>
              <a:rPr kumimoji="1" lang="zh-CN" altLang="en-US" dirty="0" smtClean="0"/>
              <a:t>其实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 0)</a:t>
            </a:r>
          </a:p>
          <a:p>
            <a:pPr lvl="1"/>
            <a:r>
              <a:rPr kumimoji="1" lang="zh-CN" altLang="en-US" dirty="0" smtClean="0"/>
              <a:t>用来区分一个地址变量是否存储着一个地址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注意：地址不是整数，不能被赋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以外的整数值</a:t>
            </a:r>
            <a:endParaRPr kumimoji="1" lang="zh-CN" altLang="en-US" dirty="0"/>
          </a:p>
        </p:txBody>
      </p:sp>
      <p:pic>
        <p:nvPicPr>
          <p:cNvPr id="4" name="图片 3" descr="屏幕快照 2012-12-17 下午8.1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437112"/>
            <a:ext cx="6820373" cy="2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语言中允许在同行内定义多个地址变量，但每行只定义一个更美观和可靠</a:t>
            </a:r>
            <a:endParaRPr kumimoji="1" lang="zh-CN" altLang="en-US" dirty="0"/>
          </a:p>
        </p:txBody>
      </p:sp>
      <p:pic>
        <p:nvPicPr>
          <p:cNvPr id="4" name="图片 3" descr="屏幕快照 2012-12-17 下午8.1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7452320" cy="39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间接寻址</a:t>
            </a:r>
            <a:r>
              <a:rPr kumimoji="1" lang="en-US" altLang="zh-CN" dirty="0" smtClean="0"/>
              <a:t>(indirection): </a:t>
            </a:r>
            <a:r>
              <a:rPr kumimoji="1" lang="zh-CN" altLang="en-US" dirty="0" smtClean="0"/>
              <a:t>访问地址变量中存储的地址所对应的变量中的值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比较：直接寻址－通过变量名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地址常量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访问该变量中的值</a:t>
            </a:r>
            <a:endParaRPr kumimoji="1" lang="zh-CN" altLang="en-US" dirty="0"/>
          </a:p>
        </p:txBody>
      </p:sp>
      <p:pic>
        <p:nvPicPr>
          <p:cNvPr id="4" name="图片 3" descr="屏幕快照 2013-12-15 下午4.05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5905910" cy="27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通过地址变量访问数值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行写法等价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虽然它们的机器指令不同</a:t>
            </a:r>
            <a:endParaRPr kumimoji="1" lang="zh-CN" altLang="en-US" dirty="0"/>
          </a:p>
        </p:txBody>
      </p:sp>
      <p:pic>
        <p:nvPicPr>
          <p:cNvPr id="5" name="图片 4" descr="屏幕快照 2012-12-17 下午8.2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96" y="2209800"/>
            <a:ext cx="7734504" cy="3456384"/>
          </a:xfrm>
          <a:prstGeom prst="rect">
            <a:avLst/>
          </a:prstGeom>
        </p:spPr>
      </p:pic>
      <p:pic>
        <p:nvPicPr>
          <p:cNvPr id="6" name="图片 5" descr="屏幕快照 2012-12-17 下午8.2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57400"/>
            <a:ext cx="371026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间接寻</a:t>
            </a:r>
            <a:r>
              <a:rPr kumimoji="1" lang="zh-CN" altLang="en-US" dirty="0" smtClean="0"/>
              <a:t>址的表达式既可读也可写</a:t>
            </a:r>
            <a:endParaRPr kumimoji="1" lang="zh-CN" altLang="en-US" dirty="0"/>
          </a:p>
        </p:txBody>
      </p:sp>
      <p:pic>
        <p:nvPicPr>
          <p:cNvPr id="4" name="图片 3" descr="屏幕快照 2012-12-17 下午8.3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6300192" cy="43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整数的操作符不一定适用于地址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可用于地址的操作符包括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Assignment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</a:p>
          <a:p>
            <a:pPr lvl="1"/>
            <a:r>
              <a:rPr kumimoji="1" lang="en-US" altLang="zh-CN" dirty="0" smtClean="0"/>
              <a:t>Comparison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==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!=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&gt;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&gt;=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Addition/subtraction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+</a:t>
            </a:r>
            <a:r>
              <a:rPr kumimoji="1" lang="en-US" altLang="zh-CN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+=</a:t>
            </a:r>
            <a:r>
              <a:rPr kumimoji="1" lang="en-US" altLang="zh-CN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++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Indirection</a:t>
            </a:r>
          </a:p>
          <a:p>
            <a:pPr lvl="2"/>
            <a:r>
              <a:rPr kumimoji="1" lang="en-US" altLang="zh-CN" dirty="0" smtClean="0">
                <a:solidFill>
                  <a:srgbClr val="0000FF"/>
                </a:solidFill>
              </a:rPr>
              <a:t>*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访问地址对应的变量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kumimoji="1" lang="en-US" altLang="zh-CN" dirty="0" smtClean="0">
                <a:solidFill>
                  <a:srgbClr val="008000"/>
                </a:solidFill>
              </a:rPr>
              <a:t>[ ]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访问地址对应的数组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减法应用于地址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给地址加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，等到的并不一定是加了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例如对于整数来说，增量实际上是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4" name="图片 3" descr="屏幕快照 2012-12-17 下午8.4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6012160" cy="3763958"/>
          </a:xfrm>
          <a:prstGeom prst="rect">
            <a:avLst/>
          </a:prstGeom>
        </p:spPr>
      </p:pic>
      <p:pic>
        <p:nvPicPr>
          <p:cNvPr id="5" name="图片 4" descr="屏幕快照 2012-12-17 下午8.4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200400"/>
            <a:ext cx="1892431" cy="11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实际上，给地址加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，增量等于改地址存储的变量类型的大小</a:t>
            </a:r>
            <a:endParaRPr kumimoji="1" lang="en-US" altLang="zh-CN" dirty="0"/>
          </a:p>
          <a:p>
            <a:r>
              <a:rPr kumimoji="1" lang="zh-CN" altLang="en-US" dirty="0" smtClean="0"/>
              <a:t>这就是为什么地址需要有不同的类型</a:t>
            </a:r>
            <a:endParaRPr kumimoji="1" lang="en-US" altLang="zh-CN" dirty="0" smtClean="0"/>
          </a:p>
        </p:txBody>
      </p:sp>
      <p:pic>
        <p:nvPicPr>
          <p:cNvPr id="6" name="图片 5" descr="屏幕快照 2012-12-17 下午8.5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6804248" cy="3616431"/>
          </a:xfrm>
          <a:prstGeom prst="rect">
            <a:avLst/>
          </a:prstGeom>
        </p:spPr>
      </p:pic>
      <p:pic>
        <p:nvPicPr>
          <p:cNvPr id="7" name="图片 6" descr="屏幕快照 2012-12-17 下午8.52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1727320" cy="11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Stack memory space </a:t>
            </a:r>
            <a:r>
              <a:rPr kumimoji="1" lang="zh-CN" altLang="en-US" dirty="0" smtClean="0"/>
              <a:t>栈存储空间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什么是栈？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一种先进先出的数据结构</a:t>
            </a:r>
            <a:endParaRPr kumimoji="1" lang="zh-CN" altLang="en-US" dirty="0"/>
          </a:p>
        </p:txBody>
      </p:sp>
      <p:pic>
        <p:nvPicPr>
          <p:cNvPr id="4" name="图片 3" descr="782px-Data_stack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71800"/>
            <a:ext cx="4300283" cy="30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地址加法（仅限于</a:t>
            </a:r>
            <a:r>
              <a:rPr kumimoji="1" lang="en-US" altLang="zh-CN" dirty="0" smtClean="0"/>
              <a:t> </a:t>
            </a:r>
            <a:r>
              <a:rPr kumimoji="1" lang="zh-CN" altLang="en-US" i="1" dirty="0" smtClean="0"/>
              <a:t>地址</a:t>
            </a:r>
            <a:r>
              <a:rPr kumimoji="1" lang="en-US" altLang="zh-CN" i="1" dirty="0" smtClean="0"/>
              <a:t>+</a:t>
            </a:r>
            <a:r>
              <a:rPr kumimoji="1" lang="zh-CN" altLang="en-US" i="1" dirty="0" smtClean="0"/>
              <a:t>整数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</p:txBody>
      </p:sp>
      <p:pic>
        <p:nvPicPr>
          <p:cNvPr id="5" name="图片 4" descr="屏幕快照 2012-12-18 上午7.5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5945611" cy="3733800"/>
          </a:xfrm>
          <a:prstGeom prst="rect">
            <a:avLst/>
          </a:prstGeom>
        </p:spPr>
      </p:pic>
      <p:pic>
        <p:nvPicPr>
          <p:cNvPr id="7" name="图片 6" descr="屏幕快照 2012-12-18 上午7.5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790824" cy="12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地址减法（仅限于</a:t>
            </a:r>
            <a:r>
              <a:rPr kumimoji="1" lang="en-US" altLang="zh-CN" dirty="0"/>
              <a:t> </a:t>
            </a:r>
            <a:r>
              <a:rPr kumimoji="1" lang="zh-CN" altLang="en-US" i="1" dirty="0"/>
              <a:t>地</a:t>
            </a:r>
            <a:r>
              <a:rPr kumimoji="1" lang="zh-CN" altLang="en-US" i="1" dirty="0" smtClean="0"/>
              <a:t>址</a:t>
            </a:r>
            <a:r>
              <a:rPr kumimoji="1" lang="en-US" altLang="zh-CN" i="1" dirty="0"/>
              <a:t>-</a:t>
            </a:r>
            <a:r>
              <a:rPr kumimoji="1" lang="zh-CN" altLang="en-US" i="1" dirty="0" smtClean="0"/>
              <a:t>整数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 descr="屏幕快照 2012-12-18 上午8.0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286000"/>
            <a:ext cx="6910807" cy="3733800"/>
          </a:xfrm>
          <a:prstGeom prst="rect">
            <a:avLst/>
          </a:prstGeom>
        </p:spPr>
      </p:pic>
      <p:pic>
        <p:nvPicPr>
          <p:cNvPr id="8" name="图片 7" descr="屏幕快照 2012-12-18 上午8.0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43200"/>
            <a:ext cx="1676516" cy="11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/>
          <a:lstStyle/>
          <a:p>
            <a:r>
              <a:rPr kumimoji="1" lang="zh-CN" altLang="en-US" dirty="0" smtClean="0"/>
              <a:t>数组名字实际上代表数组第一个元素的地址，数组名就是地址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用于数组的操作也可用于地址，反之亦然</a:t>
            </a:r>
            <a:endParaRPr kumimoji="1" lang="zh-CN" altLang="en-US" dirty="0"/>
          </a:p>
        </p:txBody>
      </p:sp>
      <p:pic>
        <p:nvPicPr>
          <p:cNvPr id="4" name="图片 3" descr="屏幕快照 2012-12-18 上午11.2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54081"/>
            <a:ext cx="4932040" cy="38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等价的数组操作与间接寻址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数组操作实际上是间接寻址</a:t>
            </a:r>
            <a:endParaRPr kumimoji="1" lang="zh-CN" altLang="en-US" dirty="0"/>
          </a:p>
        </p:txBody>
      </p:sp>
      <p:pic>
        <p:nvPicPr>
          <p:cNvPr id="4" name="图片 3" descr="屏幕快照 2012-12-18 上午11.2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5652120" cy="41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variable </a:t>
            </a:r>
            <a:r>
              <a:rPr kumimoji="1" lang="zh-CN" altLang="en-US" dirty="0"/>
              <a:t>地址变量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常量地址与地址常量</a:t>
            </a:r>
          </a:p>
        </p:txBody>
      </p:sp>
      <p:pic>
        <p:nvPicPr>
          <p:cNvPr id="5" name="图片 4" descr="屏幕快照 2012-12-18 下午12.1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6247530" cy="43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Dynamic memory allocation</a:t>
            </a:r>
            <a:br>
              <a:rPr kumimoji="1" lang="en-US" altLang="zh-CN" dirty="0" smtClean="0"/>
            </a:br>
            <a:r>
              <a:rPr kumimoji="1" lang="zh-CN" altLang="en-US" dirty="0" smtClean="0"/>
              <a:t>动态内存</a:t>
            </a:r>
            <a:r>
              <a:rPr kumimoji="1"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一个程序的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存储空间分为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指令序列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全局数据区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常量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全局变量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栈区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函数局部变量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堆区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动态内存分配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36096" y="2109589"/>
            <a:ext cx="3533775" cy="720725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kern="1200">
                <a:latin typeface="Tahoma" charset="0"/>
              </a:rPr>
              <a:t>Code Region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36096" y="2814439"/>
            <a:ext cx="3533775" cy="119062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kern="1200" dirty="0">
                <a:latin typeface="Tahoma" charset="0"/>
              </a:rPr>
              <a:t>Static Region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kern="1200" dirty="0">
                <a:latin typeface="Tahoma" charset="0"/>
              </a:rPr>
              <a:t>(Static variables, global variables, ...)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096" y="4005064"/>
            <a:ext cx="3533775" cy="253523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kern="1200" dirty="0">
                <a:latin typeface="Tahoma" charset="0"/>
              </a:rPr>
              <a:t>Dynamic Region</a:t>
            </a:r>
          </a:p>
          <a:p>
            <a:pPr algn="ctr" eaLnBrk="1" hangingPunct="1"/>
            <a:r>
              <a:rPr kumimoji="1" lang="en-US" altLang="zh-CN" sz="1800" kern="1200" dirty="0">
                <a:latin typeface="Tahoma" charset="0"/>
              </a:rPr>
              <a:t>(</a:t>
            </a:r>
            <a:r>
              <a:rPr kumimoji="1" lang="en-US" altLang="zh-CN" sz="1800" kern="1200" dirty="0">
                <a:latin typeface="Arial" charset="0"/>
              </a:rPr>
              <a:t>local variables, parameters, ...)</a:t>
            </a:r>
            <a:r>
              <a:rPr kumimoji="1" lang="en-US" altLang="zh-CN" kern="1200" dirty="0">
                <a:solidFill>
                  <a:srgbClr val="FF3300"/>
                </a:solidFill>
                <a:latin typeface="Arial" charset="0"/>
              </a:rPr>
              <a:t> </a:t>
            </a:r>
            <a:endParaRPr kumimoji="1" lang="en-US" altLang="zh-CN" sz="2800" kern="1200" dirty="0">
              <a:latin typeface="Tahoma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24128" y="1412776"/>
            <a:ext cx="3068638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CN" kern="1200" dirty="0">
                <a:solidFill>
                  <a:schemeClr val="tx1"/>
                </a:solidFill>
                <a:latin typeface="Verdana" charset="0"/>
              </a:rPr>
              <a:t>Memory Space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8184" y="4965502"/>
            <a:ext cx="3073400" cy="6905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000" kern="1200" dirty="0">
                <a:latin typeface="Tahoma" charset="0"/>
              </a:rPr>
              <a:t>Heap</a:t>
            </a:r>
          </a:p>
          <a:p>
            <a:pPr algn="ctr" eaLnBrk="1" hangingPunct="1"/>
            <a:r>
              <a:rPr kumimoji="1" lang="en-US" altLang="zh-CN" sz="2000" kern="1200" dirty="0">
                <a:latin typeface="Tahoma" charset="0"/>
              </a:rPr>
              <a:t>( used by programmer)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28184" y="5657652"/>
            <a:ext cx="3073400" cy="6905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000" kern="1200">
                <a:latin typeface="Tahoma" charset="0"/>
              </a:rPr>
              <a:t>Stack</a:t>
            </a:r>
          </a:p>
          <a:p>
            <a:pPr algn="ctr" eaLnBrk="1" hangingPunct="1"/>
            <a:r>
              <a:rPr kumimoji="1" lang="en-US" altLang="zh-CN" sz="2000" kern="1200">
                <a:latin typeface="Tahoma" charset="0"/>
              </a:rPr>
              <a:t>(used by system)</a:t>
            </a: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59" y="1854002"/>
            <a:ext cx="1152525" cy="48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Dynamic memory allocation</a:t>
            </a:r>
            <a:br>
              <a:rPr kumimoji="1" lang="en-US" altLang="zh-CN" dirty="0"/>
            </a:br>
            <a:r>
              <a:rPr kumimoji="1" lang="zh-CN" altLang="en-US" dirty="0"/>
              <a:t>动态内存</a:t>
            </a:r>
            <a:r>
              <a:rPr kumimoji="1" lang="zh-CN" altLang="en-US" dirty="0" smtClean="0"/>
              <a:t>分配作符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动态内存分配的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pic>
        <p:nvPicPr>
          <p:cNvPr id="4" name="图片 3" descr="屏幕快照 2012-12-18 下午2.4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6096000" cy="4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/>
          <a:lstStyle/>
          <a:p>
            <a:r>
              <a:rPr kumimoji="1" lang="en-US" altLang="zh-CN" dirty="0" smtClean="0"/>
              <a:t>Reference </a:t>
            </a:r>
            <a:r>
              <a:rPr kumimoji="1" lang="zh-CN" altLang="en-US" dirty="0" smtClean="0"/>
              <a:t>引用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实际上是地址常量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使用起来跟普通变量一样，更方便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逻辑上是普通变量的别名</a:t>
            </a:r>
            <a:endParaRPr kumimoji="1" lang="zh-CN" altLang="en-US" dirty="0"/>
          </a:p>
        </p:txBody>
      </p:sp>
      <p:pic>
        <p:nvPicPr>
          <p:cNvPr id="4" name="图片 3" descr="屏幕快照 2012-12-18 下午2.51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956376" cy="30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指针作为函数参数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4800600"/>
          </a:xfrm>
        </p:spPr>
        <p:txBody>
          <a:bodyPr/>
          <a:lstStyle/>
          <a:p>
            <a:r>
              <a:rPr kumimoji="1" lang="zh-CN" altLang="en-US" dirty="0" smtClean="0"/>
              <a:t>可以在</a:t>
            </a:r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中改变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的局部变量</a:t>
            </a:r>
            <a:endParaRPr kumimoji="1" lang="zh-CN" altLang="en-US" dirty="0"/>
          </a:p>
        </p:txBody>
      </p:sp>
      <p:pic>
        <p:nvPicPr>
          <p:cNvPr id="4" name="图片 3" descr="屏幕快照 2012-12-18 下午2.5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44823"/>
            <a:ext cx="5184576" cy="49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指针作为函数参数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124744"/>
            <a:ext cx="7498080" cy="4800600"/>
          </a:xfrm>
        </p:spPr>
        <p:txBody>
          <a:bodyPr/>
          <a:lstStyle/>
          <a:p>
            <a:r>
              <a:rPr kumimoji="1" lang="zh-CN" altLang="en-US" dirty="0" smtClean="0"/>
              <a:t>使用指针的良好习惯</a:t>
            </a:r>
            <a:endParaRPr kumimoji="1" lang="zh-CN" altLang="en-US" dirty="0"/>
          </a:p>
        </p:txBody>
      </p:sp>
      <p:pic>
        <p:nvPicPr>
          <p:cNvPr id="5" name="图片 4" descr="屏幕快照 2012-12-18 下午3.0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78221"/>
            <a:ext cx="5580112" cy="51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Stack memory space </a:t>
            </a:r>
            <a:r>
              <a:rPr kumimoji="1" lang="zh-CN" altLang="en-US" dirty="0"/>
              <a:t>栈存储空间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Local </a:t>
            </a:r>
            <a:r>
              <a:rPr kumimoji="1" lang="en-US" altLang="zh-CN" dirty="0"/>
              <a:t>variables(</a:t>
            </a:r>
            <a:r>
              <a:rPr kumimoji="1" lang="zh-CN" altLang="en-US" dirty="0"/>
              <a:t>局部变量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在栈中分配</a:t>
            </a:r>
          </a:p>
          <a:p>
            <a:pPr marL="82296" indent="0">
              <a:buNone/>
            </a:pPr>
            <a:endParaRPr kumimoji="1" lang="en-US" altLang="zh-CN" dirty="0" smtClean="0"/>
          </a:p>
        </p:txBody>
      </p:sp>
      <p:sp>
        <p:nvSpPr>
          <p:cNvPr id="4" name="罐形 3"/>
          <p:cNvSpPr/>
          <p:nvPr/>
        </p:nvSpPr>
        <p:spPr>
          <a:xfrm>
            <a:off x="1259632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main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y  x  </a:t>
            </a:r>
            <a:r>
              <a:rPr lang="en-US" altLang="zh-CN" sz="2800" dirty="0">
                <a:solidFill>
                  <a:srgbClr val="FF0000"/>
                </a:solidFill>
              </a:rPr>
              <a:t>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4869160"/>
            <a:ext cx="1728192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ain()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x = π / 3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y =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cos</a:t>
            </a:r>
            <a:r>
              <a:rPr lang="en-US" altLang="zh-CN" sz="2500" dirty="0" smtClean="0">
                <a:solidFill>
                  <a:srgbClr val="FF0000"/>
                </a:solidFill>
              </a:rPr>
              <a:t>(x);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p</a:t>
            </a:r>
            <a:r>
              <a:rPr lang="en-US" altLang="zh-CN" sz="2500" dirty="0" smtClean="0">
                <a:solidFill>
                  <a:srgbClr val="FF0000"/>
                </a:solidFill>
              </a:rPr>
              <a:t>rint(y)</a:t>
            </a:r>
          </a:p>
          <a:p>
            <a:endParaRPr lang="zh-CN" altLang="en-US" sz="2500" dirty="0"/>
          </a:p>
        </p:txBody>
      </p:sp>
      <p:sp>
        <p:nvSpPr>
          <p:cNvPr id="8" name="圆角矩形 7"/>
          <p:cNvSpPr/>
          <p:nvPr/>
        </p:nvSpPr>
        <p:spPr>
          <a:xfrm>
            <a:off x="3059832" y="4869160"/>
            <a:ext cx="1944216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 = </a:t>
            </a:r>
            <a:r>
              <a:rPr lang="en-US" altLang="zh-CN" sz="25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c</a:t>
            </a:r>
            <a:r>
              <a:rPr lang="en-US" altLang="zh-CN" sz="2500" dirty="0" smtClean="0">
                <a:solidFill>
                  <a:srgbClr val="FF0000"/>
                </a:solidFill>
              </a:rPr>
              <a:t> = sin(π-x);</a:t>
            </a:r>
          </a:p>
          <a:p>
            <a:endParaRPr lang="zh-CN" altLang="en-US" sz="2500" dirty="0"/>
          </a:p>
        </p:txBody>
      </p:sp>
      <p:sp>
        <p:nvSpPr>
          <p:cNvPr id="11" name="圆角矩形 10"/>
          <p:cNvSpPr/>
          <p:nvPr/>
        </p:nvSpPr>
        <p:spPr>
          <a:xfrm>
            <a:off x="5148064" y="4869160"/>
            <a:ext cx="1944216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 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 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in(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s</a:t>
            </a:r>
            <a:r>
              <a:rPr lang="en-US" altLang="zh-CN" sz="2500" dirty="0" smtClean="0">
                <a:solidFill>
                  <a:srgbClr val="FF0000"/>
                </a:solidFill>
              </a:rPr>
              <a:t> = x -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500" dirty="0" smtClean="0">
                <a:solidFill>
                  <a:srgbClr val="FF0000"/>
                </a:solidFill>
              </a:rPr>
              <a:t>/6</a:t>
            </a:r>
            <a:br>
              <a:rPr lang="en-US" altLang="zh-CN" sz="2500" dirty="0" smtClean="0">
                <a:solidFill>
                  <a:srgbClr val="FF0000"/>
                </a:solidFill>
              </a:rPr>
            </a:br>
            <a:r>
              <a:rPr lang="en-US" altLang="zh-CN" sz="2500" dirty="0" smtClean="0">
                <a:solidFill>
                  <a:srgbClr val="FF0000"/>
                </a:solidFill>
              </a:rPr>
              <a:t>     +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sz="2500" dirty="0" smtClean="0">
                <a:solidFill>
                  <a:srgbClr val="FF0000"/>
                </a:solidFill>
              </a:rPr>
              <a:t>/120</a:t>
            </a:r>
          </a:p>
          <a:p>
            <a:endParaRPr lang="zh-CN" altLang="en-US" sz="2500" dirty="0"/>
          </a:p>
        </p:txBody>
      </p:sp>
      <p:sp>
        <p:nvSpPr>
          <p:cNvPr id="17" name="圆角矩形 16"/>
          <p:cNvSpPr/>
          <p:nvPr/>
        </p:nvSpPr>
        <p:spPr>
          <a:xfrm>
            <a:off x="7236296" y="4869160"/>
            <a:ext cx="176470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print(x)</a:t>
            </a:r>
          </a:p>
          <a:p>
            <a:r>
              <a:rPr lang="en-US" altLang="zh-CN" sz="2500" dirty="0" err="1">
                <a:solidFill>
                  <a:srgbClr val="FF0000"/>
                </a:solidFill>
              </a:rPr>
              <a:t>c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500" dirty="0" smtClean="0">
                <a:solidFill>
                  <a:srgbClr val="FF0000"/>
                </a:solidFill>
              </a:rPr>
              <a:t> &lt;&lt; x;</a:t>
            </a:r>
          </a:p>
          <a:p>
            <a:endParaRPr lang="zh-CN" altLang="en-US" sz="2500" dirty="0"/>
          </a:p>
        </p:txBody>
      </p:sp>
      <p:sp>
        <p:nvSpPr>
          <p:cNvPr id="19" name="罐形 18"/>
          <p:cNvSpPr/>
          <p:nvPr/>
        </p:nvSpPr>
        <p:spPr>
          <a:xfrm>
            <a:off x="3563888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cos</a:t>
            </a:r>
            <a:endParaRPr lang="en-US" altLang="zh-CN" sz="28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</a:rPr>
              <a:t>  x  </a:t>
            </a:r>
            <a:r>
              <a:rPr lang="en-US" altLang="zh-CN" sz="2800" dirty="0">
                <a:solidFill>
                  <a:srgbClr val="FF0000"/>
                </a:solidFill>
              </a:rPr>
              <a:t>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5940152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sin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 x x</a:t>
            </a:r>
            <a:r>
              <a:rPr lang="en-US" altLang="zh-CN" sz="2800" baseline="30000" dirty="0">
                <a:solidFill>
                  <a:srgbClr val="FF0000"/>
                </a:solidFill>
              </a:rPr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罐形 20"/>
          <p:cNvSpPr/>
          <p:nvPr/>
        </p:nvSpPr>
        <p:spPr>
          <a:xfrm>
            <a:off x="3563888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print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指针作为函数返回值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715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不应返回局部变量的地址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402336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因为当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拿到地址时，这个地址对应的内存空间已被释放</a:t>
            </a:r>
            <a:endParaRPr kumimoji="1" lang="zh-CN" altLang="en-US" dirty="0"/>
          </a:p>
        </p:txBody>
      </p:sp>
      <p:pic>
        <p:nvPicPr>
          <p:cNvPr id="4" name="图片 3" descr="屏幕快照 2012-12-18 下午7.4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579803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53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Stack memory space </a:t>
            </a:r>
            <a:r>
              <a:rPr kumimoji="1" lang="zh-CN" altLang="en-US" dirty="0"/>
              <a:t>栈存储空间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845" y="1735137"/>
            <a:ext cx="7498080" cy="48006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</p:spPr>
        <p:txBody>
          <a:bodyPr/>
          <a:lstStyle/>
          <a:p>
            <a:fld id="{8313A075-42A3-254D-82B3-5C1C5CBD550B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54237" y="1771650"/>
            <a:ext cx="15494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/>
              <a:t>factorial(4)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4600" y="2743200"/>
            <a:ext cx="1800225" cy="4683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4*</a:t>
            </a:r>
            <a:r>
              <a:rPr lang="en-US" altLang="zh-CN"/>
              <a:t>factorial(3)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14712" y="4543425"/>
            <a:ext cx="1835150" cy="4333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2*</a:t>
            </a:r>
            <a:r>
              <a:rPr lang="en-US" altLang="zh-CN"/>
              <a:t>factorial(1)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46400" y="3643312"/>
            <a:ext cx="1836737" cy="433388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3*</a:t>
            </a:r>
            <a:r>
              <a:rPr lang="en-US" altLang="zh-CN"/>
              <a:t>factorial(2)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954462" y="5408612"/>
            <a:ext cx="1765300" cy="4683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1*</a:t>
            </a:r>
            <a:r>
              <a:rPr lang="en-US" altLang="zh-CN"/>
              <a:t>factorial(0)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6425" y="2347912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9:</a:t>
            </a:r>
            <a:r>
              <a:rPr lang="en-US" altLang="zh-CN" sz="1800">
                <a:solidFill>
                  <a:srgbClr val="0000FF"/>
                </a:solidFill>
              </a:rPr>
              <a:t> return 24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74737" y="3355975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8:</a:t>
            </a:r>
            <a:r>
              <a:rPr lang="en-US" altLang="zh-CN" sz="1800">
                <a:solidFill>
                  <a:srgbClr val="0000FF"/>
                </a:solidFill>
              </a:rPr>
              <a:t> return 6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06537" y="4219575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7:</a:t>
            </a:r>
            <a:r>
              <a:rPr lang="en-US" altLang="zh-CN" sz="1800">
                <a:solidFill>
                  <a:srgbClr val="0000FF"/>
                </a:solidFill>
              </a:rPr>
              <a:t> return 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046287" y="5119687"/>
            <a:ext cx="1766888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6: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263775" y="6164262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5: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54575" y="5911850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4:</a:t>
            </a:r>
            <a:r>
              <a:rPr lang="en-US" altLang="zh-CN" sz="1800">
                <a:solidFill>
                  <a:srgbClr val="0000FF"/>
                </a:solidFill>
              </a:rPr>
              <a:t> execute factorial(0)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4819650" y="4975225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3:</a:t>
            </a:r>
            <a:r>
              <a:rPr lang="en-US" altLang="zh-CN" sz="1800">
                <a:solidFill>
                  <a:srgbClr val="0000FF"/>
                </a:solidFill>
              </a:rPr>
              <a:t> execute factorial(1)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351337" y="4075112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 dirty="0">
                <a:solidFill>
                  <a:schemeClr val="tx1"/>
                </a:solidFill>
              </a:rPr>
              <a:t>Step 2:</a:t>
            </a:r>
            <a:r>
              <a:rPr lang="en-US" altLang="zh-CN" sz="1800" dirty="0">
                <a:solidFill>
                  <a:srgbClr val="0000FF"/>
                </a:solidFill>
              </a:rPr>
              <a:t> execute factorial(2)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883025" y="3211512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1:</a:t>
            </a:r>
            <a:r>
              <a:rPr lang="en-US" altLang="zh-CN" sz="1800">
                <a:solidFill>
                  <a:srgbClr val="0000FF"/>
                </a:solidFill>
              </a:rPr>
              <a:t> execute factorial(3)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51225" y="2203450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0:</a:t>
            </a:r>
            <a:r>
              <a:rPr lang="en-US" altLang="zh-CN" sz="1800">
                <a:solidFill>
                  <a:srgbClr val="0000FF"/>
                </a:solidFill>
              </a:rPr>
              <a:t> execute factorial(4)</a:t>
            </a:r>
          </a:p>
        </p:txBody>
      </p:sp>
      <p:cxnSp>
        <p:nvCxnSpPr>
          <p:cNvPr id="21" name="AutoShape 25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2884487" y="2212975"/>
            <a:ext cx="574675" cy="4857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6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3424237" y="3201987"/>
            <a:ext cx="431800" cy="450850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8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4368800" y="4940299"/>
            <a:ext cx="431800" cy="504825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9"/>
          <p:cNvCxnSpPr>
            <a:cxnSpLocks noChangeShapeType="1"/>
            <a:stCxn id="9" idx="2"/>
            <a:endCxn id="8" idx="0"/>
          </p:cNvCxnSpPr>
          <p:nvPr/>
        </p:nvCxnSpPr>
        <p:spPr bwMode="auto">
          <a:xfrm rot="16200000" flipH="1">
            <a:off x="3865562" y="4076700"/>
            <a:ext cx="466725" cy="466725"/>
          </a:xfrm>
          <a:prstGeom prst="bentConnector3">
            <a:avLst>
              <a:gd name="adj1" fmla="val 49662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4243387" y="6416675"/>
            <a:ext cx="1187450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return 1</a:t>
            </a:r>
          </a:p>
        </p:txBody>
      </p:sp>
      <p:cxnSp>
        <p:nvCxnSpPr>
          <p:cNvPr id="26" name="AutoShape 32"/>
          <p:cNvCxnSpPr>
            <a:cxnSpLocks noChangeShapeType="1"/>
            <a:stCxn id="10" idx="2"/>
            <a:endCxn id="25" idx="0"/>
          </p:cNvCxnSpPr>
          <p:nvPr/>
        </p:nvCxnSpPr>
        <p:spPr bwMode="auto">
          <a:xfrm rot="5400000">
            <a:off x="4567237" y="6146800"/>
            <a:ext cx="539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3"/>
          <p:cNvCxnSpPr>
            <a:cxnSpLocks noChangeShapeType="1"/>
            <a:stCxn id="25" idx="1"/>
          </p:cNvCxnSpPr>
          <p:nvPr/>
        </p:nvCxnSpPr>
        <p:spPr bwMode="auto">
          <a:xfrm rot="10800000" flipH="1">
            <a:off x="4243387" y="5875337"/>
            <a:ext cx="71438" cy="722313"/>
          </a:xfrm>
          <a:prstGeom prst="curvedConnector4">
            <a:avLst>
              <a:gd name="adj1" fmla="val -320000"/>
              <a:gd name="adj2" fmla="val 62417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5"/>
          <p:cNvCxnSpPr>
            <a:cxnSpLocks noChangeShapeType="1"/>
            <a:stCxn id="7" idx="1"/>
          </p:cNvCxnSpPr>
          <p:nvPr/>
        </p:nvCxnSpPr>
        <p:spPr bwMode="auto">
          <a:xfrm rot="10800000">
            <a:off x="2406650" y="2114550"/>
            <a:ext cx="107950" cy="863600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6"/>
          <p:cNvCxnSpPr>
            <a:cxnSpLocks noChangeShapeType="1"/>
            <a:stCxn id="9" idx="1"/>
          </p:cNvCxnSpPr>
          <p:nvPr/>
        </p:nvCxnSpPr>
        <p:spPr bwMode="auto">
          <a:xfrm rot="10800000">
            <a:off x="2874962" y="3248025"/>
            <a:ext cx="71438" cy="61277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7"/>
          <p:cNvCxnSpPr>
            <a:cxnSpLocks noChangeShapeType="1"/>
            <a:stCxn id="8" idx="1"/>
          </p:cNvCxnSpPr>
          <p:nvPr/>
        </p:nvCxnSpPr>
        <p:spPr bwMode="auto">
          <a:xfrm rot="10800000">
            <a:off x="3306762" y="4076700"/>
            <a:ext cx="107950" cy="684212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8"/>
          <p:cNvCxnSpPr>
            <a:cxnSpLocks noChangeShapeType="1"/>
            <a:stCxn id="10" idx="1"/>
          </p:cNvCxnSpPr>
          <p:nvPr/>
        </p:nvCxnSpPr>
        <p:spPr bwMode="auto">
          <a:xfrm rot="10800000">
            <a:off x="3811587" y="4922837"/>
            <a:ext cx="142875" cy="72072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895350" y="1789112"/>
            <a:ext cx="122555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return 24 to caller</a:t>
            </a:r>
          </a:p>
        </p:txBody>
      </p:sp>
      <p:cxnSp>
        <p:nvCxnSpPr>
          <p:cNvPr id="33" name="AutoShape 47"/>
          <p:cNvCxnSpPr>
            <a:cxnSpLocks noChangeShapeType="1"/>
            <a:stCxn id="6" idx="1"/>
          </p:cNvCxnSpPr>
          <p:nvPr/>
        </p:nvCxnSpPr>
        <p:spPr bwMode="auto">
          <a:xfrm rot="10800000">
            <a:off x="1435100" y="1700212"/>
            <a:ext cx="719137" cy="269875"/>
          </a:xfrm>
          <a:prstGeom prst="curvedConnector3">
            <a:avLst>
              <a:gd name="adj1" fmla="val 49889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7677150" y="5426075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7677150" y="4652962"/>
            <a:ext cx="1311275" cy="77628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7783512" y="4706937"/>
            <a:ext cx="11668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7834312" y="4999037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factorial(3)</a:t>
            </a:r>
            <a:endParaRPr lang="en-US" altLang="zh-CN" sz="3200"/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7677150" y="3881437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7783512" y="3933825"/>
            <a:ext cx="1166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7834312" y="4230687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factorial(2)</a:t>
            </a:r>
            <a:endParaRPr lang="en-US" altLang="zh-CN" sz="3200"/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7677150" y="3113087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7783512" y="3162300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7834312" y="3457575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factorial(1)</a:t>
            </a:r>
            <a:endParaRPr lang="en-US" altLang="zh-CN" sz="3200"/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7677150" y="2339975"/>
            <a:ext cx="1311275" cy="7762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45" name="Rectangle 64"/>
          <p:cNvSpPr>
            <a:spLocks noChangeArrowheads="1"/>
          </p:cNvSpPr>
          <p:nvPr/>
        </p:nvSpPr>
        <p:spPr bwMode="auto">
          <a:xfrm>
            <a:off x="7783512" y="2393950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 dirty="0"/>
          </a:p>
        </p:txBody>
      </p:sp>
      <p:sp>
        <p:nvSpPr>
          <p:cNvPr id="46" name="Rectangle 65"/>
          <p:cNvSpPr>
            <a:spLocks noChangeArrowheads="1"/>
          </p:cNvSpPr>
          <p:nvPr/>
        </p:nvSpPr>
        <p:spPr bwMode="auto">
          <a:xfrm>
            <a:off x="7834312" y="2689225"/>
            <a:ext cx="10525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factorial(0)</a:t>
            </a:r>
            <a:endParaRPr lang="en-US" altLang="zh-CN" sz="3200"/>
          </a:p>
        </p:txBody>
      </p:sp>
      <p:sp>
        <p:nvSpPr>
          <p:cNvPr id="47" name="Line 66"/>
          <p:cNvSpPr>
            <a:spLocks noChangeShapeType="1"/>
          </p:cNvSpPr>
          <p:nvPr/>
        </p:nvSpPr>
        <p:spPr bwMode="auto">
          <a:xfrm flipV="1">
            <a:off x="7662862" y="1844675"/>
            <a:ext cx="1588" cy="436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67"/>
          <p:cNvSpPr>
            <a:spLocks noChangeShapeType="1"/>
          </p:cNvSpPr>
          <p:nvPr/>
        </p:nvSpPr>
        <p:spPr bwMode="auto">
          <a:xfrm flipV="1">
            <a:off x="8986837" y="1827212"/>
            <a:ext cx="1588" cy="4367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68"/>
          <p:cNvSpPr>
            <a:spLocks noChangeShapeType="1"/>
          </p:cNvSpPr>
          <p:nvPr/>
        </p:nvSpPr>
        <p:spPr bwMode="auto">
          <a:xfrm>
            <a:off x="7677150" y="6194425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auto">
          <a:xfrm>
            <a:off x="7677150" y="4652962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>
            <a:off x="7677150" y="3881437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>
            <a:off x="7677150" y="3113087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73"/>
          <p:cNvSpPr>
            <a:spLocks noChangeShapeType="1"/>
          </p:cNvSpPr>
          <p:nvPr/>
        </p:nvSpPr>
        <p:spPr bwMode="auto">
          <a:xfrm>
            <a:off x="7677150" y="2339975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75"/>
          <p:cNvSpPr>
            <a:spLocks noChangeArrowheads="1"/>
          </p:cNvSpPr>
          <p:nvPr/>
        </p:nvSpPr>
        <p:spPr bwMode="auto">
          <a:xfrm>
            <a:off x="7721600" y="5553075"/>
            <a:ext cx="11668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7793037" y="5805487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factorial(4)</a:t>
            </a:r>
            <a:endParaRPr lang="en-US" altLang="zh-CN" sz="3200"/>
          </a:p>
        </p:txBody>
      </p:sp>
      <p:sp>
        <p:nvSpPr>
          <p:cNvPr id="56" name="Line 77"/>
          <p:cNvSpPr>
            <a:spLocks noChangeShapeType="1"/>
          </p:cNvSpPr>
          <p:nvPr/>
        </p:nvSpPr>
        <p:spPr bwMode="auto">
          <a:xfrm>
            <a:off x="7662862" y="5408612"/>
            <a:ext cx="1309688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AutoShape 78"/>
          <p:cNvCxnSpPr>
            <a:cxnSpLocks noChangeShapeType="1"/>
            <a:endCxn id="6" idx="0"/>
          </p:cNvCxnSpPr>
          <p:nvPr/>
        </p:nvCxnSpPr>
        <p:spPr bwMode="auto">
          <a:xfrm>
            <a:off x="1543050" y="1447800"/>
            <a:ext cx="1385887" cy="323850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397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 animBg="1"/>
      <p:bldP spid="32" grpId="0"/>
      <p:bldP spid="36" grpId="0"/>
      <p:bldP spid="36" grpId="1"/>
      <p:bldP spid="37" grpId="0"/>
      <p:bldP spid="39" grpId="0"/>
      <p:bldP spid="39" grpId="1"/>
      <p:bldP spid="40" grpId="0"/>
      <p:bldP spid="40" grpId="1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  <p:bldP spid="55" grpId="1"/>
      <p:bldP spid="56" grpId="0" animBg="1"/>
      <p:bldP spid="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Stack memory space </a:t>
            </a:r>
            <a:r>
              <a:rPr kumimoji="1" lang="zh-CN" altLang="en-US" dirty="0"/>
              <a:t>栈存储空间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95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在程序运行的任一时刻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栈中包括“正在运行”的函数的</a:t>
            </a:r>
            <a:r>
              <a:rPr kumimoji="1" lang="zh-CN" altLang="en-US" dirty="0"/>
              <a:t>存储空间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最上面一个是正在运行的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下面各个都在等待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每一个都在等它上面的一个结束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释放它的</a:t>
            </a:r>
            <a:r>
              <a:rPr kumimoji="1" lang="zh-CN" altLang="en-US" dirty="0"/>
              <a:t>变量空间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，然后继续运行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所以，如果新的变量空间总是在栈顶分配，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那么，被释放的变量空间也总是在栈顶</a:t>
            </a:r>
            <a:endParaRPr kumimoji="1"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905000" y="4876800"/>
            <a:ext cx="6705600" cy="1219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1" algn="ctr"/>
            <a:r>
              <a:rPr kumimoji="1" lang="zh-CN" altLang="en-US" sz="3200" dirty="0">
                <a:solidFill>
                  <a:schemeClr val="tx1"/>
                </a:solidFill>
              </a:rPr>
              <a:t>所以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函数的变量空间可以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3200" dirty="0" smtClean="0">
                <a:solidFill>
                  <a:schemeClr val="tx1"/>
                </a:solidFill>
              </a:rPr>
            </a:br>
            <a:r>
              <a:rPr kumimoji="1" lang="zh-CN" altLang="en-US" sz="3200" dirty="0" smtClean="0">
                <a:solidFill>
                  <a:schemeClr val="tx1"/>
                </a:solidFill>
              </a:rPr>
              <a:t>用栈</a:t>
            </a:r>
            <a:r>
              <a:rPr kumimoji="1" lang="zh-CN" altLang="en-US" sz="3200" dirty="0">
                <a:solidFill>
                  <a:schemeClr val="tx1"/>
                </a:solidFill>
              </a:rPr>
              <a:t>的方式进行分配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Scope of </a:t>
            </a:r>
            <a:r>
              <a:rPr lang="en-US" altLang="zh-CN" dirty="0"/>
              <a:t>Local 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Scope (</a:t>
            </a:r>
            <a:r>
              <a:rPr lang="zh-CN" altLang="en-US" sz="3600" dirty="0"/>
              <a:t>作用域</a:t>
            </a:r>
            <a:r>
              <a:rPr lang="en-US" altLang="zh-CN" sz="3600" dirty="0"/>
              <a:t>) </a:t>
            </a:r>
          </a:p>
          <a:p>
            <a:pPr lvl="1"/>
            <a:r>
              <a:rPr lang="en-US" altLang="zh-CN" sz="3200" dirty="0"/>
              <a:t>The part of the program where the variable can be referenced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600" dirty="0">
                <a:ea typeface="Times New Roman" charset="0"/>
                <a:cs typeface="Times New Roman" charset="0"/>
              </a:rPr>
              <a:t>The scope of a local variable</a:t>
            </a:r>
          </a:p>
          <a:p>
            <a:pPr lvl="1"/>
            <a:r>
              <a:rPr lang="en-US" altLang="zh-CN" sz="3200" dirty="0">
                <a:ea typeface="Times New Roman" charset="0"/>
                <a:cs typeface="Times New Roman" charset="0"/>
              </a:rPr>
              <a:t>From its declaration and continues to the end of the </a:t>
            </a:r>
            <a:r>
              <a:rPr lang="en-US" altLang="zh-CN" sz="32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block</a:t>
            </a:r>
            <a:r>
              <a:rPr lang="en-US" altLang="zh-CN" sz="3200" dirty="0">
                <a:ea typeface="Times New Roman" charset="0"/>
                <a:cs typeface="Times New Roman" charset="0"/>
              </a:rPr>
              <a:t> that contains the variable.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7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 of Local 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block can be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E0C48851-5AEF-E54E-A572-7FA08F4CF281}" type="slidenum">
              <a:rPr lang="zh-CN" altLang="en-US"/>
              <a:pPr/>
              <a:t>8</a:t>
            </a:fld>
            <a:endParaRPr lang="en-US" altLang="zh-CN" dirty="0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1600200" y="2438400"/>
            <a:ext cx="730250" cy="3297238"/>
          </a:xfrm>
          <a:prstGeom prst="leftBrace">
            <a:avLst>
              <a:gd name="adj1" fmla="val 438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0800" y="2133600"/>
            <a:ext cx="1219200" cy="576262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function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6825" y="3813175"/>
            <a:ext cx="1425575" cy="576263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</a:t>
            </a:r>
            <a:r>
              <a:rPr lang="en-US" altLang="zh-CN" dirty="0" smtClean="0">
                <a:solidFill>
                  <a:schemeClr val="bg1"/>
                </a:solidFill>
              </a:rPr>
              <a:t>statement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4600" y="5410200"/>
            <a:ext cx="914400" cy="576262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</a:t>
            </a:r>
            <a:r>
              <a:rPr lang="en-US" altLang="zh-CN" dirty="0" smtClean="0">
                <a:solidFill>
                  <a:schemeClr val="bg1"/>
                </a:solidFill>
              </a:rPr>
              <a:t>block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95800" y="1524000"/>
            <a:ext cx="2649537" cy="1477962"/>
          </a:xfrm>
          <a:prstGeom prst="rect">
            <a:avLst/>
          </a:prstGeom>
          <a:solidFill>
            <a:srgbClr val="000000"/>
          </a:solidFill>
          <a:ln w="127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int max(int x, int y){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int i=0;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95800" y="3124200"/>
            <a:ext cx="2651125" cy="1477962"/>
          </a:xfrm>
          <a:prstGeom prst="rect">
            <a:avLst/>
          </a:prstGeom>
          <a:solidFill>
            <a:srgbClr val="000000"/>
          </a:solidFill>
          <a:ln w="127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for (int i=0; i&lt;10;i++){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int j=0;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495800" y="4724400"/>
            <a:ext cx="2649537" cy="2027238"/>
          </a:xfrm>
          <a:prstGeom prst="rect">
            <a:avLst/>
          </a:prstGeom>
          <a:solidFill>
            <a:srgbClr val="000000"/>
          </a:solidFill>
          <a:ln w="127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int j=0;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    …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}</a:t>
            </a:r>
          </a:p>
          <a:p>
            <a:pPr algn="l"/>
            <a:r>
              <a:rPr lang="en-US" altLang="zh-CN" b="1" dirty="0">
                <a:solidFill>
                  <a:srgbClr val="00FF00"/>
                </a:solidFill>
              </a:rPr>
              <a:t>…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6858000" y="1676400"/>
            <a:ext cx="268288" cy="1112837"/>
          </a:xfrm>
          <a:prstGeom prst="rightBrace">
            <a:avLst>
              <a:gd name="adj1" fmla="val 34566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5943600" y="2057400"/>
            <a:ext cx="307975" cy="692150"/>
          </a:xfrm>
          <a:prstGeom prst="rightBrace">
            <a:avLst>
              <a:gd name="adj1" fmla="val 1872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6858000" y="3276600"/>
            <a:ext cx="268288" cy="1112838"/>
          </a:xfrm>
          <a:prstGeom prst="rightBrace">
            <a:avLst>
              <a:gd name="adj1" fmla="val 34566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5943600" y="3581400"/>
            <a:ext cx="307975" cy="692150"/>
          </a:xfrm>
          <a:prstGeom prst="rightBrace">
            <a:avLst>
              <a:gd name="adj1" fmla="val 1872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5867400" y="5562600"/>
            <a:ext cx="307975" cy="538162"/>
          </a:xfrm>
          <a:prstGeom prst="rightBrace">
            <a:avLst>
              <a:gd name="adj1" fmla="val 14562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 of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3990"/>
              </p:ext>
            </p:extLst>
          </p:nvPr>
        </p:nvGraphicFramePr>
        <p:xfrm>
          <a:off x="1164946" y="1524000"/>
          <a:ext cx="7978932" cy="372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图片" r:id="rId3" imgW="4749800" imgH="2171700" progId="Word.Picture.8">
                  <p:embed/>
                </p:oleObj>
              </mc:Choice>
              <mc:Fallback>
                <p:oleObj name="图片" r:id="rId3" imgW="4749800" imgH="21717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46" y="1524000"/>
                        <a:ext cx="7978932" cy="3724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971801" y="5475288"/>
            <a:ext cx="2971800" cy="1230312"/>
          </a:xfrm>
          <a:prstGeom prst="wedgeRoundRectCallout">
            <a:avLst>
              <a:gd name="adj1" fmla="val 47819"/>
              <a:gd name="adj2" fmla="val -193183"/>
              <a:gd name="adj3" fmla="val 1666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 this scope, the outer “i” is shielded by the inner one.</a:t>
            </a:r>
          </a:p>
        </p:txBody>
      </p:sp>
    </p:spTree>
    <p:extLst>
      <p:ext uri="{BB962C8B-B14F-4D97-AF65-F5344CB8AC3E}">
        <p14:creationId xmlns:p14="http://schemas.microsoft.com/office/powerpoint/2010/main" val="41564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6272</TotalTime>
  <Words>1235</Words>
  <Application>Microsoft Macintosh PowerPoint</Application>
  <PresentationFormat>全屏显示(4:3)</PresentationFormat>
  <Paragraphs>291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夏至</vt:lpstr>
      <vt:lpstr>图片</vt:lpstr>
      <vt:lpstr>10. About memory</vt:lpstr>
      <vt:lpstr>C/C++ 程序中的3种存储空间</vt:lpstr>
      <vt:lpstr>Stack memory space 栈存储空间</vt:lpstr>
      <vt:lpstr>Stack memory space 栈存储空间</vt:lpstr>
      <vt:lpstr>Stack memory space 栈存储空间</vt:lpstr>
      <vt:lpstr>Stack memory space 栈存储空间</vt:lpstr>
      <vt:lpstr>Scope of Local Variables</vt:lpstr>
      <vt:lpstr>Scope of Local Variables</vt:lpstr>
      <vt:lpstr>Scope of Local Variables</vt:lpstr>
      <vt:lpstr>Global variable 全局变量</vt:lpstr>
      <vt:lpstr>Global Variables</vt:lpstr>
      <vt:lpstr>Global Variables</vt:lpstr>
      <vt:lpstr>Lifetime of Variables 变量的生命期</vt:lpstr>
      <vt:lpstr>Static Local Variables</vt:lpstr>
      <vt:lpstr>Static Local Variables</vt:lpstr>
      <vt:lpstr>Address variable地址变量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Address variable 地址变量</vt:lpstr>
      <vt:lpstr>Dynamic memory allocation 动态内存分配</vt:lpstr>
      <vt:lpstr>Dynamic memory allocation 动态内存分配作符</vt:lpstr>
      <vt:lpstr>Reference</vt:lpstr>
      <vt:lpstr>指针作为函数参数</vt:lpstr>
      <vt:lpstr>指针作为函数参数</vt:lpstr>
      <vt:lpstr>指针作为函数返回值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505</cp:revision>
  <dcterms:created xsi:type="dcterms:W3CDTF">2012-10-20T14:30:56Z</dcterms:created>
  <dcterms:modified xsi:type="dcterms:W3CDTF">2013-12-15T08:05:55Z</dcterms:modified>
</cp:coreProperties>
</file>