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2"/>
  </p:notesMasterIdLst>
  <p:sldIdLst>
    <p:sldId id="363" r:id="rId2"/>
    <p:sldId id="364" r:id="rId3"/>
    <p:sldId id="450" r:id="rId4"/>
    <p:sldId id="365" r:id="rId5"/>
    <p:sldId id="434" r:id="rId6"/>
    <p:sldId id="435" r:id="rId7"/>
    <p:sldId id="436" r:id="rId8"/>
    <p:sldId id="392" r:id="rId9"/>
    <p:sldId id="393" r:id="rId10"/>
    <p:sldId id="394" r:id="rId11"/>
    <p:sldId id="395" r:id="rId12"/>
    <p:sldId id="396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75" r:id="rId28"/>
    <p:sldId id="476" r:id="rId29"/>
    <p:sldId id="477" r:id="rId30"/>
    <p:sldId id="478" r:id="rId31"/>
    <p:sldId id="479" r:id="rId32"/>
    <p:sldId id="480" r:id="rId33"/>
    <p:sldId id="471" r:id="rId34"/>
    <p:sldId id="472" r:id="rId35"/>
    <p:sldId id="473" r:id="rId36"/>
    <p:sldId id="474" r:id="rId37"/>
    <p:sldId id="484" r:id="rId38"/>
    <p:sldId id="481" r:id="rId39"/>
    <p:sldId id="482" r:id="rId40"/>
    <p:sldId id="483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36" autoAdjust="0"/>
  </p:normalViewPr>
  <p:slideViewPr>
    <p:cSldViewPr>
      <p:cViewPr varScale="1">
        <p:scale>
          <a:sx n="110" d="100"/>
          <a:sy n="110" d="100"/>
        </p:scale>
        <p:origin x="8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1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1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915AAE9-A48E-4CC6-AD49-6AE3CB3BD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724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73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ACCB12-E9E0-4705-92EF-E851B04CEC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EAB8A-AED7-49F3-AF12-F75067CB1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4DFF-5D6E-4F61-80A2-FAC98770D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38CF-EE90-418E-8BC2-534F9F0A1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0D9A4-CC14-40FA-B784-EDEDB2071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FEC0E-9CB4-4599-B587-AC222F469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A3C1-BD03-4E9B-AB45-EA517A7B2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D5370-A01F-49F6-9741-2D7E5B1ED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663CA-CF61-4441-B18A-C9FB45287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1D72-6498-44E1-BB03-0F5318383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F4B78-4918-41D3-A162-BE66B2CA0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1E377E-0E72-440B-870D-509774B0B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04D7F1-2B78-4962-8482-7D7C77CE521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611188" y="764704"/>
            <a:ext cx="7561262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#include &lt;stack&gt;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err="1" smtClean="0">
                <a:latin typeface="Times New Roman" pitchFamily="18" charset="0"/>
              </a:rPr>
              <a:t>int</a:t>
            </a:r>
            <a:r>
              <a:rPr lang="en-US" altLang="zh-CN" sz="2300" b="1" dirty="0" smtClean="0">
                <a:latin typeface="Times New Roman" pitchFamily="18" charset="0"/>
              </a:rPr>
              <a:t> main()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{    </a:t>
            </a:r>
            <a:r>
              <a:rPr lang="en-US" altLang="zh-CN" sz="2300" b="1" dirty="0" err="1" smtClean="0">
                <a:latin typeface="Times New Roman" pitchFamily="18" charset="0"/>
              </a:rPr>
              <a:t>int</a:t>
            </a:r>
            <a:r>
              <a:rPr lang="en-US" altLang="zh-CN" sz="2300" b="1" dirty="0" smtClean="0">
                <a:latin typeface="Times New Roman" pitchFamily="18" charset="0"/>
              </a:rPr>
              <a:t> n, </a:t>
            </a:r>
            <a:r>
              <a:rPr lang="en-US" altLang="zh-CN" sz="2300" b="1" dirty="0" err="1" smtClean="0">
                <a:latin typeface="Times New Roman" pitchFamily="18" charset="0"/>
              </a:rPr>
              <a:t>i</a:t>
            </a:r>
            <a:r>
              <a:rPr lang="en-US" altLang="zh-CN" sz="2300" b="1" dirty="0" smtClean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double item;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 stack&lt;double&gt; numbers;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</a:t>
            </a:r>
            <a:r>
              <a:rPr lang="en-US" altLang="zh-CN" sz="2300" b="1" dirty="0" err="1" smtClean="0">
                <a:latin typeface="Times New Roman" pitchFamily="18" charset="0"/>
              </a:rPr>
              <a:t>cin</a:t>
            </a:r>
            <a:r>
              <a:rPr lang="en-US" altLang="zh-CN" sz="2300" b="1" dirty="0" smtClean="0">
                <a:latin typeface="Times New Roman" pitchFamily="18" charset="0"/>
              </a:rPr>
              <a:t> &gt;&gt; n;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for (</a:t>
            </a:r>
            <a:r>
              <a:rPr lang="en-US" altLang="zh-CN" sz="2300" b="1" dirty="0" err="1" smtClean="0">
                <a:latin typeface="Times New Roman" pitchFamily="18" charset="0"/>
              </a:rPr>
              <a:t>i</a:t>
            </a:r>
            <a:r>
              <a:rPr lang="en-US" altLang="zh-CN" sz="2300" b="1" dirty="0" smtClean="0">
                <a:latin typeface="Times New Roman" pitchFamily="18" charset="0"/>
              </a:rPr>
              <a:t>=0; </a:t>
            </a:r>
            <a:r>
              <a:rPr lang="en-US" altLang="zh-CN" sz="2300" b="1" dirty="0" err="1" smtClean="0">
                <a:latin typeface="Times New Roman" pitchFamily="18" charset="0"/>
              </a:rPr>
              <a:t>i</a:t>
            </a:r>
            <a:r>
              <a:rPr lang="en-US" altLang="zh-CN" sz="2300" b="1" dirty="0" smtClean="0">
                <a:latin typeface="Times New Roman" pitchFamily="18" charset="0"/>
              </a:rPr>
              <a:t>&lt;n; </a:t>
            </a:r>
            <a:r>
              <a:rPr lang="en-US" altLang="zh-CN" sz="2300" b="1" dirty="0" err="1" smtClean="0">
                <a:latin typeface="Times New Roman" pitchFamily="18" charset="0"/>
              </a:rPr>
              <a:t>i</a:t>
            </a:r>
            <a:r>
              <a:rPr lang="en-US" altLang="zh-CN" sz="2300" b="1" dirty="0" smtClean="0">
                <a:latin typeface="Times New Roman" pitchFamily="18" charset="0"/>
              </a:rPr>
              <a:t>++)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{    </a:t>
            </a:r>
            <a:r>
              <a:rPr lang="en-US" altLang="zh-CN" sz="2300" b="1" dirty="0" err="1" smtClean="0">
                <a:latin typeface="Times New Roman" pitchFamily="18" charset="0"/>
              </a:rPr>
              <a:t>cin</a:t>
            </a:r>
            <a:r>
              <a:rPr lang="en-US" altLang="zh-CN" sz="2300" b="1" dirty="0" smtClean="0">
                <a:latin typeface="Times New Roman" pitchFamily="18" charset="0"/>
              </a:rPr>
              <a:t> &gt;&gt; item;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      numbers. push(item);  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 while(!</a:t>
            </a:r>
            <a:r>
              <a:rPr lang="en-US" altLang="zh-CN" sz="2300" b="1" dirty="0" err="1" smtClean="0">
                <a:latin typeface="Times New Roman" pitchFamily="18" charset="0"/>
              </a:rPr>
              <a:t>numbers.empty</a:t>
            </a:r>
            <a:r>
              <a:rPr lang="en-US" altLang="zh-CN" sz="2300" b="1" dirty="0" smtClean="0">
                <a:latin typeface="Times New Roman" pitchFamily="18" charset="0"/>
              </a:rPr>
              <a:t>())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 {    </a:t>
            </a:r>
            <a:r>
              <a:rPr lang="en-US" altLang="zh-CN" sz="2300" b="1" dirty="0" err="1" smtClean="0">
                <a:latin typeface="Times New Roman" pitchFamily="18" charset="0"/>
              </a:rPr>
              <a:t>cout</a:t>
            </a:r>
            <a:r>
              <a:rPr lang="en-US" altLang="zh-CN" sz="2300" b="1" dirty="0" smtClean="0">
                <a:latin typeface="Times New Roman" pitchFamily="18" charset="0"/>
              </a:rPr>
              <a:t>&lt;&lt; </a:t>
            </a:r>
            <a:r>
              <a:rPr lang="en-US" altLang="zh-CN" sz="2300" b="1" dirty="0" err="1" smtClean="0">
                <a:latin typeface="Times New Roman" pitchFamily="18" charset="0"/>
              </a:rPr>
              <a:t>numbers.top</a:t>
            </a:r>
            <a:r>
              <a:rPr lang="en-US" altLang="zh-CN" sz="2300" b="1" dirty="0" smtClean="0">
                <a:latin typeface="Times New Roman" pitchFamily="18" charset="0"/>
              </a:rPr>
              <a:t>() &lt;&lt; ‘ ‘ 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             numbers.pop();   }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</a:rPr>
              <a:t>}</a:t>
            </a:r>
            <a:endParaRPr lang="en-US" altLang="zh-CN" sz="2300" b="1" dirty="0">
              <a:latin typeface="Times New Roman" pitchFamily="18" charset="0"/>
            </a:endParaRPr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15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9" name="Rectangle 14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34461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2.1.3 First Example: Reversing a List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9B4C5-CAD5-4204-9B27-296D3C9FE00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9750" y="188913"/>
            <a:ext cx="8032778" cy="501650"/>
          </a:xfrm>
        </p:spPr>
        <p:txBody>
          <a:bodyPr/>
          <a:lstStyle/>
          <a:p>
            <a:pPr lvl="0" algn="l" eaLnBrk="1" hangingPunct="1">
              <a:defRPr/>
            </a:pPr>
            <a:r>
              <a:rPr lang="en-US" altLang="zh-CN" sz="4000" dirty="0" smtClean="0">
                <a:latin typeface="Times New Roman" pitchFamily="18" charset="0"/>
              </a:rPr>
              <a:t>2.4 Application: Bracket matching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75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1758" name="Rectangle 13"/>
          <p:cNvSpPr>
            <a:spLocks noRot="1" noChangeArrowheads="1"/>
          </p:cNvSpPr>
          <p:nvPr/>
        </p:nvSpPr>
        <p:spPr bwMode="auto">
          <a:xfrm>
            <a:off x="539750" y="981075"/>
            <a:ext cx="7921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3200"/>
              <a:t> (((a+b)*c+d-e)/(f+g)-(h+j)*(k-l))/(m-n)</a:t>
            </a:r>
          </a:p>
        </p:txBody>
      </p:sp>
      <p:grpSp>
        <p:nvGrpSpPr>
          <p:cNvPr id="31759" name="Group 24"/>
          <p:cNvGrpSpPr>
            <a:grpSpLocks/>
          </p:cNvGrpSpPr>
          <p:nvPr/>
        </p:nvGrpSpPr>
        <p:grpSpPr bwMode="auto">
          <a:xfrm>
            <a:off x="1206500" y="3035300"/>
            <a:ext cx="762000" cy="2743200"/>
            <a:chOff x="624" y="1776"/>
            <a:chExt cx="480" cy="1728"/>
          </a:xfrm>
        </p:grpSpPr>
        <p:sp>
          <p:nvSpPr>
            <p:cNvPr id="31767" name="Line 25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26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27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60" name="Rectangle 28"/>
          <p:cNvSpPr>
            <a:spLocks noChangeArrowheads="1"/>
          </p:cNvSpPr>
          <p:nvPr/>
        </p:nvSpPr>
        <p:spPr bwMode="auto">
          <a:xfrm>
            <a:off x="1282700" y="53213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0</a:t>
            </a:r>
          </a:p>
        </p:txBody>
      </p:sp>
      <p:sp>
        <p:nvSpPr>
          <p:cNvPr id="31761" name="Rectangle 29"/>
          <p:cNvSpPr>
            <a:spLocks noChangeArrowheads="1"/>
          </p:cNvSpPr>
          <p:nvPr/>
        </p:nvSpPr>
        <p:spPr bwMode="auto">
          <a:xfrm>
            <a:off x="1282700" y="50165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1</a:t>
            </a:r>
          </a:p>
        </p:txBody>
      </p:sp>
      <p:sp>
        <p:nvSpPr>
          <p:cNvPr id="31762" name="Rectangle 30"/>
          <p:cNvSpPr>
            <a:spLocks noChangeArrowheads="1"/>
          </p:cNvSpPr>
          <p:nvPr/>
        </p:nvSpPr>
        <p:spPr bwMode="auto">
          <a:xfrm>
            <a:off x="2197100" y="532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(2,6)</a:t>
            </a:r>
          </a:p>
        </p:txBody>
      </p:sp>
      <p:sp>
        <p:nvSpPr>
          <p:cNvPr id="31763" name="Rectangle 31"/>
          <p:cNvSpPr>
            <a:spLocks noChangeArrowheads="1"/>
          </p:cNvSpPr>
          <p:nvPr/>
        </p:nvSpPr>
        <p:spPr bwMode="auto">
          <a:xfrm>
            <a:off x="1365250" y="49466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4" name="Rectangle 32"/>
          <p:cNvSpPr>
            <a:spLocks noChangeArrowheads="1"/>
          </p:cNvSpPr>
          <p:nvPr/>
        </p:nvSpPr>
        <p:spPr bwMode="auto">
          <a:xfrm>
            <a:off x="3111500" y="532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(1,13)</a:t>
            </a:r>
          </a:p>
        </p:txBody>
      </p:sp>
      <p:sp>
        <p:nvSpPr>
          <p:cNvPr id="578593" name="Rectangle 33"/>
          <p:cNvSpPr>
            <a:spLocks noChangeArrowheads="1"/>
          </p:cNvSpPr>
          <p:nvPr/>
        </p:nvSpPr>
        <p:spPr bwMode="auto">
          <a:xfrm>
            <a:off x="4102100" y="53213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(15,19)</a:t>
            </a:r>
          </a:p>
        </p:txBody>
      </p:sp>
      <p:sp>
        <p:nvSpPr>
          <p:cNvPr id="578594" name="Rectangle 34"/>
          <p:cNvSpPr>
            <a:spLocks noChangeArrowheads="1"/>
          </p:cNvSpPr>
          <p:nvPr/>
        </p:nvSpPr>
        <p:spPr bwMode="auto">
          <a:xfrm>
            <a:off x="1282700" y="48641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21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93" grpId="0" build="p" autoUpdateAnimBg="0"/>
      <p:bldP spid="57859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653B33-64EA-4360-A2C0-FF2C4752070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9750" y="188913"/>
            <a:ext cx="7818464" cy="501650"/>
          </a:xfrm>
        </p:spPr>
        <p:txBody>
          <a:bodyPr/>
          <a:lstStyle/>
          <a:p>
            <a:pPr lvl="0" algn="l" eaLnBrk="1" hangingPunct="1">
              <a:defRPr/>
            </a:pPr>
            <a:r>
              <a:rPr lang="en-US" altLang="zh-CN" sz="4000" dirty="0" smtClean="0">
                <a:latin typeface="Times New Roman" pitchFamily="18" charset="0"/>
              </a:rPr>
              <a:t>2.4 Application: Bracket matching</a:t>
            </a:r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278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1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2782" name="Rectangle 13"/>
          <p:cNvSpPr>
            <a:spLocks noRot="1" noChangeArrowheads="1"/>
          </p:cNvSpPr>
          <p:nvPr/>
        </p:nvSpPr>
        <p:spPr bwMode="auto">
          <a:xfrm>
            <a:off x="539750" y="981075"/>
            <a:ext cx="7921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3200"/>
              <a:t> (((a+b)*c+d-e)/(f+g)-(h+j)*(k-l))/(m-n)</a:t>
            </a:r>
          </a:p>
        </p:txBody>
      </p:sp>
      <p:grpSp>
        <p:nvGrpSpPr>
          <p:cNvPr id="32783" name="Group 25"/>
          <p:cNvGrpSpPr>
            <a:grpSpLocks/>
          </p:cNvGrpSpPr>
          <p:nvPr/>
        </p:nvGrpSpPr>
        <p:grpSpPr bwMode="auto">
          <a:xfrm>
            <a:off x="1206500" y="3035300"/>
            <a:ext cx="762000" cy="2743200"/>
            <a:chOff x="624" y="1776"/>
            <a:chExt cx="480" cy="1728"/>
          </a:xfrm>
        </p:grpSpPr>
        <p:sp>
          <p:nvSpPr>
            <p:cNvPr id="32792" name="Line 26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27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8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4" name="Rectangle 29"/>
          <p:cNvSpPr>
            <a:spLocks noChangeArrowheads="1"/>
          </p:cNvSpPr>
          <p:nvPr/>
        </p:nvSpPr>
        <p:spPr bwMode="auto">
          <a:xfrm>
            <a:off x="1282700" y="53213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0</a:t>
            </a:r>
          </a:p>
        </p:txBody>
      </p:sp>
      <p:sp>
        <p:nvSpPr>
          <p:cNvPr id="32785" name="Rectangle 30"/>
          <p:cNvSpPr>
            <a:spLocks noChangeArrowheads="1"/>
          </p:cNvSpPr>
          <p:nvPr/>
        </p:nvSpPr>
        <p:spPr bwMode="auto">
          <a:xfrm>
            <a:off x="1282700" y="50165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1</a:t>
            </a:r>
          </a:p>
        </p:txBody>
      </p:sp>
      <p:sp>
        <p:nvSpPr>
          <p:cNvPr id="32786" name="Rectangle 31"/>
          <p:cNvSpPr>
            <a:spLocks noChangeArrowheads="1"/>
          </p:cNvSpPr>
          <p:nvPr/>
        </p:nvSpPr>
        <p:spPr bwMode="auto">
          <a:xfrm>
            <a:off x="2197100" y="532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(2,6)</a:t>
            </a:r>
          </a:p>
        </p:txBody>
      </p:sp>
      <p:sp>
        <p:nvSpPr>
          <p:cNvPr id="32787" name="Rectangle 32"/>
          <p:cNvSpPr>
            <a:spLocks noChangeArrowheads="1"/>
          </p:cNvSpPr>
          <p:nvPr/>
        </p:nvSpPr>
        <p:spPr bwMode="auto">
          <a:xfrm>
            <a:off x="1365250" y="49466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Rectangle 33"/>
          <p:cNvSpPr>
            <a:spLocks noChangeArrowheads="1"/>
          </p:cNvSpPr>
          <p:nvPr/>
        </p:nvSpPr>
        <p:spPr bwMode="auto">
          <a:xfrm>
            <a:off x="3111500" y="532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(1,13)</a:t>
            </a:r>
          </a:p>
        </p:txBody>
      </p:sp>
      <p:sp>
        <p:nvSpPr>
          <p:cNvPr id="32789" name="Rectangle 34"/>
          <p:cNvSpPr>
            <a:spLocks noChangeArrowheads="1"/>
          </p:cNvSpPr>
          <p:nvPr/>
        </p:nvSpPr>
        <p:spPr bwMode="auto">
          <a:xfrm>
            <a:off x="4102100" y="53213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(15,19)</a:t>
            </a:r>
          </a:p>
        </p:txBody>
      </p:sp>
      <p:sp>
        <p:nvSpPr>
          <p:cNvPr id="579619" name="Rectangle 35"/>
          <p:cNvSpPr>
            <a:spLocks noChangeArrowheads="1"/>
          </p:cNvSpPr>
          <p:nvPr/>
        </p:nvSpPr>
        <p:spPr bwMode="auto">
          <a:xfrm>
            <a:off x="5321300" y="53213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(21,25)</a:t>
            </a:r>
          </a:p>
        </p:txBody>
      </p:sp>
      <p:sp>
        <p:nvSpPr>
          <p:cNvPr id="579620" name="Rectangle 36"/>
          <p:cNvSpPr>
            <a:spLocks noChangeArrowheads="1"/>
          </p:cNvSpPr>
          <p:nvPr/>
        </p:nvSpPr>
        <p:spPr bwMode="auto">
          <a:xfrm>
            <a:off x="1282700" y="48641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27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19" grpId="0" build="p" autoUpdateAnimBg="0"/>
      <p:bldP spid="5796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1615DD-804B-4B97-B1EC-AB1E957EA05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9750" y="188913"/>
            <a:ext cx="7818464" cy="501650"/>
          </a:xfrm>
        </p:spPr>
        <p:txBody>
          <a:bodyPr/>
          <a:lstStyle/>
          <a:p>
            <a:pPr lvl="0" algn="l" eaLnBrk="1" hangingPunct="1">
              <a:defRPr/>
            </a:pPr>
            <a:r>
              <a:rPr lang="en-US" altLang="zh-CN" sz="4000" dirty="0" smtClean="0">
                <a:latin typeface="Times New Roman" pitchFamily="18" charset="0"/>
              </a:rPr>
              <a:t>2.4 Application: Bracket matching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380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3806" name="Rectangle 13"/>
          <p:cNvSpPr>
            <a:spLocks noRot="1" noChangeArrowheads="1"/>
          </p:cNvSpPr>
          <p:nvPr/>
        </p:nvSpPr>
        <p:spPr bwMode="auto">
          <a:xfrm>
            <a:off x="539750" y="981075"/>
            <a:ext cx="7921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3200"/>
              <a:t> (((a+b)*c+d-e)/(f+g)-(h+j)*(k-l))/(m-n)</a:t>
            </a:r>
          </a:p>
        </p:txBody>
      </p:sp>
      <p:grpSp>
        <p:nvGrpSpPr>
          <p:cNvPr id="33807" name="Group 26"/>
          <p:cNvGrpSpPr>
            <a:grpSpLocks/>
          </p:cNvGrpSpPr>
          <p:nvPr/>
        </p:nvGrpSpPr>
        <p:grpSpPr bwMode="auto">
          <a:xfrm>
            <a:off x="1206500" y="3035300"/>
            <a:ext cx="762000" cy="2743200"/>
            <a:chOff x="624" y="1776"/>
            <a:chExt cx="480" cy="1728"/>
          </a:xfrm>
        </p:grpSpPr>
        <p:sp>
          <p:nvSpPr>
            <p:cNvPr id="33818" name="Line 27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28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29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8" name="Rectangle 30"/>
          <p:cNvSpPr>
            <a:spLocks noChangeArrowheads="1"/>
          </p:cNvSpPr>
          <p:nvPr/>
        </p:nvSpPr>
        <p:spPr bwMode="auto">
          <a:xfrm>
            <a:off x="1282700" y="53213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0</a:t>
            </a:r>
          </a:p>
        </p:txBody>
      </p:sp>
      <p:sp>
        <p:nvSpPr>
          <p:cNvPr id="33809" name="Rectangle 31"/>
          <p:cNvSpPr>
            <a:spLocks noChangeArrowheads="1"/>
          </p:cNvSpPr>
          <p:nvPr/>
        </p:nvSpPr>
        <p:spPr bwMode="auto">
          <a:xfrm>
            <a:off x="1282700" y="50165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1</a:t>
            </a:r>
          </a:p>
        </p:txBody>
      </p:sp>
      <p:sp>
        <p:nvSpPr>
          <p:cNvPr id="33810" name="Rectangle 32"/>
          <p:cNvSpPr>
            <a:spLocks noChangeArrowheads="1"/>
          </p:cNvSpPr>
          <p:nvPr/>
        </p:nvSpPr>
        <p:spPr bwMode="auto">
          <a:xfrm>
            <a:off x="2197100" y="532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(2,6)</a:t>
            </a:r>
          </a:p>
        </p:txBody>
      </p:sp>
      <p:sp>
        <p:nvSpPr>
          <p:cNvPr id="33811" name="Rectangle 33"/>
          <p:cNvSpPr>
            <a:spLocks noChangeArrowheads="1"/>
          </p:cNvSpPr>
          <p:nvPr/>
        </p:nvSpPr>
        <p:spPr bwMode="auto">
          <a:xfrm>
            <a:off x="1365250" y="49466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Rectangle 34"/>
          <p:cNvSpPr>
            <a:spLocks noChangeArrowheads="1"/>
          </p:cNvSpPr>
          <p:nvPr/>
        </p:nvSpPr>
        <p:spPr bwMode="auto">
          <a:xfrm>
            <a:off x="3111500" y="532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(1,13)</a:t>
            </a:r>
          </a:p>
        </p:txBody>
      </p:sp>
      <p:sp>
        <p:nvSpPr>
          <p:cNvPr id="33813" name="Rectangle 35"/>
          <p:cNvSpPr>
            <a:spLocks noChangeArrowheads="1"/>
          </p:cNvSpPr>
          <p:nvPr/>
        </p:nvSpPr>
        <p:spPr bwMode="auto">
          <a:xfrm>
            <a:off x="4102100" y="53213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(15,19)</a:t>
            </a:r>
          </a:p>
        </p:txBody>
      </p:sp>
      <p:sp>
        <p:nvSpPr>
          <p:cNvPr id="33814" name="Rectangle 36"/>
          <p:cNvSpPr>
            <a:spLocks noChangeArrowheads="1"/>
          </p:cNvSpPr>
          <p:nvPr/>
        </p:nvSpPr>
        <p:spPr bwMode="auto">
          <a:xfrm>
            <a:off x="5321300" y="53213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(21,25)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6388100" y="53213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(27,31)</a:t>
            </a:r>
          </a:p>
        </p:txBody>
      </p:sp>
      <p:sp>
        <p:nvSpPr>
          <p:cNvPr id="580646" name="Rectangle 38"/>
          <p:cNvSpPr>
            <a:spLocks noChangeArrowheads="1"/>
          </p:cNvSpPr>
          <p:nvPr/>
        </p:nvSpPr>
        <p:spPr bwMode="auto">
          <a:xfrm>
            <a:off x="1289050" y="52514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47" name="Rectangle 39"/>
          <p:cNvSpPr>
            <a:spLocks noChangeArrowheads="1"/>
          </p:cNvSpPr>
          <p:nvPr/>
        </p:nvSpPr>
        <p:spPr bwMode="auto">
          <a:xfrm>
            <a:off x="7607300" y="5321300"/>
            <a:ext cx="1212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(0,32)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45" grpId="0" build="p" autoUpdateAnimBg="0"/>
      <p:bldP spid="580646" grpId="0" animBg="1"/>
      <p:bldP spid="5806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DB7016-638A-46BB-99D5-46C543BCFC1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8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9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10421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4.1.3 The Basics of Linked Structures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42938" y="785794"/>
            <a:ext cx="82010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+mj-lt"/>
              <a:buAutoNum type="arabicPeriod"/>
            </a:pPr>
            <a:r>
              <a:rPr lang="en-US" altLang="zh-CN" sz="3200" dirty="0" smtClean="0"/>
              <a:t>Nodes and Type Declarations</a:t>
            </a:r>
          </a:p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+mj-lt"/>
              <a:buAutoNum type="arabicPeriod" startAt="10"/>
            </a:pPr>
            <a:endParaRPr lang="en-US" altLang="zh-CN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64"/>
            <a:ext cx="78444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5508104" y="500448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参数默认值为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r>
              <a:rPr lang="zh-CN" altLang="en-US" dirty="0" smtClean="0">
                <a:solidFill>
                  <a:srgbClr val="FF0000"/>
                </a:solidFill>
              </a:rPr>
              <a:t>，固后文调用函数可省略该参数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968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8B67E-2021-4CC3-A009-52FF7A9FA7E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742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10421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4.1.3 The Basics of Linked Structures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214422"/>
            <a:ext cx="4786346" cy="324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357298"/>
            <a:ext cx="35718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4786322"/>
            <a:ext cx="2419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3372" y="4786322"/>
            <a:ext cx="4705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0232" y="5715016"/>
            <a:ext cx="4972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22862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63889-9ED4-41F4-9144-D60406B2B73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844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10421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4.1.3 The Basics of Linked Structures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2938" y="785794"/>
            <a:ext cx="82010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+mj-lt"/>
              <a:buAutoNum type="arabicPeriod" startAt="2"/>
            </a:pPr>
            <a:r>
              <a:rPr lang="en-US" altLang="zh-CN" sz="3200" dirty="0" smtClean="0"/>
              <a:t>Node Constructors</a:t>
            </a:r>
          </a:p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+mj-lt"/>
              <a:buAutoNum type="arabicPeriod" startAt="10"/>
            </a:pPr>
            <a:endParaRPr lang="en-US" altLang="zh-CN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686238"/>
            <a:ext cx="2928958" cy="195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197" y="4000504"/>
            <a:ext cx="746045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063005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63889-9ED4-41F4-9144-D60406B2B73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844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10421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4.1.3 The Basics of Linked Structures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2938" y="785794"/>
            <a:ext cx="82010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+mj-lt"/>
              <a:buAutoNum type="arabicPeriod" startAt="2"/>
            </a:pPr>
            <a:r>
              <a:rPr lang="en-US" altLang="zh-CN" sz="3200" dirty="0" smtClean="0"/>
              <a:t>Node Constructors</a:t>
            </a:r>
          </a:p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+mj-lt"/>
              <a:buAutoNum type="arabicPeriod" startAt="10"/>
            </a:pPr>
            <a:endParaRPr lang="en-US" altLang="zh-CN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736"/>
            <a:ext cx="8572560" cy="20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796183"/>
            <a:ext cx="6929486" cy="222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6054624"/>
            <a:ext cx="30765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178263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6A9DE-D66B-4783-9A87-624E93E74E0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9750" y="190500"/>
            <a:ext cx="5616575" cy="501650"/>
          </a:xfrm>
        </p:spPr>
        <p:txBody>
          <a:bodyPr/>
          <a:lstStyle/>
          <a:p>
            <a:pPr algn="l" eaLnBrk="1" hangingPunct="1"/>
            <a:r>
              <a:rPr lang="en-US" altLang="zh-CN" sz="3600" dirty="0" smtClean="0">
                <a:latin typeface="Times New Roman" pitchFamily="18" charset="0"/>
              </a:rPr>
              <a:t>4.2 Linked Stacks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46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0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4000503"/>
            <a:ext cx="8971468" cy="214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821632"/>
            <a:ext cx="5286412" cy="317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106111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54185-6795-421C-AE18-7CE36413456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3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8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56165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4.2 Linked Stacks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857232"/>
            <a:ext cx="14668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857232"/>
            <a:ext cx="4133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2786058"/>
            <a:ext cx="8501122" cy="28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5900757"/>
            <a:ext cx="5638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653946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F199F-1914-4269-A127-49FFE2E2B19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66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2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56165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4.2 Linked Stacks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785926"/>
            <a:ext cx="898612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2100" y="4262876"/>
            <a:ext cx="5868651" cy="198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490568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F7C8D-E28A-41EC-8773-6E4A807B094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9750" y="190500"/>
            <a:ext cx="7272338" cy="50165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2.2 Implementation of Stacks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2" name="Rectangle 14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6712"/>
            <a:ext cx="78486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067944" y="1691742"/>
            <a:ext cx="4969693" cy="8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2500" dirty="0" err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zh-CN" sz="2500" dirty="0" err="1" smtClean="0">
                <a:solidFill>
                  <a:srgbClr val="FF0000"/>
                </a:solidFill>
                <a:latin typeface="Times New Roman" pitchFamily="18" charset="0"/>
              </a:rPr>
              <a:t>num</a:t>
            </a:r>
            <a:r>
              <a:rPr lang="en-US" altLang="zh-CN" sz="25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500" dirty="0" err="1" smtClean="0">
                <a:solidFill>
                  <a:srgbClr val="FF0000"/>
                </a:solidFill>
                <a:latin typeface="Times New Roman" pitchFamily="18" charset="0"/>
              </a:rPr>
              <a:t>Error_code</a:t>
            </a:r>
            <a:r>
              <a:rPr lang="en-US" altLang="zh-CN" sz="2500" dirty="0" smtClean="0">
                <a:solidFill>
                  <a:srgbClr val="FF0000"/>
                </a:solidFill>
                <a:latin typeface="Times New Roman" pitchFamily="18" charset="0"/>
              </a:rPr>
              <a:t> {success, fail, </a:t>
            </a:r>
            <a:r>
              <a:rPr lang="en-US" altLang="zh-CN" sz="2500" dirty="0" err="1" smtClean="0">
                <a:solidFill>
                  <a:srgbClr val="FF0000"/>
                </a:solidFill>
                <a:latin typeface="Times New Roman" pitchFamily="18" charset="0"/>
              </a:rPr>
              <a:t>range_error</a:t>
            </a:r>
            <a:r>
              <a:rPr lang="en-US" altLang="zh-CN" sz="2500" dirty="0" smtClean="0">
                <a:solidFill>
                  <a:srgbClr val="FF0000"/>
                </a:solidFill>
                <a:latin typeface="Times New Roman" pitchFamily="18" charset="0"/>
              </a:rPr>
              <a:t>, underflow, overflow};</a:t>
            </a:r>
            <a:endParaRPr lang="en-US" altLang="zh-CN" sz="25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01FE6-A105-426D-8DFB-D397BB6279F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68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6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56165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4.2 Linked Stacks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19" y="928670"/>
            <a:ext cx="858152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693" y="3214686"/>
            <a:ext cx="890046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97780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E558E-873C-47A9-A61A-194308B6074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0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24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10421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4.3 Linked Stacks with Safeguards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684213" y="785794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14350" indent="-514350">
              <a:spcBef>
                <a:spcPct val="20000"/>
              </a:spcBef>
              <a:buClr>
                <a:schemeClr val="folHlink"/>
              </a:buClr>
            </a:pPr>
            <a:endParaRPr lang="en-US" altLang="zh-CN" sz="3200" dirty="0" smtClean="0"/>
          </a:p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3200" dirty="0" smtClean="0"/>
              <a:t>Destructors</a:t>
            </a:r>
          </a:p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3200" dirty="0" smtClean="0"/>
              <a:t>Copy Constructors</a:t>
            </a:r>
          </a:p>
          <a:p>
            <a:pPr marL="514350" indent="-5143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3200" dirty="0" smtClean="0"/>
              <a:t>Overloaded Assignment Operators</a:t>
            </a:r>
          </a:p>
          <a:p>
            <a:pPr marL="514350" indent="-514350"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3200" dirty="0" smtClean="0"/>
              <a:t>       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9911523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E0D57-D92F-4F40-BD36-0B812B4812E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3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26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56165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4.3.1 The Destructor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928802"/>
            <a:ext cx="712181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3647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9B4C5-CAD5-4204-9B27-296D3C9FE00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75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2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4.3.2 </a:t>
            </a:r>
            <a:r>
              <a:rPr kumimoji="0" lang="en-US" altLang="zh-CN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Overloading</a:t>
            </a:r>
            <a:r>
              <a:rPr kumimoji="0" lang="en-US" altLang="zh-CN" sz="33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the Assignment Operator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785794"/>
            <a:ext cx="43053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919409"/>
            <a:ext cx="789145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6570598" y="4542075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浅复制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9588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653B33-64EA-4360-A2C0-FF2C4752070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278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1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28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4.3.2 </a:t>
            </a:r>
            <a:r>
              <a:rPr kumimoji="0" lang="en-US" altLang="zh-CN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Overloading</a:t>
            </a:r>
            <a:r>
              <a:rPr kumimoji="0" lang="en-US" altLang="zh-CN" sz="33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the Assignment Operator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857232"/>
            <a:ext cx="8786875" cy="545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2912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1615DD-804B-4B97-B1EC-AB1E957EA05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380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0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4.3.3 </a:t>
            </a:r>
            <a:r>
              <a:rPr kumimoji="0" lang="en-US" altLang="zh-CN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The Copy Constructor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69" y="857232"/>
            <a:ext cx="8786874" cy="522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4132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18F66-B081-44E7-9403-AD265751521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482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9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6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4.3.4 The Modified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Linked-Stack Specification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1942" y="823894"/>
            <a:ext cx="6148410" cy="550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5486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fld id="{1B1BA515-D96F-4E05-8D9B-E62A3F1E98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1940" name="Line 4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</p:spPr>
      </p:pic>
      <p:sp>
        <p:nvSpPr>
          <p:cNvPr id="551942" name="Rectangle 6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31839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Circular Implementations of Queues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839476"/>
            <a:ext cx="812414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266653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fld id="{EDB9D50F-3F2C-4C2F-BF85-A5CFBEE9A18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52963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2964" name="Line 4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529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</p:spPr>
      </p:pic>
      <p:sp>
        <p:nvSpPr>
          <p:cNvPr id="552966" name="Rectangle 6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31839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Circular Implementations of Queues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71546"/>
            <a:ext cx="88106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082691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fld id="{344447AD-A7DA-40E8-A67F-804D190060A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53987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988" name="Line 4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539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</p:spPr>
      </p:pic>
      <p:sp>
        <p:nvSpPr>
          <p:cNvPr id="553990" name="Rectangle 6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31839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Circular Implementations of Queues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285860"/>
            <a:ext cx="900112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902379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839046-A89B-4E29-9957-61CBC67D44D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2723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2.2.3  Pushing , Popping,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Others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Stack::Stack()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/* Post: The stack is initialized to be empty. */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count = 0;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79168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fld id="{92BFC75E-8DBD-45AB-A25B-441F6E6FFD8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55011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5012" name="Line 4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550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</p:spPr>
      </p:pic>
      <p:sp>
        <p:nvSpPr>
          <p:cNvPr id="555014" name="Rectangle 6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31839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Circular Implementations of Queues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9" y="1357298"/>
            <a:ext cx="900115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12678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fld id="{EF3D9047-D072-40F0-8D5A-8152F252B1C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56035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6036" name="Line 4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560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</p:spPr>
      </p:pic>
      <p:sp>
        <p:nvSpPr>
          <p:cNvPr id="556038" name="Rectangle 6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31839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Circular Implementations of Queues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9" y="1357298"/>
            <a:ext cx="900115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748926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fld id="{E23678D9-2675-47E3-93EA-1A98C40B116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57059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7060" name="Line 4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57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</p:spPr>
      </p:pic>
      <p:sp>
        <p:nvSpPr>
          <p:cNvPr id="557062" name="Rectangle 6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31839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 Circular Implementations of Queues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643050"/>
            <a:ext cx="882510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397390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0C77D-3CE4-4FFD-85AE-A3047791821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585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3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42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4.4 </a:t>
            </a:r>
            <a:r>
              <a:rPr kumimoji="0" lang="en-US" altLang="zh-CN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Linked Queues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204" y="1209675"/>
            <a:ext cx="8955340" cy="400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5500702"/>
            <a:ext cx="5057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3010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61BB9-B16E-4FFD-9EC3-75E4C92E26D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687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7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4.4.1 Basic Declarations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363" y="800100"/>
            <a:ext cx="6747498" cy="551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2940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603B7-F2C4-47D1-A7A1-7F08DADDAE7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790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1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4.4.1 Basic Declarations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885819"/>
            <a:ext cx="61531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688465"/>
            <a:ext cx="8572560" cy="36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291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84A73-982F-4F3D-9464-41AD1CB67E2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892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5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4.4.1 Basic Declarations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071546"/>
            <a:ext cx="676160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4003" y="1928802"/>
            <a:ext cx="51655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7" y="2428868"/>
            <a:ext cx="568553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39935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603B7-F2C4-47D1-A7A1-7F08DADDAE7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790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1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4.4.1 Basic Declarations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836712"/>
            <a:ext cx="7560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/>
              <a:t>bool Queue::empty() const</a:t>
            </a:r>
          </a:p>
          <a:p>
            <a:r>
              <a:rPr lang="zh-CN" altLang="en-US" sz="2100" dirty="0"/>
              <a:t>/*  </a:t>
            </a:r>
            <a:r>
              <a:rPr lang="zh-CN" altLang="en-US" sz="2100" dirty="0" smtClean="0"/>
              <a:t>Post</a:t>
            </a:r>
            <a:r>
              <a:rPr lang="zh-CN" altLang="en-US" sz="2100" dirty="0"/>
              <a:t>: Return true if the Queue is empty</a:t>
            </a:r>
            <a:r>
              <a:rPr lang="zh-CN" altLang="en-US" sz="2100" dirty="0" smtClean="0"/>
              <a:t>,otherwise </a:t>
            </a:r>
            <a:r>
              <a:rPr lang="zh-CN" altLang="en-US" sz="2100" dirty="0"/>
              <a:t>return false</a:t>
            </a:r>
            <a:r>
              <a:rPr lang="zh-CN" altLang="en-US" sz="2100" dirty="0" smtClean="0"/>
              <a:t>. </a:t>
            </a:r>
            <a:r>
              <a:rPr lang="zh-CN" altLang="en-US" sz="2100" dirty="0"/>
              <a:t>*/</a:t>
            </a:r>
          </a:p>
          <a:p>
            <a:r>
              <a:rPr lang="zh-CN" altLang="en-US" sz="2100" dirty="0"/>
              <a:t>{</a:t>
            </a:r>
          </a:p>
          <a:p>
            <a:r>
              <a:rPr lang="zh-CN" altLang="en-US" sz="2100" dirty="0"/>
              <a:t>   return front == NULL;</a:t>
            </a:r>
          </a:p>
          <a:p>
            <a:r>
              <a:rPr lang="zh-CN" altLang="en-US" sz="2100" dirty="0" smtClean="0"/>
              <a:t>}</a:t>
            </a:r>
            <a:endParaRPr lang="en-US" altLang="zh-CN" sz="2100" dirty="0" smtClean="0"/>
          </a:p>
          <a:p>
            <a:endParaRPr lang="en-US" altLang="zh-CN" sz="2100" dirty="0"/>
          </a:p>
          <a:p>
            <a:r>
              <a:rPr lang="en-US" altLang="zh-CN" sz="2100" dirty="0" err="1"/>
              <a:t>Error_code</a:t>
            </a:r>
            <a:r>
              <a:rPr lang="en-US" altLang="zh-CN" sz="2100" dirty="0"/>
              <a:t> Queue::retrieve(</a:t>
            </a:r>
            <a:r>
              <a:rPr lang="en-US" altLang="zh-CN" sz="2100" dirty="0" err="1"/>
              <a:t>Queue_entry</a:t>
            </a:r>
            <a:r>
              <a:rPr lang="en-US" altLang="zh-CN" sz="2100" dirty="0"/>
              <a:t> &amp;item) </a:t>
            </a:r>
            <a:r>
              <a:rPr lang="en-US" altLang="zh-CN" sz="2100" dirty="0" err="1"/>
              <a:t>const</a:t>
            </a:r>
            <a:endParaRPr lang="en-US" altLang="zh-CN" sz="2100" dirty="0"/>
          </a:p>
          <a:p>
            <a:r>
              <a:rPr lang="en-US" altLang="zh-CN" sz="2100" dirty="0"/>
              <a:t>/*   </a:t>
            </a:r>
            <a:r>
              <a:rPr lang="en-US" altLang="zh-CN" sz="2100" dirty="0" smtClean="0"/>
              <a:t>Post</a:t>
            </a:r>
            <a:r>
              <a:rPr lang="en-US" altLang="zh-CN" sz="2100" dirty="0"/>
              <a:t>: The front of the Queue is reported</a:t>
            </a:r>
          </a:p>
          <a:p>
            <a:r>
              <a:rPr lang="en-US" altLang="zh-CN" sz="2100" dirty="0"/>
              <a:t>in item. If the Queue </a:t>
            </a:r>
            <a:r>
              <a:rPr lang="en-US" altLang="zh-CN" sz="2100" dirty="0" smtClean="0"/>
              <a:t>is </a:t>
            </a:r>
            <a:r>
              <a:rPr lang="en-US" altLang="zh-CN" sz="2100" dirty="0"/>
              <a:t>empty return an </a:t>
            </a:r>
            <a:r>
              <a:rPr lang="en-US" altLang="zh-CN" sz="2100" dirty="0" err="1"/>
              <a:t>Error_code</a:t>
            </a:r>
            <a:endParaRPr lang="en-US" altLang="zh-CN" sz="2100" dirty="0"/>
          </a:p>
          <a:p>
            <a:r>
              <a:rPr lang="en-US" altLang="zh-CN" sz="2100" dirty="0"/>
              <a:t>of underflow and leave the Queue unchanged</a:t>
            </a:r>
            <a:r>
              <a:rPr lang="en-US" altLang="zh-CN" sz="2100" dirty="0" smtClean="0"/>
              <a:t>. </a:t>
            </a:r>
            <a:r>
              <a:rPr lang="en-US" altLang="zh-CN" sz="2100" dirty="0"/>
              <a:t>*/</a:t>
            </a:r>
          </a:p>
          <a:p>
            <a:r>
              <a:rPr lang="en-US" altLang="zh-CN" sz="2100" dirty="0"/>
              <a:t>{</a:t>
            </a:r>
          </a:p>
          <a:p>
            <a:r>
              <a:rPr lang="en-US" altLang="zh-CN" sz="2100" dirty="0"/>
              <a:t>   if (front == NULL) return underflow;</a:t>
            </a:r>
          </a:p>
          <a:p>
            <a:r>
              <a:rPr lang="en-US" altLang="zh-CN" sz="2100" dirty="0"/>
              <a:t>   item = front-&gt;entry;</a:t>
            </a:r>
          </a:p>
          <a:p>
            <a:r>
              <a:rPr lang="en-US" altLang="zh-CN" sz="2100" dirty="0"/>
              <a:t>   return success;</a:t>
            </a:r>
          </a:p>
          <a:p>
            <a:r>
              <a:rPr lang="en-US" altLang="zh-CN" sz="2100" dirty="0"/>
              <a:t>}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6172143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603B7-F2C4-47D1-A7A1-7F08DADDAE7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790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1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4.4.1 Basic Declarations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907841"/>
            <a:ext cx="784887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/>
              <a:t>Queue::~Queue()</a:t>
            </a:r>
          </a:p>
          <a:p>
            <a:r>
              <a:rPr lang="zh-CN" altLang="en-US" sz="2300" dirty="0"/>
              <a:t>{</a:t>
            </a:r>
          </a:p>
          <a:p>
            <a:r>
              <a:rPr lang="zh-CN" altLang="en-US" sz="2300" dirty="0"/>
              <a:t>   while (!empty())</a:t>
            </a:r>
          </a:p>
          <a:p>
            <a:r>
              <a:rPr lang="zh-CN" altLang="en-US" sz="2300" dirty="0"/>
              <a:t>      serve();</a:t>
            </a:r>
          </a:p>
          <a:p>
            <a:r>
              <a:rPr lang="zh-CN" altLang="en-US" sz="2300" dirty="0"/>
              <a:t>}</a:t>
            </a:r>
          </a:p>
          <a:p>
            <a:r>
              <a:rPr lang="zh-CN" altLang="en-US" sz="2300" dirty="0"/>
              <a:t> </a:t>
            </a:r>
          </a:p>
          <a:p>
            <a:r>
              <a:rPr lang="zh-CN" altLang="en-US" sz="2300" dirty="0"/>
              <a:t>Queue::Queue(const Queue &amp;copy)</a:t>
            </a:r>
          </a:p>
          <a:p>
            <a:r>
              <a:rPr lang="zh-CN" altLang="en-US" sz="2300" dirty="0"/>
              <a:t>{</a:t>
            </a:r>
          </a:p>
          <a:p>
            <a:r>
              <a:rPr lang="zh-CN" altLang="en-US" sz="2300" dirty="0"/>
              <a:t>   Node *copy_node = copy.front;</a:t>
            </a:r>
          </a:p>
          <a:p>
            <a:r>
              <a:rPr lang="zh-CN" altLang="en-US" sz="2300" dirty="0"/>
              <a:t>   front = rear = NULL;</a:t>
            </a:r>
          </a:p>
          <a:p>
            <a:r>
              <a:rPr lang="zh-CN" altLang="en-US" sz="2300" dirty="0"/>
              <a:t>   while (copy_node != NULL) {</a:t>
            </a:r>
          </a:p>
          <a:p>
            <a:r>
              <a:rPr lang="zh-CN" altLang="en-US" sz="2300" dirty="0"/>
              <a:t>      append(copy_node-&gt;entry);</a:t>
            </a:r>
          </a:p>
          <a:p>
            <a:r>
              <a:rPr lang="zh-CN" altLang="en-US" sz="2300" dirty="0"/>
              <a:t>      copy_node = copy_node-&gt;next;</a:t>
            </a:r>
          </a:p>
          <a:p>
            <a:r>
              <a:rPr lang="zh-CN" altLang="en-US" sz="2300" dirty="0"/>
              <a:t>   }</a:t>
            </a:r>
          </a:p>
          <a:p>
            <a:r>
              <a:rPr lang="zh-CN" alt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0377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603B7-F2C4-47D1-A7A1-7F08DADDAE7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790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1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4.4.1 Basic Declarations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196975"/>
            <a:ext cx="734481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/>
              <a:t>void Queue::operator =(const Queue &amp;copy)</a:t>
            </a:r>
          </a:p>
          <a:p>
            <a:r>
              <a:rPr lang="zh-CN" altLang="en-US" sz="2500" dirty="0"/>
              <a:t>{</a:t>
            </a:r>
          </a:p>
          <a:p>
            <a:r>
              <a:rPr lang="zh-CN" altLang="en-US" sz="2500" dirty="0"/>
              <a:t>   while (!empty())</a:t>
            </a:r>
          </a:p>
          <a:p>
            <a:r>
              <a:rPr lang="zh-CN" altLang="en-US" sz="2500" dirty="0"/>
              <a:t>      serve();</a:t>
            </a:r>
          </a:p>
          <a:p>
            <a:r>
              <a:rPr lang="zh-CN" altLang="en-US" sz="2500" dirty="0"/>
              <a:t>   Node *copy_node = copy.front;</a:t>
            </a:r>
          </a:p>
          <a:p>
            <a:r>
              <a:rPr lang="zh-CN" altLang="en-US" sz="2500" dirty="0"/>
              <a:t>   while (copy_node != NULL) {</a:t>
            </a:r>
          </a:p>
          <a:p>
            <a:r>
              <a:rPr lang="zh-CN" altLang="en-US" sz="2500" dirty="0"/>
              <a:t>      append(copy_node-&gt;entry);</a:t>
            </a:r>
          </a:p>
          <a:p>
            <a:r>
              <a:rPr lang="zh-CN" altLang="en-US" sz="2500" dirty="0"/>
              <a:t>      copy_node = copy_node-&gt;next;</a:t>
            </a:r>
          </a:p>
          <a:p>
            <a:r>
              <a:rPr lang="zh-CN" altLang="en-US" sz="2500" dirty="0"/>
              <a:t>   }</a:t>
            </a:r>
          </a:p>
          <a:p>
            <a:r>
              <a:rPr lang="zh-CN" altLang="en-US" sz="2500" dirty="0"/>
              <a:t>}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087453"/>
              </p:ext>
            </p:extLst>
          </p:nvPr>
        </p:nvGraphicFramePr>
        <p:xfrm>
          <a:off x="7048500" y="4911408"/>
          <a:ext cx="1484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4" imgW="1485000" imgH="711360" progId="Package">
                  <p:embed/>
                </p:oleObj>
              </mc:Choice>
              <mc:Fallback>
                <p:oleObj name="包装程序外壳对象" showAsIcon="1" r:id="rId4" imgW="14850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8500" y="4911408"/>
                        <a:ext cx="14843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816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839046-A89B-4E29-9957-61CBC67D44D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2723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2.2.3  Pushing , Popping,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Others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0204"/>
            <a:ext cx="91440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603B7-F2C4-47D1-A7A1-7F08DADDAE7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790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1" name="Rectangle 12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8461406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总结</a:t>
            </a:r>
            <a:endParaRPr kumimoji="0" lang="en-US" altLang="zh-CN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5576" y="1631122"/>
            <a:ext cx="73448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主要弄清楚链表、堆栈、队列的主要思想，考场上灵活运用！</a:t>
            </a:r>
            <a:endParaRPr lang="zh-CN" altLang="en-US" sz="3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220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839046-A89B-4E29-9957-61CBC67D44D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2723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2.2.3  Pushing , Popping,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Others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88" y="980728"/>
            <a:ext cx="8839200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839046-A89B-4E29-9957-61CBC67D44D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2723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2.2.3  Pushing , Popping,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Others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88" y="1124744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4917951" y="4987132"/>
            <a:ext cx="2951162" cy="935037"/>
          </a:xfrm>
          <a:prstGeom prst="wedgeRoundRectCallout">
            <a:avLst>
              <a:gd name="adj1" fmla="val -77111"/>
              <a:gd name="adj2" fmla="val -29625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altLang="zh-CN" dirty="0"/>
              <a:t>Nothing  is changed, including count. </a:t>
            </a:r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839046-A89B-4E29-9957-61CBC67D44D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 bwMode="auto">
          <a:xfrm>
            <a:off x="539750" y="190500"/>
            <a:ext cx="72723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2.2.3  Pushing , Popping,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Others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88" y="1196752"/>
            <a:ext cx="8839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552826" y="3606577"/>
            <a:ext cx="4175125" cy="2376488"/>
          </a:xfrm>
          <a:prstGeom prst="cloudCallout">
            <a:avLst>
              <a:gd name="adj1" fmla="val -85097"/>
              <a:gd name="adj2" fmla="val -7044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altLang="zh-CN" sz="2800"/>
              <a:t>How about the implementation using linked lists?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E558E-873C-47A9-A61A-194308B6074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4479925" y="31019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0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29711" name="Rectangle 15"/>
          <p:cNvSpPr>
            <a:spLocks noRot="1" noChangeArrowheads="1"/>
          </p:cNvSpPr>
          <p:nvPr/>
        </p:nvSpPr>
        <p:spPr bwMode="auto">
          <a:xfrm>
            <a:off x="539750" y="981075"/>
            <a:ext cx="7921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3200"/>
              <a:t> (((a+b)*c+d-e)/(f+g)-(h+j)*(k-l))/(m-n)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87450" y="3068638"/>
            <a:ext cx="762000" cy="2743200"/>
            <a:chOff x="624" y="1776"/>
            <a:chExt cx="480" cy="1728"/>
          </a:xfrm>
        </p:grpSpPr>
        <p:sp>
          <p:nvSpPr>
            <p:cNvPr id="29716" name="Line 21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22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3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6536" name="Rectangle 24"/>
          <p:cNvSpPr>
            <a:spLocks noChangeArrowheads="1"/>
          </p:cNvSpPr>
          <p:nvPr/>
        </p:nvSpPr>
        <p:spPr bwMode="auto">
          <a:xfrm>
            <a:off x="1282700" y="53213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0</a:t>
            </a:r>
          </a:p>
        </p:txBody>
      </p:sp>
      <p:sp>
        <p:nvSpPr>
          <p:cNvPr id="576537" name="Rectangle 25"/>
          <p:cNvSpPr>
            <a:spLocks noChangeArrowheads="1"/>
          </p:cNvSpPr>
          <p:nvPr/>
        </p:nvSpPr>
        <p:spPr bwMode="auto">
          <a:xfrm>
            <a:off x="1282700" y="50165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1</a:t>
            </a:r>
          </a:p>
        </p:txBody>
      </p:sp>
      <p:sp>
        <p:nvSpPr>
          <p:cNvPr id="576538" name="Rectangle 26"/>
          <p:cNvSpPr>
            <a:spLocks noChangeArrowheads="1"/>
          </p:cNvSpPr>
          <p:nvPr/>
        </p:nvSpPr>
        <p:spPr bwMode="auto">
          <a:xfrm>
            <a:off x="1282700" y="47117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2</a:t>
            </a:r>
          </a:p>
        </p:txBody>
      </p:sp>
      <p:sp>
        <p:nvSpPr>
          <p:cNvPr id="24" name="Rectangle 2"/>
          <p:cNvSpPr txBox="1">
            <a:spLocks noRot="1" noChangeArrowheads="1"/>
          </p:cNvSpPr>
          <p:nvPr/>
        </p:nvSpPr>
        <p:spPr bwMode="auto">
          <a:xfrm>
            <a:off x="539750" y="188913"/>
            <a:ext cx="824709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2.4 Application: Bracket matching</a:t>
            </a:r>
            <a:endParaRPr kumimoji="0" lang="en-US" altLang="zh-CN" sz="4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6" grpId="0" build="p" autoUpdateAnimBg="0"/>
      <p:bldP spid="576537" grpId="0" build="p" autoUpdateAnimBg="0"/>
      <p:bldP spid="576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E0D57-D92F-4F40-BD36-0B812B4812E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539750" y="765175"/>
            <a:ext cx="79930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39750" y="6381750"/>
            <a:ext cx="79200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98425"/>
            <a:ext cx="1152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3" name="Rectangle 13"/>
          <p:cNvSpPr>
            <a:spLocks noChangeArrowheads="1"/>
          </p:cNvSpPr>
          <p:nvPr/>
        </p:nvSpPr>
        <p:spPr bwMode="auto">
          <a:xfrm rot="10800000" flipV="1">
            <a:off x="534988" y="6381750"/>
            <a:ext cx="2092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数据结构算法与应用</a:t>
            </a:r>
          </a:p>
        </p:txBody>
      </p:sp>
      <p:sp>
        <p:nvSpPr>
          <p:cNvPr id="30734" name="Rectangle 14"/>
          <p:cNvSpPr>
            <a:spLocks noRot="1" noChangeArrowheads="1"/>
          </p:cNvSpPr>
          <p:nvPr/>
        </p:nvSpPr>
        <p:spPr bwMode="auto">
          <a:xfrm>
            <a:off x="539750" y="981075"/>
            <a:ext cx="7921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3200"/>
              <a:t> (((a+b)*c+d-e)/(f+g)-(h+j)*(k-l))/(m-n)</a:t>
            </a:r>
          </a:p>
        </p:txBody>
      </p:sp>
      <p:grpSp>
        <p:nvGrpSpPr>
          <p:cNvPr id="30735" name="Group 22"/>
          <p:cNvGrpSpPr>
            <a:grpSpLocks/>
          </p:cNvGrpSpPr>
          <p:nvPr/>
        </p:nvGrpSpPr>
        <p:grpSpPr bwMode="auto">
          <a:xfrm>
            <a:off x="1206500" y="3035300"/>
            <a:ext cx="762000" cy="2743200"/>
            <a:chOff x="624" y="1776"/>
            <a:chExt cx="480" cy="1728"/>
          </a:xfrm>
        </p:grpSpPr>
        <p:sp>
          <p:nvSpPr>
            <p:cNvPr id="30742" name="Line 23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4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5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6" name="Rectangle 26"/>
          <p:cNvSpPr>
            <a:spLocks noChangeArrowheads="1"/>
          </p:cNvSpPr>
          <p:nvPr/>
        </p:nvSpPr>
        <p:spPr bwMode="auto">
          <a:xfrm>
            <a:off x="1282700" y="53213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0</a:t>
            </a:r>
          </a:p>
        </p:txBody>
      </p:sp>
      <p:sp>
        <p:nvSpPr>
          <p:cNvPr id="30737" name="Rectangle 27"/>
          <p:cNvSpPr>
            <a:spLocks noChangeArrowheads="1"/>
          </p:cNvSpPr>
          <p:nvPr/>
        </p:nvSpPr>
        <p:spPr bwMode="auto">
          <a:xfrm>
            <a:off x="1282700" y="50165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1</a:t>
            </a:r>
          </a:p>
        </p:txBody>
      </p:sp>
      <p:sp>
        <p:nvSpPr>
          <p:cNvPr id="577564" name="Rectangle 28"/>
          <p:cNvSpPr>
            <a:spLocks noChangeArrowheads="1"/>
          </p:cNvSpPr>
          <p:nvPr/>
        </p:nvSpPr>
        <p:spPr bwMode="auto">
          <a:xfrm>
            <a:off x="2197100" y="532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(2,6)</a:t>
            </a:r>
          </a:p>
        </p:txBody>
      </p:sp>
      <p:sp>
        <p:nvSpPr>
          <p:cNvPr id="577565" name="Rectangle 29"/>
          <p:cNvSpPr>
            <a:spLocks noChangeArrowheads="1"/>
          </p:cNvSpPr>
          <p:nvPr/>
        </p:nvSpPr>
        <p:spPr bwMode="auto">
          <a:xfrm>
            <a:off x="1365250" y="49466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66" name="Rectangle 30"/>
          <p:cNvSpPr>
            <a:spLocks noChangeArrowheads="1"/>
          </p:cNvSpPr>
          <p:nvPr/>
        </p:nvSpPr>
        <p:spPr bwMode="auto">
          <a:xfrm>
            <a:off x="3111500" y="53213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(1,13)</a:t>
            </a:r>
          </a:p>
        </p:txBody>
      </p:sp>
      <p:sp>
        <p:nvSpPr>
          <p:cNvPr id="577567" name="Rectangle 31"/>
          <p:cNvSpPr>
            <a:spLocks noChangeArrowheads="1"/>
          </p:cNvSpPr>
          <p:nvPr/>
        </p:nvSpPr>
        <p:spPr bwMode="auto">
          <a:xfrm>
            <a:off x="1282700" y="4940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15</a:t>
            </a:r>
          </a:p>
        </p:txBody>
      </p:sp>
      <p:sp>
        <p:nvSpPr>
          <p:cNvPr id="26" name="Rectangle 2"/>
          <p:cNvSpPr txBox="1">
            <a:spLocks noRot="1" noChangeArrowheads="1"/>
          </p:cNvSpPr>
          <p:nvPr/>
        </p:nvSpPr>
        <p:spPr bwMode="auto">
          <a:xfrm>
            <a:off x="539750" y="188913"/>
            <a:ext cx="824709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2.4 Application: Bracket matching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64" grpId="0" build="p" autoUpdateAnimBg="0"/>
      <p:bldP spid="577565" grpId="0" animBg="1"/>
      <p:bldP spid="577566" grpId="0" build="p" autoUpdateAnimBg="0"/>
      <p:bldP spid="577567" grpId="0" build="p" autoUpdateAnimBg="0"/>
    </p:bldLst>
  </p:timing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CDESIGNC</Template>
  <TotalTime>17572</TotalTime>
  <Words>937</Words>
  <Application>Microsoft Office PowerPoint</Application>
  <PresentationFormat>全屏显示(4:3)</PresentationFormat>
  <Paragraphs>227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华文楷体</vt:lpstr>
      <vt:lpstr>楷体</vt:lpstr>
      <vt:lpstr>宋体</vt:lpstr>
      <vt:lpstr>Arial</vt:lpstr>
      <vt:lpstr>Times New Roman</vt:lpstr>
      <vt:lpstr>Wingdings</vt:lpstr>
      <vt:lpstr>万里长城</vt:lpstr>
      <vt:lpstr>程序包</vt:lpstr>
      <vt:lpstr>PowerPoint 演示文稿</vt:lpstr>
      <vt:lpstr>2.2 Implementation of Stacks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Application: Bracket matching</vt:lpstr>
      <vt:lpstr>2.4 Application: Bracket matching</vt:lpstr>
      <vt:lpstr>2.4 Application: Bracket matching</vt:lpstr>
      <vt:lpstr>PowerPoint 演示文稿</vt:lpstr>
      <vt:lpstr>PowerPoint 演示文稿</vt:lpstr>
      <vt:lpstr>PowerPoint 演示文稿</vt:lpstr>
      <vt:lpstr>PowerPoint 演示文稿</vt:lpstr>
      <vt:lpstr>4.2 Linked Stacks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SYSU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HFJ</dc:creator>
  <cp:lastModifiedBy>Administrator</cp:lastModifiedBy>
  <cp:revision>1027</cp:revision>
  <dcterms:created xsi:type="dcterms:W3CDTF">2006-02-09T12:25:36Z</dcterms:created>
  <dcterms:modified xsi:type="dcterms:W3CDTF">2017-05-26T02:24:22Z</dcterms:modified>
</cp:coreProperties>
</file>