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9" r:id="rId1"/>
  </p:sldMasterIdLst>
  <p:notesMasterIdLst>
    <p:notesMasterId r:id="rId18"/>
  </p:notesMasterIdLst>
  <p:sldIdLst>
    <p:sldId id="427" r:id="rId2"/>
    <p:sldId id="432" r:id="rId3"/>
    <p:sldId id="433" r:id="rId4"/>
    <p:sldId id="435" r:id="rId5"/>
    <p:sldId id="439" r:id="rId6"/>
    <p:sldId id="436" r:id="rId7"/>
    <p:sldId id="440" r:id="rId8"/>
    <p:sldId id="437" r:id="rId9"/>
    <p:sldId id="438" r:id="rId10"/>
    <p:sldId id="443" r:id="rId11"/>
    <p:sldId id="444" r:id="rId12"/>
    <p:sldId id="445" r:id="rId13"/>
    <p:sldId id="446" r:id="rId14"/>
    <p:sldId id="447" r:id="rId15"/>
    <p:sldId id="449" r:id="rId16"/>
    <p:sldId id="448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FF00FF"/>
    <a:srgbClr val="0000CC"/>
    <a:srgbClr val="A50021"/>
    <a:srgbClr val="006600"/>
    <a:srgbClr val="792B25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84908" autoAdjust="0"/>
  </p:normalViewPr>
  <p:slideViewPr>
    <p:cSldViewPr>
      <p:cViewPr varScale="1">
        <p:scale>
          <a:sx n="99" d="100"/>
          <a:sy n="99" d="100"/>
        </p:scale>
        <p:origin x="22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EBECF46-EC39-4726-A187-1815F594C6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851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CF46-EC39-4726-A187-1815F594C68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67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5CE03-1EF0-4C01-B81C-96DA6799C31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5025"/>
            <a:ext cx="5314950" cy="4398963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847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162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7C3AC-1897-4968-B491-BE315BDF9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05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9234-84C0-4D8D-B8F1-B704A4714D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99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97" y="562895"/>
            <a:ext cx="8540609" cy="7005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5746" y="1844594"/>
            <a:ext cx="4173114" cy="29946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240" y="1844594"/>
            <a:ext cx="4173115" cy="29946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96" y="6019733"/>
            <a:ext cx="2290049" cy="47582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2C805-9379-4961-A554-D5BE55EBBC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450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CD595-F6C8-46DF-8025-4C8261DCE0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9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A06D6-D460-45DB-A561-75F9B2531F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15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A60D1-07CF-44C3-A6CF-3AAA82288A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20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A0179-A4D3-4679-A44C-3CD25497B1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58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11FC4-E589-4CF0-A484-6DD52E4F3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0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B58A6-4C82-4EAF-8149-74F9B09E50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5C603-FA13-4492-9DC2-7B3550388A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65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D8DE4-24A6-4ACB-92E5-B2EB789CB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29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图片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fld id="{72D9861B-B828-472A-8624-222C2F03A5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wangshubo1989/article/details/4895489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0" dirty="0" smtClean="0">
                <a:solidFill>
                  <a:srgbClr val="FF0000"/>
                </a:solidFill>
                <a:ea typeface="黑体" panose="02010609060101010101" pitchFamily="49" charset="-122"/>
              </a:rPr>
              <a:t>黄方军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0" dirty="0" smtClean="0">
                <a:ea typeface="黑体" panose="02010609060101010101" pitchFamily="49" charset="-122"/>
              </a:rPr>
              <a:t>中山大学数据科学与计算机学院</a:t>
            </a:r>
            <a:endParaRPr lang="en-US" altLang="zh-CN" sz="2800" b="0" dirty="0" smtClean="0">
              <a:ea typeface="黑体" panose="02010609060101010101" pitchFamily="49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5943600"/>
            <a:ext cx="4572000" cy="5334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5240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38200" y="1752600"/>
            <a:ext cx="7620000" cy="10668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006600"/>
                </a:solidFill>
              </a:rPr>
              <a:t>期末复习</a:t>
            </a:r>
            <a:endParaRPr lang="en-US" altLang="zh-CN" sz="36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9782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59782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59782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954E9FB-A491-4C7A-AD0B-1EFB08AB9723}" type="slidenum">
              <a:rPr lang="zh-CN" altLang="en-US" sz="1531">
                <a:ea typeface="黑体" panose="02010609060101010101" pitchFamily="49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531">
              <a:ea typeface="黑体" panose="02010609060101010101" pitchFamily="49" charset="-122"/>
            </a:endParaRPr>
          </a:p>
        </p:txBody>
      </p:sp>
      <p:sp>
        <p:nvSpPr>
          <p:cNvPr id="117763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Increment and Decrement</a:t>
            </a:r>
          </a:p>
        </p:txBody>
      </p:sp>
      <p:sp>
        <p:nvSpPr>
          <p:cNvPr id="117764" name="Rectangle 3" descr="5%"/>
          <p:cNvSpPr>
            <a:spLocks noChangeArrowheads="1"/>
          </p:cNvSpPr>
          <p:nvPr/>
        </p:nvSpPr>
        <p:spPr bwMode="auto">
          <a:xfrm>
            <a:off x="1243228" y="1591494"/>
            <a:ext cx="6226263" cy="3669222"/>
          </a:xfrm>
          <a:prstGeom prst="rect">
            <a:avLst/>
          </a:prstGeom>
          <a:pattFill prst="pct5">
            <a:fgClr>
              <a:srgbClr val="9999FF"/>
            </a:fgClr>
            <a:bgClr>
              <a:schemeClr val="accent1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72" tIns="47885" rIns="95772" bIns="47885">
            <a:spAutoFit/>
          </a:bodyPr>
          <a:lstStyle>
            <a:lvl1pPr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1pPr>
            <a:lvl2pPr marL="742950" indent="-28575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2pPr>
            <a:lvl3pPr marL="11430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3pPr>
            <a:lvl4pPr marL="16002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4pPr>
            <a:lvl5pPr marL="20574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5pPr>
            <a:lvl6pPr marL="25146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6pPr>
            <a:lvl7pPr marL="29718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7pPr>
            <a:lvl8pPr marL="34290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8pPr>
            <a:lvl9pPr marL="38862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1786">
                <a:solidFill>
                  <a:srgbClr val="000000"/>
                </a:solidFill>
              </a:rPr>
              <a:t>c</a:t>
            </a:r>
            <a:r>
              <a:rPr kumimoji="1" lang="en-US" altLang="ko-KR" sz="1786">
                <a:solidFill>
                  <a:srgbClr val="000000"/>
                </a:solidFill>
              </a:rPr>
              <a:t>lass complex {</a:t>
            </a:r>
          </a:p>
          <a:p>
            <a:pPr>
              <a:spcBef>
                <a:spcPct val="20000"/>
              </a:spcBef>
            </a:pPr>
            <a:r>
              <a:rPr kumimoji="1" lang="en-US" altLang="ko-KR" sz="1786">
                <a:solidFill>
                  <a:srgbClr val="000000"/>
                </a:solidFill>
              </a:rPr>
              <a:t>	double re,im;</a:t>
            </a:r>
            <a:endParaRPr kumimoji="1" lang="en-US" altLang="zh-CN" sz="1786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1786">
                <a:solidFill>
                  <a:srgbClr val="000000"/>
                </a:solidFill>
              </a:rPr>
              <a:t>//…</a:t>
            </a:r>
            <a:endParaRPr kumimoji="1" lang="en-US" altLang="ko-KR" sz="1786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r>
              <a:rPr kumimoji="1" lang="en-US" altLang="ko-KR" sz="1786">
                <a:solidFill>
                  <a:srgbClr val="000000"/>
                </a:solidFill>
              </a:rPr>
              <a:t>public:</a:t>
            </a:r>
          </a:p>
          <a:p>
            <a:pPr>
              <a:spcBef>
                <a:spcPct val="20000"/>
              </a:spcBef>
            </a:pPr>
            <a:r>
              <a:rPr kumimoji="1" lang="en-US" altLang="ko-KR" sz="1786">
                <a:solidFill>
                  <a:srgbClr val="000000"/>
                </a:solidFill>
              </a:rPr>
              <a:t>	complex(double r, double </a:t>
            </a:r>
            <a:r>
              <a:rPr kumimoji="1" lang="en-US" altLang="zh-CN" sz="1786">
                <a:solidFill>
                  <a:srgbClr val="000000"/>
                </a:solidFill>
              </a:rPr>
              <a:t>i</a:t>
            </a:r>
            <a:r>
              <a:rPr kumimoji="1" lang="en-US" altLang="ko-KR" sz="1786">
                <a:solidFill>
                  <a:srgbClr val="000000"/>
                </a:solidFill>
              </a:rPr>
              <a:t>):re(r),im(</a:t>
            </a:r>
            <a:r>
              <a:rPr kumimoji="1" lang="en-US" altLang="zh-CN" sz="1786">
                <a:solidFill>
                  <a:srgbClr val="000000"/>
                </a:solidFill>
              </a:rPr>
              <a:t>i</a:t>
            </a:r>
            <a:r>
              <a:rPr kumimoji="1" lang="en-US" altLang="ko-KR" sz="1786">
                <a:solidFill>
                  <a:srgbClr val="000000"/>
                </a:solidFill>
              </a:rPr>
              <a:t>){ }</a:t>
            </a:r>
          </a:p>
          <a:p>
            <a:pPr>
              <a:spcBef>
                <a:spcPct val="20000"/>
              </a:spcBef>
            </a:pPr>
            <a:r>
              <a:rPr kumimoji="1" lang="en-US" altLang="ko-KR" sz="1786">
                <a:solidFill>
                  <a:srgbClr val="000000"/>
                </a:solidFill>
              </a:rPr>
              <a:t>	</a:t>
            </a:r>
            <a:r>
              <a:rPr kumimoji="1" lang="en-US" altLang="ko-KR" sz="1786">
                <a:solidFill>
                  <a:srgbClr val="FF0000"/>
                </a:solidFill>
              </a:rPr>
              <a:t>complex</a:t>
            </a:r>
            <a:r>
              <a:rPr kumimoji="1" lang="en-US" altLang="zh-CN" sz="1786">
                <a:solidFill>
                  <a:srgbClr val="FF0000"/>
                </a:solidFill>
              </a:rPr>
              <a:t>&amp;</a:t>
            </a:r>
            <a:r>
              <a:rPr kumimoji="1" lang="en-US" altLang="ko-KR" sz="1786">
                <a:solidFill>
                  <a:srgbClr val="FF0000"/>
                </a:solidFill>
              </a:rPr>
              <a:t> operator</a:t>
            </a:r>
            <a:r>
              <a:rPr kumimoji="1" lang="en-US" altLang="zh-CN" sz="1786">
                <a:solidFill>
                  <a:srgbClr val="FF0000"/>
                </a:solidFill>
              </a:rPr>
              <a:t>++(</a:t>
            </a:r>
            <a:r>
              <a:rPr kumimoji="1" lang="en-US" altLang="ko-KR" sz="1786">
                <a:solidFill>
                  <a:srgbClr val="FF0000"/>
                </a:solidFill>
              </a:rPr>
              <a:t>);</a:t>
            </a:r>
            <a:endParaRPr kumimoji="1" lang="en-US" altLang="zh-CN" sz="1786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1786">
                <a:solidFill>
                  <a:srgbClr val="FF0000"/>
                </a:solidFill>
              </a:rPr>
              <a:t>	complex operator++(int);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>
                <a:solidFill>
                  <a:srgbClr val="FF0000"/>
                </a:solidFill>
              </a:rPr>
              <a:t>	complex&amp; operator--();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>
                <a:solidFill>
                  <a:srgbClr val="FF0000"/>
                </a:solidFill>
              </a:rPr>
              <a:t>	complex operator--(int);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>
                <a:solidFill>
                  <a:srgbClr val="000000"/>
                </a:solidFill>
              </a:rPr>
              <a:t>//…</a:t>
            </a:r>
            <a:endParaRPr kumimoji="1" lang="en-US" altLang="ko-KR" sz="1786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r>
              <a:rPr kumimoji="1" lang="en-US" altLang="ko-KR" sz="1786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9353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9782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59782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59782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608B3A4-9AFB-42AF-8C33-F2B405D942D2}" type="slidenum">
              <a:rPr lang="zh-CN" altLang="en-US" sz="1531">
                <a:ea typeface="黑体" panose="02010609060101010101" pitchFamily="49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531">
              <a:ea typeface="黑体" panose="02010609060101010101" pitchFamily="49" charset="-122"/>
            </a:endParaRPr>
          </a:p>
        </p:txBody>
      </p:sp>
      <p:sp>
        <p:nvSpPr>
          <p:cNvPr id="11878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Increment and Decrement</a:t>
            </a:r>
          </a:p>
        </p:txBody>
      </p:sp>
      <p:sp>
        <p:nvSpPr>
          <p:cNvPr id="118788" name="Rectangle 3" descr="5%"/>
          <p:cNvSpPr>
            <a:spLocks noChangeArrowheads="1"/>
          </p:cNvSpPr>
          <p:nvPr/>
        </p:nvSpPr>
        <p:spPr bwMode="auto">
          <a:xfrm>
            <a:off x="95166" y="74919"/>
            <a:ext cx="5740309" cy="3669222"/>
          </a:xfrm>
          <a:prstGeom prst="rect">
            <a:avLst/>
          </a:prstGeom>
          <a:pattFill prst="pct5">
            <a:fgClr>
              <a:srgbClr val="9999FF"/>
            </a:fgClr>
            <a:bgClr>
              <a:schemeClr val="accent1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72" tIns="47885" rIns="95772" bIns="47885">
            <a:spAutoFit/>
          </a:bodyPr>
          <a:lstStyle>
            <a:lvl1pPr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1pPr>
            <a:lvl2pPr marL="742950" indent="-28575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2pPr>
            <a:lvl3pPr marL="11430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3pPr>
            <a:lvl4pPr marL="16002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4pPr>
            <a:lvl5pPr marL="20574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inline complex&amp; complex::operator++(){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re+=1;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im+=1;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return *this;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inline complex complex::operator++(int){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complex before=*this;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re+=1;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im+=1;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return before;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}</a:t>
            </a:r>
            <a:endParaRPr lang="en-US" altLang="ko-KR" sz="1786">
              <a:solidFill>
                <a:srgbClr val="000000"/>
              </a:solidFill>
            </a:endParaRPr>
          </a:p>
        </p:txBody>
      </p:sp>
      <p:sp>
        <p:nvSpPr>
          <p:cNvPr id="118789" name="Rectangle 4" descr="5%"/>
          <p:cNvSpPr>
            <a:spLocks noChangeArrowheads="1"/>
          </p:cNvSpPr>
          <p:nvPr/>
        </p:nvSpPr>
        <p:spPr bwMode="auto">
          <a:xfrm>
            <a:off x="3195136" y="3118194"/>
            <a:ext cx="5740311" cy="3669222"/>
          </a:xfrm>
          <a:prstGeom prst="rect">
            <a:avLst/>
          </a:prstGeom>
          <a:pattFill prst="pct5">
            <a:fgClr>
              <a:srgbClr val="9999FF"/>
            </a:fgClr>
            <a:bgClr>
              <a:schemeClr val="accent1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72" tIns="47885" rIns="95772" bIns="47885">
            <a:spAutoFit/>
          </a:bodyPr>
          <a:lstStyle>
            <a:lvl1pPr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1pPr>
            <a:lvl2pPr marL="742950" indent="-28575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2pPr>
            <a:lvl3pPr marL="11430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3pPr>
            <a:lvl4pPr marL="16002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4pPr>
            <a:lvl5pPr marL="20574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inline complex&amp; complex::operator--(){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re-=1;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im-=1;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return *this;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inline complex complex::operator--(int){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complex before=*this;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re-=1;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im-=1;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	return before;</a:t>
            </a:r>
          </a:p>
          <a:p>
            <a:pPr>
              <a:spcBef>
                <a:spcPct val="20000"/>
              </a:spcBef>
            </a:pPr>
            <a:r>
              <a:rPr lang="en-US" altLang="zh-CN" sz="1786">
                <a:solidFill>
                  <a:srgbClr val="000000"/>
                </a:solidFill>
              </a:rPr>
              <a:t>}</a:t>
            </a:r>
            <a:endParaRPr lang="en-US" altLang="ko-KR" sz="1786">
              <a:solidFill>
                <a:srgbClr val="000000"/>
              </a:solidFill>
            </a:endParaRPr>
          </a:p>
        </p:txBody>
      </p:sp>
      <p:graphicFrame>
        <p:nvGraphicFramePr>
          <p:cNvPr id="118790" name="Object 5"/>
          <p:cNvGraphicFramePr>
            <a:graphicFrameLocks noChangeAspect="1"/>
          </p:cNvGraphicFramePr>
          <p:nvPr>
            <p:ph idx="1"/>
          </p:nvPr>
        </p:nvGraphicFramePr>
        <p:xfrm>
          <a:off x="807896" y="5471012"/>
          <a:ext cx="1636039" cy="87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包装程序外壳对象" showAsIcon="1" r:id="rId3" imgW="1332720" imgH="711360" progId="Package">
                  <p:embed/>
                </p:oleObj>
              </mc:Choice>
              <mc:Fallback>
                <p:oleObj name="包装程序外壳对象" showAsIcon="1" r:id="rId3" imgW="13327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896" y="5471012"/>
                        <a:ext cx="1636039" cy="878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71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9782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59782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59782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24ACA10-060C-414A-87D7-4B78DDA676F4}" type="slidenum">
              <a:rPr lang="zh-CN" altLang="en-US" sz="1531">
                <a:ea typeface="黑体" panose="02010609060101010101" pitchFamily="49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531">
              <a:ea typeface="黑体" panose="02010609060101010101" pitchFamily="49" charset="-122"/>
            </a:endParaRPr>
          </a:p>
        </p:txBody>
      </p:sp>
      <p:sp>
        <p:nvSpPr>
          <p:cNvPr id="1280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157935"/>
            <a:ext cx="8540609" cy="720829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Type Conversion</a:t>
            </a:r>
          </a:p>
        </p:txBody>
      </p:sp>
      <p:sp>
        <p:nvSpPr>
          <p:cNvPr id="12800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076" y="888889"/>
            <a:ext cx="8540609" cy="5754484"/>
          </a:xfrm>
          <a:noFill/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3061"/>
              <a:t>    带一个参数的构造函数可以进行类型转换，但这样的转换功能受到限制。因此需要引入一种特殊的成员函数：类型转换函数，他在类对象之间提供一种类似显示类型转的机制。格式：</a:t>
            </a:r>
            <a:br>
              <a:rPr lang="zh-CN" altLang="en-US" sz="3061"/>
            </a:br>
            <a:r>
              <a:rPr lang="en-US" altLang="zh-CN" sz="3061"/>
              <a:t>Class_Name::operator type()</a:t>
            </a:r>
            <a:r>
              <a:rPr lang="zh-CN" altLang="en-US" sz="3061"/>
              <a:t/>
            </a:r>
            <a:br>
              <a:rPr lang="zh-CN" altLang="en-US" sz="3061"/>
            </a:br>
            <a:r>
              <a:rPr lang="en-US" altLang="zh-CN" sz="3061"/>
              <a:t>{</a:t>
            </a:r>
            <a:r>
              <a:rPr lang="zh-CN" altLang="en-US" sz="3061"/>
              <a:t/>
            </a:r>
            <a:br>
              <a:rPr lang="zh-CN" altLang="en-US" sz="3061"/>
            </a:br>
            <a:r>
              <a:rPr lang="zh-CN" altLang="en-US" sz="3061"/>
              <a:t>        </a:t>
            </a:r>
            <a:r>
              <a:rPr lang="en-US" altLang="zh-CN" sz="3061"/>
              <a:t>......</a:t>
            </a:r>
            <a:r>
              <a:rPr lang="zh-CN" altLang="en-US" sz="3061"/>
              <a:t/>
            </a:r>
            <a:br>
              <a:rPr lang="zh-CN" altLang="en-US" sz="3061"/>
            </a:br>
            <a:r>
              <a:rPr lang="zh-CN" altLang="en-US" sz="3061"/>
              <a:t>        </a:t>
            </a:r>
            <a:r>
              <a:rPr lang="en-US" altLang="zh-CN" sz="3061"/>
              <a:t>return (type</a:t>
            </a:r>
            <a:r>
              <a:rPr lang="zh-CN" altLang="en-US" sz="3061"/>
              <a:t>类型实例</a:t>
            </a:r>
            <a:r>
              <a:rPr lang="en-US" altLang="zh-CN" sz="3061"/>
              <a:t>);</a:t>
            </a:r>
            <a:r>
              <a:rPr lang="zh-CN" altLang="en-US" sz="3061"/>
              <a:t/>
            </a:r>
            <a:br>
              <a:rPr lang="zh-CN" altLang="en-US" sz="3061"/>
            </a:br>
            <a:r>
              <a:rPr lang="en-US" altLang="zh-CN" sz="3061"/>
              <a:t>}</a:t>
            </a:r>
            <a:r>
              <a:rPr lang="zh-CN" altLang="en-US" sz="3061"/>
              <a:t/>
            </a:r>
            <a:br>
              <a:rPr lang="zh-CN" altLang="en-US" sz="3061"/>
            </a:br>
            <a:r>
              <a:rPr lang="zh-CN" altLang="en-US" sz="3061"/>
              <a:t>    类型转换函数不能被重载，没有参数，没有返回值，但必须有一条返回语句返回一个</a:t>
            </a:r>
            <a:r>
              <a:rPr lang="en-US" altLang="zh-CN" sz="3061"/>
              <a:t>type</a:t>
            </a:r>
            <a:r>
              <a:rPr lang="zh-CN" altLang="en-US" sz="3061"/>
              <a:t>实例。</a:t>
            </a:r>
            <a:endParaRPr lang="en-US" altLang="zh-CN" sz="3061"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04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9782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59782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59782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6C8335C-25B2-4F3F-B79D-E891F7F71F14}" type="slidenum">
              <a:rPr lang="zh-CN" altLang="en-US" sz="1531">
                <a:ea typeface="黑体" panose="02010609060101010101" pitchFamily="49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531">
              <a:ea typeface="黑体" panose="02010609060101010101" pitchFamily="49" charset="-122"/>
            </a:endParaRPr>
          </a:p>
        </p:txBody>
      </p:sp>
      <p:sp>
        <p:nvSpPr>
          <p:cNvPr id="129027" name="Rectangle 2" descr="5%"/>
          <p:cNvSpPr>
            <a:spLocks noChangeArrowheads="1"/>
          </p:cNvSpPr>
          <p:nvPr/>
        </p:nvSpPr>
        <p:spPr bwMode="auto">
          <a:xfrm>
            <a:off x="301697" y="787648"/>
            <a:ext cx="5130845" cy="5537554"/>
          </a:xfrm>
          <a:prstGeom prst="rect">
            <a:avLst/>
          </a:prstGeom>
          <a:pattFill prst="pct5">
            <a:fgClr>
              <a:srgbClr val="9999FF"/>
            </a:fgClr>
            <a:bgClr>
              <a:schemeClr val="accent1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72" tIns="47885" rIns="95772" bIns="47885">
            <a:spAutoFit/>
          </a:bodyPr>
          <a:lstStyle>
            <a:lvl1pPr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1pPr>
            <a:lvl2pPr marL="742950" indent="-28575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2pPr>
            <a:lvl3pPr marL="11430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3pPr>
            <a:lvl4pPr marL="16002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4pPr>
            <a:lvl5pPr marL="20574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class INTEGER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    int num;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public: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    INTEGER(int i=0)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    {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        num = i;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    }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    operator int()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    {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        return num;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    }</a:t>
            </a:r>
          </a:p>
          <a:p>
            <a:pPr>
              <a:spcBef>
                <a:spcPct val="20000"/>
              </a:spcBef>
            </a:pPr>
            <a:r>
              <a:rPr lang="en-US" altLang="zh-CN" sz="2296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12902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1697" y="42522"/>
            <a:ext cx="8540609" cy="720829"/>
          </a:xfrm>
        </p:spPr>
        <p:txBody>
          <a:bodyPr/>
          <a:lstStyle/>
          <a:p>
            <a:pPr eaLnBrk="1" hangingPunct="1"/>
            <a:r>
              <a:rPr lang="en-US" altLang="zh-CN" smtClean="0"/>
              <a:t>Type Conversion</a:t>
            </a:r>
          </a:p>
        </p:txBody>
      </p:sp>
      <p:sp>
        <p:nvSpPr>
          <p:cNvPr id="129029" name="Rectangle 4" descr="5%"/>
          <p:cNvSpPr>
            <a:spLocks noChangeArrowheads="1"/>
          </p:cNvSpPr>
          <p:nvPr/>
        </p:nvSpPr>
        <p:spPr bwMode="auto">
          <a:xfrm>
            <a:off x="3998983" y="787649"/>
            <a:ext cx="4877744" cy="5466893"/>
          </a:xfrm>
          <a:prstGeom prst="rect">
            <a:avLst/>
          </a:prstGeom>
          <a:pattFill prst="pct5">
            <a:fgClr>
              <a:srgbClr val="9999FF"/>
            </a:fgClr>
            <a:bgClr>
              <a:schemeClr val="accent1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72" tIns="47885" rIns="95772" bIns="47885">
            <a:spAutoFit/>
          </a:bodyPr>
          <a:lstStyle>
            <a:lvl1pPr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1pPr>
            <a:lvl2pPr marL="742950" indent="-28575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2pPr>
            <a:lvl3pPr marL="11430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3pPr>
            <a:lvl4pPr marL="16002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4pPr>
            <a:lvl5pPr marL="2057400" indent="-228600" defTabSz="450850"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296" dirty="0" err="1">
                <a:solidFill>
                  <a:srgbClr val="000000"/>
                </a:solidFill>
              </a:rPr>
              <a:t>int</a:t>
            </a:r>
            <a:r>
              <a:rPr lang="en-US" altLang="zh-CN" sz="2296" dirty="0">
                <a:solidFill>
                  <a:srgbClr val="000000"/>
                </a:solidFill>
              </a:rPr>
              <a:t> main()</a:t>
            </a:r>
          </a:p>
          <a:p>
            <a:pPr>
              <a:spcBef>
                <a:spcPct val="20000"/>
              </a:spcBef>
            </a:pPr>
            <a:r>
              <a:rPr lang="en-US" altLang="zh-CN" sz="2296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296" dirty="0">
                <a:solidFill>
                  <a:srgbClr val="000000"/>
                </a:solidFill>
              </a:rPr>
              <a:t>    INTEGER </a:t>
            </a:r>
            <a:r>
              <a:rPr lang="en-US" altLang="zh-CN" sz="2296" dirty="0" err="1">
                <a:solidFill>
                  <a:srgbClr val="000000"/>
                </a:solidFill>
              </a:rPr>
              <a:t>obj</a:t>
            </a:r>
            <a:r>
              <a:rPr lang="en-US" altLang="zh-CN" sz="2296" dirty="0">
                <a:solidFill>
                  <a:srgbClr val="000000"/>
                </a:solidFill>
              </a:rPr>
              <a:t>(12);</a:t>
            </a:r>
          </a:p>
          <a:p>
            <a:pPr>
              <a:spcBef>
                <a:spcPct val="20000"/>
              </a:spcBef>
            </a:pPr>
            <a:r>
              <a:rPr lang="en-US" altLang="zh-CN" sz="2296" dirty="0">
                <a:solidFill>
                  <a:srgbClr val="000000"/>
                </a:solidFill>
              </a:rPr>
              <a:t>    </a:t>
            </a:r>
            <a:r>
              <a:rPr lang="en-US" altLang="zh-CN" sz="2296" dirty="0" err="1">
                <a:solidFill>
                  <a:srgbClr val="000000"/>
                </a:solidFill>
              </a:rPr>
              <a:t>int</a:t>
            </a:r>
            <a:r>
              <a:rPr lang="en-US" altLang="zh-CN" sz="2296" dirty="0">
                <a:solidFill>
                  <a:srgbClr val="000000"/>
                </a:solidFill>
              </a:rPr>
              <a:t> </a:t>
            </a:r>
            <a:r>
              <a:rPr lang="en-US" altLang="zh-CN" sz="2296" dirty="0" err="1">
                <a:solidFill>
                  <a:srgbClr val="000000"/>
                </a:solidFill>
              </a:rPr>
              <a:t>i</a:t>
            </a:r>
            <a:r>
              <a:rPr lang="en-US" altLang="zh-CN" sz="2296" dirty="0">
                <a:solidFill>
                  <a:srgbClr val="000000"/>
                </a:solidFill>
              </a:rPr>
              <a:t> = </a:t>
            </a:r>
            <a:r>
              <a:rPr lang="en-US" altLang="zh-CN" sz="2296" dirty="0" err="1">
                <a:solidFill>
                  <a:srgbClr val="000000"/>
                </a:solidFill>
              </a:rPr>
              <a:t>int</a:t>
            </a:r>
            <a:r>
              <a:rPr lang="en-US" altLang="zh-CN" sz="2296" dirty="0">
                <a:solidFill>
                  <a:srgbClr val="000000"/>
                </a:solidFill>
              </a:rPr>
              <a:t>(</a:t>
            </a:r>
            <a:r>
              <a:rPr lang="en-US" altLang="zh-CN" sz="2296" dirty="0" err="1">
                <a:solidFill>
                  <a:srgbClr val="000000"/>
                </a:solidFill>
              </a:rPr>
              <a:t>obj</a:t>
            </a:r>
            <a:r>
              <a:rPr lang="en-US" altLang="zh-CN" sz="2296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sz="2296" dirty="0">
                <a:solidFill>
                  <a:srgbClr val="000000"/>
                </a:solidFill>
              </a:rPr>
              <a:t>    </a:t>
            </a:r>
            <a:r>
              <a:rPr lang="en-US" altLang="zh-CN" sz="2296" dirty="0" err="1">
                <a:solidFill>
                  <a:srgbClr val="000000"/>
                </a:solidFill>
              </a:rPr>
              <a:t>cout</a:t>
            </a:r>
            <a:r>
              <a:rPr lang="en-US" altLang="zh-CN" sz="2296" dirty="0">
                <a:solidFill>
                  <a:srgbClr val="000000"/>
                </a:solidFill>
              </a:rPr>
              <a:t> &lt;&lt; </a:t>
            </a:r>
            <a:r>
              <a:rPr lang="en-US" altLang="zh-CN" sz="2296" dirty="0" err="1">
                <a:solidFill>
                  <a:srgbClr val="000000"/>
                </a:solidFill>
              </a:rPr>
              <a:t>i</a:t>
            </a:r>
            <a:r>
              <a:rPr lang="en-US" altLang="zh-CN" sz="2296" dirty="0">
                <a:solidFill>
                  <a:srgbClr val="000000"/>
                </a:solidFill>
              </a:rPr>
              <a:t> &lt;&lt; </a:t>
            </a:r>
            <a:r>
              <a:rPr lang="en-US" altLang="zh-CN" sz="2296" dirty="0" err="1">
                <a:solidFill>
                  <a:srgbClr val="000000"/>
                </a:solidFill>
              </a:rPr>
              <a:t>endl</a:t>
            </a:r>
            <a:r>
              <a:rPr lang="en-US" altLang="zh-CN" sz="2296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296" dirty="0">
                <a:solidFill>
                  <a:srgbClr val="000000"/>
                </a:solidFill>
              </a:rPr>
              <a:t>    </a:t>
            </a:r>
            <a:r>
              <a:rPr lang="en-US" altLang="zh-CN" sz="2296" dirty="0" err="1">
                <a:solidFill>
                  <a:srgbClr val="000000"/>
                </a:solidFill>
              </a:rPr>
              <a:t>i</a:t>
            </a:r>
            <a:r>
              <a:rPr lang="en-US" altLang="zh-CN" sz="2296" dirty="0">
                <a:solidFill>
                  <a:srgbClr val="000000"/>
                </a:solidFill>
              </a:rPr>
              <a:t> = (</a:t>
            </a:r>
            <a:r>
              <a:rPr lang="en-US" altLang="zh-CN" sz="2296" dirty="0" err="1">
                <a:solidFill>
                  <a:srgbClr val="000000"/>
                </a:solidFill>
              </a:rPr>
              <a:t>int</a:t>
            </a:r>
            <a:r>
              <a:rPr lang="en-US" altLang="zh-CN" sz="2296" dirty="0">
                <a:solidFill>
                  <a:srgbClr val="000000"/>
                </a:solidFill>
              </a:rPr>
              <a:t>)</a:t>
            </a:r>
            <a:r>
              <a:rPr lang="en-US" altLang="zh-CN" sz="2296" dirty="0" err="1">
                <a:solidFill>
                  <a:srgbClr val="000000"/>
                </a:solidFill>
              </a:rPr>
              <a:t>obj</a:t>
            </a:r>
            <a:r>
              <a:rPr lang="en-US" altLang="zh-CN" sz="2296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296" dirty="0">
                <a:solidFill>
                  <a:srgbClr val="000000"/>
                </a:solidFill>
              </a:rPr>
              <a:t>    </a:t>
            </a:r>
            <a:r>
              <a:rPr lang="en-US" altLang="zh-CN" sz="2296" dirty="0" err="1">
                <a:solidFill>
                  <a:srgbClr val="000000"/>
                </a:solidFill>
              </a:rPr>
              <a:t>cout</a:t>
            </a:r>
            <a:r>
              <a:rPr lang="en-US" altLang="zh-CN" sz="2296" dirty="0">
                <a:solidFill>
                  <a:srgbClr val="000000"/>
                </a:solidFill>
              </a:rPr>
              <a:t> &lt;&lt; </a:t>
            </a:r>
            <a:r>
              <a:rPr lang="en-US" altLang="zh-CN" sz="2296" dirty="0" err="1">
                <a:solidFill>
                  <a:srgbClr val="000000"/>
                </a:solidFill>
              </a:rPr>
              <a:t>i</a:t>
            </a:r>
            <a:r>
              <a:rPr lang="en-US" altLang="zh-CN" sz="2296" dirty="0">
                <a:solidFill>
                  <a:srgbClr val="000000"/>
                </a:solidFill>
              </a:rPr>
              <a:t> &lt;&lt; </a:t>
            </a:r>
            <a:r>
              <a:rPr lang="en-US" altLang="zh-CN" sz="2296" dirty="0" err="1">
                <a:solidFill>
                  <a:srgbClr val="000000"/>
                </a:solidFill>
              </a:rPr>
              <a:t>endl</a:t>
            </a:r>
            <a:r>
              <a:rPr lang="en-US" altLang="zh-CN" sz="2296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296" dirty="0">
                <a:solidFill>
                  <a:srgbClr val="000000"/>
                </a:solidFill>
              </a:rPr>
              <a:t>    </a:t>
            </a:r>
            <a:r>
              <a:rPr lang="en-US" altLang="zh-CN" sz="2296" dirty="0" err="1">
                <a:solidFill>
                  <a:srgbClr val="000000"/>
                </a:solidFill>
              </a:rPr>
              <a:t>i</a:t>
            </a:r>
            <a:r>
              <a:rPr lang="en-US" altLang="zh-CN" sz="2296" dirty="0">
                <a:solidFill>
                  <a:srgbClr val="000000"/>
                </a:solidFill>
              </a:rPr>
              <a:t> = </a:t>
            </a:r>
            <a:r>
              <a:rPr lang="en-US" altLang="zh-CN" sz="2296" dirty="0" err="1">
                <a:solidFill>
                  <a:srgbClr val="000000"/>
                </a:solidFill>
              </a:rPr>
              <a:t>obj</a:t>
            </a:r>
            <a:r>
              <a:rPr lang="en-US" altLang="zh-CN" sz="2296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296" dirty="0">
                <a:solidFill>
                  <a:srgbClr val="000000"/>
                </a:solidFill>
              </a:rPr>
              <a:t>    </a:t>
            </a:r>
            <a:r>
              <a:rPr lang="en-US" altLang="zh-CN" sz="2296" dirty="0" err="1">
                <a:solidFill>
                  <a:srgbClr val="000000"/>
                </a:solidFill>
              </a:rPr>
              <a:t>cout</a:t>
            </a:r>
            <a:r>
              <a:rPr lang="en-US" altLang="zh-CN" sz="2296" dirty="0">
                <a:solidFill>
                  <a:srgbClr val="000000"/>
                </a:solidFill>
              </a:rPr>
              <a:t> &lt;&lt; </a:t>
            </a:r>
            <a:r>
              <a:rPr lang="en-US" altLang="zh-CN" sz="2296" dirty="0" err="1">
                <a:solidFill>
                  <a:srgbClr val="000000"/>
                </a:solidFill>
              </a:rPr>
              <a:t>i</a:t>
            </a:r>
            <a:r>
              <a:rPr lang="en-US" altLang="zh-CN" sz="2296" dirty="0">
                <a:solidFill>
                  <a:srgbClr val="000000"/>
                </a:solidFill>
              </a:rPr>
              <a:t> &lt;&lt; </a:t>
            </a:r>
            <a:r>
              <a:rPr lang="en-US" altLang="zh-CN" sz="2296" dirty="0" err="1">
                <a:solidFill>
                  <a:srgbClr val="000000"/>
                </a:solidFill>
              </a:rPr>
              <a:t>endl</a:t>
            </a:r>
            <a:r>
              <a:rPr lang="en-US" altLang="zh-CN" sz="2296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296" dirty="0">
                <a:solidFill>
                  <a:srgbClr val="000000"/>
                </a:solidFill>
              </a:rPr>
              <a:t>    </a:t>
            </a:r>
            <a:r>
              <a:rPr lang="en-US" altLang="zh-CN" sz="2296" dirty="0" err="1">
                <a:solidFill>
                  <a:srgbClr val="000000"/>
                </a:solidFill>
              </a:rPr>
              <a:t>cout</a:t>
            </a:r>
            <a:r>
              <a:rPr lang="en-US" altLang="zh-CN" sz="2296" dirty="0">
                <a:solidFill>
                  <a:srgbClr val="000000"/>
                </a:solidFill>
              </a:rPr>
              <a:t> &lt;&lt; "Successfully!" &lt;&lt; </a:t>
            </a:r>
            <a:r>
              <a:rPr lang="en-US" altLang="zh-CN" sz="2296" dirty="0" err="1">
                <a:solidFill>
                  <a:srgbClr val="000000"/>
                </a:solidFill>
              </a:rPr>
              <a:t>endl</a:t>
            </a:r>
            <a:r>
              <a:rPr lang="en-US" altLang="zh-CN" sz="2296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296" dirty="0">
                <a:solidFill>
                  <a:srgbClr val="000000"/>
                </a:solidFill>
              </a:rPr>
              <a:t>    return 0;</a:t>
            </a:r>
          </a:p>
          <a:p>
            <a:pPr>
              <a:spcBef>
                <a:spcPct val="20000"/>
              </a:spcBef>
            </a:pPr>
            <a:r>
              <a:rPr lang="en-US" altLang="zh-CN" sz="2296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129030" name="对象 1"/>
          <p:cNvGraphicFramePr>
            <a:graphicFrameLocks noChangeAspect="1"/>
          </p:cNvGraphicFramePr>
          <p:nvPr/>
        </p:nvGraphicFramePr>
        <p:xfrm>
          <a:off x="6293081" y="5722087"/>
          <a:ext cx="1409261" cy="90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包装程序外壳对象" showAsIcon="1" r:id="rId3" imgW="1104480" imgH="711360" progId="Package">
                  <p:embed/>
                </p:oleObj>
              </mc:Choice>
              <mc:Fallback>
                <p:oleObj name="包装程序外壳对象" showAsIcon="1" r:id="rId3" imgW="110448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081" y="5722087"/>
                        <a:ext cx="1409261" cy="90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47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14CDC94-9F43-4867-B347-E25677C66F4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19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 Creation Restricting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381000" y="1171804"/>
            <a:ext cx="5867400" cy="56476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class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 unsigned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idn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) { id =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idn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; </a:t>
            </a:r>
            <a:r>
              <a:rPr kumimoji="1" lang="en-US" altLang="ko-KR" sz="19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  //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 unsigned </a:t>
            </a:r>
            <a:r>
              <a:rPr kumimoji="1" lang="en-US" altLang="ko-KR" sz="19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idn</a:t>
            </a:r>
            <a:r>
              <a:rPr kumimoji="1" lang="en-US" altLang="ko-KR" sz="19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=0 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) { id =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idn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; </a:t>
            </a:r>
            <a:r>
              <a:rPr kumimoji="1" lang="en-US" altLang="ko-KR" sz="19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kumimoji="1" lang="en-US" altLang="ko-KR" sz="19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private</a:t>
            </a:r>
            <a:r>
              <a:rPr kumimoji="1" lang="en-US" altLang="ko-KR" sz="19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   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ko-KR" sz="19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( ) { }</a:t>
            </a:r>
            <a:endParaRPr kumimoji="1" lang="en-US" altLang="ko-KR" sz="19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id;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elvis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; //***</a:t>
            </a:r>
            <a:r>
              <a:rPr kumimoji="1" lang="en-US" altLang="ko-KR" sz="19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Error  </a:t>
            </a:r>
            <a:endParaRPr kumimoji="1" lang="en-US" altLang="ko-KR" sz="19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cher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( 111222333 );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474926"/>
              </p:ext>
            </p:extLst>
          </p:nvPr>
        </p:nvGraphicFramePr>
        <p:xfrm>
          <a:off x="6477000" y="2952827"/>
          <a:ext cx="2393112" cy="717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包装程序外壳对象" showAsIcon="1" r:id="rId3" imgW="2373840" imgH="711360" progId="Package">
                  <p:embed/>
                </p:oleObj>
              </mc:Choice>
              <mc:Fallback>
                <p:oleObj name="包装程序外壳对象" showAsIcon="1" r:id="rId3" imgW="237384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52827"/>
                        <a:ext cx="2393112" cy="717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7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324600"/>
            <a:ext cx="685800" cy="476250"/>
          </a:xfrm>
          <a:prstGeom prst="rect">
            <a:avLst/>
          </a:prstGeom>
        </p:spPr>
        <p:txBody>
          <a:bodyPr/>
          <a:lstStyle/>
          <a:p>
            <a:fld id="{ED86BBF6-D055-4EBE-AFB8-633F12287B90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71406" y="2143116"/>
            <a:ext cx="8991600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ea typeface="幼圆" pitchFamily="49" charset="-122"/>
              </a:rPr>
              <a:t> </a:t>
            </a:r>
            <a:r>
              <a:rPr lang="zh-CN" altLang="en-US" sz="2000" b="1" dirty="0">
                <a:latin typeface="Tahoma" pitchFamily="34" charset="0"/>
              </a:rPr>
              <a:t>基类             派生类          基类           派生类              基类            派生类</a:t>
            </a:r>
          </a:p>
          <a:p>
            <a:r>
              <a:rPr lang="zh-CN" altLang="en-US" sz="2000" b="1" dirty="0">
                <a:latin typeface="Tahoma" pitchFamily="34" charset="0"/>
              </a:rPr>
              <a:t> </a:t>
            </a:r>
            <a:r>
              <a:rPr lang="en-US" altLang="zh-CN" sz="2000" b="1" dirty="0">
                <a:latin typeface="Tahoma" pitchFamily="34" charset="0"/>
              </a:rPr>
              <a:t>public                         </a:t>
            </a:r>
            <a:r>
              <a:rPr lang="en-US" altLang="zh-CN" sz="2000" b="1" dirty="0" err="1">
                <a:latin typeface="Tahoma" pitchFamily="34" charset="0"/>
              </a:rPr>
              <a:t>public</a:t>
            </a:r>
            <a:r>
              <a:rPr lang="en-US" altLang="zh-CN" sz="2000" b="1" dirty="0">
                <a:latin typeface="Tahoma" pitchFamily="34" charset="0"/>
              </a:rPr>
              <a:t>                                 </a:t>
            </a:r>
            <a:r>
              <a:rPr lang="en-US" altLang="zh-CN" sz="2000" b="1" dirty="0" err="1">
                <a:latin typeface="Tahoma" pitchFamily="34" charset="0"/>
              </a:rPr>
              <a:t>public</a:t>
            </a:r>
            <a:r>
              <a:rPr lang="en-US" altLang="zh-CN" sz="2000" b="1" dirty="0">
                <a:latin typeface="Tahoma" pitchFamily="34" charset="0"/>
              </a:rPr>
              <a:t>            </a:t>
            </a:r>
            <a:r>
              <a:rPr lang="en-US" altLang="zh-CN" sz="2000" b="1" dirty="0" err="1">
                <a:latin typeface="Tahoma" pitchFamily="34" charset="0"/>
              </a:rPr>
              <a:t>public</a:t>
            </a:r>
            <a:endParaRPr lang="en-US" altLang="zh-CN" sz="2000" b="1" dirty="0">
              <a:latin typeface="Tahoma" pitchFamily="34" charset="0"/>
            </a:endParaRPr>
          </a:p>
          <a:p>
            <a:r>
              <a:rPr lang="en-US" altLang="zh-CN" sz="2000" b="1" dirty="0">
                <a:latin typeface="Tahoma" pitchFamily="34" charset="0"/>
              </a:rPr>
              <a:t> Protected                  </a:t>
            </a:r>
            <a:r>
              <a:rPr lang="en-US" altLang="zh-CN" sz="2000" b="1" dirty="0" err="1">
                <a:latin typeface="Tahoma" pitchFamily="34" charset="0"/>
              </a:rPr>
              <a:t>protected</a:t>
            </a:r>
            <a:r>
              <a:rPr lang="en-US" altLang="zh-CN" sz="2000" b="1" dirty="0">
                <a:latin typeface="Tahoma" pitchFamily="34" charset="0"/>
              </a:rPr>
              <a:t>     </a:t>
            </a:r>
            <a:r>
              <a:rPr lang="en-US" altLang="zh-CN" sz="2000" b="1" dirty="0" err="1">
                <a:latin typeface="Tahoma" pitchFamily="34" charset="0"/>
              </a:rPr>
              <a:t>protected</a:t>
            </a:r>
            <a:r>
              <a:rPr lang="en-US" altLang="zh-CN" sz="2000" b="1" dirty="0">
                <a:latin typeface="Tahoma" pitchFamily="34" charset="0"/>
              </a:rPr>
              <a:t>      </a:t>
            </a:r>
            <a:r>
              <a:rPr lang="en-US" altLang="zh-CN" sz="2000" b="1" dirty="0" err="1">
                <a:latin typeface="Tahoma" pitchFamily="34" charset="0"/>
              </a:rPr>
              <a:t>protected</a:t>
            </a:r>
            <a:r>
              <a:rPr lang="en-US" altLang="zh-CN" sz="2000" b="1" dirty="0">
                <a:latin typeface="Tahoma" pitchFamily="34" charset="0"/>
              </a:rPr>
              <a:t>      </a:t>
            </a:r>
            <a:r>
              <a:rPr lang="en-US" altLang="zh-CN" sz="2000" b="1" dirty="0" err="1">
                <a:latin typeface="Tahoma" pitchFamily="34" charset="0"/>
              </a:rPr>
              <a:t>proteced</a:t>
            </a:r>
            <a:endParaRPr lang="en-US" altLang="zh-CN" sz="2000" b="1" dirty="0">
              <a:latin typeface="Tahoma" pitchFamily="34" charset="0"/>
            </a:endParaRPr>
          </a:p>
          <a:p>
            <a:r>
              <a:rPr lang="en-US" altLang="zh-CN" sz="2000" b="1" dirty="0">
                <a:latin typeface="Tahoma" pitchFamily="34" charset="0"/>
              </a:rPr>
              <a:t>                     private</a:t>
            </a:r>
          </a:p>
          <a:p>
            <a:r>
              <a:rPr lang="en-US" altLang="zh-CN" sz="2000" b="1" dirty="0">
                <a:latin typeface="Tahoma" pitchFamily="34" charset="0"/>
              </a:rPr>
              <a:t> private                       </a:t>
            </a:r>
            <a:r>
              <a:rPr lang="en-US" altLang="zh-CN" sz="2000" b="1" dirty="0" err="1">
                <a:latin typeface="Tahoma" pitchFamily="34" charset="0"/>
              </a:rPr>
              <a:t>private</a:t>
            </a:r>
            <a:r>
              <a:rPr lang="en-US" altLang="zh-CN" sz="2000" b="1" dirty="0">
                <a:latin typeface="Tahoma" pitchFamily="34" charset="0"/>
              </a:rPr>
              <a:t>                               </a:t>
            </a:r>
            <a:r>
              <a:rPr lang="en-US" altLang="zh-CN" sz="2000" b="1" dirty="0" err="1">
                <a:latin typeface="Tahoma" pitchFamily="34" charset="0"/>
              </a:rPr>
              <a:t>private</a:t>
            </a:r>
            <a:endParaRPr lang="en-US" altLang="zh-CN" sz="2000" b="1" dirty="0">
              <a:latin typeface="Tahoma" pitchFamily="34" charset="0"/>
            </a:endParaRPr>
          </a:p>
          <a:p>
            <a:r>
              <a:rPr lang="en-US" altLang="zh-CN" sz="2000" b="1" dirty="0">
                <a:latin typeface="Tahoma" pitchFamily="34" charset="0"/>
              </a:rPr>
              <a:t>                     </a:t>
            </a:r>
            <a:r>
              <a:rPr lang="zh-CN" altLang="en-US" sz="2000" b="1" dirty="0">
                <a:latin typeface="Tahoma" pitchFamily="34" charset="0"/>
              </a:rPr>
              <a:t>不可见                          不可见                                  不可见</a:t>
            </a:r>
          </a:p>
          <a:p>
            <a:endParaRPr lang="zh-CN" altLang="en-US" sz="2000" b="1" dirty="0">
              <a:latin typeface="Tahoma" pitchFamily="34" charset="0"/>
            </a:endParaRPr>
          </a:p>
          <a:p>
            <a:r>
              <a:rPr lang="zh-CN" altLang="en-US" sz="2000" b="1" dirty="0">
                <a:latin typeface="Tahoma" pitchFamily="34" charset="0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</a:rPr>
              <a:t>private </a:t>
            </a:r>
            <a:r>
              <a:rPr lang="zh-CN" altLang="en-US" sz="2000" b="1" dirty="0">
                <a:solidFill>
                  <a:srgbClr val="FF0000"/>
                </a:solidFill>
                <a:latin typeface="Tahoma" pitchFamily="34" charset="0"/>
              </a:rPr>
              <a:t>派生</a:t>
            </a:r>
            <a:r>
              <a:rPr lang="zh-CN" altLang="en-US" sz="2000" b="1" dirty="0">
                <a:latin typeface="Tahoma" pitchFamily="34" charset="0"/>
              </a:rPr>
              <a:t>  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</a:rPr>
              <a:t>protected </a:t>
            </a:r>
            <a:r>
              <a:rPr lang="zh-CN" altLang="en-US" sz="2000" b="1" dirty="0">
                <a:solidFill>
                  <a:srgbClr val="FF0000"/>
                </a:solidFill>
                <a:latin typeface="Tahoma" pitchFamily="34" charset="0"/>
              </a:rPr>
              <a:t>派生</a:t>
            </a:r>
            <a:r>
              <a:rPr lang="zh-CN" altLang="en-US" sz="2000" b="1" dirty="0">
                <a:latin typeface="Tahoma" pitchFamily="34" charset="0"/>
              </a:rPr>
              <a:t>               </a:t>
            </a:r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</a:rPr>
              <a:t>public </a:t>
            </a:r>
            <a:r>
              <a:rPr lang="zh-CN" altLang="en-US" sz="2000" b="1" dirty="0">
                <a:solidFill>
                  <a:srgbClr val="FF0000"/>
                </a:solidFill>
                <a:latin typeface="Tahoma" pitchFamily="34" charset="0"/>
              </a:rPr>
              <a:t>派生</a:t>
            </a:r>
          </a:p>
        </p:txBody>
      </p:sp>
      <p:sp>
        <p:nvSpPr>
          <p:cNvPr id="214020" name="Line 4"/>
          <p:cNvSpPr>
            <a:spLocks noChangeShapeType="1"/>
          </p:cNvSpPr>
          <p:nvPr/>
        </p:nvSpPr>
        <p:spPr bwMode="auto">
          <a:xfrm>
            <a:off x="1519206" y="2285992"/>
            <a:ext cx="0" cy="2133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>
            <a:off x="1138206" y="2819392"/>
            <a:ext cx="914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1214406" y="3276592"/>
            <a:ext cx="4572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>
            <a:off x="1214406" y="3733792"/>
            <a:ext cx="5334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>
            <a:off x="3729006" y="2819392"/>
            <a:ext cx="1066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4033806" y="3124192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>
            <a:off x="3805206" y="3733792"/>
            <a:ext cx="609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>
            <a:off x="4110006" y="2362192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8" name="Line 12"/>
          <p:cNvSpPr>
            <a:spLocks noChangeShapeType="1"/>
          </p:cNvSpPr>
          <p:nvPr/>
        </p:nvSpPr>
        <p:spPr bwMode="auto">
          <a:xfrm>
            <a:off x="7005606" y="2819392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7310406" y="3124192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>
            <a:off x="7005606" y="3733792"/>
            <a:ext cx="7620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31" name="Line 15"/>
          <p:cNvSpPr>
            <a:spLocks noChangeShapeType="1"/>
          </p:cNvSpPr>
          <p:nvPr/>
        </p:nvSpPr>
        <p:spPr bwMode="auto">
          <a:xfrm>
            <a:off x="7386606" y="2362192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32" name="Rectangle 16"/>
          <p:cNvSpPr>
            <a:spLocks noGrp="1" noChangeArrowheads="1"/>
          </p:cNvSpPr>
          <p:nvPr>
            <p:ph type="title"/>
          </p:nvPr>
        </p:nvSpPr>
        <p:spPr>
          <a:xfrm>
            <a:off x="539750" y="419100"/>
            <a:ext cx="8064500" cy="488950"/>
          </a:xfrm>
          <a:noFill/>
          <a:ln/>
        </p:spPr>
        <p:txBody>
          <a:bodyPr anchor="b"/>
          <a:lstStyle/>
          <a:p>
            <a:r>
              <a:rPr lang="zh-CN" altLang="en-US"/>
              <a:t>公有派生与私有派生</a:t>
            </a:r>
          </a:p>
        </p:txBody>
      </p:sp>
      <p:sp>
        <p:nvSpPr>
          <p:cNvPr id="2" name="矩形 1"/>
          <p:cNvSpPr/>
          <p:nvPr/>
        </p:nvSpPr>
        <p:spPr>
          <a:xfrm>
            <a:off x="418362" y="4922830"/>
            <a:ext cx="7992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is-a</a:t>
            </a:r>
            <a:r>
              <a:rPr lang="zh-CN" altLang="en-US" dirty="0" smtClean="0"/>
              <a:t>关系：公有派生</a:t>
            </a:r>
            <a:endParaRPr lang="en-US" altLang="zh-CN" dirty="0" smtClean="0"/>
          </a:p>
          <a:p>
            <a:r>
              <a:rPr lang="en-US" altLang="zh-CN" dirty="0" smtClean="0"/>
              <a:t>has-a</a:t>
            </a:r>
            <a:r>
              <a:rPr lang="zh-CN" altLang="en-US" dirty="0" smtClean="0"/>
              <a:t>关系：私有派生和组合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blog.csdn.net/wangshubo1989/article/details/48954893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0" dirty="0"/>
              <a:t>C++</a:t>
            </a:r>
            <a:r>
              <a:rPr lang="zh-CN" altLang="en-US" b="0" dirty="0"/>
              <a:t>中，子类若有与父类同名的成员变量和成员函数，则同名的成员变量相互独立，但同名的子类成员函数重载父类的同名成员函数。</a:t>
            </a:r>
            <a:r>
              <a:rPr lang="zh-CN" altLang="en-US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0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6D5E44C-835C-4C4C-929C-5D0A1786279A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06958"/>
            <a:ext cx="7912100" cy="470852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1800" dirty="0" smtClean="0"/>
              <a:t>用于报告标准库中的函数和类在程序运行时产生的异常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-174625" y="1662583"/>
            <a:ext cx="91376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>
            <p:extLst/>
          </p:nvPr>
        </p:nvGraphicFramePr>
        <p:xfrm>
          <a:off x="1042988" y="1826096"/>
          <a:ext cx="709295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3" imgW="5125212" imgH="3343656" progId="Word.Picture.8">
                  <p:embed/>
                </p:oleObj>
              </mc:Choice>
              <mc:Fallback>
                <p:oleObj r:id="rId3" imgW="5125212" imgH="33436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414" b="3230"/>
                      <a:stretch>
                        <a:fillRect/>
                      </a:stretch>
                    </p:blipFill>
                    <p:spPr bwMode="auto">
                      <a:xfrm>
                        <a:off x="1042988" y="1826096"/>
                        <a:ext cx="709295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33413" y="3207221"/>
            <a:ext cx="6624637" cy="2881312"/>
          </a:xfrm>
          <a:prstGeom prst="ellipse">
            <a:avLst/>
          </a:prstGeom>
          <a:solidFill>
            <a:srgbClr val="CCFFCC">
              <a:alpha val="41176"/>
            </a:srgbClr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FF"/>
                </a:solidFill>
                <a:latin typeface="Tahoma" panose="020B0604030504040204" pitchFamily="34" charset="0"/>
              </a:rPr>
              <a:t>头文件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FF"/>
                </a:solidFill>
                <a:latin typeface="Tahoma" panose="020B0604030504040204" pitchFamily="34" charset="0"/>
              </a:rPr>
              <a:t>  </a:t>
            </a:r>
            <a:r>
              <a:rPr lang="en-US" altLang="zh-CN" sz="2400" b="1">
                <a:solidFill>
                  <a:srgbClr val="FF00FF"/>
                </a:solidFill>
                <a:latin typeface="Tahoma" panose="020B0604030504040204" pitchFamily="34" charset="0"/>
              </a:rPr>
              <a:t>stdexcept</a:t>
            </a:r>
            <a:r>
              <a:rPr lang="en-US" altLang="zh-CN" sz="2400" b="1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388207" y="1097732"/>
            <a:ext cx="2466869" cy="856952"/>
          </a:xfrm>
          <a:prstGeom prst="wedgeRoundRectCallout">
            <a:avLst>
              <a:gd name="adj1" fmla="val -98623"/>
              <a:gd name="adj2" fmla="val 4948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Tahoma" panose="020B0604030504040204" pitchFamily="34" charset="0"/>
              </a:rPr>
              <a:t>头文件</a:t>
            </a:r>
            <a:r>
              <a:rPr lang="en-US" altLang="zh-CN" sz="1600" b="1" dirty="0" smtClean="0">
                <a:latin typeface="Tahoma" panose="020B0604030504040204" pitchFamily="34" charset="0"/>
              </a:rPr>
              <a:t>exception,</a:t>
            </a:r>
            <a:r>
              <a:rPr lang="zh-CN" altLang="en-US" sz="1600" b="1" dirty="0" smtClean="0">
                <a:latin typeface="Tahoma" panose="020B0604030504040204" pitchFamily="34" charset="0"/>
              </a:rPr>
              <a:t>包含一个</a:t>
            </a:r>
            <a:r>
              <a:rPr lang="en-US" altLang="zh-CN" sz="1600" b="1" dirty="0" smtClean="0">
                <a:latin typeface="Tahoma" panose="020B0604030504040204" pitchFamily="34" charset="0"/>
              </a:rPr>
              <a:t>virtual</a:t>
            </a:r>
            <a:r>
              <a:rPr lang="zh-CN" altLang="en-US" sz="1600" b="1" dirty="0" smtClean="0">
                <a:latin typeface="Tahoma" panose="020B0604030504040204" pitchFamily="34" charset="0"/>
              </a:rPr>
              <a:t>函数</a:t>
            </a:r>
            <a:r>
              <a:rPr lang="en-US" altLang="zh-CN" sz="1600" b="1" dirty="0" smtClean="0">
                <a:latin typeface="Tahoma" panose="020B0604030504040204" pitchFamily="34" charset="0"/>
              </a:rPr>
              <a:t>what</a:t>
            </a:r>
            <a:r>
              <a:rPr lang="en-US" altLang="zh-CN" sz="2400" b="1" dirty="0" smtClean="0">
                <a:latin typeface="Tahoma" panose="020B0604030504040204" pitchFamily="34" charset="0"/>
              </a:rPr>
              <a:t> 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7567613" y="3842221"/>
            <a:ext cx="1468884" cy="954931"/>
          </a:xfrm>
          <a:prstGeom prst="wedgeRoundRectCallout">
            <a:avLst>
              <a:gd name="adj1" fmla="val -56215"/>
              <a:gd name="adj2" fmla="val -9841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 smtClean="0">
                <a:latin typeface="Tahoma" panose="020B0604030504040204" pitchFamily="34" charset="0"/>
              </a:rPr>
              <a:t>由</a:t>
            </a:r>
            <a:r>
              <a:rPr lang="en-US" altLang="zh-CN" sz="1600" b="1" dirty="0" err="1" smtClean="0">
                <a:latin typeface="Tahoma" panose="020B0604030504040204" pitchFamily="34" charset="0"/>
              </a:rPr>
              <a:t>typeid</a:t>
            </a:r>
            <a:r>
              <a:rPr lang="zh-CN" altLang="en-US" sz="1600" b="1" dirty="0" smtClean="0">
                <a:latin typeface="Tahoma" panose="020B0604030504040204" pitchFamily="34" charset="0"/>
              </a:rPr>
              <a:t>抛出，头文件为</a:t>
            </a:r>
            <a:r>
              <a:rPr lang="en-US" altLang="zh-CN" sz="1600" b="1" dirty="0" err="1" smtClean="0">
                <a:latin typeface="Tahoma" panose="020B0604030504040204" pitchFamily="34" charset="0"/>
              </a:rPr>
              <a:t>typeinfo</a:t>
            </a:r>
            <a:r>
              <a:rPr lang="en-US" altLang="zh-CN" sz="2400" b="1" dirty="0" smtClean="0">
                <a:latin typeface="Tahoma" panose="020B0604030504040204" pitchFamily="34" charset="0"/>
              </a:rPr>
              <a:t> 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69850" y="1556792"/>
            <a:ext cx="2629942" cy="720080"/>
          </a:xfrm>
          <a:prstGeom prst="wedgeRoundRectCallout">
            <a:avLst>
              <a:gd name="adj1" fmla="val -2746"/>
              <a:gd name="adj2" fmla="val 14396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 smtClean="0">
                <a:latin typeface="Tahoma" panose="020B0604030504040204" pitchFamily="34" charset="0"/>
              </a:rPr>
              <a:t>由</a:t>
            </a:r>
            <a:r>
              <a:rPr lang="en-US" altLang="zh-CN" sz="1600" b="1" dirty="0" err="1" smtClean="0">
                <a:latin typeface="Tahoma" panose="020B0604030504040204" pitchFamily="34" charset="0"/>
              </a:rPr>
              <a:t>dynamic_cast</a:t>
            </a:r>
            <a:r>
              <a:rPr lang="zh-CN" altLang="en-US" sz="1600" b="1" dirty="0" smtClean="0">
                <a:latin typeface="Tahoma" panose="020B0604030504040204" pitchFamily="34" charset="0"/>
              </a:rPr>
              <a:t>抛出，</a:t>
            </a:r>
            <a:r>
              <a:rPr lang="zh-CN" altLang="en-US" sz="1600" b="1" dirty="0" smtClean="0">
                <a:latin typeface="Tahoma" panose="020B0604030504040204" pitchFamily="34" charset="0"/>
              </a:rPr>
              <a:t>头文件为</a:t>
            </a:r>
            <a:r>
              <a:rPr lang="en-US" altLang="zh-CN" sz="1600" b="1" dirty="0" err="1" smtClean="0">
                <a:latin typeface="Tahoma" panose="020B0604030504040204" pitchFamily="34" charset="0"/>
              </a:rPr>
              <a:t>typeinfo</a:t>
            </a:r>
            <a:r>
              <a:rPr lang="en-US" altLang="zh-CN" sz="2400" b="1" dirty="0" smtClean="0">
                <a:latin typeface="Tahoma" panose="020B0604030504040204" pitchFamily="34" charset="0"/>
              </a:rPr>
              <a:t> 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7841880" y="2069716"/>
            <a:ext cx="1042987" cy="720725"/>
          </a:xfrm>
          <a:prstGeom prst="wedgeRoundRectCallout">
            <a:avLst>
              <a:gd name="adj1" fmla="val -202486"/>
              <a:gd name="adj2" fmla="val 8429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latin typeface="Tahoma" panose="020B0604030504040204" pitchFamily="34" charset="0"/>
              </a:rPr>
              <a:t>头文件</a:t>
            </a:r>
            <a:r>
              <a:rPr lang="en-US" altLang="zh-CN" sz="1600" b="1">
                <a:latin typeface="Tahoma" panose="020B0604030504040204" pitchFamily="34" charset="0"/>
              </a:rPr>
              <a:t>new</a:t>
            </a:r>
            <a:r>
              <a:rPr lang="en-US" altLang="zh-CN" sz="2400" b="1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6361886"/>
            <a:ext cx="471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zh-CN" altLang="en-US" dirty="0" smtClean="0"/>
              <a:t>custom </a:t>
            </a:r>
            <a:r>
              <a:rPr lang="zh-CN" altLang="en-US" dirty="0"/>
              <a:t>exception</a:t>
            </a:r>
            <a:r>
              <a:rPr lang="zh-CN" altLang="en-US" dirty="0" smtClean="0"/>
              <a:t>（用户自定义</a:t>
            </a:r>
            <a:r>
              <a:rPr lang="zh-CN" altLang="en-US" dirty="0"/>
              <a:t>异常）</a:t>
            </a:r>
          </a:p>
        </p:txBody>
      </p:sp>
    </p:spTree>
    <p:extLst>
      <p:ext uri="{BB962C8B-B14F-4D97-AF65-F5344CB8AC3E}">
        <p14:creationId xmlns:p14="http://schemas.microsoft.com/office/powerpoint/2010/main" val="35437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0705"/>
            <a:ext cx="7793459" cy="70058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引用问题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4495800" y="1156186"/>
            <a:ext cx="44196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1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&lt;string&gt;</a:t>
            </a:r>
            <a:endParaRPr lang="en-US" altLang="zh-CN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2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 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 </a:t>
            </a:r>
          </a:p>
          <a:p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m(100);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N n(</a:t>
            </a:r>
            <a:r>
              <a:rPr lang="en-US" altLang="zh-CN" sz="2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"C++"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m);</a:t>
            </a:r>
          </a:p>
          <a:p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 .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score = 99;</a:t>
            </a:r>
          </a:p>
          <a:p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100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2100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n.mScore.score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lang="en-US" altLang="zh-CN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100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system(</a:t>
            </a:r>
            <a:r>
              <a:rPr lang="en-US" altLang="zh-CN" sz="21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1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39" y="1043255"/>
            <a:ext cx="4572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 </a:t>
            </a:r>
          </a:p>
          <a:p>
            <a:r>
              <a:rPr lang="en-US" altLang="zh-CN" sz="2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(){score = 0;}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M(</a:t>
            </a:r>
            <a:r>
              <a:rPr lang="en-US" altLang="zh-CN" sz="2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score1)</a:t>
            </a:r>
          </a:p>
          <a:p>
            <a:r>
              <a:rPr lang="zh-CN" altLang="en-US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score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score1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  <a:endParaRPr lang="en-US" altLang="zh-CN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zh-CN" altLang="en-US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string name;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 </a:t>
            </a:r>
            <a:r>
              <a:rPr lang="en-US" altLang="zh-CN" sz="2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mScore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N(string name1, M mScore1)</a:t>
            </a:r>
          </a:p>
          <a:p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{name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name1;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mScore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mScore1; 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endParaRPr lang="en-US" altLang="zh-CN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134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880" y="220705"/>
            <a:ext cx="7793459" cy="70058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引用问题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4800599" y="990600"/>
            <a:ext cx="42672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1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&lt;string&gt;</a:t>
            </a:r>
            <a:endParaRPr lang="en-US" altLang="zh-CN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2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 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 </a:t>
            </a:r>
          </a:p>
          <a:p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m(100);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N n(</a:t>
            </a:r>
            <a:r>
              <a:rPr lang="en-US" altLang="zh-CN" sz="2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"C++"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m);</a:t>
            </a:r>
          </a:p>
          <a:p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 .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score = 99;</a:t>
            </a:r>
          </a:p>
          <a:p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100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2100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n.mScore.score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lang="en-US" altLang="zh-CN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100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system(</a:t>
            </a:r>
            <a:r>
              <a:rPr lang="en-US" altLang="zh-CN" sz="21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1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</a:t>
            </a:r>
          </a:p>
          <a:p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39" y="1043255"/>
            <a:ext cx="4572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 </a:t>
            </a:r>
          </a:p>
          <a:p>
            <a:r>
              <a:rPr lang="en-US" altLang="zh-CN" sz="2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(){score = 0;}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M(</a:t>
            </a:r>
            <a:r>
              <a:rPr lang="en-US" altLang="zh-CN" sz="2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score1)</a:t>
            </a:r>
          </a:p>
          <a:p>
            <a:r>
              <a:rPr lang="zh-CN" altLang="en-US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score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score1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;}</a:t>
            </a:r>
            <a:endParaRPr lang="en-US" altLang="zh-CN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zh-CN" altLang="en-US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string name;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 </a:t>
            </a:r>
            <a:r>
              <a:rPr lang="en-US" altLang="zh-CN" sz="2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mScore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N(string name1, 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1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mScore1)</a:t>
            </a:r>
          </a:p>
          <a:p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{name 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name1;</a:t>
            </a: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1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mScore</a:t>
            </a:r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mScore1; </a:t>
            </a:r>
            <a:r>
              <a:rPr lang="en-US" altLang="zh-CN" sz="21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endParaRPr lang="en-US" altLang="zh-CN" sz="21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1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851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1B6F40-D821-4FEF-A331-6C24913F7AAA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33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Convert Constructor</a:t>
            </a:r>
            <a:br>
              <a:rPr lang="en-US" altLang="zh-CN" dirty="0" smtClean="0"/>
            </a:br>
            <a:r>
              <a:rPr lang="en-US" altLang="zh-CN" dirty="0" smtClean="0"/>
              <a:t>and Implicit Type Conversion</a:t>
            </a:r>
          </a:p>
        </p:txBody>
      </p:sp>
      <p:graphicFrame>
        <p:nvGraphicFramePr>
          <p:cNvPr id="13314" name="Object 9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1104074" y="5690338"/>
          <a:ext cx="29130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包装程序外壳对象" showAsIcon="1" r:id="rId3" imgW="2284920" imgH="711360" progId="Package">
                  <p:embed/>
                </p:oleObj>
              </mc:Choice>
              <mc:Fallback>
                <p:oleObj name="包装程序外壳对象" showAsIcon="1" r:id="rId3" imgW="22849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074" y="5690338"/>
                        <a:ext cx="291306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1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5715000" y="5597525"/>
          <a:ext cx="2603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包装程序外壳对象" showAsIcon="1" r:id="rId5" imgW="2043720" imgH="711360" progId="Package">
                  <p:embed/>
                </p:oleObj>
              </mc:Choice>
              <mc:Fallback>
                <p:oleObj name="包装程序外壳对象" showAsIcon="1" r:id="rId5" imgW="20437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597525"/>
                        <a:ext cx="26035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13"/>
          <p:cNvSpPr>
            <a:spLocks noChangeArrowheads="1"/>
          </p:cNvSpPr>
          <p:nvPr/>
        </p:nvSpPr>
        <p:spPr bwMode="auto">
          <a:xfrm>
            <a:off x="533400" y="1654131"/>
            <a:ext cx="7162800" cy="33304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Person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Person(){ name = "Unknown"; }	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explicit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Person(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n ) { name = n; } 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explicit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Person(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char* n ) { name = n; }		//…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getName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{ return name;}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name;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5075574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注：如果</a:t>
            </a:r>
            <a:r>
              <a:rPr lang="zh-CN" altLang="en-US" b="0" dirty="0">
                <a:solidFill>
                  <a:srgbClr val="333333"/>
                </a:solidFill>
                <a:latin typeface="宋体" panose="02010600030101010101" pitchFamily="2" charset="-122"/>
              </a:rPr>
              <a:t>不想让转换构造函数生效，也就是拒绝其它类型通过转换构造函数转换为本类型，可以在转换构造函数前面加上</a:t>
            </a:r>
            <a:r>
              <a:rPr lang="en-US" altLang="zh-CN" b="0" dirty="0">
                <a:solidFill>
                  <a:srgbClr val="333333"/>
                </a:solidFill>
                <a:latin typeface="宋体" panose="02010600030101010101" pitchFamily="2" charset="-122"/>
              </a:rPr>
              <a:t>explicit</a:t>
            </a:r>
            <a:r>
              <a:rPr lang="zh-CN" altLang="en-US" b="0" dirty="0">
                <a:solidFill>
                  <a:srgbClr val="333333"/>
                </a:solidFill>
                <a:latin typeface="宋体" panose="02010600030101010101" pitchFamily="2" charset="-122"/>
              </a:rPr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435724-7BF2-43A5-B6E1-CFC002679A9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12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Constant </a:t>
            </a:r>
            <a:r>
              <a:rPr lang="zh-CN" altLang="en-US" sz="3600" dirty="0" smtClean="0"/>
              <a:t>问题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152400" y="1548445"/>
            <a:ext cx="4235292" cy="44012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i="1" dirty="0"/>
              <a:t>class Base</a:t>
            </a:r>
            <a:br>
              <a:rPr lang="en-US" altLang="zh-CN" sz="2000" b="0" i="1" dirty="0"/>
            </a:br>
            <a:r>
              <a:rPr lang="en-US" altLang="zh-CN" sz="2000" b="0" i="1" dirty="0"/>
              <a:t>{</a:t>
            </a:r>
            <a:br>
              <a:rPr lang="en-US" altLang="zh-CN" sz="2000" b="0" i="1" dirty="0"/>
            </a:br>
            <a:r>
              <a:rPr lang="en-US" altLang="zh-CN" sz="2000" b="0" i="1" dirty="0"/>
              <a:t>public:</a:t>
            </a:r>
            <a:br>
              <a:rPr lang="en-US" altLang="zh-CN" sz="2000" b="0" i="1" dirty="0"/>
            </a:br>
            <a:r>
              <a:rPr lang="en-US" altLang="zh-CN" sz="2000" b="0" i="1" dirty="0"/>
              <a:t>    Base(</a:t>
            </a:r>
            <a:r>
              <a:rPr lang="en-US" altLang="zh-CN" sz="2000" b="0" i="1" dirty="0" err="1"/>
              <a:t>int</a:t>
            </a:r>
            <a:r>
              <a:rPr lang="en-US" altLang="zh-CN" sz="2000" b="0" i="1" dirty="0"/>
              <a:t> b):a(b){}</a:t>
            </a:r>
            <a:br>
              <a:rPr lang="en-US" altLang="zh-CN" sz="2000" b="0" i="1" dirty="0"/>
            </a:br>
            <a:r>
              <a:rPr lang="en-US" altLang="zh-CN" sz="2000" b="0" i="1" dirty="0"/>
              <a:t>    void </a:t>
            </a:r>
            <a:r>
              <a:rPr lang="en-US" altLang="zh-CN" sz="2000" b="0" i="1" dirty="0" err="1"/>
              <a:t>getMem</a:t>
            </a:r>
            <a:r>
              <a:rPr lang="en-US" altLang="zh-CN" sz="2000" b="0" i="1" dirty="0"/>
              <a:t>()</a:t>
            </a:r>
            <a:br>
              <a:rPr lang="en-US" altLang="zh-CN" sz="2000" b="0" i="1" dirty="0"/>
            </a:br>
            <a:r>
              <a:rPr lang="en-US" altLang="zh-CN" sz="2000" b="0" i="1" dirty="0"/>
              <a:t>    {</a:t>
            </a:r>
            <a:br>
              <a:rPr lang="en-US" altLang="zh-CN" sz="2000" b="0" i="1" dirty="0"/>
            </a:br>
            <a:r>
              <a:rPr lang="en-US" altLang="zh-CN" sz="2000" b="0" i="1" dirty="0"/>
              <a:t>        </a:t>
            </a:r>
            <a:r>
              <a:rPr lang="en-US" altLang="zh-CN" sz="2000" b="0" i="1" dirty="0" err="1"/>
              <a:t>cout</a:t>
            </a:r>
            <a:r>
              <a:rPr lang="en-US" altLang="zh-CN" sz="2000" b="0" i="1" dirty="0"/>
              <a:t> &lt;&lt; "Base = " &lt;&lt; a &lt;&lt; </a:t>
            </a:r>
            <a:r>
              <a:rPr lang="en-US" altLang="zh-CN" sz="2000" b="0" i="1" dirty="0" err="1"/>
              <a:t>endl</a:t>
            </a:r>
            <a:r>
              <a:rPr lang="en-US" altLang="zh-CN" sz="2000" b="0" i="1" dirty="0"/>
              <a:t>;</a:t>
            </a:r>
            <a:br>
              <a:rPr lang="en-US" altLang="zh-CN" sz="2000" b="0" i="1" dirty="0"/>
            </a:br>
            <a:r>
              <a:rPr lang="en-US" altLang="zh-CN" sz="2000" b="0" i="1" dirty="0"/>
              <a:t>    }</a:t>
            </a:r>
            <a:br>
              <a:rPr lang="en-US" altLang="zh-CN" sz="2000" b="0" i="1" dirty="0"/>
            </a:br>
            <a:endParaRPr lang="en-US" altLang="zh-CN" sz="2000" b="0" dirty="0"/>
          </a:p>
          <a:p>
            <a:r>
              <a:rPr lang="en-US" altLang="zh-CN" sz="2000" b="0" i="1" dirty="0"/>
              <a:t>};</a:t>
            </a:r>
            <a:endParaRPr lang="en-US" altLang="zh-CN" sz="2000" b="0" dirty="0"/>
          </a:p>
          <a:p>
            <a:r>
              <a:rPr lang="en-US" altLang="zh-CN" sz="2000" b="0" i="1" dirty="0"/>
              <a:t>void </a:t>
            </a:r>
            <a:r>
              <a:rPr lang="en-US" altLang="zh-CN" sz="2000" b="0" i="1" dirty="0" err="1"/>
              <a:t>MemFcn</a:t>
            </a:r>
            <a:r>
              <a:rPr lang="en-US" altLang="zh-CN" sz="2000" b="0" i="1" dirty="0"/>
              <a:t>(</a:t>
            </a:r>
            <a:r>
              <a:rPr lang="en-US" altLang="zh-CN" sz="2000" b="0" i="1" dirty="0" err="1"/>
              <a:t>const</a:t>
            </a:r>
            <a:r>
              <a:rPr lang="en-US" altLang="zh-CN" sz="2000" b="0" i="1" dirty="0"/>
              <a:t> Base&amp; item)</a:t>
            </a:r>
            <a:br>
              <a:rPr lang="en-US" altLang="zh-CN" sz="2000" b="0" i="1" dirty="0"/>
            </a:br>
            <a:r>
              <a:rPr lang="en-US" altLang="zh-CN" sz="2000" b="0" i="1" dirty="0"/>
              <a:t>{</a:t>
            </a:r>
            <a:br>
              <a:rPr lang="en-US" altLang="zh-CN" sz="2000" b="0" i="1" dirty="0"/>
            </a:br>
            <a:r>
              <a:rPr lang="en-US" altLang="zh-CN" sz="2000" b="0" i="1" dirty="0"/>
              <a:t>    </a:t>
            </a:r>
            <a:r>
              <a:rPr lang="en-US" altLang="zh-CN" sz="2000" b="0" i="1" dirty="0" err="1"/>
              <a:t>item.getMem</a:t>
            </a:r>
            <a:r>
              <a:rPr lang="en-US" altLang="zh-CN" sz="2000" b="0" i="1" dirty="0"/>
              <a:t>();</a:t>
            </a:r>
            <a:br>
              <a:rPr lang="en-US" altLang="zh-CN" sz="2000" b="0" i="1" dirty="0"/>
            </a:br>
            <a:r>
              <a:rPr lang="en-US" altLang="zh-CN" sz="2000" b="0" i="1" dirty="0"/>
              <a:t>}</a:t>
            </a:r>
            <a:endParaRPr lang="en-US" altLang="zh-CN" sz="20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0" y="1548444"/>
            <a:ext cx="4463150" cy="44012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i="1" dirty="0"/>
              <a:t>class Base</a:t>
            </a:r>
            <a:br>
              <a:rPr lang="en-US" altLang="zh-CN" sz="2000" b="0" i="1" dirty="0"/>
            </a:br>
            <a:r>
              <a:rPr lang="en-US" altLang="zh-CN" sz="2000" b="0" i="1" dirty="0"/>
              <a:t>{</a:t>
            </a:r>
            <a:br>
              <a:rPr lang="en-US" altLang="zh-CN" sz="2000" b="0" i="1" dirty="0"/>
            </a:br>
            <a:r>
              <a:rPr lang="en-US" altLang="zh-CN" sz="2000" b="0" i="1" dirty="0"/>
              <a:t>public:</a:t>
            </a:r>
            <a:br>
              <a:rPr lang="en-US" altLang="zh-CN" sz="2000" b="0" i="1" dirty="0"/>
            </a:br>
            <a:r>
              <a:rPr lang="en-US" altLang="zh-CN" sz="2000" b="0" i="1" dirty="0"/>
              <a:t>    Base(</a:t>
            </a:r>
            <a:r>
              <a:rPr lang="en-US" altLang="zh-CN" sz="2000" b="0" i="1" dirty="0" err="1"/>
              <a:t>int</a:t>
            </a:r>
            <a:r>
              <a:rPr lang="en-US" altLang="zh-CN" sz="2000" b="0" i="1" dirty="0"/>
              <a:t> b):a(b){}</a:t>
            </a:r>
            <a:br>
              <a:rPr lang="en-US" altLang="zh-CN" sz="2000" b="0" i="1" dirty="0"/>
            </a:br>
            <a:r>
              <a:rPr lang="en-US" altLang="zh-CN" sz="2000" b="0" i="1" dirty="0"/>
              <a:t>    void </a:t>
            </a:r>
            <a:r>
              <a:rPr lang="en-US" altLang="zh-CN" sz="2000" b="0" i="1" dirty="0" err="1"/>
              <a:t>getMem</a:t>
            </a:r>
            <a:r>
              <a:rPr lang="en-US" altLang="zh-CN" sz="2000" b="0" i="1" dirty="0"/>
              <a:t>() </a:t>
            </a:r>
            <a:r>
              <a:rPr lang="en-US" altLang="zh-CN" sz="2000" i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0" i="1" dirty="0"/>
              <a:t/>
            </a:r>
            <a:br>
              <a:rPr lang="en-US" altLang="zh-CN" sz="2000" b="0" i="1" dirty="0"/>
            </a:br>
            <a:r>
              <a:rPr lang="en-US" altLang="zh-CN" sz="2000" b="0" i="1" dirty="0"/>
              <a:t>    {</a:t>
            </a:r>
            <a:br>
              <a:rPr lang="en-US" altLang="zh-CN" sz="2000" b="0" i="1" dirty="0"/>
            </a:br>
            <a:r>
              <a:rPr lang="en-US" altLang="zh-CN" sz="2000" b="0" i="1" dirty="0"/>
              <a:t>        </a:t>
            </a:r>
            <a:r>
              <a:rPr lang="en-US" altLang="zh-CN" sz="2000" b="0" i="1" dirty="0" err="1"/>
              <a:t>cout</a:t>
            </a:r>
            <a:r>
              <a:rPr lang="en-US" altLang="zh-CN" sz="2000" b="0" i="1" dirty="0"/>
              <a:t> &lt;&lt; "Base = " &lt;&lt; a &lt;&lt; </a:t>
            </a:r>
            <a:r>
              <a:rPr lang="en-US" altLang="zh-CN" sz="2000" b="0" i="1" dirty="0" err="1"/>
              <a:t>endl</a:t>
            </a:r>
            <a:r>
              <a:rPr lang="en-US" altLang="zh-CN" sz="2000" b="0" i="1" dirty="0"/>
              <a:t>;</a:t>
            </a:r>
            <a:br>
              <a:rPr lang="en-US" altLang="zh-CN" sz="2000" b="0" i="1" dirty="0"/>
            </a:br>
            <a:r>
              <a:rPr lang="en-US" altLang="zh-CN" sz="2000" b="0" i="1" dirty="0"/>
              <a:t>    }</a:t>
            </a:r>
            <a:br>
              <a:rPr lang="en-US" altLang="zh-CN" sz="2000" b="0" i="1" dirty="0"/>
            </a:br>
            <a:endParaRPr lang="en-US" altLang="zh-CN" sz="2000" b="0" dirty="0"/>
          </a:p>
          <a:p>
            <a:r>
              <a:rPr lang="en-US" altLang="zh-CN" sz="2000" b="0" i="1" dirty="0"/>
              <a:t>};</a:t>
            </a:r>
            <a:endParaRPr lang="en-US" altLang="zh-CN" sz="2000" b="0" dirty="0"/>
          </a:p>
          <a:p>
            <a:r>
              <a:rPr lang="en-US" altLang="zh-CN" sz="2000" b="0" i="1" dirty="0"/>
              <a:t>void </a:t>
            </a:r>
            <a:r>
              <a:rPr lang="en-US" altLang="zh-CN" sz="2000" b="0" i="1" dirty="0" err="1"/>
              <a:t>MemFcn</a:t>
            </a:r>
            <a:r>
              <a:rPr lang="en-US" altLang="zh-CN" sz="2000" b="0" i="1" dirty="0"/>
              <a:t>(</a:t>
            </a:r>
            <a:r>
              <a:rPr lang="en-US" altLang="zh-CN" sz="2000" b="0" i="1" dirty="0" err="1"/>
              <a:t>const</a:t>
            </a:r>
            <a:r>
              <a:rPr lang="en-US" altLang="zh-CN" sz="2000" b="0" i="1" dirty="0"/>
              <a:t> Base&amp; item)</a:t>
            </a:r>
            <a:br>
              <a:rPr lang="en-US" altLang="zh-CN" sz="2000" b="0" i="1" dirty="0"/>
            </a:br>
            <a:r>
              <a:rPr lang="en-US" altLang="zh-CN" sz="2000" b="0" i="1" dirty="0"/>
              <a:t>{</a:t>
            </a:r>
            <a:br>
              <a:rPr lang="en-US" altLang="zh-CN" sz="2000" b="0" i="1" dirty="0"/>
            </a:br>
            <a:r>
              <a:rPr lang="en-US" altLang="zh-CN" sz="2000" b="0" i="1" dirty="0"/>
              <a:t>    </a:t>
            </a:r>
            <a:r>
              <a:rPr lang="en-US" altLang="zh-CN" sz="2000" b="0" i="1" dirty="0" err="1"/>
              <a:t>item.getMem</a:t>
            </a:r>
            <a:r>
              <a:rPr lang="en-US" altLang="zh-CN" sz="2000" b="0" i="1" dirty="0"/>
              <a:t>();</a:t>
            </a:r>
            <a:br>
              <a:rPr lang="en-US" altLang="zh-CN" sz="2000" b="0" i="1" dirty="0"/>
            </a:br>
            <a:r>
              <a:rPr lang="en-US" altLang="zh-CN" sz="2000" b="0" i="1" dirty="0"/>
              <a:t>}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509938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435724-7BF2-43A5-B6E1-CFC002679A9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12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Using Constant Member Functions to Overload</a:t>
            </a:r>
            <a:endParaRPr lang="zh-CN" altLang="en-US" sz="3600" dirty="0" smtClean="0"/>
          </a:p>
        </p:txBody>
      </p:sp>
      <p:sp>
        <p:nvSpPr>
          <p:cNvPr id="512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5745" y="1316121"/>
            <a:ext cx="8536561" cy="1210831"/>
          </a:xfrm>
          <a:noFill/>
        </p:spPr>
        <p:txBody>
          <a:bodyPr/>
          <a:lstStyle/>
          <a:p>
            <a:pPr eaLnBrk="1" hangingPunct="1"/>
            <a:r>
              <a:rPr lang="en-US" altLang="zh-CN" sz="3061" i="1" dirty="0" err="1"/>
              <a:t>const</a:t>
            </a:r>
            <a:r>
              <a:rPr lang="en-US" altLang="zh-CN" sz="3061" i="1" dirty="0"/>
              <a:t> </a:t>
            </a:r>
            <a:r>
              <a:rPr lang="en-US" altLang="zh-CN" sz="3061" dirty="0"/>
              <a:t>to a function is also a </a:t>
            </a:r>
            <a:r>
              <a:rPr lang="en-US" altLang="zh-CN" sz="3061" i="1" dirty="0"/>
              <a:t>function type, </a:t>
            </a:r>
            <a:r>
              <a:rPr lang="en-US" altLang="zh-CN" sz="3061" dirty="0"/>
              <a:t>which can be used as function overloading resolution. </a:t>
            </a:r>
            <a:endParaRPr lang="en-US" altLang="ko-KR" sz="3061" dirty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68746"/>
              </p:ext>
            </p:extLst>
          </p:nvPr>
        </p:nvGraphicFramePr>
        <p:xfrm>
          <a:off x="7931963" y="5996760"/>
          <a:ext cx="11334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包装程序外壳对象" showAsIcon="1" r:id="rId3" imgW="926640" imgH="711360" progId="Package">
                  <p:embed/>
                </p:oleObj>
              </mc:Choice>
              <mc:Fallback>
                <p:oleObj name="包装程序外壳对象" showAsIcon="1" r:id="rId3" imgW="92664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963" y="5996760"/>
                        <a:ext cx="11334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381000" y="2343487"/>
            <a:ext cx="5256383" cy="42859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class test {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j;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test()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{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j=100;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53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531" dirty="0">
                <a:solidFill>
                  <a:srgbClr val="FF0000"/>
                </a:solidFill>
                <a:latin typeface="Comic Sans MS" panose="030F0702030302020204" pitchFamily="66" charset="0"/>
              </a:rPr>
              <a:t> fun()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{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j++;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return j;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53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531" dirty="0">
                <a:solidFill>
                  <a:srgbClr val="FF0000"/>
                </a:solidFill>
                <a:latin typeface="Comic Sans MS" panose="030F0702030302020204" pitchFamily="66" charset="0"/>
              </a:rPr>
              <a:t> fun() </a:t>
            </a:r>
            <a:r>
              <a:rPr kumimoji="1" lang="en-US" altLang="ko-KR" sz="153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endParaRPr kumimoji="1" lang="en-US" altLang="ko-KR" sz="153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{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return j;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6812" y="2848979"/>
            <a:ext cx="6017437" cy="31477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main()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pPr>
              <a:spcBef>
                <a:spcPct val="5000"/>
              </a:spcBef>
            </a:pPr>
            <a:endParaRPr kumimoji="1" lang="en-US" altLang="ko-KR" sz="19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test CD;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test AB;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//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CD.j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=100;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CD.fun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() &lt;&lt; "," &lt;&lt;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AB.fun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() &lt;&lt;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663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435724-7BF2-43A5-B6E1-CFC002679A9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7931963" y="5996760"/>
          <a:ext cx="11334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包装程序外壳对象" showAsIcon="1" r:id="rId3" imgW="926640" imgH="711360" progId="Package">
                  <p:embed/>
                </p:oleObj>
              </mc:Choice>
              <mc:Fallback>
                <p:oleObj name="包装程序外壳对象" showAsIcon="1" r:id="rId3" imgW="92664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963" y="5996760"/>
                        <a:ext cx="11334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76200" y="645382"/>
            <a:ext cx="6400799" cy="57554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300" b="0" dirty="0"/>
              <a:t> </a:t>
            </a:r>
            <a:r>
              <a:rPr lang="en-US" altLang="zh-CN" sz="2300" dirty="0"/>
              <a:t>class</a:t>
            </a:r>
            <a:r>
              <a:rPr lang="en-US" altLang="zh-CN" sz="2300" b="0" dirty="0"/>
              <a:t> A{  </a:t>
            </a:r>
          </a:p>
          <a:p>
            <a:r>
              <a:rPr lang="en-US" altLang="zh-CN" sz="2300" b="0" dirty="0"/>
              <a:t> </a:t>
            </a:r>
            <a:r>
              <a:rPr lang="en-US" altLang="zh-CN" sz="2300" dirty="0"/>
              <a:t>public</a:t>
            </a:r>
            <a:r>
              <a:rPr lang="en-US" altLang="zh-CN" sz="2300" b="0" dirty="0"/>
              <a:t>:  </a:t>
            </a:r>
          </a:p>
          <a:p>
            <a:r>
              <a:rPr lang="en-US" altLang="zh-CN" sz="2300" b="0" dirty="0"/>
              <a:t>    A();  </a:t>
            </a:r>
          </a:p>
          <a:p>
            <a:r>
              <a:rPr lang="en-US" altLang="zh-CN" sz="2300" b="0" dirty="0"/>
              <a:t>    </a:t>
            </a:r>
            <a:r>
              <a:rPr lang="en-US" altLang="zh-CN" sz="2300" dirty="0" err="1"/>
              <a:t>int</a:t>
            </a:r>
            <a:r>
              <a:rPr lang="en-US" altLang="zh-CN" sz="2300" b="0" dirty="0"/>
              <a:t> foo(</a:t>
            </a:r>
            <a:r>
              <a:rPr lang="en-US" altLang="zh-CN" sz="2300" dirty="0" err="1"/>
              <a:t>int</a:t>
            </a:r>
            <a:r>
              <a:rPr lang="en-US" altLang="zh-CN" sz="2300" b="0" dirty="0"/>
              <a:t> *test);  </a:t>
            </a:r>
          </a:p>
          <a:p>
            <a:r>
              <a:rPr lang="en-US" altLang="zh-CN" sz="2300" b="0" dirty="0"/>
              <a:t>    </a:t>
            </a:r>
            <a:r>
              <a:rPr lang="en-US" altLang="zh-CN" sz="2300" dirty="0" err="1"/>
              <a:t>int</a:t>
            </a:r>
            <a:r>
              <a:rPr lang="en-US" altLang="zh-CN" sz="2300" b="0" dirty="0"/>
              <a:t> foo(</a:t>
            </a:r>
            <a:r>
              <a:rPr lang="en-US" altLang="zh-CN" sz="2300" dirty="0" err="1"/>
              <a:t>const</a:t>
            </a:r>
            <a:r>
              <a:rPr lang="en-US" altLang="zh-CN" sz="2300" b="0" dirty="0"/>
              <a:t> </a:t>
            </a:r>
            <a:r>
              <a:rPr lang="en-US" altLang="zh-CN" sz="2300" dirty="0" err="1"/>
              <a:t>int</a:t>
            </a:r>
            <a:r>
              <a:rPr lang="en-US" altLang="zh-CN" sz="2300" b="0" dirty="0"/>
              <a:t> *test);  </a:t>
            </a:r>
          </a:p>
          <a:p>
            <a:r>
              <a:rPr lang="en-US" altLang="zh-CN" sz="2300" b="0" dirty="0"/>
              <a:t>};  </a:t>
            </a:r>
          </a:p>
          <a:p>
            <a:r>
              <a:rPr lang="en-US" altLang="zh-CN" sz="2300" b="0" dirty="0"/>
              <a:t>A::A(){  </a:t>
            </a:r>
          </a:p>
          <a:p>
            <a:r>
              <a:rPr lang="en-US" altLang="zh-CN" sz="2300" b="0" dirty="0"/>
              <a:t>}  </a:t>
            </a:r>
          </a:p>
          <a:p>
            <a:r>
              <a:rPr lang="en-US" altLang="zh-CN" sz="2300" b="0" dirty="0"/>
              <a:t> </a:t>
            </a:r>
            <a:r>
              <a:rPr lang="en-US" altLang="zh-CN" sz="2300" dirty="0" err="1"/>
              <a:t>int</a:t>
            </a:r>
            <a:r>
              <a:rPr lang="en-US" altLang="zh-CN" sz="2300" b="0" dirty="0"/>
              <a:t> A::foo(</a:t>
            </a:r>
            <a:r>
              <a:rPr lang="en-US" altLang="zh-CN" sz="2300" dirty="0"/>
              <a:t>int</a:t>
            </a:r>
            <a:r>
              <a:rPr lang="en-US" altLang="zh-CN" sz="2300" b="0" dirty="0"/>
              <a:t> *test){  </a:t>
            </a:r>
          </a:p>
          <a:p>
            <a:r>
              <a:rPr lang="en-US" altLang="zh-CN" sz="2300" b="0" dirty="0"/>
              <a:t>    </a:t>
            </a:r>
            <a:r>
              <a:rPr lang="en-US" altLang="zh-CN" sz="2300" b="0" dirty="0" err="1" smtClean="0"/>
              <a:t>cout</a:t>
            </a:r>
            <a:r>
              <a:rPr lang="en-US" altLang="zh-CN" sz="2300" b="0" dirty="0"/>
              <a:t> &lt;&lt; *test &lt;&lt; " A::foo(int *test)" </a:t>
            </a:r>
            <a:r>
              <a:rPr lang="en-US" altLang="zh-CN" sz="2300" b="0" dirty="0" smtClean="0"/>
              <a:t>&lt;&lt;</a:t>
            </a:r>
            <a:r>
              <a:rPr lang="en-US" altLang="zh-CN" sz="2300" b="0" dirty="0" err="1" smtClean="0"/>
              <a:t>endl</a:t>
            </a:r>
            <a:r>
              <a:rPr lang="en-US" altLang="zh-CN" sz="2300" b="0" dirty="0"/>
              <a:t>;  </a:t>
            </a:r>
          </a:p>
          <a:p>
            <a:r>
              <a:rPr lang="en-US" altLang="zh-CN" sz="2300" b="0" dirty="0"/>
              <a:t>    </a:t>
            </a:r>
            <a:r>
              <a:rPr lang="en-US" altLang="zh-CN" sz="2300" dirty="0"/>
              <a:t>return</a:t>
            </a:r>
            <a:r>
              <a:rPr lang="en-US" altLang="zh-CN" sz="2300" b="0" dirty="0"/>
              <a:t> 1;  </a:t>
            </a:r>
          </a:p>
          <a:p>
            <a:r>
              <a:rPr lang="en-US" altLang="zh-CN" sz="2300" b="0" dirty="0"/>
              <a:t>}  </a:t>
            </a:r>
          </a:p>
          <a:p>
            <a:r>
              <a:rPr lang="en-US" altLang="zh-CN" sz="2300" b="0" dirty="0"/>
              <a:t> </a:t>
            </a:r>
            <a:r>
              <a:rPr lang="en-US" altLang="zh-CN" sz="2300" dirty="0" err="1"/>
              <a:t>int</a:t>
            </a:r>
            <a:r>
              <a:rPr lang="en-US" altLang="zh-CN" sz="2300" b="0" dirty="0"/>
              <a:t> A::foo(</a:t>
            </a:r>
            <a:r>
              <a:rPr lang="en-US" altLang="zh-CN" sz="2300" dirty="0"/>
              <a:t>const</a:t>
            </a:r>
            <a:r>
              <a:rPr lang="en-US" altLang="zh-CN" sz="2300" b="0" dirty="0"/>
              <a:t> </a:t>
            </a:r>
            <a:r>
              <a:rPr lang="en-US" altLang="zh-CN" sz="2300" dirty="0" err="1"/>
              <a:t>int</a:t>
            </a:r>
            <a:r>
              <a:rPr lang="en-US" altLang="zh-CN" sz="2300" b="0" dirty="0"/>
              <a:t> *test){  </a:t>
            </a:r>
          </a:p>
          <a:p>
            <a:r>
              <a:rPr lang="en-US" altLang="zh-CN" sz="2300" b="0" dirty="0"/>
              <a:t>    </a:t>
            </a:r>
            <a:r>
              <a:rPr lang="en-US" altLang="zh-CN" sz="2300" b="0" dirty="0" err="1" smtClean="0"/>
              <a:t>cout</a:t>
            </a:r>
            <a:r>
              <a:rPr lang="en-US" altLang="zh-CN" sz="2300" b="0" dirty="0"/>
              <a:t> &lt;&lt; *test &lt;&lt; " A::foo(const </a:t>
            </a:r>
            <a:r>
              <a:rPr lang="en-US" altLang="zh-CN" sz="2300" b="0" dirty="0" err="1"/>
              <a:t>int</a:t>
            </a:r>
            <a:r>
              <a:rPr lang="en-US" altLang="zh-CN" sz="2300" b="0" dirty="0"/>
              <a:t> *test)" </a:t>
            </a:r>
            <a:r>
              <a:rPr lang="en-US" altLang="zh-CN" sz="2300" b="0" dirty="0" smtClean="0"/>
              <a:t>&lt;&lt;</a:t>
            </a:r>
            <a:r>
              <a:rPr lang="en-US" altLang="zh-CN" sz="2300" b="0" dirty="0" err="1" smtClean="0"/>
              <a:t>endl</a:t>
            </a:r>
            <a:r>
              <a:rPr lang="en-US" altLang="zh-CN" sz="2300" b="0" dirty="0" smtClean="0"/>
              <a:t>;</a:t>
            </a:r>
            <a:endParaRPr lang="en-US" altLang="zh-CN" sz="2300" b="0" dirty="0"/>
          </a:p>
          <a:p>
            <a:r>
              <a:rPr lang="en-US" altLang="zh-CN" sz="2300" b="0" dirty="0"/>
              <a:t>    </a:t>
            </a:r>
            <a:r>
              <a:rPr lang="en-US" altLang="zh-CN" sz="2300" dirty="0"/>
              <a:t>return</a:t>
            </a:r>
            <a:r>
              <a:rPr lang="en-US" altLang="zh-CN" sz="2300" b="0" dirty="0"/>
              <a:t> 1;  </a:t>
            </a:r>
          </a:p>
          <a:p>
            <a:r>
              <a:rPr lang="en-US" altLang="zh-CN" sz="2300" b="0" dirty="0"/>
              <a:t>}  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03496" y="1295400"/>
            <a:ext cx="2464304" cy="32778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300" b="0" dirty="0"/>
              <a:t> </a:t>
            </a:r>
            <a:r>
              <a:rPr lang="en-US" altLang="zh-CN" sz="2300" dirty="0" err="1"/>
              <a:t>int</a:t>
            </a:r>
            <a:r>
              <a:rPr lang="en-US" altLang="zh-CN" sz="2300" b="0" dirty="0"/>
              <a:t> main()  </a:t>
            </a:r>
          </a:p>
          <a:p>
            <a:r>
              <a:rPr lang="en-US" altLang="zh-CN" sz="2300" b="0" dirty="0"/>
              <a:t>{  </a:t>
            </a:r>
          </a:p>
          <a:p>
            <a:r>
              <a:rPr lang="en-US" altLang="zh-CN" sz="2300" b="0" dirty="0"/>
              <a:t>    </a:t>
            </a:r>
            <a:r>
              <a:rPr lang="en-US" altLang="zh-CN" sz="2300" dirty="0" err="1"/>
              <a:t>const</a:t>
            </a:r>
            <a:r>
              <a:rPr lang="en-US" altLang="zh-CN" sz="2300" b="0" dirty="0"/>
              <a:t> </a:t>
            </a:r>
            <a:r>
              <a:rPr lang="en-US" altLang="zh-CN" sz="2300" dirty="0" err="1"/>
              <a:t>int</a:t>
            </a:r>
            <a:r>
              <a:rPr lang="en-US" altLang="zh-CN" sz="2300" b="0" dirty="0"/>
              <a:t> b =5;  </a:t>
            </a:r>
          </a:p>
          <a:p>
            <a:r>
              <a:rPr lang="en-US" altLang="zh-CN" sz="2300" b="0" dirty="0"/>
              <a:t>    </a:t>
            </a:r>
            <a:r>
              <a:rPr lang="en-US" altLang="zh-CN" sz="2300" dirty="0" err="1"/>
              <a:t>int</a:t>
            </a:r>
            <a:r>
              <a:rPr lang="en-US" altLang="zh-CN" sz="2300" b="0" dirty="0"/>
              <a:t> c = 3;  </a:t>
            </a:r>
          </a:p>
          <a:p>
            <a:r>
              <a:rPr lang="en-US" altLang="zh-CN" sz="2300" b="0" dirty="0"/>
              <a:t>    A </a:t>
            </a:r>
            <a:r>
              <a:rPr lang="en-US" altLang="zh-CN" sz="2300" b="0" dirty="0" err="1"/>
              <a:t>a</a:t>
            </a:r>
            <a:r>
              <a:rPr lang="en-US" altLang="zh-CN" sz="2300" b="0" dirty="0"/>
              <a:t>;  </a:t>
            </a:r>
          </a:p>
          <a:p>
            <a:r>
              <a:rPr lang="en-US" altLang="zh-CN" sz="2300" b="0" dirty="0"/>
              <a:t>    </a:t>
            </a:r>
            <a:r>
              <a:rPr lang="en-US" altLang="zh-CN" sz="2300" b="0" dirty="0" err="1"/>
              <a:t>a.foo</a:t>
            </a:r>
            <a:r>
              <a:rPr lang="en-US" altLang="zh-CN" sz="2300" b="0" dirty="0"/>
              <a:t>(&amp;b);  </a:t>
            </a:r>
          </a:p>
          <a:p>
            <a:r>
              <a:rPr lang="en-US" altLang="zh-CN" sz="2300" b="0" dirty="0"/>
              <a:t>    </a:t>
            </a:r>
            <a:r>
              <a:rPr lang="en-US" altLang="zh-CN" sz="2300" b="0" dirty="0" err="1"/>
              <a:t>a.foo</a:t>
            </a:r>
            <a:r>
              <a:rPr lang="en-US" altLang="zh-CN" sz="2300" b="0" dirty="0"/>
              <a:t>(&amp;c);  </a:t>
            </a:r>
          </a:p>
          <a:p>
            <a:r>
              <a:rPr lang="en-US" altLang="zh-CN" sz="2300" b="0" dirty="0"/>
              <a:t>    </a:t>
            </a:r>
            <a:r>
              <a:rPr lang="en-US" altLang="zh-CN" sz="2300" dirty="0"/>
              <a:t>return</a:t>
            </a:r>
            <a:r>
              <a:rPr lang="en-US" altLang="zh-CN" sz="2300" b="0" dirty="0"/>
              <a:t> 1;  </a:t>
            </a:r>
          </a:p>
          <a:p>
            <a:r>
              <a:rPr lang="en-US" altLang="zh-CN" sz="2300" b="0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43022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9782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59782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59782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E22C6BC-D0EE-44F7-BAAC-2F8B9F1667E9}" type="slidenum">
              <a:rPr lang="zh-CN" altLang="en-US" sz="1531">
                <a:ea typeface="黑体" panose="02010609060101010101" pitchFamily="49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531">
              <a:ea typeface="黑体" panose="02010609060101010101" pitchFamily="49" charset="-122"/>
            </a:endParaRPr>
          </a:p>
        </p:txBody>
      </p:sp>
      <p:sp>
        <p:nvSpPr>
          <p:cNvPr id="1044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Overloading the Subscript Operator</a:t>
            </a:r>
          </a:p>
        </p:txBody>
      </p:sp>
      <p:sp>
        <p:nvSpPr>
          <p:cNvPr id="104452" name="Rectangle 3" descr="5%"/>
          <p:cNvSpPr>
            <a:spLocks noChangeArrowheads="1"/>
          </p:cNvSpPr>
          <p:nvPr/>
        </p:nvSpPr>
        <p:spPr bwMode="auto">
          <a:xfrm>
            <a:off x="36447" y="2626168"/>
            <a:ext cx="5442664" cy="4179746"/>
          </a:xfrm>
          <a:prstGeom prst="rect">
            <a:avLst/>
          </a:prstGeom>
          <a:pattFill prst="pct5">
            <a:fgClr>
              <a:srgbClr val="9999FF"/>
            </a:fgClr>
            <a:bgClr>
              <a:schemeClr val="accent1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72" tIns="47885" rIns="95772" bIns="47885">
            <a:spAutoFit/>
          </a:bodyPr>
          <a:lstStyle>
            <a:lvl1pPr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1pPr>
            <a:lvl2pPr marL="742950" indent="-28575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2pPr>
            <a:lvl3pPr marL="11430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3pPr>
            <a:lvl4pPr marL="16002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4pPr>
            <a:lvl5pPr marL="20574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5pPr>
            <a:lvl6pPr marL="25146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6pPr>
            <a:lvl7pPr marL="29718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7pPr>
            <a:lvl8pPr marL="34290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8pPr>
            <a:lvl9pPr marL="38862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041" dirty="0">
                <a:solidFill>
                  <a:srgbClr val="000000"/>
                </a:solidFill>
              </a:rPr>
              <a:t>class </a:t>
            </a:r>
            <a:r>
              <a:rPr kumimoji="1" lang="en-US" altLang="zh-CN" sz="2041" dirty="0" err="1">
                <a:solidFill>
                  <a:srgbClr val="000000"/>
                </a:solidFill>
              </a:rPr>
              <a:t>IntArray</a:t>
            </a:r>
            <a:r>
              <a:rPr kumimoji="1" lang="en-US" altLang="zh-CN" sz="2041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kumimoji="1" lang="en-US" altLang="zh-CN" sz="2041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20000"/>
              </a:spcBef>
            </a:pPr>
            <a:r>
              <a:rPr kumimoji="1" lang="en-US" altLang="zh-CN" sz="2041" dirty="0">
                <a:solidFill>
                  <a:srgbClr val="000000"/>
                </a:solidFill>
              </a:rPr>
              <a:t>public:</a:t>
            </a:r>
          </a:p>
          <a:p>
            <a:pPr>
              <a:spcBef>
                <a:spcPct val="20000"/>
              </a:spcBef>
            </a:pPr>
            <a:r>
              <a:rPr kumimoji="1" lang="en-US" altLang="zh-CN" sz="2041" dirty="0">
                <a:solidFill>
                  <a:srgbClr val="FF0000"/>
                </a:solidFill>
              </a:rPr>
              <a:t>	</a:t>
            </a:r>
            <a:r>
              <a:rPr kumimoji="1" lang="en-US" altLang="zh-CN" sz="2041" dirty="0" err="1">
                <a:solidFill>
                  <a:srgbClr val="FF0000"/>
                </a:solidFill>
              </a:rPr>
              <a:t>int</a:t>
            </a:r>
            <a:r>
              <a:rPr kumimoji="1" lang="en-US" altLang="zh-CN" sz="2041" dirty="0">
                <a:solidFill>
                  <a:srgbClr val="FF0000"/>
                </a:solidFill>
              </a:rPr>
              <a:t>&amp; operator[]( </a:t>
            </a:r>
            <a:r>
              <a:rPr kumimoji="1" lang="en-US" altLang="zh-CN" sz="2041" dirty="0" err="1">
                <a:solidFill>
                  <a:srgbClr val="FF0000"/>
                </a:solidFill>
              </a:rPr>
              <a:t>int</a:t>
            </a:r>
            <a:r>
              <a:rPr kumimoji="1" lang="en-US" altLang="zh-CN" sz="2041" dirty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ct val="20000"/>
              </a:spcBef>
            </a:pPr>
            <a:r>
              <a:rPr kumimoji="1" lang="en-US" altLang="zh-CN" sz="2041" dirty="0">
                <a:solidFill>
                  <a:srgbClr val="FF0000"/>
                </a:solidFill>
              </a:rPr>
              <a:t>	</a:t>
            </a:r>
            <a:r>
              <a:rPr kumimoji="1" lang="en-US" altLang="zh-CN" sz="2041" dirty="0" err="1">
                <a:solidFill>
                  <a:srgbClr val="FF0000"/>
                </a:solidFill>
              </a:rPr>
              <a:t>const</a:t>
            </a:r>
            <a:r>
              <a:rPr kumimoji="1" lang="en-US" altLang="zh-CN" sz="2041" dirty="0">
                <a:solidFill>
                  <a:srgbClr val="FF0000"/>
                </a:solidFill>
              </a:rPr>
              <a:t> </a:t>
            </a:r>
            <a:r>
              <a:rPr kumimoji="1" lang="en-US" altLang="zh-CN" sz="2041" dirty="0" err="1">
                <a:solidFill>
                  <a:srgbClr val="FF0000"/>
                </a:solidFill>
              </a:rPr>
              <a:t>int</a:t>
            </a:r>
            <a:r>
              <a:rPr kumimoji="1" lang="en-US" altLang="zh-CN" sz="2041" dirty="0">
                <a:solidFill>
                  <a:srgbClr val="FF0000"/>
                </a:solidFill>
              </a:rPr>
              <a:t>&amp; operator[]( </a:t>
            </a:r>
            <a:r>
              <a:rPr kumimoji="1" lang="en-US" altLang="zh-CN" sz="2041" dirty="0" err="1">
                <a:solidFill>
                  <a:srgbClr val="FF0000"/>
                </a:solidFill>
              </a:rPr>
              <a:t>int</a:t>
            </a:r>
            <a:r>
              <a:rPr kumimoji="1" lang="en-US" altLang="zh-CN" sz="2041" dirty="0">
                <a:solidFill>
                  <a:srgbClr val="FF0000"/>
                </a:solidFill>
              </a:rPr>
              <a:t>) </a:t>
            </a:r>
            <a:r>
              <a:rPr kumimoji="1" lang="en-US" altLang="zh-CN" sz="2041" dirty="0" err="1">
                <a:solidFill>
                  <a:srgbClr val="FF0000"/>
                </a:solidFill>
              </a:rPr>
              <a:t>const</a:t>
            </a:r>
            <a:r>
              <a:rPr kumimoji="1" lang="en-US" altLang="zh-CN" sz="2041" dirty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kumimoji="1" lang="en-US" altLang="zh-CN" sz="2041" dirty="0">
                <a:solidFill>
                  <a:srgbClr val="000000"/>
                </a:solidFill>
              </a:rPr>
              <a:t>	</a:t>
            </a:r>
            <a:r>
              <a:rPr kumimoji="1" lang="en-US" altLang="zh-CN" sz="2041" dirty="0" err="1">
                <a:solidFill>
                  <a:srgbClr val="000000"/>
                </a:solidFill>
              </a:rPr>
              <a:t>IntArray</a:t>
            </a:r>
            <a:r>
              <a:rPr kumimoji="1" lang="en-US" altLang="zh-CN" sz="2041" dirty="0">
                <a:solidFill>
                  <a:srgbClr val="000000"/>
                </a:solidFill>
              </a:rPr>
              <a:t>( </a:t>
            </a:r>
            <a:r>
              <a:rPr kumimoji="1" lang="en-US" altLang="zh-CN" sz="2041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041" dirty="0">
                <a:solidFill>
                  <a:srgbClr val="000000"/>
                </a:solidFill>
              </a:rPr>
              <a:t> s );</a:t>
            </a:r>
          </a:p>
          <a:p>
            <a:pPr>
              <a:spcBef>
                <a:spcPct val="20000"/>
              </a:spcBef>
            </a:pPr>
            <a:r>
              <a:rPr kumimoji="1" lang="en-US" altLang="zh-CN" sz="2041" dirty="0">
                <a:solidFill>
                  <a:srgbClr val="000000"/>
                </a:solidFill>
              </a:rPr>
              <a:t>	</a:t>
            </a:r>
            <a:r>
              <a:rPr kumimoji="1" lang="en-US" altLang="zh-CN" sz="2041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041" dirty="0">
                <a:solidFill>
                  <a:srgbClr val="000000"/>
                </a:solidFill>
              </a:rPr>
              <a:t> </a:t>
            </a:r>
            <a:r>
              <a:rPr kumimoji="1" lang="en-US" altLang="zh-CN" sz="2041" dirty="0" err="1">
                <a:solidFill>
                  <a:srgbClr val="000000"/>
                </a:solidFill>
              </a:rPr>
              <a:t>getSize</a:t>
            </a:r>
            <a:r>
              <a:rPr kumimoji="1" lang="en-US" altLang="zh-CN" sz="2041" dirty="0">
                <a:solidFill>
                  <a:srgbClr val="000000"/>
                </a:solidFill>
              </a:rPr>
              <a:t>() </a:t>
            </a:r>
            <a:r>
              <a:rPr kumimoji="1" lang="en-US" altLang="zh-CN" sz="2041" dirty="0" err="1">
                <a:solidFill>
                  <a:srgbClr val="000000"/>
                </a:solidFill>
              </a:rPr>
              <a:t>const</a:t>
            </a:r>
            <a:r>
              <a:rPr kumimoji="1" lang="en-US" altLang="zh-CN" sz="2041" dirty="0">
                <a:solidFill>
                  <a:srgbClr val="000000"/>
                </a:solidFill>
              </a:rPr>
              <a:t> { return size; }</a:t>
            </a:r>
          </a:p>
          <a:p>
            <a:pPr>
              <a:spcBef>
                <a:spcPct val="20000"/>
              </a:spcBef>
            </a:pPr>
            <a:r>
              <a:rPr kumimoji="1" lang="en-US" altLang="zh-CN" sz="2041" dirty="0">
                <a:solidFill>
                  <a:srgbClr val="000000"/>
                </a:solidFill>
              </a:rPr>
              <a:t>private:</a:t>
            </a:r>
          </a:p>
          <a:p>
            <a:pPr>
              <a:spcBef>
                <a:spcPct val="20000"/>
              </a:spcBef>
            </a:pPr>
            <a:r>
              <a:rPr kumimoji="1" lang="en-US" altLang="zh-CN" sz="2041" dirty="0">
                <a:solidFill>
                  <a:srgbClr val="000000"/>
                </a:solidFill>
              </a:rPr>
              <a:t>	</a:t>
            </a:r>
            <a:r>
              <a:rPr kumimoji="1" lang="en-US" altLang="zh-CN" sz="2041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041" dirty="0">
                <a:solidFill>
                  <a:srgbClr val="000000"/>
                </a:solidFill>
              </a:rPr>
              <a:t> size;</a:t>
            </a:r>
          </a:p>
          <a:p>
            <a:pPr>
              <a:spcBef>
                <a:spcPct val="20000"/>
              </a:spcBef>
            </a:pPr>
            <a:r>
              <a:rPr kumimoji="1" lang="en-US" altLang="zh-CN" sz="2041" dirty="0">
                <a:solidFill>
                  <a:srgbClr val="000000"/>
                </a:solidFill>
              </a:rPr>
              <a:t>	</a:t>
            </a:r>
            <a:r>
              <a:rPr kumimoji="1" lang="en-US" altLang="zh-CN" sz="2041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041" dirty="0">
                <a:solidFill>
                  <a:srgbClr val="000000"/>
                </a:solidFill>
              </a:rPr>
              <a:t>* a;</a:t>
            </a:r>
          </a:p>
          <a:p>
            <a:pPr>
              <a:spcBef>
                <a:spcPct val="20000"/>
              </a:spcBef>
            </a:pPr>
            <a:r>
              <a:rPr kumimoji="1" lang="en-US" altLang="zh-CN" sz="2041" dirty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104453" name="Rectangle 10" descr="5%"/>
          <p:cNvSpPr>
            <a:spLocks noChangeArrowheads="1"/>
          </p:cNvSpPr>
          <p:nvPr/>
        </p:nvSpPr>
        <p:spPr bwMode="auto">
          <a:xfrm>
            <a:off x="3352800" y="0"/>
            <a:ext cx="5754754" cy="3339452"/>
          </a:xfrm>
          <a:prstGeom prst="rect">
            <a:avLst/>
          </a:prstGeom>
          <a:pattFill prst="pct5">
            <a:fgClr>
              <a:srgbClr val="9999FF"/>
            </a:fgClr>
            <a:bgClr>
              <a:schemeClr val="accent1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95772" tIns="47885" rIns="95772" bIns="47885">
            <a:spAutoFit/>
          </a:bodyPr>
          <a:lstStyle>
            <a:lvl1pPr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1pPr>
            <a:lvl2pPr marL="742950" indent="-28575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2pPr>
            <a:lvl3pPr marL="11430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3pPr>
            <a:lvl4pPr marL="16002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4pPr>
            <a:lvl5pPr marL="20574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5pPr>
            <a:lvl6pPr marL="25146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6pPr>
            <a:lvl7pPr marL="29718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7pPr>
            <a:lvl8pPr marL="34290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8pPr>
            <a:lvl9pPr marL="38862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1786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</a:rPr>
              <a:t>&amp;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IntArray</a:t>
            </a:r>
            <a:r>
              <a:rPr kumimoji="1" lang="en-US" altLang="zh-CN" sz="1786" dirty="0">
                <a:solidFill>
                  <a:srgbClr val="000000"/>
                </a:solidFill>
              </a:rPr>
              <a:t>::operator[](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</a:rPr>
              <a:t> ) 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 dirty="0" smtClean="0">
                <a:solidFill>
                  <a:srgbClr val="000000"/>
                </a:solidFill>
              </a:rPr>
              <a:t>{</a:t>
            </a:r>
            <a:r>
              <a:rPr kumimoji="1" lang="en-US" altLang="zh-CN" sz="1786" dirty="0">
                <a:solidFill>
                  <a:srgbClr val="000000"/>
                </a:solidFill>
              </a:rPr>
              <a:t>	if(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</a:rPr>
              <a:t>&lt;0 ||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</a:rPr>
              <a:t>&gt;=size )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 dirty="0">
                <a:solidFill>
                  <a:srgbClr val="000000"/>
                </a:solidFill>
              </a:rPr>
              <a:t>		throw string( "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OutOfBounds</a:t>
            </a:r>
            <a:r>
              <a:rPr kumimoji="1" lang="en-US" altLang="zh-CN" sz="1786" dirty="0">
                <a:solidFill>
                  <a:srgbClr val="000000"/>
                </a:solidFill>
              </a:rPr>
              <a:t>" );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 dirty="0">
                <a:solidFill>
                  <a:srgbClr val="000000"/>
                </a:solidFill>
              </a:rPr>
              <a:t>	return a[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</a:rPr>
              <a:t>];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 dirty="0" err="1">
                <a:solidFill>
                  <a:srgbClr val="000000"/>
                </a:solidFill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</a:rPr>
              <a:t>&amp;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IntArray</a:t>
            </a:r>
            <a:r>
              <a:rPr kumimoji="1" lang="en-US" altLang="zh-CN" sz="1786" dirty="0">
                <a:solidFill>
                  <a:srgbClr val="000000"/>
                </a:solidFill>
              </a:rPr>
              <a:t>::operator[](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</a:rPr>
              <a:t> )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 dirty="0" smtClean="0">
                <a:solidFill>
                  <a:srgbClr val="000000"/>
                </a:solidFill>
              </a:rPr>
              <a:t>{</a:t>
            </a:r>
            <a:r>
              <a:rPr kumimoji="1" lang="en-US" altLang="zh-CN" sz="1786" dirty="0">
                <a:solidFill>
                  <a:srgbClr val="000000"/>
                </a:solidFill>
              </a:rPr>
              <a:t>	if(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</a:rPr>
              <a:t>&lt;0 || 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</a:rPr>
              <a:t>&gt;=size )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 dirty="0">
                <a:solidFill>
                  <a:srgbClr val="000000"/>
                </a:solidFill>
              </a:rPr>
              <a:t>		throw string( "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OutOfBounds</a:t>
            </a:r>
            <a:r>
              <a:rPr kumimoji="1" lang="en-US" altLang="zh-CN" sz="1786" dirty="0">
                <a:solidFill>
                  <a:srgbClr val="000000"/>
                </a:solidFill>
              </a:rPr>
              <a:t>" );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 dirty="0">
                <a:solidFill>
                  <a:srgbClr val="000000"/>
                </a:solidFill>
              </a:rPr>
              <a:t>	return a[</a:t>
            </a:r>
            <a:r>
              <a:rPr kumimoji="1" lang="en-US" altLang="zh-CN" sz="1786" dirty="0" err="1">
                <a:solidFill>
                  <a:srgbClr val="000000"/>
                </a:solidFill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</a:rPr>
              <a:t>];</a:t>
            </a:r>
          </a:p>
          <a:p>
            <a:pPr>
              <a:spcBef>
                <a:spcPct val="20000"/>
              </a:spcBef>
            </a:pPr>
            <a:r>
              <a:rPr kumimoji="1" lang="en-US" altLang="zh-CN" sz="1786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104454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951564"/>
              </p:ext>
            </p:extLst>
          </p:nvPr>
        </p:nvGraphicFramePr>
        <p:xfrm>
          <a:off x="152400" y="134620"/>
          <a:ext cx="2187729" cy="108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包装程序外壳对象" showAsIcon="1" r:id="rId3" imgW="1117080" imgH="711360" progId="Package">
                  <p:embed/>
                </p:oleObj>
              </mc:Choice>
              <mc:Fallback>
                <p:oleObj name="包装程序外壳对象" showAsIcon="1" r:id="rId3" imgW="111708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4620"/>
                        <a:ext cx="2187729" cy="1081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矩形标注 1"/>
          <p:cNvSpPr>
            <a:spLocks noChangeArrowheads="1"/>
          </p:cNvSpPr>
          <p:nvPr/>
        </p:nvSpPr>
        <p:spPr bwMode="auto">
          <a:xfrm>
            <a:off x="1931661" y="1581371"/>
            <a:ext cx="1204757" cy="781573"/>
          </a:xfrm>
          <a:prstGeom prst="wedgeRectCallout">
            <a:avLst>
              <a:gd name="adj1" fmla="val -101685"/>
              <a:gd name="adj2" fmla="val 23504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1pPr>
            <a:lvl2pPr marL="742950" indent="-28575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2pPr>
            <a:lvl3pPr marL="11430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3pPr>
            <a:lvl4pPr marL="16002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4pPr>
            <a:lvl5pPr marL="20574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5pPr>
            <a:lvl6pPr marL="25146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6pPr>
            <a:lvl7pPr marL="29718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7pPr>
            <a:lvl8pPr marL="34290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8pPr>
            <a:lvl9pPr marL="38862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41"/>
              <a:t>&amp;</a:t>
            </a:r>
            <a:r>
              <a:rPr lang="zh-CN" altLang="en-US" sz="2041"/>
              <a:t>通常不可省略</a:t>
            </a:r>
          </a:p>
        </p:txBody>
      </p:sp>
      <p:sp>
        <p:nvSpPr>
          <p:cNvPr id="104456" name="矩形标注 7"/>
          <p:cNvSpPr>
            <a:spLocks noChangeArrowheads="1"/>
          </p:cNvSpPr>
          <p:nvPr/>
        </p:nvSpPr>
        <p:spPr bwMode="auto">
          <a:xfrm>
            <a:off x="2733211" y="5825442"/>
            <a:ext cx="1239178" cy="781573"/>
          </a:xfrm>
          <a:prstGeom prst="wedgeRectCallout">
            <a:avLst>
              <a:gd name="adj1" fmla="val -106023"/>
              <a:gd name="adj2" fmla="val -22652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1pPr>
            <a:lvl2pPr marL="742950" indent="-28575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2pPr>
            <a:lvl3pPr marL="11430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3pPr>
            <a:lvl4pPr marL="16002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4pPr>
            <a:lvl5pPr marL="20574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5pPr>
            <a:lvl6pPr marL="25146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6pPr>
            <a:lvl7pPr marL="29718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7pPr>
            <a:lvl8pPr marL="34290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8pPr>
            <a:lvl9pPr marL="38862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41"/>
              <a:t>&amp;</a:t>
            </a:r>
            <a:r>
              <a:rPr lang="zh-CN" altLang="en-US" sz="2041"/>
              <a:t>可省略</a:t>
            </a:r>
          </a:p>
        </p:txBody>
      </p:sp>
      <p:sp>
        <p:nvSpPr>
          <p:cNvPr id="2" name="矩形 1"/>
          <p:cNvSpPr/>
          <p:nvPr/>
        </p:nvSpPr>
        <p:spPr>
          <a:xfrm>
            <a:off x="5593512" y="3571816"/>
            <a:ext cx="342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 main() </a:t>
            </a:r>
          </a:p>
          <a:p>
            <a:r>
              <a:rPr lang="zh-CN" altLang="en-US" dirty="0" smtClean="0"/>
              <a:t>{   IntArray </a:t>
            </a:r>
            <a:r>
              <a:rPr lang="zh-CN" altLang="en-US" dirty="0"/>
              <a:t>b(5);</a:t>
            </a:r>
          </a:p>
          <a:p>
            <a:r>
              <a:rPr lang="zh-CN" altLang="en-US" dirty="0" smtClean="0"/>
              <a:t>    int </a:t>
            </a:r>
            <a:r>
              <a:rPr lang="zh-CN" altLang="en-US" dirty="0"/>
              <a:t>i;</a:t>
            </a:r>
          </a:p>
          <a:p>
            <a:r>
              <a:rPr lang="zh-CN" altLang="en-US" dirty="0" smtClean="0"/>
              <a:t>   for</a:t>
            </a:r>
            <a:r>
              <a:rPr lang="zh-CN" altLang="en-US" dirty="0"/>
              <a:t>( i=0; i&lt;b.getSize(); i++ )</a:t>
            </a:r>
          </a:p>
          <a:p>
            <a:r>
              <a:rPr lang="zh-CN" altLang="en-US" dirty="0" smtClean="0"/>
              <a:t>        b</a:t>
            </a:r>
            <a:r>
              <a:rPr lang="zh-CN" altLang="en-US" dirty="0"/>
              <a:t>[i] = 2*i;</a:t>
            </a:r>
          </a:p>
          <a:p>
            <a:r>
              <a:rPr lang="zh-CN" altLang="en-US" dirty="0" smtClean="0"/>
              <a:t>   for</a:t>
            </a:r>
            <a:r>
              <a:rPr lang="zh-CN" altLang="en-US" dirty="0"/>
              <a:t>( i=0; i&lt;5; i++ 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cout </a:t>
            </a:r>
            <a:r>
              <a:rPr lang="zh-CN" altLang="en-US" dirty="0"/>
              <a:t>&lt;&lt; b[i] &lt;&lt; '\n';</a:t>
            </a:r>
          </a:p>
          <a:p>
            <a:r>
              <a:rPr lang="zh-CN" altLang="en-US" dirty="0" smtClean="0"/>
              <a:t>   return </a:t>
            </a:r>
            <a:r>
              <a:rPr lang="zh-CN" altLang="en-US" dirty="0"/>
              <a:t>0; 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5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9782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59782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59782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59782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59782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934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A771ADB-8E80-4D1F-BAE3-D06A2D36CF59}" type="slidenum">
              <a:rPr lang="zh-CN" altLang="en-US" sz="1531">
                <a:ea typeface="黑体" panose="02010609060101010101" pitchFamily="49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531">
              <a:ea typeface="黑体" panose="02010609060101010101" pitchFamily="49" charset="-122"/>
            </a:endParaRPr>
          </a:p>
        </p:txBody>
      </p:sp>
      <p:sp>
        <p:nvSpPr>
          <p:cNvPr id="1095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45003"/>
            <a:ext cx="8540609" cy="1340418"/>
          </a:xfrm>
        </p:spPr>
        <p:txBody>
          <a:bodyPr/>
          <a:lstStyle/>
          <a:p>
            <a:pPr eaLnBrk="1" hangingPunct="1"/>
            <a:r>
              <a:rPr lang="en-US" altLang="zh-CN" smtClean="0"/>
              <a:t>Overloading the Function Call Operator</a:t>
            </a:r>
          </a:p>
        </p:txBody>
      </p:sp>
      <p:sp>
        <p:nvSpPr>
          <p:cNvPr id="100356" name="Rectangle 3" descr="5%"/>
          <p:cNvSpPr>
            <a:spLocks noChangeArrowheads="1"/>
          </p:cNvSpPr>
          <p:nvPr/>
        </p:nvSpPr>
        <p:spPr bwMode="auto">
          <a:xfrm>
            <a:off x="899012" y="1105542"/>
            <a:ext cx="6313329" cy="5537554"/>
          </a:xfrm>
          <a:prstGeom prst="rect">
            <a:avLst/>
          </a:prstGeom>
          <a:pattFill prst="pct5">
            <a:fgClr>
              <a:srgbClr val="9999FF"/>
            </a:fgClr>
            <a:bgClr>
              <a:schemeClr val="accent1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72" tIns="47885" rIns="95772" bIns="47885">
            <a:spAutoFit/>
          </a:bodyPr>
          <a:lstStyle>
            <a:lvl1pPr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1pPr>
            <a:lvl2pPr marL="742950" indent="-28575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2pPr>
            <a:lvl3pPr marL="11430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3pPr>
            <a:lvl4pPr marL="16002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4pPr>
            <a:lvl5pPr marL="2057400" indent="-228600" defTabSz="588963"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5pPr>
            <a:lvl6pPr marL="25146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6pPr>
            <a:lvl7pPr marL="29718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7pPr>
            <a:lvl8pPr marL="34290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8pPr>
            <a:lvl9pPr marL="3886200" indent="-228600" defTabSz="588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  <a:ea typeface="GungsuhChe" panose="02030609000101010101" pitchFamily="49" charset="-127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class </a:t>
            </a:r>
            <a:r>
              <a:rPr kumimoji="1" lang="en-US" altLang="zh-CN" sz="2296" dirty="0" err="1">
                <a:solidFill>
                  <a:srgbClr val="000000"/>
                </a:solidFill>
                <a:latin typeface="+mn-lt"/>
              </a:rPr>
              <a:t>IntTwoArray</a:t>
            </a: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public: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FF0000"/>
                </a:solidFill>
                <a:latin typeface="+mn-lt"/>
              </a:rPr>
              <a:t>	</a:t>
            </a:r>
            <a:r>
              <a:rPr kumimoji="1" lang="en-US" altLang="zh-CN" sz="2296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FF0000"/>
                </a:solidFill>
                <a:latin typeface="+mn-lt"/>
              </a:rPr>
              <a:t>&amp; operator()( </a:t>
            </a:r>
            <a:r>
              <a:rPr kumimoji="1" lang="en-US" altLang="zh-CN" sz="2296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FF0000"/>
                </a:solidFill>
                <a:latin typeface="+mn-lt"/>
              </a:rPr>
              <a:t>, </a:t>
            </a:r>
            <a:r>
              <a:rPr kumimoji="1" lang="en-US" altLang="zh-CN" sz="2296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FF0000"/>
                </a:solidFill>
                <a:latin typeface="+mn-lt"/>
              </a:rPr>
              <a:t> );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FF0000"/>
                </a:solidFill>
                <a:latin typeface="+mn-lt"/>
              </a:rPr>
              <a:t>	</a:t>
            </a:r>
            <a:r>
              <a:rPr kumimoji="1" lang="en-US" altLang="zh-CN" sz="2296" dirty="0" err="1">
                <a:solidFill>
                  <a:srgbClr val="FF0000"/>
                </a:solidFill>
                <a:latin typeface="+mn-lt"/>
              </a:rPr>
              <a:t>const</a:t>
            </a:r>
            <a:r>
              <a:rPr kumimoji="1" lang="en-US" altLang="zh-CN" sz="2296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sz="2296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FF0000"/>
                </a:solidFill>
                <a:latin typeface="+mn-lt"/>
              </a:rPr>
              <a:t>&amp; operator()( </a:t>
            </a:r>
            <a:r>
              <a:rPr kumimoji="1" lang="en-US" altLang="zh-CN" sz="2296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FF0000"/>
                </a:solidFill>
                <a:latin typeface="+mn-lt"/>
              </a:rPr>
              <a:t>, </a:t>
            </a:r>
            <a:r>
              <a:rPr kumimoji="1" lang="en-US" altLang="zh-CN" sz="2296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FF0000"/>
                </a:solidFill>
                <a:latin typeface="+mn-lt"/>
              </a:rPr>
              <a:t> ) </a:t>
            </a:r>
            <a:r>
              <a:rPr kumimoji="1" lang="en-US" altLang="zh-CN" sz="2296" dirty="0" err="1">
                <a:solidFill>
                  <a:srgbClr val="FF0000"/>
                </a:solidFill>
                <a:latin typeface="+mn-lt"/>
              </a:rPr>
              <a:t>const</a:t>
            </a:r>
            <a:r>
              <a:rPr kumimoji="1" lang="en-US" altLang="zh-CN" sz="2296" dirty="0">
                <a:solidFill>
                  <a:srgbClr val="FF0000"/>
                </a:solidFill>
                <a:latin typeface="+mn-lt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2296" dirty="0" err="1">
                <a:solidFill>
                  <a:srgbClr val="000000"/>
                </a:solidFill>
                <a:latin typeface="+mn-lt"/>
              </a:rPr>
              <a:t>IntTwoArray</a:t>
            </a: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( </a:t>
            </a:r>
            <a:r>
              <a:rPr kumimoji="1" lang="en-US" altLang="zh-CN" sz="229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, </a:t>
            </a:r>
            <a:r>
              <a:rPr kumimoji="1" lang="en-US" altLang="zh-CN" sz="229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 );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229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 getSize1() </a:t>
            </a:r>
            <a:r>
              <a:rPr kumimoji="1" lang="en-US" altLang="zh-CN" sz="2296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   { return size1; }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229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 getSize2() </a:t>
            </a:r>
            <a:r>
              <a:rPr kumimoji="1" lang="en-US" altLang="zh-CN" sz="2296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   { return size2; }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private: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229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 size1;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229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 size2;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229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* a;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296" dirty="0">
                <a:solidFill>
                  <a:srgbClr val="000000"/>
                </a:solidFill>
                <a:latin typeface="+mn-lt"/>
              </a:rPr>
              <a:t>};</a:t>
            </a:r>
            <a:endParaRPr kumimoji="1" lang="en-US" altLang="ko-KR" sz="2296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09573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72445"/>
              </p:ext>
            </p:extLst>
          </p:nvPr>
        </p:nvGraphicFramePr>
        <p:xfrm>
          <a:off x="6765349" y="4419600"/>
          <a:ext cx="1901289" cy="92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包装程序外壳对象" showAsIcon="1" r:id="rId3" imgW="1497960" imgH="711360" progId="Package">
                  <p:embed/>
                </p:oleObj>
              </mc:Choice>
              <mc:Fallback>
                <p:oleObj name="包装程序外壳对象" showAsIcon="1" r:id="rId3" imgW="149796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349" y="4419600"/>
                        <a:ext cx="1901289" cy="921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4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41310</TotalTime>
  <Words>805</Words>
  <Application>Microsoft Office PowerPoint</Application>
  <PresentationFormat>全屏显示(4:3)</PresentationFormat>
  <Paragraphs>307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Batang</vt:lpstr>
      <vt:lpstr>GungsuhChe</vt:lpstr>
      <vt:lpstr>黑体</vt:lpstr>
      <vt:lpstr>宋体</vt:lpstr>
      <vt:lpstr>新宋体</vt:lpstr>
      <vt:lpstr>幼圆</vt:lpstr>
      <vt:lpstr>Arial</vt:lpstr>
      <vt:lpstr>Comic Sans MS</vt:lpstr>
      <vt:lpstr>Georgia</vt:lpstr>
      <vt:lpstr>Tahoma</vt:lpstr>
      <vt:lpstr>Times New Roman</vt:lpstr>
      <vt:lpstr>中大模板</vt:lpstr>
      <vt:lpstr>包装程序外壳对象</vt:lpstr>
      <vt:lpstr>程序包</vt:lpstr>
      <vt:lpstr>Microsoft Word Picture</vt:lpstr>
      <vt:lpstr>期末复习</vt:lpstr>
      <vt:lpstr>引用问题</vt:lpstr>
      <vt:lpstr>引用问题</vt:lpstr>
      <vt:lpstr>The Convert Constructor and Implicit Type Conversion</vt:lpstr>
      <vt:lpstr>Constant 问题</vt:lpstr>
      <vt:lpstr>Using Constant Member Functions to Overload</vt:lpstr>
      <vt:lpstr>PowerPoint 演示文稿</vt:lpstr>
      <vt:lpstr>Overloading the Subscript Operator</vt:lpstr>
      <vt:lpstr>Overloading the Function Call Operator</vt:lpstr>
      <vt:lpstr>Increment and Decrement</vt:lpstr>
      <vt:lpstr>Increment and Decrement</vt:lpstr>
      <vt:lpstr>Type Conversion</vt:lpstr>
      <vt:lpstr>Type Conversion</vt:lpstr>
      <vt:lpstr>Object Creation Restricting</vt:lpstr>
      <vt:lpstr>公有派生与私有派生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FangjunHuang</dc:creator>
  <cp:lastModifiedBy>Administrator</cp:lastModifiedBy>
  <cp:revision>2241</cp:revision>
  <cp:lastPrinted>1601-01-01T00:00:00Z</cp:lastPrinted>
  <dcterms:created xsi:type="dcterms:W3CDTF">1601-01-01T00:00:00Z</dcterms:created>
  <dcterms:modified xsi:type="dcterms:W3CDTF">2017-06-23T02:55:35Z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