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1"/>
  </p:sldMasterIdLst>
  <p:notesMasterIdLst>
    <p:notesMasterId r:id="rId32"/>
  </p:notesMasterIdLst>
  <p:sldIdLst>
    <p:sldId id="656" r:id="rId2"/>
    <p:sldId id="616" r:id="rId3"/>
    <p:sldId id="618" r:id="rId4"/>
    <p:sldId id="617" r:id="rId5"/>
    <p:sldId id="619" r:id="rId6"/>
    <p:sldId id="620" r:id="rId7"/>
    <p:sldId id="621" r:id="rId8"/>
    <p:sldId id="660" r:id="rId9"/>
    <p:sldId id="661" r:id="rId10"/>
    <p:sldId id="624" r:id="rId11"/>
    <p:sldId id="629" r:id="rId12"/>
    <p:sldId id="576" r:id="rId13"/>
    <p:sldId id="630" r:id="rId14"/>
    <p:sldId id="580" r:id="rId15"/>
    <p:sldId id="599" r:id="rId16"/>
    <p:sldId id="690" r:id="rId17"/>
    <p:sldId id="709" r:id="rId18"/>
    <p:sldId id="584" r:id="rId19"/>
    <p:sldId id="585" r:id="rId20"/>
    <p:sldId id="654" r:id="rId21"/>
    <p:sldId id="587" r:id="rId22"/>
    <p:sldId id="588" r:id="rId23"/>
    <p:sldId id="780" r:id="rId24"/>
    <p:sldId id="781" r:id="rId25"/>
    <p:sldId id="782" r:id="rId26"/>
    <p:sldId id="783" r:id="rId27"/>
    <p:sldId id="784" r:id="rId28"/>
    <p:sldId id="760" r:id="rId29"/>
    <p:sldId id="761" r:id="rId30"/>
    <p:sldId id="763" r:id="rId31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20000"/>
      </a:spcBef>
      <a:spcAft>
        <a:spcPct val="0"/>
      </a:spcAft>
      <a:buChar char="•"/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har char="•"/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har char="•"/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har char="•"/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har char="•"/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CC3300"/>
    <a:srgbClr val="FF0000"/>
    <a:srgbClr val="3333FF"/>
    <a:srgbClr val="F4540C"/>
    <a:srgbClr val="4EE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7" autoAdjust="0"/>
    <p:restoredTop sz="96970" autoAdjust="0"/>
  </p:normalViewPr>
  <p:slideViewPr>
    <p:cSldViewPr>
      <p:cViewPr varScale="1">
        <p:scale>
          <a:sx n="112" d="100"/>
          <a:sy n="112" d="100"/>
        </p:scale>
        <p:origin x="157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kumimoji="1" sz="1200" b="0">
                <a:latin typeface="Tahom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kumimoji="1" sz="1200" b="0">
                <a:latin typeface="Tahom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kumimoji="1" sz="1200" b="0">
                <a:latin typeface="Tahom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kumimoji="1" sz="1200" b="0">
                <a:latin typeface="Tahoma" pitchFamily="34" charset="0"/>
              </a:defRPr>
            </a:lvl1pPr>
          </a:lstStyle>
          <a:p>
            <a:fld id="{B66482B6-65D3-4ABC-BB10-BC9FFC3EA5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44233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3BF18E-5122-4532-9B1F-DA4BFC17C74E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参见教材</a:t>
            </a:r>
            <a:r>
              <a:rPr lang="en-US" altLang="zh-CN"/>
              <a:t>5.2</a:t>
            </a:r>
            <a:r>
              <a:rPr lang="zh-CN" altLang="en-US"/>
              <a:t>、</a:t>
            </a:r>
            <a:r>
              <a:rPr lang="en-US" altLang="zh-CN"/>
              <a:t>5.3</a:t>
            </a:r>
            <a:r>
              <a:rPr lang="zh-CN" altLang="en-US"/>
              <a:t>、</a:t>
            </a:r>
            <a:r>
              <a:rPr lang="en-US" altLang="zh-CN"/>
              <a:t>5.4</a:t>
            </a:r>
            <a:r>
              <a:rPr lang="zh-CN" altLang="en-US"/>
              <a:t>、</a:t>
            </a:r>
            <a:r>
              <a:rPr lang="en-US" altLang="zh-CN"/>
              <a:t>5.5.3</a:t>
            </a:r>
            <a:r>
              <a:rPr lang="zh-CN" altLang="en-US"/>
              <a:t>、</a:t>
            </a:r>
            <a:r>
              <a:rPr lang="en-US" altLang="zh-CN"/>
              <a:t>8.4.6</a:t>
            </a:r>
            <a:r>
              <a:rPr lang="zh-CN" altLang="en-US"/>
              <a:t>节。</a:t>
            </a:r>
          </a:p>
        </p:txBody>
      </p:sp>
    </p:spTree>
    <p:extLst>
      <p:ext uri="{BB962C8B-B14F-4D97-AF65-F5344CB8AC3E}">
        <p14:creationId xmlns:p14="http://schemas.microsoft.com/office/powerpoint/2010/main" val="1042379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CFB59B-89AC-4A65-985E-2501CCC229CC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64434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4DC2CF-1BB9-4846-A887-E3568207253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8F7E55-6F52-4834-A371-B24342F2BE5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04813"/>
            <a:ext cx="2057400" cy="5721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04813"/>
            <a:ext cx="6019800" cy="57213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A9CFFF-D170-47C9-AABC-51733BA3F48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A9F407-69B4-4D08-82B0-106FCFE2710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EFB4D-39FE-421F-A72C-70ADD688BB5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41438"/>
            <a:ext cx="403860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3860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64BDB7-CDBF-406A-89FD-6A7CB11FB27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6D648B-4798-4E38-A67B-6C6BA030794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47F82D-641A-437D-8146-650FD0AC9CA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7FD827-DC02-4643-9183-9AFBBF650ED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857C28-F8DF-4C96-B627-D0011B86BA9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21C55E-1ACF-4989-8DA9-C8CA64FD453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43" name="Rectangle 7"/>
          <p:cNvSpPr>
            <a:spLocks noChangeArrowheads="1"/>
          </p:cNvSpPr>
          <p:nvPr userDrawn="1"/>
        </p:nvSpPr>
        <p:spPr bwMode="auto">
          <a:xfrm>
            <a:off x="684213" y="342900"/>
            <a:ext cx="7831137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404813"/>
            <a:ext cx="7848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229600" cy="478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495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400" b="0"/>
            </a:lvl1pPr>
          </a:lstStyle>
          <a:p>
            <a:endParaRPr lang="en-US" altLang="zh-CN"/>
          </a:p>
        </p:txBody>
      </p:sp>
      <p:sp>
        <p:nvSpPr>
          <p:cNvPr id="4495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 b="0"/>
            </a:lvl1pPr>
          </a:lstStyle>
          <a:p>
            <a:endParaRPr lang="en-US" altLang="zh-CN"/>
          </a:p>
        </p:txBody>
      </p:sp>
      <p:sp>
        <p:nvSpPr>
          <p:cNvPr id="4495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 b="0"/>
            </a:lvl1pPr>
          </a:lstStyle>
          <a:p>
            <a:fld id="{4CC174A5-B7E3-4596-A83A-19B984BC63D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989138"/>
            <a:ext cx="7772400" cy="1470025"/>
          </a:xfrm>
        </p:spPr>
        <p:txBody>
          <a:bodyPr/>
          <a:lstStyle/>
          <a:p>
            <a:r>
              <a:rPr lang="zh-CN" altLang="en-US" sz="4400" dirty="0" smtClean="0">
                <a:solidFill>
                  <a:srgbClr val="FF0000"/>
                </a:solidFill>
                <a:ea typeface="华文新魏" pitchFamily="2" charset="-122"/>
              </a:rPr>
              <a:t>数组与指针补充内容</a:t>
            </a:r>
            <a:endParaRPr lang="zh-CN" altLang="en-US" sz="4400" dirty="0">
              <a:solidFill>
                <a:srgbClr val="FF0000"/>
              </a:solidFill>
              <a:ea typeface="华文新魏" pitchFamily="2" charset="-122"/>
            </a:endParaRPr>
          </a:p>
        </p:txBody>
      </p:sp>
      <p:sp>
        <p:nvSpPr>
          <p:cNvPr id="465924" name="Text Box 4"/>
          <p:cNvSpPr txBox="1">
            <a:spLocks noChangeArrowheads="1"/>
          </p:cNvSpPr>
          <p:nvPr/>
        </p:nvSpPr>
        <p:spPr bwMode="auto">
          <a:xfrm>
            <a:off x="304800" y="6400800"/>
            <a:ext cx="48434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zh-CN" sz="1400">
                <a:solidFill>
                  <a:schemeClr val="tx2"/>
                </a:solidFill>
                <a:latin typeface="Tahoma" pitchFamily="34" charset="0"/>
              </a:rPr>
              <a:t>Sun Yat-sen University</a:t>
            </a:r>
          </a:p>
        </p:txBody>
      </p:sp>
      <p:sp>
        <p:nvSpPr>
          <p:cNvPr id="465925" name="Rectangle 5"/>
          <p:cNvSpPr>
            <a:spLocks noChangeArrowheads="1"/>
          </p:cNvSpPr>
          <p:nvPr/>
        </p:nvSpPr>
        <p:spPr bwMode="auto">
          <a:xfrm>
            <a:off x="395288" y="0"/>
            <a:ext cx="8280400" cy="14843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5C13-7F6F-4748-B737-0862E1ADF3A1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itchFamily="2" charset="-122"/>
              </a:rPr>
              <a:t>要</a:t>
            </a:r>
            <a:r>
              <a:rPr lang="zh-CN" altLang="en-US" dirty="0" smtClean="0">
                <a:latin typeface="宋体" pitchFamily="2" charset="-122"/>
              </a:rPr>
              <a:t>注意的问题</a:t>
            </a:r>
            <a:endParaRPr lang="zh-CN" altLang="en-US" dirty="0">
              <a:latin typeface="宋体" pitchFamily="2" charset="-122"/>
            </a:endParaRPr>
          </a:p>
        </p:txBody>
      </p:sp>
      <p:sp>
        <p:nvSpPr>
          <p:cNvPr id="399381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466725" y="1628775"/>
            <a:ext cx="8208963" cy="4340225"/>
          </a:xfrm>
          <a:noFill/>
          <a:ln/>
        </p:spPr>
        <p:txBody>
          <a:bodyPr/>
          <a:lstStyle/>
          <a:p>
            <a:pPr marL="609600" indent="-609600"/>
            <a:r>
              <a:rPr lang="zh-CN" altLang="en-US" sz="2800">
                <a:latin typeface="宋体" pitchFamily="2" charset="-122"/>
              </a:rPr>
              <a:t>指针变量的值可以改变，但指针常量的值不能改变</a:t>
            </a:r>
          </a:p>
          <a:p>
            <a:pPr marL="609600" indent="-609600">
              <a:buFontTx/>
              <a:buNone/>
            </a:pPr>
            <a:r>
              <a:rPr lang="zh-CN" altLang="en-US" sz="2800">
                <a:latin typeface="宋体" pitchFamily="2" charset="-122"/>
              </a:rPr>
              <a:t>    </a:t>
            </a:r>
            <a:r>
              <a:rPr lang="en-US" altLang="zh-CN" sz="2800">
                <a:latin typeface="宋体" pitchFamily="2" charset="-122"/>
              </a:rPr>
              <a:t>for( ; score &lt; score + 4; score</a:t>
            </a:r>
            <a:r>
              <a:rPr lang="en-US" altLang="zh-CN" sz="2800">
                <a:solidFill>
                  <a:srgbClr val="FF0000"/>
                </a:solidFill>
                <a:latin typeface="宋体" pitchFamily="2" charset="-122"/>
              </a:rPr>
              <a:t>++</a:t>
            </a:r>
            <a:r>
              <a:rPr lang="en-US" altLang="zh-CN" sz="2800">
                <a:latin typeface="宋体" pitchFamily="2" charset="-122"/>
              </a:rPr>
              <a:t> )</a:t>
            </a:r>
          </a:p>
          <a:p>
            <a:pPr marL="609600" indent="-609600">
              <a:buFontTx/>
              <a:buNone/>
            </a:pPr>
            <a:r>
              <a:rPr lang="en-US" altLang="zh-CN" sz="2800">
                <a:latin typeface="宋体" pitchFamily="2" charset="-122"/>
              </a:rPr>
              <a:t>	       cout &lt;&lt; *score  &lt;&lt; " ";</a:t>
            </a:r>
          </a:p>
          <a:p>
            <a:pPr marL="609600" indent="-609600">
              <a:buFontTx/>
              <a:buNone/>
            </a:pPr>
            <a:r>
              <a:rPr lang="en-US" altLang="zh-CN" sz="2800">
                <a:latin typeface="宋体" pitchFamily="2" charset="-122"/>
              </a:rPr>
              <a:t>   //</a:t>
            </a:r>
            <a:r>
              <a:rPr lang="zh-CN" altLang="en-US" sz="2800">
                <a:solidFill>
                  <a:srgbClr val="FF0000"/>
                </a:solidFill>
                <a:latin typeface="宋体" pitchFamily="2" charset="-122"/>
              </a:rPr>
              <a:t>错误</a:t>
            </a:r>
            <a:r>
              <a:rPr lang="zh-CN" altLang="en-US" sz="2800">
                <a:latin typeface="宋体" pitchFamily="2" charset="-122"/>
              </a:rPr>
              <a:t>，</a:t>
            </a:r>
            <a:r>
              <a:rPr lang="en-US" altLang="zh-CN" sz="2800">
                <a:latin typeface="宋体" pitchFamily="2" charset="-122"/>
              </a:rPr>
              <a:t>score</a:t>
            </a:r>
            <a:r>
              <a:rPr lang="zh-CN" altLang="en-US" sz="2800">
                <a:latin typeface="宋体" pitchFamily="2" charset="-122"/>
              </a:rPr>
              <a:t>是指针常量，其值不能改变</a:t>
            </a:r>
          </a:p>
          <a:p>
            <a:pPr marL="609600" indent="-609600">
              <a:buFontTx/>
              <a:buNone/>
            </a:pPr>
            <a:endParaRPr lang="en-US" altLang="zh-CN" sz="280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592-BAB1-41D1-9D1B-AC52906970B9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数组作函数参数 </a:t>
            </a:r>
          </a:p>
        </p:txBody>
      </p:sp>
      <p:sp>
        <p:nvSpPr>
          <p:cNvPr id="404486" name="Text Box 6"/>
          <p:cNvSpPr txBox="1">
            <a:spLocks noChangeArrowheads="1"/>
          </p:cNvSpPr>
          <p:nvPr/>
        </p:nvSpPr>
        <p:spPr bwMode="auto">
          <a:xfrm>
            <a:off x="468313" y="1557338"/>
            <a:ext cx="3889375" cy="44831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ahoma" pitchFamily="34" charset="0"/>
              </a:rPr>
              <a:t>main()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ahoma" pitchFamily="34" charset="0"/>
              </a:rPr>
              <a:t>{ 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ahoma" pitchFamily="34" charset="0"/>
              </a:rPr>
              <a:t>     int array[10];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ahoma" pitchFamily="34" charset="0"/>
              </a:rPr>
              <a:t>           : 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ahoma" pitchFamily="34" charset="0"/>
              </a:rPr>
              <a:t>     f(array,10); 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ahoma" pitchFamily="34" charset="0"/>
              </a:rPr>
              <a:t>           :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ahoma" pitchFamily="34" charset="0"/>
              </a:rPr>
              <a:t>}</a:t>
            </a:r>
          </a:p>
          <a:p>
            <a:pPr algn="l">
              <a:spcBef>
                <a:spcPct val="0"/>
              </a:spcBef>
              <a:buFontTx/>
              <a:buNone/>
            </a:pPr>
            <a:endParaRPr lang="en-US" altLang="zh-CN" sz="2400">
              <a:latin typeface="Tahoma" pitchFamily="34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ahoma" pitchFamily="34" charset="0"/>
              </a:rPr>
              <a:t> f( int </a:t>
            </a:r>
            <a:r>
              <a:rPr lang="en-US" altLang="zh-CN" sz="2400">
                <a:solidFill>
                  <a:srgbClr val="FF0000"/>
                </a:solidFill>
                <a:latin typeface="Tahoma" pitchFamily="34" charset="0"/>
              </a:rPr>
              <a:t>arr[]</a:t>
            </a:r>
            <a:r>
              <a:rPr lang="en-US" altLang="zh-CN" sz="2400">
                <a:latin typeface="Tahoma" pitchFamily="34" charset="0"/>
              </a:rPr>
              <a:t>, int n)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ahoma" pitchFamily="34" charset="0"/>
              </a:rPr>
              <a:t>{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ahoma" pitchFamily="34" charset="0"/>
              </a:rPr>
              <a:t>      arr[k]=</a:t>
            </a:r>
            <a:r>
              <a:rPr lang="en-US" altLang="zh-CN" sz="2400">
                <a:latin typeface="Times New Roman"/>
              </a:rPr>
              <a:t>…</a:t>
            </a:r>
            <a:r>
              <a:rPr lang="en-US" altLang="zh-CN" sz="2400">
                <a:latin typeface="Tahoma" pitchFamily="34" charset="0"/>
              </a:rPr>
              <a:t>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ahoma" pitchFamily="34" charset="0"/>
              </a:rPr>
              <a:t>}</a:t>
            </a:r>
            <a:endParaRPr lang="en-US" altLang="zh-CN" sz="2000">
              <a:latin typeface="Courier New" pitchFamily="49" charset="0"/>
            </a:endParaRPr>
          </a:p>
        </p:txBody>
      </p:sp>
      <p:sp>
        <p:nvSpPr>
          <p:cNvPr id="404487" name="Text Box 7"/>
          <p:cNvSpPr txBox="1">
            <a:spLocks noChangeArrowheads="1"/>
          </p:cNvSpPr>
          <p:nvPr/>
        </p:nvSpPr>
        <p:spPr bwMode="auto">
          <a:xfrm>
            <a:off x="4787900" y="1557338"/>
            <a:ext cx="3889375" cy="44831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ahoma" pitchFamily="34" charset="0"/>
              </a:rPr>
              <a:t>main()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ahoma" pitchFamily="34" charset="0"/>
              </a:rPr>
              <a:t>{ 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ahoma" pitchFamily="34" charset="0"/>
              </a:rPr>
              <a:t>     int array[10];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ahoma" pitchFamily="34" charset="0"/>
              </a:rPr>
              <a:t>           : 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ahoma" pitchFamily="34" charset="0"/>
              </a:rPr>
              <a:t>     f(array,10); 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ahoma" pitchFamily="34" charset="0"/>
              </a:rPr>
              <a:t>           :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ahoma" pitchFamily="34" charset="0"/>
              </a:rPr>
              <a:t>}</a:t>
            </a:r>
          </a:p>
          <a:p>
            <a:pPr algn="l">
              <a:spcBef>
                <a:spcPct val="0"/>
              </a:spcBef>
              <a:buFontTx/>
              <a:buNone/>
            </a:pPr>
            <a:endParaRPr lang="en-US" altLang="zh-CN" sz="2400">
              <a:latin typeface="Tahoma" pitchFamily="34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ahoma" pitchFamily="34" charset="0"/>
              </a:rPr>
              <a:t> f( int </a:t>
            </a:r>
            <a:r>
              <a:rPr lang="en-US" altLang="zh-CN" sz="2400">
                <a:solidFill>
                  <a:srgbClr val="FF0000"/>
                </a:solidFill>
                <a:latin typeface="Tahoma" pitchFamily="34" charset="0"/>
              </a:rPr>
              <a:t>*arr</a:t>
            </a:r>
            <a:r>
              <a:rPr lang="en-US" altLang="zh-CN" sz="2400">
                <a:latin typeface="Tahoma" pitchFamily="34" charset="0"/>
              </a:rPr>
              <a:t>, int n)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ahoma" pitchFamily="34" charset="0"/>
              </a:rPr>
              <a:t>{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ahoma" pitchFamily="34" charset="0"/>
              </a:rPr>
              <a:t>       </a:t>
            </a:r>
            <a:r>
              <a:rPr lang="en-US" altLang="zh-CN" sz="2400"/>
              <a:t>arr[k]=…;</a:t>
            </a:r>
            <a:endParaRPr lang="en-US" altLang="zh-CN" sz="2400">
              <a:latin typeface="Tahoma" pitchFamily="34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ahoma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A4D4-E9C0-4062-AEAB-B70C9981C4C8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itchFamily="2" charset="-122"/>
              </a:rPr>
              <a:t>用数组名作函数参数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12875"/>
            <a:ext cx="7920037" cy="453707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宋体" pitchFamily="2" charset="-122"/>
              </a:rPr>
              <a:t>实参数组名代表该数组首元素的地址，而形参是用来接收从实参传递过来的数组首元素的地址，因此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形参是一个指针变量</a:t>
            </a:r>
            <a:r>
              <a:rPr lang="zh-CN" altLang="en-US" dirty="0">
                <a:latin typeface="宋体" pitchFamily="2" charset="-122"/>
              </a:rPr>
              <a:t>。上面左边例子，虽然用类似数组的形式定义</a:t>
            </a:r>
            <a:r>
              <a:rPr lang="en-US" altLang="zh-CN" dirty="0" err="1">
                <a:latin typeface="宋体" pitchFamily="2" charset="-122"/>
              </a:rPr>
              <a:t>arr</a:t>
            </a:r>
            <a:r>
              <a:rPr lang="zh-CN" altLang="en-US" dirty="0">
                <a:latin typeface="宋体" pitchFamily="2" charset="-122"/>
              </a:rPr>
              <a:t>，但</a:t>
            </a:r>
            <a:r>
              <a:rPr lang="en-US" altLang="zh-CN" dirty="0" err="1">
                <a:latin typeface="宋体" pitchFamily="2" charset="-122"/>
              </a:rPr>
              <a:t>arr</a:t>
            </a:r>
            <a:r>
              <a:rPr lang="zh-CN" altLang="en-US" dirty="0">
                <a:latin typeface="宋体" pitchFamily="2" charset="-122"/>
              </a:rPr>
              <a:t>是一个指针变量，而不是指针常量。它与主调函数中的数组名</a:t>
            </a:r>
            <a:r>
              <a:rPr lang="en-US" altLang="zh-CN" dirty="0">
                <a:latin typeface="宋体" pitchFamily="2" charset="-122"/>
              </a:rPr>
              <a:t>array</a:t>
            </a:r>
            <a:r>
              <a:rPr lang="zh-CN" altLang="en-US" dirty="0">
                <a:latin typeface="宋体" pitchFamily="2" charset="-122"/>
              </a:rPr>
              <a:t>不同，</a:t>
            </a:r>
            <a:r>
              <a:rPr lang="en-US" altLang="zh-CN" dirty="0">
                <a:latin typeface="宋体" pitchFamily="2" charset="-122"/>
              </a:rPr>
              <a:t>array</a:t>
            </a:r>
            <a:r>
              <a:rPr lang="zh-CN" altLang="en-US" dirty="0">
                <a:latin typeface="宋体" pitchFamily="2" charset="-122"/>
              </a:rPr>
              <a:t>是指针常量。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8762-28F2-417C-8387-5D80BEEB48EA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itchFamily="2" charset="-122"/>
              </a:rPr>
              <a:t>用数组名作函数参数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5900"/>
            <a:ext cx="8280400" cy="4679950"/>
          </a:xfrm>
        </p:spPr>
        <p:txBody>
          <a:bodyPr/>
          <a:lstStyle/>
          <a:p>
            <a:pPr>
              <a:lnSpc>
                <a:spcPct val="135000"/>
              </a:lnSpc>
            </a:pPr>
            <a:r>
              <a:rPr lang="zh-CN" altLang="en-US" sz="2600">
                <a:latin typeface="宋体" pitchFamily="2" charset="-122"/>
              </a:rPr>
              <a:t>形参</a:t>
            </a:r>
            <a:r>
              <a:rPr lang="en-US" altLang="zh-CN" sz="2600">
                <a:latin typeface="宋体" pitchFamily="2" charset="-122"/>
              </a:rPr>
              <a:t>arr</a:t>
            </a:r>
            <a:r>
              <a:rPr lang="zh-CN" altLang="en-US" sz="2600">
                <a:latin typeface="宋体" pitchFamily="2" charset="-122"/>
              </a:rPr>
              <a:t>是指针变量，因此可以直接把它定义为指针变量（右边例子）。上面左右例子是</a:t>
            </a:r>
            <a:r>
              <a:rPr lang="zh-CN" altLang="en-US" sz="2600">
                <a:solidFill>
                  <a:srgbClr val="FF0000"/>
                </a:solidFill>
                <a:latin typeface="宋体" pitchFamily="2" charset="-122"/>
              </a:rPr>
              <a:t>等价</a:t>
            </a:r>
            <a:r>
              <a:rPr lang="zh-CN" altLang="en-US" sz="2600">
                <a:latin typeface="宋体" pitchFamily="2" charset="-122"/>
              </a:rPr>
              <a:t>的。实际上，比较熟练的专业人员一般采用右边的写法。 </a:t>
            </a:r>
          </a:p>
          <a:p>
            <a:pPr>
              <a:lnSpc>
                <a:spcPct val="135000"/>
              </a:lnSpc>
            </a:pPr>
            <a:r>
              <a:rPr lang="zh-CN" altLang="en-US" sz="2600">
                <a:latin typeface="宋体" pitchFamily="2" charset="-122"/>
              </a:rPr>
              <a:t>在函数调用开始时，形参</a:t>
            </a:r>
            <a:r>
              <a:rPr lang="en-US" altLang="zh-CN" sz="2600">
                <a:latin typeface="宋体" pitchFamily="2" charset="-122"/>
              </a:rPr>
              <a:t>arr</a:t>
            </a:r>
            <a:r>
              <a:rPr lang="zh-CN" altLang="en-US" sz="2600">
                <a:latin typeface="宋体" pitchFamily="2" charset="-122"/>
              </a:rPr>
              <a:t>的值等于实参数组起始地址。所以</a:t>
            </a:r>
            <a:r>
              <a:rPr lang="en-US" altLang="zh-CN" sz="2600">
                <a:latin typeface="宋体" pitchFamily="2" charset="-122"/>
              </a:rPr>
              <a:t>arr+i</a:t>
            </a:r>
            <a:r>
              <a:rPr lang="zh-CN" altLang="en-US" sz="2600">
                <a:latin typeface="宋体" pitchFamily="2" charset="-122"/>
              </a:rPr>
              <a:t>指向</a:t>
            </a:r>
            <a:r>
              <a:rPr lang="en-US" altLang="zh-CN" sz="2600">
                <a:latin typeface="宋体" pitchFamily="2" charset="-122"/>
              </a:rPr>
              <a:t>array[i]</a:t>
            </a:r>
            <a:r>
              <a:rPr lang="zh-CN" altLang="en-US" sz="2600">
                <a:latin typeface="宋体" pitchFamily="2" charset="-122"/>
              </a:rPr>
              <a:t>，*</a:t>
            </a:r>
            <a:r>
              <a:rPr lang="en-US" altLang="zh-CN" sz="2600">
                <a:latin typeface="宋体" pitchFamily="2" charset="-122"/>
              </a:rPr>
              <a:t>(arr+i)</a:t>
            </a:r>
            <a:r>
              <a:rPr lang="zh-CN" altLang="en-US" sz="2600">
                <a:latin typeface="宋体" pitchFamily="2" charset="-122"/>
              </a:rPr>
              <a:t>与</a:t>
            </a:r>
            <a:r>
              <a:rPr lang="en-US" altLang="zh-CN" sz="2600">
                <a:latin typeface="宋体" pitchFamily="2" charset="-122"/>
              </a:rPr>
              <a:t>array[i]</a:t>
            </a:r>
            <a:r>
              <a:rPr lang="zh-CN" altLang="en-US" sz="2600">
                <a:latin typeface="宋体" pitchFamily="2" charset="-122"/>
              </a:rPr>
              <a:t>等价。但既然</a:t>
            </a:r>
            <a:r>
              <a:rPr lang="en-US" altLang="zh-CN" sz="2600">
                <a:latin typeface="宋体" pitchFamily="2" charset="-122"/>
              </a:rPr>
              <a:t>arr</a:t>
            </a:r>
            <a:r>
              <a:rPr lang="zh-CN" altLang="en-US" sz="2600">
                <a:latin typeface="宋体" pitchFamily="2" charset="-122"/>
              </a:rPr>
              <a:t>是指针变量，则在函数执行期间，它的值可以被修改。</a:t>
            </a:r>
            <a:endParaRPr lang="zh-CN" altLang="en-US" sz="260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84025-FC73-48FF-B572-6B382ECDF536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itchFamily="2" charset="-122"/>
              </a:rPr>
              <a:t>数组有什么不好的地方？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84313"/>
            <a:ext cx="8208963" cy="3889375"/>
          </a:xfrm>
        </p:spPr>
        <p:txBody>
          <a:bodyPr/>
          <a:lstStyle/>
          <a:p>
            <a:pPr>
              <a:lnSpc>
                <a:spcPct val="130000"/>
              </a:lnSpc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宋体" pitchFamily="2" charset="-122"/>
              </a:rPr>
              <a:t>A</a:t>
            </a:r>
            <a:r>
              <a:rPr lang="en-US" altLang="zh-CN" sz="2800">
                <a:latin typeface="宋体" pitchFamily="2" charset="-122"/>
              </a:rPr>
              <a:t>:</a:t>
            </a:r>
            <a:r>
              <a:rPr lang="zh-CN" altLang="en-US" sz="2800">
                <a:latin typeface="宋体" pitchFamily="2" charset="-122"/>
              </a:rPr>
              <a:t>数组的长度必须在定义的时候就给定。有些场合我们会发现：只有在程序运行时才知道长度。</a:t>
            </a:r>
          </a:p>
          <a:p>
            <a:pPr algn="ctr">
              <a:lnSpc>
                <a:spcPct val="130000"/>
              </a:lnSpc>
              <a:buFontTx/>
              <a:buNone/>
            </a:pPr>
            <a:r>
              <a:rPr lang="zh-CN" altLang="en-US" sz="2800">
                <a:latin typeface="宋体" pitchFamily="2" charset="-122"/>
              </a:rPr>
              <a:t>这时候就需要</a:t>
            </a:r>
            <a:r>
              <a:rPr lang="zh-CN" altLang="en-US" sz="2800">
                <a:solidFill>
                  <a:srgbClr val="FF0000"/>
                </a:solidFill>
                <a:latin typeface="宋体" pitchFamily="2" charset="-122"/>
              </a:rPr>
              <a:t>动态分配内存空间</a:t>
            </a:r>
            <a:r>
              <a:rPr lang="zh-CN" altLang="en-US" sz="2800">
                <a:latin typeface="宋体" pitchFamily="2" charset="-122"/>
              </a:rPr>
              <a:t>。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zh-CN" altLang="en-US" sz="2800" b="0">
                <a:latin typeface="Courier New" pitchFamily="49" charset="0"/>
                <a:ea typeface="隶书" pitchFamily="49" charset="-122"/>
              </a:rPr>
              <a:t>　　　　　</a:t>
            </a:r>
          </a:p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FF0000"/>
                </a:solidFill>
                <a:latin typeface="Courier New" pitchFamily="49" charset="0"/>
                <a:ea typeface="隶书" pitchFamily="49" charset="-122"/>
              </a:rPr>
              <a:t>new</a:t>
            </a:r>
            <a:r>
              <a:rPr lang="en-US" altLang="zh-CN" sz="2800">
                <a:latin typeface="Courier New" pitchFamily="49" charset="0"/>
                <a:ea typeface="隶书" pitchFamily="49" charset="-122"/>
              </a:rPr>
              <a:t> </a:t>
            </a:r>
            <a:r>
              <a:rPr lang="zh-CN" altLang="en-US" sz="2800">
                <a:latin typeface="Courier New" pitchFamily="49" charset="0"/>
                <a:ea typeface="隶书" pitchFamily="49" charset="-122"/>
              </a:rPr>
              <a:t>和 </a:t>
            </a:r>
            <a:r>
              <a:rPr lang="en-US" altLang="zh-CN" sz="2800">
                <a:solidFill>
                  <a:srgbClr val="FF0000"/>
                </a:solidFill>
                <a:latin typeface="Courier New" pitchFamily="49" charset="0"/>
                <a:ea typeface="隶书" pitchFamily="49" charset="-122"/>
              </a:rPr>
              <a:t>delete</a:t>
            </a:r>
          </a:p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FF0000"/>
                </a:solidFill>
                <a:latin typeface="Courier New" pitchFamily="49" charset="0"/>
                <a:ea typeface="隶书" pitchFamily="49" charset="-122"/>
              </a:rPr>
              <a:t>malloc</a:t>
            </a:r>
            <a:r>
              <a:rPr lang="en-US" altLang="zh-CN" sz="2800">
                <a:latin typeface="Courier New" pitchFamily="49" charset="0"/>
                <a:ea typeface="隶书" pitchFamily="49" charset="-122"/>
              </a:rPr>
              <a:t> </a:t>
            </a:r>
            <a:r>
              <a:rPr lang="zh-CN" altLang="en-US" sz="2800">
                <a:latin typeface="Courier New" pitchFamily="49" charset="0"/>
                <a:ea typeface="隶书" pitchFamily="49" charset="-122"/>
              </a:rPr>
              <a:t>和 </a:t>
            </a:r>
            <a:r>
              <a:rPr lang="en-US" altLang="zh-CN" sz="2800">
                <a:solidFill>
                  <a:srgbClr val="FF0000"/>
                </a:solidFill>
                <a:latin typeface="Courier New" pitchFamily="49" charset="0"/>
                <a:ea typeface="隶书" pitchFamily="49" charset="-122"/>
              </a:rPr>
              <a:t>free</a:t>
            </a:r>
          </a:p>
          <a:p>
            <a:pPr>
              <a:lnSpc>
                <a:spcPct val="130000"/>
              </a:lnSpc>
              <a:buFontTx/>
              <a:buNone/>
            </a:pPr>
            <a:endParaRPr lang="en-US" altLang="zh-CN" sz="280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936B2-2606-4BED-BF60-07C0971B5F97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itchFamily="2" charset="-122"/>
              </a:rPr>
              <a:t>使用</a:t>
            </a:r>
            <a:r>
              <a:rPr lang="en-US" altLang="zh-CN">
                <a:latin typeface="宋体" pitchFamily="2" charset="-122"/>
              </a:rPr>
              <a:t>new</a:t>
            </a:r>
            <a:r>
              <a:rPr lang="zh-CN" altLang="en-US">
                <a:latin typeface="宋体" pitchFamily="2" charset="-122"/>
              </a:rPr>
              <a:t>和</a:t>
            </a:r>
            <a:r>
              <a:rPr lang="en-US" altLang="zh-CN">
                <a:latin typeface="宋体" pitchFamily="2" charset="-122"/>
              </a:rPr>
              <a:t>delete</a:t>
            </a:r>
          </a:p>
        </p:txBody>
      </p:sp>
      <p:sp>
        <p:nvSpPr>
          <p:cNvPr id="373763" name="Text Box 3"/>
          <p:cNvSpPr txBox="1">
            <a:spLocks noChangeArrowheads="1"/>
          </p:cNvSpPr>
          <p:nvPr/>
        </p:nvSpPr>
        <p:spPr bwMode="auto">
          <a:xfrm>
            <a:off x="1219200" y="2133600"/>
            <a:ext cx="762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373764" name="Text Box 4"/>
          <p:cNvSpPr txBox="1">
            <a:spLocks noChangeArrowheads="1"/>
          </p:cNvSpPr>
          <p:nvPr/>
        </p:nvSpPr>
        <p:spPr bwMode="auto">
          <a:xfrm>
            <a:off x="838200" y="2209800"/>
            <a:ext cx="739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373765" name="Text Box 5"/>
          <p:cNvSpPr txBox="1">
            <a:spLocks noChangeArrowheads="1"/>
          </p:cNvSpPr>
          <p:nvPr/>
        </p:nvSpPr>
        <p:spPr bwMode="auto">
          <a:xfrm>
            <a:off x="539750" y="1412875"/>
            <a:ext cx="8064500" cy="4770438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dirty="0" err="1">
                <a:latin typeface="Tahoma" pitchFamily="34" charset="0"/>
              </a:rPr>
              <a:t>int</a:t>
            </a:r>
            <a:r>
              <a:rPr kumimoji="1" lang="en-US" altLang="zh-CN" dirty="0">
                <a:latin typeface="Tahoma" pitchFamily="34" charset="0"/>
              </a:rPr>
              <a:t> *p;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dirty="0" err="1">
                <a:latin typeface="Tahoma" pitchFamily="34" charset="0"/>
              </a:rPr>
              <a:t>int</a:t>
            </a:r>
            <a:r>
              <a:rPr kumimoji="1" lang="en-US" altLang="zh-CN" dirty="0">
                <a:latin typeface="Tahoma" pitchFamily="34" charset="0"/>
              </a:rPr>
              <a:t> Length, </a:t>
            </a:r>
            <a:r>
              <a:rPr kumimoji="1" lang="en-US" altLang="zh-CN" dirty="0" err="1">
                <a:latin typeface="Tahoma" pitchFamily="34" charset="0"/>
              </a:rPr>
              <a:t>i</a:t>
            </a:r>
            <a:r>
              <a:rPr kumimoji="1" lang="en-US" altLang="zh-CN" dirty="0">
                <a:latin typeface="Tahoma" pitchFamily="34" charset="0"/>
              </a:rPr>
              <a:t>;</a:t>
            </a:r>
          </a:p>
          <a:p>
            <a:pPr algn="l">
              <a:spcBef>
                <a:spcPct val="0"/>
              </a:spcBef>
              <a:buFontTx/>
              <a:buNone/>
            </a:pPr>
            <a:endParaRPr kumimoji="1" lang="en-US" altLang="zh-CN" dirty="0">
              <a:latin typeface="Tahoma" pitchFamily="34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dirty="0" err="1">
                <a:latin typeface="Tahoma" pitchFamily="34" charset="0"/>
              </a:rPr>
              <a:t>cout</a:t>
            </a:r>
            <a:r>
              <a:rPr kumimoji="1" lang="en-US" altLang="zh-CN" dirty="0">
                <a:latin typeface="Tahoma" pitchFamily="34" charset="0"/>
              </a:rPr>
              <a:t> &lt;&lt; "Enter the </a:t>
            </a:r>
            <a:r>
              <a:rPr kumimoji="1" lang="en-US" altLang="zh-CN" dirty="0" smtClean="0">
                <a:latin typeface="Tahoma" pitchFamily="34" charset="0"/>
              </a:rPr>
              <a:t>length </a:t>
            </a:r>
            <a:r>
              <a:rPr kumimoji="1" lang="en-US" altLang="zh-CN" dirty="0">
                <a:latin typeface="Tahoma" pitchFamily="34" charset="0"/>
              </a:rPr>
              <a:t>you want: ";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dirty="0" err="1">
                <a:latin typeface="Tahoma" pitchFamily="34" charset="0"/>
              </a:rPr>
              <a:t>cin</a:t>
            </a:r>
            <a:r>
              <a:rPr kumimoji="1" lang="en-US" altLang="zh-CN" dirty="0">
                <a:latin typeface="Tahoma" pitchFamily="34" charset="0"/>
              </a:rPr>
              <a:t> &gt;&gt; Length;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dirty="0">
                <a:latin typeface="Tahoma" pitchFamily="34" charset="0"/>
              </a:rPr>
              <a:t>p =</a:t>
            </a:r>
            <a:r>
              <a:rPr kumimoji="1" lang="en-US" altLang="zh-CN" dirty="0">
                <a:solidFill>
                  <a:schemeClr val="hlink"/>
                </a:solidFill>
                <a:latin typeface="Tahoma" pitchFamily="34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Tahoma" pitchFamily="34" charset="0"/>
              </a:rPr>
              <a:t>new</a:t>
            </a:r>
            <a:r>
              <a:rPr kumimoji="1" lang="en-US" altLang="zh-CN" dirty="0">
                <a:solidFill>
                  <a:schemeClr val="hlink"/>
                </a:solidFill>
                <a:latin typeface="Tahoma" pitchFamily="34" charset="0"/>
              </a:rPr>
              <a:t> </a:t>
            </a:r>
            <a:r>
              <a:rPr kumimoji="1" lang="en-US" altLang="zh-CN" dirty="0" err="1">
                <a:latin typeface="Tahoma" pitchFamily="34" charset="0"/>
              </a:rPr>
              <a:t>int</a:t>
            </a:r>
            <a:r>
              <a:rPr kumimoji="1" lang="en-US" altLang="zh-CN" dirty="0">
                <a:latin typeface="Tahoma" pitchFamily="34" charset="0"/>
              </a:rPr>
              <a:t>[ Length ];  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dirty="0">
                <a:latin typeface="Tahoma" pitchFamily="34" charset="0"/>
              </a:rPr>
              <a:t>	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dirty="0" err="1">
                <a:latin typeface="Tahoma" pitchFamily="34" charset="0"/>
              </a:rPr>
              <a:t>cout</a:t>
            </a:r>
            <a:r>
              <a:rPr kumimoji="1" lang="en-US" altLang="zh-CN" dirty="0">
                <a:latin typeface="Tahoma" pitchFamily="34" charset="0"/>
              </a:rPr>
              <a:t> &lt;&lt; "Enter a[0]~a[" &lt;&lt; Length-1 &lt;&lt; "]:" &lt;&lt; </a:t>
            </a:r>
            <a:r>
              <a:rPr kumimoji="1" lang="en-US" altLang="zh-CN" dirty="0" err="1">
                <a:latin typeface="Tahoma" pitchFamily="34" charset="0"/>
              </a:rPr>
              <a:t>endl</a:t>
            </a:r>
            <a:r>
              <a:rPr kumimoji="1" lang="en-US" altLang="zh-CN" dirty="0">
                <a:latin typeface="Tahoma" pitchFamily="34" charset="0"/>
              </a:rPr>
              <a:t>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dirty="0">
                <a:latin typeface="Tahoma" pitchFamily="34" charset="0"/>
              </a:rPr>
              <a:t>for( </a:t>
            </a:r>
            <a:r>
              <a:rPr kumimoji="1" lang="en-US" altLang="zh-CN" dirty="0" err="1">
                <a:latin typeface="Tahoma" pitchFamily="34" charset="0"/>
              </a:rPr>
              <a:t>i</a:t>
            </a:r>
            <a:r>
              <a:rPr kumimoji="1" lang="en-US" altLang="zh-CN" dirty="0">
                <a:latin typeface="Tahoma" pitchFamily="34" charset="0"/>
              </a:rPr>
              <a:t> = 0 ; </a:t>
            </a:r>
            <a:r>
              <a:rPr kumimoji="1" lang="en-US" altLang="zh-CN" dirty="0" err="1">
                <a:latin typeface="Tahoma" pitchFamily="34" charset="0"/>
              </a:rPr>
              <a:t>i</a:t>
            </a:r>
            <a:r>
              <a:rPr kumimoji="1" lang="en-US" altLang="zh-CN" dirty="0">
                <a:latin typeface="Tahoma" pitchFamily="34" charset="0"/>
              </a:rPr>
              <a:t> &lt; Length; </a:t>
            </a:r>
            <a:r>
              <a:rPr kumimoji="1" lang="en-US" altLang="zh-CN" dirty="0" err="1">
                <a:latin typeface="Tahoma" pitchFamily="34" charset="0"/>
              </a:rPr>
              <a:t>i</a:t>
            </a:r>
            <a:r>
              <a:rPr kumimoji="1" lang="en-US" altLang="zh-CN" dirty="0">
                <a:latin typeface="Tahoma" pitchFamily="34" charset="0"/>
              </a:rPr>
              <a:t>++ )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dirty="0">
                <a:latin typeface="Tahoma" pitchFamily="34" charset="0"/>
              </a:rPr>
              <a:t>    </a:t>
            </a:r>
            <a:r>
              <a:rPr kumimoji="1" lang="en-US" altLang="zh-CN" dirty="0" err="1">
                <a:latin typeface="Tahoma" pitchFamily="34" charset="0"/>
              </a:rPr>
              <a:t>cin</a:t>
            </a:r>
            <a:r>
              <a:rPr kumimoji="1" lang="en-US" altLang="zh-CN" dirty="0">
                <a:latin typeface="Tahoma" pitchFamily="34" charset="0"/>
              </a:rPr>
              <a:t> &gt;&gt; *(</a:t>
            </a:r>
            <a:r>
              <a:rPr kumimoji="1" lang="en-US" altLang="zh-CN" dirty="0" err="1">
                <a:latin typeface="Tahoma" pitchFamily="34" charset="0"/>
              </a:rPr>
              <a:t>p+i</a:t>
            </a:r>
            <a:r>
              <a:rPr kumimoji="1" lang="en-US" altLang="zh-CN" dirty="0">
                <a:latin typeface="Tahoma" pitchFamily="34" charset="0"/>
              </a:rPr>
              <a:t>);</a:t>
            </a:r>
          </a:p>
          <a:p>
            <a:pPr algn="l">
              <a:spcBef>
                <a:spcPct val="0"/>
              </a:spcBef>
              <a:buFontTx/>
              <a:buNone/>
            </a:pPr>
            <a:endParaRPr kumimoji="1" lang="en-US" altLang="zh-CN" dirty="0">
              <a:latin typeface="Tahoma" pitchFamily="34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dirty="0">
                <a:latin typeface="Tahoma" pitchFamily="34" charset="0"/>
              </a:rPr>
              <a:t>inv( p , Length );</a:t>
            </a:r>
          </a:p>
          <a:p>
            <a:pPr algn="l">
              <a:spcBef>
                <a:spcPct val="0"/>
              </a:spcBef>
              <a:buFontTx/>
              <a:buNone/>
            </a:pPr>
            <a:endParaRPr kumimoji="1" lang="en-US" altLang="zh-CN" dirty="0">
              <a:latin typeface="Tahoma" pitchFamily="34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dirty="0">
                <a:latin typeface="Tahoma" pitchFamily="34" charset="0"/>
              </a:rPr>
              <a:t>for( </a:t>
            </a:r>
            <a:r>
              <a:rPr kumimoji="1" lang="en-US" altLang="zh-CN" dirty="0" err="1">
                <a:latin typeface="Tahoma" pitchFamily="34" charset="0"/>
              </a:rPr>
              <a:t>i</a:t>
            </a:r>
            <a:r>
              <a:rPr kumimoji="1" lang="en-US" altLang="zh-CN" dirty="0">
                <a:latin typeface="Tahoma" pitchFamily="34" charset="0"/>
              </a:rPr>
              <a:t> = 0 ; </a:t>
            </a:r>
            <a:r>
              <a:rPr kumimoji="1" lang="en-US" altLang="zh-CN" dirty="0" err="1">
                <a:latin typeface="Tahoma" pitchFamily="34" charset="0"/>
              </a:rPr>
              <a:t>i</a:t>
            </a:r>
            <a:r>
              <a:rPr kumimoji="1" lang="en-US" altLang="zh-CN" dirty="0">
                <a:latin typeface="Tahoma" pitchFamily="34" charset="0"/>
              </a:rPr>
              <a:t> &lt; Length; </a:t>
            </a:r>
            <a:r>
              <a:rPr kumimoji="1" lang="en-US" altLang="zh-CN" dirty="0" err="1">
                <a:latin typeface="Tahoma" pitchFamily="34" charset="0"/>
              </a:rPr>
              <a:t>i</a:t>
            </a:r>
            <a:r>
              <a:rPr kumimoji="1" lang="en-US" altLang="zh-CN" dirty="0">
                <a:latin typeface="Tahoma" pitchFamily="34" charset="0"/>
              </a:rPr>
              <a:t>++ )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dirty="0">
                <a:latin typeface="Tahoma" pitchFamily="34" charset="0"/>
              </a:rPr>
              <a:t>   </a:t>
            </a:r>
            <a:r>
              <a:rPr kumimoji="1" lang="en-US" altLang="zh-CN" dirty="0" err="1">
                <a:latin typeface="Tahoma" pitchFamily="34" charset="0"/>
              </a:rPr>
              <a:t>cout</a:t>
            </a:r>
            <a:r>
              <a:rPr kumimoji="1" lang="en-US" altLang="zh-CN" dirty="0">
                <a:latin typeface="Tahoma" pitchFamily="34" charset="0"/>
              </a:rPr>
              <a:t> &lt;&lt; *(</a:t>
            </a:r>
            <a:r>
              <a:rPr kumimoji="1" lang="en-US" altLang="zh-CN" dirty="0" err="1">
                <a:latin typeface="Tahoma" pitchFamily="34" charset="0"/>
              </a:rPr>
              <a:t>p+i</a:t>
            </a:r>
            <a:r>
              <a:rPr kumimoji="1" lang="en-US" altLang="zh-CN" dirty="0">
                <a:latin typeface="Tahoma" pitchFamily="34" charset="0"/>
              </a:rPr>
              <a:t>) &lt;&lt; " ";</a:t>
            </a:r>
          </a:p>
          <a:p>
            <a:pPr algn="l">
              <a:spcBef>
                <a:spcPct val="0"/>
              </a:spcBef>
              <a:buFontTx/>
              <a:buNone/>
            </a:pPr>
            <a:endParaRPr kumimoji="1" lang="en-US" altLang="zh-CN" dirty="0">
              <a:latin typeface="Tahoma" pitchFamily="34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dirty="0">
                <a:solidFill>
                  <a:srgbClr val="FF0000"/>
                </a:solidFill>
                <a:latin typeface="Tahoma" pitchFamily="34" charset="0"/>
              </a:rPr>
              <a:t>delete</a:t>
            </a:r>
            <a:r>
              <a:rPr kumimoji="1" lang="en-US" altLang="zh-CN" dirty="0">
                <a:latin typeface="Tahoma" pitchFamily="34" charset="0"/>
              </a:rPr>
              <a:t> </a:t>
            </a:r>
            <a:r>
              <a:rPr kumimoji="1" lang="en-US" altLang="zh-CN" dirty="0"/>
              <a:t>[]</a:t>
            </a:r>
            <a:r>
              <a:rPr kumimoji="1" lang="en-US" altLang="zh-CN" dirty="0">
                <a:latin typeface="Tahoma" pitchFamily="34" charset="0"/>
              </a:rPr>
              <a:t>p;                                                                  //</a:t>
            </a:r>
            <a:r>
              <a:rPr kumimoji="1" lang="zh-CN" altLang="en-US" dirty="0">
                <a:latin typeface="Tahoma" pitchFamily="34" charset="0"/>
              </a:rPr>
              <a:t>程序</a:t>
            </a:r>
            <a:r>
              <a:rPr kumimoji="1" lang="en-US" altLang="zh-CN" dirty="0">
                <a:latin typeface="Tahoma" pitchFamily="34" charset="0"/>
              </a:rPr>
              <a:t>14           </a:t>
            </a:r>
          </a:p>
        </p:txBody>
      </p:sp>
      <p:sp>
        <p:nvSpPr>
          <p:cNvPr id="373766" name="AutoShape 6"/>
          <p:cNvSpPr>
            <a:spLocks noChangeArrowheads="1"/>
          </p:cNvSpPr>
          <p:nvPr/>
        </p:nvSpPr>
        <p:spPr bwMode="auto">
          <a:xfrm>
            <a:off x="4500563" y="4581525"/>
            <a:ext cx="3816350" cy="6477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ahoma" pitchFamily="34" charset="0"/>
              </a:rPr>
              <a:t>new </a:t>
            </a:r>
            <a:r>
              <a:rPr kumimoji="1" lang="zh-CN" altLang="en-US" sz="2400">
                <a:latin typeface="Tahoma" pitchFamily="34" charset="0"/>
              </a:rPr>
              <a:t>数据类型</a:t>
            </a:r>
            <a:r>
              <a:rPr kumimoji="1" lang="en-US" altLang="zh-CN" sz="2400">
                <a:latin typeface="Tahoma" pitchFamily="34" charset="0"/>
              </a:rPr>
              <a:t>[</a:t>
            </a:r>
            <a:r>
              <a:rPr kumimoji="1" lang="zh-CN" altLang="en-US" sz="2400">
                <a:latin typeface="Tahoma" pitchFamily="34" charset="0"/>
              </a:rPr>
              <a:t>元素个数</a:t>
            </a:r>
            <a:r>
              <a:rPr kumimoji="1" lang="en-US" altLang="zh-CN" sz="2400">
                <a:latin typeface="Tahoma" pitchFamily="34" charset="0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8018-FE7F-4044-A77F-EA7B3C4B5053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itchFamily="2" charset="-122"/>
              </a:rPr>
              <a:t>也可仅动态分配一个变量</a:t>
            </a:r>
          </a:p>
        </p:txBody>
      </p:sp>
      <p:sp>
        <p:nvSpPr>
          <p:cNvPr id="513027" name="Text Box 3"/>
          <p:cNvSpPr txBox="1">
            <a:spLocks noChangeArrowheads="1"/>
          </p:cNvSpPr>
          <p:nvPr/>
        </p:nvSpPr>
        <p:spPr bwMode="auto">
          <a:xfrm>
            <a:off x="1219200" y="2133600"/>
            <a:ext cx="762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513028" name="Text Box 4"/>
          <p:cNvSpPr txBox="1">
            <a:spLocks noChangeArrowheads="1"/>
          </p:cNvSpPr>
          <p:nvPr/>
        </p:nvSpPr>
        <p:spPr bwMode="auto">
          <a:xfrm>
            <a:off x="838200" y="2209800"/>
            <a:ext cx="739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513029" name="Text Box 5"/>
          <p:cNvSpPr txBox="1">
            <a:spLocks noChangeArrowheads="1"/>
          </p:cNvSpPr>
          <p:nvPr/>
        </p:nvSpPr>
        <p:spPr bwMode="auto">
          <a:xfrm>
            <a:off x="539750" y="1412875"/>
            <a:ext cx="8064500" cy="22987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rgbClr val="FF0000"/>
                </a:solidFill>
                <a:latin typeface="Tahoma" pitchFamily="34" charset="0"/>
              </a:rPr>
              <a:t>int *p;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ahoma" pitchFamily="34" charset="0"/>
              </a:rPr>
              <a:t>p = new int;</a:t>
            </a:r>
          </a:p>
          <a:p>
            <a:pPr algn="l">
              <a:spcBef>
                <a:spcPct val="0"/>
              </a:spcBef>
              <a:buFontTx/>
              <a:buNone/>
            </a:pPr>
            <a:endParaRPr lang="en-US" altLang="zh-CN">
              <a:solidFill>
                <a:srgbClr val="FF0000"/>
              </a:solidFill>
              <a:latin typeface="Tahoma" pitchFamily="34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zh-CN">
                <a:latin typeface="Tahoma" pitchFamily="34" charset="0"/>
              </a:rPr>
              <a:t>cout &lt;&lt; </a:t>
            </a:r>
            <a:r>
              <a:rPr lang="en-US" altLang="zh-CN">
                <a:latin typeface="Times New Roman"/>
              </a:rPr>
              <a:t>“</a:t>
            </a:r>
            <a:r>
              <a:rPr lang="en-US" altLang="zh-CN">
                <a:latin typeface="Tahoma" pitchFamily="34" charset="0"/>
              </a:rPr>
              <a:t>Please enter an integer value: </a:t>
            </a:r>
            <a:r>
              <a:rPr lang="en-US" altLang="zh-CN">
                <a:latin typeface="Times New Roman"/>
              </a:rPr>
              <a:t>”</a:t>
            </a:r>
            <a:r>
              <a:rPr lang="en-US" altLang="zh-CN">
                <a:latin typeface="Tahoma" pitchFamily="34" charset="0"/>
              </a:rPr>
              <a:t>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zh-CN">
                <a:latin typeface="Tahoma" pitchFamily="34" charset="0"/>
              </a:rPr>
              <a:t>cin &gt;&gt; *p;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zh-CN">
                <a:latin typeface="Tahoma" pitchFamily="34" charset="0"/>
              </a:rPr>
              <a:t>cout &lt;&lt; </a:t>
            </a:r>
            <a:r>
              <a:rPr lang="en-US" altLang="zh-CN">
                <a:latin typeface="Times New Roman"/>
              </a:rPr>
              <a:t>“</a:t>
            </a:r>
            <a:r>
              <a:rPr lang="en-US" altLang="zh-CN">
                <a:latin typeface="Tahoma" pitchFamily="34" charset="0"/>
              </a:rPr>
              <a:t>The value you enter is: </a:t>
            </a:r>
            <a:r>
              <a:rPr lang="en-US" altLang="zh-CN">
                <a:latin typeface="Times New Roman"/>
              </a:rPr>
              <a:t>”</a:t>
            </a:r>
            <a:r>
              <a:rPr lang="en-US" altLang="zh-CN">
                <a:latin typeface="Tahoma" pitchFamily="34" charset="0"/>
              </a:rPr>
              <a:t> &lt;&lt; *p;</a:t>
            </a:r>
          </a:p>
          <a:p>
            <a:pPr algn="l">
              <a:spcBef>
                <a:spcPct val="0"/>
              </a:spcBef>
              <a:buFontTx/>
              <a:buNone/>
            </a:pPr>
            <a:endParaRPr lang="en-US" altLang="zh-CN">
              <a:latin typeface="Tahoma" pitchFamily="34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ahoma" pitchFamily="34" charset="0"/>
              </a:rPr>
              <a:t>delete p;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2F3A0-0AD1-40BC-9534-B0FCB4A800CC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new</a:t>
            </a:r>
            <a:r>
              <a:rPr lang="zh-CN" altLang="en-US"/>
              <a:t>运算符的使用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91513" cy="4843463"/>
          </a:xfrm>
        </p:spPr>
        <p:txBody>
          <a:bodyPr/>
          <a:lstStyle/>
          <a:p>
            <a:pPr>
              <a:lnSpc>
                <a:spcPct val="130000"/>
              </a:lnSpc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     </a:t>
            </a:r>
            <a:r>
              <a:rPr lang="zh-CN" altLang="en-US" sz="2400">
                <a:solidFill>
                  <a:srgbClr val="FF0000"/>
                </a:solidFill>
              </a:rPr>
              <a:t>指针</a:t>
            </a:r>
            <a:r>
              <a:rPr lang="en-US" altLang="zh-CN" sz="2400">
                <a:solidFill>
                  <a:srgbClr val="FF0000"/>
                </a:solidFill>
              </a:rPr>
              <a:t>=new </a:t>
            </a:r>
            <a:r>
              <a:rPr lang="zh-CN" altLang="en-US" sz="2400">
                <a:solidFill>
                  <a:srgbClr val="FF0000"/>
                </a:solidFill>
              </a:rPr>
              <a:t>类型名</a:t>
            </a:r>
            <a:r>
              <a:rPr lang="zh-CN" altLang="en-US" sz="2400"/>
              <a:t>；</a:t>
            </a:r>
            <a:r>
              <a:rPr lang="en-US" altLang="zh-CN" sz="2400"/>
              <a:t>//</a:t>
            </a:r>
            <a:r>
              <a:rPr lang="zh-CN" altLang="en-US" sz="2400"/>
              <a:t>动态创建一个变量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zh-CN" altLang="en-US" sz="2400">
                <a:solidFill>
                  <a:srgbClr val="FF0000"/>
                </a:solidFill>
              </a:rPr>
              <a:t>     指针</a:t>
            </a:r>
            <a:r>
              <a:rPr lang="en-US" altLang="zh-CN" sz="2400">
                <a:solidFill>
                  <a:srgbClr val="FF0000"/>
                </a:solidFill>
              </a:rPr>
              <a:t>=new </a:t>
            </a:r>
            <a:r>
              <a:rPr lang="zh-CN" altLang="en-US" sz="2400">
                <a:solidFill>
                  <a:srgbClr val="FF0000"/>
                </a:solidFill>
              </a:rPr>
              <a:t>类型名</a:t>
            </a:r>
            <a:r>
              <a:rPr lang="en-US" altLang="zh-CN" sz="2400">
                <a:solidFill>
                  <a:srgbClr val="FF0000"/>
                </a:solidFill>
              </a:rPr>
              <a:t>[</a:t>
            </a:r>
            <a:r>
              <a:rPr lang="zh-CN" altLang="en-US" sz="2400">
                <a:solidFill>
                  <a:srgbClr val="FF0000"/>
                </a:solidFill>
              </a:rPr>
              <a:t>数组长度</a:t>
            </a:r>
            <a:r>
              <a:rPr lang="en-US" altLang="zh-CN" sz="2400">
                <a:solidFill>
                  <a:srgbClr val="FF0000"/>
                </a:solidFill>
              </a:rPr>
              <a:t>]</a:t>
            </a:r>
            <a:r>
              <a:rPr lang="zh-CN" altLang="en-US" sz="2400"/>
              <a:t>；</a:t>
            </a:r>
            <a:r>
              <a:rPr lang="en-US" altLang="zh-CN" sz="2400"/>
              <a:t>//</a:t>
            </a:r>
            <a:r>
              <a:rPr lang="zh-CN" altLang="en-US" sz="2400"/>
              <a:t>用于动态分配数组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zh-CN" altLang="en-US" sz="2400">
                <a:solidFill>
                  <a:srgbClr val="FF0000"/>
                </a:solidFill>
              </a:rPr>
              <a:t>     指针</a:t>
            </a:r>
            <a:r>
              <a:rPr lang="en-US" altLang="zh-CN" sz="2400">
                <a:solidFill>
                  <a:srgbClr val="FF0000"/>
                </a:solidFill>
              </a:rPr>
              <a:t>=new </a:t>
            </a:r>
            <a:r>
              <a:rPr lang="zh-CN" altLang="en-US" sz="2400">
                <a:solidFill>
                  <a:srgbClr val="FF0000"/>
                </a:solidFill>
              </a:rPr>
              <a:t>类型名（初始化表）</a:t>
            </a:r>
            <a:r>
              <a:rPr lang="zh-CN" altLang="en-US" sz="2400"/>
              <a:t>；</a:t>
            </a:r>
            <a:r>
              <a:rPr lang="en-US" altLang="zh-CN" sz="2400"/>
              <a:t>//</a:t>
            </a:r>
            <a:r>
              <a:rPr lang="zh-CN" altLang="en-US" sz="2400"/>
              <a:t>动态创建对象</a:t>
            </a:r>
            <a:endParaRPr lang="zh-CN" altLang="en-US" sz="2800"/>
          </a:p>
          <a:p>
            <a:pPr lvl="1" algn="just">
              <a:lnSpc>
                <a:spcPct val="130000"/>
              </a:lnSpc>
            </a:pPr>
            <a:r>
              <a:rPr lang="zh-CN" altLang="en-US" sz="2400"/>
              <a:t>初始化表及其括号为可选</a:t>
            </a:r>
          </a:p>
          <a:p>
            <a:pPr lvl="1" algn="just">
              <a:lnSpc>
                <a:spcPct val="130000"/>
              </a:lnSpc>
            </a:pPr>
            <a:r>
              <a:rPr lang="zh-CN" altLang="en-US" sz="2400"/>
              <a:t>类型可为基本类型，也可为类类型，若为类类型，则初始化表相当于将实际参数传递给该类的构造函数</a:t>
            </a:r>
          </a:p>
          <a:p>
            <a:pPr lvl="1" algn="just">
              <a:lnSpc>
                <a:spcPct val="130000"/>
              </a:lnSpc>
            </a:pPr>
            <a:r>
              <a:rPr lang="en-US" altLang="zh-CN" sz="2400"/>
              <a:t>new</a:t>
            </a:r>
            <a:r>
              <a:rPr lang="zh-CN" altLang="en-US" sz="2400"/>
              <a:t>运算返回一个指针，指向分配到的内存空间</a:t>
            </a:r>
          </a:p>
          <a:p>
            <a:pPr lvl="1" algn="just">
              <a:lnSpc>
                <a:spcPct val="130000"/>
              </a:lnSpc>
            </a:pPr>
            <a:r>
              <a:rPr lang="zh-CN" altLang="en-US" sz="2400"/>
              <a:t>若内存分配失败，则返回</a:t>
            </a:r>
            <a:r>
              <a:rPr lang="en-US" altLang="zh-CN" sz="2400"/>
              <a:t>NULL</a:t>
            </a:r>
            <a:r>
              <a:rPr lang="zh-CN" altLang="en-US" sz="2400"/>
              <a:t>（</a:t>
            </a:r>
            <a:r>
              <a:rPr lang="en-US" altLang="zh-CN" sz="2400"/>
              <a:t>0</a:t>
            </a:r>
            <a:r>
              <a:rPr lang="zh-CN" altLang="en-US" sz="2400"/>
              <a:t>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0623-5FB9-4D7A-A680-04AA398E0E80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itchFamily="2" charset="-122"/>
              </a:rPr>
              <a:t>二维数组与指针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1844675"/>
            <a:ext cx="7924800" cy="484188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隶书" pitchFamily="49" charset="-122"/>
                <a:ea typeface="隶书" pitchFamily="49" charset="-122"/>
              </a:rPr>
              <a:t>int a[3][4]={{1,3,5,7},{9,11,13,15},{17,19,21,23}};</a:t>
            </a:r>
          </a:p>
        </p:txBody>
      </p:sp>
      <p:grpSp>
        <p:nvGrpSpPr>
          <p:cNvPr id="353284" name="Group 4"/>
          <p:cNvGrpSpPr>
            <a:grpSpLocks/>
          </p:cNvGrpSpPr>
          <p:nvPr/>
        </p:nvGrpSpPr>
        <p:grpSpPr bwMode="auto">
          <a:xfrm>
            <a:off x="3448050" y="3317875"/>
            <a:ext cx="914400" cy="1828800"/>
            <a:chOff x="480" y="2160"/>
            <a:chExt cx="576" cy="1152"/>
          </a:xfrm>
        </p:grpSpPr>
        <p:sp>
          <p:nvSpPr>
            <p:cNvPr id="353285" name="Rectangle 5"/>
            <p:cNvSpPr>
              <a:spLocks noChangeArrowheads="1"/>
            </p:cNvSpPr>
            <p:nvPr/>
          </p:nvSpPr>
          <p:spPr bwMode="auto">
            <a:xfrm>
              <a:off x="480" y="2160"/>
              <a:ext cx="576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>
                  <a:latin typeface="Courier New" pitchFamily="49" charset="0"/>
                </a:rPr>
                <a:t>a[0]</a:t>
              </a:r>
            </a:p>
          </p:txBody>
        </p:sp>
        <p:sp>
          <p:nvSpPr>
            <p:cNvPr id="353286" name="Rectangle 6"/>
            <p:cNvSpPr>
              <a:spLocks noChangeArrowheads="1"/>
            </p:cNvSpPr>
            <p:nvPr/>
          </p:nvSpPr>
          <p:spPr bwMode="auto">
            <a:xfrm>
              <a:off x="480" y="2544"/>
              <a:ext cx="576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>
                  <a:latin typeface="Courier New" pitchFamily="49" charset="0"/>
                </a:rPr>
                <a:t>a[1]</a:t>
              </a:r>
            </a:p>
          </p:txBody>
        </p:sp>
        <p:sp>
          <p:nvSpPr>
            <p:cNvPr id="353287" name="Rectangle 7"/>
            <p:cNvSpPr>
              <a:spLocks noChangeArrowheads="1"/>
            </p:cNvSpPr>
            <p:nvPr/>
          </p:nvSpPr>
          <p:spPr bwMode="auto">
            <a:xfrm>
              <a:off x="480" y="2928"/>
              <a:ext cx="576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>
                  <a:latin typeface="Courier New" pitchFamily="49" charset="0"/>
                </a:rPr>
                <a:t>a[2]</a:t>
              </a:r>
            </a:p>
          </p:txBody>
        </p:sp>
      </p:grpSp>
      <p:grpSp>
        <p:nvGrpSpPr>
          <p:cNvPr id="353288" name="Group 8"/>
          <p:cNvGrpSpPr>
            <a:grpSpLocks/>
          </p:cNvGrpSpPr>
          <p:nvPr/>
        </p:nvGrpSpPr>
        <p:grpSpPr bwMode="auto">
          <a:xfrm>
            <a:off x="5048250" y="3317875"/>
            <a:ext cx="457200" cy="1828800"/>
            <a:chOff x="2208" y="2160"/>
            <a:chExt cx="288" cy="1152"/>
          </a:xfrm>
        </p:grpSpPr>
        <p:sp>
          <p:nvSpPr>
            <p:cNvPr id="353289" name="Rectangle 9"/>
            <p:cNvSpPr>
              <a:spLocks noChangeArrowheads="1"/>
            </p:cNvSpPr>
            <p:nvPr/>
          </p:nvSpPr>
          <p:spPr bwMode="auto">
            <a:xfrm>
              <a:off x="2208" y="2160"/>
              <a:ext cx="288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>
                  <a:latin typeface="Courier New" pitchFamily="49" charset="0"/>
                </a:rPr>
                <a:t>1</a:t>
              </a:r>
            </a:p>
          </p:txBody>
        </p:sp>
        <p:sp>
          <p:nvSpPr>
            <p:cNvPr id="353290" name="Rectangle 10"/>
            <p:cNvSpPr>
              <a:spLocks noChangeArrowheads="1"/>
            </p:cNvSpPr>
            <p:nvPr/>
          </p:nvSpPr>
          <p:spPr bwMode="auto">
            <a:xfrm>
              <a:off x="2208" y="2544"/>
              <a:ext cx="288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>
                  <a:latin typeface="Courier New" pitchFamily="49" charset="0"/>
                </a:rPr>
                <a:t>9</a:t>
              </a:r>
            </a:p>
          </p:txBody>
        </p:sp>
        <p:sp>
          <p:nvSpPr>
            <p:cNvPr id="353291" name="Rectangle 11"/>
            <p:cNvSpPr>
              <a:spLocks noChangeArrowheads="1"/>
            </p:cNvSpPr>
            <p:nvPr/>
          </p:nvSpPr>
          <p:spPr bwMode="auto">
            <a:xfrm>
              <a:off x="2208" y="2928"/>
              <a:ext cx="288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>
                  <a:latin typeface="Courier New" pitchFamily="49" charset="0"/>
                </a:rPr>
                <a:t>17</a:t>
              </a:r>
            </a:p>
          </p:txBody>
        </p:sp>
      </p:grpSp>
      <p:grpSp>
        <p:nvGrpSpPr>
          <p:cNvPr id="353292" name="Group 12"/>
          <p:cNvGrpSpPr>
            <a:grpSpLocks/>
          </p:cNvGrpSpPr>
          <p:nvPr/>
        </p:nvGrpSpPr>
        <p:grpSpPr bwMode="auto">
          <a:xfrm>
            <a:off x="5505450" y="3317875"/>
            <a:ext cx="457200" cy="1828800"/>
            <a:chOff x="2304" y="2256"/>
            <a:chExt cx="288" cy="1152"/>
          </a:xfrm>
        </p:grpSpPr>
        <p:sp>
          <p:nvSpPr>
            <p:cNvPr id="353293" name="Rectangle 13"/>
            <p:cNvSpPr>
              <a:spLocks noChangeArrowheads="1"/>
            </p:cNvSpPr>
            <p:nvPr/>
          </p:nvSpPr>
          <p:spPr bwMode="auto">
            <a:xfrm>
              <a:off x="2304" y="2256"/>
              <a:ext cx="288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>
                  <a:latin typeface="Courier New" pitchFamily="49" charset="0"/>
                </a:rPr>
                <a:t>3</a:t>
              </a:r>
            </a:p>
          </p:txBody>
        </p:sp>
        <p:sp>
          <p:nvSpPr>
            <p:cNvPr id="353294" name="Rectangle 14"/>
            <p:cNvSpPr>
              <a:spLocks noChangeArrowheads="1"/>
            </p:cNvSpPr>
            <p:nvPr/>
          </p:nvSpPr>
          <p:spPr bwMode="auto">
            <a:xfrm>
              <a:off x="2304" y="2640"/>
              <a:ext cx="288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>
                  <a:latin typeface="Courier New" pitchFamily="49" charset="0"/>
                </a:rPr>
                <a:t>11</a:t>
              </a:r>
            </a:p>
          </p:txBody>
        </p:sp>
        <p:sp>
          <p:nvSpPr>
            <p:cNvPr id="353295" name="Rectangle 15"/>
            <p:cNvSpPr>
              <a:spLocks noChangeArrowheads="1"/>
            </p:cNvSpPr>
            <p:nvPr/>
          </p:nvSpPr>
          <p:spPr bwMode="auto">
            <a:xfrm>
              <a:off x="2304" y="3024"/>
              <a:ext cx="288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>
                  <a:latin typeface="Courier New" pitchFamily="49" charset="0"/>
                </a:rPr>
                <a:t>19</a:t>
              </a:r>
            </a:p>
          </p:txBody>
        </p:sp>
      </p:grpSp>
      <p:grpSp>
        <p:nvGrpSpPr>
          <p:cNvPr id="353296" name="Group 16"/>
          <p:cNvGrpSpPr>
            <a:grpSpLocks/>
          </p:cNvGrpSpPr>
          <p:nvPr/>
        </p:nvGrpSpPr>
        <p:grpSpPr bwMode="auto">
          <a:xfrm>
            <a:off x="5962650" y="3317875"/>
            <a:ext cx="457200" cy="1828800"/>
            <a:chOff x="2400" y="2352"/>
            <a:chExt cx="288" cy="1152"/>
          </a:xfrm>
        </p:grpSpPr>
        <p:sp>
          <p:nvSpPr>
            <p:cNvPr id="353297" name="Rectangle 17"/>
            <p:cNvSpPr>
              <a:spLocks noChangeArrowheads="1"/>
            </p:cNvSpPr>
            <p:nvPr/>
          </p:nvSpPr>
          <p:spPr bwMode="auto">
            <a:xfrm>
              <a:off x="2400" y="2352"/>
              <a:ext cx="288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>
                  <a:latin typeface="Courier New" pitchFamily="49" charset="0"/>
                </a:rPr>
                <a:t>5</a:t>
              </a:r>
            </a:p>
          </p:txBody>
        </p:sp>
        <p:sp>
          <p:nvSpPr>
            <p:cNvPr id="353298" name="Rectangle 18"/>
            <p:cNvSpPr>
              <a:spLocks noChangeArrowheads="1"/>
            </p:cNvSpPr>
            <p:nvPr/>
          </p:nvSpPr>
          <p:spPr bwMode="auto">
            <a:xfrm>
              <a:off x="2400" y="2736"/>
              <a:ext cx="288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>
                  <a:latin typeface="Courier New" pitchFamily="49" charset="0"/>
                </a:rPr>
                <a:t>13</a:t>
              </a:r>
            </a:p>
          </p:txBody>
        </p:sp>
        <p:sp>
          <p:nvSpPr>
            <p:cNvPr id="353299" name="Rectangle 19"/>
            <p:cNvSpPr>
              <a:spLocks noChangeArrowheads="1"/>
            </p:cNvSpPr>
            <p:nvPr/>
          </p:nvSpPr>
          <p:spPr bwMode="auto">
            <a:xfrm>
              <a:off x="2400" y="3120"/>
              <a:ext cx="288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>
                  <a:latin typeface="Courier New" pitchFamily="49" charset="0"/>
                </a:rPr>
                <a:t>21</a:t>
              </a:r>
            </a:p>
          </p:txBody>
        </p:sp>
      </p:grpSp>
      <p:grpSp>
        <p:nvGrpSpPr>
          <p:cNvPr id="353300" name="Group 20"/>
          <p:cNvGrpSpPr>
            <a:grpSpLocks/>
          </p:cNvGrpSpPr>
          <p:nvPr/>
        </p:nvGrpSpPr>
        <p:grpSpPr bwMode="auto">
          <a:xfrm>
            <a:off x="6419850" y="3317875"/>
            <a:ext cx="457200" cy="1828800"/>
            <a:chOff x="3312" y="2160"/>
            <a:chExt cx="288" cy="1152"/>
          </a:xfrm>
        </p:grpSpPr>
        <p:sp>
          <p:nvSpPr>
            <p:cNvPr id="353301" name="Rectangle 21"/>
            <p:cNvSpPr>
              <a:spLocks noChangeArrowheads="1"/>
            </p:cNvSpPr>
            <p:nvPr/>
          </p:nvSpPr>
          <p:spPr bwMode="auto">
            <a:xfrm>
              <a:off x="3312" y="2160"/>
              <a:ext cx="288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>
                  <a:latin typeface="Courier New" pitchFamily="49" charset="0"/>
                </a:rPr>
                <a:t>7</a:t>
              </a:r>
            </a:p>
          </p:txBody>
        </p:sp>
        <p:sp>
          <p:nvSpPr>
            <p:cNvPr id="353302" name="Rectangle 22"/>
            <p:cNvSpPr>
              <a:spLocks noChangeArrowheads="1"/>
            </p:cNvSpPr>
            <p:nvPr/>
          </p:nvSpPr>
          <p:spPr bwMode="auto">
            <a:xfrm>
              <a:off x="3312" y="2544"/>
              <a:ext cx="288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>
                  <a:latin typeface="Courier New" pitchFamily="49" charset="0"/>
                </a:rPr>
                <a:t>5</a:t>
              </a:r>
            </a:p>
          </p:txBody>
        </p:sp>
        <p:sp>
          <p:nvSpPr>
            <p:cNvPr id="353303" name="Rectangle 23"/>
            <p:cNvSpPr>
              <a:spLocks noChangeArrowheads="1"/>
            </p:cNvSpPr>
            <p:nvPr/>
          </p:nvSpPr>
          <p:spPr bwMode="auto">
            <a:xfrm>
              <a:off x="3312" y="2928"/>
              <a:ext cx="288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>
                  <a:latin typeface="Courier New" pitchFamily="49" charset="0"/>
                </a:rPr>
                <a:t>23</a:t>
              </a:r>
            </a:p>
          </p:txBody>
        </p:sp>
      </p:grpSp>
      <p:sp>
        <p:nvSpPr>
          <p:cNvPr id="353304" name="Line 24"/>
          <p:cNvSpPr>
            <a:spLocks noChangeShapeType="1"/>
          </p:cNvSpPr>
          <p:nvPr/>
        </p:nvSpPr>
        <p:spPr bwMode="auto">
          <a:xfrm>
            <a:off x="2762250" y="3317875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3305" name="Rectangle 25"/>
          <p:cNvSpPr>
            <a:spLocks noChangeArrowheads="1"/>
          </p:cNvSpPr>
          <p:nvPr/>
        </p:nvSpPr>
        <p:spPr bwMode="auto">
          <a:xfrm>
            <a:off x="2457450" y="2708275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>
                <a:latin typeface="Courier New" pitchFamily="49" charset="0"/>
              </a:rPr>
              <a:t>a</a:t>
            </a:r>
          </a:p>
        </p:txBody>
      </p:sp>
      <p:sp>
        <p:nvSpPr>
          <p:cNvPr id="353306" name="Line 26"/>
          <p:cNvSpPr>
            <a:spLocks noChangeShapeType="1"/>
          </p:cNvSpPr>
          <p:nvPr/>
        </p:nvSpPr>
        <p:spPr bwMode="auto">
          <a:xfrm>
            <a:off x="2762250" y="3927475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3307" name="Line 27"/>
          <p:cNvSpPr>
            <a:spLocks noChangeShapeType="1"/>
          </p:cNvSpPr>
          <p:nvPr/>
        </p:nvSpPr>
        <p:spPr bwMode="auto">
          <a:xfrm>
            <a:off x="2762250" y="4537075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3311" name="Rectangle 31"/>
          <p:cNvSpPr>
            <a:spLocks noChangeArrowheads="1"/>
          </p:cNvSpPr>
          <p:nvPr/>
        </p:nvSpPr>
        <p:spPr bwMode="auto">
          <a:xfrm>
            <a:off x="2305050" y="3394075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>
                <a:latin typeface="Courier New" pitchFamily="49" charset="0"/>
              </a:rPr>
              <a:t>a+1</a:t>
            </a:r>
          </a:p>
        </p:txBody>
      </p:sp>
      <p:sp>
        <p:nvSpPr>
          <p:cNvPr id="353312" name="Rectangle 32"/>
          <p:cNvSpPr>
            <a:spLocks noChangeArrowheads="1"/>
          </p:cNvSpPr>
          <p:nvPr/>
        </p:nvSpPr>
        <p:spPr bwMode="auto">
          <a:xfrm>
            <a:off x="2305050" y="4003675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>
                <a:latin typeface="Courier New" pitchFamily="49" charset="0"/>
              </a:rPr>
              <a:t>a+2</a:t>
            </a:r>
          </a:p>
        </p:txBody>
      </p:sp>
      <p:sp>
        <p:nvSpPr>
          <p:cNvPr id="353313" name="Line 33"/>
          <p:cNvSpPr>
            <a:spLocks noChangeShapeType="1"/>
          </p:cNvSpPr>
          <p:nvPr/>
        </p:nvSpPr>
        <p:spPr bwMode="auto">
          <a:xfrm>
            <a:off x="4394200" y="3644900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3314" name="Line 34"/>
          <p:cNvSpPr>
            <a:spLocks noChangeShapeType="1"/>
          </p:cNvSpPr>
          <p:nvPr/>
        </p:nvSpPr>
        <p:spPr bwMode="auto">
          <a:xfrm>
            <a:off x="4394200" y="4221163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3315" name="Line 35"/>
          <p:cNvSpPr>
            <a:spLocks noChangeShapeType="1"/>
          </p:cNvSpPr>
          <p:nvPr/>
        </p:nvSpPr>
        <p:spPr bwMode="auto">
          <a:xfrm>
            <a:off x="4394200" y="4797425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53C7-E27C-41E6-A500-4A801BDE7C7C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354372" name="Rectangle 68"/>
          <p:cNvSpPr>
            <a:spLocks noChangeArrowheads="1"/>
          </p:cNvSpPr>
          <p:nvPr/>
        </p:nvSpPr>
        <p:spPr bwMode="auto">
          <a:xfrm>
            <a:off x="684213" y="333375"/>
            <a:ext cx="7793037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>
                <a:solidFill>
                  <a:schemeClr val="tx2"/>
                </a:solidFill>
                <a:latin typeface="宋体" pitchFamily="2" charset="-122"/>
              </a:rPr>
              <a:t>各符号的物理含义</a:t>
            </a:r>
          </a:p>
        </p:txBody>
      </p:sp>
      <p:graphicFrame>
        <p:nvGraphicFramePr>
          <p:cNvPr id="354445" name="Group 141"/>
          <p:cNvGraphicFramePr>
            <a:graphicFrameLocks noGrp="1"/>
          </p:cNvGraphicFramePr>
          <p:nvPr/>
        </p:nvGraphicFramePr>
        <p:xfrm>
          <a:off x="323850" y="1209675"/>
          <a:ext cx="8496300" cy="3093600"/>
        </p:xfrm>
        <a:graphic>
          <a:graphicData uri="http://schemas.openxmlformats.org/drawingml/2006/table">
            <a:tbl>
              <a:tblPr/>
              <a:tblGrid>
                <a:gridCol w="3527425"/>
                <a:gridCol w="3313113"/>
                <a:gridCol w="1655762"/>
              </a:tblGrid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表示形式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含义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地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址值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二维数组名，指向一维数组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a[0]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，即指向第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行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2000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a[0], *(a+0), *a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第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行第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列元素的地址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2000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a+1, &amp;a[1]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第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行的地址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2008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a[1],*(a+1)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a[1][0]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的地址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2008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a[1]+2, *(a+1)+2, &amp;a[1][2]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a[1][2]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的地址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2012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*(a[1]+2), *(*(a+1)+2),a[1][2]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a[1][2]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元素值为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54446" name="Group 142"/>
          <p:cNvGrpSpPr>
            <a:grpSpLocks/>
          </p:cNvGrpSpPr>
          <p:nvPr/>
        </p:nvGrpSpPr>
        <p:grpSpPr bwMode="auto">
          <a:xfrm>
            <a:off x="3663950" y="4800600"/>
            <a:ext cx="914400" cy="1828800"/>
            <a:chOff x="480" y="2160"/>
            <a:chExt cx="576" cy="1152"/>
          </a:xfrm>
        </p:grpSpPr>
        <p:sp>
          <p:nvSpPr>
            <p:cNvPr id="354447" name="Rectangle 143"/>
            <p:cNvSpPr>
              <a:spLocks noChangeArrowheads="1"/>
            </p:cNvSpPr>
            <p:nvPr/>
          </p:nvSpPr>
          <p:spPr bwMode="auto">
            <a:xfrm>
              <a:off x="480" y="2160"/>
              <a:ext cx="576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>
                  <a:latin typeface="Courier New" pitchFamily="49" charset="0"/>
                </a:rPr>
                <a:t>a[0]</a:t>
              </a:r>
            </a:p>
          </p:txBody>
        </p:sp>
        <p:sp>
          <p:nvSpPr>
            <p:cNvPr id="354448" name="Rectangle 144"/>
            <p:cNvSpPr>
              <a:spLocks noChangeArrowheads="1"/>
            </p:cNvSpPr>
            <p:nvPr/>
          </p:nvSpPr>
          <p:spPr bwMode="auto">
            <a:xfrm>
              <a:off x="480" y="2544"/>
              <a:ext cx="576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>
                  <a:latin typeface="Courier New" pitchFamily="49" charset="0"/>
                </a:rPr>
                <a:t>a[1]</a:t>
              </a:r>
            </a:p>
          </p:txBody>
        </p:sp>
        <p:sp>
          <p:nvSpPr>
            <p:cNvPr id="354449" name="Rectangle 145"/>
            <p:cNvSpPr>
              <a:spLocks noChangeArrowheads="1"/>
            </p:cNvSpPr>
            <p:nvPr/>
          </p:nvSpPr>
          <p:spPr bwMode="auto">
            <a:xfrm>
              <a:off x="480" y="2928"/>
              <a:ext cx="576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>
                  <a:latin typeface="Courier New" pitchFamily="49" charset="0"/>
                </a:rPr>
                <a:t>a[2]</a:t>
              </a:r>
            </a:p>
          </p:txBody>
        </p:sp>
      </p:grpSp>
      <p:grpSp>
        <p:nvGrpSpPr>
          <p:cNvPr id="354450" name="Group 146"/>
          <p:cNvGrpSpPr>
            <a:grpSpLocks/>
          </p:cNvGrpSpPr>
          <p:nvPr/>
        </p:nvGrpSpPr>
        <p:grpSpPr bwMode="auto">
          <a:xfrm>
            <a:off x="5264150" y="4800600"/>
            <a:ext cx="457200" cy="1828800"/>
            <a:chOff x="2208" y="2160"/>
            <a:chExt cx="288" cy="1152"/>
          </a:xfrm>
        </p:grpSpPr>
        <p:sp>
          <p:nvSpPr>
            <p:cNvPr id="354451" name="Rectangle 147"/>
            <p:cNvSpPr>
              <a:spLocks noChangeArrowheads="1"/>
            </p:cNvSpPr>
            <p:nvPr/>
          </p:nvSpPr>
          <p:spPr bwMode="auto">
            <a:xfrm>
              <a:off x="2208" y="2160"/>
              <a:ext cx="288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>
                  <a:latin typeface="Courier New" pitchFamily="49" charset="0"/>
                </a:rPr>
                <a:t>1</a:t>
              </a:r>
            </a:p>
          </p:txBody>
        </p:sp>
        <p:sp>
          <p:nvSpPr>
            <p:cNvPr id="354452" name="Rectangle 148"/>
            <p:cNvSpPr>
              <a:spLocks noChangeArrowheads="1"/>
            </p:cNvSpPr>
            <p:nvPr/>
          </p:nvSpPr>
          <p:spPr bwMode="auto">
            <a:xfrm>
              <a:off x="2208" y="2544"/>
              <a:ext cx="288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>
                  <a:latin typeface="Courier New" pitchFamily="49" charset="0"/>
                </a:rPr>
                <a:t>9</a:t>
              </a:r>
            </a:p>
          </p:txBody>
        </p:sp>
        <p:sp>
          <p:nvSpPr>
            <p:cNvPr id="354453" name="Rectangle 149"/>
            <p:cNvSpPr>
              <a:spLocks noChangeArrowheads="1"/>
            </p:cNvSpPr>
            <p:nvPr/>
          </p:nvSpPr>
          <p:spPr bwMode="auto">
            <a:xfrm>
              <a:off x="2208" y="2928"/>
              <a:ext cx="288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>
                  <a:latin typeface="Courier New" pitchFamily="49" charset="0"/>
                </a:rPr>
                <a:t>17</a:t>
              </a:r>
            </a:p>
          </p:txBody>
        </p:sp>
      </p:grpSp>
      <p:grpSp>
        <p:nvGrpSpPr>
          <p:cNvPr id="354454" name="Group 150"/>
          <p:cNvGrpSpPr>
            <a:grpSpLocks/>
          </p:cNvGrpSpPr>
          <p:nvPr/>
        </p:nvGrpSpPr>
        <p:grpSpPr bwMode="auto">
          <a:xfrm>
            <a:off x="5721350" y="4800600"/>
            <a:ext cx="457200" cy="1828800"/>
            <a:chOff x="2304" y="2256"/>
            <a:chExt cx="288" cy="1152"/>
          </a:xfrm>
        </p:grpSpPr>
        <p:sp>
          <p:nvSpPr>
            <p:cNvPr id="354455" name="Rectangle 151"/>
            <p:cNvSpPr>
              <a:spLocks noChangeArrowheads="1"/>
            </p:cNvSpPr>
            <p:nvPr/>
          </p:nvSpPr>
          <p:spPr bwMode="auto">
            <a:xfrm>
              <a:off x="2304" y="2256"/>
              <a:ext cx="288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>
                  <a:latin typeface="Courier New" pitchFamily="49" charset="0"/>
                </a:rPr>
                <a:t>3</a:t>
              </a:r>
            </a:p>
          </p:txBody>
        </p:sp>
        <p:sp>
          <p:nvSpPr>
            <p:cNvPr id="354456" name="Rectangle 152"/>
            <p:cNvSpPr>
              <a:spLocks noChangeArrowheads="1"/>
            </p:cNvSpPr>
            <p:nvPr/>
          </p:nvSpPr>
          <p:spPr bwMode="auto">
            <a:xfrm>
              <a:off x="2304" y="2640"/>
              <a:ext cx="288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>
                  <a:latin typeface="Courier New" pitchFamily="49" charset="0"/>
                </a:rPr>
                <a:t>11</a:t>
              </a:r>
            </a:p>
          </p:txBody>
        </p:sp>
        <p:sp>
          <p:nvSpPr>
            <p:cNvPr id="354457" name="Rectangle 153"/>
            <p:cNvSpPr>
              <a:spLocks noChangeArrowheads="1"/>
            </p:cNvSpPr>
            <p:nvPr/>
          </p:nvSpPr>
          <p:spPr bwMode="auto">
            <a:xfrm>
              <a:off x="2304" y="3024"/>
              <a:ext cx="288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>
                  <a:latin typeface="Courier New" pitchFamily="49" charset="0"/>
                </a:rPr>
                <a:t>19</a:t>
              </a:r>
            </a:p>
          </p:txBody>
        </p:sp>
      </p:grpSp>
      <p:grpSp>
        <p:nvGrpSpPr>
          <p:cNvPr id="354458" name="Group 154"/>
          <p:cNvGrpSpPr>
            <a:grpSpLocks/>
          </p:cNvGrpSpPr>
          <p:nvPr/>
        </p:nvGrpSpPr>
        <p:grpSpPr bwMode="auto">
          <a:xfrm>
            <a:off x="6178550" y="4800600"/>
            <a:ext cx="457200" cy="1828800"/>
            <a:chOff x="2400" y="2352"/>
            <a:chExt cx="288" cy="1152"/>
          </a:xfrm>
        </p:grpSpPr>
        <p:sp>
          <p:nvSpPr>
            <p:cNvPr id="354459" name="Rectangle 155"/>
            <p:cNvSpPr>
              <a:spLocks noChangeArrowheads="1"/>
            </p:cNvSpPr>
            <p:nvPr/>
          </p:nvSpPr>
          <p:spPr bwMode="auto">
            <a:xfrm>
              <a:off x="2400" y="2352"/>
              <a:ext cx="288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>
                  <a:latin typeface="Courier New" pitchFamily="49" charset="0"/>
                </a:rPr>
                <a:t>5</a:t>
              </a:r>
            </a:p>
          </p:txBody>
        </p:sp>
        <p:sp>
          <p:nvSpPr>
            <p:cNvPr id="354460" name="Rectangle 156"/>
            <p:cNvSpPr>
              <a:spLocks noChangeArrowheads="1"/>
            </p:cNvSpPr>
            <p:nvPr/>
          </p:nvSpPr>
          <p:spPr bwMode="auto">
            <a:xfrm>
              <a:off x="2400" y="2736"/>
              <a:ext cx="288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>
                  <a:latin typeface="Courier New" pitchFamily="49" charset="0"/>
                </a:rPr>
                <a:t>13</a:t>
              </a:r>
            </a:p>
          </p:txBody>
        </p:sp>
        <p:sp>
          <p:nvSpPr>
            <p:cNvPr id="354461" name="Rectangle 157"/>
            <p:cNvSpPr>
              <a:spLocks noChangeArrowheads="1"/>
            </p:cNvSpPr>
            <p:nvPr/>
          </p:nvSpPr>
          <p:spPr bwMode="auto">
            <a:xfrm>
              <a:off x="2400" y="3120"/>
              <a:ext cx="288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>
                  <a:latin typeface="Courier New" pitchFamily="49" charset="0"/>
                </a:rPr>
                <a:t>21</a:t>
              </a:r>
            </a:p>
          </p:txBody>
        </p:sp>
      </p:grpSp>
      <p:grpSp>
        <p:nvGrpSpPr>
          <p:cNvPr id="354462" name="Group 158"/>
          <p:cNvGrpSpPr>
            <a:grpSpLocks/>
          </p:cNvGrpSpPr>
          <p:nvPr/>
        </p:nvGrpSpPr>
        <p:grpSpPr bwMode="auto">
          <a:xfrm>
            <a:off x="6635750" y="4800600"/>
            <a:ext cx="457200" cy="1828800"/>
            <a:chOff x="3312" y="2160"/>
            <a:chExt cx="288" cy="1152"/>
          </a:xfrm>
        </p:grpSpPr>
        <p:sp>
          <p:nvSpPr>
            <p:cNvPr id="354463" name="Rectangle 159"/>
            <p:cNvSpPr>
              <a:spLocks noChangeArrowheads="1"/>
            </p:cNvSpPr>
            <p:nvPr/>
          </p:nvSpPr>
          <p:spPr bwMode="auto">
            <a:xfrm>
              <a:off x="3312" y="2160"/>
              <a:ext cx="288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>
                  <a:latin typeface="Courier New" pitchFamily="49" charset="0"/>
                </a:rPr>
                <a:t>7</a:t>
              </a:r>
            </a:p>
          </p:txBody>
        </p:sp>
        <p:sp>
          <p:nvSpPr>
            <p:cNvPr id="354464" name="Rectangle 160"/>
            <p:cNvSpPr>
              <a:spLocks noChangeArrowheads="1"/>
            </p:cNvSpPr>
            <p:nvPr/>
          </p:nvSpPr>
          <p:spPr bwMode="auto">
            <a:xfrm>
              <a:off x="3312" y="2544"/>
              <a:ext cx="288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>
                  <a:latin typeface="Courier New" pitchFamily="49" charset="0"/>
                </a:rPr>
                <a:t>5</a:t>
              </a:r>
            </a:p>
          </p:txBody>
        </p:sp>
        <p:sp>
          <p:nvSpPr>
            <p:cNvPr id="354465" name="Rectangle 161"/>
            <p:cNvSpPr>
              <a:spLocks noChangeArrowheads="1"/>
            </p:cNvSpPr>
            <p:nvPr/>
          </p:nvSpPr>
          <p:spPr bwMode="auto">
            <a:xfrm>
              <a:off x="3312" y="2928"/>
              <a:ext cx="288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>
                  <a:latin typeface="Courier New" pitchFamily="49" charset="0"/>
                </a:rPr>
                <a:t>23</a:t>
              </a:r>
            </a:p>
          </p:txBody>
        </p:sp>
      </p:grpSp>
      <p:sp>
        <p:nvSpPr>
          <p:cNvPr id="354466" name="Line 162"/>
          <p:cNvSpPr>
            <a:spLocks noChangeShapeType="1"/>
          </p:cNvSpPr>
          <p:nvPr/>
        </p:nvSpPr>
        <p:spPr bwMode="auto">
          <a:xfrm>
            <a:off x="2978150" y="4800600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4467" name="Rectangle 163"/>
          <p:cNvSpPr>
            <a:spLocks noChangeArrowheads="1"/>
          </p:cNvSpPr>
          <p:nvPr/>
        </p:nvSpPr>
        <p:spPr bwMode="auto">
          <a:xfrm>
            <a:off x="2843213" y="4437063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>
                <a:latin typeface="Courier New" pitchFamily="49" charset="0"/>
              </a:rPr>
              <a:t>a</a:t>
            </a:r>
          </a:p>
        </p:txBody>
      </p:sp>
      <p:sp>
        <p:nvSpPr>
          <p:cNvPr id="354468" name="Line 164"/>
          <p:cNvSpPr>
            <a:spLocks noChangeShapeType="1"/>
          </p:cNvSpPr>
          <p:nvPr/>
        </p:nvSpPr>
        <p:spPr bwMode="auto">
          <a:xfrm>
            <a:off x="2978150" y="5410200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4469" name="Line 165"/>
          <p:cNvSpPr>
            <a:spLocks noChangeShapeType="1"/>
          </p:cNvSpPr>
          <p:nvPr/>
        </p:nvSpPr>
        <p:spPr bwMode="auto">
          <a:xfrm>
            <a:off x="2978150" y="6019800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4470" name="Rectangle 166"/>
          <p:cNvSpPr>
            <a:spLocks noChangeArrowheads="1"/>
          </p:cNvSpPr>
          <p:nvPr/>
        </p:nvSpPr>
        <p:spPr bwMode="auto">
          <a:xfrm>
            <a:off x="2520950" y="48768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>
                <a:latin typeface="Courier New" pitchFamily="49" charset="0"/>
              </a:rPr>
              <a:t>a+1</a:t>
            </a:r>
          </a:p>
        </p:txBody>
      </p:sp>
      <p:sp>
        <p:nvSpPr>
          <p:cNvPr id="354471" name="Rectangle 167"/>
          <p:cNvSpPr>
            <a:spLocks noChangeArrowheads="1"/>
          </p:cNvSpPr>
          <p:nvPr/>
        </p:nvSpPr>
        <p:spPr bwMode="auto">
          <a:xfrm>
            <a:off x="2520950" y="54864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>
                <a:latin typeface="Courier New" pitchFamily="49" charset="0"/>
              </a:rPr>
              <a:t>a+2</a:t>
            </a:r>
          </a:p>
        </p:txBody>
      </p:sp>
      <p:sp>
        <p:nvSpPr>
          <p:cNvPr id="354472" name="Line 168"/>
          <p:cNvSpPr>
            <a:spLocks noChangeShapeType="1"/>
          </p:cNvSpPr>
          <p:nvPr/>
        </p:nvSpPr>
        <p:spPr bwMode="auto">
          <a:xfrm>
            <a:off x="4610100" y="5127625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4473" name="Line 169"/>
          <p:cNvSpPr>
            <a:spLocks noChangeShapeType="1"/>
          </p:cNvSpPr>
          <p:nvPr/>
        </p:nvSpPr>
        <p:spPr bwMode="auto">
          <a:xfrm>
            <a:off x="4610100" y="5703888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4474" name="Line 170"/>
          <p:cNvSpPr>
            <a:spLocks noChangeShapeType="1"/>
          </p:cNvSpPr>
          <p:nvPr/>
        </p:nvSpPr>
        <p:spPr bwMode="auto">
          <a:xfrm>
            <a:off x="4610100" y="6280150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9238-AF7A-48FF-9D03-20047E1A167A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指针与数组 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13" y="1781175"/>
            <a:ext cx="7702550" cy="4340225"/>
          </a:xfrm>
        </p:spPr>
        <p:txBody>
          <a:bodyPr/>
          <a:lstStyle/>
          <a:p>
            <a:pPr marL="609600" indent="-609600"/>
            <a:r>
              <a:rPr lang="zh-CN" altLang="en-US" dirty="0"/>
              <a:t>通过指针引用数组元素</a:t>
            </a:r>
          </a:p>
          <a:p>
            <a:pPr marL="609600" indent="-609600"/>
            <a:r>
              <a:rPr lang="zh-CN" altLang="en-US" dirty="0"/>
              <a:t>数组作函数参数 </a:t>
            </a:r>
          </a:p>
          <a:p>
            <a:pPr marL="609600" indent="-609600"/>
            <a:r>
              <a:rPr lang="zh-CN" altLang="en-US" dirty="0"/>
              <a:t>动态分配内存 </a:t>
            </a:r>
          </a:p>
          <a:p>
            <a:pPr marL="609600" indent="-609600"/>
            <a:r>
              <a:rPr lang="zh-CN" altLang="en-US" dirty="0"/>
              <a:t>二维数组与指针 </a:t>
            </a:r>
          </a:p>
        </p:txBody>
      </p:sp>
      <p:pic>
        <p:nvPicPr>
          <p:cNvPr id="391172" name="Picture 4" descr="j030125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4525" y="4024313"/>
            <a:ext cx="1830388" cy="1565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BEBB-D6DB-4A36-A126-B3EFF243C8FE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itchFamily="2" charset="-122"/>
              </a:rPr>
              <a:t>例子</a:t>
            </a:r>
          </a:p>
        </p:txBody>
      </p:sp>
      <p:sp>
        <p:nvSpPr>
          <p:cNvPr id="431107" name="Text Box 3"/>
          <p:cNvSpPr txBox="1">
            <a:spLocks noChangeArrowheads="1"/>
          </p:cNvSpPr>
          <p:nvPr/>
        </p:nvSpPr>
        <p:spPr bwMode="auto">
          <a:xfrm>
            <a:off x="838200" y="2209800"/>
            <a:ext cx="739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431108" name="Text Box 4"/>
          <p:cNvSpPr txBox="1">
            <a:spLocks noChangeArrowheads="1"/>
          </p:cNvSpPr>
          <p:nvPr/>
        </p:nvSpPr>
        <p:spPr bwMode="auto">
          <a:xfrm>
            <a:off x="539750" y="2349500"/>
            <a:ext cx="8064500" cy="3382963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  <a:buFontTx/>
              <a:buNone/>
            </a:pPr>
            <a:r>
              <a:rPr kumimoji="1" lang="en-US" altLang="zh-CN" sz="2200">
                <a:latin typeface="Tahoma" pitchFamily="34" charset="0"/>
              </a:rPr>
              <a:t>int a[3][4]={{1,3,5,7},{9,11,13,15},{17,19,21,23}};</a:t>
            </a:r>
          </a:p>
          <a:p>
            <a:pPr algn="l">
              <a:spcBef>
                <a:spcPct val="10000"/>
              </a:spcBef>
              <a:buFontTx/>
              <a:buNone/>
            </a:pPr>
            <a:r>
              <a:rPr kumimoji="1" lang="en-US" altLang="zh-CN" sz="2200">
                <a:latin typeface="Tahoma" pitchFamily="34" charset="0"/>
              </a:rPr>
              <a:t>int *p;</a:t>
            </a:r>
          </a:p>
          <a:p>
            <a:pPr algn="l">
              <a:spcBef>
                <a:spcPct val="10000"/>
              </a:spcBef>
              <a:buFontTx/>
              <a:buNone/>
            </a:pPr>
            <a:endParaRPr kumimoji="1" lang="en-US" altLang="zh-CN" sz="2200">
              <a:latin typeface="Tahoma" pitchFamily="34" charset="0"/>
            </a:endParaRPr>
          </a:p>
          <a:p>
            <a:pPr algn="l">
              <a:spcBef>
                <a:spcPct val="10000"/>
              </a:spcBef>
              <a:buFontTx/>
              <a:buNone/>
            </a:pPr>
            <a:r>
              <a:rPr kumimoji="1" lang="en-US" altLang="zh-CN" sz="2200">
                <a:latin typeface="Tahoma" pitchFamily="34" charset="0"/>
              </a:rPr>
              <a:t>for( p = a[0]; p &lt; a[0] + 12; p++ )</a:t>
            </a:r>
          </a:p>
          <a:p>
            <a:pPr algn="l">
              <a:spcBef>
                <a:spcPct val="10000"/>
              </a:spcBef>
              <a:buFontTx/>
              <a:buNone/>
            </a:pPr>
            <a:r>
              <a:rPr kumimoji="1" lang="en-US" altLang="zh-CN" sz="2200">
                <a:latin typeface="Tahoma" pitchFamily="34" charset="0"/>
              </a:rPr>
              <a:t>{</a:t>
            </a:r>
          </a:p>
          <a:p>
            <a:pPr algn="l">
              <a:spcBef>
                <a:spcPct val="10000"/>
              </a:spcBef>
              <a:buFontTx/>
              <a:buNone/>
            </a:pPr>
            <a:r>
              <a:rPr kumimoji="1" lang="zh-CN" altLang="en-US" sz="2200">
                <a:latin typeface="Tahoma" pitchFamily="34" charset="0"/>
              </a:rPr>
              <a:t>　　</a:t>
            </a:r>
            <a:r>
              <a:rPr kumimoji="1" lang="en-US" altLang="zh-CN" sz="2200">
                <a:latin typeface="Tahoma" pitchFamily="34" charset="0"/>
              </a:rPr>
              <a:t>if( (p - a[0])%4 == 0 ) </a:t>
            </a:r>
          </a:p>
          <a:p>
            <a:pPr algn="l">
              <a:spcBef>
                <a:spcPct val="10000"/>
              </a:spcBef>
              <a:buFontTx/>
              <a:buNone/>
            </a:pPr>
            <a:r>
              <a:rPr kumimoji="1" lang="en-US" altLang="zh-CN" sz="2200">
                <a:latin typeface="Tahoma" pitchFamily="34" charset="0"/>
              </a:rPr>
              <a:t>	cout &lt;&lt; endl;</a:t>
            </a:r>
          </a:p>
          <a:p>
            <a:pPr algn="l">
              <a:spcBef>
                <a:spcPct val="10000"/>
              </a:spcBef>
              <a:buFontTx/>
              <a:buNone/>
            </a:pPr>
            <a:r>
              <a:rPr kumimoji="1" lang="zh-CN" altLang="en-US" sz="2200">
                <a:latin typeface="Tahoma" pitchFamily="34" charset="0"/>
              </a:rPr>
              <a:t>　　</a:t>
            </a:r>
            <a:r>
              <a:rPr kumimoji="1" lang="en-US" altLang="zh-CN" sz="2200">
                <a:latin typeface="Tahoma" pitchFamily="34" charset="0"/>
              </a:rPr>
              <a:t>cout &lt;&lt; *p &lt;&lt; " ";</a:t>
            </a:r>
          </a:p>
          <a:p>
            <a:pPr algn="l">
              <a:spcBef>
                <a:spcPct val="10000"/>
              </a:spcBef>
              <a:buFontTx/>
              <a:buNone/>
            </a:pPr>
            <a:r>
              <a:rPr kumimoji="1" lang="en-US" altLang="zh-CN" sz="2200">
                <a:latin typeface="Tahoma" pitchFamily="34" charset="0"/>
              </a:rPr>
              <a:t>}</a:t>
            </a:r>
          </a:p>
        </p:txBody>
      </p:sp>
      <p:sp>
        <p:nvSpPr>
          <p:cNvPr id="431109" name="Rectangle 5"/>
          <p:cNvSpPr>
            <a:spLocks noChangeArrowheads="1"/>
          </p:cNvSpPr>
          <p:nvPr/>
        </p:nvSpPr>
        <p:spPr bwMode="auto">
          <a:xfrm>
            <a:off x="5940425" y="5157788"/>
            <a:ext cx="2268538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  <a:buFontTx/>
              <a:buNone/>
            </a:pPr>
            <a:r>
              <a:rPr kumimoji="1" lang="zh-CN" altLang="en-US" sz="2400">
                <a:latin typeface="Tahoma" pitchFamily="34" charset="0"/>
              </a:rPr>
              <a:t>运行屏幕显示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ahoma" pitchFamily="34" charset="0"/>
              </a:rPr>
              <a:t>1 3 5 7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ahoma" pitchFamily="34" charset="0"/>
              </a:rPr>
              <a:t>9 11 13 15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ahoma" pitchFamily="34" charset="0"/>
              </a:rPr>
              <a:t>17 19 21 23</a:t>
            </a:r>
          </a:p>
        </p:txBody>
      </p:sp>
      <p:sp>
        <p:nvSpPr>
          <p:cNvPr id="43111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7388" y="1484313"/>
            <a:ext cx="7772400" cy="654050"/>
          </a:xfrm>
          <a:noFill/>
          <a:ln/>
        </p:spPr>
        <p:txBody>
          <a:bodyPr/>
          <a:lstStyle/>
          <a:p>
            <a:r>
              <a:rPr lang="zh-CN" altLang="en-US"/>
              <a:t>指向数组元素的指针变量</a:t>
            </a:r>
          </a:p>
          <a:p>
            <a:pPr>
              <a:buFontTx/>
              <a:buNone/>
            </a:pPr>
            <a:endParaRPr lang="zh-CN" altLang="en-US"/>
          </a:p>
          <a:p>
            <a:pPr>
              <a:buFontTx/>
              <a:buNone/>
            </a:pPr>
            <a:endParaRPr lang="en-US" altLang="zh-CN" sz="2400">
              <a:latin typeface="隶书" pitchFamily="49" charset="-122"/>
              <a:ea typeface="隶书" pitchFamily="49" charset="-122"/>
            </a:endParaRPr>
          </a:p>
        </p:txBody>
      </p:sp>
      <p:grpSp>
        <p:nvGrpSpPr>
          <p:cNvPr id="431111" name="Group 7"/>
          <p:cNvGrpSpPr>
            <a:grpSpLocks/>
          </p:cNvGrpSpPr>
          <p:nvPr/>
        </p:nvGrpSpPr>
        <p:grpSpPr bwMode="auto">
          <a:xfrm>
            <a:off x="6199188" y="3068638"/>
            <a:ext cx="457200" cy="1828800"/>
            <a:chOff x="2208" y="2160"/>
            <a:chExt cx="288" cy="1152"/>
          </a:xfrm>
        </p:grpSpPr>
        <p:sp>
          <p:nvSpPr>
            <p:cNvPr id="431112" name="Rectangle 8"/>
            <p:cNvSpPr>
              <a:spLocks noChangeArrowheads="1"/>
            </p:cNvSpPr>
            <p:nvPr/>
          </p:nvSpPr>
          <p:spPr bwMode="auto">
            <a:xfrm>
              <a:off x="2208" y="2160"/>
              <a:ext cx="288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>
                  <a:latin typeface="Courier New" pitchFamily="49" charset="0"/>
                </a:rPr>
                <a:t>1</a:t>
              </a:r>
            </a:p>
          </p:txBody>
        </p:sp>
        <p:sp>
          <p:nvSpPr>
            <p:cNvPr id="431113" name="Rectangle 9"/>
            <p:cNvSpPr>
              <a:spLocks noChangeArrowheads="1"/>
            </p:cNvSpPr>
            <p:nvPr/>
          </p:nvSpPr>
          <p:spPr bwMode="auto">
            <a:xfrm>
              <a:off x="2208" y="2544"/>
              <a:ext cx="288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>
                  <a:latin typeface="Courier New" pitchFamily="49" charset="0"/>
                </a:rPr>
                <a:t>9</a:t>
              </a:r>
            </a:p>
          </p:txBody>
        </p:sp>
        <p:sp>
          <p:nvSpPr>
            <p:cNvPr id="431114" name="Rectangle 10"/>
            <p:cNvSpPr>
              <a:spLocks noChangeArrowheads="1"/>
            </p:cNvSpPr>
            <p:nvPr/>
          </p:nvSpPr>
          <p:spPr bwMode="auto">
            <a:xfrm>
              <a:off x="2208" y="2928"/>
              <a:ext cx="288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>
                  <a:latin typeface="Courier New" pitchFamily="49" charset="0"/>
                </a:rPr>
                <a:t>17</a:t>
              </a:r>
            </a:p>
          </p:txBody>
        </p:sp>
      </p:grpSp>
      <p:grpSp>
        <p:nvGrpSpPr>
          <p:cNvPr id="431115" name="Group 11"/>
          <p:cNvGrpSpPr>
            <a:grpSpLocks/>
          </p:cNvGrpSpPr>
          <p:nvPr/>
        </p:nvGrpSpPr>
        <p:grpSpPr bwMode="auto">
          <a:xfrm>
            <a:off x="6656388" y="3068638"/>
            <a:ext cx="457200" cy="1828800"/>
            <a:chOff x="2304" y="2256"/>
            <a:chExt cx="288" cy="1152"/>
          </a:xfrm>
        </p:grpSpPr>
        <p:sp>
          <p:nvSpPr>
            <p:cNvPr id="431116" name="Rectangle 12"/>
            <p:cNvSpPr>
              <a:spLocks noChangeArrowheads="1"/>
            </p:cNvSpPr>
            <p:nvPr/>
          </p:nvSpPr>
          <p:spPr bwMode="auto">
            <a:xfrm>
              <a:off x="2304" y="2256"/>
              <a:ext cx="288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>
                  <a:latin typeface="Courier New" pitchFamily="49" charset="0"/>
                </a:rPr>
                <a:t>3</a:t>
              </a:r>
            </a:p>
          </p:txBody>
        </p:sp>
        <p:sp>
          <p:nvSpPr>
            <p:cNvPr id="431117" name="Rectangle 13"/>
            <p:cNvSpPr>
              <a:spLocks noChangeArrowheads="1"/>
            </p:cNvSpPr>
            <p:nvPr/>
          </p:nvSpPr>
          <p:spPr bwMode="auto">
            <a:xfrm>
              <a:off x="2304" y="2640"/>
              <a:ext cx="288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>
                  <a:latin typeface="Courier New" pitchFamily="49" charset="0"/>
                </a:rPr>
                <a:t>11</a:t>
              </a:r>
            </a:p>
          </p:txBody>
        </p:sp>
        <p:sp>
          <p:nvSpPr>
            <p:cNvPr id="431118" name="Rectangle 14"/>
            <p:cNvSpPr>
              <a:spLocks noChangeArrowheads="1"/>
            </p:cNvSpPr>
            <p:nvPr/>
          </p:nvSpPr>
          <p:spPr bwMode="auto">
            <a:xfrm>
              <a:off x="2304" y="3024"/>
              <a:ext cx="288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>
                  <a:latin typeface="Courier New" pitchFamily="49" charset="0"/>
                </a:rPr>
                <a:t>19</a:t>
              </a:r>
            </a:p>
          </p:txBody>
        </p:sp>
      </p:grpSp>
      <p:grpSp>
        <p:nvGrpSpPr>
          <p:cNvPr id="431119" name="Group 15"/>
          <p:cNvGrpSpPr>
            <a:grpSpLocks/>
          </p:cNvGrpSpPr>
          <p:nvPr/>
        </p:nvGrpSpPr>
        <p:grpSpPr bwMode="auto">
          <a:xfrm>
            <a:off x="7113588" y="3068638"/>
            <a:ext cx="457200" cy="1828800"/>
            <a:chOff x="2400" y="2352"/>
            <a:chExt cx="288" cy="1152"/>
          </a:xfrm>
        </p:grpSpPr>
        <p:sp>
          <p:nvSpPr>
            <p:cNvPr id="431120" name="Rectangle 16"/>
            <p:cNvSpPr>
              <a:spLocks noChangeArrowheads="1"/>
            </p:cNvSpPr>
            <p:nvPr/>
          </p:nvSpPr>
          <p:spPr bwMode="auto">
            <a:xfrm>
              <a:off x="2400" y="2352"/>
              <a:ext cx="288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>
                  <a:latin typeface="Courier New" pitchFamily="49" charset="0"/>
                </a:rPr>
                <a:t>5</a:t>
              </a:r>
            </a:p>
          </p:txBody>
        </p:sp>
        <p:sp>
          <p:nvSpPr>
            <p:cNvPr id="431121" name="Rectangle 17"/>
            <p:cNvSpPr>
              <a:spLocks noChangeArrowheads="1"/>
            </p:cNvSpPr>
            <p:nvPr/>
          </p:nvSpPr>
          <p:spPr bwMode="auto">
            <a:xfrm>
              <a:off x="2400" y="2736"/>
              <a:ext cx="288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>
                  <a:latin typeface="Courier New" pitchFamily="49" charset="0"/>
                </a:rPr>
                <a:t>13</a:t>
              </a:r>
            </a:p>
          </p:txBody>
        </p:sp>
        <p:sp>
          <p:nvSpPr>
            <p:cNvPr id="431122" name="Rectangle 18"/>
            <p:cNvSpPr>
              <a:spLocks noChangeArrowheads="1"/>
            </p:cNvSpPr>
            <p:nvPr/>
          </p:nvSpPr>
          <p:spPr bwMode="auto">
            <a:xfrm>
              <a:off x="2400" y="3120"/>
              <a:ext cx="288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>
                  <a:latin typeface="Courier New" pitchFamily="49" charset="0"/>
                </a:rPr>
                <a:t>21</a:t>
              </a:r>
            </a:p>
          </p:txBody>
        </p:sp>
      </p:grpSp>
      <p:grpSp>
        <p:nvGrpSpPr>
          <p:cNvPr id="431123" name="Group 19"/>
          <p:cNvGrpSpPr>
            <a:grpSpLocks/>
          </p:cNvGrpSpPr>
          <p:nvPr/>
        </p:nvGrpSpPr>
        <p:grpSpPr bwMode="auto">
          <a:xfrm>
            <a:off x="7570788" y="3068638"/>
            <a:ext cx="457200" cy="1828800"/>
            <a:chOff x="3312" y="2160"/>
            <a:chExt cx="288" cy="1152"/>
          </a:xfrm>
        </p:grpSpPr>
        <p:sp>
          <p:nvSpPr>
            <p:cNvPr id="431124" name="Rectangle 20"/>
            <p:cNvSpPr>
              <a:spLocks noChangeArrowheads="1"/>
            </p:cNvSpPr>
            <p:nvPr/>
          </p:nvSpPr>
          <p:spPr bwMode="auto">
            <a:xfrm>
              <a:off x="3312" y="2160"/>
              <a:ext cx="288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>
                  <a:latin typeface="Courier New" pitchFamily="49" charset="0"/>
                </a:rPr>
                <a:t>7</a:t>
              </a:r>
            </a:p>
          </p:txBody>
        </p:sp>
        <p:sp>
          <p:nvSpPr>
            <p:cNvPr id="431125" name="Rectangle 21"/>
            <p:cNvSpPr>
              <a:spLocks noChangeArrowheads="1"/>
            </p:cNvSpPr>
            <p:nvPr/>
          </p:nvSpPr>
          <p:spPr bwMode="auto">
            <a:xfrm>
              <a:off x="3312" y="2544"/>
              <a:ext cx="288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>
                  <a:latin typeface="Courier New" pitchFamily="49" charset="0"/>
                </a:rPr>
                <a:t>5</a:t>
              </a:r>
            </a:p>
          </p:txBody>
        </p:sp>
        <p:sp>
          <p:nvSpPr>
            <p:cNvPr id="431126" name="Rectangle 22"/>
            <p:cNvSpPr>
              <a:spLocks noChangeArrowheads="1"/>
            </p:cNvSpPr>
            <p:nvPr/>
          </p:nvSpPr>
          <p:spPr bwMode="auto">
            <a:xfrm>
              <a:off x="3312" y="2928"/>
              <a:ext cx="288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>
                  <a:latin typeface="Courier New" pitchFamily="49" charset="0"/>
                </a:rPr>
                <a:t>23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1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1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0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5FAE-5B16-43D7-91DC-9963879F4D60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itchFamily="2" charset="-122"/>
              </a:rPr>
              <a:t>二维动态分配空间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413" y="1341438"/>
            <a:ext cx="7772400" cy="1358900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zh-CN" altLang="en-US" sz="2400">
                <a:latin typeface="宋体" pitchFamily="2" charset="-122"/>
              </a:rPr>
              <a:t>假设事前</a:t>
            </a:r>
            <a:r>
              <a:rPr lang="zh-CN" altLang="en-US" sz="2400">
                <a:solidFill>
                  <a:srgbClr val="FF0000"/>
                </a:solidFill>
                <a:latin typeface="宋体" pitchFamily="2" charset="-122"/>
              </a:rPr>
              <a:t>不知道</a:t>
            </a:r>
            <a:r>
              <a:rPr lang="zh-CN" altLang="en-US" sz="2400">
                <a:latin typeface="宋体" pitchFamily="2" charset="-122"/>
              </a:rPr>
              <a:t>考生数目和学科数目，但要编写程序求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400">
                <a:latin typeface="宋体" pitchFamily="2" charset="-122"/>
              </a:rPr>
              <a:t>每个考生的平均分。考生数目、学科数目和分数，都在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400">
                <a:latin typeface="宋体" pitchFamily="2" charset="-122"/>
              </a:rPr>
              <a:t>程序运行的时候输入。</a:t>
            </a:r>
          </a:p>
        </p:txBody>
      </p:sp>
      <p:grpSp>
        <p:nvGrpSpPr>
          <p:cNvPr id="356356" name="Group 4"/>
          <p:cNvGrpSpPr>
            <a:grpSpLocks/>
          </p:cNvGrpSpPr>
          <p:nvPr/>
        </p:nvGrpSpPr>
        <p:grpSpPr bwMode="auto">
          <a:xfrm>
            <a:off x="1547813" y="3141663"/>
            <a:ext cx="6192837" cy="2676525"/>
            <a:chOff x="-3" y="-3"/>
            <a:chExt cx="2071" cy="2694"/>
          </a:xfrm>
        </p:grpSpPr>
        <p:grpSp>
          <p:nvGrpSpPr>
            <p:cNvPr id="356357" name="Group 5"/>
            <p:cNvGrpSpPr>
              <a:grpSpLocks/>
            </p:cNvGrpSpPr>
            <p:nvPr/>
          </p:nvGrpSpPr>
          <p:grpSpPr bwMode="auto">
            <a:xfrm>
              <a:off x="0" y="0"/>
              <a:ext cx="2065" cy="2688"/>
              <a:chOff x="0" y="0"/>
              <a:chExt cx="2065" cy="2688"/>
            </a:xfrm>
          </p:grpSpPr>
          <p:grpSp>
            <p:nvGrpSpPr>
              <p:cNvPr id="356358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413" cy="384"/>
                <a:chOff x="0" y="0"/>
                <a:chExt cx="413" cy="384"/>
              </a:xfrm>
            </p:grpSpPr>
            <p:sp>
              <p:nvSpPr>
                <p:cNvPr id="356359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27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1" lang="zh-CN" altLang="en-US" sz="2000">
                      <a:latin typeface="Times New Roman" pitchFamily="18" charset="0"/>
                    </a:rPr>
                    <a:t>考生</a:t>
                  </a:r>
                </a:p>
                <a:p>
                  <a:pPr algn="just" eaLnBrk="0" hangingPunct="0">
                    <a:spcBef>
                      <a:spcPct val="0"/>
                    </a:spcBef>
                    <a:buFontTx/>
                    <a:buNone/>
                  </a:pPr>
                  <a:endParaRPr kumimoji="1" lang="en-US" altLang="zh-CN" sz="2000" b="0">
                    <a:latin typeface="Times New Roman" pitchFamily="18" charset="0"/>
                  </a:endParaRPr>
                </a:p>
              </p:txBody>
            </p:sp>
            <p:sp>
              <p:nvSpPr>
                <p:cNvPr id="356360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1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6361" name="Group 9"/>
              <p:cNvGrpSpPr>
                <a:grpSpLocks/>
              </p:cNvGrpSpPr>
              <p:nvPr/>
            </p:nvGrpSpPr>
            <p:grpSpPr bwMode="auto">
              <a:xfrm>
                <a:off x="413" y="0"/>
                <a:ext cx="413" cy="384"/>
                <a:chOff x="413" y="0"/>
                <a:chExt cx="413" cy="384"/>
              </a:xfrm>
            </p:grpSpPr>
            <p:sp>
              <p:nvSpPr>
                <p:cNvPr id="356362" name="Rectangle 10"/>
                <p:cNvSpPr>
                  <a:spLocks noChangeArrowheads="1"/>
                </p:cNvSpPr>
                <p:nvPr/>
              </p:nvSpPr>
              <p:spPr bwMode="auto">
                <a:xfrm>
                  <a:off x="456" y="0"/>
                  <a:ext cx="327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1" lang="zh-CN" altLang="en-US" sz="2000">
                      <a:latin typeface="Times New Roman" pitchFamily="18" charset="0"/>
                    </a:rPr>
                    <a:t>语文</a:t>
                  </a:r>
                </a:p>
                <a:p>
                  <a:pPr algn="just" eaLnBrk="0" hangingPunct="0">
                    <a:spcBef>
                      <a:spcPct val="0"/>
                    </a:spcBef>
                    <a:buFontTx/>
                    <a:buNone/>
                  </a:pPr>
                  <a:endParaRPr kumimoji="1" lang="en-US" altLang="zh-CN" sz="2000" b="0">
                    <a:latin typeface="Times New Roman" pitchFamily="18" charset="0"/>
                  </a:endParaRPr>
                </a:p>
              </p:txBody>
            </p:sp>
            <p:sp>
              <p:nvSpPr>
                <p:cNvPr id="356363" name="Rectangle 11"/>
                <p:cNvSpPr>
                  <a:spLocks noChangeArrowheads="1"/>
                </p:cNvSpPr>
                <p:nvPr/>
              </p:nvSpPr>
              <p:spPr bwMode="auto">
                <a:xfrm>
                  <a:off x="413" y="0"/>
                  <a:ext cx="41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6364" name="Group 12"/>
              <p:cNvGrpSpPr>
                <a:grpSpLocks/>
              </p:cNvGrpSpPr>
              <p:nvPr/>
            </p:nvGrpSpPr>
            <p:grpSpPr bwMode="auto">
              <a:xfrm>
                <a:off x="826" y="0"/>
                <a:ext cx="413" cy="384"/>
                <a:chOff x="826" y="0"/>
                <a:chExt cx="413" cy="384"/>
              </a:xfrm>
            </p:grpSpPr>
            <p:sp>
              <p:nvSpPr>
                <p:cNvPr id="356365" name="Rectangle 13"/>
                <p:cNvSpPr>
                  <a:spLocks noChangeArrowheads="1"/>
                </p:cNvSpPr>
                <p:nvPr/>
              </p:nvSpPr>
              <p:spPr bwMode="auto">
                <a:xfrm>
                  <a:off x="869" y="0"/>
                  <a:ext cx="327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1" lang="zh-CN" altLang="en-US" sz="2000">
                      <a:latin typeface="Times New Roman" pitchFamily="18" charset="0"/>
                    </a:rPr>
                    <a:t>数学</a:t>
                  </a:r>
                </a:p>
                <a:p>
                  <a:pPr algn="just" eaLnBrk="0" hangingPunct="0">
                    <a:spcBef>
                      <a:spcPct val="0"/>
                    </a:spcBef>
                    <a:buFontTx/>
                    <a:buNone/>
                  </a:pPr>
                  <a:endParaRPr kumimoji="1" lang="en-US" altLang="zh-CN" sz="2000" b="0">
                    <a:latin typeface="Times New Roman" pitchFamily="18" charset="0"/>
                  </a:endParaRPr>
                </a:p>
              </p:txBody>
            </p:sp>
            <p:sp>
              <p:nvSpPr>
                <p:cNvPr id="356366" name="Rectangle 14"/>
                <p:cNvSpPr>
                  <a:spLocks noChangeArrowheads="1"/>
                </p:cNvSpPr>
                <p:nvPr/>
              </p:nvSpPr>
              <p:spPr bwMode="auto">
                <a:xfrm>
                  <a:off x="826" y="0"/>
                  <a:ext cx="41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6367" name="Group 15"/>
              <p:cNvGrpSpPr>
                <a:grpSpLocks/>
              </p:cNvGrpSpPr>
              <p:nvPr/>
            </p:nvGrpSpPr>
            <p:grpSpPr bwMode="auto">
              <a:xfrm>
                <a:off x="1239" y="0"/>
                <a:ext cx="413" cy="384"/>
                <a:chOff x="1239" y="0"/>
                <a:chExt cx="413" cy="384"/>
              </a:xfrm>
            </p:grpSpPr>
            <p:sp>
              <p:nvSpPr>
                <p:cNvPr id="356368" name="Rectangle 16"/>
                <p:cNvSpPr>
                  <a:spLocks noChangeArrowheads="1"/>
                </p:cNvSpPr>
                <p:nvPr/>
              </p:nvSpPr>
              <p:spPr bwMode="auto">
                <a:xfrm>
                  <a:off x="1282" y="0"/>
                  <a:ext cx="327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1" lang="zh-CN" altLang="en-US" sz="2000">
                      <a:latin typeface="Times New Roman" pitchFamily="18" charset="0"/>
                    </a:rPr>
                    <a:t>英语</a:t>
                  </a:r>
                </a:p>
                <a:p>
                  <a:pPr algn="just" eaLnBrk="0" hangingPunct="0">
                    <a:spcBef>
                      <a:spcPct val="0"/>
                    </a:spcBef>
                    <a:buFontTx/>
                    <a:buNone/>
                  </a:pPr>
                  <a:endParaRPr kumimoji="1" lang="en-US" altLang="zh-CN" sz="2000" b="0">
                    <a:latin typeface="Times New Roman" pitchFamily="18" charset="0"/>
                  </a:endParaRPr>
                </a:p>
              </p:txBody>
            </p:sp>
            <p:sp>
              <p:nvSpPr>
                <p:cNvPr id="356369" name="Rectangle 17"/>
                <p:cNvSpPr>
                  <a:spLocks noChangeArrowheads="1"/>
                </p:cNvSpPr>
                <p:nvPr/>
              </p:nvSpPr>
              <p:spPr bwMode="auto">
                <a:xfrm>
                  <a:off x="1239" y="0"/>
                  <a:ext cx="41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6370" name="Group 18"/>
              <p:cNvGrpSpPr>
                <a:grpSpLocks/>
              </p:cNvGrpSpPr>
              <p:nvPr/>
            </p:nvGrpSpPr>
            <p:grpSpPr bwMode="auto">
              <a:xfrm>
                <a:off x="1652" y="0"/>
                <a:ext cx="413" cy="384"/>
                <a:chOff x="1652" y="0"/>
                <a:chExt cx="413" cy="384"/>
              </a:xfrm>
            </p:grpSpPr>
            <p:sp>
              <p:nvSpPr>
                <p:cNvPr id="356371" name="Rectangle 19"/>
                <p:cNvSpPr>
                  <a:spLocks noChangeArrowheads="1"/>
                </p:cNvSpPr>
                <p:nvPr/>
              </p:nvSpPr>
              <p:spPr bwMode="auto">
                <a:xfrm>
                  <a:off x="1695" y="0"/>
                  <a:ext cx="327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1" lang="zh-CN" altLang="en-US" sz="2000">
                      <a:latin typeface="Times New Roman" pitchFamily="18" charset="0"/>
                    </a:rPr>
                    <a:t>。。。</a:t>
                  </a:r>
                </a:p>
                <a:p>
                  <a:pPr algn="just" eaLnBrk="0" hangingPunct="0">
                    <a:spcBef>
                      <a:spcPct val="0"/>
                    </a:spcBef>
                    <a:buFontTx/>
                    <a:buNone/>
                  </a:pPr>
                  <a:endParaRPr kumimoji="1" lang="en-US" altLang="zh-CN" sz="2000" b="0">
                    <a:latin typeface="Times New Roman" pitchFamily="18" charset="0"/>
                  </a:endParaRPr>
                </a:p>
              </p:txBody>
            </p:sp>
            <p:sp>
              <p:nvSpPr>
                <p:cNvPr id="356372" name="Rectangle 20"/>
                <p:cNvSpPr>
                  <a:spLocks noChangeArrowheads="1"/>
                </p:cNvSpPr>
                <p:nvPr/>
              </p:nvSpPr>
              <p:spPr bwMode="auto">
                <a:xfrm>
                  <a:off x="1652" y="0"/>
                  <a:ext cx="41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6373" name="Group 21"/>
              <p:cNvGrpSpPr>
                <a:grpSpLocks/>
              </p:cNvGrpSpPr>
              <p:nvPr/>
            </p:nvGrpSpPr>
            <p:grpSpPr bwMode="auto">
              <a:xfrm>
                <a:off x="0" y="384"/>
                <a:ext cx="413" cy="384"/>
                <a:chOff x="0" y="384"/>
                <a:chExt cx="413" cy="384"/>
              </a:xfrm>
            </p:grpSpPr>
            <p:sp>
              <p:nvSpPr>
                <p:cNvPr id="356374" name="Rectangle 22"/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327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000">
                      <a:latin typeface="Times New Roman" pitchFamily="18" charset="0"/>
                    </a:rPr>
                    <a:t>1</a:t>
                  </a:r>
                </a:p>
                <a:p>
                  <a:pPr algn="just" eaLnBrk="0" hangingPunct="0">
                    <a:spcBef>
                      <a:spcPct val="0"/>
                    </a:spcBef>
                    <a:buFontTx/>
                    <a:buNone/>
                  </a:pPr>
                  <a:endParaRPr kumimoji="1" lang="en-US" altLang="zh-CN" sz="2000" b="0">
                    <a:latin typeface="Times New Roman" pitchFamily="18" charset="0"/>
                  </a:endParaRPr>
                </a:p>
              </p:txBody>
            </p:sp>
            <p:sp>
              <p:nvSpPr>
                <p:cNvPr id="356375" name="Rectangle 23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41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6376" name="Group 24"/>
              <p:cNvGrpSpPr>
                <a:grpSpLocks/>
              </p:cNvGrpSpPr>
              <p:nvPr/>
            </p:nvGrpSpPr>
            <p:grpSpPr bwMode="auto">
              <a:xfrm>
                <a:off x="413" y="384"/>
                <a:ext cx="413" cy="384"/>
                <a:chOff x="413" y="384"/>
                <a:chExt cx="413" cy="384"/>
              </a:xfrm>
            </p:grpSpPr>
            <p:sp>
              <p:nvSpPr>
                <p:cNvPr id="356377" name="Rectangle 25"/>
                <p:cNvSpPr>
                  <a:spLocks noChangeArrowheads="1"/>
                </p:cNvSpPr>
                <p:nvPr/>
              </p:nvSpPr>
              <p:spPr bwMode="auto">
                <a:xfrm>
                  <a:off x="456" y="384"/>
                  <a:ext cx="327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000" b="0">
                      <a:latin typeface="Times New Roman" pitchFamily="18" charset="0"/>
                    </a:rPr>
                    <a:t> </a:t>
                  </a:r>
                </a:p>
                <a:p>
                  <a:pPr algn="just" eaLnBrk="0" hangingPunct="0">
                    <a:spcBef>
                      <a:spcPct val="0"/>
                    </a:spcBef>
                    <a:buFontTx/>
                    <a:buNone/>
                  </a:pPr>
                  <a:endParaRPr kumimoji="1" lang="en-US" altLang="zh-CN" sz="2000" b="0">
                    <a:latin typeface="Times New Roman" pitchFamily="18" charset="0"/>
                  </a:endParaRPr>
                </a:p>
              </p:txBody>
            </p:sp>
            <p:sp>
              <p:nvSpPr>
                <p:cNvPr id="356378" name="Rectangle 26"/>
                <p:cNvSpPr>
                  <a:spLocks noChangeArrowheads="1"/>
                </p:cNvSpPr>
                <p:nvPr/>
              </p:nvSpPr>
              <p:spPr bwMode="auto">
                <a:xfrm>
                  <a:off x="413" y="384"/>
                  <a:ext cx="41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6379" name="Group 27"/>
              <p:cNvGrpSpPr>
                <a:grpSpLocks/>
              </p:cNvGrpSpPr>
              <p:nvPr/>
            </p:nvGrpSpPr>
            <p:grpSpPr bwMode="auto">
              <a:xfrm>
                <a:off x="826" y="384"/>
                <a:ext cx="413" cy="384"/>
                <a:chOff x="826" y="384"/>
                <a:chExt cx="413" cy="384"/>
              </a:xfrm>
            </p:grpSpPr>
            <p:sp>
              <p:nvSpPr>
                <p:cNvPr id="356380" name="Rectangle 28"/>
                <p:cNvSpPr>
                  <a:spLocks noChangeArrowheads="1"/>
                </p:cNvSpPr>
                <p:nvPr/>
              </p:nvSpPr>
              <p:spPr bwMode="auto">
                <a:xfrm>
                  <a:off x="869" y="384"/>
                  <a:ext cx="327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000" b="0">
                      <a:latin typeface="Times New Roman" pitchFamily="18" charset="0"/>
                    </a:rPr>
                    <a:t> </a:t>
                  </a:r>
                </a:p>
                <a:p>
                  <a:pPr algn="just" eaLnBrk="0" hangingPunct="0">
                    <a:spcBef>
                      <a:spcPct val="0"/>
                    </a:spcBef>
                    <a:buFontTx/>
                    <a:buNone/>
                  </a:pPr>
                  <a:endParaRPr kumimoji="1" lang="en-US" altLang="zh-CN" sz="2000" b="0">
                    <a:latin typeface="Times New Roman" pitchFamily="18" charset="0"/>
                  </a:endParaRPr>
                </a:p>
              </p:txBody>
            </p:sp>
            <p:sp>
              <p:nvSpPr>
                <p:cNvPr id="356381" name="Rectangle 29"/>
                <p:cNvSpPr>
                  <a:spLocks noChangeArrowheads="1"/>
                </p:cNvSpPr>
                <p:nvPr/>
              </p:nvSpPr>
              <p:spPr bwMode="auto">
                <a:xfrm>
                  <a:off x="826" y="384"/>
                  <a:ext cx="41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6382" name="Group 30"/>
              <p:cNvGrpSpPr>
                <a:grpSpLocks/>
              </p:cNvGrpSpPr>
              <p:nvPr/>
            </p:nvGrpSpPr>
            <p:grpSpPr bwMode="auto">
              <a:xfrm>
                <a:off x="1239" y="384"/>
                <a:ext cx="413" cy="384"/>
                <a:chOff x="1239" y="384"/>
                <a:chExt cx="413" cy="384"/>
              </a:xfrm>
            </p:grpSpPr>
            <p:sp>
              <p:nvSpPr>
                <p:cNvPr id="356383" name="Rectangle 31"/>
                <p:cNvSpPr>
                  <a:spLocks noChangeArrowheads="1"/>
                </p:cNvSpPr>
                <p:nvPr/>
              </p:nvSpPr>
              <p:spPr bwMode="auto">
                <a:xfrm>
                  <a:off x="1282" y="384"/>
                  <a:ext cx="327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000" b="0">
                      <a:latin typeface="Times New Roman" pitchFamily="18" charset="0"/>
                    </a:rPr>
                    <a:t> </a:t>
                  </a:r>
                </a:p>
                <a:p>
                  <a:pPr algn="just" eaLnBrk="0" hangingPunct="0">
                    <a:spcBef>
                      <a:spcPct val="0"/>
                    </a:spcBef>
                    <a:buFontTx/>
                    <a:buNone/>
                  </a:pPr>
                  <a:endParaRPr kumimoji="1" lang="en-US" altLang="zh-CN" sz="2000" b="0">
                    <a:latin typeface="Times New Roman" pitchFamily="18" charset="0"/>
                  </a:endParaRPr>
                </a:p>
              </p:txBody>
            </p:sp>
            <p:sp>
              <p:nvSpPr>
                <p:cNvPr id="356384" name="Rectangle 32"/>
                <p:cNvSpPr>
                  <a:spLocks noChangeArrowheads="1"/>
                </p:cNvSpPr>
                <p:nvPr/>
              </p:nvSpPr>
              <p:spPr bwMode="auto">
                <a:xfrm>
                  <a:off x="1239" y="384"/>
                  <a:ext cx="41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6385" name="Group 33"/>
              <p:cNvGrpSpPr>
                <a:grpSpLocks/>
              </p:cNvGrpSpPr>
              <p:nvPr/>
            </p:nvGrpSpPr>
            <p:grpSpPr bwMode="auto">
              <a:xfrm>
                <a:off x="1652" y="384"/>
                <a:ext cx="413" cy="384"/>
                <a:chOff x="1652" y="384"/>
                <a:chExt cx="413" cy="384"/>
              </a:xfrm>
            </p:grpSpPr>
            <p:sp>
              <p:nvSpPr>
                <p:cNvPr id="356386" name="Rectangle 34"/>
                <p:cNvSpPr>
                  <a:spLocks noChangeArrowheads="1"/>
                </p:cNvSpPr>
                <p:nvPr/>
              </p:nvSpPr>
              <p:spPr bwMode="auto">
                <a:xfrm>
                  <a:off x="1695" y="384"/>
                  <a:ext cx="327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000" b="0">
                      <a:latin typeface="Times New Roman" pitchFamily="18" charset="0"/>
                    </a:rPr>
                    <a:t> </a:t>
                  </a:r>
                </a:p>
                <a:p>
                  <a:pPr algn="just" eaLnBrk="0" hangingPunct="0">
                    <a:spcBef>
                      <a:spcPct val="0"/>
                    </a:spcBef>
                    <a:buFontTx/>
                    <a:buNone/>
                  </a:pPr>
                  <a:endParaRPr kumimoji="1" lang="en-US" altLang="zh-CN" sz="2000" b="0">
                    <a:latin typeface="Times New Roman" pitchFamily="18" charset="0"/>
                  </a:endParaRPr>
                </a:p>
              </p:txBody>
            </p:sp>
            <p:sp>
              <p:nvSpPr>
                <p:cNvPr id="356387" name="Rectangle 35"/>
                <p:cNvSpPr>
                  <a:spLocks noChangeArrowheads="1"/>
                </p:cNvSpPr>
                <p:nvPr/>
              </p:nvSpPr>
              <p:spPr bwMode="auto">
                <a:xfrm>
                  <a:off x="1652" y="384"/>
                  <a:ext cx="41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6388" name="Group 36"/>
              <p:cNvGrpSpPr>
                <a:grpSpLocks/>
              </p:cNvGrpSpPr>
              <p:nvPr/>
            </p:nvGrpSpPr>
            <p:grpSpPr bwMode="auto">
              <a:xfrm>
                <a:off x="0" y="768"/>
                <a:ext cx="413" cy="384"/>
                <a:chOff x="0" y="768"/>
                <a:chExt cx="413" cy="384"/>
              </a:xfrm>
            </p:grpSpPr>
            <p:sp>
              <p:nvSpPr>
                <p:cNvPr id="356389" name="Rectangle 37"/>
                <p:cNvSpPr>
                  <a:spLocks noChangeArrowheads="1"/>
                </p:cNvSpPr>
                <p:nvPr/>
              </p:nvSpPr>
              <p:spPr bwMode="auto">
                <a:xfrm>
                  <a:off x="43" y="768"/>
                  <a:ext cx="327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000">
                      <a:latin typeface="Times New Roman" pitchFamily="18" charset="0"/>
                    </a:rPr>
                    <a:t>2</a:t>
                  </a:r>
                </a:p>
                <a:p>
                  <a:pPr algn="just" eaLnBrk="0" hangingPunct="0">
                    <a:spcBef>
                      <a:spcPct val="0"/>
                    </a:spcBef>
                    <a:buFontTx/>
                    <a:buNone/>
                  </a:pPr>
                  <a:endParaRPr kumimoji="1" lang="en-US" altLang="zh-CN" sz="2000" b="0">
                    <a:latin typeface="Times New Roman" pitchFamily="18" charset="0"/>
                  </a:endParaRPr>
                </a:p>
              </p:txBody>
            </p:sp>
            <p:sp>
              <p:nvSpPr>
                <p:cNvPr id="356390" name="Rectangle 38"/>
                <p:cNvSpPr>
                  <a:spLocks noChangeArrowheads="1"/>
                </p:cNvSpPr>
                <p:nvPr/>
              </p:nvSpPr>
              <p:spPr bwMode="auto">
                <a:xfrm>
                  <a:off x="0" y="768"/>
                  <a:ext cx="41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6391" name="Group 39"/>
              <p:cNvGrpSpPr>
                <a:grpSpLocks/>
              </p:cNvGrpSpPr>
              <p:nvPr/>
            </p:nvGrpSpPr>
            <p:grpSpPr bwMode="auto">
              <a:xfrm>
                <a:off x="413" y="768"/>
                <a:ext cx="413" cy="384"/>
                <a:chOff x="413" y="768"/>
                <a:chExt cx="413" cy="384"/>
              </a:xfrm>
            </p:grpSpPr>
            <p:sp>
              <p:nvSpPr>
                <p:cNvPr id="356392" name="Rectangle 40"/>
                <p:cNvSpPr>
                  <a:spLocks noChangeArrowheads="1"/>
                </p:cNvSpPr>
                <p:nvPr/>
              </p:nvSpPr>
              <p:spPr bwMode="auto">
                <a:xfrm>
                  <a:off x="456" y="768"/>
                  <a:ext cx="327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000" b="0">
                      <a:latin typeface="Times New Roman" pitchFamily="18" charset="0"/>
                    </a:rPr>
                    <a:t> </a:t>
                  </a:r>
                </a:p>
                <a:p>
                  <a:pPr algn="just" eaLnBrk="0" hangingPunct="0">
                    <a:spcBef>
                      <a:spcPct val="0"/>
                    </a:spcBef>
                    <a:buFontTx/>
                    <a:buNone/>
                  </a:pPr>
                  <a:endParaRPr kumimoji="1" lang="en-US" altLang="zh-CN" sz="2000" b="0">
                    <a:latin typeface="Times New Roman" pitchFamily="18" charset="0"/>
                  </a:endParaRPr>
                </a:p>
              </p:txBody>
            </p:sp>
            <p:sp>
              <p:nvSpPr>
                <p:cNvPr id="356393" name="Rectangle 41"/>
                <p:cNvSpPr>
                  <a:spLocks noChangeArrowheads="1"/>
                </p:cNvSpPr>
                <p:nvPr/>
              </p:nvSpPr>
              <p:spPr bwMode="auto">
                <a:xfrm>
                  <a:off x="413" y="768"/>
                  <a:ext cx="41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6394" name="Group 42"/>
              <p:cNvGrpSpPr>
                <a:grpSpLocks/>
              </p:cNvGrpSpPr>
              <p:nvPr/>
            </p:nvGrpSpPr>
            <p:grpSpPr bwMode="auto">
              <a:xfrm>
                <a:off x="826" y="768"/>
                <a:ext cx="413" cy="384"/>
                <a:chOff x="826" y="768"/>
                <a:chExt cx="413" cy="384"/>
              </a:xfrm>
            </p:grpSpPr>
            <p:sp>
              <p:nvSpPr>
                <p:cNvPr id="356395" name="Rectangle 43"/>
                <p:cNvSpPr>
                  <a:spLocks noChangeArrowheads="1"/>
                </p:cNvSpPr>
                <p:nvPr/>
              </p:nvSpPr>
              <p:spPr bwMode="auto">
                <a:xfrm>
                  <a:off x="869" y="768"/>
                  <a:ext cx="327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000" b="0">
                      <a:latin typeface="Times New Roman" pitchFamily="18" charset="0"/>
                    </a:rPr>
                    <a:t> </a:t>
                  </a:r>
                </a:p>
                <a:p>
                  <a:pPr algn="just" eaLnBrk="0" hangingPunct="0">
                    <a:spcBef>
                      <a:spcPct val="0"/>
                    </a:spcBef>
                    <a:buFontTx/>
                    <a:buNone/>
                  </a:pPr>
                  <a:endParaRPr kumimoji="1" lang="en-US" altLang="zh-CN" sz="2000" b="0">
                    <a:latin typeface="Times New Roman" pitchFamily="18" charset="0"/>
                  </a:endParaRPr>
                </a:p>
              </p:txBody>
            </p:sp>
            <p:sp>
              <p:nvSpPr>
                <p:cNvPr id="356396" name="Rectangle 44"/>
                <p:cNvSpPr>
                  <a:spLocks noChangeArrowheads="1"/>
                </p:cNvSpPr>
                <p:nvPr/>
              </p:nvSpPr>
              <p:spPr bwMode="auto">
                <a:xfrm>
                  <a:off x="826" y="768"/>
                  <a:ext cx="41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6397" name="Group 45"/>
              <p:cNvGrpSpPr>
                <a:grpSpLocks/>
              </p:cNvGrpSpPr>
              <p:nvPr/>
            </p:nvGrpSpPr>
            <p:grpSpPr bwMode="auto">
              <a:xfrm>
                <a:off x="1239" y="768"/>
                <a:ext cx="413" cy="384"/>
                <a:chOff x="1239" y="768"/>
                <a:chExt cx="413" cy="384"/>
              </a:xfrm>
            </p:grpSpPr>
            <p:sp>
              <p:nvSpPr>
                <p:cNvPr id="356398" name="Rectangle 46"/>
                <p:cNvSpPr>
                  <a:spLocks noChangeArrowheads="1"/>
                </p:cNvSpPr>
                <p:nvPr/>
              </p:nvSpPr>
              <p:spPr bwMode="auto">
                <a:xfrm>
                  <a:off x="1282" y="768"/>
                  <a:ext cx="327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000" b="0">
                      <a:latin typeface="Times New Roman" pitchFamily="18" charset="0"/>
                    </a:rPr>
                    <a:t> </a:t>
                  </a:r>
                </a:p>
                <a:p>
                  <a:pPr algn="just" eaLnBrk="0" hangingPunct="0">
                    <a:spcBef>
                      <a:spcPct val="0"/>
                    </a:spcBef>
                    <a:buFontTx/>
                    <a:buNone/>
                  </a:pPr>
                  <a:endParaRPr kumimoji="1" lang="en-US" altLang="zh-CN" sz="2000" b="0">
                    <a:latin typeface="Times New Roman" pitchFamily="18" charset="0"/>
                  </a:endParaRPr>
                </a:p>
              </p:txBody>
            </p:sp>
            <p:sp>
              <p:nvSpPr>
                <p:cNvPr id="356399" name="Rectangle 47"/>
                <p:cNvSpPr>
                  <a:spLocks noChangeArrowheads="1"/>
                </p:cNvSpPr>
                <p:nvPr/>
              </p:nvSpPr>
              <p:spPr bwMode="auto">
                <a:xfrm>
                  <a:off x="1239" y="768"/>
                  <a:ext cx="41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6400" name="Group 48"/>
              <p:cNvGrpSpPr>
                <a:grpSpLocks/>
              </p:cNvGrpSpPr>
              <p:nvPr/>
            </p:nvGrpSpPr>
            <p:grpSpPr bwMode="auto">
              <a:xfrm>
                <a:off x="1652" y="768"/>
                <a:ext cx="413" cy="384"/>
                <a:chOff x="1652" y="768"/>
                <a:chExt cx="413" cy="384"/>
              </a:xfrm>
            </p:grpSpPr>
            <p:sp>
              <p:nvSpPr>
                <p:cNvPr id="356401" name="Rectangle 49"/>
                <p:cNvSpPr>
                  <a:spLocks noChangeArrowheads="1"/>
                </p:cNvSpPr>
                <p:nvPr/>
              </p:nvSpPr>
              <p:spPr bwMode="auto">
                <a:xfrm>
                  <a:off x="1695" y="768"/>
                  <a:ext cx="327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000" b="0">
                      <a:latin typeface="Times New Roman" pitchFamily="18" charset="0"/>
                    </a:rPr>
                    <a:t> </a:t>
                  </a:r>
                </a:p>
                <a:p>
                  <a:pPr algn="just" eaLnBrk="0" hangingPunct="0">
                    <a:spcBef>
                      <a:spcPct val="0"/>
                    </a:spcBef>
                    <a:buFontTx/>
                    <a:buNone/>
                  </a:pPr>
                  <a:endParaRPr kumimoji="1" lang="en-US" altLang="zh-CN" sz="2000" b="0">
                    <a:latin typeface="Times New Roman" pitchFamily="18" charset="0"/>
                  </a:endParaRPr>
                </a:p>
              </p:txBody>
            </p:sp>
            <p:sp>
              <p:nvSpPr>
                <p:cNvPr id="356402" name="Rectangle 50"/>
                <p:cNvSpPr>
                  <a:spLocks noChangeArrowheads="1"/>
                </p:cNvSpPr>
                <p:nvPr/>
              </p:nvSpPr>
              <p:spPr bwMode="auto">
                <a:xfrm>
                  <a:off x="1652" y="768"/>
                  <a:ext cx="41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6403" name="Group 51"/>
              <p:cNvGrpSpPr>
                <a:grpSpLocks/>
              </p:cNvGrpSpPr>
              <p:nvPr/>
            </p:nvGrpSpPr>
            <p:grpSpPr bwMode="auto">
              <a:xfrm>
                <a:off x="0" y="1152"/>
                <a:ext cx="413" cy="384"/>
                <a:chOff x="0" y="1152"/>
                <a:chExt cx="413" cy="384"/>
              </a:xfrm>
            </p:grpSpPr>
            <p:sp>
              <p:nvSpPr>
                <p:cNvPr id="356404" name="Rectangle 52"/>
                <p:cNvSpPr>
                  <a:spLocks noChangeArrowheads="1"/>
                </p:cNvSpPr>
                <p:nvPr/>
              </p:nvSpPr>
              <p:spPr bwMode="auto">
                <a:xfrm>
                  <a:off x="43" y="1152"/>
                  <a:ext cx="327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000">
                      <a:latin typeface="Times New Roman" pitchFamily="18" charset="0"/>
                    </a:rPr>
                    <a:t>3</a:t>
                  </a:r>
                </a:p>
                <a:p>
                  <a:pPr algn="just" eaLnBrk="0" hangingPunct="0">
                    <a:spcBef>
                      <a:spcPct val="0"/>
                    </a:spcBef>
                    <a:buFontTx/>
                    <a:buNone/>
                  </a:pPr>
                  <a:endParaRPr kumimoji="1" lang="en-US" altLang="zh-CN" sz="2000" b="0">
                    <a:latin typeface="Times New Roman" pitchFamily="18" charset="0"/>
                  </a:endParaRPr>
                </a:p>
              </p:txBody>
            </p:sp>
            <p:sp>
              <p:nvSpPr>
                <p:cNvPr id="356405" name="Rectangle 53"/>
                <p:cNvSpPr>
                  <a:spLocks noChangeArrowheads="1"/>
                </p:cNvSpPr>
                <p:nvPr/>
              </p:nvSpPr>
              <p:spPr bwMode="auto">
                <a:xfrm>
                  <a:off x="0" y="1152"/>
                  <a:ext cx="41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6406" name="Group 54"/>
              <p:cNvGrpSpPr>
                <a:grpSpLocks/>
              </p:cNvGrpSpPr>
              <p:nvPr/>
            </p:nvGrpSpPr>
            <p:grpSpPr bwMode="auto">
              <a:xfrm>
                <a:off x="413" y="1152"/>
                <a:ext cx="413" cy="384"/>
                <a:chOff x="413" y="1152"/>
                <a:chExt cx="413" cy="384"/>
              </a:xfrm>
            </p:grpSpPr>
            <p:sp>
              <p:nvSpPr>
                <p:cNvPr id="356407" name="Rectangle 55"/>
                <p:cNvSpPr>
                  <a:spLocks noChangeArrowheads="1"/>
                </p:cNvSpPr>
                <p:nvPr/>
              </p:nvSpPr>
              <p:spPr bwMode="auto">
                <a:xfrm>
                  <a:off x="456" y="1152"/>
                  <a:ext cx="327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000" b="0">
                      <a:latin typeface="Times New Roman" pitchFamily="18" charset="0"/>
                    </a:rPr>
                    <a:t> </a:t>
                  </a:r>
                </a:p>
                <a:p>
                  <a:pPr algn="just" eaLnBrk="0" hangingPunct="0">
                    <a:spcBef>
                      <a:spcPct val="0"/>
                    </a:spcBef>
                    <a:buFontTx/>
                    <a:buNone/>
                  </a:pPr>
                  <a:endParaRPr kumimoji="1" lang="en-US" altLang="zh-CN" sz="2000" b="0">
                    <a:latin typeface="Times New Roman" pitchFamily="18" charset="0"/>
                  </a:endParaRPr>
                </a:p>
              </p:txBody>
            </p:sp>
            <p:sp>
              <p:nvSpPr>
                <p:cNvPr id="356408" name="Rectangle 56"/>
                <p:cNvSpPr>
                  <a:spLocks noChangeArrowheads="1"/>
                </p:cNvSpPr>
                <p:nvPr/>
              </p:nvSpPr>
              <p:spPr bwMode="auto">
                <a:xfrm>
                  <a:off x="413" y="1152"/>
                  <a:ext cx="41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6409" name="Group 57"/>
              <p:cNvGrpSpPr>
                <a:grpSpLocks/>
              </p:cNvGrpSpPr>
              <p:nvPr/>
            </p:nvGrpSpPr>
            <p:grpSpPr bwMode="auto">
              <a:xfrm>
                <a:off x="826" y="1152"/>
                <a:ext cx="413" cy="384"/>
                <a:chOff x="826" y="1152"/>
                <a:chExt cx="413" cy="384"/>
              </a:xfrm>
            </p:grpSpPr>
            <p:sp>
              <p:nvSpPr>
                <p:cNvPr id="356410" name="Rectangle 58"/>
                <p:cNvSpPr>
                  <a:spLocks noChangeArrowheads="1"/>
                </p:cNvSpPr>
                <p:nvPr/>
              </p:nvSpPr>
              <p:spPr bwMode="auto">
                <a:xfrm>
                  <a:off x="869" y="1152"/>
                  <a:ext cx="327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000" b="0">
                      <a:latin typeface="Times New Roman" pitchFamily="18" charset="0"/>
                    </a:rPr>
                    <a:t> </a:t>
                  </a:r>
                </a:p>
                <a:p>
                  <a:pPr algn="just" eaLnBrk="0" hangingPunct="0">
                    <a:spcBef>
                      <a:spcPct val="0"/>
                    </a:spcBef>
                    <a:buFontTx/>
                    <a:buNone/>
                  </a:pPr>
                  <a:endParaRPr kumimoji="1" lang="en-US" altLang="zh-CN" sz="2000" b="0">
                    <a:latin typeface="Times New Roman" pitchFamily="18" charset="0"/>
                  </a:endParaRPr>
                </a:p>
              </p:txBody>
            </p:sp>
            <p:sp>
              <p:nvSpPr>
                <p:cNvPr id="356411" name="Rectangle 59"/>
                <p:cNvSpPr>
                  <a:spLocks noChangeArrowheads="1"/>
                </p:cNvSpPr>
                <p:nvPr/>
              </p:nvSpPr>
              <p:spPr bwMode="auto">
                <a:xfrm>
                  <a:off x="826" y="1152"/>
                  <a:ext cx="41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6412" name="Group 60"/>
              <p:cNvGrpSpPr>
                <a:grpSpLocks/>
              </p:cNvGrpSpPr>
              <p:nvPr/>
            </p:nvGrpSpPr>
            <p:grpSpPr bwMode="auto">
              <a:xfrm>
                <a:off x="1239" y="1152"/>
                <a:ext cx="413" cy="384"/>
                <a:chOff x="1239" y="1152"/>
                <a:chExt cx="413" cy="384"/>
              </a:xfrm>
            </p:grpSpPr>
            <p:sp>
              <p:nvSpPr>
                <p:cNvPr id="356413" name="Rectangle 61"/>
                <p:cNvSpPr>
                  <a:spLocks noChangeArrowheads="1"/>
                </p:cNvSpPr>
                <p:nvPr/>
              </p:nvSpPr>
              <p:spPr bwMode="auto">
                <a:xfrm>
                  <a:off x="1282" y="1152"/>
                  <a:ext cx="327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000" b="0">
                      <a:latin typeface="Times New Roman" pitchFamily="18" charset="0"/>
                    </a:rPr>
                    <a:t> </a:t>
                  </a:r>
                </a:p>
                <a:p>
                  <a:pPr algn="just" eaLnBrk="0" hangingPunct="0">
                    <a:spcBef>
                      <a:spcPct val="0"/>
                    </a:spcBef>
                    <a:buFontTx/>
                    <a:buNone/>
                  </a:pPr>
                  <a:endParaRPr kumimoji="1" lang="en-US" altLang="zh-CN" sz="2000" b="0">
                    <a:latin typeface="Times New Roman" pitchFamily="18" charset="0"/>
                  </a:endParaRPr>
                </a:p>
              </p:txBody>
            </p:sp>
            <p:sp>
              <p:nvSpPr>
                <p:cNvPr id="356414" name="Rectangle 62"/>
                <p:cNvSpPr>
                  <a:spLocks noChangeArrowheads="1"/>
                </p:cNvSpPr>
                <p:nvPr/>
              </p:nvSpPr>
              <p:spPr bwMode="auto">
                <a:xfrm>
                  <a:off x="1239" y="1152"/>
                  <a:ext cx="41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6415" name="Group 63"/>
              <p:cNvGrpSpPr>
                <a:grpSpLocks/>
              </p:cNvGrpSpPr>
              <p:nvPr/>
            </p:nvGrpSpPr>
            <p:grpSpPr bwMode="auto">
              <a:xfrm>
                <a:off x="1652" y="1152"/>
                <a:ext cx="413" cy="384"/>
                <a:chOff x="1652" y="1152"/>
                <a:chExt cx="413" cy="384"/>
              </a:xfrm>
            </p:grpSpPr>
            <p:sp>
              <p:nvSpPr>
                <p:cNvPr id="356416" name="Rectangle 64"/>
                <p:cNvSpPr>
                  <a:spLocks noChangeArrowheads="1"/>
                </p:cNvSpPr>
                <p:nvPr/>
              </p:nvSpPr>
              <p:spPr bwMode="auto">
                <a:xfrm>
                  <a:off x="1695" y="1152"/>
                  <a:ext cx="327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000" b="0">
                      <a:latin typeface="Times New Roman" pitchFamily="18" charset="0"/>
                    </a:rPr>
                    <a:t> </a:t>
                  </a:r>
                </a:p>
                <a:p>
                  <a:pPr algn="just" eaLnBrk="0" hangingPunct="0">
                    <a:spcBef>
                      <a:spcPct val="0"/>
                    </a:spcBef>
                    <a:buFontTx/>
                    <a:buNone/>
                  </a:pPr>
                  <a:endParaRPr kumimoji="1" lang="en-US" altLang="zh-CN" sz="2000" b="0">
                    <a:latin typeface="Times New Roman" pitchFamily="18" charset="0"/>
                  </a:endParaRPr>
                </a:p>
              </p:txBody>
            </p:sp>
            <p:sp>
              <p:nvSpPr>
                <p:cNvPr id="356417" name="Rectangle 65"/>
                <p:cNvSpPr>
                  <a:spLocks noChangeArrowheads="1"/>
                </p:cNvSpPr>
                <p:nvPr/>
              </p:nvSpPr>
              <p:spPr bwMode="auto">
                <a:xfrm>
                  <a:off x="1652" y="1152"/>
                  <a:ext cx="41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6418" name="Group 66"/>
              <p:cNvGrpSpPr>
                <a:grpSpLocks/>
              </p:cNvGrpSpPr>
              <p:nvPr/>
            </p:nvGrpSpPr>
            <p:grpSpPr bwMode="auto">
              <a:xfrm>
                <a:off x="0" y="1536"/>
                <a:ext cx="413" cy="384"/>
                <a:chOff x="0" y="1536"/>
                <a:chExt cx="413" cy="384"/>
              </a:xfrm>
            </p:grpSpPr>
            <p:sp>
              <p:nvSpPr>
                <p:cNvPr id="356419" name="Rectangle 67"/>
                <p:cNvSpPr>
                  <a:spLocks noChangeArrowheads="1"/>
                </p:cNvSpPr>
                <p:nvPr/>
              </p:nvSpPr>
              <p:spPr bwMode="auto">
                <a:xfrm>
                  <a:off x="43" y="1536"/>
                  <a:ext cx="327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000">
                      <a:latin typeface="Times New Roman" pitchFamily="18" charset="0"/>
                    </a:rPr>
                    <a:t>4</a:t>
                  </a:r>
                </a:p>
                <a:p>
                  <a:pPr algn="just" eaLnBrk="0" hangingPunct="0">
                    <a:spcBef>
                      <a:spcPct val="0"/>
                    </a:spcBef>
                    <a:buFontTx/>
                    <a:buNone/>
                  </a:pPr>
                  <a:endParaRPr kumimoji="1" lang="en-US" altLang="zh-CN" sz="2000" b="0">
                    <a:latin typeface="Times New Roman" pitchFamily="18" charset="0"/>
                  </a:endParaRPr>
                </a:p>
              </p:txBody>
            </p:sp>
            <p:sp>
              <p:nvSpPr>
                <p:cNvPr id="356420" name="Rectangle 68"/>
                <p:cNvSpPr>
                  <a:spLocks noChangeArrowheads="1"/>
                </p:cNvSpPr>
                <p:nvPr/>
              </p:nvSpPr>
              <p:spPr bwMode="auto">
                <a:xfrm>
                  <a:off x="0" y="1536"/>
                  <a:ext cx="41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6421" name="Group 69"/>
              <p:cNvGrpSpPr>
                <a:grpSpLocks/>
              </p:cNvGrpSpPr>
              <p:nvPr/>
            </p:nvGrpSpPr>
            <p:grpSpPr bwMode="auto">
              <a:xfrm>
                <a:off x="413" y="1536"/>
                <a:ext cx="413" cy="384"/>
                <a:chOff x="413" y="1536"/>
                <a:chExt cx="413" cy="384"/>
              </a:xfrm>
            </p:grpSpPr>
            <p:sp>
              <p:nvSpPr>
                <p:cNvPr id="356422" name="Rectangle 70"/>
                <p:cNvSpPr>
                  <a:spLocks noChangeArrowheads="1"/>
                </p:cNvSpPr>
                <p:nvPr/>
              </p:nvSpPr>
              <p:spPr bwMode="auto">
                <a:xfrm>
                  <a:off x="456" y="1536"/>
                  <a:ext cx="327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000" b="0">
                      <a:latin typeface="Times New Roman" pitchFamily="18" charset="0"/>
                    </a:rPr>
                    <a:t> </a:t>
                  </a:r>
                </a:p>
                <a:p>
                  <a:pPr algn="just" eaLnBrk="0" hangingPunct="0">
                    <a:spcBef>
                      <a:spcPct val="0"/>
                    </a:spcBef>
                    <a:buFontTx/>
                    <a:buNone/>
                  </a:pPr>
                  <a:endParaRPr kumimoji="1" lang="en-US" altLang="zh-CN" sz="2000" b="0">
                    <a:latin typeface="Times New Roman" pitchFamily="18" charset="0"/>
                  </a:endParaRPr>
                </a:p>
              </p:txBody>
            </p:sp>
            <p:sp>
              <p:nvSpPr>
                <p:cNvPr id="356423" name="Rectangle 71"/>
                <p:cNvSpPr>
                  <a:spLocks noChangeArrowheads="1"/>
                </p:cNvSpPr>
                <p:nvPr/>
              </p:nvSpPr>
              <p:spPr bwMode="auto">
                <a:xfrm>
                  <a:off x="413" y="1536"/>
                  <a:ext cx="41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6424" name="Group 72"/>
              <p:cNvGrpSpPr>
                <a:grpSpLocks/>
              </p:cNvGrpSpPr>
              <p:nvPr/>
            </p:nvGrpSpPr>
            <p:grpSpPr bwMode="auto">
              <a:xfrm>
                <a:off x="826" y="1536"/>
                <a:ext cx="413" cy="384"/>
                <a:chOff x="826" y="1536"/>
                <a:chExt cx="413" cy="384"/>
              </a:xfrm>
            </p:grpSpPr>
            <p:sp>
              <p:nvSpPr>
                <p:cNvPr id="356425" name="Rectangle 73"/>
                <p:cNvSpPr>
                  <a:spLocks noChangeArrowheads="1"/>
                </p:cNvSpPr>
                <p:nvPr/>
              </p:nvSpPr>
              <p:spPr bwMode="auto">
                <a:xfrm>
                  <a:off x="869" y="1536"/>
                  <a:ext cx="327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000" b="0">
                      <a:latin typeface="Times New Roman" pitchFamily="18" charset="0"/>
                    </a:rPr>
                    <a:t> </a:t>
                  </a:r>
                </a:p>
                <a:p>
                  <a:pPr algn="just" eaLnBrk="0" hangingPunct="0">
                    <a:spcBef>
                      <a:spcPct val="0"/>
                    </a:spcBef>
                    <a:buFontTx/>
                    <a:buNone/>
                  </a:pPr>
                  <a:endParaRPr kumimoji="1" lang="en-US" altLang="zh-CN" sz="2000" b="0">
                    <a:latin typeface="Times New Roman" pitchFamily="18" charset="0"/>
                  </a:endParaRPr>
                </a:p>
              </p:txBody>
            </p:sp>
            <p:sp>
              <p:nvSpPr>
                <p:cNvPr id="356426" name="Rectangle 74"/>
                <p:cNvSpPr>
                  <a:spLocks noChangeArrowheads="1"/>
                </p:cNvSpPr>
                <p:nvPr/>
              </p:nvSpPr>
              <p:spPr bwMode="auto">
                <a:xfrm>
                  <a:off x="826" y="1536"/>
                  <a:ext cx="41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6427" name="Group 75"/>
              <p:cNvGrpSpPr>
                <a:grpSpLocks/>
              </p:cNvGrpSpPr>
              <p:nvPr/>
            </p:nvGrpSpPr>
            <p:grpSpPr bwMode="auto">
              <a:xfrm>
                <a:off x="1239" y="1536"/>
                <a:ext cx="413" cy="384"/>
                <a:chOff x="1239" y="1536"/>
                <a:chExt cx="413" cy="384"/>
              </a:xfrm>
            </p:grpSpPr>
            <p:sp>
              <p:nvSpPr>
                <p:cNvPr id="356428" name="Rectangle 76"/>
                <p:cNvSpPr>
                  <a:spLocks noChangeArrowheads="1"/>
                </p:cNvSpPr>
                <p:nvPr/>
              </p:nvSpPr>
              <p:spPr bwMode="auto">
                <a:xfrm>
                  <a:off x="1282" y="1536"/>
                  <a:ext cx="327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000" b="0">
                      <a:latin typeface="Times New Roman" pitchFamily="18" charset="0"/>
                    </a:rPr>
                    <a:t> </a:t>
                  </a:r>
                </a:p>
                <a:p>
                  <a:pPr algn="just" eaLnBrk="0" hangingPunct="0">
                    <a:spcBef>
                      <a:spcPct val="0"/>
                    </a:spcBef>
                    <a:buFontTx/>
                    <a:buNone/>
                  </a:pPr>
                  <a:endParaRPr kumimoji="1" lang="en-US" altLang="zh-CN" sz="2000" b="0">
                    <a:latin typeface="Times New Roman" pitchFamily="18" charset="0"/>
                  </a:endParaRPr>
                </a:p>
              </p:txBody>
            </p:sp>
            <p:sp>
              <p:nvSpPr>
                <p:cNvPr id="356429" name="Rectangle 77"/>
                <p:cNvSpPr>
                  <a:spLocks noChangeArrowheads="1"/>
                </p:cNvSpPr>
                <p:nvPr/>
              </p:nvSpPr>
              <p:spPr bwMode="auto">
                <a:xfrm>
                  <a:off x="1239" y="1536"/>
                  <a:ext cx="41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6430" name="Group 78"/>
              <p:cNvGrpSpPr>
                <a:grpSpLocks/>
              </p:cNvGrpSpPr>
              <p:nvPr/>
            </p:nvGrpSpPr>
            <p:grpSpPr bwMode="auto">
              <a:xfrm>
                <a:off x="1652" y="1536"/>
                <a:ext cx="413" cy="384"/>
                <a:chOff x="1652" y="1536"/>
                <a:chExt cx="413" cy="384"/>
              </a:xfrm>
            </p:grpSpPr>
            <p:sp>
              <p:nvSpPr>
                <p:cNvPr id="356431" name="Rectangle 79"/>
                <p:cNvSpPr>
                  <a:spLocks noChangeArrowheads="1"/>
                </p:cNvSpPr>
                <p:nvPr/>
              </p:nvSpPr>
              <p:spPr bwMode="auto">
                <a:xfrm>
                  <a:off x="1695" y="1536"/>
                  <a:ext cx="327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000" b="0">
                      <a:latin typeface="Times New Roman" pitchFamily="18" charset="0"/>
                    </a:rPr>
                    <a:t> </a:t>
                  </a:r>
                </a:p>
                <a:p>
                  <a:pPr algn="just" eaLnBrk="0" hangingPunct="0">
                    <a:spcBef>
                      <a:spcPct val="0"/>
                    </a:spcBef>
                    <a:buFontTx/>
                    <a:buNone/>
                  </a:pPr>
                  <a:endParaRPr kumimoji="1" lang="en-US" altLang="zh-CN" sz="2000" b="0">
                    <a:latin typeface="Times New Roman" pitchFamily="18" charset="0"/>
                  </a:endParaRPr>
                </a:p>
              </p:txBody>
            </p:sp>
            <p:sp>
              <p:nvSpPr>
                <p:cNvPr id="356432" name="Rectangle 80"/>
                <p:cNvSpPr>
                  <a:spLocks noChangeArrowheads="1"/>
                </p:cNvSpPr>
                <p:nvPr/>
              </p:nvSpPr>
              <p:spPr bwMode="auto">
                <a:xfrm>
                  <a:off x="1652" y="1536"/>
                  <a:ext cx="41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6433" name="Group 81"/>
              <p:cNvGrpSpPr>
                <a:grpSpLocks/>
              </p:cNvGrpSpPr>
              <p:nvPr/>
            </p:nvGrpSpPr>
            <p:grpSpPr bwMode="auto">
              <a:xfrm>
                <a:off x="0" y="1920"/>
                <a:ext cx="413" cy="384"/>
                <a:chOff x="0" y="1920"/>
                <a:chExt cx="413" cy="384"/>
              </a:xfrm>
            </p:grpSpPr>
            <p:sp>
              <p:nvSpPr>
                <p:cNvPr id="356434" name="Rectangle 82"/>
                <p:cNvSpPr>
                  <a:spLocks noChangeArrowheads="1"/>
                </p:cNvSpPr>
                <p:nvPr/>
              </p:nvSpPr>
              <p:spPr bwMode="auto">
                <a:xfrm>
                  <a:off x="43" y="1920"/>
                  <a:ext cx="327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000">
                      <a:latin typeface="Times New Roman" pitchFamily="18" charset="0"/>
                    </a:rPr>
                    <a:t>5</a:t>
                  </a:r>
                </a:p>
                <a:p>
                  <a:pPr algn="just" eaLnBrk="0" hangingPunct="0">
                    <a:spcBef>
                      <a:spcPct val="0"/>
                    </a:spcBef>
                    <a:buFontTx/>
                    <a:buNone/>
                  </a:pPr>
                  <a:endParaRPr kumimoji="1" lang="en-US" altLang="zh-CN" sz="2000" b="0">
                    <a:latin typeface="Times New Roman" pitchFamily="18" charset="0"/>
                  </a:endParaRPr>
                </a:p>
              </p:txBody>
            </p:sp>
            <p:sp>
              <p:nvSpPr>
                <p:cNvPr id="356435" name="Rectangle 83"/>
                <p:cNvSpPr>
                  <a:spLocks noChangeArrowheads="1"/>
                </p:cNvSpPr>
                <p:nvPr/>
              </p:nvSpPr>
              <p:spPr bwMode="auto">
                <a:xfrm>
                  <a:off x="0" y="1920"/>
                  <a:ext cx="41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6436" name="Group 84"/>
              <p:cNvGrpSpPr>
                <a:grpSpLocks/>
              </p:cNvGrpSpPr>
              <p:nvPr/>
            </p:nvGrpSpPr>
            <p:grpSpPr bwMode="auto">
              <a:xfrm>
                <a:off x="413" y="1920"/>
                <a:ext cx="413" cy="384"/>
                <a:chOff x="413" y="1920"/>
                <a:chExt cx="413" cy="384"/>
              </a:xfrm>
            </p:grpSpPr>
            <p:sp>
              <p:nvSpPr>
                <p:cNvPr id="356437" name="Rectangle 85"/>
                <p:cNvSpPr>
                  <a:spLocks noChangeArrowheads="1"/>
                </p:cNvSpPr>
                <p:nvPr/>
              </p:nvSpPr>
              <p:spPr bwMode="auto">
                <a:xfrm>
                  <a:off x="456" y="1920"/>
                  <a:ext cx="327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000" b="0">
                      <a:latin typeface="Times New Roman" pitchFamily="18" charset="0"/>
                    </a:rPr>
                    <a:t> </a:t>
                  </a:r>
                </a:p>
                <a:p>
                  <a:pPr algn="just" eaLnBrk="0" hangingPunct="0">
                    <a:spcBef>
                      <a:spcPct val="0"/>
                    </a:spcBef>
                    <a:buFontTx/>
                    <a:buNone/>
                  </a:pPr>
                  <a:endParaRPr kumimoji="1" lang="en-US" altLang="zh-CN" sz="2000" b="0">
                    <a:latin typeface="Times New Roman" pitchFamily="18" charset="0"/>
                  </a:endParaRPr>
                </a:p>
              </p:txBody>
            </p:sp>
            <p:sp>
              <p:nvSpPr>
                <p:cNvPr id="356438" name="Rectangle 86"/>
                <p:cNvSpPr>
                  <a:spLocks noChangeArrowheads="1"/>
                </p:cNvSpPr>
                <p:nvPr/>
              </p:nvSpPr>
              <p:spPr bwMode="auto">
                <a:xfrm>
                  <a:off x="413" y="1920"/>
                  <a:ext cx="41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6439" name="Group 87"/>
              <p:cNvGrpSpPr>
                <a:grpSpLocks/>
              </p:cNvGrpSpPr>
              <p:nvPr/>
            </p:nvGrpSpPr>
            <p:grpSpPr bwMode="auto">
              <a:xfrm>
                <a:off x="826" y="1920"/>
                <a:ext cx="413" cy="384"/>
                <a:chOff x="826" y="1920"/>
                <a:chExt cx="413" cy="384"/>
              </a:xfrm>
            </p:grpSpPr>
            <p:sp>
              <p:nvSpPr>
                <p:cNvPr id="356440" name="Rectangle 88"/>
                <p:cNvSpPr>
                  <a:spLocks noChangeArrowheads="1"/>
                </p:cNvSpPr>
                <p:nvPr/>
              </p:nvSpPr>
              <p:spPr bwMode="auto">
                <a:xfrm>
                  <a:off x="869" y="1920"/>
                  <a:ext cx="327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000" b="0">
                      <a:latin typeface="Times New Roman" pitchFamily="18" charset="0"/>
                    </a:rPr>
                    <a:t> </a:t>
                  </a:r>
                </a:p>
                <a:p>
                  <a:pPr algn="just" eaLnBrk="0" hangingPunct="0">
                    <a:spcBef>
                      <a:spcPct val="0"/>
                    </a:spcBef>
                    <a:buFontTx/>
                    <a:buNone/>
                  </a:pPr>
                  <a:endParaRPr kumimoji="1" lang="en-US" altLang="zh-CN" sz="2000" b="0">
                    <a:latin typeface="Times New Roman" pitchFamily="18" charset="0"/>
                  </a:endParaRPr>
                </a:p>
              </p:txBody>
            </p:sp>
            <p:sp>
              <p:nvSpPr>
                <p:cNvPr id="356441" name="Rectangle 89"/>
                <p:cNvSpPr>
                  <a:spLocks noChangeArrowheads="1"/>
                </p:cNvSpPr>
                <p:nvPr/>
              </p:nvSpPr>
              <p:spPr bwMode="auto">
                <a:xfrm>
                  <a:off x="826" y="1920"/>
                  <a:ext cx="41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6442" name="Group 90"/>
              <p:cNvGrpSpPr>
                <a:grpSpLocks/>
              </p:cNvGrpSpPr>
              <p:nvPr/>
            </p:nvGrpSpPr>
            <p:grpSpPr bwMode="auto">
              <a:xfrm>
                <a:off x="1239" y="1920"/>
                <a:ext cx="413" cy="384"/>
                <a:chOff x="1239" y="1920"/>
                <a:chExt cx="413" cy="384"/>
              </a:xfrm>
            </p:grpSpPr>
            <p:sp>
              <p:nvSpPr>
                <p:cNvPr id="356443" name="Rectangle 91"/>
                <p:cNvSpPr>
                  <a:spLocks noChangeArrowheads="1"/>
                </p:cNvSpPr>
                <p:nvPr/>
              </p:nvSpPr>
              <p:spPr bwMode="auto">
                <a:xfrm>
                  <a:off x="1282" y="1920"/>
                  <a:ext cx="327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000" b="0">
                      <a:latin typeface="Times New Roman" pitchFamily="18" charset="0"/>
                    </a:rPr>
                    <a:t> </a:t>
                  </a:r>
                </a:p>
                <a:p>
                  <a:pPr algn="just" eaLnBrk="0" hangingPunct="0">
                    <a:spcBef>
                      <a:spcPct val="0"/>
                    </a:spcBef>
                    <a:buFontTx/>
                    <a:buNone/>
                  </a:pPr>
                  <a:endParaRPr kumimoji="1" lang="en-US" altLang="zh-CN" sz="2000" b="0">
                    <a:latin typeface="Times New Roman" pitchFamily="18" charset="0"/>
                  </a:endParaRPr>
                </a:p>
              </p:txBody>
            </p:sp>
            <p:sp>
              <p:nvSpPr>
                <p:cNvPr id="356444" name="Rectangle 92"/>
                <p:cNvSpPr>
                  <a:spLocks noChangeArrowheads="1"/>
                </p:cNvSpPr>
                <p:nvPr/>
              </p:nvSpPr>
              <p:spPr bwMode="auto">
                <a:xfrm>
                  <a:off x="1239" y="1920"/>
                  <a:ext cx="41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6445" name="Group 93"/>
              <p:cNvGrpSpPr>
                <a:grpSpLocks/>
              </p:cNvGrpSpPr>
              <p:nvPr/>
            </p:nvGrpSpPr>
            <p:grpSpPr bwMode="auto">
              <a:xfrm>
                <a:off x="1652" y="1920"/>
                <a:ext cx="413" cy="384"/>
                <a:chOff x="1652" y="1920"/>
                <a:chExt cx="413" cy="384"/>
              </a:xfrm>
            </p:grpSpPr>
            <p:sp>
              <p:nvSpPr>
                <p:cNvPr id="356446" name="Rectangle 94"/>
                <p:cNvSpPr>
                  <a:spLocks noChangeArrowheads="1"/>
                </p:cNvSpPr>
                <p:nvPr/>
              </p:nvSpPr>
              <p:spPr bwMode="auto">
                <a:xfrm>
                  <a:off x="1695" y="1920"/>
                  <a:ext cx="327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000" b="0">
                      <a:latin typeface="Times New Roman" pitchFamily="18" charset="0"/>
                    </a:rPr>
                    <a:t> </a:t>
                  </a:r>
                </a:p>
                <a:p>
                  <a:pPr algn="just" eaLnBrk="0" hangingPunct="0">
                    <a:spcBef>
                      <a:spcPct val="0"/>
                    </a:spcBef>
                    <a:buFontTx/>
                    <a:buNone/>
                  </a:pPr>
                  <a:endParaRPr kumimoji="1" lang="en-US" altLang="zh-CN" sz="2000" b="0">
                    <a:latin typeface="Times New Roman" pitchFamily="18" charset="0"/>
                  </a:endParaRPr>
                </a:p>
              </p:txBody>
            </p:sp>
            <p:sp>
              <p:nvSpPr>
                <p:cNvPr id="356447" name="Rectangle 95"/>
                <p:cNvSpPr>
                  <a:spLocks noChangeArrowheads="1"/>
                </p:cNvSpPr>
                <p:nvPr/>
              </p:nvSpPr>
              <p:spPr bwMode="auto">
                <a:xfrm>
                  <a:off x="1652" y="1920"/>
                  <a:ext cx="41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6448" name="Group 96"/>
              <p:cNvGrpSpPr>
                <a:grpSpLocks/>
              </p:cNvGrpSpPr>
              <p:nvPr/>
            </p:nvGrpSpPr>
            <p:grpSpPr bwMode="auto">
              <a:xfrm>
                <a:off x="0" y="2304"/>
                <a:ext cx="413" cy="384"/>
                <a:chOff x="0" y="2304"/>
                <a:chExt cx="413" cy="384"/>
              </a:xfrm>
            </p:grpSpPr>
            <p:sp>
              <p:nvSpPr>
                <p:cNvPr id="356449" name="Rectangle 97"/>
                <p:cNvSpPr>
                  <a:spLocks noChangeArrowheads="1"/>
                </p:cNvSpPr>
                <p:nvPr/>
              </p:nvSpPr>
              <p:spPr bwMode="auto">
                <a:xfrm>
                  <a:off x="43" y="2304"/>
                  <a:ext cx="327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1" lang="zh-CN" altLang="en-US" sz="2000">
                      <a:latin typeface="Times New Roman" pitchFamily="18" charset="0"/>
                    </a:rPr>
                    <a:t>。。。</a:t>
                  </a:r>
                </a:p>
                <a:p>
                  <a:pPr algn="just" eaLnBrk="0" hangingPunct="0">
                    <a:spcBef>
                      <a:spcPct val="0"/>
                    </a:spcBef>
                    <a:buFontTx/>
                    <a:buNone/>
                  </a:pPr>
                  <a:endParaRPr kumimoji="1" lang="en-US" altLang="zh-CN" sz="2000" b="0">
                    <a:latin typeface="Times New Roman" pitchFamily="18" charset="0"/>
                  </a:endParaRPr>
                </a:p>
              </p:txBody>
            </p:sp>
            <p:sp>
              <p:nvSpPr>
                <p:cNvPr id="356450" name="Rectangle 98"/>
                <p:cNvSpPr>
                  <a:spLocks noChangeArrowheads="1"/>
                </p:cNvSpPr>
                <p:nvPr/>
              </p:nvSpPr>
              <p:spPr bwMode="auto">
                <a:xfrm>
                  <a:off x="0" y="2304"/>
                  <a:ext cx="41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6451" name="Group 99"/>
              <p:cNvGrpSpPr>
                <a:grpSpLocks/>
              </p:cNvGrpSpPr>
              <p:nvPr/>
            </p:nvGrpSpPr>
            <p:grpSpPr bwMode="auto">
              <a:xfrm>
                <a:off x="413" y="2304"/>
                <a:ext cx="413" cy="384"/>
                <a:chOff x="413" y="2304"/>
                <a:chExt cx="413" cy="384"/>
              </a:xfrm>
            </p:grpSpPr>
            <p:sp>
              <p:nvSpPr>
                <p:cNvPr id="356452" name="Rectangle 100"/>
                <p:cNvSpPr>
                  <a:spLocks noChangeArrowheads="1"/>
                </p:cNvSpPr>
                <p:nvPr/>
              </p:nvSpPr>
              <p:spPr bwMode="auto">
                <a:xfrm>
                  <a:off x="456" y="2304"/>
                  <a:ext cx="327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000" b="0">
                      <a:latin typeface="Times New Roman" pitchFamily="18" charset="0"/>
                    </a:rPr>
                    <a:t> </a:t>
                  </a:r>
                </a:p>
                <a:p>
                  <a:pPr algn="just" eaLnBrk="0" hangingPunct="0">
                    <a:spcBef>
                      <a:spcPct val="0"/>
                    </a:spcBef>
                    <a:buFontTx/>
                    <a:buNone/>
                  </a:pPr>
                  <a:endParaRPr kumimoji="1" lang="en-US" altLang="zh-CN" sz="2000" b="0">
                    <a:latin typeface="Times New Roman" pitchFamily="18" charset="0"/>
                  </a:endParaRPr>
                </a:p>
              </p:txBody>
            </p:sp>
            <p:sp>
              <p:nvSpPr>
                <p:cNvPr id="356453" name="Rectangle 101"/>
                <p:cNvSpPr>
                  <a:spLocks noChangeArrowheads="1"/>
                </p:cNvSpPr>
                <p:nvPr/>
              </p:nvSpPr>
              <p:spPr bwMode="auto">
                <a:xfrm>
                  <a:off x="413" y="2304"/>
                  <a:ext cx="41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6454" name="Group 102"/>
              <p:cNvGrpSpPr>
                <a:grpSpLocks/>
              </p:cNvGrpSpPr>
              <p:nvPr/>
            </p:nvGrpSpPr>
            <p:grpSpPr bwMode="auto">
              <a:xfrm>
                <a:off x="826" y="2304"/>
                <a:ext cx="413" cy="384"/>
                <a:chOff x="826" y="2304"/>
                <a:chExt cx="413" cy="384"/>
              </a:xfrm>
            </p:grpSpPr>
            <p:sp>
              <p:nvSpPr>
                <p:cNvPr id="356455" name="Rectangle 103"/>
                <p:cNvSpPr>
                  <a:spLocks noChangeArrowheads="1"/>
                </p:cNvSpPr>
                <p:nvPr/>
              </p:nvSpPr>
              <p:spPr bwMode="auto">
                <a:xfrm>
                  <a:off x="869" y="2304"/>
                  <a:ext cx="327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000" b="0">
                      <a:latin typeface="Times New Roman" pitchFamily="18" charset="0"/>
                    </a:rPr>
                    <a:t> </a:t>
                  </a:r>
                </a:p>
                <a:p>
                  <a:pPr algn="just" eaLnBrk="0" hangingPunct="0">
                    <a:spcBef>
                      <a:spcPct val="0"/>
                    </a:spcBef>
                    <a:buFontTx/>
                    <a:buNone/>
                  </a:pPr>
                  <a:endParaRPr kumimoji="1" lang="en-US" altLang="zh-CN" sz="2000" b="0">
                    <a:latin typeface="Times New Roman" pitchFamily="18" charset="0"/>
                  </a:endParaRPr>
                </a:p>
              </p:txBody>
            </p:sp>
            <p:sp>
              <p:nvSpPr>
                <p:cNvPr id="356456" name="Rectangle 104"/>
                <p:cNvSpPr>
                  <a:spLocks noChangeArrowheads="1"/>
                </p:cNvSpPr>
                <p:nvPr/>
              </p:nvSpPr>
              <p:spPr bwMode="auto">
                <a:xfrm>
                  <a:off x="826" y="2304"/>
                  <a:ext cx="41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6457" name="Group 105"/>
              <p:cNvGrpSpPr>
                <a:grpSpLocks/>
              </p:cNvGrpSpPr>
              <p:nvPr/>
            </p:nvGrpSpPr>
            <p:grpSpPr bwMode="auto">
              <a:xfrm>
                <a:off x="1239" y="2304"/>
                <a:ext cx="413" cy="384"/>
                <a:chOff x="1239" y="2304"/>
                <a:chExt cx="413" cy="384"/>
              </a:xfrm>
            </p:grpSpPr>
            <p:sp>
              <p:nvSpPr>
                <p:cNvPr id="356458" name="Rectangle 106"/>
                <p:cNvSpPr>
                  <a:spLocks noChangeArrowheads="1"/>
                </p:cNvSpPr>
                <p:nvPr/>
              </p:nvSpPr>
              <p:spPr bwMode="auto">
                <a:xfrm>
                  <a:off x="1282" y="2304"/>
                  <a:ext cx="327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000" b="0">
                      <a:latin typeface="Times New Roman" pitchFamily="18" charset="0"/>
                    </a:rPr>
                    <a:t> </a:t>
                  </a:r>
                </a:p>
                <a:p>
                  <a:pPr algn="just" eaLnBrk="0" hangingPunct="0">
                    <a:spcBef>
                      <a:spcPct val="0"/>
                    </a:spcBef>
                    <a:buFontTx/>
                    <a:buNone/>
                  </a:pPr>
                  <a:endParaRPr kumimoji="1" lang="en-US" altLang="zh-CN" sz="2000" b="0">
                    <a:latin typeface="Times New Roman" pitchFamily="18" charset="0"/>
                  </a:endParaRPr>
                </a:p>
              </p:txBody>
            </p:sp>
            <p:sp>
              <p:nvSpPr>
                <p:cNvPr id="356459" name="Rectangle 107"/>
                <p:cNvSpPr>
                  <a:spLocks noChangeArrowheads="1"/>
                </p:cNvSpPr>
                <p:nvPr/>
              </p:nvSpPr>
              <p:spPr bwMode="auto">
                <a:xfrm>
                  <a:off x="1239" y="2304"/>
                  <a:ext cx="41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6460" name="Group 108"/>
              <p:cNvGrpSpPr>
                <a:grpSpLocks/>
              </p:cNvGrpSpPr>
              <p:nvPr/>
            </p:nvGrpSpPr>
            <p:grpSpPr bwMode="auto">
              <a:xfrm>
                <a:off x="1652" y="2304"/>
                <a:ext cx="413" cy="384"/>
                <a:chOff x="1652" y="2304"/>
                <a:chExt cx="413" cy="384"/>
              </a:xfrm>
            </p:grpSpPr>
            <p:sp>
              <p:nvSpPr>
                <p:cNvPr id="356461" name="Rectangle 109"/>
                <p:cNvSpPr>
                  <a:spLocks noChangeArrowheads="1"/>
                </p:cNvSpPr>
                <p:nvPr/>
              </p:nvSpPr>
              <p:spPr bwMode="auto">
                <a:xfrm>
                  <a:off x="1695" y="2304"/>
                  <a:ext cx="327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000" b="0">
                      <a:latin typeface="Times New Roman" pitchFamily="18" charset="0"/>
                    </a:rPr>
                    <a:t> </a:t>
                  </a:r>
                </a:p>
                <a:p>
                  <a:pPr algn="just" eaLnBrk="0" hangingPunct="0">
                    <a:spcBef>
                      <a:spcPct val="0"/>
                    </a:spcBef>
                    <a:buFontTx/>
                    <a:buNone/>
                  </a:pPr>
                  <a:endParaRPr kumimoji="1" lang="en-US" altLang="zh-CN" sz="2000" b="0">
                    <a:latin typeface="Times New Roman" pitchFamily="18" charset="0"/>
                  </a:endParaRPr>
                </a:p>
              </p:txBody>
            </p:sp>
            <p:sp>
              <p:nvSpPr>
                <p:cNvPr id="356462" name="Rectangle 110"/>
                <p:cNvSpPr>
                  <a:spLocks noChangeArrowheads="1"/>
                </p:cNvSpPr>
                <p:nvPr/>
              </p:nvSpPr>
              <p:spPr bwMode="auto">
                <a:xfrm>
                  <a:off x="1652" y="2304"/>
                  <a:ext cx="41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56463" name="Rectangle 111"/>
            <p:cNvSpPr>
              <a:spLocks noChangeArrowheads="1"/>
            </p:cNvSpPr>
            <p:nvPr/>
          </p:nvSpPr>
          <p:spPr bwMode="auto">
            <a:xfrm>
              <a:off x="-3" y="-3"/>
              <a:ext cx="2071" cy="269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FCE1-F2F1-4747-8BDE-8EF168077D87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itchFamily="2" charset="-122"/>
              </a:rPr>
              <a:t>二</a:t>
            </a:r>
            <a:r>
              <a:rPr lang="zh-CN" altLang="en-US" dirty="0">
                <a:latin typeface="宋体" pitchFamily="2" charset="-122"/>
              </a:rPr>
              <a:t>维动态分配空间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7777162" cy="467995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000">
                <a:solidFill>
                  <a:srgbClr val="FF0000"/>
                </a:solidFill>
                <a:latin typeface="宋体" pitchFamily="2" charset="-122"/>
              </a:rPr>
              <a:t>定义</a:t>
            </a:r>
            <a:r>
              <a:rPr lang="en-US" altLang="zh-CN" sz="2000">
                <a:latin typeface="宋体" pitchFamily="2" charset="-122"/>
              </a:rPr>
              <a:t>Score</a:t>
            </a:r>
            <a:r>
              <a:rPr lang="zh-CN" altLang="en-US" sz="2000">
                <a:latin typeface="宋体" pitchFamily="2" charset="-122"/>
              </a:rPr>
              <a:t>为指向指针的指针变量</a:t>
            </a:r>
          </a:p>
          <a:p>
            <a:pPr>
              <a:buFontTx/>
              <a:buNone/>
            </a:pPr>
            <a:r>
              <a:rPr lang="en-US" altLang="zh-CN" sz="2000">
                <a:latin typeface="宋体" pitchFamily="2" charset="-122"/>
              </a:rPr>
              <a:t>float **Score;</a:t>
            </a:r>
          </a:p>
          <a:p>
            <a:pPr>
              <a:buFontTx/>
              <a:buNone/>
            </a:pPr>
            <a:endParaRPr lang="en-US" altLang="zh-CN" sz="2000">
              <a:latin typeface="宋体" pitchFamily="2" charset="-122"/>
            </a:endParaRPr>
          </a:p>
          <a:p>
            <a:pPr>
              <a:buFontTx/>
              <a:buNone/>
            </a:pPr>
            <a:r>
              <a:rPr lang="zh-CN" altLang="en-US" sz="2000">
                <a:solidFill>
                  <a:srgbClr val="FF0000"/>
                </a:solidFill>
                <a:latin typeface="宋体" pitchFamily="2" charset="-122"/>
              </a:rPr>
              <a:t>动态分配</a:t>
            </a:r>
            <a:r>
              <a:rPr lang="zh-CN" altLang="en-US" sz="2000">
                <a:latin typeface="宋体" pitchFamily="2" charset="-122"/>
              </a:rPr>
              <a:t>内存空间</a:t>
            </a:r>
          </a:p>
          <a:p>
            <a:pPr>
              <a:buFontTx/>
              <a:buNone/>
            </a:pPr>
            <a:r>
              <a:rPr lang="en-US" altLang="zh-CN" sz="2000">
                <a:latin typeface="宋体" pitchFamily="2" charset="-122"/>
              </a:rPr>
              <a:t>Score = new float*[ nStuNum ];</a:t>
            </a:r>
          </a:p>
          <a:p>
            <a:pPr>
              <a:buFontTx/>
              <a:buNone/>
            </a:pPr>
            <a:r>
              <a:rPr lang="en-US" altLang="zh-CN" sz="2000">
                <a:latin typeface="宋体" pitchFamily="2" charset="-122"/>
              </a:rPr>
              <a:t>for (i = 0;i &lt; nStuNum; i++ )</a:t>
            </a:r>
          </a:p>
          <a:p>
            <a:pPr>
              <a:buFontTx/>
              <a:buNone/>
            </a:pPr>
            <a:r>
              <a:rPr lang="en-US" altLang="zh-CN" sz="2000">
                <a:latin typeface="宋体" pitchFamily="2" charset="-122"/>
              </a:rPr>
              <a:t>        Score[i]=new float[ nCourseNum ];</a:t>
            </a:r>
          </a:p>
          <a:p>
            <a:pPr>
              <a:buFontTx/>
              <a:buNone/>
            </a:pPr>
            <a:endParaRPr lang="en-US" altLang="zh-CN" sz="2000">
              <a:latin typeface="宋体" pitchFamily="2" charset="-122"/>
            </a:endParaRPr>
          </a:p>
          <a:p>
            <a:pPr>
              <a:buFontTx/>
              <a:buNone/>
            </a:pPr>
            <a:r>
              <a:rPr lang="zh-CN" altLang="en-US" sz="2000">
                <a:solidFill>
                  <a:srgbClr val="FF0000"/>
                </a:solidFill>
                <a:latin typeface="宋体" pitchFamily="2" charset="-122"/>
              </a:rPr>
              <a:t>撤销</a:t>
            </a:r>
            <a:r>
              <a:rPr lang="zh-CN" altLang="en-US" sz="2000">
                <a:latin typeface="宋体" pitchFamily="2" charset="-122"/>
              </a:rPr>
              <a:t>动态分配的内存空间</a:t>
            </a:r>
          </a:p>
          <a:p>
            <a:pPr>
              <a:buFontTx/>
              <a:buNone/>
            </a:pPr>
            <a:r>
              <a:rPr lang="en-US" altLang="zh-CN" sz="2000">
                <a:latin typeface="宋体" pitchFamily="2" charset="-122"/>
              </a:rPr>
              <a:t>for ( i = 0; i &lt; nStuNum; i++)</a:t>
            </a:r>
          </a:p>
          <a:p>
            <a:pPr>
              <a:buFontTx/>
              <a:buNone/>
            </a:pPr>
            <a:r>
              <a:rPr lang="en-US" altLang="zh-CN" sz="2000">
                <a:latin typeface="宋体" pitchFamily="2" charset="-122"/>
              </a:rPr>
              <a:t>		delete []Score[i];</a:t>
            </a:r>
          </a:p>
          <a:p>
            <a:pPr>
              <a:buFontTx/>
              <a:buNone/>
            </a:pPr>
            <a:r>
              <a:rPr lang="en-US" altLang="zh-CN" sz="2000">
                <a:latin typeface="宋体" pitchFamily="2" charset="-122"/>
              </a:rPr>
              <a:t>delete []Score;</a:t>
            </a:r>
          </a:p>
          <a:p>
            <a:pPr>
              <a:buFontTx/>
              <a:buNone/>
            </a:pPr>
            <a:endParaRPr lang="en-US" altLang="zh-CN" sz="2000">
              <a:latin typeface="宋体" pitchFamily="2" charset="-122"/>
            </a:endParaRPr>
          </a:p>
        </p:txBody>
      </p:sp>
      <p:grpSp>
        <p:nvGrpSpPr>
          <p:cNvPr id="357405" name="Group 29"/>
          <p:cNvGrpSpPr>
            <a:grpSpLocks/>
          </p:cNvGrpSpPr>
          <p:nvPr/>
        </p:nvGrpSpPr>
        <p:grpSpPr bwMode="auto">
          <a:xfrm>
            <a:off x="4787900" y="2062163"/>
            <a:ext cx="2232025" cy="863600"/>
            <a:chOff x="480" y="2160"/>
            <a:chExt cx="576" cy="1152"/>
          </a:xfrm>
        </p:grpSpPr>
        <p:sp>
          <p:nvSpPr>
            <p:cNvPr id="357406" name="Rectangle 30"/>
            <p:cNvSpPr>
              <a:spLocks noChangeArrowheads="1"/>
            </p:cNvSpPr>
            <p:nvPr/>
          </p:nvSpPr>
          <p:spPr bwMode="auto">
            <a:xfrm>
              <a:off x="480" y="2160"/>
              <a:ext cx="576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>
                  <a:latin typeface="Courier New" pitchFamily="49" charset="0"/>
                </a:rPr>
                <a:t>Score[0]</a:t>
              </a:r>
            </a:p>
          </p:txBody>
        </p:sp>
        <p:sp>
          <p:nvSpPr>
            <p:cNvPr id="357407" name="Rectangle 31"/>
            <p:cNvSpPr>
              <a:spLocks noChangeArrowheads="1"/>
            </p:cNvSpPr>
            <p:nvPr/>
          </p:nvSpPr>
          <p:spPr bwMode="auto">
            <a:xfrm>
              <a:off x="480" y="2544"/>
              <a:ext cx="576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>
                  <a:latin typeface="Courier New" pitchFamily="49" charset="0"/>
                </a:rPr>
                <a:t>…</a:t>
              </a:r>
            </a:p>
          </p:txBody>
        </p:sp>
        <p:sp>
          <p:nvSpPr>
            <p:cNvPr id="357408" name="Rectangle 32"/>
            <p:cNvSpPr>
              <a:spLocks noChangeArrowheads="1"/>
            </p:cNvSpPr>
            <p:nvPr/>
          </p:nvSpPr>
          <p:spPr bwMode="auto">
            <a:xfrm>
              <a:off x="480" y="2928"/>
              <a:ext cx="576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>
                  <a:latin typeface="Courier New" pitchFamily="49" charset="0"/>
                </a:rPr>
                <a:t>Score[nStuNum-1]</a:t>
              </a:r>
            </a:p>
          </p:txBody>
        </p:sp>
      </p:grpSp>
      <p:sp>
        <p:nvSpPr>
          <p:cNvPr id="357409" name="Line 33"/>
          <p:cNvSpPr>
            <a:spLocks noChangeShapeType="1"/>
          </p:cNvSpPr>
          <p:nvPr/>
        </p:nvSpPr>
        <p:spPr bwMode="auto">
          <a:xfrm>
            <a:off x="7058025" y="2205038"/>
            <a:ext cx="609600" cy="317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7410" name="Line 34"/>
          <p:cNvSpPr>
            <a:spLocks noChangeShapeType="1"/>
          </p:cNvSpPr>
          <p:nvPr/>
        </p:nvSpPr>
        <p:spPr bwMode="auto">
          <a:xfrm>
            <a:off x="7058025" y="2492375"/>
            <a:ext cx="609600" cy="317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7411" name="Line 35"/>
          <p:cNvSpPr>
            <a:spLocks noChangeShapeType="1"/>
          </p:cNvSpPr>
          <p:nvPr/>
        </p:nvSpPr>
        <p:spPr bwMode="auto">
          <a:xfrm>
            <a:off x="7058025" y="2781300"/>
            <a:ext cx="609600" cy="317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7412" name="Line 36"/>
          <p:cNvSpPr>
            <a:spLocks noChangeShapeType="1"/>
          </p:cNvSpPr>
          <p:nvPr/>
        </p:nvSpPr>
        <p:spPr bwMode="auto">
          <a:xfrm>
            <a:off x="4178300" y="2206625"/>
            <a:ext cx="609600" cy="317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7413" name="Rectangle 37"/>
          <p:cNvSpPr>
            <a:spLocks noChangeArrowheads="1"/>
          </p:cNvSpPr>
          <p:nvPr/>
        </p:nvSpPr>
        <p:spPr bwMode="auto">
          <a:xfrm>
            <a:off x="3203575" y="2060575"/>
            <a:ext cx="935038" cy="288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Courier New" pitchFamily="49" charset="0"/>
              </a:rPr>
              <a:t>Score</a:t>
            </a:r>
          </a:p>
        </p:txBody>
      </p:sp>
      <p:grpSp>
        <p:nvGrpSpPr>
          <p:cNvPr id="357414" name="Group 38"/>
          <p:cNvGrpSpPr>
            <a:grpSpLocks/>
          </p:cNvGrpSpPr>
          <p:nvPr/>
        </p:nvGrpSpPr>
        <p:grpSpPr bwMode="auto">
          <a:xfrm flipH="1">
            <a:off x="7691438" y="1990725"/>
            <a:ext cx="276225" cy="958850"/>
            <a:chOff x="2208" y="2160"/>
            <a:chExt cx="288" cy="1152"/>
          </a:xfrm>
        </p:grpSpPr>
        <p:sp>
          <p:nvSpPr>
            <p:cNvPr id="357415" name="Rectangle 39"/>
            <p:cNvSpPr>
              <a:spLocks noChangeArrowheads="1"/>
            </p:cNvSpPr>
            <p:nvPr/>
          </p:nvSpPr>
          <p:spPr bwMode="auto">
            <a:xfrm>
              <a:off x="2208" y="2160"/>
              <a:ext cx="288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kumimoji="1" lang="zh-CN" altLang="zh-CN">
                <a:latin typeface="Courier New" pitchFamily="49" charset="0"/>
              </a:endParaRPr>
            </a:p>
          </p:txBody>
        </p:sp>
        <p:sp>
          <p:nvSpPr>
            <p:cNvPr id="357416" name="Rectangle 40"/>
            <p:cNvSpPr>
              <a:spLocks noChangeArrowheads="1"/>
            </p:cNvSpPr>
            <p:nvPr/>
          </p:nvSpPr>
          <p:spPr bwMode="auto">
            <a:xfrm>
              <a:off x="2208" y="2544"/>
              <a:ext cx="288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kumimoji="1" lang="zh-CN" altLang="zh-CN">
                <a:latin typeface="Courier New" pitchFamily="49" charset="0"/>
              </a:endParaRPr>
            </a:p>
          </p:txBody>
        </p:sp>
        <p:sp>
          <p:nvSpPr>
            <p:cNvPr id="357417" name="Rectangle 41"/>
            <p:cNvSpPr>
              <a:spLocks noChangeArrowheads="1"/>
            </p:cNvSpPr>
            <p:nvPr/>
          </p:nvSpPr>
          <p:spPr bwMode="auto">
            <a:xfrm>
              <a:off x="2208" y="2928"/>
              <a:ext cx="288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kumimoji="1" lang="zh-CN" altLang="zh-CN">
                <a:latin typeface="Courier New" pitchFamily="49" charset="0"/>
              </a:endParaRPr>
            </a:p>
          </p:txBody>
        </p:sp>
      </p:grpSp>
      <p:grpSp>
        <p:nvGrpSpPr>
          <p:cNvPr id="357418" name="Group 42"/>
          <p:cNvGrpSpPr>
            <a:grpSpLocks/>
          </p:cNvGrpSpPr>
          <p:nvPr/>
        </p:nvGrpSpPr>
        <p:grpSpPr bwMode="auto">
          <a:xfrm flipH="1">
            <a:off x="7967663" y="1990725"/>
            <a:ext cx="276225" cy="958850"/>
            <a:chOff x="2304" y="2256"/>
            <a:chExt cx="288" cy="1152"/>
          </a:xfrm>
        </p:grpSpPr>
        <p:sp>
          <p:nvSpPr>
            <p:cNvPr id="357419" name="Rectangle 43"/>
            <p:cNvSpPr>
              <a:spLocks noChangeArrowheads="1"/>
            </p:cNvSpPr>
            <p:nvPr/>
          </p:nvSpPr>
          <p:spPr bwMode="auto">
            <a:xfrm>
              <a:off x="2304" y="2256"/>
              <a:ext cx="288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kumimoji="1" lang="zh-CN" altLang="zh-CN">
                <a:latin typeface="Courier New" pitchFamily="49" charset="0"/>
              </a:endParaRPr>
            </a:p>
          </p:txBody>
        </p:sp>
        <p:sp>
          <p:nvSpPr>
            <p:cNvPr id="357420" name="Rectangle 44"/>
            <p:cNvSpPr>
              <a:spLocks noChangeArrowheads="1"/>
            </p:cNvSpPr>
            <p:nvPr/>
          </p:nvSpPr>
          <p:spPr bwMode="auto">
            <a:xfrm>
              <a:off x="2304" y="2640"/>
              <a:ext cx="288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kumimoji="1" lang="zh-CN" altLang="zh-CN">
                <a:latin typeface="Courier New" pitchFamily="49" charset="0"/>
              </a:endParaRPr>
            </a:p>
          </p:txBody>
        </p:sp>
        <p:sp>
          <p:nvSpPr>
            <p:cNvPr id="357421" name="Rectangle 45"/>
            <p:cNvSpPr>
              <a:spLocks noChangeArrowheads="1"/>
            </p:cNvSpPr>
            <p:nvPr/>
          </p:nvSpPr>
          <p:spPr bwMode="auto">
            <a:xfrm>
              <a:off x="2304" y="3024"/>
              <a:ext cx="288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kumimoji="1" lang="zh-CN" altLang="zh-CN">
                <a:latin typeface="Courier New" pitchFamily="49" charset="0"/>
              </a:endParaRPr>
            </a:p>
          </p:txBody>
        </p:sp>
      </p:grpSp>
      <p:grpSp>
        <p:nvGrpSpPr>
          <p:cNvPr id="357422" name="Group 46"/>
          <p:cNvGrpSpPr>
            <a:grpSpLocks/>
          </p:cNvGrpSpPr>
          <p:nvPr/>
        </p:nvGrpSpPr>
        <p:grpSpPr bwMode="auto">
          <a:xfrm flipH="1">
            <a:off x="8256588" y="1990725"/>
            <a:ext cx="276225" cy="958850"/>
            <a:chOff x="2400" y="2352"/>
            <a:chExt cx="288" cy="1152"/>
          </a:xfrm>
        </p:grpSpPr>
        <p:sp>
          <p:nvSpPr>
            <p:cNvPr id="357423" name="Rectangle 47"/>
            <p:cNvSpPr>
              <a:spLocks noChangeArrowheads="1"/>
            </p:cNvSpPr>
            <p:nvPr/>
          </p:nvSpPr>
          <p:spPr bwMode="auto">
            <a:xfrm>
              <a:off x="2400" y="2352"/>
              <a:ext cx="288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kumimoji="1" lang="zh-CN" altLang="zh-CN">
                <a:latin typeface="Courier New" pitchFamily="49" charset="0"/>
              </a:endParaRPr>
            </a:p>
          </p:txBody>
        </p:sp>
        <p:sp>
          <p:nvSpPr>
            <p:cNvPr id="357424" name="Rectangle 48"/>
            <p:cNvSpPr>
              <a:spLocks noChangeArrowheads="1"/>
            </p:cNvSpPr>
            <p:nvPr/>
          </p:nvSpPr>
          <p:spPr bwMode="auto">
            <a:xfrm>
              <a:off x="2400" y="2736"/>
              <a:ext cx="288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kumimoji="1" lang="zh-CN" altLang="zh-CN">
                <a:latin typeface="Courier New" pitchFamily="49" charset="0"/>
              </a:endParaRPr>
            </a:p>
          </p:txBody>
        </p:sp>
        <p:sp>
          <p:nvSpPr>
            <p:cNvPr id="357425" name="Rectangle 49"/>
            <p:cNvSpPr>
              <a:spLocks noChangeArrowheads="1"/>
            </p:cNvSpPr>
            <p:nvPr/>
          </p:nvSpPr>
          <p:spPr bwMode="auto">
            <a:xfrm>
              <a:off x="2400" y="3120"/>
              <a:ext cx="288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kumimoji="1" lang="zh-CN" altLang="zh-CN">
                <a:latin typeface="Courier New" pitchFamily="49" charset="0"/>
              </a:endParaRPr>
            </a:p>
          </p:txBody>
        </p:sp>
      </p:grpSp>
      <p:grpSp>
        <p:nvGrpSpPr>
          <p:cNvPr id="357426" name="Group 50"/>
          <p:cNvGrpSpPr>
            <a:grpSpLocks/>
          </p:cNvGrpSpPr>
          <p:nvPr/>
        </p:nvGrpSpPr>
        <p:grpSpPr bwMode="auto">
          <a:xfrm flipH="1">
            <a:off x="8543925" y="1990725"/>
            <a:ext cx="276225" cy="958850"/>
            <a:chOff x="3312" y="2160"/>
            <a:chExt cx="288" cy="1152"/>
          </a:xfrm>
        </p:grpSpPr>
        <p:sp>
          <p:nvSpPr>
            <p:cNvPr id="357427" name="Rectangle 51"/>
            <p:cNvSpPr>
              <a:spLocks noChangeArrowheads="1"/>
            </p:cNvSpPr>
            <p:nvPr/>
          </p:nvSpPr>
          <p:spPr bwMode="auto">
            <a:xfrm>
              <a:off x="3312" y="2160"/>
              <a:ext cx="288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kumimoji="1" lang="zh-CN" altLang="zh-CN">
                <a:latin typeface="Courier New" pitchFamily="49" charset="0"/>
              </a:endParaRPr>
            </a:p>
          </p:txBody>
        </p:sp>
        <p:sp>
          <p:nvSpPr>
            <p:cNvPr id="357428" name="Rectangle 52"/>
            <p:cNvSpPr>
              <a:spLocks noChangeArrowheads="1"/>
            </p:cNvSpPr>
            <p:nvPr/>
          </p:nvSpPr>
          <p:spPr bwMode="auto">
            <a:xfrm>
              <a:off x="3312" y="2544"/>
              <a:ext cx="288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kumimoji="1" lang="zh-CN" altLang="zh-CN">
                <a:latin typeface="Courier New" pitchFamily="49" charset="0"/>
              </a:endParaRPr>
            </a:p>
          </p:txBody>
        </p:sp>
        <p:sp>
          <p:nvSpPr>
            <p:cNvPr id="357429" name="Rectangle 53"/>
            <p:cNvSpPr>
              <a:spLocks noChangeArrowheads="1"/>
            </p:cNvSpPr>
            <p:nvPr/>
          </p:nvSpPr>
          <p:spPr bwMode="auto">
            <a:xfrm>
              <a:off x="3312" y="2928"/>
              <a:ext cx="288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kumimoji="1" lang="zh-CN" altLang="zh-CN">
                <a:latin typeface="Courier New" pitchFamily="49" charset="0"/>
              </a:endParaRPr>
            </a:p>
          </p:txBody>
        </p:sp>
      </p:grpSp>
      <p:sp>
        <p:nvSpPr>
          <p:cNvPr id="357430" name="AutoShape 54"/>
          <p:cNvSpPr>
            <a:spLocks/>
          </p:cNvSpPr>
          <p:nvPr/>
        </p:nvSpPr>
        <p:spPr bwMode="auto">
          <a:xfrm rot="5400000">
            <a:off x="8150225" y="2516188"/>
            <a:ext cx="261938" cy="1223962"/>
          </a:xfrm>
          <a:prstGeom prst="rightBrace">
            <a:avLst>
              <a:gd name="adj1" fmla="val 3893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7431" name="Rectangle 55"/>
          <p:cNvSpPr>
            <a:spLocks noChangeArrowheads="1"/>
          </p:cNvSpPr>
          <p:nvPr/>
        </p:nvSpPr>
        <p:spPr bwMode="auto">
          <a:xfrm>
            <a:off x="6948488" y="3357563"/>
            <a:ext cx="2173287" cy="431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Courier New" pitchFamily="49" charset="0"/>
              </a:rPr>
              <a:t>nCourseNum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Courier New" pitchFamily="49" charset="0"/>
              </a:rPr>
              <a:t>(0~nCourseNum-1)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7EBB-6F19-4E86-9FBA-AFA3BB2CC358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itchFamily="2" charset="-122"/>
              </a:rPr>
              <a:t>字符串数组</a:t>
            </a:r>
          </a:p>
        </p:txBody>
      </p:sp>
      <p:sp>
        <p:nvSpPr>
          <p:cNvPr id="612355" name="Text Box 3"/>
          <p:cNvSpPr txBox="1">
            <a:spLocks noChangeArrowheads="1"/>
          </p:cNvSpPr>
          <p:nvPr/>
        </p:nvSpPr>
        <p:spPr bwMode="auto">
          <a:xfrm>
            <a:off x="142875" y="1341438"/>
            <a:ext cx="8893175" cy="31115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Tx/>
              <a:buNone/>
            </a:pPr>
            <a:r>
              <a:rPr kumimoji="1" lang="en-US" altLang="zh-CN" sz="2100" dirty="0"/>
              <a:t>char* subjects[3] = { "Chinese",  "</a:t>
            </a:r>
            <a:r>
              <a:rPr kumimoji="1" lang="en-US" altLang="zh-CN" sz="2100" dirty="0" err="1"/>
              <a:t>Maths</a:t>
            </a:r>
            <a:r>
              <a:rPr kumimoji="1" lang="en-US" altLang="zh-CN" sz="2100" dirty="0"/>
              <a:t>", "Chemistry" };  </a:t>
            </a:r>
            <a:r>
              <a:rPr kumimoji="1" lang="en-US" altLang="zh-CN" sz="2100" dirty="0">
                <a:latin typeface="Tahoma" pitchFamily="34" charset="0"/>
              </a:rPr>
              <a:t>//</a:t>
            </a:r>
            <a:r>
              <a:rPr kumimoji="1" lang="zh-CN" altLang="en-US" sz="2100" dirty="0">
                <a:latin typeface="Tahoma" pitchFamily="34" charset="0"/>
              </a:rPr>
              <a:t>程序</a:t>
            </a:r>
            <a:r>
              <a:rPr kumimoji="1" lang="en-US" altLang="zh-CN" sz="2100" dirty="0">
                <a:latin typeface="Tahoma" pitchFamily="34" charset="0"/>
              </a:rPr>
              <a:t>26 </a:t>
            </a:r>
            <a:endParaRPr kumimoji="1" lang="en-US" altLang="zh-CN" sz="2100" dirty="0"/>
          </a:p>
          <a:p>
            <a:pPr algn="l">
              <a:buFontTx/>
              <a:buNone/>
            </a:pPr>
            <a:r>
              <a:rPr kumimoji="1" lang="en-US" altLang="zh-CN" sz="2100" dirty="0" err="1"/>
              <a:t>int</a:t>
            </a:r>
            <a:r>
              <a:rPr kumimoji="1" lang="en-US" altLang="zh-CN" sz="2100" dirty="0"/>
              <a:t> </a:t>
            </a:r>
            <a:r>
              <a:rPr kumimoji="1" lang="en-US" altLang="zh-CN" sz="2100" dirty="0" err="1"/>
              <a:t>i</a:t>
            </a:r>
            <a:r>
              <a:rPr kumimoji="1" lang="en-US" altLang="zh-CN" sz="2100" dirty="0"/>
              <a:t>;</a:t>
            </a:r>
          </a:p>
          <a:p>
            <a:pPr algn="l"/>
            <a:endParaRPr kumimoji="1" lang="en-US" altLang="zh-CN" sz="2100" dirty="0"/>
          </a:p>
          <a:p>
            <a:pPr algn="l">
              <a:buFontTx/>
              <a:buNone/>
            </a:pPr>
            <a:r>
              <a:rPr kumimoji="1" lang="en-US" altLang="zh-CN" sz="2100" dirty="0"/>
              <a:t>for( </a:t>
            </a:r>
            <a:r>
              <a:rPr kumimoji="1" lang="en-US" altLang="zh-CN" sz="2100" dirty="0" err="1"/>
              <a:t>i</a:t>
            </a:r>
            <a:r>
              <a:rPr kumimoji="1" lang="en-US" altLang="zh-CN" sz="2100" dirty="0"/>
              <a:t> = 0; </a:t>
            </a:r>
            <a:r>
              <a:rPr kumimoji="1" lang="en-US" altLang="zh-CN" sz="2100" dirty="0" err="1"/>
              <a:t>i</a:t>
            </a:r>
            <a:r>
              <a:rPr kumimoji="1" lang="en-US" altLang="zh-CN" sz="2100" dirty="0"/>
              <a:t> &lt; NUM; </a:t>
            </a:r>
            <a:r>
              <a:rPr kumimoji="1" lang="en-US" altLang="zh-CN" sz="2100" dirty="0" err="1"/>
              <a:t>i</a:t>
            </a:r>
            <a:r>
              <a:rPr kumimoji="1" lang="en-US" altLang="zh-CN" sz="2100" dirty="0"/>
              <a:t>++ )</a:t>
            </a:r>
          </a:p>
          <a:p>
            <a:pPr algn="l">
              <a:buFontTx/>
              <a:buNone/>
            </a:pPr>
            <a:r>
              <a:rPr kumimoji="1" lang="en-US" altLang="zh-CN" sz="2100" dirty="0"/>
              <a:t>      </a:t>
            </a:r>
            <a:r>
              <a:rPr kumimoji="1" lang="en-US" altLang="zh-CN" sz="2100" dirty="0" err="1"/>
              <a:t>cout</a:t>
            </a:r>
            <a:r>
              <a:rPr kumimoji="1" lang="en-US" altLang="zh-CN" sz="2100" dirty="0"/>
              <a:t> &lt;&lt; "The " &lt;&lt; </a:t>
            </a:r>
            <a:r>
              <a:rPr kumimoji="1" lang="en-US" altLang="zh-CN" sz="2100" dirty="0" err="1"/>
              <a:t>i</a:t>
            </a:r>
            <a:r>
              <a:rPr kumimoji="1" lang="en-US" altLang="zh-CN" sz="2100" dirty="0"/>
              <a:t> + 1 &lt;&lt; " subject is: “ &lt;&lt; subjects[</a:t>
            </a:r>
            <a:r>
              <a:rPr kumimoji="1" lang="en-US" altLang="zh-CN" sz="2100" dirty="0" err="1"/>
              <a:t>i</a:t>
            </a:r>
            <a:r>
              <a:rPr kumimoji="1" lang="en-US" altLang="zh-CN" sz="2100" dirty="0"/>
              <a:t>] &lt;&lt; </a:t>
            </a:r>
            <a:r>
              <a:rPr kumimoji="1" lang="en-US" altLang="zh-CN" sz="2100" dirty="0" err="1"/>
              <a:t>endl</a:t>
            </a:r>
            <a:r>
              <a:rPr kumimoji="1" lang="en-US" altLang="zh-CN" sz="2100" dirty="0"/>
              <a:t>; </a:t>
            </a:r>
          </a:p>
          <a:p>
            <a:pPr algn="l">
              <a:buFontTx/>
              <a:buNone/>
            </a:pPr>
            <a:endParaRPr kumimoji="1" lang="en-US" altLang="zh-CN" sz="2100" dirty="0"/>
          </a:p>
          <a:p>
            <a:pPr algn="l">
              <a:buFontTx/>
              <a:buNone/>
            </a:pPr>
            <a:r>
              <a:rPr kumimoji="1" lang="en-US" altLang="zh-CN" sz="2100" dirty="0"/>
              <a:t>for( </a:t>
            </a:r>
            <a:r>
              <a:rPr kumimoji="1" lang="en-US" altLang="zh-CN" sz="2100" dirty="0" err="1"/>
              <a:t>i</a:t>
            </a:r>
            <a:r>
              <a:rPr kumimoji="1" lang="en-US" altLang="zh-CN" sz="2100" dirty="0"/>
              <a:t> = 0; </a:t>
            </a:r>
            <a:r>
              <a:rPr kumimoji="1" lang="en-US" altLang="zh-CN" sz="2100" dirty="0" err="1"/>
              <a:t>i</a:t>
            </a:r>
            <a:r>
              <a:rPr kumimoji="1" lang="en-US" altLang="zh-CN" sz="2100" dirty="0"/>
              <a:t> &lt; NUM; </a:t>
            </a:r>
            <a:r>
              <a:rPr kumimoji="1" lang="en-US" altLang="zh-CN" sz="2100" dirty="0" err="1"/>
              <a:t>i</a:t>
            </a:r>
            <a:r>
              <a:rPr kumimoji="1" lang="en-US" altLang="zh-CN" sz="2100" dirty="0"/>
              <a:t>++ )</a:t>
            </a:r>
          </a:p>
          <a:p>
            <a:pPr algn="l">
              <a:buFontTx/>
              <a:buNone/>
            </a:pPr>
            <a:r>
              <a:rPr kumimoji="1" lang="en-US" altLang="zh-CN" sz="2100" dirty="0"/>
              <a:t>      </a:t>
            </a:r>
            <a:r>
              <a:rPr kumimoji="1" lang="en-US" altLang="zh-CN" sz="2100" dirty="0" err="1"/>
              <a:t>cout</a:t>
            </a:r>
            <a:r>
              <a:rPr kumimoji="1" lang="en-US" altLang="zh-CN" sz="2100" dirty="0"/>
              <a:t> &lt;&lt; "The " &lt;&lt; </a:t>
            </a:r>
            <a:r>
              <a:rPr kumimoji="1" lang="en-US" altLang="zh-CN" sz="2100" dirty="0" err="1"/>
              <a:t>i</a:t>
            </a:r>
            <a:r>
              <a:rPr kumimoji="1" lang="en-US" altLang="zh-CN" sz="2100" dirty="0"/>
              <a:t> + 1 &lt;&lt; " subject is: “  &lt;&lt; *(</a:t>
            </a:r>
            <a:r>
              <a:rPr kumimoji="1" lang="en-US" altLang="zh-CN" sz="2100" dirty="0" err="1"/>
              <a:t>subjects+i</a:t>
            </a:r>
            <a:r>
              <a:rPr kumimoji="1" lang="en-US" altLang="zh-CN" sz="2100" dirty="0"/>
              <a:t>) &lt;&lt; </a:t>
            </a:r>
            <a:r>
              <a:rPr kumimoji="1" lang="en-US" altLang="zh-CN" sz="2100" dirty="0" err="1"/>
              <a:t>endl</a:t>
            </a:r>
            <a:r>
              <a:rPr kumimoji="1" lang="en-US" altLang="zh-CN" sz="2100" dirty="0"/>
              <a:t>; </a:t>
            </a:r>
            <a:r>
              <a:rPr kumimoji="1" lang="en-US" altLang="zh-CN" sz="2100" dirty="0">
                <a:latin typeface="Tahoma" pitchFamily="34" charset="0"/>
              </a:rPr>
              <a:t>                                                                                             </a:t>
            </a:r>
          </a:p>
        </p:txBody>
      </p:sp>
      <p:sp>
        <p:nvSpPr>
          <p:cNvPr id="612356" name="Rectangle 4"/>
          <p:cNvSpPr>
            <a:spLocks noChangeArrowheads="1"/>
          </p:cNvSpPr>
          <p:nvPr/>
        </p:nvSpPr>
        <p:spPr bwMode="auto">
          <a:xfrm>
            <a:off x="2989263" y="5038725"/>
            <a:ext cx="1655762" cy="4064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subjects[</a:t>
            </a:r>
            <a:r>
              <a:rPr kumimoji="1" lang="en-US" altLang="zh-CN" sz="2000"/>
              <a:t>0]</a:t>
            </a:r>
          </a:p>
        </p:txBody>
      </p:sp>
      <p:sp>
        <p:nvSpPr>
          <p:cNvPr id="612357" name="Rectangle 5"/>
          <p:cNvSpPr>
            <a:spLocks noChangeArrowheads="1"/>
          </p:cNvSpPr>
          <p:nvPr/>
        </p:nvSpPr>
        <p:spPr bwMode="auto">
          <a:xfrm>
            <a:off x="2989263" y="5445125"/>
            <a:ext cx="1655762" cy="4064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subjects[1</a:t>
            </a:r>
            <a:r>
              <a:rPr kumimoji="1" lang="en-US" altLang="zh-CN" sz="2000"/>
              <a:t>]</a:t>
            </a:r>
          </a:p>
        </p:txBody>
      </p:sp>
      <p:sp>
        <p:nvSpPr>
          <p:cNvPr id="612358" name="Rectangle 6"/>
          <p:cNvSpPr>
            <a:spLocks noChangeArrowheads="1"/>
          </p:cNvSpPr>
          <p:nvPr/>
        </p:nvSpPr>
        <p:spPr bwMode="auto">
          <a:xfrm>
            <a:off x="2989263" y="5830888"/>
            <a:ext cx="1655762" cy="4064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subjects[2</a:t>
            </a:r>
            <a:r>
              <a:rPr kumimoji="1" lang="en-US" altLang="zh-CN" sz="2000"/>
              <a:t>]</a:t>
            </a:r>
          </a:p>
        </p:txBody>
      </p:sp>
      <p:sp>
        <p:nvSpPr>
          <p:cNvPr id="612359" name="Rectangle 7"/>
          <p:cNvSpPr>
            <a:spLocks noChangeArrowheads="1"/>
          </p:cNvSpPr>
          <p:nvPr/>
        </p:nvSpPr>
        <p:spPr bwMode="auto">
          <a:xfrm>
            <a:off x="1258888" y="4868863"/>
            <a:ext cx="1081087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itchFamily="18" charset="0"/>
              </a:rPr>
              <a:t>subjects</a:t>
            </a:r>
          </a:p>
        </p:txBody>
      </p:sp>
      <p:sp>
        <p:nvSpPr>
          <p:cNvPr id="612360" name="Line 8"/>
          <p:cNvSpPr>
            <a:spLocks noChangeShapeType="1"/>
          </p:cNvSpPr>
          <p:nvPr/>
        </p:nvSpPr>
        <p:spPr bwMode="auto">
          <a:xfrm>
            <a:off x="2413000" y="5084763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2361" name="Rectangle 9"/>
          <p:cNvSpPr>
            <a:spLocks noChangeArrowheads="1"/>
          </p:cNvSpPr>
          <p:nvPr/>
        </p:nvSpPr>
        <p:spPr bwMode="auto">
          <a:xfrm>
            <a:off x="5797550" y="5084763"/>
            <a:ext cx="1223963" cy="360362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2000"/>
              <a:t>Chinese\0</a:t>
            </a:r>
            <a:endParaRPr kumimoji="1" lang="en-US" altLang="zh-CN" sz="2000"/>
          </a:p>
        </p:txBody>
      </p:sp>
      <p:sp>
        <p:nvSpPr>
          <p:cNvPr id="612362" name="Rectangle 10"/>
          <p:cNvSpPr>
            <a:spLocks noChangeArrowheads="1"/>
          </p:cNvSpPr>
          <p:nvPr/>
        </p:nvSpPr>
        <p:spPr bwMode="auto">
          <a:xfrm>
            <a:off x="5797550" y="5445125"/>
            <a:ext cx="1008063" cy="4064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2000"/>
              <a:t>Maths\0</a:t>
            </a:r>
            <a:endParaRPr kumimoji="1" lang="en-US" altLang="zh-CN" sz="2000"/>
          </a:p>
        </p:txBody>
      </p:sp>
      <p:sp>
        <p:nvSpPr>
          <p:cNvPr id="612363" name="Rectangle 11"/>
          <p:cNvSpPr>
            <a:spLocks noChangeArrowheads="1"/>
          </p:cNvSpPr>
          <p:nvPr/>
        </p:nvSpPr>
        <p:spPr bwMode="auto">
          <a:xfrm>
            <a:off x="5797550" y="5805488"/>
            <a:ext cx="1582738" cy="4318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2000"/>
              <a:t>Chemestry\0</a:t>
            </a:r>
            <a:endParaRPr kumimoji="1" lang="en-US" altLang="zh-CN" sz="2000"/>
          </a:p>
        </p:txBody>
      </p:sp>
      <p:sp>
        <p:nvSpPr>
          <p:cNvPr id="612364" name="Line 12"/>
          <p:cNvSpPr>
            <a:spLocks noChangeShapeType="1"/>
          </p:cNvSpPr>
          <p:nvPr/>
        </p:nvSpPr>
        <p:spPr bwMode="auto">
          <a:xfrm>
            <a:off x="4716463" y="5300663"/>
            <a:ext cx="10080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2365" name="Line 13"/>
          <p:cNvSpPr>
            <a:spLocks noChangeShapeType="1"/>
          </p:cNvSpPr>
          <p:nvPr/>
        </p:nvSpPr>
        <p:spPr bwMode="auto">
          <a:xfrm>
            <a:off x="4716463" y="5661025"/>
            <a:ext cx="10080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2366" name="Line 14"/>
          <p:cNvSpPr>
            <a:spLocks noChangeShapeType="1"/>
          </p:cNvSpPr>
          <p:nvPr/>
        </p:nvSpPr>
        <p:spPr bwMode="auto">
          <a:xfrm>
            <a:off x="4716463" y="6021388"/>
            <a:ext cx="10080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C10A-005B-444E-B0BD-36D8C9A37914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itchFamily="2" charset="-122"/>
              </a:rPr>
              <a:t>字符串数组</a:t>
            </a:r>
          </a:p>
        </p:txBody>
      </p:sp>
      <p:sp>
        <p:nvSpPr>
          <p:cNvPr id="613379" name="Text Box 3"/>
          <p:cNvSpPr txBox="1">
            <a:spLocks noChangeArrowheads="1"/>
          </p:cNvSpPr>
          <p:nvPr/>
        </p:nvSpPr>
        <p:spPr bwMode="auto">
          <a:xfrm>
            <a:off x="142875" y="1341438"/>
            <a:ext cx="8893175" cy="349567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Tx/>
              <a:buNone/>
            </a:pPr>
            <a:r>
              <a:rPr kumimoji="1" lang="en-US" altLang="zh-CN" sz="2100"/>
              <a:t>char* subjects[3] = { "Chinese",  "Maths", "Chemistry" };  </a:t>
            </a:r>
            <a:r>
              <a:rPr kumimoji="1" lang="en-US" altLang="zh-CN" sz="2100">
                <a:latin typeface="Tahoma" pitchFamily="34" charset="0"/>
              </a:rPr>
              <a:t>//</a:t>
            </a:r>
            <a:r>
              <a:rPr kumimoji="1" lang="zh-CN" altLang="en-US" sz="2100">
                <a:latin typeface="Tahoma" pitchFamily="34" charset="0"/>
              </a:rPr>
              <a:t>程序</a:t>
            </a:r>
            <a:r>
              <a:rPr kumimoji="1" lang="en-US" altLang="zh-CN" sz="2100">
                <a:latin typeface="Tahoma" pitchFamily="34" charset="0"/>
              </a:rPr>
              <a:t>26 </a:t>
            </a:r>
            <a:endParaRPr kumimoji="1" lang="en-US" altLang="zh-CN" sz="2100"/>
          </a:p>
          <a:p>
            <a:pPr algn="l">
              <a:buFontTx/>
              <a:buNone/>
            </a:pPr>
            <a:r>
              <a:rPr kumimoji="1" lang="en-US" altLang="zh-CN" sz="2100"/>
              <a:t>int i;</a:t>
            </a:r>
          </a:p>
          <a:p>
            <a:pPr algn="l"/>
            <a:endParaRPr kumimoji="1" lang="en-US" altLang="zh-CN" sz="2100"/>
          </a:p>
          <a:p>
            <a:pPr algn="l">
              <a:buFontTx/>
              <a:buNone/>
            </a:pPr>
            <a:r>
              <a:rPr kumimoji="1" lang="en-US" altLang="zh-CN" sz="2100"/>
              <a:t>for( i = 0; i &lt; NUM; i++ )</a:t>
            </a:r>
          </a:p>
          <a:p>
            <a:pPr algn="l">
              <a:buFontTx/>
              <a:buNone/>
            </a:pPr>
            <a:r>
              <a:rPr kumimoji="1" lang="en-US" altLang="zh-CN" sz="2100"/>
              <a:t>      cout &lt;&lt; "The 1st letter of the " &lt;&lt; i + 1 &lt;&lt; " subject is: "</a:t>
            </a:r>
          </a:p>
          <a:p>
            <a:pPr algn="l">
              <a:buFontTx/>
              <a:buNone/>
            </a:pPr>
            <a:r>
              <a:rPr kumimoji="1" lang="en-US" altLang="zh-CN" sz="2100"/>
              <a:t>                &lt;&lt; *(subjects[i]) &lt;&lt; endl; </a:t>
            </a:r>
          </a:p>
          <a:p>
            <a:pPr algn="l">
              <a:buFontTx/>
              <a:buNone/>
            </a:pPr>
            <a:r>
              <a:rPr kumimoji="1" lang="en-US" altLang="zh-CN" sz="2100"/>
              <a:t>for( i = 0; i &lt; NUM; i++ )</a:t>
            </a:r>
          </a:p>
          <a:p>
            <a:pPr algn="l">
              <a:buFontTx/>
              <a:buNone/>
            </a:pPr>
            <a:r>
              <a:rPr kumimoji="1" lang="en-US" altLang="zh-CN" sz="2100"/>
              <a:t>      cout &lt;&lt; "The 1st letter of the " &lt;&lt; i + 1 &lt;&lt; " subject is: “</a:t>
            </a:r>
          </a:p>
          <a:p>
            <a:pPr algn="l">
              <a:buFontTx/>
              <a:buNone/>
            </a:pPr>
            <a:r>
              <a:rPr kumimoji="1" lang="en-US" altLang="zh-CN" sz="2100"/>
              <a:t>                &lt;&lt; *(*(subjects+i)) &lt;&lt; endl; </a:t>
            </a:r>
          </a:p>
        </p:txBody>
      </p:sp>
      <p:sp>
        <p:nvSpPr>
          <p:cNvPr id="613380" name="Rectangle 4"/>
          <p:cNvSpPr>
            <a:spLocks noChangeArrowheads="1"/>
          </p:cNvSpPr>
          <p:nvPr/>
        </p:nvSpPr>
        <p:spPr bwMode="auto">
          <a:xfrm>
            <a:off x="2989263" y="5254625"/>
            <a:ext cx="1655762" cy="4064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subjects[</a:t>
            </a:r>
            <a:r>
              <a:rPr kumimoji="1" lang="en-US" altLang="zh-CN" sz="2000"/>
              <a:t>0]</a:t>
            </a:r>
          </a:p>
        </p:txBody>
      </p:sp>
      <p:sp>
        <p:nvSpPr>
          <p:cNvPr id="613381" name="Rectangle 5"/>
          <p:cNvSpPr>
            <a:spLocks noChangeArrowheads="1"/>
          </p:cNvSpPr>
          <p:nvPr/>
        </p:nvSpPr>
        <p:spPr bwMode="auto">
          <a:xfrm>
            <a:off x="2989263" y="5661025"/>
            <a:ext cx="1655762" cy="4064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subjects[1</a:t>
            </a:r>
            <a:r>
              <a:rPr kumimoji="1" lang="en-US" altLang="zh-CN" sz="2000"/>
              <a:t>]</a:t>
            </a:r>
          </a:p>
        </p:txBody>
      </p:sp>
      <p:sp>
        <p:nvSpPr>
          <p:cNvPr id="613382" name="Rectangle 6"/>
          <p:cNvSpPr>
            <a:spLocks noChangeArrowheads="1"/>
          </p:cNvSpPr>
          <p:nvPr/>
        </p:nvSpPr>
        <p:spPr bwMode="auto">
          <a:xfrm>
            <a:off x="2989263" y="6046788"/>
            <a:ext cx="1655762" cy="4064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subjects[2</a:t>
            </a:r>
            <a:r>
              <a:rPr kumimoji="1" lang="en-US" altLang="zh-CN" sz="2000"/>
              <a:t>]</a:t>
            </a:r>
          </a:p>
        </p:txBody>
      </p:sp>
      <p:sp>
        <p:nvSpPr>
          <p:cNvPr id="613383" name="Rectangle 7"/>
          <p:cNvSpPr>
            <a:spLocks noChangeArrowheads="1"/>
          </p:cNvSpPr>
          <p:nvPr/>
        </p:nvSpPr>
        <p:spPr bwMode="auto">
          <a:xfrm>
            <a:off x="1258888" y="5084763"/>
            <a:ext cx="1081087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itchFamily="18" charset="0"/>
              </a:rPr>
              <a:t>subjects</a:t>
            </a:r>
          </a:p>
        </p:txBody>
      </p:sp>
      <p:sp>
        <p:nvSpPr>
          <p:cNvPr id="613384" name="Line 8"/>
          <p:cNvSpPr>
            <a:spLocks noChangeShapeType="1"/>
          </p:cNvSpPr>
          <p:nvPr/>
        </p:nvSpPr>
        <p:spPr bwMode="auto">
          <a:xfrm>
            <a:off x="2413000" y="5300663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3385" name="Rectangle 9"/>
          <p:cNvSpPr>
            <a:spLocks noChangeArrowheads="1"/>
          </p:cNvSpPr>
          <p:nvPr/>
        </p:nvSpPr>
        <p:spPr bwMode="auto">
          <a:xfrm>
            <a:off x="5797550" y="5300663"/>
            <a:ext cx="1223963" cy="360362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2000"/>
              <a:t>Chinese\0</a:t>
            </a:r>
            <a:endParaRPr kumimoji="1" lang="en-US" altLang="zh-CN" sz="2000"/>
          </a:p>
        </p:txBody>
      </p:sp>
      <p:sp>
        <p:nvSpPr>
          <p:cNvPr id="613386" name="Rectangle 10"/>
          <p:cNvSpPr>
            <a:spLocks noChangeArrowheads="1"/>
          </p:cNvSpPr>
          <p:nvPr/>
        </p:nvSpPr>
        <p:spPr bwMode="auto">
          <a:xfrm>
            <a:off x="5797550" y="5661025"/>
            <a:ext cx="1008063" cy="4064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2000"/>
              <a:t>Maths\0</a:t>
            </a:r>
            <a:endParaRPr kumimoji="1" lang="en-US" altLang="zh-CN" sz="2000"/>
          </a:p>
        </p:txBody>
      </p:sp>
      <p:sp>
        <p:nvSpPr>
          <p:cNvPr id="613387" name="Rectangle 11"/>
          <p:cNvSpPr>
            <a:spLocks noChangeArrowheads="1"/>
          </p:cNvSpPr>
          <p:nvPr/>
        </p:nvSpPr>
        <p:spPr bwMode="auto">
          <a:xfrm>
            <a:off x="5797550" y="6021388"/>
            <a:ext cx="1582738" cy="4318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2000"/>
              <a:t>Chemestry\0</a:t>
            </a:r>
            <a:endParaRPr kumimoji="1" lang="en-US" altLang="zh-CN" sz="2000"/>
          </a:p>
        </p:txBody>
      </p:sp>
      <p:sp>
        <p:nvSpPr>
          <p:cNvPr id="613388" name="Line 12"/>
          <p:cNvSpPr>
            <a:spLocks noChangeShapeType="1"/>
          </p:cNvSpPr>
          <p:nvPr/>
        </p:nvSpPr>
        <p:spPr bwMode="auto">
          <a:xfrm>
            <a:off x="4716463" y="5516563"/>
            <a:ext cx="10080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3389" name="Line 13"/>
          <p:cNvSpPr>
            <a:spLocks noChangeShapeType="1"/>
          </p:cNvSpPr>
          <p:nvPr/>
        </p:nvSpPr>
        <p:spPr bwMode="auto">
          <a:xfrm>
            <a:off x="4716463" y="5876925"/>
            <a:ext cx="10080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3390" name="Line 14"/>
          <p:cNvSpPr>
            <a:spLocks noChangeShapeType="1"/>
          </p:cNvSpPr>
          <p:nvPr/>
        </p:nvSpPr>
        <p:spPr bwMode="auto">
          <a:xfrm>
            <a:off x="4716463" y="6237288"/>
            <a:ext cx="10080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A4D8-B22B-4A30-849C-38B121F591D8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itchFamily="2" charset="-122"/>
              </a:rPr>
              <a:t>字符串数组</a:t>
            </a:r>
          </a:p>
        </p:txBody>
      </p:sp>
      <p:sp>
        <p:nvSpPr>
          <p:cNvPr id="614403" name="Text Box 3"/>
          <p:cNvSpPr txBox="1">
            <a:spLocks noChangeArrowheads="1"/>
          </p:cNvSpPr>
          <p:nvPr/>
        </p:nvSpPr>
        <p:spPr bwMode="auto">
          <a:xfrm>
            <a:off x="142875" y="1341438"/>
            <a:ext cx="8893175" cy="349567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Tx/>
              <a:buNone/>
            </a:pPr>
            <a:r>
              <a:rPr kumimoji="1" lang="en-US" altLang="zh-CN" sz="2100"/>
              <a:t>char* subjects[3] = { "Chinese",  "Maths", "Chemistry" };  </a:t>
            </a:r>
            <a:r>
              <a:rPr kumimoji="1" lang="en-US" altLang="zh-CN" sz="2100">
                <a:latin typeface="Tahoma" pitchFamily="34" charset="0"/>
              </a:rPr>
              <a:t>//</a:t>
            </a:r>
            <a:r>
              <a:rPr kumimoji="1" lang="zh-CN" altLang="en-US" sz="2100">
                <a:latin typeface="Tahoma" pitchFamily="34" charset="0"/>
              </a:rPr>
              <a:t>程序</a:t>
            </a:r>
            <a:r>
              <a:rPr kumimoji="1" lang="en-US" altLang="zh-CN" sz="2100">
                <a:latin typeface="Tahoma" pitchFamily="34" charset="0"/>
              </a:rPr>
              <a:t>26 </a:t>
            </a:r>
            <a:endParaRPr kumimoji="1" lang="en-US" altLang="zh-CN" sz="2100"/>
          </a:p>
          <a:p>
            <a:pPr algn="l">
              <a:buFontTx/>
              <a:buNone/>
            </a:pPr>
            <a:r>
              <a:rPr kumimoji="1" lang="en-US" altLang="zh-CN" sz="2100"/>
              <a:t>int i;</a:t>
            </a:r>
          </a:p>
          <a:p>
            <a:pPr algn="l"/>
            <a:endParaRPr kumimoji="1" lang="en-US" altLang="zh-CN" sz="2100"/>
          </a:p>
          <a:p>
            <a:pPr algn="l">
              <a:buFontTx/>
              <a:buNone/>
            </a:pPr>
            <a:r>
              <a:rPr kumimoji="1" lang="en-US" altLang="zh-CN" sz="2100"/>
              <a:t>for( i = 0; i &lt; NUM; i++ )</a:t>
            </a:r>
          </a:p>
          <a:p>
            <a:pPr algn="l">
              <a:buFontTx/>
              <a:buNone/>
            </a:pPr>
            <a:r>
              <a:rPr kumimoji="1" lang="en-US" altLang="zh-CN" sz="2100"/>
              <a:t>      cout &lt;&lt; "The 2nd letter of the " &lt;&lt; i + 1 &lt;&lt; " subject is: "</a:t>
            </a:r>
          </a:p>
          <a:p>
            <a:pPr algn="l">
              <a:buFontTx/>
              <a:buNone/>
            </a:pPr>
            <a:r>
              <a:rPr kumimoji="1" lang="en-US" altLang="zh-CN" sz="2100"/>
              <a:t>                &lt;&lt; *(subjects[i]+1) &lt;&lt; endl; </a:t>
            </a:r>
          </a:p>
          <a:p>
            <a:pPr algn="l">
              <a:buFontTx/>
              <a:buNone/>
            </a:pPr>
            <a:r>
              <a:rPr kumimoji="1" lang="en-US" altLang="zh-CN" sz="2100"/>
              <a:t>for( i = 0; i &lt; NUM; i++ )</a:t>
            </a:r>
          </a:p>
          <a:p>
            <a:pPr algn="l">
              <a:buFontTx/>
              <a:buNone/>
            </a:pPr>
            <a:r>
              <a:rPr kumimoji="1" lang="en-US" altLang="zh-CN" sz="2100"/>
              <a:t>      cout &lt;&lt; "The 2nd letter of the " &lt;&lt; i + 1 &lt;&lt; " subject is: “</a:t>
            </a:r>
          </a:p>
          <a:p>
            <a:pPr algn="l">
              <a:buFontTx/>
              <a:buNone/>
            </a:pPr>
            <a:r>
              <a:rPr kumimoji="1" lang="en-US" altLang="zh-CN" sz="2100"/>
              <a:t>                &lt;&lt; *(*(subjects+i)+1) &lt;&lt; endl; </a:t>
            </a:r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2989263" y="5254625"/>
            <a:ext cx="1655762" cy="4064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subjects[</a:t>
            </a:r>
            <a:r>
              <a:rPr kumimoji="1" lang="en-US" altLang="zh-CN" sz="2000"/>
              <a:t>0]</a:t>
            </a:r>
          </a:p>
        </p:txBody>
      </p:sp>
      <p:sp>
        <p:nvSpPr>
          <p:cNvPr id="614405" name="Rectangle 5"/>
          <p:cNvSpPr>
            <a:spLocks noChangeArrowheads="1"/>
          </p:cNvSpPr>
          <p:nvPr/>
        </p:nvSpPr>
        <p:spPr bwMode="auto">
          <a:xfrm>
            <a:off x="2989263" y="5661025"/>
            <a:ext cx="1655762" cy="4064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subjects[1</a:t>
            </a:r>
            <a:r>
              <a:rPr kumimoji="1" lang="en-US" altLang="zh-CN" sz="2000"/>
              <a:t>]</a:t>
            </a:r>
          </a:p>
        </p:txBody>
      </p:sp>
      <p:sp>
        <p:nvSpPr>
          <p:cNvPr id="614406" name="Rectangle 6"/>
          <p:cNvSpPr>
            <a:spLocks noChangeArrowheads="1"/>
          </p:cNvSpPr>
          <p:nvPr/>
        </p:nvSpPr>
        <p:spPr bwMode="auto">
          <a:xfrm>
            <a:off x="2989263" y="6046788"/>
            <a:ext cx="1655762" cy="4064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subjects[2</a:t>
            </a:r>
            <a:r>
              <a:rPr kumimoji="1" lang="en-US" altLang="zh-CN" sz="2000"/>
              <a:t>]</a:t>
            </a:r>
          </a:p>
        </p:txBody>
      </p:sp>
      <p:sp>
        <p:nvSpPr>
          <p:cNvPr id="614407" name="Rectangle 7"/>
          <p:cNvSpPr>
            <a:spLocks noChangeArrowheads="1"/>
          </p:cNvSpPr>
          <p:nvPr/>
        </p:nvSpPr>
        <p:spPr bwMode="auto">
          <a:xfrm>
            <a:off x="1258888" y="5084763"/>
            <a:ext cx="1081087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itchFamily="18" charset="0"/>
              </a:rPr>
              <a:t>subjects</a:t>
            </a:r>
          </a:p>
        </p:txBody>
      </p:sp>
      <p:sp>
        <p:nvSpPr>
          <p:cNvPr id="614408" name="Line 8"/>
          <p:cNvSpPr>
            <a:spLocks noChangeShapeType="1"/>
          </p:cNvSpPr>
          <p:nvPr/>
        </p:nvSpPr>
        <p:spPr bwMode="auto">
          <a:xfrm>
            <a:off x="2413000" y="5300663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4409" name="Rectangle 9"/>
          <p:cNvSpPr>
            <a:spLocks noChangeArrowheads="1"/>
          </p:cNvSpPr>
          <p:nvPr/>
        </p:nvSpPr>
        <p:spPr bwMode="auto">
          <a:xfrm>
            <a:off x="5797550" y="5300663"/>
            <a:ext cx="1223963" cy="360362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2000"/>
              <a:t>Chinese\0</a:t>
            </a:r>
            <a:endParaRPr kumimoji="1" lang="en-US" altLang="zh-CN" sz="2000"/>
          </a:p>
        </p:txBody>
      </p:sp>
      <p:sp>
        <p:nvSpPr>
          <p:cNvPr id="614410" name="Rectangle 10"/>
          <p:cNvSpPr>
            <a:spLocks noChangeArrowheads="1"/>
          </p:cNvSpPr>
          <p:nvPr/>
        </p:nvSpPr>
        <p:spPr bwMode="auto">
          <a:xfrm>
            <a:off x="5797550" y="5661025"/>
            <a:ext cx="1008063" cy="4064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2000"/>
              <a:t>Maths\0</a:t>
            </a:r>
            <a:endParaRPr kumimoji="1" lang="en-US" altLang="zh-CN" sz="2000"/>
          </a:p>
        </p:txBody>
      </p:sp>
      <p:sp>
        <p:nvSpPr>
          <p:cNvPr id="614411" name="Rectangle 11"/>
          <p:cNvSpPr>
            <a:spLocks noChangeArrowheads="1"/>
          </p:cNvSpPr>
          <p:nvPr/>
        </p:nvSpPr>
        <p:spPr bwMode="auto">
          <a:xfrm>
            <a:off x="5797550" y="6021388"/>
            <a:ext cx="1582738" cy="4318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2000"/>
              <a:t>Chemestry\0</a:t>
            </a:r>
            <a:endParaRPr kumimoji="1" lang="en-US" altLang="zh-CN" sz="2000"/>
          </a:p>
        </p:txBody>
      </p:sp>
      <p:sp>
        <p:nvSpPr>
          <p:cNvPr id="614412" name="Line 12"/>
          <p:cNvSpPr>
            <a:spLocks noChangeShapeType="1"/>
          </p:cNvSpPr>
          <p:nvPr/>
        </p:nvSpPr>
        <p:spPr bwMode="auto">
          <a:xfrm>
            <a:off x="4716463" y="5516563"/>
            <a:ext cx="10080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4413" name="Line 13"/>
          <p:cNvSpPr>
            <a:spLocks noChangeShapeType="1"/>
          </p:cNvSpPr>
          <p:nvPr/>
        </p:nvSpPr>
        <p:spPr bwMode="auto">
          <a:xfrm>
            <a:off x="4716463" y="5876925"/>
            <a:ext cx="10080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4414" name="Line 14"/>
          <p:cNvSpPr>
            <a:spLocks noChangeShapeType="1"/>
          </p:cNvSpPr>
          <p:nvPr/>
        </p:nvSpPr>
        <p:spPr bwMode="auto">
          <a:xfrm>
            <a:off x="4716463" y="6237288"/>
            <a:ext cx="10080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0A03-1868-4F62-B0C6-89C143A7C4C0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615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itchFamily="2" charset="-122"/>
              </a:rPr>
              <a:t>字符串数组</a:t>
            </a:r>
          </a:p>
        </p:txBody>
      </p:sp>
      <p:sp>
        <p:nvSpPr>
          <p:cNvPr id="615427" name="Text Box 3"/>
          <p:cNvSpPr txBox="1">
            <a:spLocks noChangeArrowheads="1"/>
          </p:cNvSpPr>
          <p:nvPr/>
        </p:nvSpPr>
        <p:spPr bwMode="auto">
          <a:xfrm>
            <a:off x="142875" y="1341438"/>
            <a:ext cx="8893175" cy="387985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Tx/>
              <a:buNone/>
            </a:pPr>
            <a:r>
              <a:rPr kumimoji="1" lang="en-US" altLang="zh-CN" sz="2100"/>
              <a:t>char* subjects[3] ;                    </a:t>
            </a:r>
            <a:r>
              <a:rPr kumimoji="1" lang="en-US" altLang="zh-CN" sz="2100">
                <a:latin typeface="Tahoma" pitchFamily="34" charset="0"/>
              </a:rPr>
              <a:t>//</a:t>
            </a:r>
            <a:r>
              <a:rPr kumimoji="1" lang="zh-CN" altLang="en-US" sz="2100">
                <a:latin typeface="Tahoma" pitchFamily="34" charset="0"/>
              </a:rPr>
              <a:t>程序</a:t>
            </a:r>
            <a:r>
              <a:rPr kumimoji="1" lang="en-US" altLang="zh-CN" sz="2100">
                <a:latin typeface="Tahoma" pitchFamily="34" charset="0"/>
              </a:rPr>
              <a:t>26 </a:t>
            </a:r>
            <a:r>
              <a:rPr kumimoji="1" lang="en-US" altLang="zh-CN" sz="2100"/>
              <a:t>char* subjects[NUM];</a:t>
            </a:r>
          </a:p>
          <a:p>
            <a:pPr algn="l">
              <a:buFontTx/>
              <a:buNone/>
            </a:pPr>
            <a:r>
              <a:rPr kumimoji="1" lang="en-US" altLang="zh-CN" sz="2100"/>
              <a:t>subjects[0] = "Chinese";</a:t>
            </a:r>
          </a:p>
          <a:p>
            <a:pPr algn="l">
              <a:buFontTx/>
              <a:buNone/>
            </a:pPr>
            <a:r>
              <a:rPr kumimoji="1" lang="en-US" altLang="zh-CN" sz="2100"/>
              <a:t>subjects[1] = "Maths";</a:t>
            </a:r>
          </a:p>
          <a:p>
            <a:pPr algn="l">
              <a:buFontTx/>
              <a:buNone/>
            </a:pPr>
            <a:r>
              <a:rPr kumimoji="1" lang="en-US" altLang="zh-CN" sz="2100"/>
              <a:t>subjects[2] = "Chemistry";</a:t>
            </a:r>
          </a:p>
          <a:p>
            <a:pPr algn="l">
              <a:buFontTx/>
              <a:buNone/>
            </a:pPr>
            <a:r>
              <a:rPr kumimoji="1" lang="en-US" altLang="zh-CN" sz="2100"/>
              <a:t>for( i = 0; i &lt; NUM; i++ )</a:t>
            </a:r>
          </a:p>
          <a:p>
            <a:pPr algn="l">
              <a:buFontTx/>
              <a:buNone/>
            </a:pPr>
            <a:r>
              <a:rPr kumimoji="1" lang="en-US" altLang="zh-CN" sz="2100"/>
              <a:t>      cout &lt;&lt; "The 2nd letter of the " &lt;&lt; i + 1 &lt;&lt; " subject is: "</a:t>
            </a:r>
          </a:p>
          <a:p>
            <a:pPr algn="l">
              <a:buFontTx/>
              <a:buNone/>
            </a:pPr>
            <a:r>
              <a:rPr kumimoji="1" lang="en-US" altLang="zh-CN" sz="2100"/>
              <a:t>                &lt;&lt; *(subjects[i]+1) &lt;&lt; endl; </a:t>
            </a:r>
          </a:p>
          <a:p>
            <a:pPr algn="l">
              <a:buFontTx/>
              <a:buNone/>
            </a:pPr>
            <a:r>
              <a:rPr kumimoji="1" lang="en-US" altLang="zh-CN" sz="2100"/>
              <a:t>for( i = 0; i &lt; NUM; i++ )</a:t>
            </a:r>
          </a:p>
          <a:p>
            <a:pPr algn="l">
              <a:buFontTx/>
              <a:buNone/>
            </a:pPr>
            <a:r>
              <a:rPr kumimoji="1" lang="en-US" altLang="zh-CN" sz="2100"/>
              <a:t>      cout &lt;&lt; "The 2nd letter of the " &lt;&lt; i + 1 &lt;&lt; " subject is: “</a:t>
            </a:r>
          </a:p>
          <a:p>
            <a:pPr algn="l">
              <a:buFontTx/>
              <a:buNone/>
            </a:pPr>
            <a:r>
              <a:rPr kumimoji="1" lang="en-US" altLang="zh-CN" sz="2100"/>
              <a:t>                &lt;&lt; *(*(subjects+i)+1) &lt;&lt; endl; </a:t>
            </a:r>
          </a:p>
        </p:txBody>
      </p:sp>
      <p:sp>
        <p:nvSpPr>
          <p:cNvPr id="615428" name="Rectangle 4"/>
          <p:cNvSpPr>
            <a:spLocks noChangeArrowheads="1"/>
          </p:cNvSpPr>
          <p:nvPr/>
        </p:nvSpPr>
        <p:spPr bwMode="auto">
          <a:xfrm>
            <a:off x="2989263" y="5470525"/>
            <a:ext cx="1655762" cy="4064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subjects[</a:t>
            </a:r>
            <a:r>
              <a:rPr kumimoji="1" lang="en-US" altLang="zh-CN" sz="2000"/>
              <a:t>0]</a:t>
            </a:r>
          </a:p>
        </p:txBody>
      </p:sp>
      <p:sp>
        <p:nvSpPr>
          <p:cNvPr id="615429" name="Rectangle 5"/>
          <p:cNvSpPr>
            <a:spLocks noChangeArrowheads="1"/>
          </p:cNvSpPr>
          <p:nvPr/>
        </p:nvSpPr>
        <p:spPr bwMode="auto">
          <a:xfrm>
            <a:off x="2989263" y="5876925"/>
            <a:ext cx="1655762" cy="4064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subjects[1</a:t>
            </a:r>
            <a:r>
              <a:rPr kumimoji="1" lang="en-US" altLang="zh-CN" sz="2000"/>
              <a:t>]</a:t>
            </a:r>
          </a:p>
        </p:txBody>
      </p:sp>
      <p:sp>
        <p:nvSpPr>
          <p:cNvPr id="615430" name="Rectangle 6"/>
          <p:cNvSpPr>
            <a:spLocks noChangeArrowheads="1"/>
          </p:cNvSpPr>
          <p:nvPr/>
        </p:nvSpPr>
        <p:spPr bwMode="auto">
          <a:xfrm>
            <a:off x="2989263" y="6262688"/>
            <a:ext cx="1655762" cy="4064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subjects[2</a:t>
            </a:r>
            <a:r>
              <a:rPr kumimoji="1" lang="en-US" altLang="zh-CN" sz="2000"/>
              <a:t>]</a:t>
            </a:r>
          </a:p>
        </p:txBody>
      </p:sp>
      <p:sp>
        <p:nvSpPr>
          <p:cNvPr id="615431" name="Rectangle 7"/>
          <p:cNvSpPr>
            <a:spLocks noChangeArrowheads="1"/>
          </p:cNvSpPr>
          <p:nvPr/>
        </p:nvSpPr>
        <p:spPr bwMode="auto">
          <a:xfrm>
            <a:off x="1258888" y="5300663"/>
            <a:ext cx="1081087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itchFamily="18" charset="0"/>
              </a:rPr>
              <a:t>subjects</a:t>
            </a:r>
          </a:p>
        </p:txBody>
      </p:sp>
      <p:sp>
        <p:nvSpPr>
          <p:cNvPr id="615432" name="Line 8"/>
          <p:cNvSpPr>
            <a:spLocks noChangeShapeType="1"/>
          </p:cNvSpPr>
          <p:nvPr/>
        </p:nvSpPr>
        <p:spPr bwMode="auto">
          <a:xfrm>
            <a:off x="2413000" y="5516563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5433" name="Rectangle 9"/>
          <p:cNvSpPr>
            <a:spLocks noChangeArrowheads="1"/>
          </p:cNvSpPr>
          <p:nvPr/>
        </p:nvSpPr>
        <p:spPr bwMode="auto">
          <a:xfrm>
            <a:off x="5797550" y="5516563"/>
            <a:ext cx="1223963" cy="360362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2000"/>
              <a:t>Chinese\0</a:t>
            </a:r>
            <a:endParaRPr kumimoji="1" lang="en-US" altLang="zh-CN" sz="2000"/>
          </a:p>
        </p:txBody>
      </p:sp>
      <p:sp>
        <p:nvSpPr>
          <p:cNvPr id="615434" name="Rectangle 10"/>
          <p:cNvSpPr>
            <a:spLocks noChangeArrowheads="1"/>
          </p:cNvSpPr>
          <p:nvPr/>
        </p:nvSpPr>
        <p:spPr bwMode="auto">
          <a:xfrm>
            <a:off x="5797550" y="5876925"/>
            <a:ext cx="1008063" cy="4064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2000"/>
              <a:t>Maths\0</a:t>
            </a:r>
            <a:endParaRPr kumimoji="1" lang="en-US" altLang="zh-CN" sz="2000"/>
          </a:p>
        </p:txBody>
      </p:sp>
      <p:sp>
        <p:nvSpPr>
          <p:cNvPr id="615435" name="Rectangle 11"/>
          <p:cNvSpPr>
            <a:spLocks noChangeArrowheads="1"/>
          </p:cNvSpPr>
          <p:nvPr/>
        </p:nvSpPr>
        <p:spPr bwMode="auto">
          <a:xfrm>
            <a:off x="5797550" y="6237288"/>
            <a:ext cx="1582738" cy="4318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2000"/>
              <a:t>Chemestry\0</a:t>
            </a:r>
            <a:endParaRPr kumimoji="1" lang="en-US" altLang="zh-CN" sz="2000"/>
          </a:p>
        </p:txBody>
      </p:sp>
      <p:sp>
        <p:nvSpPr>
          <p:cNvPr id="615436" name="Line 12"/>
          <p:cNvSpPr>
            <a:spLocks noChangeShapeType="1"/>
          </p:cNvSpPr>
          <p:nvPr/>
        </p:nvSpPr>
        <p:spPr bwMode="auto">
          <a:xfrm>
            <a:off x="4716463" y="5732463"/>
            <a:ext cx="10080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5437" name="Line 13"/>
          <p:cNvSpPr>
            <a:spLocks noChangeShapeType="1"/>
          </p:cNvSpPr>
          <p:nvPr/>
        </p:nvSpPr>
        <p:spPr bwMode="auto">
          <a:xfrm>
            <a:off x="4716463" y="6092825"/>
            <a:ext cx="10080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5438" name="Line 14"/>
          <p:cNvSpPr>
            <a:spLocks noChangeShapeType="1"/>
          </p:cNvSpPr>
          <p:nvPr/>
        </p:nvSpPr>
        <p:spPr bwMode="auto">
          <a:xfrm>
            <a:off x="4716463" y="6453188"/>
            <a:ext cx="10080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6969-ABE3-441C-B5C6-BBA2DB711A08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宋体" pitchFamily="2" charset="-122"/>
              </a:rPr>
              <a:t>string</a:t>
            </a:r>
            <a:r>
              <a:rPr lang="zh-CN" altLang="en-US">
                <a:latin typeface="宋体" pitchFamily="2" charset="-122"/>
              </a:rPr>
              <a:t>类</a:t>
            </a:r>
          </a:p>
        </p:txBody>
      </p:sp>
      <p:sp>
        <p:nvSpPr>
          <p:cNvPr id="616451" name="Oval 3"/>
          <p:cNvSpPr>
            <a:spLocks noChangeArrowheads="1"/>
          </p:cNvSpPr>
          <p:nvPr/>
        </p:nvSpPr>
        <p:spPr bwMode="auto">
          <a:xfrm>
            <a:off x="395288" y="1916113"/>
            <a:ext cx="4392612" cy="4103687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452" name="Oval 4"/>
          <p:cNvSpPr>
            <a:spLocks noChangeArrowheads="1"/>
          </p:cNvSpPr>
          <p:nvPr/>
        </p:nvSpPr>
        <p:spPr bwMode="auto">
          <a:xfrm>
            <a:off x="3556000" y="3040063"/>
            <a:ext cx="16637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453" name="Oval 5"/>
          <p:cNvSpPr>
            <a:spLocks noChangeArrowheads="1"/>
          </p:cNvSpPr>
          <p:nvPr/>
        </p:nvSpPr>
        <p:spPr bwMode="auto">
          <a:xfrm>
            <a:off x="3556000" y="4106863"/>
            <a:ext cx="16637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454" name="Oval 6"/>
          <p:cNvSpPr>
            <a:spLocks noChangeArrowheads="1"/>
          </p:cNvSpPr>
          <p:nvPr/>
        </p:nvSpPr>
        <p:spPr bwMode="auto">
          <a:xfrm>
            <a:off x="3556000" y="4716463"/>
            <a:ext cx="16637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455" name="Oval 7"/>
          <p:cNvSpPr>
            <a:spLocks noChangeArrowheads="1"/>
          </p:cNvSpPr>
          <p:nvPr/>
        </p:nvSpPr>
        <p:spPr bwMode="auto">
          <a:xfrm>
            <a:off x="3556000" y="3573463"/>
            <a:ext cx="16637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456" name="Rectangle 8"/>
          <p:cNvSpPr>
            <a:spLocks noChangeArrowheads="1"/>
          </p:cNvSpPr>
          <p:nvPr/>
        </p:nvSpPr>
        <p:spPr bwMode="auto">
          <a:xfrm>
            <a:off x="827088" y="2906713"/>
            <a:ext cx="2519362" cy="1968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457" name="Rectangle 9"/>
          <p:cNvSpPr>
            <a:spLocks noChangeArrowheads="1"/>
          </p:cNvSpPr>
          <p:nvPr/>
        </p:nvSpPr>
        <p:spPr bwMode="auto">
          <a:xfrm>
            <a:off x="827088" y="2876550"/>
            <a:ext cx="1871662" cy="189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FontTx/>
              <a:buNone/>
            </a:pPr>
            <a:r>
              <a:rPr lang="zh-CN" altLang="en-US">
                <a:latin typeface="Times New Roman" pitchFamily="18" charset="0"/>
              </a:rPr>
              <a:t>内部数据</a:t>
            </a:r>
          </a:p>
          <a:p>
            <a:pPr algn="l" eaLnBrk="0" hangingPunct="0">
              <a:spcBef>
                <a:spcPct val="0"/>
              </a:spcBef>
              <a:buFontTx/>
              <a:buNone/>
            </a:pPr>
            <a:endParaRPr lang="zh-CN" altLang="en-US" sz="1000">
              <a:latin typeface="Times New Roman" pitchFamily="18" charset="0"/>
            </a:endParaRPr>
          </a:p>
          <a:p>
            <a:pPr algn="l" eaLnBrk="0" hangingPunct="0">
              <a:spcBef>
                <a:spcPct val="0"/>
              </a:spcBef>
              <a:buFontTx/>
              <a:buNone/>
            </a:pPr>
            <a:r>
              <a:rPr lang="zh-CN" altLang="en-US">
                <a:latin typeface="Times New Roman" pitchFamily="18" charset="0"/>
              </a:rPr>
              <a:t>字符数组</a:t>
            </a:r>
          </a:p>
          <a:p>
            <a:pPr algn="l" eaLnBrk="0" hangingPunct="0">
              <a:spcBef>
                <a:spcPct val="0"/>
              </a:spcBef>
              <a:buFontTx/>
              <a:buNone/>
            </a:pPr>
            <a:endParaRPr lang="zh-CN" altLang="en-US">
              <a:latin typeface="Times New Roman" pitchFamily="18" charset="0"/>
            </a:endParaRPr>
          </a:p>
          <a:p>
            <a:pPr algn="l" eaLnBrk="0" hangingPunct="0">
              <a:spcBef>
                <a:spcPct val="0"/>
              </a:spcBef>
              <a:buFontTx/>
              <a:buNone/>
            </a:pPr>
            <a:r>
              <a:rPr lang="zh-CN" altLang="en-US">
                <a:latin typeface="Times New Roman" pitchFamily="18" charset="0"/>
              </a:rPr>
              <a:t>长度</a:t>
            </a:r>
          </a:p>
          <a:p>
            <a:pPr algn="l" eaLnBrk="0" hangingPunct="0">
              <a:spcBef>
                <a:spcPct val="0"/>
              </a:spcBef>
              <a:buFontTx/>
              <a:buNone/>
            </a:pPr>
            <a:endParaRPr lang="zh-CN" altLang="en-US">
              <a:latin typeface="Times New Roman" pitchFamily="18" charset="0"/>
            </a:endParaRPr>
          </a:p>
          <a:p>
            <a:pPr algn="l" eaLnBrk="0" hangingPunct="0">
              <a:spcBef>
                <a:spcPct val="0"/>
              </a:spcBef>
              <a:buFontTx/>
              <a:buNone/>
            </a:pPr>
            <a:r>
              <a:rPr lang="zh-CN" altLang="en-US">
                <a:latin typeface="Times New Roman" pitchFamily="18" charset="0"/>
              </a:rPr>
              <a:t>：</a:t>
            </a:r>
          </a:p>
        </p:txBody>
      </p:sp>
      <p:sp>
        <p:nvSpPr>
          <p:cNvPr id="616458" name="Rectangle 10"/>
          <p:cNvSpPr>
            <a:spLocks noChangeArrowheads="1"/>
          </p:cNvSpPr>
          <p:nvPr/>
        </p:nvSpPr>
        <p:spPr bwMode="auto">
          <a:xfrm>
            <a:off x="4059238" y="3009900"/>
            <a:ext cx="860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itchFamily="18" charset="0"/>
              </a:rPr>
              <a:t>length</a:t>
            </a:r>
          </a:p>
        </p:txBody>
      </p:sp>
      <p:sp>
        <p:nvSpPr>
          <p:cNvPr id="616459" name="Rectangle 11"/>
          <p:cNvSpPr>
            <a:spLocks noChangeArrowheads="1"/>
          </p:cNvSpPr>
          <p:nvPr/>
        </p:nvSpPr>
        <p:spPr bwMode="auto">
          <a:xfrm>
            <a:off x="4086225" y="3549650"/>
            <a:ext cx="620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itchFamily="18" charset="0"/>
              </a:rPr>
              <a:t>find</a:t>
            </a:r>
          </a:p>
        </p:txBody>
      </p:sp>
      <p:sp>
        <p:nvSpPr>
          <p:cNvPr id="616460" name="Rectangle 12"/>
          <p:cNvSpPr>
            <a:spLocks noChangeArrowheads="1"/>
          </p:cNvSpPr>
          <p:nvPr/>
        </p:nvSpPr>
        <p:spPr bwMode="auto">
          <a:xfrm>
            <a:off x="4062413" y="4054475"/>
            <a:ext cx="860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itchFamily="18" charset="0"/>
              </a:rPr>
              <a:t>substr</a:t>
            </a:r>
          </a:p>
        </p:txBody>
      </p:sp>
      <p:sp>
        <p:nvSpPr>
          <p:cNvPr id="616461" name="Rectangle 13"/>
          <p:cNvSpPr>
            <a:spLocks noChangeArrowheads="1"/>
          </p:cNvSpPr>
          <p:nvPr/>
        </p:nvSpPr>
        <p:spPr bwMode="auto">
          <a:xfrm>
            <a:off x="4275138" y="4667250"/>
            <a:ext cx="328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itchFamily="18" charset="0"/>
              </a:rPr>
              <a:t>=</a:t>
            </a:r>
          </a:p>
        </p:txBody>
      </p:sp>
      <p:sp>
        <p:nvSpPr>
          <p:cNvPr id="616462" name="Rectangle 14"/>
          <p:cNvSpPr>
            <a:spLocks noChangeArrowheads="1"/>
          </p:cNvSpPr>
          <p:nvPr/>
        </p:nvSpPr>
        <p:spPr bwMode="auto">
          <a:xfrm>
            <a:off x="2025650" y="3284538"/>
            <a:ext cx="1249363" cy="371475"/>
          </a:xfrm>
          <a:prstGeom prst="rect">
            <a:avLst/>
          </a:prstGeom>
          <a:solidFill>
            <a:schemeClr val="accent1">
              <a:alpha val="39999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zh-CN"/>
              <a:t>‘a’’b’’4’’\0’</a:t>
            </a:r>
          </a:p>
        </p:txBody>
      </p:sp>
      <p:sp>
        <p:nvSpPr>
          <p:cNvPr id="616463" name="Rectangle 15"/>
          <p:cNvSpPr>
            <a:spLocks noChangeArrowheads="1"/>
          </p:cNvSpPr>
          <p:nvPr/>
        </p:nvSpPr>
        <p:spPr bwMode="auto">
          <a:xfrm>
            <a:off x="2025650" y="3787775"/>
            <a:ext cx="1033463" cy="401638"/>
          </a:xfrm>
          <a:prstGeom prst="rect">
            <a:avLst/>
          </a:prstGeom>
          <a:solidFill>
            <a:schemeClr val="accent1">
              <a:alpha val="39999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zh-CN"/>
              <a:t>3</a:t>
            </a:r>
          </a:p>
        </p:txBody>
      </p:sp>
      <p:sp>
        <p:nvSpPr>
          <p:cNvPr id="616464" name="Rectangle 16"/>
          <p:cNvSpPr>
            <a:spLocks noChangeArrowheads="1"/>
          </p:cNvSpPr>
          <p:nvPr/>
        </p:nvSpPr>
        <p:spPr bwMode="auto">
          <a:xfrm>
            <a:off x="2025650" y="4364038"/>
            <a:ext cx="962025" cy="358775"/>
          </a:xfrm>
          <a:prstGeom prst="rect">
            <a:avLst/>
          </a:prstGeom>
          <a:solidFill>
            <a:schemeClr val="accent1">
              <a:alpha val="39999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465" name="Text Box 17"/>
          <p:cNvSpPr txBox="1">
            <a:spLocks noChangeArrowheads="1"/>
          </p:cNvSpPr>
          <p:nvPr/>
        </p:nvSpPr>
        <p:spPr bwMode="auto">
          <a:xfrm>
            <a:off x="5653088" y="2790825"/>
            <a:ext cx="3095625" cy="15748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Tx/>
              <a:buNone/>
            </a:pPr>
            <a:r>
              <a:rPr kumimoji="1" lang="en-US" altLang="zh-CN" sz="2100"/>
              <a:t>string name;</a:t>
            </a:r>
          </a:p>
          <a:p>
            <a:pPr algn="l">
              <a:buFontTx/>
              <a:buNone/>
            </a:pPr>
            <a:r>
              <a:rPr kumimoji="1" lang="en-US" altLang="zh-CN" sz="2100"/>
              <a:t>name =  “ab4”;</a:t>
            </a:r>
          </a:p>
          <a:p>
            <a:pPr algn="l">
              <a:buFontTx/>
              <a:buNone/>
            </a:pPr>
            <a:r>
              <a:rPr kumimoji="1" lang="en-US" altLang="zh-CN" sz="2100"/>
              <a:t>cout &lt;&lt; name.length();</a:t>
            </a:r>
          </a:p>
          <a:p>
            <a:pPr algn="l">
              <a:buFontTx/>
              <a:buNone/>
            </a:pPr>
            <a:r>
              <a:rPr kumimoji="1" lang="en-US" altLang="zh-CN" sz="2100"/>
              <a:t>              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DC56-C0C3-409E-8AD4-90FFAB120123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itchFamily="2" charset="-122"/>
              </a:rPr>
              <a:t>注意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84313"/>
            <a:ext cx="8280400" cy="4824412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>
                <a:latin typeface="隶书" pitchFamily="49" charset="-122"/>
                <a:ea typeface="隶书" pitchFamily="49" charset="-122"/>
              </a:rPr>
              <a:t>char a[12];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>
                <a:latin typeface="隶书" pitchFamily="49" charset="-122"/>
                <a:ea typeface="隶书" pitchFamily="49" charset="-122"/>
              </a:rPr>
              <a:t>a = </a:t>
            </a:r>
            <a:r>
              <a:rPr lang="en-US" altLang="zh-CN" sz="2800">
                <a:latin typeface="Arial"/>
                <a:ea typeface="隶书" pitchFamily="49" charset="-122"/>
              </a:rPr>
              <a:t>“</a:t>
            </a:r>
            <a:r>
              <a:rPr lang="en-US" altLang="zh-CN" sz="2800">
                <a:latin typeface="隶书" pitchFamily="49" charset="-122"/>
                <a:ea typeface="隶书" pitchFamily="49" charset="-122"/>
              </a:rPr>
              <a:t>OOP is fun!</a:t>
            </a:r>
            <a:r>
              <a:rPr lang="en-US" altLang="zh-CN" sz="2800">
                <a:latin typeface="Arial"/>
                <a:ea typeface="隶书" pitchFamily="49" charset="-122"/>
              </a:rPr>
              <a:t>”</a:t>
            </a:r>
            <a:r>
              <a:rPr lang="en-US" altLang="zh-CN" sz="2800">
                <a:latin typeface="隶书" pitchFamily="49" charset="-122"/>
                <a:ea typeface="隶书" pitchFamily="49" charset="-122"/>
              </a:rPr>
              <a:t>;    //</a:t>
            </a:r>
            <a:r>
              <a:rPr lang="zh-CN" altLang="en-US" sz="2800">
                <a:latin typeface="隶书" pitchFamily="49" charset="-122"/>
                <a:ea typeface="隶书" pitchFamily="49" charset="-122"/>
              </a:rPr>
              <a:t>语法</a:t>
            </a:r>
            <a:r>
              <a:rPr lang="zh-CN" altLang="en-US" sz="28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错误</a:t>
            </a:r>
          </a:p>
          <a:p>
            <a:pPr>
              <a:lnSpc>
                <a:spcPct val="90000"/>
              </a:lnSpc>
              <a:buFontTx/>
              <a:buNone/>
            </a:pPr>
            <a:endParaRPr lang="zh-CN" altLang="en-US" sz="2800">
              <a:latin typeface="隶书" pitchFamily="49" charset="-122"/>
              <a:ea typeface="隶书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>
                <a:latin typeface="隶书" pitchFamily="49" charset="-122"/>
                <a:ea typeface="隶书" pitchFamily="49" charset="-122"/>
              </a:rPr>
              <a:t>char a[12] = </a:t>
            </a:r>
            <a:r>
              <a:rPr lang="en-US" altLang="zh-CN" sz="2800">
                <a:latin typeface="Arial"/>
                <a:ea typeface="隶书" pitchFamily="49" charset="-122"/>
              </a:rPr>
              <a:t>“</a:t>
            </a:r>
            <a:r>
              <a:rPr lang="en-US" altLang="zh-CN" sz="2800">
                <a:latin typeface="隶书" pitchFamily="49" charset="-122"/>
                <a:ea typeface="隶书" pitchFamily="49" charset="-122"/>
              </a:rPr>
              <a:t>OOP is fun!</a:t>
            </a:r>
            <a:r>
              <a:rPr lang="en-US" altLang="zh-CN" sz="2800">
                <a:latin typeface="Arial"/>
                <a:ea typeface="隶书" pitchFamily="49" charset="-122"/>
              </a:rPr>
              <a:t>”</a:t>
            </a:r>
            <a:r>
              <a:rPr lang="en-US" altLang="zh-CN" sz="2800">
                <a:latin typeface="隶书" pitchFamily="49" charset="-122"/>
                <a:ea typeface="隶书" pitchFamily="49" charset="-122"/>
              </a:rPr>
              <a:t>; //</a:t>
            </a:r>
            <a:r>
              <a:rPr lang="zh-CN" altLang="en-US" sz="2800">
                <a:latin typeface="隶书" pitchFamily="49" charset="-122"/>
                <a:ea typeface="隶书" pitchFamily="49" charset="-122"/>
              </a:rPr>
              <a:t>语法</a:t>
            </a:r>
            <a:r>
              <a:rPr lang="zh-CN" altLang="en-US" sz="28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正确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>
                <a:latin typeface="隶书" pitchFamily="49" charset="-122"/>
                <a:ea typeface="隶书" pitchFamily="49" charset="-122"/>
              </a:rPr>
              <a:t>char a[] = </a:t>
            </a:r>
            <a:r>
              <a:rPr lang="en-US" altLang="zh-CN" sz="2800">
                <a:latin typeface="Arial"/>
                <a:ea typeface="隶书" pitchFamily="49" charset="-122"/>
              </a:rPr>
              <a:t>“</a:t>
            </a:r>
            <a:r>
              <a:rPr lang="en-US" altLang="zh-CN" sz="2800">
                <a:latin typeface="隶书" pitchFamily="49" charset="-122"/>
                <a:ea typeface="隶书" pitchFamily="49" charset="-122"/>
              </a:rPr>
              <a:t>OOP is fun!</a:t>
            </a:r>
            <a:r>
              <a:rPr lang="en-US" altLang="zh-CN" sz="2800">
                <a:latin typeface="Arial"/>
                <a:ea typeface="隶书" pitchFamily="49" charset="-122"/>
              </a:rPr>
              <a:t>”</a:t>
            </a:r>
            <a:r>
              <a:rPr lang="en-US" altLang="zh-CN" sz="2800">
                <a:latin typeface="隶书" pitchFamily="49" charset="-122"/>
                <a:ea typeface="隶书" pitchFamily="49" charset="-122"/>
              </a:rPr>
              <a:t>;</a:t>
            </a:r>
            <a:r>
              <a:rPr lang="en-US" altLang="zh-CN" sz="28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   </a:t>
            </a:r>
            <a:r>
              <a:rPr lang="en-US" altLang="zh-CN" sz="2800">
                <a:latin typeface="隶书" pitchFamily="49" charset="-122"/>
                <a:ea typeface="隶书" pitchFamily="49" charset="-122"/>
              </a:rPr>
              <a:t>//</a:t>
            </a:r>
            <a:r>
              <a:rPr lang="zh-CN" altLang="en-US" sz="2800">
                <a:latin typeface="隶书" pitchFamily="49" charset="-122"/>
                <a:ea typeface="隶书" pitchFamily="49" charset="-122"/>
              </a:rPr>
              <a:t>语法</a:t>
            </a:r>
            <a:r>
              <a:rPr lang="zh-CN" altLang="en-US" sz="28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正确</a:t>
            </a:r>
          </a:p>
          <a:p>
            <a:pPr>
              <a:lnSpc>
                <a:spcPct val="90000"/>
              </a:lnSpc>
              <a:buFontTx/>
              <a:buNone/>
            </a:pPr>
            <a:endParaRPr lang="zh-CN" altLang="en-US" sz="280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>
                <a:latin typeface="隶书" pitchFamily="49" charset="-122"/>
                <a:ea typeface="隶书" pitchFamily="49" charset="-122"/>
              </a:rPr>
              <a:t>char a[11] = </a:t>
            </a:r>
            <a:r>
              <a:rPr lang="en-US" altLang="zh-CN" sz="2800">
                <a:latin typeface="Arial"/>
                <a:ea typeface="隶书" pitchFamily="49" charset="-122"/>
              </a:rPr>
              <a:t>“</a:t>
            </a:r>
            <a:r>
              <a:rPr lang="en-US" altLang="zh-CN" sz="2800">
                <a:latin typeface="隶书" pitchFamily="49" charset="-122"/>
                <a:ea typeface="隶书" pitchFamily="49" charset="-122"/>
              </a:rPr>
              <a:t>OOP is fun!</a:t>
            </a:r>
            <a:r>
              <a:rPr lang="en-US" altLang="zh-CN" sz="2800">
                <a:latin typeface="Arial"/>
                <a:ea typeface="隶书" pitchFamily="49" charset="-122"/>
              </a:rPr>
              <a:t>”</a:t>
            </a:r>
            <a:r>
              <a:rPr lang="en-US" altLang="zh-CN" sz="2800">
                <a:latin typeface="隶书" pitchFamily="49" charset="-122"/>
                <a:ea typeface="隶书" pitchFamily="49" charset="-122"/>
              </a:rPr>
              <a:t>; //</a:t>
            </a:r>
            <a:r>
              <a:rPr lang="zh-CN" altLang="en-US" sz="2800">
                <a:latin typeface="隶书" pitchFamily="49" charset="-122"/>
                <a:ea typeface="隶书" pitchFamily="49" charset="-122"/>
              </a:rPr>
              <a:t>语法</a:t>
            </a:r>
            <a:r>
              <a:rPr lang="zh-CN" altLang="en-US" sz="28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错误</a:t>
            </a:r>
          </a:p>
          <a:p>
            <a:pPr>
              <a:lnSpc>
                <a:spcPct val="90000"/>
              </a:lnSpc>
              <a:buFontTx/>
              <a:buNone/>
            </a:pPr>
            <a:endParaRPr lang="zh-CN" altLang="en-US" sz="2800">
              <a:latin typeface="隶书" pitchFamily="49" charset="-122"/>
              <a:ea typeface="隶书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>
                <a:latin typeface="隶书" pitchFamily="49" charset="-122"/>
                <a:ea typeface="隶书" pitchFamily="49" charset="-122"/>
              </a:rPr>
              <a:t>char *a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>
                <a:latin typeface="隶书" pitchFamily="49" charset="-122"/>
                <a:ea typeface="隶书" pitchFamily="49" charset="-122"/>
              </a:rPr>
              <a:t>a = </a:t>
            </a:r>
            <a:r>
              <a:rPr lang="en-US" altLang="zh-CN" sz="2800">
                <a:latin typeface="Arial"/>
                <a:ea typeface="隶书" pitchFamily="49" charset="-122"/>
              </a:rPr>
              <a:t>“</a:t>
            </a:r>
            <a:r>
              <a:rPr lang="en-US" altLang="zh-CN" sz="2800">
                <a:latin typeface="隶书" pitchFamily="49" charset="-122"/>
                <a:ea typeface="隶书" pitchFamily="49" charset="-122"/>
              </a:rPr>
              <a:t>OOP is fun!</a:t>
            </a:r>
            <a:r>
              <a:rPr lang="en-US" altLang="zh-CN" sz="2800">
                <a:latin typeface="Arial"/>
                <a:ea typeface="隶书" pitchFamily="49" charset="-122"/>
              </a:rPr>
              <a:t>”</a:t>
            </a:r>
            <a:r>
              <a:rPr lang="en-US" altLang="zh-CN" sz="2800">
                <a:latin typeface="隶书" pitchFamily="49" charset="-122"/>
                <a:ea typeface="隶书" pitchFamily="49" charset="-122"/>
              </a:rPr>
              <a:t>;     //</a:t>
            </a:r>
            <a:r>
              <a:rPr lang="zh-CN" altLang="en-US" sz="2800">
                <a:latin typeface="隶书" pitchFamily="49" charset="-122"/>
                <a:ea typeface="隶书" pitchFamily="49" charset="-122"/>
              </a:rPr>
              <a:t>语法</a:t>
            </a:r>
            <a:r>
              <a:rPr lang="zh-CN" altLang="en-US" sz="28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正确</a:t>
            </a:r>
          </a:p>
        </p:txBody>
      </p:sp>
      <p:sp>
        <p:nvSpPr>
          <p:cNvPr id="591876" name="Rectangle 4"/>
          <p:cNvSpPr>
            <a:spLocks noChangeArrowheads="1"/>
          </p:cNvSpPr>
          <p:nvPr/>
        </p:nvSpPr>
        <p:spPr bwMode="auto">
          <a:xfrm>
            <a:off x="323850" y="2852738"/>
            <a:ext cx="7561263" cy="1008062"/>
          </a:xfrm>
          <a:prstGeom prst="rect">
            <a:avLst/>
          </a:prstGeom>
          <a:noFill/>
          <a:ln w="9525" algn="ctr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91877" name="Rectangle 5"/>
          <p:cNvSpPr>
            <a:spLocks noChangeArrowheads="1"/>
          </p:cNvSpPr>
          <p:nvPr/>
        </p:nvSpPr>
        <p:spPr bwMode="auto">
          <a:xfrm>
            <a:off x="395288" y="5084763"/>
            <a:ext cx="7489825" cy="1152525"/>
          </a:xfrm>
          <a:prstGeom prst="rect">
            <a:avLst/>
          </a:prstGeom>
          <a:noFill/>
          <a:ln w="9525" algn="ctr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3612-2C83-4593-92C0-E98CB6D176CC}" type="slidenum">
              <a:rPr lang="en-US" altLang="zh-CN"/>
              <a:pPr/>
              <a:t>29</a:t>
            </a:fld>
            <a:endParaRPr lang="en-US" altLang="zh-CN" dirty="0"/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itchFamily="2" charset="-122"/>
              </a:rPr>
              <a:t>注意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84313"/>
            <a:ext cx="8280400" cy="482441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>
                <a:latin typeface="隶书" pitchFamily="49" charset="-122"/>
                <a:ea typeface="隶书" pitchFamily="49" charset="-122"/>
              </a:rPr>
              <a:t>char a[30] = </a:t>
            </a:r>
            <a:r>
              <a:rPr lang="en-US" altLang="zh-CN">
                <a:latin typeface="Arial"/>
                <a:ea typeface="隶书" pitchFamily="49" charset="-122"/>
              </a:rPr>
              <a:t>“</a:t>
            </a:r>
            <a:r>
              <a:rPr lang="en-US" altLang="zh-CN">
                <a:latin typeface="隶书" pitchFamily="49" charset="-122"/>
                <a:ea typeface="隶书" pitchFamily="49" charset="-122"/>
              </a:rPr>
              <a:t>OOP is fun!</a:t>
            </a:r>
            <a:r>
              <a:rPr lang="en-US" altLang="zh-CN">
                <a:latin typeface="Arial"/>
                <a:ea typeface="隶书" pitchFamily="49" charset="-122"/>
              </a:rPr>
              <a:t>”</a:t>
            </a:r>
            <a:r>
              <a:rPr lang="en-US" altLang="zh-CN">
                <a:latin typeface="隶书" pitchFamily="49" charset="-122"/>
                <a:ea typeface="隶书" pitchFamily="49" charset="-122"/>
              </a:rPr>
              <a:t>;</a:t>
            </a:r>
          </a:p>
          <a:p>
            <a:pPr>
              <a:buFontTx/>
              <a:buNone/>
            </a:pPr>
            <a:endParaRPr lang="en-US" altLang="zh-CN">
              <a:latin typeface="隶书" pitchFamily="49" charset="-122"/>
              <a:ea typeface="隶书" pitchFamily="49" charset="-122"/>
            </a:endParaRPr>
          </a:p>
          <a:p>
            <a:pPr>
              <a:buFontTx/>
              <a:buNone/>
            </a:pPr>
            <a:endParaRPr lang="en-US" altLang="zh-CN" sz="3600">
              <a:latin typeface="隶书" pitchFamily="49" charset="-122"/>
              <a:ea typeface="隶书" pitchFamily="49" charset="-122"/>
            </a:endParaRPr>
          </a:p>
          <a:p>
            <a:pPr>
              <a:buFontTx/>
              <a:buNone/>
            </a:pPr>
            <a:endParaRPr lang="en-US" altLang="zh-CN" sz="3600">
              <a:latin typeface="隶书" pitchFamily="49" charset="-122"/>
              <a:ea typeface="隶书" pitchFamily="49" charset="-122"/>
            </a:endParaRPr>
          </a:p>
          <a:p>
            <a:pPr>
              <a:buFontTx/>
              <a:buNone/>
            </a:pPr>
            <a:r>
              <a:rPr lang="en-US" altLang="zh-CN">
                <a:latin typeface="隶书" pitchFamily="49" charset="-122"/>
                <a:ea typeface="隶书" pitchFamily="49" charset="-122"/>
              </a:rPr>
              <a:t>char *a ;</a:t>
            </a:r>
          </a:p>
          <a:p>
            <a:pPr>
              <a:buFontTx/>
              <a:buNone/>
            </a:pPr>
            <a:r>
              <a:rPr lang="en-US" altLang="zh-CN">
                <a:latin typeface="隶书" pitchFamily="49" charset="-122"/>
                <a:ea typeface="隶书" pitchFamily="49" charset="-122"/>
              </a:rPr>
              <a:t>a = </a:t>
            </a:r>
            <a:r>
              <a:rPr lang="en-US" altLang="zh-CN">
                <a:latin typeface="Arial"/>
                <a:ea typeface="隶书" pitchFamily="49" charset="-122"/>
              </a:rPr>
              <a:t>“</a:t>
            </a:r>
            <a:r>
              <a:rPr lang="en-US" altLang="zh-CN">
                <a:latin typeface="隶书" pitchFamily="49" charset="-122"/>
                <a:ea typeface="隶书" pitchFamily="49" charset="-122"/>
              </a:rPr>
              <a:t>OOP is fun!</a:t>
            </a:r>
            <a:r>
              <a:rPr lang="en-US" altLang="zh-CN">
                <a:latin typeface="Arial"/>
                <a:ea typeface="隶书" pitchFamily="49" charset="-122"/>
              </a:rPr>
              <a:t>”</a:t>
            </a:r>
            <a:r>
              <a:rPr lang="en-US" altLang="zh-CN">
                <a:latin typeface="隶书" pitchFamily="49" charset="-122"/>
                <a:ea typeface="隶书" pitchFamily="49" charset="-122"/>
              </a:rPr>
              <a:t>;</a:t>
            </a:r>
            <a:endParaRPr lang="en-US" altLang="zh-CN" sz="3600">
              <a:latin typeface="隶书" pitchFamily="49" charset="-122"/>
              <a:ea typeface="隶书" pitchFamily="49" charset="-122"/>
            </a:endParaRPr>
          </a:p>
          <a:p>
            <a:pPr>
              <a:buFontTx/>
              <a:buNone/>
            </a:pPr>
            <a:endParaRPr lang="en-US" altLang="zh-CN" sz="36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92900" name="Rectangle 4"/>
          <p:cNvSpPr>
            <a:spLocks noChangeArrowheads="1"/>
          </p:cNvSpPr>
          <p:nvPr/>
        </p:nvSpPr>
        <p:spPr bwMode="auto">
          <a:xfrm>
            <a:off x="250825" y="23495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itchFamily="18" charset="0"/>
              </a:rPr>
              <a:t>…</a:t>
            </a:r>
          </a:p>
        </p:txBody>
      </p:sp>
      <p:sp>
        <p:nvSpPr>
          <p:cNvPr id="592901" name="Rectangle 5"/>
          <p:cNvSpPr>
            <a:spLocks noChangeArrowheads="1"/>
          </p:cNvSpPr>
          <p:nvPr/>
        </p:nvSpPr>
        <p:spPr bwMode="auto">
          <a:xfrm>
            <a:off x="793750" y="2349500"/>
            <a:ext cx="533400" cy="533400"/>
          </a:xfrm>
          <a:prstGeom prst="rect">
            <a:avLst/>
          </a:prstGeom>
          <a:solidFill>
            <a:srgbClr val="F4540C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itchFamily="18" charset="0"/>
              </a:rPr>
              <a:t>‘O’</a:t>
            </a:r>
          </a:p>
        </p:txBody>
      </p:sp>
      <p:sp>
        <p:nvSpPr>
          <p:cNvPr id="592902" name="Rectangle 6"/>
          <p:cNvSpPr>
            <a:spLocks noChangeArrowheads="1"/>
          </p:cNvSpPr>
          <p:nvPr/>
        </p:nvSpPr>
        <p:spPr bwMode="auto">
          <a:xfrm>
            <a:off x="1327150" y="2349500"/>
            <a:ext cx="533400" cy="533400"/>
          </a:xfrm>
          <a:prstGeom prst="rect">
            <a:avLst/>
          </a:prstGeom>
          <a:solidFill>
            <a:srgbClr val="F4540C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itchFamily="18" charset="0"/>
              </a:rPr>
              <a:t>‘O’</a:t>
            </a:r>
          </a:p>
        </p:txBody>
      </p:sp>
      <p:sp>
        <p:nvSpPr>
          <p:cNvPr id="592903" name="Rectangle 7"/>
          <p:cNvSpPr>
            <a:spLocks noChangeArrowheads="1"/>
          </p:cNvSpPr>
          <p:nvPr/>
        </p:nvSpPr>
        <p:spPr bwMode="auto">
          <a:xfrm>
            <a:off x="1860550" y="2349500"/>
            <a:ext cx="533400" cy="533400"/>
          </a:xfrm>
          <a:prstGeom prst="rect">
            <a:avLst/>
          </a:prstGeom>
          <a:solidFill>
            <a:srgbClr val="F4540C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itchFamily="18" charset="0"/>
              </a:rPr>
              <a:t>‘P’</a:t>
            </a:r>
          </a:p>
        </p:txBody>
      </p:sp>
      <p:sp>
        <p:nvSpPr>
          <p:cNvPr id="592904" name="Rectangle 8"/>
          <p:cNvSpPr>
            <a:spLocks noChangeArrowheads="1"/>
          </p:cNvSpPr>
          <p:nvPr/>
        </p:nvSpPr>
        <p:spPr bwMode="auto">
          <a:xfrm>
            <a:off x="2393950" y="2349500"/>
            <a:ext cx="533400" cy="533400"/>
          </a:xfrm>
          <a:prstGeom prst="rect">
            <a:avLst/>
          </a:prstGeom>
          <a:solidFill>
            <a:srgbClr val="F4540C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itchFamily="18" charset="0"/>
              </a:rPr>
              <a:t>‘ ‘</a:t>
            </a:r>
          </a:p>
        </p:txBody>
      </p:sp>
      <p:sp>
        <p:nvSpPr>
          <p:cNvPr id="592905" name="Rectangle 9"/>
          <p:cNvSpPr>
            <a:spLocks noChangeArrowheads="1"/>
          </p:cNvSpPr>
          <p:nvPr/>
        </p:nvSpPr>
        <p:spPr bwMode="auto">
          <a:xfrm>
            <a:off x="2927350" y="2349500"/>
            <a:ext cx="533400" cy="533400"/>
          </a:xfrm>
          <a:prstGeom prst="rect">
            <a:avLst/>
          </a:prstGeom>
          <a:solidFill>
            <a:srgbClr val="F4540C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itchFamily="18" charset="0"/>
              </a:rPr>
              <a:t>‘i’</a:t>
            </a:r>
          </a:p>
        </p:txBody>
      </p:sp>
      <p:sp>
        <p:nvSpPr>
          <p:cNvPr id="592906" name="Rectangle 10"/>
          <p:cNvSpPr>
            <a:spLocks noChangeArrowheads="1"/>
          </p:cNvSpPr>
          <p:nvPr/>
        </p:nvSpPr>
        <p:spPr bwMode="auto">
          <a:xfrm>
            <a:off x="3460750" y="2349500"/>
            <a:ext cx="533400" cy="533400"/>
          </a:xfrm>
          <a:prstGeom prst="rect">
            <a:avLst/>
          </a:prstGeom>
          <a:solidFill>
            <a:srgbClr val="F4540C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itchFamily="18" charset="0"/>
              </a:rPr>
              <a:t>‘s’</a:t>
            </a:r>
          </a:p>
        </p:txBody>
      </p:sp>
      <p:sp>
        <p:nvSpPr>
          <p:cNvPr id="592907" name="Rectangle 11"/>
          <p:cNvSpPr>
            <a:spLocks noChangeArrowheads="1"/>
          </p:cNvSpPr>
          <p:nvPr/>
        </p:nvSpPr>
        <p:spPr bwMode="auto">
          <a:xfrm>
            <a:off x="3994150" y="2349500"/>
            <a:ext cx="533400" cy="533400"/>
          </a:xfrm>
          <a:prstGeom prst="rect">
            <a:avLst/>
          </a:prstGeom>
          <a:solidFill>
            <a:srgbClr val="F4540C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itchFamily="18" charset="0"/>
              </a:rPr>
              <a:t>‘ ‘</a:t>
            </a:r>
          </a:p>
        </p:txBody>
      </p:sp>
      <p:sp>
        <p:nvSpPr>
          <p:cNvPr id="592908" name="Rectangle 12"/>
          <p:cNvSpPr>
            <a:spLocks noChangeArrowheads="1"/>
          </p:cNvSpPr>
          <p:nvPr/>
        </p:nvSpPr>
        <p:spPr bwMode="auto">
          <a:xfrm>
            <a:off x="4527550" y="2349500"/>
            <a:ext cx="533400" cy="533400"/>
          </a:xfrm>
          <a:prstGeom prst="rect">
            <a:avLst/>
          </a:prstGeom>
          <a:solidFill>
            <a:srgbClr val="F4540C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itchFamily="18" charset="0"/>
              </a:rPr>
              <a:t>‘f’</a:t>
            </a:r>
          </a:p>
        </p:txBody>
      </p:sp>
      <p:sp>
        <p:nvSpPr>
          <p:cNvPr id="592909" name="Rectangle 13"/>
          <p:cNvSpPr>
            <a:spLocks noChangeArrowheads="1"/>
          </p:cNvSpPr>
          <p:nvPr/>
        </p:nvSpPr>
        <p:spPr bwMode="auto">
          <a:xfrm>
            <a:off x="5060950" y="2349500"/>
            <a:ext cx="533400" cy="533400"/>
          </a:xfrm>
          <a:prstGeom prst="rect">
            <a:avLst/>
          </a:prstGeom>
          <a:solidFill>
            <a:srgbClr val="F4540C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itchFamily="18" charset="0"/>
              </a:rPr>
              <a:t>‘u’</a:t>
            </a:r>
          </a:p>
        </p:txBody>
      </p:sp>
      <p:sp>
        <p:nvSpPr>
          <p:cNvPr id="592910" name="Rectangle 14"/>
          <p:cNvSpPr>
            <a:spLocks noChangeArrowheads="1"/>
          </p:cNvSpPr>
          <p:nvPr/>
        </p:nvSpPr>
        <p:spPr bwMode="auto">
          <a:xfrm>
            <a:off x="5605463" y="2349500"/>
            <a:ext cx="533400" cy="533400"/>
          </a:xfrm>
          <a:prstGeom prst="rect">
            <a:avLst/>
          </a:prstGeom>
          <a:solidFill>
            <a:srgbClr val="F4540C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itchFamily="18" charset="0"/>
              </a:rPr>
              <a:t>‘n’</a:t>
            </a:r>
          </a:p>
        </p:txBody>
      </p:sp>
      <p:sp>
        <p:nvSpPr>
          <p:cNvPr id="592911" name="Rectangle 15"/>
          <p:cNvSpPr>
            <a:spLocks noChangeArrowheads="1"/>
          </p:cNvSpPr>
          <p:nvPr/>
        </p:nvSpPr>
        <p:spPr bwMode="auto">
          <a:xfrm>
            <a:off x="6138863" y="2349500"/>
            <a:ext cx="533400" cy="533400"/>
          </a:xfrm>
          <a:prstGeom prst="rect">
            <a:avLst/>
          </a:prstGeom>
          <a:solidFill>
            <a:srgbClr val="F4540C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itchFamily="18" charset="0"/>
              </a:rPr>
              <a:t>‘!’</a:t>
            </a:r>
          </a:p>
        </p:txBody>
      </p:sp>
      <p:sp>
        <p:nvSpPr>
          <p:cNvPr id="592912" name="Rectangle 16"/>
          <p:cNvSpPr>
            <a:spLocks noChangeArrowheads="1"/>
          </p:cNvSpPr>
          <p:nvPr/>
        </p:nvSpPr>
        <p:spPr bwMode="auto">
          <a:xfrm>
            <a:off x="6672263" y="2349500"/>
            <a:ext cx="533400" cy="533400"/>
          </a:xfrm>
          <a:prstGeom prst="rect">
            <a:avLst/>
          </a:prstGeom>
          <a:solidFill>
            <a:srgbClr val="F4540C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itchFamily="18" charset="0"/>
              </a:rPr>
              <a:t>‘\0 ‘</a:t>
            </a:r>
          </a:p>
        </p:txBody>
      </p:sp>
      <p:sp>
        <p:nvSpPr>
          <p:cNvPr id="592913" name="Rectangle 17"/>
          <p:cNvSpPr>
            <a:spLocks noChangeArrowheads="1"/>
          </p:cNvSpPr>
          <p:nvPr/>
        </p:nvSpPr>
        <p:spPr bwMode="auto">
          <a:xfrm>
            <a:off x="7205663" y="2349500"/>
            <a:ext cx="533400" cy="533400"/>
          </a:xfrm>
          <a:prstGeom prst="rect">
            <a:avLst/>
          </a:prstGeom>
          <a:solidFill>
            <a:srgbClr val="F4540C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itchFamily="18" charset="0"/>
              </a:rPr>
              <a:t>…</a:t>
            </a:r>
          </a:p>
        </p:txBody>
      </p:sp>
      <p:sp>
        <p:nvSpPr>
          <p:cNvPr id="592914" name="Rectangle 18"/>
          <p:cNvSpPr>
            <a:spLocks noChangeArrowheads="1"/>
          </p:cNvSpPr>
          <p:nvPr/>
        </p:nvSpPr>
        <p:spPr bwMode="auto">
          <a:xfrm>
            <a:off x="682625" y="3357563"/>
            <a:ext cx="246063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itchFamily="18" charset="0"/>
              </a:rPr>
              <a:t>a</a:t>
            </a:r>
          </a:p>
        </p:txBody>
      </p:sp>
      <p:sp>
        <p:nvSpPr>
          <p:cNvPr id="592915" name="Line 19"/>
          <p:cNvSpPr>
            <a:spLocks noChangeShapeType="1"/>
          </p:cNvSpPr>
          <p:nvPr/>
        </p:nvSpPr>
        <p:spPr bwMode="auto">
          <a:xfrm flipH="1" flipV="1">
            <a:off x="827088" y="2925763"/>
            <a:ext cx="0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92916" name="Rectangle 20"/>
          <p:cNvSpPr>
            <a:spLocks noChangeArrowheads="1"/>
          </p:cNvSpPr>
          <p:nvPr/>
        </p:nvSpPr>
        <p:spPr bwMode="auto">
          <a:xfrm>
            <a:off x="7740650" y="2351088"/>
            <a:ext cx="533400" cy="533400"/>
          </a:xfrm>
          <a:prstGeom prst="rect">
            <a:avLst/>
          </a:prstGeom>
          <a:solidFill>
            <a:srgbClr val="F4540C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itchFamily="18" charset="0"/>
              </a:rPr>
              <a:t>…</a:t>
            </a:r>
          </a:p>
        </p:txBody>
      </p:sp>
      <p:sp>
        <p:nvSpPr>
          <p:cNvPr id="592917" name="Rectangle 21"/>
          <p:cNvSpPr>
            <a:spLocks noChangeArrowheads="1"/>
          </p:cNvSpPr>
          <p:nvPr/>
        </p:nvSpPr>
        <p:spPr bwMode="auto">
          <a:xfrm>
            <a:off x="8286750" y="2351088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itchFamily="18" charset="0"/>
              </a:rPr>
              <a:t>…</a:t>
            </a:r>
          </a:p>
        </p:txBody>
      </p:sp>
      <p:sp>
        <p:nvSpPr>
          <p:cNvPr id="592918" name="Rectangle 22"/>
          <p:cNvSpPr>
            <a:spLocks noChangeArrowheads="1"/>
          </p:cNvSpPr>
          <p:nvPr/>
        </p:nvSpPr>
        <p:spPr bwMode="auto">
          <a:xfrm>
            <a:off x="7667625" y="3100388"/>
            <a:ext cx="6477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itchFamily="18" charset="0"/>
              </a:rPr>
              <a:t>a[29]</a:t>
            </a:r>
          </a:p>
        </p:txBody>
      </p:sp>
      <p:sp>
        <p:nvSpPr>
          <p:cNvPr id="592920" name="Oval 24"/>
          <p:cNvSpPr>
            <a:spLocks noChangeArrowheads="1"/>
          </p:cNvSpPr>
          <p:nvPr/>
        </p:nvSpPr>
        <p:spPr bwMode="auto">
          <a:xfrm>
            <a:off x="5067300" y="2133600"/>
            <a:ext cx="576263" cy="935038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92921" name="Line 25"/>
          <p:cNvSpPr>
            <a:spLocks noChangeShapeType="1"/>
          </p:cNvSpPr>
          <p:nvPr/>
        </p:nvSpPr>
        <p:spPr bwMode="auto">
          <a:xfrm>
            <a:off x="5365750" y="3068638"/>
            <a:ext cx="142875" cy="28733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92922" name="Rectangle 26"/>
          <p:cNvSpPr>
            <a:spLocks noChangeArrowheads="1"/>
          </p:cNvSpPr>
          <p:nvPr/>
        </p:nvSpPr>
        <p:spPr bwMode="auto">
          <a:xfrm>
            <a:off x="4814888" y="3357563"/>
            <a:ext cx="2160587" cy="392112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buFontTx/>
              <a:buNone/>
            </a:pPr>
            <a:r>
              <a:rPr lang="zh-CN" altLang="en-US"/>
              <a:t>每个元素</a:t>
            </a:r>
            <a:r>
              <a:rPr lang="en-US" altLang="zh-CN"/>
              <a:t>a[i]</a:t>
            </a:r>
            <a:r>
              <a:rPr lang="zh-CN" altLang="en-US"/>
              <a:t>是变量</a:t>
            </a:r>
          </a:p>
        </p:txBody>
      </p:sp>
      <p:sp>
        <p:nvSpPr>
          <p:cNvPr id="592923" name="Rectangle 27"/>
          <p:cNvSpPr>
            <a:spLocks noChangeArrowheads="1"/>
          </p:cNvSpPr>
          <p:nvPr/>
        </p:nvSpPr>
        <p:spPr bwMode="auto">
          <a:xfrm>
            <a:off x="250825" y="5229225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itchFamily="18" charset="0"/>
              </a:rPr>
              <a:t>…</a:t>
            </a:r>
          </a:p>
        </p:txBody>
      </p:sp>
      <p:sp>
        <p:nvSpPr>
          <p:cNvPr id="592924" name="Rectangle 28"/>
          <p:cNvSpPr>
            <a:spLocks noChangeArrowheads="1"/>
          </p:cNvSpPr>
          <p:nvPr/>
        </p:nvSpPr>
        <p:spPr bwMode="auto">
          <a:xfrm>
            <a:off x="793750" y="5229225"/>
            <a:ext cx="533400" cy="533400"/>
          </a:xfrm>
          <a:prstGeom prst="rect">
            <a:avLst/>
          </a:prstGeom>
          <a:solidFill>
            <a:srgbClr val="F4540C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itchFamily="18" charset="0"/>
              </a:rPr>
              <a:t>‘O’</a:t>
            </a:r>
          </a:p>
        </p:txBody>
      </p:sp>
      <p:sp>
        <p:nvSpPr>
          <p:cNvPr id="592925" name="Rectangle 29"/>
          <p:cNvSpPr>
            <a:spLocks noChangeArrowheads="1"/>
          </p:cNvSpPr>
          <p:nvPr/>
        </p:nvSpPr>
        <p:spPr bwMode="auto">
          <a:xfrm>
            <a:off x="1327150" y="5229225"/>
            <a:ext cx="533400" cy="533400"/>
          </a:xfrm>
          <a:prstGeom prst="rect">
            <a:avLst/>
          </a:prstGeom>
          <a:solidFill>
            <a:srgbClr val="F4540C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itchFamily="18" charset="0"/>
              </a:rPr>
              <a:t>‘O’</a:t>
            </a:r>
          </a:p>
        </p:txBody>
      </p:sp>
      <p:sp>
        <p:nvSpPr>
          <p:cNvPr id="592926" name="Rectangle 30"/>
          <p:cNvSpPr>
            <a:spLocks noChangeArrowheads="1"/>
          </p:cNvSpPr>
          <p:nvPr/>
        </p:nvSpPr>
        <p:spPr bwMode="auto">
          <a:xfrm>
            <a:off x="1860550" y="5229225"/>
            <a:ext cx="533400" cy="533400"/>
          </a:xfrm>
          <a:prstGeom prst="rect">
            <a:avLst/>
          </a:prstGeom>
          <a:solidFill>
            <a:srgbClr val="F4540C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itchFamily="18" charset="0"/>
              </a:rPr>
              <a:t>‘P’</a:t>
            </a:r>
          </a:p>
        </p:txBody>
      </p:sp>
      <p:sp>
        <p:nvSpPr>
          <p:cNvPr id="592927" name="Rectangle 31"/>
          <p:cNvSpPr>
            <a:spLocks noChangeArrowheads="1"/>
          </p:cNvSpPr>
          <p:nvPr/>
        </p:nvSpPr>
        <p:spPr bwMode="auto">
          <a:xfrm>
            <a:off x="2393950" y="5229225"/>
            <a:ext cx="533400" cy="533400"/>
          </a:xfrm>
          <a:prstGeom prst="rect">
            <a:avLst/>
          </a:prstGeom>
          <a:solidFill>
            <a:srgbClr val="F4540C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itchFamily="18" charset="0"/>
              </a:rPr>
              <a:t>‘ ‘</a:t>
            </a:r>
          </a:p>
        </p:txBody>
      </p:sp>
      <p:sp>
        <p:nvSpPr>
          <p:cNvPr id="592928" name="Rectangle 32"/>
          <p:cNvSpPr>
            <a:spLocks noChangeArrowheads="1"/>
          </p:cNvSpPr>
          <p:nvPr/>
        </p:nvSpPr>
        <p:spPr bwMode="auto">
          <a:xfrm>
            <a:off x="2927350" y="5229225"/>
            <a:ext cx="533400" cy="533400"/>
          </a:xfrm>
          <a:prstGeom prst="rect">
            <a:avLst/>
          </a:prstGeom>
          <a:solidFill>
            <a:srgbClr val="F4540C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itchFamily="18" charset="0"/>
              </a:rPr>
              <a:t>‘i’</a:t>
            </a:r>
          </a:p>
        </p:txBody>
      </p:sp>
      <p:sp>
        <p:nvSpPr>
          <p:cNvPr id="592929" name="Rectangle 33"/>
          <p:cNvSpPr>
            <a:spLocks noChangeArrowheads="1"/>
          </p:cNvSpPr>
          <p:nvPr/>
        </p:nvSpPr>
        <p:spPr bwMode="auto">
          <a:xfrm>
            <a:off x="3460750" y="5229225"/>
            <a:ext cx="533400" cy="533400"/>
          </a:xfrm>
          <a:prstGeom prst="rect">
            <a:avLst/>
          </a:prstGeom>
          <a:solidFill>
            <a:srgbClr val="F4540C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itchFamily="18" charset="0"/>
              </a:rPr>
              <a:t>‘s’</a:t>
            </a:r>
          </a:p>
        </p:txBody>
      </p:sp>
      <p:sp>
        <p:nvSpPr>
          <p:cNvPr id="592930" name="Rectangle 34"/>
          <p:cNvSpPr>
            <a:spLocks noChangeArrowheads="1"/>
          </p:cNvSpPr>
          <p:nvPr/>
        </p:nvSpPr>
        <p:spPr bwMode="auto">
          <a:xfrm>
            <a:off x="3994150" y="5229225"/>
            <a:ext cx="533400" cy="533400"/>
          </a:xfrm>
          <a:prstGeom prst="rect">
            <a:avLst/>
          </a:prstGeom>
          <a:solidFill>
            <a:srgbClr val="F4540C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itchFamily="18" charset="0"/>
              </a:rPr>
              <a:t>‘ ‘</a:t>
            </a:r>
          </a:p>
        </p:txBody>
      </p:sp>
      <p:sp>
        <p:nvSpPr>
          <p:cNvPr id="592931" name="Rectangle 35"/>
          <p:cNvSpPr>
            <a:spLocks noChangeArrowheads="1"/>
          </p:cNvSpPr>
          <p:nvPr/>
        </p:nvSpPr>
        <p:spPr bwMode="auto">
          <a:xfrm>
            <a:off x="4527550" y="5229225"/>
            <a:ext cx="533400" cy="533400"/>
          </a:xfrm>
          <a:prstGeom prst="rect">
            <a:avLst/>
          </a:prstGeom>
          <a:solidFill>
            <a:srgbClr val="F4540C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itchFamily="18" charset="0"/>
              </a:rPr>
              <a:t>‘f’</a:t>
            </a:r>
          </a:p>
        </p:txBody>
      </p:sp>
      <p:sp>
        <p:nvSpPr>
          <p:cNvPr id="592932" name="Rectangle 36"/>
          <p:cNvSpPr>
            <a:spLocks noChangeArrowheads="1"/>
          </p:cNvSpPr>
          <p:nvPr/>
        </p:nvSpPr>
        <p:spPr bwMode="auto">
          <a:xfrm>
            <a:off x="5060950" y="5229225"/>
            <a:ext cx="533400" cy="533400"/>
          </a:xfrm>
          <a:prstGeom prst="rect">
            <a:avLst/>
          </a:prstGeom>
          <a:solidFill>
            <a:srgbClr val="F4540C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itchFamily="18" charset="0"/>
              </a:rPr>
              <a:t>‘u’</a:t>
            </a:r>
          </a:p>
        </p:txBody>
      </p:sp>
      <p:sp>
        <p:nvSpPr>
          <p:cNvPr id="592933" name="Rectangle 37"/>
          <p:cNvSpPr>
            <a:spLocks noChangeArrowheads="1"/>
          </p:cNvSpPr>
          <p:nvPr/>
        </p:nvSpPr>
        <p:spPr bwMode="auto">
          <a:xfrm>
            <a:off x="5605463" y="5229225"/>
            <a:ext cx="533400" cy="533400"/>
          </a:xfrm>
          <a:prstGeom prst="rect">
            <a:avLst/>
          </a:prstGeom>
          <a:solidFill>
            <a:srgbClr val="F4540C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itchFamily="18" charset="0"/>
              </a:rPr>
              <a:t>‘n’</a:t>
            </a:r>
          </a:p>
        </p:txBody>
      </p:sp>
      <p:sp>
        <p:nvSpPr>
          <p:cNvPr id="592934" name="Rectangle 38"/>
          <p:cNvSpPr>
            <a:spLocks noChangeArrowheads="1"/>
          </p:cNvSpPr>
          <p:nvPr/>
        </p:nvSpPr>
        <p:spPr bwMode="auto">
          <a:xfrm>
            <a:off x="6138863" y="5229225"/>
            <a:ext cx="533400" cy="533400"/>
          </a:xfrm>
          <a:prstGeom prst="rect">
            <a:avLst/>
          </a:prstGeom>
          <a:solidFill>
            <a:srgbClr val="F4540C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itchFamily="18" charset="0"/>
              </a:rPr>
              <a:t>‘!’</a:t>
            </a:r>
          </a:p>
        </p:txBody>
      </p:sp>
      <p:sp>
        <p:nvSpPr>
          <p:cNvPr id="592935" name="Rectangle 39"/>
          <p:cNvSpPr>
            <a:spLocks noChangeArrowheads="1"/>
          </p:cNvSpPr>
          <p:nvPr/>
        </p:nvSpPr>
        <p:spPr bwMode="auto">
          <a:xfrm>
            <a:off x="6672263" y="5229225"/>
            <a:ext cx="533400" cy="533400"/>
          </a:xfrm>
          <a:prstGeom prst="rect">
            <a:avLst/>
          </a:prstGeom>
          <a:solidFill>
            <a:srgbClr val="F4540C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itchFamily="18" charset="0"/>
              </a:rPr>
              <a:t>‘\0 ‘</a:t>
            </a:r>
          </a:p>
        </p:txBody>
      </p:sp>
      <p:sp>
        <p:nvSpPr>
          <p:cNvPr id="592936" name="Rectangle 40"/>
          <p:cNvSpPr>
            <a:spLocks noChangeArrowheads="1"/>
          </p:cNvSpPr>
          <p:nvPr/>
        </p:nvSpPr>
        <p:spPr bwMode="auto">
          <a:xfrm>
            <a:off x="7205663" y="5229225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itchFamily="18" charset="0"/>
              </a:rPr>
              <a:t>…</a:t>
            </a:r>
          </a:p>
        </p:txBody>
      </p:sp>
      <p:sp>
        <p:nvSpPr>
          <p:cNvPr id="592937" name="Rectangle 41"/>
          <p:cNvSpPr>
            <a:spLocks noChangeArrowheads="1"/>
          </p:cNvSpPr>
          <p:nvPr/>
        </p:nvSpPr>
        <p:spPr bwMode="auto">
          <a:xfrm>
            <a:off x="682625" y="6237288"/>
            <a:ext cx="246063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itchFamily="18" charset="0"/>
              </a:rPr>
              <a:t>a</a:t>
            </a:r>
          </a:p>
        </p:txBody>
      </p:sp>
      <p:sp>
        <p:nvSpPr>
          <p:cNvPr id="592938" name="Line 42"/>
          <p:cNvSpPr>
            <a:spLocks noChangeShapeType="1"/>
          </p:cNvSpPr>
          <p:nvPr/>
        </p:nvSpPr>
        <p:spPr bwMode="auto">
          <a:xfrm flipH="1" flipV="1">
            <a:off x="827088" y="5805488"/>
            <a:ext cx="0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92939" name="Rectangle 43"/>
          <p:cNvSpPr>
            <a:spLocks noChangeArrowheads="1"/>
          </p:cNvSpPr>
          <p:nvPr/>
        </p:nvSpPr>
        <p:spPr bwMode="auto">
          <a:xfrm>
            <a:off x="7740650" y="5230813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itchFamily="18" charset="0"/>
              </a:rPr>
              <a:t>…</a:t>
            </a:r>
          </a:p>
        </p:txBody>
      </p:sp>
      <p:sp>
        <p:nvSpPr>
          <p:cNvPr id="592940" name="Rectangle 44"/>
          <p:cNvSpPr>
            <a:spLocks noChangeArrowheads="1"/>
          </p:cNvSpPr>
          <p:nvPr/>
        </p:nvSpPr>
        <p:spPr bwMode="auto">
          <a:xfrm>
            <a:off x="8286750" y="5230813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itchFamily="18" charset="0"/>
              </a:rPr>
              <a:t>…</a:t>
            </a:r>
          </a:p>
        </p:txBody>
      </p:sp>
      <p:sp>
        <p:nvSpPr>
          <p:cNvPr id="592942" name="Oval 46"/>
          <p:cNvSpPr>
            <a:spLocks noChangeArrowheads="1"/>
          </p:cNvSpPr>
          <p:nvPr/>
        </p:nvSpPr>
        <p:spPr bwMode="auto">
          <a:xfrm>
            <a:off x="5075238" y="5013325"/>
            <a:ext cx="576262" cy="935038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92943" name="Line 47"/>
          <p:cNvSpPr>
            <a:spLocks noChangeShapeType="1"/>
          </p:cNvSpPr>
          <p:nvPr/>
        </p:nvSpPr>
        <p:spPr bwMode="auto">
          <a:xfrm flipH="1">
            <a:off x="5362575" y="4797425"/>
            <a:ext cx="504825" cy="28733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92944" name="Rectangle 48"/>
          <p:cNvSpPr>
            <a:spLocks noChangeArrowheads="1"/>
          </p:cNvSpPr>
          <p:nvPr/>
        </p:nvSpPr>
        <p:spPr bwMode="auto">
          <a:xfrm>
            <a:off x="5867400" y="4581525"/>
            <a:ext cx="2160588" cy="392113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buFontTx/>
              <a:buNone/>
            </a:pPr>
            <a:r>
              <a:rPr lang="zh-CN" altLang="en-US"/>
              <a:t>每个元素</a:t>
            </a:r>
            <a:r>
              <a:rPr lang="en-US" altLang="zh-CN"/>
              <a:t>a[i]</a:t>
            </a:r>
            <a:r>
              <a:rPr lang="zh-CN" altLang="en-US"/>
              <a:t>是常量</a:t>
            </a:r>
          </a:p>
        </p:txBody>
      </p:sp>
      <p:sp>
        <p:nvSpPr>
          <p:cNvPr id="592945" name="Line 49"/>
          <p:cNvSpPr>
            <a:spLocks noChangeShapeType="1"/>
          </p:cNvSpPr>
          <p:nvPr/>
        </p:nvSpPr>
        <p:spPr bwMode="auto">
          <a:xfrm>
            <a:off x="0" y="3860800"/>
            <a:ext cx="91440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0B05F-897B-4D1E-8BE5-DF06D00CB6CA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数组名 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3717925"/>
            <a:ext cx="8245475" cy="2806700"/>
          </a:xfrm>
        </p:spPr>
        <p:txBody>
          <a:bodyPr/>
          <a:lstStyle/>
          <a:p>
            <a:pPr marL="609600" indent="-609600">
              <a:lnSpc>
                <a:spcPct val="130000"/>
              </a:lnSpc>
            </a:pPr>
            <a:r>
              <a:rPr lang="zh-CN" altLang="en-US" sz="2400"/>
              <a:t>数组名：</a:t>
            </a:r>
            <a:r>
              <a:rPr lang="zh-CN" altLang="en-US" sz="2400">
                <a:solidFill>
                  <a:srgbClr val="FF0000"/>
                </a:solidFill>
              </a:rPr>
              <a:t>地址常量</a:t>
            </a:r>
            <a:r>
              <a:rPr lang="zh-CN" altLang="en-US" sz="2400"/>
              <a:t>（指针常量），是该</a:t>
            </a:r>
            <a:r>
              <a:rPr lang="zh-CN" altLang="en-US" sz="2400">
                <a:solidFill>
                  <a:srgbClr val="FF0000"/>
                </a:solidFill>
              </a:rPr>
              <a:t>数组的起始地址</a:t>
            </a:r>
            <a:r>
              <a:rPr lang="zh-CN" altLang="en-US" sz="2400"/>
              <a:t>，或者说是该数组第</a:t>
            </a:r>
            <a:r>
              <a:rPr lang="en-US" altLang="zh-CN" sz="2400"/>
              <a:t>0</a:t>
            </a:r>
            <a:r>
              <a:rPr lang="zh-CN" altLang="en-US" sz="2400"/>
              <a:t>元素的地址。例如</a:t>
            </a:r>
          </a:p>
          <a:p>
            <a:pPr marL="609600" indent="-609600">
              <a:lnSpc>
                <a:spcPct val="130000"/>
              </a:lnSpc>
              <a:buFontTx/>
              <a:buNone/>
            </a:pPr>
            <a:r>
              <a:rPr lang="zh-CN" altLang="en-US" sz="2400"/>
              <a:t>                </a:t>
            </a:r>
            <a:r>
              <a:rPr lang="en-US" altLang="zh-CN" sz="2400"/>
              <a:t>float score[5];</a:t>
            </a:r>
          </a:p>
          <a:p>
            <a:pPr marL="609600" indent="-609600">
              <a:lnSpc>
                <a:spcPct val="130000"/>
              </a:lnSpc>
              <a:buFontTx/>
              <a:buNone/>
            </a:pPr>
            <a:r>
              <a:rPr lang="en-US" altLang="zh-CN" sz="2400"/>
              <a:t>       </a:t>
            </a:r>
            <a:r>
              <a:rPr lang="zh-CN" altLang="en-US" sz="2400"/>
              <a:t>则</a:t>
            </a:r>
            <a:r>
              <a:rPr lang="en-US" altLang="zh-CN" sz="2400"/>
              <a:t>score</a:t>
            </a:r>
            <a:r>
              <a:rPr lang="zh-CN" altLang="en-US" sz="2400"/>
              <a:t>就是指向</a:t>
            </a:r>
            <a:r>
              <a:rPr lang="en-US" altLang="zh-CN" sz="2400"/>
              <a:t>float</a:t>
            </a:r>
            <a:r>
              <a:rPr lang="zh-CN" altLang="en-US" sz="2400"/>
              <a:t>型数据</a:t>
            </a:r>
            <a:r>
              <a:rPr lang="en-US" altLang="zh-CN" sz="2400"/>
              <a:t>score[0]</a:t>
            </a:r>
            <a:r>
              <a:rPr lang="zh-CN" altLang="en-US" sz="2400"/>
              <a:t>的地址常量。</a:t>
            </a:r>
          </a:p>
        </p:txBody>
      </p:sp>
      <p:grpSp>
        <p:nvGrpSpPr>
          <p:cNvPr id="393220" name="Group 4"/>
          <p:cNvGrpSpPr>
            <a:grpSpLocks/>
          </p:cNvGrpSpPr>
          <p:nvPr/>
        </p:nvGrpSpPr>
        <p:grpSpPr bwMode="auto">
          <a:xfrm>
            <a:off x="2555875" y="1270000"/>
            <a:ext cx="3671888" cy="2087563"/>
            <a:chOff x="2835" y="164"/>
            <a:chExt cx="1916" cy="998"/>
          </a:xfrm>
        </p:grpSpPr>
        <p:sp>
          <p:nvSpPr>
            <p:cNvPr id="393221" name="Rectangle 5"/>
            <p:cNvSpPr>
              <a:spLocks noChangeArrowheads="1"/>
            </p:cNvSpPr>
            <p:nvPr/>
          </p:nvSpPr>
          <p:spPr bwMode="auto">
            <a:xfrm>
              <a:off x="2835" y="164"/>
              <a:ext cx="511" cy="17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Courier New" pitchFamily="49" charset="0"/>
                </a:rPr>
                <a:t>score</a:t>
              </a:r>
              <a:endParaRPr kumimoji="1" lang="en-US" altLang="zh-CN" sz="2400">
                <a:latin typeface="Tahoma" pitchFamily="34" charset="0"/>
              </a:endParaRPr>
            </a:p>
          </p:txBody>
        </p:sp>
        <p:sp>
          <p:nvSpPr>
            <p:cNvPr id="393222" name="Rectangle 6"/>
            <p:cNvSpPr>
              <a:spLocks noChangeArrowheads="1"/>
            </p:cNvSpPr>
            <p:nvPr/>
          </p:nvSpPr>
          <p:spPr bwMode="auto">
            <a:xfrm>
              <a:off x="3635" y="627"/>
              <a:ext cx="1115" cy="178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Courier New" pitchFamily="49" charset="0"/>
                </a:rPr>
                <a:t>score[2]</a:t>
              </a:r>
              <a:endParaRPr kumimoji="1" lang="en-US" altLang="zh-CN" sz="2400">
                <a:latin typeface="Tahoma" pitchFamily="34" charset="0"/>
              </a:endParaRPr>
            </a:p>
          </p:txBody>
        </p:sp>
        <p:sp>
          <p:nvSpPr>
            <p:cNvPr id="393223" name="Rectangle 7"/>
            <p:cNvSpPr>
              <a:spLocks noChangeArrowheads="1"/>
            </p:cNvSpPr>
            <p:nvPr/>
          </p:nvSpPr>
          <p:spPr bwMode="auto">
            <a:xfrm>
              <a:off x="3635" y="270"/>
              <a:ext cx="1116" cy="179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Courier New" pitchFamily="49" charset="0"/>
                </a:rPr>
                <a:t>score[0]</a:t>
              </a:r>
            </a:p>
            <a:p>
              <a:pPr algn="l">
                <a:spcBef>
                  <a:spcPct val="0"/>
                </a:spcBef>
                <a:buFontTx/>
                <a:buNone/>
              </a:pPr>
              <a:endParaRPr kumimoji="1" lang="en-US" altLang="zh-CN" sz="2400">
                <a:latin typeface="Tahoma" pitchFamily="34" charset="0"/>
              </a:endParaRPr>
            </a:p>
          </p:txBody>
        </p:sp>
        <p:sp>
          <p:nvSpPr>
            <p:cNvPr id="393224" name="Rectangle 8"/>
            <p:cNvSpPr>
              <a:spLocks noChangeArrowheads="1"/>
            </p:cNvSpPr>
            <p:nvPr/>
          </p:nvSpPr>
          <p:spPr bwMode="auto">
            <a:xfrm>
              <a:off x="3635" y="449"/>
              <a:ext cx="1116" cy="178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Courier New" pitchFamily="49" charset="0"/>
                </a:rPr>
                <a:t>score[1]</a:t>
              </a:r>
            </a:p>
            <a:p>
              <a:pPr algn="l">
                <a:spcBef>
                  <a:spcPct val="0"/>
                </a:spcBef>
                <a:buFontTx/>
                <a:buNone/>
              </a:pPr>
              <a:endParaRPr kumimoji="1" lang="en-US" altLang="zh-CN" sz="2400">
                <a:latin typeface="Tahoma" pitchFamily="34" charset="0"/>
              </a:endParaRPr>
            </a:p>
          </p:txBody>
        </p:sp>
        <p:sp>
          <p:nvSpPr>
            <p:cNvPr id="393225" name="Rectangle 9"/>
            <p:cNvSpPr>
              <a:spLocks noChangeArrowheads="1"/>
            </p:cNvSpPr>
            <p:nvPr/>
          </p:nvSpPr>
          <p:spPr bwMode="auto">
            <a:xfrm>
              <a:off x="3635" y="805"/>
              <a:ext cx="1115" cy="179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Courier New" pitchFamily="49" charset="0"/>
                </a:rPr>
                <a:t>score[3]</a:t>
              </a:r>
            </a:p>
            <a:p>
              <a:pPr algn="l">
                <a:spcBef>
                  <a:spcPct val="0"/>
                </a:spcBef>
                <a:buFontTx/>
                <a:buNone/>
              </a:pPr>
              <a:endParaRPr kumimoji="1" lang="en-US" altLang="zh-CN" sz="2400">
                <a:latin typeface="Tahoma" pitchFamily="34" charset="0"/>
              </a:endParaRPr>
            </a:p>
          </p:txBody>
        </p:sp>
        <p:sp>
          <p:nvSpPr>
            <p:cNvPr id="393226" name="Rectangle 10"/>
            <p:cNvSpPr>
              <a:spLocks noChangeArrowheads="1"/>
            </p:cNvSpPr>
            <p:nvPr/>
          </p:nvSpPr>
          <p:spPr bwMode="auto">
            <a:xfrm>
              <a:off x="3635" y="984"/>
              <a:ext cx="1116" cy="178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Courier New" pitchFamily="49" charset="0"/>
                </a:rPr>
                <a:t>score[4]</a:t>
              </a:r>
            </a:p>
            <a:p>
              <a:pPr algn="l">
                <a:spcBef>
                  <a:spcPct val="0"/>
                </a:spcBef>
                <a:buFontTx/>
                <a:buNone/>
              </a:pPr>
              <a:endParaRPr kumimoji="1" lang="en-US" altLang="zh-CN" sz="2400">
                <a:latin typeface="Tahoma" pitchFamily="34" charset="0"/>
              </a:endParaRPr>
            </a:p>
          </p:txBody>
        </p:sp>
        <p:sp>
          <p:nvSpPr>
            <p:cNvPr id="393227" name="Line 11"/>
            <p:cNvSpPr>
              <a:spLocks noChangeShapeType="1"/>
            </p:cNvSpPr>
            <p:nvPr/>
          </p:nvSpPr>
          <p:spPr bwMode="auto">
            <a:xfrm flipV="1">
              <a:off x="3346" y="270"/>
              <a:ext cx="2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3FE2-DC73-4D7F-AFF1-974B346FC2CE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itchFamily="2" charset="-122"/>
              </a:rPr>
              <a:t>注意</a:t>
            </a:r>
          </a:p>
        </p:txBody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424862" cy="5256212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CN" sz="2200" dirty="0"/>
              <a:t>char a[30] = “OOP is fun!”;    //</a:t>
            </a:r>
            <a:r>
              <a:rPr lang="zh-CN" altLang="en-US" sz="2200" dirty="0"/>
              <a:t>程序</a:t>
            </a:r>
            <a:r>
              <a:rPr lang="en-US" altLang="zh-CN" sz="2200" dirty="0"/>
              <a:t>38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altLang="zh-CN" sz="2200" dirty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CN" sz="2200" dirty="0"/>
              <a:t>char* b;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CN" sz="2200" dirty="0"/>
              <a:t>b = "OOP is fun!";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altLang="zh-CN" sz="2200" dirty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CN" sz="2200" dirty="0" err="1"/>
              <a:t>cout</a:t>
            </a:r>
            <a:r>
              <a:rPr lang="en-US" altLang="zh-CN" sz="2200" dirty="0"/>
              <a:t> &lt;&lt; "a: " &lt;&lt; a &lt;&lt; </a:t>
            </a:r>
            <a:r>
              <a:rPr lang="en-US" altLang="zh-CN" sz="2200" dirty="0" err="1"/>
              <a:t>endl</a:t>
            </a:r>
            <a:r>
              <a:rPr lang="en-US" altLang="zh-CN" sz="2200" dirty="0"/>
              <a:t>;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CN" sz="2200" dirty="0" err="1"/>
              <a:t>cout</a:t>
            </a:r>
            <a:r>
              <a:rPr lang="en-US" altLang="zh-CN" sz="2200" dirty="0"/>
              <a:t> &lt;&lt; "b: " &lt;&lt; b &lt;&lt; </a:t>
            </a:r>
            <a:r>
              <a:rPr lang="en-US" altLang="zh-CN" sz="2200" dirty="0" err="1"/>
              <a:t>endl</a:t>
            </a:r>
            <a:r>
              <a:rPr lang="en-US" altLang="zh-CN" sz="2200" dirty="0"/>
              <a:t>;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altLang="zh-CN" sz="2200" dirty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CN" sz="2200" dirty="0" err="1"/>
              <a:t>cout</a:t>
            </a:r>
            <a:r>
              <a:rPr lang="en-US" altLang="zh-CN" sz="2200" dirty="0"/>
              <a:t> &lt;&lt; "Length of a is: " &lt;&lt; </a:t>
            </a:r>
            <a:r>
              <a:rPr lang="en-US" altLang="zh-CN" sz="2200" dirty="0" err="1"/>
              <a:t>strlen</a:t>
            </a:r>
            <a:r>
              <a:rPr lang="en-US" altLang="zh-CN" sz="2200" dirty="0"/>
              <a:t>( a ) &lt;&lt; </a:t>
            </a:r>
            <a:r>
              <a:rPr lang="en-US" altLang="zh-CN" sz="2200" dirty="0" err="1"/>
              <a:t>endl</a:t>
            </a:r>
            <a:r>
              <a:rPr lang="en-US" altLang="zh-CN" sz="2200" dirty="0"/>
              <a:t>;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CN" sz="2200" dirty="0" err="1"/>
              <a:t>cout</a:t>
            </a:r>
            <a:r>
              <a:rPr lang="en-US" altLang="zh-CN" sz="2200" dirty="0"/>
              <a:t> &lt;&lt; "Length of b is: " &lt;&lt; </a:t>
            </a:r>
            <a:r>
              <a:rPr lang="en-US" altLang="zh-CN" sz="2200" dirty="0" err="1"/>
              <a:t>strlen</a:t>
            </a:r>
            <a:r>
              <a:rPr lang="en-US" altLang="zh-CN" sz="2200" dirty="0"/>
              <a:t>( b ) &lt;&lt; </a:t>
            </a:r>
            <a:r>
              <a:rPr lang="en-US" altLang="zh-CN" sz="2200" dirty="0" err="1"/>
              <a:t>endl</a:t>
            </a:r>
            <a:r>
              <a:rPr lang="en-US" altLang="zh-CN" sz="2200" dirty="0"/>
              <a:t>;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altLang="zh-CN" sz="2200" dirty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CN" sz="2200" dirty="0"/>
              <a:t>a[0]++;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CN" sz="2200" dirty="0" err="1"/>
              <a:t>cout</a:t>
            </a:r>
            <a:r>
              <a:rPr lang="en-US" altLang="zh-CN" sz="2200" dirty="0"/>
              <a:t> &lt;&lt; "a[0]: " &lt;&lt; a[0] &lt;&lt; </a:t>
            </a:r>
            <a:r>
              <a:rPr lang="en-US" altLang="zh-CN" sz="2200" dirty="0" err="1"/>
              <a:t>endl</a:t>
            </a:r>
            <a:r>
              <a:rPr lang="en-US" altLang="zh-CN" sz="2200" dirty="0"/>
              <a:t>;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CN" sz="2200" dirty="0"/>
              <a:t>	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CN" sz="2200" dirty="0">
                <a:solidFill>
                  <a:srgbClr val="FF0000"/>
                </a:solidFill>
              </a:rPr>
              <a:t>b[0</a:t>
            </a:r>
            <a:r>
              <a:rPr lang="en-US" altLang="zh-CN" sz="2200" dirty="0" smtClean="0">
                <a:solidFill>
                  <a:srgbClr val="FF0000"/>
                </a:solidFill>
              </a:rPr>
              <a:t>]++;             //</a:t>
            </a:r>
            <a:r>
              <a:rPr lang="zh-CN" altLang="en-US" sz="2200" dirty="0" smtClean="0">
                <a:solidFill>
                  <a:srgbClr val="FF0000"/>
                </a:solidFill>
              </a:rPr>
              <a:t>错误，因为</a:t>
            </a:r>
            <a:r>
              <a:rPr lang="zh-CN" altLang="en-US" sz="2200" smtClean="0">
                <a:solidFill>
                  <a:srgbClr val="FF0000"/>
                </a:solidFill>
              </a:rPr>
              <a:t>是常量，</a:t>
            </a:r>
            <a:r>
              <a:rPr lang="zh-CN" altLang="en-US" sz="2200" dirty="0" smtClean="0">
                <a:solidFill>
                  <a:srgbClr val="FF0000"/>
                </a:solidFill>
              </a:rPr>
              <a:t>不允许</a:t>
            </a:r>
            <a:r>
              <a:rPr lang="en-US" altLang="zh-CN" sz="2200" dirty="0" smtClean="0">
                <a:solidFill>
                  <a:srgbClr val="FF0000"/>
                </a:solidFill>
              </a:rPr>
              <a:t>++</a:t>
            </a:r>
            <a:r>
              <a:rPr lang="zh-CN" altLang="en-US" sz="2200" dirty="0" smtClean="0">
                <a:solidFill>
                  <a:srgbClr val="FF0000"/>
                </a:solidFill>
              </a:rPr>
              <a:t>操作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CN" sz="2200" dirty="0" err="1"/>
              <a:t>cout</a:t>
            </a:r>
            <a:r>
              <a:rPr lang="en-US" altLang="zh-CN" sz="2200" dirty="0"/>
              <a:t> &lt;&lt; "b[0]: " &lt;&lt; b[0] &lt;&lt; </a:t>
            </a:r>
            <a:r>
              <a:rPr lang="en-US" altLang="zh-CN" sz="2200" dirty="0" err="1"/>
              <a:t>endl</a:t>
            </a:r>
            <a:r>
              <a:rPr lang="en-US" altLang="zh-CN" sz="2200" dirty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CC1A-240D-47B5-B30D-70F28AA010A6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数组名 </a:t>
            </a:r>
          </a:p>
        </p:txBody>
      </p:sp>
      <p:sp>
        <p:nvSpPr>
          <p:cNvPr id="392209" name="Text Box 17"/>
          <p:cNvSpPr txBox="1">
            <a:spLocks noChangeArrowheads="1"/>
          </p:cNvSpPr>
          <p:nvPr/>
        </p:nvSpPr>
        <p:spPr bwMode="auto">
          <a:xfrm>
            <a:off x="250825" y="1341438"/>
            <a:ext cx="8677275" cy="521335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Tahoma" pitchFamily="34" charset="0"/>
              </a:rPr>
              <a:t>float score[5];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Tahoma" pitchFamily="34" charset="0"/>
              </a:rPr>
              <a:t>float* p;   </a:t>
            </a:r>
          </a:p>
          <a:p>
            <a:pPr algn="l">
              <a:spcBef>
                <a:spcPct val="0"/>
              </a:spcBef>
              <a:buFontTx/>
              <a:buNone/>
            </a:pPr>
            <a:endParaRPr kumimoji="1" lang="en-US" altLang="zh-CN" sz="2400" dirty="0">
              <a:latin typeface="Tahoma" pitchFamily="34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Tahoma" pitchFamily="34" charset="0"/>
              </a:rPr>
              <a:t>p = score; 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latin typeface="Tahoma" pitchFamily="34" charset="0"/>
              </a:rPr>
              <a:t>或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Tahoma" pitchFamily="34" charset="0"/>
              </a:rPr>
              <a:t>p = &amp;score[0]; </a:t>
            </a:r>
          </a:p>
          <a:p>
            <a:pPr algn="l">
              <a:spcBef>
                <a:spcPct val="0"/>
              </a:spcBef>
              <a:buFontTx/>
              <a:buNone/>
            </a:pPr>
            <a:endParaRPr kumimoji="1" lang="en-US" altLang="zh-CN" sz="2400" dirty="0">
              <a:latin typeface="Tahoma" pitchFamily="34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latin typeface="Tahoma" pitchFamily="34" charset="0"/>
              </a:rPr>
              <a:t>也可以在定义指针变量时就</a:t>
            </a:r>
            <a:r>
              <a:rPr kumimoji="1" lang="zh-CN" altLang="en-US" sz="2400" dirty="0">
                <a:solidFill>
                  <a:srgbClr val="FF0000"/>
                </a:solidFill>
                <a:latin typeface="Tahoma" pitchFamily="34" charset="0"/>
              </a:rPr>
              <a:t>初始化</a:t>
            </a:r>
            <a:r>
              <a:rPr kumimoji="1" lang="zh-CN" altLang="en-US" sz="2400" dirty="0">
                <a:latin typeface="Tahoma" pitchFamily="34" charset="0"/>
              </a:rPr>
              <a:t>：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Tahoma" pitchFamily="34" charset="0"/>
              </a:rPr>
              <a:t>float* p = score; 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latin typeface="Tahoma" pitchFamily="34" charset="0"/>
              </a:rPr>
              <a:t>或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Tahoma" pitchFamily="34" charset="0"/>
              </a:rPr>
              <a:t>float* p = &amp;score[0]; </a:t>
            </a:r>
          </a:p>
          <a:p>
            <a:pPr algn="l">
              <a:spcBef>
                <a:spcPct val="0"/>
              </a:spcBef>
              <a:buFontTx/>
              <a:buNone/>
            </a:pPr>
            <a:endParaRPr kumimoji="1" lang="en-US" altLang="zh-CN" sz="2400" dirty="0">
              <a:latin typeface="Tahoma" pitchFamily="34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endParaRPr kumimoji="1" lang="en-US" altLang="zh-CN" sz="2400" dirty="0">
              <a:latin typeface="Tahoma" pitchFamily="34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endParaRPr kumimoji="1" lang="en-US" altLang="zh-CN" sz="2400" dirty="0">
              <a:latin typeface="Tahoma" pitchFamily="34" charset="0"/>
            </a:endParaRPr>
          </a:p>
        </p:txBody>
      </p:sp>
      <p:grpSp>
        <p:nvGrpSpPr>
          <p:cNvPr id="392210" name="Group 18"/>
          <p:cNvGrpSpPr>
            <a:grpSpLocks/>
          </p:cNvGrpSpPr>
          <p:nvPr/>
        </p:nvGrpSpPr>
        <p:grpSpPr bwMode="auto">
          <a:xfrm>
            <a:off x="4930775" y="4724400"/>
            <a:ext cx="3817938" cy="1584325"/>
            <a:chOff x="6203" y="10614"/>
            <a:chExt cx="3053" cy="1746"/>
          </a:xfrm>
        </p:grpSpPr>
        <p:sp>
          <p:nvSpPr>
            <p:cNvPr id="392211" name="Rectangle 19"/>
            <p:cNvSpPr>
              <a:spLocks noChangeArrowheads="1"/>
            </p:cNvSpPr>
            <p:nvPr/>
          </p:nvSpPr>
          <p:spPr bwMode="auto">
            <a:xfrm>
              <a:off x="6203" y="10614"/>
              <a:ext cx="637" cy="312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latin typeface="Courier New" pitchFamily="49" charset="0"/>
                </a:rPr>
                <a:t>score</a:t>
              </a:r>
              <a:endParaRPr kumimoji="1" lang="en-US" altLang="zh-CN" sz="2000">
                <a:latin typeface="Tahoma" pitchFamily="34" charset="0"/>
              </a:endParaRPr>
            </a:p>
          </p:txBody>
        </p:sp>
        <p:grpSp>
          <p:nvGrpSpPr>
            <p:cNvPr id="392212" name="Group 20"/>
            <p:cNvGrpSpPr>
              <a:grpSpLocks/>
            </p:cNvGrpSpPr>
            <p:nvPr/>
          </p:nvGrpSpPr>
          <p:grpSpPr bwMode="auto">
            <a:xfrm>
              <a:off x="6840" y="10614"/>
              <a:ext cx="2416" cy="1746"/>
              <a:chOff x="6840" y="10614"/>
              <a:chExt cx="2416" cy="1746"/>
            </a:xfrm>
          </p:grpSpPr>
          <p:sp>
            <p:nvSpPr>
              <p:cNvPr id="392213" name="Rectangle 21"/>
              <p:cNvSpPr>
                <a:spLocks noChangeArrowheads="1"/>
              </p:cNvSpPr>
              <p:nvPr/>
            </p:nvSpPr>
            <p:spPr bwMode="auto">
              <a:xfrm>
                <a:off x="8865" y="10614"/>
                <a:ext cx="391" cy="31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>
                    <a:latin typeface="Courier New" pitchFamily="49" charset="0"/>
                  </a:rPr>
                  <a:t>p</a:t>
                </a:r>
                <a:endParaRPr kumimoji="1" lang="en-US" altLang="zh-CN" sz="2000">
                  <a:latin typeface="Tahoma" pitchFamily="34" charset="0"/>
                </a:endParaRPr>
              </a:p>
            </p:txBody>
          </p:sp>
          <p:sp>
            <p:nvSpPr>
              <p:cNvPr id="392214" name="Rectangle 22"/>
              <p:cNvSpPr>
                <a:spLocks noChangeArrowheads="1"/>
              </p:cNvSpPr>
              <p:nvPr/>
            </p:nvSpPr>
            <p:spPr bwMode="auto">
              <a:xfrm>
                <a:off x="7200" y="11424"/>
                <a:ext cx="1390" cy="31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>
                    <a:latin typeface="Courier New" pitchFamily="49" charset="0"/>
                  </a:rPr>
                  <a:t>score[2]</a:t>
                </a:r>
                <a:endParaRPr kumimoji="1" lang="en-US" altLang="zh-CN" sz="2000">
                  <a:latin typeface="Tahoma" pitchFamily="34" charset="0"/>
                </a:endParaRPr>
              </a:p>
            </p:txBody>
          </p:sp>
          <p:sp>
            <p:nvSpPr>
              <p:cNvPr id="392215" name="Rectangle 23"/>
              <p:cNvSpPr>
                <a:spLocks noChangeArrowheads="1"/>
              </p:cNvSpPr>
              <p:nvPr/>
            </p:nvSpPr>
            <p:spPr bwMode="auto">
              <a:xfrm>
                <a:off x="7200" y="10800"/>
                <a:ext cx="1391" cy="31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>
                    <a:latin typeface="Courier New" pitchFamily="49" charset="0"/>
                  </a:rPr>
                  <a:t>score[0]</a:t>
                </a:r>
              </a:p>
              <a:p>
                <a:pPr algn="l">
                  <a:spcBef>
                    <a:spcPct val="0"/>
                  </a:spcBef>
                  <a:buFontTx/>
                  <a:buNone/>
                </a:pPr>
                <a:endParaRPr kumimoji="1" lang="en-US" altLang="zh-CN" sz="2000">
                  <a:latin typeface="Tahoma" pitchFamily="34" charset="0"/>
                </a:endParaRPr>
              </a:p>
            </p:txBody>
          </p:sp>
          <p:sp>
            <p:nvSpPr>
              <p:cNvPr id="392216" name="Rectangle 24"/>
              <p:cNvSpPr>
                <a:spLocks noChangeArrowheads="1"/>
              </p:cNvSpPr>
              <p:nvPr/>
            </p:nvSpPr>
            <p:spPr bwMode="auto">
              <a:xfrm>
                <a:off x="7200" y="11112"/>
                <a:ext cx="1391" cy="31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>
                    <a:latin typeface="Courier New" pitchFamily="49" charset="0"/>
                  </a:rPr>
                  <a:t>score[1]</a:t>
                </a:r>
              </a:p>
              <a:p>
                <a:pPr algn="l">
                  <a:spcBef>
                    <a:spcPct val="0"/>
                  </a:spcBef>
                  <a:buFontTx/>
                  <a:buNone/>
                </a:pPr>
                <a:endParaRPr kumimoji="1" lang="en-US" altLang="zh-CN" sz="2000">
                  <a:latin typeface="Tahoma" pitchFamily="34" charset="0"/>
                </a:endParaRPr>
              </a:p>
            </p:txBody>
          </p:sp>
          <p:sp>
            <p:nvSpPr>
              <p:cNvPr id="392217" name="Rectangle 25"/>
              <p:cNvSpPr>
                <a:spLocks noChangeArrowheads="1"/>
              </p:cNvSpPr>
              <p:nvPr/>
            </p:nvSpPr>
            <p:spPr bwMode="auto">
              <a:xfrm>
                <a:off x="7200" y="11736"/>
                <a:ext cx="1390" cy="31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>
                    <a:latin typeface="Courier New" pitchFamily="49" charset="0"/>
                  </a:rPr>
                  <a:t>score[3]</a:t>
                </a:r>
              </a:p>
              <a:p>
                <a:pPr algn="l">
                  <a:spcBef>
                    <a:spcPct val="0"/>
                  </a:spcBef>
                  <a:buFontTx/>
                  <a:buNone/>
                </a:pPr>
                <a:endParaRPr kumimoji="1" lang="en-US" altLang="zh-CN" sz="2000">
                  <a:latin typeface="Tahoma" pitchFamily="34" charset="0"/>
                </a:endParaRPr>
              </a:p>
            </p:txBody>
          </p:sp>
          <p:sp>
            <p:nvSpPr>
              <p:cNvPr id="392218" name="Rectangle 26"/>
              <p:cNvSpPr>
                <a:spLocks noChangeArrowheads="1"/>
              </p:cNvSpPr>
              <p:nvPr/>
            </p:nvSpPr>
            <p:spPr bwMode="auto">
              <a:xfrm>
                <a:off x="7200" y="12048"/>
                <a:ext cx="1391" cy="31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>
                    <a:latin typeface="Courier New" pitchFamily="49" charset="0"/>
                  </a:rPr>
                  <a:t>score[4]</a:t>
                </a:r>
              </a:p>
              <a:p>
                <a:pPr algn="l">
                  <a:spcBef>
                    <a:spcPct val="0"/>
                  </a:spcBef>
                  <a:buFontTx/>
                  <a:buNone/>
                </a:pPr>
                <a:endParaRPr kumimoji="1" lang="en-US" altLang="zh-CN" sz="2000">
                  <a:latin typeface="Tahoma" pitchFamily="34" charset="0"/>
                </a:endParaRPr>
              </a:p>
            </p:txBody>
          </p:sp>
          <p:sp>
            <p:nvSpPr>
              <p:cNvPr id="392219" name="Line 27"/>
              <p:cNvSpPr>
                <a:spLocks noChangeShapeType="1"/>
              </p:cNvSpPr>
              <p:nvPr/>
            </p:nvSpPr>
            <p:spPr bwMode="auto">
              <a:xfrm flipV="1">
                <a:off x="6840" y="10800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2220" name="Line 28"/>
              <p:cNvSpPr>
                <a:spLocks noChangeShapeType="1"/>
              </p:cNvSpPr>
              <p:nvPr/>
            </p:nvSpPr>
            <p:spPr bwMode="auto">
              <a:xfrm rot="10800000" flipV="1">
                <a:off x="8580" y="10800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92221" name="Rectangle 29"/>
          <p:cNvSpPr>
            <a:spLocks noChangeArrowheads="1"/>
          </p:cNvSpPr>
          <p:nvPr/>
        </p:nvSpPr>
        <p:spPr bwMode="auto">
          <a:xfrm>
            <a:off x="3563938" y="3043238"/>
            <a:ext cx="467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FF0000"/>
                </a:solidFill>
                <a:latin typeface="Courier New" pitchFamily="49" charset="0"/>
              </a:rPr>
              <a:t>如何通过</a:t>
            </a:r>
            <a:r>
              <a:rPr kumimoji="1" lang="en-US" altLang="zh-CN" sz="2400" dirty="0">
                <a:solidFill>
                  <a:srgbClr val="FF0000"/>
                </a:solidFill>
                <a:latin typeface="Courier New" pitchFamily="49" charset="0"/>
              </a:rPr>
              <a:t>score</a:t>
            </a:r>
            <a:r>
              <a:rPr kumimoji="1" lang="zh-CN" altLang="en-US" sz="2400" dirty="0">
                <a:solidFill>
                  <a:srgbClr val="FF0000"/>
                </a:solidFill>
                <a:latin typeface="Courier New" pitchFamily="49" charset="0"/>
              </a:rPr>
              <a:t>或</a:t>
            </a:r>
            <a:r>
              <a:rPr kumimoji="1" lang="en-US" altLang="zh-CN" sz="2400" dirty="0">
                <a:solidFill>
                  <a:srgbClr val="FF0000"/>
                </a:solidFill>
                <a:latin typeface="Courier New" pitchFamily="49" charset="0"/>
              </a:rPr>
              <a:t>p</a:t>
            </a:r>
            <a:r>
              <a:rPr kumimoji="1" lang="zh-CN" altLang="en-US" sz="2400" dirty="0">
                <a:solidFill>
                  <a:srgbClr val="FF0000"/>
                </a:solidFill>
                <a:latin typeface="Courier New" pitchFamily="49" charset="0"/>
              </a:rPr>
              <a:t>引用数组的元素呢？</a:t>
            </a:r>
          </a:p>
        </p:txBody>
      </p:sp>
      <p:sp>
        <p:nvSpPr>
          <p:cNvPr id="392222" name="Rectangle 30"/>
          <p:cNvSpPr>
            <a:spLocks noChangeArrowheads="1"/>
          </p:cNvSpPr>
          <p:nvPr/>
        </p:nvSpPr>
        <p:spPr bwMode="auto">
          <a:xfrm>
            <a:off x="3778250" y="1700213"/>
            <a:ext cx="4681538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  <a:buFontTx/>
              <a:buNone/>
            </a:pPr>
            <a:r>
              <a:rPr kumimoji="1" lang="zh-CN" altLang="en-US" sz="2200" dirty="0">
                <a:latin typeface="Courier New" pitchFamily="49" charset="0"/>
              </a:rPr>
              <a:t>此时</a:t>
            </a:r>
            <a:r>
              <a:rPr kumimoji="1" lang="en-US" altLang="zh-CN" sz="2200" dirty="0">
                <a:latin typeface="Courier New" pitchFamily="49" charset="0"/>
              </a:rPr>
              <a:t>p</a:t>
            </a:r>
            <a:r>
              <a:rPr kumimoji="1" lang="zh-CN" altLang="en-US" sz="2200" dirty="0">
                <a:latin typeface="Courier New" pitchFamily="49" charset="0"/>
              </a:rPr>
              <a:t>与</a:t>
            </a:r>
            <a:r>
              <a:rPr kumimoji="1" lang="en-US" altLang="zh-CN" sz="2200" dirty="0">
                <a:latin typeface="Courier New" pitchFamily="49" charset="0"/>
              </a:rPr>
              <a:t>score</a:t>
            </a:r>
            <a:r>
              <a:rPr kumimoji="1" lang="zh-CN" altLang="en-US" sz="2200" dirty="0">
                <a:latin typeface="Courier New" pitchFamily="49" charset="0"/>
              </a:rPr>
              <a:t>的值是相等的，唯一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zh-CN" altLang="en-US" sz="2200" dirty="0">
                <a:latin typeface="Courier New" pitchFamily="49" charset="0"/>
              </a:rPr>
              <a:t>的区别是：</a:t>
            </a:r>
            <a:r>
              <a:rPr kumimoji="1" lang="en-US" altLang="zh-CN" sz="2200" dirty="0">
                <a:latin typeface="Courier New" pitchFamily="49" charset="0"/>
              </a:rPr>
              <a:t>p</a:t>
            </a:r>
            <a:r>
              <a:rPr kumimoji="1" lang="zh-CN" altLang="en-US" sz="2200" dirty="0">
                <a:latin typeface="Courier New" pitchFamily="49" charset="0"/>
              </a:rPr>
              <a:t>是变量，其值可以改变，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zh-CN" altLang="en-US" sz="2200" dirty="0">
                <a:latin typeface="Courier New" pitchFamily="49" charset="0"/>
              </a:rPr>
              <a:t>而</a:t>
            </a:r>
            <a:r>
              <a:rPr kumimoji="1" lang="en-US" altLang="zh-CN" sz="2200" dirty="0">
                <a:latin typeface="Courier New" pitchFamily="49" charset="0"/>
              </a:rPr>
              <a:t>score</a:t>
            </a:r>
            <a:r>
              <a:rPr kumimoji="1" lang="zh-CN" altLang="en-US" sz="2200" dirty="0">
                <a:latin typeface="Courier New" pitchFamily="49" charset="0"/>
              </a:rPr>
              <a:t>是常量，其值无法改变。 </a:t>
            </a:r>
          </a:p>
        </p:txBody>
      </p:sp>
      <p:sp>
        <p:nvSpPr>
          <p:cNvPr id="392223" name="Oval 31"/>
          <p:cNvSpPr>
            <a:spLocks noChangeArrowheads="1"/>
          </p:cNvSpPr>
          <p:nvPr/>
        </p:nvSpPr>
        <p:spPr bwMode="auto">
          <a:xfrm>
            <a:off x="6300788" y="6165850"/>
            <a:ext cx="914400" cy="9144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2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2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2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2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221" grpId="0"/>
      <p:bldP spid="3922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F558-A1F3-4A7E-BFF2-AE4984618AF5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通过指针引用数组的元素 </a:t>
            </a:r>
          </a:p>
        </p:txBody>
      </p:sp>
      <p:sp>
        <p:nvSpPr>
          <p:cNvPr id="394243" name="Text Box 3"/>
          <p:cNvSpPr txBox="1">
            <a:spLocks noChangeArrowheads="1"/>
          </p:cNvSpPr>
          <p:nvPr/>
        </p:nvSpPr>
        <p:spPr bwMode="auto">
          <a:xfrm>
            <a:off x="539750" y="1628775"/>
            <a:ext cx="8064500" cy="40640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>
                <a:latin typeface="Tahoma" pitchFamily="34" charset="0"/>
              </a:rPr>
              <a:t>//</a:t>
            </a:r>
            <a:r>
              <a:rPr kumimoji="1" lang="zh-CN" altLang="en-US" sz="2000">
                <a:latin typeface="Tahoma" pitchFamily="34" charset="0"/>
              </a:rPr>
              <a:t>程序</a:t>
            </a:r>
            <a:r>
              <a:rPr kumimoji="1" lang="en-US" altLang="zh-CN" sz="2000">
                <a:latin typeface="Tahoma" pitchFamily="34" charset="0"/>
              </a:rPr>
              <a:t>07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>
                <a:latin typeface="Tahoma" pitchFamily="34" charset="0"/>
              </a:rPr>
              <a:t>float score[5] = { 50, 60, 70, 80,90 };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>
                <a:latin typeface="Tahoma" pitchFamily="34" charset="0"/>
              </a:rPr>
              <a:t>int i</a:t>
            </a:r>
            <a:r>
              <a:rPr kumimoji="1" lang="zh-CN" altLang="en-US" sz="2000">
                <a:latin typeface="Tahoma" pitchFamily="34" charset="0"/>
              </a:rPr>
              <a:t>；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zh-CN" altLang="en-US" sz="2000">
                <a:latin typeface="Tahoma" pitchFamily="34" charset="0"/>
              </a:rPr>
              <a:t>	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>
                <a:latin typeface="Tahoma" pitchFamily="34" charset="0"/>
              </a:rPr>
              <a:t>for</a:t>
            </a:r>
            <a:r>
              <a:rPr kumimoji="1" lang="zh-CN" altLang="en-US" sz="2000">
                <a:latin typeface="Tahoma" pitchFamily="34" charset="0"/>
              </a:rPr>
              <a:t>（ </a:t>
            </a:r>
            <a:r>
              <a:rPr kumimoji="1" lang="en-US" altLang="zh-CN" sz="2000">
                <a:latin typeface="Tahoma" pitchFamily="34" charset="0"/>
              </a:rPr>
              <a:t>i = 0; i &lt; 5; i++ </a:t>
            </a:r>
            <a:r>
              <a:rPr kumimoji="1" lang="zh-CN" altLang="en-US" sz="2000">
                <a:latin typeface="Tahoma" pitchFamily="34" charset="0"/>
              </a:rPr>
              <a:t>）</a:t>
            </a:r>
            <a:r>
              <a:rPr kumimoji="1" lang="en-US" altLang="zh-CN" sz="2000">
                <a:latin typeface="Tahoma" pitchFamily="34" charset="0"/>
              </a:rPr>
              <a:t>//①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>
                <a:latin typeface="Tahoma" pitchFamily="34" charset="0"/>
              </a:rPr>
              <a:t>{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>
                <a:latin typeface="Tahoma" pitchFamily="34" charset="0"/>
              </a:rPr>
              <a:t>    cout &lt;&lt; </a:t>
            </a:r>
            <a:r>
              <a:rPr kumimoji="1" lang="en-US" altLang="zh-CN" sz="2000">
                <a:solidFill>
                  <a:srgbClr val="FF0000"/>
                </a:solidFill>
                <a:latin typeface="Tahoma" pitchFamily="34" charset="0"/>
              </a:rPr>
              <a:t>score[i]</a:t>
            </a:r>
            <a:r>
              <a:rPr kumimoji="1" lang="en-US" altLang="zh-CN" sz="2000">
                <a:latin typeface="Tahoma" pitchFamily="34" charset="0"/>
              </a:rPr>
              <a:t> &lt;&lt; </a:t>
            </a:r>
            <a:r>
              <a:rPr kumimoji="1" lang="en-US" altLang="zh-CN" sz="2000">
                <a:latin typeface="Times New Roman"/>
              </a:rPr>
              <a:t>“</a:t>
            </a:r>
            <a:r>
              <a:rPr kumimoji="1" lang="en-US" altLang="zh-CN" sz="2000">
                <a:latin typeface="Tahoma" pitchFamily="34" charset="0"/>
              </a:rPr>
              <a:t> </a:t>
            </a:r>
            <a:r>
              <a:rPr kumimoji="1" lang="en-US" altLang="zh-CN" sz="2000">
                <a:latin typeface="Times New Roman"/>
              </a:rPr>
              <a:t>”</a:t>
            </a:r>
            <a:r>
              <a:rPr kumimoji="1" lang="en-US" altLang="zh-CN" sz="2000">
                <a:latin typeface="Tahoma" pitchFamily="34" charset="0"/>
              </a:rPr>
              <a:t>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>
                <a:latin typeface="Tahoma" pitchFamily="34" charset="0"/>
              </a:rPr>
              <a:t>}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>
                <a:latin typeface="Tahoma" pitchFamily="34" charset="0"/>
              </a:rPr>
              <a:t>cout &lt;&lt; endl;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>
                <a:latin typeface="Tahoma" pitchFamily="34" charset="0"/>
              </a:rPr>
              <a:t>for</a:t>
            </a:r>
            <a:r>
              <a:rPr kumimoji="1" lang="zh-CN" altLang="en-US" sz="2000">
                <a:latin typeface="Tahoma" pitchFamily="34" charset="0"/>
              </a:rPr>
              <a:t>（ </a:t>
            </a:r>
            <a:r>
              <a:rPr kumimoji="1" lang="en-US" altLang="zh-CN" sz="2000">
                <a:latin typeface="Tahoma" pitchFamily="34" charset="0"/>
              </a:rPr>
              <a:t>i = 0; i &lt; 5; i++ </a:t>
            </a:r>
            <a:r>
              <a:rPr kumimoji="1" lang="zh-CN" altLang="en-US" sz="2000">
                <a:latin typeface="Tahoma" pitchFamily="34" charset="0"/>
              </a:rPr>
              <a:t>）</a:t>
            </a:r>
            <a:r>
              <a:rPr kumimoji="1" lang="en-US" altLang="zh-CN" sz="2000">
                <a:latin typeface="Tahoma" pitchFamily="34" charset="0"/>
              </a:rPr>
              <a:t>//②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>
                <a:latin typeface="Tahoma" pitchFamily="34" charset="0"/>
              </a:rPr>
              <a:t>{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>
                <a:latin typeface="Tahoma" pitchFamily="34" charset="0"/>
              </a:rPr>
              <a:t>    cout &lt;&lt; </a:t>
            </a:r>
            <a:r>
              <a:rPr kumimoji="1" lang="en-US" altLang="zh-CN" sz="2000">
                <a:solidFill>
                  <a:srgbClr val="FF0000"/>
                </a:solidFill>
                <a:latin typeface="Tahoma" pitchFamily="34" charset="0"/>
              </a:rPr>
              <a:t>*(score+i)</a:t>
            </a:r>
            <a:r>
              <a:rPr kumimoji="1" lang="en-US" altLang="zh-CN" sz="2000">
                <a:latin typeface="Tahoma" pitchFamily="34" charset="0"/>
              </a:rPr>
              <a:t> &lt;&lt; </a:t>
            </a:r>
            <a:r>
              <a:rPr kumimoji="1" lang="en-US" altLang="zh-CN" sz="2000">
                <a:latin typeface="Times New Roman"/>
              </a:rPr>
              <a:t>“</a:t>
            </a:r>
            <a:r>
              <a:rPr kumimoji="1" lang="en-US" altLang="zh-CN" sz="2000">
                <a:latin typeface="Tahoma" pitchFamily="34" charset="0"/>
              </a:rPr>
              <a:t> </a:t>
            </a:r>
            <a:r>
              <a:rPr kumimoji="1" lang="en-US" altLang="zh-CN" sz="2000">
                <a:latin typeface="Times New Roman"/>
              </a:rPr>
              <a:t>”</a:t>
            </a:r>
            <a:r>
              <a:rPr kumimoji="1" lang="en-US" altLang="zh-CN" sz="2000">
                <a:latin typeface="Tahoma" pitchFamily="34" charset="0"/>
              </a:rPr>
              <a:t>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>
                <a:latin typeface="Tahoma" pitchFamily="34" charset="0"/>
              </a:rPr>
              <a:t>}</a:t>
            </a:r>
          </a:p>
        </p:txBody>
      </p:sp>
      <p:sp>
        <p:nvSpPr>
          <p:cNvPr id="394257" name="Rectangle 17"/>
          <p:cNvSpPr>
            <a:spLocks noChangeArrowheads="1"/>
          </p:cNvSpPr>
          <p:nvPr/>
        </p:nvSpPr>
        <p:spPr bwMode="auto">
          <a:xfrm>
            <a:off x="5364163" y="3213100"/>
            <a:ext cx="29813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400">
                <a:latin typeface="Tahoma" pitchFamily="34" charset="0"/>
              </a:rPr>
              <a:t>运行屏幕显示：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ahoma" pitchFamily="34" charset="0"/>
              </a:rPr>
              <a:t>50 60 70 80 90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ahoma" pitchFamily="34" charset="0"/>
              </a:rPr>
              <a:t>50 60 70 80 90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4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4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D873-B854-41E7-9688-B39A90A384A1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通过指针引用数组的元素 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825" y="1781175"/>
            <a:ext cx="8064500" cy="4340225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zh-CN" altLang="zh-CN">
                <a:solidFill>
                  <a:srgbClr val="FF0000"/>
                </a:solidFill>
              </a:rPr>
              <a:t>①</a:t>
            </a:r>
            <a:r>
              <a:rPr lang="zh-CN" altLang="en-US">
                <a:solidFill>
                  <a:srgbClr val="FF0000"/>
                </a:solidFill>
                <a:latin typeface="Courier New" pitchFamily="49" charset="0"/>
              </a:rPr>
              <a:t>下标法： </a:t>
            </a:r>
            <a:r>
              <a:rPr lang="en-US" altLang="zh-CN">
                <a:solidFill>
                  <a:srgbClr val="FF0000"/>
                </a:solidFill>
                <a:latin typeface="Courier New" pitchFamily="49" charset="0"/>
              </a:rPr>
              <a:t>a[i]</a:t>
            </a:r>
          </a:p>
          <a:p>
            <a:pPr marL="609600" indent="-609600">
              <a:buFontTx/>
              <a:buNone/>
            </a:pPr>
            <a:r>
              <a:rPr lang="zh-CN" altLang="zh-CN">
                <a:solidFill>
                  <a:srgbClr val="FF0000"/>
                </a:solidFill>
              </a:rPr>
              <a:t>②</a:t>
            </a:r>
            <a:r>
              <a:rPr lang="zh-CN" altLang="en-US">
                <a:solidFill>
                  <a:srgbClr val="FF0000"/>
                </a:solidFill>
                <a:latin typeface="Courier New" pitchFamily="49" charset="0"/>
              </a:rPr>
              <a:t>指针法： *</a:t>
            </a:r>
            <a:r>
              <a:rPr lang="en-US" altLang="zh-CN">
                <a:solidFill>
                  <a:srgbClr val="FF0000"/>
                </a:solidFill>
                <a:latin typeface="Courier New" pitchFamily="49" charset="0"/>
              </a:rPr>
              <a:t>(a+i)</a:t>
            </a:r>
          </a:p>
        </p:txBody>
      </p:sp>
      <p:grpSp>
        <p:nvGrpSpPr>
          <p:cNvPr id="395276" name="Group 12"/>
          <p:cNvGrpSpPr>
            <a:grpSpLocks/>
          </p:cNvGrpSpPr>
          <p:nvPr/>
        </p:nvGrpSpPr>
        <p:grpSpPr bwMode="auto">
          <a:xfrm>
            <a:off x="144463" y="3573463"/>
            <a:ext cx="8820150" cy="1152525"/>
            <a:chOff x="2160" y="11112"/>
            <a:chExt cx="7200" cy="1248"/>
          </a:xfrm>
        </p:grpSpPr>
        <p:sp>
          <p:nvSpPr>
            <p:cNvPr id="395277" name="Rectangle 13"/>
            <p:cNvSpPr>
              <a:spLocks noChangeArrowheads="1"/>
            </p:cNvSpPr>
            <p:nvPr/>
          </p:nvSpPr>
          <p:spPr bwMode="auto">
            <a:xfrm>
              <a:off x="5246" y="11721"/>
              <a:ext cx="1390" cy="639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latin typeface="Courier New" pitchFamily="49" charset="0"/>
                </a:rPr>
                <a:t>score[2]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latin typeface="Courier New" pitchFamily="49" charset="0"/>
                </a:rPr>
                <a:t>*(score+2)</a:t>
              </a:r>
            </a:p>
            <a:p>
              <a:pPr algn="l">
                <a:spcBef>
                  <a:spcPct val="0"/>
                </a:spcBef>
                <a:buFontTx/>
                <a:buNone/>
              </a:pPr>
              <a:endParaRPr kumimoji="1" lang="en-US" altLang="zh-CN" sz="2000">
                <a:latin typeface="Tahoma" pitchFamily="34" charset="0"/>
              </a:endParaRPr>
            </a:p>
          </p:txBody>
        </p:sp>
        <p:sp>
          <p:nvSpPr>
            <p:cNvPr id="395278" name="Rectangle 14"/>
            <p:cNvSpPr>
              <a:spLocks noChangeArrowheads="1"/>
            </p:cNvSpPr>
            <p:nvPr/>
          </p:nvSpPr>
          <p:spPr bwMode="auto">
            <a:xfrm>
              <a:off x="2464" y="11721"/>
              <a:ext cx="1391" cy="639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latin typeface="Courier New" pitchFamily="49" charset="0"/>
                </a:rPr>
                <a:t>score[0]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latin typeface="Courier New" pitchFamily="49" charset="0"/>
                </a:rPr>
                <a:t>*score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kumimoji="1" lang="en-US" altLang="zh-CN" sz="2000">
                <a:latin typeface="Courier New" pitchFamily="49" charset="0"/>
              </a:endParaRPr>
            </a:p>
            <a:p>
              <a:pPr algn="l">
                <a:spcBef>
                  <a:spcPct val="0"/>
                </a:spcBef>
                <a:buFontTx/>
                <a:buNone/>
              </a:pPr>
              <a:endParaRPr kumimoji="1" lang="en-US" altLang="zh-CN" sz="2000">
                <a:latin typeface="Tahoma" pitchFamily="34" charset="0"/>
              </a:endParaRPr>
            </a:p>
          </p:txBody>
        </p:sp>
        <p:sp>
          <p:nvSpPr>
            <p:cNvPr id="395279" name="Rectangle 15"/>
            <p:cNvSpPr>
              <a:spLocks noChangeArrowheads="1"/>
            </p:cNvSpPr>
            <p:nvPr/>
          </p:nvSpPr>
          <p:spPr bwMode="auto">
            <a:xfrm>
              <a:off x="3855" y="11721"/>
              <a:ext cx="1391" cy="639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latin typeface="Courier New" pitchFamily="49" charset="0"/>
                </a:rPr>
                <a:t>score[1]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latin typeface="Courier New" pitchFamily="49" charset="0"/>
                </a:rPr>
                <a:t>*(score+1)</a:t>
              </a:r>
              <a:endParaRPr kumimoji="1" lang="en-US" altLang="zh-CN" sz="2000">
                <a:latin typeface="Tahoma" pitchFamily="34" charset="0"/>
              </a:endParaRPr>
            </a:p>
          </p:txBody>
        </p:sp>
        <p:sp>
          <p:nvSpPr>
            <p:cNvPr id="395280" name="Rectangle 16"/>
            <p:cNvSpPr>
              <a:spLocks noChangeArrowheads="1"/>
            </p:cNvSpPr>
            <p:nvPr/>
          </p:nvSpPr>
          <p:spPr bwMode="auto">
            <a:xfrm>
              <a:off x="6579" y="11721"/>
              <a:ext cx="1390" cy="639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latin typeface="Courier New" pitchFamily="49" charset="0"/>
                </a:rPr>
                <a:t>score[3]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latin typeface="Courier New" pitchFamily="49" charset="0"/>
                </a:rPr>
                <a:t>*(score+3)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kumimoji="1" lang="en-US" altLang="zh-CN" sz="2000">
                <a:latin typeface="Courier New" pitchFamily="49" charset="0"/>
              </a:endParaRPr>
            </a:p>
            <a:p>
              <a:pPr algn="l">
                <a:spcBef>
                  <a:spcPct val="0"/>
                </a:spcBef>
                <a:buFontTx/>
                <a:buNone/>
              </a:pPr>
              <a:endParaRPr kumimoji="1" lang="en-US" altLang="zh-CN" sz="2000">
                <a:latin typeface="Tahoma" pitchFamily="34" charset="0"/>
              </a:endParaRPr>
            </a:p>
          </p:txBody>
        </p:sp>
        <p:sp>
          <p:nvSpPr>
            <p:cNvPr id="395281" name="Rectangle 17"/>
            <p:cNvSpPr>
              <a:spLocks noChangeArrowheads="1"/>
            </p:cNvSpPr>
            <p:nvPr/>
          </p:nvSpPr>
          <p:spPr bwMode="auto">
            <a:xfrm>
              <a:off x="7969" y="11721"/>
              <a:ext cx="1391" cy="639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latin typeface="Courier New" pitchFamily="49" charset="0"/>
                </a:rPr>
                <a:t>score[4]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latin typeface="Courier New" pitchFamily="49" charset="0"/>
                </a:rPr>
                <a:t>*(score+4)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kumimoji="1" lang="en-US" altLang="zh-CN" sz="2000">
                <a:latin typeface="Courier New" pitchFamily="49" charset="0"/>
              </a:endParaRPr>
            </a:p>
            <a:p>
              <a:pPr algn="l">
                <a:spcBef>
                  <a:spcPct val="0"/>
                </a:spcBef>
                <a:buFontTx/>
                <a:buNone/>
              </a:pPr>
              <a:endParaRPr kumimoji="1" lang="en-US" altLang="zh-CN" sz="2000">
                <a:latin typeface="Tahoma" pitchFamily="34" charset="0"/>
              </a:endParaRPr>
            </a:p>
          </p:txBody>
        </p:sp>
        <p:sp>
          <p:nvSpPr>
            <p:cNvPr id="395282" name="Line 18"/>
            <p:cNvSpPr>
              <a:spLocks noChangeShapeType="1"/>
            </p:cNvSpPr>
            <p:nvPr/>
          </p:nvSpPr>
          <p:spPr bwMode="auto">
            <a:xfrm>
              <a:off x="2464" y="11458"/>
              <a:ext cx="0" cy="2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283" name="Rectangle 19"/>
            <p:cNvSpPr>
              <a:spLocks noChangeArrowheads="1"/>
            </p:cNvSpPr>
            <p:nvPr/>
          </p:nvSpPr>
          <p:spPr bwMode="auto">
            <a:xfrm>
              <a:off x="2160" y="11112"/>
              <a:ext cx="637" cy="312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latin typeface="Courier New" pitchFamily="49" charset="0"/>
                </a:rPr>
                <a:t>score</a:t>
              </a:r>
              <a:endParaRPr kumimoji="1" lang="en-US" altLang="zh-CN" sz="2000">
                <a:latin typeface="Tahoma" pitchFamily="34" charset="0"/>
              </a:endParaRPr>
            </a:p>
          </p:txBody>
        </p:sp>
        <p:sp>
          <p:nvSpPr>
            <p:cNvPr id="395284" name="Line 20"/>
            <p:cNvSpPr>
              <a:spLocks noChangeShapeType="1"/>
            </p:cNvSpPr>
            <p:nvPr/>
          </p:nvSpPr>
          <p:spPr bwMode="auto">
            <a:xfrm>
              <a:off x="3859" y="11458"/>
              <a:ext cx="0" cy="2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285" name="Rectangle 21"/>
            <p:cNvSpPr>
              <a:spLocks noChangeArrowheads="1"/>
            </p:cNvSpPr>
            <p:nvPr/>
          </p:nvSpPr>
          <p:spPr bwMode="auto">
            <a:xfrm>
              <a:off x="3420" y="11112"/>
              <a:ext cx="1080" cy="312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latin typeface="Courier New" pitchFamily="49" charset="0"/>
                </a:rPr>
                <a:t>score+1</a:t>
              </a:r>
              <a:endParaRPr kumimoji="1" lang="en-US" altLang="zh-CN" sz="2000">
                <a:latin typeface="Tahoma" pitchFamily="34" charset="0"/>
              </a:endParaRPr>
            </a:p>
          </p:txBody>
        </p:sp>
        <p:sp>
          <p:nvSpPr>
            <p:cNvPr id="395286" name="Line 22"/>
            <p:cNvSpPr>
              <a:spLocks noChangeShapeType="1"/>
            </p:cNvSpPr>
            <p:nvPr/>
          </p:nvSpPr>
          <p:spPr bwMode="auto">
            <a:xfrm>
              <a:off x="5239" y="11458"/>
              <a:ext cx="0" cy="2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287" name="Rectangle 23"/>
            <p:cNvSpPr>
              <a:spLocks noChangeArrowheads="1"/>
            </p:cNvSpPr>
            <p:nvPr/>
          </p:nvSpPr>
          <p:spPr bwMode="auto">
            <a:xfrm>
              <a:off x="4868" y="11112"/>
              <a:ext cx="892" cy="312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latin typeface="Courier New" pitchFamily="49" charset="0"/>
                </a:rPr>
                <a:t>score+2</a:t>
              </a:r>
              <a:endParaRPr kumimoji="1" lang="en-US" altLang="zh-CN" sz="2000">
                <a:latin typeface="Tahoma" pitchFamily="34" charset="0"/>
              </a:endParaRPr>
            </a:p>
          </p:txBody>
        </p:sp>
        <p:sp>
          <p:nvSpPr>
            <p:cNvPr id="395288" name="Line 24"/>
            <p:cNvSpPr>
              <a:spLocks noChangeShapeType="1"/>
            </p:cNvSpPr>
            <p:nvPr/>
          </p:nvSpPr>
          <p:spPr bwMode="auto">
            <a:xfrm>
              <a:off x="6582" y="11458"/>
              <a:ext cx="0" cy="2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289" name="Rectangle 25"/>
            <p:cNvSpPr>
              <a:spLocks noChangeArrowheads="1"/>
            </p:cNvSpPr>
            <p:nvPr/>
          </p:nvSpPr>
          <p:spPr bwMode="auto">
            <a:xfrm>
              <a:off x="6120" y="11112"/>
              <a:ext cx="975" cy="312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latin typeface="Courier New" pitchFamily="49" charset="0"/>
                </a:rPr>
                <a:t>score+3</a:t>
              </a:r>
              <a:endParaRPr kumimoji="1" lang="en-US" altLang="zh-CN" sz="2000">
                <a:latin typeface="Tahoma" pitchFamily="34" charset="0"/>
              </a:endParaRPr>
            </a:p>
          </p:txBody>
        </p:sp>
        <p:sp>
          <p:nvSpPr>
            <p:cNvPr id="395290" name="Line 26"/>
            <p:cNvSpPr>
              <a:spLocks noChangeShapeType="1"/>
            </p:cNvSpPr>
            <p:nvPr/>
          </p:nvSpPr>
          <p:spPr bwMode="auto">
            <a:xfrm>
              <a:off x="7977" y="11443"/>
              <a:ext cx="0" cy="2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291" name="Rectangle 27"/>
            <p:cNvSpPr>
              <a:spLocks noChangeArrowheads="1"/>
            </p:cNvSpPr>
            <p:nvPr/>
          </p:nvSpPr>
          <p:spPr bwMode="auto">
            <a:xfrm>
              <a:off x="7530" y="11112"/>
              <a:ext cx="930" cy="297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latin typeface="Courier New" pitchFamily="49" charset="0"/>
                </a:rPr>
                <a:t>score+4</a:t>
              </a:r>
              <a:endParaRPr kumimoji="1" lang="en-US" altLang="zh-CN" sz="2000">
                <a:latin typeface="Tahom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3443-734B-4531-B30A-E9FB60C9B832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通过指针引用数组的元素 </a:t>
            </a:r>
          </a:p>
        </p:txBody>
      </p:sp>
      <p:sp>
        <p:nvSpPr>
          <p:cNvPr id="396291" name="Text Box 3"/>
          <p:cNvSpPr txBox="1">
            <a:spLocks noChangeArrowheads="1"/>
          </p:cNvSpPr>
          <p:nvPr/>
        </p:nvSpPr>
        <p:spPr bwMode="auto">
          <a:xfrm>
            <a:off x="539750" y="1557338"/>
            <a:ext cx="8064500" cy="46736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>
                <a:latin typeface="Tahoma" pitchFamily="34" charset="0"/>
              </a:rPr>
              <a:t>//</a:t>
            </a:r>
            <a:r>
              <a:rPr kumimoji="1" lang="zh-CN" altLang="en-US" sz="2000">
                <a:latin typeface="Tahoma" pitchFamily="34" charset="0"/>
              </a:rPr>
              <a:t>程序</a:t>
            </a:r>
            <a:r>
              <a:rPr kumimoji="1" lang="en-US" altLang="zh-CN" sz="2000">
                <a:latin typeface="Tahoma" pitchFamily="34" charset="0"/>
              </a:rPr>
              <a:t>08</a:t>
            </a:r>
          </a:p>
          <a:p>
            <a:pPr algn="l">
              <a:spcBef>
                <a:spcPct val="0"/>
              </a:spcBef>
              <a:buFontTx/>
              <a:buNone/>
            </a:pPr>
            <a:endParaRPr kumimoji="1" lang="en-US" altLang="zh-CN" sz="2000">
              <a:latin typeface="Tahoma" pitchFamily="34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>
                <a:latin typeface="Tahoma" pitchFamily="34" charset="0"/>
              </a:rPr>
              <a:t>float score[5] = { 50, 60, 70, 80,90 };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>
                <a:latin typeface="Tahoma" pitchFamily="34" charset="0"/>
              </a:rPr>
              <a:t>float* p = score;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>
                <a:latin typeface="Tahoma" pitchFamily="34" charset="0"/>
              </a:rPr>
              <a:t>int i</a:t>
            </a:r>
            <a:r>
              <a:rPr kumimoji="1" lang="zh-CN" altLang="en-US" sz="2000">
                <a:latin typeface="Tahoma" pitchFamily="34" charset="0"/>
              </a:rPr>
              <a:t>；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zh-CN" altLang="en-US" sz="2000">
                <a:latin typeface="Tahoma" pitchFamily="34" charset="0"/>
              </a:rPr>
              <a:t>	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>
                <a:latin typeface="Tahoma" pitchFamily="34" charset="0"/>
              </a:rPr>
              <a:t>for</a:t>
            </a:r>
            <a:r>
              <a:rPr kumimoji="1" lang="zh-CN" altLang="en-US" sz="2000">
                <a:latin typeface="Tahoma" pitchFamily="34" charset="0"/>
              </a:rPr>
              <a:t>（ </a:t>
            </a:r>
            <a:r>
              <a:rPr kumimoji="1" lang="en-US" altLang="zh-CN" sz="2000">
                <a:latin typeface="Tahoma" pitchFamily="34" charset="0"/>
              </a:rPr>
              <a:t>i = 0; i &lt; 5; i++ </a:t>
            </a:r>
            <a:r>
              <a:rPr kumimoji="1" lang="zh-CN" altLang="en-US" sz="2000">
                <a:latin typeface="Tahoma" pitchFamily="34" charset="0"/>
              </a:rPr>
              <a:t>）</a:t>
            </a:r>
            <a:r>
              <a:rPr kumimoji="1" lang="en-US" altLang="zh-CN" sz="2000">
                <a:latin typeface="Tahoma" pitchFamily="34" charset="0"/>
              </a:rPr>
              <a:t>//①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>
                <a:latin typeface="Tahoma" pitchFamily="34" charset="0"/>
              </a:rPr>
              <a:t>{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>
                <a:latin typeface="Tahoma" pitchFamily="34" charset="0"/>
              </a:rPr>
              <a:t>    cout &lt;&lt; </a:t>
            </a:r>
            <a:r>
              <a:rPr kumimoji="1" lang="en-US" altLang="zh-CN" sz="2000">
                <a:solidFill>
                  <a:srgbClr val="FF0000"/>
                </a:solidFill>
                <a:latin typeface="Tahoma" pitchFamily="34" charset="0"/>
              </a:rPr>
              <a:t>p[i]</a:t>
            </a:r>
            <a:r>
              <a:rPr kumimoji="1" lang="en-US" altLang="zh-CN" sz="2000">
                <a:latin typeface="Tahoma" pitchFamily="34" charset="0"/>
              </a:rPr>
              <a:t> &lt;&lt; </a:t>
            </a:r>
            <a:r>
              <a:rPr kumimoji="1" lang="en-US" altLang="zh-CN" sz="2000">
                <a:latin typeface="Times New Roman"/>
              </a:rPr>
              <a:t>“</a:t>
            </a:r>
            <a:r>
              <a:rPr kumimoji="1" lang="en-US" altLang="zh-CN" sz="2000">
                <a:latin typeface="Tahoma" pitchFamily="34" charset="0"/>
              </a:rPr>
              <a:t>  </a:t>
            </a:r>
            <a:r>
              <a:rPr kumimoji="1" lang="en-US" altLang="zh-CN" sz="2000">
                <a:latin typeface="Times New Roman"/>
              </a:rPr>
              <a:t>”</a:t>
            </a:r>
            <a:r>
              <a:rPr kumimoji="1" lang="en-US" altLang="zh-CN" sz="2000">
                <a:latin typeface="Tahoma" pitchFamily="34" charset="0"/>
              </a:rPr>
              <a:t>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>
                <a:latin typeface="Tahoma" pitchFamily="34" charset="0"/>
              </a:rPr>
              <a:t>}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>
                <a:latin typeface="Tahoma" pitchFamily="34" charset="0"/>
              </a:rPr>
              <a:t>cout &lt;&lt; endl;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>
                <a:latin typeface="Tahoma" pitchFamily="34" charset="0"/>
              </a:rPr>
              <a:t>for</a:t>
            </a:r>
            <a:r>
              <a:rPr kumimoji="1" lang="zh-CN" altLang="en-US" sz="2000">
                <a:latin typeface="Tahoma" pitchFamily="34" charset="0"/>
              </a:rPr>
              <a:t>（ </a:t>
            </a:r>
            <a:r>
              <a:rPr kumimoji="1" lang="en-US" altLang="zh-CN" sz="2000">
                <a:latin typeface="Tahoma" pitchFamily="34" charset="0"/>
              </a:rPr>
              <a:t>i = 0; i &lt; 5; i++ </a:t>
            </a:r>
            <a:r>
              <a:rPr kumimoji="1" lang="zh-CN" altLang="en-US" sz="2000">
                <a:latin typeface="Tahoma" pitchFamily="34" charset="0"/>
              </a:rPr>
              <a:t>）</a:t>
            </a:r>
            <a:r>
              <a:rPr kumimoji="1" lang="en-US" altLang="zh-CN" sz="2000">
                <a:latin typeface="Tahoma" pitchFamily="34" charset="0"/>
              </a:rPr>
              <a:t>//②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>
                <a:latin typeface="Tahoma" pitchFamily="34" charset="0"/>
              </a:rPr>
              <a:t>{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>
                <a:latin typeface="Tahoma" pitchFamily="34" charset="0"/>
              </a:rPr>
              <a:t>    cout &lt;&lt; </a:t>
            </a:r>
            <a:r>
              <a:rPr kumimoji="1" lang="en-US" altLang="zh-CN" sz="2000">
                <a:solidFill>
                  <a:srgbClr val="FF0000"/>
                </a:solidFill>
                <a:latin typeface="Tahoma" pitchFamily="34" charset="0"/>
              </a:rPr>
              <a:t>*(p+i)</a:t>
            </a:r>
            <a:r>
              <a:rPr kumimoji="1" lang="en-US" altLang="zh-CN" sz="2000">
                <a:latin typeface="Tahoma" pitchFamily="34" charset="0"/>
              </a:rPr>
              <a:t> &lt;&lt; </a:t>
            </a:r>
            <a:r>
              <a:rPr kumimoji="1" lang="en-US" altLang="zh-CN" sz="2000">
                <a:latin typeface="Times New Roman"/>
              </a:rPr>
              <a:t>“</a:t>
            </a:r>
            <a:r>
              <a:rPr kumimoji="1" lang="en-US" altLang="zh-CN" sz="2000">
                <a:latin typeface="Tahoma" pitchFamily="34" charset="0"/>
              </a:rPr>
              <a:t> </a:t>
            </a:r>
            <a:r>
              <a:rPr kumimoji="1" lang="en-US" altLang="zh-CN" sz="2000">
                <a:latin typeface="Times New Roman"/>
              </a:rPr>
              <a:t>”</a:t>
            </a:r>
            <a:r>
              <a:rPr kumimoji="1" lang="en-US" altLang="zh-CN" sz="2000">
                <a:latin typeface="Tahoma" pitchFamily="34" charset="0"/>
              </a:rPr>
              <a:t>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>
                <a:latin typeface="Tahoma" pitchFamily="34" charset="0"/>
              </a:rPr>
              <a:t>}</a:t>
            </a:r>
          </a:p>
        </p:txBody>
      </p:sp>
      <p:sp>
        <p:nvSpPr>
          <p:cNvPr id="396305" name="Rectangle 17"/>
          <p:cNvSpPr>
            <a:spLocks noChangeArrowheads="1"/>
          </p:cNvSpPr>
          <p:nvPr/>
        </p:nvSpPr>
        <p:spPr bwMode="auto">
          <a:xfrm>
            <a:off x="5364163" y="3213100"/>
            <a:ext cx="29813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400">
                <a:latin typeface="Tahoma" pitchFamily="34" charset="0"/>
              </a:rPr>
              <a:t>运行屏幕显示：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ahoma" pitchFamily="34" charset="0"/>
              </a:rPr>
              <a:t>50 60 70 80 90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ahoma" pitchFamily="34" charset="0"/>
              </a:rPr>
              <a:t>50 60 70 80 90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6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6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30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77F1-396F-405A-8C0E-329EBD666559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指针的算术运算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/>
              <a:t>指针的算术运算</a:t>
            </a:r>
          </a:p>
          <a:p>
            <a:pPr algn="ctr">
              <a:lnSpc>
                <a:spcPct val="130000"/>
              </a:lnSpc>
              <a:buFontTx/>
              <a:buNone/>
            </a:pPr>
            <a:r>
              <a:rPr lang="en-US" altLang="zh-CN"/>
              <a:t>p=p+n;</a:t>
            </a:r>
          </a:p>
          <a:p>
            <a:pPr lvl="1">
              <a:lnSpc>
                <a:spcPct val="130000"/>
              </a:lnSpc>
            </a:pPr>
            <a:r>
              <a:rPr lang="zh-CN" altLang="en-US"/>
              <a:t>指针的算术运算只有</a:t>
            </a:r>
            <a:r>
              <a:rPr lang="en-US" altLang="zh-CN"/>
              <a:t>+</a:t>
            </a:r>
            <a:r>
              <a:rPr lang="zh-CN" altLang="en-US"/>
              <a:t>、</a:t>
            </a:r>
            <a:r>
              <a:rPr lang="en-US" altLang="zh-CN"/>
              <a:t>-</a:t>
            </a:r>
            <a:r>
              <a:rPr lang="zh-CN" altLang="en-US"/>
              <a:t>、</a:t>
            </a:r>
            <a:r>
              <a:rPr lang="en-US" altLang="zh-CN"/>
              <a:t>++</a:t>
            </a:r>
            <a:r>
              <a:rPr lang="zh-CN" altLang="en-US"/>
              <a:t>、</a:t>
            </a:r>
            <a:r>
              <a:rPr lang="en-US" altLang="zh-CN"/>
              <a:t>--</a:t>
            </a:r>
          </a:p>
          <a:p>
            <a:pPr lvl="1">
              <a:lnSpc>
                <a:spcPct val="130000"/>
              </a:lnSpc>
            </a:pPr>
            <a:r>
              <a:rPr lang="zh-CN" altLang="en-US"/>
              <a:t>运算与指针的基类型密切相关</a:t>
            </a:r>
          </a:p>
          <a:p>
            <a:pPr lvl="1">
              <a:lnSpc>
                <a:spcPct val="130000"/>
              </a:lnSpc>
            </a:pPr>
            <a:r>
              <a:rPr lang="zh-CN" altLang="en-US"/>
              <a:t>指针加</a:t>
            </a:r>
            <a:r>
              <a:rPr lang="en-US" altLang="zh-CN"/>
              <a:t>n</a:t>
            </a:r>
            <a:r>
              <a:rPr lang="zh-CN" altLang="en-US"/>
              <a:t>：指针指向后面的第</a:t>
            </a:r>
            <a:r>
              <a:rPr lang="en-US" altLang="zh-CN"/>
              <a:t>n</a:t>
            </a:r>
            <a:r>
              <a:rPr lang="zh-CN" altLang="en-US"/>
              <a:t>个基类型元素</a:t>
            </a:r>
          </a:p>
          <a:p>
            <a:pPr lvl="1">
              <a:lnSpc>
                <a:spcPct val="130000"/>
              </a:lnSpc>
            </a:pPr>
            <a:r>
              <a:rPr lang="zh-CN" altLang="en-US"/>
              <a:t>指针减</a:t>
            </a:r>
            <a:r>
              <a:rPr lang="en-US" altLang="zh-CN"/>
              <a:t>n</a:t>
            </a:r>
            <a:r>
              <a:rPr lang="zh-CN" altLang="en-US"/>
              <a:t>：指针指向前面的第</a:t>
            </a:r>
            <a:r>
              <a:rPr lang="en-US" altLang="zh-CN"/>
              <a:t>n</a:t>
            </a:r>
            <a:r>
              <a:rPr lang="zh-CN" altLang="en-US"/>
              <a:t>个基类型元素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63FC-7A47-4E53-AEA5-6C1301DE2830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指针的关系运算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81125"/>
            <a:ext cx="8229600" cy="47847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000" dirty="0"/>
              <a:t>在某些情况下，两个指针可以相比较</a:t>
            </a:r>
            <a:r>
              <a:rPr lang="en-US" altLang="zh-CN" sz="2000" dirty="0"/>
              <a:t>( &gt;</a:t>
            </a:r>
            <a:r>
              <a:rPr lang="zh-CN" altLang="en-US" sz="2000" dirty="0"/>
              <a:t>、</a:t>
            </a:r>
            <a:r>
              <a:rPr lang="en-US" altLang="zh-CN" sz="2000" dirty="0"/>
              <a:t>&gt;=</a:t>
            </a:r>
            <a:r>
              <a:rPr lang="zh-CN" altLang="en-US" sz="2000" dirty="0"/>
              <a:t>、</a:t>
            </a:r>
            <a:r>
              <a:rPr lang="en-US" altLang="zh-CN" sz="2000" dirty="0"/>
              <a:t>&lt;</a:t>
            </a:r>
            <a:r>
              <a:rPr lang="zh-CN" altLang="en-US" sz="2000" dirty="0"/>
              <a:t>、</a:t>
            </a:r>
            <a:r>
              <a:rPr lang="en-US" altLang="zh-CN" sz="2000" dirty="0"/>
              <a:t>&lt;=</a:t>
            </a:r>
            <a:r>
              <a:rPr lang="zh-CN" altLang="en-US" sz="2000" dirty="0"/>
              <a:t>、</a:t>
            </a:r>
            <a:r>
              <a:rPr lang="en-US" altLang="zh-CN" sz="2000" dirty="0"/>
              <a:t>==</a:t>
            </a:r>
            <a:r>
              <a:rPr lang="zh-CN" altLang="en-US" sz="2000" dirty="0"/>
              <a:t>、</a:t>
            </a:r>
            <a:r>
              <a:rPr lang="en-US" altLang="zh-CN" sz="2000" dirty="0"/>
              <a:t>!=  )</a:t>
            </a:r>
            <a:r>
              <a:rPr lang="zh-CN" altLang="en-US" sz="2000" dirty="0"/>
              <a:t>，但要求这两个指针指向相同类型的数据。</a:t>
            </a:r>
          </a:p>
          <a:p>
            <a:pPr>
              <a:lnSpc>
                <a:spcPct val="130000"/>
              </a:lnSpc>
            </a:pPr>
            <a:r>
              <a:rPr lang="zh-CN" altLang="en-US" sz="2000" dirty="0"/>
              <a:t>例如，比较两个指向相同数据类型的指针，如果它们相等，就说明它们指向同一个地址（即同一个数据）。如： </a:t>
            </a:r>
            <a:br>
              <a:rPr lang="zh-CN" altLang="en-US" sz="2000" dirty="0"/>
            </a:br>
            <a:r>
              <a:rPr lang="zh-CN" altLang="en-US" sz="2000" dirty="0"/>
              <a:t>　 </a:t>
            </a:r>
            <a:r>
              <a:rPr lang="en-US" altLang="zh-CN" sz="2000" dirty="0"/>
              <a:t>if(p1==p2)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dirty="0"/>
              <a:t>             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“two </a:t>
            </a:r>
            <a:r>
              <a:rPr lang="en-US" altLang="zh-CN" sz="2000" dirty="0" err="1"/>
              <a:t>pointrs</a:t>
            </a:r>
            <a:r>
              <a:rPr lang="en-US" altLang="zh-CN" sz="2000" dirty="0"/>
              <a:t> are equal.”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 </a:t>
            </a:r>
            <a:r>
              <a:rPr lang="zh-CN" altLang="en-US" sz="2000" dirty="0"/>
              <a:t>　 </a:t>
            </a:r>
          </a:p>
          <a:p>
            <a:pPr>
              <a:lnSpc>
                <a:spcPct val="130000"/>
              </a:lnSpc>
            </a:pPr>
            <a:r>
              <a:rPr lang="zh-CN" altLang="en-US" sz="2000" dirty="0"/>
              <a:t>指向不同数据类型的指针之间进行关系运算是没有意义的。但是，一个指针可以和</a:t>
            </a:r>
            <a:r>
              <a:rPr lang="en-US" altLang="zh-CN" sz="2000" dirty="0"/>
              <a:t>NULL</a:t>
            </a:r>
            <a:r>
              <a:rPr lang="zh-CN" altLang="en-US" sz="2000" dirty="0"/>
              <a:t>（</a:t>
            </a:r>
            <a:r>
              <a:rPr lang="en-US" altLang="zh-CN" sz="2000" dirty="0"/>
              <a:t>0</a:t>
            </a:r>
            <a:r>
              <a:rPr lang="zh-CN" altLang="en-US" sz="2000" dirty="0"/>
              <a:t>）作相等或不等的关系运算，用来判断该指针是否为空。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zh-CN" altLang="en-US" sz="2000" dirty="0"/>
              <a:t>         </a:t>
            </a:r>
            <a:r>
              <a:rPr lang="en-US" altLang="zh-CN" sz="2000" dirty="0"/>
              <a:t>if(p1==NULL)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dirty="0"/>
              <a:t>             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“p1 is a null pointer.”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15072</TotalTime>
  <Words>2129</Words>
  <Application>Microsoft Office PowerPoint</Application>
  <PresentationFormat>全屏显示(4:3)</PresentationFormat>
  <Paragraphs>521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华文新魏</vt:lpstr>
      <vt:lpstr>隶书</vt:lpstr>
      <vt:lpstr>宋体</vt:lpstr>
      <vt:lpstr>Arial</vt:lpstr>
      <vt:lpstr>Courier New</vt:lpstr>
      <vt:lpstr>Tahoma</vt:lpstr>
      <vt:lpstr>Times New Roman</vt:lpstr>
      <vt:lpstr>默认设计模板</vt:lpstr>
      <vt:lpstr>数组与指针补充内容</vt:lpstr>
      <vt:lpstr>指针与数组 </vt:lpstr>
      <vt:lpstr>数组名 </vt:lpstr>
      <vt:lpstr>数组名 </vt:lpstr>
      <vt:lpstr>通过指针引用数组的元素 </vt:lpstr>
      <vt:lpstr>通过指针引用数组的元素 </vt:lpstr>
      <vt:lpstr>通过指针引用数组的元素 </vt:lpstr>
      <vt:lpstr>指针的算术运算</vt:lpstr>
      <vt:lpstr>指针的关系运算</vt:lpstr>
      <vt:lpstr>要注意的问题</vt:lpstr>
      <vt:lpstr>数组作函数参数 </vt:lpstr>
      <vt:lpstr>用数组名作函数参数</vt:lpstr>
      <vt:lpstr>用数组名作函数参数</vt:lpstr>
      <vt:lpstr>数组有什么不好的地方？</vt:lpstr>
      <vt:lpstr>使用new和delete</vt:lpstr>
      <vt:lpstr>也可仅动态分配一个变量</vt:lpstr>
      <vt:lpstr>new运算符的使用</vt:lpstr>
      <vt:lpstr>二维数组与指针</vt:lpstr>
      <vt:lpstr>PowerPoint 演示文稿</vt:lpstr>
      <vt:lpstr>例子</vt:lpstr>
      <vt:lpstr>二维动态分配空间</vt:lpstr>
      <vt:lpstr>二维动态分配空间</vt:lpstr>
      <vt:lpstr>字符串数组</vt:lpstr>
      <vt:lpstr>字符串数组</vt:lpstr>
      <vt:lpstr>字符串数组</vt:lpstr>
      <vt:lpstr>字符串数组</vt:lpstr>
      <vt:lpstr>string类</vt:lpstr>
      <vt:lpstr>注意</vt:lpstr>
      <vt:lpstr>注意</vt:lpstr>
      <vt:lpstr>注意</vt:lpstr>
    </vt:vector>
  </TitlesOfParts>
  <Company>abc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第12章  异常处理</dc:title>
  <dc:creator>jaj</dc:creator>
  <cp:lastModifiedBy>Administrator</cp:lastModifiedBy>
  <cp:revision>1071</cp:revision>
  <dcterms:created xsi:type="dcterms:W3CDTF">2007-01-19T03:15:30Z</dcterms:created>
  <dcterms:modified xsi:type="dcterms:W3CDTF">2017-06-16T02:18:39Z</dcterms:modified>
</cp:coreProperties>
</file>