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9" r:id="rId1"/>
  </p:sldMasterIdLst>
  <p:notesMasterIdLst>
    <p:notesMasterId r:id="rId11"/>
  </p:notesMasterIdLst>
  <p:sldIdLst>
    <p:sldId id="427" r:id="rId2"/>
    <p:sldId id="437" r:id="rId3"/>
    <p:sldId id="430" r:id="rId4"/>
    <p:sldId id="431" r:id="rId5"/>
    <p:sldId id="432" r:id="rId6"/>
    <p:sldId id="433" r:id="rId7"/>
    <p:sldId id="434" r:id="rId8"/>
    <p:sldId id="435" r:id="rId9"/>
    <p:sldId id="436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FF00FF"/>
    <a:srgbClr val="0000CC"/>
    <a:srgbClr val="A50021"/>
    <a:srgbClr val="006600"/>
    <a:srgbClr val="792B25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84908" autoAdjust="0"/>
  </p:normalViewPr>
  <p:slideViewPr>
    <p:cSldViewPr>
      <p:cViewPr varScale="1">
        <p:scale>
          <a:sx n="99" d="100"/>
          <a:sy n="99" d="100"/>
        </p:scale>
        <p:origin x="22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EBECF46-EC39-4726-A187-1815F594C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851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CF46-EC39-4726-A187-1815F594C68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67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162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7C3AC-1897-4968-B491-BE315BDF9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9234-84C0-4D8D-B8F1-B704A4714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99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CD595-F6C8-46DF-8025-4C8261DCE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9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A06D6-D460-45DB-A561-75F9B2531F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5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A60D1-07CF-44C3-A6CF-3AAA82288A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2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A0179-A4D3-4679-A44C-3CD25497B1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5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1FC4-E589-4CF0-A484-6DD52E4F3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0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B58A6-4C82-4EAF-8149-74F9B09E50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5C603-FA13-4492-9DC2-7B3550388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6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D8DE4-24A6-4ACB-92E5-B2EB789CB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2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图片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fld id="{72D9861B-B828-472A-8624-222C2F03A5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172.18.184.2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0" dirty="0" smtClean="0">
                <a:solidFill>
                  <a:srgbClr val="FF0000"/>
                </a:solidFill>
                <a:ea typeface="黑体" panose="02010609060101010101" pitchFamily="49" charset="-122"/>
              </a:rPr>
              <a:t>黄方军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0" dirty="0" smtClean="0">
                <a:ea typeface="黑体" panose="02010609060101010101" pitchFamily="49" charset="-122"/>
              </a:rPr>
              <a:t>中山大学数据科学与计算机学院</a:t>
            </a:r>
            <a:endParaRPr lang="en-US" altLang="zh-CN" sz="2800" b="0" dirty="0" smtClean="0">
              <a:ea typeface="黑体" panose="02010609060101010101" pitchFamily="49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5943600"/>
            <a:ext cx="4572000" cy="5334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524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38200" y="1752600"/>
            <a:ext cx="7620000" cy="10668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006600"/>
                </a:solidFill>
              </a:rPr>
              <a:t>Lecture Notes on</a:t>
            </a:r>
            <a:br>
              <a:rPr lang="en-US" altLang="zh-CN" sz="3600" dirty="0" smtClean="0">
                <a:solidFill>
                  <a:srgbClr val="006600"/>
                </a:solidFill>
              </a:rPr>
            </a:br>
            <a:r>
              <a:rPr lang="en-US" altLang="zh-CN" sz="3600" dirty="0" smtClean="0">
                <a:solidFill>
                  <a:srgbClr val="006600"/>
                </a:solidFill>
              </a:rPr>
              <a:t>C++ Multi-Paradigm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B63BE4-E537-4AFE-B7E6-49D6138C3516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856491" y="435334"/>
            <a:ext cx="6050105" cy="70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792B25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kern="0" smtClean="0"/>
              <a:t>教师介绍</a:t>
            </a:r>
            <a:endParaRPr lang="zh-CN" altLang="en-US" kern="0" smtClean="0"/>
          </a:p>
        </p:txBody>
      </p:sp>
      <p:sp>
        <p:nvSpPr>
          <p:cNvPr id="8" name="副标题 2"/>
          <p:cNvSpPr txBox="1">
            <a:spLocks/>
          </p:cNvSpPr>
          <p:nvPr/>
        </p:nvSpPr>
        <p:spPr bwMode="auto">
          <a:xfrm>
            <a:off x="1071121" y="1571246"/>
            <a:ext cx="6400394" cy="167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smtClean="0"/>
              <a:t>主讲：黄方军</a:t>
            </a:r>
            <a:endParaRPr lang="en-US" altLang="zh-CN" kern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kern="0" smtClean="0"/>
          </a:p>
          <a:p>
            <a:pPr eaLnBrk="1" hangingPunct="1"/>
            <a:endParaRPr lang="en-US" altLang="zh-CN" kern="0" smtClean="0"/>
          </a:p>
          <a:p>
            <a:pPr eaLnBrk="1" hangingPunct="1"/>
            <a:r>
              <a:rPr lang="en-US" altLang="zh-CN" kern="0" smtClean="0"/>
              <a:t> </a:t>
            </a:r>
          </a:p>
          <a:p>
            <a:pPr eaLnBrk="1" hangingPunct="1"/>
            <a:endParaRPr lang="en-US" altLang="zh-CN" kern="0" smtClean="0"/>
          </a:p>
          <a:p>
            <a:pPr eaLnBrk="1" hangingPunct="1"/>
            <a:endParaRPr lang="en-US" altLang="zh-CN" kern="0" smtClean="0"/>
          </a:p>
          <a:p>
            <a:pPr eaLnBrk="1" hangingPunct="1"/>
            <a:endParaRPr lang="en-US" altLang="zh-CN" kern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14881" y="2286001"/>
          <a:ext cx="6143245" cy="570994"/>
        </p:xfrm>
        <a:graphic>
          <a:graphicData uri="http://schemas.openxmlformats.org/drawingml/2006/table">
            <a:tbl>
              <a:tblPr/>
              <a:tblGrid>
                <a:gridCol w="3266004"/>
                <a:gridCol w="2877241"/>
              </a:tblGrid>
              <a:tr h="5709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huangfj@mail.sysu.edu.cn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实验中心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B502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副标题 2"/>
          <p:cNvSpPr txBox="1">
            <a:spLocks/>
          </p:cNvSpPr>
          <p:nvPr/>
        </p:nvSpPr>
        <p:spPr bwMode="auto">
          <a:xfrm>
            <a:off x="1174384" y="3245757"/>
            <a:ext cx="6400396" cy="5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6"/>
              <a:t>助教：江功发</a:t>
            </a:r>
            <a:endParaRPr lang="en-US" altLang="zh-CN" sz="2806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75625" y="3960511"/>
          <a:ext cx="6143245" cy="570994"/>
        </p:xfrm>
        <a:graphic>
          <a:graphicData uri="http://schemas.openxmlformats.org/drawingml/2006/table">
            <a:tbl>
              <a:tblPr/>
              <a:tblGrid>
                <a:gridCol w="3387492"/>
                <a:gridCol w="2755753"/>
              </a:tblGrid>
              <a:tr h="5709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jianggfa@mail2.sysu.edu.cn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实验中心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B502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副标题 2"/>
          <p:cNvSpPr txBox="1">
            <a:spLocks/>
          </p:cNvSpPr>
          <p:nvPr/>
        </p:nvSpPr>
        <p:spPr bwMode="auto">
          <a:xfrm>
            <a:off x="346242" y="5108573"/>
            <a:ext cx="8358377" cy="5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6"/>
              <a:t>课件：</a:t>
            </a:r>
            <a:r>
              <a:rPr lang="en-US" altLang="zh-CN" sz="2806">
                <a:hlinkClick r:id="rId2"/>
              </a:rPr>
              <a:t>ftp://172.18.184.29/</a:t>
            </a:r>
            <a:r>
              <a:rPr lang="zh-CN" altLang="en-US" sz="2806"/>
              <a:t>黄方军老师</a:t>
            </a:r>
            <a:r>
              <a:rPr lang="en-US" altLang="zh-CN" sz="2806"/>
              <a:t>/</a:t>
            </a:r>
            <a:r>
              <a:rPr lang="zh-CN" altLang="en-US" sz="2806"/>
              <a:t>资料下载</a:t>
            </a:r>
            <a:r>
              <a:rPr lang="en-US" altLang="zh-CN" sz="2806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5535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B63BE4-E537-4AFE-B7E6-49D6138C3516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Important Things You Must Know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775751"/>
            <a:ext cx="8540609" cy="3766129"/>
          </a:xfrm>
        </p:spPr>
        <p:txBody>
          <a:bodyPr/>
          <a:lstStyle/>
          <a:p>
            <a:pPr eaLnBrk="1" hangingPunct="1"/>
            <a:r>
              <a:rPr lang="en-US" altLang="zh-CN" sz="3061">
                <a:solidFill>
                  <a:srgbClr val="FF3300"/>
                </a:solidFill>
              </a:rPr>
              <a:t>Course Hour Arrangement</a:t>
            </a:r>
          </a:p>
          <a:p>
            <a:pPr lvl="1" eaLnBrk="1" hangingPunct="1"/>
            <a:r>
              <a:rPr lang="en-US" altLang="zh-CN" sz="3061"/>
              <a:t>36 Lecture hours and 36 laboratory practice hours</a:t>
            </a:r>
            <a:endParaRPr lang="zh-CN" altLang="en-US" sz="3061"/>
          </a:p>
          <a:p>
            <a:pPr eaLnBrk="1" hangingPunct="1"/>
            <a:r>
              <a:rPr lang="en-US" altLang="zh-CN" sz="3061">
                <a:solidFill>
                  <a:srgbClr val="FF3300"/>
                </a:solidFill>
              </a:rPr>
              <a:t>Assessment</a:t>
            </a:r>
          </a:p>
          <a:p>
            <a:pPr lvl="1" eaLnBrk="1" hangingPunct="1"/>
            <a:r>
              <a:rPr lang="en-US" altLang="zh-CN" sz="3061"/>
              <a:t>Final exam 60-80%; Class Performances, assignments and laboratory practices 20-40%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3061"/>
          </a:p>
        </p:txBody>
      </p:sp>
    </p:spTree>
    <p:extLst>
      <p:ext uri="{BB962C8B-B14F-4D97-AF65-F5344CB8AC3E}">
        <p14:creationId xmlns:p14="http://schemas.microsoft.com/office/powerpoint/2010/main" val="102471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013" y="791698"/>
            <a:ext cx="7791433" cy="702605"/>
          </a:xfrm>
        </p:spPr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014" y="1214881"/>
            <a:ext cx="7771185" cy="4401917"/>
          </a:xfrm>
        </p:spPr>
        <p:txBody>
          <a:bodyPr/>
          <a:lstStyle/>
          <a:p>
            <a:pPr marL="514313" indent="-514313" eaLnBrk="1" hangingPunct="1">
              <a:buFont typeface="Garamond" panose="02020404030301010803" pitchFamily="18" charset="0"/>
              <a:buAutoNum type="arabicPeriod"/>
            </a:pPr>
            <a:endParaRPr lang="en-US" altLang="zh-CN" smtClean="0">
              <a:ea typeface="楷体_GB2312" pitchFamily="49" charset="-122"/>
            </a:endParaRPr>
          </a:p>
          <a:p>
            <a:pPr marL="514313" indent="-514313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423">
                <a:ea typeface="楷体_GB2312" pitchFamily="49" charset="-122"/>
              </a:rPr>
              <a:t>自动作业提交系统，学生需熟悉系统，注册，刷题（等系统设置好了会在实验课讲解）</a:t>
            </a:r>
            <a:endParaRPr lang="en-US" altLang="zh-CN" sz="2423">
              <a:ea typeface="楷体_GB2312" pitchFamily="49" charset="-122"/>
            </a:endParaRPr>
          </a:p>
          <a:p>
            <a:pPr marL="514313" indent="-514313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423">
                <a:ea typeface="楷体_GB2312" pitchFamily="49" charset="-122"/>
              </a:rPr>
              <a:t>使用系统，要求按时交</a:t>
            </a:r>
            <a:endParaRPr lang="en-US" altLang="zh-CN" sz="2423">
              <a:ea typeface="楷体_GB2312" pitchFamily="49" charset="-122"/>
            </a:endParaRPr>
          </a:p>
          <a:p>
            <a:pPr marL="514313" indent="-514313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423">
                <a:ea typeface="楷体_GB2312" pitchFamily="49" charset="-122"/>
              </a:rPr>
              <a:t>系统会设定截止日期，补交有相应的罚分策略</a:t>
            </a:r>
            <a:endParaRPr lang="en-US" altLang="zh-CN" sz="2423">
              <a:ea typeface="楷体_GB2312" pitchFamily="49" charset="-122"/>
            </a:endParaRPr>
          </a:p>
          <a:p>
            <a:pPr marL="514313" indent="-514313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423">
                <a:ea typeface="楷体_GB2312" pitchFamily="49" charset="-122"/>
              </a:rPr>
              <a:t>通常给一个星期的时间做作业</a:t>
            </a:r>
            <a:endParaRPr lang="en-US" altLang="zh-CN" sz="2423">
              <a:ea typeface="楷体_GB2312" pitchFamily="49" charset="-122"/>
            </a:endParaRPr>
          </a:p>
          <a:p>
            <a:pPr marL="514313" indent="-514313" eaLnBrk="1" hangingPunct="1">
              <a:buFont typeface="Garamond" panose="02020404030301010803" pitchFamily="18" charset="0"/>
              <a:buAutoNum type="arabicPeriod"/>
            </a:pPr>
            <a:r>
              <a:rPr lang="zh-CN" altLang="en-US" sz="2423">
                <a:ea typeface="楷体_GB2312" pitchFamily="49" charset="-122"/>
              </a:rPr>
              <a:t>有相应的作弊系统检测是否抄袭。作业要独立完成，期末机试测试学生的上机解决问题能力</a:t>
            </a:r>
            <a:endParaRPr lang="en-US" altLang="zh-CN" sz="2423">
              <a:ea typeface="楷体_GB2312" pitchFamily="49" charset="-122"/>
            </a:endParaRPr>
          </a:p>
          <a:p>
            <a:pPr marL="514313" indent="-514313" eaLnBrk="1" hangingPunct="1">
              <a:buFont typeface="Garamond" panose="02020404030301010803" pitchFamily="18" charset="0"/>
              <a:buAutoNum type="arabicPeriod"/>
            </a:pPr>
            <a:endParaRPr lang="en-US" altLang="zh-CN" sz="2423">
              <a:ea typeface="楷体_GB2312" pitchFamily="49" charset="-122"/>
            </a:endParaRPr>
          </a:p>
          <a:p>
            <a:pPr marL="514313" indent="-514313" eaLnBrk="1" hangingPunct="1">
              <a:buNone/>
            </a:pPr>
            <a:r>
              <a:rPr lang="en-US" altLang="zh-CN" sz="2423">
                <a:ea typeface="楷体_GB2312" pitchFamily="49" charset="-122"/>
              </a:rPr>
              <a:t>      Practice makes perfect!!! </a:t>
            </a:r>
            <a:r>
              <a:rPr lang="zh-CN" altLang="en-US" sz="2423">
                <a:ea typeface="楷体_GB2312" pitchFamily="49" charset="-122"/>
              </a:rPr>
              <a:t>大家加油！！！</a:t>
            </a:r>
            <a:endParaRPr lang="en-US" altLang="zh-CN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6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880" y="220705"/>
            <a:ext cx="7793459" cy="700581"/>
          </a:xfrm>
        </p:spPr>
        <p:txBody>
          <a:bodyPr/>
          <a:lstStyle/>
          <a:p>
            <a:pPr eaLnBrk="1" hangingPunct="1"/>
            <a:r>
              <a:rPr lang="zh-CN" altLang="en-US" smtClean="0"/>
              <a:t>学习方法：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120" y="1214881"/>
            <a:ext cx="7716515" cy="259579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预习</a:t>
            </a:r>
            <a:r>
              <a:rPr lang="zh-CN" altLang="en-US" smtClean="0">
                <a:ea typeface="楷体_GB2312" pitchFamily="49" charset="-122"/>
              </a:rPr>
              <a:t>：通常两周一章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作业</a:t>
            </a:r>
            <a:r>
              <a:rPr lang="zh-CN" altLang="en-US" smtClean="0">
                <a:ea typeface="楷体_GB2312" pitchFamily="49" charset="-122"/>
              </a:rPr>
              <a:t>：认真，及时完成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反馈</a:t>
            </a:r>
            <a:r>
              <a:rPr lang="zh-CN" altLang="en-US" smtClean="0">
                <a:ea typeface="楷体_GB2312" pitchFamily="49" charset="-122"/>
              </a:rPr>
              <a:t>：有问题及时向老师和助教反映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互助</a:t>
            </a:r>
            <a:r>
              <a:rPr lang="zh-CN" altLang="en-US" smtClean="0">
                <a:ea typeface="楷体_GB2312" pitchFamily="49" charset="-122"/>
              </a:rPr>
              <a:t>，鼓励大家讨论，但不互抄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课本：英文原版教科书一定要读</a:t>
            </a:r>
            <a:endParaRPr lang="en-US" altLang="zh-CN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D0E644-09E9-46DC-98B8-B98E36EEFB62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Books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23436"/>
            <a:ext cx="8540609" cy="1366740"/>
          </a:xfrm>
        </p:spPr>
        <p:txBody>
          <a:bodyPr/>
          <a:lstStyle/>
          <a:p>
            <a:pPr eaLnBrk="1" hangingPunct="1"/>
            <a:r>
              <a:rPr lang="en-US" altLang="zh-CN" sz="2551"/>
              <a:t>Richard Johnsonbaugh,Martin Kalin, Object-Oriented Programming in C++ (C++</a:t>
            </a:r>
            <a:r>
              <a:rPr lang="zh-CN" altLang="en-US" sz="2551"/>
              <a:t>面向对象程序设计（第</a:t>
            </a:r>
            <a:r>
              <a:rPr lang="en-US" altLang="zh-CN" sz="2551"/>
              <a:t>2</a:t>
            </a:r>
            <a:r>
              <a:rPr lang="zh-CN" altLang="en-US" sz="2551"/>
              <a:t>版）（英文影印版）</a:t>
            </a:r>
            <a:r>
              <a:rPr lang="en-US" altLang="zh-CN" sz="2551"/>
              <a:t>),</a:t>
            </a:r>
            <a:r>
              <a:rPr lang="zh-CN" altLang="en-US" sz="2551"/>
              <a:t>清华大学出版社</a:t>
            </a:r>
            <a:r>
              <a:rPr lang="en-US" altLang="zh-CN" sz="2551"/>
              <a:t>,2005.8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551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2" y="2784103"/>
            <a:ext cx="2595795" cy="37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76" y="2790176"/>
            <a:ext cx="2628191" cy="37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85" y="2790176"/>
            <a:ext cx="2646414" cy="37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96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176B90-2171-4072-9EF1-4F025BA2E3B4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Useful References</a:t>
            </a:r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5126" y="1409262"/>
            <a:ext cx="8540609" cy="5315102"/>
          </a:xfrm>
        </p:spPr>
        <p:txBody>
          <a:bodyPr/>
          <a:lstStyle/>
          <a:p>
            <a:pPr eaLnBrk="1" hangingPunct="1"/>
            <a:r>
              <a:rPr lang="en-US" altLang="zh-CN" sz="2300" dirty="0" smtClean="0"/>
              <a:t>Comprehensive Features of C++</a:t>
            </a:r>
          </a:p>
          <a:p>
            <a:pPr lvl="1" eaLnBrk="1" hangingPunct="1"/>
            <a:r>
              <a:rPr lang="en-US" altLang="zh-CN" sz="2300" dirty="0"/>
              <a:t>[</a:t>
            </a:r>
            <a:r>
              <a:rPr lang="zh-CN" altLang="en-US" sz="2300" dirty="0"/>
              <a:t>美</a:t>
            </a:r>
            <a:r>
              <a:rPr lang="en-US" altLang="zh-CN" sz="2300" dirty="0"/>
              <a:t>] Stanley </a:t>
            </a:r>
            <a:r>
              <a:rPr lang="en-US" altLang="zh-CN" sz="2300" dirty="0" err="1"/>
              <a:t>B.Lippman,Josée</a:t>
            </a:r>
            <a:r>
              <a:rPr lang="en-US" altLang="zh-CN" sz="2300" dirty="0"/>
              <a:t> </a:t>
            </a:r>
            <a:r>
              <a:rPr lang="en-US" altLang="zh-CN" sz="2300" dirty="0" err="1"/>
              <a:t>LaJoie,Barbara</a:t>
            </a:r>
            <a:r>
              <a:rPr lang="en-US" altLang="zh-CN" sz="2300" dirty="0"/>
              <a:t> </a:t>
            </a:r>
            <a:r>
              <a:rPr lang="en-US" altLang="zh-CN" sz="2300" dirty="0" err="1"/>
              <a:t>E.Moo</a:t>
            </a:r>
            <a:r>
              <a:rPr lang="en-US" altLang="zh-CN" sz="2300" dirty="0"/>
              <a:t>, 《C++ Primer》 (4th Edition), </a:t>
            </a:r>
            <a:r>
              <a:rPr lang="zh-CN" altLang="en-US" sz="2300" dirty="0"/>
              <a:t>人民邮电出版社</a:t>
            </a:r>
            <a:r>
              <a:rPr lang="en-US" altLang="zh-CN" sz="2300" dirty="0"/>
              <a:t>,2006-11 </a:t>
            </a:r>
            <a:endParaRPr lang="zh-CN" altLang="en-US" sz="2300" dirty="0"/>
          </a:p>
          <a:p>
            <a:pPr lvl="1" eaLnBrk="1" hangingPunct="1"/>
            <a:r>
              <a:rPr lang="en-US" altLang="zh-CN" sz="2300" dirty="0"/>
              <a:t>[</a:t>
            </a:r>
            <a:r>
              <a:rPr lang="zh-CN" altLang="en-US" sz="2300" dirty="0"/>
              <a:t>美</a:t>
            </a:r>
            <a:r>
              <a:rPr lang="en-US" altLang="zh-CN" sz="2300" dirty="0"/>
              <a:t>] </a:t>
            </a:r>
            <a:r>
              <a:rPr lang="en-US" altLang="zh-CN" sz="2300" dirty="0" err="1"/>
              <a:t>Bjarne</a:t>
            </a:r>
            <a:r>
              <a:rPr lang="en-US" altLang="zh-CN" sz="2300" dirty="0"/>
              <a:t> </a:t>
            </a:r>
            <a:r>
              <a:rPr lang="en-US" altLang="zh-CN" sz="2300" dirty="0" err="1"/>
              <a:t>Stroustrup</a:t>
            </a:r>
            <a:r>
              <a:rPr lang="zh-CN" altLang="en-US" sz="2300" dirty="0"/>
              <a:t>，</a:t>
            </a:r>
            <a:r>
              <a:rPr lang="en-US" altLang="zh-CN" sz="2300" dirty="0"/>
              <a:t>《The C++ Programming Language》</a:t>
            </a:r>
            <a:r>
              <a:rPr lang="zh-CN" altLang="en-US" sz="2300" dirty="0"/>
              <a:t>（特别版），高等教育出版社，</a:t>
            </a:r>
            <a:r>
              <a:rPr lang="en-US" altLang="zh-CN" sz="2300" dirty="0"/>
              <a:t>2001-8</a:t>
            </a:r>
            <a:endParaRPr lang="zh-CN" altLang="en-US" sz="2300" dirty="0"/>
          </a:p>
          <a:p>
            <a:pPr lvl="1" eaLnBrk="1" hangingPunct="1"/>
            <a:r>
              <a:rPr lang="en-US" altLang="zh-CN" sz="2300" dirty="0"/>
              <a:t>[</a:t>
            </a:r>
            <a:r>
              <a:rPr lang="zh-CN" altLang="en-US" sz="2300" dirty="0"/>
              <a:t>美</a:t>
            </a:r>
            <a:r>
              <a:rPr lang="en-US" altLang="zh-CN" sz="2300" dirty="0"/>
              <a:t>]</a:t>
            </a:r>
            <a:r>
              <a:rPr lang="en-US" altLang="zh-CN" sz="2300" dirty="0" err="1"/>
              <a:t>Bjarne</a:t>
            </a:r>
            <a:r>
              <a:rPr lang="en-US" altLang="zh-CN" sz="2300" dirty="0"/>
              <a:t> </a:t>
            </a:r>
            <a:r>
              <a:rPr lang="en-US" altLang="zh-CN" sz="2300" dirty="0" err="1"/>
              <a:t>Stroustrup</a:t>
            </a:r>
            <a:r>
              <a:rPr lang="zh-CN" altLang="en-US" sz="2300" dirty="0"/>
              <a:t>著，</a:t>
            </a:r>
            <a:r>
              <a:rPr lang="en-US" altLang="zh-CN" sz="2300" dirty="0"/>
              <a:t>《C++</a:t>
            </a:r>
            <a:r>
              <a:rPr lang="zh-CN" altLang="en-US" sz="2300" dirty="0"/>
              <a:t>语言的设计和演化（英文版）</a:t>
            </a:r>
            <a:r>
              <a:rPr lang="en-US" altLang="zh-CN" sz="2300" dirty="0"/>
              <a:t>》</a:t>
            </a:r>
            <a:r>
              <a:rPr lang="zh-CN" altLang="en-US" sz="2300" dirty="0"/>
              <a:t>，机械工业出版社，</a:t>
            </a:r>
            <a:r>
              <a:rPr lang="en-US" altLang="zh-CN" sz="2300" dirty="0"/>
              <a:t>2002</a:t>
            </a:r>
            <a:r>
              <a:rPr lang="zh-CN" altLang="en-US" sz="2300" dirty="0"/>
              <a:t>年</a:t>
            </a:r>
          </a:p>
          <a:p>
            <a:pPr lvl="1" eaLnBrk="1" hangingPunct="1"/>
            <a:r>
              <a:rPr lang="en-US" altLang="zh-CN" sz="2300" dirty="0"/>
              <a:t>[</a:t>
            </a:r>
            <a:r>
              <a:rPr lang="zh-CN" altLang="en-US" sz="2300" dirty="0"/>
              <a:t>美</a:t>
            </a:r>
            <a:r>
              <a:rPr lang="en-US" altLang="zh-CN" sz="2300" dirty="0"/>
              <a:t>]Bruce </a:t>
            </a:r>
            <a:r>
              <a:rPr lang="en-US" altLang="zh-CN" sz="2300" dirty="0" err="1"/>
              <a:t>Eckel</a:t>
            </a:r>
            <a:r>
              <a:rPr lang="zh-CN" altLang="en-US" sz="2300" dirty="0"/>
              <a:t>著，</a:t>
            </a:r>
            <a:r>
              <a:rPr lang="en-US" altLang="zh-CN" sz="2300" dirty="0"/>
              <a:t>《Thinking in C++, Volume 1》</a:t>
            </a:r>
            <a:r>
              <a:rPr lang="zh-CN" altLang="en-US" sz="2300" dirty="0"/>
              <a:t>（</a:t>
            </a:r>
            <a:r>
              <a:rPr lang="en-US" altLang="zh-CN" sz="2300" dirty="0"/>
              <a:t>Second Edition</a:t>
            </a:r>
            <a:r>
              <a:rPr lang="zh-CN" altLang="en-US" sz="2300" dirty="0"/>
              <a:t>）， 机械工业出版社，</a:t>
            </a:r>
            <a:r>
              <a:rPr lang="en-US" altLang="zh-CN" sz="2300" dirty="0"/>
              <a:t>2002</a:t>
            </a:r>
            <a:r>
              <a:rPr lang="zh-CN" altLang="en-US" sz="2300" dirty="0"/>
              <a:t>年</a:t>
            </a:r>
            <a:r>
              <a:rPr lang="en-US" altLang="zh-CN" sz="2300" dirty="0"/>
              <a:t>1</a:t>
            </a:r>
            <a:r>
              <a:rPr lang="zh-CN" altLang="en-US" sz="2300" dirty="0"/>
              <a:t>月</a:t>
            </a:r>
          </a:p>
          <a:p>
            <a:pPr lvl="1" eaLnBrk="1" hangingPunct="1"/>
            <a:r>
              <a:rPr lang="en-US" altLang="zh-CN" sz="2300" dirty="0"/>
              <a:t>[</a:t>
            </a:r>
            <a:r>
              <a:rPr lang="zh-CN" altLang="en-US" sz="2300" dirty="0"/>
              <a:t>美</a:t>
            </a:r>
            <a:r>
              <a:rPr lang="en-US" altLang="zh-CN" sz="2300" dirty="0"/>
              <a:t>]Bruce </a:t>
            </a:r>
            <a:r>
              <a:rPr lang="en-US" altLang="zh-CN" sz="2300" dirty="0" err="1"/>
              <a:t>Eckel</a:t>
            </a:r>
            <a:r>
              <a:rPr lang="zh-CN" altLang="en-US" sz="2300" dirty="0"/>
              <a:t>著，</a:t>
            </a:r>
            <a:r>
              <a:rPr lang="en-US" altLang="zh-CN" sz="2300" dirty="0"/>
              <a:t>《Thinking in C++, Volume 2》</a:t>
            </a:r>
            <a:r>
              <a:rPr lang="zh-CN" altLang="en-US" sz="2300" dirty="0"/>
              <a:t>（</a:t>
            </a:r>
            <a:r>
              <a:rPr lang="en-US" altLang="zh-CN" sz="2300" dirty="0"/>
              <a:t>Second Edition</a:t>
            </a:r>
            <a:r>
              <a:rPr lang="zh-CN" altLang="en-US" sz="2300" dirty="0"/>
              <a:t>）， 机械工业出版社，</a:t>
            </a:r>
            <a:r>
              <a:rPr lang="en-US" altLang="zh-CN" sz="2300" dirty="0"/>
              <a:t>2004</a:t>
            </a:r>
            <a:r>
              <a:rPr lang="zh-CN" altLang="en-US" sz="2300" dirty="0"/>
              <a:t>年</a:t>
            </a:r>
            <a:r>
              <a:rPr lang="en-US" altLang="zh-CN" sz="2300" dirty="0"/>
              <a:t>2</a:t>
            </a:r>
            <a:r>
              <a:rPr lang="zh-CN" altLang="en-US" sz="2300" dirty="0"/>
              <a:t>月</a:t>
            </a:r>
          </a:p>
          <a:p>
            <a:pPr lvl="1" eaLnBrk="1" hangingPunct="1"/>
            <a:r>
              <a:rPr lang="en-US" altLang="zh-CN" sz="2300" dirty="0"/>
              <a:t>[</a:t>
            </a:r>
            <a:r>
              <a:rPr lang="zh-CN" altLang="en-US" sz="2300" dirty="0"/>
              <a:t>中</a:t>
            </a:r>
            <a:r>
              <a:rPr lang="en-US" altLang="zh-CN" sz="2300" dirty="0"/>
              <a:t>]</a:t>
            </a:r>
            <a:r>
              <a:rPr lang="zh-CN" altLang="en-US" sz="2300" dirty="0"/>
              <a:t>钱能著，</a:t>
            </a:r>
            <a:r>
              <a:rPr lang="en-US" altLang="zh-CN" sz="2300" dirty="0"/>
              <a:t>C++</a:t>
            </a:r>
            <a:r>
              <a:rPr lang="zh-CN" altLang="en-US" sz="2300" dirty="0"/>
              <a:t>程序设计教程，清华大学出版社，</a:t>
            </a:r>
            <a:r>
              <a:rPr lang="en-US" altLang="zh-CN" sz="2300" dirty="0"/>
              <a:t>2005</a:t>
            </a:r>
            <a:r>
              <a:rPr lang="zh-CN" altLang="en-US" sz="2300" dirty="0"/>
              <a:t>年第二版</a:t>
            </a:r>
          </a:p>
        </p:txBody>
      </p:sp>
    </p:spTree>
    <p:extLst>
      <p:ext uri="{BB962C8B-B14F-4D97-AF65-F5344CB8AC3E}">
        <p14:creationId xmlns:p14="http://schemas.microsoft.com/office/powerpoint/2010/main" val="372376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794006-AB4A-4342-B3F9-D54F1B189CAD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Useful References</a:t>
            </a:r>
          </a:p>
        </p:txBody>
      </p:sp>
      <p:sp>
        <p:nvSpPr>
          <p:cNvPr id="102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5126" y="1500378"/>
            <a:ext cx="8540609" cy="470563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C++ Generic Programming</a:t>
            </a:r>
          </a:p>
          <a:p>
            <a:pPr lvl="1" eaLnBrk="1" hangingPunct="1"/>
            <a:r>
              <a:rPr lang="en-US" altLang="zh-CN" dirty="0" smtClean="0"/>
              <a:t>[</a:t>
            </a:r>
            <a:r>
              <a:rPr lang="zh-CN" altLang="en-US" dirty="0" smtClean="0"/>
              <a:t>美</a:t>
            </a:r>
            <a:r>
              <a:rPr lang="en-US" altLang="zh-CN" dirty="0" smtClean="0"/>
              <a:t>]David </a:t>
            </a:r>
            <a:r>
              <a:rPr lang="en-US" altLang="zh-CN" dirty="0" err="1" smtClean="0"/>
              <a:t>Vandevoored,Nicolai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M.Josuttis</a:t>
            </a:r>
            <a:r>
              <a:rPr lang="zh-CN" altLang="en-US" dirty="0" smtClean="0"/>
              <a:t>著，</a:t>
            </a:r>
            <a:r>
              <a:rPr lang="en-US" altLang="zh-CN" dirty="0" smtClean="0"/>
              <a:t>《C++ Templates: The Complete Guide》</a:t>
            </a:r>
            <a:r>
              <a:rPr lang="zh-CN" altLang="en-US" dirty="0" smtClean="0"/>
              <a:t>，中国电力出版社，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</a:p>
          <a:p>
            <a:pPr eaLnBrk="1" hangingPunct="1"/>
            <a:r>
              <a:rPr lang="en-US" altLang="zh-CN" dirty="0" smtClean="0"/>
              <a:t>C++ STL</a:t>
            </a:r>
          </a:p>
          <a:p>
            <a:pPr lvl="1" eaLnBrk="1" hangingPunct="1"/>
            <a:r>
              <a:rPr lang="en-US" altLang="zh-CN" dirty="0" smtClean="0"/>
              <a:t>[</a:t>
            </a:r>
            <a:r>
              <a:rPr lang="zh-CN" altLang="en-US" dirty="0" smtClean="0"/>
              <a:t>美</a:t>
            </a:r>
            <a:r>
              <a:rPr lang="en-US" altLang="zh-CN" dirty="0" smtClean="0"/>
              <a:t>]Nicolai M. </a:t>
            </a:r>
            <a:r>
              <a:rPr lang="en-US" altLang="zh-CN" dirty="0" err="1" smtClean="0"/>
              <a:t>Josuttis</a:t>
            </a:r>
            <a:r>
              <a:rPr lang="en-US" altLang="zh-CN" dirty="0" smtClean="0"/>
              <a:t>, 《The C++ Standard Library: A Tutorial and Reference》</a:t>
            </a:r>
            <a:r>
              <a:rPr lang="zh-CN" altLang="en-US" dirty="0" smtClean="0"/>
              <a:t>，华中科技大学出版社，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</a:p>
          <a:p>
            <a:pPr lvl="1" eaLnBrk="1" hangingPunct="1"/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台湾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侯捷著，</a:t>
            </a:r>
            <a:r>
              <a:rPr kumimoji="1" lang="en-US" altLang="zh-CN" dirty="0" smtClean="0"/>
              <a:t>《STL</a:t>
            </a:r>
            <a:r>
              <a:rPr kumimoji="1" lang="zh-CN" altLang="en-US" dirty="0" smtClean="0"/>
              <a:t>源码剖析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，华中科技大学出版社，</a:t>
            </a:r>
            <a:r>
              <a:rPr kumimoji="1" lang="en-US" altLang="zh-CN" dirty="0" smtClean="0"/>
              <a:t>2002</a:t>
            </a:r>
            <a:r>
              <a:rPr kumimoji="1" lang="zh-CN" altLang="en-US" dirty="0" smtClean="0"/>
              <a:t>年６月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828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6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175E0C-F99B-4CA7-B094-542654F35A52}" type="slidenum">
              <a:rPr lang="zh-CN" altLang="en-US" sz="1403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3">
              <a:ea typeface="黑体" panose="02010609060101010101" pitchFamily="49" charset="-122"/>
            </a:endParaRPr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Useful References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5126" y="1500378"/>
            <a:ext cx="8540609" cy="4193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Design pattern.</a:t>
            </a:r>
            <a:endParaRPr lang="zh-CN" altLang="en-US" dirty="0" smtClean="0"/>
          </a:p>
          <a:p>
            <a:pPr lvl="1" eaLnBrk="1" hangingPunct="1"/>
            <a:r>
              <a:rPr lang="en-US" altLang="en-US" dirty="0" smtClean="0"/>
              <a:t>[美] Erich Gamma, Richard Helm, Ralph Johnson, John </a:t>
            </a:r>
            <a:r>
              <a:rPr lang="en-US" altLang="en-US" dirty="0" err="1" smtClean="0"/>
              <a:t>Vlissides</a:t>
            </a:r>
            <a:r>
              <a:rPr lang="en-US" altLang="zh-CN" dirty="0" smtClean="0"/>
              <a:t>.</a:t>
            </a:r>
            <a:r>
              <a:rPr lang="en-US" altLang="en-US" dirty="0" smtClean="0"/>
              <a:t> </a:t>
            </a:r>
            <a:r>
              <a:rPr lang="en-US" altLang="zh-CN" dirty="0" smtClean="0"/>
              <a:t>&lt;&lt;</a:t>
            </a:r>
            <a:r>
              <a:rPr lang="en-US" altLang="en-US" dirty="0" smtClean="0"/>
              <a:t>Design Patterns: Elements of Reusable Object-Oriented Software</a:t>
            </a:r>
            <a:r>
              <a:rPr lang="en-US" altLang="zh-CN" dirty="0" smtClean="0"/>
              <a:t>&gt;&gt;</a:t>
            </a:r>
            <a:r>
              <a:rPr lang="en-US" altLang="en-US" dirty="0" smtClean="0"/>
              <a:t>，机械工业出版社，2002年3月</a:t>
            </a:r>
            <a:r>
              <a:rPr lang="zh-CN" altLang="en-US" dirty="0" smtClean="0"/>
              <a:t>（有中文翻译版）</a:t>
            </a:r>
          </a:p>
          <a:p>
            <a:pPr lvl="1" eaLnBrk="1" hangingPunct="1"/>
            <a:r>
              <a:rPr lang="en-US" altLang="en-US" dirty="0" smtClean="0"/>
              <a:t>[美] Elisabeth </a:t>
            </a:r>
            <a:r>
              <a:rPr lang="en-US" altLang="en-US" dirty="0" err="1" smtClean="0"/>
              <a:t>Freeman,Eric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Freeman,Bert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Bates,Kathy</a:t>
            </a:r>
            <a:r>
              <a:rPr lang="en-US" altLang="en-US" dirty="0" smtClean="0"/>
              <a:t> Sierra. Head First Design Patterns ,</a:t>
            </a:r>
            <a:r>
              <a:rPr lang="en-US" altLang="en-US" dirty="0" err="1" smtClean="0"/>
              <a:t>东南大学出版社</a:t>
            </a:r>
            <a:r>
              <a:rPr lang="en-US" altLang="en-US" dirty="0" smtClean="0"/>
              <a:t> ,2005年10月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[</a:t>
            </a:r>
            <a:r>
              <a:rPr lang="zh-CN" altLang="en-US" dirty="0" smtClean="0"/>
              <a:t>中</a:t>
            </a:r>
            <a:r>
              <a:rPr lang="en-US" altLang="zh-CN" dirty="0" smtClean="0"/>
              <a:t>]</a:t>
            </a:r>
            <a:r>
              <a:rPr lang="zh-CN" altLang="en-US" dirty="0" smtClean="0"/>
              <a:t>阎宏</a:t>
            </a:r>
            <a:r>
              <a:rPr lang="en-US" altLang="zh-CN" dirty="0" smtClean="0"/>
              <a:t>,Java</a:t>
            </a:r>
            <a:r>
              <a:rPr lang="zh-CN" altLang="en-US" dirty="0" smtClean="0"/>
              <a:t>与模式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电子工业出版社</a:t>
            </a:r>
            <a:r>
              <a:rPr lang="en-US" altLang="zh-CN" dirty="0" smtClean="0"/>
              <a:t>,2002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807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35715</TotalTime>
  <Words>554</Words>
  <Application>Microsoft Office PowerPoint</Application>
  <PresentationFormat>全屏显示(4:3)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楷体_GB2312</vt:lpstr>
      <vt:lpstr>宋体</vt:lpstr>
      <vt:lpstr>Arial</vt:lpstr>
      <vt:lpstr>Garamond</vt:lpstr>
      <vt:lpstr>Tahoma</vt:lpstr>
      <vt:lpstr>Times New Roman</vt:lpstr>
      <vt:lpstr>Wingdings</vt:lpstr>
      <vt:lpstr>中大模板</vt:lpstr>
      <vt:lpstr>Lecture Notes on C++ Multi-Paradigm Programming</vt:lpstr>
      <vt:lpstr>PowerPoint 演示文稿</vt:lpstr>
      <vt:lpstr>Important Things You Must Know</vt:lpstr>
      <vt:lpstr>作业</vt:lpstr>
      <vt:lpstr>学习方法：</vt:lpstr>
      <vt:lpstr>Books</vt:lpstr>
      <vt:lpstr>Useful References</vt:lpstr>
      <vt:lpstr>Useful References</vt:lpstr>
      <vt:lpstr>Useful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FangjunHuang</dc:creator>
  <cp:lastModifiedBy>Administrator</cp:lastModifiedBy>
  <cp:revision>2228</cp:revision>
  <cp:lastPrinted>1601-01-01T00:00:00Z</cp:lastPrinted>
  <dcterms:created xsi:type="dcterms:W3CDTF">1601-01-01T00:00:00Z</dcterms:created>
  <dcterms:modified xsi:type="dcterms:W3CDTF">2017-03-10T03:20:31Z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