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9" r:id="rId1"/>
  </p:sldMasterIdLst>
  <p:notesMasterIdLst>
    <p:notesMasterId r:id="rId160"/>
  </p:notesMasterIdLst>
  <p:sldIdLst>
    <p:sldId id="427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518" r:id="rId53"/>
    <p:sldId id="519" r:id="rId54"/>
    <p:sldId id="520" r:id="rId55"/>
    <p:sldId id="521" r:id="rId56"/>
    <p:sldId id="522" r:id="rId57"/>
    <p:sldId id="523" r:id="rId58"/>
    <p:sldId id="524" r:id="rId59"/>
    <p:sldId id="525" r:id="rId60"/>
    <p:sldId id="526" r:id="rId61"/>
    <p:sldId id="527" r:id="rId62"/>
    <p:sldId id="528" r:id="rId63"/>
    <p:sldId id="529" r:id="rId64"/>
    <p:sldId id="633" r:id="rId65"/>
    <p:sldId id="639" r:id="rId66"/>
    <p:sldId id="634" r:id="rId67"/>
    <p:sldId id="635" r:id="rId68"/>
    <p:sldId id="636" r:id="rId69"/>
    <p:sldId id="637" r:id="rId70"/>
    <p:sldId id="638" r:id="rId71"/>
    <p:sldId id="630" r:id="rId72"/>
    <p:sldId id="631" r:id="rId73"/>
    <p:sldId id="632" r:id="rId74"/>
    <p:sldId id="530" r:id="rId75"/>
    <p:sldId id="531" r:id="rId76"/>
    <p:sldId id="532" r:id="rId77"/>
    <p:sldId id="534" r:id="rId78"/>
    <p:sldId id="535" r:id="rId79"/>
    <p:sldId id="536" r:id="rId80"/>
    <p:sldId id="625" r:id="rId81"/>
    <p:sldId id="626" r:id="rId82"/>
    <p:sldId id="627" r:id="rId83"/>
    <p:sldId id="537" r:id="rId84"/>
    <p:sldId id="538" r:id="rId85"/>
    <p:sldId id="539" r:id="rId86"/>
    <p:sldId id="540" r:id="rId87"/>
    <p:sldId id="541" r:id="rId88"/>
    <p:sldId id="542" r:id="rId89"/>
    <p:sldId id="543" r:id="rId90"/>
    <p:sldId id="544" r:id="rId91"/>
    <p:sldId id="545" r:id="rId92"/>
    <p:sldId id="546" r:id="rId93"/>
    <p:sldId id="547" r:id="rId94"/>
    <p:sldId id="548" r:id="rId95"/>
    <p:sldId id="549" r:id="rId96"/>
    <p:sldId id="550" r:id="rId97"/>
    <p:sldId id="551" r:id="rId98"/>
    <p:sldId id="552" r:id="rId99"/>
    <p:sldId id="553" r:id="rId100"/>
    <p:sldId id="554" r:id="rId101"/>
    <p:sldId id="555" r:id="rId102"/>
    <p:sldId id="556" r:id="rId103"/>
    <p:sldId id="557" r:id="rId104"/>
    <p:sldId id="558" r:id="rId105"/>
    <p:sldId id="559" r:id="rId106"/>
    <p:sldId id="560" r:id="rId107"/>
    <p:sldId id="561" r:id="rId108"/>
    <p:sldId id="629" r:id="rId109"/>
    <p:sldId id="562" r:id="rId110"/>
    <p:sldId id="563" r:id="rId111"/>
    <p:sldId id="564" r:id="rId112"/>
    <p:sldId id="565" r:id="rId113"/>
    <p:sldId id="566" r:id="rId114"/>
    <p:sldId id="567" r:id="rId115"/>
    <p:sldId id="568" r:id="rId116"/>
    <p:sldId id="569" r:id="rId117"/>
    <p:sldId id="570" r:id="rId118"/>
    <p:sldId id="571" r:id="rId119"/>
    <p:sldId id="572" r:id="rId120"/>
    <p:sldId id="573" r:id="rId121"/>
    <p:sldId id="574" r:id="rId122"/>
    <p:sldId id="576" r:id="rId123"/>
    <p:sldId id="577" r:id="rId124"/>
    <p:sldId id="579" r:id="rId125"/>
    <p:sldId id="580" r:id="rId126"/>
    <p:sldId id="581" r:id="rId127"/>
    <p:sldId id="582" r:id="rId128"/>
    <p:sldId id="584" r:id="rId129"/>
    <p:sldId id="585" r:id="rId130"/>
    <p:sldId id="587" r:id="rId131"/>
    <p:sldId id="589" r:id="rId132"/>
    <p:sldId id="590" r:id="rId133"/>
    <p:sldId id="591" r:id="rId134"/>
    <p:sldId id="594" r:id="rId135"/>
    <p:sldId id="595" r:id="rId136"/>
    <p:sldId id="596" r:id="rId137"/>
    <p:sldId id="599" r:id="rId138"/>
    <p:sldId id="600" r:id="rId139"/>
    <p:sldId id="601" r:id="rId140"/>
    <p:sldId id="602" r:id="rId141"/>
    <p:sldId id="603" r:id="rId142"/>
    <p:sldId id="604" r:id="rId143"/>
    <p:sldId id="605" r:id="rId144"/>
    <p:sldId id="606" r:id="rId145"/>
    <p:sldId id="607" r:id="rId146"/>
    <p:sldId id="608" r:id="rId147"/>
    <p:sldId id="610" r:id="rId148"/>
    <p:sldId id="611" r:id="rId149"/>
    <p:sldId id="613" r:id="rId150"/>
    <p:sldId id="615" r:id="rId151"/>
    <p:sldId id="616" r:id="rId152"/>
    <p:sldId id="617" r:id="rId153"/>
    <p:sldId id="618" r:id="rId154"/>
    <p:sldId id="619" r:id="rId155"/>
    <p:sldId id="620" r:id="rId156"/>
    <p:sldId id="621" r:id="rId157"/>
    <p:sldId id="622" r:id="rId158"/>
    <p:sldId id="623" r:id="rId1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  <a:srgbClr val="FF00FF"/>
    <a:srgbClr val="0000CC"/>
    <a:srgbClr val="A50021"/>
    <a:srgbClr val="006600"/>
    <a:srgbClr val="792B25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84908" autoAdjust="0"/>
  </p:normalViewPr>
  <p:slideViewPr>
    <p:cSldViewPr>
      <p:cViewPr varScale="1">
        <p:scale>
          <a:sx n="99" d="100"/>
          <a:sy n="99" d="100"/>
        </p:scale>
        <p:origin x="22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EBECF46-EC39-4726-A187-1815F594C6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851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CF46-EC39-4726-A187-1815F594C68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671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93C20-5A4E-4A28-A040-3FD2477C67C7}" type="slidenum">
              <a:rPr lang="zh-CN" altLang="en-US"/>
              <a:pPr/>
              <a:t>81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84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88101-0FF0-49F8-B485-FAD7AA5AF6F0}" type="slidenum">
              <a:rPr lang="zh-CN" altLang="en-US"/>
              <a:pPr/>
              <a:t>82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39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B61B49-8E33-498E-8CD8-D2F136550394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02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B5DDF-C53A-40A8-95BA-18213D8D2F4C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其他语句，如：</a:t>
            </a:r>
            <a:r>
              <a:rPr lang="en-US" altLang="zh-CN" smtClean="0"/>
              <a:t>try, catch…</a:t>
            </a:r>
          </a:p>
        </p:txBody>
      </p:sp>
    </p:spTree>
    <p:extLst>
      <p:ext uri="{BB962C8B-B14F-4D97-AF65-F5344CB8AC3E}">
        <p14:creationId xmlns:p14="http://schemas.microsoft.com/office/powerpoint/2010/main" val="41323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E2993-C46E-4F66-B3CD-80FA9976F80C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#include&lt;iostream.h&gt;</a:t>
            </a:r>
          </a:p>
          <a:p>
            <a:pPr eaLnBrk="1" hangingPunct="1"/>
            <a:r>
              <a:rPr lang="zh-CN" altLang="en-US" smtClean="0"/>
              <a:t>等价于</a:t>
            </a:r>
          </a:p>
          <a:p>
            <a:pPr eaLnBrk="1" hangingPunct="1"/>
            <a:r>
              <a:rPr lang="en-US" altLang="zh-CN" smtClean="0"/>
              <a:t>#include&lt;iostream&gt;</a:t>
            </a:r>
          </a:p>
          <a:p>
            <a:pPr eaLnBrk="1" hangingPunct="1"/>
            <a:r>
              <a:rPr lang="en-US" altLang="zh-CN" smtClean="0"/>
              <a:t>using namespace std;</a:t>
            </a:r>
          </a:p>
        </p:txBody>
      </p:sp>
    </p:spTree>
    <p:extLst>
      <p:ext uri="{BB962C8B-B14F-4D97-AF65-F5344CB8AC3E}">
        <p14:creationId xmlns:p14="http://schemas.microsoft.com/office/powerpoint/2010/main" val="120866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6265F-357B-47DA-B6B2-EE81ADD0EE80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7413" y="739775"/>
            <a:ext cx="4870450" cy="365283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0285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51B511-E842-4C92-AF83-0DC2CED57F88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7413" y="739775"/>
            <a:ext cx="4870450" cy="365283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2114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D96EB-83BC-42A3-9C26-394C89B92B25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7413" y="739775"/>
            <a:ext cx="4870450" cy="365283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0267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34C8A-2B0D-4DEC-BF04-0BA9C9FCB8FC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7413" y="739775"/>
            <a:ext cx="4870450" cy="365283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381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E5E6B-873F-4708-8BB7-56FDCF150F89}" type="slidenum">
              <a:rPr lang="zh-CN" altLang="en-US"/>
              <a:pPr/>
              <a:t>80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37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162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7C3AC-1897-4968-B491-BE315BDF94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05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9234-84C0-4D8D-B8F1-B704A4714D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99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96" y="6019733"/>
            <a:ext cx="2290049" cy="47582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373CF-5536-42BB-AC92-2792496E61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8001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97" y="562895"/>
            <a:ext cx="8540609" cy="7005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5746" y="1844595"/>
            <a:ext cx="4173114" cy="25694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3240" y="1844595"/>
            <a:ext cx="4173115" cy="11865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3240" y="3225508"/>
            <a:ext cx="4173115" cy="11885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96" y="6019733"/>
            <a:ext cx="2290049" cy="47582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FD5C4-F837-43FF-B5B5-CC43881685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9325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96" y="562895"/>
            <a:ext cx="8544659" cy="38511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96" y="6019733"/>
            <a:ext cx="2290049" cy="47582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2A829-A759-49F7-A812-56EE670925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567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97" y="562895"/>
            <a:ext cx="8540609" cy="7005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5746" y="1844595"/>
            <a:ext cx="8540609" cy="2569471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96" y="6019733"/>
            <a:ext cx="2290049" cy="47582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97E9C-41E6-4D29-B9FE-C1C881DBD9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4529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CD595-F6C8-46DF-8025-4C8261DCE0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95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DA06D6-D460-45DB-A561-75F9B2531F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15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A60D1-07CF-44C3-A6CF-3AAA82288A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20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A0179-A4D3-4679-A44C-3CD25497B1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58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11FC4-E589-4CF0-A484-6DD52E4F36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02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B58A6-4C82-4EAF-8149-74F9B09E50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4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5C603-FA13-4492-9DC2-7B3550388A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65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D8DE4-24A6-4ACB-92E5-B2EB789CB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29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图片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fld id="{72D9861B-B828-472A-8624-222C2F03A5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3" r:id="rId12"/>
    <p:sldLayoutId id="2147484334" r:id="rId13"/>
    <p:sldLayoutId id="2147484335" r:id="rId14"/>
    <p:sldLayoutId id="2147484336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2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wmf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w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wmf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wmf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w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76200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0" dirty="0" smtClean="0">
                <a:solidFill>
                  <a:srgbClr val="FF0000"/>
                </a:solidFill>
                <a:ea typeface="黑体" panose="02010609060101010101" pitchFamily="49" charset="-122"/>
              </a:rPr>
              <a:t>黄方军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0" dirty="0" smtClean="0">
                <a:ea typeface="黑体" panose="02010609060101010101" pitchFamily="49" charset="-122"/>
              </a:rPr>
              <a:t>中山大学数据科学与计算机学院</a:t>
            </a:r>
            <a:endParaRPr lang="en-US" altLang="zh-CN" sz="2800" b="0" dirty="0" smtClean="0">
              <a:ea typeface="黑体" panose="02010609060101010101" pitchFamily="49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5943600"/>
            <a:ext cx="4572000" cy="5334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日</a:t>
            </a:r>
            <a:endParaRPr lang="zh-CN" altLang="en-US" sz="2800" dirty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15240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38200" y="1752600"/>
            <a:ext cx="7620000" cy="10668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rgbClr val="006600"/>
                </a:solidFill>
              </a:rPr>
              <a:t>Lecture Notes on</a:t>
            </a:r>
            <a:br>
              <a:rPr lang="en-US" altLang="zh-CN" sz="3600" dirty="0" smtClean="0">
                <a:solidFill>
                  <a:srgbClr val="006600"/>
                </a:solidFill>
              </a:rPr>
            </a:br>
            <a:r>
              <a:rPr lang="en-US" altLang="zh-CN" sz="3600" dirty="0" smtClean="0">
                <a:solidFill>
                  <a:srgbClr val="006600"/>
                </a:solidFill>
              </a:rPr>
              <a:t>C++ Multi-Paradigm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A3B6B7-6D43-4A92-B1C1-9AD3758DAF07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331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Agenda</a:t>
            </a:r>
          </a:p>
        </p:txBody>
      </p:sp>
      <p:sp>
        <p:nvSpPr>
          <p:cNvPr id="1331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498353" y="2154389"/>
            <a:ext cx="7206266" cy="1544924"/>
          </a:xfrm>
        </p:spPr>
        <p:txBody>
          <a:bodyPr/>
          <a:lstStyle/>
          <a:p>
            <a:pPr eaLnBrk="1" hangingPunct="1"/>
            <a:r>
              <a:rPr lang="en-US" altLang="zh-CN" smtClean="0"/>
              <a:t>Overview of C++</a:t>
            </a: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History Notes of C++</a:t>
            </a:r>
          </a:p>
          <a:p>
            <a:pPr eaLnBrk="1" hangingPunct="1"/>
            <a:r>
              <a:rPr lang="en-US" altLang="zh-CN" smtClean="0"/>
              <a:t>C++’ Extensions in Procedural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153924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3444F2-9563-46E7-B509-8993223C29AB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100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869" y="123514"/>
            <a:ext cx="8548709" cy="518349"/>
          </a:xfrm>
          <a:noFill/>
        </p:spPr>
        <p:txBody>
          <a:bodyPr/>
          <a:lstStyle/>
          <a:p>
            <a:pPr eaLnBrk="1" hangingPunct="1"/>
            <a:r>
              <a:rPr lang="en-GB" altLang="zh-CN" smtClean="0"/>
              <a:t>Call by Value</a:t>
            </a:r>
            <a:endParaRPr lang="en-US" altLang="zh-CN" smtClean="0"/>
          </a:p>
        </p:txBody>
      </p:sp>
      <p:sp>
        <p:nvSpPr>
          <p:cNvPr id="97284" name="Text Box 3"/>
          <p:cNvSpPr txBox="1">
            <a:spLocks noChangeArrowheads="1"/>
          </p:cNvSpPr>
          <p:nvPr/>
        </p:nvSpPr>
        <p:spPr bwMode="auto">
          <a:xfrm>
            <a:off x="5878775" y="4202772"/>
            <a:ext cx="184725" cy="40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zh-CN" altLang="en-US" sz="2041">
              <a:solidFill>
                <a:schemeClr val="tx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85877" y="1374841"/>
            <a:ext cx="2626714" cy="4626669"/>
            <a:chOff x="2997" y="806"/>
            <a:chExt cx="1655" cy="2914"/>
          </a:xfrm>
        </p:grpSpPr>
        <p:sp>
          <p:nvSpPr>
            <p:cNvPr id="97317" name="Freeform 5"/>
            <p:cNvSpPr>
              <a:spLocks/>
            </p:cNvSpPr>
            <p:nvPr/>
          </p:nvSpPr>
          <p:spPr bwMode="auto">
            <a:xfrm>
              <a:off x="3429" y="3364"/>
              <a:ext cx="1211" cy="356"/>
            </a:xfrm>
            <a:custGeom>
              <a:avLst/>
              <a:gdLst>
                <a:gd name="T0" fmla="*/ 0 w 1211"/>
                <a:gd name="T1" fmla="*/ 29 h 456"/>
                <a:gd name="T2" fmla="*/ 500 w 1211"/>
                <a:gd name="T3" fmla="*/ 7 h 456"/>
                <a:gd name="T4" fmla="*/ 1089 w 1211"/>
                <a:gd name="T5" fmla="*/ 72 h 456"/>
                <a:gd name="T6" fmla="*/ 1211 w 1211"/>
                <a:gd name="T7" fmla="*/ 59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8" name="Freeform 6"/>
            <p:cNvSpPr>
              <a:spLocks/>
            </p:cNvSpPr>
            <p:nvPr/>
          </p:nvSpPr>
          <p:spPr bwMode="auto">
            <a:xfrm>
              <a:off x="3430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9" name="Rectangle 7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7" tIns="45718" rIns="91437" bIns="45718" anchor="ctr"/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041">
                <a:solidFill>
                  <a:schemeClr val="tx1"/>
                </a:solidFill>
              </a:endParaRPr>
            </a:p>
          </p:txBody>
        </p:sp>
        <p:sp>
          <p:nvSpPr>
            <p:cNvPr id="97320" name="Line 8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1" name="Line 9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2" name="Line 10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3" name="Line 11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4" name="Line 12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5" name="Line 13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6" name="Line 14"/>
            <p:cNvSpPr>
              <a:spLocks noChangeShapeType="1"/>
            </p:cNvSpPr>
            <p:nvPr/>
          </p:nvSpPr>
          <p:spPr bwMode="auto">
            <a:xfrm>
              <a:off x="3429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7" name="Line 15"/>
            <p:cNvSpPr>
              <a:spLocks noChangeShapeType="1"/>
            </p:cNvSpPr>
            <p:nvPr/>
          </p:nvSpPr>
          <p:spPr bwMode="auto">
            <a:xfrm>
              <a:off x="4640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8" name="Text Box 16"/>
            <p:cNvSpPr txBox="1">
              <a:spLocks noChangeArrowheads="1"/>
            </p:cNvSpPr>
            <p:nvPr/>
          </p:nvSpPr>
          <p:spPr bwMode="auto">
            <a:xfrm>
              <a:off x="3917" y="860"/>
              <a:ext cx="31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…...</a:t>
              </a:r>
            </a:p>
          </p:txBody>
        </p:sp>
        <p:sp>
          <p:nvSpPr>
            <p:cNvPr id="97329" name="Text Box 17"/>
            <p:cNvSpPr txBox="1">
              <a:spLocks noChangeArrowheads="1"/>
            </p:cNvSpPr>
            <p:nvPr/>
          </p:nvSpPr>
          <p:spPr bwMode="auto">
            <a:xfrm>
              <a:off x="3915" y="3066"/>
              <a:ext cx="31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…...</a:t>
              </a:r>
            </a:p>
          </p:txBody>
        </p:sp>
        <p:sp>
          <p:nvSpPr>
            <p:cNvPr id="97330" name="Line 18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31" name="Text Box 19"/>
            <p:cNvSpPr txBox="1">
              <a:spLocks noChangeArrowheads="1"/>
            </p:cNvSpPr>
            <p:nvPr/>
          </p:nvSpPr>
          <p:spPr bwMode="auto">
            <a:xfrm>
              <a:off x="3015" y="1130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2000</a:t>
              </a:r>
            </a:p>
          </p:txBody>
        </p:sp>
        <p:sp>
          <p:nvSpPr>
            <p:cNvPr id="97332" name="Text Box 20"/>
            <p:cNvSpPr txBox="1">
              <a:spLocks noChangeArrowheads="1"/>
            </p:cNvSpPr>
            <p:nvPr/>
          </p:nvSpPr>
          <p:spPr bwMode="auto">
            <a:xfrm>
              <a:off x="3017" y="2102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2010</a:t>
              </a:r>
              <a:endParaRPr kumimoji="1" lang="en-US" altLang="zh-CN" sz="2041">
                <a:solidFill>
                  <a:srgbClr val="336600"/>
                </a:solidFill>
              </a:endParaRPr>
            </a:p>
          </p:txBody>
        </p:sp>
        <p:sp>
          <p:nvSpPr>
            <p:cNvPr id="97333" name="Text Box 21"/>
            <p:cNvSpPr txBox="1">
              <a:spLocks noChangeArrowheads="1"/>
            </p:cNvSpPr>
            <p:nvPr/>
          </p:nvSpPr>
          <p:spPr bwMode="auto">
            <a:xfrm>
              <a:off x="3015" y="2344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2014</a:t>
              </a:r>
            </a:p>
          </p:txBody>
        </p:sp>
        <p:sp>
          <p:nvSpPr>
            <p:cNvPr id="97334" name="Text Box 22"/>
            <p:cNvSpPr txBox="1">
              <a:spLocks noChangeArrowheads="1"/>
            </p:cNvSpPr>
            <p:nvPr/>
          </p:nvSpPr>
          <p:spPr bwMode="auto">
            <a:xfrm>
              <a:off x="3016" y="1374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2004</a:t>
              </a:r>
            </a:p>
          </p:txBody>
        </p:sp>
        <p:sp>
          <p:nvSpPr>
            <p:cNvPr id="97335" name="Text Box 23"/>
            <p:cNvSpPr txBox="1">
              <a:spLocks noChangeArrowheads="1"/>
            </p:cNvSpPr>
            <p:nvPr/>
          </p:nvSpPr>
          <p:spPr bwMode="auto">
            <a:xfrm>
              <a:off x="3016" y="1616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2008</a:t>
              </a:r>
            </a:p>
          </p:txBody>
        </p:sp>
        <p:sp>
          <p:nvSpPr>
            <p:cNvPr id="97336" name="Text Box 24"/>
            <p:cNvSpPr txBox="1">
              <a:spLocks noChangeArrowheads="1"/>
            </p:cNvSpPr>
            <p:nvPr/>
          </p:nvSpPr>
          <p:spPr bwMode="auto">
            <a:xfrm>
              <a:off x="2997" y="1858"/>
              <a:ext cx="4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200C</a:t>
              </a:r>
            </a:p>
          </p:txBody>
        </p:sp>
        <p:grpSp>
          <p:nvGrpSpPr>
            <p:cNvPr id="97337" name="Group 25"/>
            <p:cNvGrpSpPr>
              <a:grpSpLocks/>
            </p:cNvGrpSpPr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97346" name="Line 26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47" name="Line 27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48" name="Line 28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49" name="Line 29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50" name="Line 30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51" name="Line 31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52" name="Line 32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7338" name="Group 33"/>
            <p:cNvGrpSpPr>
              <a:grpSpLocks/>
            </p:cNvGrpSpPr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97339" name="Line 34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40" name="Line 35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41" name="Line 36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42" name="Line 37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43" name="Line 38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44" name="Line 39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45" name="Line 40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7737" name="Text Box 41"/>
          <p:cNvSpPr txBox="1">
            <a:spLocks noChangeArrowheads="1"/>
          </p:cNvSpPr>
          <p:nvPr/>
        </p:nvSpPr>
        <p:spPr bwMode="auto">
          <a:xfrm>
            <a:off x="7058464" y="2093902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6749133" y="1642553"/>
            <a:ext cx="2100089" cy="1035381"/>
            <a:chOff x="3730" y="974"/>
            <a:chExt cx="1322" cy="653"/>
          </a:xfrm>
        </p:grpSpPr>
        <p:grpSp>
          <p:nvGrpSpPr>
            <p:cNvPr id="97310" name="Group 43"/>
            <p:cNvGrpSpPr>
              <a:grpSpLocks/>
            </p:cNvGrpSpPr>
            <p:nvPr/>
          </p:nvGrpSpPr>
          <p:grpSpPr bwMode="auto">
            <a:xfrm>
              <a:off x="4630" y="1125"/>
              <a:ext cx="422" cy="256"/>
              <a:chOff x="4402" y="1437"/>
              <a:chExt cx="422" cy="256"/>
            </a:xfrm>
          </p:grpSpPr>
          <p:sp>
            <p:nvSpPr>
              <p:cNvPr id="97315" name="Line 4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316" name="Text Box 4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40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 a</a:t>
                </a:r>
              </a:p>
            </p:txBody>
          </p:sp>
        </p:grpSp>
        <p:grpSp>
          <p:nvGrpSpPr>
            <p:cNvPr id="97311" name="Group 46"/>
            <p:cNvGrpSpPr>
              <a:grpSpLocks/>
            </p:cNvGrpSpPr>
            <p:nvPr/>
          </p:nvGrpSpPr>
          <p:grpSpPr bwMode="auto">
            <a:xfrm>
              <a:off x="4630" y="1334"/>
              <a:ext cx="405" cy="293"/>
              <a:chOff x="4426" y="1886"/>
              <a:chExt cx="405" cy="293"/>
            </a:xfrm>
          </p:grpSpPr>
          <p:sp>
            <p:nvSpPr>
              <p:cNvPr id="97313" name="Line 47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314" name="Text Box 48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30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423">
                    <a:solidFill>
                      <a:schemeClr val="tx1"/>
                    </a:solidFill>
                  </a:rPr>
                  <a:t>b</a:t>
                </a:r>
                <a:endParaRPr kumimoji="1" lang="en-US" altLang="zh-CN" sz="204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312" name="Text Box 49"/>
            <p:cNvSpPr txBox="1">
              <a:spLocks noChangeArrowheads="1"/>
            </p:cNvSpPr>
            <p:nvPr/>
          </p:nvSpPr>
          <p:spPr bwMode="auto">
            <a:xfrm>
              <a:off x="3730" y="974"/>
              <a:ext cx="58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rgbClr val="FF3300"/>
                  </a:solidFill>
                </a:rPr>
                <a:t>(main)</a:t>
              </a:r>
              <a:endParaRPr kumimoji="1" lang="en-US" altLang="zh-CN" sz="2041">
                <a:solidFill>
                  <a:schemeClr val="accent2"/>
                </a:solidFill>
              </a:endParaRPr>
            </a:p>
          </p:txBody>
        </p:sp>
      </p:grpSp>
      <p:sp>
        <p:nvSpPr>
          <p:cNvPr id="157746" name="Text Box 50"/>
          <p:cNvSpPr txBox="1">
            <a:spLocks noChangeArrowheads="1"/>
          </p:cNvSpPr>
          <p:nvPr/>
        </p:nvSpPr>
        <p:spPr bwMode="auto">
          <a:xfrm>
            <a:off x="7077699" y="2456342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FF3300"/>
                </a:solidFill>
              </a:rPr>
              <a:t>9</a:t>
            </a:r>
            <a:endParaRPr kumimoji="1" lang="en-US" altLang="zh-CN" sz="2423">
              <a:solidFill>
                <a:srgbClr val="0000FF"/>
              </a:solidFill>
            </a:endParaRPr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6804520" y="2861481"/>
            <a:ext cx="2455539" cy="1408387"/>
            <a:chOff x="3765" y="1742"/>
            <a:chExt cx="1546" cy="887"/>
          </a:xfrm>
        </p:grpSpPr>
        <p:grpSp>
          <p:nvGrpSpPr>
            <p:cNvPr id="97300" name="Group 52"/>
            <p:cNvGrpSpPr>
              <a:grpSpLocks/>
            </p:cNvGrpSpPr>
            <p:nvPr/>
          </p:nvGrpSpPr>
          <p:grpSpPr bwMode="auto">
            <a:xfrm>
              <a:off x="4659" y="2373"/>
              <a:ext cx="652" cy="256"/>
              <a:chOff x="4426" y="1917"/>
              <a:chExt cx="652" cy="256"/>
            </a:xfrm>
          </p:grpSpPr>
          <p:sp>
            <p:nvSpPr>
              <p:cNvPr id="97308" name="Line 53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309" name="Text Box 54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55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041">
                    <a:solidFill>
                      <a:schemeClr val="tx1"/>
                    </a:solidFill>
                  </a:rPr>
                  <a:t>temp</a:t>
                </a:r>
              </a:p>
            </p:txBody>
          </p:sp>
        </p:grpSp>
        <p:grpSp>
          <p:nvGrpSpPr>
            <p:cNvPr id="97301" name="Group 55"/>
            <p:cNvGrpSpPr>
              <a:grpSpLocks/>
            </p:cNvGrpSpPr>
            <p:nvPr/>
          </p:nvGrpSpPr>
          <p:grpSpPr bwMode="auto">
            <a:xfrm>
              <a:off x="4642" y="2121"/>
              <a:ext cx="379" cy="256"/>
              <a:chOff x="4426" y="1917"/>
              <a:chExt cx="379" cy="256"/>
            </a:xfrm>
          </p:grpSpPr>
          <p:sp>
            <p:nvSpPr>
              <p:cNvPr id="97306" name="Line 5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307" name="Text Box 57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282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041">
                    <a:solidFill>
                      <a:schemeClr val="tx1"/>
                    </a:solidFill>
                  </a:rPr>
                  <a:t>y</a:t>
                </a:r>
              </a:p>
            </p:txBody>
          </p:sp>
        </p:grpSp>
        <p:grpSp>
          <p:nvGrpSpPr>
            <p:cNvPr id="97302" name="Group 58"/>
            <p:cNvGrpSpPr>
              <a:grpSpLocks/>
            </p:cNvGrpSpPr>
            <p:nvPr/>
          </p:nvGrpSpPr>
          <p:grpSpPr bwMode="auto">
            <a:xfrm>
              <a:off x="4642" y="1869"/>
              <a:ext cx="379" cy="256"/>
              <a:chOff x="4426" y="1917"/>
              <a:chExt cx="379" cy="256"/>
            </a:xfrm>
          </p:grpSpPr>
          <p:sp>
            <p:nvSpPr>
              <p:cNvPr id="97304" name="Line 59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305" name="Text Box 60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282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041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sp>
          <p:nvSpPr>
            <p:cNvPr id="97303" name="Text Box 61"/>
            <p:cNvSpPr txBox="1">
              <a:spLocks noChangeArrowheads="1"/>
            </p:cNvSpPr>
            <p:nvPr/>
          </p:nvSpPr>
          <p:spPr bwMode="auto">
            <a:xfrm>
              <a:off x="3765" y="1742"/>
              <a:ext cx="5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rgbClr val="336600"/>
                  </a:solidFill>
                </a:rPr>
                <a:t>(swap)</a:t>
              </a:r>
              <a:endParaRPr kumimoji="1" lang="en-US" altLang="zh-CN" sz="2041">
                <a:solidFill>
                  <a:schemeClr val="accent2"/>
                </a:solidFill>
              </a:endParaRPr>
            </a:p>
          </p:txBody>
        </p:sp>
      </p:grpSp>
      <p:sp>
        <p:nvSpPr>
          <p:cNvPr id="157758" name="Text Box 62"/>
          <p:cNvSpPr txBox="1">
            <a:spLocks noChangeArrowheads="1"/>
          </p:cNvSpPr>
          <p:nvPr/>
        </p:nvSpPr>
        <p:spPr bwMode="auto">
          <a:xfrm>
            <a:off x="7133381" y="4051885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</a:rPr>
              <a:t>5</a:t>
            </a:r>
            <a:endParaRPr kumimoji="1" lang="en-US" altLang="zh-CN" sz="2041">
              <a:solidFill>
                <a:srgbClr val="0000FF"/>
              </a:solidFill>
            </a:endParaRP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5523656" y="2696357"/>
            <a:ext cx="1893189" cy="985885"/>
            <a:chOff x="2958" y="1639"/>
            <a:chExt cx="1192" cy="621"/>
          </a:xfrm>
        </p:grpSpPr>
        <p:sp>
          <p:nvSpPr>
            <p:cNvPr id="97298" name="Text Box 64"/>
            <p:cNvSpPr txBox="1">
              <a:spLocks noChangeArrowheads="1"/>
            </p:cNvSpPr>
            <p:nvPr/>
          </p:nvSpPr>
          <p:spPr bwMode="auto">
            <a:xfrm>
              <a:off x="3936" y="1967"/>
              <a:ext cx="21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23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299" name="Freeform 65"/>
            <p:cNvSpPr>
              <a:spLocks/>
            </p:cNvSpPr>
            <p:nvPr/>
          </p:nvSpPr>
          <p:spPr bwMode="auto">
            <a:xfrm>
              <a:off x="2958" y="1639"/>
              <a:ext cx="146" cy="25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4792" tIns="59692" rIns="114792" bIns="59692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5473039" y="3088441"/>
            <a:ext cx="1923562" cy="1033180"/>
            <a:chOff x="2926" y="1885"/>
            <a:chExt cx="1212" cy="651"/>
          </a:xfrm>
        </p:grpSpPr>
        <p:sp>
          <p:nvSpPr>
            <p:cNvPr id="97296" name="Text Box 67"/>
            <p:cNvSpPr txBox="1">
              <a:spLocks noChangeArrowheads="1"/>
            </p:cNvSpPr>
            <p:nvPr/>
          </p:nvSpPr>
          <p:spPr bwMode="auto">
            <a:xfrm>
              <a:off x="3924" y="2243"/>
              <a:ext cx="21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23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97297" name="Freeform 68"/>
            <p:cNvSpPr>
              <a:spLocks/>
            </p:cNvSpPr>
            <p:nvPr/>
          </p:nvSpPr>
          <p:spPr bwMode="auto">
            <a:xfrm>
              <a:off x="2926" y="1885"/>
              <a:ext cx="146" cy="250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4792" tIns="59692" rIns="114792" bIns="59692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7765" name="Text Box 69"/>
          <p:cNvSpPr txBox="1">
            <a:spLocks noChangeArrowheads="1"/>
          </p:cNvSpPr>
          <p:nvPr/>
        </p:nvSpPr>
        <p:spPr bwMode="auto">
          <a:xfrm>
            <a:off x="4567549" y="2929055"/>
            <a:ext cx="1061800" cy="46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89997" tIns="46798" rIns="89997" bIns="4679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  <a:ea typeface="隶书" panose="02010509060101010101" pitchFamily="49" charset="-122"/>
              </a:rPr>
              <a:t>COPY</a:t>
            </a:r>
            <a:endParaRPr kumimoji="1" lang="en-US" altLang="zh-CN" sz="2423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57766" name="Text Box 70" descr="90%"/>
          <p:cNvSpPr txBox="1">
            <a:spLocks noChangeArrowheads="1"/>
          </p:cNvSpPr>
          <p:nvPr/>
        </p:nvSpPr>
        <p:spPr bwMode="auto">
          <a:xfrm>
            <a:off x="166035" y="1119685"/>
            <a:ext cx="4177164" cy="5509715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#include &lt;stdio.h&gt;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void swap(</a:t>
            </a:r>
            <a:r>
              <a:rPr lang="en-US" altLang="zh-CN" sz="2100">
                <a:solidFill>
                  <a:srgbClr val="FF0000"/>
                </a:solidFill>
                <a:latin typeface="Georgia" panose="02040502050405020303" pitchFamily="18" charset="0"/>
              </a:rPr>
              <a:t>int  x,int y</a:t>
            </a: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int  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temp=x;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x=y;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y=temp;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int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altLang="zh-CN" sz="2100">
                <a:solidFill>
                  <a:srgbClr val="FF0000"/>
                </a:solidFill>
                <a:latin typeface="Georgia" panose="02040502050405020303" pitchFamily="18" charset="0"/>
              </a:rPr>
              <a:t>int a,b;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scanf("%d,%d",&amp;a,&amp;b);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swap(</a:t>
            </a:r>
            <a:r>
              <a:rPr lang="en-US" altLang="zh-CN" sz="2100">
                <a:solidFill>
                  <a:srgbClr val="FF0000"/>
                </a:solidFill>
                <a:latin typeface="Georgia" panose="02040502050405020303" pitchFamily="18" charset="0"/>
              </a:rPr>
              <a:t>a,b</a:t>
            </a: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printf("\n%d,%d\n",a,b);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graphicFrame>
        <p:nvGraphicFramePr>
          <p:cNvPr id="97295" name="Object 71"/>
          <p:cNvGraphicFramePr>
            <a:graphicFrameLocks noChangeAspect="1"/>
          </p:cNvGraphicFramePr>
          <p:nvPr/>
        </p:nvGraphicFramePr>
        <p:xfrm>
          <a:off x="7534285" y="6106800"/>
          <a:ext cx="643887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包" r:id="rId4" imgW="505838" imgH="466928" progId="Package">
                  <p:embed/>
                </p:oleObj>
              </mc:Choice>
              <mc:Fallback>
                <p:oleObj name="包" r:id="rId4" imgW="505838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285" y="6106800"/>
                        <a:ext cx="643887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887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57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57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5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7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7" grpId="0" build="p" autoUpdateAnimBg="0"/>
      <p:bldP spid="157746" grpId="0" build="p" autoUpdateAnimBg="0"/>
      <p:bldP spid="157758" grpId="0" build="p" autoUpdateAnimBg="0"/>
      <p:bldP spid="157765" grpId="0" build="p" autoUpdateAnimBg="0" advAuto="0"/>
      <p:bldP spid="15776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01B3E7-A95F-488E-8894-863C3A998494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101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878775" y="4202772"/>
            <a:ext cx="184725" cy="40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zh-CN" altLang="en-US" sz="2041">
              <a:solidFill>
                <a:schemeClr val="tx1"/>
              </a:solidFill>
            </a:endParaRPr>
          </a:p>
        </p:txBody>
      </p:sp>
      <p:grpSp>
        <p:nvGrpSpPr>
          <p:cNvPr id="98308" name="Group 3"/>
          <p:cNvGrpSpPr>
            <a:grpSpLocks/>
          </p:cNvGrpSpPr>
          <p:nvPr/>
        </p:nvGrpSpPr>
        <p:grpSpPr bwMode="auto">
          <a:xfrm>
            <a:off x="5585877" y="1374841"/>
            <a:ext cx="2626714" cy="4626669"/>
            <a:chOff x="2997" y="806"/>
            <a:chExt cx="1655" cy="2914"/>
          </a:xfrm>
        </p:grpSpPr>
        <p:sp>
          <p:nvSpPr>
            <p:cNvPr id="98341" name="Freeform 4"/>
            <p:cNvSpPr>
              <a:spLocks/>
            </p:cNvSpPr>
            <p:nvPr/>
          </p:nvSpPr>
          <p:spPr bwMode="auto">
            <a:xfrm>
              <a:off x="3429" y="3364"/>
              <a:ext cx="1211" cy="356"/>
            </a:xfrm>
            <a:custGeom>
              <a:avLst/>
              <a:gdLst>
                <a:gd name="T0" fmla="*/ 0 w 1211"/>
                <a:gd name="T1" fmla="*/ 29 h 456"/>
                <a:gd name="T2" fmla="*/ 500 w 1211"/>
                <a:gd name="T3" fmla="*/ 7 h 456"/>
                <a:gd name="T4" fmla="*/ 1089 w 1211"/>
                <a:gd name="T5" fmla="*/ 72 h 456"/>
                <a:gd name="T6" fmla="*/ 1211 w 1211"/>
                <a:gd name="T7" fmla="*/ 59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2" name="Freeform 5"/>
            <p:cNvSpPr>
              <a:spLocks/>
            </p:cNvSpPr>
            <p:nvPr/>
          </p:nvSpPr>
          <p:spPr bwMode="auto">
            <a:xfrm>
              <a:off x="3430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3" name="Rectangle 6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7" tIns="45718" rIns="91437" bIns="45718" anchor="ctr"/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041">
                <a:solidFill>
                  <a:schemeClr val="tx1"/>
                </a:solidFill>
              </a:endParaRPr>
            </a:p>
          </p:txBody>
        </p:sp>
        <p:sp>
          <p:nvSpPr>
            <p:cNvPr id="98344" name="Line 7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5" name="Line 8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6" name="Line 9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7" name="Line 10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8" name="Line 11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9" name="Line 12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0" name="Line 13"/>
            <p:cNvSpPr>
              <a:spLocks noChangeShapeType="1"/>
            </p:cNvSpPr>
            <p:nvPr/>
          </p:nvSpPr>
          <p:spPr bwMode="auto">
            <a:xfrm>
              <a:off x="3429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1" name="Line 14"/>
            <p:cNvSpPr>
              <a:spLocks noChangeShapeType="1"/>
            </p:cNvSpPr>
            <p:nvPr/>
          </p:nvSpPr>
          <p:spPr bwMode="auto">
            <a:xfrm>
              <a:off x="4640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2" name="Text Box 15"/>
            <p:cNvSpPr txBox="1">
              <a:spLocks noChangeArrowheads="1"/>
            </p:cNvSpPr>
            <p:nvPr/>
          </p:nvSpPr>
          <p:spPr bwMode="auto">
            <a:xfrm>
              <a:off x="3917" y="860"/>
              <a:ext cx="31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…...</a:t>
              </a:r>
            </a:p>
          </p:txBody>
        </p:sp>
        <p:sp>
          <p:nvSpPr>
            <p:cNvPr id="98353" name="Text Box 16"/>
            <p:cNvSpPr txBox="1">
              <a:spLocks noChangeArrowheads="1"/>
            </p:cNvSpPr>
            <p:nvPr/>
          </p:nvSpPr>
          <p:spPr bwMode="auto">
            <a:xfrm>
              <a:off x="3915" y="3066"/>
              <a:ext cx="31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…...</a:t>
              </a:r>
            </a:p>
          </p:txBody>
        </p:sp>
        <p:sp>
          <p:nvSpPr>
            <p:cNvPr id="98354" name="Line 17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5" name="Text Box 18"/>
            <p:cNvSpPr txBox="1">
              <a:spLocks noChangeArrowheads="1"/>
            </p:cNvSpPr>
            <p:nvPr/>
          </p:nvSpPr>
          <p:spPr bwMode="auto">
            <a:xfrm>
              <a:off x="3015" y="1130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2000</a:t>
              </a:r>
            </a:p>
          </p:txBody>
        </p:sp>
        <p:sp>
          <p:nvSpPr>
            <p:cNvPr id="98356" name="Text Box 19"/>
            <p:cNvSpPr txBox="1">
              <a:spLocks noChangeArrowheads="1"/>
            </p:cNvSpPr>
            <p:nvPr/>
          </p:nvSpPr>
          <p:spPr bwMode="auto">
            <a:xfrm>
              <a:off x="3017" y="2102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2010</a:t>
              </a:r>
              <a:endParaRPr kumimoji="1" lang="en-US" altLang="zh-CN" sz="2041">
                <a:solidFill>
                  <a:srgbClr val="336600"/>
                </a:solidFill>
              </a:endParaRPr>
            </a:p>
          </p:txBody>
        </p:sp>
        <p:sp>
          <p:nvSpPr>
            <p:cNvPr id="98357" name="Text Box 20"/>
            <p:cNvSpPr txBox="1">
              <a:spLocks noChangeArrowheads="1"/>
            </p:cNvSpPr>
            <p:nvPr/>
          </p:nvSpPr>
          <p:spPr bwMode="auto">
            <a:xfrm>
              <a:off x="3015" y="2344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2014</a:t>
              </a:r>
            </a:p>
          </p:txBody>
        </p:sp>
        <p:sp>
          <p:nvSpPr>
            <p:cNvPr id="98358" name="Text Box 21"/>
            <p:cNvSpPr txBox="1">
              <a:spLocks noChangeArrowheads="1"/>
            </p:cNvSpPr>
            <p:nvPr/>
          </p:nvSpPr>
          <p:spPr bwMode="auto">
            <a:xfrm>
              <a:off x="3016" y="1374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2004</a:t>
              </a:r>
            </a:p>
          </p:txBody>
        </p:sp>
        <p:sp>
          <p:nvSpPr>
            <p:cNvPr id="98359" name="Text Box 22"/>
            <p:cNvSpPr txBox="1">
              <a:spLocks noChangeArrowheads="1"/>
            </p:cNvSpPr>
            <p:nvPr/>
          </p:nvSpPr>
          <p:spPr bwMode="auto">
            <a:xfrm>
              <a:off x="3016" y="1616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2008</a:t>
              </a:r>
            </a:p>
          </p:txBody>
        </p:sp>
        <p:sp>
          <p:nvSpPr>
            <p:cNvPr id="98360" name="Text Box 23"/>
            <p:cNvSpPr txBox="1">
              <a:spLocks noChangeArrowheads="1"/>
            </p:cNvSpPr>
            <p:nvPr/>
          </p:nvSpPr>
          <p:spPr bwMode="auto">
            <a:xfrm>
              <a:off x="2997" y="1858"/>
              <a:ext cx="4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200C</a:t>
              </a:r>
            </a:p>
          </p:txBody>
        </p:sp>
        <p:grpSp>
          <p:nvGrpSpPr>
            <p:cNvPr id="98361" name="Group 24"/>
            <p:cNvGrpSpPr>
              <a:grpSpLocks/>
            </p:cNvGrpSpPr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98370" name="Line 2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371" name="Line 2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372" name="Line 2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373" name="Line 2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374" name="Line 2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375" name="Line 3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376" name="Line 3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8362" name="Group 32"/>
            <p:cNvGrpSpPr>
              <a:grpSpLocks/>
            </p:cNvGrpSpPr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98363" name="Line 33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364" name="Line 34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365" name="Line 35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366" name="Line 36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367" name="Line 37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368" name="Line 38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369" name="Line 39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8309" name="Text Box 40"/>
          <p:cNvSpPr txBox="1">
            <a:spLocks noChangeArrowheads="1"/>
          </p:cNvSpPr>
          <p:nvPr/>
        </p:nvSpPr>
        <p:spPr bwMode="auto">
          <a:xfrm>
            <a:off x="7058464" y="2093902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98310" name="Group 41"/>
          <p:cNvGrpSpPr>
            <a:grpSpLocks/>
          </p:cNvGrpSpPr>
          <p:nvPr/>
        </p:nvGrpSpPr>
        <p:grpSpPr bwMode="auto">
          <a:xfrm>
            <a:off x="6749133" y="1642553"/>
            <a:ext cx="2100089" cy="1035381"/>
            <a:chOff x="3730" y="974"/>
            <a:chExt cx="1322" cy="653"/>
          </a:xfrm>
        </p:grpSpPr>
        <p:grpSp>
          <p:nvGrpSpPr>
            <p:cNvPr id="98334" name="Group 42"/>
            <p:cNvGrpSpPr>
              <a:grpSpLocks/>
            </p:cNvGrpSpPr>
            <p:nvPr/>
          </p:nvGrpSpPr>
          <p:grpSpPr bwMode="auto">
            <a:xfrm>
              <a:off x="4630" y="1125"/>
              <a:ext cx="422" cy="256"/>
              <a:chOff x="4402" y="1437"/>
              <a:chExt cx="422" cy="256"/>
            </a:xfrm>
          </p:grpSpPr>
          <p:sp>
            <p:nvSpPr>
              <p:cNvPr id="98339" name="Line 4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40" name="Text Box 4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40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 a</a:t>
                </a:r>
              </a:p>
            </p:txBody>
          </p:sp>
        </p:grpSp>
        <p:grpSp>
          <p:nvGrpSpPr>
            <p:cNvPr id="98335" name="Group 45"/>
            <p:cNvGrpSpPr>
              <a:grpSpLocks/>
            </p:cNvGrpSpPr>
            <p:nvPr/>
          </p:nvGrpSpPr>
          <p:grpSpPr bwMode="auto">
            <a:xfrm>
              <a:off x="4630" y="1334"/>
              <a:ext cx="405" cy="293"/>
              <a:chOff x="4426" y="1886"/>
              <a:chExt cx="405" cy="293"/>
            </a:xfrm>
          </p:grpSpPr>
          <p:sp>
            <p:nvSpPr>
              <p:cNvPr id="98337" name="Line 4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8" name="Text Box 47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30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423">
                    <a:solidFill>
                      <a:schemeClr val="tx1"/>
                    </a:solidFill>
                  </a:rPr>
                  <a:t>b</a:t>
                </a:r>
                <a:endParaRPr kumimoji="1" lang="en-US" altLang="zh-CN" sz="204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336" name="Text Box 48"/>
            <p:cNvSpPr txBox="1">
              <a:spLocks noChangeArrowheads="1"/>
            </p:cNvSpPr>
            <p:nvPr/>
          </p:nvSpPr>
          <p:spPr bwMode="auto">
            <a:xfrm>
              <a:off x="3730" y="974"/>
              <a:ext cx="58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rgbClr val="FF3300"/>
                  </a:solidFill>
                </a:rPr>
                <a:t>(main)</a:t>
              </a:r>
              <a:endParaRPr kumimoji="1" lang="en-US" altLang="zh-CN" sz="2041">
                <a:solidFill>
                  <a:schemeClr val="accent2"/>
                </a:solidFill>
              </a:endParaRPr>
            </a:p>
          </p:txBody>
        </p:sp>
      </p:grpSp>
      <p:sp>
        <p:nvSpPr>
          <p:cNvPr id="98311" name="Text Box 49"/>
          <p:cNvSpPr txBox="1">
            <a:spLocks noChangeArrowheads="1"/>
          </p:cNvSpPr>
          <p:nvPr/>
        </p:nvSpPr>
        <p:spPr bwMode="auto">
          <a:xfrm>
            <a:off x="7077699" y="2456342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FF3300"/>
                </a:solidFill>
              </a:rPr>
              <a:t>9</a:t>
            </a:r>
            <a:endParaRPr kumimoji="1" lang="en-US" altLang="zh-CN" sz="2423">
              <a:solidFill>
                <a:srgbClr val="0000FF"/>
              </a:solidFill>
            </a:endParaRPr>
          </a:p>
        </p:txBody>
      </p:sp>
      <p:grpSp>
        <p:nvGrpSpPr>
          <p:cNvPr id="98312" name="Group 50"/>
          <p:cNvGrpSpPr>
            <a:grpSpLocks/>
          </p:cNvGrpSpPr>
          <p:nvPr/>
        </p:nvGrpSpPr>
        <p:grpSpPr bwMode="auto">
          <a:xfrm>
            <a:off x="6804520" y="2869581"/>
            <a:ext cx="2455539" cy="1408387"/>
            <a:chOff x="3765" y="1742"/>
            <a:chExt cx="1546" cy="887"/>
          </a:xfrm>
        </p:grpSpPr>
        <p:grpSp>
          <p:nvGrpSpPr>
            <p:cNvPr id="98324" name="Group 51"/>
            <p:cNvGrpSpPr>
              <a:grpSpLocks/>
            </p:cNvGrpSpPr>
            <p:nvPr/>
          </p:nvGrpSpPr>
          <p:grpSpPr bwMode="auto">
            <a:xfrm>
              <a:off x="4659" y="2373"/>
              <a:ext cx="652" cy="256"/>
              <a:chOff x="4426" y="1917"/>
              <a:chExt cx="652" cy="256"/>
            </a:xfrm>
          </p:grpSpPr>
          <p:sp>
            <p:nvSpPr>
              <p:cNvPr id="98332" name="Line 52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3" name="Text Box 53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55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041">
                    <a:solidFill>
                      <a:schemeClr val="tx1"/>
                    </a:solidFill>
                  </a:rPr>
                  <a:t>temp</a:t>
                </a:r>
              </a:p>
            </p:txBody>
          </p:sp>
        </p:grpSp>
        <p:grpSp>
          <p:nvGrpSpPr>
            <p:cNvPr id="98325" name="Group 54"/>
            <p:cNvGrpSpPr>
              <a:grpSpLocks/>
            </p:cNvGrpSpPr>
            <p:nvPr/>
          </p:nvGrpSpPr>
          <p:grpSpPr bwMode="auto">
            <a:xfrm>
              <a:off x="4642" y="2121"/>
              <a:ext cx="379" cy="256"/>
              <a:chOff x="4426" y="1917"/>
              <a:chExt cx="379" cy="256"/>
            </a:xfrm>
          </p:grpSpPr>
          <p:sp>
            <p:nvSpPr>
              <p:cNvPr id="98330" name="Line 55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1" name="Text Box 56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282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041">
                    <a:solidFill>
                      <a:schemeClr val="tx1"/>
                    </a:solidFill>
                  </a:rPr>
                  <a:t>y</a:t>
                </a:r>
              </a:p>
            </p:txBody>
          </p:sp>
        </p:grpSp>
        <p:grpSp>
          <p:nvGrpSpPr>
            <p:cNvPr id="98326" name="Group 57"/>
            <p:cNvGrpSpPr>
              <a:grpSpLocks/>
            </p:cNvGrpSpPr>
            <p:nvPr/>
          </p:nvGrpSpPr>
          <p:grpSpPr bwMode="auto">
            <a:xfrm>
              <a:off x="4642" y="1869"/>
              <a:ext cx="379" cy="256"/>
              <a:chOff x="4426" y="1917"/>
              <a:chExt cx="379" cy="256"/>
            </a:xfrm>
          </p:grpSpPr>
          <p:sp>
            <p:nvSpPr>
              <p:cNvPr id="98328" name="Line 5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29" name="Text Box 59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282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041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sp>
          <p:nvSpPr>
            <p:cNvPr id="98327" name="Text Box 60"/>
            <p:cNvSpPr txBox="1">
              <a:spLocks noChangeArrowheads="1"/>
            </p:cNvSpPr>
            <p:nvPr/>
          </p:nvSpPr>
          <p:spPr bwMode="auto">
            <a:xfrm>
              <a:off x="3765" y="1742"/>
              <a:ext cx="5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rgbClr val="336600"/>
                  </a:solidFill>
                </a:rPr>
                <a:t>(swap)</a:t>
              </a:r>
              <a:endParaRPr kumimoji="1" lang="en-US" altLang="zh-CN" sz="2041">
                <a:solidFill>
                  <a:schemeClr val="accent2"/>
                </a:solidFill>
              </a:endParaRPr>
            </a:p>
          </p:txBody>
        </p:sp>
      </p:grpSp>
      <p:sp>
        <p:nvSpPr>
          <p:cNvPr id="98313" name="Text Box 61"/>
          <p:cNvSpPr txBox="1">
            <a:spLocks noChangeArrowheads="1"/>
          </p:cNvSpPr>
          <p:nvPr/>
        </p:nvSpPr>
        <p:spPr bwMode="auto">
          <a:xfrm>
            <a:off x="7133381" y="4051885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</a:rPr>
              <a:t>5</a:t>
            </a:r>
            <a:endParaRPr kumimoji="1" lang="en-US" altLang="zh-CN" sz="2041">
              <a:solidFill>
                <a:srgbClr val="0000FF"/>
              </a:solidFill>
            </a:endParaRPr>
          </a:p>
        </p:txBody>
      </p:sp>
      <p:grpSp>
        <p:nvGrpSpPr>
          <p:cNvPr id="98314" name="Group 62"/>
          <p:cNvGrpSpPr>
            <a:grpSpLocks/>
          </p:cNvGrpSpPr>
          <p:nvPr/>
        </p:nvGrpSpPr>
        <p:grpSpPr bwMode="auto">
          <a:xfrm>
            <a:off x="5523656" y="2696357"/>
            <a:ext cx="1893189" cy="985885"/>
            <a:chOff x="2958" y="1639"/>
            <a:chExt cx="1192" cy="621"/>
          </a:xfrm>
        </p:grpSpPr>
        <p:sp>
          <p:nvSpPr>
            <p:cNvPr id="98322" name="Text Box 63"/>
            <p:cNvSpPr txBox="1">
              <a:spLocks noChangeArrowheads="1"/>
            </p:cNvSpPr>
            <p:nvPr/>
          </p:nvSpPr>
          <p:spPr bwMode="auto">
            <a:xfrm>
              <a:off x="3936" y="1967"/>
              <a:ext cx="21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23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98323" name="Freeform 64"/>
            <p:cNvSpPr>
              <a:spLocks/>
            </p:cNvSpPr>
            <p:nvPr/>
          </p:nvSpPr>
          <p:spPr bwMode="auto">
            <a:xfrm>
              <a:off x="2958" y="1639"/>
              <a:ext cx="146" cy="25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4792" tIns="59692" rIns="114792" bIns="59692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8315" name="Group 65"/>
          <p:cNvGrpSpPr>
            <a:grpSpLocks/>
          </p:cNvGrpSpPr>
          <p:nvPr/>
        </p:nvGrpSpPr>
        <p:grpSpPr bwMode="auto">
          <a:xfrm>
            <a:off x="5473039" y="3088441"/>
            <a:ext cx="1923562" cy="1033180"/>
            <a:chOff x="2926" y="1885"/>
            <a:chExt cx="1212" cy="651"/>
          </a:xfrm>
        </p:grpSpPr>
        <p:sp>
          <p:nvSpPr>
            <p:cNvPr id="98320" name="Text Box 66"/>
            <p:cNvSpPr txBox="1">
              <a:spLocks noChangeArrowheads="1"/>
            </p:cNvSpPr>
            <p:nvPr/>
          </p:nvSpPr>
          <p:spPr bwMode="auto">
            <a:xfrm>
              <a:off x="3924" y="2243"/>
              <a:ext cx="21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23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98321" name="Freeform 67"/>
            <p:cNvSpPr>
              <a:spLocks/>
            </p:cNvSpPr>
            <p:nvPr/>
          </p:nvSpPr>
          <p:spPr bwMode="auto">
            <a:xfrm>
              <a:off x="2926" y="1885"/>
              <a:ext cx="146" cy="250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4792" tIns="59692" rIns="114792" bIns="59692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8316" name="Text Box 68"/>
          <p:cNvSpPr txBox="1">
            <a:spLocks noChangeArrowheads="1"/>
          </p:cNvSpPr>
          <p:nvPr/>
        </p:nvSpPr>
        <p:spPr bwMode="auto">
          <a:xfrm>
            <a:off x="4567549" y="2929055"/>
            <a:ext cx="1061800" cy="46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89997" tIns="46798" rIns="89997" bIns="4679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  <a:ea typeface="隶书" panose="02010509060101010101" pitchFamily="49" charset="-122"/>
              </a:rPr>
              <a:t>COPY</a:t>
            </a:r>
            <a:endParaRPr kumimoji="1" lang="en-US" altLang="zh-CN" sz="2423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831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70869" y="123514"/>
            <a:ext cx="8548709" cy="518349"/>
          </a:xfrm>
          <a:noFill/>
        </p:spPr>
        <p:txBody>
          <a:bodyPr/>
          <a:lstStyle/>
          <a:p>
            <a:pPr eaLnBrk="1" hangingPunct="1"/>
            <a:r>
              <a:rPr lang="en-GB" altLang="zh-CN" smtClean="0"/>
              <a:t>Call by Value</a:t>
            </a:r>
            <a:endParaRPr lang="zh-CN" altLang="en-US" smtClean="0"/>
          </a:p>
        </p:txBody>
      </p:sp>
      <p:sp>
        <p:nvSpPr>
          <p:cNvPr id="98318" name="Text Box 70" descr="90%"/>
          <p:cNvSpPr txBox="1">
            <a:spLocks noChangeArrowheads="1"/>
          </p:cNvSpPr>
          <p:nvPr/>
        </p:nvSpPr>
        <p:spPr bwMode="auto">
          <a:xfrm>
            <a:off x="166035" y="856492"/>
            <a:ext cx="4177164" cy="5509715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#include &lt;stdio.h&gt;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void swap(</a:t>
            </a:r>
            <a:r>
              <a:rPr lang="en-US" altLang="zh-CN" sz="2100">
                <a:solidFill>
                  <a:srgbClr val="FF0000"/>
                </a:solidFill>
                <a:latin typeface="Georgia" panose="02040502050405020303" pitchFamily="18" charset="0"/>
              </a:rPr>
              <a:t>int  x,int y</a:t>
            </a: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int  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temp=x;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x=y;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y=temp;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int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altLang="zh-CN" sz="2100">
                <a:solidFill>
                  <a:srgbClr val="FF0000"/>
                </a:solidFill>
                <a:latin typeface="Georgia" panose="02040502050405020303" pitchFamily="18" charset="0"/>
              </a:rPr>
              <a:t>int a,b;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scanf("%d,%d",&amp;a,&amp;b);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swap(</a:t>
            </a:r>
            <a:r>
              <a:rPr lang="en-US" altLang="zh-CN" sz="2100">
                <a:solidFill>
                  <a:srgbClr val="FF0000"/>
                </a:solidFill>
                <a:latin typeface="Georgia" panose="02040502050405020303" pitchFamily="18" charset="0"/>
              </a:rPr>
              <a:t>a,b</a:t>
            </a: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printf("\n%d,%d\n",a,b);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graphicFrame>
        <p:nvGraphicFramePr>
          <p:cNvPr id="98319" name="Object 71"/>
          <p:cNvGraphicFramePr>
            <a:graphicFrameLocks noChangeAspect="1"/>
          </p:cNvGraphicFramePr>
          <p:nvPr/>
        </p:nvGraphicFramePr>
        <p:xfrm>
          <a:off x="7534285" y="6106800"/>
          <a:ext cx="643887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包" r:id="rId3" imgW="505838" imgH="466928" progId="Package">
                  <p:embed/>
                </p:oleObj>
              </mc:Choice>
              <mc:Fallback>
                <p:oleObj name="包" r:id="rId3" imgW="505838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285" y="6106800"/>
                        <a:ext cx="643887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0853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9B8B5-4E1C-42B2-BFB1-5680D02A248A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102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5878775" y="4202772"/>
            <a:ext cx="184725" cy="40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zh-CN" altLang="en-US" sz="2041">
              <a:solidFill>
                <a:schemeClr val="tx1"/>
              </a:solidFill>
            </a:endParaRPr>
          </a:p>
        </p:txBody>
      </p:sp>
      <p:grpSp>
        <p:nvGrpSpPr>
          <p:cNvPr id="99332" name="Group 3"/>
          <p:cNvGrpSpPr>
            <a:grpSpLocks/>
          </p:cNvGrpSpPr>
          <p:nvPr/>
        </p:nvGrpSpPr>
        <p:grpSpPr bwMode="auto">
          <a:xfrm>
            <a:off x="5585877" y="1374841"/>
            <a:ext cx="2626714" cy="4626669"/>
            <a:chOff x="2997" y="806"/>
            <a:chExt cx="1655" cy="2914"/>
          </a:xfrm>
        </p:grpSpPr>
        <p:sp>
          <p:nvSpPr>
            <p:cNvPr id="99365" name="Freeform 4"/>
            <p:cNvSpPr>
              <a:spLocks/>
            </p:cNvSpPr>
            <p:nvPr/>
          </p:nvSpPr>
          <p:spPr bwMode="auto">
            <a:xfrm>
              <a:off x="3429" y="3364"/>
              <a:ext cx="1211" cy="356"/>
            </a:xfrm>
            <a:custGeom>
              <a:avLst/>
              <a:gdLst>
                <a:gd name="T0" fmla="*/ 0 w 1211"/>
                <a:gd name="T1" fmla="*/ 29 h 456"/>
                <a:gd name="T2" fmla="*/ 500 w 1211"/>
                <a:gd name="T3" fmla="*/ 7 h 456"/>
                <a:gd name="T4" fmla="*/ 1089 w 1211"/>
                <a:gd name="T5" fmla="*/ 72 h 456"/>
                <a:gd name="T6" fmla="*/ 1211 w 1211"/>
                <a:gd name="T7" fmla="*/ 59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6" name="Freeform 5"/>
            <p:cNvSpPr>
              <a:spLocks/>
            </p:cNvSpPr>
            <p:nvPr/>
          </p:nvSpPr>
          <p:spPr bwMode="auto">
            <a:xfrm>
              <a:off x="3430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7" name="Rectangle 6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7" tIns="45718" rIns="91437" bIns="45718" anchor="ctr"/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041">
                <a:solidFill>
                  <a:schemeClr val="tx1"/>
                </a:solidFill>
              </a:endParaRPr>
            </a:p>
          </p:txBody>
        </p:sp>
        <p:sp>
          <p:nvSpPr>
            <p:cNvPr id="99368" name="Line 7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9" name="Line 8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0" name="Line 9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1" name="Line 10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2" name="Line 11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3" name="Line 12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4" name="Line 13"/>
            <p:cNvSpPr>
              <a:spLocks noChangeShapeType="1"/>
            </p:cNvSpPr>
            <p:nvPr/>
          </p:nvSpPr>
          <p:spPr bwMode="auto">
            <a:xfrm>
              <a:off x="3429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5" name="Line 14"/>
            <p:cNvSpPr>
              <a:spLocks noChangeShapeType="1"/>
            </p:cNvSpPr>
            <p:nvPr/>
          </p:nvSpPr>
          <p:spPr bwMode="auto">
            <a:xfrm>
              <a:off x="4640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6" name="Text Box 15"/>
            <p:cNvSpPr txBox="1">
              <a:spLocks noChangeArrowheads="1"/>
            </p:cNvSpPr>
            <p:nvPr/>
          </p:nvSpPr>
          <p:spPr bwMode="auto">
            <a:xfrm>
              <a:off x="3917" y="860"/>
              <a:ext cx="31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…...</a:t>
              </a:r>
            </a:p>
          </p:txBody>
        </p:sp>
        <p:sp>
          <p:nvSpPr>
            <p:cNvPr id="99377" name="Text Box 16"/>
            <p:cNvSpPr txBox="1">
              <a:spLocks noChangeArrowheads="1"/>
            </p:cNvSpPr>
            <p:nvPr/>
          </p:nvSpPr>
          <p:spPr bwMode="auto">
            <a:xfrm>
              <a:off x="3915" y="3066"/>
              <a:ext cx="31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…...</a:t>
              </a:r>
            </a:p>
          </p:txBody>
        </p:sp>
        <p:sp>
          <p:nvSpPr>
            <p:cNvPr id="99378" name="Line 17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9" name="Text Box 18"/>
            <p:cNvSpPr txBox="1">
              <a:spLocks noChangeArrowheads="1"/>
            </p:cNvSpPr>
            <p:nvPr/>
          </p:nvSpPr>
          <p:spPr bwMode="auto">
            <a:xfrm>
              <a:off x="3015" y="1130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2000</a:t>
              </a:r>
            </a:p>
          </p:txBody>
        </p:sp>
        <p:sp>
          <p:nvSpPr>
            <p:cNvPr id="99380" name="Text Box 19"/>
            <p:cNvSpPr txBox="1">
              <a:spLocks noChangeArrowheads="1"/>
            </p:cNvSpPr>
            <p:nvPr/>
          </p:nvSpPr>
          <p:spPr bwMode="auto">
            <a:xfrm>
              <a:off x="3017" y="2102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2010</a:t>
              </a:r>
              <a:endParaRPr kumimoji="1" lang="en-US" altLang="zh-CN" sz="2041">
                <a:solidFill>
                  <a:srgbClr val="336600"/>
                </a:solidFill>
              </a:endParaRPr>
            </a:p>
          </p:txBody>
        </p:sp>
        <p:sp>
          <p:nvSpPr>
            <p:cNvPr id="99381" name="Text Box 20"/>
            <p:cNvSpPr txBox="1">
              <a:spLocks noChangeArrowheads="1"/>
            </p:cNvSpPr>
            <p:nvPr/>
          </p:nvSpPr>
          <p:spPr bwMode="auto">
            <a:xfrm>
              <a:off x="3015" y="2344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2014</a:t>
              </a:r>
            </a:p>
          </p:txBody>
        </p:sp>
        <p:sp>
          <p:nvSpPr>
            <p:cNvPr id="99382" name="Text Box 21"/>
            <p:cNvSpPr txBox="1">
              <a:spLocks noChangeArrowheads="1"/>
            </p:cNvSpPr>
            <p:nvPr/>
          </p:nvSpPr>
          <p:spPr bwMode="auto">
            <a:xfrm>
              <a:off x="3016" y="1374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2004</a:t>
              </a:r>
            </a:p>
          </p:txBody>
        </p:sp>
        <p:sp>
          <p:nvSpPr>
            <p:cNvPr id="99383" name="Text Box 22"/>
            <p:cNvSpPr txBox="1">
              <a:spLocks noChangeArrowheads="1"/>
            </p:cNvSpPr>
            <p:nvPr/>
          </p:nvSpPr>
          <p:spPr bwMode="auto">
            <a:xfrm>
              <a:off x="3016" y="1616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2008</a:t>
              </a:r>
            </a:p>
          </p:txBody>
        </p:sp>
        <p:sp>
          <p:nvSpPr>
            <p:cNvPr id="99384" name="Text Box 23"/>
            <p:cNvSpPr txBox="1">
              <a:spLocks noChangeArrowheads="1"/>
            </p:cNvSpPr>
            <p:nvPr/>
          </p:nvSpPr>
          <p:spPr bwMode="auto">
            <a:xfrm>
              <a:off x="2997" y="1858"/>
              <a:ext cx="4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200C</a:t>
              </a:r>
            </a:p>
          </p:txBody>
        </p:sp>
        <p:grpSp>
          <p:nvGrpSpPr>
            <p:cNvPr id="99385" name="Group 24"/>
            <p:cNvGrpSpPr>
              <a:grpSpLocks/>
            </p:cNvGrpSpPr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99394" name="Line 2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95" name="Line 2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96" name="Line 2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97" name="Line 2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98" name="Line 2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99" name="Line 3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400" name="Line 3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9386" name="Group 32"/>
            <p:cNvGrpSpPr>
              <a:grpSpLocks/>
            </p:cNvGrpSpPr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99387" name="Line 33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88" name="Line 34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89" name="Line 35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90" name="Line 36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91" name="Line 37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92" name="Line 38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93" name="Line 39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9333" name="Text Box 40"/>
          <p:cNvSpPr txBox="1">
            <a:spLocks noChangeArrowheads="1"/>
          </p:cNvSpPr>
          <p:nvPr/>
        </p:nvSpPr>
        <p:spPr bwMode="auto">
          <a:xfrm>
            <a:off x="7058464" y="2093902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99334" name="Group 41"/>
          <p:cNvGrpSpPr>
            <a:grpSpLocks/>
          </p:cNvGrpSpPr>
          <p:nvPr/>
        </p:nvGrpSpPr>
        <p:grpSpPr bwMode="auto">
          <a:xfrm>
            <a:off x="6749133" y="1642553"/>
            <a:ext cx="2100089" cy="1035381"/>
            <a:chOff x="3730" y="974"/>
            <a:chExt cx="1322" cy="653"/>
          </a:xfrm>
        </p:grpSpPr>
        <p:grpSp>
          <p:nvGrpSpPr>
            <p:cNvPr id="99358" name="Group 42"/>
            <p:cNvGrpSpPr>
              <a:grpSpLocks/>
            </p:cNvGrpSpPr>
            <p:nvPr/>
          </p:nvGrpSpPr>
          <p:grpSpPr bwMode="auto">
            <a:xfrm>
              <a:off x="4630" y="1125"/>
              <a:ext cx="422" cy="256"/>
              <a:chOff x="4402" y="1437"/>
              <a:chExt cx="422" cy="256"/>
            </a:xfrm>
          </p:grpSpPr>
          <p:sp>
            <p:nvSpPr>
              <p:cNvPr id="99363" name="Line 4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64" name="Text Box 4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40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 a</a:t>
                </a:r>
              </a:p>
            </p:txBody>
          </p:sp>
        </p:grpSp>
        <p:grpSp>
          <p:nvGrpSpPr>
            <p:cNvPr id="99359" name="Group 45"/>
            <p:cNvGrpSpPr>
              <a:grpSpLocks/>
            </p:cNvGrpSpPr>
            <p:nvPr/>
          </p:nvGrpSpPr>
          <p:grpSpPr bwMode="auto">
            <a:xfrm>
              <a:off x="4630" y="1334"/>
              <a:ext cx="405" cy="293"/>
              <a:chOff x="4426" y="1886"/>
              <a:chExt cx="405" cy="293"/>
            </a:xfrm>
          </p:grpSpPr>
          <p:sp>
            <p:nvSpPr>
              <p:cNvPr id="99361" name="Line 4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62" name="Text Box 47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30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423">
                    <a:solidFill>
                      <a:schemeClr val="tx1"/>
                    </a:solidFill>
                  </a:rPr>
                  <a:t>b</a:t>
                </a:r>
                <a:endParaRPr kumimoji="1" lang="en-US" altLang="zh-CN" sz="204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360" name="Text Box 48"/>
            <p:cNvSpPr txBox="1">
              <a:spLocks noChangeArrowheads="1"/>
            </p:cNvSpPr>
            <p:nvPr/>
          </p:nvSpPr>
          <p:spPr bwMode="auto">
            <a:xfrm>
              <a:off x="3730" y="974"/>
              <a:ext cx="58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rgbClr val="FF3300"/>
                  </a:solidFill>
                </a:rPr>
                <a:t>(main)</a:t>
              </a:r>
              <a:endParaRPr kumimoji="1" lang="en-US" altLang="zh-CN" sz="2041">
                <a:solidFill>
                  <a:schemeClr val="accent2"/>
                </a:solidFill>
              </a:endParaRPr>
            </a:p>
          </p:txBody>
        </p:sp>
      </p:grpSp>
      <p:sp>
        <p:nvSpPr>
          <p:cNvPr id="99335" name="Text Box 49"/>
          <p:cNvSpPr txBox="1">
            <a:spLocks noChangeArrowheads="1"/>
          </p:cNvSpPr>
          <p:nvPr/>
        </p:nvSpPr>
        <p:spPr bwMode="auto">
          <a:xfrm>
            <a:off x="7077699" y="2456342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FF3300"/>
                </a:solidFill>
              </a:rPr>
              <a:t>9</a:t>
            </a:r>
            <a:endParaRPr kumimoji="1" lang="en-US" altLang="zh-CN" sz="2423">
              <a:solidFill>
                <a:srgbClr val="0000FF"/>
              </a:solidFill>
            </a:endParaRPr>
          </a:p>
        </p:txBody>
      </p:sp>
      <p:grpSp>
        <p:nvGrpSpPr>
          <p:cNvPr id="99336" name="Group 50"/>
          <p:cNvGrpSpPr>
            <a:grpSpLocks/>
          </p:cNvGrpSpPr>
          <p:nvPr/>
        </p:nvGrpSpPr>
        <p:grpSpPr bwMode="auto">
          <a:xfrm>
            <a:off x="6804520" y="2869581"/>
            <a:ext cx="2455539" cy="1408387"/>
            <a:chOff x="3765" y="1742"/>
            <a:chExt cx="1546" cy="887"/>
          </a:xfrm>
        </p:grpSpPr>
        <p:grpSp>
          <p:nvGrpSpPr>
            <p:cNvPr id="99348" name="Group 51"/>
            <p:cNvGrpSpPr>
              <a:grpSpLocks/>
            </p:cNvGrpSpPr>
            <p:nvPr/>
          </p:nvGrpSpPr>
          <p:grpSpPr bwMode="auto">
            <a:xfrm>
              <a:off x="4659" y="2373"/>
              <a:ext cx="652" cy="256"/>
              <a:chOff x="4426" y="1917"/>
              <a:chExt cx="652" cy="256"/>
            </a:xfrm>
          </p:grpSpPr>
          <p:sp>
            <p:nvSpPr>
              <p:cNvPr id="99356" name="Line 52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57" name="Text Box 53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55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041">
                    <a:solidFill>
                      <a:schemeClr val="tx1"/>
                    </a:solidFill>
                  </a:rPr>
                  <a:t>temp</a:t>
                </a:r>
              </a:p>
            </p:txBody>
          </p:sp>
        </p:grpSp>
        <p:grpSp>
          <p:nvGrpSpPr>
            <p:cNvPr id="99349" name="Group 54"/>
            <p:cNvGrpSpPr>
              <a:grpSpLocks/>
            </p:cNvGrpSpPr>
            <p:nvPr/>
          </p:nvGrpSpPr>
          <p:grpSpPr bwMode="auto">
            <a:xfrm>
              <a:off x="4642" y="2121"/>
              <a:ext cx="379" cy="256"/>
              <a:chOff x="4426" y="1917"/>
              <a:chExt cx="379" cy="256"/>
            </a:xfrm>
          </p:grpSpPr>
          <p:sp>
            <p:nvSpPr>
              <p:cNvPr id="99354" name="Line 55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55" name="Text Box 56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282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041">
                    <a:solidFill>
                      <a:schemeClr val="tx1"/>
                    </a:solidFill>
                  </a:rPr>
                  <a:t>y</a:t>
                </a:r>
              </a:p>
            </p:txBody>
          </p:sp>
        </p:grpSp>
        <p:grpSp>
          <p:nvGrpSpPr>
            <p:cNvPr id="99350" name="Group 57"/>
            <p:cNvGrpSpPr>
              <a:grpSpLocks/>
            </p:cNvGrpSpPr>
            <p:nvPr/>
          </p:nvGrpSpPr>
          <p:grpSpPr bwMode="auto">
            <a:xfrm>
              <a:off x="4642" y="1869"/>
              <a:ext cx="379" cy="256"/>
              <a:chOff x="4426" y="1917"/>
              <a:chExt cx="379" cy="256"/>
            </a:xfrm>
          </p:grpSpPr>
          <p:sp>
            <p:nvSpPr>
              <p:cNvPr id="99352" name="Line 5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53" name="Text Box 59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282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041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sp>
          <p:nvSpPr>
            <p:cNvPr id="99351" name="Text Box 60"/>
            <p:cNvSpPr txBox="1">
              <a:spLocks noChangeArrowheads="1"/>
            </p:cNvSpPr>
            <p:nvPr/>
          </p:nvSpPr>
          <p:spPr bwMode="auto">
            <a:xfrm>
              <a:off x="3765" y="1742"/>
              <a:ext cx="5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rgbClr val="336600"/>
                  </a:solidFill>
                </a:rPr>
                <a:t>(swap)</a:t>
              </a:r>
              <a:endParaRPr kumimoji="1" lang="en-US" altLang="zh-CN" sz="2041">
                <a:solidFill>
                  <a:schemeClr val="accent2"/>
                </a:solidFill>
              </a:endParaRPr>
            </a:p>
          </p:txBody>
        </p:sp>
      </p:grpSp>
      <p:sp>
        <p:nvSpPr>
          <p:cNvPr id="99337" name="Text Box 61"/>
          <p:cNvSpPr txBox="1">
            <a:spLocks noChangeArrowheads="1"/>
          </p:cNvSpPr>
          <p:nvPr/>
        </p:nvSpPr>
        <p:spPr bwMode="auto">
          <a:xfrm>
            <a:off x="7133381" y="4051885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</a:rPr>
              <a:t>5</a:t>
            </a:r>
            <a:endParaRPr kumimoji="1" lang="en-US" altLang="zh-CN" sz="2041">
              <a:solidFill>
                <a:srgbClr val="0000FF"/>
              </a:solidFill>
            </a:endParaRPr>
          </a:p>
        </p:txBody>
      </p:sp>
      <p:grpSp>
        <p:nvGrpSpPr>
          <p:cNvPr id="99338" name="Group 62"/>
          <p:cNvGrpSpPr>
            <a:grpSpLocks/>
          </p:cNvGrpSpPr>
          <p:nvPr/>
        </p:nvGrpSpPr>
        <p:grpSpPr bwMode="auto">
          <a:xfrm>
            <a:off x="5523656" y="2696357"/>
            <a:ext cx="1893189" cy="985885"/>
            <a:chOff x="2958" y="1639"/>
            <a:chExt cx="1192" cy="621"/>
          </a:xfrm>
        </p:grpSpPr>
        <p:sp>
          <p:nvSpPr>
            <p:cNvPr id="99346" name="Text Box 63"/>
            <p:cNvSpPr txBox="1">
              <a:spLocks noChangeArrowheads="1"/>
            </p:cNvSpPr>
            <p:nvPr/>
          </p:nvSpPr>
          <p:spPr bwMode="auto">
            <a:xfrm>
              <a:off x="3936" y="1967"/>
              <a:ext cx="21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23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99347" name="Freeform 64"/>
            <p:cNvSpPr>
              <a:spLocks/>
            </p:cNvSpPr>
            <p:nvPr/>
          </p:nvSpPr>
          <p:spPr bwMode="auto">
            <a:xfrm>
              <a:off x="2958" y="1639"/>
              <a:ext cx="146" cy="25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4792" tIns="59692" rIns="114792" bIns="59692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9339" name="Group 65"/>
          <p:cNvGrpSpPr>
            <a:grpSpLocks/>
          </p:cNvGrpSpPr>
          <p:nvPr/>
        </p:nvGrpSpPr>
        <p:grpSpPr bwMode="auto">
          <a:xfrm>
            <a:off x="5473039" y="3088441"/>
            <a:ext cx="1923562" cy="1033180"/>
            <a:chOff x="2926" y="1885"/>
            <a:chExt cx="1212" cy="651"/>
          </a:xfrm>
        </p:grpSpPr>
        <p:sp>
          <p:nvSpPr>
            <p:cNvPr id="99344" name="Text Box 66"/>
            <p:cNvSpPr txBox="1">
              <a:spLocks noChangeArrowheads="1"/>
            </p:cNvSpPr>
            <p:nvPr/>
          </p:nvSpPr>
          <p:spPr bwMode="auto">
            <a:xfrm>
              <a:off x="3924" y="2243"/>
              <a:ext cx="21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23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9345" name="Freeform 67"/>
            <p:cNvSpPr>
              <a:spLocks/>
            </p:cNvSpPr>
            <p:nvPr/>
          </p:nvSpPr>
          <p:spPr bwMode="auto">
            <a:xfrm>
              <a:off x="2926" y="1885"/>
              <a:ext cx="146" cy="250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4792" tIns="59692" rIns="114792" bIns="59692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9340" name="Text Box 68"/>
          <p:cNvSpPr txBox="1">
            <a:spLocks noChangeArrowheads="1"/>
          </p:cNvSpPr>
          <p:nvPr/>
        </p:nvSpPr>
        <p:spPr bwMode="auto">
          <a:xfrm>
            <a:off x="4567549" y="2929055"/>
            <a:ext cx="1061800" cy="46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89997" tIns="46798" rIns="89997" bIns="4679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  <a:ea typeface="隶书" panose="02010509060101010101" pitchFamily="49" charset="-122"/>
              </a:rPr>
              <a:t>COPY</a:t>
            </a:r>
            <a:endParaRPr kumimoji="1" lang="en-US" altLang="zh-CN" sz="2423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99341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70869" y="123514"/>
            <a:ext cx="8548709" cy="518349"/>
          </a:xfrm>
          <a:noFill/>
        </p:spPr>
        <p:txBody>
          <a:bodyPr/>
          <a:lstStyle/>
          <a:p>
            <a:pPr eaLnBrk="1" hangingPunct="1"/>
            <a:r>
              <a:rPr lang="en-GB" altLang="zh-CN" smtClean="0"/>
              <a:t>Call by Value</a:t>
            </a:r>
            <a:endParaRPr lang="zh-CN" altLang="en-US" smtClean="0"/>
          </a:p>
        </p:txBody>
      </p:sp>
      <p:sp>
        <p:nvSpPr>
          <p:cNvPr id="99342" name="Text Box 70" descr="90%"/>
          <p:cNvSpPr txBox="1">
            <a:spLocks noChangeArrowheads="1"/>
          </p:cNvSpPr>
          <p:nvPr/>
        </p:nvSpPr>
        <p:spPr bwMode="auto">
          <a:xfrm>
            <a:off x="166035" y="856492"/>
            <a:ext cx="4177164" cy="5509715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#include &lt;stdio.h&gt;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void swap(</a:t>
            </a:r>
            <a:r>
              <a:rPr lang="en-US" altLang="zh-CN" sz="2100">
                <a:solidFill>
                  <a:srgbClr val="FF0000"/>
                </a:solidFill>
                <a:latin typeface="Georgia" panose="02040502050405020303" pitchFamily="18" charset="0"/>
              </a:rPr>
              <a:t>int  x,int y</a:t>
            </a: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int  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temp=x;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x=y;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y=temp;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int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altLang="zh-CN" sz="2100">
                <a:solidFill>
                  <a:srgbClr val="FF0000"/>
                </a:solidFill>
                <a:latin typeface="Georgia" panose="02040502050405020303" pitchFamily="18" charset="0"/>
              </a:rPr>
              <a:t>int a,b;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scanf("%d,%d",&amp;a,&amp;b);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swap(</a:t>
            </a:r>
            <a:r>
              <a:rPr lang="en-US" altLang="zh-CN" sz="2100">
                <a:solidFill>
                  <a:srgbClr val="FF0000"/>
                </a:solidFill>
                <a:latin typeface="Georgia" panose="02040502050405020303" pitchFamily="18" charset="0"/>
              </a:rPr>
              <a:t>a,b</a:t>
            </a: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printf("\n%d,%d\n",a,b);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graphicFrame>
        <p:nvGraphicFramePr>
          <p:cNvPr id="99343" name="Object 71"/>
          <p:cNvGraphicFramePr>
            <a:graphicFrameLocks noChangeAspect="1"/>
          </p:cNvGraphicFramePr>
          <p:nvPr/>
        </p:nvGraphicFramePr>
        <p:xfrm>
          <a:off x="7534285" y="6106800"/>
          <a:ext cx="643887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包" r:id="rId3" imgW="505838" imgH="466928" progId="Package">
                  <p:embed/>
                </p:oleObj>
              </mc:Choice>
              <mc:Fallback>
                <p:oleObj name="包" r:id="rId3" imgW="505838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285" y="6106800"/>
                        <a:ext cx="643887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880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4524C8-5999-4A75-A121-7DEA79E37B91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103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878775" y="4202772"/>
            <a:ext cx="184725" cy="40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zh-CN" altLang="en-US" sz="2041">
              <a:solidFill>
                <a:schemeClr val="tx1"/>
              </a:solidFill>
            </a:endParaRPr>
          </a:p>
        </p:txBody>
      </p:sp>
      <p:grpSp>
        <p:nvGrpSpPr>
          <p:cNvPr id="100356" name="Group 3"/>
          <p:cNvGrpSpPr>
            <a:grpSpLocks/>
          </p:cNvGrpSpPr>
          <p:nvPr/>
        </p:nvGrpSpPr>
        <p:grpSpPr bwMode="auto">
          <a:xfrm>
            <a:off x="5585877" y="1374841"/>
            <a:ext cx="2626714" cy="4626669"/>
            <a:chOff x="2997" y="806"/>
            <a:chExt cx="1655" cy="2914"/>
          </a:xfrm>
        </p:grpSpPr>
        <p:sp>
          <p:nvSpPr>
            <p:cNvPr id="100373" name="Freeform 4"/>
            <p:cNvSpPr>
              <a:spLocks/>
            </p:cNvSpPr>
            <p:nvPr/>
          </p:nvSpPr>
          <p:spPr bwMode="auto">
            <a:xfrm>
              <a:off x="3429" y="3364"/>
              <a:ext cx="1211" cy="356"/>
            </a:xfrm>
            <a:custGeom>
              <a:avLst/>
              <a:gdLst>
                <a:gd name="T0" fmla="*/ 0 w 1211"/>
                <a:gd name="T1" fmla="*/ 29 h 456"/>
                <a:gd name="T2" fmla="*/ 500 w 1211"/>
                <a:gd name="T3" fmla="*/ 7 h 456"/>
                <a:gd name="T4" fmla="*/ 1089 w 1211"/>
                <a:gd name="T5" fmla="*/ 72 h 456"/>
                <a:gd name="T6" fmla="*/ 1211 w 1211"/>
                <a:gd name="T7" fmla="*/ 59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4" name="Freeform 5"/>
            <p:cNvSpPr>
              <a:spLocks/>
            </p:cNvSpPr>
            <p:nvPr/>
          </p:nvSpPr>
          <p:spPr bwMode="auto">
            <a:xfrm>
              <a:off x="3430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5" name="Rectangle 6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7" tIns="45718" rIns="91437" bIns="45718" anchor="ctr"/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041">
                <a:solidFill>
                  <a:schemeClr val="tx1"/>
                </a:solidFill>
              </a:endParaRPr>
            </a:p>
          </p:txBody>
        </p:sp>
        <p:sp>
          <p:nvSpPr>
            <p:cNvPr id="100376" name="Line 7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7" name="Line 8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8" name="Line 9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9" name="Line 10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0" name="Line 11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1" name="Line 12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2" name="Line 13"/>
            <p:cNvSpPr>
              <a:spLocks noChangeShapeType="1"/>
            </p:cNvSpPr>
            <p:nvPr/>
          </p:nvSpPr>
          <p:spPr bwMode="auto">
            <a:xfrm>
              <a:off x="3429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3" name="Line 14"/>
            <p:cNvSpPr>
              <a:spLocks noChangeShapeType="1"/>
            </p:cNvSpPr>
            <p:nvPr/>
          </p:nvSpPr>
          <p:spPr bwMode="auto">
            <a:xfrm>
              <a:off x="4640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4" name="Text Box 15"/>
            <p:cNvSpPr txBox="1">
              <a:spLocks noChangeArrowheads="1"/>
            </p:cNvSpPr>
            <p:nvPr/>
          </p:nvSpPr>
          <p:spPr bwMode="auto">
            <a:xfrm>
              <a:off x="3917" y="860"/>
              <a:ext cx="31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…...</a:t>
              </a:r>
            </a:p>
          </p:txBody>
        </p:sp>
        <p:sp>
          <p:nvSpPr>
            <p:cNvPr id="100385" name="Text Box 16"/>
            <p:cNvSpPr txBox="1">
              <a:spLocks noChangeArrowheads="1"/>
            </p:cNvSpPr>
            <p:nvPr/>
          </p:nvSpPr>
          <p:spPr bwMode="auto">
            <a:xfrm>
              <a:off x="3915" y="3066"/>
              <a:ext cx="31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…...</a:t>
              </a:r>
            </a:p>
          </p:txBody>
        </p:sp>
        <p:sp>
          <p:nvSpPr>
            <p:cNvPr id="100386" name="Line 17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Text Box 18"/>
            <p:cNvSpPr txBox="1">
              <a:spLocks noChangeArrowheads="1"/>
            </p:cNvSpPr>
            <p:nvPr/>
          </p:nvSpPr>
          <p:spPr bwMode="auto">
            <a:xfrm>
              <a:off x="3015" y="1130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2000</a:t>
              </a:r>
            </a:p>
          </p:txBody>
        </p:sp>
        <p:sp>
          <p:nvSpPr>
            <p:cNvPr id="100388" name="Text Box 19"/>
            <p:cNvSpPr txBox="1">
              <a:spLocks noChangeArrowheads="1"/>
            </p:cNvSpPr>
            <p:nvPr/>
          </p:nvSpPr>
          <p:spPr bwMode="auto">
            <a:xfrm>
              <a:off x="3017" y="2102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2010</a:t>
              </a:r>
              <a:endParaRPr kumimoji="1" lang="en-US" altLang="zh-CN" sz="2041">
                <a:solidFill>
                  <a:srgbClr val="336600"/>
                </a:solidFill>
              </a:endParaRPr>
            </a:p>
          </p:txBody>
        </p:sp>
        <p:sp>
          <p:nvSpPr>
            <p:cNvPr id="100389" name="Text Box 20"/>
            <p:cNvSpPr txBox="1">
              <a:spLocks noChangeArrowheads="1"/>
            </p:cNvSpPr>
            <p:nvPr/>
          </p:nvSpPr>
          <p:spPr bwMode="auto">
            <a:xfrm>
              <a:off x="3015" y="2344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2014</a:t>
              </a:r>
            </a:p>
          </p:txBody>
        </p:sp>
        <p:sp>
          <p:nvSpPr>
            <p:cNvPr id="100390" name="Text Box 21"/>
            <p:cNvSpPr txBox="1">
              <a:spLocks noChangeArrowheads="1"/>
            </p:cNvSpPr>
            <p:nvPr/>
          </p:nvSpPr>
          <p:spPr bwMode="auto">
            <a:xfrm>
              <a:off x="3015" y="1374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2004</a:t>
              </a:r>
            </a:p>
          </p:txBody>
        </p:sp>
        <p:sp>
          <p:nvSpPr>
            <p:cNvPr id="100391" name="Text Box 22"/>
            <p:cNvSpPr txBox="1">
              <a:spLocks noChangeArrowheads="1"/>
            </p:cNvSpPr>
            <p:nvPr/>
          </p:nvSpPr>
          <p:spPr bwMode="auto">
            <a:xfrm>
              <a:off x="3016" y="1616"/>
              <a:ext cx="44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2008</a:t>
              </a:r>
            </a:p>
          </p:txBody>
        </p:sp>
        <p:sp>
          <p:nvSpPr>
            <p:cNvPr id="100392" name="Text Box 23"/>
            <p:cNvSpPr txBox="1">
              <a:spLocks noChangeArrowheads="1"/>
            </p:cNvSpPr>
            <p:nvPr/>
          </p:nvSpPr>
          <p:spPr bwMode="auto">
            <a:xfrm>
              <a:off x="2997" y="1858"/>
              <a:ext cx="4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200C</a:t>
              </a:r>
            </a:p>
          </p:txBody>
        </p:sp>
        <p:grpSp>
          <p:nvGrpSpPr>
            <p:cNvPr id="100393" name="Group 24"/>
            <p:cNvGrpSpPr>
              <a:grpSpLocks/>
            </p:cNvGrpSpPr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100402" name="Line 2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03" name="Line 2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04" name="Line 2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05" name="Line 2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06" name="Line 2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07" name="Line 3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08" name="Line 3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0394" name="Group 32"/>
            <p:cNvGrpSpPr>
              <a:grpSpLocks/>
            </p:cNvGrpSpPr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100395" name="Line 33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396" name="Line 34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397" name="Line 35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398" name="Line 36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399" name="Line 37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00" name="Line 38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01" name="Line 39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0357" name="Text Box 40"/>
          <p:cNvSpPr txBox="1">
            <a:spLocks noChangeArrowheads="1"/>
          </p:cNvSpPr>
          <p:nvPr/>
        </p:nvSpPr>
        <p:spPr bwMode="auto">
          <a:xfrm>
            <a:off x="7058464" y="2093902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100358" name="Group 41"/>
          <p:cNvGrpSpPr>
            <a:grpSpLocks/>
          </p:cNvGrpSpPr>
          <p:nvPr/>
        </p:nvGrpSpPr>
        <p:grpSpPr bwMode="auto">
          <a:xfrm>
            <a:off x="6749133" y="1642553"/>
            <a:ext cx="2100089" cy="1035381"/>
            <a:chOff x="3730" y="974"/>
            <a:chExt cx="1322" cy="653"/>
          </a:xfrm>
        </p:grpSpPr>
        <p:grpSp>
          <p:nvGrpSpPr>
            <p:cNvPr id="100366" name="Group 42"/>
            <p:cNvGrpSpPr>
              <a:grpSpLocks/>
            </p:cNvGrpSpPr>
            <p:nvPr/>
          </p:nvGrpSpPr>
          <p:grpSpPr bwMode="auto">
            <a:xfrm>
              <a:off x="4630" y="1125"/>
              <a:ext cx="422" cy="256"/>
              <a:chOff x="4402" y="1437"/>
              <a:chExt cx="422" cy="256"/>
            </a:xfrm>
          </p:grpSpPr>
          <p:sp>
            <p:nvSpPr>
              <p:cNvPr id="100371" name="Line 4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72" name="Text Box 4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40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 a</a:t>
                </a:r>
              </a:p>
            </p:txBody>
          </p:sp>
        </p:grpSp>
        <p:grpSp>
          <p:nvGrpSpPr>
            <p:cNvPr id="100367" name="Group 45"/>
            <p:cNvGrpSpPr>
              <a:grpSpLocks/>
            </p:cNvGrpSpPr>
            <p:nvPr/>
          </p:nvGrpSpPr>
          <p:grpSpPr bwMode="auto">
            <a:xfrm>
              <a:off x="4630" y="1334"/>
              <a:ext cx="405" cy="293"/>
              <a:chOff x="4426" y="1886"/>
              <a:chExt cx="405" cy="293"/>
            </a:xfrm>
          </p:grpSpPr>
          <p:sp>
            <p:nvSpPr>
              <p:cNvPr id="100369" name="Line 4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70" name="Text Box 47"/>
              <p:cNvSpPr txBox="1">
                <a:spLocks noChangeArrowheads="1"/>
              </p:cNvSpPr>
              <p:nvPr/>
            </p:nvSpPr>
            <p:spPr bwMode="auto">
              <a:xfrm>
                <a:off x="4523" y="1886"/>
                <a:ext cx="308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423">
                    <a:solidFill>
                      <a:schemeClr val="tx1"/>
                    </a:solidFill>
                  </a:rPr>
                  <a:t>b</a:t>
                </a:r>
                <a:endParaRPr kumimoji="1" lang="en-US" altLang="zh-CN" sz="204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368" name="Text Box 48"/>
            <p:cNvSpPr txBox="1">
              <a:spLocks noChangeArrowheads="1"/>
            </p:cNvSpPr>
            <p:nvPr/>
          </p:nvSpPr>
          <p:spPr bwMode="auto">
            <a:xfrm>
              <a:off x="3730" y="974"/>
              <a:ext cx="58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rgbClr val="FF3300"/>
                  </a:solidFill>
                </a:rPr>
                <a:t>(main)</a:t>
              </a:r>
              <a:endParaRPr kumimoji="1" lang="en-US" altLang="zh-CN" sz="2041">
                <a:solidFill>
                  <a:schemeClr val="accent2"/>
                </a:solidFill>
              </a:endParaRPr>
            </a:p>
          </p:txBody>
        </p:sp>
      </p:grpSp>
      <p:sp>
        <p:nvSpPr>
          <p:cNvPr id="100359" name="Text Box 49"/>
          <p:cNvSpPr txBox="1">
            <a:spLocks noChangeArrowheads="1"/>
          </p:cNvSpPr>
          <p:nvPr/>
        </p:nvSpPr>
        <p:spPr bwMode="auto">
          <a:xfrm>
            <a:off x="7077699" y="2456342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FF3300"/>
                </a:solidFill>
              </a:rPr>
              <a:t>9</a:t>
            </a:r>
            <a:endParaRPr kumimoji="1" lang="en-US" altLang="zh-CN" sz="2423">
              <a:solidFill>
                <a:srgbClr val="0000FF"/>
              </a:solidFill>
            </a:endParaRPr>
          </a:p>
        </p:txBody>
      </p:sp>
      <p:sp>
        <p:nvSpPr>
          <p:cNvPr id="100360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70869" y="123514"/>
            <a:ext cx="8548709" cy="518349"/>
          </a:xfrm>
          <a:noFill/>
        </p:spPr>
        <p:txBody>
          <a:bodyPr/>
          <a:lstStyle/>
          <a:p>
            <a:pPr eaLnBrk="1" hangingPunct="1"/>
            <a:r>
              <a:rPr lang="en-GB" altLang="zh-CN" smtClean="0"/>
              <a:t>Call by Value</a:t>
            </a:r>
            <a:endParaRPr lang="zh-CN" altLang="en-US" smtClean="0"/>
          </a:p>
        </p:txBody>
      </p:sp>
      <p:sp>
        <p:nvSpPr>
          <p:cNvPr id="100361" name="Text Box 51" descr="90%"/>
          <p:cNvSpPr txBox="1">
            <a:spLocks noChangeArrowheads="1"/>
          </p:cNvSpPr>
          <p:nvPr/>
        </p:nvSpPr>
        <p:spPr bwMode="auto">
          <a:xfrm>
            <a:off x="166035" y="856492"/>
            <a:ext cx="4177164" cy="5509715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#include &lt;stdio.h&gt;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void swap(</a:t>
            </a:r>
            <a:r>
              <a:rPr lang="en-US" altLang="zh-CN" sz="2100">
                <a:solidFill>
                  <a:srgbClr val="FF0000"/>
                </a:solidFill>
                <a:latin typeface="Georgia" panose="02040502050405020303" pitchFamily="18" charset="0"/>
              </a:rPr>
              <a:t>int  x,int y</a:t>
            </a: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int  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temp=x;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x=y;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y=temp;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int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altLang="zh-CN" sz="2100">
                <a:solidFill>
                  <a:srgbClr val="FF0000"/>
                </a:solidFill>
                <a:latin typeface="Georgia" panose="02040502050405020303" pitchFamily="18" charset="0"/>
              </a:rPr>
              <a:t>int a,b;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scanf("%d,%d",&amp;a,&amp;b);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swap(</a:t>
            </a:r>
            <a:r>
              <a:rPr lang="en-US" altLang="zh-CN" sz="2100">
                <a:solidFill>
                  <a:srgbClr val="FF0000"/>
                </a:solidFill>
                <a:latin typeface="Georgia" panose="02040502050405020303" pitchFamily="18" charset="0"/>
              </a:rPr>
              <a:t>a,b</a:t>
            </a: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printf("\n%d,%d\n",a,b);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	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sp>
        <p:nvSpPr>
          <p:cNvPr id="160820" name="AutoShape 52"/>
          <p:cNvSpPr>
            <a:spLocks noChangeArrowheads="1"/>
          </p:cNvSpPr>
          <p:nvPr/>
        </p:nvSpPr>
        <p:spPr bwMode="auto">
          <a:xfrm>
            <a:off x="5857749" y="4044094"/>
            <a:ext cx="2737531" cy="2359786"/>
          </a:xfrm>
          <a:prstGeom prst="irregularSeal1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 type="none" w="lg" len="lg"/>
            <a:tailEnd/>
          </a:ln>
        </p:spPr>
        <p:txBody>
          <a:bodyPr lIns="89997" tIns="46798" rIns="89997" bIns="4679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latin typeface="Georgia" panose="02040502050405020303" pitchFamily="18" charset="0"/>
                <a:ea typeface="隶书" panose="02010509060101010101" pitchFamily="49" charset="-122"/>
              </a:rPr>
              <a:t>Not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latin typeface="Georgia" panose="02040502050405020303" pitchFamily="18" charset="0"/>
                <a:ea typeface="隶书" panose="02010509060101010101" pitchFamily="49" charset="-122"/>
              </a:rPr>
              <a:t>Work!</a:t>
            </a:r>
          </a:p>
        </p:txBody>
      </p:sp>
      <p:sp>
        <p:nvSpPr>
          <p:cNvPr id="160821" name="Text Box 53"/>
          <p:cNvSpPr txBox="1">
            <a:spLocks noChangeArrowheads="1"/>
          </p:cNvSpPr>
          <p:nvPr/>
        </p:nvSpPr>
        <p:spPr bwMode="auto">
          <a:xfrm>
            <a:off x="4495058" y="5942792"/>
            <a:ext cx="2330546" cy="465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chemeClr val="bg1"/>
                </a:solidFill>
                <a:latin typeface="Georgia" panose="02040502050405020303" pitchFamily="18" charset="0"/>
              </a:rPr>
              <a:t>Result</a:t>
            </a:r>
            <a:r>
              <a:rPr kumimoji="1" lang="zh-CN" altLang="en-US" sz="2423">
                <a:solidFill>
                  <a:schemeClr val="bg1"/>
                </a:solidFill>
                <a:latin typeface="Georgia" panose="02040502050405020303" pitchFamily="18" charset="0"/>
              </a:rPr>
              <a:t>：</a:t>
            </a:r>
            <a:r>
              <a:rPr kumimoji="1" lang="en-US" altLang="zh-CN" sz="2423">
                <a:solidFill>
                  <a:schemeClr val="bg1"/>
                </a:solidFill>
                <a:latin typeface="Georgia" panose="02040502050405020303" pitchFamily="18" charset="0"/>
              </a:rPr>
              <a:t>5, 9</a:t>
            </a:r>
          </a:p>
        </p:txBody>
      </p:sp>
      <p:sp>
        <p:nvSpPr>
          <p:cNvPr id="160822" name="AutoShape 54"/>
          <p:cNvSpPr>
            <a:spLocks noChangeArrowheads="1"/>
          </p:cNvSpPr>
          <p:nvPr/>
        </p:nvSpPr>
        <p:spPr bwMode="auto">
          <a:xfrm>
            <a:off x="2275876" y="2761828"/>
            <a:ext cx="2067322" cy="1378890"/>
          </a:xfrm>
          <a:prstGeom prst="cloudCallout">
            <a:avLst>
              <a:gd name="adj1" fmla="val -62046"/>
              <a:gd name="adj2" fmla="val 109620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0" tIns="45705" rIns="91410" bIns="45705" anchor="ctr"/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Pass by value</a:t>
            </a:r>
          </a:p>
        </p:txBody>
      </p:sp>
      <p:graphicFrame>
        <p:nvGraphicFramePr>
          <p:cNvPr id="100365" name="Object 55"/>
          <p:cNvGraphicFramePr>
            <a:graphicFrameLocks noChangeAspect="1"/>
          </p:cNvGraphicFramePr>
          <p:nvPr/>
        </p:nvGraphicFramePr>
        <p:xfrm>
          <a:off x="7534285" y="6106800"/>
          <a:ext cx="643887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包" r:id="rId4" imgW="505838" imgH="466928" progId="Package">
                  <p:embed/>
                </p:oleObj>
              </mc:Choice>
              <mc:Fallback>
                <p:oleObj name="包" r:id="rId4" imgW="505838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285" y="6106800"/>
                        <a:ext cx="643887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771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0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0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20" grpId="0" animBg="1" autoUpdateAnimBg="0"/>
      <p:bldP spid="160821" grpId="0" animBg="1" autoUpdateAnimBg="0"/>
      <p:bldP spid="16082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1047F6-7885-4EA4-A748-1C5E8FC08EE9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104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61794" name="Rectangle 2" descr="90%"/>
          <p:cNvSpPr>
            <a:spLocks noChangeArrowheads="1"/>
          </p:cNvSpPr>
          <p:nvPr/>
        </p:nvSpPr>
        <p:spPr bwMode="auto">
          <a:xfrm>
            <a:off x="111365" y="599341"/>
            <a:ext cx="5104522" cy="6016842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 type="none" w="lg" len="lg"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#include &lt;stdio.h&gt;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void swap(</a:t>
            </a:r>
            <a:r>
              <a:rPr lang="en-US" altLang="zh-CN" sz="2041">
                <a:solidFill>
                  <a:srgbClr val="FF0000"/>
                </a:solidFill>
                <a:latin typeface="Georgia" panose="02040502050405020303" pitchFamily="18" charset="0"/>
              </a:rPr>
              <a:t>int  *p1, int  *p2</a:t>
            </a: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int 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temp=*p1;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*p1=*p2;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*p2=temp;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int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int a,b;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int *pa,*pb;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scanf("%d,%d",&amp;a,&amp;b);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</a:t>
            </a:r>
            <a:r>
              <a:rPr lang="en-US" altLang="zh-CN" sz="2041">
                <a:solidFill>
                  <a:srgbClr val="FF0000"/>
                </a:solidFill>
                <a:latin typeface="Georgia" panose="02040502050405020303" pitchFamily="18" charset="0"/>
              </a:rPr>
              <a:t>pa=&amp;a;  pb=&amp;b;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swap(</a:t>
            </a:r>
            <a:r>
              <a:rPr lang="en-US" altLang="zh-CN" sz="2041">
                <a:solidFill>
                  <a:srgbClr val="FF0000"/>
                </a:solidFill>
                <a:latin typeface="Georgia" panose="02040502050405020303" pitchFamily="18" charset="0"/>
              </a:rPr>
              <a:t>pa,pb</a:t>
            </a: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printf("\n%d,%d\n",a,b);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	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85884" y="1239178"/>
            <a:ext cx="2642907" cy="4624645"/>
            <a:chOff x="2874" y="554"/>
            <a:chExt cx="1666" cy="2914"/>
          </a:xfrm>
        </p:grpSpPr>
        <p:grpSp>
          <p:nvGrpSpPr>
            <p:cNvPr id="101420" name="Group 4"/>
            <p:cNvGrpSpPr>
              <a:grpSpLocks/>
            </p:cNvGrpSpPr>
            <p:nvPr/>
          </p:nvGrpSpPr>
          <p:grpSpPr bwMode="auto">
            <a:xfrm>
              <a:off x="2874" y="554"/>
              <a:ext cx="1666" cy="2914"/>
              <a:chOff x="3139" y="806"/>
              <a:chExt cx="1666" cy="2914"/>
            </a:xfrm>
          </p:grpSpPr>
          <p:sp>
            <p:nvSpPr>
              <p:cNvPr id="101422" name="Freeform 5"/>
              <p:cNvSpPr>
                <a:spLocks/>
              </p:cNvSpPr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29 h 456"/>
                  <a:gd name="T2" fmla="*/ 500 w 1211"/>
                  <a:gd name="T3" fmla="*/ 7 h 456"/>
                  <a:gd name="T4" fmla="*/ 1089 w 1211"/>
                  <a:gd name="T5" fmla="*/ 72 h 456"/>
                  <a:gd name="T6" fmla="*/ 1211 w 1211"/>
                  <a:gd name="T7" fmla="*/ 59 h 4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1"/>
                  <a:gd name="T13" fmla="*/ 0 h 456"/>
                  <a:gd name="T14" fmla="*/ 1211 w 1211"/>
                  <a:gd name="T15" fmla="*/ 456 h 4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23" name="Freeform 6"/>
              <p:cNvSpPr>
                <a:spLocks/>
              </p:cNvSpPr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2"/>
                  <a:gd name="T31" fmla="*/ 0 h 672"/>
                  <a:gd name="T32" fmla="*/ 1212 w 1212"/>
                  <a:gd name="T33" fmla="*/ 672 h 6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24" name="Rectangle 7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041">
                  <a:solidFill>
                    <a:schemeClr val="tx1"/>
                  </a:solidFill>
                </a:endParaRPr>
              </a:p>
            </p:txBody>
          </p:sp>
          <p:sp>
            <p:nvSpPr>
              <p:cNvPr id="101425" name="Line 8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26" name="Line 9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27" name="Line 10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28" name="Line 11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29" name="Line 12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30" name="Line 13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31" name="Line 14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32" name="Line 15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33" name="Text Box 16"/>
              <p:cNvSpPr txBox="1">
                <a:spLocks noChangeArrowheads="1"/>
              </p:cNvSpPr>
              <p:nvPr/>
            </p:nvSpPr>
            <p:spPr bwMode="auto">
              <a:xfrm>
                <a:off x="4070" y="860"/>
                <a:ext cx="314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…...</a:t>
                </a:r>
              </a:p>
            </p:txBody>
          </p:sp>
          <p:sp>
            <p:nvSpPr>
              <p:cNvPr id="101434" name="Line 17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35" name="Text Box 18"/>
              <p:cNvSpPr txBox="1">
                <a:spLocks noChangeArrowheads="1"/>
              </p:cNvSpPr>
              <p:nvPr/>
            </p:nvSpPr>
            <p:spPr bwMode="auto">
              <a:xfrm>
                <a:off x="3169" y="1131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2000</a:t>
                </a:r>
              </a:p>
            </p:txBody>
          </p:sp>
          <p:sp>
            <p:nvSpPr>
              <p:cNvPr id="101436" name="Text Box 19"/>
              <p:cNvSpPr txBox="1">
                <a:spLocks noChangeArrowheads="1"/>
              </p:cNvSpPr>
              <p:nvPr/>
            </p:nvSpPr>
            <p:spPr bwMode="auto">
              <a:xfrm>
                <a:off x="3170" y="2101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2010</a:t>
                </a:r>
                <a:endParaRPr kumimoji="1" lang="en-US" altLang="zh-CN" sz="2041">
                  <a:solidFill>
                    <a:srgbClr val="336600"/>
                  </a:solidFill>
                </a:endParaRPr>
              </a:p>
            </p:txBody>
          </p:sp>
          <p:sp>
            <p:nvSpPr>
              <p:cNvPr id="101437" name="Text Box 20"/>
              <p:cNvSpPr txBox="1">
                <a:spLocks noChangeArrowheads="1"/>
              </p:cNvSpPr>
              <p:nvPr/>
            </p:nvSpPr>
            <p:spPr bwMode="auto">
              <a:xfrm>
                <a:off x="3169" y="2368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2014</a:t>
                </a:r>
              </a:p>
            </p:txBody>
          </p:sp>
          <p:sp>
            <p:nvSpPr>
              <p:cNvPr id="101438" name="Text Box 21"/>
              <p:cNvSpPr txBox="1">
                <a:spLocks noChangeArrowheads="1"/>
              </p:cNvSpPr>
              <p:nvPr/>
            </p:nvSpPr>
            <p:spPr bwMode="auto">
              <a:xfrm>
                <a:off x="3169" y="1374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2004</a:t>
                </a:r>
              </a:p>
            </p:txBody>
          </p:sp>
          <p:sp>
            <p:nvSpPr>
              <p:cNvPr id="101439" name="Text Box 22"/>
              <p:cNvSpPr txBox="1">
                <a:spLocks noChangeArrowheads="1"/>
              </p:cNvSpPr>
              <p:nvPr/>
            </p:nvSpPr>
            <p:spPr bwMode="auto">
              <a:xfrm>
                <a:off x="3169" y="1617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2008</a:t>
                </a:r>
              </a:p>
            </p:txBody>
          </p:sp>
          <p:sp>
            <p:nvSpPr>
              <p:cNvPr id="101440" name="Text Box 23"/>
              <p:cNvSpPr txBox="1">
                <a:spLocks noChangeArrowheads="1"/>
              </p:cNvSpPr>
              <p:nvPr/>
            </p:nvSpPr>
            <p:spPr bwMode="auto">
              <a:xfrm>
                <a:off x="3151" y="1859"/>
                <a:ext cx="48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200C</a:t>
                </a:r>
              </a:p>
            </p:txBody>
          </p:sp>
          <p:grpSp>
            <p:nvGrpSpPr>
              <p:cNvPr id="101441" name="Group 24"/>
              <p:cNvGrpSpPr>
                <a:grpSpLocks/>
              </p:cNvGrpSpPr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01456" name="Line 25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57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58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59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60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61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62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442" name="Group 32"/>
              <p:cNvGrpSpPr>
                <a:grpSpLocks/>
              </p:cNvGrpSpPr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01449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50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51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52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53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54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55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1443" name="Line 40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444" name="Line 41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445" name="Line 42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446" name="Text Box 43"/>
              <p:cNvSpPr txBox="1">
                <a:spLocks noChangeArrowheads="1"/>
              </p:cNvSpPr>
              <p:nvPr/>
            </p:nvSpPr>
            <p:spPr bwMode="auto">
              <a:xfrm>
                <a:off x="3154" y="2656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2018</a:t>
                </a:r>
              </a:p>
            </p:txBody>
          </p:sp>
          <p:sp>
            <p:nvSpPr>
              <p:cNvPr id="101447" name="Text Box 44"/>
              <p:cNvSpPr txBox="1">
                <a:spLocks noChangeArrowheads="1"/>
              </p:cNvSpPr>
              <p:nvPr/>
            </p:nvSpPr>
            <p:spPr bwMode="auto">
              <a:xfrm>
                <a:off x="3139" y="2896"/>
                <a:ext cx="48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201C</a:t>
                </a:r>
              </a:p>
            </p:txBody>
          </p:sp>
          <p:sp>
            <p:nvSpPr>
              <p:cNvPr id="101448" name="Text Box 45"/>
              <p:cNvSpPr txBox="1">
                <a:spLocks noChangeArrowheads="1"/>
              </p:cNvSpPr>
              <p:nvPr/>
            </p:nvSpPr>
            <p:spPr bwMode="auto">
              <a:xfrm>
                <a:off x="3167" y="3125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2020</a:t>
                </a:r>
              </a:p>
            </p:txBody>
          </p:sp>
        </p:grpSp>
        <p:sp>
          <p:nvSpPr>
            <p:cNvPr id="101421" name="Text Box 46"/>
            <p:cNvSpPr txBox="1">
              <a:spLocks noChangeArrowheads="1"/>
            </p:cNvSpPr>
            <p:nvPr/>
          </p:nvSpPr>
          <p:spPr bwMode="auto">
            <a:xfrm>
              <a:off x="3815" y="2991"/>
              <a:ext cx="3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...</a:t>
              </a:r>
            </a:p>
          </p:txBody>
        </p:sp>
      </p:grpSp>
      <p:sp>
        <p:nvSpPr>
          <p:cNvPr id="161839" name="Text Box 47"/>
          <p:cNvSpPr txBox="1">
            <a:spLocks noChangeArrowheads="1"/>
          </p:cNvSpPr>
          <p:nvPr/>
        </p:nvSpPr>
        <p:spPr bwMode="auto">
          <a:xfrm>
            <a:off x="7074662" y="1958241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7094910" y="2320680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FF3300"/>
                </a:solidFill>
              </a:rPr>
              <a:t>9</a:t>
            </a:r>
            <a:endParaRPr kumimoji="1" lang="en-US" altLang="zh-CN" sz="2423">
              <a:solidFill>
                <a:srgbClr val="0000FF"/>
              </a:solidFill>
            </a:endParaRP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6808297" y="1520626"/>
            <a:ext cx="2215166" cy="1823907"/>
            <a:chOff x="3882" y="975"/>
            <a:chExt cx="1395" cy="1150"/>
          </a:xfrm>
        </p:grpSpPr>
        <p:grpSp>
          <p:nvGrpSpPr>
            <p:cNvPr id="101407" name="Group 50"/>
            <p:cNvGrpSpPr>
              <a:grpSpLocks/>
            </p:cNvGrpSpPr>
            <p:nvPr/>
          </p:nvGrpSpPr>
          <p:grpSpPr bwMode="auto">
            <a:xfrm>
              <a:off x="4783" y="1125"/>
              <a:ext cx="422" cy="256"/>
              <a:chOff x="4402" y="1437"/>
              <a:chExt cx="422" cy="256"/>
            </a:xfrm>
          </p:grpSpPr>
          <p:sp>
            <p:nvSpPr>
              <p:cNvPr id="101418" name="Line 5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19" name="Text Box 5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40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 a</a:t>
                </a:r>
              </a:p>
            </p:txBody>
          </p:sp>
        </p:grpSp>
        <p:grpSp>
          <p:nvGrpSpPr>
            <p:cNvPr id="101408" name="Group 53"/>
            <p:cNvGrpSpPr>
              <a:grpSpLocks/>
            </p:cNvGrpSpPr>
            <p:nvPr/>
          </p:nvGrpSpPr>
          <p:grpSpPr bwMode="auto">
            <a:xfrm>
              <a:off x="4783" y="1365"/>
              <a:ext cx="429" cy="256"/>
              <a:chOff x="4426" y="1917"/>
              <a:chExt cx="429" cy="256"/>
            </a:xfrm>
          </p:grpSpPr>
          <p:sp>
            <p:nvSpPr>
              <p:cNvPr id="101416" name="Line 5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17" name="Text Box 55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332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041">
                    <a:solidFill>
                      <a:schemeClr val="tx1"/>
                    </a:solidFill>
                  </a:rPr>
                  <a:t> b</a:t>
                </a:r>
              </a:p>
            </p:txBody>
          </p:sp>
        </p:grpSp>
        <p:sp>
          <p:nvSpPr>
            <p:cNvPr id="101409" name="Text Box 56"/>
            <p:cNvSpPr txBox="1">
              <a:spLocks noChangeArrowheads="1"/>
            </p:cNvSpPr>
            <p:nvPr/>
          </p:nvSpPr>
          <p:spPr bwMode="auto">
            <a:xfrm>
              <a:off x="3882" y="975"/>
              <a:ext cx="58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rgbClr val="FF3300"/>
                  </a:solidFill>
                </a:rPr>
                <a:t>(main)</a:t>
              </a:r>
              <a:endParaRPr kumimoji="1" lang="en-US" altLang="zh-CN" sz="2041">
                <a:solidFill>
                  <a:schemeClr val="accent2"/>
                </a:solidFill>
              </a:endParaRPr>
            </a:p>
          </p:txBody>
        </p:sp>
        <p:grpSp>
          <p:nvGrpSpPr>
            <p:cNvPr id="101410" name="Group 57"/>
            <p:cNvGrpSpPr>
              <a:grpSpLocks/>
            </p:cNvGrpSpPr>
            <p:nvPr/>
          </p:nvGrpSpPr>
          <p:grpSpPr bwMode="auto">
            <a:xfrm>
              <a:off x="4783" y="1605"/>
              <a:ext cx="473" cy="256"/>
              <a:chOff x="4402" y="1437"/>
              <a:chExt cx="473" cy="256"/>
            </a:xfrm>
          </p:grpSpPr>
          <p:sp>
            <p:nvSpPr>
              <p:cNvPr id="101414" name="Line 5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15" name="Text Box 5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91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pa</a:t>
                </a:r>
              </a:p>
            </p:txBody>
          </p:sp>
        </p:grpSp>
        <p:grpSp>
          <p:nvGrpSpPr>
            <p:cNvPr id="101411" name="Group 60"/>
            <p:cNvGrpSpPr>
              <a:grpSpLocks/>
            </p:cNvGrpSpPr>
            <p:nvPr/>
          </p:nvGrpSpPr>
          <p:grpSpPr bwMode="auto">
            <a:xfrm>
              <a:off x="4795" y="1869"/>
              <a:ext cx="482" cy="256"/>
              <a:chOff x="4402" y="1437"/>
              <a:chExt cx="482" cy="256"/>
            </a:xfrm>
          </p:grpSpPr>
          <p:sp>
            <p:nvSpPr>
              <p:cNvPr id="101412" name="Line 6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13" name="Text Box 6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300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pb</a:t>
                </a:r>
              </a:p>
            </p:txBody>
          </p:sp>
        </p:grpSp>
      </p:grpSp>
      <p:sp>
        <p:nvSpPr>
          <p:cNvPr id="161855" name="Text Box 63"/>
          <p:cNvSpPr txBox="1">
            <a:spLocks noChangeArrowheads="1"/>
          </p:cNvSpPr>
          <p:nvPr/>
        </p:nvSpPr>
        <p:spPr bwMode="auto">
          <a:xfrm>
            <a:off x="6823202" y="2701343"/>
            <a:ext cx="806625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161856" name="Text Box 64"/>
          <p:cNvSpPr txBox="1">
            <a:spLocks noChangeArrowheads="1"/>
          </p:cNvSpPr>
          <p:nvPr/>
        </p:nvSpPr>
        <p:spPr bwMode="auto">
          <a:xfrm>
            <a:off x="6823201" y="3102254"/>
            <a:ext cx="806625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FF3300"/>
                </a:solidFill>
              </a:rPr>
              <a:t>2004</a:t>
            </a:r>
            <a:endParaRPr kumimoji="1" lang="en-US" altLang="zh-CN" sz="2423">
              <a:solidFill>
                <a:srgbClr val="0000FF"/>
              </a:solidFill>
            </a:endParaRPr>
          </a:p>
        </p:txBody>
      </p: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6834465" y="3575801"/>
            <a:ext cx="2468526" cy="1386551"/>
            <a:chOff x="3895" y="2271"/>
            <a:chExt cx="1555" cy="874"/>
          </a:xfrm>
        </p:grpSpPr>
        <p:sp>
          <p:nvSpPr>
            <p:cNvPr id="101397" name="Text Box 66"/>
            <p:cNvSpPr txBox="1">
              <a:spLocks noChangeArrowheads="1"/>
            </p:cNvSpPr>
            <p:nvPr/>
          </p:nvSpPr>
          <p:spPr bwMode="auto">
            <a:xfrm>
              <a:off x="3895" y="2271"/>
              <a:ext cx="5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rgbClr val="336600"/>
                  </a:solidFill>
                </a:rPr>
                <a:t>(swap)</a:t>
              </a:r>
            </a:p>
          </p:txBody>
        </p:sp>
        <p:grpSp>
          <p:nvGrpSpPr>
            <p:cNvPr id="101398" name="Group 67"/>
            <p:cNvGrpSpPr>
              <a:grpSpLocks/>
            </p:cNvGrpSpPr>
            <p:nvPr/>
          </p:nvGrpSpPr>
          <p:grpSpPr bwMode="auto">
            <a:xfrm>
              <a:off x="4795" y="2397"/>
              <a:ext cx="473" cy="256"/>
              <a:chOff x="4402" y="1437"/>
              <a:chExt cx="473" cy="256"/>
            </a:xfrm>
          </p:grpSpPr>
          <p:sp>
            <p:nvSpPr>
              <p:cNvPr id="101405" name="Line 6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06" name="Text Box 6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91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p1</a:t>
                </a:r>
              </a:p>
            </p:txBody>
          </p:sp>
        </p:grpSp>
        <p:grpSp>
          <p:nvGrpSpPr>
            <p:cNvPr id="101399" name="Group 70"/>
            <p:cNvGrpSpPr>
              <a:grpSpLocks/>
            </p:cNvGrpSpPr>
            <p:nvPr/>
          </p:nvGrpSpPr>
          <p:grpSpPr bwMode="auto">
            <a:xfrm>
              <a:off x="4795" y="2637"/>
              <a:ext cx="473" cy="256"/>
              <a:chOff x="4402" y="1437"/>
              <a:chExt cx="473" cy="256"/>
            </a:xfrm>
          </p:grpSpPr>
          <p:sp>
            <p:nvSpPr>
              <p:cNvPr id="101403" name="Line 7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04" name="Text Box 7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91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p2</a:t>
                </a:r>
              </a:p>
            </p:txBody>
          </p:sp>
        </p:grpSp>
        <p:grpSp>
          <p:nvGrpSpPr>
            <p:cNvPr id="101400" name="Group 73"/>
            <p:cNvGrpSpPr>
              <a:grpSpLocks/>
            </p:cNvGrpSpPr>
            <p:nvPr/>
          </p:nvGrpSpPr>
          <p:grpSpPr bwMode="auto">
            <a:xfrm>
              <a:off x="4795" y="2889"/>
              <a:ext cx="655" cy="256"/>
              <a:chOff x="4402" y="1437"/>
              <a:chExt cx="655" cy="256"/>
            </a:xfrm>
          </p:grpSpPr>
          <p:sp>
            <p:nvSpPr>
              <p:cNvPr id="101401" name="Line 7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02" name="Text Box 7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473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temp</a:t>
                </a:r>
              </a:p>
            </p:txBody>
          </p:sp>
        </p:grpSp>
      </p:grpSp>
      <p:grpSp>
        <p:nvGrpSpPr>
          <p:cNvPr id="15" name="Group 76"/>
          <p:cNvGrpSpPr>
            <a:grpSpLocks/>
          </p:cNvGrpSpPr>
          <p:nvPr/>
        </p:nvGrpSpPr>
        <p:grpSpPr bwMode="auto">
          <a:xfrm>
            <a:off x="5487209" y="3398963"/>
            <a:ext cx="2128344" cy="985884"/>
            <a:chOff x="2958" y="1639"/>
            <a:chExt cx="1340" cy="621"/>
          </a:xfrm>
        </p:grpSpPr>
        <p:sp>
          <p:nvSpPr>
            <p:cNvPr id="101395" name="Text Box 77"/>
            <p:cNvSpPr txBox="1">
              <a:spLocks noChangeArrowheads="1"/>
            </p:cNvSpPr>
            <p:nvPr/>
          </p:nvSpPr>
          <p:spPr bwMode="auto">
            <a:xfrm>
              <a:off x="3790" y="1967"/>
              <a:ext cx="50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23">
                  <a:solidFill>
                    <a:srgbClr val="0000FF"/>
                  </a:solidFill>
                </a:rPr>
                <a:t>2000</a:t>
              </a:r>
            </a:p>
          </p:txBody>
        </p:sp>
        <p:sp>
          <p:nvSpPr>
            <p:cNvPr id="101396" name="Freeform 78"/>
            <p:cNvSpPr>
              <a:spLocks/>
            </p:cNvSpPr>
            <p:nvPr/>
          </p:nvSpPr>
          <p:spPr bwMode="auto">
            <a:xfrm>
              <a:off x="2958" y="1639"/>
              <a:ext cx="146" cy="25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4792" tIns="59692" rIns="114792" bIns="59692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Group 79"/>
          <p:cNvGrpSpPr>
            <a:grpSpLocks/>
          </p:cNvGrpSpPr>
          <p:nvPr/>
        </p:nvGrpSpPr>
        <p:grpSpPr bwMode="auto">
          <a:xfrm>
            <a:off x="5436591" y="3750672"/>
            <a:ext cx="2161179" cy="1033496"/>
            <a:chOff x="2926" y="1885"/>
            <a:chExt cx="1360" cy="651"/>
          </a:xfrm>
        </p:grpSpPr>
        <p:sp>
          <p:nvSpPr>
            <p:cNvPr id="101393" name="Text Box 80"/>
            <p:cNvSpPr txBox="1">
              <a:spLocks noChangeArrowheads="1"/>
            </p:cNvSpPr>
            <p:nvPr/>
          </p:nvSpPr>
          <p:spPr bwMode="auto">
            <a:xfrm>
              <a:off x="3778" y="2243"/>
              <a:ext cx="50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23">
                  <a:solidFill>
                    <a:srgbClr val="FF3300"/>
                  </a:solidFill>
                </a:rPr>
                <a:t>2004</a:t>
              </a:r>
            </a:p>
          </p:txBody>
        </p:sp>
        <p:sp>
          <p:nvSpPr>
            <p:cNvPr id="101394" name="Freeform 81"/>
            <p:cNvSpPr>
              <a:spLocks/>
            </p:cNvSpPr>
            <p:nvPr/>
          </p:nvSpPr>
          <p:spPr bwMode="auto">
            <a:xfrm>
              <a:off x="2926" y="1885"/>
              <a:ext cx="146" cy="250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4792" tIns="59692" rIns="114792" bIns="59692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1874" name="Text Box 82"/>
          <p:cNvSpPr txBox="1">
            <a:spLocks noChangeArrowheads="1"/>
          </p:cNvSpPr>
          <p:nvPr/>
        </p:nvSpPr>
        <p:spPr bwMode="auto">
          <a:xfrm>
            <a:off x="4474408" y="3554719"/>
            <a:ext cx="1061800" cy="46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89997" tIns="46798" rIns="89997" bIns="4679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  <a:ea typeface="隶书" panose="02010509060101010101" pitchFamily="49" charset="-122"/>
              </a:rPr>
              <a:t>COPY</a:t>
            </a:r>
            <a:endParaRPr kumimoji="1" lang="en-US" altLang="zh-CN" sz="2423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61875" name="Text Box 83"/>
          <p:cNvSpPr txBox="1">
            <a:spLocks noChangeArrowheads="1"/>
          </p:cNvSpPr>
          <p:nvPr/>
        </p:nvSpPr>
        <p:spPr bwMode="auto">
          <a:xfrm>
            <a:off x="7056438" y="4701846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01391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6323" y="-14173"/>
            <a:ext cx="8548709" cy="518350"/>
          </a:xfrm>
          <a:noFill/>
        </p:spPr>
        <p:txBody>
          <a:bodyPr/>
          <a:lstStyle/>
          <a:p>
            <a:pPr eaLnBrk="1" hangingPunct="1"/>
            <a:r>
              <a:rPr lang="en-GB" altLang="zh-CN" smtClean="0"/>
              <a:t>Call by Reference??</a:t>
            </a:r>
            <a:endParaRPr lang="zh-CN" altLang="en-US" smtClean="0"/>
          </a:p>
        </p:txBody>
      </p:sp>
      <p:graphicFrame>
        <p:nvGraphicFramePr>
          <p:cNvPr id="101392" name="Object 85"/>
          <p:cNvGraphicFramePr>
            <a:graphicFrameLocks noChangeAspect="1"/>
          </p:cNvGraphicFramePr>
          <p:nvPr/>
        </p:nvGraphicFramePr>
        <p:xfrm>
          <a:off x="6493537" y="6001510"/>
          <a:ext cx="643887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包" r:id="rId4" imgW="505838" imgH="466928" progId="Package">
                  <p:embed/>
                </p:oleObj>
              </mc:Choice>
              <mc:Fallback>
                <p:oleObj name="包" r:id="rId4" imgW="505838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3537" y="6001510"/>
                        <a:ext cx="643887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909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61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61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1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61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6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nimBg="1"/>
      <p:bldP spid="161839" grpId="0" build="p" autoUpdateAnimBg="0"/>
      <p:bldP spid="161840" grpId="0" build="p" autoUpdateAnimBg="0"/>
      <p:bldP spid="161855" grpId="0" build="p" autoUpdateAnimBg="0"/>
      <p:bldP spid="161856" grpId="0" build="p" autoUpdateAnimBg="0"/>
      <p:bldP spid="161874" grpId="0" build="p" autoUpdateAnimBg="0" advAuto="0"/>
      <p:bldP spid="161875" grpId="0" build="p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779433-61BB-4402-9379-6ADB0E97C4C4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105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grpSp>
        <p:nvGrpSpPr>
          <p:cNvPr id="102403" name="Group 2"/>
          <p:cNvGrpSpPr>
            <a:grpSpLocks/>
          </p:cNvGrpSpPr>
          <p:nvPr/>
        </p:nvGrpSpPr>
        <p:grpSpPr bwMode="auto">
          <a:xfrm>
            <a:off x="5585884" y="1239178"/>
            <a:ext cx="2642907" cy="4624645"/>
            <a:chOff x="2874" y="554"/>
            <a:chExt cx="1666" cy="2914"/>
          </a:xfrm>
        </p:grpSpPr>
        <p:grpSp>
          <p:nvGrpSpPr>
            <p:cNvPr id="102445" name="Group 3"/>
            <p:cNvGrpSpPr>
              <a:grpSpLocks/>
            </p:cNvGrpSpPr>
            <p:nvPr/>
          </p:nvGrpSpPr>
          <p:grpSpPr bwMode="auto">
            <a:xfrm>
              <a:off x="2874" y="554"/>
              <a:ext cx="1666" cy="2914"/>
              <a:chOff x="3139" y="806"/>
              <a:chExt cx="1666" cy="2914"/>
            </a:xfrm>
          </p:grpSpPr>
          <p:sp>
            <p:nvSpPr>
              <p:cNvPr id="102447" name="Freeform 4"/>
              <p:cNvSpPr>
                <a:spLocks/>
              </p:cNvSpPr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29 h 456"/>
                  <a:gd name="T2" fmla="*/ 500 w 1211"/>
                  <a:gd name="T3" fmla="*/ 7 h 456"/>
                  <a:gd name="T4" fmla="*/ 1089 w 1211"/>
                  <a:gd name="T5" fmla="*/ 72 h 456"/>
                  <a:gd name="T6" fmla="*/ 1211 w 1211"/>
                  <a:gd name="T7" fmla="*/ 59 h 4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1"/>
                  <a:gd name="T13" fmla="*/ 0 h 456"/>
                  <a:gd name="T14" fmla="*/ 1211 w 1211"/>
                  <a:gd name="T15" fmla="*/ 456 h 4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48" name="Freeform 5"/>
              <p:cNvSpPr>
                <a:spLocks/>
              </p:cNvSpPr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2"/>
                  <a:gd name="T31" fmla="*/ 0 h 672"/>
                  <a:gd name="T32" fmla="*/ 1212 w 1212"/>
                  <a:gd name="T33" fmla="*/ 672 h 6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49" name="Rectangle 6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041">
                  <a:solidFill>
                    <a:schemeClr val="tx1"/>
                  </a:solidFill>
                </a:endParaRPr>
              </a:p>
            </p:txBody>
          </p:sp>
          <p:sp>
            <p:nvSpPr>
              <p:cNvPr id="102450" name="Line 7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1" name="Line 8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2" name="Line 9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3" name="Line 10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4" name="Line 11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5" name="Line 12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6" name="Line 13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7" name="Line 14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8" name="Text Box 15"/>
              <p:cNvSpPr txBox="1">
                <a:spLocks noChangeArrowheads="1"/>
              </p:cNvSpPr>
              <p:nvPr/>
            </p:nvSpPr>
            <p:spPr bwMode="auto">
              <a:xfrm>
                <a:off x="4070" y="860"/>
                <a:ext cx="314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…...</a:t>
                </a:r>
              </a:p>
            </p:txBody>
          </p:sp>
          <p:sp>
            <p:nvSpPr>
              <p:cNvPr id="102459" name="Line 16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60" name="Text Box 17"/>
              <p:cNvSpPr txBox="1">
                <a:spLocks noChangeArrowheads="1"/>
              </p:cNvSpPr>
              <p:nvPr/>
            </p:nvSpPr>
            <p:spPr bwMode="auto">
              <a:xfrm>
                <a:off x="3169" y="1131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2000</a:t>
                </a:r>
              </a:p>
            </p:txBody>
          </p:sp>
          <p:sp>
            <p:nvSpPr>
              <p:cNvPr id="102461" name="Text Box 18"/>
              <p:cNvSpPr txBox="1">
                <a:spLocks noChangeArrowheads="1"/>
              </p:cNvSpPr>
              <p:nvPr/>
            </p:nvSpPr>
            <p:spPr bwMode="auto">
              <a:xfrm>
                <a:off x="3170" y="2101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2010</a:t>
                </a:r>
                <a:endParaRPr kumimoji="1" lang="en-US" altLang="zh-CN" sz="2041">
                  <a:solidFill>
                    <a:srgbClr val="336600"/>
                  </a:solidFill>
                </a:endParaRPr>
              </a:p>
            </p:txBody>
          </p:sp>
          <p:sp>
            <p:nvSpPr>
              <p:cNvPr id="102462" name="Text Box 19"/>
              <p:cNvSpPr txBox="1">
                <a:spLocks noChangeArrowheads="1"/>
              </p:cNvSpPr>
              <p:nvPr/>
            </p:nvSpPr>
            <p:spPr bwMode="auto">
              <a:xfrm>
                <a:off x="3169" y="2368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2014</a:t>
                </a:r>
              </a:p>
            </p:txBody>
          </p:sp>
          <p:sp>
            <p:nvSpPr>
              <p:cNvPr id="102463" name="Text Box 20"/>
              <p:cNvSpPr txBox="1">
                <a:spLocks noChangeArrowheads="1"/>
              </p:cNvSpPr>
              <p:nvPr/>
            </p:nvSpPr>
            <p:spPr bwMode="auto">
              <a:xfrm>
                <a:off x="3169" y="1374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2004</a:t>
                </a:r>
              </a:p>
            </p:txBody>
          </p:sp>
          <p:sp>
            <p:nvSpPr>
              <p:cNvPr id="102464" name="Text Box 21"/>
              <p:cNvSpPr txBox="1">
                <a:spLocks noChangeArrowheads="1"/>
              </p:cNvSpPr>
              <p:nvPr/>
            </p:nvSpPr>
            <p:spPr bwMode="auto">
              <a:xfrm>
                <a:off x="3169" y="1617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2008</a:t>
                </a:r>
              </a:p>
            </p:txBody>
          </p:sp>
          <p:sp>
            <p:nvSpPr>
              <p:cNvPr id="102465" name="Text Box 22"/>
              <p:cNvSpPr txBox="1">
                <a:spLocks noChangeArrowheads="1"/>
              </p:cNvSpPr>
              <p:nvPr/>
            </p:nvSpPr>
            <p:spPr bwMode="auto">
              <a:xfrm>
                <a:off x="3151" y="1859"/>
                <a:ext cx="48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200C</a:t>
                </a:r>
              </a:p>
            </p:txBody>
          </p:sp>
          <p:grpSp>
            <p:nvGrpSpPr>
              <p:cNvPr id="102466" name="Group 23"/>
              <p:cNvGrpSpPr>
                <a:grpSpLocks/>
              </p:cNvGrpSpPr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02481" name="Line 24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82" name="Line 25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83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84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85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86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87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467" name="Group 31"/>
              <p:cNvGrpSpPr>
                <a:grpSpLocks/>
              </p:cNvGrpSpPr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02474" name="Line 32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75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76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77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78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79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80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2468" name="Line 39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469" name="Line 40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470" name="Line 41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471" name="Text Box 42"/>
              <p:cNvSpPr txBox="1">
                <a:spLocks noChangeArrowheads="1"/>
              </p:cNvSpPr>
              <p:nvPr/>
            </p:nvSpPr>
            <p:spPr bwMode="auto">
              <a:xfrm>
                <a:off x="3154" y="2656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2018</a:t>
                </a:r>
              </a:p>
            </p:txBody>
          </p:sp>
          <p:sp>
            <p:nvSpPr>
              <p:cNvPr id="102472" name="Text Box 43"/>
              <p:cNvSpPr txBox="1">
                <a:spLocks noChangeArrowheads="1"/>
              </p:cNvSpPr>
              <p:nvPr/>
            </p:nvSpPr>
            <p:spPr bwMode="auto">
              <a:xfrm>
                <a:off x="3139" y="2896"/>
                <a:ext cx="48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201C</a:t>
                </a:r>
              </a:p>
            </p:txBody>
          </p:sp>
          <p:sp>
            <p:nvSpPr>
              <p:cNvPr id="102473" name="Text Box 44"/>
              <p:cNvSpPr txBox="1">
                <a:spLocks noChangeArrowheads="1"/>
              </p:cNvSpPr>
              <p:nvPr/>
            </p:nvSpPr>
            <p:spPr bwMode="auto">
              <a:xfrm>
                <a:off x="3167" y="3125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2020</a:t>
                </a:r>
              </a:p>
            </p:txBody>
          </p:sp>
        </p:grpSp>
        <p:sp>
          <p:nvSpPr>
            <p:cNvPr id="102446" name="Text Box 45"/>
            <p:cNvSpPr txBox="1">
              <a:spLocks noChangeArrowheads="1"/>
            </p:cNvSpPr>
            <p:nvPr/>
          </p:nvSpPr>
          <p:spPr bwMode="auto">
            <a:xfrm>
              <a:off x="3815" y="2991"/>
              <a:ext cx="3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...</a:t>
              </a:r>
            </a:p>
          </p:txBody>
        </p:sp>
      </p:grpSp>
      <p:sp>
        <p:nvSpPr>
          <p:cNvPr id="102404" name="Text Box 46"/>
          <p:cNvSpPr txBox="1">
            <a:spLocks noChangeArrowheads="1"/>
          </p:cNvSpPr>
          <p:nvPr/>
        </p:nvSpPr>
        <p:spPr bwMode="auto">
          <a:xfrm>
            <a:off x="7074662" y="1958241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2405" name="Text Box 47"/>
          <p:cNvSpPr txBox="1">
            <a:spLocks noChangeArrowheads="1"/>
          </p:cNvSpPr>
          <p:nvPr/>
        </p:nvSpPr>
        <p:spPr bwMode="auto">
          <a:xfrm>
            <a:off x="7094910" y="2320680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FF3300"/>
                </a:solidFill>
              </a:rPr>
              <a:t>9</a:t>
            </a:r>
            <a:endParaRPr kumimoji="1" lang="en-US" altLang="zh-CN" sz="2423">
              <a:solidFill>
                <a:srgbClr val="0000FF"/>
              </a:solidFill>
            </a:endParaRPr>
          </a:p>
        </p:txBody>
      </p:sp>
      <p:grpSp>
        <p:nvGrpSpPr>
          <p:cNvPr id="102406" name="Group 48"/>
          <p:cNvGrpSpPr>
            <a:grpSpLocks/>
          </p:cNvGrpSpPr>
          <p:nvPr/>
        </p:nvGrpSpPr>
        <p:grpSpPr bwMode="auto">
          <a:xfrm>
            <a:off x="6808297" y="1520626"/>
            <a:ext cx="2215166" cy="1823907"/>
            <a:chOff x="3882" y="975"/>
            <a:chExt cx="1395" cy="1150"/>
          </a:xfrm>
        </p:grpSpPr>
        <p:grpSp>
          <p:nvGrpSpPr>
            <p:cNvPr id="102432" name="Group 49"/>
            <p:cNvGrpSpPr>
              <a:grpSpLocks/>
            </p:cNvGrpSpPr>
            <p:nvPr/>
          </p:nvGrpSpPr>
          <p:grpSpPr bwMode="auto">
            <a:xfrm>
              <a:off x="4783" y="1125"/>
              <a:ext cx="422" cy="256"/>
              <a:chOff x="4402" y="1437"/>
              <a:chExt cx="422" cy="256"/>
            </a:xfrm>
          </p:grpSpPr>
          <p:sp>
            <p:nvSpPr>
              <p:cNvPr id="102443" name="Line 50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44" name="Text Box 51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40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 a</a:t>
                </a:r>
              </a:p>
            </p:txBody>
          </p:sp>
        </p:grpSp>
        <p:grpSp>
          <p:nvGrpSpPr>
            <p:cNvPr id="102433" name="Group 52"/>
            <p:cNvGrpSpPr>
              <a:grpSpLocks/>
            </p:cNvGrpSpPr>
            <p:nvPr/>
          </p:nvGrpSpPr>
          <p:grpSpPr bwMode="auto">
            <a:xfrm>
              <a:off x="4783" y="1365"/>
              <a:ext cx="429" cy="256"/>
              <a:chOff x="4426" y="1917"/>
              <a:chExt cx="429" cy="256"/>
            </a:xfrm>
          </p:grpSpPr>
          <p:sp>
            <p:nvSpPr>
              <p:cNvPr id="102441" name="Line 53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42" name="Text Box 54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332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041">
                    <a:solidFill>
                      <a:schemeClr val="tx1"/>
                    </a:solidFill>
                  </a:rPr>
                  <a:t> b</a:t>
                </a:r>
              </a:p>
            </p:txBody>
          </p:sp>
        </p:grpSp>
        <p:sp>
          <p:nvSpPr>
            <p:cNvPr id="102434" name="Text Box 55"/>
            <p:cNvSpPr txBox="1">
              <a:spLocks noChangeArrowheads="1"/>
            </p:cNvSpPr>
            <p:nvPr/>
          </p:nvSpPr>
          <p:spPr bwMode="auto">
            <a:xfrm>
              <a:off x="3882" y="975"/>
              <a:ext cx="58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rgbClr val="FF3300"/>
                  </a:solidFill>
                </a:rPr>
                <a:t>(main)</a:t>
              </a:r>
              <a:endParaRPr kumimoji="1" lang="en-US" altLang="zh-CN" sz="2041">
                <a:solidFill>
                  <a:schemeClr val="accent2"/>
                </a:solidFill>
              </a:endParaRPr>
            </a:p>
          </p:txBody>
        </p:sp>
        <p:grpSp>
          <p:nvGrpSpPr>
            <p:cNvPr id="102435" name="Group 56"/>
            <p:cNvGrpSpPr>
              <a:grpSpLocks/>
            </p:cNvGrpSpPr>
            <p:nvPr/>
          </p:nvGrpSpPr>
          <p:grpSpPr bwMode="auto">
            <a:xfrm>
              <a:off x="4783" y="1605"/>
              <a:ext cx="473" cy="256"/>
              <a:chOff x="4402" y="1437"/>
              <a:chExt cx="473" cy="256"/>
            </a:xfrm>
          </p:grpSpPr>
          <p:sp>
            <p:nvSpPr>
              <p:cNvPr id="102439" name="Line 57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40" name="Text Box 58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91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pa</a:t>
                </a:r>
              </a:p>
            </p:txBody>
          </p:sp>
        </p:grpSp>
        <p:grpSp>
          <p:nvGrpSpPr>
            <p:cNvPr id="102436" name="Group 59"/>
            <p:cNvGrpSpPr>
              <a:grpSpLocks/>
            </p:cNvGrpSpPr>
            <p:nvPr/>
          </p:nvGrpSpPr>
          <p:grpSpPr bwMode="auto">
            <a:xfrm>
              <a:off x="4795" y="1869"/>
              <a:ext cx="482" cy="256"/>
              <a:chOff x="4402" y="1437"/>
              <a:chExt cx="482" cy="256"/>
            </a:xfrm>
          </p:grpSpPr>
          <p:sp>
            <p:nvSpPr>
              <p:cNvPr id="102437" name="Line 60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38" name="Text Box 61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300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pb</a:t>
                </a:r>
              </a:p>
            </p:txBody>
          </p:sp>
        </p:grpSp>
      </p:grpSp>
      <p:sp>
        <p:nvSpPr>
          <p:cNvPr id="102407" name="Text Box 62"/>
          <p:cNvSpPr txBox="1">
            <a:spLocks noChangeArrowheads="1"/>
          </p:cNvSpPr>
          <p:nvPr/>
        </p:nvSpPr>
        <p:spPr bwMode="auto">
          <a:xfrm>
            <a:off x="6823202" y="2701343"/>
            <a:ext cx="806625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102408" name="Text Box 63"/>
          <p:cNvSpPr txBox="1">
            <a:spLocks noChangeArrowheads="1"/>
          </p:cNvSpPr>
          <p:nvPr/>
        </p:nvSpPr>
        <p:spPr bwMode="auto">
          <a:xfrm>
            <a:off x="6823201" y="3102254"/>
            <a:ext cx="806625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FF3300"/>
                </a:solidFill>
              </a:rPr>
              <a:t>2004</a:t>
            </a:r>
            <a:endParaRPr kumimoji="1" lang="en-US" altLang="zh-CN" sz="2423">
              <a:solidFill>
                <a:srgbClr val="0000FF"/>
              </a:solidFill>
            </a:endParaRPr>
          </a:p>
        </p:txBody>
      </p:sp>
      <p:grpSp>
        <p:nvGrpSpPr>
          <p:cNvPr id="102409" name="Group 64"/>
          <p:cNvGrpSpPr>
            <a:grpSpLocks/>
          </p:cNvGrpSpPr>
          <p:nvPr/>
        </p:nvGrpSpPr>
        <p:grpSpPr bwMode="auto">
          <a:xfrm>
            <a:off x="6834465" y="3575801"/>
            <a:ext cx="2468526" cy="1386551"/>
            <a:chOff x="3895" y="2271"/>
            <a:chExt cx="1555" cy="874"/>
          </a:xfrm>
        </p:grpSpPr>
        <p:sp>
          <p:nvSpPr>
            <p:cNvPr id="102422" name="Text Box 65"/>
            <p:cNvSpPr txBox="1">
              <a:spLocks noChangeArrowheads="1"/>
            </p:cNvSpPr>
            <p:nvPr/>
          </p:nvSpPr>
          <p:spPr bwMode="auto">
            <a:xfrm>
              <a:off x="3895" y="2271"/>
              <a:ext cx="5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rgbClr val="336600"/>
                  </a:solidFill>
                </a:rPr>
                <a:t>(swap)</a:t>
              </a:r>
            </a:p>
          </p:txBody>
        </p:sp>
        <p:grpSp>
          <p:nvGrpSpPr>
            <p:cNvPr id="102423" name="Group 66"/>
            <p:cNvGrpSpPr>
              <a:grpSpLocks/>
            </p:cNvGrpSpPr>
            <p:nvPr/>
          </p:nvGrpSpPr>
          <p:grpSpPr bwMode="auto">
            <a:xfrm>
              <a:off x="4795" y="2397"/>
              <a:ext cx="473" cy="256"/>
              <a:chOff x="4402" y="1437"/>
              <a:chExt cx="473" cy="256"/>
            </a:xfrm>
          </p:grpSpPr>
          <p:sp>
            <p:nvSpPr>
              <p:cNvPr id="102430" name="Line 67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31" name="Text Box 68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91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p1</a:t>
                </a:r>
              </a:p>
            </p:txBody>
          </p:sp>
        </p:grpSp>
        <p:grpSp>
          <p:nvGrpSpPr>
            <p:cNvPr id="102424" name="Group 69"/>
            <p:cNvGrpSpPr>
              <a:grpSpLocks/>
            </p:cNvGrpSpPr>
            <p:nvPr/>
          </p:nvGrpSpPr>
          <p:grpSpPr bwMode="auto">
            <a:xfrm>
              <a:off x="4795" y="2637"/>
              <a:ext cx="473" cy="256"/>
              <a:chOff x="4402" y="1437"/>
              <a:chExt cx="473" cy="256"/>
            </a:xfrm>
          </p:grpSpPr>
          <p:sp>
            <p:nvSpPr>
              <p:cNvPr id="102428" name="Line 70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29" name="Text Box 71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91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p2</a:t>
                </a:r>
              </a:p>
            </p:txBody>
          </p:sp>
        </p:grpSp>
        <p:grpSp>
          <p:nvGrpSpPr>
            <p:cNvPr id="102425" name="Group 72"/>
            <p:cNvGrpSpPr>
              <a:grpSpLocks/>
            </p:cNvGrpSpPr>
            <p:nvPr/>
          </p:nvGrpSpPr>
          <p:grpSpPr bwMode="auto">
            <a:xfrm>
              <a:off x="4795" y="2889"/>
              <a:ext cx="655" cy="256"/>
              <a:chOff x="4402" y="1437"/>
              <a:chExt cx="655" cy="256"/>
            </a:xfrm>
          </p:grpSpPr>
          <p:sp>
            <p:nvSpPr>
              <p:cNvPr id="102426" name="Line 7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27" name="Text Box 7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473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temp</a:t>
                </a:r>
              </a:p>
            </p:txBody>
          </p:sp>
        </p:grpSp>
      </p:grpSp>
      <p:grpSp>
        <p:nvGrpSpPr>
          <p:cNvPr id="102410" name="Group 75"/>
          <p:cNvGrpSpPr>
            <a:grpSpLocks/>
          </p:cNvGrpSpPr>
          <p:nvPr/>
        </p:nvGrpSpPr>
        <p:grpSpPr bwMode="auto">
          <a:xfrm>
            <a:off x="5487209" y="3398963"/>
            <a:ext cx="2128344" cy="985884"/>
            <a:chOff x="2958" y="1639"/>
            <a:chExt cx="1340" cy="621"/>
          </a:xfrm>
        </p:grpSpPr>
        <p:sp>
          <p:nvSpPr>
            <p:cNvPr id="102420" name="Text Box 76"/>
            <p:cNvSpPr txBox="1">
              <a:spLocks noChangeArrowheads="1"/>
            </p:cNvSpPr>
            <p:nvPr/>
          </p:nvSpPr>
          <p:spPr bwMode="auto">
            <a:xfrm>
              <a:off x="3790" y="1967"/>
              <a:ext cx="50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23">
                  <a:solidFill>
                    <a:srgbClr val="0000FF"/>
                  </a:solidFill>
                </a:rPr>
                <a:t>2000</a:t>
              </a:r>
            </a:p>
          </p:txBody>
        </p:sp>
        <p:sp>
          <p:nvSpPr>
            <p:cNvPr id="102421" name="Freeform 77"/>
            <p:cNvSpPr>
              <a:spLocks/>
            </p:cNvSpPr>
            <p:nvPr/>
          </p:nvSpPr>
          <p:spPr bwMode="auto">
            <a:xfrm>
              <a:off x="2958" y="1639"/>
              <a:ext cx="146" cy="25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4792" tIns="59692" rIns="114792" bIns="59692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2411" name="Group 78"/>
          <p:cNvGrpSpPr>
            <a:grpSpLocks/>
          </p:cNvGrpSpPr>
          <p:nvPr/>
        </p:nvGrpSpPr>
        <p:grpSpPr bwMode="auto">
          <a:xfrm>
            <a:off x="5436591" y="3750672"/>
            <a:ext cx="2161179" cy="1033496"/>
            <a:chOff x="2926" y="1885"/>
            <a:chExt cx="1360" cy="651"/>
          </a:xfrm>
        </p:grpSpPr>
        <p:sp>
          <p:nvSpPr>
            <p:cNvPr id="102418" name="Text Box 79"/>
            <p:cNvSpPr txBox="1">
              <a:spLocks noChangeArrowheads="1"/>
            </p:cNvSpPr>
            <p:nvPr/>
          </p:nvSpPr>
          <p:spPr bwMode="auto">
            <a:xfrm>
              <a:off x="3778" y="2243"/>
              <a:ext cx="50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23">
                  <a:solidFill>
                    <a:srgbClr val="FF3300"/>
                  </a:solidFill>
                </a:rPr>
                <a:t>2004</a:t>
              </a:r>
            </a:p>
          </p:txBody>
        </p:sp>
        <p:sp>
          <p:nvSpPr>
            <p:cNvPr id="102419" name="Freeform 80"/>
            <p:cNvSpPr>
              <a:spLocks/>
            </p:cNvSpPr>
            <p:nvPr/>
          </p:nvSpPr>
          <p:spPr bwMode="auto">
            <a:xfrm>
              <a:off x="2926" y="1885"/>
              <a:ext cx="146" cy="250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4792" tIns="59692" rIns="114792" bIns="59692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2412" name="Text Box 81"/>
          <p:cNvSpPr txBox="1">
            <a:spLocks noChangeArrowheads="1"/>
          </p:cNvSpPr>
          <p:nvPr/>
        </p:nvSpPr>
        <p:spPr bwMode="auto">
          <a:xfrm>
            <a:off x="4474408" y="3554719"/>
            <a:ext cx="1061800" cy="46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89997" tIns="46798" rIns="89997" bIns="4679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  <a:ea typeface="隶书" panose="02010509060101010101" pitchFamily="49" charset="-122"/>
              </a:rPr>
              <a:t>COPY</a:t>
            </a:r>
            <a:endParaRPr kumimoji="1" lang="en-US" altLang="zh-CN" sz="2423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02413" name="Text Box 82"/>
          <p:cNvSpPr txBox="1">
            <a:spLocks noChangeArrowheads="1"/>
          </p:cNvSpPr>
          <p:nvPr/>
        </p:nvSpPr>
        <p:spPr bwMode="auto">
          <a:xfrm>
            <a:off x="7056438" y="4701846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02414" name="Rectangle 83"/>
          <p:cNvSpPr>
            <a:spLocks noGrp="1" noChangeArrowheads="1"/>
          </p:cNvSpPr>
          <p:nvPr>
            <p:ph type="body" idx="1"/>
          </p:nvPr>
        </p:nvSpPr>
        <p:spPr>
          <a:xfrm>
            <a:off x="26323" y="-14173"/>
            <a:ext cx="8548709" cy="518350"/>
          </a:xfrm>
          <a:noFill/>
        </p:spPr>
        <p:txBody>
          <a:bodyPr/>
          <a:lstStyle/>
          <a:p>
            <a:pPr eaLnBrk="1" hangingPunct="1"/>
            <a:r>
              <a:rPr lang="en-GB" altLang="zh-CN" smtClean="0"/>
              <a:t>Call by Reference??</a:t>
            </a:r>
            <a:endParaRPr lang="zh-CN" altLang="en-US" smtClean="0"/>
          </a:p>
        </p:txBody>
      </p:sp>
      <p:sp>
        <p:nvSpPr>
          <p:cNvPr id="102415" name="Rectangle 84" descr="90%"/>
          <p:cNvSpPr>
            <a:spLocks noChangeArrowheads="1"/>
          </p:cNvSpPr>
          <p:nvPr/>
        </p:nvSpPr>
        <p:spPr bwMode="auto">
          <a:xfrm>
            <a:off x="111365" y="599341"/>
            <a:ext cx="5104522" cy="6016842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 type="none" w="lg" len="lg"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#include &lt;stdio.h&gt;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void swap(</a:t>
            </a:r>
            <a:r>
              <a:rPr lang="en-US" altLang="zh-CN" sz="2041">
                <a:solidFill>
                  <a:srgbClr val="FF0000"/>
                </a:solidFill>
                <a:latin typeface="Georgia" panose="02040502050405020303" pitchFamily="18" charset="0"/>
              </a:rPr>
              <a:t>int  *p1, int  *p2</a:t>
            </a: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int 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temp=*p1;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*p1=*p2;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*p2=temp;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int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int a,b;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int *pa,*pb;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scanf("%d,%d",&amp;a,&amp;b);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</a:t>
            </a:r>
            <a:r>
              <a:rPr lang="en-US" altLang="zh-CN" sz="2041">
                <a:solidFill>
                  <a:srgbClr val="FF0000"/>
                </a:solidFill>
                <a:latin typeface="Georgia" panose="02040502050405020303" pitchFamily="18" charset="0"/>
              </a:rPr>
              <a:t>pa=&amp;a;  pb=&amp;b;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swap(</a:t>
            </a:r>
            <a:r>
              <a:rPr lang="en-US" altLang="zh-CN" sz="2041">
                <a:solidFill>
                  <a:srgbClr val="FF0000"/>
                </a:solidFill>
                <a:latin typeface="Georgia" panose="02040502050405020303" pitchFamily="18" charset="0"/>
              </a:rPr>
              <a:t>pa,pb</a:t>
            </a: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printf("\n%d,%d\n",a,b);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	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sp>
        <p:nvSpPr>
          <p:cNvPr id="102416" name="Text Box 85"/>
          <p:cNvSpPr txBox="1">
            <a:spLocks noChangeArrowheads="1"/>
          </p:cNvSpPr>
          <p:nvPr/>
        </p:nvSpPr>
        <p:spPr bwMode="auto">
          <a:xfrm>
            <a:off x="4474408" y="3554719"/>
            <a:ext cx="1061800" cy="46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89997" tIns="46798" rIns="89997" bIns="4679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  <a:ea typeface="隶书" panose="02010509060101010101" pitchFamily="49" charset="-122"/>
              </a:rPr>
              <a:t>COPY</a:t>
            </a:r>
            <a:endParaRPr kumimoji="1" lang="en-US" altLang="zh-CN" sz="2423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02417" name="Object 86"/>
          <p:cNvGraphicFramePr>
            <a:graphicFrameLocks noChangeAspect="1"/>
          </p:cNvGraphicFramePr>
          <p:nvPr/>
        </p:nvGraphicFramePr>
        <p:xfrm>
          <a:off x="6493537" y="6001510"/>
          <a:ext cx="643887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包" r:id="rId3" imgW="505838" imgH="466928" progId="Package">
                  <p:embed/>
                </p:oleObj>
              </mc:Choice>
              <mc:Fallback>
                <p:oleObj name="包" r:id="rId3" imgW="505838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3537" y="6001510"/>
                        <a:ext cx="643887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5855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93471D-E3DF-473D-8495-93F1EC7F0804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106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grpSp>
        <p:nvGrpSpPr>
          <p:cNvPr id="103427" name="Group 2"/>
          <p:cNvGrpSpPr>
            <a:grpSpLocks/>
          </p:cNvGrpSpPr>
          <p:nvPr/>
        </p:nvGrpSpPr>
        <p:grpSpPr bwMode="auto">
          <a:xfrm>
            <a:off x="5585884" y="1239178"/>
            <a:ext cx="2642907" cy="4624645"/>
            <a:chOff x="2874" y="554"/>
            <a:chExt cx="1666" cy="2914"/>
          </a:xfrm>
        </p:grpSpPr>
        <p:grpSp>
          <p:nvGrpSpPr>
            <p:cNvPr id="103468" name="Group 3"/>
            <p:cNvGrpSpPr>
              <a:grpSpLocks/>
            </p:cNvGrpSpPr>
            <p:nvPr/>
          </p:nvGrpSpPr>
          <p:grpSpPr bwMode="auto">
            <a:xfrm>
              <a:off x="2874" y="554"/>
              <a:ext cx="1666" cy="2914"/>
              <a:chOff x="3139" y="806"/>
              <a:chExt cx="1666" cy="2914"/>
            </a:xfrm>
          </p:grpSpPr>
          <p:sp>
            <p:nvSpPr>
              <p:cNvPr id="103470" name="Freeform 4"/>
              <p:cNvSpPr>
                <a:spLocks/>
              </p:cNvSpPr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29 h 456"/>
                  <a:gd name="T2" fmla="*/ 500 w 1211"/>
                  <a:gd name="T3" fmla="*/ 7 h 456"/>
                  <a:gd name="T4" fmla="*/ 1089 w 1211"/>
                  <a:gd name="T5" fmla="*/ 72 h 456"/>
                  <a:gd name="T6" fmla="*/ 1211 w 1211"/>
                  <a:gd name="T7" fmla="*/ 59 h 4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1"/>
                  <a:gd name="T13" fmla="*/ 0 h 456"/>
                  <a:gd name="T14" fmla="*/ 1211 w 1211"/>
                  <a:gd name="T15" fmla="*/ 456 h 4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71" name="Freeform 5"/>
              <p:cNvSpPr>
                <a:spLocks/>
              </p:cNvSpPr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2"/>
                  <a:gd name="T31" fmla="*/ 0 h 672"/>
                  <a:gd name="T32" fmla="*/ 1212 w 1212"/>
                  <a:gd name="T33" fmla="*/ 672 h 6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72" name="Rectangle 6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041">
                  <a:solidFill>
                    <a:schemeClr val="tx1"/>
                  </a:solidFill>
                </a:endParaRPr>
              </a:p>
            </p:txBody>
          </p:sp>
          <p:sp>
            <p:nvSpPr>
              <p:cNvPr id="103473" name="Line 7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74" name="Line 8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75" name="Line 9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76" name="Line 10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77" name="Line 11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78" name="Line 12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79" name="Line 13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0" name="Line 14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1" name="Text Box 15"/>
              <p:cNvSpPr txBox="1">
                <a:spLocks noChangeArrowheads="1"/>
              </p:cNvSpPr>
              <p:nvPr/>
            </p:nvSpPr>
            <p:spPr bwMode="auto">
              <a:xfrm>
                <a:off x="4070" y="860"/>
                <a:ext cx="314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…...</a:t>
                </a:r>
              </a:p>
            </p:txBody>
          </p:sp>
          <p:sp>
            <p:nvSpPr>
              <p:cNvPr id="103482" name="Line 16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3" name="Text Box 17"/>
              <p:cNvSpPr txBox="1">
                <a:spLocks noChangeArrowheads="1"/>
              </p:cNvSpPr>
              <p:nvPr/>
            </p:nvSpPr>
            <p:spPr bwMode="auto">
              <a:xfrm>
                <a:off x="3169" y="1131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2000</a:t>
                </a:r>
              </a:p>
            </p:txBody>
          </p:sp>
          <p:sp>
            <p:nvSpPr>
              <p:cNvPr id="103484" name="Text Box 18"/>
              <p:cNvSpPr txBox="1">
                <a:spLocks noChangeArrowheads="1"/>
              </p:cNvSpPr>
              <p:nvPr/>
            </p:nvSpPr>
            <p:spPr bwMode="auto">
              <a:xfrm>
                <a:off x="3170" y="2101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2010</a:t>
                </a:r>
                <a:endParaRPr kumimoji="1" lang="en-US" altLang="zh-CN" sz="2041">
                  <a:solidFill>
                    <a:srgbClr val="336600"/>
                  </a:solidFill>
                </a:endParaRPr>
              </a:p>
            </p:txBody>
          </p:sp>
          <p:sp>
            <p:nvSpPr>
              <p:cNvPr id="103485" name="Text Box 19"/>
              <p:cNvSpPr txBox="1">
                <a:spLocks noChangeArrowheads="1"/>
              </p:cNvSpPr>
              <p:nvPr/>
            </p:nvSpPr>
            <p:spPr bwMode="auto">
              <a:xfrm>
                <a:off x="3169" y="2368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2014</a:t>
                </a:r>
              </a:p>
            </p:txBody>
          </p:sp>
          <p:sp>
            <p:nvSpPr>
              <p:cNvPr id="103486" name="Text Box 20"/>
              <p:cNvSpPr txBox="1">
                <a:spLocks noChangeArrowheads="1"/>
              </p:cNvSpPr>
              <p:nvPr/>
            </p:nvSpPr>
            <p:spPr bwMode="auto">
              <a:xfrm>
                <a:off x="3169" y="1374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2004</a:t>
                </a:r>
              </a:p>
            </p:txBody>
          </p:sp>
          <p:sp>
            <p:nvSpPr>
              <p:cNvPr id="103487" name="Text Box 21"/>
              <p:cNvSpPr txBox="1">
                <a:spLocks noChangeArrowheads="1"/>
              </p:cNvSpPr>
              <p:nvPr/>
            </p:nvSpPr>
            <p:spPr bwMode="auto">
              <a:xfrm>
                <a:off x="3169" y="1617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2008</a:t>
                </a:r>
              </a:p>
            </p:txBody>
          </p:sp>
          <p:sp>
            <p:nvSpPr>
              <p:cNvPr id="103488" name="Text Box 22"/>
              <p:cNvSpPr txBox="1">
                <a:spLocks noChangeArrowheads="1"/>
              </p:cNvSpPr>
              <p:nvPr/>
            </p:nvSpPr>
            <p:spPr bwMode="auto">
              <a:xfrm>
                <a:off x="3151" y="1859"/>
                <a:ext cx="48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200C</a:t>
                </a:r>
              </a:p>
            </p:txBody>
          </p:sp>
          <p:grpSp>
            <p:nvGrpSpPr>
              <p:cNvPr id="103489" name="Group 23"/>
              <p:cNvGrpSpPr>
                <a:grpSpLocks/>
              </p:cNvGrpSpPr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03504" name="Line 24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05" name="Line 25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06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07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08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09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10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90" name="Group 31"/>
              <p:cNvGrpSpPr>
                <a:grpSpLocks/>
              </p:cNvGrpSpPr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03497" name="Line 32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98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99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00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01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02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03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491" name="Line 39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2" name="Line 40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3" name="Line 41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4" name="Text Box 42"/>
              <p:cNvSpPr txBox="1">
                <a:spLocks noChangeArrowheads="1"/>
              </p:cNvSpPr>
              <p:nvPr/>
            </p:nvSpPr>
            <p:spPr bwMode="auto">
              <a:xfrm>
                <a:off x="3154" y="2656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2018</a:t>
                </a:r>
              </a:p>
            </p:txBody>
          </p:sp>
          <p:sp>
            <p:nvSpPr>
              <p:cNvPr id="103495" name="Text Box 43"/>
              <p:cNvSpPr txBox="1">
                <a:spLocks noChangeArrowheads="1"/>
              </p:cNvSpPr>
              <p:nvPr/>
            </p:nvSpPr>
            <p:spPr bwMode="auto">
              <a:xfrm>
                <a:off x="3139" y="2896"/>
                <a:ext cx="48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201C</a:t>
                </a:r>
              </a:p>
            </p:txBody>
          </p:sp>
          <p:sp>
            <p:nvSpPr>
              <p:cNvPr id="103496" name="Text Box 44"/>
              <p:cNvSpPr txBox="1">
                <a:spLocks noChangeArrowheads="1"/>
              </p:cNvSpPr>
              <p:nvPr/>
            </p:nvSpPr>
            <p:spPr bwMode="auto">
              <a:xfrm>
                <a:off x="3167" y="3125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2020</a:t>
                </a:r>
              </a:p>
            </p:txBody>
          </p:sp>
        </p:grpSp>
        <p:sp>
          <p:nvSpPr>
            <p:cNvPr id="103469" name="Text Box 45"/>
            <p:cNvSpPr txBox="1">
              <a:spLocks noChangeArrowheads="1"/>
            </p:cNvSpPr>
            <p:nvPr/>
          </p:nvSpPr>
          <p:spPr bwMode="auto">
            <a:xfrm>
              <a:off x="3815" y="2991"/>
              <a:ext cx="3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...</a:t>
              </a:r>
            </a:p>
          </p:txBody>
        </p:sp>
      </p:grpSp>
      <p:sp>
        <p:nvSpPr>
          <p:cNvPr id="103428" name="Text Box 46"/>
          <p:cNvSpPr txBox="1">
            <a:spLocks noChangeArrowheads="1"/>
          </p:cNvSpPr>
          <p:nvPr/>
        </p:nvSpPr>
        <p:spPr bwMode="auto">
          <a:xfrm>
            <a:off x="7074662" y="1958241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3429" name="Text Box 47"/>
          <p:cNvSpPr txBox="1">
            <a:spLocks noChangeArrowheads="1"/>
          </p:cNvSpPr>
          <p:nvPr/>
        </p:nvSpPr>
        <p:spPr bwMode="auto">
          <a:xfrm>
            <a:off x="7094910" y="2320680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103430" name="Group 48"/>
          <p:cNvGrpSpPr>
            <a:grpSpLocks/>
          </p:cNvGrpSpPr>
          <p:nvPr/>
        </p:nvGrpSpPr>
        <p:grpSpPr bwMode="auto">
          <a:xfrm>
            <a:off x="6808297" y="1520626"/>
            <a:ext cx="2215166" cy="1823907"/>
            <a:chOff x="3882" y="975"/>
            <a:chExt cx="1395" cy="1150"/>
          </a:xfrm>
        </p:grpSpPr>
        <p:grpSp>
          <p:nvGrpSpPr>
            <p:cNvPr id="103455" name="Group 49"/>
            <p:cNvGrpSpPr>
              <a:grpSpLocks/>
            </p:cNvGrpSpPr>
            <p:nvPr/>
          </p:nvGrpSpPr>
          <p:grpSpPr bwMode="auto">
            <a:xfrm>
              <a:off x="4783" y="1125"/>
              <a:ext cx="422" cy="256"/>
              <a:chOff x="4402" y="1437"/>
              <a:chExt cx="422" cy="256"/>
            </a:xfrm>
          </p:grpSpPr>
          <p:sp>
            <p:nvSpPr>
              <p:cNvPr id="103466" name="Line 50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67" name="Text Box 51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40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 a</a:t>
                </a:r>
              </a:p>
            </p:txBody>
          </p:sp>
        </p:grpSp>
        <p:grpSp>
          <p:nvGrpSpPr>
            <p:cNvPr id="103456" name="Group 52"/>
            <p:cNvGrpSpPr>
              <a:grpSpLocks/>
            </p:cNvGrpSpPr>
            <p:nvPr/>
          </p:nvGrpSpPr>
          <p:grpSpPr bwMode="auto">
            <a:xfrm>
              <a:off x="4783" y="1365"/>
              <a:ext cx="429" cy="256"/>
              <a:chOff x="4426" y="1917"/>
              <a:chExt cx="429" cy="256"/>
            </a:xfrm>
          </p:grpSpPr>
          <p:sp>
            <p:nvSpPr>
              <p:cNvPr id="103464" name="Line 53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65" name="Text Box 54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332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041">
                    <a:solidFill>
                      <a:schemeClr val="tx1"/>
                    </a:solidFill>
                  </a:rPr>
                  <a:t> b</a:t>
                </a:r>
              </a:p>
            </p:txBody>
          </p:sp>
        </p:grpSp>
        <p:sp>
          <p:nvSpPr>
            <p:cNvPr id="103457" name="Text Box 55"/>
            <p:cNvSpPr txBox="1">
              <a:spLocks noChangeArrowheads="1"/>
            </p:cNvSpPr>
            <p:nvPr/>
          </p:nvSpPr>
          <p:spPr bwMode="auto">
            <a:xfrm>
              <a:off x="3882" y="975"/>
              <a:ext cx="58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rgbClr val="FF3300"/>
                  </a:solidFill>
                </a:rPr>
                <a:t>(main)</a:t>
              </a:r>
              <a:endParaRPr kumimoji="1" lang="en-US" altLang="zh-CN" sz="2041">
                <a:solidFill>
                  <a:schemeClr val="accent2"/>
                </a:solidFill>
              </a:endParaRPr>
            </a:p>
          </p:txBody>
        </p:sp>
        <p:grpSp>
          <p:nvGrpSpPr>
            <p:cNvPr id="103458" name="Group 56"/>
            <p:cNvGrpSpPr>
              <a:grpSpLocks/>
            </p:cNvGrpSpPr>
            <p:nvPr/>
          </p:nvGrpSpPr>
          <p:grpSpPr bwMode="auto">
            <a:xfrm>
              <a:off x="4783" y="1605"/>
              <a:ext cx="473" cy="256"/>
              <a:chOff x="4402" y="1437"/>
              <a:chExt cx="473" cy="256"/>
            </a:xfrm>
          </p:grpSpPr>
          <p:sp>
            <p:nvSpPr>
              <p:cNvPr id="103462" name="Line 57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63" name="Text Box 58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91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pa</a:t>
                </a:r>
              </a:p>
            </p:txBody>
          </p:sp>
        </p:grpSp>
        <p:grpSp>
          <p:nvGrpSpPr>
            <p:cNvPr id="103459" name="Group 59"/>
            <p:cNvGrpSpPr>
              <a:grpSpLocks/>
            </p:cNvGrpSpPr>
            <p:nvPr/>
          </p:nvGrpSpPr>
          <p:grpSpPr bwMode="auto">
            <a:xfrm>
              <a:off x="4795" y="1869"/>
              <a:ext cx="482" cy="256"/>
              <a:chOff x="4402" y="1437"/>
              <a:chExt cx="482" cy="256"/>
            </a:xfrm>
          </p:grpSpPr>
          <p:sp>
            <p:nvSpPr>
              <p:cNvPr id="103460" name="Line 60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61" name="Text Box 61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300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pb</a:t>
                </a:r>
              </a:p>
            </p:txBody>
          </p:sp>
        </p:grpSp>
      </p:grpSp>
      <p:sp>
        <p:nvSpPr>
          <p:cNvPr id="103431" name="Text Box 62"/>
          <p:cNvSpPr txBox="1">
            <a:spLocks noChangeArrowheads="1"/>
          </p:cNvSpPr>
          <p:nvPr/>
        </p:nvSpPr>
        <p:spPr bwMode="auto">
          <a:xfrm>
            <a:off x="6823202" y="2701343"/>
            <a:ext cx="806625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103432" name="Text Box 63"/>
          <p:cNvSpPr txBox="1">
            <a:spLocks noChangeArrowheads="1"/>
          </p:cNvSpPr>
          <p:nvPr/>
        </p:nvSpPr>
        <p:spPr bwMode="auto">
          <a:xfrm>
            <a:off x="6823201" y="3102254"/>
            <a:ext cx="806625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FF3300"/>
                </a:solidFill>
              </a:rPr>
              <a:t>2004</a:t>
            </a:r>
            <a:endParaRPr kumimoji="1" lang="en-US" altLang="zh-CN" sz="2423">
              <a:solidFill>
                <a:srgbClr val="0000FF"/>
              </a:solidFill>
            </a:endParaRPr>
          </a:p>
        </p:txBody>
      </p:sp>
      <p:grpSp>
        <p:nvGrpSpPr>
          <p:cNvPr id="103433" name="Group 64"/>
          <p:cNvGrpSpPr>
            <a:grpSpLocks/>
          </p:cNvGrpSpPr>
          <p:nvPr/>
        </p:nvGrpSpPr>
        <p:grpSpPr bwMode="auto">
          <a:xfrm>
            <a:off x="6834465" y="3575801"/>
            <a:ext cx="2468526" cy="1386551"/>
            <a:chOff x="3895" y="2271"/>
            <a:chExt cx="1555" cy="874"/>
          </a:xfrm>
        </p:grpSpPr>
        <p:sp>
          <p:nvSpPr>
            <p:cNvPr id="103445" name="Text Box 65"/>
            <p:cNvSpPr txBox="1">
              <a:spLocks noChangeArrowheads="1"/>
            </p:cNvSpPr>
            <p:nvPr/>
          </p:nvSpPr>
          <p:spPr bwMode="auto">
            <a:xfrm>
              <a:off x="3895" y="2271"/>
              <a:ext cx="5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rgbClr val="336600"/>
                  </a:solidFill>
                </a:rPr>
                <a:t>(swap)</a:t>
              </a:r>
            </a:p>
          </p:txBody>
        </p:sp>
        <p:grpSp>
          <p:nvGrpSpPr>
            <p:cNvPr id="103446" name="Group 66"/>
            <p:cNvGrpSpPr>
              <a:grpSpLocks/>
            </p:cNvGrpSpPr>
            <p:nvPr/>
          </p:nvGrpSpPr>
          <p:grpSpPr bwMode="auto">
            <a:xfrm>
              <a:off x="4795" y="2397"/>
              <a:ext cx="473" cy="256"/>
              <a:chOff x="4402" y="1437"/>
              <a:chExt cx="473" cy="256"/>
            </a:xfrm>
          </p:grpSpPr>
          <p:sp>
            <p:nvSpPr>
              <p:cNvPr id="103453" name="Line 67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54" name="Text Box 68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91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p1</a:t>
                </a:r>
              </a:p>
            </p:txBody>
          </p:sp>
        </p:grpSp>
        <p:grpSp>
          <p:nvGrpSpPr>
            <p:cNvPr id="103447" name="Group 69"/>
            <p:cNvGrpSpPr>
              <a:grpSpLocks/>
            </p:cNvGrpSpPr>
            <p:nvPr/>
          </p:nvGrpSpPr>
          <p:grpSpPr bwMode="auto">
            <a:xfrm>
              <a:off x="4795" y="2637"/>
              <a:ext cx="473" cy="256"/>
              <a:chOff x="4402" y="1437"/>
              <a:chExt cx="473" cy="256"/>
            </a:xfrm>
          </p:grpSpPr>
          <p:sp>
            <p:nvSpPr>
              <p:cNvPr id="103451" name="Line 70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52" name="Text Box 71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91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p2</a:t>
                </a:r>
              </a:p>
            </p:txBody>
          </p:sp>
        </p:grpSp>
        <p:grpSp>
          <p:nvGrpSpPr>
            <p:cNvPr id="103448" name="Group 72"/>
            <p:cNvGrpSpPr>
              <a:grpSpLocks/>
            </p:cNvGrpSpPr>
            <p:nvPr/>
          </p:nvGrpSpPr>
          <p:grpSpPr bwMode="auto">
            <a:xfrm>
              <a:off x="4795" y="2889"/>
              <a:ext cx="655" cy="256"/>
              <a:chOff x="4402" y="1437"/>
              <a:chExt cx="655" cy="256"/>
            </a:xfrm>
          </p:grpSpPr>
          <p:sp>
            <p:nvSpPr>
              <p:cNvPr id="103449" name="Line 7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50" name="Text Box 74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473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temp</a:t>
                </a:r>
              </a:p>
            </p:txBody>
          </p:sp>
        </p:grpSp>
      </p:grpSp>
      <p:grpSp>
        <p:nvGrpSpPr>
          <p:cNvPr id="103434" name="Group 75"/>
          <p:cNvGrpSpPr>
            <a:grpSpLocks/>
          </p:cNvGrpSpPr>
          <p:nvPr/>
        </p:nvGrpSpPr>
        <p:grpSpPr bwMode="auto">
          <a:xfrm>
            <a:off x="5487209" y="3398963"/>
            <a:ext cx="2128344" cy="985884"/>
            <a:chOff x="2958" y="1639"/>
            <a:chExt cx="1340" cy="621"/>
          </a:xfrm>
        </p:grpSpPr>
        <p:sp>
          <p:nvSpPr>
            <p:cNvPr id="103443" name="Text Box 76"/>
            <p:cNvSpPr txBox="1">
              <a:spLocks noChangeArrowheads="1"/>
            </p:cNvSpPr>
            <p:nvPr/>
          </p:nvSpPr>
          <p:spPr bwMode="auto">
            <a:xfrm>
              <a:off x="3790" y="1967"/>
              <a:ext cx="50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23">
                  <a:solidFill>
                    <a:srgbClr val="0000FF"/>
                  </a:solidFill>
                </a:rPr>
                <a:t>2000</a:t>
              </a:r>
            </a:p>
          </p:txBody>
        </p:sp>
        <p:sp>
          <p:nvSpPr>
            <p:cNvPr id="103444" name="Freeform 77"/>
            <p:cNvSpPr>
              <a:spLocks/>
            </p:cNvSpPr>
            <p:nvPr/>
          </p:nvSpPr>
          <p:spPr bwMode="auto">
            <a:xfrm>
              <a:off x="2958" y="1639"/>
              <a:ext cx="146" cy="250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4792" tIns="59692" rIns="114792" bIns="59692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435" name="Group 78"/>
          <p:cNvGrpSpPr>
            <a:grpSpLocks/>
          </p:cNvGrpSpPr>
          <p:nvPr/>
        </p:nvGrpSpPr>
        <p:grpSpPr bwMode="auto">
          <a:xfrm>
            <a:off x="5436591" y="3750672"/>
            <a:ext cx="2161179" cy="1033496"/>
            <a:chOff x="2926" y="1885"/>
            <a:chExt cx="1360" cy="651"/>
          </a:xfrm>
        </p:grpSpPr>
        <p:sp>
          <p:nvSpPr>
            <p:cNvPr id="103441" name="Text Box 79"/>
            <p:cNvSpPr txBox="1">
              <a:spLocks noChangeArrowheads="1"/>
            </p:cNvSpPr>
            <p:nvPr/>
          </p:nvSpPr>
          <p:spPr bwMode="auto">
            <a:xfrm>
              <a:off x="3778" y="2243"/>
              <a:ext cx="508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23">
                  <a:solidFill>
                    <a:srgbClr val="FF3300"/>
                  </a:solidFill>
                </a:rPr>
                <a:t>2004</a:t>
              </a:r>
            </a:p>
          </p:txBody>
        </p:sp>
        <p:sp>
          <p:nvSpPr>
            <p:cNvPr id="103442" name="Freeform 80"/>
            <p:cNvSpPr>
              <a:spLocks/>
            </p:cNvSpPr>
            <p:nvPr/>
          </p:nvSpPr>
          <p:spPr bwMode="auto">
            <a:xfrm>
              <a:off x="2926" y="1885"/>
              <a:ext cx="146" cy="250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4792" tIns="59692" rIns="114792" bIns="59692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436" name="Text Box 81"/>
          <p:cNvSpPr txBox="1">
            <a:spLocks noChangeArrowheads="1"/>
          </p:cNvSpPr>
          <p:nvPr/>
        </p:nvSpPr>
        <p:spPr bwMode="auto">
          <a:xfrm>
            <a:off x="7056438" y="4701846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03437" name="Rectangle 82"/>
          <p:cNvSpPr>
            <a:spLocks noGrp="1" noChangeArrowheads="1"/>
          </p:cNvSpPr>
          <p:nvPr>
            <p:ph type="body" idx="1"/>
          </p:nvPr>
        </p:nvSpPr>
        <p:spPr>
          <a:xfrm>
            <a:off x="26323" y="-14173"/>
            <a:ext cx="8548709" cy="518350"/>
          </a:xfrm>
          <a:noFill/>
        </p:spPr>
        <p:txBody>
          <a:bodyPr/>
          <a:lstStyle/>
          <a:p>
            <a:pPr eaLnBrk="1" hangingPunct="1"/>
            <a:r>
              <a:rPr lang="en-GB" altLang="zh-CN" smtClean="0"/>
              <a:t>Call by Reference??</a:t>
            </a:r>
            <a:endParaRPr lang="zh-CN" altLang="en-US" smtClean="0"/>
          </a:p>
        </p:txBody>
      </p:sp>
      <p:sp>
        <p:nvSpPr>
          <p:cNvPr id="103438" name="Rectangle 83" descr="90%"/>
          <p:cNvSpPr>
            <a:spLocks noChangeArrowheads="1"/>
          </p:cNvSpPr>
          <p:nvPr/>
        </p:nvSpPr>
        <p:spPr bwMode="auto">
          <a:xfrm>
            <a:off x="111365" y="599341"/>
            <a:ext cx="5104522" cy="6016842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 type="none" w="lg" len="lg"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#include &lt;stdio.h&gt;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void swap(</a:t>
            </a:r>
            <a:r>
              <a:rPr lang="en-US" altLang="zh-CN" sz="2041">
                <a:solidFill>
                  <a:srgbClr val="FF0000"/>
                </a:solidFill>
                <a:latin typeface="Georgia" panose="02040502050405020303" pitchFamily="18" charset="0"/>
              </a:rPr>
              <a:t>int  *p1, int  *p2</a:t>
            </a: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int 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temp=*p1;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*p1=*p2;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*p2=temp;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int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int a,b;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int *pa,*pb;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scanf("%d,%d",&amp;a,&amp;b);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</a:t>
            </a:r>
            <a:r>
              <a:rPr lang="en-US" altLang="zh-CN" sz="2041">
                <a:solidFill>
                  <a:srgbClr val="FF0000"/>
                </a:solidFill>
                <a:latin typeface="Georgia" panose="02040502050405020303" pitchFamily="18" charset="0"/>
              </a:rPr>
              <a:t>pa=&amp;a;  pb=&amp;b;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swap(</a:t>
            </a:r>
            <a:r>
              <a:rPr lang="en-US" altLang="zh-CN" sz="2041">
                <a:solidFill>
                  <a:srgbClr val="FF0000"/>
                </a:solidFill>
                <a:latin typeface="Georgia" panose="02040502050405020303" pitchFamily="18" charset="0"/>
              </a:rPr>
              <a:t>pa,pb</a:t>
            </a: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printf("\n%d,%d\n",a,b);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	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sp>
        <p:nvSpPr>
          <p:cNvPr id="103439" name="Text Box 84"/>
          <p:cNvSpPr txBox="1">
            <a:spLocks noChangeArrowheads="1"/>
          </p:cNvSpPr>
          <p:nvPr/>
        </p:nvSpPr>
        <p:spPr bwMode="auto">
          <a:xfrm>
            <a:off x="4474408" y="3554719"/>
            <a:ext cx="1061800" cy="46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89997" tIns="46798" rIns="89997" bIns="4679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  <a:ea typeface="隶书" panose="02010509060101010101" pitchFamily="49" charset="-122"/>
              </a:rPr>
              <a:t>COPY</a:t>
            </a:r>
            <a:endParaRPr kumimoji="1" lang="en-US" altLang="zh-CN" sz="2423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03440" name="Object 85"/>
          <p:cNvGraphicFramePr>
            <a:graphicFrameLocks noChangeAspect="1"/>
          </p:cNvGraphicFramePr>
          <p:nvPr/>
        </p:nvGraphicFramePr>
        <p:xfrm>
          <a:off x="6493537" y="6001510"/>
          <a:ext cx="643887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包" r:id="rId3" imgW="505838" imgH="466928" progId="Package">
                  <p:embed/>
                </p:oleObj>
              </mc:Choice>
              <mc:Fallback>
                <p:oleObj name="包" r:id="rId3" imgW="505838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3537" y="6001510"/>
                        <a:ext cx="643887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019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43AB5E-0A67-44AC-A84E-AB3E0A58B287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107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04451" name="Rectangle 2" descr="90%"/>
          <p:cNvSpPr>
            <a:spLocks noChangeArrowheads="1"/>
          </p:cNvSpPr>
          <p:nvPr/>
        </p:nvSpPr>
        <p:spPr bwMode="auto">
          <a:xfrm>
            <a:off x="111365" y="599341"/>
            <a:ext cx="5104522" cy="6016842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 type="none" w="lg" len="lg"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#include &lt;stdio.h&gt;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void swap(int  *p1, int  *p2)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int 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temp=*p1;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*p1=*p2;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*p2=temp;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int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int a,b;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int *pa,*pb;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scanf("%d,%d",&amp;a,&amp;b);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</a:t>
            </a:r>
            <a:r>
              <a:rPr lang="en-US" altLang="zh-CN" sz="2041">
                <a:solidFill>
                  <a:srgbClr val="FF0000"/>
                </a:solidFill>
                <a:latin typeface="Georgia" panose="02040502050405020303" pitchFamily="18" charset="0"/>
              </a:rPr>
              <a:t>pa=&amp;a;  pb=&amp;b;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swap(</a:t>
            </a:r>
            <a:r>
              <a:rPr lang="en-US" altLang="zh-CN" sz="2041">
                <a:solidFill>
                  <a:srgbClr val="FF0000"/>
                </a:solidFill>
                <a:latin typeface="Georgia" panose="02040502050405020303" pitchFamily="18" charset="0"/>
              </a:rPr>
              <a:t>pa,pb</a:t>
            </a: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   	printf("\n%d,%d\n",a,b);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	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grpSp>
        <p:nvGrpSpPr>
          <p:cNvPr id="104452" name="Group 3"/>
          <p:cNvGrpSpPr>
            <a:grpSpLocks/>
          </p:cNvGrpSpPr>
          <p:nvPr/>
        </p:nvGrpSpPr>
        <p:grpSpPr bwMode="auto">
          <a:xfrm>
            <a:off x="5585884" y="1239178"/>
            <a:ext cx="2642907" cy="4624645"/>
            <a:chOff x="2874" y="554"/>
            <a:chExt cx="1666" cy="2914"/>
          </a:xfrm>
        </p:grpSpPr>
        <p:grpSp>
          <p:nvGrpSpPr>
            <p:cNvPr id="104477" name="Group 4"/>
            <p:cNvGrpSpPr>
              <a:grpSpLocks/>
            </p:cNvGrpSpPr>
            <p:nvPr/>
          </p:nvGrpSpPr>
          <p:grpSpPr bwMode="auto">
            <a:xfrm>
              <a:off x="2874" y="554"/>
              <a:ext cx="1666" cy="2914"/>
              <a:chOff x="3139" y="806"/>
              <a:chExt cx="1666" cy="2914"/>
            </a:xfrm>
          </p:grpSpPr>
          <p:sp>
            <p:nvSpPr>
              <p:cNvPr id="104479" name="Freeform 5"/>
              <p:cNvSpPr>
                <a:spLocks/>
              </p:cNvSpPr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29 h 456"/>
                  <a:gd name="T2" fmla="*/ 500 w 1211"/>
                  <a:gd name="T3" fmla="*/ 7 h 456"/>
                  <a:gd name="T4" fmla="*/ 1089 w 1211"/>
                  <a:gd name="T5" fmla="*/ 72 h 456"/>
                  <a:gd name="T6" fmla="*/ 1211 w 1211"/>
                  <a:gd name="T7" fmla="*/ 59 h 4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11"/>
                  <a:gd name="T13" fmla="*/ 0 h 456"/>
                  <a:gd name="T14" fmla="*/ 1211 w 1211"/>
                  <a:gd name="T15" fmla="*/ 456 h 4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80" name="Freeform 6"/>
              <p:cNvSpPr>
                <a:spLocks/>
              </p:cNvSpPr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12"/>
                  <a:gd name="T31" fmla="*/ 0 h 672"/>
                  <a:gd name="T32" fmla="*/ 1212 w 1212"/>
                  <a:gd name="T33" fmla="*/ 672 h 6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81" name="Rectangle 7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041">
                  <a:solidFill>
                    <a:schemeClr val="tx1"/>
                  </a:solidFill>
                </a:endParaRPr>
              </a:p>
            </p:txBody>
          </p:sp>
          <p:sp>
            <p:nvSpPr>
              <p:cNvPr id="104482" name="Line 8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83" name="Line 9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84" name="Line 10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85" name="Line 11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86" name="Line 12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87" name="Line 13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88" name="Line 14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89" name="Line 15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90" name="Text Box 16"/>
              <p:cNvSpPr txBox="1">
                <a:spLocks noChangeArrowheads="1"/>
              </p:cNvSpPr>
              <p:nvPr/>
            </p:nvSpPr>
            <p:spPr bwMode="auto">
              <a:xfrm>
                <a:off x="4070" y="860"/>
                <a:ext cx="314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…...</a:t>
                </a:r>
              </a:p>
            </p:txBody>
          </p:sp>
          <p:sp>
            <p:nvSpPr>
              <p:cNvPr id="104491" name="Line 17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92" name="Text Box 18"/>
              <p:cNvSpPr txBox="1">
                <a:spLocks noChangeArrowheads="1"/>
              </p:cNvSpPr>
              <p:nvPr/>
            </p:nvSpPr>
            <p:spPr bwMode="auto">
              <a:xfrm>
                <a:off x="3169" y="1131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2000</a:t>
                </a:r>
              </a:p>
            </p:txBody>
          </p:sp>
          <p:sp>
            <p:nvSpPr>
              <p:cNvPr id="104493" name="Text Box 19"/>
              <p:cNvSpPr txBox="1">
                <a:spLocks noChangeArrowheads="1"/>
              </p:cNvSpPr>
              <p:nvPr/>
            </p:nvSpPr>
            <p:spPr bwMode="auto">
              <a:xfrm>
                <a:off x="3170" y="2101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2010</a:t>
                </a:r>
                <a:endParaRPr kumimoji="1" lang="en-US" altLang="zh-CN" sz="2041">
                  <a:solidFill>
                    <a:srgbClr val="336600"/>
                  </a:solidFill>
                </a:endParaRPr>
              </a:p>
            </p:txBody>
          </p:sp>
          <p:sp>
            <p:nvSpPr>
              <p:cNvPr id="104494" name="Text Box 20"/>
              <p:cNvSpPr txBox="1">
                <a:spLocks noChangeArrowheads="1"/>
              </p:cNvSpPr>
              <p:nvPr/>
            </p:nvSpPr>
            <p:spPr bwMode="auto">
              <a:xfrm>
                <a:off x="3169" y="2368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2014</a:t>
                </a:r>
              </a:p>
            </p:txBody>
          </p:sp>
          <p:sp>
            <p:nvSpPr>
              <p:cNvPr id="104495" name="Text Box 21"/>
              <p:cNvSpPr txBox="1">
                <a:spLocks noChangeArrowheads="1"/>
              </p:cNvSpPr>
              <p:nvPr/>
            </p:nvSpPr>
            <p:spPr bwMode="auto">
              <a:xfrm>
                <a:off x="3169" y="1374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2004</a:t>
                </a:r>
              </a:p>
            </p:txBody>
          </p:sp>
          <p:sp>
            <p:nvSpPr>
              <p:cNvPr id="104496" name="Text Box 22"/>
              <p:cNvSpPr txBox="1">
                <a:spLocks noChangeArrowheads="1"/>
              </p:cNvSpPr>
              <p:nvPr/>
            </p:nvSpPr>
            <p:spPr bwMode="auto">
              <a:xfrm>
                <a:off x="3169" y="1617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2008</a:t>
                </a:r>
              </a:p>
            </p:txBody>
          </p:sp>
          <p:sp>
            <p:nvSpPr>
              <p:cNvPr id="104497" name="Text Box 23"/>
              <p:cNvSpPr txBox="1">
                <a:spLocks noChangeArrowheads="1"/>
              </p:cNvSpPr>
              <p:nvPr/>
            </p:nvSpPr>
            <p:spPr bwMode="auto">
              <a:xfrm>
                <a:off x="3151" y="1859"/>
                <a:ext cx="48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200C</a:t>
                </a:r>
              </a:p>
            </p:txBody>
          </p:sp>
          <p:grpSp>
            <p:nvGrpSpPr>
              <p:cNvPr id="104498" name="Group 24"/>
              <p:cNvGrpSpPr>
                <a:grpSpLocks/>
              </p:cNvGrpSpPr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04513" name="Line 25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14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15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16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17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18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19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99" name="Group 32"/>
              <p:cNvGrpSpPr>
                <a:grpSpLocks/>
              </p:cNvGrpSpPr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04506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07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08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09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10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11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12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114792" tIns="59692" rIns="114792" bIns="59692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4500" name="Line 40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501" name="Line 41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502" name="Line 42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114792" tIns="59692" rIns="114792" bIns="5969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503" name="Text Box 43"/>
              <p:cNvSpPr txBox="1">
                <a:spLocks noChangeArrowheads="1"/>
              </p:cNvSpPr>
              <p:nvPr/>
            </p:nvSpPr>
            <p:spPr bwMode="auto">
              <a:xfrm>
                <a:off x="3154" y="2656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2018</a:t>
                </a:r>
              </a:p>
            </p:txBody>
          </p:sp>
          <p:sp>
            <p:nvSpPr>
              <p:cNvPr id="104504" name="Text Box 44"/>
              <p:cNvSpPr txBox="1">
                <a:spLocks noChangeArrowheads="1"/>
              </p:cNvSpPr>
              <p:nvPr/>
            </p:nvSpPr>
            <p:spPr bwMode="auto">
              <a:xfrm>
                <a:off x="3139" y="2896"/>
                <a:ext cx="48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201C</a:t>
                </a:r>
              </a:p>
            </p:txBody>
          </p:sp>
          <p:sp>
            <p:nvSpPr>
              <p:cNvPr id="104505" name="Text Box 45"/>
              <p:cNvSpPr txBox="1">
                <a:spLocks noChangeArrowheads="1"/>
              </p:cNvSpPr>
              <p:nvPr/>
            </p:nvSpPr>
            <p:spPr bwMode="auto">
              <a:xfrm>
                <a:off x="3167" y="3125"/>
                <a:ext cx="44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37" tIns="45718" rIns="91437" bIns="45718" anchor="ctr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2020</a:t>
                </a:r>
              </a:p>
            </p:txBody>
          </p:sp>
        </p:grpSp>
        <p:sp>
          <p:nvSpPr>
            <p:cNvPr id="104478" name="Text Box 46"/>
            <p:cNvSpPr txBox="1">
              <a:spLocks noChangeArrowheads="1"/>
            </p:cNvSpPr>
            <p:nvPr/>
          </p:nvSpPr>
          <p:spPr bwMode="auto">
            <a:xfrm>
              <a:off x="3815" y="2991"/>
              <a:ext cx="31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chemeClr val="tx1"/>
                  </a:solidFill>
                </a:rPr>
                <a:t>...</a:t>
              </a:r>
            </a:p>
          </p:txBody>
        </p:sp>
      </p:grpSp>
      <p:sp>
        <p:nvSpPr>
          <p:cNvPr id="104453" name="Text Box 47"/>
          <p:cNvSpPr txBox="1">
            <a:spLocks noChangeArrowheads="1"/>
          </p:cNvSpPr>
          <p:nvPr/>
        </p:nvSpPr>
        <p:spPr bwMode="auto">
          <a:xfrm>
            <a:off x="7074662" y="1958241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4454" name="Text Box 48"/>
          <p:cNvSpPr txBox="1">
            <a:spLocks noChangeArrowheads="1"/>
          </p:cNvSpPr>
          <p:nvPr/>
        </p:nvSpPr>
        <p:spPr bwMode="auto">
          <a:xfrm>
            <a:off x="7094910" y="2320680"/>
            <a:ext cx="340152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104455" name="Group 49"/>
          <p:cNvGrpSpPr>
            <a:grpSpLocks/>
          </p:cNvGrpSpPr>
          <p:nvPr/>
        </p:nvGrpSpPr>
        <p:grpSpPr bwMode="auto">
          <a:xfrm>
            <a:off x="6808297" y="1520626"/>
            <a:ext cx="2215166" cy="1823907"/>
            <a:chOff x="3882" y="975"/>
            <a:chExt cx="1395" cy="1150"/>
          </a:xfrm>
        </p:grpSpPr>
        <p:grpSp>
          <p:nvGrpSpPr>
            <p:cNvPr id="104464" name="Group 50"/>
            <p:cNvGrpSpPr>
              <a:grpSpLocks/>
            </p:cNvGrpSpPr>
            <p:nvPr/>
          </p:nvGrpSpPr>
          <p:grpSpPr bwMode="auto">
            <a:xfrm>
              <a:off x="4783" y="1125"/>
              <a:ext cx="422" cy="256"/>
              <a:chOff x="4402" y="1437"/>
              <a:chExt cx="422" cy="256"/>
            </a:xfrm>
          </p:grpSpPr>
          <p:sp>
            <p:nvSpPr>
              <p:cNvPr id="104475" name="Line 5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76" name="Text Box 5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40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 a</a:t>
                </a:r>
              </a:p>
            </p:txBody>
          </p:sp>
        </p:grpSp>
        <p:grpSp>
          <p:nvGrpSpPr>
            <p:cNvPr id="104465" name="Group 53"/>
            <p:cNvGrpSpPr>
              <a:grpSpLocks/>
            </p:cNvGrpSpPr>
            <p:nvPr/>
          </p:nvGrpSpPr>
          <p:grpSpPr bwMode="auto">
            <a:xfrm>
              <a:off x="4783" y="1365"/>
              <a:ext cx="429" cy="256"/>
              <a:chOff x="4426" y="1917"/>
              <a:chExt cx="429" cy="256"/>
            </a:xfrm>
          </p:grpSpPr>
          <p:sp>
            <p:nvSpPr>
              <p:cNvPr id="104473" name="Line 5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74" name="Text Box 55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332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041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zh-CN" sz="2041">
                    <a:solidFill>
                      <a:schemeClr val="tx1"/>
                    </a:solidFill>
                  </a:rPr>
                  <a:t> b</a:t>
                </a:r>
              </a:p>
            </p:txBody>
          </p:sp>
        </p:grpSp>
        <p:sp>
          <p:nvSpPr>
            <p:cNvPr id="104466" name="Text Box 56"/>
            <p:cNvSpPr txBox="1">
              <a:spLocks noChangeArrowheads="1"/>
            </p:cNvSpPr>
            <p:nvPr/>
          </p:nvSpPr>
          <p:spPr bwMode="auto">
            <a:xfrm>
              <a:off x="3882" y="975"/>
              <a:ext cx="58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7" tIns="45718" rIns="91437" bIns="45718" anchor="ctr">
              <a:spAutoFit/>
            </a:bodyPr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>
                  <a:solidFill>
                    <a:srgbClr val="FF3300"/>
                  </a:solidFill>
                </a:rPr>
                <a:t>(main)</a:t>
              </a:r>
              <a:endParaRPr kumimoji="1" lang="en-US" altLang="zh-CN" sz="2041">
                <a:solidFill>
                  <a:schemeClr val="accent2"/>
                </a:solidFill>
              </a:endParaRPr>
            </a:p>
          </p:txBody>
        </p:sp>
        <p:grpSp>
          <p:nvGrpSpPr>
            <p:cNvPr id="104467" name="Group 57"/>
            <p:cNvGrpSpPr>
              <a:grpSpLocks/>
            </p:cNvGrpSpPr>
            <p:nvPr/>
          </p:nvGrpSpPr>
          <p:grpSpPr bwMode="auto">
            <a:xfrm>
              <a:off x="4783" y="1605"/>
              <a:ext cx="473" cy="256"/>
              <a:chOff x="4402" y="1437"/>
              <a:chExt cx="473" cy="256"/>
            </a:xfrm>
          </p:grpSpPr>
          <p:sp>
            <p:nvSpPr>
              <p:cNvPr id="104471" name="Line 5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72" name="Text Box 5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291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pa</a:t>
                </a:r>
              </a:p>
            </p:txBody>
          </p:sp>
        </p:grpSp>
        <p:grpSp>
          <p:nvGrpSpPr>
            <p:cNvPr id="104468" name="Group 60"/>
            <p:cNvGrpSpPr>
              <a:grpSpLocks/>
            </p:cNvGrpSpPr>
            <p:nvPr/>
          </p:nvGrpSpPr>
          <p:grpSpPr bwMode="auto">
            <a:xfrm>
              <a:off x="4795" y="1869"/>
              <a:ext cx="482" cy="256"/>
              <a:chOff x="4402" y="1437"/>
              <a:chExt cx="482" cy="256"/>
            </a:xfrm>
          </p:grpSpPr>
          <p:sp>
            <p:nvSpPr>
              <p:cNvPr id="104469" name="Line 6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70" name="Text Box 6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300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1437" tIns="45718" rIns="91437" bIns="45718">
                <a:spAutoFit/>
              </a:bodyPr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41">
                    <a:solidFill>
                      <a:schemeClr val="tx1"/>
                    </a:solidFill>
                  </a:rPr>
                  <a:t>pb</a:t>
                </a:r>
              </a:p>
            </p:txBody>
          </p:sp>
        </p:grpSp>
      </p:grpSp>
      <p:sp>
        <p:nvSpPr>
          <p:cNvPr id="104456" name="Text Box 63"/>
          <p:cNvSpPr txBox="1">
            <a:spLocks noChangeArrowheads="1"/>
          </p:cNvSpPr>
          <p:nvPr/>
        </p:nvSpPr>
        <p:spPr bwMode="auto">
          <a:xfrm>
            <a:off x="6823202" y="2701343"/>
            <a:ext cx="806625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</a:rPr>
              <a:t>2000</a:t>
            </a:r>
          </a:p>
        </p:txBody>
      </p:sp>
      <p:sp>
        <p:nvSpPr>
          <p:cNvPr id="104457" name="Text Box 64"/>
          <p:cNvSpPr txBox="1">
            <a:spLocks noChangeArrowheads="1"/>
          </p:cNvSpPr>
          <p:nvPr/>
        </p:nvSpPr>
        <p:spPr bwMode="auto">
          <a:xfrm>
            <a:off x="6823201" y="3102254"/>
            <a:ext cx="806625" cy="4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8" rIns="91437" bIns="4571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FF3300"/>
                </a:solidFill>
              </a:rPr>
              <a:t>2004</a:t>
            </a:r>
            <a:endParaRPr kumimoji="1" lang="en-US" altLang="zh-CN" sz="2423">
              <a:solidFill>
                <a:srgbClr val="0000FF"/>
              </a:solidFill>
            </a:endParaRPr>
          </a:p>
        </p:txBody>
      </p:sp>
      <p:sp>
        <p:nvSpPr>
          <p:cNvPr id="104458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26323" y="-14173"/>
            <a:ext cx="8548709" cy="518350"/>
          </a:xfrm>
          <a:noFill/>
        </p:spPr>
        <p:txBody>
          <a:bodyPr/>
          <a:lstStyle/>
          <a:p>
            <a:pPr eaLnBrk="1" hangingPunct="1"/>
            <a:r>
              <a:rPr lang="en-GB" altLang="zh-CN" smtClean="0"/>
              <a:t>Call by Reference??</a:t>
            </a:r>
            <a:endParaRPr lang="zh-CN" altLang="en-US" smtClean="0"/>
          </a:p>
        </p:txBody>
      </p:sp>
      <p:sp>
        <p:nvSpPr>
          <p:cNvPr id="164930" name="AutoShape 66"/>
          <p:cNvSpPr>
            <a:spLocks noChangeArrowheads="1"/>
          </p:cNvSpPr>
          <p:nvPr/>
        </p:nvSpPr>
        <p:spPr bwMode="auto">
          <a:xfrm>
            <a:off x="5857749" y="4535285"/>
            <a:ext cx="2737531" cy="1312611"/>
          </a:xfrm>
          <a:prstGeom prst="irregularSeal1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 type="none" w="lg" len="lg"/>
            <a:tailEnd/>
          </a:ln>
        </p:spPr>
        <p:txBody>
          <a:bodyPr lIns="89997" tIns="46798" rIns="89997" bIns="4679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latin typeface="Georgia" panose="02040502050405020303" pitchFamily="18" charset="0"/>
                <a:ea typeface="隶书" panose="02010509060101010101" pitchFamily="49" charset="-122"/>
              </a:rPr>
              <a:t>Work!</a:t>
            </a:r>
          </a:p>
        </p:txBody>
      </p:sp>
      <p:sp>
        <p:nvSpPr>
          <p:cNvPr id="164931" name="Text Box 67"/>
          <p:cNvSpPr txBox="1">
            <a:spLocks noChangeArrowheads="1"/>
          </p:cNvSpPr>
          <p:nvPr/>
        </p:nvSpPr>
        <p:spPr bwMode="auto">
          <a:xfrm>
            <a:off x="4495058" y="5942792"/>
            <a:ext cx="2330546" cy="4651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chemeClr val="bg1"/>
                </a:solidFill>
                <a:latin typeface="Georgia" panose="02040502050405020303" pitchFamily="18" charset="0"/>
              </a:rPr>
              <a:t>Result</a:t>
            </a:r>
            <a:r>
              <a:rPr kumimoji="1" lang="zh-CN" altLang="en-US" sz="2423">
                <a:solidFill>
                  <a:schemeClr val="bg1"/>
                </a:solidFill>
                <a:latin typeface="Georgia" panose="02040502050405020303" pitchFamily="18" charset="0"/>
              </a:rPr>
              <a:t>：</a:t>
            </a:r>
            <a:r>
              <a:rPr kumimoji="1" lang="en-US" altLang="zh-CN" sz="2423">
                <a:solidFill>
                  <a:schemeClr val="bg1"/>
                </a:solidFill>
                <a:latin typeface="Georgia" panose="02040502050405020303" pitchFamily="18" charset="0"/>
              </a:rPr>
              <a:t>9,5</a:t>
            </a:r>
          </a:p>
        </p:txBody>
      </p:sp>
      <p:sp>
        <p:nvSpPr>
          <p:cNvPr id="164932" name="AutoShape 68"/>
          <p:cNvSpPr>
            <a:spLocks noChangeArrowheads="1"/>
          </p:cNvSpPr>
          <p:nvPr/>
        </p:nvSpPr>
        <p:spPr bwMode="auto">
          <a:xfrm>
            <a:off x="3423939" y="3474558"/>
            <a:ext cx="2067321" cy="1378890"/>
          </a:xfrm>
          <a:prstGeom prst="cloudCallout">
            <a:avLst>
              <a:gd name="adj1" fmla="val -92509"/>
              <a:gd name="adj2" fmla="val 90236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0" tIns="45705" rIns="91410" bIns="45705" anchor="ctr"/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zh-CN" sz="2041">
                <a:solidFill>
                  <a:srgbClr val="000000"/>
                </a:solidFill>
                <a:latin typeface="Georgia" panose="02040502050405020303" pitchFamily="18" charset="0"/>
              </a:rPr>
              <a:t>Pass by reference</a:t>
            </a:r>
          </a:p>
        </p:txBody>
      </p:sp>
      <p:sp>
        <p:nvSpPr>
          <p:cNvPr id="164933" name="Text Box 69"/>
          <p:cNvSpPr txBox="1">
            <a:spLocks noChangeArrowheads="1"/>
          </p:cNvSpPr>
          <p:nvPr/>
        </p:nvSpPr>
        <p:spPr bwMode="auto">
          <a:xfrm>
            <a:off x="4474408" y="3554719"/>
            <a:ext cx="1061800" cy="46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89997" tIns="46798" rIns="89997" bIns="46798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23">
                <a:solidFill>
                  <a:srgbClr val="0000FF"/>
                </a:solidFill>
                <a:ea typeface="隶书" panose="02010509060101010101" pitchFamily="49" charset="-122"/>
              </a:rPr>
              <a:t>COPY</a:t>
            </a:r>
            <a:endParaRPr kumimoji="1" lang="en-US" altLang="zh-CN" sz="2423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04463" name="Object 70"/>
          <p:cNvGraphicFramePr>
            <a:graphicFrameLocks noChangeAspect="1"/>
          </p:cNvGraphicFramePr>
          <p:nvPr/>
        </p:nvGraphicFramePr>
        <p:xfrm>
          <a:off x="6493537" y="6001510"/>
          <a:ext cx="643887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包" r:id="rId4" imgW="505838" imgH="466928" progId="Package">
                  <p:embed/>
                </p:oleObj>
              </mc:Choice>
              <mc:Fallback>
                <p:oleObj name="包" r:id="rId4" imgW="505838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3537" y="6001510"/>
                        <a:ext cx="643887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74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4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4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30" grpId="0" animBg="1" autoUpdateAnimBg="0"/>
      <p:bldP spid="164931" grpId="0" animBg="1" autoUpdateAnimBg="0"/>
      <p:bldP spid="164932" grpId="0" animBg="1"/>
      <p:bldP spid="164933" grpId="0" build="p" autoUpdateAnimBg="0" advAuto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4F362F20-108E-4A73-B1E7-D7B6DE6D1E35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576262"/>
          </a:xfrm>
          <a:noFill/>
          <a:ln/>
        </p:spPr>
        <p:txBody>
          <a:bodyPr anchor="b"/>
          <a:lstStyle/>
          <a:p>
            <a:r>
              <a:rPr lang="zh-CN" altLang="en-US" sz="2800"/>
              <a:t>例</a:t>
            </a:r>
            <a:r>
              <a:rPr lang="en-US" altLang="zh-CN" sz="2800"/>
              <a:t>4 </a:t>
            </a:r>
            <a:r>
              <a:rPr lang="zh-CN" altLang="en-US" sz="2800"/>
              <a:t>修改</a:t>
            </a:r>
            <a:r>
              <a:rPr lang="en-US" altLang="zh-CN" sz="2800"/>
              <a:t>swap</a:t>
            </a:r>
          </a:p>
        </p:txBody>
      </p:sp>
      <p:sp>
        <p:nvSpPr>
          <p:cNvPr id="329734" name="Text Box 6"/>
          <p:cNvSpPr txBox="1">
            <a:spLocks noChangeArrowheads="1"/>
          </p:cNvSpPr>
          <p:nvPr/>
        </p:nvSpPr>
        <p:spPr bwMode="auto">
          <a:xfrm>
            <a:off x="828675" y="1235075"/>
            <a:ext cx="4751388" cy="53625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300">
                <a:latin typeface="Tahoma" pitchFamily="34" charset="0"/>
              </a:rPr>
              <a:t>void swap( int *p1, int *p2 )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300">
                <a:latin typeface="Tahoma" pitchFamily="34" charset="0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300">
                <a:latin typeface="Tahoma" pitchFamily="34" charset="0"/>
              </a:rPr>
              <a:t>     int* temp;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300">
                <a:latin typeface="Tahoma" pitchFamily="34" charset="0"/>
              </a:rPr>
              <a:t> 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300">
                <a:latin typeface="Tahoma" pitchFamily="34" charset="0"/>
              </a:rPr>
              <a:t>    *temp = *p1;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300">
                <a:latin typeface="Tahoma" pitchFamily="34" charset="0"/>
              </a:rPr>
              <a:t>    *p1 = *p2;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300">
                <a:latin typeface="Tahoma" pitchFamily="34" charset="0"/>
              </a:rPr>
              <a:t>    *p2 = *temp;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30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300">
                <a:latin typeface="Tahoma" pitchFamily="34" charset="0"/>
              </a:rPr>
              <a:t>}</a:t>
            </a:r>
          </a:p>
          <a:p>
            <a:pPr algn="l">
              <a:buFontTx/>
              <a:buNone/>
            </a:pPr>
            <a:r>
              <a:rPr kumimoji="1" lang="en-US" altLang="zh-CN" sz="2300"/>
              <a:t>int main()</a:t>
            </a:r>
          </a:p>
          <a:p>
            <a:pPr algn="l">
              <a:buFontTx/>
              <a:buNone/>
            </a:pPr>
            <a:r>
              <a:rPr kumimoji="1" lang="en-US" altLang="zh-CN" sz="2300"/>
              <a:t>{	</a:t>
            </a:r>
          </a:p>
          <a:p>
            <a:pPr algn="l">
              <a:buFontTx/>
              <a:buNone/>
            </a:pPr>
            <a:r>
              <a:rPr kumimoji="1" lang="en-US" altLang="zh-CN" sz="2300"/>
              <a:t>     swap( p1, p2 );</a:t>
            </a:r>
          </a:p>
          <a:p>
            <a:pPr algn="l">
              <a:buFontTx/>
              <a:buNone/>
            </a:pPr>
            <a:r>
              <a:rPr kumimoji="1" lang="en-US" altLang="zh-CN" sz="2300"/>
              <a:t>               …</a:t>
            </a:r>
          </a:p>
          <a:p>
            <a:pPr algn="l">
              <a:buFontTx/>
              <a:buNone/>
            </a:pPr>
            <a:r>
              <a:rPr kumimoji="1" lang="en-US" altLang="zh-CN" sz="2300"/>
              <a:t>}</a:t>
            </a:r>
            <a:endParaRPr kumimoji="1" lang="en-US" altLang="zh-CN" sz="2300">
              <a:latin typeface="Tahoma" pitchFamily="34" charset="0"/>
            </a:endParaRPr>
          </a:p>
        </p:txBody>
      </p:sp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5724525" y="3357563"/>
            <a:ext cx="28082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ahoma" pitchFamily="34" charset="0"/>
              </a:rPr>
              <a:t>运行出错或死机！</a:t>
            </a:r>
          </a:p>
        </p:txBody>
      </p:sp>
    </p:spTree>
    <p:extLst>
      <p:ext uri="{BB962C8B-B14F-4D97-AF65-F5344CB8AC3E}">
        <p14:creationId xmlns:p14="http://schemas.microsoft.com/office/powerpoint/2010/main" val="2113394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5705FF-0139-4A32-8959-46ED1FBA0B1E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109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0547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References</a:t>
            </a:r>
            <a:endParaRPr lang="zh-CN" altLang="en-US" smtClean="0"/>
          </a:p>
        </p:txBody>
      </p:sp>
      <p:sp>
        <p:nvSpPr>
          <p:cNvPr id="10547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4180"/>
            <a:ext cx="8540609" cy="333889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An alternative name for an object(storage).</a:t>
            </a:r>
          </a:p>
          <a:p>
            <a:pPr eaLnBrk="1" hangingPunct="1"/>
            <a:r>
              <a:rPr lang="en-US" altLang="zh-CN" dirty="0" smtClean="0"/>
              <a:t>For a type T, T&amp; means reference to T.</a:t>
            </a:r>
          </a:p>
          <a:p>
            <a:pPr eaLnBrk="1" hangingPunct="1"/>
            <a:r>
              <a:rPr lang="en-US" altLang="zh-CN" dirty="0" smtClean="0"/>
              <a:t>To ensure that a reference is a name for something, we must initialize the reference.</a:t>
            </a:r>
          </a:p>
          <a:p>
            <a:pPr eaLnBrk="1" hangingPunct="1"/>
            <a:r>
              <a:rPr lang="en-US" altLang="zh-CN" dirty="0" smtClean="0"/>
              <a:t>The value of a reference cannot be changed after initialization;  it refers to the object it was initialized to denote.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9023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12F32E-C4DE-4DE3-8602-E9989DE4273A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History Notes of C++</a:t>
            </a:r>
            <a:endParaRPr lang="zh-CN" altLang="en-US" smtClean="0"/>
          </a:p>
        </p:txBody>
      </p:sp>
      <p:sp>
        <p:nvSpPr>
          <p:cNvPr id="143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219200"/>
            <a:ext cx="8540609" cy="5410200"/>
          </a:xfrm>
        </p:spPr>
        <p:txBody>
          <a:bodyPr/>
          <a:lstStyle/>
          <a:p>
            <a:pPr eaLnBrk="1" hangingPunct="1"/>
            <a:r>
              <a:rPr lang="en-US" altLang="ko-KR" sz="2423" dirty="0"/>
              <a:t>Merges notions from </a:t>
            </a:r>
            <a:r>
              <a:rPr lang="en-US" altLang="ko-KR" sz="2423" dirty="0" err="1"/>
              <a:t>Sumula</a:t>
            </a:r>
            <a:r>
              <a:rPr lang="en-US" altLang="zh-CN" sz="2423" dirty="0"/>
              <a:t> </a:t>
            </a:r>
            <a:r>
              <a:rPr lang="en-US" altLang="ko-KR" sz="2423" dirty="0"/>
              <a:t>67 and notions from C</a:t>
            </a:r>
          </a:p>
          <a:p>
            <a:pPr eaLnBrk="1" hangingPunct="1"/>
            <a:r>
              <a:rPr lang="en-US" altLang="zh-CN" sz="2423" i="1" dirty="0"/>
              <a:t>1979,1980,C with Classes,</a:t>
            </a:r>
            <a:r>
              <a:rPr lang="en-US" altLang="zh-CN" sz="2423" dirty="0"/>
              <a:t> </a:t>
            </a:r>
            <a:r>
              <a:rPr lang="en-US" altLang="ko-KR" sz="2423" dirty="0" err="1">
                <a:solidFill>
                  <a:srgbClr val="FF0000"/>
                </a:solidFill>
              </a:rPr>
              <a:t>Bjarne</a:t>
            </a:r>
            <a:r>
              <a:rPr lang="en-US" altLang="ko-KR" sz="2423" dirty="0">
                <a:solidFill>
                  <a:srgbClr val="FF0000"/>
                </a:solidFill>
              </a:rPr>
              <a:t> </a:t>
            </a:r>
            <a:r>
              <a:rPr lang="en-US" altLang="ko-KR" sz="2423" dirty="0" err="1">
                <a:solidFill>
                  <a:srgbClr val="FF0000"/>
                </a:solidFill>
              </a:rPr>
              <a:t>Stroustrup</a:t>
            </a:r>
            <a:r>
              <a:rPr lang="en-US" altLang="ko-KR" sz="2423" dirty="0"/>
              <a:t> at Bell Labs</a:t>
            </a:r>
            <a:endParaRPr lang="en-US" altLang="zh-CN" sz="2423" dirty="0"/>
          </a:p>
          <a:p>
            <a:pPr eaLnBrk="1" hangingPunct="1"/>
            <a:r>
              <a:rPr lang="en-US" altLang="zh-CN" sz="2423" i="1" dirty="0"/>
              <a:t>1983,first C++ </a:t>
            </a:r>
            <a:r>
              <a:rPr lang="en-US" altLang="zh-CN" sz="2423" dirty="0">
                <a:solidFill>
                  <a:srgbClr val="002060"/>
                </a:solidFill>
              </a:rPr>
              <a:t>complier implemented</a:t>
            </a:r>
            <a:endParaRPr lang="en-US" altLang="ko-KR" sz="2423" dirty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ko-KR" sz="2423" dirty="0"/>
              <a:t>Keeps C's </a:t>
            </a:r>
            <a:r>
              <a:rPr lang="en-US" altLang="ko-KR" sz="2551" dirty="0"/>
              <a:t>efficiency, flexibility and philosophy</a:t>
            </a:r>
            <a:r>
              <a:rPr lang="en-US" altLang="zh-CN" sz="2551" dirty="0"/>
              <a:t>, </a:t>
            </a:r>
            <a:r>
              <a:rPr lang="en-US" altLang="ko-KR" sz="2423" dirty="0"/>
              <a:t>while enjoying</a:t>
            </a:r>
            <a:r>
              <a:rPr lang="en-US" altLang="zh-CN" sz="2423" dirty="0"/>
              <a:t> </a:t>
            </a:r>
            <a:r>
              <a:rPr lang="en-US" altLang="ko-KR" sz="2423" dirty="0"/>
              <a:t>object-oriented programming </a:t>
            </a:r>
          </a:p>
          <a:p>
            <a:pPr eaLnBrk="1" hangingPunct="1"/>
            <a:r>
              <a:rPr lang="en-US" altLang="zh-CN" sz="2423" i="1" dirty="0">
                <a:solidFill>
                  <a:srgbClr val="0000FF"/>
                </a:solidFill>
              </a:rPr>
              <a:t>1985, </a:t>
            </a:r>
            <a:r>
              <a:rPr lang="en-US" altLang="zh-CN" sz="2423" dirty="0" err="1"/>
              <a:t>Cfront</a:t>
            </a:r>
            <a:r>
              <a:rPr lang="en-US" altLang="zh-CN" sz="2423" dirty="0"/>
              <a:t> Release 1.0, The C++ programming language V1.0</a:t>
            </a:r>
          </a:p>
          <a:p>
            <a:pPr eaLnBrk="1" hangingPunct="1"/>
            <a:r>
              <a:rPr lang="en-US" altLang="zh-CN" sz="2423" i="1" dirty="0">
                <a:solidFill>
                  <a:srgbClr val="0000FF"/>
                </a:solidFill>
              </a:rPr>
              <a:t>1990, </a:t>
            </a:r>
            <a:r>
              <a:rPr lang="en-US" altLang="zh-CN" sz="2423" dirty="0" err="1"/>
              <a:t>Cfront</a:t>
            </a:r>
            <a:r>
              <a:rPr lang="en-US" altLang="zh-CN" sz="2423" dirty="0"/>
              <a:t> Release 3.0, The C++ programming language V2.0</a:t>
            </a:r>
          </a:p>
          <a:p>
            <a:pPr eaLnBrk="1" hangingPunct="1"/>
            <a:r>
              <a:rPr lang="en-US" altLang="zh-CN" sz="2423" i="1" dirty="0"/>
              <a:t>1994,</a:t>
            </a:r>
            <a:r>
              <a:rPr lang="en-US" altLang="zh-CN" sz="2423" dirty="0"/>
              <a:t> first draft of ANSI/ISO proposed standard</a:t>
            </a:r>
          </a:p>
          <a:p>
            <a:pPr eaLnBrk="1" hangingPunct="1"/>
            <a:r>
              <a:rPr lang="en-US" altLang="zh-CN" sz="2423" i="1" dirty="0"/>
              <a:t>1997,</a:t>
            </a:r>
            <a:r>
              <a:rPr lang="en-US" altLang="zh-CN" sz="2423" dirty="0"/>
              <a:t> final draft passed, The C++ programming language V3.0</a:t>
            </a:r>
          </a:p>
          <a:p>
            <a:pPr eaLnBrk="1" hangingPunct="1"/>
            <a:r>
              <a:rPr lang="en-US" altLang="zh-CN" sz="2423" i="1" dirty="0"/>
              <a:t>1998,</a:t>
            </a:r>
            <a:r>
              <a:rPr lang="en-US" altLang="zh-CN" sz="2423" dirty="0"/>
              <a:t> ANSI/ISO standard, ISO/IEC:98-14882</a:t>
            </a:r>
            <a:endParaRPr lang="zh-CN" altLang="en-US" sz="2423" dirty="0"/>
          </a:p>
        </p:txBody>
      </p:sp>
    </p:spTree>
    <p:extLst>
      <p:ext uri="{BB962C8B-B14F-4D97-AF65-F5344CB8AC3E}">
        <p14:creationId xmlns:p14="http://schemas.microsoft.com/office/powerpoint/2010/main" val="3134623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74C858-7568-4DF7-B1E4-67DB17060EC0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110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0649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References</a:t>
            </a:r>
            <a:endParaRPr lang="zh-CN" altLang="en-US" smtClean="0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457200" y="1828800"/>
            <a:ext cx="8229600" cy="3247031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x = 1;</a:t>
            </a:r>
          </a:p>
          <a:p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&amp; ref = x;  </a:t>
            </a:r>
            <a:endParaRPr lang="en-US" altLang="zh-CN" sz="25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5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25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&amp; ref;             </a:t>
            </a:r>
            <a:r>
              <a:rPr lang="en-US" altLang="zh-CN" sz="25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//error</a:t>
            </a:r>
            <a:endParaRPr lang="en-US" altLang="zh-CN" sz="25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5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//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ref and x now  refer to the same 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endParaRPr lang="en-US" altLang="zh-CN" sz="25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y = ref;       	// y = 1</a:t>
            </a:r>
          </a:p>
          <a:p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ref = 2;             	// x =2</a:t>
            </a:r>
          </a:p>
        </p:txBody>
      </p:sp>
    </p:spTree>
    <p:extLst>
      <p:ext uri="{BB962C8B-B14F-4D97-AF65-F5344CB8AC3E}">
        <p14:creationId xmlns:p14="http://schemas.microsoft.com/office/powerpoint/2010/main" val="1744970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DD6963-647F-46D3-B3A5-0B08A4AA8129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111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0752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Call by Reference</a:t>
            </a:r>
            <a:endParaRPr lang="zh-CN" altLang="en-US" smtClean="0"/>
          </a:p>
        </p:txBody>
      </p:sp>
      <p:sp>
        <p:nvSpPr>
          <p:cNvPr id="107524" name="Rectangle 3"/>
          <p:cNvSpPr>
            <a:spLocks noChangeArrowheads="1"/>
          </p:cNvSpPr>
          <p:nvPr/>
        </p:nvSpPr>
        <p:spPr bwMode="auto">
          <a:xfrm>
            <a:off x="255125" y="1409262"/>
            <a:ext cx="4501133" cy="4272311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#include &lt;iostream&gt;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using namespace std;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void swap(int&amp;, int&amp;);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int main()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i=7;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j=-3;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swap(i,j);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cout &lt;&lt;"i = "&lt;&lt; i &lt;&lt; endl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 &lt;&lt;"j = "&lt;&lt; j &lt;&lt; endl;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5213862" y="1409262"/>
            <a:ext cx="3215384" cy="2506123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void swap(int&amp; a, int&amp; b)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t;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t = a;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a = b;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b = t;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graphicFrame>
        <p:nvGraphicFramePr>
          <p:cNvPr id="107526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034257"/>
              </p:ext>
            </p:extLst>
          </p:nvPr>
        </p:nvGraphicFramePr>
        <p:xfrm>
          <a:off x="5716588" y="4843463"/>
          <a:ext cx="2292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包装程序外壳对象" showAsIcon="1" r:id="rId3" imgW="1802520" imgH="711360" progId="Package">
                  <p:embed/>
                </p:oleObj>
              </mc:Choice>
              <mc:Fallback>
                <p:oleObj name="包装程序外壳对象" showAsIcon="1" r:id="rId3" imgW="180252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4843463"/>
                        <a:ext cx="22923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691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89FADE-794D-4518-8C44-7A782D30A483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112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085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Call by Reference</a:t>
            </a:r>
            <a:endParaRPr lang="zh-CN" altLang="en-US" smtClean="0"/>
          </a:p>
        </p:txBody>
      </p:sp>
      <p:sp>
        <p:nvSpPr>
          <p:cNvPr id="108548" name="Rectangle 7"/>
          <p:cNvSpPr>
            <a:spLocks noChangeArrowheads="1"/>
          </p:cNvSpPr>
          <p:nvPr/>
        </p:nvSpPr>
        <p:spPr bwMode="auto">
          <a:xfrm>
            <a:off x="1482154" y="2741580"/>
            <a:ext cx="1749428" cy="680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08549" name="Rectangle 8"/>
          <p:cNvSpPr>
            <a:spLocks noChangeArrowheads="1"/>
          </p:cNvSpPr>
          <p:nvPr/>
        </p:nvSpPr>
        <p:spPr bwMode="auto">
          <a:xfrm>
            <a:off x="1482154" y="4005056"/>
            <a:ext cx="1749428" cy="680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08550" name="Rectangle 9"/>
          <p:cNvSpPr>
            <a:spLocks noChangeArrowheads="1"/>
          </p:cNvSpPr>
          <p:nvPr/>
        </p:nvSpPr>
        <p:spPr bwMode="auto">
          <a:xfrm>
            <a:off x="5564152" y="3227533"/>
            <a:ext cx="1749428" cy="680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08551" name="Rectangle 10"/>
          <p:cNvSpPr>
            <a:spLocks noChangeArrowheads="1"/>
          </p:cNvSpPr>
          <p:nvPr/>
        </p:nvSpPr>
        <p:spPr bwMode="auto">
          <a:xfrm>
            <a:off x="5564152" y="2061247"/>
            <a:ext cx="1749428" cy="680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08552" name="Rectangle 11"/>
          <p:cNvSpPr>
            <a:spLocks noChangeArrowheads="1"/>
          </p:cNvSpPr>
          <p:nvPr/>
        </p:nvSpPr>
        <p:spPr bwMode="auto">
          <a:xfrm>
            <a:off x="5564152" y="4588199"/>
            <a:ext cx="1749428" cy="680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08553" name="Text Box 12"/>
          <p:cNvSpPr txBox="1">
            <a:spLocks noChangeArrowheads="1"/>
          </p:cNvSpPr>
          <p:nvPr/>
        </p:nvSpPr>
        <p:spPr bwMode="auto">
          <a:xfrm>
            <a:off x="899011" y="2838771"/>
            <a:ext cx="293670" cy="56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3061">
                <a:ea typeface="PMingLiU" panose="02020500000000000000" pitchFamily="18" charset="-120"/>
              </a:rPr>
              <a:t>i</a:t>
            </a:r>
          </a:p>
        </p:txBody>
      </p:sp>
      <p:sp>
        <p:nvSpPr>
          <p:cNvPr id="108554" name="Text Box 13"/>
          <p:cNvSpPr txBox="1">
            <a:spLocks noChangeArrowheads="1"/>
          </p:cNvSpPr>
          <p:nvPr/>
        </p:nvSpPr>
        <p:spPr bwMode="auto">
          <a:xfrm>
            <a:off x="899011" y="4005057"/>
            <a:ext cx="316112" cy="56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3061">
                <a:ea typeface="PMingLiU" panose="02020500000000000000" pitchFamily="18" charset="-120"/>
              </a:rPr>
              <a:t>j</a:t>
            </a:r>
          </a:p>
        </p:txBody>
      </p:sp>
      <p:sp>
        <p:nvSpPr>
          <p:cNvPr id="108555" name="Text Box 14"/>
          <p:cNvSpPr txBox="1">
            <a:spLocks noChangeArrowheads="1"/>
          </p:cNvSpPr>
          <p:nvPr/>
        </p:nvSpPr>
        <p:spPr bwMode="auto">
          <a:xfrm>
            <a:off x="4786629" y="1866867"/>
            <a:ext cx="380232" cy="56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3061"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108556" name="Text Box 15"/>
          <p:cNvSpPr txBox="1">
            <a:spLocks noChangeArrowheads="1"/>
          </p:cNvSpPr>
          <p:nvPr/>
        </p:nvSpPr>
        <p:spPr bwMode="auto">
          <a:xfrm>
            <a:off x="4883819" y="3227533"/>
            <a:ext cx="402674" cy="56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3061"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108557" name="Text Box 16"/>
          <p:cNvSpPr txBox="1">
            <a:spLocks noChangeArrowheads="1"/>
          </p:cNvSpPr>
          <p:nvPr/>
        </p:nvSpPr>
        <p:spPr bwMode="auto">
          <a:xfrm>
            <a:off x="4883819" y="4685390"/>
            <a:ext cx="316112" cy="56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3061">
                <a:ea typeface="PMingLiU" panose="02020500000000000000" pitchFamily="18" charset="-120"/>
              </a:rPr>
              <a:t>t</a:t>
            </a:r>
          </a:p>
        </p:txBody>
      </p:sp>
      <p:sp>
        <p:nvSpPr>
          <p:cNvPr id="108558" name="Text Box 17"/>
          <p:cNvSpPr txBox="1">
            <a:spLocks noChangeArrowheads="1"/>
          </p:cNvSpPr>
          <p:nvPr/>
        </p:nvSpPr>
        <p:spPr bwMode="auto">
          <a:xfrm>
            <a:off x="2142239" y="2891416"/>
            <a:ext cx="380232" cy="56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3061">
                <a:ea typeface="PMingLiU" panose="02020500000000000000" pitchFamily="18" charset="-120"/>
              </a:rPr>
              <a:t>7</a:t>
            </a:r>
          </a:p>
        </p:txBody>
      </p:sp>
      <p:sp>
        <p:nvSpPr>
          <p:cNvPr id="108559" name="Text Box 18"/>
          <p:cNvSpPr txBox="1">
            <a:spLocks noChangeArrowheads="1"/>
          </p:cNvSpPr>
          <p:nvPr/>
        </p:nvSpPr>
        <p:spPr bwMode="auto">
          <a:xfrm>
            <a:off x="2142240" y="4154892"/>
            <a:ext cx="511679" cy="56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3061">
                <a:ea typeface="PMingLiU" panose="02020500000000000000" pitchFamily="18" charset="-120"/>
              </a:rPr>
              <a:t>-3</a:t>
            </a:r>
          </a:p>
        </p:txBody>
      </p:sp>
      <p:sp>
        <p:nvSpPr>
          <p:cNvPr id="108560" name="Line 19"/>
          <p:cNvSpPr>
            <a:spLocks noChangeShapeType="1"/>
          </p:cNvSpPr>
          <p:nvPr/>
        </p:nvSpPr>
        <p:spPr bwMode="auto">
          <a:xfrm flipH="1">
            <a:off x="3231582" y="2352819"/>
            <a:ext cx="2332570" cy="7775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1" name="Line 20"/>
          <p:cNvSpPr>
            <a:spLocks noChangeShapeType="1"/>
          </p:cNvSpPr>
          <p:nvPr/>
        </p:nvSpPr>
        <p:spPr bwMode="auto">
          <a:xfrm flipH="1">
            <a:off x="3231582" y="3519104"/>
            <a:ext cx="2332570" cy="8747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261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36FCB5-608A-45B6-B27D-2B8216349DF0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113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0957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Return by Value</a:t>
            </a:r>
            <a:endParaRPr lang="zh-CN" altLang="en-US" smtClean="0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623638" y="1409261"/>
            <a:ext cx="3215384" cy="2506123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int val1()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//……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return i;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//……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j = val1();</a:t>
            </a:r>
          </a:p>
        </p:txBody>
      </p:sp>
      <p:grpSp>
        <p:nvGrpSpPr>
          <p:cNvPr id="109573" name="Group 7"/>
          <p:cNvGrpSpPr>
            <a:grpSpLocks/>
          </p:cNvGrpSpPr>
          <p:nvPr/>
        </p:nvGrpSpPr>
        <p:grpSpPr bwMode="auto">
          <a:xfrm>
            <a:off x="356366" y="4071875"/>
            <a:ext cx="8257137" cy="2188808"/>
            <a:chOff x="703" y="2024"/>
            <a:chExt cx="4078" cy="1081"/>
          </a:xfrm>
        </p:grpSpPr>
        <p:sp>
          <p:nvSpPr>
            <p:cNvPr id="109574" name="Rectangle 8"/>
            <p:cNvSpPr>
              <a:spLocks noChangeArrowheads="1"/>
            </p:cNvSpPr>
            <p:nvPr/>
          </p:nvSpPr>
          <p:spPr bwMode="auto">
            <a:xfrm>
              <a:off x="958" y="2633"/>
              <a:ext cx="539" cy="47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09575" name="Rectangle 9"/>
            <p:cNvSpPr>
              <a:spLocks noChangeArrowheads="1"/>
            </p:cNvSpPr>
            <p:nvPr/>
          </p:nvSpPr>
          <p:spPr bwMode="auto">
            <a:xfrm>
              <a:off x="2625" y="2633"/>
              <a:ext cx="539" cy="47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09576" name="Rectangle 10"/>
            <p:cNvSpPr>
              <a:spLocks noChangeArrowheads="1"/>
            </p:cNvSpPr>
            <p:nvPr/>
          </p:nvSpPr>
          <p:spPr bwMode="auto">
            <a:xfrm>
              <a:off x="4242" y="2633"/>
              <a:ext cx="539" cy="47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09577" name="Text Box 11"/>
            <p:cNvSpPr txBox="1">
              <a:spLocks noChangeArrowheads="1"/>
            </p:cNvSpPr>
            <p:nvPr/>
          </p:nvSpPr>
          <p:spPr bwMode="auto">
            <a:xfrm>
              <a:off x="703" y="2742"/>
              <a:ext cx="14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en-US" altLang="zh-TW" sz="3061">
                  <a:solidFill>
                    <a:srgbClr val="000000"/>
                  </a:solidFill>
                  <a:ea typeface="PMingLiU" panose="02020500000000000000" pitchFamily="18" charset="-120"/>
                </a:rPr>
                <a:t>i</a:t>
              </a:r>
            </a:p>
          </p:txBody>
        </p:sp>
        <p:sp>
          <p:nvSpPr>
            <p:cNvPr id="109578" name="AutoShape 12"/>
            <p:cNvSpPr>
              <a:spLocks noChangeArrowheads="1"/>
            </p:cNvSpPr>
            <p:nvPr/>
          </p:nvSpPr>
          <p:spPr bwMode="auto">
            <a:xfrm>
              <a:off x="1791" y="2761"/>
              <a:ext cx="638" cy="172"/>
            </a:xfrm>
            <a:prstGeom prst="rightArrow">
              <a:avLst>
                <a:gd name="adj1" fmla="val 50000"/>
                <a:gd name="adj2" fmla="val 927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09579" name="AutoShape 13"/>
            <p:cNvSpPr>
              <a:spLocks noChangeArrowheads="1"/>
            </p:cNvSpPr>
            <p:nvPr/>
          </p:nvSpPr>
          <p:spPr bwMode="auto">
            <a:xfrm>
              <a:off x="3360" y="2761"/>
              <a:ext cx="637" cy="172"/>
            </a:xfrm>
            <a:prstGeom prst="rightArrow">
              <a:avLst>
                <a:gd name="adj1" fmla="val 50000"/>
                <a:gd name="adj2" fmla="val 9258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09580" name="Text Box 14"/>
            <p:cNvSpPr txBox="1">
              <a:spLocks noChangeArrowheads="1"/>
            </p:cNvSpPr>
            <p:nvPr/>
          </p:nvSpPr>
          <p:spPr bwMode="auto">
            <a:xfrm>
              <a:off x="4046" y="2718"/>
              <a:ext cx="15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en-US" altLang="zh-TW" sz="3061">
                  <a:solidFill>
                    <a:srgbClr val="000000"/>
                  </a:solidFill>
                  <a:ea typeface="PMingLiU" panose="02020500000000000000" pitchFamily="18" charset="-120"/>
                </a:rPr>
                <a:t>j</a:t>
              </a:r>
            </a:p>
          </p:txBody>
        </p:sp>
        <p:sp>
          <p:nvSpPr>
            <p:cNvPr id="109581" name="Text Box 15"/>
            <p:cNvSpPr txBox="1">
              <a:spLocks noChangeArrowheads="1"/>
            </p:cNvSpPr>
            <p:nvPr/>
          </p:nvSpPr>
          <p:spPr bwMode="auto">
            <a:xfrm>
              <a:off x="2386" y="2024"/>
              <a:ext cx="1189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en-US" altLang="zh-TW" sz="3061" dirty="0">
                  <a:solidFill>
                    <a:srgbClr val="000000"/>
                  </a:solidFill>
                  <a:ea typeface="PMingLiU" panose="02020500000000000000" pitchFamily="18" charset="-120"/>
                </a:rPr>
                <a:t>Temporary</a:t>
              </a:r>
            </a:p>
            <a:p>
              <a:pPr eaLnBrk="1" hangingPunct="1">
                <a:spcBef>
                  <a:spcPct val="0"/>
                </a:spcBef>
              </a:pPr>
              <a:r>
                <a:rPr kumimoji="1" lang="en-US" altLang="zh-TW" sz="3061" dirty="0">
                  <a:solidFill>
                    <a:srgbClr val="000000"/>
                  </a:solidFill>
                  <a:ea typeface="PMingLiU" panose="02020500000000000000" pitchFamily="18" charset="-120"/>
                </a:rPr>
                <a:t>storage</a:t>
              </a:r>
            </a:p>
          </p:txBody>
        </p:sp>
        <p:sp>
          <p:nvSpPr>
            <p:cNvPr id="109582" name="Text Box 16"/>
            <p:cNvSpPr txBox="1">
              <a:spLocks noChangeArrowheads="1"/>
            </p:cNvSpPr>
            <p:nvPr/>
          </p:nvSpPr>
          <p:spPr bwMode="auto">
            <a:xfrm>
              <a:off x="1144" y="2742"/>
              <a:ext cx="1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en-US" altLang="zh-TW" sz="3061">
                  <a:solidFill>
                    <a:srgbClr val="0000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09583" name="Text Box 17"/>
            <p:cNvSpPr txBox="1">
              <a:spLocks noChangeArrowheads="1"/>
            </p:cNvSpPr>
            <p:nvPr/>
          </p:nvSpPr>
          <p:spPr bwMode="auto">
            <a:xfrm>
              <a:off x="2810" y="2742"/>
              <a:ext cx="1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en-US" altLang="zh-TW" sz="3061">
                  <a:solidFill>
                    <a:srgbClr val="0000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09584" name="Text Box 18"/>
            <p:cNvSpPr txBox="1">
              <a:spLocks noChangeArrowheads="1"/>
            </p:cNvSpPr>
            <p:nvPr/>
          </p:nvSpPr>
          <p:spPr bwMode="auto">
            <a:xfrm>
              <a:off x="4389" y="2761"/>
              <a:ext cx="1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en-US" altLang="zh-TW" sz="3061">
                  <a:solidFill>
                    <a:srgbClr val="0000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440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5B2A9A-C7CD-4152-9F18-1D6463E2E910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114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1059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Return by Reference</a:t>
            </a:r>
            <a:endParaRPr lang="zh-CN" altLang="en-US" smtClean="0"/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623638" y="1409261"/>
            <a:ext cx="3215384" cy="2506123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&amp;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val2() 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//……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return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//……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j = val2();</a:t>
            </a:r>
          </a:p>
        </p:txBody>
      </p:sp>
      <p:sp>
        <p:nvSpPr>
          <p:cNvPr id="110597" name="Rectangle 17"/>
          <p:cNvSpPr>
            <a:spLocks noChangeArrowheads="1"/>
          </p:cNvSpPr>
          <p:nvPr/>
        </p:nvSpPr>
        <p:spPr bwMode="auto">
          <a:xfrm>
            <a:off x="6317378" y="4978986"/>
            <a:ext cx="1069095" cy="10690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10598" name="Text Box 18"/>
          <p:cNvSpPr txBox="1">
            <a:spLocks noChangeArrowheads="1"/>
          </p:cNvSpPr>
          <p:nvPr/>
        </p:nvSpPr>
        <p:spPr bwMode="auto">
          <a:xfrm>
            <a:off x="1081243" y="4806878"/>
            <a:ext cx="293670" cy="5633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3061">
                <a:solidFill>
                  <a:srgbClr val="000000"/>
                </a:solidFill>
                <a:ea typeface="PMingLiU" panose="02020500000000000000" pitchFamily="18" charset="-120"/>
              </a:rPr>
              <a:t>i</a:t>
            </a:r>
          </a:p>
        </p:txBody>
      </p:sp>
      <p:sp>
        <p:nvSpPr>
          <p:cNvPr id="110599" name="AutoShape 19"/>
          <p:cNvSpPr>
            <a:spLocks noChangeArrowheads="1"/>
          </p:cNvSpPr>
          <p:nvPr/>
        </p:nvSpPr>
        <p:spPr bwMode="auto">
          <a:xfrm>
            <a:off x="2642365" y="5161218"/>
            <a:ext cx="3675013" cy="643887"/>
          </a:xfrm>
          <a:prstGeom prst="rightArrow">
            <a:avLst>
              <a:gd name="adj1" fmla="val 50000"/>
              <a:gd name="adj2" fmla="val 14268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10600" name="Text Box 20"/>
          <p:cNvSpPr txBox="1">
            <a:spLocks noChangeArrowheads="1"/>
          </p:cNvSpPr>
          <p:nvPr/>
        </p:nvSpPr>
        <p:spPr bwMode="auto">
          <a:xfrm>
            <a:off x="6683868" y="5254359"/>
            <a:ext cx="380232" cy="5633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3061">
                <a:solidFill>
                  <a:srgbClr val="000000"/>
                </a:solidFill>
                <a:ea typeface="PMingLiU" panose="02020500000000000000" pitchFamily="18" charset="-120"/>
              </a:rPr>
              <a:t>8</a:t>
            </a:r>
          </a:p>
        </p:txBody>
      </p:sp>
      <p:sp>
        <p:nvSpPr>
          <p:cNvPr id="110601" name="Text Box 21"/>
          <p:cNvSpPr txBox="1">
            <a:spLocks noChangeArrowheads="1"/>
          </p:cNvSpPr>
          <p:nvPr/>
        </p:nvSpPr>
        <p:spPr bwMode="auto">
          <a:xfrm>
            <a:off x="7509986" y="5163243"/>
            <a:ext cx="316112" cy="5633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3061">
                <a:solidFill>
                  <a:srgbClr val="000000"/>
                </a:solidFill>
                <a:ea typeface="PMingLiU" panose="02020500000000000000" pitchFamily="18" charset="-120"/>
              </a:rPr>
              <a:t>j</a:t>
            </a:r>
          </a:p>
        </p:txBody>
      </p:sp>
      <p:sp>
        <p:nvSpPr>
          <p:cNvPr id="110602" name="Rectangle 22"/>
          <p:cNvSpPr>
            <a:spLocks noChangeArrowheads="1"/>
          </p:cNvSpPr>
          <p:nvPr/>
        </p:nvSpPr>
        <p:spPr bwMode="auto">
          <a:xfrm>
            <a:off x="1540874" y="4978986"/>
            <a:ext cx="1069095" cy="10690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10603" name="Text Box 23"/>
          <p:cNvSpPr txBox="1">
            <a:spLocks noChangeArrowheads="1"/>
          </p:cNvSpPr>
          <p:nvPr/>
        </p:nvSpPr>
        <p:spPr bwMode="auto">
          <a:xfrm>
            <a:off x="1816247" y="5163243"/>
            <a:ext cx="380232" cy="5633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3061">
                <a:solidFill>
                  <a:srgbClr val="000000"/>
                </a:solidFill>
                <a:ea typeface="PMingLiU" panose="02020500000000000000" pitchFamily="18" charset="-12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68889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FED2B2-2C6A-4960-A3C0-589DC3635C44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115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1161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Return by Reference</a:t>
            </a:r>
            <a:endParaRPr lang="zh-CN" altLang="en-US" smtClean="0"/>
          </a:p>
        </p:txBody>
      </p:sp>
      <p:sp>
        <p:nvSpPr>
          <p:cNvPr id="111620" name="Rectangle 3"/>
          <p:cNvSpPr>
            <a:spLocks noChangeArrowheads="1"/>
          </p:cNvSpPr>
          <p:nvPr/>
        </p:nvSpPr>
        <p:spPr bwMode="auto">
          <a:xfrm>
            <a:off x="457200" y="1316121"/>
            <a:ext cx="6060229" cy="4978787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iostream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&amp;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lastElement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arrInt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[],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size ) 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return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arrInt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[size-1];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main() 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ARR_SIZE = 100;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arr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[ARR_SIZE];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lastElement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arr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, ARR_SIZE ) = 10;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arr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[ARR_SIZE-1]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graphicFrame>
        <p:nvGraphicFramePr>
          <p:cNvPr id="111621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320783"/>
              </p:ext>
            </p:extLst>
          </p:nvPr>
        </p:nvGraphicFramePr>
        <p:xfrm>
          <a:off x="6389687" y="3084512"/>
          <a:ext cx="267811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包装程序外壳对象" showAsIcon="1" r:id="rId3" imgW="2107080" imgH="711360" progId="Package">
                  <p:embed/>
                </p:oleObj>
              </mc:Choice>
              <mc:Fallback>
                <p:oleObj name="包装程序外壳对象" showAsIcon="1" r:id="rId3" imgW="210708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7" y="3084512"/>
                        <a:ext cx="267811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123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CFE7C6-EA4E-42F7-9B08-4CDC02A7AB86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116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126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63225"/>
            <a:ext cx="8540609" cy="1299922"/>
          </a:xfrm>
        </p:spPr>
        <p:txBody>
          <a:bodyPr/>
          <a:lstStyle/>
          <a:p>
            <a:pPr eaLnBrk="1" hangingPunct="1"/>
            <a:r>
              <a:rPr lang="en-US" altLang="zh-TW" smtClean="0"/>
              <a:t>Returning Local Variable by References</a:t>
            </a:r>
            <a:endParaRPr lang="zh-CN" altLang="en-US" smtClean="0"/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457200" y="2057400"/>
            <a:ext cx="4407992" cy="2152885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int&amp; val3()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i;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//……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return i;	// Warning!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334000" y="1749477"/>
            <a:ext cx="312420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300" b="0" dirty="0">
                <a:solidFill>
                  <a:srgbClr val="000000"/>
                </a:solidFill>
                <a:latin typeface="宋体" panose="02010600030101010101" pitchFamily="2" charset="-122"/>
              </a:rPr>
              <a:t>我们假定</a:t>
            </a:r>
            <a:r>
              <a:rPr lang="en-US" altLang="zh-CN" sz="2300" b="0" dirty="0">
                <a:solidFill>
                  <a:srgbClr val="000000"/>
                </a:solidFill>
                <a:latin typeface="Hiragino Sans GB W3"/>
              </a:rPr>
              <a:t>a</a:t>
            </a:r>
            <a:r>
              <a:rPr lang="zh-CN" altLang="en-US" sz="2300" b="0" dirty="0">
                <a:solidFill>
                  <a:srgbClr val="000000"/>
                </a:solidFill>
                <a:latin typeface="宋体" panose="02010600030101010101" pitchFamily="2" charset="-122"/>
              </a:rPr>
              <a:t>的地址值为</a:t>
            </a:r>
            <a:r>
              <a:rPr lang="en-US" altLang="zh-CN" sz="2300" b="0" dirty="0">
                <a:solidFill>
                  <a:srgbClr val="000000"/>
                </a:solidFill>
                <a:latin typeface="Hiragino Sans GB W3"/>
              </a:rPr>
              <a:t>0x002345FC</a:t>
            </a:r>
            <a:r>
              <a:rPr lang="zh-CN" altLang="en-US" sz="2300" b="0" dirty="0">
                <a:solidFill>
                  <a:srgbClr val="000000"/>
                </a:solidFill>
                <a:latin typeface="宋体" panose="02010600030101010101" pitchFamily="2" charset="-122"/>
              </a:rPr>
              <a:t>，那么这个</a:t>
            </a:r>
            <a:r>
              <a:rPr lang="en-US" altLang="zh-CN" sz="2300" b="0" dirty="0">
                <a:solidFill>
                  <a:srgbClr val="000000"/>
                </a:solidFill>
                <a:latin typeface="Hiragino Sans GB W3"/>
              </a:rPr>
              <a:t>0x2345FC</a:t>
            </a:r>
            <a:r>
              <a:rPr lang="zh-CN" altLang="en-US" sz="2300" b="0" dirty="0">
                <a:solidFill>
                  <a:srgbClr val="000000"/>
                </a:solidFill>
                <a:latin typeface="宋体" panose="02010600030101010101" pitchFamily="2" charset="-122"/>
              </a:rPr>
              <a:t>是能够成功返回的。当</a:t>
            </a:r>
            <a:r>
              <a:rPr lang="en-US" altLang="zh-CN" sz="2300" b="0" dirty="0">
                <a:solidFill>
                  <a:srgbClr val="000000"/>
                </a:solidFill>
                <a:latin typeface="Hiragino Sans GB W3"/>
              </a:rPr>
              <a:t>return</a:t>
            </a:r>
            <a:r>
              <a:rPr lang="zh-CN" altLang="en-US" sz="2300" b="0" dirty="0">
                <a:solidFill>
                  <a:srgbClr val="000000"/>
                </a:solidFill>
                <a:latin typeface="宋体" panose="02010600030101010101" pitchFamily="2" charset="-122"/>
              </a:rPr>
              <a:t>执行完成后，</a:t>
            </a:r>
            <a:r>
              <a:rPr lang="en-US" altLang="zh-CN" sz="2300" b="0" dirty="0">
                <a:solidFill>
                  <a:srgbClr val="000000"/>
                </a:solidFill>
                <a:latin typeface="Hiragino Sans GB W3"/>
              </a:rPr>
              <a:t>a</a:t>
            </a:r>
            <a:r>
              <a:rPr lang="zh-CN" altLang="en-US" sz="2300" b="0" dirty="0">
                <a:solidFill>
                  <a:srgbClr val="000000"/>
                </a:solidFill>
                <a:latin typeface="宋体" panose="02010600030101010101" pitchFamily="2" charset="-122"/>
              </a:rPr>
              <a:t>就要被销毁，也就是</a:t>
            </a:r>
            <a:r>
              <a:rPr lang="en-US" altLang="zh-CN" sz="2300" b="0" dirty="0">
                <a:solidFill>
                  <a:srgbClr val="000000"/>
                </a:solidFill>
                <a:latin typeface="Hiragino Sans GB W3"/>
              </a:rPr>
              <a:t>0x002345FC</a:t>
            </a:r>
            <a:r>
              <a:rPr lang="zh-CN" altLang="en-US" sz="2300" b="0" dirty="0">
                <a:solidFill>
                  <a:srgbClr val="000000"/>
                </a:solidFill>
                <a:latin typeface="宋体" panose="02010600030101010101" pitchFamily="2" charset="-122"/>
              </a:rPr>
              <a:t>所指向的内存被回收了。如果这时候在函数外面，去地址</a:t>
            </a:r>
            <a:r>
              <a:rPr lang="en-US" altLang="zh-CN" sz="2300" b="0" dirty="0">
                <a:solidFill>
                  <a:srgbClr val="000000"/>
                </a:solidFill>
                <a:latin typeface="Hiragino Sans GB W3"/>
              </a:rPr>
              <a:t>0x002345FC</a:t>
            </a:r>
            <a:r>
              <a:rPr lang="zh-CN" altLang="en-US" sz="2300" b="0" dirty="0">
                <a:solidFill>
                  <a:srgbClr val="000000"/>
                </a:solidFill>
                <a:latin typeface="宋体" panose="02010600030101010101" pitchFamily="2" charset="-122"/>
              </a:rPr>
              <a:t>取值，那得到的结果肯定是不对的。这就是为什么不能</a:t>
            </a:r>
            <a:r>
              <a:rPr lang="zh-CN" altLang="en-US" sz="2300" b="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返回返回</a:t>
            </a:r>
            <a:r>
              <a:rPr lang="zh-CN" altLang="en-US" sz="2300" b="0" dirty="0">
                <a:solidFill>
                  <a:srgbClr val="000000"/>
                </a:solidFill>
                <a:latin typeface="宋体" panose="02010600030101010101" pitchFamily="2" charset="-122"/>
              </a:rPr>
              <a:t>局部变量的引用的</a:t>
            </a:r>
            <a:r>
              <a:rPr lang="zh-CN" altLang="en-US" sz="2300" b="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道理。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84073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F60368-BBCC-4640-B8B5-2A62C21B78B1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117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136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Return by Reference</a:t>
            </a:r>
            <a:endParaRPr lang="zh-CN" altLang="en-US" dirty="0" smtClean="0"/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346242" y="1133889"/>
            <a:ext cx="2296124" cy="3692730"/>
          </a:xfrm>
          <a:prstGeom prst="rect">
            <a:avLst/>
          </a:prstGeom>
          <a:solidFill>
            <a:srgbClr val="E1FFF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786" dirty="0" err="1"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latin typeface="Comic Sans MS" panose="030F0702030302020204" pitchFamily="66" charset="0"/>
              </a:rPr>
              <a:t>* f(</a:t>
            </a:r>
            <a:r>
              <a:rPr kumimoji="1" lang="en-US" altLang="zh-CN" sz="1786" dirty="0" err="1"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latin typeface="Comic Sans MS" panose="030F0702030302020204" pitchFamily="66" charset="0"/>
              </a:rPr>
              <a:t>* x)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786" dirty="0">
                <a:latin typeface="Comic Sans MS" panose="030F0702030302020204" pitchFamily="66" charset="0"/>
              </a:rPr>
              <a:t>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786" dirty="0">
                <a:latin typeface="Comic Sans MS" panose="030F0702030302020204" pitchFamily="66" charset="0"/>
              </a:rPr>
              <a:t>          (*x)++;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786" dirty="0">
                <a:latin typeface="Comic Sans MS" panose="030F0702030302020204" pitchFamily="66" charset="0"/>
              </a:rPr>
              <a:t>          return x;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786" dirty="0">
                <a:latin typeface="Comic Sans MS" panose="030F0702030302020204" pitchFamily="66" charset="0"/>
              </a:rPr>
              <a:t>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kumimoji="1" lang="en-US" altLang="zh-CN" sz="1786" dirty="0">
              <a:latin typeface="Comic Sans MS" panose="030F0702030302020204" pitchFamily="66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786" dirty="0" err="1"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latin typeface="Comic Sans MS" panose="030F0702030302020204" pitchFamily="66" charset="0"/>
              </a:rPr>
              <a:t>&amp; g(</a:t>
            </a:r>
            <a:r>
              <a:rPr kumimoji="1" lang="en-US" altLang="zh-CN" sz="1786" dirty="0" err="1"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latin typeface="Comic Sans MS" panose="030F0702030302020204" pitchFamily="66" charset="0"/>
              </a:rPr>
              <a:t>&amp; x)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786" dirty="0">
                <a:latin typeface="Comic Sans MS" panose="030F0702030302020204" pitchFamily="66" charset="0"/>
              </a:rPr>
              <a:t>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786" dirty="0">
                <a:latin typeface="Comic Sans MS" panose="030F0702030302020204" pitchFamily="66" charset="0"/>
              </a:rPr>
              <a:t>          x++;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786" dirty="0">
                <a:latin typeface="Comic Sans MS" panose="030F0702030302020204" pitchFamily="66" charset="0"/>
              </a:rPr>
              <a:t>          return x; 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786" dirty="0" smtClean="0">
                <a:latin typeface="Comic Sans MS" panose="030F0702030302020204" pitchFamily="66" charset="0"/>
              </a:rPr>
              <a:t>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kumimoji="1" lang="en-US" altLang="zh-CN" sz="1786" dirty="0">
              <a:latin typeface="Comic Sans MS" panose="030F0702030302020204" pitchFamily="66" charset="0"/>
            </a:endParaRP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4419600" y="1310317"/>
            <a:ext cx="4608446" cy="3256072"/>
          </a:xfrm>
          <a:prstGeom prst="rect">
            <a:avLst/>
          </a:prstGeom>
          <a:solidFill>
            <a:srgbClr val="E1FFF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zh-CN" sz="1658" dirty="0" err="1">
                <a:latin typeface="Comic Sans MS" panose="030F0702030302020204" pitchFamily="66" charset="0"/>
              </a:rPr>
              <a:t>int</a:t>
            </a:r>
            <a:r>
              <a:rPr kumimoji="1" lang="en-US" altLang="zh-CN" sz="1658" dirty="0">
                <a:latin typeface="Comic Sans MS" panose="030F0702030302020204" pitchFamily="66" charset="0"/>
              </a:rPr>
              <a:t>&amp; h1() </a:t>
            </a:r>
          </a:p>
          <a:p>
            <a:pPr>
              <a:buClrTx/>
              <a:buFontTx/>
              <a:buNone/>
            </a:pPr>
            <a:r>
              <a:rPr kumimoji="1" lang="en-US" altLang="zh-CN" sz="1658" dirty="0">
                <a:latin typeface="Comic Sans MS" panose="030F0702030302020204" pitchFamily="66" charset="0"/>
              </a:rPr>
              <a:t>{</a:t>
            </a:r>
          </a:p>
          <a:p>
            <a:pPr>
              <a:buClrTx/>
              <a:buFontTx/>
              <a:buNone/>
            </a:pPr>
            <a:r>
              <a:rPr kumimoji="1" lang="en-US" altLang="zh-CN" sz="1658" dirty="0">
                <a:latin typeface="Comic Sans MS" panose="030F0702030302020204" pitchFamily="66" charset="0"/>
              </a:rPr>
              <a:t>     </a:t>
            </a:r>
            <a:r>
              <a:rPr kumimoji="1" lang="en-US" altLang="zh-CN" sz="1658" dirty="0" err="1">
                <a:latin typeface="Comic Sans MS" panose="030F0702030302020204" pitchFamily="66" charset="0"/>
              </a:rPr>
              <a:t>int</a:t>
            </a:r>
            <a:r>
              <a:rPr kumimoji="1" lang="en-US" altLang="zh-CN" sz="1658" dirty="0">
                <a:latin typeface="Comic Sans MS" panose="030F0702030302020204" pitchFamily="66" charset="0"/>
              </a:rPr>
              <a:t> q;</a:t>
            </a:r>
          </a:p>
          <a:p>
            <a:pPr>
              <a:buClrTx/>
              <a:buFontTx/>
              <a:buNone/>
            </a:pPr>
            <a:r>
              <a:rPr kumimoji="1" lang="en-US" altLang="zh-CN" sz="1658" dirty="0">
                <a:latin typeface="Comic Sans MS" panose="030F0702030302020204" pitchFamily="66" charset="0"/>
              </a:rPr>
              <a:t>     return q;  </a:t>
            </a:r>
          </a:p>
          <a:p>
            <a:pPr>
              <a:buClrTx/>
              <a:buFontTx/>
              <a:buNone/>
            </a:pPr>
            <a:r>
              <a:rPr kumimoji="1" lang="en-US" altLang="zh-CN" sz="1658" dirty="0">
                <a:latin typeface="Comic Sans MS" panose="030F0702030302020204" pitchFamily="66" charset="0"/>
              </a:rPr>
              <a:t>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endParaRPr kumimoji="1" lang="en-US" altLang="zh-CN" sz="1658" dirty="0">
              <a:latin typeface="Comic Sans MS" panose="030F0702030302020204" pitchFamily="66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658" dirty="0" err="1">
                <a:latin typeface="Comic Sans MS" panose="030F0702030302020204" pitchFamily="66" charset="0"/>
              </a:rPr>
              <a:t>int</a:t>
            </a:r>
            <a:r>
              <a:rPr kumimoji="1" lang="en-US" altLang="zh-CN" sz="1658" dirty="0">
                <a:latin typeface="Comic Sans MS" panose="030F0702030302020204" pitchFamily="66" charset="0"/>
              </a:rPr>
              <a:t>&amp; h2()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658" dirty="0">
                <a:latin typeface="Comic Sans MS" panose="030F0702030302020204" pitchFamily="66" charset="0"/>
              </a:rPr>
              <a:t>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658" dirty="0">
                <a:latin typeface="Comic Sans MS" panose="030F0702030302020204" pitchFamily="66" charset="0"/>
              </a:rPr>
              <a:t>     static </a:t>
            </a:r>
            <a:r>
              <a:rPr kumimoji="1" lang="en-US" altLang="zh-CN" sz="1658" dirty="0" err="1">
                <a:latin typeface="Comic Sans MS" panose="030F0702030302020204" pitchFamily="66" charset="0"/>
              </a:rPr>
              <a:t>int</a:t>
            </a:r>
            <a:r>
              <a:rPr kumimoji="1" lang="en-US" altLang="zh-CN" sz="1658" dirty="0">
                <a:latin typeface="Comic Sans MS" panose="030F0702030302020204" pitchFamily="66" charset="0"/>
              </a:rPr>
              <a:t> x;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658" dirty="0">
                <a:latin typeface="Comic Sans MS" panose="030F0702030302020204" pitchFamily="66" charset="0"/>
              </a:rPr>
              <a:t>     return x;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1658" dirty="0" smtClean="0">
                <a:latin typeface="Comic Sans MS" panose="030F0702030302020204" pitchFamily="66" charset="0"/>
              </a:rPr>
              <a:t>}</a:t>
            </a:r>
            <a:endParaRPr kumimoji="1" lang="en-US" altLang="zh-CN" sz="1658" dirty="0">
              <a:latin typeface="Comic Sans MS" panose="030F0702030302020204" pitchFamily="66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84054" y="2055174"/>
            <a:ext cx="3496831" cy="1923561"/>
            <a:chOff x="486" y="1015"/>
            <a:chExt cx="1727" cy="950"/>
          </a:xfrm>
        </p:grpSpPr>
        <p:sp>
          <p:nvSpPr>
            <p:cNvPr id="113680" name="Freeform 10"/>
            <p:cNvSpPr>
              <a:spLocks/>
            </p:cNvSpPr>
            <p:nvPr/>
          </p:nvSpPr>
          <p:spPr bwMode="auto">
            <a:xfrm>
              <a:off x="486" y="1015"/>
              <a:ext cx="589" cy="195"/>
            </a:xfrm>
            <a:custGeom>
              <a:avLst/>
              <a:gdLst>
                <a:gd name="T0" fmla="*/ 61 w 589"/>
                <a:gd name="T1" fmla="*/ 10 h 195"/>
                <a:gd name="T2" fmla="*/ 557 w 589"/>
                <a:gd name="T3" fmla="*/ 28 h 195"/>
                <a:gd name="T4" fmla="*/ 568 w 589"/>
                <a:gd name="T5" fmla="*/ 102 h 195"/>
                <a:gd name="T6" fmla="*/ 516 w 589"/>
                <a:gd name="T7" fmla="*/ 125 h 195"/>
                <a:gd name="T8" fmla="*/ 338 w 589"/>
                <a:gd name="T9" fmla="*/ 160 h 195"/>
                <a:gd name="T10" fmla="*/ 67 w 589"/>
                <a:gd name="T11" fmla="*/ 154 h 195"/>
                <a:gd name="T12" fmla="*/ 15 w 589"/>
                <a:gd name="T13" fmla="*/ 114 h 195"/>
                <a:gd name="T14" fmla="*/ 21 w 589"/>
                <a:gd name="T15" fmla="*/ 22 h 195"/>
                <a:gd name="T16" fmla="*/ 38 w 589"/>
                <a:gd name="T17" fmla="*/ 16 h 195"/>
                <a:gd name="T18" fmla="*/ 61 w 589"/>
                <a:gd name="T19" fmla="*/ 10 h 1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89"/>
                <a:gd name="T31" fmla="*/ 0 h 195"/>
                <a:gd name="T32" fmla="*/ 589 w 589"/>
                <a:gd name="T33" fmla="*/ 195 h 1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89" h="195">
                  <a:moveTo>
                    <a:pt x="61" y="10"/>
                  </a:moveTo>
                  <a:cubicBezTo>
                    <a:pt x="226" y="27"/>
                    <a:pt x="392" y="7"/>
                    <a:pt x="557" y="28"/>
                  </a:cubicBezTo>
                  <a:cubicBezTo>
                    <a:pt x="589" y="38"/>
                    <a:pt x="587" y="78"/>
                    <a:pt x="568" y="102"/>
                  </a:cubicBezTo>
                  <a:cubicBezTo>
                    <a:pt x="556" y="117"/>
                    <a:pt x="533" y="120"/>
                    <a:pt x="516" y="125"/>
                  </a:cubicBezTo>
                  <a:cubicBezTo>
                    <a:pt x="466" y="160"/>
                    <a:pt x="396" y="155"/>
                    <a:pt x="338" y="160"/>
                  </a:cubicBezTo>
                  <a:cubicBezTo>
                    <a:pt x="250" y="175"/>
                    <a:pt x="148" y="195"/>
                    <a:pt x="67" y="154"/>
                  </a:cubicBezTo>
                  <a:cubicBezTo>
                    <a:pt x="47" y="144"/>
                    <a:pt x="34" y="126"/>
                    <a:pt x="15" y="114"/>
                  </a:cubicBezTo>
                  <a:cubicBezTo>
                    <a:pt x="7" y="90"/>
                    <a:pt x="0" y="43"/>
                    <a:pt x="21" y="22"/>
                  </a:cubicBezTo>
                  <a:cubicBezTo>
                    <a:pt x="25" y="18"/>
                    <a:pt x="33" y="19"/>
                    <a:pt x="38" y="16"/>
                  </a:cubicBezTo>
                  <a:cubicBezTo>
                    <a:pt x="59" y="5"/>
                    <a:pt x="49" y="0"/>
                    <a:pt x="61" y="10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3681" name="AutoShape 16"/>
            <p:cNvSpPr>
              <a:spLocks noChangeArrowheads="1"/>
            </p:cNvSpPr>
            <p:nvPr/>
          </p:nvSpPr>
          <p:spPr bwMode="auto">
            <a:xfrm>
              <a:off x="988" y="1421"/>
              <a:ext cx="1225" cy="544"/>
            </a:xfrm>
            <a:prstGeom prst="cloudCallout">
              <a:avLst>
                <a:gd name="adj1" fmla="val -50083"/>
                <a:gd name="adj2" fmla="val -93199"/>
              </a:avLst>
            </a:prstGeom>
            <a:solidFill>
              <a:srgbClr val="FF99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>
              <a:lvl1pPr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786">
                  <a:solidFill>
                    <a:srgbClr val="000000"/>
                  </a:solidFill>
                  <a:latin typeface="Comic Sans MS" panose="030F0702030302020204" pitchFamily="66" charset="0"/>
                </a:rPr>
                <a:t>Safe, x is outside this scope</a:t>
              </a:r>
              <a:endParaRPr kumimoji="1" lang="zh-CN" altLang="en-US" sz="1786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28668" y="3861296"/>
            <a:ext cx="3122243" cy="2688935"/>
            <a:chOff x="-40" y="1907"/>
            <a:chExt cx="1542" cy="1328"/>
          </a:xfrm>
        </p:grpSpPr>
        <p:sp>
          <p:nvSpPr>
            <p:cNvPr id="113678" name="Freeform 12"/>
            <p:cNvSpPr>
              <a:spLocks/>
            </p:cNvSpPr>
            <p:nvPr/>
          </p:nvSpPr>
          <p:spPr bwMode="auto">
            <a:xfrm>
              <a:off x="489" y="1907"/>
              <a:ext cx="589" cy="195"/>
            </a:xfrm>
            <a:custGeom>
              <a:avLst/>
              <a:gdLst>
                <a:gd name="T0" fmla="*/ 61 w 589"/>
                <a:gd name="T1" fmla="*/ 10 h 195"/>
                <a:gd name="T2" fmla="*/ 557 w 589"/>
                <a:gd name="T3" fmla="*/ 28 h 195"/>
                <a:gd name="T4" fmla="*/ 568 w 589"/>
                <a:gd name="T5" fmla="*/ 102 h 195"/>
                <a:gd name="T6" fmla="*/ 516 w 589"/>
                <a:gd name="T7" fmla="*/ 125 h 195"/>
                <a:gd name="T8" fmla="*/ 338 w 589"/>
                <a:gd name="T9" fmla="*/ 160 h 195"/>
                <a:gd name="T10" fmla="*/ 67 w 589"/>
                <a:gd name="T11" fmla="*/ 154 h 195"/>
                <a:gd name="T12" fmla="*/ 15 w 589"/>
                <a:gd name="T13" fmla="*/ 114 h 195"/>
                <a:gd name="T14" fmla="*/ 21 w 589"/>
                <a:gd name="T15" fmla="*/ 22 h 195"/>
                <a:gd name="T16" fmla="*/ 38 w 589"/>
                <a:gd name="T17" fmla="*/ 16 h 195"/>
                <a:gd name="T18" fmla="*/ 61 w 589"/>
                <a:gd name="T19" fmla="*/ 10 h 1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89"/>
                <a:gd name="T31" fmla="*/ 0 h 195"/>
                <a:gd name="T32" fmla="*/ 589 w 589"/>
                <a:gd name="T33" fmla="*/ 195 h 1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89" h="195">
                  <a:moveTo>
                    <a:pt x="61" y="10"/>
                  </a:moveTo>
                  <a:cubicBezTo>
                    <a:pt x="226" y="27"/>
                    <a:pt x="392" y="7"/>
                    <a:pt x="557" y="28"/>
                  </a:cubicBezTo>
                  <a:cubicBezTo>
                    <a:pt x="589" y="38"/>
                    <a:pt x="587" y="78"/>
                    <a:pt x="568" y="102"/>
                  </a:cubicBezTo>
                  <a:cubicBezTo>
                    <a:pt x="556" y="117"/>
                    <a:pt x="533" y="120"/>
                    <a:pt x="516" y="125"/>
                  </a:cubicBezTo>
                  <a:cubicBezTo>
                    <a:pt x="466" y="160"/>
                    <a:pt x="396" y="155"/>
                    <a:pt x="338" y="160"/>
                  </a:cubicBezTo>
                  <a:cubicBezTo>
                    <a:pt x="250" y="175"/>
                    <a:pt x="148" y="195"/>
                    <a:pt x="67" y="154"/>
                  </a:cubicBezTo>
                  <a:cubicBezTo>
                    <a:pt x="47" y="144"/>
                    <a:pt x="34" y="126"/>
                    <a:pt x="15" y="114"/>
                  </a:cubicBezTo>
                  <a:cubicBezTo>
                    <a:pt x="7" y="90"/>
                    <a:pt x="0" y="43"/>
                    <a:pt x="21" y="22"/>
                  </a:cubicBezTo>
                  <a:cubicBezTo>
                    <a:pt x="25" y="18"/>
                    <a:pt x="33" y="19"/>
                    <a:pt x="38" y="16"/>
                  </a:cubicBezTo>
                  <a:cubicBezTo>
                    <a:pt x="59" y="5"/>
                    <a:pt x="49" y="0"/>
                    <a:pt x="61" y="10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3679" name="AutoShape 17"/>
            <p:cNvSpPr>
              <a:spLocks noChangeArrowheads="1"/>
            </p:cNvSpPr>
            <p:nvPr/>
          </p:nvSpPr>
          <p:spPr bwMode="auto">
            <a:xfrm>
              <a:off x="-40" y="2601"/>
              <a:ext cx="1542" cy="634"/>
            </a:xfrm>
            <a:prstGeom prst="cloudCallout">
              <a:avLst>
                <a:gd name="adj1" fmla="val -6810"/>
                <a:gd name="adj2" fmla="val -129023"/>
              </a:avLst>
            </a:prstGeom>
            <a:solidFill>
              <a:srgbClr val="FF99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786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Same effect as in f()</a:t>
              </a:r>
            </a:p>
            <a:p>
              <a:pPr algn="ctr"/>
              <a:r>
                <a:rPr kumimoji="1" lang="en-US" altLang="zh-CN" sz="1786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Safe, outside this scope</a:t>
              </a:r>
              <a:endParaRPr kumimoji="1" lang="zh-CN" altLang="en-US" sz="1786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738439" y="1219200"/>
            <a:ext cx="3948361" cy="1405212"/>
            <a:chOff x="2349" y="696"/>
            <a:chExt cx="1950" cy="694"/>
          </a:xfrm>
        </p:grpSpPr>
        <p:sp>
          <p:nvSpPr>
            <p:cNvPr id="113676" name="Freeform 15"/>
            <p:cNvSpPr>
              <a:spLocks/>
            </p:cNvSpPr>
            <p:nvPr/>
          </p:nvSpPr>
          <p:spPr bwMode="auto">
            <a:xfrm>
              <a:off x="2349" y="1195"/>
              <a:ext cx="589" cy="195"/>
            </a:xfrm>
            <a:custGeom>
              <a:avLst/>
              <a:gdLst>
                <a:gd name="T0" fmla="*/ 61 w 589"/>
                <a:gd name="T1" fmla="*/ 10 h 195"/>
                <a:gd name="T2" fmla="*/ 557 w 589"/>
                <a:gd name="T3" fmla="*/ 28 h 195"/>
                <a:gd name="T4" fmla="*/ 568 w 589"/>
                <a:gd name="T5" fmla="*/ 102 h 195"/>
                <a:gd name="T6" fmla="*/ 516 w 589"/>
                <a:gd name="T7" fmla="*/ 125 h 195"/>
                <a:gd name="T8" fmla="*/ 338 w 589"/>
                <a:gd name="T9" fmla="*/ 160 h 195"/>
                <a:gd name="T10" fmla="*/ 67 w 589"/>
                <a:gd name="T11" fmla="*/ 154 h 195"/>
                <a:gd name="T12" fmla="*/ 15 w 589"/>
                <a:gd name="T13" fmla="*/ 114 h 195"/>
                <a:gd name="T14" fmla="*/ 21 w 589"/>
                <a:gd name="T15" fmla="*/ 22 h 195"/>
                <a:gd name="T16" fmla="*/ 38 w 589"/>
                <a:gd name="T17" fmla="*/ 16 h 195"/>
                <a:gd name="T18" fmla="*/ 61 w 589"/>
                <a:gd name="T19" fmla="*/ 10 h 1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89"/>
                <a:gd name="T31" fmla="*/ 0 h 195"/>
                <a:gd name="T32" fmla="*/ 589 w 589"/>
                <a:gd name="T33" fmla="*/ 195 h 1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89" h="195">
                  <a:moveTo>
                    <a:pt x="61" y="10"/>
                  </a:moveTo>
                  <a:cubicBezTo>
                    <a:pt x="226" y="27"/>
                    <a:pt x="392" y="7"/>
                    <a:pt x="557" y="28"/>
                  </a:cubicBezTo>
                  <a:cubicBezTo>
                    <a:pt x="589" y="38"/>
                    <a:pt x="587" y="78"/>
                    <a:pt x="568" y="102"/>
                  </a:cubicBezTo>
                  <a:cubicBezTo>
                    <a:pt x="556" y="117"/>
                    <a:pt x="533" y="120"/>
                    <a:pt x="516" y="125"/>
                  </a:cubicBezTo>
                  <a:cubicBezTo>
                    <a:pt x="466" y="160"/>
                    <a:pt x="396" y="155"/>
                    <a:pt x="338" y="160"/>
                  </a:cubicBezTo>
                  <a:cubicBezTo>
                    <a:pt x="250" y="175"/>
                    <a:pt x="148" y="195"/>
                    <a:pt x="67" y="154"/>
                  </a:cubicBezTo>
                  <a:cubicBezTo>
                    <a:pt x="47" y="144"/>
                    <a:pt x="34" y="126"/>
                    <a:pt x="15" y="114"/>
                  </a:cubicBezTo>
                  <a:cubicBezTo>
                    <a:pt x="7" y="90"/>
                    <a:pt x="0" y="43"/>
                    <a:pt x="21" y="22"/>
                  </a:cubicBezTo>
                  <a:cubicBezTo>
                    <a:pt x="25" y="18"/>
                    <a:pt x="33" y="19"/>
                    <a:pt x="38" y="16"/>
                  </a:cubicBezTo>
                  <a:cubicBezTo>
                    <a:pt x="59" y="5"/>
                    <a:pt x="49" y="0"/>
                    <a:pt x="61" y="10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3677" name="AutoShape 19"/>
            <p:cNvSpPr>
              <a:spLocks noChangeArrowheads="1"/>
            </p:cNvSpPr>
            <p:nvPr/>
          </p:nvSpPr>
          <p:spPr bwMode="auto">
            <a:xfrm>
              <a:off x="3074" y="696"/>
              <a:ext cx="1225" cy="544"/>
            </a:xfrm>
            <a:prstGeom prst="cloudCallout">
              <a:avLst>
                <a:gd name="adj1" fmla="val -58815"/>
                <a:gd name="adj2" fmla="val 58454"/>
              </a:avLst>
            </a:prstGeom>
            <a:solidFill>
              <a:srgbClr val="FF99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>
              <a:lvl1pPr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786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Warning! Never do this</a:t>
              </a:r>
              <a:endParaRPr kumimoji="1" lang="zh-CN" altLang="en-US" sz="1786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731420" y="2596065"/>
            <a:ext cx="4296627" cy="1745378"/>
            <a:chOff x="2394" y="1376"/>
            <a:chExt cx="2122" cy="862"/>
          </a:xfrm>
        </p:grpSpPr>
        <p:sp>
          <p:nvSpPr>
            <p:cNvPr id="113674" name="Freeform 20"/>
            <p:cNvSpPr>
              <a:spLocks/>
            </p:cNvSpPr>
            <p:nvPr/>
          </p:nvSpPr>
          <p:spPr bwMode="auto">
            <a:xfrm>
              <a:off x="2394" y="2043"/>
              <a:ext cx="589" cy="195"/>
            </a:xfrm>
            <a:custGeom>
              <a:avLst/>
              <a:gdLst>
                <a:gd name="T0" fmla="*/ 61 w 589"/>
                <a:gd name="T1" fmla="*/ 10 h 195"/>
                <a:gd name="T2" fmla="*/ 557 w 589"/>
                <a:gd name="T3" fmla="*/ 28 h 195"/>
                <a:gd name="T4" fmla="*/ 568 w 589"/>
                <a:gd name="T5" fmla="*/ 102 h 195"/>
                <a:gd name="T6" fmla="*/ 516 w 589"/>
                <a:gd name="T7" fmla="*/ 125 h 195"/>
                <a:gd name="T8" fmla="*/ 338 w 589"/>
                <a:gd name="T9" fmla="*/ 160 h 195"/>
                <a:gd name="T10" fmla="*/ 67 w 589"/>
                <a:gd name="T11" fmla="*/ 154 h 195"/>
                <a:gd name="T12" fmla="*/ 15 w 589"/>
                <a:gd name="T13" fmla="*/ 114 h 195"/>
                <a:gd name="T14" fmla="*/ 21 w 589"/>
                <a:gd name="T15" fmla="*/ 22 h 195"/>
                <a:gd name="T16" fmla="*/ 38 w 589"/>
                <a:gd name="T17" fmla="*/ 16 h 195"/>
                <a:gd name="T18" fmla="*/ 61 w 589"/>
                <a:gd name="T19" fmla="*/ 10 h 1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89"/>
                <a:gd name="T31" fmla="*/ 0 h 195"/>
                <a:gd name="T32" fmla="*/ 589 w 589"/>
                <a:gd name="T33" fmla="*/ 195 h 1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89" h="195">
                  <a:moveTo>
                    <a:pt x="61" y="10"/>
                  </a:moveTo>
                  <a:cubicBezTo>
                    <a:pt x="226" y="27"/>
                    <a:pt x="392" y="7"/>
                    <a:pt x="557" y="28"/>
                  </a:cubicBezTo>
                  <a:cubicBezTo>
                    <a:pt x="589" y="38"/>
                    <a:pt x="587" y="78"/>
                    <a:pt x="568" y="102"/>
                  </a:cubicBezTo>
                  <a:cubicBezTo>
                    <a:pt x="556" y="117"/>
                    <a:pt x="533" y="120"/>
                    <a:pt x="516" y="125"/>
                  </a:cubicBezTo>
                  <a:cubicBezTo>
                    <a:pt x="466" y="160"/>
                    <a:pt x="396" y="155"/>
                    <a:pt x="338" y="160"/>
                  </a:cubicBezTo>
                  <a:cubicBezTo>
                    <a:pt x="250" y="175"/>
                    <a:pt x="148" y="195"/>
                    <a:pt x="67" y="154"/>
                  </a:cubicBezTo>
                  <a:cubicBezTo>
                    <a:pt x="47" y="144"/>
                    <a:pt x="34" y="126"/>
                    <a:pt x="15" y="114"/>
                  </a:cubicBezTo>
                  <a:cubicBezTo>
                    <a:pt x="7" y="90"/>
                    <a:pt x="0" y="43"/>
                    <a:pt x="21" y="22"/>
                  </a:cubicBezTo>
                  <a:cubicBezTo>
                    <a:pt x="25" y="18"/>
                    <a:pt x="33" y="19"/>
                    <a:pt x="38" y="16"/>
                  </a:cubicBezTo>
                  <a:cubicBezTo>
                    <a:pt x="59" y="5"/>
                    <a:pt x="49" y="0"/>
                    <a:pt x="61" y="10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3675" name="AutoShape 21"/>
            <p:cNvSpPr>
              <a:spLocks noChangeArrowheads="1"/>
            </p:cNvSpPr>
            <p:nvPr/>
          </p:nvSpPr>
          <p:spPr bwMode="auto">
            <a:xfrm>
              <a:off x="3291" y="1376"/>
              <a:ext cx="1225" cy="544"/>
            </a:xfrm>
            <a:prstGeom prst="cloudCallout">
              <a:avLst>
                <a:gd name="adj1" fmla="val -72940"/>
                <a:gd name="adj2" fmla="val 85662"/>
              </a:avLst>
            </a:prstGeom>
            <a:solidFill>
              <a:srgbClr val="FF99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>
              <a:lvl1pPr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561975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kumimoji="1" lang="en-US" altLang="zh-CN" sz="1786">
                  <a:solidFill>
                    <a:srgbClr val="000000"/>
                  </a:solidFill>
                  <a:latin typeface="Comic Sans MS" panose="030F0702030302020204" pitchFamily="66" charset="0"/>
                </a:rPr>
                <a:t>Safe, x lives outside this    scope</a:t>
              </a:r>
              <a:endParaRPr kumimoji="1" lang="zh-CN" altLang="en-US" sz="1786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276600" y="4621975"/>
            <a:ext cx="4572000" cy="21975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dirty="0" err="1">
                <a:latin typeface="Comic Sans MS" panose="030F0702030302020204" pitchFamily="66" charset="0"/>
              </a:rPr>
              <a:t>int</a:t>
            </a:r>
            <a:r>
              <a:rPr kumimoji="1" lang="en-US" altLang="zh-CN" dirty="0">
                <a:latin typeface="Comic Sans MS" panose="030F0702030302020204" pitchFamily="66" charset="0"/>
              </a:rPr>
              <a:t> main() 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dirty="0">
                <a:latin typeface="Comic Sans MS" panose="030F0702030302020204" pitchFamily="66" charset="0"/>
              </a:rPr>
              <a:t>{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dirty="0">
                <a:latin typeface="Comic Sans MS" panose="030F0702030302020204" pitchFamily="66" charset="0"/>
              </a:rPr>
              <a:t>     </a:t>
            </a:r>
            <a:r>
              <a:rPr kumimoji="1" lang="en-US" altLang="zh-CN" dirty="0" err="1">
                <a:latin typeface="Comic Sans MS" panose="030F0702030302020204" pitchFamily="66" charset="0"/>
              </a:rPr>
              <a:t>int</a:t>
            </a:r>
            <a:r>
              <a:rPr kumimoji="1" lang="en-US" altLang="zh-CN" dirty="0">
                <a:latin typeface="Comic Sans MS" panose="030F0702030302020204" pitchFamily="66" charset="0"/>
              </a:rPr>
              <a:t> a = 0;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dirty="0">
                <a:latin typeface="Comic Sans MS" panose="030F0702030302020204" pitchFamily="66" charset="0"/>
              </a:rPr>
              <a:t>     f(&amp;a); // Ugly (but explicit)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dirty="0">
                <a:latin typeface="Comic Sans MS" panose="030F0702030302020204" pitchFamily="66" charset="0"/>
              </a:rPr>
              <a:t>     g(a);  // Clean (but hidden)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dirty="0">
                <a:latin typeface="Comic Sans MS" panose="030F0702030302020204" pitchFamily="66" charset="0"/>
              </a:rPr>
              <a:t>     return 0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kumimoji="1" lang="en-US" altLang="zh-CN" dirty="0">
                <a:latin typeface="Comic Sans MS" panose="030F0702030302020204" pitchFamily="66" charset="0"/>
              </a:rPr>
              <a:t>} 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26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animBg="1"/>
      <p:bldP spid="17408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1A1A45-0EFF-447A-93C2-99C7FF2441A9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118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146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381000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Inline Function</a:t>
            </a:r>
          </a:p>
        </p:txBody>
      </p:sp>
      <p:sp>
        <p:nvSpPr>
          <p:cNvPr id="114692" name="Rectangle 3"/>
          <p:cNvSpPr>
            <a:spLocks noChangeArrowheads="1"/>
          </p:cNvSpPr>
          <p:nvPr/>
        </p:nvSpPr>
        <p:spPr bwMode="auto">
          <a:xfrm>
            <a:off x="838200" y="1066800"/>
            <a:ext cx="8004106" cy="4978787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iostream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inline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void swap(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&amp; a,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&amp; b) {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t;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t = a;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a = b;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b = t;</a:t>
            </a:r>
          </a:p>
          <a:p>
            <a:r>
              <a:rPr lang="en-US" altLang="zh-CN" sz="1913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  <a:endParaRPr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main() {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=7, j=-3;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swap(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i,j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"i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"&lt;&lt;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 &lt;&lt;"j = "&lt;&lt; j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1913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  <a:endParaRPr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49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F2F0C2-CF39-4E28-8E92-2ED895EDD050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119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1571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Inline Function</a:t>
            </a:r>
            <a:endParaRPr lang="zh-CN" altLang="en-US" smtClean="0"/>
          </a:p>
        </p:txBody>
      </p:sp>
      <p:sp>
        <p:nvSpPr>
          <p:cNvPr id="11571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4180"/>
            <a:ext cx="8540609" cy="3766129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tx1"/>
                </a:solidFill>
              </a:rPr>
              <a:t>Inline</a:t>
            </a:r>
            <a:r>
              <a:rPr lang="en-US" altLang="zh-CN" dirty="0" smtClean="0"/>
              <a:t> function: each occurrence of a call of the function should be replaced with the code that implements the function.</a:t>
            </a:r>
          </a:p>
          <a:p>
            <a:pPr eaLnBrk="1" hangingPunct="1"/>
            <a:r>
              <a:rPr lang="en-US" altLang="zh-CN" dirty="0" smtClean="0"/>
              <a:t>However, the compiler, for various reasons, </a:t>
            </a:r>
            <a:r>
              <a:rPr lang="en-US" altLang="zh-CN" i="1" dirty="0" smtClean="0">
                <a:solidFill>
                  <a:schemeClr val="tx1"/>
                </a:solidFill>
              </a:rPr>
              <a:t>may not be able to honor the request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i="1" dirty="0" smtClean="0">
                <a:solidFill>
                  <a:schemeClr val="tx1"/>
                </a:solidFill>
              </a:rPr>
              <a:t>inline</a:t>
            </a:r>
            <a:r>
              <a:rPr lang="en-US" altLang="zh-CN" dirty="0" smtClean="0"/>
              <a:t> functions are usually </a:t>
            </a:r>
            <a:r>
              <a:rPr lang="en-US" altLang="zh-CN" i="1" dirty="0" smtClean="0">
                <a:solidFill>
                  <a:schemeClr val="tx1"/>
                </a:solidFill>
              </a:rPr>
              <a:t>small, frequently-used</a:t>
            </a:r>
            <a:r>
              <a:rPr lang="en-US" altLang="zh-CN" dirty="0" smtClean="0"/>
              <a:t> functions.</a:t>
            </a: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64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C44550-5DBF-4578-A734-FA67A1605D3B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377368" y="581119"/>
            <a:ext cx="5515557" cy="5276631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13"/>
              <a:t>Bjarne Stroustrup, born in Aarhus Denmark 1950 ，</a:t>
            </a:r>
            <a:r>
              <a:rPr lang="en-US" altLang="en-US" sz="1913" u="sng">
                <a:solidFill>
                  <a:srgbClr val="FF0000"/>
                </a:solidFill>
              </a:rPr>
              <a:t>designer and original implementer</a:t>
            </a:r>
            <a:r>
              <a:rPr lang="en-US" altLang="en-US" sz="1913"/>
              <a:t> of C++ </a:t>
            </a:r>
            <a:r>
              <a:rPr lang="en-US" altLang="zh-CN" sz="1913"/>
              <a:t>.</a:t>
            </a:r>
            <a:endParaRPr lang="en-US" altLang="en-US" sz="1913"/>
          </a:p>
          <a:p>
            <a:pPr eaLnBrk="1" hangingPunct="1">
              <a:lnSpc>
                <a:spcPct val="80000"/>
              </a:lnSpc>
            </a:pPr>
            <a:r>
              <a:rPr lang="en-US" altLang="en-US" sz="1913"/>
              <a:t>Cand.Scient. (Mathematics and Computer Science), 1975, </a:t>
            </a:r>
            <a:r>
              <a:rPr lang="en-US" altLang="en-US" sz="1913" u="sng">
                <a:solidFill>
                  <a:srgbClr val="FF0000"/>
                </a:solidFill>
              </a:rPr>
              <a:t>University of Aarhus Denmark</a:t>
            </a:r>
            <a:r>
              <a:rPr lang="en-US" altLang="en-US" sz="1913"/>
              <a:t>. Ph.D. (Computer Science) 1979, </a:t>
            </a:r>
            <a:r>
              <a:rPr lang="en-US" altLang="en-US" sz="1913" u="sng">
                <a:solidFill>
                  <a:srgbClr val="FF0000"/>
                </a:solidFill>
              </a:rPr>
              <a:t>Cambridge University</a:t>
            </a:r>
            <a:r>
              <a:rPr lang="en-US" altLang="en-US" sz="1913"/>
              <a:t>, England.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13"/>
              <a:t>Author of </a:t>
            </a:r>
            <a:r>
              <a:rPr lang="en-US" altLang="en-US" sz="1913" u="sng">
                <a:solidFill>
                  <a:srgbClr val="FF0000"/>
                </a:solidFill>
              </a:rPr>
              <a:t>The C++ Programming Language</a:t>
            </a:r>
            <a:r>
              <a:rPr lang="en-US" altLang="en-US" sz="1913"/>
              <a:t> and </a:t>
            </a:r>
            <a:r>
              <a:rPr lang="en-US" altLang="en-US" sz="1913" u="sng">
                <a:solidFill>
                  <a:srgbClr val="FF0000"/>
                </a:solidFill>
              </a:rPr>
              <a:t>The Design and Evolution of C++</a:t>
            </a:r>
            <a:r>
              <a:rPr lang="en-US" altLang="en-US" sz="1913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13"/>
              <a:t>College of Engineering </a:t>
            </a:r>
            <a:r>
              <a:rPr lang="en-US" altLang="en-US" sz="1913" u="sng">
                <a:solidFill>
                  <a:srgbClr val="FF0000"/>
                </a:solidFill>
              </a:rPr>
              <a:t>Chair Professor</a:t>
            </a:r>
            <a:r>
              <a:rPr lang="en-US" altLang="en-US" sz="1913"/>
              <a:t> in Computer Science at Texas A&amp;M University ; member of the Information and Systems Software Research Lab, AT&amp;T Labs – Research.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13"/>
              <a:t>ACM fellow. IEEE Fellow. AT&amp;T Fellow. </a:t>
            </a:r>
            <a:r>
              <a:rPr lang="en-US" altLang="zh-CN" sz="1913" u="sng">
                <a:solidFill>
                  <a:srgbClr val="FF0000"/>
                </a:solidFill>
              </a:rPr>
              <a:t>M</a:t>
            </a:r>
            <a:r>
              <a:rPr lang="en-US" altLang="en-US" sz="1913" u="sng">
                <a:solidFill>
                  <a:srgbClr val="FF0000"/>
                </a:solidFill>
              </a:rPr>
              <a:t>ember of The National Academy of Engineering</a:t>
            </a:r>
            <a:r>
              <a:rPr lang="en-US" altLang="zh-CN" sz="1913"/>
              <a:t>.</a:t>
            </a:r>
            <a:r>
              <a:rPr lang="en-US" altLang="en-US" sz="1913"/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13"/>
              <a:t>1993 ACM Grace Murray Hopper award; IEEE Computer Society's 2004 Computer Entrepreneur Award; 2005 William Procter Prize for Scientific Achievement    </a:t>
            </a:r>
          </a:p>
        </p:txBody>
      </p:sp>
      <p:pic>
        <p:nvPicPr>
          <p:cNvPr id="16388" name="Picture 3" descr="bjarn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9" y="674260"/>
            <a:ext cx="3320673" cy="367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232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>
          <a:xfrm>
            <a:off x="346242" y="2235381"/>
            <a:ext cx="8540609" cy="700581"/>
          </a:xfrm>
        </p:spPr>
        <p:txBody>
          <a:bodyPr/>
          <a:lstStyle/>
          <a:p>
            <a:r>
              <a:rPr lang="en-US" altLang="zh-CN" smtClean="0"/>
              <a:t>Preprocessor and Macro</a:t>
            </a:r>
            <a:endParaRPr lang="zh-CN" altLang="en-US" smtClean="0"/>
          </a:p>
        </p:txBody>
      </p:sp>
      <p:sp>
        <p:nvSpPr>
          <p:cNvPr id="11673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1F4B5C-E80C-40A1-BEC4-4EEBB149FD6C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120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9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0CDCC2-A95A-403E-B732-915C41026AE0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121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17763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295400"/>
            <a:ext cx="8538584" cy="4992820"/>
          </a:xfrm>
        </p:spPr>
        <p:txBody>
          <a:bodyPr/>
          <a:lstStyle/>
          <a:p>
            <a:r>
              <a:rPr lang="en-US" altLang="zh-CN" dirty="0" smtClean="0"/>
              <a:t>The preprocessor directives fall into mainly 3 categories:</a:t>
            </a:r>
          </a:p>
          <a:p>
            <a:pPr lvl="1"/>
            <a:r>
              <a:rPr lang="en-US" altLang="zh-CN" sz="2423" dirty="0">
                <a:solidFill>
                  <a:srgbClr val="FF3300"/>
                </a:solidFill>
              </a:rPr>
              <a:t>Macro definition.</a:t>
            </a:r>
            <a:r>
              <a:rPr lang="en-US" altLang="zh-CN" sz="2423" dirty="0"/>
              <a:t> #define  defines a macro; #</a:t>
            </a:r>
            <a:r>
              <a:rPr lang="en-US" altLang="zh-CN" sz="2423" dirty="0" err="1"/>
              <a:t>undefine</a:t>
            </a:r>
            <a:r>
              <a:rPr lang="en-US" altLang="zh-CN" sz="2423" dirty="0"/>
              <a:t> removes a macro definition.</a:t>
            </a:r>
          </a:p>
          <a:p>
            <a:pPr lvl="1"/>
            <a:r>
              <a:rPr lang="en-US" altLang="zh-CN" sz="2423" dirty="0">
                <a:solidFill>
                  <a:srgbClr val="FF3300"/>
                </a:solidFill>
              </a:rPr>
              <a:t>File inclusion.</a:t>
            </a:r>
            <a:r>
              <a:rPr lang="en-US" altLang="zh-CN" sz="2423" dirty="0"/>
              <a:t> #include directive causes the contents of a specified file to be included in a program.</a:t>
            </a:r>
          </a:p>
          <a:p>
            <a:pPr lvl="1"/>
            <a:r>
              <a:rPr lang="en-US" altLang="zh-CN" sz="2423" dirty="0">
                <a:solidFill>
                  <a:srgbClr val="FF3300"/>
                </a:solidFill>
              </a:rPr>
              <a:t>Conditional compilation.</a:t>
            </a:r>
            <a:r>
              <a:rPr lang="en-US" altLang="zh-CN" sz="2423" dirty="0"/>
              <a:t> The #if,#</a:t>
            </a:r>
            <a:r>
              <a:rPr lang="en-US" altLang="zh-CN" sz="2423" dirty="0" err="1"/>
              <a:t>ifdef</a:t>
            </a:r>
            <a:r>
              <a:rPr lang="en-US" altLang="zh-CN" sz="2423" dirty="0"/>
              <a:t>,#</a:t>
            </a:r>
            <a:r>
              <a:rPr lang="en-US" altLang="zh-CN" sz="2423" dirty="0" err="1"/>
              <a:t>ifndef</a:t>
            </a:r>
            <a:r>
              <a:rPr lang="en-US" altLang="zh-CN" sz="2423" dirty="0"/>
              <a:t>,#</a:t>
            </a:r>
            <a:r>
              <a:rPr lang="en-US" altLang="zh-CN" sz="2423" dirty="0" err="1"/>
              <a:t>elif</a:t>
            </a:r>
            <a:r>
              <a:rPr lang="en-US" altLang="zh-CN" sz="2423" dirty="0"/>
              <a:t>,#else and #</a:t>
            </a:r>
            <a:r>
              <a:rPr lang="en-US" altLang="zh-CN" sz="2423" dirty="0" err="1"/>
              <a:t>endif</a:t>
            </a:r>
            <a:r>
              <a:rPr lang="en-US" altLang="zh-CN" sz="2423" dirty="0"/>
              <a:t> directives allow blocks of text to be either included in or excluded from a program, depending on conditions that can be tested by the preprocessor</a:t>
            </a:r>
          </a:p>
          <a:p>
            <a:pPr lvl="1"/>
            <a:r>
              <a:rPr lang="en-US" altLang="zh-CN" sz="2423" dirty="0">
                <a:solidFill>
                  <a:srgbClr val="FF3300"/>
                </a:solidFill>
              </a:rPr>
              <a:t>The remaining directives-</a:t>
            </a:r>
            <a:r>
              <a:rPr lang="en-US" altLang="zh-CN" sz="2423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-#</a:t>
            </a:r>
            <a:r>
              <a:rPr lang="en-US" altLang="zh-CN" sz="2423" dirty="0" err="1">
                <a:solidFill>
                  <a:schemeClr val="accent4">
                    <a:lumMod val="50000"/>
                    <a:lumOff val="50000"/>
                  </a:schemeClr>
                </a:solidFill>
              </a:rPr>
              <a:t>error,#line</a:t>
            </a:r>
            <a:r>
              <a:rPr lang="en-US" altLang="zh-CN" sz="2423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 and #pragma are more specialized and therefore used less often.</a:t>
            </a:r>
          </a:p>
        </p:txBody>
      </p:sp>
      <p:sp>
        <p:nvSpPr>
          <p:cNvPr id="117764" name="Rectangle 3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20589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1F9486-140D-463B-BAD2-03CD9E1BC5F6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122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19811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File Inclusion</a:t>
            </a:r>
          </a:p>
        </p:txBody>
      </p:sp>
      <p:sp>
        <p:nvSpPr>
          <p:cNvPr id="119812" name="Rectangle 3"/>
          <p:cNvSpPr>
            <a:spLocks noRot="1" noChangeArrowheads="1"/>
          </p:cNvSpPr>
          <p:nvPr/>
        </p:nvSpPr>
        <p:spPr bwMode="auto">
          <a:xfrm>
            <a:off x="297647" y="2933937"/>
            <a:ext cx="8540609" cy="355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2" tIns="43631" rIns="87262" bIns="43631"/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806" dirty="0">
                <a:solidFill>
                  <a:srgbClr val="FF3300"/>
                </a:solidFill>
              </a:rPr>
              <a:t>#include </a:t>
            </a:r>
            <a:r>
              <a:rPr lang="en-US" altLang="zh-CN" sz="2806" dirty="0">
                <a:solidFill>
                  <a:srgbClr val="3366FF"/>
                </a:solidFill>
              </a:rPr>
              <a:t>&lt;filename&gt;</a:t>
            </a:r>
            <a:r>
              <a:rPr lang="en-US" altLang="zh-CN" sz="2806" dirty="0"/>
              <a:t> : search the system-specified directory( or directories) to find out filename</a:t>
            </a:r>
            <a:r>
              <a:rPr lang="en-US" altLang="zh-CN" sz="2806" i="1" dirty="0">
                <a:solidFill>
                  <a:srgbClr val="FF3300"/>
                </a:solidFill>
              </a:rPr>
              <a:t>.</a:t>
            </a:r>
          </a:p>
          <a:p>
            <a:r>
              <a:rPr lang="en-US" altLang="zh-CN" sz="2806" dirty="0">
                <a:solidFill>
                  <a:srgbClr val="FF3300"/>
                </a:solidFill>
              </a:rPr>
              <a:t>#include </a:t>
            </a:r>
            <a:r>
              <a:rPr lang="en-US" altLang="zh-CN" sz="2806" dirty="0">
                <a:solidFill>
                  <a:srgbClr val="3366FF"/>
                </a:solidFill>
              </a:rPr>
              <a:t>”filename”</a:t>
            </a:r>
            <a:r>
              <a:rPr lang="en-US" altLang="zh-CN" sz="2806" dirty="0"/>
              <a:t> : search the current directory, and then search the </a:t>
            </a:r>
            <a:r>
              <a:rPr lang="en-US" altLang="zh-CN" sz="2806" dirty="0">
                <a:solidFill>
                  <a:srgbClr val="FF3300"/>
                </a:solidFill>
              </a:rPr>
              <a:t>system-specified directory</a:t>
            </a:r>
            <a:r>
              <a:rPr lang="en-US" altLang="zh-CN" sz="2806" dirty="0"/>
              <a:t> (directories).</a:t>
            </a:r>
          </a:p>
        </p:txBody>
      </p:sp>
      <p:sp>
        <p:nvSpPr>
          <p:cNvPr id="119813" name="Text Box 4"/>
          <p:cNvSpPr txBox="1">
            <a:spLocks noChangeArrowheads="1"/>
          </p:cNvSpPr>
          <p:nvPr/>
        </p:nvSpPr>
        <p:spPr bwMode="auto">
          <a:xfrm>
            <a:off x="431284" y="1449758"/>
            <a:ext cx="8281435" cy="111884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2" tIns="43631" rIns="87262" bIns="43631">
            <a:spAutoFit/>
          </a:bodyPr>
          <a:lstStyle>
            <a:lvl1pPr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79">
                <a:solidFill>
                  <a:srgbClr val="3333FF"/>
                </a:solidFill>
              </a:rPr>
              <a:t>Form 1:</a:t>
            </a:r>
            <a:r>
              <a:rPr lang="en-US" altLang="zh-CN" sz="2679">
                <a:solidFill>
                  <a:srgbClr val="FF3300"/>
                </a:solidFill>
              </a:rPr>
              <a:t>	#include </a:t>
            </a:r>
            <a:r>
              <a:rPr lang="en-US" altLang="zh-CN" sz="2679">
                <a:solidFill>
                  <a:srgbClr val="3366FF"/>
                </a:solidFill>
              </a:rPr>
              <a:t>&lt;filename&gt;</a:t>
            </a:r>
          </a:p>
          <a:p>
            <a:pPr>
              <a:spcBef>
                <a:spcPct val="50000"/>
              </a:spcBef>
            </a:pPr>
            <a:r>
              <a:rPr lang="en-US" altLang="zh-CN" sz="2679">
                <a:solidFill>
                  <a:srgbClr val="3333FF"/>
                </a:solidFill>
              </a:rPr>
              <a:t>Form 2:</a:t>
            </a:r>
            <a:r>
              <a:rPr lang="en-US" altLang="zh-CN" sz="2679">
                <a:solidFill>
                  <a:srgbClr val="FF3300"/>
                </a:solidFill>
              </a:rPr>
              <a:t>	#include "</a:t>
            </a:r>
            <a:r>
              <a:rPr lang="en-US" altLang="zh-CN" sz="2679">
                <a:solidFill>
                  <a:srgbClr val="3366FF"/>
                </a:solidFill>
              </a:rPr>
              <a:t>filename</a:t>
            </a:r>
            <a:r>
              <a:rPr lang="en-US" altLang="zh-CN" sz="2679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73069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EFB70F-E789-4255-9B84-1E2D4B16548A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123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20835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File Inclusion</a:t>
            </a:r>
          </a:p>
        </p:txBody>
      </p:sp>
      <p:sp>
        <p:nvSpPr>
          <p:cNvPr id="120836" name="Rectangle 3"/>
          <p:cNvSpPr>
            <a:spLocks noRot="1" noChangeArrowheads="1"/>
          </p:cNvSpPr>
          <p:nvPr/>
        </p:nvSpPr>
        <p:spPr bwMode="auto">
          <a:xfrm>
            <a:off x="297647" y="2667000"/>
            <a:ext cx="8540609" cy="132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2" tIns="43631" rIns="87262" bIns="43631"/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806" dirty="0">
                <a:solidFill>
                  <a:srgbClr val="FF3300"/>
                </a:solidFill>
              </a:rPr>
              <a:t>#include </a:t>
            </a:r>
            <a:r>
              <a:rPr lang="en-US" altLang="zh-CN" sz="2806" dirty="0"/>
              <a:t>directive tells the preprocessor to open a specified file and insert its contents into the current file.</a:t>
            </a:r>
          </a:p>
        </p:txBody>
      </p:sp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431284" y="1449758"/>
            <a:ext cx="8281435" cy="111884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2" tIns="43631" rIns="87262" bIns="43631">
            <a:spAutoFit/>
          </a:bodyPr>
          <a:lstStyle>
            <a:lvl1pPr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79">
                <a:solidFill>
                  <a:srgbClr val="3333FF"/>
                </a:solidFill>
              </a:rPr>
              <a:t>Form 1:</a:t>
            </a:r>
            <a:r>
              <a:rPr lang="en-US" altLang="zh-CN" sz="2679">
                <a:solidFill>
                  <a:srgbClr val="FF3300"/>
                </a:solidFill>
              </a:rPr>
              <a:t>	#include </a:t>
            </a:r>
            <a:r>
              <a:rPr lang="en-US" altLang="zh-CN" sz="2679">
                <a:solidFill>
                  <a:srgbClr val="3366FF"/>
                </a:solidFill>
              </a:rPr>
              <a:t>&lt;filename&gt;</a:t>
            </a:r>
          </a:p>
          <a:p>
            <a:pPr>
              <a:spcBef>
                <a:spcPct val="50000"/>
              </a:spcBef>
            </a:pPr>
            <a:r>
              <a:rPr lang="en-US" altLang="zh-CN" sz="2679">
                <a:solidFill>
                  <a:srgbClr val="3333FF"/>
                </a:solidFill>
              </a:rPr>
              <a:t>Form 2:</a:t>
            </a:r>
            <a:r>
              <a:rPr lang="en-US" altLang="zh-CN" sz="2679">
                <a:solidFill>
                  <a:srgbClr val="FF3300"/>
                </a:solidFill>
              </a:rPr>
              <a:t>	#include </a:t>
            </a:r>
            <a:r>
              <a:rPr lang="en-US" altLang="zh-CN" sz="2679">
                <a:solidFill>
                  <a:srgbClr val="3366FF"/>
                </a:solidFill>
              </a:rPr>
              <a:t>”filename”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80790" y="4104271"/>
            <a:ext cx="7260935" cy="2411702"/>
            <a:chOff x="567" y="2656"/>
            <a:chExt cx="4574" cy="1520"/>
          </a:xfrm>
        </p:grpSpPr>
        <p:sp>
          <p:nvSpPr>
            <p:cNvPr id="120839" name="Rectangle 6"/>
            <p:cNvSpPr>
              <a:spLocks noChangeArrowheads="1"/>
            </p:cNvSpPr>
            <p:nvPr/>
          </p:nvSpPr>
          <p:spPr bwMode="auto">
            <a:xfrm>
              <a:off x="567" y="2656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20840" name="Rectangle 7"/>
            <p:cNvSpPr>
              <a:spLocks noChangeArrowheads="1"/>
            </p:cNvSpPr>
            <p:nvPr/>
          </p:nvSpPr>
          <p:spPr bwMode="auto">
            <a:xfrm>
              <a:off x="945" y="3200"/>
              <a:ext cx="544" cy="5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20841" name="Text Box 8"/>
            <p:cNvSpPr txBox="1">
              <a:spLocks noChangeArrowheads="1"/>
            </p:cNvSpPr>
            <p:nvPr/>
          </p:nvSpPr>
          <p:spPr bwMode="auto">
            <a:xfrm>
              <a:off x="642" y="2867"/>
              <a:ext cx="129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62" tIns="43631" rIns="87262" bIns="43631" anchor="ctr">
              <a:spAutoFit/>
            </a:bodyPr>
            <a:lstStyle>
              <a:lvl1pPr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kumimoji="1" lang="en-US" altLang="zh-CN" sz="1913"/>
                <a:t>#include  “file2.c”</a:t>
              </a:r>
            </a:p>
          </p:txBody>
        </p:sp>
        <p:sp>
          <p:nvSpPr>
            <p:cNvPr id="120842" name="Text Box 9"/>
            <p:cNvSpPr txBox="1">
              <a:spLocks noChangeArrowheads="1"/>
            </p:cNvSpPr>
            <p:nvPr/>
          </p:nvSpPr>
          <p:spPr bwMode="auto">
            <a:xfrm>
              <a:off x="951" y="3935"/>
              <a:ext cx="50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62" tIns="43631" rIns="87262" bIns="43631" anchor="ctr">
              <a:spAutoFit/>
            </a:bodyPr>
            <a:lstStyle>
              <a:lvl1pPr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kumimoji="1" lang="en-US" altLang="zh-CN" sz="1913"/>
                <a:t>file1.c</a:t>
              </a:r>
            </a:p>
          </p:txBody>
        </p:sp>
        <p:sp>
          <p:nvSpPr>
            <p:cNvPr id="120843" name="Text Box 10"/>
            <p:cNvSpPr txBox="1">
              <a:spLocks noChangeArrowheads="1"/>
            </p:cNvSpPr>
            <p:nvPr/>
          </p:nvSpPr>
          <p:spPr bwMode="auto">
            <a:xfrm>
              <a:off x="2602" y="3698"/>
              <a:ext cx="50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62" tIns="43631" rIns="87262" bIns="43631" anchor="ctr">
              <a:spAutoFit/>
            </a:bodyPr>
            <a:lstStyle>
              <a:lvl1pPr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kumimoji="1" lang="en-US" altLang="zh-CN" sz="1913"/>
                <a:t>file2.c</a:t>
              </a:r>
            </a:p>
          </p:txBody>
        </p:sp>
        <p:sp>
          <p:nvSpPr>
            <p:cNvPr id="120844" name="Text Box 11"/>
            <p:cNvSpPr txBox="1">
              <a:spLocks noChangeArrowheads="1"/>
            </p:cNvSpPr>
            <p:nvPr/>
          </p:nvSpPr>
          <p:spPr bwMode="auto">
            <a:xfrm>
              <a:off x="4325" y="3935"/>
              <a:ext cx="50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62" tIns="43631" rIns="87262" bIns="43631" anchor="ctr">
              <a:spAutoFit/>
            </a:bodyPr>
            <a:lstStyle>
              <a:lvl1pPr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kumimoji="1" lang="en-US" altLang="zh-CN" sz="1913"/>
                <a:t>file1.c</a:t>
              </a:r>
            </a:p>
          </p:txBody>
        </p:sp>
        <p:sp>
          <p:nvSpPr>
            <p:cNvPr id="120845" name="Text Box 12"/>
            <p:cNvSpPr txBox="1">
              <a:spLocks noChangeArrowheads="1"/>
            </p:cNvSpPr>
            <p:nvPr/>
          </p:nvSpPr>
          <p:spPr bwMode="auto">
            <a:xfrm>
              <a:off x="4265" y="2860"/>
              <a:ext cx="50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62" tIns="43631" rIns="87262" bIns="43631" anchor="ctr">
              <a:spAutoFit/>
            </a:bodyPr>
            <a:lstStyle>
              <a:lvl1pPr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kumimoji="1" lang="en-US" altLang="zh-CN" sz="1913"/>
                <a:t>file2.c</a:t>
              </a:r>
            </a:p>
          </p:txBody>
        </p:sp>
        <p:sp>
          <p:nvSpPr>
            <p:cNvPr id="120846" name="Text Box 13"/>
            <p:cNvSpPr txBox="1">
              <a:spLocks noChangeArrowheads="1"/>
            </p:cNvSpPr>
            <p:nvPr/>
          </p:nvSpPr>
          <p:spPr bwMode="auto">
            <a:xfrm>
              <a:off x="1097" y="3370"/>
              <a:ext cx="22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62" tIns="43631" rIns="87262" bIns="43631" anchor="ctr">
              <a:spAutoFit/>
            </a:bodyPr>
            <a:lstStyle>
              <a:lvl1pPr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kumimoji="1" lang="en-US" altLang="zh-CN" sz="1913"/>
                <a:t>A</a:t>
              </a:r>
            </a:p>
          </p:txBody>
        </p:sp>
        <p:sp>
          <p:nvSpPr>
            <p:cNvPr id="120847" name="Text Box 14"/>
            <p:cNvSpPr txBox="1">
              <a:spLocks noChangeArrowheads="1"/>
            </p:cNvSpPr>
            <p:nvPr/>
          </p:nvSpPr>
          <p:spPr bwMode="auto">
            <a:xfrm>
              <a:off x="3502" y="3765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62" tIns="43631" rIns="87262" bIns="43631" anchor="ctr">
              <a:spAutoFit/>
            </a:bodyPr>
            <a:lstStyle>
              <a:lvl1pPr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kumimoji="1" lang="zh-CN" altLang="en-US" sz="1913"/>
            </a:p>
          </p:txBody>
        </p:sp>
        <p:sp>
          <p:nvSpPr>
            <p:cNvPr id="120848" name="Text Box 15"/>
            <p:cNvSpPr txBox="1">
              <a:spLocks noChangeArrowheads="1"/>
            </p:cNvSpPr>
            <p:nvPr/>
          </p:nvSpPr>
          <p:spPr bwMode="auto">
            <a:xfrm>
              <a:off x="2709" y="3054"/>
              <a:ext cx="21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62" tIns="43631" rIns="87262" bIns="43631" anchor="ctr">
              <a:spAutoFit/>
            </a:bodyPr>
            <a:lstStyle>
              <a:lvl1pPr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kumimoji="1" lang="en-US" altLang="zh-CN" sz="1913"/>
                <a:t>B</a:t>
              </a:r>
            </a:p>
          </p:txBody>
        </p:sp>
        <p:sp>
          <p:nvSpPr>
            <p:cNvPr id="120849" name="AutoShape 16"/>
            <p:cNvSpPr>
              <a:spLocks noChangeArrowheads="1"/>
            </p:cNvSpPr>
            <p:nvPr/>
          </p:nvSpPr>
          <p:spPr bwMode="auto">
            <a:xfrm>
              <a:off x="1878" y="2833"/>
              <a:ext cx="533" cy="222"/>
            </a:xfrm>
            <a:prstGeom prst="leftArrow">
              <a:avLst>
                <a:gd name="adj1" fmla="val 50000"/>
                <a:gd name="adj2" fmla="val 6002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20850" name="Rectangle 17"/>
            <p:cNvSpPr>
              <a:spLocks noChangeArrowheads="1"/>
            </p:cNvSpPr>
            <p:nvPr/>
          </p:nvSpPr>
          <p:spPr bwMode="auto">
            <a:xfrm>
              <a:off x="2467" y="2733"/>
              <a:ext cx="733" cy="9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20851" name="Rectangle 18"/>
            <p:cNvSpPr>
              <a:spLocks noChangeArrowheads="1"/>
            </p:cNvSpPr>
            <p:nvPr/>
          </p:nvSpPr>
          <p:spPr bwMode="auto">
            <a:xfrm>
              <a:off x="3841" y="2656"/>
              <a:ext cx="1300" cy="1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20852" name="Rectangle 19"/>
            <p:cNvSpPr>
              <a:spLocks noChangeArrowheads="1"/>
            </p:cNvSpPr>
            <p:nvPr/>
          </p:nvSpPr>
          <p:spPr bwMode="auto">
            <a:xfrm>
              <a:off x="4219" y="3240"/>
              <a:ext cx="544" cy="5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20853" name="Text Box 20"/>
            <p:cNvSpPr txBox="1">
              <a:spLocks noChangeArrowheads="1"/>
            </p:cNvSpPr>
            <p:nvPr/>
          </p:nvSpPr>
          <p:spPr bwMode="auto">
            <a:xfrm>
              <a:off x="4370" y="3410"/>
              <a:ext cx="22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62" tIns="43631" rIns="87262" bIns="43631" anchor="ctr">
              <a:spAutoFit/>
            </a:bodyPr>
            <a:lstStyle>
              <a:lvl1pPr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684213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kumimoji="1" lang="en-US" altLang="zh-CN" sz="1913"/>
                <a:t>A</a:t>
              </a:r>
            </a:p>
          </p:txBody>
        </p:sp>
        <p:sp>
          <p:nvSpPr>
            <p:cNvPr id="120854" name="Rectangle 21"/>
            <p:cNvSpPr>
              <a:spLocks noChangeArrowheads="1"/>
            </p:cNvSpPr>
            <p:nvPr/>
          </p:nvSpPr>
          <p:spPr bwMode="auto">
            <a:xfrm>
              <a:off x="4089" y="2811"/>
              <a:ext cx="823" cy="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</p:grpSp>
    </p:spTree>
    <p:extLst>
      <p:ext uri="{BB962C8B-B14F-4D97-AF65-F5344CB8AC3E}">
        <p14:creationId xmlns:p14="http://schemas.microsoft.com/office/powerpoint/2010/main" val="915020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A3DAFD-4207-43F3-97E7-B510A672BDFA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124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22883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97647" y="2933937"/>
            <a:ext cx="8540609" cy="2019063"/>
          </a:xfrm>
        </p:spPr>
        <p:txBody>
          <a:bodyPr/>
          <a:lstStyle/>
          <a:p>
            <a:r>
              <a:rPr lang="en-US" altLang="zh-CN" i="1" dirty="0" smtClean="0">
                <a:solidFill>
                  <a:srgbClr val="FF3300"/>
                </a:solidFill>
              </a:rPr>
              <a:t>replacement-list</a:t>
            </a:r>
            <a:r>
              <a:rPr lang="en-US" altLang="zh-CN" dirty="0" smtClean="0"/>
              <a:t> is any sequence of </a:t>
            </a:r>
            <a:r>
              <a:rPr lang="en-US" altLang="zh-CN" dirty="0" smtClean="0">
                <a:solidFill>
                  <a:srgbClr val="3333FF"/>
                </a:solidFill>
              </a:rPr>
              <a:t>C</a:t>
            </a:r>
            <a:r>
              <a:rPr lang="en-US" altLang="zh-CN" dirty="0" smtClean="0"/>
              <a:t> tokens; it may include identifiers, keywords, numbers, character constants, string literals, operators, and punctuation.</a:t>
            </a:r>
          </a:p>
          <a:p>
            <a:r>
              <a:rPr lang="en-US" altLang="zh-CN" dirty="0" smtClean="0"/>
              <a:t>#define PI 3.1415926</a:t>
            </a:r>
          </a:p>
        </p:txBody>
      </p:sp>
      <p:sp>
        <p:nvSpPr>
          <p:cNvPr id="122884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  <a:noFill/>
        </p:spPr>
        <p:txBody>
          <a:bodyPr/>
          <a:lstStyle/>
          <a:p>
            <a:r>
              <a:rPr lang="en-US" altLang="zh-CN" smtClean="0"/>
              <a:t>#define: Symbolic Constants</a:t>
            </a:r>
          </a:p>
        </p:txBody>
      </p:sp>
      <p:sp>
        <p:nvSpPr>
          <p:cNvPr id="122885" name="Text Box 4"/>
          <p:cNvSpPr txBox="1">
            <a:spLocks noChangeArrowheads="1"/>
          </p:cNvSpPr>
          <p:nvPr/>
        </p:nvSpPr>
        <p:spPr bwMode="auto">
          <a:xfrm>
            <a:off x="1465955" y="1449758"/>
            <a:ext cx="6076428" cy="1118846"/>
          </a:xfrm>
          <a:prstGeom prst="rect">
            <a:avLst/>
          </a:prstGeom>
          <a:solidFill>
            <a:srgbClr val="C0C0C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2" tIns="43631" rIns="87262" bIns="43631">
            <a:spAutoFit/>
          </a:bodyPr>
          <a:lstStyle>
            <a:lvl1pPr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79">
                <a:solidFill>
                  <a:srgbClr val="3333FF"/>
                </a:solidFill>
              </a:rPr>
              <a:t>General Form:</a:t>
            </a:r>
          </a:p>
          <a:p>
            <a:pPr>
              <a:spcBef>
                <a:spcPct val="50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	#define </a:t>
            </a:r>
            <a:r>
              <a:rPr lang="en-US" altLang="zh-CN" sz="2679">
                <a:solidFill>
                  <a:srgbClr val="3366FF"/>
                </a:solidFill>
              </a:rPr>
              <a:t>identifier</a:t>
            </a:r>
            <a:r>
              <a:rPr lang="en-US" altLang="zh-CN" sz="2679">
                <a:solidFill>
                  <a:srgbClr val="FF3300"/>
                </a:solidFill>
              </a:rPr>
              <a:t> </a:t>
            </a:r>
            <a:r>
              <a:rPr lang="en-US" altLang="zh-CN" sz="2679" i="1">
                <a:solidFill>
                  <a:srgbClr val="FF3300"/>
                </a:solidFill>
              </a:rPr>
              <a:t>replacement-list</a:t>
            </a:r>
          </a:p>
        </p:txBody>
      </p:sp>
    </p:spTree>
    <p:extLst>
      <p:ext uri="{BB962C8B-B14F-4D97-AF65-F5344CB8AC3E}">
        <p14:creationId xmlns:p14="http://schemas.microsoft.com/office/powerpoint/2010/main" val="2588630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D035B7-C455-4526-B761-8B471128454B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125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23907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#define: Symbolic Constants</a:t>
            </a:r>
          </a:p>
        </p:txBody>
      </p:sp>
      <p:sp>
        <p:nvSpPr>
          <p:cNvPr id="123908" name="Text Box 3"/>
          <p:cNvSpPr txBox="1">
            <a:spLocks noChangeArrowheads="1"/>
          </p:cNvSpPr>
          <p:nvPr/>
        </p:nvSpPr>
        <p:spPr bwMode="auto">
          <a:xfrm>
            <a:off x="1465955" y="1449758"/>
            <a:ext cx="6076428" cy="111884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2" tIns="43631" rIns="87262" bIns="43631">
            <a:spAutoFit/>
          </a:bodyPr>
          <a:lstStyle>
            <a:lvl1pPr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79">
                <a:solidFill>
                  <a:srgbClr val="3333FF"/>
                </a:solidFill>
              </a:rPr>
              <a:t>General Form:</a:t>
            </a:r>
          </a:p>
          <a:p>
            <a:pPr>
              <a:spcBef>
                <a:spcPct val="50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	#define </a:t>
            </a:r>
            <a:r>
              <a:rPr lang="en-US" altLang="zh-CN" sz="2679">
                <a:solidFill>
                  <a:srgbClr val="3366FF"/>
                </a:solidFill>
              </a:rPr>
              <a:t>identifier</a:t>
            </a:r>
            <a:r>
              <a:rPr lang="en-US" altLang="zh-CN" sz="2679">
                <a:solidFill>
                  <a:srgbClr val="FF3300"/>
                </a:solidFill>
              </a:rPr>
              <a:t> </a:t>
            </a:r>
            <a:r>
              <a:rPr lang="en-US" altLang="zh-CN" sz="2679" i="1">
                <a:solidFill>
                  <a:srgbClr val="FF3300"/>
                </a:solidFill>
              </a:rPr>
              <a:t>replacement-list</a:t>
            </a:r>
          </a:p>
        </p:txBody>
      </p:sp>
      <p:sp>
        <p:nvSpPr>
          <p:cNvPr id="496644" name="Text Box 4" descr="90%"/>
          <p:cNvSpPr txBox="1">
            <a:spLocks noChangeArrowheads="1"/>
          </p:cNvSpPr>
          <p:nvPr/>
        </p:nvSpPr>
        <p:spPr bwMode="auto">
          <a:xfrm>
            <a:off x="522398" y="2968358"/>
            <a:ext cx="8050608" cy="1318440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913" dirty="0">
                <a:solidFill>
                  <a:srgbClr val="000000"/>
                </a:solidFill>
                <a:latin typeface="Georgia" panose="02040502050405020303" pitchFamily="18" charset="0"/>
              </a:rPr>
              <a:t>       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#define    YES   	1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     #define     NO     	0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     #define     PI      	3.1415926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     #define     OUT     	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(“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Hello,World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”);</a:t>
            </a:r>
          </a:p>
        </p:txBody>
      </p:sp>
      <p:sp>
        <p:nvSpPr>
          <p:cNvPr id="496645" name="Freeform 5"/>
          <p:cNvSpPr>
            <a:spLocks/>
          </p:cNvSpPr>
          <p:nvPr/>
        </p:nvSpPr>
        <p:spPr bwMode="auto">
          <a:xfrm>
            <a:off x="6282957" y="3069598"/>
            <a:ext cx="1123764" cy="1071120"/>
          </a:xfrm>
          <a:custGeom>
            <a:avLst/>
            <a:gdLst>
              <a:gd name="T0" fmla="*/ 0 w 709"/>
              <a:gd name="T1" fmla="*/ 388169 h 675"/>
              <a:gd name="T2" fmla="*/ 282089 w 709"/>
              <a:gd name="T3" fmla="*/ 775093 h 675"/>
              <a:gd name="T4" fmla="*/ 881062 w 709"/>
              <a:gd name="T5" fmla="*/ 0 h 675"/>
              <a:gd name="T6" fmla="*/ 0 60000 65536"/>
              <a:gd name="T7" fmla="*/ 0 60000 65536"/>
              <a:gd name="T8" fmla="*/ 0 60000 65536"/>
              <a:gd name="T9" fmla="*/ 0 w 709"/>
              <a:gd name="T10" fmla="*/ 0 h 675"/>
              <a:gd name="T11" fmla="*/ 709 w 709"/>
              <a:gd name="T12" fmla="*/ 675 h 6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9" h="675">
                <a:moveTo>
                  <a:pt x="0" y="312"/>
                </a:moveTo>
                <a:cubicBezTo>
                  <a:pt x="54" y="493"/>
                  <a:pt x="109" y="675"/>
                  <a:pt x="227" y="623"/>
                </a:cubicBezTo>
                <a:cubicBezTo>
                  <a:pt x="345" y="571"/>
                  <a:pt x="633" y="109"/>
                  <a:pt x="709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96646" name="Text Box 6" descr="90%"/>
          <p:cNvSpPr txBox="1">
            <a:spLocks noChangeArrowheads="1"/>
          </p:cNvSpPr>
          <p:nvPr/>
        </p:nvSpPr>
        <p:spPr bwMode="auto">
          <a:xfrm>
            <a:off x="1692734" y="5126796"/>
            <a:ext cx="6102749" cy="1009317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913" dirty="0">
                <a:solidFill>
                  <a:srgbClr val="000000"/>
                </a:solidFill>
                <a:latin typeface="Georgia" panose="02040502050405020303" pitchFamily="18" charset="0"/>
              </a:rPr>
              <a:t>       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#define    N </a:t>
            </a:r>
            <a:r>
              <a:rPr lang="en-US" altLang="zh-CN" sz="1913" dirty="0">
                <a:solidFill>
                  <a:srgbClr val="FF0000"/>
                </a:solidFill>
                <a:latin typeface="Georgia" panose="02040502050405020303" pitchFamily="18" charset="0"/>
              </a:rPr>
              <a:t>=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100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     #define    N 100</a:t>
            </a:r>
            <a:r>
              <a:rPr lang="en-US" altLang="zh-CN" sz="1913" dirty="0">
                <a:solidFill>
                  <a:srgbClr val="FF0000"/>
                </a:solidFill>
                <a:latin typeface="Georgia" panose="02040502050405020303" pitchFamily="18" charset="0"/>
              </a:rPr>
              <a:t>; 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  	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     #define     PI      	3.1415926</a:t>
            </a:r>
            <a:r>
              <a:rPr lang="en-US" altLang="zh-CN" sz="1913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9306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 animBg="1" autoUpdateAnimBg="0"/>
      <p:bldP spid="496645" grpId="0" animBg="1"/>
      <p:bldP spid="496646" grpId="0" animBg="1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87CD89-7CB2-457F-A250-8861E3A8FE8B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126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24931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97647" y="1295400"/>
            <a:ext cx="8540609" cy="2038975"/>
          </a:xfrm>
        </p:spPr>
        <p:txBody>
          <a:bodyPr/>
          <a:lstStyle/>
          <a:p>
            <a:r>
              <a:rPr lang="en-US" altLang="zh-CN" dirty="0" smtClean="0"/>
              <a:t>To distinguish from variables, macro identifier usually uses uppercases </a:t>
            </a:r>
          </a:p>
          <a:p>
            <a:r>
              <a:rPr lang="en-US" altLang="zh-CN" dirty="0" smtClean="0"/>
              <a:t>Its scope can refer to variables definition.</a:t>
            </a:r>
          </a:p>
          <a:p>
            <a:r>
              <a:rPr lang="en-US" altLang="zh-CN" dirty="0" smtClean="0"/>
              <a:t>Use </a:t>
            </a:r>
            <a:r>
              <a:rPr lang="en-US" altLang="zh-CN" i="1" dirty="0" smtClean="0">
                <a:solidFill>
                  <a:srgbClr val="FF3300"/>
                </a:solidFill>
              </a:rPr>
              <a:t>#</a:t>
            </a:r>
            <a:r>
              <a:rPr lang="en-US" altLang="zh-CN" i="1" dirty="0" err="1" smtClean="0">
                <a:solidFill>
                  <a:srgbClr val="FF3300"/>
                </a:solidFill>
              </a:rPr>
              <a:t>undef</a:t>
            </a:r>
            <a:r>
              <a:rPr lang="en-US" altLang="zh-CN" dirty="0" smtClean="0"/>
              <a:t> to terminate the scope of macro definition.</a:t>
            </a:r>
          </a:p>
        </p:txBody>
      </p:sp>
      <p:sp>
        <p:nvSpPr>
          <p:cNvPr id="12493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01697" y="522399"/>
            <a:ext cx="8540609" cy="696531"/>
          </a:xfrm>
          <a:noFill/>
        </p:spPr>
        <p:txBody>
          <a:bodyPr/>
          <a:lstStyle/>
          <a:p>
            <a:r>
              <a:rPr lang="en-US" altLang="zh-CN" dirty="0" smtClean="0"/>
              <a:t>#define: Symbolic Constants</a:t>
            </a:r>
          </a:p>
        </p:txBody>
      </p:sp>
      <p:grpSp>
        <p:nvGrpSpPr>
          <p:cNvPr id="124933" name="Group 4"/>
          <p:cNvGrpSpPr>
            <a:grpSpLocks/>
          </p:cNvGrpSpPr>
          <p:nvPr/>
        </p:nvGrpSpPr>
        <p:grpSpPr bwMode="auto">
          <a:xfrm>
            <a:off x="3672988" y="3608195"/>
            <a:ext cx="5323202" cy="3173283"/>
            <a:chOff x="2313" y="2274"/>
            <a:chExt cx="3354" cy="1996"/>
          </a:xfrm>
        </p:grpSpPr>
        <p:sp>
          <p:nvSpPr>
            <p:cNvPr id="124934" name="Text Box 5" descr="90%"/>
            <p:cNvSpPr txBox="1">
              <a:spLocks noChangeArrowheads="1"/>
            </p:cNvSpPr>
            <p:nvPr/>
          </p:nvSpPr>
          <p:spPr bwMode="auto">
            <a:xfrm>
              <a:off x="2313" y="2274"/>
              <a:ext cx="1761" cy="1996"/>
            </a:xfrm>
            <a:prstGeom prst="rect">
              <a:avLst/>
            </a:prstGeom>
            <a:pattFill prst="pct90">
              <a:fgClr>
                <a:srgbClr val="FEF4CE"/>
              </a:fgClr>
              <a:bgClr>
                <a:srgbClr val="66CCFF"/>
              </a:bgClr>
            </a:pattFill>
            <a:ln w="9525" cap="rnd" algn="ctr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5763" tIns="47880" rIns="95763" bIns="47880">
              <a:spAutoFit/>
            </a:bodyPr>
            <a:lstStyle>
              <a:lvl1pPr defTabSz="903288">
                <a:spcBef>
                  <a:spcPct val="20000"/>
                </a:spcBef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903288">
                <a:spcBef>
                  <a:spcPct val="20000"/>
                </a:spcBef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903288">
                <a:spcBef>
                  <a:spcPct val="20000"/>
                </a:spcBef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903288">
                <a:spcBef>
                  <a:spcPct val="20000"/>
                </a:spcBef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903288">
                <a:spcBef>
                  <a:spcPct val="20000"/>
                </a:spcBef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903288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903288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903288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903288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1913" dirty="0">
                  <a:solidFill>
                    <a:srgbClr val="000000"/>
                  </a:solidFill>
                  <a:latin typeface="Georgia" panose="02040502050405020303" pitchFamily="18" charset="0"/>
                </a:rPr>
                <a:t>     </a:t>
              </a:r>
              <a:r>
                <a:rPr lang="en-US" altLang="zh-CN" sz="1913" dirty="0">
                  <a:solidFill>
                    <a:srgbClr val="000000"/>
                  </a:solidFill>
                  <a:latin typeface="Georgia" panose="02040502050405020303" pitchFamily="18" charset="0"/>
                </a:rPr>
                <a:t>#define    YES       1</a:t>
              </a:r>
            </a:p>
            <a:p>
              <a:pPr>
                <a:spcBef>
                  <a:spcPct val="5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913" dirty="0">
                  <a:solidFill>
                    <a:srgbClr val="000000"/>
                  </a:solidFill>
                  <a:latin typeface="Georgia" panose="02040502050405020303" pitchFamily="18" charset="0"/>
                </a:rPr>
                <a:t>      main(){</a:t>
              </a:r>
            </a:p>
            <a:p>
              <a:pPr>
                <a:spcBef>
                  <a:spcPct val="5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913" dirty="0">
                  <a:solidFill>
                    <a:srgbClr val="000000"/>
                  </a:solidFill>
                  <a:latin typeface="Georgia" panose="02040502050405020303" pitchFamily="18" charset="0"/>
                </a:rPr>
                <a:t>	 ……..</a:t>
              </a:r>
            </a:p>
            <a:p>
              <a:pPr>
                <a:spcBef>
                  <a:spcPct val="5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913" dirty="0">
                  <a:solidFill>
                    <a:srgbClr val="000000"/>
                  </a:solidFill>
                  <a:latin typeface="Georgia" panose="02040502050405020303" pitchFamily="18" charset="0"/>
                </a:rPr>
                <a:t>      }</a:t>
              </a:r>
            </a:p>
            <a:p>
              <a:pPr>
                <a:spcBef>
                  <a:spcPct val="5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913" dirty="0">
                  <a:solidFill>
                    <a:srgbClr val="000000"/>
                  </a:solidFill>
                  <a:latin typeface="Georgia" panose="02040502050405020303" pitchFamily="18" charset="0"/>
                </a:rPr>
                <a:t>      #</a:t>
              </a:r>
              <a:r>
                <a:rPr lang="en-US" altLang="zh-CN" sz="1913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undef</a:t>
              </a:r>
              <a:r>
                <a:rPr lang="en-US" altLang="zh-CN" sz="1913" dirty="0">
                  <a:solidFill>
                    <a:srgbClr val="000000"/>
                  </a:solidFill>
                  <a:latin typeface="Georgia" panose="02040502050405020303" pitchFamily="18" charset="0"/>
                </a:rPr>
                <a:t>   YES</a:t>
              </a:r>
            </a:p>
            <a:p>
              <a:pPr>
                <a:spcBef>
                  <a:spcPct val="5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913" dirty="0">
                  <a:solidFill>
                    <a:srgbClr val="000000"/>
                  </a:solidFill>
                  <a:latin typeface="Georgia" panose="02040502050405020303" pitchFamily="18" charset="0"/>
                </a:rPr>
                <a:t>      #define    YES    0</a:t>
              </a:r>
            </a:p>
            <a:p>
              <a:pPr>
                <a:spcBef>
                  <a:spcPct val="5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913" dirty="0">
                  <a:solidFill>
                    <a:srgbClr val="000000"/>
                  </a:solidFill>
                  <a:latin typeface="Georgia" panose="02040502050405020303" pitchFamily="18" charset="0"/>
                </a:rPr>
                <a:t>      max(){</a:t>
              </a:r>
            </a:p>
            <a:p>
              <a:pPr>
                <a:spcBef>
                  <a:spcPct val="5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913" dirty="0">
                  <a:solidFill>
                    <a:srgbClr val="000000"/>
                  </a:solidFill>
                  <a:latin typeface="Georgia" panose="02040502050405020303" pitchFamily="18" charset="0"/>
                </a:rPr>
                <a:t>	……..</a:t>
              </a:r>
            </a:p>
            <a:p>
              <a:pPr>
                <a:spcBef>
                  <a:spcPct val="5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913" dirty="0">
                  <a:solidFill>
                    <a:srgbClr val="000000"/>
                  </a:solidFill>
                  <a:latin typeface="Georgia" panose="02040502050405020303" pitchFamily="18" charset="0"/>
                </a:rPr>
                <a:t>      }</a:t>
              </a:r>
            </a:p>
            <a:p>
              <a:pPr>
                <a:spcBef>
                  <a:spcPct val="5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 sz="1913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24935" name="Text Box 6" descr="90%"/>
            <p:cNvSpPr txBox="1">
              <a:spLocks noChangeArrowheads="1"/>
            </p:cNvSpPr>
            <p:nvPr/>
          </p:nvSpPr>
          <p:spPr bwMode="auto">
            <a:xfrm>
              <a:off x="4470" y="2353"/>
              <a:ext cx="1115" cy="431"/>
            </a:xfrm>
            <a:prstGeom prst="rect">
              <a:avLst/>
            </a:prstGeom>
            <a:pattFill prst="pct90">
              <a:fgClr>
                <a:srgbClr val="FEF4CE"/>
              </a:fgClr>
              <a:bgClr>
                <a:srgbClr val="66CCFF"/>
              </a:bgClr>
            </a:pattFill>
            <a:ln w="9525" cap="rnd" algn="ctr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5763" tIns="47880" rIns="95763" bIns="47880">
              <a:spAutoFit/>
            </a:bodyPr>
            <a:lstStyle>
              <a:lvl1pPr defTabSz="903288">
                <a:spcBef>
                  <a:spcPct val="20000"/>
                </a:spcBef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903288">
                <a:spcBef>
                  <a:spcPct val="20000"/>
                </a:spcBef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903288">
                <a:spcBef>
                  <a:spcPct val="20000"/>
                </a:spcBef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903288">
                <a:spcBef>
                  <a:spcPct val="20000"/>
                </a:spcBef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903288">
                <a:spcBef>
                  <a:spcPct val="20000"/>
                </a:spcBef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903288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903288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903288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903288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913" dirty="0">
                  <a:solidFill>
                    <a:srgbClr val="000000"/>
                  </a:solidFill>
                  <a:latin typeface="Georgia" panose="02040502050405020303" pitchFamily="18" charset="0"/>
                </a:rPr>
                <a:t>Old scope YES</a:t>
              </a:r>
            </a:p>
          </p:txBody>
        </p:sp>
        <p:sp>
          <p:nvSpPr>
            <p:cNvPr id="124936" name="Text Box 7" descr="90%"/>
            <p:cNvSpPr txBox="1">
              <a:spLocks noChangeArrowheads="1"/>
            </p:cNvSpPr>
            <p:nvPr/>
          </p:nvSpPr>
          <p:spPr bwMode="auto">
            <a:xfrm>
              <a:off x="4498" y="3264"/>
              <a:ext cx="1169" cy="431"/>
            </a:xfrm>
            <a:prstGeom prst="rect">
              <a:avLst/>
            </a:prstGeom>
            <a:pattFill prst="pct90">
              <a:fgClr>
                <a:srgbClr val="FEF4CE"/>
              </a:fgClr>
              <a:bgClr>
                <a:srgbClr val="66CCFF"/>
              </a:bgClr>
            </a:pattFill>
            <a:ln w="9525" cap="rnd" algn="ctr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lIns="95763" tIns="47880" rIns="95763" bIns="47880">
              <a:spAutoFit/>
            </a:bodyPr>
            <a:lstStyle>
              <a:lvl1pPr defTabSz="903288">
                <a:spcBef>
                  <a:spcPct val="20000"/>
                </a:spcBef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defTabSz="903288">
                <a:spcBef>
                  <a:spcPct val="20000"/>
                </a:spcBef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defTabSz="903288">
                <a:spcBef>
                  <a:spcPct val="20000"/>
                </a:spcBef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defTabSz="903288">
                <a:spcBef>
                  <a:spcPct val="20000"/>
                </a:spcBef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defTabSz="903288">
                <a:spcBef>
                  <a:spcPct val="20000"/>
                </a:spcBef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defTabSz="903288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defTabSz="903288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defTabSz="903288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defTabSz="903288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446088" algn="l"/>
                </a:tabLs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913">
                  <a:solidFill>
                    <a:srgbClr val="000000"/>
                  </a:solidFill>
                  <a:latin typeface="Georgia" panose="02040502050405020303" pitchFamily="18" charset="0"/>
                </a:rPr>
                <a:t>New scope YES</a:t>
              </a:r>
            </a:p>
          </p:txBody>
        </p:sp>
        <p:sp>
          <p:nvSpPr>
            <p:cNvPr id="124937" name="AutoShape 8" descr="90%"/>
            <p:cNvSpPr>
              <a:spLocks/>
            </p:cNvSpPr>
            <p:nvPr/>
          </p:nvSpPr>
          <p:spPr bwMode="auto">
            <a:xfrm>
              <a:off x="4295" y="2417"/>
              <a:ext cx="144" cy="284"/>
            </a:xfrm>
            <a:prstGeom prst="rightBrace">
              <a:avLst>
                <a:gd name="adj1" fmla="val 47222"/>
                <a:gd name="adj2" fmla="val 51472"/>
              </a:avLst>
            </a:prstGeom>
            <a:pattFill prst="pct90">
              <a:fgClr>
                <a:srgbClr val="FEF4CE"/>
              </a:fgClr>
              <a:bgClr>
                <a:srgbClr val="66CCFF"/>
              </a:bgClr>
            </a:pattFill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lIns="95763" tIns="47880" rIns="95763" bIns="47880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24938" name="AutoShape 9" descr="90%"/>
            <p:cNvSpPr>
              <a:spLocks/>
            </p:cNvSpPr>
            <p:nvPr/>
          </p:nvSpPr>
          <p:spPr bwMode="auto">
            <a:xfrm>
              <a:off x="4297" y="3328"/>
              <a:ext cx="144" cy="284"/>
            </a:xfrm>
            <a:prstGeom prst="rightBrace">
              <a:avLst>
                <a:gd name="adj1" fmla="val 47222"/>
                <a:gd name="adj2" fmla="val 51472"/>
              </a:avLst>
            </a:prstGeom>
            <a:pattFill prst="pct90">
              <a:fgClr>
                <a:srgbClr val="FEF4CE"/>
              </a:fgClr>
              <a:bgClr>
                <a:srgbClr val="66CCFF"/>
              </a:bgClr>
            </a:pattFill>
            <a:ln w="952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lIns="95763" tIns="47880" rIns="95763" bIns="47880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</p:grpSp>
    </p:spTree>
    <p:extLst>
      <p:ext uri="{BB962C8B-B14F-4D97-AF65-F5344CB8AC3E}">
        <p14:creationId xmlns:p14="http://schemas.microsoft.com/office/powerpoint/2010/main" val="950244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741393-E3B3-4348-A22D-0090C5E2A35B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127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25955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97647" y="1672486"/>
            <a:ext cx="8540609" cy="1597568"/>
          </a:xfrm>
        </p:spPr>
        <p:txBody>
          <a:bodyPr/>
          <a:lstStyle/>
          <a:p>
            <a:r>
              <a:rPr lang="en-US" altLang="zh-CN" dirty="0" smtClean="0"/>
              <a:t>It makes programs easier to read. </a:t>
            </a:r>
          </a:p>
          <a:p>
            <a:r>
              <a:rPr lang="en-US" altLang="zh-CN" dirty="0" smtClean="0"/>
              <a:t>It makes programs easier to modify.</a:t>
            </a:r>
          </a:p>
          <a:p>
            <a:r>
              <a:rPr lang="en-US" altLang="zh-CN" dirty="0" smtClean="0"/>
              <a:t>It helps avoid inconsistencies and typographical errors.</a:t>
            </a:r>
          </a:p>
        </p:txBody>
      </p:sp>
      <p:sp>
        <p:nvSpPr>
          <p:cNvPr id="12595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01697" y="522399"/>
            <a:ext cx="8540609" cy="696531"/>
          </a:xfrm>
          <a:noFill/>
        </p:spPr>
        <p:txBody>
          <a:bodyPr/>
          <a:lstStyle/>
          <a:p>
            <a:r>
              <a:rPr lang="en-US" altLang="zh-CN" smtClean="0"/>
              <a:t>Symbolic Constants Advantages</a:t>
            </a:r>
          </a:p>
        </p:txBody>
      </p:sp>
    </p:spTree>
    <p:extLst>
      <p:ext uri="{BB962C8B-B14F-4D97-AF65-F5344CB8AC3E}">
        <p14:creationId xmlns:p14="http://schemas.microsoft.com/office/powerpoint/2010/main" val="4182871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00B283-7AFF-49E8-AB74-6C29EDA0CFCD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128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28003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#define: Macros</a:t>
            </a:r>
          </a:p>
        </p:txBody>
      </p:sp>
      <p:sp>
        <p:nvSpPr>
          <p:cNvPr id="128004" name="Rectangle 3"/>
          <p:cNvSpPr>
            <a:spLocks noRot="1" noChangeArrowheads="1"/>
          </p:cNvSpPr>
          <p:nvPr/>
        </p:nvSpPr>
        <p:spPr bwMode="auto">
          <a:xfrm>
            <a:off x="297647" y="2933937"/>
            <a:ext cx="8540609" cy="355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2" tIns="43631" rIns="87262" bIns="43631"/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806" dirty="0">
                <a:solidFill>
                  <a:srgbClr val="3366FF"/>
                </a:solidFill>
              </a:rPr>
              <a:t>x</a:t>
            </a:r>
            <a:r>
              <a:rPr lang="en-US" altLang="zh-CN" sz="2806" baseline="-25000" dirty="0">
                <a:solidFill>
                  <a:srgbClr val="3366FF"/>
                </a:solidFill>
              </a:rPr>
              <a:t>1</a:t>
            </a:r>
            <a:r>
              <a:rPr lang="en-US" altLang="zh-CN" sz="2806" dirty="0">
                <a:solidFill>
                  <a:srgbClr val="3366FF"/>
                </a:solidFill>
              </a:rPr>
              <a:t>,x</a:t>
            </a:r>
            <a:r>
              <a:rPr lang="en-US" altLang="zh-CN" sz="2806" baseline="-25000" dirty="0">
                <a:solidFill>
                  <a:srgbClr val="3366FF"/>
                </a:solidFill>
              </a:rPr>
              <a:t>2</a:t>
            </a:r>
            <a:r>
              <a:rPr lang="en-US" altLang="zh-CN" sz="2806" dirty="0">
                <a:solidFill>
                  <a:srgbClr val="3366FF"/>
                </a:solidFill>
              </a:rPr>
              <a:t>,…,</a:t>
            </a:r>
            <a:r>
              <a:rPr lang="en-US" altLang="zh-CN" sz="2806" dirty="0" err="1">
                <a:solidFill>
                  <a:srgbClr val="3366FF"/>
                </a:solidFill>
              </a:rPr>
              <a:t>x</a:t>
            </a:r>
            <a:r>
              <a:rPr lang="en-US" altLang="zh-CN" sz="2806" baseline="-25000" dirty="0" err="1">
                <a:solidFill>
                  <a:srgbClr val="3366FF"/>
                </a:solidFill>
              </a:rPr>
              <a:t>n</a:t>
            </a:r>
            <a:r>
              <a:rPr lang="en-US" altLang="zh-CN" sz="2806" dirty="0"/>
              <a:t> are identifiers(macro’s parameters). The parameters may appear as many times as desired in the </a:t>
            </a:r>
            <a:r>
              <a:rPr lang="en-US" altLang="zh-CN" sz="2806" i="1" dirty="0">
                <a:solidFill>
                  <a:srgbClr val="FF3300"/>
                </a:solidFill>
              </a:rPr>
              <a:t>replacement-list.</a:t>
            </a:r>
          </a:p>
          <a:p>
            <a:r>
              <a:rPr lang="en-US" altLang="zh-CN" sz="2806" dirty="0"/>
              <a:t>There must be </a:t>
            </a:r>
            <a:r>
              <a:rPr lang="en-US" altLang="zh-CN" sz="2806" dirty="0">
                <a:solidFill>
                  <a:srgbClr val="FF3300"/>
                </a:solidFill>
              </a:rPr>
              <a:t>no space</a:t>
            </a:r>
            <a:r>
              <a:rPr lang="en-US" altLang="zh-CN" sz="2806" dirty="0"/>
              <a:t> between the macro name and the left parenthesis!</a:t>
            </a:r>
          </a:p>
        </p:txBody>
      </p:sp>
      <p:sp>
        <p:nvSpPr>
          <p:cNvPr id="128005" name="Text Box 4"/>
          <p:cNvSpPr txBox="1">
            <a:spLocks noChangeArrowheads="1"/>
          </p:cNvSpPr>
          <p:nvPr/>
        </p:nvSpPr>
        <p:spPr bwMode="auto">
          <a:xfrm>
            <a:off x="431284" y="1449758"/>
            <a:ext cx="8281435" cy="111884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2" tIns="43631" rIns="87262" bIns="43631">
            <a:spAutoFit/>
          </a:bodyPr>
          <a:lstStyle>
            <a:lvl1pPr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79">
                <a:solidFill>
                  <a:srgbClr val="3333FF"/>
                </a:solidFill>
              </a:rPr>
              <a:t>General Form:</a:t>
            </a:r>
          </a:p>
          <a:p>
            <a:pPr>
              <a:spcBef>
                <a:spcPct val="50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	#define </a:t>
            </a:r>
            <a:r>
              <a:rPr lang="en-US" altLang="zh-CN" sz="2679">
                <a:solidFill>
                  <a:srgbClr val="3366FF"/>
                </a:solidFill>
              </a:rPr>
              <a:t>identifier(x</a:t>
            </a:r>
            <a:r>
              <a:rPr lang="en-US" altLang="zh-CN" sz="2679" baseline="-25000">
                <a:solidFill>
                  <a:srgbClr val="3366FF"/>
                </a:solidFill>
              </a:rPr>
              <a:t>1</a:t>
            </a:r>
            <a:r>
              <a:rPr lang="en-US" altLang="zh-CN" sz="2679">
                <a:solidFill>
                  <a:srgbClr val="3366FF"/>
                </a:solidFill>
              </a:rPr>
              <a:t>,x</a:t>
            </a:r>
            <a:r>
              <a:rPr lang="en-US" altLang="zh-CN" sz="2679" baseline="-25000">
                <a:solidFill>
                  <a:srgbClr val="3366FF"/>
                </a:solidFill>
              </a:rPr>
              <a:t>2</a:t>
            </a:r>
            <a:r>
              <a:rPr lang="en-US" altLang="zh-CN" sz="2679">
                <a:solidFill>
                  <a:srgbClr val="3366FF"/>
                </a:solidFill>
              </a:rPr>
              <a:t>,…,x</a:t>
            </a:r>
            <a:r>
              <a:rPr lang="en-US" altLang="zh-CN" sz="2679" baseline="-25000">
                <a:solidFill>
                  <a:srgbClr val="3366FF"/>
                </a:solidFill>
              </a:rPr>
              <a:t>n</a:t>
            </a:r>
            <a:r>
              <a:rPr lang="en-US" altLang="zh-CN" sz="2679">
                <a:solidFill>
                  <a:srgbClr val="3366FF"/>
                </a:solidFill>
              </a:rPr>
              <a:t>)</a:t>
            </a:r>
            <a:r>
              <a:rPr lang="en-US" altLang="zh-CN" sz="2679">
                <a:solidFill>
                  <a:srgbClr val="FF3300"/>
                </a:solidFill>
              </a:rPr>
              <a:t> </a:t>
            </a:r>
            <a:r>
              <a:rPr lang="en-US" altLang="zh-CN" sz="2679" i="1">
                <a:solidFill>
                  <a:srgbClr val="FF3300"/>
                </a:solidFill>
              </a:rPr>
              <a:t>replacement-list</a:t>
            </a:r>
          </a:p>
        </p:txBody>
      </p:sp>
    </p:spTree>
    <p:extLst>
      <p:ext uri="{BB962C8B-B14F-4D97-AF65-F5344CB8AC3E}">
        <p14:creationId xmlns:p14="http://schemas.microsoft.com/office/powerpoint/2010/main" val="483650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93E4BC-DF33-45F2-BCC4-B2DE38AA5E4C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129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29027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01697" y="522399"/>
            <a:ext cx="8540609" cy="696531"/>
          </a:xfrm>
          <a:noFill/>
        </p:spPr>
        <p:txBody>
          <a:bodyPr/>
          <a:lstStyle/>
          <a:p>
            <a:r>
              <a:rPr lang="en-US" altLang="zh-CN" smtClean="0"/>
              <a:t>#define: Macros</a:t>
            </a:r>
          </a:p>
        </p:txBody>
      </p:sp>
      <p:sp>
        <p:nvSpPr>
          <p:cNvPr id="2" name="矩形 1"/>
          <p:cNvSpPr/>
          <p:nvPr/>
        </p:nvSpPr>
        <p:spPr>
          <a:xfrm>
            <a:off x="609600" y="1592384"/>
            <a:ext cx="8232706" cy="442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300" dirty="0" smtClean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</a:t>
            </a:r>
            <a:r>
              <a:rPr lang="en-US" altLang="zh-CN" sz="23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define</a:t>
            </a:r>
            <a:r>
              <a:rPr lang="en-US" altLang="zh-CN" sz="2300" dirty="0">
                <a:solidFill>
                  <a:prstClr val="black"/>
                </a:solidFill>
                <a:latin typeface="+mn-lt"/>
                <a:ea typeface="新宋体" panose="02010609030101010101" pitchFamily="49" charset="-122"/>
              </a:rPr>
              <a:t> PI </a:t>
            </a:r>
            <a:r>
              <a:rPr lang="en-US" altLang="zh-CN" sz="2300" dirty="0" smtClean="0">
                <a:solidFill>
                  <a:prstClr val="black"/>
                </a:solidFill>
                <a:latin typeface="+mn-lt"/>
                <a:ea typeface="新宋体" panose="02010609030101010101" pitchFamily="49" charset="-122"/>
              </a:rPr>
              <a:t>3.1415926</a:t>
            </a:r>
            <a:endParaRPr lang="zh-CN" altLang="en-US" sz="2300" dirty="0">
              <a:solidFill>
                <a:prstClr val="black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23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#define</a:t>
            </a:r>
            <a:r>
              <a:rPr lang="en-US" altLang="zh-CN" sz="2300" dirty="0">
                <a:solidFill>
                  <a:prstClr val="black"/>
                </a:solidFill>
                <a:latin typeface="+mn-lt"/>
                <a:ea typeface="新宋体" panose="02010609030101010101" pitchFamily="49" charset="-122"/>
              </a:rPr>
              <a:t> CIRCLE_AREA(x) PI*x*x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 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CIRCLE_AREA(1000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)&lt;&lt;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double area, c=5;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area=CIRCLE_AREA(4);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Georgia" panose="02040502050405020303" pitchFamily="18" charset="0"/>
              </a:rPr>
              <a:t>        area=CIRCLE_AREA(c+2);</a:t>
            </a:r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230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2F37C1-0F41-484B-A6B7-A6BE4D02BFC8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741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Agenda</a:t>
            </a:r>
          </a:p>
        </p:txBody>
      </p:sp>
      <p:sp>
        <p:nvSpPr>
          <p:cNvPr id="1741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498353" y="2154389"/>
            <a:ext cx="7206266" cy="1544924"/>
          </a:xfrm>
        </p:spPr>
        <p:txBody>
          <a:bodyPr/>
          <a:lstStyle/>
          <a:p>
            <a:pPr eaLnBrk="1" hangingPunct="1"/>
            <a:r>
              <a:rPr lang="en-US" altLang="zh-CN" smtClean="0"/>
              <a:t>Overview of C++</a:t>
            </a:r>
          </a:p>
          <a:p>
            <a:pPr eaLnBrk="1" hangingPunct="1"/>
            <a:r>
              <a:rPr lang="en-US" altLang="zh-CN" smtClean="0"/>
              <a:t>History Notes of C++</a:t>
            </a: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C++’ Extensions in Procedural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77093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B3E057-F550-46A0-BB01-BE25BA2BFA33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130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31075" name="Rectangle 2"/>
          <p:cNvSpPr>
            <a:spLocks noRot="1" noChangeArrowheads="1"/>
          </p:cNvSpPr>
          <p:nvPr/>
        </p:nvSpPr>
        <p:spPr bwMode="auto">
          <a:xfrm>
            <a:off x="251076" y="1546948"/>
            <a:ext cx="8591230" cy="487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2" tIns="43631" rIns="87262" bIns="43631"/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582613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8953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806" dirty="0"/>
              <a:t>Macros</a:t>
            </a:r>
          </a:p>
          <a:p>
            <a:pPr lvl="1"/>
            <a:r>
              <a:rPr lang="en-US" altLang="zh-CN" sz="2806" dirty="0"/>
              <a:t>Preprocessor directly inserts codes corresponding to a macro into the program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6" dirty="0"/>
              <a:t>The compiled code will often be larger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6" dirty="0"/>
              <a:t>Have no </a:t>
            </a:r>
            <a:r>
              <a:rPr lang="en-US" altLang="zh-CN" sz="2679" dirty="0"/>
              <a:t>overhead caused by function </a:t>
            </a:r>
            <a:r>
              <a:rPr lang="en-US" altLang="zh-CN" sz="2679" dirty="0" smtClean="0"/>
              <a:t>call</a:t>
            </a:r>
            <a:endParaRPr lang="en-US" altLang="zh-CN" sz="2806" dirty="0"/>
          </a:p>
          <a:p>
            <a:pPr lvl="1"/>
            <a:r>
              <a:rPr lang="en-US" altLang="zh-CN" sz="2806" dirty="0"/>
              <a:t>arguments aren’t type-checked.</a:t>
            </a:r>
          </a:p>
          <a:p>
            <a:pPr lvl="1"/>
            <a:r>
              <a:rPr lang="en-US" altLang="zh-CN" sz="2806" dirty="0" smtClean="0"/>
              <a:t>may </a:t>
            </a:r>
            <a:r>
              <a:rPr lang="en-US" altLang="zh-CN" sz="2806" dirty="0"/>
              <a:t>evaluate its arguments more than once</a:t>
            </a:r>
            <a:r>
              <a:rPr lang="en-US" altLang="zh-CN" sz="2806" dirty="0" smtClean="0"/>
              <a:t>.</a:t>
            </a:r>
            <a:endParaRPr lang="en-US" altLang="zh-CN" sz="2806" dirty="0"/>
          </a:p>
        </p:txBody>
      </p:sp>
      <p:sp>
        <p:nvSpPr>
          <p:cNvPr id="13107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1697" y="601367"/>
            <a:ext cx="8540609" cy="617564"/>
          </a:xfrm>
          <a:noFill/>
        </p:spPr>
        <p:txBody>
          <a:bodyPr/>
          <a:lstStyle/>
          <a:p>
            <a:r>
              <a:rPr lang="en-US" altLang="zh-CN" sz="3444"/>
              <a:t>Differences Between Macros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4289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A862CD-5282-4C75-8BBA-4114F9118F21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131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33123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Conditional Compilation</a:t>
            </a:r>
          </a:p>
        </p:txBody>
      </p:sp>
      <p:sp>
        <p:nvSpPr>
          <p:cNvPr id="133124" name="Rectangle 3" descr="90%"/>
          <p:cNvSpPr>
            <a:spLocks noChangeArrowheads="1"/>
          </p:cNvSpPr>
          <p:nvPr/>
        </p:nvSpPr>
        <p:spPr bwMode="auto">
          <a:xfrm>
            <a:off x="3986834" y="1546948"/>
            <a:ext cx="4855472" cy="5027917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#define DEBUG 1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#include &lt;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stdio.h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	float 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c,r,s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	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("input a number:  ");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	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scanf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("%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f",&amp;c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#if DEBUG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  	r=3.14159*c*c;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  	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("area of round is: %f\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n",r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#else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  	s=c*c;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  	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("area of square is: %f\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n",s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endif</a:t>
            </a:r>
            <a:endParaRPr lang="en-US" altLang="zh-CN" sz="1913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	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sp>
        <p:nvSpPr>
          <p:cNvPr id="133125" name="Text Box 4"/>
          <p:cNvSpPr txBox="1">
            <a:spLocks noChangeArrowheads="1"/>
          </p:cNvSpPr>
          <p:nvPr/>
        </p:nvSpPr>
        <p:spPr bwMode="auto">
          <a:xfrm>
            <a:off x="135662" y="1358642"/>
            <a:ext cx="3579848" cy="266510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2" tIns="43631" rIns="87262" bIns="43631">
            <a:spAutoFit/>
          </a:bodyPr>
          <a:lstStyle>
            <a:lvl1pPr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3333FF"/>
                </a:solidFill>
              </a:rPr>
              <a:t>Form 1:</a:t>
            </a:r>
            <a:r>
              <a:rPr lang="en-US" altLang="zh-CN" sz="2679">
                <a:solidFill>
                  <a:srgbClr val="FF3300"/>
                </a:solidFill>
              </a:rPr>
              <a:t>	</a:t>
            </a:r>
          </a:p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#if </a:t>
            </a:r>
            <a:r>
              <a:rPr lang="en-US" altLang="zh-CN" sz="2679">
                <a:solidFill>
                  <a:srgbClr val="3366FF"/>
                </a:solidFill>
              </a:rPr>
              <a:t>constant_expression</a:t>
            </a:r>
          </a:p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	</a:t>
            </a:r>
            <a:r>
              <a:rPr lang="en-US" altLang="zh-CN" sz="2679">
                <a:solidFill>
                  <a:srgbClr val="009900"/>
                </a:solidFill>
              </a:rPr>
              <a:t>statements;</a:t>
            </a:r>
          </a:p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#else</a:t>
            </a:r>
          </a:p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	</a:t>
            </a:r>
            <a:r>
              <a:rPr lang="en-US" altLang="zh-CN" sz="2679">
                <a:solidFill>
                  <a:srgbClr val="009900"/>
                </a:solidFill>
              </a:rPr>
              <a:t>statements;</a:t>
            </a:r>
          </a:p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#endif</a:t>
            </a:r>
            <a:endParaRPr lang="en-US" altLang="zh-CN" sz="2679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07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5214B1-7C9A-403D-AB8D-C476714FFFD7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132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34147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Conditional Compilation</a:t>
            </a:r>
          </a:p>
        </p:txBody>
      </p:sp>
      <p:sp>
        <p:nvSpPr>
          <p:cNvPr id="134148" name="Text Box 3"/>
          <p:cNvSpPr txBox="1">
            <a:spLocks noChangeArrowheads="1"/>
          </p:cNvSpPr>
          <p:nvPr/>
        </p:nvSpPr>
        <p:spPr bwMode="auto">
          <a:xfrm>
            <a:off x="135663" y="1358642"/>
            <a:ext cx="3446211" cy="266510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2" tIns="43631" rIns="87262" bIns="43631">
            <a:spAutoFit/>
          </a:bodyPr>
          <a:lstStyle>
            <a:lvl1pPr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3333FF"/>
                </a:solidFill>
              </a:rPr>
              <a:t>Form 2:</a:t>
            </a:r>
            <a:r>
              <a:rPr lang="en-US" altLang="zh-CN" sz="2679">
                <a:solidFill>
                  <a:srgbClr val="FF3300"/>
                </a:solidFill>
              </a:rPr>
              <a:t>	</a:t>
            </a:r>
          </a:p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#ifdef </a:t>
            </a:r>
            <a:r>
              <a:rPr lang="en-US" altLang="zh-CN" sz="2679">
                <a:solidFill>
                  <a:srgbClr val="3366FF"/>
                </a:solidFill>
              </a:rPr>
              <a:t>identifier</a:t>
            </a:r>
          </a:p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	</a:t>
            </a:r>
            <a:r>
              <a:rPr lang="en-US" altLang="zh-CN" sz="2679">
                <a:solidFill>
                  <a:srgbClr val="009900"/>
                </a:solidFill>
              </a:rPr>
              <a:t>statements;</a:t>
            </a:r>
          </a:p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#else</a:t>
            </a:r>
          </a:p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	</a:t>
            </a:r>
            <a:r>
              <a:rPr lang="en-US" altLang="zh-CN" sz="2679">
                <a:solidFill>
                  <a:srgbClr val="009900"/>
                </a:solidFill>
              </a:rPr>
              <a:t>statements;</a:t>
            </a:r>
          </a:p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#endif</a:t>
            </a:r>
            <a:endParaRPr lang="en-US" altLang="zh-CN" sz="2679">
              <a:solidFill>
                <a:srgbClr val="3366FF"/>
              </a:solidFill>
            </a:endParaRPr>
          </a:p>
        </p:txBody>
      </p:sp>
      <p:sp>
        <p:nvSpPr>
          <p:cNvPr id="134149" name="Rectangle 4" descr="90%"/>
          <p:cNvSpPr>
            <a:spLocks noChangeArrowheads="1"/>
          </p:cNvSpPr>
          <p:nvPr/>
        </p:nvSpPr>
        <p:spPr bwMode="auto">
          <a:xfrm>
            <a:off x="3986834" y="1879016"/>
            <a:ext cx="4831174" cy="4100548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#include &lt;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stdio.h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#define DEBUG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 	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i,j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 	……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ifdef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DEBUG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     	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(“Value of i: %d\n",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   	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(“Value of j: %d\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n",j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endif</a:t>
            </a:r>
            <a:endParaRPr lang="en-US" altLang="zh-CN" sz="1913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 	……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	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727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7F6B00-481C-43A1-9226-13B04571DB98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133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35171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Conditional Compilation</a:t>
            </a:r>
          </a:p>
        </p:txBody>
      </p:sp>
      <p:sp>
        <p:nvSpPr>
          <p:cNvPr id="135172" name="Text Box 3"/>
          <p:cNvSpPr txBox="1">
            <a:spLocks noChangeArrowheads="1"/>
          </p:cNvSpPr>
          <p:nvPr/>
        </p:nvSpPr>
        <p:spPr bwMode="auto">
          <a:xfrm>
            <a:off x="135663" y="1358642"/>
            <a:ext cx="3446211" cy="266510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2" tIns="43631" rIns="87262" bIns="43631">
            <a:spAutoFit/>
          </a:bodyPr>
          <a:lstStyle>
            <a:lvl1pPr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3333FF"/>
                </a:solidFill>
              </a:rPr>
              <a:t>Form 3:</a:t>
            </a:r>
            <a:r>
              <a:rPr lang="en-US" altLang="zh-CN" sz="2679">
                <a:solidFill>
                  <a:srgbClr val="FF3300"/>
                </a:solidFill>
              </a:rPr>
              <a:t>	</a:t>
            </a:r>
          </a:p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#ifndef </a:t>
            </a:r>
            <a:r>
              <a:rPr lang="en-US" altLang="zh-CN" sz="2679">
                <a:solidFill>
                  <a:srgbClr val="3366FF"/>
                </a:solidFill>
              </a:rPr>
              <a:t>identifier</a:t>
            </a:r>
          </a:p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	</a:t>
            </a:r>
            <a:r>
              <a:rPr lang="en-US" altLang="zh-CN" sz="2679">
                <a:solidFill>
                  <a:srgbClr val="009900"/>
                </a:solidFill>
              </a:rPr>
              <a:t>statements;</a:t>
            </a:r>
          </a:p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#else</a:t>
            </a:r>
          </a:p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	</a:t>
            </a:r>
            <a:r>
              <a:rPr lang="en-US" altLang="zh-CN" sz="2679">
                <a:solidFill>
                  <a:srgbClr val="009900"/>
                </a:solidFill>
              </a:rPr>
              <a:t>statements;</a:t>
            </a:r>
          </a:p>
          <a:p>
            <a:pPr>
              <a:spcBef>
                <a:spcPct val="5000"/>
              </a:spcBef>
            </a:pPr>
            <a:r>
              <a:rPr lang="en-US" altLang="zh-CN" sz="2679">
                <a:solidFill>
                  <a:srgbClr val="FF3300"/>
                </a:solidFill>
              </a:rPr>
              <a:t>#endif</a:t>
            </a:r>
            <a:endParaRPr lang="en-US" altLang="zh-CN" sz="2679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01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52A0A4-9596-4BDC-A630-B218D44199BE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134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38243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The # Operator</a:t>
            </a:r>
          </a:p>
        </p:txBody>
      </p:sp>
      <p:sp>
        <p:nvSpPr>
          <p:cNvPr id="138244" name="Rectangle 3"/>
          <p:cNvSpPr>
            <a:spLocks noRot="1" noChangeArrowheads="1"/>
          </p:cNvSpPr>
          <p:nvPr/>
        </p:nvSpPr>
        <p:spPr bwMode="auto">
          <a:xfrm>
            <a:off x="251076" y="1314097"/>
            <a:ext cx="8540609" cy="184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2" tIns="43631" rIns="87262" bIns="43631"/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806"/>
              <a:t>The </a:t>
            </a:r>
            <a:r>
              <a:rPr lang="en-US" altLang="zh-CN" sz="2806">
                <a:solidFill>
                  <a:srgbClr val="FF3300"/>
                </a:solidFill>
              </a:rPr>
              <a:t>#</a:t>
            </a:r>
            <a:r>
              <a:rPr lang="en-US" altLang="zh-CN" sz="2806"/>
              <a:t> operator, which is generally called the </a:t>
            </a:r>
            <a:r>
              <a:rPr lang="en-US" altLang="zh-CN" sz="2806" i="1">
                <a:solidFill>
                  <a:srgbClr val="FF3300"/>
                </a:solidFill>
              </a:rPr>
              <a:t>stringize operator</a:t>
            </a:r>
            <a:r>
              <a:rPr lang="en-US" altLang="zh-CN" sz="2806"/>
              <a:t>, turns the argument it precedes into a quoted string. It can appear only in the replacement list of a parameterized macro.</a:t>
            </a:r>
          </a:p>
        </p:txBody>
      </p:sp>
      <p:sp>
        <p:nvSpPr>
          <p:cNvPr id="506884" name="Rectangle 4" descr="90%"/>
          <p:cNvSpPr>
            <a:spLocks noChangeArrowheads="1"/>
          </p:cNvSpPr>
          <p:nvPr/>
        </p:nvSpPr>
        <p:spPr bwMode="auto">
          <a:xfrm>
            <a:off x="315869" y="3332823"/>
            <a:ext cx="5841551" cy="3173178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#include &lt;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stdio.h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#define 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mkstr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(s) #s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#define PRINT_INT(x) 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(#x”=%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d”,x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	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=10,j=2;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	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mkstr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(I like C programming));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 	PRINT_INT(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/j);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	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4796753" y="4598323"/>
            <a:ext cx="4187288" cy="631738"/>
          </a:xfrm>
          <a:prstGeom prst="wedgeRectCallout">
            <a:avLst>
              <a:gd name="adj1" fmla="val -99338"/>
              <a:gd name="adj2" fmla="val 54282"/>
            </a:avLst>
          </a:prstGeom>
          <a:solidFill>
            <a:srgbClr val="FCDC9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87262" tIns="43631" rIns="87262" bIns="43631" anchor="ctr"/>
          <a:lstStyle>
            <a:lvl1pPr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296">
                <a:solidFill>
                  <a:srgbClr val="000000"/>
                </a:solidFill>
              </a:rPr>
              <a:t>printf(“I like C programming”);</a:t>
            </a: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4393818" y="5726137"/>
            <a:ext cx="3012903" cy="988103"/>
          </a:xfrm>
          <a:prstGeom prst="wedgeRectCallout">
            <a:avLst>
              <a:gd name="adj1" fmla="val -102421"/>
              <a:gd name="adj2" fmla="val -57171"/>
            </a:avLst>
          </a:prstGeom>
          <a:solidFill>
            <a:srgbClr val="FCDC9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87262" tIns="43631" rIns="87262" bIns="43631" anchor="ctr"/>
          <a:lstStyle>
            <a:lvl1pPr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296">
                <a:solidFill>
                  <a:srgbClr val="000000"/>
                </a:solidFill>
              </a:rPr>
              <a:t>printf(“i/j”“=%d”,i/j);</a:t>
            </a:r>
          </a:p>
          <a:p>
            <a:r>
              <a:rPr lang="en-US" altLang="zh-CN" sz="2296">
                <a:solidFill>
                  <a:srgbClr val="000000"/>
                </a:solidFill>
              </a:rPr>
              <a:t>printf(“i/j=%d”,i/j);</a:t>
            </a:r>
          </a:p>
        </p:txBody>
      </p:sp>
    </p:spTree>
    <p:extLst>
      <p:ext uri="{BB962C8B-B14F-4D97-AF65-F5344CB8AC3E}">
        <p14:creationId xmlns:p14="http://schemas.microsoft.com/office/powerpoint/2010/main" val="3462016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animBg="1"/>
      <p:bldP spid="506885" grpId="0" animBg="1"/>
      <p:bldP spid="50688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5AD840-94DE-4309-94CD-569F39AFF936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135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39267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The #,## Operator</a:t>
            </a:r>
          </a:p>
        </p:txBody>
      </p:sp>
      <p:sp>
        <p:nvSpPr>
          <p:cNvPr id="139268" name="Rectangle 3"/>
          <p:cNvSpPr>
            <a:spLocks noRot="1" noChangeArrowheads="1"/>
          </p:cNvSpPr>
          <p:nvPr/>
        </p:nvSpPr>
        <p:spPr bwMode="auto">
          <a:xfrm>
            <a:off x="251076" y="1627941"/>
            <a:ext cx="8540609" cy="117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2" tIns="43631" rIns="87262" bIns="43631"/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806"/>
              <a:t>The </a:t>
            </a:r>
            <a:r>
              <a:rPr lang="en-US" altLang="zh-CN" sz="2806">
                <a:solidFill>
                  <a:srgbClr val="FF3300"/>
                </a:solidFill>
              </a:rPr>
              <a:t>##</a:t>
            </a:r>
            <a:r>
              <a:rPr lang="en-US" altLang="zh-CN" sz="2806"/>
              <a:t> operator, called the </a:t>
            </a:r>
            <a:r>
              <a:rPr lang="en-US" altLang="zh-CN" sz="2806" i="1">
                <a:solidFill>
                  <a:srgbClr val="FF3300"/>
                </a:solidFill>
              </a:rPr>
              <a:t>pasting operator</a:t>
            </a:r>
            <a:r>
              <a:rPr lang="en-US" altLang="zh-CN" sz="2806"/>
              <a:t>, concatenates two tokens.</a:t>
            </a:r>
          </a:p>
        </p:txBody>
      </p:sp>
      <p:sp>
        <p:nvSpPr>
          <p:cNvPr id="507908" name="Rectangle 4" descr="90%"/>
          <p:cNvSpPr>
            <a:spLocks noChangeArrowheads="1"/>
          </p:cNvSpPr>
          <p:nvPr/>
        </p:nvSpPr>
        <p:spPr bwMode="auto">
          <a:xfrm>
            <a:off x="453556" y="3272078"/>
            <a:ext cx="4353322" cy="2554932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376238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#include &lt;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stdio.h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#define 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concat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a,b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)  a##b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xy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=10;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(“%d”,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concat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1913" dirty="0" err="1">
                <a:solidFill>
                  <a:srgbClr val="000000"/>
                </a:solidFill>
                <a:latin typeface="Georgia" panose="02040502050405020303" pitchFamily="18" charset="0"/>
              </a:rPr>
              <a:t>x,y</a:t>
            </a: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));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sp>
        <p:nvSpPr>
          <p:cNvPr id="507909" name="AutoShape 5"/>
          <p:cNvSpPr>
            <a:spLocks noChangeArrowheads="1"/>
          </p:cNvSpPr>
          <p:nvPr/>
        </p:nvSpPr>
        <p:spPr bwMode="auto">
          <a:xfrm>
            <a:off x="5068078" y="4373570"/>
            <a:ext cx="2474306" cy="629714"/>
          </a:xfrm>
          <a:prstGeom prst="wedgeRectCallout">
            <a:avLst>
              <a:gd name="adj1" fmla="val -105611"/>
              <a:gd name="adj2" fmla="val 59319"/>
            </a:avLst>
          </a:prstGeom>
          <a:solidFill>
            <a:srgbClr val="FCDC9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87262" tIns="43631" rIns="87262" bIns="43631" anchor="ctr"/>
          <a:lstStyle>
            <a:lvl1pPr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684213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296">
                <a:solidFill>
                  <a:srgbClr val="000000"/>
                </a:solidFill>
              </a:rPr>
              <a:t>printf(“%d”,xy);</a:t>
            </a:r>
          </a:p>
        </p:txBody>
      </p:sp>
    </p:spTree>
    <p:extLst>
      <p:ext uri="{BB962C8B-B14F-4D97-AF65-F5344CB8AC3E}">
        <p14:creationId xmlns:p14="http://schemas.microsoft.com/office/powerpoint/2010/main" val="749657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8" grpId="0" animBg="1"/>
      <p:bldP spid="50790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9AC89C-390B-4149-9719-A745D29247E7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136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40291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The #,## Operator</a:t>
            </a:r>
          </a:p>
        </p:txBody>
      </p:sp>
      <p:sp>
        <p:nvSpPr>
          <p:cNvPr id="140292" name="Rectangle 3"/>
          <p:cNvSpPr>
            <a:spLocks noRot="1" noChangeArrowheads="1"/>
          </p:cNvSpPr>
          <p:nvPr/>
        </p:nvSpPr>
        <p:spPr bwMode="auto">
          <a:xfrm>
            <a:off x="251076" y="1627941"/>
            <a:ext cx="8540609" cy="463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2" tIns="43631" rIns="87262" bIns="43631"/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806" dirty="0"/>
              <a:t>If these operators seem strange to you, keep in mind that they are not needed or used in most C programs. They exist primarily to allow the preprocessor to handle some special cases</a:t>
            </a:r>
            <a:r>
              <a:rPr lang="en-US" altLang="zh-CN" sz="2806" dirty="0" smtClean="0"/>
              <a:t>.</a:t>
            </a:r>
          </a:p>
          <a:p>
            <a:pPr marL="0" indent="0">
              <a:buNone/>
            </a:pPr>
            <a:endParaRPr lang="en-US" altLang="zh-CN" sz="2806" dirty="0"/>
          </a:p>
        </p:txBody>
      </p:sp>
    </p:spTree>
    <p:extLst>
      <p:ext uri="{BB962C8B-B14F-4D97-AF65-F5344CB8AC3E}">
        <p14:creationId xmlns:p14="http://schemas.microsoft.com/office/powerpoint/2010/main" val="1786712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349670-F89F-4E23-8FC5-D929625A8C46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137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4336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Inline Function V.S. Macro</a:t>
            </a:r>
            <a:endParaRPr lang="zh-CN" altLang="en-US" smtClean="0"/>
          </a:p>
        </p:txBody>
      </p:sp>
      <p:sp>
        <p:nvSpPr>
          <p:cNvPr id="14336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4180"/>
            <a:ext cx="8540609" cy="385117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Similarities</a:t>
            </a:r>
          </a:p>
          <a:p>
            <a:pPr lvl="1" eaLnBrk="1" hangingPunct="1"/>
            <a:r>
              <a:rPr lang="en-US" altLang="zh-CN" dirty="0" smtClean="0"/>
              <a:t>Each occurrence is </a:t>
            </a:r>
            <a:r>
              <a:rPr lang="en-US" altLang="zh-CN" i="1" dirty="0" smtClean="0">
                <a:solidFill>
                  <a:schemeClr val="tx1"/>
                </a:solidFill>
              </a:rPr>
              <a:t>replaced</a:t>
            </a:r>
            <a:r>
              <a:rPr lang="en-US" altLang="zh-CN" dirty="0" smtClean="0"/>
              <a:t> with the definition.</a:t>
            </a:r>
          </a:p>
          <a:p>
            <a:pPr lvl="1" eaLnBrk="1" hangingPunct="1"/>
            <a:r>
              <a:rPr lang="en-US" altLang="zh-CN" dirty="0" smtClean="0"/>
              <a:t>The overhead of a function call is avoided so that the program may execute </a:t>
            </a:r>
            <a:r>
              <a:rPr lang="en-US" altLang="zh-CN" i="1" dirty="0" smtClean="0">
                <a:solidFill>
                  <a:schemeClr val="tx1"/>
                </a:solidFill>
              </a:rPr>
              <a:t>more efficiently</a:t>
            </a:r>
            <a:r>
              <a:rPr lang="en-US" altLang="zh-CN" dirty="0" smtClean="0"/>
              <a:t>.</a:t>
            </a:r>
          </a:p>
          <a:p>
            <a:pPr lvl="1" eaLnBrk="1" hangingPunct="1"/>
            <a:r>
              <a:rPr lang="en-US" altLang="zh-CN" dirty="0" smtClean="0"/>
              <a:t>The size of the executable image can become quite </a:t>
            </a:r>
            <a:r>
              <a:rPr lang="en-US" altLang="zh-CN" i="1" dirty="0" smtClean="0">
                <a:solidFill>
                  <a:schemeClr val="tx1"/>
                </a:solidFill>
              </a:rPr>
              <a:t>large</a:t>
            </a:r>
            <a:r>
              <a:rPr lang="en-US" altLang="zh-CN" dirty="0" smtClean="0"/>
              <a:t> if the expansions are large or there are many expansions.</a:t>
            </a:r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296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B116F0-4180-4549-AE19-C0C8C657CB3B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138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4438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Inline Function V.S. Macro</a:t>
            </a:r>
            <a:endParaRPr lang="zh-CN" altLang="en-US" smtClean="0"/>
          </a:p>
        </p:txBody>
      </p:sp>
      <p:sp>
        <p:nvSpPr>
          <p:cNvPr id="14438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4180"/>
            <a:ext cx="8540609" cy="487572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Dissimilarities</a:t>
            </a:r>
          </a:p>
          <a:p>
            <a:pPr lvl="1" eaLnBrk="1" hangingPunct="1"/>
            <a:r>
              <a:rPr lang="en-US" altLang="zh-CN" dirty="0" smtClean="0"/>
              <a:t>A macro is expanded by the </a:t>
            </a:r>
            <a:r>
              <a:rPr lang="en-US" altLang="zh-CN" i="1" dirty="0" smtClean="0">
                <a:solidFill>
                  <a:schemeClr val="tx1"/>
                </a:solidFill>
              </a:rPr>
              <a:t>preprocessor</a:t>
            </a:r>
            <a:r>
              <a:rPr lang="en-US" altLang="zh-CN" dirty="0" smtClean="0"/>
              <a:t>, an inline function is expanded by the </a:t>
            </a:r>
            <a:r>
              <a:rPr lang="en-US" altLang="zh-CN" i="1" dirty="0" smtClean="0">
                <a:solidFill>
                  <a:schemeClr val="tx1"/>
                </a:solidFill>
              </a:rPr>
              <a:t>compiler</a:t>
            </a:r>
            <a:r>
              <a:rPr lang="en-US" altLang="zh-CN" dirty="0" smtClean="0"/>
              <a:t>.</a:t>
            </a:r>
          </a:p>
          <a:p>
            <a:pPr lvl="1" eaLnBrk="1" hangingPunct="1"/>
            <a:r>
              <a:rPr lang="en-US" altLang="zh-CN" dirty="0" smtClean="0"/>
              <a:t>Macro expansions do text substitution </a:t>
            </a:r>
            <a:r>
              <a:rPr lang="en-US" altLang="zh-CN" i="1" dirty="0" smtClean="0">
                <a:solidFill>
                  <a:schemeClr val="tx1"/>
                </a:solidFill>
              </a:rPr>
              <a:t>without regard to the semantics</a:t>
            </a:r>
            <a:r>
              <a:rPr lang="en-US" altLang="zh-CN" dirty="0" smtClean="0"/>
              <a:t> of the code; but inline function expansions </a:t>
            </a:r>
            <a:r>
              <a:rPr lang="en-US" altLang="zh-CN" i="1" dirty="0" smtClean="0">
                <a:solidFill>
                  <a:schemeClr val="tx1"/>
                </a:solidFill>
              </a:rPr>
              <a:t>take into account the semantics</a:t>
            </a:r>
            <a:r>
              <a:rPr lang="en-US" altLang="zh-CN" dirty="0" smtClean="0"/>
              <a:t>.</a:t>
            </a:r>
          </a:p>
          <a:p>
            <a:pPr lvl="2" eaLnBrk="1" hangingPunct="1"/>
            <a:r>
              <a:rPr lang="en-US" altLang="zh-CN" dirty="0" err="1" smtClean="0"/>
              <a:t>Macro:No</a:t>
            </a:r>
            <a:r>
              <a:rPr lang="en-US" altLang="zh-CN" dirty="0" smtClean="0"/>
              <a:t> type-safety checking.</a:t>
            </a:r>
          </a:p>
          <a:p>
            <a:pPr lvl="2" eaLnBrk="1" hangingPunct="1"/>
            <a:r>
              <a:rPr lang="en-US" altLang="zh-CN" dirty="0" err="1" smtClean="0"/>
              <a:t>Macro:More</a:t>
            </a:r>
            <a:r>
              <a:rPr lang="en-US" altLang="zh-CN" dirty="0" smtClean="0"/>
              <a:t> than once parameter evaluation.</a:t>
            </a:r>
          </a:p>
          <a:p>
            <a:pPr lvl="1" eaLnBrk="1" hangingPunct="1"/>
            <a:r>
              <a:rPr lang="en-US" altLang="zh-CN" dirty="0" smtClean="0"/>
              <a:t>Inline functions are </a:t>
            </a:r>
            <a:r>
              <a:rPr lang="en-US" altLang="zh-CN" i="1" dirty="0" smtClean="0">
                <a:solidFill>
                  <a:schemeClr val="tx1"/>
                </a:solidFill>
              </a:rPr>
              <a:t>generally preferable</a:t>
            </a:r>
            <a:r>
              <a:rPr lang="en-US" altLang="zh-CN" dirty="0" smtClean="0"/>
              <a:t> to macros.</a:t>
            </a:r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3187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9403EE-7C80-4797-B546-1E05317C4933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139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454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Default Arguments</a:t>
            </a:r>
          </a:p>
        </p:txBody>
      </p:sp>
      <p:sp>
        <p:nvSpPr>
          <p:cNvPr id="145412" name="Rectangle 3"/>
          <p:cNvSpPr>
            <a:spLocks noChangeArrowheads="1"/>
          </p:cNvSpPr>
          <p:nvPr/>
        </p:nvSpPr>
        <p:spPr bwMode="auto">
          <a:xfrm>
            <a:off x="530499" y="1316121"/>
            <a:ext cx="8265236" cy="5273163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&lt;string&gt;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void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val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,   float f = 12.6,	char c = '\n', string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msg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"Error" ) 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return;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main() 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( 14, 48.3f, '\t', "OK" );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( 14, 48.3f, '\t' );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( 14, 48.3f );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fo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( 14 );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3725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69950F-BDC9-4870-94BE-EED182497A00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81119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Agenda</a:t>
            </a:r>
            <a:endParaRPr lang="zh-CN" altLang="en-US" smtClean="0"/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316122"/>
            <a:ext cx="8385106" cy="5187539"/>
          </a:xfrm>
        </p:spPr>
        <p:txBody>
          <a:bodyPr/>
          <a:lstStyle/>
          <a:p>
            <a:pPr eaLnBrk="1" hangingPunct="1"/>
            <a:r>
              <a:rPr lang="en-US" altLang="zh-CN" sz="2500" dirty="0" smtClean="0"/>
              <a:t>Overview of C++</a:t>
            </a:r>
          </a:p>
          <a:p>
            <a:pPr eaLnBrk="1" hangingPunct="1"/>
            <a:r>
              <a:rPr lang="en-US" altLang="zh-CN" sz="2500" dirty="0" smtClean="0"/>
              <a:t>History Notes of C++</a:t>
            </a:r>
          </a:p>
          <a:p>
            <a:pPr eaLnBrk="1" hangingPunct="1"/>
            <a:r>
              <a:rPr lang="en-US" altLang="zh-CN" sz="2500" dirty="0" smtClean="0">
                <a:solidFill>
                  <a:schemeClr val="tx1"/>
                </a:solidFill>
              </a:rPr>
              <a:t>C++’ Extensions in Procedural Programming</a:t>
            </a:r>
            <a:endParaRPr lang="en-US" altLang="zh-CN" sz="2500" dirty="0" smtClean="0"/>
          </a:p>
          <a:p>
            <a:pPr lvl="1" eaLnBrk="1" hangingPunct="1"/>
            <a:r>
              <a:rPr lang="en-US" altLang="zh-CN" sz="2500" dirty="0" smtClean="0">
                <a:solidFill>
                  <a:schemeClr val="tx1"/>
                </a:solidFill>
              </a:rPr>
              <a:t>Line Comment </a:t>
            </a:r>
            <a:r>
              <a:rPr lang="zh-CN" altLang="en-US" sz="2500" dirty="0" smtClean="0">
                <a:solidFill>
                  <a:schemeClr val="tx1"/>
                </a:solidFill>
              </a:rPr>
              <a:t>（行注释）</a:t>
            </a:r>
            <a:endParaRPr lang="en-US" altLang="zh-CN" sz="2500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2500" dirty="0" smtClean="0"/>
              <a:t>Namespaces</a:t>
            </a:r>
          </a:p>
          <a:p>
            <a:pPr lvl="1" eaLnBrk="1" hangingPunct="1"/>
            <a:r>
              <a:rPr lang="en-US" altLang="zh-CN" sz="2500" dirty="0" smtClean="0"/>
              <a:t>C++ I/O Basics</a:t>
            </a:r>
          </a:p>
          <a:p>
            <a:pPr lvl="1" eaLnBrk="1" hangingPunct="1"/>
            <a:r>
              <a:rPr lang="en-US" altLang="zh-CN" sz="2500" dirty="0" smtClean="0"/>
              <a:t>Some C++ Features on Types and Variables</a:t>
            </a:r>
          </a:p>
          <a:p>
            <a:pPr lvl="1" eaLnBrk="1" hangingPunct="1"/>
            <a:r>
              <a:rPr lang="en-US" altLang="zh-CN" sz="2500" dirty="0" smtClean="0"/>
              <a:t>Extensions on C++ Functions</a:t>
            </a:r>
          </a:p>
          <a:p>
            <a:pPr lvl="1" eaLnBrk="1" hangingPunct="1"/>
            <a:r>
              <a:rPr lang="en-US" altLang="zh-CN" sz="2500" dirty="0" smtClean="0"/>
              <a:t>The new And delete Operator </a:t>
            </a:r>
          </a:p>
          <a:p>
            <a:pPr lvl="1" eaLnBrk="1" hangingPunct="1"/>
            <a:r>
              <a:rPr lang="en-US" altLang="zh-CN" sz="2500" dirty="0" smtClean="0"/>
              <a:t>Exception Handling</a:t>
            </a:r>
            <a:endParaRPr lang="zh-CN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643405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9438F0-B00D-41DD-BBBD-E693EA5EEB18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140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46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Default Arguments</a:t>
            </a:r>
          </a:p>
        </p:txBody>
      </p:sp>
      <p:sp>
        <p:nvSpPr>
          <p:cNvPr id="146436" name="Rectangle 3"/>
          <p:cNvSpPr>
            <a:spLocks noChangeArrowheads="1"/>
          </p:cNvSpPr>
          <p:nvPr/>
        </p:nvSpPr>
        <p:spPr bwMode="auto">
          <a:xfrm>
            <a:off x="346242" y="2142240"/>
            <a:ext cx="8265236" cy="1446409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//***** ERROR: Invalid mix of default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// and nondefault values ***</a:t>
            </a:r>
          </a:p>
          <a:p>
            <a:endParaRPr lang="en-US" altLang="zh-CN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void g( int val = 0, float s, char t = ‘\n’, string msg = “error” );</a:t>
            </a:r>
          </a:p>
        </p:txBody>
      </p:sp>
      <p:sp>
        <p:nvSpPr>
          <p:cNvPr id="180229" name="AutoShape 5"/>
          <p:cNvSpPr>
            <a:spLocks noChangeArrowheads="1"/>
          </p:cNvSpPr>
          <p:nvPr/>
        </p:nvSpPr>
        <p:spPr bwMode="auto">
          <a:xfrm>
            <a:off x="1368766" y="3733718"/>
            <a:ext cx="5408243" cy="2739589"/>
          </a:xfrm>
          <a:prstGeom prst="irregularSeal1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Default arguments may only be provided for trailing arguments only</a:t>
            </a:r>
            <a:endParaRPr lang="zh-CN" altLang="en-US" sz="1913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39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615AB1-C26B-4E3A-8A64-4A0F8CBC00E2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141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474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Overloading Functions</a:t>
            </a:r>
          </a:p>
        </p:txBody>
      </p:sp>
      <p:sp>
        <p:nvSpPr>
          <p:cNvPr id="147460" name="Rectangle 3"/>
          <p:cNvSpPr>
            <a:spLocks noChangeArrowheads="1"/>
          </p:cNvSpPr>
          <p:nvPr/>
        </p:nvSpPr>
        <p:spPr bwMode="auto">
          <a:xfrm>
            <a:off x="346242" y="1500379"/>
            <a:ext cx="4225758" cy="4625550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#include &lt;iostream&gt;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#include &lt;iomanip&gt;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using namespace std;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void print(int a);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void print(double a);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int main()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x = 8;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double y = 8;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print(x);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print(y);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4756258" y="1500378"/>
            <a:ext cx="4225758" cy="3153736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void print(int a)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cout &lt;&lt; a &lt;&lt; endl;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void print(double a)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cout &lt;&lt; showpoint &lt;&lt; a &lt;&lt; endl;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graphicFrame>
        <p:nvGraphicFramePr>
          <p:cNvPr id="147462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19574"/>
              </p:ext>
            </p:extLst>
          </p:nvPr>
        </p:nvGraphicFramePr>
        <p:xfrm>
          <a:off x="5121275" y="4865688"/>
          <a:ext cx="29019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包装程序外壳对象" showAsIcon="1" r:id="rId3" imgW="2284920" imgH="711360" progId="Package">
                  <p:embed/>
                </p:oleObj>
              </mc:Choice>
              <mc:Fallback>
                <p:oleObj name="包装程序外壳对象" showAsIcon="1" r:id="rId3" imgW="228492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4865688"/>
                        <a:ext cx="290195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685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BC15DA-8A39-4C60-898E-D09735892F6E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142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48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Overloading Functions</a:t>
            </a:r>
          </a:p>
        </p:txBody>
      </p:sp>
      <p:sp>
        <p:nvSpPr>
          <p:cNvPr id="148484" name="Rectangle 7"/>
          <p:cNvSpPr>
            <a:spLocks noRot="1" noChangeArrowheads="1"/>
          </p:cNvSpPr>
          <p:nvPr/>
        </p:nvSpPr>
        <p:spPr bwMode="auto">
          <a:xfrm>
            <a:off x="305746" y="1951909"/>
            <a:ext cx="8540609" cy="302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582613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6" i="1" dirty="0">
                <a:solidFill>
                  <a:schemeClr val="tx1"/>
                </a:solidFill>
              </a:rPr>
              <a:t>Function Overloading</a:t>
            </a:r>
            <a:r>
              <a:rPr lang="en-US" altLang="zh-CN" sz="2806" dirty="0"/>
              <a:t>: using the </a:t>
            </a:r>
            <a:r>
              <a:rPr lang="en-US" altLang="zh-CN" sz="2806" i="1" dirty="0">
                <a:solidFill>
                  <a:schemeClr val="tx1"/>
                </a:solidFill>
              </a:rPr>
              <a:t>identical name for multiple meanings</a:t>
            </a:r>
            <a:r>
              <a:rPr lang="en-US" altLang="zh-CN" sz="2806" dirty="0"/>
              <a:t> of a function or an operator.</a:t>
            </a:r>
          </a:p>
          <a:p>
            <a:pPr eaLnBrk="1" hangingPunct="1"/>
            <a:r>
              <a:rPr lang="en-US" altLang="zh-CN" sz="2806" dirty="0"/>
              <a:t>Function overloading match resolution</a:t>
            </a:r>
          </a:p>
          <a:p>
            <a:pPr lvl="1" eaLnBrk="1" hangingPunct="1"/>
            <a:r>
              <a:rPr lang="en-US" altLang="zh-CN" sz="2806" dirty="0"/>
              <a:t>Parameter type</a:t>
            </a:r>
          </a:p>
          <a:p>
            <a:pPr lvl="1" eaLnBrk="1" hangingPunct="1"/>
            <a:r>
              <a:rPr lang="en-US" altLang="zh-CN" sz="2806" dirty="0"/>
              <a:t>Parameter number</a:t>
            </a:r>
          </a:p>
          <a:p>
            <a:pPr lvl="1" eaLnBrk="1" hangingPunct="1"/>
            <a:r>
              <a:rPr lang="en-US" altLang="zh-CN" sz="2806" dirty="0"/>
              <a:t>Function type</a:t>
            </a:r>
          </a:p>
        </p:txBody>
      </p:sp>
    </p:spTree>
    <p:extLst>
      <p:ext uri="{BB962C8B-B14F-4D97-AF65-F5344CB8AC3E}">
        <p14:creationId xmlns:p14="http://schemas.microsoft.com/office/powerpoint/2010/main" val="251359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2B9BE9-B7CB-442B-83F6-B94731627639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143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423" y="188308"/>
            <a:ext cx="5833450" cy="1544922"/>
          </a:xfrm>
        </p:spPr>
        <p:txBody>
          <a:bodyPr/>
          <a:lstStyle/>
          <a:p>
            <a:pPr eaLnBrk="1" hangingPunct="1"/>
            <a:r>
              <a:rPr lang="en-US" altLang="zh-CN" smtClean="0"/>
              <a:t>Match resolution</a:t>
            </a:r>
          </a:p>
          <a:p>
            <a:pPr lvl="1" eaLnBrk="1" hangingPunct="1"/>
            <a:r>
              <a:rPr lang="en-US" altLang="zh-CN" smtClean="0"/>
              <a:t>Parameter type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403188" y="1557073"/>
            <a:ext cx="7200191" cy="4546105"/>
          </a:xfrm>
          <a:prstGeom prst="rect">
            <a:avLst/>
          </a:prstGeom>
          <a:solidFill>
            <a:schemeClr val="accent1">
              <a:alpha val="70195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89989" tIns="46794" rIns="89989" bIns="46794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void print(</a:t>
            </a:r>
            <a:r>
              <a:rPr kumimoji="1" lang="en-US" altLang="ko-KR" sz="1786" dirty="0" err="1">
                <a:latin typeface="Comic Sans MS" panose="030F0702030302020204" pitchFamily="66" charset="0"/>
                <a:ea typeface="Gulim" panose="020B0600000101010101" pitchFamily="34" charset="-127"/>
              </a:rPr>
              <a:t>int</a:t>
            </a: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void print(</a:t>
            </a:r>
            <a:r>
              <a:rPr kumimoji="1" lang="en-US" altLang="ko-KR" sz="1786" dirty="0" err="1">
                <a:latin typeface="Comic Sans MS" panose="030F0702030302020204" pitchFamily="66" charset="0"/>
                <a:ea typeface="Gulim" panose="020B0600000101010101" pitchFamily="34" charset="-127"/>
              </a:rPr>
              <a:t>const</a:t>
            </a: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 char*);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void print(double);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void print(long);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void print(char);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786" dirty="0">
              <a:latin typeface="Comic Sans MS" panose="030F0702030302020204" pitchFamily="66" charset="0"/>
              <a:ea typeface="Gulim" panose="020B0600000101010101" pitchFamily="34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void h(char c, </a:t>
            </a:r>
            <a:r>
              <a:rPr kumimoji="1" lang="en-US" altLang="ko-KR" sz="1786" dirty="0" err="1">
                <a:latin typeface="Comic Sans MS" panose="030F0702030302020204" pitchFamily="66" charset="0"/>
                <a:ea typeface="Gulim" panose="020B0600000101010101" pitchFamily="34" charset="-127"/>
              </a:rPr>
              <a:t>int</a:t>
            </a: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 </a:t>
            </a:r>
            <a:r>
              <a:rPr kumimoji="1" lang="en-US" altLang="ko-KR" sz="1786" dirty="0" err="1">
                <a:latin typeface="Comic Sans MS" panose="030F0702030302020204" pitchFamily="66" charset="0"/>
                <a:ea typeface="Gulim" panose="020B0600000101010101" pitchFamily="34" charset="-127"/>
              </a:rPr>
              <a:t>i</a:t>
            </a: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, short s, float f)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	print(c);	// exact match: invoke print(char)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	print(</a:t>
            </a:r>
            <a:r>
              <a:rPr kumimoji="1" lang="en-US" altLang="ko-KR" sz="1786" dirty="0" err="1">
                <a:latin typeface="Comic Sans MS" panose="030F0702030302020204" pitchFamily="66" charset="0"/>
                <a:ea typeface="Gulim" panose="020B0600000101010101" pitchFamily="34" charset="-127"/>
              </a:rPr>
              <a:t>i</a:t>
            </a: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);	// exact match: invoke print(</a:t>
            </a:r>
            <a:r>
              <a:rPr kumimoji="1" lang="en-US" altLang="ko-KR" sz="1786" dirty="0" err="1">
                <a:latin typeface="Comic Sans MS" panose="030F0702030302020204" pitchFamily="66" charset="0"/>
                <a:ea typeface="Gulim" panose="020B0600000101010101" pitchFamily="34" charset="-127"/>
              </a:rPr>
              <a:t>int</a:t>
            </a: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	print(s);	// integral promotion: invoke print(</a:t>
            </a:r>
            <a:r>
              <a:rPr kumimoji="1" lang="en-US" altLang="ko-KR" sz="1786" dirty="0" err="1">
                <a:latin typeface="Comic Sans MS" panose="030F0702030302020204" pitchFamily="66" charset="0"/>
                <a:ea typeface="Gulim" panose="020B0600000101010101" pitchFamily="34" charset="-127"/>
              </a:rPr>
              <a:t>int</a:t>
            </a: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	print(f);	// float to double promotion: print(double)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786" dirty="0">
              <a:latin typeface="Comic Sans MS" panose="030F0702030302020204" pitchFamily="66" charset="0"/>
              <a:ea typeface="Gulim" panose="020B0600000101010101" pitchFamily="34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	print(‘a’);    // exact match: invoke print(char)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	print(49);     // exact match: invoke print(</a:t>
            </a:r>
            <a:r>
              <a:rPr kumimoji="1" lang="en-US" altLang="ko-KR" sz="1786" dirty="0" err="1">
                <a:latin typeface="Comic Sans MS" panose="030F0702030302020204" pitchFamily="66" charset="0"/>
                <a:ea typeface="Gulim" panose="020B0600000101010101" pitchFamily="34" charset="-127"/>
              </a:rPr>
              <a:t>int</a:t>
            </a: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	print(0);       // exact match: invoke print(</a:t>
            </a:r>
            <a:r>
              <a:rPr kumimoji="1" lang="en-US" altLang="ko-KR" sz="1786" dirty="0" err="1">
                <a:latin typeface="Comic Sans MS" panose="030F0702030302020204" pitchFamily="66" charset="0"/>
                <a:ea typeface="Gulim" panose="020B0600000101010101" pitchFamily="34" charset="-127"/>
              </a:rPr>
              <a:t>int</a:t>
            </a: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	print(“a”);  // exact match: invoke print(</a:t>
            </a:r>
            <a:r>
              <a:rPr kumimoji="1" lang="en-US" altLang="ko-KR" sz="1786" dirty="0" err="1">
                <a:latin typeface="Comic Sans MS" panose="030F0702030302020204" pitchFamily="66" charset="0"/>
                <a:ea typeface="Gulim" panose="020B0600000101010101" pitchFamily="34" charset="-127"/>
              </a:rPr>
              <a:t>const</a:t>
            </a: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 char*)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  <a:ea typeface="Gulim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305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DC451F-CB67-406C-AA1A-B9974A93F676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144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50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422" y="188308"/>
            <a:ext cx="4897992" cy="1544922"/>
          </a:xfrm>
        </p:spPr>
        <p:txBody>
          <a:bodyPr/>
          <a:lstStyle/>
          <a:p>
            <a:pPr eaLnBrk="1" hangingPunct="1"/>
            <a:r>
              <a:rPr lang="en-US" altLang="zh-CN" smtClean="0"/>
              <a:t>Match resolution</a:t>
            </a:r>
          </a:p>
          <a:p>
            <a:pPr lvl="1" eaLnBrk="1" hangingPunct="1"/>
            <a:r>
              <a:rPr lang="en-US" altLang="zh-CN" smtClean="0"/>
              <a:t>Parameter number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07315" y="1196658"/>
            <a:ext cx="8965818" cy="5260916"/>
          </a:xfrm>
          <a:prstGeom prst="rect">
            <a:avLst/>
          </a:prstGeom>
          <a:solidFill>
            <a:schemeClr val="accent1">
              <a:alpha val="70195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89989" tIns="46794" rIns="89989" bIns="46794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ko-KR" sz="1786" dirty="0" err="1">
                <a:latin typeface="Comic Sans MS" panose="030F0702030302020204" pitchFamily="66" charset="0"/>
              </a:rPr>
              <a:t>int</a:t>
            </a:r>
            <a:r>
              <a:rPr kumimoji="1" lang="en-US" altLang="ko-KR" sz="1786" dirty="0">
                <a:latin typeface="Comic Sans MS" panose="030F0702030302020204" pitchFamily="66" charset="0"/>
              </a:rPr>
              <a:t> pow(</a:t>
            </a:r>
            <a:r>
              <a:rPr kumimoji="1" lang="en-US" altLang="ko-KR" sz="1786" dirty="0" err="1">
                <a:latin typeface="Comic Sans MS" panose="030F0702030302020204" pitchFamily="66" charset="0"/>
              </a:rPr>
              <a:t>int</a:t>
            </a:r>
            <a:r>
              <a:rPr kumimoji="1" lang="en-US" altLang="ko-KR" sz="1786" dirty="0">
                <a:latin typeface="Comic Sans MS" panose="030F0702030302020204" pitchFamily="66" charset="0"/>
              </a:rPr>
              <a:t>, </a:t>
            </a:r>
            <a:r>
              <a:rPr kumimoji="1" lang="en-US" altLang="ko-KR" sz="1786" dirty="0" err="1">
                <a:latin typeface="Comic Sans MS" panose="030F0702030302020204" pitchFamily="66" charset="0"/>
              </a:rPr>
              <a:t>int</a:t>
            </a:r>
            <a:r>
              <a:rPr kumimoji="1" lang="en-US" altLang="ko-KR" sz="1786" dirty="0">
                <a:latin typeface="Comic Sans MS" panose="030F0702030302020204" pitchFamily="66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</a:rPr>
              <a:t>double pow(double, double);</a:t>
            </a:r>
          </a:p>
          <a:p>
            <a:pPr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</a:rPr>
              <a:t>complex pow(double, complex);</a:t>
            </a:r>
          </a:p>
          <a:p>
            <a:pPr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</a:rPr>
              <a:t>complex pow(complex, </a:t>
            </a:r>
            <a:r>
              <a:rPr kumimoji="1" lang="en-US" altLang="ko-KR" sz="1786" dirty="0" err="1">
                <a:latin typeface="Comic Sans MS" panose="030F0702030302020204" pitchFamily="66" charset="0"/>
              </a:rPr>
              <a:t>int</a:t>
            </a:r>
            <a:r>
              <a:rPr kumimoji="1" lang="en-US" altLang="ko-KR" sz="1786" dirty="0">
                <a:latin typeface="Comic Sans MS" panose="030F0702030302020204" pitchFamily="66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</a:rPr>
              <a:t>complex pow(complex, double);</a:t>
            </a:r>
          </a:p>
          <a:p>
            <a:pPr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</a:rPr>
              <a:t>complex pow(complex, complex);</a:t>
            </a:r>
          </a:p>
          <a:p>
            <a:pPr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</a:rPr>
              <a:t>void k(complex z)</a:t>
            </a:r>
          </a:p>
          <a:p>
            <a:pPr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</a:rPr>
              <a:t>{</a:t>
            </a:r>
          </a:p>
          <a:p>
            <a:pPr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</a:rPr>
              <a:t>	</a:t>
            </a:r>
            <a:r>
              <a:rPr kumimoji="1" lang="en-US" altLang="ko-KR" sz="1786" dirty="0" err="1">
                <a:latin typeface="Comic Sans MS" panose="030F0702030302020204" pitchFamily="66" charset="0"/>
              </a:rPr>
              <a:t>int</a:t>
            </a:r>
            <a:r>
              <a:rPr kumimoji="1" lang="en-US" altLang="ko-KR" sz="1786" dirty="0">
                <a:latin typeface="Comic Sans MS" panose="030F0702030302020204" pitchFamily="66" charset="0"/>
              </a:rPr>
              <a:t> </a:t>
            </a:r>
            <a:r>
              <a:rPr kumimoji="1" lang="en-US" altLang="ko-KR" sz="1786" dirty="0" err="1">
                <a:latin typeface="Comic Sans MS" panose="030F0702030302020204" pitchFamily="66" charset="0"/>
              </a:rPr>
              <a:t>i</a:t>
            </a:r>
            <a:r>
              <a:rPr kumimoji="1" lang="en-US" altLang="ko-KR" sz="1786" dirty="0">
                <a:latin typeface="Comic Sans MS" panose="030F0702030302020204" pitchFamily="66" charset="0"/>
              </a:rPr>
              <a:t> = pow(2,2);		// invoke pow(</a:t>
            </a:r>
            <a:r>
              <a:rPr kumimoji="1" lang="en-US" altLang="ko-KR" sz="1786" dirty="0" err="1">
                <a:latin typeface="Comic Sans MS" panose="030F0702030302020204" pitchFamily="66" charset="0"/>
              </a:rPr>
              <a:t>int,int</a:t>
            </a:r>
            <a:r>
              <a:rPr kumimoji="1" lang="en-US" altLang="ko-KR" sz="1786" dirty="0">
                <a:latin typeface="Comic Sans MS" panose="030F0702030302020204" pitchFamily="66" charset="0"/>
              </a:rPr>
              <a:t>)</a:t>
            </a:r>
          </a:p>
          <a:p>
            <a:pPr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</a:rPr>
              <a:t>	double d = pow(2.0,2.0);	// invoke pow(</a:t>
            </a:r>
            <a:r>
              <a:rPr kumimoji="1" lang="en-US" altLang="ko-KR" sz="1786" dirty="0" err="1">
                <a:latin typeface="Comic Sans MS" panose="030F0702030302020204" pitchFamily="66" charset="0"/>
              </a:rPr>
              <a:t>double,double</a:t>
            </a:r>
            <a:r>
              <a:rPr kumimoji="1" lang="en-US" altLang="ko-KR" sz="1786" dirty="0">
                <a:latin typeface="Comic Sans MS" panose="030F0702030302020204" pitchFamily="66" charset="0"/>
              </a:rPr>
              <a:t>)</a:t>
            </a:r>
          </a:p>
          <a:p>
            <a:pPr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</a:rPr>
              <a:t>	complex z2 = pow(2,z);	// invoke pow(</a:t>
            </a:r>
            <a:r>
              <a:rPr kumimoji="1" lang="en-US" altLang="ko-KR" sz="1786" dirty="0" err="1">
                <a:latin typeface="Comic Sans MS" panose="030F0702030302020204" pitchFamily="66" charset="0"/>
              </a:rPr>
              <a:t>double,complex</a:t>
            </a:r>
            <a:r>
              <a:rPr kumimoji="1" lang="en-US" altLang="ko-KR" sz="1786" dirty="0">
                <a:latin typeface="Comic Sans MS" panose="030F0702030302020204" pitchFamily="66" charset="0"/>
              </a:rPr>
              <a:t>)</a:t>
            </a:r>
          </a:p>
          <a:p>
            <a:pPr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</a:rPr>
              <a:t>	complex z3 = pow(z,2);	// invoke pow(</a:t>
            </a:r>
            <a:r>
              <a:rPr kumimoji="1" lang="en-US" altLang="ko-KR" sz="1786" dirty="0" err="1">
                <a:latin typeface="Comic Sans MS" panose="030F0702030302020204" pitchFamily="66" charset="0"/>
              </a:rPr>
              <a:t>complex,int</a:t>
            </a:r>
            <a:r>
              <a:rPr kumimoji="1" lang="en-US" altLang="ko-KR" sz="1786" dirty="0">
                <a:latin typeface="Comic Sans MS" panose="030F0702030302020204" pitchFamily="66" charset="0"/>
              </a:rPr>
              <a:t>)</a:t>
            </a:r>
          </a:p>
          <a:p>
            <a:pPr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</a:rPr>
              <a:t>	complex z4 = pow(</a:t>
            </a:r>
            <a:r>
              <a:rPr kumimoji="1" lang="en-US" altLang="ko-KR" sz="1786" dirty="0" err="1">
                <a:latin typeface="Comic Sans MS" panose="030F0702030302020204" pitchFamily="66" charset="0"/>
              </a:rPr>
              <a:t>z,z</a:t>
            </a:r>
            <a:r>
              <a:rPr kumimoji="1" lang="en-US" altLang="ko-KR" sz="1786" dirty="0">
                <a:latin typeface="Comic Sans MS" panose="030F0702030302020204" pitchFamily="66" charset="0"/>
              </a:rPr>
              <a:t>);	// invoke pow(</a:t>
            </a:r>
            <a:r>
              <a:rPr kumimoji="1" lang="en-US" altLang="ko-KR" sz="1786" dirty="0" err="1">
                <a:latin typeface="Comic Sans MS" panose="030F0702030302020204" pitchFamily="66" charset="0"/>
              </a:rPr>
              <a:t>complex,complex</a:t>
            </a:r>
            <a:r>
              <a:rPr kumimoji="1" lang="en-US" altLang="ko-KR" sz="1786" dirty="0">
                <a:latin typeface="Comic Sans MS" panose="030F0702030302020204" pitchFamily="66" charset="0"/>
              </a:rPr>
              <a:t>)</a:t>
            </a:r>
          </a:p>
          <a:p>
            <a:pPr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</a:rPr>
              <a:t>	double d = pow(2.0,2);	// error: pow(</a:t>
            </a:r>
            <a:r>
              <a:rPr kumimoji="1" lang="en-US" altLang="ko-KR" sz="1786" dirty="0" err="1">
                <a:latin typeface="Comic Sans MS" panose="030F0702030302020204" pitchFamily="66" charset="0"/>
              </a:rPr>
              <a:t>int</a:t>
            </a:r>
            <a:r>
              <a:rPr kumimoji="1" lang="en-US" altLang="ko-KR" sz="1786" dirty="0">
                <a:latin typeface="Comic Sans MS" panose="030F0702030302020204" pitchFamily="66" charset="0"/>
              </a:rPr>
              <a:t>(2.0),2)  or </a:t>
            </a:r>
            <a:r>
              <a:rPr kumimoji="1" lang="en-US" altLang="zh-CN" sz="1786" dirty="0">
                <a:latin typeface="Comic Sans MS" panose="030F0702030302020204" pitchFamily="66" charset="0"/>
              </a:rPr>
              <a:t>						//p</a:t>
            </a:r>
            <a:r>
              <a:rPr kumimoji="1" lang="en-US" altLang="ko-KR" sz="1786" dirty="0">
                <a:latin typeface="Comic Sans MS" panose="030F0702030302020204" pitchFamily="66" charset="0"/>
              </a:rPr>
              <a:t>ow(2.0,double(2))?</a:t>
            </a:r>
          </a:p>
          <a:p>
            <a:pPr>
              <a:buClrTx/>
              <a:buFontTx/>
              <a:buNone/>
            </a:pPr>
            <a:r>
              <a:rPr kumimoji="1" lang="en-US" altLang="ko-KR" sz="1786" dirty="0"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488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23D571-7528-4C5D-8A6B-025A937F6AA9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145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51555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4422" y="188308"/>
            <a:ext cx="4897992" cy="1544922"/>
          </a:xfrm>
        </p:spPr>
        <p:txBody>
          <a:bodyPr/>
          <a:lstStyle/>
          <a:p>
            <a:pPr eaLnBrk="1" hangingPunct="1"/>
            <a:r>
              <a:rPr lang="en-US" altLang="zh-CN" smtClean="0"/>
              <a:t>Match resolution</a:t>
            </a:r>
          </a:p>
          <a:p>
            <a:pPr lvl="1" eaLnBrk="1" hangingPunct="1"/>
            <a:r>
              <a:rPr lang="en-US" altLang="zh-CN" smtClean="0"/>
              <a:t>Function type?</a:t>
            </a:r>
          </a:p>
          <a:p>
            <a:pPr lvl="1"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64879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6BEABC-C4AB-4FF5-9C4C-FF1C9F1812D6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146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525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Function Signatures</a:t>
            </a:r>
          </a:p>
        </p:txBody>
      </p:sp>
      <p:sp>
        <p:nvSpPr>
          <p:cNvPr id="152580" name="Rectangle 3"/>
          <p:cNvSpPr>
            <a:spLocks noRot="1" noChangeArrowheads="1"/>
          </p:cNvSpPr>
          <p:nvPr/>
        </p:nvSpPr>
        <p:spPr bwMode="auto">
          <a:xfrm>
            <a:off x="305746" y="1595543"/>
            <a:ext cx="8540609" cy="481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582613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TW" sz="2806"/>
              <a:t>Overloaded functions must have distinct </a:t>
            </a:r>
            <a:r>
              <a:rPr lang="en-US" altLang="zh-TW" sz="2806" i="1">
                <a:solidFill>
                  <a:schemeClr val="tx1"/>
                </a:solidFill>
              </a:rPr>
              <a:t>signatures</a:t>
            </a:r>
            <a:r>
              <a:rPr lang="en-US" altLang="zh-CN" sz="2806">
                <a:solidFill>
                  <a:schemeClr val="tx1"/>
                </a:solidFill>
              </a:rPr>
              <a:t>.</a:t>
            </a:r>
            <a:endParaRPr lang="en-US" altLang="zh-TW" sz="2806">
              <a:solidFill>
                <a:schemeClr val="tx1"/>
              </a:solidFill>
            </a:endParaRPr>
          </a:p>
          <a:p>
            <a:pPr eaLnBrk="1" hangingPunct="1"/>
            <a:r>
              <a:rPr lang="en-US" altLang="zh-TW" sz="2806"/>
              <a:t>A function’s </a:t>
            </a:r>
            <a:r>
              <a:rPr lang="en-US" altLang="zh-TW" sz="2806" i="1">
                <a:solidFill>
                  <a:schemeClr val="tx1"/>
                </a:solidFill>
              </a:rPr>
              <a:t>signature</a:t>
            </a:r>
            <a:r>
              <a:rPr lang="en-US" altLang="zh-TW" sz="2806"/>
              <a:t> consists of</a:t>
            </a:r>
          </a:p>
          <a:p>
            <a:pPr lvl="1" eaLnBrk="1" hangingPunct="1"/>
            <a:r>
              <a:rPr lang="en-US" altLang="zh-TW" sz="2806"/>
              <a:t>Function name</a:t>
            </a:r>
          </a:p>
          <a:p>
            <a:pPr lvl="1" eaLnBrk="1" hangingPunct="1"/>
            <a:r>
              <a:rPr lang="en-US" altLang="zh-TW" sz="2806"/>
              <a:t>The number, data types, and order of arguments</a:t>
            </a:r>
          </a:p>
          <a:p>
            <a:pPr eaLnBrk="1" hangingPunct="1"/>
            <a:r>
              <a:rPr lang="en-US" altLang="zh-TW" sz="2806"/>
              <a:t>Functions can not be distinguished by return types alone</a:t>
            </a:r>
            <a:r>
              <a:rPr lang="en-US" altLang="zh-CN" sz="2806"/>
              <a:t>.</a:t>
            </a:r>
            <a:endParaRPr lang="en-US" altLang="zh-TW" sz="2806"/>
          </a:p>
          <a:p>
            <a:pPr eaLnBrk="1" hangingPunct="1"/>
            <a:r>
              <a:rPr lang="en-US" altLang="zh-TW" sz="2806"/>
              <a:t>Examples: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TW" sz="2296">
                <a:latin typeface="Courier New" panose="02070309020205020404" pitchFamily="49" charset="0"/>
              </a:rPr>
              <a:t>		void m(double, int);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TW" sz="2296">
                <a:latin typeface="Courier New" panose="02070309020205020404" pitchFamily="49" charset="0"/>
              </a:rPr>
              <a:t>		void m(int, double);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TW" sz="2296">
                <a:latin typeface="Courier New" panose="02070309020205020404" pitchFamily="49" charset="0"/>
              </a:rPr>
              <a:t>		double m(int, double);</a:t>
            </a:r>
          </a:p>
        </p:txBody>
      </p:sp>
    </p:spTree>
    <p:extLst>
      <p:ext uri="{BB962C8B-B14F-4D97-AF65-F5344CB8AC3E}">
        <p14:creationId xmlns:p14="http://schemas.microsoft.com/office/powerpoint/2010/main" val="4247174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650D57-4178-495B-9A5E-4FA8939DC6FB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147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546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913186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The new And delete Operators</a:t>
            </a:r>
            <a:endParaRPr lang="zh-CN" altLang="en-US" dirty="0" smtClean="0"/>
          </a:p>
        </p:txBody>
      </p:sp>
      <p:sp>
        <p:nvSpPr>
          <p:cNvPr id="15462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978231"/>
            <a:ext cx="8540609" cy="145785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en-US" altLang="ko-KR" dirty="0" smtClean="0">
                <a:solidFill>
                  <a:srgbClr val="FF0000"/>
                </a:solidFill>
              </a:rPr>
              <a:t>ew</a:t>
            </a:r>
            <a:r>
              <a:rPr lang="en-US" altLang="ko-KR" dirty="0" smtClean="0"/>
              <a:t> operator : creating an object on the </a:t>
            </a:r>
            <a:r>
              <a:rPr lang="en-US" altLang="ko-KR" i="1" dirty="0" smtClean="0">
                <a:solidFill>
                  <a:schemeClr val="tx1"/>
                </a:solidFill>
              </a:rPr>
              <a:t>free store</a:t>
            </a:r>
            <a:r>
              <a:rPr lang="en-US" altLang="zh-CN" i="1" dirty="0" smtClean="0">
                <a:solidFill>
                  <a:schemeClr val="tx1"/>
                </a:solidFill>
              </a:rPr>
              <a:t> (heap)</a:t>
            </a:r>
            <a:r>
              <a:rPr lang="en-US" altLang="zh-CN" dirty="0" smtClean="0"/>
              <a:t> </a:t>
            </a:r>
            <a:r>
              <a:rPr lang="en-US" altLang="ko-KR" dirty="0" smtClean="0"/>
              <a:t>independent of the scope</a:t>
            </a: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>
                <a:solidFill>
                  <a:srgbClr val="FF0000"/>
                </a:solidFill>
              </a:rPr>
              <a:t>elete</a:t>
            </a:r>
            <a:r>
              <a:rPr lang="en-US" altLang="ko-KR" dirty="0" smtClean="0"/>
              <a:t> operator : destroy the object</a:t>
            </a:r>
          </a:p>
        </p:txBody>
      </p:sp>
      <p:sp>
        <p:nvSpPr>
          <p:cNvPr id="154629" name="Text Box 4"/>
          <p:cNvSpPr txBox="1">
            <a:spLocks noChangeArrowheads="1"/>
          </p:cNvSpPr>
          <p:nvPr/>
        </p:nvSpPr>
        <p:spPr bwMode="auto">
          <a:xfrm>
            <a:off x="874714" y="4005057"/>
            <a:ext cx="5577443" cy="201817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89" tIns="46794" rIns="89989" bIns="46794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zh-CN" sz="1786">
                <a:latin typeface="Comic Sans MS" panose="030F0702030302020204" pitchFamily="66" charset="0"/>
              </a:rPr>
              <a:t>int* p;</a:t>
            </a:r>
          </a:p>
          <a:p>
            <a:pPr>
              <a:buClrTx/>
              <a:buFontTx/>
              <a:buNone/>
            </a:pPr>
            <a:r>
              <a:rPr kumimoji="1" lang="en-US" altLang="zh-CN" sz="1786">
                <a:latin typeface="Comic Sans MS" panose="030F0702030302020204" pitchFamily="66" charset="0"/>
              </a:rPr>
              <a:t>int* q;</a:t>
            </a:r>
          </a:p>
          <a:p>
            <a:pPr>
              <a:buClrTx/>
              <a:buFontTx/>
              <a:buNone/>
            </a:pPr>
            <a:r>
              <a:rPr kumimoji="1" lang="en-US" altLang="zh-CN" sz="1786">
                <a:latin typeface="Comic Sans MS" panose="030F0702030302020204" pitchFamily="66" charset="0"/>
              </a:rPr>
              <a:t>p=new int(5);//allocation and initialization,*p=5</a:t>
            </a:r>
          </a:p>
          <a:p>
            <a:pPr>
              <a:buClrTx/>
              <a:buFontTx/>
              <a:buNone/>
            </a:pPr>
            <a:r>
              <a:rPr kumimoji="1" lang="en-US" altLang="zh-CN" sz="1786">
                <a:latin typeface="Comic Sans MS" panose="030F0702030302020204" pitchFamily="66" charset="0"/>
              </a:rPr>
              <a:t>q=new int[10]; //gets q[0] to q[9] with q=&amp;q[0] </a:t>
            </a:r>
          </a:p>
          <a:p>
            <a:pPr>
              <a:buClrTx/>
              <a:buFontTx/>
              <a:buNone/>
            </a:pPr>
            <a:r>
              <a:rPr kumimoji="1" lang="en-US" altLang="zh-CN" sz="1786">
                <a:latin typeface="Comic Sans MS" panose="030F0702030302020204" pitchFamily="66" charset="0"/>
              </a:rPr>
              <a:t>delete p;</a:t>
            </a:r>
          </a:p>
          <a:p>
            <a:pPr>
              <a:buClrTx/>
              <a:buFontTx/>
              <a:buNone/>
            </a:pPr>
            <a:r>
              <a:rPr kumimoji="1" lang="en-US" altLang="zh-CN" sz="1786">
                <a:latin typeface="Comic Sans MS" panose="030F0702030302020204" pitchFamily="66" charset="0"/>
              </a:rPr>
              <a:t>delete []q;</a:t>
            </a:r>
            <a:endParaRPr kumimoji="1" lang="en-US" altLang="ko-KR" sz="1786"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077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19BF0A-70D9-4221-A33F-460183D24158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148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556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The new And delete Operators</a:t>
            </a:r>
          </a:p>
        </p:txBody>
      </p:sp>
      <p:sp>
        <p:nvSpPr>
          <p:cNvPr id="155652" name="Rectangle 3"/>
          <p:cNvSpPr>
            <a:spLocks noChangeArrowheads="1"/>
          </p:cNvSpPr>
          <p:nvPr/>
        </p:nvSpPr>
        <p:spPr bwMode="auto">
          <a:xfrm>
            <a:off x="346242" y="1500378"/>
            <a:ext cx="4225758" cy="4978787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* p;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* q;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p = new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q = new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*p = 40;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*q = *p;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q = p;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*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arr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new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[3];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arr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[0] = 3;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arr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[1] = *p;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arr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[2] = 4;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delete q;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delete p;	// Error!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delete []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arr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155653" name="Rectangle 7"/>
          <p:cNvSpPr>
            <a:spLocks noChangeArrowheads="1"/>
          </p:cNvSpPr>
          <p:nvPr/>
        </p:nvSpPr>
        <p:spPr bwMode="auto">
          <a:xfrm>
            <a:off x="7649697" y="2526952"/>
            <a:ext cx="1271575" cy="485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grpSp>
        <p:nvGrpSpPr>
          <p:cNvPr id="155654" name="Group 11"/>
          <p:cNvGrpSpPr>
            <a:grpSpLocks/>
          </p:cNvGrpSpPr>
          <p:nvPr/>
        </p:nvGrpSpPr>
        <p:grpSpPr bwMode="auto">
          <a:xfrm>
            <a:off x="7649697" y="4851423"/>
            <a:ext cx="1271575" cy="1457857"/>
            <a:chOff x="3888" y="2544"/>
            <a:chExt cx="864" cy="720"/>
          </a:xfrm>
        </p:grpSpPr>
        <p:sp>
          <p:nvSpPr>
            <p:cNvPr id="155673" name="Rectangle 12"/>
            <p:cNvSpPr>
              <a:spLocks noChangeArrowheads="1"/>
            </p:cNvSpPr>
            <p:nvPr/>
          </p:nvSpPr>
          <p:spPr bwMode="auto">
            <a:xfrm>
              <a:off x="3888" y="2544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55674" name="Rectangle 13"/>
            <p:cNvSpPr>
              <a:spLocks noChangeArrowheads="1"/>
            </p:cNvSpPr>
            <p:nvPr/>
          </p:nvSpPr>
          <p:spPr bwMode="auto">
            <a:xfrm>
              <a:off x="3888" y="2784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55675" name="Rectangle 14"/>
            <p:cNvSpPr>
              <a:spLocks noChangeArrowheads="1"/>
            </p:cNvSpPr>
            <p:nvPr/>
          </p:nvSpPr>
          <p:spPr bwMode="auto">
            <a:xfrm>
              <a:off x="3888" y="3024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</p:grpSp>
      <p:grpSp>
        <p:nvGrpSpPr>
          <p:cNvPr id="155655" name="Group 16"/>
          <p:cNvGrpSpPr>
            <a:grpSpLocks/>
          </p:cNvGrpSpPr>
          <p:nvPr/>
        </p:nvGrpSpPr>
        <p:grpSpPr bwMode="auto">
          <a:xfrm>
            <a:off x="5803079" y="2721332"/>
            <a:ext cx="1846618" cy="194381"/>
            <a:chOff x="2976" y="1344"/>
            <a:chExt cx="912" cy="96"/>
          </a:xfrm>
        </p:grpSpPr>
        <p:sp>
          <p:nvSpPr>
            <p:cNvPr id="155671" name="Line 17"/>
            <p:cNvSpPr>
              <a:spLocks noChangeShapeType="1"/>
            </p:cNvSpPr>
            <p:nvPr/>
          </p:nvSpPr>
          <p:spPr bwMode="auto">
            <a:xfrm>
              <a:off x="3024" y="139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2" name="Oval 18"/>
            <p:cNvSpPr>
              <a:spLocks noChangeArrowheads="1"/>
            </p:cNvSpPr>
            <p:nvPr/>
          </p:nvSpPr>
          <p:spPr bwMode="auto">
            <a:xfrm>
              <a:off x="2976" y="13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</p:grpSp>
      <p:grpSp>
        <p:nvGrpSpPr>
          <p:cNvPr id="155656" name="Group 19"/>
          <p:cNvGrpSpPr>
            <a:grpSpLocks/>
          </p:cNvGrpSpPr>
          <p:nvPr/>
        </p:nvGrpSpPr>
        <p:grpSpPr bwMode="auto">
          <a:xfrm>
            <a:off x="5803079" y="3693237"/>
            <a:ext cx="1846618" cy="194381"/>
            <a:chOff x="2976" y="1344"/>
            <a:chExt cx="912" cy="96"/>
          </a:xfrm>
        </p:grpSpPr>
        <p:sp>
          <p:nvSpPr>
            <p:cNvPr id="155669" name="Line 20"/>
            <p:cNvSpPr>
              <a:spLocks noChangeShapeType="1"/>
            </p:cNvSpPr>
            <p:nvPr/>
          </p:nvSpPr>
          <p:spPr bwMode="auto">
            <a:xfrm>
              <a:off x="3024" y="139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0" name="Oval 21"/>
            <p:cNvSpPr>
              <a:spLocks noChangeArrowheads="1"/>
            </p:cNvSpPr>
            <p:nvPr/>
          </p:nvSpPr>
          <p:spPr bwMode="auto">
            <a:xfrm>
              <a:off x="2976" y="13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</p:grpSp>
      <p:grpSp>
        <p:nvGrpSpPr>
          <p:cNvPr id="155657" name="Group 22"/>
          <p:cNvGrpSpPr>
            <a:grpSpLocks/>
          </p:cNvGrpSpPr>
          <p:nvPr/>
        </p:nvGrpSpPr>
        <p:grpSpPr bwMode="auto">
          <a:xfrm>
            <a:off x="5803079" y="5045804"/>
            <a:ext cx="1846618" cy="194381"/>
            <a:chOff x="2976" y="1344"/>
            <a:chExt cx="912" cy="96"/>
          </a:xfrm>
        </p:grpSpPr>
        <p:sp>
          <p:nvSpPr>
            <p:cNvPr id="155667" name="Line 23"/>
            <p:cNvSpPr>
              <a:spLocks noChangeShapeType="1"/>
            </p:cNvSpPr>
            <p:nvPr/>
          </p:nvSpPr>
          <p:spPr bwMode="auto">
            <a:xfrm>
              <a:off x="3024" y="139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8" name="Oval 24"/>
            <p:cNvSpPr>
              <a:spLocks noChangeArrowheads="1"/>
            </p:cNvSpPr>
            <p:nvPr/>
          </p:nvSpPr>
          <p:spPr bwMode="auto">
            <a:xfrm>
              <a:off x="2976" y="13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</p:grpSp>
      <p:sp>
        <p:nvSpPr>
          <p:cNvPr id="155658" name="Text Box 25"/>
          <p:cNvSpPr txBox="1">
            <a:spLocks noChangeArrowheads="1"/>
          </p:cNvSpPr>
          <p:nvPr/>
        </p:nvSpPr>
        <p:spPr bwMode="auto">
          <a:xfrm>
            <a:off x="4622621" y="2545176"/>
            <a:ext cx="365806" cy="4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551">
                <a:ea typeface="PMingLiU" panose="02020500000000000000" pitchFamily="18" charset="-120"/>
              </a:rPr>
              <a:t>p</a:t>
            </a:r>
          </a:p>
        </p:txBody>
      </p:sp>
      <p:sp>
        <p:nvSpPr>
          <p:cNvPr id="155659" name="Text Box 26"/>
          <p:cNvSpPr txBox="1">
            <a:spLocks noChangeArrowheads="1"/>
          </p:cNvSpPr>
          <p:nvPr/>
        </p:nvSpPr>
        <p:spPr bwMode="auto">
          <a:xfrm>
            <a:off x="4622621" y="3517080"/>
            <a:ext cx="365806" cy="4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551">
                <a:ea typeface="PMingLiU" panose="02020500000000000000" pitchFamily="18" charset="-120"/>
              </a:rPr>
              <a:t>q</a:t>
            </a:r>
          </a:p>
        </p:txBody>
      </p:sp>
      <p:sp>
        <p:nvSpPr>
          <p:cNvPr id="155660" name="Text Box 27"/>
          <p:cNvSpPr txBox="1">
            <a:spLocks noChangeArrowheads="1"/>
          </p:cNvSpPr>
          <p:nvPr/>
        </p:nvSpPr>
        <p:spPr bwMode="auto">
          <a:xfrm>
            <a:off x="4622621" y="4869647"/>
            <a:ext cx="639919" cy="4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551">
                <a:ea typeface="PMingLiU" panose="02020500000000000000" pitchFamily="18" charset="-120"/>
              </a:rPr>
              <a:t>arr</a:t>
            </a:r>
          </a:p>
        </p:txBody>
      </p:sp>
      <p:sp>
        <p:nvSpPr>
          <p:cNvPr id="155661" name="Text Box 28"/>
          <p:cNvSpPr txBox="1">
            <a:spLocks noChangeArrowheads="1"/>
          </p:cNvSpPr>
          <p:nvPr/>
        </p:nvSpPr>
        <p:spPr bwMode="auto">
          <a:xfrm>
            <a:off x="5122746" y="1749428"/>
            <a:ext cx="1097442" cy="4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551">
                <a:ea typeface="PMingLiU" panose="02020500000000000000" pitchFamily="18" charset="-120"/>
              </a:rPr>
              <a:t>Stack</a:t>
            </a:r>
          </a:p>
        </p:txBody>
      </p:sp>
      <p:sp>
        <p:nvSpPr>
          <p:cNvPr id="155662" name="Text Box 29"/>
          <p:cNvSpPr txBox="1">
            <a:spLocks noChangeArrowheads="1"/>
          </p:cNvSpPr>
          <p:nvPr/>
        </p:nvSpPr>
        <p:spPr bwMode="auto">
          <a:xfrm>
            <a:off x="7921020" y="1704882"/>
            <a:ext cx="1054922" cy="4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551">
                <a:ea typeface="PMingLiU" panose="02020500000000000000" pitchFamily="18" charset="-120"/>
              </a:rPr>
              <a:t>Heap</a:t>
            </a:r>
          </a:p>
        </p:txBody>
      </p:sp>
      <p:sp>
        <p:nvSpPr>
          <p:cNvPr id="155663" name="Rectangle 30"/>
          <p:cNvSpPr>
            <a:spLocks noChangeArrowheads="1"/>
          </p:cNvSpPr>
          <p:nvPr/>
        </p:nvSpPr>
        <p:spPr bwMode="auto">
          <a:xfrm>
            <a:off x="5175391" y="2510753"/>
            <a:ext cx="1271575" cy="485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55664" name="Rectangle 31"/>
          <p:cNvSpPr>
            <a:spLocks noChangeArrowheads="1"/>
          </p:cNvSpPr>
          <p:nvPr/>
        </p:nvSpPr>
        <p:spPr bwMode="auto">
          <a:xfrm>
            <a:off x="7655772" y="3494806"/>
            <a:ext cx="1271575" cy="485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55665" name="Rectangle 32"/>
          <p:cNvSpPr>
            <a:spLocks noChangeArrowheads="1"/>
          </p:cNvSpPr>
          <p:nvPr/>
        </p:nvSpPr>
        <p:spPr bwMode="auto">
          <a:xfrm>
            <a:off x="5175391" y="3521129"/>
            <a:ext cx="1271575" cy="485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55666" name="Rectangle 33"/>
          <p:cNvSpPr>
            <a:spLocks noChangeArrowheads="1"/>
          </p:cNvSpPr>
          <p:nvPr/>
        </p:nvSpPr>
        <p:spPr bwMode="auto">
          <a:xfrm>
            <a:off x="5268531" y="4902044"/>
            <a:ext cx="1271575" cy="485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endParaRPr lang="zh-CN" altLang="en-US" sz="1913"/>
          </a:p>
        </p:txBody>
      </p:sp>
    </p:spTree>
    <p:extLst>
      <p:ext uri="{BB962C8B-B14F-4D97-AF65-F5344CB8AC3E}">
        <p14:creationId xmlns:p14="http://schemas.microsoft.com/office/powerpoint/2010/main" val="2085560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25C46F-C056-4F98-AC6F-4DC7609580F3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149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576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The new And delete Operators</a:t>
            </a:r>
          </a:p>
        </p:txBody>
      </p:sp>
      <p:graphicFrame>
        <p:nvGraphicFramePr>
          <p:cNvPr id="157700" name="Object 2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123072"/>
              </p:ext>
            </p:extLst>
          </p:nvPr>
        </p:nvGraphicFramePr>
        <p:xfrm>
          <a:off x="4035429" y="2810424"/>
          <a:ext cx="1081244" cy="63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包装程序外壳对象" showAsIcon="1" r:id="rId3" imgW="851040" imgH="497880" progId="Package">
                  <p:embed/>
                </p:oleObj>
              </mc:Choice>
              <mc:Fallback>
                <p:oleObj name="包装程序外壳对象" showAsIcon="1" r:id="rId3" imgW="851040" imgH="4978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9" y="2810424"/>
                        <a:ext cx="1081244" cy="63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647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8836E7-3B5B-45A1-9AFE-E242D79D439F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94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63225"/>
            <a:ext cx="8540609" cy="1299922"/>
          </a:xfrm>
        </p:spPr>
        <p:txBody>
          <a:bodyPr/>
          <a:lstStyle/>
          <a:p>
            <a:pPr eaLnBrk="1" hangingPunct="1"/>
            <a:r>
              <a:rPr lang="en-US" altLang="zh-CN" smtClean="0"/>
              <a:t>What does the C++ “hello world” Look like</a:t>
            </a:r>
            <a:endParaRPr lang="zh-CN" altLang="en-US" smtClean="0"/>
          </a:p>
        </p:txBody>
      </p:sp>
      <p:sp>
        <p:nvSpPr>
          <p:cNvPr id="19460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5746" y="1844594"/>
            <a:ext cx="4195387" cy="2664638"/>
          </a:xfrm>
          <a:solidFill>
            <a:schemeClr val="accent1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41">
                <a:latin typeface="Comic Sans MS" panose="030F0702030302020204" pitchFamily="66" charset="0"/>
              </a:rPr>
              <a:t>#include </a:t>
            </a:r>
            <a:r>
              <a:rPr lang="en-US" altLang="zh-CN" sz="2041">
                <a:solidFill>
                  <a:srgbClr val="FF0000"/>
                </a:solidFill>
                <a:latin typeface="Comic Sans MS" panose="030F0702030302020204" pitchFamily="66" charset="0"/>
              </a:rPr>
              <a:t>&lt;iostream&gt;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41">
                <a:solidFill>
                  <a:srgbClr val="FF0000"/>
                </a:solidFill>
                <a:latin typeface="Comic Sans MS" panose="030F0702030302020204" pitchFamily="66" charset="0"/>
              </a:rPr>
              <a:t>using namespace std;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41">
                <a:latin typeface="Comic Sans MS" panose="030F0702030302020204" pitchFamily="66" charset="0"/>
              </a:rPr>
              <a:t>int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41">
                <a:latin typeface="Comic Sans MS" panose="030F0702030302020204" pitchFamily="66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41">
                <a:latin typeface="Comic Sans MS" panose="030F0702030302020204" pitchFamily="66" charset="0"/>
              </a:rPr>
              <a:t>	</a:t>
            </a:r>
            <a:r>
              <a:rPr lang="en-US" altLang="zh-CN" sz="2041">
                <a:solidFill>
                  <a:srgbClr val="FF0000"/>
                </a:solidFill>
                <a:latin typeface="Comic Sans MS" panose="030F0702030302020204" pitchFamily="66" charset="0"/>
              </a:rPr>
              <a:t>cout&lt;&lt;</a:t>
            </a:r>
            <a:r>
              <a:rPr lang="en-US" altLang="zh-CN" sz="2041">
                <a:latin typeface="Comic Sans MS" panose="030F0702030302020204" pitchFamily="66" charset="0"/>
              </a:rPr>
              <a:t>“hello world!\n”;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41">
                <a:latin typeface="Comic Sans MS" panose="030F0702030302020204" pitchFamily="66" charset="0"/>
              </a:rPr>
              <a:t>	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41">
                <a:latin typeface="Comic Sans MS" panose="030F0702030302020204" pitchFamily="66" charset="0"/>
              </a:rPr>
              <a:t>}</a:t>
            </a:r>
            <a:endParaRPr lang="zh-CN" altLang="en-US" sz="2041">
              <a:latin typeface="Comic Sans MS" panose="030F0702030302020204" pitchFamily="66" charset="0"/>
            </a:endParaRPr>
          </a:p>
        </p:txBody>
      </p:sp>
      <p:graphicFrame>
        <p:nvGraphicFramePr>
          <p:cNvPr id="19461" name="Object 4">
            <a:hlinkClick r:id="" action="ppaction://ole?verb=0"/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08495" y="2107819"/>
          <a:ext cx="680333" cy="68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包装程序外壳对象" showAsIcon="1" r:id="rId3" imgW="711000" imgH="711360" progId="Package">
                  <p:embed/>
                </p:oleObj>
              </mc:Choice>
              <mc:Fallback>
                <p:oleObj name="包装程序外壳对象" showAsIcon="1" r:id="rId3" imgW="71100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495" y="2107819"/>
                        <a:ext cx="680333" cy="680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5"/>
          <p:cNvSpPr>
            <a:spLocks noRot="1" noChangeArrowheads="1"/>
          </p:cNvSpPr>
          <p:nvPr/>
        </p:nvSpPr>
        <p:spPr bwMode="auto">
          <a:xfrm>
            <a:off x="1907362" y="4292578"/>
            <a:ext cx="4195387" cy="2290853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0" tIns="45705" rIns="91410" bIns="45705">
            <a:spAutoFit/>
          </a:bodyPr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41">
                <a:latin typeface="Comic Sans MS" panose="030F0702030302020204" pitchFamily="66" charset="0"/>
              </a:rPr>
              <a:t>#include &lt;iostream.h&gt;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41">
                <a:latin typeface="Comic Sans MS" panose="030F0702030302020204" pitchFamily="66" charset="0"/>
              </a:rPr>
              <a:t>int main()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41">
                <a:latin typeface="Comic Sans MS" panose="030F0702030302020204" pitchFamily="66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41">
                <a:latin typeface="Comic Sans MS" panose="030F0702030302020204" pitchFamily="66" charset="0"/>
              </a:rPr>
              <a:t>	</a:t>
            </a:r>
            <a:r>
              <a:rPr lang="en-US" altLang="zh-CN" sz="2041">
                <a:solidFill>
                  <a:srgbClr val="FF0000"/>
                </a:solidFill>
                <a:latin typeface="Comic Sans MS" panose="030F0702030302020204" pitchFamily="66" charset="0"/>
              </a:rPr>
              <a:t>cout&lt;&lt;</a:t>
            </a:r>
            <a:r>
              <a:rPr lang="en-US" altLang="zh-CN" sz="2041">
                <a:latin typeface="Comic Sans MS" panose="030F0702030302020204" pitchFamily="66" charset="0"/>
              </a:rPr>
              <a:t>“hello world!\n”;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41">
                <a:latin typeface="Comic Sans MS" panose="030F0702030302020204" pitchFamily="66" charset="0"/>
              </a:rPr>
              <a:t>	return 0;</a:t>
            </a:r>
            <a:endParaRPr lang="zh-CN" altLang="en-US" sz="2041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41">
                <a:latin typeface="Comic Sans MS" panose="030F0702030302020204" pitchFamily="66" charset="0"/>
              </a:rPr>
              <a:t>}</a:t>
            </a:r>
            <a:endParaRPr lang="zh-CN" altLang="en-US" sz="2041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6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E320D9-303D-499F-95A8-E6DEF204C0F7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150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597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Exception Handling</a:t>
            </a:r>
          </a:p>
        </p:txBody>
      </p:sp>
      <p:sp>
        <p:nvSpPr>
          <p:cNvPr id="159748" name="Rectangle 5"/>
          <p:cNvSpPr>
            <a:spLocks noRot="1" noChangeArrowheads="1"/>
          </p:cNvSpPr>
          <p:nvPr/>
        </p:nvSpPr>
        <p:spPr bwMode="auto">
          <a:xfrm>
            <a:off x="305746" y="1413311"/>
            <a:ext cx="8540609" cy="272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582613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6" dirty="0"/>
              <a:t>An exception is a </a:t>
            </a:r>
            <a:r>
              <a:rPr lang="en-US" altLang="zh-CN" sz="2806" i="1" dirty="0">
                <a:solidFill>
                  <a:srgbClr val="FF0000"/>
                </a:solidFill>
              </a:rPr>
              <a:t>run-time error</a:t>
            </a:r>
            <a:r>
              <a:rPr lang="en-US" altLang="zh-CN" sz="2806" dirty="0"/>
              <a:t> caused by some abnormal condition: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6" dirty="0"/>
              <a:t>Out-of-bounds index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6" i="1" dirty="0">
                <a:solidFill>
                  <a:srgbClr val="FF0000"/>
                </a:solidFill>
              </a:rPr>
              <a:t>new</a:t>
            </a:r>
            <a:r>
              <a:rPr lang="en-US" altLang="zh-CN" sz="2806" dirty="0"/>
              <a:t> operation fails</a:t>
            </a:r>
            <a:r>
              <a:rPr lang="en-US" altLang="zh-CN" sz="2806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6" dirty="0">
                <a:solidFill>
                  <a:srgbClr val="FF0000"/>
                </a:solidFill>
              </a:rPr>
              <a:t>……</a:t>
            </a:r>
          </a:p>
        </p:txBody>
      </p:sp>
      <p:sp>
        <p:nvSpPr>
          <p:cNvPr id="2" name="矩形 1"/>
          <p:cNvSpPr/>
          <p:nvPr/>
        </p:nvSpPr>
        <p:spPr>
          <a:xfrm>
            <a:off x="1447800" y="5410200"/>
            <a:ext cx="62484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3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异常处理部分（</a:t>
            </a:r>
            <a:r>
              <a:rPr lang="en-US" altLang="zh-CN" sz="23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150-154</a:t>
            </a:r>
            <a:r>
              <a:rPr lang="zh-CN" altLang="en-US" sz="23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页）后面章节专门讲解</a:t>
            </a:r>
            <a:endParaRPr lang="zh-CN" altLang="en-US" sz="2300" dirty="0">
              <a:solidFill>
                <a:schemeClr val="accent4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71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07F5AF-3EBA-4C67-8A19-75EAEAE9D082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151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607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Exception Handling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174385" y="1409261"/>
            <a:ext cx="6979489" cy="4625550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void g()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try 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f();	// code that may throw exception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catch ( int x ) 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// code to handle a thrown int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catch ( char s ) 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// code to handle a thrown char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// other catch blocks		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9490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0E0579-E227-4E9D-A9DD-37CD893CC09F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152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617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Exception Handling</a:t>
            </a:r>
          </a:p>
        </p:txBody>
      </p:sp>
      <p:sp>
        <p:nvSpPr>
          <p:cNvPr id="161796" name="Rectangle 3"/>
          <p:cNvSpPr>
            <a:spLocks noChangeArrowheads="1"/>
          </p:cNvSpPr>
          <p:nvPr/>
        </p:nvSpPr>
        <p:spPr bwMode="auto">
          <a:xfrm>
            <a:off x="1174385" y="1409262"/>
            <a:ext cx="6337626" cy="5313687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string s = "Object-Oriented Programming";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int index;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int len;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cout &lt;&lt; s &lt;&lt; endl;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while( true ) 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{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cout &lt;&lt;"Enter index and length to erase: ";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cin &gt;&gt; index &gt;&gt; len;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try {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	s.erase( index, len );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} catch ( out_of_range ) {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	cout &lt;&lt; "Erase Error\n";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	continue; 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}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break; 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</p:txBody>
      </p:sp>
      <p:graphicFrame>
        <p:nvGraphicFramePr>
          <p:cNvPr id="16179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143497" y="5082251"/>
          <a:ext cx="1494303" cy="61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包" r:id="rId3" imgW="1174282" imgH="481263" progId="Package">
                  <p:embed/>
                </p:oleObj>
              </mc:Choice>
              <mc:Fallback>
                <p:oleObj name="包" r:id="rId3" imgW="1174282" imgH="481263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97" y="5082251"/>
                        <a:ext cx="1494303" cy="61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82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D8AFE5-4E17-4E58-BB09-E6F83D29CDF9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153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628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Exception Handling</a:t>
            </a:r>
          </a:p>
        </p:txBody>
      </p:sp>
      <p:sp>
        <p:nvSpPr>
          <p:cNvPr id="162820" name="Rectangle 3"/>
          <p:cNvSpPr>
            <a:spLocks noChangeArrowheads="1"/>
          </p:cNvSpPr>
          <p:nvPr/>
        </p:nvSpPr>
        <p:spPr bwMode="auto">
          <a:xfrm>
            <a:off x="1174385" y="1409262"/>
            <a:ext cx="6337626" cy="4928966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#include &lt;iostream&gt;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using namespace std;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int main() 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int* ptr;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try {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ptr = new int;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} catch ( bad_alloc ) {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cerr &lt;&lt;"new: unable to allocate"&lt;&lt; 			       " storage...aborting\n";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exit( EXIT_FAILURE );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delete ptr;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2811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F7E48E-34A4-483D-8880-DECF3C699679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154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638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Exception Handling</a:t>
            </a:r>
          </a:p>
        </p:txBody>
      </p:sp>
      <p:sp>
        <p:nvSpPr>
          <p:cNvPr id="163844" name="Rectangle 3"/>
          <p:cNvSpPr>
            <a:spLocks noChangeArrowheads="1"/>
          </p:cNvSpPr>
          <p:nvPr/>
        </p:nvSpPr>
        <p:spPr bwMode="auto">
          <a:xfrm>
            <a:off x="346242" y="1409262"/>
            <a:ext cx="5784855" cy="2589543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531">
                <a:solidFill>
                  <a:srgbClr val="000000"/>
                </a:solidFill>
                <a:latin typeface="Comic Sans MS" panose="030F0702030302020204" pitchFamily="66" charset="0"/>
              </a:rPr>
              <a:t>const int MAX_SIZE = 1000;</a:t>
            </a:r>
          </a:p>
          <a:p>
            <a:r>
              <a:rPr lang="en-US" altLang="zh-CN" sz="1531">
                <a:solidFill>
                  <a:srgbClr val="000000"/>
                </a:solidFill>
                <a:latin typeface="Comic Sans MS" panose="030F0702030302020204" pitchFamily="66" charset="0"/>
              </a:rPr>
              <a:t>float arr[ MAX_SIZE ];</a:t>
            </a:r>
          </a:p>
          <a:p>
            <a:r>
              <a:rPr lang="en-US" altLang="zh-CN" sz="1531">
                <a:solidFill>
                  <a:srgbClr val="000000"/>
                </a:solidFill>
                <a:latin typeface="Comic Sans MS" panose="030F0702030302020204" pitchFamily="66" charset="0"/>
              </a:rPr>
              <a:t>enum outOfBounds {UNDERFLOW, OVERFLOW};</a:t>
            </a:r>
          </a:p>
          <a:p>
            <a:r>
              <a:rPr lang="en-US" altLang="zh-CN" sz="1531">
                <a:solidFill>
                  <a:srgbClr val="000000"/>
                </a:solidFill>
                <a:latin typeface="Comic Sans MS" panose="030F0702030302020204" pitchFamily="66" charset="0"/>
              </a:rPr>
              <a:t>float&amp; access( int i ) </a:t>
            </a:r>
          </a:p>
          <a:p>
            <a:r>
              <a:rPr lang="en-US" altLang="zh-CN" sz="1531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531">
                <a:solidFill>
                  <a:srgbClr val="000000"/>
                </a:solidFill>
                <a:latin typeface="Comic Sans MS" panose="030F0702030302020204" pitchFamily="66" charset="0"/>
              </a:rPr>
              <a:t>	if( i &lt; 0 ) throw UNDERFLOW;</a:t>
            </a:r>
          </a:p>
          <a:p>
            <a:r>
              <a:rPr lang="en-US" altLang="zh-CN" sz="1531">
                <a:solidFill>
                  <a:srgbClr val="000000"/>
                </a:solidFill>
                <a:latin typeface="Comic Sans MS" panose="030F0702030302020204" pitchFamily="66" charset="0"/>
              </a:rPr>
              <a:t>	if( i &gt; MAX_SIZE ) throw OVERFLOW;</a:t>
            </a:r>
          </a:p>
          <a:p>
            <a:r>
              <a:rPr lang="en-US" altLang="zh-CN" sz="1531">
                <a:solidFill>
                  <a:srgbClr val="000000"/>
                </a:solidFill>
                <a:latin typeface="Comic Sans MS" panose="030F0702030302020204" pitchFamily="66" charset="0"/>
              </a:rPr>
              <a:t>	return arr[i];</a:t>
            </a:r>
          </a:p>
          <a:p>
            <a:r>
              <a:rPr lang="en-US" altLang="zh-CN" sz="1531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63845" name="Rectangle 4"/>
          <p:cNvSpPr>
            <a:spLocks noChangeArrowheads="1"/>
          </p:cNvSpPr>
          <p:nvPr/>
        </p:nvSpPr>
        <p:spPr bwMode="auto">
          <a:xfrm>
            <a:off x="3561625" y="3691213"/>
            <a:ext cx="5327250" cy="2880007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276">
                <a:solidFill>
                  <a:srgbClr val="000000"/>
                </a:solidFill>
                <a:latin typeface="Comic Sans MS" panose="030F0702030302020204" pitchFamily="66" charset="0"/>
              </a:rPr>
              <a:t>	try {</a:t>
            </a:r>
          </a:p>
          <a:p>
            <a:r>
              <a:rPr lang="en-US" altLang="zh-CN" sz="1276">
                <a:solidFill>
                  <a:srgbClr val="000000"/>
                </a:solidFill>
                <a:latin typeface="Comic Sans MS" panose="030F0702030302020204" pitchFamily="66" charset="0"/>
              </a:rPr>
              <a:t>		val = access( k );</a:t>
            </a:r>
          </a:p>
          <a:p>
            <a:r>
              <a:rPr lang="en-US" altLang="zh-CN" sz="1276">
                <a:solidFill>
                  <a:srgbClr val="000000"/>
                </a:solidFill>
                <a:latin typeface="Comic Sans MS" panose="030F0702030302020204" pitchFamily="66" charset="0"/>
              </a:rPr>
              <a:t>	} catch ( outOfBounds t ) {</a:t>
            </a:r>
          </a:p>
          <a:p>
            <a:r>
              <a:rPr lang="en-US" altLang="zh-CN" sz="1276">
                <a:solidFill>
                  <a:srgbClr val="000000"/>
                </a:solidFill>
                <a:latin typeface="Comic Sans MS" panose="030F0702030302020204" pitchFamily="66" charset="0"/>
              </a:rPr>
              <a:t>		if( t == UNDERFLOW ) {</a:t>
            </a:r>
          </a:p>
          <a:p>
            <a:r>
              <a:rPr lang="en-US" altLang="zh-CN" sz="1276">
                <a:solidFill>
                  <a:srgbClr val="000000"/>
                </a:solidFill>
                <a:latin typeface="Comic Sans MS" panose="030F0702030302020204" pitchFamily="66" charset="0"/>
              </a:rPr>
              <a:t>			cerr &lt;&lt;"arr: underflow...aborting\n";</a:t>
            </a:r>
          </a:p>
          <a:p>
            <a:r>
              <a:rPr lang="en-US" altLang="zh-CN" sz="1276">
                <a:solidFill>
                  <a:srgbClr val="000000"/>
                </a:solidFill>
                <a:latin typeface="Comic Sans MS" panose="030F0702030302020204" pitchFamily="66" charset="0"/>
              </a:rPr>
              <a:t>			exit( EXIT_FAILURE );</a:t>
            </a:r>
          </a:p>
          <a:p>
            <a:r>
              <a:rPr lang="en-US" altLang="zh-CN" sz="1276">
                <a:solidFill>
                  <a:srgbClr val="000000"/>
                </a:solidFill>
                <a:latin typeface="Comic Sans MS" panose="030F0702030302020204" pitchFamily="66" charset="0"/>
              </a:rPr>
              <a:t>		}</a:t>
            </a:r>
          </a:p>
          <a:p>
            <a:r>
              <a:rPr lang="en-US" altLang="zh-CN" sz="1276">
                <a:solidFill>
                  <a:srgbClr val="000000"/>
                </a:solidFill>
                <a:latin typeface="Comic Sans MS" panose="030F0702030302020204" pitchFamily="66" charset="0"/>
              </a:rPr>
              <a:t>		if( t == OVERFLOW ) {</a:t>
            </a:r>
          </a:p>
          <a:p>
            <a:r>
              <a:rPr lang="en-US" altLang="zh-CN" sz="1276">
                <a:solidFill>
                  <a:srgbClr val="000000"/>
                </a:solidFill>
                <a:latin typeface="Comic Sans MS" panose="030F0702030302020204" pitchFamily="66" charset="0"/>
              </a:rPr>
              <a:t>			cerr &lt;&lt;"arr: overflow...aborting\n";</a:t>
            </a:r>
          </a:p>
          <a:p>
            <a:r>
              <a:rPr lang="en-US" altLang="zh-CN" sz="1276">
                <a:solidFill>
                  <a:srgbClr val="000000"/>
                </a:solidFill>
                <a:latin typeface="Comic Sans MS" panose="030F0702030302020204" pitchFamily="66" charset="0"/>
              </a:rPr>
              <a:t>			exit( EXIT_FAILURE );</a:t>
            </a:r>
          </a:p>
          <a:p>
            <a:r>
              <a:rPr lang="en-US" altLang="zh-CN" sz="1276">
                <a:solidFill>
                  <a:srgbClr val="000000"/>
                </a:solidFill>
                <a:latin typeface="Comic Sans MS" panose="030F0702030302020204" pitchFamily="66" charset="0"/>
              </a:rPr>
              <a:t>		}</a:t>
            </a:r>
          </a:p>
          <a:p>
            <a:r>
              <a:rPr lang="en-US" altLang="zh-CN" sz="1276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</p:txBody>
      </p:sp>
      <p:graphicFrame>
        <p:nvGraphicFramePr>
          <p:cNvPr id="163846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7052382" y="2786127"/>
          <a:ext cx="1591493" cy="61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包" r:id="rId3" imgW="1251284" imgH="481263" progId="Package">
                  <p:embed/>
                </p:oleObj>
              </mc:Choice>
              <mc:Fallback>
                <p:oleObj name="包" r:id="rId3" imgW="1251284" imgH="481263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2382" y="2786127"/>
                        <a:ext cx="1591493" cy="61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726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9D097E-24C3-4155-B037-1ACE84439938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155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64867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13311"/>
            <a:ext cx="8540609" cy="2526951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/>
              <a:t>Actually, C++ is much more simply a </a:t>
            </a:r>
            <a:r>
              <a:rPr lang="en-US" altLang="zh-CN" i="1" smtClean="0">
                <a:solidFill>
                  <a:schemeClr val="tx1"/>
                </a:solidFill>
              </a:rPr>
              <a:t>superset</a:t>
            </a:r>
            <a:r>
              <a:rPr lang="en-US" altLang="zh-CN" smtClean="0"/>
              <a:t> of C. It provides some mechanisms to serve completely different designing  and programming paradigms.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/>
              <a:t>Above all extensions, the most critical could be abbreviated in two keywords: </a:t>
            </a:r>
            <a:r>
              <a:rPr lang="en-US" altLang="zh-CN" smtClean="0">
                <a:solidFill>
                  <a:srgbClr val="FF0000"/>
                </a:solidFill>
              </a:rPr>
              <a:t>class</a:t>
            </a:r>
            <a:r>
              <a:rPr lang="en-US" altLang="zh-CN" smtClean="0"/>
              <a:t> and </a:t>
            </a:r>
            <a:r>
              <a:rPr lang="en-US" altLang="zh-CN" smtClean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6486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01697" y="550746"/>
            <a:ext cx="8540609" cy="696531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Points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29907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C77971-57CE-42EF-88F3-3D698CFD0CE5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156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658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Critical Points</a:t>
            </a:r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5746" y="1844594"/>
            <a:ext cx="8540609" cy="2314347"/>
          </a:xfrm>
          <a:noFill/>
        </p:spPr>
        <p:txBody>
          <a:bodyPr/>
          <a:lstStyle/>
          <a:p>
            <a:pPr defTabSz="716799" eaLnBrk="1" hangingPunct="1"/>
            <a:r>
              <a:rPr lang="en-US" altLang="zh-CN" i="1" dirty="0" smtClean="0">
                <a:solidFill>
                  <a:schemeClr val="tx1"/>
                </a:solidFill>
              </a:rPr>
              <a:t>Macros</a:t>
            </a:r>
            <a:r>
              <a:rPr lang="en-US" altLang="zh-CN" dirty="0" smtClean="0"/>
              <a:t> are almost never necessary in C++. </a:t>
            </a:r>
          </a:p>
          <a:p>
            <a:pPr defTabSz="716799" eaLnBrk="1" hangingPunct="1"/>
            <a:r>
              <a:rPr lang="en-US" altLang="zh-CN" dirty="0" smtClean="0"/>
              <a:t>Use </a:t>
            </a:r>
            <a:r>
              <a:rPr lang="en-US" altLang="zh-CN" i="1" dirty="0" err="1" smtClean="0">
                <a:solidFill>
                  <a:schemeClr val="tx1"/>
                </a:solidFill>
              </a:rPr>
              <a:t>const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or </a:t>
            </a:r>
            <a:r>
              <a:rPr lang="en-US" altLang="zh-CN" i="1" dirty="0" err="1" smtClean="0">
                <a:solidFill>
                  <a:schemeClr val="tx1"/>
                </a:solidFill>
              </a:rPr>
              <a:t>enum</a:t>
            </a:r>
            <a:r>
              <a:rPr lang="en-US" altLang="zh-CN" dirty="0" smtClean="0"/>
              <a:t>  to define manifest constants; </a:t>
            </a:r>
            <a:r>
              <a:rPr lang="en-US" altLang="zh-CN" i="1" dirty="0" smtClean="0">
                <a:solidFill>
                  <a:schemeClr val="tx1"/>
                </a:solidFill>
              </a:rPr>
              <a:t>inline</a:t>
            </a:r>
            <a:r>
              <a:rPr lang="en-US" altLang="zh-CN" dirty="0" smtClean="0"/>
              <a:t> to avoid function-calling overhead; </a:t>
            </a:r>
            <a:r>
              <a:rPr lang="en-US" altLang="zh-CN" i="1" dirty="0" smtClean="0">
                <a:solidFill>
                  <a:schemeClr val="tx1"/>
                </a:solidFill>
              </a:rPr>
              <a:t>templates</a:t>
            </a:r>
            <a:r>
              <a:rPr lang="en-US" altLang="zh-CN" dirty="0" smtClean="0"/>
              <a:t> to specify families of functions and types; and </a:t>
            </a:r>
            <a:r>
              <a:rPr lang="en-US" altLang="zh-CN" i="1" dirty="0" smtClean="0">
                <a:solidFill>
                  <a:schemeClr val="tx1"/>
                </a:solidFill>
              </a:rPr>
              <a:t>namespaces</a:t>
            </a:r>
            <a:r>
              <a:rPr lang="en-US" altLang="zh-CN" dirty="0" smtClean="0"/>
              <a:t> to avoid name clashes.</a:t>
            </a:r>
          </a:p>
        </p:txBody>
      </p:sp>
    </p:spTree>
    <p:extLst>
      <p:ext uri="{BB962C8B-B14F-4D97-AF65-F5344CB8AC3E}">
        <p14:creationId xmlns:p14="http://schemas.microsoft.com/office/powerpoint/2010/main" val="3155199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47F522-86FB-492F-867C-5A528C9A1230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157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6691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 </a:t>
            </a:r>
            <a:endParaRPr lang="zh-CN" altLang="en-US" smtClean="0"/>
          </a:p>
        </p:txBody>
      </p:sp>
      <p:sp>
        <p:nvSpPr>
          <p:cNvPr id="16691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389014"/>
            <a:ext cx="8540609" cy="312426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本章重要内容：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引用类型</a:t>
            </a:r>
          </a:p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函数重载</a:t>
            </a:r>
          </a:p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new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delete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操作符</a:t>
            </a:r>
          </a:p>
          <a:p>
            <a:pPr eaLnBrk="1" hangingPunct="1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inline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函数，其与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non-inline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Macro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的区别</a:t>
            </a:r>
          </a:p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命名空间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namespace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734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007E2C-912C-4E00-82E1-F217CA3267B3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158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679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思考题</a:t>
            </a:r>
            <a:r>
              <a:rPr lang="en-US" altLang="zh-CN" smtClean="0"/>
              <a:t> </a:t>
            </a:r>
          </a:p>
        </p:txBody>
      </p:sp>
      <p:sp>
        <p:nvSpPr>
          <p:cNvPr id="1679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389014"/>
            <a:ext cx="8540609" cy="261199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引用数据类型的主要作用是什么，运行时由它声明的变量会获得新的内存空间吗？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函数重载的匹配规则是什么？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C++ inline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函数和普通函数以及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中的宏的关系和区别是什么？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715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A49349-AC5A-4277-9EB6-86DBFE271B86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Line Comment</a:t>
            </a:r>
            <a:endParaRPr lang="zh-CN" altLang="en-US" smtClean="0"/>
          </a:p>
        </p:txBody>
      </p:sp>
      <p:sp>
        <p:nvSpPr>
          <p:cNvPr id="20484" name="Rectangle 5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018475" y="1696784"/>
            <a:ext cx="6841801" cy="3753981"/>
          </a:xfrm>
          <a:solidFill>
            <a:schemeClr val="accent1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51">
                <a:solidFill>
                  <a:srgbClr val="FF0000"/>
                </a:solidFill>
              </a:rPr>
              <a:t>//this is the hello world program of C++ style</a:t>
            </a:r>
            <a:endParaRPr lang="zh-CN" altLang="en-US" sz="2551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51"/>
              <a:t>#include &lt;iostream&gt;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51"/>
              <a:t>using namespace std;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51"/>
              <a:t>int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51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51"/>
              <a:t>	cout&lt;&lt;“hello world!\n”;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51"/>
              <a:t>	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51"/>
              <a:t>}</a:t>
            </a:r>
            <a:endParaRPr lang="zh-CN" altLang="en-US" sz="2551"/>
          </a:p>
        </p:txBody>
      </p:sp>
    </p:spTree>
    <p:extLst>
      <p:ext uri="{BB962C8B-B14F-4D97-AF65-F5344CB8AC3E}">
        <p14:creationId xmlns:p14="http://schemas.microsoft.com/office/powerpoint/2010/main" val="1898952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0241B3-1461-48AC-B478-6CC13AEA00FC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81119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Agenda</a:t>
            </a:r>
            <a:endParaRPr lang="zh-CN" altLang="en-US" smtClean="0"/>
          </a:p>
        </p:txBody>
      </p:sp>
      <p:sp>
        <p:nvSpPr>
          <p:cNvPr id="2150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74385" y="1316121"/>
            <a:ext cx="7439118" cy="5130845"/>
          </a:xfrm>
        </p:spPr>
        <p:txBody>
          <a:bodyPr/>
          <a:lstStyle/>
          <a:p>
            <a:pPr eaLnBrk="1" hangingPunct="1"/>
            <a:r>
              <a:rPr lang="en-US" altLang="zh-CN" sz="2500" dirty="0" smtClean="0"/>
              <a:t>Overview of C++</a:t>
            </a:r>
          </a:p>
          <a:p>
            <a:pPr eaLnBrk="1" hangingPunct="1"/>
            <a:r>
              <a:rPr lang="en-US" altLang="zh-CN" sz="2500" dirty="0" smtClean="0"/>
              <a:t>History Notes of C++</a:t>
            </a:r>
          </a:p>
          <a:p>
            <a:pPr eaLnBrk="1" hangingPunct="1"/>
            <a:r>
              <a:rPr lang="en-US" altLang="zh-CN" sz="2500" dirty="0" smtClean="0">
                <a:solidFill>
                  <a:schemeClr val="tx1"/>
                </a:solidFill>
              </a:rPr>
              <a:t>C++’ Extensions in Procedural Programming</a:t>
            </a:r>
            <a:endParaRPr lang="en-US" altLang="zh-CN" sz="2500" dirty="0" smtClean="0"/>
          </a:p>
          <a:p>
            <a:pPr lvl="1" eaLnBrk="1" hangingPunct="1"/>
            <a:r>
              <a:rPr lang="en-US" altLang="zh-CN" sz="2500" dirty="0" smtClean="0"/>
              <a:t>Line Comment 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tx1"/>
                </a:solidFill>
              </a:rPr>
              <a:t>Namespaces</a:t>
            </a:r>
          </a:p>
          <a:p>
            <a:pPr lvl="1" eaLnBrk="1" hangingPunct="1"/>
            <a:r>
              <a:rPr lang="en-US" altLang="zh-CN" sz="2500" dirty="0" smtClean="0"/>
              <a:t>C++ I/O Basics</a:t>
            </a:r>
          </a:p>
          <a:p>
            <a:pPr lvl="1" eaLnBrk="1" hangingPunct="1"/>
            <a:r>
              <a:rPr lang="en-US" altLang="zh-CN" sz="2500" dirty="0" smtClean="0"/>
              <a:t>Some C++ Features on Types and Variables</a:t>
            </a:r>
          </a:p>
          <a:p>
            <a:pPr lvl="1" eaLnBrk="1" hangingPunct="1"/>
            <a:r>
              <a:rPr lang="en-US" altLang="zh-CN" sz="2500" dirty="0" smtClean="0"/>
              <a:t>Extensions on C++ Functions</a:t>
            </a:r>
          </a:p>
          <a:p>
            <a:pPr lvl="1" eaLnBrk="1" hangingPunct="1"/>
            <a:r>
              <a:rPr lang="en-US" altLang="zh-CN" sz="2500" dirty="0" smtClean="0"/>
              <a:t>The new And delete Operator</a:t>
            </a:r>
          </a:p>
          <a:p>
            <a:pPr lvl="1" eaLnBrk="1" hangingPunct="1"/>
            <a:r>
              <a:rPr lang="en-US" altLang="zh-CN" sz="2500" dirty="0" smtClean="0"/>
              <a:t>Exception Handling </a:t>
            </a:r>
            <a:endParaRPr lang="zh-CN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709760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E533DF-87AD-4959-8FEC-17D010F03F99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225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28600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Namespaces</a:t>
            </a:r>
            <a:endParaRPr lang="zh-CN" altLang="en-US" dirty="0" smtClean="0"/>
          </a:p>
        </p:txBody>
      </p:sp>
      <p:sp>
        <p:nvSpPr>
          <p:cNvPr id="2253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160886"/>
            <a:ext cx="8540609" cy="1887114"/>
          </a:xfrm>
        </p:spPr>
        <p:txBody>
          <a:bodyPr/>
          <a:lstStyle/>
          <a:p>
            <a:pPr eaLnBrk="1" hangingPunct="1"/>
            <a:r>
              <a:rPr lang="en-US" altLang="zh-TW" sz="2500" i="1" dirty="0" smtClean="0">
                <a:solidFill>
                  <a:schemeClr val="tx1"/>
                </a:solidFill>
              </a:rPr>
              <a:t>Namespaces</a:t>
            </a:r>
            <a:r>
              <a:rPr lang="en-US" altLang="zh-TW" sz="2500" dirty="0" smtClean="0"/>
              <a:t> are used to prevent name conflicts</a:t>
            </a:r>
            <a:r>
              <a:rPr lang="en-US" altLang="zh-CN" sz="2500" dirty="0" smtClean="0"/>
              <a:t>.</a:t>
            </a:r>
            <a:endParaRPr lang="en-US" altLang="zh-TW" sz="2500" dirty="0" smtClean="0"/>
          </a:p>
          <a:p>
            <a:pPr eaLnBrk="1" hangingPunct="1"/>
            <a:r>
              <a:rPr lang="en-US" altLang="zh-TW" sz="2500" dirty="0" smtClean="0"/>
              <a:t>Namespace </a:t>
            </a:r>
            <a:r>
              <a:rPr lang="en-US" altLang="zh-TW" sz="2500" i="1" dirty="0" err="1" smtClean="0">
                <a:solidFill>
                  <a:schemeClr val="tx1"/>
                </a:solidFill>
              </a:rPr>
              <a:t>std</a:t>
            </a:r>
            <a:r>
              <a:rPr lang="en-US" altLang="zh-TW" sz="2500" dirty="0" smtClean="0"/>
              <a:t> is used routinely to cover the standard C++ definitions, declarations, and so on for standard C++ library</a:t>
            </a:r>
            <a:r>
              <a:rPr lang="en-US" altLang="zh-CN" sz="2500" dirty="0" smtClean="0"/>
              <a:t>.</a:t>
            </a:r>
            <a:endParaRPr lang="en-US" altLang="zh-TW" sz="2500" dirty="0" smtClean="0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466379" y="3200400"/>
            <a:ext cx="4867621" cy="3448111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namespace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mfc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{  //vendor 1’s namespace</a:t>
            </a:r>
          </a:p>
          <a:p>
            <a:r>
              <a:rPr lang="zh-CN" altLang="en-US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   //vendor 1’s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endParaRPr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namespace owl {  //vendor 2’s namespace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  //vendor 2’s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endParaRPr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mfc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::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3;  //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mfc’s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endParaRPr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owl::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-823; //owl’s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endParaRPr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5675517" y="3581400"/>
            <a:ext cx="2662612" cy="1093172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using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mfc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::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3;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owl::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-823;</a:t>
            </a:r>
          </a:p>
        </p:txBody>
      </p:sp>
    </p:spTree>
    <p:extLst>
      <p:ext uri="{BB962C8B-B14F-4D97-AF65-F5344CB8AC3E}">
        <p14:creationId xmlns:p14="http://schemas.microsoft.com/office/powerpoint/2010/main" val="964246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77DA70-6722-4561-91B4-454BAB356047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0869" y="80992"/>
            <a:ext cx="5695764" cy="3860212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namespace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mfc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{  //vendor 1’s namespace</a:t>
            </a:r>
          </a:p>
          <a:p>
            <a:r>
              <a:rPr lang="zh-CN" altLang="en-US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   //vendor 1’s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endParaRPr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void g(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using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mfc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::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   //using declaration for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endParaRPr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100;		//OK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g(10);			//Error!</a:t>
            </a: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mfc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::g(10);		//OK, full name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using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mfc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::g;		//using declaration for g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g(10);			//OK</a:t>
            </a: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3286253" y="3794477"/>
            <a:ext cx="5695764" cy="2859360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namespace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mfc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{  //vendor 1’s namespace</a:t>
            </a:r>
          </a:p>
          <a:p>
            <a:r>
              <a:rPr lang="zh-CN" altLang="en-US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   //vendor 1’s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endParaRPr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void g(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mfc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   //using directive</a:t>
            </a: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21;		//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mfc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::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endParaRPr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g(-66);		//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mfc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::g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owl::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inflag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=341;	//full name needed</a:t>
            </a:r>
          </a:p>
        </p:txBody>
      </p:sp>
    </p:spTree>
    <p:extLst>
      <p:ext uri="{BB962C8B-B14F-4D97-AF65-F5344CB8AC3E}">
        <p14:creationId xmlns:p14="http://schemas.microsoft.com/office/powerpoint/2010/main" val="1610880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680D0F-D889-4604-8AB8-F471D71F0E1A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Agenda</a:t>
            </a:r>
          </a:p>
        </p:txBody>
      </p:sp>
      <p:sp>
        <p:nvSpPr>
          <p:cNvPr id="512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498353" y="2154389"/>
            <a:ext cx="7206266" cy="1544924"/>
          </a:xfrm>
        </p:spPr>
        <p:txBody>
          <a:bodyPr/>
          <a:lstStyle/>
          <a:p>
            <a:pPr eaLnBrk="1" hangingPunct="1"/>
            <a:r>
              <a:rPr lang="en-US" altLang="zh-CN" smtClean="0"/>
              <a:t>Overview of C++</a:t>
            </a:r>
          </a:p>
          <a:p>
            <a:pPr eaLnBrk="1" hangingPunct="1"/>
            <a:r>
              <a:rPr lang="en-US" altLang="zh-CN" smtClean="0"/>
              <a:t>History Notes of C++</a:t>
            </a:r>
          </a:p>
          <a:p>
            <a:pPr eaLnBrk="1" hangingPunct="1"/>
            <a:r>
              <a:rPr lang="en-US" altLang="zh-CN" smtClean="0"/>
              <a:t>C++’ Extensions in procedural programming</a:t>
            </a:r>
          </a:p>
        </p:txBody>
      </p:sp>
    </p:spTree>
    <p:extLst>
      <p:ext uri="{BB962C8B-B14F-4D97-AF65-F5344CB8AC3E}">
        <p14:creationId xmlns:p14="http://schemas.microsoft.com/office/powerpoint/2010/main" val="2793277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F9E4E3-3D9C-4BBD-9C8A-B6B80A1B9F4B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245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913186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Scope Resolution Operator</a:t>
            </a:r>
            <a:endParaRPr lang="zh-CN" altLang="en-US" smtClean="0"/>
          </a:p>
        </p:txBody>
      </p:sp>
      <p:sp>
        <p:nvSpPr>
          <p:cNvPr id="2458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978231"/>
            <a:ext cx="8540609" cy="1457857"/>
          </a:xfrm>
        </p:spPr>
        <p:txBody>
          <a:bodyPr/>
          <a:lstStyle/>
          <a:p>
            <a:pPr eaLnBrk="1" hangingPunct="1"/>
            <a:r>
              <a:rPr lang="en-US" altLang="zh-CN" smtClean="0"/>
              <a:t>A hidden global name can be referred to using the scope resolution operator </a:t>
            </a:r>
            <a:r>
              <a:rPr lang="en-US" altLang="zh-CN" i="1" smtClean="0">
                <a:solidFill>
                  <a:srgbClr val="FF0000"/>
                </a:solidFill>
              </a:rPr>
              <a:t>::</a:t>
            </a:r>
          </a:p>
          <a:p>
            <a:pPr eaLnBrk="1" hangingPunct="1"/>
            <a:endParaRPr lang="en-US" altLang="ko-KR" smtClean="0">
              <a:solidFill>
                <a:srgbClr val="FF0000"/>
              </a:solidFill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84383" y="3357120"/>
            <a:ext cx="5088528" cy="2669951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89" tIns="46794" rIns="89989" bIns="46794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zh-CN" sz="2041">
                <a:solidFill>
                  <a:srgbClr val="FF0000"/>
                </a:solidFill>
                <a:latin typeface="Comic Sans MS" panose="030F0702030302020204" pitchFamily="66" charset="0"/>
              </a:rPr>
              <a:t>int x;</a:t>
            </a:r>
          </a:p>
          <a:p>
            <a:pPr>
              <a:buClrTx/>
              <a:buFontTx/>
              <a:buNone/>
            </a:pPr>
            <a:r>
              <a:rPr kumimoji="1" lang="en-US" altLang="zh-CN" sz="2041">
                <a:latin typeface="Comic Sans MS" panose="030F0702030302020204" pitchFamily="66" charset="0"/>
              </a:rPr>
              <a:t>void f2( )</a:t>
            </a:r>
          </a:p>
          <a:p>
            <a:pPr>
              <a:buClrTx/>
              <a:buFontTx/>
              <a:buNone/>
            </a:pPr>
            <a:r>
              <a:rPr kumimoji="1" lang="en-US" altLang="zh-CN" sz="2041">
                <a:latin typeface="Comic Sans MS" panose="030F0702030302020204" pitchFamily="66" charset="0"/>
              </a:rPr>
              <a:t>{</a:t>
            </a:r>
          </a:p>
          <a:p>
            <a:pPr>
              <a:buClrTx/>
              <a:buFontTx/>
              <a:buNone/>
            </a:pPr>
            <a:r>
              <a:rPr kumimoji="1" lang="en-US" altLang="zh-CN" sz="2041">
                <a:solidFill>
                  <a:schemeClr val="tx1"/>
                </a:solidFill>
                <a:latin typeface="Comic Sans MS" panose="030F0702030302020204" pitchFamily="66" charset="0"/>
              </a:rPr>
              <a:t>     int x = 1;</a:t>
            </a:r>
            <a:r>
              <a:rPr kumimoji="1" lang="en-US" altLang="zh-CN" sz="2041">
                <a:latin typeface="Comic Sans MS" panose="030F0702030302020204" pitchFamily="66" charset="0"/>
              </a:rPr>
              <a:t>   // hide global x</a:t>
            </a:r>
          </a:p>
          <a:p>
            <a:pPr>
              <a:buClrTx/>
              <a:buFontTx/>
              <a:buNone/>
            </a:pPr>
            <a:r>
              <a:rPr kumimoji="1" lang="en-US" altLang="zh-CN" sz="2041">
                <a:latin typeface="Comic Sans MS" panose="030F0702030302020204" pitchFamily="66" charset="0"/>
              </a:rPr>
              <a:t>     </a:t>
            </a:r>
            <a:r>
              <a:rPr kumimoji="1" lang="en-US" altLang="zh-CN" sz="2041">
                <a:solidFill>
                  <a:srgbClr val="FF0000"/>
                </a:solidFill>
                <a:latin typeface="Comic Sans MS" panose="030F0702030302020204" pitchFamily="66" charset="0"/>
              </a:rPr>
              <a:t>::x = 2;</a:t>
            </a:r>
            <a:r>
              <a:rPr kumimoji="1" lang="en-US" altLang="zh-CN" sz="2041">
                <a:latin typeface="Comic Sans MS" panose="030F0702030302020204" pitchFamily="66" charset="0"/>
              </a:rPr>
              <a:t>      // assign to global x</a:t>
            </a:r>
          </a:p>
          <a:p>
            <a:pPr>
              <a:buClrTx/>
              <a:buFontTx/>
              <a:buNone/>
            </a:pPr>
            <a:r>
              <a:rPr kumimoji="1" lang="en-US" altLang="zh-CN" sz="2041">
                <a:latin typeface="Comic Sans MS" panose="030F0702030302020204" pitchFamily="66" charset="0"/>
              </a:rPr>
              <a:t>     </a:t>
            </a:r>
            <a:r>
              <a:rPr kumimoji="1" lang="en-US" altLang="zh-CN" sz="2041">
                <a:solidFill>
                  <a:schemeClr val="tx1"/>
                </a:solidFill>
                <a:latin typeface="Comic Sans MS" panose="030F0702030302020204" pitchFamily="66" charset="0"/>
              </a:rPr>
              <a:t>x=2;	</a:t>
            </a:r>
            <a:r>
              <a:rPr kumimoji="1" lang="en-US" altLang="zh-CN" sz="2041">
                <a:latin typeface="Comic Sans MS" panose="030F0702030302020204" pitchFamily="66" charset="0"/>
              </a:rPr>
              <a:t>  //assign to local x</a:t>
            </a:r>
          </a:p>
          <a:p>
            <a:pPr>
              <a:buClrTx/>
              <a:buFontTx/>
              <a:buNone/>
            </a:pPr>
            <a:r>
              <a:rPr kumimoji="1" lang="en-US" altLang="zh-CN" sz="2041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6084527" y="3934189"/>
            <a:ext cx="2016702" cy="1800047"/>
          </a:xfrm>
          <a:prstGeom prst="wedgeEllipseCallout">
            <a:avLst>
              <a:gd name="adj1" fmla="val -106380"/>
              <a:gd name="adj2" fmla="val -2275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89" tIns="46794" rIns="89989" bIns="4679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786">
                <a:latin typeface="Comic Sans MS" panose="030F0702030302020204" pitchFamily="66" charset="0"/>
                <a:ea typeface="Gulim" panose="020B0600000101010101" pitchFamily="34" charset="-127"/>
              </a:rPr>
              <a:t>but, there is </a:t>
            </a:r>
          </a:p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786">
                <a:latin typeface="Comic Sans MS" panose="030F0702030302020204" pitchFamily="66" charset="0"/>
                <a:ea typeface="Gulim" panose="020B0600000101010101" pitchFamily="34" charset="-127"/>
              </a:rPr>
              <a:t>no way to use</a:t>
            </a:r>
          </a:p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786">
                <a:latin typeface="Comic Sans MS" panose="030F0702030302020204" pitchFamily="66" charset="0"/>
                <a:ea typeface="Gulim" panose="020B0600000101010101" pitchFamily="34" charset="-127"/>
              </a:rPr>
              <a:t> a hidden local </a:t>
            </a:r>
          </a:p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786">
                <a:latin typeface="Comic Sans MS" panose="030F0702030302020204" pitchFamily="66" charset="0"/>
                <a:ea typeface="Gulim" panose="020B0600000101010101" pitchFamily="34" charset="-127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865362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A47732-D740-4364-973A-BCC3217B220D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2560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81119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Agenda</a:t>
            </a:r>
            <a:endParaRPr lang="zh-CN" altLang="en-US" smtClean="0"/>
          </a:p>
        </p:txBody>
      </p:sp>
      <p:sp>
        <p:nvSpPr>
          <p:cNvPr id="2560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74385" y="1316121"/>
            <a:ext cx="7439118" cy="5130845"/>
          </a:xfrm>
        </p:spPr>
        <p:txBody>
          <a:bodyPr/>
          <a:lstStyle/>
          <a:p>
            <a:pPr eaLnBrk="1" hangingPunct="1"/>
            <a:r>
              <a:rPr lang="en-US" altLang="zh-CN" sz="2500" dirty="0" smtClean="0"/>
              <a:t>Overview of C++</a:t>
            </a:r>
          </a:p>
          <a:p>
            <a:pPr eaLnBrk="1" hangingPunct="1"/>
            <a:r>
              <a:rPr lang="en-US" altLang="zh-CN" sz="2500" dirty="0" smtClean="0"/>
              <a:t>History Notes of C++</a:t>
            </a:r>
          </a:p>
          <a:p>
            <a:pPr eaLnBrk="1" hangingPunct="1"/>
            <a:r>
              <a:rPr lang="en-US" altLang="zh-CN" sz="2500" dirty="0" smtClean="0">
                <a:solidFill>
                  <a:schemeClr val="tx1"/>
                </a:solidFill>
              </a:rPr>
              <a:t>C++’ Extensions in Procedural Programming</a:t>
            </a:r>
            <a:endParaRPr lang="en-US" altLang="zh-CN" sz="2500" dirty="0" smtClean="0"/>
          </a:p>
          <a:p>
            <a:pPr lvl="1" eaLnBrk="1" hangingPunct="1"/>
            <a:r>
              <a:rPr lang="en-US" altLang="zh-CN" sz="2500" dirty="0" smtClean="0"/>
              <a:t>Line Comment </a:t>
            </a:r>
          </a:p>
          <a:p>
            <a:pPr lvl="1" eaLnBrk="1" hangingPunct="1"/>
            <a:r>
              <a:rPr lang="en-US" altLang="zh-CN" sz="2500" dirty="0" smtClean="0"/>
              <a:t>Namespaces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tx1"/>
                </a:solidFill>
              </a:rPr>
              <a:t>C++ I/O Basics</a:t>
            </a:r>
          </a:p>
          <a:p>
            <a:pPr lvl="1" eaLnBrk="1" hangingPunct="1"/>
            <a:r>
              <a:rPr lang="en-US" altLang="zh-CN" sz="2500" dirty="0" smtClean="0"/>
              <a:t>Some C++ Features on Types and Variables</a:t>
            </a:r>
          </a:p>
          <a:p>
            <a:pPr lvl="1" eaLnBrk="1" hangingPunct="1"/>
            <a:r>
              <a:rPr lang="en-US" altLang="zh-CN" sz="2500" dirty="0" smtClean="0"/>
              <a:t>Extensions on C++ Functions</a:t>
            </a:r>
          </a:p>
          <a:p>
            <a:pPr lvl="1" eaLnBrk="1" hangingPunct="1"/>
            <a:r>
              <a:rPr lang="en-US" altLang="zh-CN" sz="2500" dirty="0" smtClean="0"/>
              <a:t>The new And delete Operator </a:t>
            </a:r>
          </a:p>
          <a:p>
            <a:pPr lvl="1" eaLnBrk="1" hangingPunct="1"/>
            <a:r>
              <a:rPr lang="en-US" altLang="zh-CN" sz="2500" dirty="0" smtClean="0"/>
              <a:t>Exception Handling</a:t>
            </a:r>
            <a:endParaRPr lang="zh-CN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531390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7293D5-FB4D-4538-BC09-E0000526560E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2662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Introduction To C++ I/O</a:t>
            </a:r>
            <a:endParaRPr lang="zh-CN" altLang="en-US" smtClean="0"/>
          </a:p>
        </p:txBody>
      </p:sp>
      <p:sp>
        <p:nvSpPr>
          <p:cNvPr id="2662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694760"/>
            <a:ext cx="8540609" cy="427840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Still  I/O is not directly a part of the C++ language. It is added as a set of types and routines found in a standard library.</a:t>
            </a:r>
          </a:p>
          <a:p>
            <a:pPr eaLnBrk="1" hangingPunct="1"/>
            <a:r>
              <a:rPr lang="en-US" altLang="zh-CN" dirty="0" smtClean="0"/>
              <a:t>The C++ standard I/O header file is </a:t>
            </a:r>
            <a:r>
              <a:rPr lang="en-US" altLang="zh-CN" i="1" dirty="0" err="1" smtClean="0">
                <a:solidFill>
                  <a:schemeClr val="tx1"/>
                </a:solidFill>
              </a:rPr>
              <a:t>iostream</a:t>
            </a:r>
            <a:r>
              <a:rPr lang="en-US" altLang="zh-CN" dirty="0" smtClean="0"/>
              <a:t> or </a:t>
            </a:r>
            <a:r>
              <a:rPr lang="en-US" altLang="zh-CN" i="1" dirty="0" err="1" smtClean="0">
                <a:solidFill>
                  <a:schemeClr val="tx1"/>
                </a:solidFill>
              </a:rPr>
              <a:t>iostream.h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dirty="0" smtClean="0"/>
              <a:t>The 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 library overloads the two bit-shift operators </a:t>
            </a:r>
            <a:r>
              <a:rPr lang="en-US" altLang="zh-CN" i="1" dirty="0" smtClean="0">
                <a:solidFill>
                  <a:schemeClr val="tx1"/>
                </a:solidFill>
              </a:rPr>
              <a:t>&lt;&lt;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chemeClr val="tx1"/>
                </a:solidFill>
              </a:rPr>
              <a:t>&gt;&gt;</a:t>
            </a:r>
          </a:p>
          <a:p>
            <a:pPr eaLnBrk="1" hangingPunct="1"/>
            <a:r>
              <a:rPr lang="en-US" altLang="zh-CN" dirty="0" smtClean="0"/>
              <a:t>It also declares three standard streams: </a:t>
            </a:r>
            <a:r>
              <a:rPr lang="en-US" altLang="zh-CN" i="1" dirty="0" err="1" smtClean="0">
                <a:solidFill>
                  <a:schemeClr val="tx1"/>
                </a:solidFill>
              </a:rPr>
              <a:t>cout</a:t>
            </a:r>
            <a:r>
              <a:rPr lang="en-US" altLang="zh-CN" dirty="0" smtClean="0"/>
              <a:t>, </a:t>
            </a:r>
            <a:r>
              <a:rPr lang="en-US" altLang="zh-CN" i="1" dirty="0" err="1" smtClean="0">
                <a:solidFill>
                  <a:schemeClr val="tx1"/>
                </a:solidFill>
              </a:rPr>
              <a:t>cin</a:t>
            </a:r>
            <a:r>
              <a:rPr lang="en-US" altLang="zh-CN" dirty="0" smtClean="0"/>
              <a:t>, </a:t>
            </a:r>
            <a:r>
              <a:rPr lang="en-US" altLang="zh-CN" i="1" dirty="0" err="1" smtClean="0">
                <a:solidFill>
                  <a:schemeClr val="tx1"/>
                </a:solidFill>
              </a:rPr>
              <a:t>cerr</a:t>
            </a:r>
            <a:endParaRPr lang="en-US" altLang="zh-CN" i="1" dirty="0" smtClean="0">
              <a:solidFill>
                <a:schemeClr val="tx1"/>
              </a:solidFill>
            </a:endParaRP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533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676692-C221-4F6D-AD52-B3267F6F4BA5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2765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Introduction To C++ I/O</a:t>
            </a:r>
            <a:endParaRPr lang="zh-CN" altLang="en-US" smtClean="0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403188" y="1621867"/>
            <a:ext cx="5906343" cy="4625550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#include &lt;iostream&gt;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using namespace std;</a:t>
            </a:r>
          </a:p>
          <a:p>
            <a:endParaRPr lang="en-US" altLang="zh-CN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int main()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x;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y;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cout &lt;&lt;"Enter two numbers: \n";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cin &gt;&gt; x &gt;&gt; y;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cout &lt;&lt;"Their average is: ";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cout &lt;&lt; (x + y)/2.0 &lt;&lt; endl;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  <a:endParaRPr lang="zh-CN" altLang="en-US" sz="1913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7653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789751"/>
              </p:ext>
            </p:extLst>
          </p:nvPr>
        </p:nvGraphicFramePr>
        <p:xfrm>
          <a:off x="7312025" y="2212975"/>
          <a:ext cx="5746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包装程序外壳对象" showAsIcon="1" r:id="rId3" imgW="596520" imgH="711360" progId="Package">
                  <p:embed/>
                </p:oleObj>
              </mc:Choice>
              <mc:Fallback>
                <p:oleObj name="包装程序外壳对象" showAsIcon="1" r:id="rId3" imgW="59652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2025" y="2212975"/>
                        <a:ext cx="57467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535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7956BF-112C-47C3-9986-BBF643BD873A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24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403188" y="1621866"/>
            <a:ext cx="5906343" cy="4272311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//Corresponding C style program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#include &lt;stdio.h&gt;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int main()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x;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y;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>
                <a:solidFill>
                  <a:srgbClr val="FF0000"/>
                </a:solidFill>
                <a:latin typeface="Comic Sans MS" panose="030F0702030302020204" pitchFamily="66" charset="0"/>
              </a:rPr>
              <a:t>printf</a:t>
            </a:r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("Enter two numbers: \n“);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>
                <a:solidFill>
                  <a:srgbClr val="FF0000"/>
                </a:solidFill>
                <a:latin typeface="Comic Sans MS" panose="030F0702030302020204" pitchFamily="66" charset="0"/>
              </a:rPr>
              <a:t>scanf</a:t>
            </a:r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(“%d%d”,</a:t>
            </a:r>
            <a:r>
              <a:rPr lang="en-US" altLang="zh-CN" sz="1913">
                <a:solidFill>
                  <a:srgbClr val="FF0000"/>
                </a:solidFill>
                <a:latin typeface="Comic Sans MS" panose="030F0702030302020204" pitchFamily="66" charset="0"/>
              </a:rPr>
              <a:t>&amp;</a:t>
            </a:r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x,</a:t>
            </a:r>
            <a:r>
              <a:rPr lang="en-US" altLang="zh-CN" sz="1913">
                <a:solidFill>
                  <a:srgbClr val="FF0000"/>
                </a:solidFill>
                <a:latin typeface="Comic Sans MS" panose="030F0702030302020204" pitchFamily="66" charset="0"/>
              </a:rPr>
              <a:t>&amp;</a:t>
            </a:r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y);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printf("Their average is: “);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printf(“%f\n”, (x + y)/2.0 );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  <a:endParaRPr lang="zh-CN" altLang="en-US" sz="1913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7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D07B6B-8F54-4EC0-8207-4A5E8E7BFDA0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296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Introduction To C++ I/O</a:t>
            </a:r>
            <a:endParaRPr lang="zh-CN" altLang="en-US" dirty="0" smtClean="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356617" y="1143000"/>
            <a:ext cx="5906344" cy="5626400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iostream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main() 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val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sum = 0;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&lt;&lt;"Enter next number: \n";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while (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cin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&gt;&gt;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val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{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	sum +=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val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&lt;&lt;"Enter next number: \n";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"Sum of all values: " &lt;&lt; sum &lt;&lt; '\n';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graphicFrame>
        <p:nvGraphicFramePr>
          <p:cNvPr id="2970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313581" y="2213109"/>
          <a:ext cx="570994" cy="682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包装程序外壳对象" showAsIcon="1" r:id="rId3" imgW="596520" imgH="711360" progId="Package">
                  <p:embed/>
                </p:oleObj>
              </mc:Choice>
              <mc:Fallback>
                <p:oleObj name="包装程序外壳对象" showAsIcon="1" r:id="rId3" imgW="59652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581" y="2213109"/>
                        <a:ext cx="570994" cy="682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57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0DC326-1572-4DD3-A28C-761D4453E1A5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26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356617" y="765376"/>
            <a:ext cx="5906344" cy="5332025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//Corresponding C style program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#include &lt;stdio.h&gt;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int main()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val;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sum = 0;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printf("Enter next number: \n“);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while (scanf(“%d”, </a:t>
            </a:r>
            <a:r>
              <a:rPr lang="en-US" altLang="zh-CN" sz="1913">
                <a:solidFill>
                  <a:srgbClr val="FF0000"/>
                </a:solidFill>
                <a:latin typeface="Comic Sans MS" panose="030F0702030302020204" pitchFamily="66" charset="0"/>
              </a:rPr>
              <a:t>&amp;</a:t>
            </a:r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val) != EOF)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sum += val;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printf("Enter next number: \n“);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printf("Sum of all values:%d\n “, sum 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15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D1BBB4-42CF-48AB-AB21-5DF259B70BDA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317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Manipulators</a:t>
            </a:r>
            <a:endParaRPr lang="zh-CN" altLang="en-US" smtClean="0"/>
          </a:p>
        </p:txBody>
      </p:sp>
      <p:sp>
        <p:nvSpPr>
          <p:cNvPr id="3174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694759"/>
            <a:ext cx="8540609" cy="2826622"/>
          </a:xfrm>
        </p:spPr>
        <p:txBody>
          <a:bodyPr/>
          <a:lstStyle/>
          <a:p>
            <a:pPr eaLnBrk="1" hangingPunct="1"/>
            <a:r>
              <a:rPr lang="en-US" altLang="zh-TW" smtClean="0"/>
              <a:t>Input and output can be formatted using manipulators</a:t>
            </a:r>
            <a:r>
              <a:rPr lang="en-US" altLang="zh-CN" smtClean="0"/>
              <a:t>.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To use manipulators without arguments, (e.g., </a:t>
            </a:r>
            <a:r>
              <a:rPr lang="en-US" altLang="zh-TW" i="1" smtClean="0">
                <a:solidFill>
                  <a:schemeClr val="tx1"/>
                </a:solidFill>
              </a:rPr>
              <a:t>endl</a:t>
            </a:r>
            <a:r>
              <a:rPr lang="en-US" altLang="zh-TW" smtClean="0"/>
              <a:t>, </a:t>
            </a:r>
            <a:r>
              <a:rPr lang="en-US" altLang="zh-TW" i="1" smtClean="0">
                <a:solidFill>
                  <a:schemeClr val="tx1"/>
                </a:solidFill>
              </a:rPr>
              <a:t>flush</a:t>
            </a:r>
            <a:r>
              <a:rPr lang="en-US" altLang="zh-TW" smtClean="0"/>
              <a:t>, </a:t>
            </a:r>
            <a:r>
              <a:rPr lang="en-US" altLang="zh-TW" i="1" smtClean="0">
                <a:solidFill>
                  <a:schemeClr val="tx1"/>
                </a:solidFill>
              </a:rPr>
              <a:t>dec</a:t>
            </a:r>
            <a:r>
              <a:rPr lang="en-US" altLang="zh-TW" smtClean="0"/>
              <a:t>, </a:t>
            </a:r>
            <a:r>
              <a:rPr lang="en-US" altLang="zh-TW" i="1" smtClean="0">
                <a:solidFill>
                  <a:schemeClr val="tx1"/>
                </a:solidFill>
              </a:rPr>
              <a:t>hex</a:t>
            </a:r>
            <a:r>
              <a:rPr lang="en-US" altLang="zh-TW" smtClean="0"/>
              <a:t>, </a:t>
            </a:r>
            <a:r>
              <a:rPr lang="en-US" altLang="zh-TW" i="1" smtClean="0">
                <a:solidFill>
                  <a:schemeClr val="tx1"/>
                </a:solidFill>
              </a:rPr>
              <a:t>left</a:t>
            </a:r>
            <a:r>
              <a:rPr lang="en-US" altLang="zh-TW" smtClean="0"/>
              <a:t>, </a:t>
            </a:r>
            <a:r>
              <a:rPr lang="en-US" altLang="zh-TW" i="1" smtClean="0">
                <a:solidFill>
                  <a:schemeClr val="tx1"/>
                </a:solidFill>
              </a:rPr>
              <a:t>right</a:t>
            </a:r>
            <a:r>
              <a:rPr lang="en-US" altLang="zh-TW" smtClean="0"/>
              <a:t>,  etc. )  </a:t>
            </a:r>
            <a:r>
              <a:rPr lang="en-US" altLang="zh-TW" i="1" smtClean="0">
                <a:solidFill>
                  <a:schemeClr val="tx1"/>
                </a:solidFill>
              </a:rPr>
              <a:t>&lt;iostream&gt;</a:t>
            </a:r>
            <a:r>
              <a:rPr lang="en-US" altLang="zh-TW" smtClean="0"/>
              <a:t> must be included</a:t>
            </a:r>
            <a:r>
              <a:rPr lang="en-US" altLang="zh-CN" smtClean="0"/>
              <a:t>.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Manipulators with arguments (e.g., </a:t>
            </a:r>
            <a:r>
              <a:rPr lang="en-US" altLang="zh-TW" i="1" smtClean="0">
                <a:solidFill>
                  <a:schemeClr val="tx1"/>
                </a:solidFill>
              </a:rPr>
              <a:t>setw(n)</a:t>
            </a:r>
            <a:r>
              <a:rPr lang="en-US" altLang="zh-TW" smtClean="0"/>
              <a:t>, </a:t>
            </a:r>
            <a:r>
              <a:rPr lang="en-US" altLang="zh-TW" i="1" smtClean="0">
                <a:solidFill>
                  <a:schemeClr val="tx1"/>
                </a:solidFill>
              </a:rPr>
              <a:t>setprecision(n),</a:t>
            </a:r>
            <a:r>
              <a:rPr lang="en-US" altLang="zh-TW" smtClean="0"/>
              <a:t> etc. ) require the header </a:t>
            </a:r>
            <a:r>
              <a:rPr lang="en-US" altLang="zh-TW" i="1" smtClean="0">
                <a:solidFill>
                  <a:schemeClr val="tx1"/>
                </a:solidFill>
              </a:rPr>
              <a:t>&lt;iomanip&gt;</a:t>
            </a:r>
          </a:p>
        </p:txBody>
      </p:sp>
    </p:spTree>
    <p:extLst>
      <p:ext uri="{BB962C8B-B14F-4D97-AF65-F5344CB8AC3E}">
        <p14:creationId xmlns:p14="http://schemas.microsoft.com/office/powerpoint/2010/main" val="330319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F1D0BE-8712-4698-8A05-0907BB138A6D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3277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Manipulators</a:t>
            </a:r>
            <a:endParaRPr lang="zh-CN" altLang="en-US" smtClean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7200" y="1842569"/>
            <a:ext cx="7239000" cy="4272311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iostream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endParaRPr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main() 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91;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"i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"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"(decimal)\n";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"i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"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oct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"(octal)\n";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"i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" &lt;&lt; hex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&lt;&lt;"(hexadecimal)\n";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"i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"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dec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"(decimal)\n";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graphicFrame>
        <p:nvGraphicFramePr>
          <p:cNvPr id="3277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205125"/>
              </p:ext>
            </p:extLst>
          </p:nvPr>
        </p:nvGraphicFramePr>
        <p:xfrm>
          <a:off x="8192006" y="2219182"/>
          <a:ext cx="570994" cy="68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包装程序外壳对象" showAsIcon="1" r:id="rId3" imgW="596520" imgH="711360" progId="Package">
                  <p:embed/>
                </p:oleObj>
              </mc:Choice>
              <mc:Fallback>
                <p:oleObj name="包装程序外壳对象" showAsIcon="1" r:id="rId3" imgW="59652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2006" y="2219182"/>
                        <a:ext cx="570994" cy="682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757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C1493E-A49F-4CB4-A995-AB5AB750120C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29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081244" y="1842569"/>
            <a:ext cx="5906344" cy="3919074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//Corresponding C Style Program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#include &lt;stdio.h&gt;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int main()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i = 91;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printf("i = %d\n“,  i);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printf( "i = %o  (octal)\n“, i);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printf( "i = %h  (hexadecimal )\n“, i); 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printf( "i = %i  (decimal)\n“, i); 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59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732463" y="6276882"/>
            <a:ext cx="2290049" cy="47785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403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0675857B-94D1-47BE-B09D-F9EBBA4855B3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61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Agenda</a:t>
            </a:r>
          </a:p>
        </p:txBody>
      </p:sp>
      <p:sp>
        <p:nvSpPr>
          <p:cNvPr id="614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498353" y="2154389"/>
            <a:ext cx="7206266" cy="1544924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Overview of C++</a:t>
            </a:r>
          </a:p>
          <a:p>
            <a:pPr eaLnBrk="1" hangingPunct="1"/>
            <a:r>
              <a:rPr lang="en-US" altLang="zh-CN" smtClean="0"/>
              <a:t>History Notes of C++</a:t>
            </a:r>
          </a:p>
          <a:p>
            <a:pPr eaLnBrk="1" hangingPunct="1"/>
            <a:r>
              <a:rPr lang="en-US" altLang="zh-CN" smtClean="0"/>
              <a:t>C++’ Extensions in Procedural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503199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B10CB2-F800-47D0-9279-CD7D02901757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977169" y="200457"/>
            <a:ext cx="6795231" cy="6391738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iostream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iomanip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main() 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for(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1;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 1000;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*= 10 )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setw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(6)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for(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1;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 1000;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*= 10 )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a = 5;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left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setw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(10) &lt;&lt; "Karen"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	 &lt;&lt; right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setw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(6) &lt;&lt; a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double b = 1234.5;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setprecision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(2);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setw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(8) &lt;&lt; b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graphicFrame>
        <p:nvGraphicFramePr>
          <p:cNvPr id="34820" name="Object 7"/>
          <p:cNvGraphicFramePr>
            <a:graphicFrameLocks noGrp="1" noChangeAspect="1"/>
          </p:cNvGraphicFramePr>
          <p:nvPr>
            <p:ph/>
          </p:nvPr>
        </p:nvGraphicFramePr>
        <p:xfrm>
          <a:off x="7540358" y="2642366"/>
          <a:ext cx="1344468" cy="90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包装程序外壳对象" showAsIcon="1" r:id="rId3" imgW="1053720" imgH="711360" progId="Package">
                  <p:embed/>
                </p:oleObj>
              </mc:Choice>
              <mc:Fallback>
                <p:oleObj name="包装程序外壳对象" showAsIcon="1" r:id="rId3" imgW="105372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358" y="2642366"/>
                        <a:ext cx="1344468" cy="907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009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A8ECBA-83FE-4E19-99B2-A48AE3894ECE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31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899012" y="949633"/>
            <a:ext cx="6795231" cy="4978787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#include &lt;stdio.h&gt;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int main()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i;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for( i = 1; i &lt; 1000; i *= 10 )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printf(“%6d\n”, i 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for( i = 1; i &lt; 1000; i *= 10 )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 printf(“%d\n”, i 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a = 5;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printf(“-%10s%6d\n</a:t>
            </a:r>
            <a:r>
              <a:rPr lang="zh-CN" altLang="en-US" sz="1913">
                <a:solidFill>
                  <a:srgbClr val="000000"/>
                </a:solidFill>
                <a:latin typeface="Comic Sans MS" panose="030F0702030302020204" pitchFamily="66" charset="0"/>
              </a:rPr>
              <a:t>”</a:t>
            </a:r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, "Karen“,a);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double b = 1234.5;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printf(“%8.2lf\n”, b);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42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D4199E-DC80-4FA8-BA70-4864DF5E3E87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32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6867" name="矩形 2"/>
          <p:cNvSpPr>
            <a:spLocks noChangeArrowheads="1"/>
          </p:cNvSpPr>
          <p:nvPr/>
        </p:nvSpPr>
        <p:spPr bwMode="auto">
          <a:xfrm>
            <a:off x="623639" y="490002"/>
            <a:ext cx="8080980" cy="597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/>
              <a:t>"</a:t>
            </a:r>
            <a:r>
              <a:rPr lang="zh-CN" altLang="en-US" sz="1913" dirty="0"/>
              <a:t>格式描述串</a:t>
            </a:r>
            <a:r>
              <a:rPr lang="en-US" altLang="zh-CN" sz="1913" dirty="0"/>
              <a:t>"</a:t>
            </a:r>
            <a:r>
              <a:rPr lang="zh-CN" altLang="en-US" sz="1913" dirty="0"/>
              <a:t>是由一系列的</a:t>
            </a:r>
            <a:r>
              <a:rPr lang="en-US" altLang="zh-CN" sz="1913" dirty="0"/>
              <a:t>"</a:t>
            </a:r>
            <a:r>
              <a:rPr lang="zh-CN" altLang="en-US" sz="1913" dirty="0"/>
              <a:t>格式转换说明符号</a:t>
            </a:r>
            <a:r>
              <a:rPr lang="en-US" altLang="zh-CN" sz="1913" dirty="0"/>
              <a:t>"</a:t>
            </a:r>
            <a:r>
              <a:rPr lang="zh-CN" altLang="en-US" sz="1913" dirty="0"/>
              <a:t>组成</a:t>
            </a:r>
            <a:r>
              <a:rPr lang="en-US" altLang="zh-CN" sz="1913" dirty="0"/>
              <a:t>,</a:t>
            </a:r>
            <a:r>
              <a:rPr lang="zh-CN" altLang="en-US" sz="1913" dirty="0"/>
              <a:t>格式转换说明符号的描述形式如下</a:t>
            </a:r>
            <a:r>
              <a:rPr lang="en-US" altLang="zh-CN" sz="1913" dirty="0"/>
              <a:t>:</a:t>
            </a:r>
            <a:br>
              <a:rPr lang="en-US" altLang="zh-CN" sz="1913" dirty="0"/>
            </a:br>
            <a:r>
              <a:rPr lang="en-US" altLang="zh-CN" sz="1913" dirty="0"/>
              <a:t>% [+][-] 0 m[.n] [</a:t>
            </a:r>
            <a:r>
              <a:rPr lang="zh-CN" altLang="en-US" sz="1913" dirty="0"/>
              <a:t>输出精度</a:t>
            </a:r>
            <a:r>
              <a:rPr lang="en-US" altLang="zh-CN" sz="1913" dirty="0"/>
              <a:t>] &lt;</a:t>
            </a:r>
            <a:r>
              <a:rPr lang="zh-CN" altLang="en-US" sz="1913" dirty="0"/>
              <a:t>形式字母</a:t>
            </a:r>
            <a:r>
              <a:rPr lang="en-US" altLang="zh-CN" sz="1913" dirty="0"/>
              <a:t>&gt;</a:t>
            </a:r>
            <a:br>
              <a:rPr lang="en-US" altLang="zh-CN" sz="1913" dirty="0"/>
            </a:br>
            <a:r>
              <a:rPr lang="en-US" altLang="zh-CN" sz="1913" dirty="0"/>
              <a:t>(1)</a:t>
            </a:r>
            <a:r>
              <a:rPr lang="zh-CN" altLang="en-US" sz="1913" dirty="0"/>
              <a:t>形式字母</a:t>
            </a:r>
            <a:r>
              <a:rPr lang="en-US" altLang="zh-CN" sz="1913" dirty="0"/>
              <a:t>:</a:t>
            </a:r>
            <a:r>
              <a:rPr lang="zh-CN" altLang="en-US" sz="1913" dirty="0"/>
              <a:t>制定输出格式</a:t>
            </a:r>
            <a:r>
              <a:rPr lang="en-US" altLang="zh-CN" sz="1913" dirty="0"/>
              <a:t>,</a:t>
            </a:r>
            <a:r>
              <a:rPr lang="zh-CN" altLang="en-US" sz="1913" dirty="0"/>
              <a:t>如表</a:t>
            </a:r>
            <a:br>
              <a:rPr lang="zh-CN" altLang="en-US" sz="1913" dirty="0"/>
            </a:br>
            <a:r>
              <a:rPr lang="en-US" altLang="zh-CN" sz="1913" dirty="0"/>
              <a:t>d:</a:t>
            </a:r>
            <a:r>
              <a:rPr lang="zh-CN" altLang="en-US" sz="1913" dirty="0"/>
              <a:t>十进制整型数</a:t>
            </a:r>
            <a:br>
              <a:rPr lang="zh-CN" altLang="en-US" sz="1913" dirty="0"/>
            </a:br>
            <a:r>
              <a:rPr lang="en-US" altLang="zh-CN" sz="1913" dirty="0"/>
              <a:t>i:</a:t>
            </a:r>
            <a:r>
              <a:rPr lang="zh-CN" altLang="en-US" sz="1913" dirty="0"/>
              <a:t>十进制整型数</a:t>
            </a:r>
            <a:br>
              <a:rPr lang="zh-CN" altLang="en-US" sz="1913" dirty="0"/>
            </a:br>
            <a:r>
              <a:rPr lang="en-US" altLang="zh-CN" sz="1913" dirty="0"/>
              <a:t>x:</a:t>
            </a:r>
            <a:r>
              <a:rPr lang="zh-CN" altLang="en-US" sz="1913" dirty="0"/>
              <a:t>十六进制整型数</a:t>
            </a:r>
            <a:br>
              <a:rPr lang="zh-CN" altLang="en-US" sz="1913" dirty="0"/>
            </a:br>
            <a:r>
              <a:rPr lang="en-US" altLang="zh-CN" sz="1913" dirty="0"/>
              <a:t>o:</a:t>
            </a:r>
            <a:r>
              <a:rPr lang="zh-CN" altLang="en-US" sz="1913" dirty="0"/>
              <a:t>八进制整型数</a:t>
            </a:r>
            <a:br>
              <a:rPr lang="zh-CN" altLang="en-US" sz="1913" dirty="0"/>
            </a:br>
            <a:r>
              <a:rPr lang="en-US" altLang="zh-CN" sz="1913" dirty="0"/>
              <a:t>u:</a:t>
            </a:r>
            <a:r>
              <a:rPr lang="zh-CN" altLang="en-US" sz="1913" dirty="0"/>
              <a:t>无符号十进制整型数</a:t>
            </a:r>
            <a:br>
              <a:rPr lang="zh-CN" altLang="en-US" sz="1913" dirty="0"/>
            </a:br>
            <a:r>
              <a:rPr lang="en-US" altLang="zh-CN" sz="1913" dirty="0"/>
              <a:t>c:</a:t>
            </a:r>
            <a:r>
              <a:rPr lang="zh-CN" altLang="en-US" sz="1913" dirty="0"/>
              <a:t>单个字符</a:t>
            </a:r>
            <a:r>
              <a:rPr lang="en-US" altLang="zh-CN" sz="1913" dirty="0"/>
              <a:t>;</a:t>
            </a:r>
            <a:br>
              <a:rPr lang="en-US" altLang="zh-CN" sz="1913" dirty="0"/>
            </a:br>
            <a:r>
              <a:rPr lang="en-US" altLang="zh-CN" sz="1913" dirty="0"/>
              <a:t>s:</a:t>
            </a:r>
            <a:r>
              <a:rPr lang="zh-CN" altLang="en-US" sz="1913" dirty="0"/>
              <a:t>字符串</a:t>
            </a:r>
            <a:br>
              <a:rPr lang="zh-CN" altLang="en-US" sz="1913" dirty="0"/>
            </a:br>
            <a:r>
              <a:rPr lang="en-US" altLang="zh-CN" sz="1913" dirty="0"/>
              <a:t>e:</a:t>
            </a:r>
            <a:r>
              <a:rPr lang="zh-CN" altLang="en-US" sz="1913" dirty="0"/>
              <a:t>指数形式的浮点数</a:t>
            </a:r>
            <a:br>
              <a:rPr lang="zh-CN" altLang="en-US" sz="1913" dirty="0"/>
            </a:br>
            <a:r>
              <a:rPr lang="en-US" altLang="zh-CN" sz="1913" dirty="0"/>
              <a:t>f:</a:t>
            </a:r>
            <a:r>
              <a:rPr lang="zh-CN" altLang="en-US" sz="1913" dirty="0"/>
              <a:t>小数形式的浮点数</a:t>
            </a:r>
            <a:br>
              <a:rPr lang="zh-CN" altLang="en-US" sz="1913" dirty="0"/>
            </a:br>
            <a:r>
              <a:rPr lang="en-US" altLang="zh-CN" sz="1913" dirty="0"/>
              <a:t>g:e</a:t>
            </a:r>
            <a:r>
              <a:rPr lang="zh-CN" altLang="en-US" sz="1913" dirty="0"/>
              <a:t>和</a:t>
            </a:r>
            <a:r>
              <a:rPr lang="en-US" altLang="zh-CN" sz="1913" dirty="0"/>
              <a:t>f</a:t>
            </a:r>
            <a:r>
              <a:rPr lang="zh-CN" altLang="en-US" sz="1913" dirty="0"/>
              <a:t>中比较短的一种</a:t>
            </a:r>
            <a:br>
              <a:rPr lang="zh-CN" altLang="en-US" sz="1913" dirty="0"/>
            </a:br>
            <a:r>
              <a:rPr lang="en-US" altLang="zh-CN" sz="1913" dirty="0"/>
              <a:t>p:</a:t>
            </a:r>
            <a:r>
              <a:rPr lang="zh-CN" altLang="en-US" sz="1913" dirty="0"/>
              <a:t>显示变量所在的内存地址</a:t>
            </a:r>
            <a:br>
              <a:rPr lang="zh-CN" altLang="en-US" sz="1913" dirty="0"/>
            </a:br>
            <a:r>
              <a:rPr lang="en-US" altLang="zh-CN" sz="1913" dirty="0"/>
              <a:t>n:</a:t>
            </a:r>
            <a:r>
              <a:rPr lang="zh-CN" altLang="en-US" sz="1913" dirty="0"/>
              <a:t>它不是向</a:t>
            </a:r>
            <a:r>
              <a:rPr lang="en-US" altLang="zh-CN" sz="1913" dirty="0" err="1"/>
              <a:t>printf</a:t>
            </a:r>
            <a:r>
              <a:rPr lang="en-US" altLang="zh-CN" sz="1913" dirty="0"/>
              <a:t>()</a:t>
            </a:r>
            <a:r>
              <a:rPr lang="zh-CN" altLang="en-US" sz="1913" dirty="0"/>
              <a:t>传递格式化信息</a:t>
            </a:r>
            <a:r>
              <a:rPr lang="en-US" altLang="zh-CN" sz="1913" dirty="0"/>
              <a:t>,</a:t>
            </a:r>
            <a:r>
              <a:rPr lang="zh-CN" altLang="en-US" sz="1913" dirty="0"/>
              <a:t>而是令</a:t>
            </a:r>
            <a:r>
              <a:rPr lang="en-US" altLang="zh-CN" sz="1913" dirty="0" err="1"/>
              <a:t>printf</a:t>
            </a:r>
            <a:r>
              <a:rPr lang="en-US" altLang="zh-CN" sz="1913" dirty="0"/>
              <a:t>()</a:t>
            </a:r>
            <a:r>
              <a:rPr lang="zh-CN" altLang="en-US" sz="1913" dirty="0"/>
              <a:t>把自己已经输出的字符总数放到相应变元指</a:t>
            </a:r>
            <a:br>
              <a:rPr lang="zh-CN" altLang="en-US" sz="1913" dirty="0"/>
            </a:br>
            <a:r>
              <a:rPr lang="zh-CN" altLang="en-US" sz="1913" dirty="0"/>
              <a:t>的整形变量中</a:t>
            </a:r>
            <a:br>
              <a:rPr lang="zh-CN" altLang="en-US" sz="1913" dirty="0"/>
            </a:br>
            <a:r>
              <a:rPr lang="en-US" altLang="zh-CN" sz="1913" dirty="0"/>
              <a:t>%:</a:t>
            </a:r>
            <a:r>
              <a:rPr lang="zh-CN" altLang="en-US" sz="1913" dirty="0"/>
              <a:t>符号</a:t>
            </a:r>
            <a:r>
              <a:rPr lang="en-US" altLang="zh-CN" sz="1913" dirty="0"/>
              <a:t>%</a:t>
            </a:r>
            <a:r>
              <a:rPr lang="zh-CN" altLang="en-US" sz="1913" dirty="0"/>
              <a:t>本身</a:t>
            </a:r>
            <a:r>
              <a:rPr lang="en-US" altLang="zh-CN" sz="1913" dirty="0"/>
              <a:t>;</a:t>
            </a:r>
            <a:br>
              <a:rPr lang="en-US" altLang="zh-CN" sz="1913" dirty="0"/>
            </a:br>
            <a:endParaRPr lang="en-US" altLang="zh-CN" sz="1913" dirty="0"/>
          </a:p>
        </p:txBody>
      </p:sp>
    </p:spTree>
    <p:extLst>
      <p:ext uri="{BB962C8B-B14F-4D97-AF65-F5344CB8AC3E}">
        <p14:creationId xmlns:p14="http://schemas.microsoft.com/office/powerpoint/2010/main" val="4293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B50720-CB74-4CA2-99E7-2D1252BB69FB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33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7891" name="矩形 2"/>
          <p:cNvSpPr>
            <a:spLocks noChangeArrowheads="1"/>
          </p:cNvSpPr>
          <p:nvPr/>
        </p:nvSpPr>
        <p:spPr bwMode="auto">
          <a:xfrm>
            <a:off x="899012" y="581120"/>
            <a:ext cx="7439118" cy="539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/>
              <a:t>(2):</a:t>
            </a:r>
            <a:r>
              <a:rPr lang="zh-CN" altLang="en-US" sz="1913"/>
              <a:t>输出精度如果形式字母是</a:t>
            </a:r>
            <a:r>
              <a:rPr lang="en-US" altLang="zh-CN" sz="1913"/>
              <a:t>d,x,o.u,</a:t>
            </a:r>
            <a:r>
              <a:rPr lang="zh-CN" altLang="en-US" sz="1913"/>
              <a:t>则可以指定如下两类精度</a:t>
            </a:r>
            <a:br>
              <a:rPr lang="zh-CN" altLang="en-US" sz="1913"/>
            </a:br>
            <a:r>
              <a:rPr lang="en-US" altLang="zh-CN" sz="1913"/>
              <a:t>l:long</a:t>
            </a:r>
            <a:r>
              <a:rPr lang="zh-CN" altLang="en-US" sz="1913"/>
              <a:t>型输出精度</a:t>
            </a:r>
            <a:br>
              <a:rPr lang="zh-CN" altLang="en-US" sz="1913"/>
            </a:br>
            <a:r>
              <a:rPr lang="en-US" altLang="zh-CN" sz="1913"/>
              <a:t>h:short</a:t>
            </a:r>
            <a:r>
              <a:rPr lang="zh-CN" altLang="en-US" sz="1913"/>
              <a:t>型输出精度</a:t>
            </a:r>
            <a:br>
              <a:rPr lang="zh-CN" altLang="en-US" sz="1913"/>
            </a:br>
            <a:r>
              <a:rPr lang="zh-CN" altLang="en-US" sz="1913"/>
              <a:t>默认时为</a:t>
            </a:r>
            <a:r>
              <a:rPr lang="en-US" altLang="zh-CN" sz="1913"/>
              <a:t>int</a:t>
            </a:r>
            <a:r>
              <a:rPr lang="zh-CN" altLang="en-US" sz="1913"/>
              <a:t>型精度</a:t>
            </a:r>
            <a:br>
              <a:rPr lang="zh-CN" altLang="en-US" sz="1913"/>
            </a:br>
            <a:r>
              <a:rPr lang="zh-CN" altLang="en-US" sz="1913"/>
              <a:t>如</a:t>
            </a:r>
            <a:r>
              <a:rPr lang="en-US" altLang="zh-CN" sz="1913"/>
              <a:t>:long x=123454578;  printf(“%d”,x);</a:t>
            </a:r>
            <a:br>
              <a:rPr lang="en-US" altLang="zh-CN" sz="1913"/>
            </a:br>
            <a:r>
              <a:rPr lang="zh-CN" altLang="en-US" sz="1913"/>
              <a:t>如果形式字母为</a:t>
            </a:r>
            <a:r>
              <a:rPr lang="en-US" altLang="zh-CN" sz="1913"/>
              <a:t>e,f,g</a:t>
            </a:r>
            <a:r>
              <a:rPr lang="zh-CN" altLang="en-US" sz="1913"/>
              <a:t>的时候</a:t>
            </a:r>
            <a:r>
              <a:rPr lang="en-US" altLang="zh-CN" sz="1913"/>
              <a:t>,</a:t>
            </a:r>
            <a:r>
              <a:rPr lang="zh-CN" altLang="en-US" sz="1913"/>
              <a:t>则指定</a:t>
            </a:r>
            <a:r>
              <a:rPr lang="en-US" altLang="zh-CN" sz="1913"/>
              <a:t>l</a:t>
            </a:r>
            <a:r>
              <a:rPr lang="zh-CN" altLang="en-US" sz="1913"/>
              <a:t>的 时候为</a:t>
            </a:r>
            <a:r>
              <a:rPr lang="en-US" altLang="zh-CN" sz="1913"/>
              <a:t>double</a:t>
            </a:r>
            <a:r>
              <a:rPr lang="zh-CN" altLang="en-US" sz="1913"/>
              <a:t>精度</a:t>
            </a:r>
            <a:r>
              <a:rPr lang="en-US" altLang="zh-CN" sz="1913"/>
              <a:t>,</a:t>
            </a:r>
            <a:r>
              <a:rPr lang="zh-CN" altLang="en-US" sz="1913"/>
              <a:t>不指定为</a:t>
            </a:r>
            <a:r>
              <a:rPr lang="en-US" altLang="zh-CN" sz="1913"/>
              <a:t>float</a:t>
            </a:r>
            <a:r>
              <a:rPr lang="zh-CN" altLang="en-US" sz="1913"/>
              <a:t>精度</a:t>
            </a:r>
            <a:r>
              <a:rPr lang="en-US" altLang="zh-CN" sz="1913"/>
              <a:t>;</a:t>
            </a:r>
            <a:br>
              <a:rPr lang="en-US" altLang="zh-CN" sz="1913"/>
            </a:br>
            <a:r>
              <a:rPr lang="en-US" altLang="zh-CN" sz="1913"/>
              <a:t>(3):m[.n]</a:t>
            </a:r>
            <a:r>
              <a:rPr lang="zh-CN" altLang="en-US" sz="1913"/>
              <a:t>指定输出长度</a:t>
            </a:r>
            <a:r>
              <a:rPr lang="en-US" altLang="zh-CN" sz="1913"/>
              <a:t>,</a:t>
            </a:r>
            <a:r>
              <a:rPr lang="zh-CN" altLang="en-US" sz="1913"/>
              <a:t>如果输出的是实数</a:t>
            </a:r>
            <a:r>
              <a:rPr lang="en-US" altLang="zh-CN" sz="1913"/>
              <a:t>,</a:t>
            </a:r>
            <a:r>
              <a:rPr lang="zh-CN" altLang="en-US" sz="1913"/>
              <a:t>则</a:t>
            </a:r>
            <a:r>
              <a:rPr lang="en-US" altLang="zh-CN" sz="1913"/>
              <a:t>m</a:t>
            </a:r>
            <a:r>
              <a:rPr lang="zh-CN" altLang="en-US" sz="1913"/>
              <a:t>表示该项输出占用字符位置的总长度</a:t>
            </a:r>
            <a:r>
              <a:rPr lang="en-US" altLang="zh-CN" sz="1913"/>
              <a:t>,n</a:t>
            </a:r>
            <a:r>
              <a:rPr lang="zh-CN" altLang="en-US" sz="1913"/>
              <a:t>表示小数部分的字符长度</a:t>
            </a:r>
            <a:r>
              <a:rPr lang="en-US" altLang="zh-CN" sz="1913"/>
              <a:t>,</a:t>
            </a:r>
            <a:r>
              <a:rPr lang="zh-CN" altLang="en-US" sz="1913"/>
              <a:t>如</a:t>
            </a:r>
            <a:r>
              <a:rPr lang="en-US" altLang="zh-CN" sz="1913"/>
              <a:t>float x=4.56;printf(“%7.4f”,x);</a:t>
            </a:r>
            <a:br>
              <a:rPr lang="en-US" altLang="zh-CN" sz="1913"/>
            </a:br>
            <a:r>
              <a:rPr lang="en-US" altLang="zh-CN" sz="1913"/>
              <a:t>(4)0:</a:t>
            </a:r>
            <a:r>
              <a:rPr lang="zh-CN" altLang="en-US" sz="1913"/>
              <a:t>指定不被使用的空位置填写</a:t>
            </a:r>
            <a:r>
              <a:rPr lang="en-US" altLang="zh-CN" sz="1913"/>
              <a:t>0,</a:t>
            </a:r>
            <a:r>
              <a:rPr lang="zh-CN" altLang="en-US" sz="1913"/>
              <a:t>如果不指定使用</a:t>
            </a:r>
            <a:r>
              <a:rPr lang="en-US" altLang="zh-CN" sz="1913"/>
              <a:t>0,</a:t>
            </a:r>
            <a:r>
              <a:rPr lang="zh-CN" altLang="en-US" sz="1913"/>
              <a:t>则不使用的位置为空白</a:t>
            </a:r>
            <a:r>
              <a:rPr lang="en-US" altLang="zh-CN" sz="1913"/>
              <a:t>.</a:t>
            </a:r>
            <a:r>
              <a:rPr lang="zh-CN" altLang="en-US" sz="1913"/>
              <a:t>该项仅仅对数值输出时才可以指定</a:t>
            </a:r>
            <a:r>
              <a:rPr lang="en-US" altLang="zh-CN" sz="1913"/>
              <a:t>,</a:t>
            </a:r>
            <a:r>
              <a:rPr lang="zh-CN" altLang="en-US" sz="1913"/>
              <a:t>对字符串输出不用指定</a:t>
            </a:r>
            <a:r>
              <a:rPr lang="en-US" altLang="zh-CN" sz="1913"/>
              <a:t>.</a:t>
            </a:r>
            <a:r>
              <a:rPr lang="zh-CN" altLang="en-US" sz="1913"/>
              <a:t>例如</a:t>
            </a:r>
            <a:br>
              <a:rPr lang="zh-CN" altLang="en-US" sz="1913"/>
            </a:br>
            <a:r>
              <a:rPr lang="en-US" altLang="zh-CN" sz="1913"/>
              <a:t>int x=234;</a:t>
            </a:r>
            <a:br>
              <a:rPr lang="en-US" altLang="zh-CN" sz="1913"/>
            </a:br>
            <a:r>
              <a:rPr lang="en-US" altLang="zh-CN" sz="1913"/>
              <a:t>printf("%05d",x);//00234</a:t>
            </a:r>
            <a:br>
              <a:rPr lang="en-US" altLang="zh-CN" sz="1913"/>
            </a:br>
            <a:r>
              <a:rPr lang="en-US" altLang="zh-CN" sz="1913"/>
              <a:t>printf("%5d",x);//**234</a:t>
            </a:r>
            <a:br>
              <a:rPr lang="en-US" altLang="zh-CN" sz="1913"/>
            </a:br>
            <a:r>
              <a:rPr lang="en-US" altLang="zh-CN" sz="1913"/>
              <a:t>(5)[+][-]:</a:t>
            </a:r>
            <a:r>
              <a:rPr lang="zh-CN" altLang="en-US" sz="1913"/>
              <a:t>指定输出位置</a:t>
            </a:r>
            <a:r>
              <a:rPr lang="en-US" altLang="zh-CN" sz="1913"/>
              <a:t>,</a:t>
            </a:r>
            <a:r>
              <a:rPr lang="zh-CN" altLang="en-US" sz="1913"/>
              <a:t>如果指定</a:t>
            </a:r>
            <a:r>
              <a:rPr lang="en-US" altLang="zh-CN" sz="1913"/>
              <a:t>+</a:t>
            </a:r>
            <a:r>
              <a:rPr lang="zh-CN" altLang="en-US" sz="1913"/>
              <a:t>或者缺省时为右对齐</a:t>
            </a:r>
            <a:r>
              <a:rPr lang="en-US" altLang="zh-CN" sz="1913"/>
              <a:t>,</a:t>
            </a:r>
            <a:r>
              <a:rPr lang="zh-CN" altLang="en-US" sz="1913"/>
              <a:t>如果为</a:t>
            </a:r>
            <a:r>
              <a:rPr lang="en-US" altLang="zh-CN" sz="1913"/>
              <a:t>"-"</a:t>
            </a:r>
            <a:r>
              <a:rPr lang="zh-CN" altLang="en-US" sz="1913"/>
              <a:t>的时候为左对齐</a:t>
            </a:r>
            <a:r>
              <a:rPr lang="en-US" altLang="zh-CN" sz="1913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28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3BDD8E-9230-4D0D-A893-1AC4C45F4C08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34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1987" name="TextBox 2"/>
          <p:cNvSpPr txBox="1">
            <a:spLocks noChangeArrowheads="1"/>
          </p:cNvSpPr>
          <p:nvPr/>
        </p:nvSpPr>
        <p:spPr bwMode="auto">
          <a:xfrm>
            <a:off x="1816248" y="2235381"/>
            <a:ext cx="6337626" cy="249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4592" dirty="0">
                <a:solidFill>
                  <a:schemeClr val="accent3">
                    <a:lumMod val="65000"/>
                  </a:schemeClr>
                </a:solidFill>
              </a:rPr>
              <a:t>C Style  File </a:t>
            </a:r>
            <a:r>
              <a:rPr lang="en-US" altLang="zh-CN" sz="4592" dirty="0" smtClean="0">
                <a:solidFill>
                  <a:schemeClr val="accent3">
                    <a:lumMod val="65000"/>
                  </a:schemeClr>
                </a:solidFill>
              </a:rPr>
              <a:t>Processing</a:t>
            </a:r>
          </a:p>
          <a:p>
            <a:endParaRPr lang="en-US" altLang="zh-CN" sz="4592" dirty="0">
              <a:solidFill>
                <a:schemeClr val="accent3">
                  <a:lumMod val="65000"/>
                </a:schemeClr>
              </a:solidFill>
            </a:endParaRPr>
          </a:p>
          <a:p>
            <a:r>
              <a:rPr lang="en-US" altLang="zh-CN" sz="4592" dirty="0" smtClean="0">
                <a:solidFill>
                  <a:schemeClr val="accent3">
                    <a:lumMod val="65000"/>
                  </a:schemeClr>
                </a:solidFill>
              </a:rPr>
              <a:t>37-62</a:t>
            </a:r>
            <a:r>
              <a:rPr lang="zh-CN" altLang="en-US" sz="4592" dirty="0" smtClean="0">
                <a:solidFill>
                  <a:schemeClr val="accent3">
                    <a:lumMod val="65000"/>
                  </a:schemeClr>
                </a:solidFill>
              </a:rPr>
              <a:t>页有兴趣自己阅读</a:t>
            </a:r>
            <a:endParaRPr lang="zh-CN" altLang="en-US" sz="4592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7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DCF28B-FCEF-4DAE-8C21-C071BFF3D7CC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35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301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Files and Streams</a:t>
            </a:r>
            <a:endParaRPr lang="zh-CN" altLang="en-US" smtClean="0"/>
          </a:p>
        </p:txBody>
      </p:sp>
      <p:sp>
        <p:nvSpPr>
          <p:cNvPr id="456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53808"/>
            <a:ext cx="8540609" cy="509034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500" dirty="0" smtClean="0"/>
              <a:t>C views each file as a sequence of bytes</a:t>
            </a:r>
          </a:p>
          <a:p>
            <a:pPr lvl="1">
              <a:lnSpc>
                <a:spcPct val="90000"/>
              </a:lnSpc>
            </a:pPr>
            <a:r>
              <a:rPr lang="en-US" altLang="zh-CN" sz="2500" dirty="0" smtClean="0"/>
              <a:t>File ends with the </a:t>
            </a:r>
            <a:r>
              <a:rPr lang="en-US" altLang="zh-CN" sz="2500" i="1" dirty="0" smtClean="0">
                <a:solidFill>
                  <a:schemeClr val="tx1"/>
                </a:solidFill>
              </a:rPr>
              <a:t>end-of-file</a:t>
            </a:r>
            <a:r>
              <a:rPr lang="en-US" altLang="zh-CN" sz="2500" dirty="0" smtClean="0"/>
              <a:t> marker</a:t>
            </a:r>
          </a:p>
          <a:p>
            <a:pPr lvl="1">
              <a:lnSpc>
                <a:spcPct val="90000"/>
              </a:lnSpc>
            </a:pPr>
            <a:r>
              <a:rPr lang="en-US" altLang="zh-CN" sz="2500" dirty="0" smtClean="0"/>
              <a:t>Or, file ends at a </a:t>
            </a:r>
            <a:r>
              <a:rPr lang="en-US" altLang="zh-CN" sz="2500" i="1" dirty="0" smtClean="0">
                <a:solidFill>
                  <a:schemeClr val="tx1"/>
                </a:solidFill>
              </a:rPr>
              <a:t>specified byte</a:t>
            </a:r>
          </a:p>
          <a:p>
            <a:pPr>
              <a:lnSpc>
                <a:spcPct val="90000"/>
              </a:lnSpc>
            </a:pPr>
            <a:r>
              <a:rPr lang="en-US" altLang="zh-CN" sz="2500" dirty="0" smtClean="0"/>
              <a:t>Stream created when a file is opened</a:t>
            </a:r>
          </a:p>
          <a:p>
            <a:pPr lvl="1">
              <a:lnSpc>
                <a:spcPct val="90000"/>
              </a:lnSpc>
            </a:pPr>
            <a:r>
              <a:rPr lang="en-US" altLang="zh-CN" sz="2500" dirty="0" smtClean="0"/>
              <a:t>Provide </a:t>
            </a:r>
            <a:r>
              <a:rPr lang="en-US" altLang="zh-CN" sz="2500" i="1" dirty="0" smtClean="0">
                <a:solidFill>
                  <a:schemeClr val="tx1"/>
                </a:solidFill>
              </a:rPr>
              <a:t>communication channel(</a:t>
            </a:r>
            <a:r>
              <a:rPr lang="zh-CN" altLang="en-US" sz="2500" i="1" dirty="0" smtClean="0">
                <a:solidFill>
                  <a:schemeClr val="tx1"/>
                </a:solidFill>
              </a:rPr>
              <a:t>通信渠道</a:t>
            </a:r>
            <a:r>
              <a:rPr lang="en-US" altLang="zh-CN" sz="2500" i="1" dirty="0" smtClean="0">
                <a:solidFill>
                  <a:schemeClr val="tx1"/>
                </a:solidFill>
              </a:rPr>
              <a:t>)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between files and programs</a:t>
            </a:r>
          </a:p>
          <a:p>
            <a:pPr lvl="1">
              <a:lnSpc>
                <a:spcPct val="90000"/>
              </a:lnSpc>
            </a:pPr>
            <a:r>
              <a:rPr lang="en-US" altLang="zh-CN" sz="2500" dirty="0" smtClean="0"/>
              <a:t>Opening a file returns a pointer to a </a:t>
            </a:r>
            <a:r>
              <a:rPr lang="en-US" altLang="zh-CN" sz="2500" i="1" dirty="0" smtClean="0">
                <a:solidFill>
                  <a:schemeClr val="tx1"/>
                </a:solidFill>
              </a:rPr>
              <a:t>FILE</a:t>
            </a:r>
            <a:r>
              <a:rPr lang="en-US" altLang="zh-CN" sz="2500" dirty="0" smtClean="0"/>
              <a:t> structure</a:t>
            </a:r>
          </a:p>
          <a:p>
            <a:pPr lvl="2">
              <a:lnSpc>
                <a:spcPct val="90000"/>
              </a:lnSpc>
            </a:pPr>
            <a:r>
              <a:rPr lang="en-US" altLang="zh-CN" sz="2500" dirty="0" smtClean="0"/>
              <a:t>Example file pointers:</a:t>
            </a:r>
          </a:p>
          <a:p>
            <a:pPr lvl="2">
              <a:lnSpc>
                <a:spcPct val="90000"/>
              </a:lnSpc>
            </a:pPr>
            <a:r>
              <a:rPr lang="en-US" altLang="zh-CN" sz="2500" dirty="0" err="1" smtClean="0"/>
              <a:t>stdin</a:t>
            </a:r>
            <a:r>
              <a:rPr lang="en-US" altLang="zh-CN" sz="2500" dirty="0" smtClean="0"/>
              <a:t> - standard input (keyboard)</a:t>
            </a:r>
          </a:p>
          <a:p>
            <a:pPr lvl="2">
              <a:lnSpc>
                <a:spcPct val="90000"/>
              </a:lnSpc>
            </a:pPr>
            <a:r>
              <a:rPr lang="en-US" altLang="zh-CN" sz="2500" dirty="0" err="1" smtClean="0"/>
              <a:t>stdout</a:t>
            </a:r>
            <a:r>
              <a:rPr lang="en-US" altLang="zh-CN" sz="2500" dirty="0" smtClean="0"/>
              <a:t> - standard output (screen)</a:t>
            </a:r>
          </a:p>
          <a:p>
            <a:pPr lvl="2">
              <a:lnSpc>
                <a:spcPct val="90000"/>
              </a:lnSpc>
            </a:pPr>
            <a:r>
              <a:rPr lang="en-US" altLang="zh-CN" sz="2500" dirty="0" err="1" smtClean="0"/>
              <a:t>stderr</a:t>
            </a:r>
            <a:r>
              <a:rPr lang="en-US" altLang="zh-CN" sz="2500" dirty="0" smtClean="0"/>
              <a:t> - standard error (screen)</a:t>
            </a:r>
          </a:p>
        </p:txBody>
      </p:sp>
    </p:spTree>
    <p:extLst>
      <p:ext uri="{BB962C8B-B14F-4D97-AF65-F5344CB8AC3E}">
        <p14:creationId xmlns:p14="http://schemas.microsoft.com/office/powerpoint/2010/main" val="2977055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C5F32E-E7D0-4D24-86DF-F2987EB90ACA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36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403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FILE structure</a:t>
            </a:r>
            <a:endParaRPr lang="zh-CN" altLang="en-US" smtClean="0"/>
          </a:p>
        </p:txBody>
      </p:sp>
      <p:sp>
        <p:nvSpPr>
          <p:cNvPr id="457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573272"/>
            <a:ext cx="8540609" cy="2911663"/>
          </a:xfrm>
        </p:spPr>
        <p:txBody>
          <a:bodyPr/>
          <a:lstStyle/>
          <a:p>
            <a:r>
              <a:rPr lang="en-US" altLang="zh-CN" smtClean="0"/>
              <a:t>File descriptor(</a:t>
            </a:r>
            <a:r>
              <a:rPr lang="zh-CN" altLang="en-US" smtClean="0"/>
              <a:t>文件描述符</a:t>
            </a:r>
            <a:r>
              <a:rPr lang="en-US" altLang="zh-CN" smtClean="0"/>
              <a:t>)</a:t>
            </a:r>
          </a:p>
          <a:p>
            <a:pPr lvl="1"/>
            <a:r>
              <a:rPr lang="en-US" altLang="zh-CN" smtClean="0"/>
              <a:t>Index into operating system array called the open file table</a:t>
            </a:r>
          </a:p>
          <a:p>
            <a:r>
              <a:rPr lang="en-US" altLang="zh-CN" smtClean="0"/>
              <a:t>File Control Block (FCB)</a:t>
            </a:r>
          </a:p>
          <a:p>
            <a:pPr lvl="1"/>
            <a:r>
              <a:rPr lang="en-US" altLang="zh-CN" smtClean="0"/>
              <a:t>Found in every array element, system uses it to administer the file</a:t>
            </a:r>
          </a:p>
        </p:txBody>
      </p:sp>
    </p:spTree>
    <p:extLst>
      <p:ext uri="{BB962C8B-B14F-4D97-AF65-F5344CB8AC3E}">
        <p14:creationId xmlns:p14="http://schemas.microsoft.com/office/powerpoint/2010/main" val="103268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3097EC-62F8-4DE6-9922-AA3055D49176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37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505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Files and Streams</a:t>
            </a:r>
            <a:endParaRPr lang="zh-CN" altLang="en-US" smtClean="0"/>
          </a:p>
        </p:txBody>
      </p:sp>
      <p:pic>
        <p:nvPicPr>
          <p:cNvPr id="45060" name="Picture 5" descr="Fig1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42" y="2510753"/>
            <a:ext cx="7811681" cy="247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539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7B7036-2D07-4184-885B-62F2FA7B87CA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38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608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Agenda</a:t>
            </a:r>
          </a:p>
        </p:txBody>
      </p:sp>
      <p:sp>
        <p:nvSpPr>
          <p:cNvPr id="4608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33356" y="2004553"/>
            <a:ext cx="4037453" cy="2057198"/>
          </a:xfrm>
        </p:spPr>
        <p:txBody>
          <a:bodyPr/>
          <a:lstStyle/>
          <a:p>
            <a:r>
              <a:rPr lang="en-US" altLang="zh-CN" smtClean="0"/>
              <a:t>Data and Data Files</a:t>
            </a:r>
          </a:p>
          <a:p>
            <a:r>
              <a:rPr lang="en-US" altLang="zh-CN" smtClean="0"/>
              <a:t>Files and Streams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Sequential Access Files</a:t>
            </a:r>
          </a:p>
          <a:p>
            <a:r>
              <a:rPr lang="en-US" altLang="zh-CN" smtClean="0"/>
              <a:t>Random Access Files</a:t>
            </a:r>
          </a:p>
        </p:txBody>
      </p:sp>
    </p:spTree>
    <p:extLst>
      <p:ext uri="{BB962C8B-B14F-4D97-AF65-F5344CB8AC3E}">
        <p14:creationId xmlns:p14="http://schemas.microsoft.com/office/powerpoint/2010/main" val="1758527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4499B5-F2EC-444B-B404-C4F70DB8F008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39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71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7439" y="386739"/>
            <a:ext cx="8540609" cy="700581"/>
          </a:xfrm>
        </p:spPr>
        <p:txBody>
          <a:bodyPr/>
          <a:lstStyle/>
          <a:p>
            <a:r>
              <a:rPr lang="en-GB" altLang="en-US" dirty="0" smtClean="0"/>
              <a:t>Read/Write functions</a:t>
            </a:r>
            <a:r>
              <a:rPr lang="en-GB" altLang="zh-CN" dirty="0" smtClean="0"/>
              <a:t>(B.10)</a:t>
            </a:r>
            <a:endParaRPr lang="zh-CN" altLang="en-US" dirty="0" smtClean="0"/>
          </a:p>
        </p:txBody>
      </p:sp>
      <p:sp>
        <p:nvSpPr>
          <p:cNvPr id="459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178434"/>
            <a:ext cx="8540609" cy="543659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 err="1"/>
              <a:t>fgetc</a:t>
            </a:r>
            <a:endParaRPr lang="en-US" altLang="zh-CN" sz="2200" dirty="0"/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Reads one character from a file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Takes a FILE pointer as an argument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err="1"/>
              <a:t>fgetc</a:t>
            </a:r>
            <a:r>
              <a:rPr lang="en-US" altLang="zh-CN" sz="2200" dirty="0"/>
              <a:t>( </a:t>
            </a:r>
            <a:r>
              <a:rPr lang="en-US" altLang="zh-CN" sz="2200" dirty="0" err="1"/>
              <a:t>stdin</a:t>
            </a:r>
            <a:r>
              <a:rPr lang="en-US" altLang="zh-CN" sz="2200" dirty="0"/>
              <a:t> ) equivalent to </a:t>
            </a:r>
            <a:r>
              <a:rPr lang="en-US" altLang="zh-CN" sz="2200" dirty="0" err="1"/>
              <a:t>getchar</a:t>
            </a:r>
            <a:r>
              <a:rPr lang="en-US" altLang="zh-CN" sz="2200" dirty="0"/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sz="2200" dirty="0" err="1"/>
              <a:t>fputc</a:t>
            </a:r>
            <a:endParaRPr lang="en-US" altLang="zh-CN" sz="2200" dirty="0"/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Writes one character to a file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Takes a FILE pointer and a character to write as an argument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err="1"/>
              <a:t>fputc</a:t>
            </a:r>
            <a:r>
              <a:rPr lang="en-US" altLang="zh-CN" sz="2200" dirty="0"/>
              <a:t>( 'a', </a:t>
            </a:r>
            <a:r>
              <a:rPr lang="en-US" altLang="zh-CN" sz="2200" dirty="0" err="1"/>
              <a:t>stdout</a:t>
            </a:r>
            <a:r>
              <a:rPr lang="en-US" altLang="zh-CN" sz="2200" dirty="0"/>
              <a:t> ) equivalent to </a:t>
            </a:r>
            <a:r>
              <a:rPr lang="en-US" altLang="zh-CN" sz="2200" dirty="0" err="1"/>
              <a:t>putchar</a:t>
            </a:r>
            <a:r>
              <a:rPr lang="en-US" altLang="zh-CN" sz="2200" dirty="0"/>
              <a:t>( 'a' )</a:t>
            </a:r>
          </a:p>
          <a:p>
            <a:pPr>
              <a:lnSpc>
                <a:spcPct val="90000"/>
              </a:lnSpc>
            </a:pPr>
            <a:r>
              <a:rPr lang="en-US" altLang="zh-CN" sz="2200" dirty="0" err="1"/>
              <a:t>fgets</a:t>
            </a:r>
            <a:endParaRPr lang="en-US" altLang="zh-CN" sz="2200" dirty="0"/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Reads a line from a file</a:t>
            </a:r>
          </a:p>
          <a:p>
            <a:pPr>
              <a:lnSpc>
                <a:spcPct val="90000"/>
              </a:lnSpc>
            </a:pPr>
            <a:r>
              <a:rPr lang="en-US" altLang="zh-CN" sz="2200" dirty="0" err="1"/>
              <a:t>fputs</a:t>
            </a:r>
            <a:endParaRPr lang="en-US" altLang="zh-CN" sz="2200" dirty="0"/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Writes a line to a file</a:t>
            </a:r>
          </a:p>
          <a:p>
            <a:pPr>
              <a:lnSpc>
                <a:spcPct val="90000"/>
              </a:lnSpc>
            </a:pPr>
            <a:r>
              <a:rPr lang="en-US" altLang="zh-CN" sz="2200" dirty="0" err="1"/>
              <a:t>fscanf</a:t>
            </a:r>
            <a:r>
              <a:rPr lang="en-US" altLang="zh-CN" sz="2200" dirty="0"/>
              <a:t> / </a:t>
            </a:r>
            <a:r>
              <a:rPr lang="en-US" altLang="zh-CN" sz="2200" dirty="0" err="1"/>
              <a:t>fprintf</a:t>
            </a:r>
            <a:endParaRPr lang="en-US" altLang="zh-CN" sz="2200" dirty="0"/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File processing equivalents of </a:t>
            </a:r>
            <a:r>
              <a:rPr lang="en-US" altLang="zh-CN" sz="2200" dirty="0" err="1"/>
              <a:t>scanf</a:t>
            </a:r>
            <a:r>
              <a:rPr lang="en-US" altLang="zh-CN" sz="2200" dirty="0"/>
              <a:t> and </a:t>
            </a:r>
            <a:r>
              <a:rPr lang="en-US" altLang="zh-CN" sz="2200" dirty="0" err="1"/>
              <a:t>printf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415107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9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9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9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5320FA-AEC4-47D3-9A51-70E1C8701969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Overview of C++</a:t>
            </a:r>
          </a:p>
        </p:txBody>
      </p:sp>
      <p:sp>
        <p:nvSpPr>
          <p:cNvPr id="717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23436"/>
            <a:ext cx="8587179" cy="3029102"/>
          </a:xfrm>
        </p:spPr>
        <p:txBody>
          <a:bodyPr/>
          <a:lstStyle/>
          <a:p>
            <a:pPr eaLnBrk="1" hangingPunct="1"/>
            <a:r>
              <a:rPr lang="en-US" altLang="zh-CN" smtClean="0"/>
              <a:t>Except for minor details, C++ is a </a:t>
            </a:r>
            <a:r>
              <a:rPr lang="en-US" altLang="zh-CN" i="1" smtClean="0">
                <a:solidFill>
                  <a:srgbClr val="0000FF"/>
                </a:solidFill>
              </a:rPr>
              <a:t>superset</a:t>
            </a:r>
            <a:r>
              <a:rPr lang="en-US" altLang="zh-CN" i="1" smtClean="0"/>
              <a:t> </a:t>
            </a:r>
            <a:r>
              <a:rPr lang="en-US" altLang="zh-CN" smtClean="0"/>
              <a:t>of the C programming language. </a:t>
            </a:r>
          </a:p>
          <a:p>
            <a:pPr eaLnBrk="1" hangingPunct="1"/>
            <a:r>
              <a:rPr lang="en-US" altLang="zh-CN" smtClean="0"/>
              <a:t>It is a better C; supports </a:t>
            </a:r>
            <a:r>
              <a:rPr lang="en-US" altLang="zh-CN" i="1" smtClean="0">
                <a:solidFill>
                  <a:schemeClr val="tx1"/>
                </a:solidFill>
              </a:rPr>
              <a:t>procedural programming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Supports data abstraction, </a:t>
            </a:r>
            <a:r>
              <a:rPr lang="en-US" altLang="zh-CN" i="1" smtClean="0">
                <a:solidFill>
                  <a:schemeClr val="tx1"/>
                </a:solidFill>
              </a:rPr>
              <a:t>object-based programming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Supports </a:t>
            </a:r>
            <a:r>
              <a:rPr lang="en-US" altLang="zh-CN" i="1" smtClean="0">
                <a:solidFill>
                  <a:schemeClr val="tx1"/>
                </a:solidFill>
              </a:rPr>
              <a:t>object-oriented programming.</a:t>
            </a:r>
          </a:p>
          <a:p>
            <a:pPr eaLnBrk="1" hangingPunct="1"/>
            <a:r>
              <a:rPr lang="en-US" altLang="zh-CN" smtClean="0"/>
              <a:t>Supports </a:t>
            </a:r>
            <a:r>
              <a:rPr lang="en-US" altLang="zh-CN" i="1" smtClean="0">
                <a:solidFill>
                  <a:schemeClr val="tx1"/>
                </a:solidFill>
              </a:rPr>
              <a:t>generic programming</a:t>
            </a:r>
            <a:r>
              <a:rPr lang="zh-CN" altLang="en-US" smtClean="0">
                <a:solidFill>
                  <a:schemeClr val="tx1"/>
                </a:solidFill>
              </a:rPr>
              <a:t>（泛型编程）</a:t>
            </a:r>
            <a:r>
              <a:rPr lang="en-US" altLang="zh-CN" smtClean="0"/>
              <a:t>.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0688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1DDEA1-A6B8-4DB4-A647-E6DD6E07FA59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40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813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Sequential Access File</a:t>
            </a:r>
            <a:endParaRPr lang="zh-CN" altLang="en-US" smtClean="0"/>
          </a:p>
        </p:txBody>
      </p:sp>
      <p:sp>
        <p:nvSpPr>
          <p:cNvPr id="461829" name="Text Box 5" descr="90%"/>
          <p:cNvSpPr txBox="1">
            <a:spLocks noChangeArrowheads="1"/>
          </p:cNvSpPr>
          <p:nvPr/>
        </p:nvSpPr>
        <p:spPr bwMode="auto">
          <a:xfrm>
            <a:off x="149296" y="224080"/>
            <a:ext cx="8842304" cy="6481520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/*  Framework for Create a sequential file */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#include &lt;</a:t>
            </a:r>
            <a:r>
              <a:rPr lang="en-US" altLang="zh-CN" sz="1800" dirty="0" err="1">
                <a:solidFill>
                  <a:srgbClr val="000000"/>
                </a:solidFill>
                <a:latin typeface="Georgia" panose="02040502050405020303" pitchFamily="18" charset="0"/>
              </a:rPr>
              <a:t>stdio.h</a:t>
            </a: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Georgia" panose="02040502050405020303" pitchFamily="18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{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……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altLang="zh-CN" sz="1800" dirty="0">
                <a:latin typeface="Georgia" panose="02040502050405020303" pitchFamily="18" charset="0"/>
              </a:rPr>
              <a:t>FILE *</a:t>
            </a:r>
            <a:r>
              <a:rPr lang="en-US" altLang="zh-CN" sz="1800" dirty="0" err="1">
                <a:latin typeface="Georgia" panose="02040502050405020303" pitchFamily="18" charset="0"/>
              </a:rPr>
              <a:t>cfPtr</a:t>
            </a:r>
            <a:r>
              <a:rPr lang="en-US" altLang="zh-CN" sz="1800" dirty="0">
                <a:latin typeface="Georgia" panose="02040502050405020303" pitchFamily="18" charset="0"/>
              </a:rPr>
              <a:t>; </a:t>
            </a: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  /* </a:t>
            </a:r>
            <a:r>
              <a:rPr lang="en-US" altLang="zh-CN" sz="1800" dirty="0" err="1">
                <a:solidFill>
                  <a:srgbClr val="000000"/>
                </a:solidFill>
                <a:latin typeface="Georgia" panose="02040502050405020303" pitchFamily="18" charset="0"/>
              </a:rPr>
              <a:t>cfPtr</a:t>
            </a: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 = clients.dat file pointer */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if ( ( </a:t>
            </a:r>
            <a:r>
              <a:rPr lang="en-US" altLang="zh-CN" sz="1800" dirty="0" err="1">
                <a:latin typeface="Georgia" panose="02040502050405020303" pitchFamily="18" charset="0"/>
              </a:rPr>
              <a:t>cfPtr</a:t>
            </a:r>
            <a:r>
              <a:rPr lang="en-US" altLang="zh-CN" sz="1800" dirty="0">
                <a:latin typeface="Georgia" panose="02040502050405020303" pitchFamily="18" charset="0"/>
              </a:rPr>
              <a:t> = </a:t>
            </a:r>
            <a:r>
              <a:rPr lang="en-US" altLang="zh-CN" sz="1800" dirty="0" err="1">
                <a:latin typeface="Georgia" panose="02040502050405020303" pitchFamily="18" charset="0"/>
              </a:rPr>
              <a:t>fopen</a:t>
            </a:r>
            <a:r>
              <a:rPr lang="en-US" altLang="zh-CN" sz="1800" dirty="0">
                <a:latin typeface="Georgia" panose="02040502050405020303" pitchFamily="18" charset="0"/>
              </a:rPr>
              <a:t>( "clients.dat", "w" )</a:t>
            </a: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 ) == NULL 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( "File could not be opened\n"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else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{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	……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Georgia" panose="02040502050405020303" pitchFamily="18" charset="0"/>
              </a:rPr>
              <a:t>scanf</a:t>
            </a: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( "%</a:t>
            </a:r>
            <a:r>
              <a:rPr lang="en-US" altLang="zh-CN" sz="1800" dirty="0" err="1">
                <a:solidFill>
                  <a:srgbClr val="000000"/>
                </a:solidFill>
                <a:latin typeface="Georgia" panose="02040502050405020303" pitchFamily="18" charset="0"/>
              </a:rPr>
              <a:t>d%s%lf</a:t>
            </a: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", &amp;account, name, &amp;balance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      		while (</a:t>
            </a:r>
            <a:r>
              <a:rPr lang="en-US" altLang="zh-CN" sz="1800" dirty="0">
                <a:latin typeface="Georgia" panose="02040502050405020303" pitchFamily="18" charset="0"/>
              </a:rPr>
              <a:t> !</a:t>
            </a:r>
            <a:r>
              <a:rPr lang="en-US" altLang="zh-CN" sz="1800" dirty="0" err="1">
                <a:latin typeface="Georgia" panose="02040502050405020303" pitchFamily="18" charset="0"/>
              </a:rPr>
              <a:t>feof</a:t>
            </a:r>
            <a:r>
              <a:rPr lang="en-US" altLang="zh-CN" sz="1800" dirty="0">
                <a:latin typeface="Georgia" panose="02040502050405020303" pitchFamily="18" charset="0"/>
              </a:rPr>
              <a:t>( </a:t>
            </a:r>
            <a:r>
              <a:rPr lang="en-US" altLang="zh-CN" sz="1800" dirty="0" err="1">
                <a:latin typeface="Georgia" panose="02040502050405020303" pitchFamily="18" charset="0"/>
              </a:rPr>
              <a:t>stdin</a:t>
            </a:r>
            <a:r>
              <a:rPr lang="en-US" altLang="zh-CN" sz="1800" dirty="0">
                <a:latin typeface="Georgia" panose="02040502050405020303" pitchFamily="18" charset="0"/>
              </a:rPr>
              <a:t> ) </a:t>
            </a: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)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	{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		</a:t>
            </a:r>
            <a:r>
              <a:rPr lang="en-US" altLang="zh-CN" sz="1800" dirty="0" err="1">
                <a:latin typeface="Georgia" panose="02040502050405020303" pitchFamily="18" charset="0"/>
              </a:rPr>
              <a:t>fprintf</a:t>
            </a:r>
            <a:r>
              <a:rPr lang="en-US" altLang="zh-CN" sz="1800" dirty="0">
                <a:latin typeface="Georgia" panose="02040502050405020303" pitchFamily="18" charset="0"/>
              </a:rPr>
              <a:t>( </a:t>
            </a:r>
            <a:r>
              <a:rPr lang="en-US" altLang="zh-CN" sz="1800" dirty="0" err="1">
                <a:latin typeface="Georgia" panose="02040502050405020303" pitchFamily="18" charset="0"/>
              </a:rPr>
              <a:t>cfPtr</a:t>
            </a:r>
            <a:r>
              <a:rPr lang="en-US" altLang="zh-CN" sz="1800" dirty="0">
                <a:latin typeface="Georgia" panose="02040502050405020303" pitchFamily="18" charset="0"/>
              </a:rPr>
              <a:t>, "%d %s %.2f\n", account, name, balance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( "? "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		</a:t>
            </a:r>
            <a:r>
              <a:rPr lang="en-US" altLang="zh-CN" sz="1800" dirty="0" err="1">
                <a:solidFill>
                  <a:srgbClr val="000000"/>
                </a:solidFill>
                <a:latin typeface="Georgia" panose="02040502050405020303" pitchFamily="18" charset="0"/>
              </a:rPr>
              <a:t>scanf</a:t>
            </a: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( "%</a:t>
            </a:r>
            <a:r>
              <a:rPr lang="en-US" altLang="zh-CN" sz="1800" dirty="0" err="1">
                <a:solidFill>
                  <a:srgbClr val="000000"/>
                </a:solidFill>
                <a:latin typeface="Georgia" panose="02040502050405020303" pitchFamily="18" charset="0"/>
              </a:rPr>
              <a:t>d%s%lf</a:t>
            </a: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", &amp;account, name, &amp;balance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	}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zh-CN" sz="1800" dirty="0" err="1">
                <a:latin typeface="Georgia" panose="02040502050405020303" pitchFamily="18" charset="0"/>
              </a:rPr>
              <a:t>fclose</a:t>
            </a:r>
            <a:r>
              <a:rPr lang="en-US" altLang="zh-CN" sz="1800" dirty="0">
                <a:latin typeface="Georgia" panose="02040502050405020303" pitchFamily="18" charset="0"/>
              </a:rPr>
              <a:t>( </a:t>
            </a:r>
            <a:r>
              <a:rPr lang="en-US" altLang="zh-CN" sz="1800" dirty="0" err="1">
                <a:latin typeface="Georgia" panose="02040502050405020303" pitchFamily="18" charset="0"/>
              </a:rPr>
              <a:t>cfPtr</a:t>
            </a:r>
            <a:r>
              <a:rPr lang="en-US" altLang="zh-CN" sz="1800" dirty="0">
                <a:latin typeface="Georgia" panose="02040502050405020303" pitchFamily="18" charset="0"/>
              </a:rPr>
              <a:t>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}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	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graphicFrame>
        <p:nvGraphicFramePr>
          <p:cNvPr id="4813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734739" y="6276883"/>
          <a:ext cx="923309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包" r:id="rId4" imgW="729574" imgH="466928" progId="Package">
                  <p:embed/>
                </p:oleObj>
              </mc:Choice>
              <mc:Fallback>
                <p:oleObj name="包" r:id="rId4" imgW="729574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739" y="6276883"/>
                        <a:ext cx="923309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199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1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9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83E4E8-5656-4C48-BEBA-6FF30A7F2A67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41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915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Sequential Access File</a:t>
            </a:r>
            <a:endParaRPr lang="zh-CN" altLang="en-US" smtClean="0"/>
          </a:p>
        </p:txBody>
      </p:sp>
      <p:sp>
        <p:nvSpPr>
          <p:cNvPr id="4628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0130"/>
            <a:ext cx="8540609" cy="3936213"/>
          </a:xfrm>
        </p:spPr>
        <p:txBody>
          <a:bodyPr/>
          <a:lstStyle/>
          <a:p>
            <a:r>
              <a:rPr lang="en-US" altLang="zh-CN" i="1" dirty="0" smtClean="0">
                <a:solidFill>
                  <a:schemeClr val="tx1"/>
                </a:solidFill>
              </a:rPr>
              <a:t>FILE *</a:t>
            </a:r>
            <a:r>
              <a:rPr lang="en-US" altLang="zh-CN" i="1" dirty="0" err="1" smtClean="0">
                <a:solidFill>
                  <a:schemeClr val="tx1"/>
                </a:solidFill>
              </a:rPr>
              <a:t>cfPtr</a:t>
            </a:r>
            <a:r>
              <a:rPr lang="en-US" altLang="zh-CN" i="1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US" altLang="zh-CN" dirty="0" smtClean="0"/>
              <a:t>Declares a </a:t>
            </a:r>
            <a:r>
              <a:rPr lang="en-US" altLang="zh-CN" i="1" dirty="0" smtClean="0">
                <a:solidFill>
                  <a:schemeClr val="tx1"/>
                </a:solidFill>
              </a:rPr>
              <a:t>FILE</a:t>
            </a:r>
            <a:r>
              <a:rPr lang="en-US" altLang="zh-CN" dirty="0" smtClean="0"/>
              <a:t> pointer called </a:t>
            </a:r>
            <a:r>
              <a:rPr lang="en-US" altLang="zh-CN" i="1" dirty="0" err="1" smtClean="0">
                <a:solidFill>
                  <a:schemeClr val="tx1"/>
                </a:solidFill>
              </a:rPr>
              <a:t>cfPtr</a:t>
            </a:r>
            <a:endParaRPr lang="en-US" altLang="zh-CN" i="1" dirty="0" smtClean="0">
              <a:solidFill>
                <a:schemeClr val="tx1"/>
              </a:solidFill>
            </a:endParaRPr>
          </a:p>
          <a:p>
            <a:r>
              <a:rPr lang="en-US" altLang="zh-CN" i="1" dirty="0" err="1" smtClean="0">
                <a:solidFill>
                  <a:schemeClr val="tx1"/>
                </a:solidFill>
              </a:rPr>
              <a:t>cfPtr</a:t>
            </a:r>
            <a:r>
              <a:rPr lang="en-US" altLang="zh-CN" i="1" dirty="0" smtClean="0">
                <a:solidFill>
                  <a:schemeClr val="tx1"/>
                </a:solidFill>
              </a:rPr>
              <a:t> = </a:t>
            </a:r>
            <a:r>
              <a:rPr lang="en-US" altLang="zh-CN" i="1" dirty="0" err="1" smtClean="0">
                <a:solidFill>
                  <a:schemeClr val="tx1"/>
                </a:solidFill>
              </a:rPr>
              <a:t>fopen</a:t>
            </a:r>
            <a:r>
              <a:rPr lang="en-US" altLang="zh-CN" i="1" dirty="0" smtClean="0">
                <a:solidFill>
                  <a:schemeClr val="tx1"/>
                </a:solidFill>
              </a:rPr>
              <a:t>(“clients.dat", “w”);</a:t>
            </a:r>
          </a:p>
          <a:p>
            <a:pPr lvl="1"/>
            <a:r>
              <a:rPr lang="en-US" altLang="zh-CN" dirty="0" smtClean="0"/>
              <a:t>Function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 returns a </a:t>
            </a:r>
            <a:r>
              <a:rPr lang="en-US" altLang="zh-CN" i="1" dirty="0" smtClean="0">
                <a:solidFill>
                  <a:schemeClr val="tx1"/>
                </a:solidFill>
              </a:rPr>
              <a:t>FILE</a:t>
            </a:r>
            <a:r>
              <a:rPr lang="en-US" altLang="zh-CN" dirty="0" smtClean="0"/>
              <a:t> pointer to file specified</a:t>
            </a:r>
          </a:p>
          <a:p>
            <a:pPr lvl="1"/>
            <a:r>
              <a:rPr lang="en-US" altLang="zh-CN" dirty="0" smtClean="0"/>
              <a:t>Takes two arguments – </a:t>
            </a:r>
            <a:r>
              <a:rPr lang="en-US" altLang="zh-CN" i="1" dirty="0" smtClean="0">
                <a:solidFill>
                  <a:schemeClr val="tx1"/>
                </a:solidFill>
              </a:rPr>
              <a:t>file to open </a:t>
            </a:r>
            <a:r>
              <a:rPr lang="en-US" altLang="zh-CN" dirty="0" smtClean="0"/>
              <a:t>and </a:t>
            </a:r>
            <a:r>
              <a:rPr lang="en-US" altLang="zh-CN" i="1" dirty="0" smtClean="0">
                <a:solidFill>
                  <a:schemeClr val="tx1"/>
                </a:solidFill>
              </a:rPr>
              <a:t>file open mode</a:t>
            </a:r>
          </a:p>
          <a:p>
            <a:pPr lvl="1"/>
            <a:r>
              <a:rPr lang="en-US" altLang="zh-CN" dirty="0" smtClean="0"/>
              <a:t>If open fails, </a:t>
            </a:r>
            <a:r>
              <a:rPr lang="en-US" altLang="zh-CN" i="1" dirty="0" smtClean="0">
                <a:solidFill>
                  <a:schemeClr val="tx1"/>
                </a:solidFill>
              </a:rPr>
              <a:t>NULL</a:t>
            </a:r>
            <a:r>
              <a:rPr lang="en-US" altLang="zh-CN" dirty="0" smtClean="0"/>
              <a:t> returned</a:t>
            </a:r>
          </a:p>
        </p:txBody>
      </p:sp>
    </p:spTree>
    <p:extLst>
      <p:ext uri="{BB962C8B-B14F-4D97-AF65-F5344CB8AC3E}">
        <p14:creationId xmlns:p14="http://schemas.microsoft.com/office/powerpoint/2010/main" val="2950483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60ECC4-4B5E-4405-A277-679691EF51EA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42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017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Sequential Access File</a:t>
            </a:r>
            <a:endParaRPr lang="zh-CN" altLang="en-US" smtClean="0"/>
          </a:p>
        </p:txBody>
      </p:sp>
      <p:sp>
        <p:nvSpPr>
          <p:cNvPr id="464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0130"/>
            <a:ext cx="8540609" cy="50053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i="1" dirty="0" err="1" smtClean="0">
                <a:solidFill>
                  <a:schemeClr val="tx1"/>
                </a:solidFill>
              </a:rPr>
              <a:t>fprintf</a:t>
            </a:r>
            <a:endParaRPr lang="en-US" altLang="zh-CN" sz="2600" i="1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600" dirty="0" smtClean="0"/>
              <a:t>Used to print to a file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/>
              <a:t>Like </a:t>
            </a:r>
            <a:r>
              <a:rPr lang="en-US" altLang="zh-CN" sz="2600" i="1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600" dirty="0" smtClean="0"/>
              <a:t>, except first argument is a </a:t>
            </a:r>
            <a:r>
              <a:rPr lang="en-US" altLang="zh-CN" sz="2600" i="1" dirty="0" smtClean="0">
                <a:solidFill>
                  <a:schemeClr val="tx1"/>
                </a:solidFill>
              </a:rPr>
              <a:t>FILE pointer</a:t>
            </a:r>
            <a:r>
              <a:rPr lang="en-US" altLang="zh-CN" sz="2600" dirty="0" smtClean="0"/>
              <a:t> (pointer to the file you want to print )</a:t>
            </a:r>
          </a:p>
          <a:p>
            <a:pPr>
              <a:lnSpc>
                <a:spcPct val="90000"/>
              </a:lnSpc>
            </a:pPr>
            <a:r>
              <a:rPr lang="en-US" altLang="zh-CN" sz="2600" i="1" dirty="0" err="1" smtClean="0">
                <a:solidFill>
                  <a:schemeClr val="tx1"/>
                </a:solidFill>
              </a:rPr>
              <a:t>feof</a:t>
            </a:r>
            <a:r>
              <a:rPr lang="en-US" altLang="zh-CN" sz="2600" i="1" dirty="0" smtClean="0">
                <a:solidFill>
                  <a:schemeClr val="tx1"/>
                </a:solidFill>
              </a:rPr>
              <a:t>( FILE pointer )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/>
              <a:t>Returns true if </a:t>
            </a:r>
            <a:r>
              <a:rPr lang="en-US" altLang="zh-CN" sz="2600" i="1" dirty="0" smtClean="0">
                <a:solidFill>
                  <a:schemeClr val="tx1"/>
                </a:solidFill>
              </a:rPr>
              <a:t>end-of-file</a:t>
            </a:r>
            <a:r>
              <a:rPr lang="en-US" altLang="zh-CN" sz="2600" dirty="0" smtClean="0"/>
              <a:t> indicator (no more data to process) is set for the specified file</a:t>
            </a:r>
          </a:p>
          <a:p>
            <a:pPr>
              <a:lnSpc>
                <a:spcPct val="90000"/>
              </a:lnSpc>
            </a:pPr>
            <a:r>
              <a:rPr lang="en-US" altLang="zh-CN" sz="2600" i="1" dirty="0" err="1" smtClean="0">
                <a:solidFill>
                  <a:schemeClr val="tx1"/>
                </a:solidFill>
              </a:rPr>
              <a:t>fclose</a:t>
            </a:r>
            <a:r>
              <a:rPr lang="en-US" altLang="zh-CN" sz="2600" i="1" dirty="0" smtClean="0">
                <a:solidFill>
                  <a:schemeClr val="tx1"/>
                </a:solidFill>
              </a:rPr>
              <a:t>( FILE pointer )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/>
              <a:t>Closes specified file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/>
              <a:t>Performed automatically when program ends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/>
              <a:t>Good practice to close files explicitly</a:t>
            </a:r>
          </a:p>
        </p:txBody>
      </p:sp>
    </p:spTree>
    <p:extLst>
      <p:ext uri="{BB962C8B-B14F-4D97-AF65-F5344CB8AC3E}">
        <p14:creationId xmlns:p14="http://schemas.microsoft.com/office/powerpoint/2010/main" val="2365523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390744-2A14-4270-9243-C42C110DDE10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43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120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7151" y="627689"/>
            <a:ext cx="8540609" cy="700581"/>
          </a:xfrm>
        </p:spPr>
        <p:txBody>
          <a:bodyPr/>
          <a:lstStyle/>
          <a:p>
            <a:r>
              <a:rPr lang="en-GB" altLang="zh-CN" smtClean="0"/>
              <a:t>End-of-File Key Combinations</a:t>
            </a:r>
            <a:endParaRPr lang="zh-CN" altLang="en-US" smtClean="0"/>
          </a:p>
        </p:txBody>
      </p:sp>
      <p:graphicFrame>
        <p:nvGraphicFramePr>
          <p:cNvPr id="467971" name="Group 3"/>
          <p:cNvGraphicFramePr>
            <a:graphicFrameLocks noGrp="1"/>
          </p:cNvGraphicFramePr>
          <p:nvPr>
            <p:ph idx="1"/>
          </p:nvPr>
        </p:nvGraphicFramePr>
        <p:xfrm>
          <a:off x="305746" y="2326498"/>
          <a:ext cx="8492015" cy="3201210"/>
        </p:xfrm>
        <a:graphic>
          <a:graphicData uri="http://schemas.openxmlformats.org/drawingml/2006/table">
            <a:tbl>
              <a:tblPr/>
              <a:tblGrid>
                <a:gridCol w="3715509"/>
                <a:gridCol w="4776506"/>
              </a:tblGrid>
              <a:tr h="722854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Computer system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rgbClr val="DDDDDD">
                          <a:alpha val="50000"/>
                        </a:srgbClr>
                      </a:fgClr>
                      <a:bgClr>
                        <a:schemeClr val="accent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Key combination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rgbClr val="DDDDDD">
                          <a:alpha val="50000"/>
                        </a:srgbClr>
                      </a:fgClr>
                      <a:bgClr>
                        <a:schemeClr val="accent2"/>
                      </a:bgClr>
                    </a:pattFill>
                  </a:tcPr>
                </a:tc>
              </a:tr>
              <a:tr h="607440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UNIX systems</a:t>
                      </a: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&lt;return&gt; &lt;ctrl&gt; d</a:t>
                      </a: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607440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Windows</a:t>
                      </a: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&lt;ctrl&gt; z</a:t>
                      </a: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631738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Macintosh</a:t>
                      </a: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&lt;ctrl&gt; d</a:t>
                      </a: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631738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VAX(VMS)</a:t>
                      </a: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698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0" algn="l"/>
                          <a:tab pos="176213" algn="l"/>
                        </a:tabLst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&lt;ctrl&gt; z</a:t>
                      </a: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811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C776AC-5906-4CC9-BA9C-DF4F74E63A3C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44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22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7151" y="627689"/>
            <a:ext cx="8540609" cy="700581"/>
          </a:xfrm>
        </p:spPr>
        <p:txBody>
          <a:bodyPr/>
          <a:lstStyle/>
          <a:p>
            <a:r>
              <a:rPr lang="en-GB" altLang="en-US" smtClean="0"/>
              <a:t> File </a:t>
            </a:r>
            <a:r>
              <a:rPr lang="en-US" altLang="zh-CN" smtClean="0"/>
              <a:t>O</a:t>
            </a:r>
            <a:r>
              <a:rPr lang="en-GB" altLang="en-US" smtClean="0"/>
              <a:t>pen </a:t>
            </a:r>
            <a:r>
              <a:rPr lang="en-US" altLang="zh-CN" smtClean="0"/>
              <a:t>M</a:t>
            </a:r>
            <a:r>
              <a:rPr lang="en-GB" altLang="en-US" smtClean="0"/>
              <a:t>odes</a:t>
            </a:r>
            <a:endParaRPr lang="zh-CN" altLang="en-US" smtClean="0"/>
          </a:p>
        </p:txBody>
      </p:sp>
      <p:graphicFrame>
        <p:nvGraphicFramePr>
          <p:cNvPr id="469143" name="Group 151"/>
          <p:cNvGraphicFramePr>
            <a:graphicFrameLocks noGrp="1"/>
          </p:cNvGraphicFramePr>
          <p:nvPr>
            <p:ph idx="1"/>
          </p:nvPr>
        </p:nvGraphicFramePr>
        <p:xfrm>
          <a:off x="305746" y="1453808"/>
          <a:ext cx="8492014" cy="5082254"/>
        </p:xfrm>
        <a:graphic>
          <a:graphicData uri="http://schemas.openxmlformats.org/drawingml/2006/table">
            <a:tbl>
              <a:tblPr/>
              <a:tblGrid>
                <a:gridCol w="1785874"/>
                <a:gridCol w="6706140"/>
              </a:tblGrid>
              <a:tr h="386734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Computer system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rgbClr val="DDDDDD">
                          <a:alpha val="50000"/>
                        </a:srgbClr>
                      </a:fgClr>
                      <a:bgClr>
                        <a:schemeClr val="accent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Key combination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75">
                      <a:fgClr>
                        <a:srgbClr val="DDDDDD">
                          <a:alpha val="50000"/>
                        </a:srgbClr>
                      </a:fgClr>
                      <a:bgClr>
                        <a:schemeClr val="accent2"/>
                      </a:bgClr>
                    </a:pattFill>
                  </a:tcPr>
                </a:tc>
              </a:tr>
              <a:tr h="325990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r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Open a file for reading. 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324685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w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Create a file for writing. If the file already exists, discard the current contents. 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340163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Append; open or create a file for writing at end of file. 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338139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r+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Open a file for update (reading and writing). 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338139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w+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Create a file for update. If the file already exists, discard the current contents. 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340163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a+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Append; open or create a file for update; writing is done at the end of the file. 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338139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rb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Open a file for reading in binary mode. 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557942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wb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Create a file for writing in binary mode. If the file already exists, discard the current contents. 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340163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ab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Append; open or create a file for writing at end of file in binary mode. 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336113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rb+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Open a file for update (reading and writing) in binary mode. 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557942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wb+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Create a file for update in binary mode. If the file already exists, discard the current contents. 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  <a:tr h="557942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ab+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698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>
                          <a:tab pos="0" algn="l"/>
                          <a:tab pos="176213" algn="l"/>
                        </a:tabLst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Append; open or create a file for update in binary mode; writing is done at the end of the file. 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647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A9AF78-FFF6-40A2-905B-02CF1FA15775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45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32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r>
              <a:rPr lang="en-US" altLang="en-US" smtClean="0"/>
              <a:t>Sequential Access File</a:t>
            </a:r>
            <a:r>
              <a:rPr lang="en-US" altLang="zh-CN" smtClean="0"/>
              <a:t>s</a:t>
            </a:r>
            <a:endParaRPr lang="zh-CN" altLang="en-US" smtClean="0"/>
          </a:p>
        </p:txBody>
      </p:sp>
      <p:sp>
        <p:nvSpPr>
          <p:cNvPr id="478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0131"/>
            <a:ext cx="8540609" cy="2399388"/>
          </a:xfrm>
          <a:noFill/>
        </p:spPr>
        <p:txBody>
          <a:bodyPr/>
          <a:lstStyle/>
          <a:p>
            <a:r>
              <a:rPr lang="en-US" altLang="zh-CN" dirty="0" smtClean="0"/>
              <a:t>Also called </a:t>
            </a:r>
            <a:r>
              <a:rPr lang="en-US" altLang="zh-CN" i="1" dirty="0" smtClean="0">
                <a:solidFill>
                  <a:schemeClr val="tx1"/>
                </a:solidFill>
              </a:rPr>
              <a:t>text file(</a:t>
            </a:r>
            <a:r>
              <a:rPr lang="zh-CN" altLang="en-US" i="1" dirty="0" smtClean="0">
                <a:solidFill>
                  <a:schemeClr val="tx1"/>
                </a:solidFill>
              </a:rPr>
              <a:t>文本文件</a:t>
            </a:r>
            <a:r>
              <a:rPr lang="en-US" altLang="zh-CN" i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 smtClean="0"/>
              <a:t>Each byte stores an </a:t>
            </a:r>
            <a:r>
              <a:rPr lang="en-US" altLang="zh-CN" i="1" dirty="0" smtClean="0">
                <a:solidFill>
                  <a:schemeClr val="tx1"/>
                </a:solidFill>
              </a:rPr>
              <a:t>ASCII</a:t>
            </a:r>
            <a:r>
              <a:rPr lang="en-US" altLang="zh-CN" dirty="0" smtClean="0"/>
              <a:t> code, representing a character</a:t>
            </a:r>
          </a:p>
          <a:p>
            <a:r>
              <a:rPr lang="en-US" altLang="zh-CN" dirty="0" smtClean="0"/>
              <a:t>Format of data in a </a:t>
            </a:r>
            <a:r>
              <a:rPr lang="en-US" altLang="zh-CN" i="1" dirty="0" smtClean="0">
                <a:solidFill>
                  <a:schemeClr val="tx1"/>
                </a:solidFill>
              </a:rPr>
              <a:t>text file</a:t>
            </a:r>
            <a:r>
              <a:rPr lang="en-US" altLang="zh-CN" dirty="0" smtClean="0"/>
              <a:t> is </a:t>
            </a:r>
            <a:r>
              <a:rPr lang="en-US" altLang="zh-CN" i="1" dirty="0" smtClean="0">
                <a:solidFill>
                  <a:schemeClr val="tx1"/>
                </a:solidFill>
              </a:rPr>
              <a:t>not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identical</a:t>
            </a:r>
            <a:r>
              <a:rPr lang="en-US" altLang="zh-CN" dirty="0" smtClean="0"/>
              <a:t> with its format stored in memory.</a:t>
            </a:r>
          </a:p>
        </p:txBody>
      </p:sp>
    </p:spTree>
    <p:extLst>
      <p:ext uri="{BB962C8B-B14F-4D97-AF65-F5344CB8AC3E}">
        <p14:creationId xmlns:p14="http://schemas.microsoft.com/office/powerpoint/2010/main" val="299066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7B9198-212B-49F9-9E08-D280A222AFE1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46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42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63225"/>
            <a:ext cx="8540609" cy="1299922"/>
          </a:xfrm>
        </p:spPr>
        <p:txBody>
          <a:bodyPr/>
          <a:lstStyle/>
          <a:p>
            <a:r>
              <a:rPr lang="en-US" altLang="en-US" smtClean="0"/>
              <a:t>Reading Data from a Sequential Access File</a:t>
            </a:r>
            <a:endParaRPr lang="zh-CN" altLang="en-US" smtClean="0"/>
          </a:p>
        </p:txBody>
      </p:sp>
      <p:sp>
        <p:nvSpPr>
          <p:cNvPr id="404486" name="Text Box 6" descr="90%"/>
          <p:cNvSpPr txBox="1">
            <a:spLocks noChangeArrowheads="1"/>
          </p:cNvSpPr>
          <p:nvPr/>
        </p:nvSpPr>
        <p:spPr bwMode="auto">
          <a:xfrm>
            <a:off x="96448" y="330982"/>
            <a:ext cx="8971352" cy="6222218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#include &lt;</a:t>
            </a:r>
            <a:r>
              <a:rPr lang="en-US" altLang="zh-CN" sz="1900" dirty="0" err="1">
                <a:solidFill>
                  <a:srgbClr val="000000"/>
                </a:solidFill>
                <a:latin typeface="Georgia" panose="02040502050405020303" pitchFamily="18" charset="0"/>
              </a:rPr>
              <a:t>stdio.h</a:t>
            </a: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 err="1">
                <a:solidFill>
                  <a:srgbClr val="000000"/>
                </a:solidFill>
                <a:latin typeface="Georgia" panose="02040502050405020303" pitchFamily="18" charset="0"/>
              </a:rPr>
              <a:t>int</a:t>
            </a: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{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	……</a:t>
            </a:r>
            <a:endParaRPr lang="zh-CN" altLang="en-US" sz="19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altLang="zh-CN" sz="1900" dirty="0">
                <a:latin typeface="Georgia" panose="02040502050405020303" pitchFamily="18" charset="0"/>
              </a:rPr>
              <a:t>FILE *</a:t>
            </a:r>
            <a:r>
              <a:rPr lang="en-US" altLang="zh-CN" sz="1900" dirty="0" err="1">
                <a:latin typeface="Georgia" panose="02040502050405020303" pitchFamily="18" charset="0"/>
              </a:rPr>
              <a:t>cfPtr</a:t>
            </a:r>
            <a:r>
              <a:rPr lang="en-US" altLang="zh-CN" sz="1900" dirty="0">
                <a:latin typeface="Georgia" panose="02040502050405020303" pitchFamily="18" charset="0"/>
              </a:rPr>
              <a:t>; </a:t>
            </a: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  /* </a:t>
            </a:r>
            <a:r>
              <a:rPr lang="en-US" altLang="zh-CN" sz="1900" dirty="0" err="1">
                <a:solidFill>
                  <a:srgbClr val="000000"/>
                </a:solidFill>
                <a:latin typeface="Georgia" panose="02040502050405020303" pitchFamily="18" charset="0"/>
              </a:rPr>
              <a:t>cfPtr</a:t>
            </a: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 = clients.dat file pointer */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	if ( ( </a:t>
            </a:r>
            <a:r>
              <a:rPr lang="en-US" altLang="zh-CN" sz="1900" dirty="0" err="1">
                <a:latin typeface="Georgia" panose="02040502050405020303" pitchFamily="18" charset="0"/>
              </a:rPr>
              <a:t>cfPtr</a:t>
            </a:r>
            <a:r>
              <a:rPr lang="en-US" altLang="zh-CN" sz="1900" dirty="0">
                <a:latin typeface="Georgia" panose="02040502050405020303" pitchFamily="18" charset="0"/>
              </a:rPr>
              <a:t> = </a:t>
            </a:r>
            <a:r>
              <a:rPr lang="en-US" altLang="zh-CN" sz="1900" dirty="0" err="1">
                <a:latin typeface="Georgia" panose="02040502050405020303" pitchFamily="18" charset="0"/>
              </a:rPr>
              <a:t>fopen</a:t>
            </a:r>
            <a:r>
              <a:rPr lang="en-US" altLang="zh-CN" sz="1900" dirty="0">
                <a:latin typeface="Georgia" panose="02040502050405020303" pitchFamily="18" charset="0"/>
              </a:rPr>
              <a:t>( "clients.dat", "r" )</a:t>
            </a: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 ) == NULL 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zh-CN" sz="1900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( "File could not be opened\n"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	else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	{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zh-CN" sz="1900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( "%-10s%-13s%s\n", "Account", "Name", "Balance"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zh-CN" sz="1900" dirty="0" err="1">
                <a:latin typeface="Georgia" panose="02040502050405020303" pitchFamily="18" charset="0"/>
              </a:rPr>
              <a:t>fscanf</a:t>
            </a:r>
            <a:r>
              <a:rPr lang="en-US" altLang="zh-CN" sz="1900" dirty="0">
                <a:latin typeface="Georgia" panose="02040502050405020303" pitchFamily="18" charset="0"/>
              </a:rPr>
              <a:t>( </a:t>
            </a:r>
            <a:r>
              <a:rPr lang="en-US" altLang="zh-CN" sz="1900" dirty="0" err="1">
                <a:latin typeface="Georgia" panose="02040502050405020303" pitchFamily="18" charset="0"/>
              </a:rPr>
              <a:t>cfPtr</a:t>
            </a:r>
            <a:r>
              <a:rPr lang="en-US" altLang="zh-CN" sz="1900" dirty="0">
                <a:latin typeface="Georgia" panose="02040502050405020303" pitchFamily="18" charset="0"/>
              </a:rPr>
              <a:t>, "%</a:t>
            </a:r>
            <a:r>
              <a:rPr lang="en-US" altLang="zh-CN" sz="1900" dirty="0" err="1">
                <a:latin typeface="Georgia" panose="02040502050405020303" pitchFamily="18" charset="0"/>
              </a:rPr>
              <a:t>d%s%lf</a:t>
            </a:r>
            <a:r>
              <a:rPr lang="en-US" altLang="zh-CN" sz="1900" dirty="0">
                <a:latin typeface="Georgia" panose="02040502050405020303" pitchFamily="18" charset="0"/>
              </a:rPr>
              <a:t>", &amp;account, name, &amp;balance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		while ( !</a:t>
            </a:r>
            <a:r>
              <a:rPr lang="en-US" altLang="zh-CN" sz="1900" dirty="0" err="1">
                <a:solidFill>
                  <a:srgbClr val="000000"/>
                </a:solidFill>
                <a:latin typeface="Georgia" panose="02040502050405020303" pitchFamily="18" charset="0"/>
              </a:rPr>
              <a:t>feof</a:t>
            </a: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( </a:t>
            </a:r>
            <a:r>
              <a:rPr lang="en-US" altLang="zh-CN" sz="1900" dirty="0" err="1">
                <a:solidFill>
                  <a:srgbClr val="000000"/>
                </a:solidFill>
                <a:latin typeface="Georgia" panose="02040502050405020303" pitchFamily="18" charset="0"/>
              </a:rPr>
              <a:t>cfPtr</a:t>
            </a: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 ) )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		{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			</a:t>
            </a:r>
            <a:r>
              <a:rPr lang="en-US" altLang="zh-CN" sz="1900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( "%-10d%-13s%7.2f\n", account, name, balance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			</a:t>
            </a:r>
            <a:r>
              <a:rPr lang="en-US" altLang="zh-CN" sz="1900" dirty="0" err="1">
                <a:latin typeface="Georgia" panose="02040502050405020303" pitchFamily="18" charset="0"/>
              </a:rPr>
              <a:t>fscanf</a:t>
            </a:r>
            <a:r>
              <a:rPr lang="en-US" altLang="zh-CN" sz="1900" dirty="0">
                <a:latin typeface="Georgia" panose="02040502050405020303" pitchFamily="18" charset="0"/>
              </a:rPr>
              <a:t>( </a:t>
            </a:r>
            <a:r>
              <a:rPr lang="en-US" altLang="zh-CN" sz="1900" dirty="0" err="1">
                <a:latin typeface="Georgia" panose="02040502050405020303" pitchFamily="18" charset="0"/>
              </a:rPr>
              <a:t>cfPtr</a:t>
            </a:r>
            <a:r>
              <a:rPr lang="en-US" altLang="zh-CN" sz="1900" dirty="0">
                <a:latin typeface="Georgia" panose="02040502050405020303" pitchFamily="18" charset="0"/>
              </a:rPr>
              <a:t>, "%</a:t>
            </a:r>
            <a:r>
              <a:rPr lang="en-US" altLang="zh-CN" sz="1900" dirty="0" err="1">
                <a:latin typeface="Georgia" panose="02040502050405020303" pitchFamily="18" charset="0"/>
              </a:rPr>
              <a:t>d%s%lf</a:t>
            </a:r>
            <a:r>
              <a:rPr lang="en-US" altLang="zh-CN" sz="1900" dirty="0">
                <a:latin typeface="Georgia" panose="02040502050405020303" pitchFamily="18" charset="0"/>
              </a:rPr>
              <a:t>", &amp;account, name, &amp;balance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		}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      		</a:t>
            </a:r>
            <a:r>
              <a:rPr lang="en-US" altLang="zh-CN" sz="1900" dirty="0" err="1">
                <a:solidFill>
                  <a:srgbClr val="000000"/>
                </a:solidFill>
                <a:latin typeface="Georgia" panose="02040502050405020303" pitchFamily="18" charset="0"/>
              </a:rPr>
              <a:t>fclose</a:t>
            </a: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( </a:t>
            </a:r>
            <a:r>
              <a:rPr lang="en-US" altLang="zh-CN" sz="1900" dirty="0" err="1">
                <a:solidFill>
                  <a:srgbClr val="000000"/>
                </a:solidFill>
                <a:latin typeface="Georgia" panose="02040502050405020303" pitchFamily="18" charset="0"/>
              </a:rPr>
              <a:t>cfPtr</a:t>
            </a: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   	}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   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graphicFrame>
        <p:nvGraphicFramePr>
          <p:cNvPr id="5427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188043" y="6230314"/>
          <a:ext cx="1287773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包" r:id="rId4" imgW="1010653" imgH="462013" progId="Package">
                  <p:embed/>
                </p:oleObj>
              </mc:Choice>
              <mc:Fallback>
                <p:oleObj name="包" r:id="rId4" imgW="1010653" imgH="462013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043" y="6230314"/>
                        <a:ext cx="1287773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986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6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610F24-F2F8-4C30-B86E-F0B4E951F9F0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47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52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63225"/>
            <a:ext cx="8540609" cy="1299922"/>
          </a:xfrm>
        </p:spPr>
        <p:txBody>
          <a:bodyPr/>
          <a:lstStyle/>
          <a:p>
            <a:r>
              <a:rPr lang="en-US" altLang="en-US" dirty="0" smtClean="0"/>
              <a:t>Reading Data from a Sequential Access File</a:t>
            </a:r>
            <a:endParaRPr lang="zh-CN" altLang="en-US" dirty="0" smtClean="0"/>
          </a:p>
        </p:txBody>
      </p:sp>
      <p:sp>
        <p:nvSpPr>
          <p:cNvPr id="473092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0130"/>
            <a:ext cx="8540609" cy="5304978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500" dirty="0"/>
              <a:t>Create a </a:t>
            </a:r>
            <a:r>
              <a:rPr lang="en-US" altLang="zh-CN" sz="2500" i="1" dirty="0"/>
              <a:t>FILE pointer</a:t>
            </a:r>
            <a:r>
              <a:rPr lang="en-US" altLang="zh-CN" sz="2500" dirty="0"/>
              <a:t>, link it to the file to read</a:t>
            </a:r>
          </a:p>
          <a:p>
            <a:pPr lvl="1">
              <a:lnSpc>
                <a:spcPct val="80000"/>
              </a:lnSpc>
            </a:pPr>
            <a:r>
              <a:rPr lang="en-US" altLang="zh-CN" sz="2500" i="1" dirty="0" err="1"/>
              <a:t>cfPtr</a:t>
            </a:r>
            <a:r>
              <a:rPr lang="en-US" altLang="zh-CN" sz="2500" i="1" dirty="0"/>
              <a:t> = </a:t>
            </a:r>
            <a:r>
              <a:rPr lang="en-US" altLang="zh-CN" sz="2500" i="1" dirty="0" err="1"/>
              <a:t>fopen</a:t>
            </a:r>
            <a:r>
              <a:rPr lang="en-US" altLang="zh-CN" sz="2500" i="1" dirty="0"/>
              <a:t>( “clients.dat", "r" );</a:t>
            </a:r>
          </a:p>
          <a:p>
            <a:pPr>
              <a:lnSpc>
                <a:spcPct val="80000"/>
              </a:lnSpc>
            </a:pPr>
            <a:r>
              <a:rPr lang="en-US" altLang="zh-CN" sz="2500" dirty="0"/>
              <a:t>Use </a:t>
            </a:r>
            <a:r>
              <a:rPr lang="en-US" altLang="zh-CN" sz="2500" i="1" dirty="0" err="1"/>
              <a:t>fscanf</a:t>
            </a:r>
            <a:r>
              <a:rPr lang="en-US" altLang="zh-CN" sz="2500" dirty="0"/>
              <a:t> to read from the file</a:t>
            </a:r>
          </a:p>
          <a:p>
            <a:pPr lvl="1">
              <a:lnSpc>
                <a:spcPct val="80000"/>
              </a:lnSpc>
            </a:pPr>
            <a:r>
              <a:rPr lang="en-US" altLang="zh-CN" sz="2500" dirty="0"/>
              <a:t>Like </a:t>
            </a:r>
            <a:r>
              <a:rPr lang="en-US" altLang="zh-CN" sz="2500" i="1" dirty="0" err="1"/>
              <a:t>scanf</a:t>
            </a:r>
            <a:r>
              <a:rPr lang="en-US" altLang="zh-CN" sz="2500" dirty="0"/>
              <a:t>, except first argument is a </a:t>
            </a:r>
            <a:r>
              <a:rPr lang="en-US" altLang="zh-CN" sz="2500" i="1" dirty="0"/>
              <a:t>FILE pointer</a:t>
            </a:r>
          </a:p>
          <a:p>
            <a:pPr lvl="1">
              <a:lnSpc>
                <a:spcPct val="80000"/>
              </a:lnSpc>
            </a:pPr>
            <a:r>
              <a:rPr lang="en-US" altLang="zh-CN" sz="2500" i="1" dirty="0" err="1"/>
              <a:t>fscanf</a:t>
            </a:r>
            <a:r>
              <a:rPr lang="en-US" altLang="zh-CN" sz="2500" i="1" dirty="0"/>
              <a:t>( </a:t>
            </a:r>
            <a:r>
              <a:rPr lang="en-US" altLang="zh-CN" sz="2500" i="1" dirty="0" err="1"/>
              <a:t>cfPtr</a:t>
            </a:r>
            <a:r>
              <a:rPr lang="en-US" altLang="zh-CN" sz="2500" i="1" dirty="0"/>
              <a:t>, "%</a:t>
            </a:r>
            <a:r>
              <a:rPr lang="en-US" altLang="zh-CN" sz="2500" i="1" dirty="0" err="1"/>
              <a:t>d%s%f</a:t>
            </a:r>
            <a:r>
              <a:rPr lang="en-US" altLang="zh-CN" sz="2500" i="1" dirty="0"/>
              <a:t>", &amp;</a:t>
            </a:r>
            <a:r>
              <a:rPr lang="en-US" altLang="zh-CN" sz="2500" i="1" dirty="0" err="1"/>
              <a:t>accounnt</a:t>
            </a:r>
            <a:r>
              <a:rPr lang="en-US" altLang="zh-CN" sz="2500" i="1" dirty="0"/>
              <a:t>, name, &amp;balance );</a:t>
            </a:r>
          </a:p>
          <a:p>
            <a:pPr>
              <a:lnSpc>
                <a:spcPct val="80000"/>
              </a:lnSpc>
            </a:pPr>
            <a:r>
              <a:rPr lang="en-US" altLang="zh-CN" sz="2500" dirty="0"/>
              <a:t>Data read from beginning to end</a:t>
            </a:r>
          </a:p>
          <a:p>
            <a:pPr>
              <a:lnSpc>
                <a:spcPct val="80000"/>
              </a:lnSpc>
            </a:pPr>
            <a:r>
              <a:rPr lang="en-US" altLang="zh-CN" sz="2500" i="1" dirty="0"/>
              <a:t>File position pointer</a:t>
            </a:r>
          </a:p>
          <a:p>
            <a:pPr lvl="1">
              <a:lnSpc>
                <a:spcPct val="80000"/>
              </a:lnSpc>
            </a:pPr>
            <a:r>
              <a:rPr lang="en-US" altLang="zh-CN" sz="2500" dirty="0"/>
              <a:t>Indicates number of next byte to be read / written</a:t>
            </a:r>
          </a:p>
          <a:p>
            <a:pPr lvl="1">
              <a:lnSpc>
                <a:spcPct val="80000"/>
              </a:lnSpc>
            </a:pPr>
            <a:r>
              <a:rPr lang="en-US" altLang="zh-CN" sz="2500" dirty="0"/>
              <a:t>Not really a pointer, but an integer value (specifies byte location)</a:t>
            </a:r>
          </a:p>
          <a:p>
            <a:pPr lvl="1">
              <a:lnSpc>
                <a:spcPct val="80000"/>
              </a:lnSpc>
            </a:pPr>
            <a:r>
              <a:rPr lang="en-US" altLang="zh-CN" sz="2500" dirty="0"/>
              <a:t>Also called </a:t>
            </a:r>
            <a:r>
              <a:rPr lang="en-US" altLang="zh-CN" sz="2500" i="1" dirty="0"/>
              <a:t>byte offset</a:t>
            </a:r>
          </a:p>
          <a:p>
            <a:pPr>
              <a:lnSpc>
                <a:spcPct val="80000"/>
              </a:lnSpc>
            </a:pPr>
            <a:r>
              <a:rPr lang="en-US" altLang="zh-CN" sz="2500" i="1" dirty="0"/>
              <a:t>rewind( </a:t>
            </a:r>
            <a:r>
              <a:rPr lang="en-US" altLang="zh-CN" sz="2500" i="1" dirty="0" err="1"/>
              <a:t>cfPtr</a:t>
            </a:r>
            <a:r>
              <a:rPr lang="en-US" altLang="zh-CN" sz="2500" i="1" dirty="0"/>
              <a:t> )</a:t>
            </a:r>
          </a:p>
          <a:p>
            <a:pPr lvl="1">
              <a:lnSpc>
                <a:spcPct val="80000"/>
              </a:lnSpc>
            </a:pPr>
            <a:r>
              <a:rPr lang="en-US" altLang="zh-CN" sz="2500" dirty="0"/>
              <a:t>Repositions file position pointer to beginning of file (byte 0)</a:t>
            </a:r>
          </a:p>
        </p:txBody>
      </p:sp>
    </p:spTree>
    <p:extLst>
      <p:ext uri="{BB962C8B-B14F-4D97-AF65-F5344CB8AC3E}">
        <p14:creationId xmlns:p14="http://schemas.microsoft.com/office/powerpoint/2010/main" val="2028539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3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3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3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3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3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3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3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3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3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3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30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48CEF3-EF9A-429B-B325-945995403044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48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63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63225"/>
            <a:ext cx="8540609" cy="1299922"/>
          </a:xfrm>
        </p:spPr>
        <p:txBody>
          <a:bodyPr/>
          <a:lstStyle/>
          <a:p>
            <a:r>
              <a:rPr lang="en-US" altLang="en-US" smtClean="0"/>
              <a:t>Reading Data from a Sequential Access File</a:t>
            </a:r>
            <a:endParaRPr lang="zh-CN" altLang="en-US" smtClean="0"/>
          </a:p>
        </p:txBody>
      </p:sp>
      <p:sp>
        <p:nvSpPr>
          <p:cNvPr id="4741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0131"/>
            <a:ext cx="8540609" cy="3338896"/>
          </a:xfrm>
          <a:noFill/>
        </p:spPr>
        <p:txBody>
          <a:bodyPr/>
          <a:lstStyle/>
          <a:p>
            <a:r>
              <a:rPr lang="en-US" altLang="zh-CN" dirty="0" smtClean="0"/>
              <a:t>Fields can vary in size</a:t>
            </a:r>
          </a:p>
          <a:p>
            <a:pPr lvl="1"/>
            <a:r>
              <a:rPr lang="en-US" altLang="zh-CN" dirty="0" smtClean="0"/>
              <a:t>Different representation in files and screen than internal representation</a:t>
            </a:r>
          </a:p>
          <a:p>
            <a:pPr lvl="1"/>
            <a:r>
              <a:rPr lang="en-US" altLang="zh-CN" dirty="0" smtClean="0"/>
              <a:t>1, 34, -890 are all </a:t>
            </a:r>
            <a:r>
              <a:rPr lang="en-US" altLang="zh-CN" i="1" dirty="0" err="1" smtClean="0">
                <a:solidFill>
                  <a:schemeClr val="tx1"/>
                </a:solidFill>
              </a:rPr>
              <a:t>ints</a:t>
            </a:r>
            <a:r>
              <a:rPr lang="en-US" altLang="zh-CN" dirty="0" smtClean="0"/>
              <a:t>, but have different sizes on disk</a:t>
            </a:r>
          </a:p>
          <a:p>
            <a:r>
              <a:rPr lang="en-US" altLang="zh-CN" dirty="0" smtClean="0"/>
              <a:t>Cannot be modified without the risk of destroying other data(</a:t>
            </a:r>
            <a:r>
              <a:rPr lang="zh-CN" altLang="en-US" dirty="0" smtClean="0"/>
              <a:t>修改文件内容时有可能破坏不该破坏的数据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95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96FCFF-B720-4DD4-936F-11B4F6A5492D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49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73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63225"/>
            <a:ext cx="8540609" cy="1299922"/>
          </a:xfrm>
        </p:spPr>
        <p:txBody>
          <a:bodyPr/>
          <a:lstStyle/>
          <a:p>
            <a:r>
              <a:rPr lang="en-US" altLang="en-US" smtClean="0"/>
              <a:t>Reading Data from a Sequential Access File</a:t>
            </a:r>
            <a:endParaRPr lang="zh-CN" altLang="en-US" smtClean="0"/>
          </a:p>
        </p:txBody>
      </p:sp>
      <p:grpSp>
        <p:nvGrpSpPr>
          <p:cNvPr id="57348" name="Group 5"/>
          <p:cNvGrpSpPr>
            <a:grpSpLocks/>
          </p:cNvGrpSpPr>
          <p:nvPr/>
        </p:nvGrpSpPr>
        <p:grpSpPr bwMode="auto">
          <a:xfrm>
            <a:off x="354342" y="2063275"/>
            <a:ext cx="8581105" cy="3087822"/>
            <a:chOff x="658" y="2256"/>
            <a:chExt cx="4238" cy="1525"/>
          </a:xfrm>
        </p:grpSpPr>
        <p:sp>
          <p:nvSpPr>
            <p:cNvPr id="57349" name="Text Box 6"/>
            <p:cNvSpPr txBox="1">
              <a:spLocks noChangeArrowheads="1"/>
            </p:cNvSpPr>
            <p:nvPr/>
          </p:nvSpPr>
          <p:spPr bwMode="auto">
            <a:xfrm>
              <a:off x="658" y="2256"/>
              <a:ext cx="4032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786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300 White 0.00 400 Jones 32.87</a:t>
              </a:r>
              <a:r>
                <a:rPr lang="en-US" altLang="zh-CN" sz="2041">
                  <a:solidFill>
                    <a:srgbClr val="000000"/>
                  </a:solidFill>
                  <a:latin typeface="Lucida Console" panose="020B0609040504020204" pitchFamily="49" charset="0"/>
                  <a:cs typeface="Times New Roman" panose="02020603050405020304" pitchFamily="18" charset="0"/>
                </a:rPr>
                <a:t>   (old data in file)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296">
                  <a:solidFill>
                    <a:srgbClr val="000000"/>
                  </a:solidFill>
                  <a:cs typeface="Times New Roman" panose="02020603050405020304" pitchFamily="18" charset="0"/>
                </a:rPr>
                <a:t>If we want to change White's name to Worthington,</a:t>
              </a:r>
            </a:p>
          </p:txBody>
        </p:sp>
        <p:grpSp>
          <p:nvGrpSpPr>
            <p:cNvPr id="57350" name="Group 7"/>
            <p:cNvGrpSpPr>
              <a:grpSpLocks/>
            </p:cNvGrpSpPr>
            <p:nvPr/>
          </p:nvGrpSpPr>
          <p:grpSpPr bwMode="auto">
            <a:xfrm>
              <a:off x="658" y="2854"/>
              <a:ext cx="4238" cy="927"/>
              <a:chOff x="658" y="2134"/>
              <a:chExt cx="4238" cy="927"/>
            </a:xfrm>
          </p:grpSpPr>
          <p:sp>
            <p:nvSpPr>
              <p:cNvPr id="57351" name="Rectangle 8"/>
              <p:cNvSpPr>
                <a:spLocks noChangeArrowheads="1"/>
              </p:cNvSpPr>
              <p:nvPr/>
            </p:nvSpPr>
            <p:spPr bwMode="auto">
              <a:xfrm>
                <a:off x="658" y="2470"/>
                <a:ext cx="213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786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300 White 0.00 400 Jones 32.87</a:t>
                </a:r>
              </a:p>
            </p:txBody>
          </p:sp>
          <p:sp>
            <p:nvSpPr>
              <p:cNvPr id="57352" name="Rectangle 9"/>
              <p:cNvSpPr>
                <a:spLocks noChangeArrowheads="1"/>
              </p:cNvSpPr>
              <p:nvPr/>
            </p:nvSpPr>
            <p:spPr bwMode="auto">
              <a:xfrm>
                <a:off x="658" y="2880"/>
                <a:ext cx="213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786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300 Worthington 0.00ones 32.87</a:t>
                </a:r>
              </a:p>
            </p:txBody>
          </p:sp>
          <p:grpSp>
            <p:nvGrpSpPr>
              <p:cNvPr id="57353" name="Group 10"/>
              <p:cNvGrpSpPr>
                <a:grpSpLocks/>
              </p:cNvGrpSpPr>
              <p:nvPr/>
            </p:nvGrpSpPr>
            <p:grpSpPr bwMode="auto">
              <a:xfrm>
                <a:off x="658" y="2134"/>
                <a:ext cx="1453" cy="336"/>
                <a:chOff x="1104" y="3024"/>
                <a:chExt cx="1453" cy="336"/>
              </a:xfrm>
            </p:grpSpPr>
            <p:sp>
              <p:nvSpPr>
                <p:cNvPr id="57357" name="Line 11"/>
                <p:cNvSpPr>
                  <a:spLocks noChangeShapeType="1"/>
                </p:cNvSpPr>
                <p:nvPr/>
              </p:nvSpPr>
              <p:spPr bwMode="auto">
                <a:xfrm>
                  <a:off x="1776" y="316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358" name="Rectangle 12"/>
                <p:cNvSpPr>
                  <a:spLocks noChangeArrowheads="1"/>
                </p:cNvSpPr>
                <p:nvPr/>
              </p:nvSpPr>
              <p:spPr bwMode="auto">
                <a:xfrm>
                  <a:off x="1104" y="3024"/>
                  <a:ext cx="1453" cy="18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defRPr sz="15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15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15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15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15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5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1786">
                      <a:solidFill>
                        <a:srgbClr val="000000"/>
                      </a:solidFill>
                      <a:latin typeface="Courier New" panose="02070309020205020404" pitchFamily="49" charset="0"/>
                      <a:cs typeface="Times New Roman" panose="02020603050405020304" pitchFamily="18" charset="0"/>
                    </a:rPr>
                    <a:t>300 Worthington 0.00</a:t>
                  </a:r>
                </a:p>
              </p:txBody>
            </p:sp>
          </p:grpSp>
          <p:sp>
            <p:nvSpPr>
              <p:cNvPr id="57354" name="Line 13"/>
              <p:cNvSpPr>
                <a:spLocks noChangeShapeType="1"/>
              </p:cNvSpPr>
              <p:nvPr/>
            </p:nvSpPr>
            <p:spPr bwMode="auto">
              <a:xfrm flipH="1">
                <a:off x="2832" y="2688"/>
                <a:ext cx="72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55" name="Line 14"/>
              <p:cNvSpPr>
                <a:spLocks noChangeShapeType="1"/>
              </p:cNvSpPr>
              <p:nvPr/>
            </p:nvSpPr>
            <p:spPr bwMode="auto">
              <a:xfrm>
                <a:off x="1344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56" name="Text Box 15"/>
              <p:cNvSpPr txBox="1">
                <a:spLocks noChangeArrowheads="1"/>
              </p:cNvSpPr>
              <p:nvPr/>
            </p:nvSpPr>
            <p:spPr bwMode="auto">
              <a:xfrm>
                <a:off x="3504" y="2544"/>
                <a:ext cx="1392" cy="20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4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Data gets overwritten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0737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8922ED-C3E5-4343-A3F8-4694357778E2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819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Overview of C++</a:t>
            </a:r>
          </a:p>
        </p:txBody>
      </p:sp>
      <p:sp>
        <p:nvSpPr>
          <p:cNvPr id="819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530750"/>
            <a:ext cx="8587179" cy="4221710"/>
          </a:xfrm>
        </p:spPr>
        <p:txBody>
          <a:bodyPr/>
          <a:lstStyle/>
          <a:p>
            <a:pPr eaLnBrk="1" hangingPunct="1"/>
            <a:r>
              <a:rPr lang="en-US" altLang="zh-TW" smtClean="0"/>
              <a:t>Object-Oriented Programming</a:t>
            </a:r>
            <a:endParaRPr lang="en-US" altLang="zh-CN" sz="3189"/>
          </a:p>
          <a:p>
            <a:pPr lvl="1" eaLnBrk="1" hangingPunct="1"/>
            <a:r>
              <a:rPr lang="en-US" altLang="zh-TW" smtClean="0">
                <a:solidFill>
                  <a:srgbClr val="FF0000"/>
                </a:solidFill>
              </a:rPr>
              <a:t>Encapsulation, Inheritance, and  Polymorphism</a:t>
            </a:r>
          </a:p>
          <a:p>
            <a:pPr lvl="1" eaLnBrk="1" hangingPunct="1"/>
            <a:r>
              <a:rPr lang="en-US" altLang="zh-TW" smtClean="0"/>
              <a:t>Classes as an Abstract Data Type</a:t>
            </a:r>
          </a:p>
          <a:p>
            <a:pPr lvl="1" eaLnBrk="1" hangingPunct="1"/>
            <a:r>
              <a:rPr lang="en-US" altLang="zh-TW" smtClean="0"/>
              <a:t>Easy to debug and maintain</a:t>
            </a:r>
          </a:p>
          <a:p>
            <a:pPr lvl="1" eaLnBrk="1" hangingPunct="1"/>
            <a:r>
              <a:rPr lang="en-US" altLang="zh-TW" smtClean="0"/>
              <a:t>Mainstream in software development</a:t>
            </a:r>
          </a:p>
          <a:p>
            <a:pPr lvl="1" eaLnBrk="1" hangingPunct="1"/>
            <a:r>
              <a:rPr lang="en-US" altLang="zh-TW" smtClean="0"/>
              <a:t>Software components</a:t>
            </a:r>
          </a:p>
          <a:p>
            <a:pPr eaLnBrk="1" hangingPunct="1"/>
            <a:endParaRPr lang="en-US" altLang="zh-CN" sz="3189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81310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67F876-B2A7-4A38-8DAE-255E9034A49E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50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837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Agenda</a:t>
            </a:r>
          </a:p>
        </p:txBody>
      </p:sp>
      <p:sp>
        <p:nvSpPr>
          <p:cNvPr id="5837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33356" y="2004553"/>
            <a:ext cx="4037453" cy="2057198"/>
          </a:xfrm>
        </p:spPr>
        <p:txBody>
          <a:bodyPr/>
          <a:lstStyle/>
          <a:p>
            <a:r>
              <a:rPr lang="en-US" altLang="zh-CN" smtClean="0"/>
              <a:t>Data and Data Files</a:t>
            </a:r>
          </a:p>
          <a:p>
            <a:r>
              <a:rPr lang="en-US" altLang="zh-CN" smtClean="0"/>
              <a:t>Files and Streams</a:t>
            </a:r>
          </a:p>
          <a:p>
            <a:r>
              <a:rPr lang="en-US" altLang="zh-CN" smtClean="0"/>
              <a:t>Sequential Access Files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Random Access Files</a:t>
            </a:r>
          </a:p>
        </p:txBody>
      </p:sp>
    </p:spTree>
    <p:extLst>
      <p:ext uri="{BB962C8B-B14F-4D97-AF65-F5344CB8AC3E}">
        <p14:creationId xmlns:p14="http://schemas.microsoft.com/office/powerpoint/2010/main" val="2287457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653B82-59A8-48C1-A895-181A5839AD23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51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93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r>
              <a:rPr lang="en-US" altLang="zh-CN" smtClean="0"/>
              <a:t>Random Access Files</a:t>
            </a:r>
            <a:endParaRPr lang="zh-CN" altLang="en-US" smtClean="0"/>
          </a:p>
        </p:txBody>
      </p:sp>
      <p:sp>
        <p:nvSpPr>
          <p:cNvPr id="476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0131"/>
            <a:ext cx="8540609" cy="3338896"/>
          </a:xfrm>
          <a:noFill/>
        </p:spPr>
        <p:txBody>
          <a:bodyPr/>
          <a:lstStyle/>
          <a:p>
            <a:r>
              <a:rPr lang="en-US" altLang="zh-CN" dirty="0" smtClean="0"/>
              <a:t>Also called </a:t>
            </a:r>
            <a:r>
              <a:rPr lang="en-US" altLang="zh-CN" i="1" dirty="0" smtClean="0">
                <a:solidFill>
                  <a:schemeClr val="tx1"/>
                </a:solidFill>
              </a:rPr>
              <a:t>binary files(</a:t>
            </a:r>
            <a:r>
              <a:rPr lang="zh-CN" altLang="en-US" i="1" dirty="0" smtClean="0">
                <a:solidFill>
                  <a:schemeClr val="tx1"/>
                </a:solidFill>
              </a:rPr>
              <a:t>二进制文件</a:t>
            </a:r>
            <a:r>
              <a:rPr lang="en-US" altLang="zh-CN" i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 smtClean="0"/>
              <a:t>Format of data in a </a:t>
            </a:r>
            <a:r>
              <a:rPr lang="en-US" altLang="zh-CN" i="1" dirty="0" smtClean="0">
                <a:solidFill>
                  <a:schemeClr val="tx1"/>
                </a:solidFill>
              </a:rPr>
              <a:t>binary file</a:t>
            </a:r>
            <a:r>
              <a:rPr lang="en-US" altLang="zh-CN" dirty="0" smtClean="0"/>
              <a:t> is </a:t>
            </a:r>
            <a:r>
              <a:rPr lang="en-US" altLang="zh-CN" i="1" dirty="0" smtClean="0">
                <a:solidFill>
                  <a:srgbClr val="0000FF"/>
                </a:solidFill>
              </a:rPr>
              <a:t>identical(</a:t>
            </a:r>
            <a:r>
              <a:rPr lang="zh-CN" altLang="en-US" i="1" dirty="0" smtClean="0">
                <a:solidFill>
                  <a:srgbClr val="0000FF"/>
                </a:solidFill>
              </a:rPr>
              <a:t>同样的</a:t>
            </a:r>
            <a:r>
              <a:rPr lang="en-US" altLang="zh-CN" i="1" dirty="0" smtClean="0">
                <a:solidFill>
                  <a:srgbClr val="0000FF"/>
                </a:solidFill>
              </a:rPr>
              <a:t>)</a:t>
            </a:r>
            <a:r>
              <a:rPr lang="en-US" altLang="zh-CN" dirty="0" smtClean="0"/>
              <a:t> with its format stored in memory.</a:t>
            </a:r>
          </a:p>
          <a:p>
            <a:r>
              <a:rPr lang="en-US" altLang="zh-CN" i="1" dirty="0" smtClean="0">
                <a:solidFill>
                  <a:srgbClr val="0000FF"/>
                </a:solidFill>
              </a:rPr>
              <a:t>byte doesn’t necessarily represent character</a:t>
            </a:r>
            <a:r>
              <a:rPr lang="en-US" altLang="zh-CN" dirty="0" smtClean="0"/>
              <a:t>; groups of bytes might represent other types of data, such as integers and floating-point numbers</a:t>
            </a:r>
          </a:p>
          <a:p>
            <a:r>
              <a:rPr lang="en-US" altLang="zh-CN" dirty="0" smtClean="0"/>
              <a:t>Records in binary files have identical length.</a:t>
            </a:r>
          </a:p>
        </p:txBody>
      </p:sp>
    </p:spTree>
    <p:extLst>
      <p:ext uri="{BB962C8B-B14F-4D97-AF65-F5344CB8AC3E}">
        <p14:creationId xmlns:p14="http://schemas.microsoft.com/office/powerpoint/2010/main" val="2217751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8975AA-A533-4140-8CE8-16BEE8045DA6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52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04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r>
              <a:rPr lang="en-US" altLang="zh-CN" smtClean="0"/>
              <a:t>Random Access Files</a:t>
            </a:r>
            <a:endParaRPr lang="zh-CN" altLang="en-US" smtClean="0"/>
          </a:p>
        </p:txBody>
      </p:sp>
      <p:graphicFrame>
        <p:nvGraphicFramePr>
          <p:cNvPr id="480261" name="Group 5"/>
          <p:cNvGraphicFramePr>
            <a:graphicFrameLocks noGrp="1"/>
          </p:cNvGraphicFramePr>
          <p:nvPr/>
        </p:nvGraphicFramePr>
        <p:xfrm>
          <a:off x="3223483" y="3152616"/>
          <a:ext cx="5242211" cy="423183"/>
        </p:xfrm>
        <a:graphic>
          <a:graphicData uri="http://schemas.openxmlformats.org/drawingml/2006/table">
            <a:tbl>
              <a:tblPr/>
              <a:tblGrid>
                <a:gridCol w="1048847"/>
                <a:gridCol w="1046823"/>
                <a:gridCol w="1048847"/>
                <a:gridCol w="1048847"/>
                <a:gridCol w="1048847"/>
              </a:tblGrid>
              <a:tr h="423183"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00000001</a:t>
                      </a:r>
                    </a:p>
                  </a:txBody>
                  <a:tcPr marL="89989" marR="89989" marT="46794" marB="4679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00000010</a:t>
                      </a:r>
                    </a:p>
                  </a:txBody>
                  <a:tcPr marL="89989" marR="89989" marT="46794" marB="4679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00000011</a:t>
                      </a:r>
                    </a:p>
                  </a:txBody>
                  <a:tcPr marL="89989" marR="89989" marT="46794" marB="4679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00000100</a:t>
                      </a:r>
                    </a:p>
                  </a:txBody>
                  <a:tcPr marL="89989" marR="89989" marT="46794" marB="4679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00000101</a:t>
                      </a:r>
                    </a:p>
                  </a:txBody>
                  <a:tcPr marL="89989" marR="89989" marT="46794" marB="4679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434" name="Text Box 19"/>
          <p:cNvSpPr txBox="1">
            <a:spLocks noChangeArrowheads="1"/>
          </p:cNvSpPr>
          <p:nvPr/>
        </p:nvSpPr>
        <p:spPr bwMode="auto">
          <a:xfrm>
            <a:off x="658061" y="3377369"/>
            <a:ext cx="1393063" cy="46518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FFCC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23"/>
              <a:t>12345</a:t>
            </a:r>
          </a:p>
        </p:txBody>
      </p:sp>
      <p:graphicFrame>
        <p:nvGraphicFramePr>
          <p:cNvPr id="480276" name="Group 20"/>
          <p:cNvGraphicFramePr>
            <a:graphicFrameLocks noGrp="1"/>
          </p:cNvGraphicFramePr>
          <p:nvPr/>
        </p:nvGraphicFramePr>
        <p:xfrm>
          <a:off x="3223483" y="4337123"/>
          <a:ext cx="4138694" cy="611748"/>
        </p:xfrm>
        <a:graphic>
          <a:graphicData uri="http://schemas.openxmlformats.org/drawingml/2006/table">
            <a:tbl>
              <a:tblPr/>
              <a:tblGrid>
                <a:gridCol w="1034674"/>
                <a:gridCol w="1034673"/>
                <a:gridCol w="1034674"/>
                <a:gridCol w="1034673"/>
              </a:tblGrid>
              <a:tr h="423184"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00000000</a:t>
                      </a:r>
                    </a:p>
                  </a:txBody>
                  <a:tcPr marL="89989" marR="89989" marT="46794" marB="4679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00000000</a:t>
                      </a:r>
                    </a:p>
                  </a:txBody>
                  <a:tcPr marL="89989" marR="89989" marT="46794" marB="4679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00110000</a:t>
                      </a:r>
                    </a:p>
                  </a:txBody>
                  <a:tcPr marL="89989" marR="89989" marT="46794" marB="4679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00111001</a:t>
                      </a:r>
                    </a:p>
                  </a:txBody>
                  <a:tcPr marL="89989" marR="89989" marT="46794" marB="4679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691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1464EA-E0CA-46B8-A492-2E9D25D89B92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53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14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r>
              <a:rPr lang="en-US" altLang="zh-CN" smtClean="0"/>
              <a:t>Random Access Files</a:t>
            </a:r>
            <a:endParaRPr lang="zh-CN" altLang="en-US" smtClean="0"/>
          </a:p>
        </p:txBody>
      </p:sp>
      <p:sp>
        <p:nvSpPr>
          <p:cNvPr id="4792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0131"/>
            <a:ext cx="8540609" cy="3338896"/>
          </a:xfrm>
          <a:noFill/>
        </p:spPr>
        <p:txBody>
          <a:bodyPr/>
          <a:lstStyle/>
          <a:p>
            <a:r>
              <a:rPr lang="en-US" altLang="zh-CN" smtClean="0"/>
              <a:t>Access individual records without searching through other records</a:t>
            </a:r>
          </a:p>
          <a:p>
            <a:r>
              <a:rPr lang="en-US" altLang="zh-CN" i="1" smtClean="0">
                <a:solidFill>
                  <a:schemeClr val="tx1"/>
                </a:solidFill>
              </a:rPr>
              <a:t>Instant access</a:t>
            </a:r>
            <a:r>
              <a:rPr lang="en-US" altLang="zh-CN" smtClean="0"/>
              <a:t> to records in a file(</a:t>
            </a:r>
            <a:r>
              <a:rPr lang="zh-CN" altLang="en-US" smtClean="0"/>
              <a:t>对文件记录的随机访问</a:t>
            </a:r>
            <a:r>
              <a:rPr lang="en-US" altLang="zh-CN" smtClean="0"/>
              <a:t>)</a:t>
            </a:r>
            <a:endParaRPr lang="zh-CN" altLang="en-US" smtClean="0"/>
          </a:p>
          <a:p>
            <a:r>
              <a:rPr lang="en-US" altLang="zh-CN" smtClean="0"/>
              <a:t>Data can be </a:t>
            </a:r>
            <a:r>
              <a:rPr lang="en-US" altLang="zh-CN" i="1" smtClean="0">
                <a:solidFill>
                  <a:schemeClr val="tx1"/>
                </a:solidFill>
              </a:rPr>
              <a:t>inserted without destroying</a:t>
            </a:r>
            <a:r>
              <a:rPr lang="en-US" altLang="zh-CN" smtClean="0"/>
              <a:t> other data</a:t>
            </a:r>
          </a:p>
          <a:p>
            <a:r>
              <a:rPr lang="en-US" altLang="zh-CN" smtClean="0"/>
              <a:t>Data previously stored can be updated or deleted without overwriting.</a:t>
            </a:r>
          </a:p>
        </p:txBody>
      </p:sp>
    </p:spTree>
    <p:extLst>
      <p:ext uri="{BB962C8B-B14F-4D97-AF65-F5344CB8AC3E}">
        <p14:creationId xmlns:p14="http://schemas.microsoft.com/office/powerpoint/2010/main" val="28141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3995B2-759C-4B2E-84A1-FF071DFFF551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54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24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r>
              <a:rPr lang="en-US" altLang="zh-CN" smtClean="0"/>
              <a:t>Random Access Files</a:t>
            </a:r>
            <a:endParaRPr lang="zh-CN" altLang="en-US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77523" y="2051126"/>
            <a:ext cx="7622344" cy="3267498"/>
            <a:chOff x="720" y="2390"/>
            <a:chExt cx="4989" cy="1575"/>
          </a:xfrm>
        </p:grpSpPr>
        <p:grpSp>
          <p:nvGrpSpPr>
            <p:cNvPr id="62469" name="Group 6"/>
            <p:cNvGrpSpPr>
              <a:grpSpLocks/>
            </p:cNvGrpSpPr>
            <p:nvPr/>
          </p:nvGrpSpPr>
          <p:grpSpPr bwMode="auto">
            <a:xfrm>
              <a:off x="720" y="2832"/>
              <a:ext cx="4560" cy="288"/>
              <a:chOff x="576" y="1440"/>
              <a:chExt cx="4560" cy="288"/>
            </a:xfrm>
          </p:grpSpPr>
          <p:sp>
            <p:nvSpPr>
              <p:cNvPr id="477191" name="Rectangle 7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720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3607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defRPr/>
                </a:pPr>
                <a:endParaRPr lang="zh-CN" altLang="en-US"/>
              </a:p>
            </p:txBody>
          </p:sp>
          <p:sp>
            <p:nvSpPr>
              <p:cNvPr id="477192" name="Rectangle 8"/>
              <p:cNvSpPr>
                <a:spLocks noChangeArrowheads="1"/>
              </p:cNvSpPr>
              <p:nvPr/>
            </p:nvSpPr>
            <p:spPr bwMode="auto">
              <a:xfrm>
                <a:off x="1345" y="1440"/>
                <a:ext cx="721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3607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defRPr/>
                </a:pPr>
                <a:endParaRPr lang="zh-CN" altLang="en-US"/>
              </a:p>
            </p:txBody>
          </p:sp>
          <p:sp>
            <p:nvSpPr>
              <p:cNvPr id="477193" name="Rectangle 9"/>
              <p:cNvSpPr>
                <a:spLocks noChangeArrowheads="1"/>
              </p:cNvSpPr>
              <p:nvPr/>
            </p:nvSpPr>
            <p:spPr bwMode="auto">
              <a:xfrm>
                <a:off x="2112" y="1440"/>
                <a:ext cx="720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3607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defRPr/>
                </a:pPr>
                <a:endParaRPr lang="zh-CN" altLang="en-US"/>
              </a:p>
            </p:txBody>
          </p:sp>
          <p:sp>
            <p:nvSpPr>
              <p:cNvPr id="477194" name="Rectangle 10"/>
              <p:cNvSpPr>
                <a:spLocks noChangeArrowheads="1"/>
              </p:cNvSpPr>
              <p:nvPr/>
            </p:nvSpPr>
            <p:spPr bwMode="auto">
              <a:xfrm>
                <a:off x="2881" y="1440"/>
                <a:ext cx="721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3607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defRPr/>
                </a:pPr>
                <a:endParaRPr lang="zh-CN" altLang="en-US"/>
              </a:p>
            </p:txBody>
          </p:sp>
          <p:sp>
            <p:nvSpPr>
              <p:cNvPr id="477195" name="Rectangle 11"/>
              <p:cNvSpPr>
                <a:spLocks noChangeArrowheads="1"/>
              </p:cNvSpPr>
              <p:nvPr/>
            </p:nvSpPr>
            <p:spPr bwMode="auto">
              <a:xfrm>
                <a:off x="3648" y="1440"/>
                <a:ext cx="720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3607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defRPr/>
                </a:pPr>
                <a:endParaRPr lang="zh-CN" altLang="en-US"/>
              </a:p>
            </p:txBody>
          </p:sp>
          <p:sp>
            <p:nvSpPr>
              <p:cNvPr id="477196" name="Rectangle 12"/>
              <p:cNvSpPr>
                <a:spLocks noChangeArrowheads="1"/>
              </p:cNvSpPr>
              <p:nvPr/>
            </p:nvSpPr>
            <p:spPr bwMode="auto">
              <a:xfrm>
                <a:off x="4417" y="1440"/>
                <a:ext cx="721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3607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defRPr/>
                </a:pPr>
                <a:endParaRPr lang="zh-CN" altLang="en-US"/>
              </a:p>
            </p:txBody>
          </p:sp>
        </p:grpSp>
        <p:sp>
          <p:nvSpPr>
            <p:cNvPr id="62470" name="Line 13"/>
            <p:cNvSpPr>
              <a:spLocks noChangeShapeType="1"/>
            </p:cNvSpPr>
            <p:nvPr/>
          </p:nvSpPr>
          <p:spPr bwMode="auto">
            <a:xfrm>
              <a:off x="720" y="2448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1" name="Line 14"/>
            <p:cNvSpPr>
              <a:spLocks noChangeShapeType="1"/>
            </p:cNvSpPr>
            <p:nvPr/>
          </p:nvSpPr>
          <p:spPr bwMode="auto">
            <a:xfrm>
              <a:off x="1488" y="2448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2" name="Line 15"/>
            <p:cNvSpPr>
              <a:spLocks noChangeShapeType="1"/>
            </p:cNvSpPr>
            <p:nvPr/>
          </p:nvSpPr>
          <p:spPr bwMode="auto">
            <a:xfrm>
              <a:off x="2256" y="2448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3" name="Line 16"/>
            <p:cNvSpPr>
              <a:spLocks noChangeShapeType="1"/>
            </p:cNvSpPr>
            <p:nvPr/>
          </p:nvSpPr>
          <p:spPr bwMode="auto">
            <a:xfrm>
              <a:off x="3024" y="2448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Line 17"/>
            <p:cNvSpPr>
              <a:spLocks noChangeShapeType="1"/>
            </p:cNvSpPr>
            <p:nvPr/>
          </p:nvSpPr>
          <p:spPr bwMode="auto">
            <a:xfrm>
              <a:off x="3792" y="2448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5" name="Line 18"/>
            <p:cNvSpPr>
              <a:spLocks noChangeShapeType="1"/>
            </p:cNvSpPr>
            <p:nvPr/>
          </p:nvSpPr>
          <p:spPr bwMode="auto">
            <a:xfrm>
              <a:off x="4560" y="2448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AutoShape 19"/>
            <p:cNvSpPr>
              <a:spLocks/>
            </p:cNvSpPr>
            <p:nvPr/>
          </p:nvSpPr>
          <p:spPr bwMode="auto">
            <a:xfrm rot="5400000">
              <a:off x="912" y="2976"/>
              <a:ext cx="336" cy="720"/>
            </a:xfrm>
            <a:prstGeom prst="rightBrace">
              <a:avLst>
                <a:gd name="adj1" fmla="val 17857"/>
                <a:gd name="adj2" fmla="val 4687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62477" name="AutoShape 20"/>
            <p:cNvSpPr>
              <a:spLocks/>
            </p:cNvSpPr>
            <p:nvPr/>
          </p:nvSpPr>
          <p:spPr bwMode="auto">
            <a:xfrm rot="5400000">
              <a:off x="1680" y="2976"/>
              <a:ext cx="336" cy="720"/>
            </a:xfrm>
            <a:prstGeom prst="rightBrace">
              <a:avLst>
                <a:gd name="adj1" fmla="val 17857"/>
                <a:gd name="adj2" fmla="val 4687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62478" name="AutoShape 21"/>
            <p:cNvSpPr>
              <a:spLocks/>
            </p:cNvSpPr>
            <p:nvPr/>
          </p:nvSpPr>
          <p:spPr bwMode="auto">
            <a:xfrm rot="5400000">
              <a:off x="2448" y="2976"/>
              <a:ext cx="336" cy="720"/>
            </a:xfrm>
            <a:prstGeom prst="rightBrace">
              <a:avLst>
                <a:gd name="adj1" fmla="val 17857"/>
                <a:gd name="adj2" fmla="val 4687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62479" name="AutoShape 22"/>
            <p:cNvSpPr>
              <a:spLocks/>
            </p:cNvSpPr>
            <p:nvPr/>
          </p:nvSpPr>
          <p:spPr bwMode="auto">
            <a:xfrm rot="5400000">
              <a:off x="3216" y="2976"/>
              <a:ext cx="336" cy="720"/>
            </a:xfrm>
            <a:prstGeom prst="rightBrace">
              <a:avLst>
                <a:gd name="adj1" fmla="val 17857"/>
                <a:gd name="adj2" fmla="val 4687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62480" name="AutoShape 23"/>
            <p:cNvSpPr>
              <a:spLocks/>
            </p:cNvSpPr>
            <p:nvPr/>
          </p:nvSpPr>
          <p:spPr bwMode="auto">
            <a:xfrm rot="5400000">
              <a:off x="3984" y="2976"/>
              <a:ext cx="336" cy="720"/>
            </a:xfrm>
            <a:prstGeom prst="rightBrace">
              <a:avLst>
                <a:gd name="adj1" fmla="val 17857"/>
                <a:gd name="adj2" fmla="val 4687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62481" name="AutoShape 24"/>
            <p:cNvSpPr>
              <a:spLocks/>
            </p:cNvSpPr>
            <p:nvPr/>
          </p:nvSpPr>
          <p:spPr bwMode="auto">
            <a:xfrm rot="5400000">
              <a:off x="4752" y="2976"/>
              <a:ext cx="336" cy="720"/>
            </a:xfrm>
            <a:prstGeom prst="rightBrace">
              <a:avLst>
                <a:gd name="adj1" fmla="val 17857"/>
                <a:gd name="adj2" fmla="val 4687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62482" name="Text Box 25"/>
            <p:cNvSpPr txBox="1">
              <a:spLocks noChangeArrowheads="1"/>
            </p:cNvSpPr>
            <p:nvPr/>
          </p:nvSpPr>
          <p:spPr bwMode="auto">
            <a:xfrm>
              <a:off x="786" y="3504"/>
              <a:ext cx="62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551">
                  <a:solidFill>
                    <a:srgbClr val="000000"/>
                  </a:solidFill>
                </a:rPr>
                <a:t>100</a:t>
              </a:r>
            </a:p>
            <a:p>
              <a:r>
                <a:rPr lang="en-US" altLang="zh-CN" sz="2551">
                  <a:solidFill>
                    <a:srgbClr val="000000"/>
                  </a:solidFill>
                </a:rPr>
                <a:t>Bytes</a:t>
              </a:r>
            </a:p>
          </p:txBody>
        </p:sp>
        <p:sp>
          <p:nvSpPr>
            <p:cNvPr id="62483" name="Text Box 26"/>
            <p:cNvSpPr txBox="1">
              <a:spLocks noChangeArrowheads="1"/>
            </p:cNvSpPr>
            <p:nvPr/>
          </p:nvSpPr>
          <p:spPr bwMode="auto">
            <a:xfrm>
              <a:off x="1554" y="3504"/>
              <a:ext cx="62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551">
                  <a:solidFill>
                    <a:srgbClr val="000000"/>
                  </a:solidFill>
                </a:rPr>
                <a:t>100</a:t>
              </a:r>
            </a:p>
            <a:p>
              <a:r>
                <a:rPr lang="en-US" altLang="zh-CN" sz="2551">
                  <a:solidFill>
                    <a:srgbClr val="000000"/>
                  </a:solidFill>
                </a:rPr>
                <a:t>Bytes</a:t>
              </a:r>
            </a:p>
          </p:txBody>
        </p:sp>
        <p:sp>
          <p:nvSpPr>
            <p:cNvPr id="62484" name="Text Box 27"/>
            <p:cNvSpPr txBox="1">
              <a:spLocks noChangeArrowheads="1"/>
            </p:cNvSpPr>
            <p:nvPr/>
          </p:nvSpPr>
          <p:spPr bwMode="auto">
            <a:xfrm>
              <a:off x="2322" y="3504"/>
              <a:ext cx="62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551">
                  <a:solidFill>
                    <a:srgbClr val="000000"/>
                  </a:solidFill>
                </a:rPr>
                <a:t>100</a:t>
              </a:r>
            </a:p>
            <a:p>
              <a:r>
                <a:rPr lang="en-US" altLang="zh-CN" sz="2551">
                  <a:solidFill>
                    <a:srgbClr val="000000"/>
                  </a:solidFill>
                </a:rPr>
                <a:t>Bytes</a:t>
              </a:r>
            </a:p>
          </p:txBody>
        </p:sp>
        <p:sp>
          <p:nvSpPr>
            <p:cNvPr id="62485" name="Text Box 28"/>
            <p:cNvSpPr txBox="1">
              <a:spLocks noChangeArrowheads="1"/>
            </p:cNvSpPr>
            <p:nvPr/>
          </p:nvSpPr>
          <p:spPr bwMode="auto">
            <a:xfrm>
              <a:off x="3090" y="3504"/>
              <a:ext cx="62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551">
                  <a:solidFill>
                    <a:srgbClr val="000000"/>
                  </a:solidFill>
                </a:rPr>
                <a:t>100</a:t>
              </a:r>
            </a:p>
            <a:p>
              <a:r>
                <a:rPr lang="en-US" altLang="zh-CN" sz="2551">
                  <a:solidFill>
                    <a:srgbClr val="000000"/>
                  </a:solidFill>
                </a:rPr>
                <a:t>Bytes</a:t>
              </a:r>
            </a:p>
          </p:txBody>
        </p:sp>
        <p:sp>
          <p:nvSpPr>
            <p:cNvPr id="62486" name="Text Box 29"/>
            <p:cNvSpPr txBox="1">
              <a:spLocks noChangeArrowheads="1"/>
            </p:cNvSpPr>
            <p:nvPr/>
          </p:nvSpPr>
          <p:spPr bwMode="auto">
            <a:xfrm>
              <a:off x="3858" y="3504"/>
              <a:ext cx="62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551">
                  <a:solidFill>
                    <a:srgbClr val="000000"/>
                  </a:solidFill>
                </a:rPr>
                <a:t>100</a:t>
              </a:r>
            </a:p>
            <a:p>
              <a:r>
                <a:rPr lang="en-US" altLang="zh-CN" sz="2551">
                  <a:solidFill>
                    <a:srgbClr val="000000"/>
                  </a:solidFill>
                </a:rPr>
                <a:t>Bytes</a:t>
              </a:r>
            </a:p>
          </p:txBody>
        </p:sp>
        <p:sp>
          <p:nvSpPr>
            <p:cNvPr id="62487" name="Text Box 30"/>
            <p:cNvSpPr txBox="1">
              <a:spLocks noChangeArrowheads="1"/>
            </p:cNvSpPr>
            <p:nvPr/>
          </p:nvSpPr>
          <p:spPr bwMode="auto">
            <a:xfrm>
              <a:off x="4626" y="3504"/>
              <a:ext cx="62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551">
                  <a:solidFill>
                    <a:srgbClr val="000000"/>
                  </a:solidFill>
                </a:rPr>
                <a:t>100</a:t>
              </a:r>
            </a:p>
            <a:p>
              <a:r>
                <a:rPr lang="en-US" altLang="zh-CN" sz="2551">
                  <a:solidFill>
                    <a:srgbClr val="000000"/>
                  </a:solidFill>
                </a:rPr>
                <a:t>Bytes</a:t>
              </a:r>
            </a:p>
          </p:txBody>
        </p:sp>
        <p:sp>
          <p:nvSpPr>
            <p:cNvPr id="62488" name="Text Box 31"/>
            <p:cNvSpPr txBox="1">
              <a:spLocks noChangeArrowheads="1"/>
            </p:cNvSpPr>
            <p:nvPr/>
          </p:nvSpPr>
          <p:spPr bwMode="auto">
            <a:xfrm>
              <a:off x="815" y="2400"/>
              <a:ext cx="2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55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2489" name="Text Box 32"/>
            <p:cNvSpPr txBox="1">
              <a:spLocks noChangeArrowheads="1"/>
            </p:cNvSpPr>
            <p:nvPr/>
          </p:nvSpPr>
          <p:spPr bwMode="auto">
            <a:xfrm>
              <a:off x="1410" y="2400"/>
              <a:ext cx="44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551">
                  <a:solidFill>
                    <a:srgbClr val="000000"/>
                  </a:solidFill>
                </a:rPr>
                <a:t>100</a:t>
              </a:r>
            </a:p>
          </p:txBody>
        </p:sp>
        <p:sp>
          <p:nvSpPr>
            <p:cNvPr id="62490" name="Text Box 33"/>
            <p:cNvSpPr txBox="1">
              <a:spLocks noChangeArrowheads="1"/>
            </p:cNvSpPr>
            <p:nvPr/>
          </p:nvSpPr>
          <p:spPr bwMode="auto">
            <a:xfrm>
              <a:off x="2226" y="2400"/>
              <a:ext cx="44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551">
                  <a:solidFill>
                    <a:srgbClr val="000000"/>
                  </a:solidFill>
                </a:rPr>
                <a:t>200</a:t>
              </a:r>
            </a:p>
          </p:txBody>
        </p:sp>
        <p:sp>
          <p:nvSpPr>
            <p:cNvPr id="62491" name="Text Box 34"/>
            <p:cNvSpPr txBox="1">
              <a:spLocks noChangeArrowheads="1"/>
            </p:cNvSpPr>
            <p:nvPr/>
          </p:nvSpPr>
          <p:spPr bwMode="auto">
            <a:xfrm>
              <a:off x="2966" y="2400"/>
              <a:ext cx="44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551">
                  <a:solidFill>
                    <a:srgbClr val="000000"/>
                  </a:solidFill>
                </a:rPr>
                <a:t>300</a:t>
              </a:r>
            </a:p>
          </p:txBody>
        </p:sp>
        <p:sp>
          <p:nvSpPr>
            <p:cNvPr id="62492" name="Text Box 35"/>
            <p:cNvSpPr txBox="1">
              <a:spLocks noChangeArrowheads="1"/>
            </p:cNvSpPr>
            <p:nvPr/>
          </p:nvSpPr>
          <p:spPr bwMode="auto">
            <a:xfrm>
              <a:off x="3762" y="2400"/>
              <a:ext cx="44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551">
                  <a:solidFill>
                    <a:srgbClr val="000000"/>
                  </a:solidFill>
                </a:rPr>
                <a:t>400</a:t>
              </a:r>
            </a:p>
          </p:txBody>
        </p:sp>
        <p:sp>
          <p:nvSpPr>
            <p:cNvPr id="62493" name="Text Box 36"/>
            <p:cNvSpPr txBox="1">
              <a:spLocks noChangeArrowheads="1"/>
            </p:cNvSpPr>
            <p:nvPr/>
          </p:nvSpPr>
          <p:spPr bwMode="auto">
            <a:xfrm>
              <a:off x="4532" y="2400"/>
              <a:ext cx="44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551">
                  <a:solidFill>
                    <a:srgbClr val="000000"/>
                  </a:solidFill>
                </a:rPr>
                <a:t>500</a:t>
              </a:r>
            </a:p>
          </p:txBody>
        </p:sp>
        <p:sp>
          <p:nvSpPr>
            <p:cNvPr id="62494" name="AutoShape 37"/>
            <p:cNvSpPr>
              <a:spLocks/>
            </p:cNvSpPr>
            <p:nvPr/>
          </p:nvSpPr>
          <p:spPr bwMode="auto">
            <a:xfrm>
              <a:off x="4944" y="2400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12700">
              <a:solidFill>
                <a:srgbClr val="FAF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62495" name="Text Box 38"/>
            <p:cNvSpPr txBox="1">
              <a:spLocks noChangeArrowheads="1"/>
            </p:cNvSpPr>
            <p:nvPr/>
          </p:nvSpPr>
          <p:spPr bwMode="auto">
            <a:xfrm>
              <a:off x="4946" y="2390"/>
              <a:ext cx="76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551">
                  <a:solidFill>
                    <a:srgbClr val="000000"/>
                  </a:solidFill>
                </a:rPr>
                <a:t>Byte</a:t>
              </a:r>
            </a:p>
            <a:p>
              <a:r>
                <a:rPr lang="en-US" altLang="zh-CN" sz="2551">
                  <a:solidFill>
                    <a:srgbClr val="000000"/>
                  </a:solidFill>
                </a:rPr>
                <a:t>Offsets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792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AF14F0-5149-46E1-AF73-FF37DE702E6F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55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34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63225"/>
            <a:ext cx="8540609" cy="1299922"/>
          </a:xfrm>
        </p:spPr>
        <p:txBody>
          <a:bodyPr/>
          <a:lstStyle/>
          <a:p>
            <a:r>
              <a:rPr lang="en-US" altLang="en-US" smtClean="0"/>
              <a:t>Creating a Randomly Accessed Files Sequentially</a:t>
            </a:r>
            <a:endParaRPr lang="zh-CN" altLang="en-US" smtClean="0"/>
          </a:p>
        </p:txBody>
      </p:sp>
      <p:sp>
        <p:nvSpPr>
          <p:cNvPr id="406533" name="Text Box 5" descr="90%"/>
          <p:cNvSpPr txBox="1">
            <a:spLocks noChangeArrowheads="1"/>
          </p:cNvSpPr>
          <p:nvPr/>
        </p:nvSpPr>
        <p:spPr bwMode="auto">
          <a:xfrm>
            <a:off x="137687" y="72893"/>
            <a:ext cx="8704619" cy="6719406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/* Creating a randomly accessed file sequentially */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#include &lt;</a:t>
            </a: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stdio.h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struct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clientData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{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  </a:t>
            </a: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int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acctNum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  char </a:t>
            </a: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lastName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[ 15 ];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  char </a:t>
            </a: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firstName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[ 10 ];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  double balance;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};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int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{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int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i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struct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clientData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blankClient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= { 0, "", "", 0.0 };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altLang="zh-CN" sz="1786" dirty="0">
                <a:latin typeface="Georgia" panose="02040502050405020303" pitchFamily="18" charset="0"/>
              </a:rPr>
              <a:t>FILE *</a:t>
            </a:r>
            <a:r>
              <a:rPr lang="en-US" altLang="zh-CN" sz="1786" dirty="0" err="1">
                <a:latin typeface="Georgia" panose="02040502050405020303" pitchFamily="18" charset="0"/>
              </a:rPr>
              <a:t>cfPtr</a:t>
            </a:r>
            <a:r>
              <a:rPr lang="en-US" altLang="zh-CN" sz="1786" dirty="0">
                <a:latin typeface="Georgia" panose="02040502050405020303" pitchFamily="18" charset="0"/>
              </a:rPr>
              <a:t>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	if ( ( </a:t>
            </a:r>
            <a:r>
              <a:rPr lang="en-US" altLang="zh-CN" sz="1786" dirty="0" err="1">
                <a:latin typeface="Georgia" panose="02040502050405020303" pitchFamily="18" charset="0"/>
              </a:rPr>
              <a:t>cfPtr</a:t>
            </a:r>
            <a:r>
              <a:rPr lang="en-US" altLang="zh-CN" sz="1786" dirty="0">
                <a:latin typeface="Georgia" panose="02040502050405020303" pitchFamily="18" charset="0"/>
              </a:rPr>
              <a:t> = </a:t>
            </a:r>
            <a:r>
              <a:rPr lang="en-US" altLang="zh-CN" sz="1786" dirty="0" err="1">
                <a:latin typeface="Georgia" panose="02040502050405020303" pitchFamily="18" charset="0"/>
              </a:rPr>
              <a:t>fopen</a:t>
            </a:r>
            <a:r>
              <a:rPr lang="en-US" altLang="zh-CN" sz="1786" dirty="0">
                <a:latin typeface="Georgia" panose="02040502050405020303" pitchFamily="18" charset="0"/>
              </a:rPr>
              <a:t>( "credit.dat", "w" )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) == NULL 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( "File could not be opened.\n"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	else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	{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		for ( </a:t>
            </a: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i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= 1; </a:t>
            </a: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i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 &lt;= 100; </a:t>
            </a:r>
            <a:r>
              <a:rPr lang="en-US" altLang="zh-CN" sz="1786" dirty="0" err="1">
                <a:solidFill>
                  <a:srgbClr val="000000"/>
                </a:solidFill>
                <a:latin typeface="Georgia" panose="02040502050405020303" pitchFamily="18" charset="0"/>
              </a:rPr>
              <a:t>i</a:t>
            </a: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++ 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			</a:t>
            </a:r>
            <a:r>
              <a:rPr lang="en-US" altLang="zh-CN" sz="1786" dirty="0" err="1">
                <a:latin typeface="Georgia" panose="02040502050405020303" pitchFamily="18" charset="0"/>
              </a:rPr>
              <a:t>fwrite</a:t>
            </a:r>
            <a:r>
              <a:rPr lang="en-US" altLang="zh-CN" sz="1786" dirty="0">
                <a:latin typeface="Georgia" panose="02040502050405020303" pitchFamily="18" charset="0"/>
              </a:rPr>
              <a:t>( &amp;</a:t>
            </a:r>
            <a:r>
              <a:rPr lang="en-US" altLang="zh-CN" sz="1786" dirty="0" err="1">
                <a:latin typeface="Georgia" panose="02040502050405020303" pitchFamily="18" charset="0"/>
              </a:rPr>
              <a:t>blankClient</a:t>
            </a:r>
            <a:r>
              <a:rPr lang="en-US" altLang="zh-CN" sz="1786" dirty="0">
                <a:latin typeface="Georgia" panose="02040502050405020303" pitchFamily="18" charset="0"/>
              </a:rPr>
              <a:t>, </a:t>
            </a:r>
            <a:r>
              <a:rPr lang="en-US" altLang="zh-CN" sz="1786" dirty="0" err="1">
                <a:latin typeface="Georgia" panose="02040502050405020303" pitchFamily="18" charset="0"/>
              </a:rPr>
              <a:t>sizeof</a:t>
            </a:r>
            <a:r>
              <a:rPr lang="en-US" altLang="zh-CN" sz="1786" dirty="0">
                <a:latin typeface="Georgia" panose="02040502050405020303" pitchFamily="18" charset="0"/>
              </a:rPr>
              <a:t>( </a:t>
            </a:r>
            <a:r>
              <a:rPr lang="en-US" altLang="zh-CN" sz="1786" dirty="0" err="1">
                <a:latin typeface="Georgia" panose="02040502050405020303" pitchFamily="18" charset="0"/>
              </a:rPr>
              <a:t>struct</a:t>
            </a:r>
            <a:r>
              <a:rPr lang="en-US" altLang="zh-CN" sz="1786" dirty="0">
                <a:latin typeface="Georgia" panose="02040502050405020303" pitchFamily="18" charset="0"/>
              </a:rPr>
              <a:t> </a:t>
            </a:r>
            <a:r>
              <a:rPr lang="en-US" altLang="zh-CN" sz="1786" dirty="0" err="1">
                <a:latin typeface="Georgia" panose="02040502050405020303" pitchFamily="18" charset="0"/>
              </a:rPr>
              <a:t>clientData</a:t>
            </a:r>
            <a:r>
              <a:rPr lang="en-US" altLang="zh-CN" sz="1786" dirty="0">
                <a:latin typeface="Georgia" panose="02040502050405020303" pitchFamily="18" charset="0"/>
              </a:rPr>
              <a:t> ), 1, </a:t>
            </a:r>
            <a:r>
              <a:rPr lang="en-US" altLang="zh-CN" sz="1786" dirty="0" err="1">
                <a:latin typeface="Georgia" panose="02040502050405020303" pitchFamily="18" charset="0"/>
              </a:rPr>
              <a:t>cfPtr</a:t>
            </a:r>
            <a:r>
              <a:rPr lang="en-US" altLang="zh-CN" sz="1786" dirty="0">
                <a:latin typeface="Georgia" panose="02040502050405020303" pitchFamily="18" charset="0"/>
              </a:rPr>
              <a:t>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zh-CN" sz="1786" dirty="0" err="1">
                <a:latin typeface="Georgia" panose="02040502050405020303" pitchFamily="18" charset="0"/>
              </a:rPr>
              <a:t>fclose</a:t>
            </a:r>
            <a:r>
              <a:rPr lang="en-US" altLang="zh-CN" sz="1786" dirty="0">
                <a:latin typeface="Georgia" panose="02040502050405020303" pitchFamily="18" charset="0"/>
              </a:rPr>
              <a:t>( </a:t>
            </a:r>
            <a:r>
              <a:rPr lang="en-US" altLang="zh-CN" sz="1786" dirty="0" err="1">
                <a:latin typeface="Georgia" panose="02040502050405020303" pitchFamily="18" charset="0"/>
              </a:rPr>
              <a:t>cfPtr</a:t>
            </a:r>
            <a:r>
              <a:rPr lang="en-US" altLang="zh-CN" sz="1786" dirty="0">
                <a:latin typeface="Georgia" panose="02040502050405020303" pitchFamily="18" charset="0"/>
              </a:rPr>
              <a:t>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	}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	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graphicFrame>
        <p:nvGraphicFramePr>
          <p:cNvPr id="6349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588953" y="2533027"/>
          <a:ext cx="1555047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包" r:id="rId4" imgW="1222408" imgH="462013" progId="Package">
                  <p:embed/>
                </p:oleObj>
              </mc:Choice>
              <mc:Fallback>
                <p:oleObj name="包" r:id="rId4" imgW="1222408" imgH="462013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953" y="2533027"/>
                        <a:ext cx="1555047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3993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3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073659-346D-48B7-91D6-511FEA53C2AC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56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451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730954"/>
            <a:ext cx="8540609" cy="696531"/>
          </a:xfrm>
        </p:spPr>
        <p:txBody>
          <a:bodyPr/>
          <a:lstStyle/>
          <a:p>
            <a:r>
              <a:rPr lang="en-US" altLang="en-US" smtClean="0"/>
              <a:t>Unformatted </a:t>
            </a:r>
            <a:r>
              <a:rPr lang="en-US" altLang="zh-CN" smtClean="0"/>
              <a:t>File </a:t>
            </a:r>
            <a:r>
              <a:rPr lang="en-US" altLang="en-US" smtClean="0"/>
              <a:t>I/O </a:t>
            </a:r>
            <a:r>
              <a:rPr lang="en-US" altLang="zh-CN" smtClean="0"/>
              <a:t>F</a:t>
            </a:r>
            <a:r>
              <a:rPr lang="en-US" altLang="en-US" smtClean="0"/>
              <a:t>unctions</a:t>
            </a:r>
            <a:endParaRPr lang="zh-CN" altLang="en-US" smtClean="0"/>
          </a:p>
        </p:txBody>
      </p:sp>
      <p:sp>
        <p:nvSpPr>
          <p:cNvPr id="482309" name="Rectangle 5"/>
          <p:cNvSpPr>
            <a:spLocks noRot="1" noChangeArrowheads="1"/>
          </p:cNvSpPr>
          <p:nvPr/>
        </p:nvSpPr>
        <p:spPr bwMode="auto">
          <a:xfrm>
            <a:off x="305746" y="1729180"/>
            <a:ext cx="8540609" cy="190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806" i="1">
                <a:solidFill>
                  <a:schemeClr val="tx1"/>
                </a:solidFill>
              </a:rPr>
              <a:t>fwrite</a:t>
            </a:r>
            <a:r>
              <a:rPr lang="en-US" altLang="zh-CN" sz="2806"/>
              <a:t> - Transfer bytes from a location in memory to a file</a:t>
            </a:r>
          </a:p>
          <a:p>
            <a:r>
              <a:rPr lang="en-US" altLang="zh-CN" sz="2806" i="1">
                <a:solidFill>
                  <a:schemeClr val="tx1"/>
                </a:solidFill>
              </a:rPr>
              <a:t>fread</a:t>
            </a:r>
            <a:r>
              <a:rPr lang="en-US" altLang="zh-CN" sz="2806"/>
              <a:t> - Transfer bytes from a file to a location in memory</a:t>
            </a:r>
          </a:p>
        </p:txBody>
      </p:sp>
    </p:spTree>
    <p:extLst>
      <p:ext uri="{BB962C8B-B14F-4D97-AF65-F5344CB8AC3E}">
        <p14:creationId xmlns:p14="http://schemas.microsoft.com/office/powerpoint/2010/main" val="2325461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2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AA7AF6-5C0F-4D0D-982D-44933B3918CB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57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55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730954"/>
            <a:ext cx="8540609" cy="696531"/>
          </a:xfrm>
        </p:spPr>
        <p:txBody>
          <a:bodyPr/>
          <a:lstStyle/>
          <a:p>
            <a:r>
              <a:rPr lang="en-US" altLang="en-US" smtClean="0"/>
              <a:t>Unformatted </a:t>
            </a:r>
            <a:r>
              <a:rPr lang="en-US" altLang="zh-CN" smtClean="0"/>
              <a:t>File </a:t>
            </a:r>
            <a:r>
              <a:rPr lang="en-US" altLang="en-US" smtClean="0"/>
              <a:t>I/O </a:t>
            </a:r>
            <a:r>
              <a:rPr lang="en-US" altLang="zh-CN" smtClean="0"/>
              <a:t>F</a:t>
            </a:r>
            <a:r>
              <a:rPr lang="en-US" altLang="en-US" smtClean="0"/>
              <a:t>unctions</a:t>
            </a:r>
            <a:endParaRPr lang="zh-CN" altLang="en-US" smtClean="0"/>
          </a:p>
        </p:txBody>
      </p:sp>
      <p:sp>
        <p:nvSpPr>
          <p:cNvPr id="483331" name="Rectangle 3"/>
          <p:cNvSpPr>
            <a:spLocks noRot="1" noChangeArrowheads="1"/>
          </p:cNvSpPr>
          <p:nvPr/>
        </p:nvSpPr>
        <p:spPr bwMode="auto">
          <a:xfrm>
            <a:off x="305746" y="1729180"/>
            <a:ext cx="8540609" cy="406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582613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8953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806"/>
              <a:t>fwrite( &amp;number, sizeof( int ), 1, myPtr ); </a:t>
            </a:r>
          </a:p>
          <a:p>
            <a:pPr lvl="1"/>
            <a:r>
              <a:rPr lang="en-US" altLang="zh-CN" sz="2806" i="1">
                <a:solidFill>
                  <a:schemeClr val="tx1"/>
                </a:solidFill>
              </a:rPr>
              <a:t>&amp;number</a:t>
            </a:r>
            <a:r>
              <a:rPr lang="en-US" altLang="zh-CN" sz="2806"/>
              <a:t> - Location to transfer bytes from</a:t>
            </a:r>
          </a:p>
          <a:p>
            <a:pPr lvl="1"/>
            <a:r>
              <a:rPr lang="en-US" altLang="zh-CN" sz="2806" i="1">
                <a:solidFill>
                  <a:schemeClr val="tx1"/>
                </a:solidFill>
              </a:rPr>
              <a:t>s	izeof( int )</a:t>
            </a:r>
            <a:r>
              <a:rPr lang="en-US" altLang="zh-CN" sz="2806"/>
              <a:t> - Number of bytes to transfer</a:t>
            </a:r>
          </a:p>
          <a:p>
            <a:pPr lvl="1"/>
            <a:r>
              <a:rPr lang="en-US" altLang="zh-CN" sz="2806" i="1">
                <a:solidFill>
                  <a:schemeClr val="tx1"/>
                </a:solidFill>
              </a:rPr>
              <a:t>1</a:t>
            </a:r>
            <a:r>
              <a:rPr lang="en-US" altLang="zh-CN" sz="2806"/>
              <a:t> - For arrays, number of elements to transfer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6"/>
              <a:t>In this case, "one element" of an array is being transferred</a:t>
            </a:r>
          </a:p>
          <a:p>
            <a:pPr lvl="1"/>
            <a:r>
              <a:rPr lang="en-US" altLang="zh-CN" sz="2806" i="1">
                <a:solidFill>
                  <a:schemeClr val="tx1"/>
                </a:solidFill>
              </a:rPr>
              <a:t>myPtr</a:t>
            </a:r>
            <a:r>
              <a:rPr lang="en-US" altLang="zh-CN" sz="2806"/>
              <a:t> - File to transfer to or from</a:t>
            </a:r>
          </a:p>
          <a:p>
            <a:pPr lvl="1"/>
            <a:r>
              <a:rPr lang="en-US" altLang="zh-CN" sz="2806" i="1">
                <a:solidFill>
                  <a:schemeClr val="tx1"/>
                </a:solidFill>
              </a:rPr>
              <a:t>fread </a:t>
            </a:r>
            <a:r>
              <a:rPr lang="en-US" altLang="zh-CN" sz="2806"/>
              <a:t>similar </a:t>
            </a:r>
          </a:p>
        </p:txBody>
      </p:sp>
    </p:spTree>
    <p:extLst>
      <p:ext uri="{BB962C8B-B14F-4D97-AF65-F5344CB8AC3E}">
        <p14:creationId xmlns:p14="http://schemas.microsoft.com/office/powerpoint/2010/main" val="1547070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7AB4A4-8445-4998-80FE-529BEE6FDB5B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58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65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730954"/>
            <a:ext cx="8540609" cy="696531"/>
          </a:xfrm>
        </p:spPr>
        <p:txBody>
          <a:bodyPr/>
          <a:lstStyle/>
          <a:p>
            <a:r>
              <a:rPr lang="en-US" altLang="en-US" smtClean="0"/>
              <a:t>Unformatted </a:t>
            </a:r>
            <a:r>
              <a:rPr lang="en-US" altLang="zh-CN" smtClean="0"/>
              <a:t>File </a:t>
            </a:r>
            <a:r>
              <a:rPr lang="en-US" altLang="en-US" smtClean="0"/>
              <a:t>I/O </a:t>
            </a:r>
            <a:r>
              <a:rPr lang="en-US" altLang="zh-CN" smtClean="0"/>
              <a:t>F</a:t>
            </a:r>
            <a:r>
              <a:rPr lang="en-US" altLang="en-US" smtClean="0"/>
              <a:t>unctions</a:t>
            </a:r>
            <a:endParaRPr lang="zh-CN" altLang="en-US" smtClean="0"/>
          </a:p>
        </p:txBody>
      </p:sp>
      <p:sp>
        <p:nvSpPr>
          <p:cNvPr id="484355" name="Rectangle 3"/>
          <p:cNvSpPr>
            <a:spLocks noRot="1" noChangeArrowheads="1"/>
          </p:cNvSpPr>
          <p:nvPr/>
        </p:nvSpPr>
        <p:spPr bwMode="auto">
          <a:xfrm>
            <a:off x="305746" y="1729180"/>
            <a:ext cx="8540609" cy="449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582613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806"/>
              <a:t>fwrite( &amp;myObject, sizeof (struct myStruct), 1, myPtr );</a:t>
            </a:r>
          </a:p>
          <a:p>
            <a:pPr lvl="1"/>
            <a:r>
              <a:rPr lang="en-US" altLang="zh-CN" sz="2806"/>
              <a:t>To write a data block with designated size to a file</a:t>
            </a:r>
          </a:p>
          <a:p>
            <a:pPr lvl="1"/>
            <a:r>
              <a:rPr lang="en-US" altLang="zh-CN" sz="2806"/>
              <a:t>sizeof - Returns size in bytes of object in parentheses</a:t>
            </a:r>
          </a:p>
          <a:p>
            <a:r>
              <a:rPr lang="en-US" altLang="zh-CN" sz="2806"/>
              <a:t>To write several array elements</a:t>
            </a:r>
          </a:p>
          <a:p>
            <a:pPr lvl="1"/>
            <a:r>
              <a:rPr lang="en-US" altLang="zh-CN" sz="2806"/>
              <a:t>Pointer to array as first argument</a:t>
            </a:r>
          </a:p>
          <a:p>
            <a:pPr lvl="1"/>
            <a:r>
              <a:rPr lang="en-US" altLang="zh-CN" sz="2806"/>
              <a:t>Number of elements to write as third argument</a:t>
            </a:r>
          </a:p>
          <a:p>
            <a:pPr lvl="1"/>
            <a:endParaRPr lang="en-US" altLang="zh-CN" sz="2806"/>
          </a:p>
        </p:txBody>
      </p:sp>
    </p:spTree>
    <p:extLst>
      <p:ext uri="{BB962C8B-B14F-4D97-AF65-F5344CB8AC3E}">
        <p14:creationId xmlns:p14="http://schemas.microsoft.com/office/powerpoint/2010/main" val="3247019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1F6BE1-3BA3-46E0-B648-69BDDD27D851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59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75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429259"/>
            <a:ext cx="8540609" cy="1299922"/>
          </a:xfrm>
        </p:spPr>
        <p:txBody>
          <a:bodyPr/>
          <a:lstStyle/>
          <a:p>
            <a:r>
              <a:rPr lang="en-US" altLang="en-US" smtClean="0"/>
              <a:t>Writing Data Randomly to a Random Access File</a:t>
            </a:r>
            <a:endParaRPr lang="zh-CN" altLang="en-US" smtClean="0"/>
          </a:p>
        </p:txBody>
      </p:sp>
      <p:sp>
        <p:nvSpPr>
          <p:cNvPr id="485380" name="Text Box 4" descr="90%"/>
          <p:cNvSpPr txBox="1">
            <a:spLocks noChangeArrowheads="1"/>
          </p:cNvSpPr>
          <p:nvPr/>
        </p:nvSpPr>
        <p:spPr bwMode="auto">
          <a:xfrm>
            <a:off x="137687" y="192358"/>
            <a:ext cx="8704619" cy="6550898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……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int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 main()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{ 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FILE *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cfPtr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struct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clientData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 client = { 0, "", "", 0.0 };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if ( (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cfPtr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 =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fopen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( "credit.dat", "r+" ) ) == NULL )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( "File could not be opened.\n" );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else 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{ 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	……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	while (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client.acctNum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 != 0 ) 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	{ 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		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( "Enter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lastname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firstname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, balance\n? " );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		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fscanf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(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stdin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, "%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s%s%lf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",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client.lastName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, \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			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client.firstName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, &amp;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client.balance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 );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		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fseek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(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cfPtr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, (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client.acctNum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 - 1 ) *  \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			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sizeof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(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struct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clientData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 ), SEEK_SET );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		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fwrite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( &amp;client,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sizeof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(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struct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clientData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 ), 1,  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cfPtr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 );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		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( "Enter account number\n? " );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		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scanf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( "%d", &amp;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client.acctNum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 );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	}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fclose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( </a:t>
            </a:r>
            <a:r>
              <a:rPr lang="en-US" altLang="zh-CN" sz="1531" dirty="0" err="1">
                <a:solidFill>
                  <a:srgbClr val="000000"/>
                </a:solidFill>
                <a:latin typeface="Georgia" panose="02040502050405020303" pitchFamily="18" charset="0"/>
              </a:rPr>
              <a:t>cfPtr</a:t>
            </a: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 );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} 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	return 0;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531" dirty="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graphicFrame>
        <p:nvGraphicFramePr>
          <p:cNvPr id="6758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588953" y="1729181"/>
          <a:ext cx="1555047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包" r:id="rId4" imgW="1222408" imgH="462013" progId="Package">
                  <p:embed/>
                </p:oleObj>
              </mc:Choice>
              <mc:Fallback>
                <p:oleObj name="包" r:id="rId4" imgW="1222408" imgH="462013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953" y="1729181"/>
                        <a:ext cx="1555047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880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5FD074-5FC5-4DA0-B66A-554304897814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921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Overview of C++</a:t>
            </a:r>
          </a:p>
        </p:txBody>
      </p:sp>
      <p:sp>
        <p:nvSpPr>
          <p:cNvPr id="922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514552"/>
            <a:ext cx="8587179" cy="137484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The most important thing</a:t>
            </a:r>
            <a:r>
              <a:rPr lang="en-US" altLang="zh-CN" smtClean="0"/>
              <a:t> to do when learning C++ is to </a:t>
            </a:r>
            <a:r>
              <a:rPr lang="en-US" altLang="zh-CN" i="1" smtClean="0">
                <a:solidFill>
                  <a:srgbClr val="0000FF"/>
                </a:solidFill>
              </a:rPr>
              <a:t>focus on concepts</a:t>
            </a:r>
            <a:r>
              <a:rPr lang="en-US" altLang="zh-CN" smtClean="0"/>
              <a:t> and not get lost in </a:t>
            </a:r>
            <a:r>
              <a:rPr lang="en-US" altLang="zh-CN" i="1" smtClean="0">
                <a:solidFill>
                  <a:schemeClr val="tx1"/>
                </a:solidFill>
              </a:rPr>
              <a:t>language-technical details</a:t>
            </a:r>
            <a:r>
              <a:rPr lang="en-US" altLang="zh-CN" smtClean="0"/>
              <a:t>.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3422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4C8F65-84BD-4C16-81C1-AAF6777193A3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60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86405" name="Rectangle 5"/>
          <p:cNvSpPr>
            <a:spLocks noRot="1" noChangeArrowheads="1"/>
          </p:cNvSpPr>
          <p:nvPr/>
        </p:nvSpPr>
        <p:spPr bwMode="auto">
          <a:xfrm>
            <a:off x="305746" y="1729180"/>
            <a:ext cx="8540609" cy="501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582613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8953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806" dirty="0" err="1"/>
              <a:t>int</a:t>
            </a:r>
            <a:r>
              <a:rPr lang="en-US" altLang="zh-CN" sz="2806" dirty="0"/>
              <a:t> </a:t>
            </a:r>
            <a:r>
              <a:rPr lang="en-US" altLang="zh-CN" sz="2806" dirty="0" err="1"/>
              <a:t>fseek</a:t>
            </a:r>
            <a:r>
              <a:rPr lang="en-US" altLang="zh-CN" sz="2806" dirty="0"/>
              <a:t>( FILE *stream, long </a:t>
            </a:r>
            <a:r>
              <a:rPr lang="en-US" altLang="zh-CN" sz="2806" dirty="0" err="1"/>
              <a:t>int</a:t>
            </a:r>
            <a:r>
              <a:rPr lang="en-US" altLang="zh-CN" sz="2806" dirty="0"/>
              <a:t> offset, </a:t>
            </a:r>
            <a:r>
              <a:rPr lang="en-US" altLang="zh-CN" sz="2806" dirty="0" err="1"/>
              <a:t>int</a:t>
            </a:r>
            <a:r>
              <a:rPr lang="en-US" altLang="zh-CN" sz="2806" dirty="0"/>
              <a:t> whence);</a:t>
            </a:r>
          </a:p>
          <a:p>
            <a:pPr lvl="1"/>
            <a:r>
              <a:rPr lang="en-US" altLang="zh-CN" sz="2806" dirty="0"/>
              <a:t>Sets file position pointer to a </a:t>
            </a:r>
            <a:r>
              <a:rPr lang="en-US" altLang="zh-CN" sz="2806" i="1" dirty="0">
                <a:solidFill>
                  <a:schemeClr val="tx1"/>
                </a:solidFill>
              </a:rPr>
              <a:t>specific position</a:t>
            </a:r>
          </a:p>
          <a:p>
            <a:pPr lvl="1"/>
            <a:r>
              <a:rPr lang="en-US" altLang="zh-CN" sz="2806" i="1" dirty="0">
                <a:solidFill>
                  <a:schemeClr val="tx1"/>
                </a:solidFill>
              </a:rPr>
              <a:t>stream</a:t>
            </a:r>
            <a:r>
              <a:rPr lang="en-US" altLang="zh-CN" sz="2806" dirty="0"/>
              <a:t> - pointer to file</a:t>
            </a:r>
          </a:p>
          <a:p>
            <a:pPr lvl="1"/>
            <a:r>
              <a:rPr lang="en-US" altLang="zh-CN" sz="2806" i="1" dirty="0">
                <a:solidFill>
                  <a:schemeClr val="tx1"/>
                </a:solidFill>
              </a:rPr>
              <a:t>offset</a:t>
            </a:r>
            <a:r>
              <a:rPr lang="en-US" altLang="zh-CN" sz="2806" dirty="0"/>
              <a:t> - file position pointer (0 is first location)</a:t>
            </a:r>
          </a:p>
          <a:p>
            <a:pPr lvl="1"/>
            <a:r>
              <a:rPr lang="en-US" altLang="zh-CN" sz="2806" i="1" dirty="0">
                <a:solidFill>
                  <a:schemeClr val="tx1"/>
                </a:solidFill>
              </a:rPr>
              <a:t>whence</a:t>
            </a:r>
            <a:r>
              <a:rPr lang="en-US" altLang="zh-CN" sz="2806" dirty="0"/>
              <a:t> - specifies where in file we are reading from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6" i="1" dirty="0">
                <a:solidFill>
                  <a:schemeClr val="tx1"/>
                </a:solidFill>
              </a:rPr>
              <a:t>SEEK_SET</a:t>
            </a:r>
            <a:r>
              <a:rPr lang="en-US" altLang="zh-CN" sz="2806" dirty="0"/>
              <a:t> - seek starts at beginning of file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6" i="1" dirty="0">
                <a:solidFill>
                  <a:schemeClr val="tx1"/>
                </a:solidFill>
              </a:rPr>
              <a:t>SEEK_CUR</a:t>
            </a:r>
            <a:r>
              <a:rPr lang="en-US" altLang="zh-CN" sz="2806" dirty="0"/>
              <a:t> - seek starts at current location in file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6" i="1" dirty="0">
                <a:solidFill>
                  <a:schemeClr val="tx1"/>
                </a:solidFill>
              </a:rPr>
              <a:t>SEEK_END</a:t>
            </a:r>
            <a:r>
              <a:rPr lang="en-US" altLang="zh-CN" sz="2806" dirty="0"/>
              <a:t> - seek starts at end of file</a:t>
            </a:r>
          </a:p>
        </p:txBody>
      </p:sp>
      <p:sp>
        <p:nvSpPr>
          <p:cNvPr id="686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429259"/>
            <a:ext cx="8540609" cy="1299922"/>
          </a:xfrm>
        </p:spPr>
        <p:txBody>
          <a:bodyPr/>
          <a:lstStyle/>
          <a:p>
            <a:r>
              <a:rPr lang="en-US" altLang="en-US" smtClean="0"/>
              <a:t>Writing Data Randomly to a Random Access File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89171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6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6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6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6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C00F0F-2984-402A-9F9B-ADFEC94D3B9E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61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96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429259"/>
            <a:ext cx="8540609" cy="1299922"/>
          </a:xfrm>
        </p:spPr>
        <p:txBody>
          <a:bodyPr/>
          <a:lstStyle/>
          <a:p>
            <a:r>
              <a:rPr lang="en-US" altLang="en-US" smtClean="0"/>
              <a:t>Reading Data Sequentially from a Random Access File</a:t>
            </a:r>
            <a:endParaRPr lang="zh-CN" altLang="en-US" smtClean="0"/>
          </a:p>
        </p:txBody>
      </p:sp>
      <p:sp>
        <p:nvSpPr>
          <p:cNvPr id="487427" name="Text Box 3" descr="90%"/>
          <p:cNvSpPr txBox="1">
            <a:spLocks noChangeArrowheads="1"/>
          </p:cNvSpPr>
          <p:nvPr/>
        </p:nvSpPr>
        <p:spPr bwMode="auto">
          <a:xfrm>
            <a:off x="210781" y="92531"/>
            <a:ext cx="8704619" cy="6689269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……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int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 main()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{ 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FILE *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cfPtr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struct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clientData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 client;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if ( ( 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cfPtr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 = 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fopen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( "credit.dat", "r" ) ) == NULL )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( "File could not be opened.\n" );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else 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{ 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( "%-6s%-16s%-11s%10s\n",  \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		"Acct", "Last Name",  "First Name", "Balance" );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	while ( !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feof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( 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cfPtr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 ) ) 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	{ 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		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fread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( &amp;client, 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sizeof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( 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struct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clientData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 ), 1, 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cfPtr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 );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		if ( 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client.acctNum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 != 0 )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			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printf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( "%-6d%-16s%-11s%10.2f\n",  \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			                   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client.acctNum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client.lastName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, \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			                   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client.firstName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client.balance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 );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	}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fclose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( </a:t>
            </a:r>
            <a:r>
              <a:rPr lang="en-US" altLang="zh-CN" sz="1700" dirty="0" err="1">
                <a:solidFill>
                  <a:srgbClr val="000000"/>
                </a:solidFill>
                <a:latin typeface="Georgia" panose="02040502050405020303" pitchFamily="18" charset="0"/>
              </a:rPr>
              <a:t>cfPtr</a:t>
            </a: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 );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	}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   	return 0;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000000"/>
                </a:solidFill>
                <a:latin typeface="Georgia" panose="02040502050405020303" pitchFamily="18" charset="0"/>
              </a:rPr>
              <a:t>}</a:t>
            </a:r>
          </a:p>
        </p:txBody>
      </p:sp>
      <p:graphicFrame>
        <p:nvGraphicFramePr>
          <p:cNvPr id="6963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673995" y="1866867"/>
          <a:ext cx="1470005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包" r:id="rId4" imgW="1155032" imgH="462013" progId="Package">
                  <p:embed/>
                </p:oleObj>
              </mc:Choice>
              <mc:Fallback>
                <p:oleObj name="包" r:id="rId4" imgW="1155032" imgH="462013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3995" y="1866867"/>
                        <a:ext cx="1470005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9078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504E96-482D-4716-AEB5-D17FE63C53C9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62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88450" name="Rectangle 2"/>
          <p:cNvSpPr>
            <a:spLocks noRot="1" noChangeArrowheads="1"/>
          </p:cNvSpPr>
          <p:nvPr/>
        </p:nvSpPr>
        <p:spPr bwMode="auto">
          <a:xfrm>
            <a:off x="305746" y="2077446"/>
            <a:ext cx="8540609" cy="354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marL="268288" indent="-268288"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582613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8953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806" dirty="0" err="1"/>
              <a:t>fread</a:t>
            </a:r>
            <a:r>
              <a:rPr lang="en-US" altLang="zh-CN" sz="2806" dirty="0"/>
              <a:t>( &amp;client, </a:t>
            </a:r>
            <a:r>
              <a:rPr lang="en-US" altLang="zh-CN" sz="2806" dirty="0" err="1"/>
              <a:t>sizeof</a:t>
            </a:r>
            <a:r>
              <a:rPr lang="en-US" altLang="zh-CN" sz="2806" dirty="0"/>
              <a:t> (</a:t>
            </a:r>
            <a:r>
              <a:rPr lang="en-US" altLang="zh-CN" sz="2806" dirty="0" err="1"/>
              <a:t>struct</a:t>
            </a:r>
            <a:r>
              <a:rPr lang="en-US" altLang="zh-CN" sz="2806" dirty="0"/>
              <a:t> </a:t>
            </a:r>
            <a:r>
              <a:rPr lang="en-US" altLang="zh-CN" sz="2806" dirty="0" err="1"/>
              <a:t>clientData</a:t>
            </a:r>
            <a:r>
              <a:rPr lang="en-US" altLang="zh-CN" sz="2806" dirty="0"/>
              <a:t>), 1, </a:t>
            </a:r>
            <a:r>
              <a:rPr lang="en-US" altLang="zh-CN" sz="2806" dirty="0" err="1"/>
              <a:t>myPtr</a:t>
            </a:r>
            <a:r>
              <a:rPr lang="en-US" altLang="zh-CN" sz="2806" dirty="0"/>
              <a:t> );</a:t>
            </a:r>
          </a:p>
          <a:p>
            <a:pPr lvl="1"/>
            <a:r>
              <a:rPr lang="en-US" altLang="zh-CN" sz="2806" dirty="0"/>
              <a:t>Reads a specified number of bytes from a file into memory</a:t>
            </a:r>
          </a:p>
          <a:p>
            <a:pPr lvl="1"/>
            <a:r>
              <a:rPr lang="en-US" altLang="zh-CN" sz="2806" dirty="0"/>
              <a:t>Can read several fixed-size array elements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6" dirty="0"/>
              <a:t>Provide pointer to array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6" dirty="0"/>
              <a:t>Indicate number of elements to read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6" dirty="0"/>
              <a:t>Number specified in third argument</a:t>
            </a:r>
          </a:p>
        </p:txBody>
      </p:sp>
      <p:sp>
        <p:nvSpPr>
          <p:cNvPr id="7066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01697" y="429259"/>
            <a:ext cx="8540609" cy="1299922"/>
          </a:xfrm>
        </p:spPr>
        <p:txBody>
          <a:bodyPr/>
          <a:lstStyle/>
          <a:p>
            <a:r>
              <a:rPr lang="en-US" altLang="en-US" smtClean="0"/>
              <a:t>Reading Data Sequentially from a Random Access File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4693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E02761-225D-4324-BDE8-C5974DD1DEC0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716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81119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Agenda</a:t>
            </a:r>
            <a:endParaRPr lang="zh-CN" altLang="en-US" smtClean="0"/>
          </a:p>
        </p:txBody>
      </p:sp>
      <p:sp>
        <p:nvSpPr>
          <p:cNvPr id="7168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74385" y="1316121"/>
            <a:ext cx="7439118" cy="5130845"/>
          </a:xfrm>
        </p:spPr>
        <p:txBody>
          <a:bodyPr/>
          <a:lstStyle/>
          <a:p>
            <a:pPr eaLnBrk="1" hangingPunct="1"/>
            <a:r>
              <a:rPr lang="en-US" altLang="zh-CN" sz="2500" dirty="0" smtClean="0"/>
              <a:t>Overview of C++</a:t>
            </a:r>
          </a:p>
          <a:p>
            <a:pPr eaLnBrk="1" hangingPunct="1"/>
            <a:r>
              <a:rPr lang="en-US" altLang="zh-CN" sz="2500" dirty="0" smtClean="0"/>
              <a:t>History Notes of C++</a:t>
            </a:r>
          </a:p>
          <a:p>
            <a:pPr eaLnBrk="1" hangingPunct="1"/>
            <a:r>
              <a:rPr lang="en-US" altLang="zh-CN" sz="2500" dirty="0" smtClean="0">
                <a:solidFill>
                  <a:schemeClr val="tx1"/>
                </a:solidFill>
              </a:rPr>
              <a:t>C++’ Extensions in Procedural Programming</a:t>
            </a:r>
            <a:endParaRPr lang="en-US" altLang="zh-CN" sz="2500" dirty="0" smtClean="0"/>
          </a:p>
          <a:p>
            <a:pPr lvl="1" eaLnBrk="1" hangingPunct="1"/>
            <a:r>
              <a:rPr lang="en-US" altLang="zh-CN" sz="2500" dirty="0" smtClean="0"/>
              <a:t>Line Comment </a:t>
            </a:r>
          </a:p>
          <a:p>
            <a:pPr lvl="1" eaLnBrk="1" hangingPunct="1"/>
            <a:r>
              <a:rPr lang="en-US" altLang="zh-CN" sz="2500" dirty="0" smtClean="0"/>
              <a:t>Namespaces</a:t>
            </a:r>
          </a:p>
          <a:p>
            <a:pPr lvl="1" eaLnBrk="1" hangingPunct="1"/>
            <a:r>
              <a:rPr lang="en-US" altLang="zh-CN" sz="2500" dirty="0" smtClean="0"/>
              <a:t>C++ I/O Basics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tx1"/>
                </a:solidFill>
              </a:rPr>
              <a:t>Some C++ Features on Types and Variables</a:t>
            </a:r>
          </a:p>
          <a:p>
            <a:pPr lvl="1" eaLnBrk="1" hangingPunct="1"/>
            <a:r>
              <a:rPr lang="en-US" altLang="zh-CN" sz="2500" dirty="0" smtClean="0"/>
              <a:t>Extensions on C++ Functions</a:t>
            </a:r>
          </a:p>
          <a:p>
            <a:pPr lvl="1" eaLnBrk="1" hangingPunct="1"/>
            <a:r>
              <a:rPr lang="en-US" altLang="zh-CN" sz="2500" dirty="0" smtClean="0"/>
              <a:t>The new And delete Operator</a:t>
            </a:r>
          </a:p>
          <a:p>
            <a:pPr lvl="1" eaLnBrk="1" hangingPunct="1"/>
            <a:r>
              <a:rPr lang="en-US" altLang="zh-CN" sz="2500" dirty="0" smtClean="0"/>
              <a:t>Exception Handling </a:t>
            </a:r>
            <a:endParaRPr lang="zh-CN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04357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81838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E3EEA34E-987C-451B-80C8-E40D3A2D14DF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763588" y="263525"/>
            <a:ext cx="77724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200"/>
              <a:t>C++  Data Types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 flipH="1">
            <a:off x="2382838" y="1379538"/>
            <a:ext cx="1046162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4857750" y="1303338"/>
            <a:ext cx="1220788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6134100" y="1322388"/>
            <a:ext cx="1303338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6811963" y="2239963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/>
              <a:t>structured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5670550" y="3276600"/>
            <a:ext cx="3465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dirty="0"/>
              <a:t>array  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  union   class</a:t>
            </a:r>
          </a:p>
        </p:txBody>
      </p:sp>
      <p:grpSp>
        <p:nvGrpSpPr>
          <p:cNvPr id="60424" name="Group 8"/>
          <p:cNvGrpSpPr>
            <a:grpSpLocks/>
          </p:cNvGrpSpPr>
          <p:nvPr/>
        </p:nvGrpSpPr>
        <p:grpSpPr bwMode="auto">
          <a:xfrm>
            <a:off x="6332538" y="2655888"/>
            <a:ext cx="2362200" cy="704850"/>
            <a:chOff x="3917" y="1980"/>
            <a:chExt cx="1488" cy="444"/>
          </a:xfrm>
        </p:grpSpPr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4973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>
              <a:off x="4829" y="1980"/>
              <a:ext cx="96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 flipH="1">
              <a:off x="4409" y="1980"/>
              <a:ext cx="228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8" name="Line 12"/>
            <p:cNvSpPr>
              <a:spLocks noChangeShapeType="1"/>
            </p:cNvSpPr>
            <p:nvPr/>
          </p:nvSpPr>
          <p:spPr bwMode="auto">
            <a:xfrm flipH="1">
              <a:off x="3917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429" name="Group 13"/>
          <p:cNvGrpSpPr>
            <a:grpSpLocks/>
          </p:cNvGrpSpPr>
          <p:nvPr/>
        </p:nvGrpSpPr>
        <p:grpSpPr bwMode="auto">
          <a:xfrm>
            <a:off x="5319713" y="4906963"/>
            <a:ext cx="2466975" cy="1281112"/>
            <a:chOff x="3351" y="3398"/>
            <a:chExt cx="1554" cy="807"/>
          </a:xfrm>
        </p:grpSpPr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3591" y="3398"/>
              <a:ext cx="9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sz="2400">
                  <a:solidFill>
                    <a:srgbClr val="FFCC00"/>
                  </a:solidFill>
                </a:rPr>
                <a:t> </a:t>
              </a:r>
              <a:r>
                <a:rPr lang="en-US" altLang="zh-CN" sz="2400"/>
                <a:t>address</a:t>
              </a:r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2" name="Line 16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3351" y="3955"/>
              <a:ext cx="15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dirty="0"/>
                <a:t>pointer    reference</a:t>
              </a:r>
            </a:p>
          </p:txBody>
        </p:sp>
      </p:grp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1738313" y="2239963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/>
              <a:t>simple</a:t>
            </a:r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 flipH="1">
            <a:off x="1220788" y="2636838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2592388" y="2636838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671513" y="3276600"/>
            <a:ext cx="2686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rgbClr val="A50021"/>
                </a:solidFill>
              </a:rPr>
              <a:t> </a:t>
            </a:r>
            <a:r>
              <a:rPr lang="en-US" altLang="zh-CN" sz="2000"/>
              <a:t>integral            enum</a:t>
            </a: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130175" y="4191000"/>
            <a:ext cx="33999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dirty="0"/>
              <a:t>char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/>
              <a:t>short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long  </a:t>
            </a:r>
            <a:r>
              <a:rPr lang="en-US" altLang="zh-CN" sz="2000" dirty="0" err="1"/>
              <a:t>bool</a:t>
            </a:r>
            <a:endParaRPr lang="en-US" altLang="zh-CN" sz="2000" dirty="0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 flipH="1">
            <a:off x="611188" y="3627438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 flipH="1">
            <a:off x="1068388" y="3627438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1373188" y="362743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1601788" y="3627438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443" name="Group 27"/>
          <p:cNvGrpSpPr>
            <a:grpSpLocks/>
          </p:cNvGrpSpPr>
          <p:nvPr/>
        </p:nvGrpSpPr>
        <p:grpSpPr bwMode="auto">
          <a:xfrm>
            <a:off x="2405063" y="3276600"/>
            <a:ext cx="3341687" cy="2168525"/>
            <a:chOff x="1467" y="2371"/>
            <a:chExt cx="2105" cy="1366"/>
          </a:xfrm>
        </p:grpSpPr>
        <p:sp>
          <p:nvSpPr>
            <p:cNvPr id="60444" name="Rectangle 28"/>
            <p:cNvSpPr>
              <a:spLocks noChangeArrowheads="1"/>
            </p:cNvSpPr>
            <p:nvPr/>
          </p:nvSpPr>
          <p:spPr bwMode="auto">
            <a:xfrm>
              <a:off x="2343" y="2371"/>
              <a:ext cx="6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/>
                <a:t>floating</a:t>
              </a:r>
            </a:p>
          </p:txBody>
        </p:sp>
        <p:sp>
          <p:nvSpPr>
            <p:cNvPr id="60445" name="Rectangle 29"/>
            <p:cNvSpPr>
              <a:spLocks noChangeArrowheads="1"/>
            </p:cNvSpPr>
            <p:nvPr/>
          </p:nvSpPr>
          <p:spPr bwMode="auto">
            <a:xfrm>
              <a:off x="1467" y="3487"/>
              <a:ext cx="21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/>
                <a:t>float  double   long double</a:t>
              </a:r>
            </a:p>
          </p:txBody>
        </p:sp>
        <p:sp>
          <p:nvSpPr>
            <p:cNvPr id="60446" name="Line 30"/>
            <p:cNvSpPr>
              <a:spLocks noChangeShapeType="1"/>
            </p:cNvSpPr>
            <p:nvPr/>
          </p:nvSpPr>
          <p:spPr bwMode="auto">
            <a:xfrm flipH="1">
              <a:off x="1777" y="2592"/>
              <a:ext cx="96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7" name="Line 31"/>
            <p:cNvSpPr>
              <a:spLocks noChangeShapeType="1"/>
            </p:cNvSpPr>
            <p:nvPr/>
          </p:nvSpPr>
          <p:spPr bwMode="auto">
            <a:xfrm>
              <a:off x="2833" y="2592"/>
              <a:ext cx="9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 flipH="1">
              <a:off x="2209" y="2592"/>
              <a:ext cx="57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1754188" y="3627438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2266950" y="2636838"/>
            <a:ext cx="4953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33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77A8FE6-162A-49AF-A218-9E4D5B054741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控制结构（</a:t>
            </a:r>
            <a:r>
              <a:rPr lang="en-US" altLang="zh-CN" smtClean="0"/>
              <a:t>control structures</a:t>
            </a:r>
            <a:r>
              <a:rPr lang="zh-CN" altLang="en-US" smtClean="0"/>
              <a:t>）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 smtClean="0"/>
              <a:t>Selection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en-US" altLang="zh-CN" sz="2400" dirty="0" smtClean="0"/>
              <a:t> if-else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en-US" altLang="zh-CN" sz="2400" dirty="0" smtClean="0"/>
              <a:t>switch-case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 smtClean="0"/>
              <a:t>Loop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en-US" altLang="zh-CN" sz="2400" dirty="0" smtClean="0"/>
              <a:t>While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en-US" altLang="zh-CN" sz="2400" dirty="0" smtClean="0"/>
              <a:t>Do-while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itchFamily="2" charset="2"/>
              <a:buChar char="Ø"/>
            </a:pPr>
            <a:r>
              <a:rPr lang="en-US" altLang="zh-CN" sz="2400" dirty="0" smtClean="0"/>
              <a:t>For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 smtClean="0"/>
              <a:t>break, continue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 smtClean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2244854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FDE5D54-27C6-4567-B5B9-FC43E946B0F3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848600" cy="647700"/>
          </a:xfrm>
        </p:spPr>
        <p:txBody>
          <a:bodyPr/>
          <a:lstStyle/>
          <a:p>
            <a:pPr eaLnBrk="1" hangingPunct="1"/>
            <a:r>
              <a:rPr lang="zh-CN" altLang="en-US" smtClean="0"/>
              <a:t>输入</a:t>
            </a:r>
            <a:r>
              <a:rPr lang="en-US" altLang="zh-CN" smtClean="0"/>
              <a:t>/</a:t>
            </a:r>
            <a:r>
              <a:rPr lang="zh-CN" altLang="en-US" smtClean="0"/>
              <a:t>输出</a:t>
            </a:r>
            <a:r>
              <a:rPr lang="en-US" altLang="zh-CN" smtClean="0"/>
              <a:t>(I/O)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713288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smtClean="0"/>
              <a:t>输入（</a:t>
            </a:r>
            <a:r>
              <a:rPr lang="en-US" altLang="zh-CN" sz="2800" smtClean="0"/>
              <a:t>input</a:t>
            </a:r>
            <a:r>
              <a:rPr lang="zh-CN" altLang="en-US" sz="2800" smtClean="0"/>
              <a:t>）：从外部设备获得一个变量的值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smtClean="0"/>
              <a:t>输出（</a:t>
            </a:r>
            <a:r>
              <a:rPr lang="en-US" altLang="zh-CN" sz="2800" smtClean="0"/>
              <a:t>output</a:t>
            </a:r>
            <a:r>
              <a:rPr lang="zh-CN" altLang="en-US" sz="2800" smtClean="0"/>
              <a:t>）：将程序中的数据送到外部设备</a:t>
            </a:r>
          </a:p>
          <a:p>
            <a:pPr lvl="1" eaLnBrk="1" hangingPunct="1">
              <a:spcBef>
                <a:spcPct val="30000"/>
              </a:spcBef>
            </a:pPr>
            <a:endParaRPr lang="en-US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825" y="3429000"/>
            <a:ext cx="8605838" cy="1295400"/>
            <a:chOff x="2160" y="9084"/>
            <a:chExt cx="7800" cy="1248"/>
          </a:xfrm>
        </p:grpSpPr>
        <p:sp>
          <p:nvSpPr>
            <p:cNvPr id="43014" name="Rectangle 5"/>
            <p:cNvSpPr>
              <a:spLocks noChangeArrowheads="1"/>
            </p:cNvSpPr>
            <p:nvPr/>
          </p:nvSpPr>
          <p:spPr bwMode="auto">
            <a:xfrm>
              <a:off x="2160" y="9396"/>
              <a:ext cx="1860" cy="468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b="1">
                  <a:latin typeface="Courier New" pitchFamily="49" charset="0"/>
                </a:rPr>
                <a:t>文件（存储设备）</a:t>
              </a:r>
              <a:endParaRPr kumimoji="1" lang="zh-CN" altLang="en-US" b="1">
                <a:latin typeface="Tahoma" pitchFamily="34" charset="0"/>
              </a:endParaRPr>
            </a:p>
          </p:txBody>
        </p:sp>
        <p:sp>
          <p:nvSpPr>
            <p:cNvPr id="43015" name="Rectangle 6"/>
            <p:cNvSpPr>
              <a:spLocks noChangeArrowheads="1"/>
            </p:cNvSpPr>
            <p:nvPr/>
          </p:nvSpPr>
          <p:spPr bwMode="auto">
            <a:xfrm>
              <a:off x="5400" y="9627"/>
              <a:ext cx="1320" cy="468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b="1">
                  <a:latin typeface="Courier New" pitchFamily="49" charset="0"/>
                </a:rPr>
                <a:t>内存</a:t>
              </a:r>
              <a:endParaRPr kumimoji="1" lang="zh-CN" altLang="en-US" b="1">
                <a:latin typeface="Tahoma" pitchFamily="34" charset="0"/>
              </a:endParaRPr>
            </a:p>
          </p:txBody>
        </p:sp>
        <p:sp>
          <p:nvSpPr>
            <p:cNvPr id="43016" name="Rectangle 7"/>
            <p:cNvSpPr>
              <a:spLocks noChangeArrowheads="1"/>
            </p:cNvSpPr>
            <p:nvPr/>
          </p:nvSpPr>
          <p:spPr bwMode="auto">
            <a:xfrm>
              <a:off x="4320" y="9084"/>
              <a:ext cx="660" cy="62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1" lang="zh-CN" altLang="en-US" b="1">
                  <a:latin typeface="Courier New" pitchFamily="49" charset="0"/>
                </a:rPr>
                <a:t>数据</a:t>
              </a:r>
            </a:p>
            <a:p>
              <a:pPr algn="ctr"/>
              <a:r>
                <a:rPr kumimoji="1" lang="zh-CN" altLang="en-US" b="1">
                  <a:latin typeface="Courier New" pitchFamily="49" charset="0"/>
                </a:rPr>
                <a:t>输入</a:t>
              </a:r>
              <a:endParaRPr kumimoji="1" lang="zh-CN" altLang="en-US" b="1">
                <a:latin typeface="Tahoma" pitchFamily="34" charset="0"/>
              </a:endParaRPr>
            </a:p>
          </p:txBody>
        </p:sp>
        <p:sp>
          <p:nvSpPr>
            <p:cNvPr id="43017" name="AutoShape 8"/>
            <p:cNvSpPr>
              <a:spLocks noChangeArrowheads="1"/>
            </p:cNvSpPr>
            <p:nvPr/>
          </p:nvSpPr>
          <p:spPr bwMode="auto">
            <a:xfrm>
              <a:off x="4140" y="9708"/>
              <a:ext cx="1080" cy="312"/>
            </a:xfrm>
            <a:prstGeom prst="rightArrow">
              <a:avLst>
                <a:gd name="adj1" fmla="val 50000"/>
                <a:gd name="adj2" fmla="val 86538"/>
              </a:avLst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Rectangle 9"/>
            <p:cNvSpPr>
              <a:spLocks noChangeArrowheads="1"/>
            </p:cNvSpPr>
            <p:nvPr/>
          </p:nvSpPr>
          <p:spPr bwMode="auto">
            <a:xfrm>
              <a:off x="2160" y="9864"/>
              <a:ext cx="1860" cy="468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b="1">
                  <a:latin typeface="Courier New" pitchFamily="49" charset="0"/>
                </a:rPr>
                <a:t>输入设备</a:t>
              </a:r>
              <a:endParaRPr kumimoji="1" lang="zh-CN" altLang="en-US" b="1">
                <a:latin typeface="Tahoma" pitchFamily="34" charset="0"/>
              </a:endParaRPr>
            </a:p>
          </p:txBody>
        </p:sp>
        <p:sp>
          <p:nvSpPr>
            <p:cNvPr id="43019" name="AutoShape 10"/>
            <p:cNvSpPr>
              <a:spLocks noChangeArrowheads="1"/>
            </p:cNvSpPr>
            <p:nvPr/>
          </p:nvSpPr>
          <p:spPr bwMode="auto">
            <a:xfrm>
              <a:off x="6840" y="9708"/>
              <a:ext cx="1080" cy="312"/>
            </a:xfrm>
            <a:prstGeom prst="rightArrow">
              <a:avLst>
                <a:gd name="adj1" fmla="val 50000"/>
                <a:gd name="adj2" fmla="val 86538"/>
              </a:avLst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Rectangle 11"/>
            <p:cNvSpPr>
              <a:spLocks noChangeArrowheads="1"/>
            </p:cNvSpPr>
            <p:nvPr/>
          </p:nvSpPr>
          <p:spPr bwMode="auto">
            <a:xfrm>
              <a:off x="8100" y="9396"/>
              <a:ext cx="1860" cy="468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b="1">
                  <a:latin typeface="Courier New" pitchFamily="49" charset="0"/>
                </a:rPr>
                <a:t>文件（存储设备）</a:t>
              </a:r>
              <a:endParaRPr kumimoji="1" lang="zh-CN" altLang="en-US" b="1">
                <a:latin typeface="Tahoma" pitchFamily="34" charset="0"/>
              </a:endParaRPr>
            </a:p>
          </p:txBody>
        </p:sp>
        <p:sp>
          <p:nvSpPr>
            <p:cNvPr id="43021" name="Rectangle 12"/>
            <p:cNvSpPr>
              <a:spLocks noChangeArrowheads="1"/>
            </p:cNvSpPr>
            <p:nvPr/>
          </p:nvSpPr>
          <p:spPr bwMode="auto">
            <a:xfrm>
              <a:off x="8100" y="9864"/>
              <a:ext cx="1860" cy="468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b="1">
                  <a:latin typeface="Courier New" pitchFamily="49" charset="0"/>
                </a:rPr>
                <a:t>输出设备</a:t>
              </a:r>
              <a:endParaRPr kumimoji="1" lang="zh-CN" altLang="en-US" b="1">
                <a:latin typeface="Tahoma" pitchFamily="34" charset="0"/>
              </a:endParaRPr>
            </a:p>
          </p:txBody>
        </p:sp>
        <p:sp>
          <p:nvSpPr>
            <p:cNvPr id="43022" name="Rectangle 13"/>
            <p:cNvSpPr>
              <a:spLocks noChangeArrowheads="1"/>
            </p:cNvSpPr>
            <p:nvPr/>
          </p:nvSpPr>
          <p:spPr bwMode="auto">
            <a:xfrm>
              <a:off x="7020" y="9084"/>
              <a:ext cx="660" cy="62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1" lang="zh-CN" altLang="en-US" b="1">
                  <a:latin typeface="Courier New" pitchFamily="49" charset="0"/>
                </a:rPr>
                <a:t>数据</a:t>
              </a:r>
            </a:p>
            <a:p>
              <a:pPr algn="ctr"/>
              <a:r>
                <a:rPr kumimoji="1" lang="zh-CN" altLang="en-US" b="1">
                  <a:latin typeface="Courier New" pitchFamily="49" charset="0"/>
                </a:rPr>
                <a:t>输出</a:t>
              </a:r>
              <a:endParaRPr kumimoji="1" lang="zh-CN" altLang="en-US" b="1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667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42900"/>
            <a:ext cx="7772400" cy="66675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mtClean="0"/>
              <a:t>No I/O is built into C++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866900"/>
            <a:ext cx="8629650" cy="44577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/>
              <a:t>Instead, a library provides an output stream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101850" y="3111500"/>
            <a:ext cx="1892300" cy="22733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416550" y="3340100"/>
            <a:ext cx="1511300" cy="11303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10" name="AutoShape 6"/>
          <p:cNvSpPr>
            <a:spLocks noChangeArrowheads="1"/>
          </p:cNvSpPr>
          <p:nvPr/>
        </p:nvSpPr>
        <p:spPr bwMode="auto">
          <a:xfrm>
            <a:off x="4181475" y="3557588"/>
            <a:ext cx="933450" cy="647700"/>
          </a:xfrm>
          <a:prstGeom prst="rightArrow">
            <a:avLst>
              <a:gd name="adj1" fmla="val 50000"/>
              <a:gd name="adj2" fmla="val 72065"/>
            </a:avLst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5584825" y="3622675"/>
            <a:ext cx="1201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400" b="1"/>
              <a:t>Screen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2308225" y="3698875"/>
            <a:ext cx="1606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400" b="1"/>
              <a:t>executing</a:t>
            </a:r>
          </a:p>
          <a:p>
            <a:pPr eaLnBrk="0" hangingPunct="0"/>
            <a:r>
              <a:rPr lang="en-US" altLang="zh-CN" sz="2400" b="1"/>
              <a:t>program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060825" y="4460875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400" b="1"/>
              <a:t>ostream</a:t>
            </a:r>
          </a:p>
        </p:txBody>
      </p:sp>
    </p:spTree>
    <p:extLst>
      <p:ext uri="{BB962C8B-B14F-4D97-AF65-F5344CB8AC3E}">
        <p14:creationId xmlns:p14="http://schemas.microsoft.com/office/powerpoint/2010/main" val="2099516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12D4FC6-1297-44CE-BB0C-90B948A85E89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cout</a:t>
            </a:r>
            <a:r>
              <a:rPr lang="zh-CN" altLang="en-US" smtClean="0"/>
              <a:t>与输出的实质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247650" y="1682750"/>
            <a:ext cx="8474075" cy="78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/>
              <a:t>cout &lt;&lt; “the answer is: ” &lt;&lt; 3*4 &lt;&lt; endl;  </a:t>
            </a:r>
          </a:p>
          <a:p>
            <a:pPr algn="ctr" eaLnBrk="0" hangingPunct="0"/>
            <a:r>
              <a:rPr lang="en-US" altLang="zh-CN" sz="2400" b="1"/>
              <a:t>//</a:t>
            </a:r>
            <a:r>
              <a:rPr lang="zh-CN" altLang="en-US" sz="2400" b="1"/>
              <a:t>该语句在屏幕上输出 </a:t>
            </a:r>
            <a:r>
              <a:rPr lang="en-US" altLang="zh-CN" sz="2400" b="1"/>
              <a:t>the answer is 12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276225" y="2684463"/>
            <a:ext cx="8402638" cy="1960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n-US" altLang="zh-CN" sz="2400" b="1" dirty="0"/>
              <a:t>1.</a:t>
            </a:r>
            <a:r>
              <a:rPr lang="zh-CN" altLang="en-US" sz="2400" b="1" dirty="0"/>
              <a:t>计算机对</a:t>
            </a:r>
            <a:r>
              <a:rPr lang="en-US" altLang="zh-CN" sz="2400" b="1" dirty="0"/>
              <a:t>3*4</a:t>
            </a:r>
            <a:r>
              <a:rPr lang="zh-CN" altLang="en-US" sz="2400" b="1" dirty="0"/>
              <a:t>求值得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；</a:t>
            </a:r>
          </a:p>
          <a:p>
            <a:pPr eaLnBrk="0" hangingPunct="0"/>
            <a:r>
              <a:rPr lang="en-US" altLang="zh-CN" sz="2400" b="1" dirty="0"/>
              <a:t>2. &lt;&lt;</a:t>
            </a:r>
            <a:r>
              <a:rPr lang="zh-CN" altLang="en-US" sz="2400" b="1" dirty="0"/>
              <a:t>把字符‘</a:t>
            </a:r>
            <a:r>
              <a:rPr lang="en-US" altLang="zh-CN" sz="2400" b="1" dirty="0"/>
              <a:t>t’</a:t>
            </a:r>
            <a:r>
              <a:rPr lang="zh-CN" altLang="en-US" sz="2400" b="1" dirty="0"/>
              <a:t>、’</a:t>
            </a:r>
            <a:r>
              <a:rPr lang="en-US" altLang="zh-CN" sz="2400" b="1" dirty="0"/>
              <a:t>h’ … ‘s’</a:t>
            </a:r>
            <a:r>
              <a:rPr lang="zh-CN" altLang="en-US" sz="2400" b="1" dirty="0"/>
              <a:t>、’</a:t>
            </a:r>
            <a:r>
              <a:rPr lang="en-US" altLang="zh-CN" sz="2400" b="1" dirty="0"/>
              <a:t>:’</a:t>
            </a:r>
            <a:r>
              <a:rPr lang="zh-CN" altLang="en-US" sz="2400" b="1" dirty="0"/>
              <a:t>、’ ‘放入</a:t>
            </a:r>
            <a:r>
              <a:rPr lang="en-US" altLang="zh-CN" sz="2400" b="1" dirty="0" err="1"/>
              <a:t>cout</a:t>
            </a:r>
            <a:r>
              <a:rPr lang="zh-CN" altLang="en-US" sz="2400" b="1" dirty="0"/>
              <a:t>流中；</a:t>
            </a:r>
          </a:p>
          <a:p>
            <a:pPr eaLnBrk="0" hangingPunct="0"/>
            <a:r>
              <a:rPr lang="en-US" altLang="zh-CN" sz="2400" b="1" dirty="0"/>
              <a:t>3. &lt;&lt;</a:t>
            </a:r>
            <a:r>
              <a:rPr lang="zh-CN" altLang="en-US" sz="2400" b="1" dirty="0"/>
              <a:t>把数值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转化为字符‘</a:t>
            </a:r>
            <a:r>
              <a:rPr lang="en-US" altLang="zh-CN" sz="2400" b="1" dirty="0"/>
              <a:t>1’</a:t>
            </a:r>
            <a:r>
              <a:rPr lang="zh-CN" altLang="en-US" sz="2400" b="1" dirty="0"/>
              <a:t>和‘</a:t>
            </a:r>
            <a:r>
              <a:rPr lang="en-US" altLang="zh-CN" sz="2400" b="1" dirty="0"/>
              <a:t>2’</a:t>
            </a:r>
            <a:r>
              <a:rPr lang="zh-CN" altLang="en-US" sz="2400" b="1" dirty="0"/>
              <a:t>，也放入</a:t>
            </a:r>
            <a:r>
              <a:rPr lang="en-US" altLang="zh-CN" sz="2400" b="1" dirty="0" err="1"/>
              <a:t>cout</a:t>
            </a:r>
            <a:r>
              <a:rPr lang="zh-CN" altLang="en-US" sz="2400" b="1" dirty="0"/>
              <a:t>流中</a:t>
            </a:r>
          </a:p>
          <a:p>
            <a:pPr eaLnBrk="0" hangingPunct="0"/>
            <a:r>
              <a:rPr lang="en-US" altLang="zh-CN" sz="2400" b="1" dirty="0"/>
              <a:t>4. </a:t>
            </a:r>
            <a:r>
              <a:rPr lang="en-US" altLang="zh-CN" sz="2400" b="1" dirty="0" err="1" smtClean="0"/>
              <a:t>endl</a:t>
            </a:r>
            <a:r>
              <a:rPr lang="zh-CN" altLang="en-US" sz="2400" b="1" dirty="0"/>
              <a:t>产生一个换行符，该字符也被放入</a:t>
            </a:r>
            <a:r>
              <a:rPr lang="en-US" altLang="zh-CN" sz="2400" b="1" dirty="0" err="1"/>
              <a:t>cout</a:t>
            </a:r>
            <a:r>
              <a:rPr lang="zh-CN" altLang="en-US" sz="2400" b="1" dirty="0"/>
              <a:t>流中</a:t>
            </a:r>
          </a:p>
          <a:p>
            <a:pPr eaLnBrk="0" hangingPunct="0"/>
            <a:r>
              <a:rPr lang="en-US" altLang="zh-CN" sz="2400" b="1" dirty="0"/>
              <a:t>5.cout</a:t>
            </a:r>
            <a:r>
              <a:rPr lang="zh-CN" altLang="en-US" sz="2400" b="1" dirty="0"/>
              <a:t>把这些字符送往显示器</a:t>
            </a:r>
          </a:p>
        </p:txBody>
      </p:sp>
      <p:sp>
        <p:nvSpPr>
          <p:cNvPr id="45062" name="AutoShape 5"/>
          <p:cNvSpPr>
            <a:spLocks noChangeArrowheads="1"/>
          </p:cNvSpPr>
          <p:nvPr/>
        </p:nvSpPr>
        <p:spPr bwMode="auto">
          <a:xfrm rot="10800000">
            <a:off x="652463" y="4991100"/>
            <a:ext cx="4090987" cy="1546225"/>
          </a:xfrm>
          <a:prstGeom prst="rightArrow">
            <a:avLst>
              <a:gd name="adj1" fmla="val 63037"/>
              <a:gd name="adj2" fmla="val 28185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/>
          <a:p>
            <a:pPr algn="ctr" eaLnBrk="0" hangingPunct="0"/>
            <a:r>
              <a:rPr lang="en-US" altLang="zh-CN" sz="2400" b="1"/>
              <a:t>‘t’ ‘h’ ‘e’…’s’ ‘:’ ‘ ‘ ‘1’ ‘2’ ‘\n’</a:t>
            </a: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63500" y="5092700"/>
            <a:ext cx="522288" cy="1262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zh-CN" altLang="en-US" sz="2400" b="1"/>
              <a:t>显</a:t>
            </a:r>
          </a:p>
          <a:p>
            <a:pPr algn="ctr" eaLnBrk="0" hangingPunct="0"/>
            <a:r>
              <a:rPr lang="zh-CN" altLang="en-US" sz="2400" b="1"/>
              <a:t>示</a:t>
            </a:r>
          </a:p>
          <a:p>
            <a:pPr algn="ctr" eaLnBrk="0" hangingPunct="0"/>
            <a:r>
              <a:rPr lang="zh-CN" altLang="en-US" sz="2400" b="1"/>
              <a:t>器</a:t>
            </a:r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2165350" y="4770438"/>
            <a:ext cx="1639888" cy="50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/>
              <a:t>cout</a:t>
            </a:r>
            <a:r>
              <a:rPr lang="zh-CN" altLang="en-US" sz="2400" b="1"/>
              <a:t>数据流</a:t>
            </a:r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>
            <a:off x="4846638" y="5472113"/>
            <a:ext cx="422275" cy="536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/>
              <a:t>&lt;&lt;</a:t>
            </a:r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auto">
          <a:xfrm>
            <a:off x="5356225" y="5310188"/>
            <a:ext cx="3730625" cy="94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n-US" altLang="zh-CN" sz="2400" b="1"/>
              <a:t>“the anwser is: ”  12  ‘\n’</a:t>
            </a:r>
          </a:p>
        </p:txBody>
      </p:sp>
    </p:spTree>
    <p:extLst>
      <p:ext uri="{BB962C8B-B14F-4D97-AF65-F5344CB8AC3E}">
        <p14:creationId xmlns:p14="http://schemas.microsoft.com/office/powerpoint/2010/main" val="2840163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D012F036-9533-4A11-8D0E-F2906412A03F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cin</a:t>
            </a:r>
            <a:r>
              <a:rPr lang="zh-CN" altLang="en-US" smtClean="0">
                <a:solidFill>
                  <a:schemeClr val="tx1"/>
                </a:solidFill>
              </a:rPr>
              <a:t>与输入的实质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247650" y="1712913"/>
            <a:ext cx="8474075" cy="566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/>
              <a:t>cin  &gt;&gt; someInt  &gt;&gt; someFloat &gt;&gt; someChar ; 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276225" y="2555875"/>
            <a:ext cx="8402638" cy="2671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lang="en-US" altLang="zh-CN" sz="2400" b="1"/>
              <a:t>1.</a:t>
            </a:r>
            <a:r>
              <a:rPr lang="zh-CN" altLang="en-US" sz="2400" b="1"/>
              <a:t>键盘输入的字符一个一个进入输入流</a:t>
            </a:r>
            <a:r>
              <a:rPr lang="en-US" altLang="zh-CN" sz="2400" b="1"/>
              <a:t>cin</a:t>
            </a:r>
            <a:r>
              <a:rPr lang="zh-CN" altLang="en-US" sz="2400" b="1"/>
              <a:t>里面；</a:t>
            </a:r>
          </a:p>
          <a:p>
            <a:pPr eaLnBrk="0" hangingPunct="0"/>
            <a:r>
              <a:rPr lang="en-US" altLang="zh-CN" sz="2400" b="1"/>
              <a:t>2. </a:t>
            </a:r>
            <a:r>
              <a:rPr lang="zh-CN" altLang="en-US" sz="2400" b="1"/>
              <a:t>一个</a:t>
            </a:r>
            <a:r>
              <a:rPr lang="en-US" altLang="zh-CN" sz="2400" b="1"/>
              <a:t>&gt;&gt;</a:t>
            </a:r>
            <a:r>
              <a:rPr lang="zh-CN" altLang="en-US" sz="2400" b="1"/>
              <a:t>代表一个输入过程。</a:t>
            </a:r>
            <a:r>
              <a:rPr lang="en-US" altLang="zh-CN" sz="2400" b="1"/>
              <a:t>&gt;&gt;</a:t>
            </a:r>
            <a:r>
              <a:rPr lang="zh-CN" altLang="en-US" sz="2400" b="1"/>
              <a:t>从</a:t>
            </a:r>
            <a:r>
              <a:rPr lang="en-US" altLang="zh-CN" sz="2400" b="1"/>
              <a:t>cin</a:t>
            </a:r>
            <a:r>
              <a:rPr lang="zh-CN" altLang="en-US" sz="2400" b="1"/>
              <a:t>中一个接一个获取字符，</a:t>
            </a:r>
          </a:p>
          <a:p>
            <a:pPr eaLnBrk="0" hangingPunct="0"/>
            <a:r>
              <a:rPr lang="zh-CN" altLang="en-US" sz="2400" b="1"/>
              <a:t>   这个获取过程在哪里结束取决于变量的数据类型。该获取过</a:t>
            </a:r>
          </a:p>
          <a:p>
            <a:pPr eaLnBrk="0" hangingPunct="0"/>
            <a:r>
              <a:rPr lang="zh-CN" altLang="en-US" sz="2400" b="1"/>
              <a:t>   程结束后，</a:t>
            </a:r>
            <a:r>
              <a:rPr lang="en-US" altLang="zh-CN" sz="2400" b="1"/>
              <a:t>&gt;&gt;</a:t>
            </a:r>
            <a:r>
              <a:rPr lang="zh-CN" altLang="en-US" sz="2400" b="1"/>
              <a:t>根据变量的数据类型，把刚才获得的字符序列</a:t>
            </a:r>
          </a:p>
          <a:p>
            <a:pPr eaLnBrk="0" hangingPunct="0"/>
            <a:r>
              <a:rPr lang="zh-CN" altLang="en-US" sz="2400" b="1"/>
              <a:t>   转化成跟变量类型一致的数据；然后把这个数据赋给变量。</a:t>
            </a:r>
          </a:p>
          <a:p>
            <a:pPr eaLnBrk="0" hangingPunct="0"/>
            <a:r>
              <a:rPr lang="en-US" altLang="zh-CN" sz="2400" b="1"/>
              <a:t>3. </a:t>
            </a:r>
            <a:r>
              <a:rPr lang="zh-CN" altLang="en-US" sz="2400" b="1"/>
              <a:t>下一个</a:t>
            </a:r>
            <a:r>
              <a:rPr lang="en-US" altLang="zh-CN" sz="2400" b="1"/>
              <a:t>&gt;&gt;</a:t>
            </a:r>
            <a:r>
              <a:rPr lang="zh-CN" altLang="en-US" sz="2400" b="1"/>
              <a:t>开始。</a:t>
            </a:r>
          </a:p>
        </p:txBody>
      </p:sp>
    </p:spTree>
    <p:extLst>
      <p:ext uri="{BB962C8B-B14F-4D97-AF65-F5344CB8AC3E}">
        <p14:creationId xmlns:p14="http://schemas.microsoft.com/office/powerpoint/2010/main" val="140691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1BAA84-BDEA-4F46-9774-1166EC28FA0F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Overview of C++</a:t>
            </a:r>
          </a:p>
        </p:txBody>
      </p:sp>
      <p:sp>
        <p:nvSpPr>
          <p:cNvPr id="1024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5125" y="1591495"/>
            <a:ext cx="8587180" cy="2911663"/>
          </a:xfrm>
        </p:spPr>
        <p:txBody>
          <a:bodyPr/>
          <a:lstStyle/>
          <a:p>
            <a:pPr eaLnBrk="1" hangingPunct="1"/>
            <a:r>
              <a:rPr lang="en-US" altLang="zh-CN" smtClean="0"/>
              <a:t>Your purpose in learning C++ should be: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Not simply to learn a new syntax for doing things the way you used to.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But to learn </a:t>
            </a:r>
            <a:r>
              <a:rPr lang="en-US" altLang="zh-CN" i="1" smtClean="0">
                <a:solidFill>
                  <a:schemeClr val="tx1"/>
                </a:solidFill>
              </a:rPr>
              <a:t>new and better ways</a:t>
            </a:r>
            <a:r>
              <a:rPr lang="en-US" altLang="zh-CN" smtClean="0"/>
              <a:t> of building systems.</a:t>
            </a:r>
          </a:p>
          <a:p>
            <a:pPr lvl="1" eaLnBrk="1" hangingPunct="1"/>
            <a:r>
              <a:rPr lang="en-US" altLang="zh-CN" smtClean="0"/>
              <a:t>This has to be done gradually because acquiring any significant new skill takes time and requires practice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9817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0A3D8A40-5F44-4519-B545-64FC7089E3DE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  <p:pic>
        <p:nvPicPr>
          <p:cNvPr id="47107" name="Picture 2" descr="W02005110140216243967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2065338"/>
            <a:ext cx="1458913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xfrm>
            <a:off x="708025" y="403225"/>
            <a:ext cx="7769225" cy="60483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cin</a:t>
            </a:r>
            <a:r>
              <a:rPr lang="zh-CN" altLang="en-US" smtClean="0">
                <a:solidFill>
                  <a:schemeClr val="tx1"/>
                </a:solidFill>
              </a:rPr>
              <a:t>与输入的实质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6884988" y="1852613"/>
            <a:ext cx="1547812" cy="444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 b="1"/>
              <a:t>memory</a:t>
            </a: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1804988" y="2333625"/>
            <a:ext cx="3686175" cy="827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CN" sz="2400" b="1"/>
              <a:t>‘1’ ‘3’ ‘ ’ ‘3’ ‘.’ ‘1’ ‘4’ ‘ ’ ‘9’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5780088" y="2447925"/>
            <a:ext cx="608012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CN" sz="3200" b="1">
                <a:solidFill>
                  <a:srgbClr val="FF0000"/>
                </a:solidFill>
              </a:rPr>
              <a:t>&gt;&gt;</a:t>
            </a: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6740525" y="2392363"/>
            <a:ext cx="184467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CN" sz="3200" b="1"/>
              <a:t>someInt</a:t>
            </a: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1800225" y="3286125"/>
            <a:ext cx="3686175" cy="827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CN" sz="2400" b="1"/>
              <a:t> ‘ ’ ‘3’ ‘.’ ‘1’ ‘4’ ‘ ’ ‘9’</a:t>
            </a:r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5775325" y="3400425"/>
            <a:ext cx="6080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CN" sz="3200" b="1">
                <a:solidFill>
                  <a:srgbClr val="FF0000"/>
                </a:solidFill>
              </a:rPr>
              <a:t>&gt;&gt;</a:t>
            </a:r>
          </a:p>
        </p:txBody>
      </p:sp>
      <p:sp>
        <p:nvSpPr>
          <p:cNvPr id="47115" name="Rectangle 10"/>
          <p:cNvSpPr>
            <a:spLocks noChangeArrowheads="1"/>
          </p:cNvSpPr>
          <p:nvPr/>
        </p:nvSpPr>
        <p:spPr bwMode="auto">
          <a:xfrm>
            <a:off x="6735763" y="3330575"/>
            <a:ext cx="2208212" cy="709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CN" sz="3200" b="1"/>
              <a:t>someFloat</a:t>
            </a:r>
          </a:p>
        </p:txBody>
      </p:sp>
      <p:sp>
        <p:nvSpPr>
          <p:cNvPr id="47116" name="Rectangle 11"/>
          <p:cNvSpPr>
            <a:spLocks noChangeArrowheads="1"/>
          </p:cNvSpPr>
          <p:nvPr/>
        </p:nvSpPr>
        <p:spPr bwMode="auto">
          <a:xfrm>
            <a:off x="1814513" y="4286250"/>
            <a:ext cx="3686175" cy="827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CN" sz="2400" b="1"/>
              <a:t> ‘ ’ ‘9’</a:t>
            </a:r>
          </a:p>
        </p:txBody>
      </p:sp>
      <p:sp>
        <p:nvSpPr>
          <p:cNvPr id="47117" name="Rectangle 12"/>
          <p:cNvSpPr>
            <a:spLocks noChangeArrowheads="1"/>
          </p:cNvSpPr>
          <p:nvPr/>
        </p:nvSpPr>
        <p:spPr bwMode="auto">
          <a:xfrm>
            <a:off x="5789613" y="4400550"/>
            <a:ext cx="608012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CN" sz="3200" b="1">
                <a:solidFill>
                  <a:srgbClr val="FF0000"/>
                </a:solidFill>
              </a:rPr>
              <a:t>&gt;&gt;</a:t>
            </a:r>
          </a:p>
        </p:txBody>
      </p:sp>
      <p:sp>
        <p:nvSpPr>
          <p:cNvPr id="47118" name="Rectangle 13"/>
          <p:cNvSpPr>
            <a:spLocks noChangeArrowheads="1"/>
          </p:cNvSpPr>
          <p:nvPr/>
        </p:nvSpPr>
        <p:spPr bwMode="auto">
          <a:xfrm>
            <a:off x="6750050" y="4344988"/>
            <a:ext cx="22066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CN" sz="3200" b="1"/>
              <a:t>someChar</a:t>
            </a:r>
          </a:p>
        </p:txBody>
      </p:sp>
      <p:sp>
        <p:nvSpPr>
          <p:cNvPr id="47119" name="AutoShape 14"/>
          <p:cNvSpPr>
            <a:spLocks noChangeArrowheads="1"/>
          </p:cNvSpPr>
          <p:nvPr/>
        </p:nvSpPr>
        <p:spPr bwMode="auto">
          <a:xfrm>
            <a:off x="1295400" y="2630488"/>
            <a:ext cx="465138" cy="290512"/>
          </a:xfrm>
          <a:prstGeom prst="rightArrow">
            <a:avLst>
              <a:gd name="adj1" fmla="val 50000"/>
              <a:gd name="adj2" fmla="val 4002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7120" name="Rectangle 15"/>
          <p:cNvSpPr>
            <a:spLocks noChangeArrowheads="1"/>
          </p:cNvSpPr>
          <p:nvPr/>
        </p:nvSpPr>
        <p:spPr bwMode="auto">
          <a:xfrm>
            <a:off x="3114675" y="1744663"/>
            <a:ext cx="1016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CN" sz="3600" b="1">
                <a:solidFill>
                  <a:srgbClr val="FF0000"/>
                </a:solidFill>
              </a:rPr>
              <a:t>cin</a:t>
            </a:r>
          </a:p>
        </p:txBody>
      </p:sp>
      <p:sp>
        <p:nvSpPr>
          <p:cNvPr id="47121" name="Line 16"/>
          <p:cNvSpPr>
            <a:spLocks noChangeShapeType="1"/>
          </p:cNvSpPr>
          <p:nvPr/>
        </p:nvSpPr>
        <p:spPr bwMode="auto">
          <a:xfrm flipH="1">
            <a:off x="5554663" y="4927600"/>
            <a:ext cx="428625" cy="641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47122" name="Rectangle 17"/>
          <p:cNvSpPr>
            <a:spLocks noChangeArrowheads="1"/>
          </p:cNvSpPr>
          <p:nvPr/>
        </p:nvSpPr>
        <p:spPr bwMode="auto">
          <a:xfrm>
            <a:off x="3862388" y="5570538"/>
            <a:ext cx="300196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zh-CN" altLang="en-US" sz="2800" b="1">
                <a:solidFill>
                  <a:srgbClr val="FF0000"/>
                </a:solidFill>
              </a:rPr>
              <a:t>功能：读取、转化</a:t>
            </a:r>
          </a:p>
        </p:txBody>
      </p:sp>
    </p:spTree>
    <p:extLst>
      <p:ext uri="{BB962C8B-B14F-4D97-AF65-F5344CB8AC3E}">
        <p14:creationId xmlns:p14="http://schemas.microsoft.com/office/powerpoint/2010/main" val="3544381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C037F6-A87F-4DDD-9386-E739ABE6EF44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3891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Files</a:t>
            </a:r>
            <a:endParaRPr lang="zh-CN" altLang="en-US" smtClean="0"/>
          </a:p>
        </p:txBody>
      </p:sp>
      <p:sp>
        <p:nvSpPr>
          <p:cNvPr id="3891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09262"/>
            <a:ext cx="8540609" cy="4669190"/>
          </a:xfrm>
        </p:spPr>
        <p:txBody>
          <a:bodyPr/>
          <a:lstStyle/>
          <a:p>
            <a:pPr eaLnBrk="1" hangingPunct="1"/>
            <a:r>
              <a:rPr lang="en-US" altLang="zh-CN" sz="2500" dirty="0" smtClean="0"/>
              <a:t>Technique reading from and writing to (disk) files: to replace </a:t>
            </a:r>
            <a:r>
              <a:rPr lang="en-US" altLang="zh-CN" sz="2500" i="1" dirty="0" err="1" smtClean="0">
                <a:solidFill>
                  <a:schemeClr val="tx1"/>
                </a:solidFill>
              </a:rPr>
              <a:t>cin</a:t>
            </a:r>
            <a:r>
              <a:rPr lang="en-US" altLang="zh-CN" sz="2500" dirty="0" smtClean="0"/>
              <a:t> by a variable associated with an input file and to replace </a:t>
            </a:r>
            <a:r>
              <a:rPr lang="en-US" altLang="zh-CN" sz="2500" i="1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2500" i="1" dirty="0" smtClean="0">
                <a:solidFill>
                  <a:schemeClr val="tx1"/>
                </a:solidFill>
              </a:rPr>
              <a:t> </a:t>
            </a:r>
            <a:r>
              <a:rPr lang="en-US" altLang="zh-CN" sz="2500" dirty="0" smtClean="0"/>
              <a:t>by a variable associated with an output file.</a:t>
            </a:r>
          </a:p>
          <a:p>
            <a:pPr eaLnBrk="1" hangingPunct="1"/>
            <a:r>
              <a:rPr lang="en-US" altLang="zh-CN" sz="2500" dirty="0" smtClean="0"/>
              <a:t>Include the header</a:t>
            </a:r>
            <a:r>
              <a:rPr lang="en-US" altLang="zh-CN" sz="2500" i="1" dirty="0" smtClean="0">
                <a:solidFill>
                  <a:schemeClr val="tx1"/>
                </a:solidFill>
              </a:rPr>
              <a:t> </a:t>
            </a:r>
            <a:r>
              <a:rPr lang="en-US" altLang="zh-CN" sz="2500" i="1" dirty="0" err="1" smtClean="0">
                <a:solidFill>
                  <a:schemeClr val="tx1"/>
                </a:solidFill>
              </a:rPr>
              <a:t>fstream</a:t>
            </a:r>
            <a:r>
              <a:rPr lang="en-US" altLang="zh-CN" sz="2500" i="1" dirty="0" smtClean="0">
                <a:solidFill>
                  <a:schemeClr val="tx1"/>
                </a:solidFill>
              </a:rPr>
              <a:t> </a:t>
            </a:r>
            <a:r>
              <a:rPr lang="en-US" altLang="zh-CN" sz="2500" dirty="0" smtClean="0"/>
              <a:t>to use files. </a:t>
            </a:r>
          </a:p>
          <a:p>
            <a:pPr eaLnBrk="1" hangingPunct="1"/>
            <a:r>
              <a:rPr lang="en-US" altLang="zh-CN" sz="2500" dirty="0" smtClean="0"/>
              <a:t>The operator </a:t>
            </a:r>
            <a:r>
              <a:rPr lang="en-US" altLang="zh-CN" sz="2500" i="1" dirty="0" smtClean="0">
                <a:solidFill>
                  <a:schemeClr val="tx1"/>
                </a:solidFill>
              </a:rPr>
              <a:t>&gt;&gt;</a:t>
            </a:r>
            <a:r>
              <a:rPr lang="en-US" altLang="zh-CN" sz="2500" dirty="0" smtClean="0"/>
              <a:t> is used for input in the same way that is used with </a:t>
            </a:r>
            <a:r>
              <a:rPr lang="en-US" altLang="zh-CN" sz="2500" i="1" dirty="0" err="1" smtClean="0">
                <a:solidFill>
                  <a:schemeClr val="tx1"/>
                </a:solidFill>
              </a:rPr>
              <a:t>cin</a:t>
            </a:r>
            <a:r>
              <a:rPr lang="en-US" altLang="zh-CN" sz="2500" dirty="0" smtClean="0"/>
              <a:t>, and </a:t>
            </a:r>
            <a:r>
              <a:rPr lang="en-US" altLang="zh-CN" sz="2500" i="1" dirty="0" smtClean="0">
                <a:solidFill>
                  <a:schemeClr val="tx1"/>
                </a:solidFill>
              </a:rPr>
              <a:t>&lt;&lt;</a:t>
            </a:r>
            <a:r>
              <a:rPr lang="en-US" altLang="zh-CN" sz="2500" dirty="0" smtClean="0"/>
              <a:t> is used for output in the same way that it is used with </a:t>
            </a:r>
            <a:r>
              <a:rPr lang="en-US" altLang="zh-CN" sz="2500" i="1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2500" dirty="0" smtClean="0"/>
              <a:t>.</a:t>
            </a:r>
          </a:p>
          <a:p>
            <a:pPr eaLnBrk="1" hangingPunct="1"/>
            <a:r>
              <a:rPr lang="en-US" altLang="zh-CN" sz="2500" dirty="0" smtClean="0"/>
              <a:t>A variable of type </a:t>
            </a:r>
            <a:r>
              <a:rPr lang="en-US" altLang="zh-CN" sz="2500" i="1" dirty="0" err="1" smtClean="0">
                <a:solidFill>
                  <a:schemeClr val="tx1"/>
                </a:solidFill>
              </a:rPr>
              <a:t>ifstream</a:t>
            </a:r>
            <a:r>
              <a:rPr lang="en-US" altLang="zh-CN" sz="2500" dirty="0" smtClean="0"/>
              <a:t> to read from a file; A variable of type </a:t>
            </a:r>
            <a:r>
              <a:rPr lang="en-US" altLang="zh-CN" sz="2500" i="1" dirty="0" err="1" smtClean="0">
                <a:solidFill>
                  <a:schemeClr val="tx1"/>
                </a:solidFill>
              </a:rPr>
              <a:t>ofstream</a:t>
            </a:r>
            <a:r>
              <a:rPr lang="en-US" altLang="zh-CN" sz="2500" dirty="0" smtClean="0"/>
              <a:t> to write to a file</a:t>
            </a:r>
            <a:endParaRPr lang="en-US" altLang="zh-TW" sz="25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13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F72515-E080-4C10-BE70-0DB103821E03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399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Files</a:t>
            </a:r>
            <a:endParaRPr lang="zh-CN" altLang="en-US" smtClean="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104057" y="214629"/>
            <a:ext cx="5906343" cy="6413667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</a:t>
            </a:r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fstream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 cutoff = 6000;</a:t>
            </a:r>
          </a:p>
          <a:p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 float rate1 = 0.3;</a:t>
            </a:r>
          </a:p>
          <a:p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 float rate2 = 0.6;</a:t>
            </a:r>
          </a:p>
          <a:p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 main() 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ifstream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infile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ofstream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outfile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 income, tax;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infile.open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( "income.in" );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outfile.open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( "</a:t>
            </a:r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tax.out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" );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while ( </a:t>
            </a:r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infile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 &gt;&gt; income ) 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{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	if ( income &lt; cutoff )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		tax = rate1 * income;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	else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		tax = rate2 * income;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outfile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"Income = " &lt;&lt; income 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		&lt;&lt; " greenbacks\n"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		&lt;&lt; "Tax = " &lt;&lt; tax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		&lt;&lt; " greenbacks\n";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infile.close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();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27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outfile.close</a:t>
            </a:r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();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1276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graphicFrame>
        <p:nvGraphicFramePr>
          <p:cNvPr id="3994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512011" y="2786127"/>
          <a:ext cx="862565" cy="61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5" name="包" r:id="rId3" imgW="680936" imgH="486383" progId="Package">
                  <p:embed/>
                </p:oleObj>
              </mc:Choice>
              <mc:Fallback>
                <p:oleObj name="包" r:id="rId3" imgW="680936" imgH="486383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11" y="2786127"/>
                        <a:ext cx="862565" cy="61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34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A3DE6C-19BB-4B0D-B56C-F6D718742C18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4096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Testing Whether Files Are Open</a:t>
            </a:r>
            <a:endParaRPr lang="zh-CN" altLang="en-US" smtClean="0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1512527" y="1500378"/>
            <a:ext cx="5906343" cy="4983916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#include &lt;iostream&gt;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#include &lt;fstream&gt;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using namespace std;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int main() 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ifstream inFile;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ofstream outFile;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int i;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int j;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inFile.open( "input.dat" );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if( !inFile ) {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cerr &lt;&lt;"Unable to open input"&lt;&lt; endl;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exit(0);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430546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88D0EF-1893-4882-803A-7ED91F1F6A5F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7270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Casts</a:t>
            </a:r>
            <a:endParaRPr lang="zh-CN" altLang="en-US" smtClean="0"/>
          </a:p>
        </p:txBody>
      </p:sp>
      <p:sp>
        <p:nvSpPr>
          <p:cNvPr id="7270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500379"/>
            <a:ext cx="8540609" cy="1459881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static_cast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Used to convert one data type to another and hands all reasonable casts</a:t>
            </a:r>
            <a:endParaRPr lang="en-US" altLang="zh-TW" dirty="0" smtClean="0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990600" y="3276600"/>
            <a:ext cx="7345977" cy="1026679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average = (float) hits / (float) </a:t>
            </a:r>
            <a:r>
              <a:rPr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at_bats</a:t>
            </a: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average = </a:t>
            </a:r>
            <a:r>
              <a:rPr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static_cast</a:t>
            </a: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&lt;float&gt;(hits) / </a:t>
            </a:r>
            <a:r>
              <a:rPr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static_cast</a:t>
            </a: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&lt;float&gt;(</a:t>
            </a:r>
            <a:r>
              <a:rPr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at_bats</a:t>
            </a: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);</a:t>
            </a:r>
          </a:p>
          <a:p>
            <a:endParaRPr lang="en-US" altLang="zh-CN" sz="1786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5260"/>
              </p:ext>
            </p:extLst>
          </p:nvPr>
        </p:nvGraphicFramePr>
        <p:xfrm>
          <a:off x="809625" y="4853940"/>
          <a:ext cx="7524750" cy="1394460"/>
        </p:xfrm>
        <a:graphic>
          <a:graphicData uri="http://schemas.openxmlformats.org/drawingml/2006/table">
            <a:tbl>
              <a:tblPr/>
              <a:tblGrid>
                <a:gridCol w="266700"/>
                <a:gridCol w="7258050"/>
              </a:tblGrid>
              <a:tr h="1394460">
                <a:tc>
                  <a:txBody>
                    <a:bodyPr/>
                    <a:lstStyle/>
                    <a:p>
                      <a:pPr algn="r" fontAlgn="base"/>
                      <a:endParaRPr lang="en-US" altLang="zh-CN" b="0" i="0" dirty="0">
                        <a:solidFill>
                          <a:srgbClr val="AFAFA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float f = </a:t>
                      </a:r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166.71;</a:t>
                      </a:r>
                    </a:p>
                    <a:p>
                      <a:pPr algn="l" fontAlgn="base"/>
                      <a:r>
                        <a:rPr lang="en-US" b="0" i="0" dirty="0" err="1" smtClean="0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b="0" i="0" dirty="0" err="1" smtClean="0">
                          <a:effectLst/>
                          <a:latin typeface="Consolas" panose="020B0609020204030204" pitchFamily="49" charset="0"/>
                        </a:rPr>
                        <a:t>static_cast</a:t>
                      </a:r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b="0" i="0" dirty="0" err="1" smtClean="0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&gt;(f);</a:t>
                      </a:r>
                    </a:p>
                    <a:p>
                      <a:pPr algn="l" fontAlgn="base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此时结果，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的值为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</a:t>
                      </a:r>
                      <a:endParaRPr lang="en-US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05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0E0C13-CD6A-4948-80E9-A5482E269B0C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737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9548" y="330044"/>
            <a:ext cx="8540609" cy="700581"/>
          </a:xfrm>
        </p:spPr>
        <p:txBody>
          <a:bodyPr/>
          <a:lstStyle/>
          <a:p>
            <a:pPr eaLnBrk="1" hangingPunct="1"/>
            <a:r>
              <a:rPr lang="en-US" altLang="zh-CN" smtClean="0"/>
              <a:t>Casts</a:t>
            </a:r>
            <a:endParaRPr lang="zh-CN" altLang="en-US" smtClean="0"/>
          </a:p>
        </p:txBody>
      </p:sp>
      <p:sp>
        <p:nvSpPr>
          <p:cNvPr id="7373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9548" y="1058973"/>
            <a:ext cx="8540609" cy="1032648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const_cast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Used to cast away </a:t>
            </a:r>
            <a:r>
              <a:rPr lang="en-US" altLang="zh-CN" dirty="0" err="1" smtClean="0"/>
              <a:t>constness</a:t>
            </a:r>
            <a:r>
              <a:rPr lang="en-US" altLang="zh-CN" dirty="0" smtClean="0"/>
              <a:t>.</a:t>
            </a:r>
            <a:endParaRPr lang="en-US" altLang="zh-TW" dirty="0" smtClean="0"/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228600" y="2152364"/>
            <a:ext cx="8842507" cy="4324377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>
            <a:lvl1pPr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786" dirty="0"/>
              <a:t>#include &lt;</a:t>
            </a:r>
            <a:r>
              <a:rPr lang="en-US" altLang="zh-CN" sz="1786" dirty="0" err="1"/>
              <a:t>iostream</a:t>
            </a:r>
            <a:r>
              <a:rPr lang="en-US" altLang="zh-CN" sz="1786" dirty="0"/>
              <a:t>&gt;</a:t>
            </a:r>
          </a:p>
          <a:p>
            <a:r>
              <a:rPr lang="en-US" altLang="zh-CN" sz="1786" dirty="0"/>
              <a:t>using namespace </a:t>
            </a:r>
            <a:r>
              <a:rPr lang="en-US" altLang="zh-CN" sz="1786" dirty="0" err="1"/>
              <a:t>std</a:t>
            </a:r>
            <a:r>
              <a:rPr lang="en-US" altLang="zh-CN" sz="1786" dirty="0"/>
              <a:t>;</a:t>
            </a:r>
          </a:p>
          <a:p>
            <a:r>
              <a:rPr lang="en-US" altLang="zh-CN" sz="1786" dirty="0" err="1"/>
              <a:t>int</a:t>
            </a:r>
            <a:r>
              <a:rPr lang="en-US" altLang="zh-CN" sz="1786" dirty="0"/>
              <a:t> main()</a:t>
            </a:r>
          </a:p>
          <a:p>
            <a:r>
              <a:rPr lang="en-US" altLang="zh-CN" sz="1786" dirty="0"/>
              <a:t>{	</a:t>
            </a:r>
            <a:r>
              <a:rPr lang="en-US" altLang="zh-CN" sz="1786" dirty="0" err="1"/>
              <a:t>const</a:t>
            </a:r>
            <a:r>
              <a:rPr lang="en-US" altLang="zh-CN" sz="1786" dirty="0"/>
              <a:t> </a:t>
            </a:r>
            <a:r>
              <a:rPr lang="en-US" altLang="zh-CN" sz="1786" dirty="0" err="1"/>
              <a:t>int</a:t>
            </a:r>
            <a:r>
              <a:rPr lang="en-US" altLang="zh-CN" sz="1786" dirty="0"/>
              <a:t> </a:t>
            </a:r>
            <a:r>
              <a:rPr lang="en-US" altLang="zh-CN" sz="1786" dirty="0" err="1"/>
              <a:t>i</a:t>
            </a:r>
            <a:r>
              <a:rPr lang="en-US" altLang="zh-CN" sz="1786" dirty="0"/>
              <a:t> = 100;</a:t>
            </a:r>
          </a:p>
          <a:p>
            <a:r>
              <a:rPr lang="en-US" altLang="zh-CN" sz="1786" dirty="0"/>
              <a:t>	</a:t>
            </a:r>
            <a:r>
              <a:rPr lang="en-US" altLang="zh-CN" sz="1786" dirty="0" err="1"/>
              <a:t>const</a:t>
            </a:r>
            <a:r>
              <a:rPr lang="en-US" altLang="zh-CN" sz="1786" dirty="0"/>
              <a:t> </a:t>
            </a:r>
            <a:r>
              <a:rPr lang="en-US" altLang="zh-CN" sz="1786" dirty="0" err="1"/>
              <a:t>int</a:t>
            </a:r>
            <a:r>
              <a:rPr lang="en-US" altLang="zh-CN" sz="1786" dirty="0"/>
              <a:t> *p = &amp;</a:t>
            </a:r>
            <a:r>
              <a:rPr lang="en-US" altLang="zh-CN" sz="1786" dirty="0" err="1"/>
              <a:t>i</a:t>
            </a:r>
            <a:r>
              <a:rPr lang="en-US" altLang="zh-CN" sz="1786" dirty="0"/>
              <a:t>;</a:t>
            </a:r>
          </a:p>
          <a:p>
            <a:r>
              <a:rPr lang="en-US" altLang="zh-CN" sz="1786" dirty="0"/>
              <a:t>	</a:t>
            </a:r>
            <a:r>
              <a:rPr lang="en-US" altLang="zh-CN" sz="1786" dirty="0" err="1"/>
              <a:t>int</a:t>
            </a:r>
            <a:r>
              <a:rPr lang="en-US" altLang="zh-CN" sz="1786" dirty="0"/>
              <a:t> *q = </a:t>
            </a:r>
            <a:r>
              <a:rPr lang="en-US" altLang="zh-CN" sz="1786" dirty="0" err="1"/>
              <a:t>const_cast</a:t>
            </a:r>
            <a:r>
              <a:rPr lang="en-US" altLang="zh-CN" sz="1786" dirty="0"/>
              <a:t>&lt;</a:t>
            </a:r>
            <a:r>
              <a:rPr lang="en-US" altLang="zh-CN" sz="1786" dirty="0" err="1"/>
              <a:t>int</a:t>
            </a:r>
            <a:r>
              <a:rPr lang="en-US" altLang="zh-CN" sz="1786" dirty="0"/>
              <a:t>*&gt;(p);</a:t>
            </a:r>
          </a:p>
          <a:p>
            <a:r>
              <a:rPr lang="en-US" altLang="zh-CN" sz="1786" dirty="0"/>
              <a:t>	</a:t>
            </a:r>
            <a:r>
              <a:rPr lang="en-US" altLang="zh-CN" sz="1786" dirty="0" err="1"/>
              <a:t>int</a:t>
            </a:r>
            <a:r>
              <a:rPr lang="en-US" altLang="zh-CN" sz="1786" dirty="0"/>
              <a:t> j = </a:t>
            </a:r>
            <a:r>
              <a:rPr lang="en-US" altLang="zh-CN" sz="1786" dirty="0" err="1"/>
              <a:t>i</a:t>
            </a:r>
            <a:r>
              <a:rPr lang="en-US" altLang="zh-CN" sz="1786" dirty="0"/>
              <a:t>;</a:t>
            </a:r>
          </a:p>
          <a:p>
            <a:r>
              <a:rPr lang="en-US" altLang="zh-CN" sz="1786" dirty="0"/>
              <a:t>//	*p = j; //Error </a:t>
            </a:r>
          </a:p>
          <a:p>
            <a:r>
              <a:rPr lang="en-US" altLang="zh-CN" sz="1786" dirty="0"/>
              <a:t>	*q = j+1;</a:t>
            </a:r>
            <a:endParaRPr lang="zh-CN" altLang="en-US" sz="1786" dirty="0"/>
          </a:p>
          <a:p>
            <a:r>
              <a:rPr lang="en-US" altLang="zh-CN" sz="1786" dirty="0"/>
              <a:t>	</a:t>
            </a:r>
            <a:r>
              <a:rPr lang="en-US" altLang="zh-CN" sz="1786" dirty="0" err="1"/>
              <a:t>cout</a:t>
            </a:r>
            <a:r>
              <a:rPr lang="en-US" altLang="zh-CN" sz="1786" dirty="0"/>
              <a:t> &lt;&lt; </a:t>
            </a:r>
            <a:r>
              <a:rPr lang="en-US" altLang="zh-CN" sz="1786" dirty="0" err="1"/>
              <a:t>i</a:t>
            </a:r>
            <a:r>
              <a:rPr lang="en-US" altLang="zh-CN" sz="1786" dirty="0"/>
              <a:t> &lt;&lt; </a:t>
            </a:r>
            <a:r>
              <a:rPr lang="en-US" altLang="zh-CN" sz="1786" dirty="0" err="1"/>
              <a:t>endl</a:t>
            </a:r>
            <a:r>
              <a:rPr lang="en-US" altLang="zh-CN" sz="1786" dirty="0"/>
              <a:t> &lt;&lt; j &lt;&lt; </a:t>
            </a:r>
            <a:r>
              <a:rPr lang="en-US" altLang="zh-CN" sz="1786" dirty="0" err="1"/>
              <a:t>endl</a:t>
            </a:r>
            <a:r>
              <a:rPr lang="en-US" altLang="zh-CN" sz="1786" dirty="0"/>
              <a:t> &lt;&lt; *p &lt;&lt; </a:t>
            </a:r>
            <a:r>
              <a:rPr lang="en-US" altLang="zh-CN" sz="1786" dirty="0" err="1"/>
              <a:t>endl</a:t>
            </a:r>
            <a:r>
              <a:rPr lang="en-US" altLang="zh-CN" sz="1786" dirty="0"/>
              <a:t> &lt;&lt; *q &lt;&lt;</a:t>
            </a:r>
            <a:r>
              <a:rPr lang="en-US" altLang="zh-CN" sz="1786" dirty="0" err="1"/>
              <a:t>endl</a:t>
            </a:r>
            <a:r>
              <a:rPr lang="en-US" altLang="zh-CN" sz="1786" dirty="0"/>
              <a:t>; //p and q point to </a:t>
            </a:r>
            <a:r>
              <a:rPr lang="en-US" altLang="zh-CN" sz="1786" dirty="0" smtClean="0"/>
              <a:t>  </a:t>
            </a:r>
          </a:p>
          <a:p>
            <a:r>
              <a:rPr lang="en-US" altLang="zh-CN" sz="1786" dirty="0"/>
              <a:t> </a:t>
            </a:r>
            <a:r>
              <a:rPr lang="en-US" altLang="zh-CN" sz="1786" dirty="0" smtClean="0"/>
              <a:t>                                                                                                                   //same </a:t>
            </a:r>
            <a:r>
              <a:rPr lang="en-US" altLang="zh-CN" sz="1786" dirty="0"/>
              <a:t>variable</a:t>
            </a:r>
          </a:p>
          <a:p>
            <a:r>
              <a:rPr lang="en-US" altLang="zh-CN" sz="1786" dirty="0"/>
              <a:t>	return 0;</a:t>
            </a:r>
          </a:p>
          <a:p>
            <a:r>
              <a:rPr lang="en-US" altLang="zh-CN" sz="1786" dirty="0"/>
              <a:t>}</a:t>
            </a:r>
            <a:endParaRPr lang="en-US" altLang="zh-CN" sz="1786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25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7871B8-A420-49B9-BFAA-826CA480D657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7475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Casts</a:t>
            </a:r>
            <a:endParaRPr lang="zh-CN" altLang="en-US" smtClean="0"/>
          </a:p>
        </p:txBody>
      </p:sp>
      <p:sp>
        <p:nvSpPr>
          <p:cNvPr id="7475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500379"/>
            <a:ext cx="8540609" cy="2399388"/>
          </a:xfrm>
        </p:spPr>
        <p:txBody>
          <a:bodyPr/>
          <a:lstStyle/>
          <a:p>
            <a:pPr eaLnBrk="1" hangingPunct="1"/>
            <a:r>
              <a:rPr lang="en-US" altLang="zh-CN" smtClean="0"/>
              <a:t>reinterpret_cast</a:t>
            </a:r>
          </a:p>
          <a:p>
            <a:pPr lvl="1" eaLnBrk="1" hangingPunct="1"/>
            <a:r>
              <a:rPr lang="en-US" altLang="zh-CN" smtClean="0"/>
              <a:t>Used to convert a pointer of one type to a pointer of another type.</a:t>
            </a:r>
          </a:p>
          <a:p>
            <a:pPr lvl="1" eaLnBrk="1" hangingPunct="1"/>
            <a:r>
              <a:rPr lang="en-US" altLang="zh-CN" smtClean="0"/>
              <a:t>Implementation dependent, must be used with caution.</a:t>
            </a:r>
            <a:endParaRPr lang="en-US" altLang="zh-TW" smtClean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305746" y="4114800"/>
            <a:ext cx="8540609" cy="10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kern="0" smtClean="0"/>
              <a:t>dynamic_cast</a:t>
            </a:r>
          </a:p>
          <a:p>
            <a:pPr lvl="1" eaLnBrk="1" hangingPunct="1"/>
            <a:r>
              <a:rPr lang="en-US" altLang="zh-CN" kern="0" smtClean="0"/>
              <a:t>Used for casting across or within inheritance.</a:t>
            </a: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1275941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8E6E1D-5DFF-4130-8660-2EB505615581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7680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Constants</a:t>
            </a:r>
            <a:endParaRPr lang="zh-CN" altLang="en-US" smtClean="0"/>
          </a:p>
        </p:txBody>
      </p:sp>
      <p:sp>
        <p:nvSpPr>
          <p:cNvPr id="7680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500378"/>
            <a:ext cx="8540609" cy="947607"/>
          </a:xfrm>
        </p:spPr>
        <p:txBody>
          <a:bodyPr/>
          <a:lstStyle/>
          <a:p>
            <a:pPr eaLnBrk="1" hangingPunct="1"/>
            <a:r>
              <a:rPr lang="en-US" altLang="zh-CN" smtClean="0"/>
              <a:t>In C++, unlike in C, a const variable can be used anywhere a constant can appear.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2366993" y="3140467"/>
            <a:ext cx="2974432" cy="739934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const int size = 100;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float a[size]</a:t>
            </a:r>
          </a:p>
        </p:txBody>
      </p:sp>
    </p:spTree>
    <p:extLst>
      <p:ext uri="{BB962C8B-B14F-4D97-AF65-F5344CB8AC3E}">
        <p14:creationId xmlns:p14="http://schemas.microsoft.com/office/powerpoint/2010/main" val="3108337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7AA184-B9DF-4606-8A8E-8818AE0EF1A2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7782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Data Type bool</a:t>
            </a:r>
            <a:endParaRPr lang="zh-CN" altLang="en-US" smtClean="0"/>
          </a:p>
        </p:txBody>
      </p:sp>
      <p:sp>
        <p:nvSpPr>
          <p:cNvPr id="7782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500379"/>
            <a:ext cx="8540609" cy="520373"/>
          </a:xfrm>
        </p:spPr>
        <p:txBody>
          <a:bodyPr/>
          <a:lstStyle/>
          <a:p>
            <a:pPr eaLnBrk="1" hangingPunct="1"/>
            <a:r>
              <a:rPr lang="en-US" altLang="zh-CN" smtClean="0"/>
              <a:t>a new so-called </a:t>
            </a:r>
            <a:r>
              <a:rPr lang="en-US" altLang="zh-CN" i="1" smtClean="0">
                <a:solidFill>
                  <a:schemeClr val="tx1"/>
                </a:solidFill>
              </a:rPr>
              <a:t>built-in type</a:t>
            </a:r>
            <a:r>
              <a:rPr lang="en-US" altLang="zh-CN" smtClean="0"/>
              <a:t> added in C++: </a:t>
            </a:r>
            <a:r>
              <a:rPr lang="en-US" altLang="zh-CN" i="1" smtClean="0">
                <a:solidFill>
                  <a:schemeClr val="tx1"/>
                </a:solidFill>
              </a:rPr>
              <a:t>bool</a:t>
            </a:r>
            <a:r>
              <a:rPr lang="en-US" altLang="zh-CN" smtClean="0"/>
              <a:t>.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2366993" y="3140468"/>
            <a:ext cx="4960762" cy="1446409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bool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flag;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flag = ( 3 &lt; 5 );</a:t>
            </a: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flag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boolalpha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flag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281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32156E-6232-4A86-9CEC-7A664D76854B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7885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Enumeration </a:t>
            </a:r>
            <a:endParaRPr lang="zh-CN" altLang="en-US" smtClean="0"/>
          </a:p>
        </p:txBody>
      </p:sp>
      <p:sp>
        <p:nvSpPr>
          <p:cNvPr id="7885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371600"/>
            <a:ext cx="8540609" cy="94760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Once defined, an enumeration is </a:t>
            </a:r>
            <a:r>
              <a:rPr lang="en-US" altLang="zh-CN" i="1" dirty="0" smtClean="0">
                <a:solidFill>
                  <a:schemeClr val="tx1"/>
                </a:solidFill>
              </a:rPr>
              <a:t>used like a type</a:t>
            </a:r>
            <a:r>
              <a:rPr lang="en-US" altLang="zh-CN" dirty="0" smtClean="0"/>
              <a:t>, an integer type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532524" y="2601870"/>
            <a:ext cx="4499107" cy="2094023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enum maritalStatus { single, maried };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maritalStatus m;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m = single;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int sum = 0;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if( m == single ) sum++;</a:t>
            </a: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3195136" y="4860853"/>
            <a:ext cx="5140970" cy="1387547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enum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{ MIN_SIZE = 0,</a:t>
            </a:r>
            <a:r>
              <a:rPr lang="zh-CN" altLang="en-US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MAX_SIZE = 100 };</a:t>
            </a: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minVal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MIN_SIZE;</a:t>
            </a:r>
          </a:p>
          <a:p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arr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[MAX_SIZE];</a:t>
            </a:r>
          </a:p>
        </p:txBody>
      </p:sp>
    </p:spTree>
    <p:extLst>
      <p:ext uri="{BB962C8B-B14F-4D97-AF65-F5344CB8AC3E}">
        <p14:creationId xmlns:p14="http://schemas.microsoft.com/office/powerpoint/2010/main" val="3420568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1BFCC5-789F-4693-9B73-4E4142E1FCD9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Overview of C++</a:t>
            </a:r>
          </a:p>
        </p:txBody>
      </p:sp>
      <p:sp>
        <p:nvSpPr>
          <p:cNvPr id="112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5125" y="990600"/>
            <a:ext cx="8587180" cy="231434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As you will know in later chapters, </a:t>
            </a:r>
            <a:r>
              <a:rPr lang="en-US" altLang="zh-CN" i="1" dirty="0" smtClean="0">
                <a:solidFill>
                  <a:schemeClr val="tx1"/>
                </a:solidFill>
              </a:rPr>
              <a:t>encapsulation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chemeClr val="tx1"/>
                </a:solidFill>
              </a:rPr>
              <a:t>inheritance</a:t>
            </a:r>
            <a:r>
              <a:rPr lang="en-US" altLang="zh-CN" dirty="0" smtClean="0"/>
              <a:t> and </a:t>
            </a:r>
            <a:r>
              <a:rPr lang="en-US" altLang="zh-CN" i="1" dirty="0" smtClean="0">
                <a:solidFill>
                  <a:schemeClr val="tx1"/>
                </a:solidFill>
              </a:rPr>
              <a:t>polymorphism</a:t>
            </a:r>
            <a:r>
              <a:rPr lang="en-US" altLang="zh-CN" dirty="0" smtClean="0"/>
              <a:t> are the most elementary concepts to object-oriented programming.</a:t>
            </a:r>
          </a:p>
          <a:p>
            <a:pPr eaLnBrk="1" hangingPunct="1"/>
            <a:r>
              <a:rPr lang="en-US" altLang="zh-CN" dirty="0" smtClean="0"/>
              <a:t>But knowing them doesn’t necessarily make you a good object-oriented designer.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3286253" y="4042211"/>
            <a:ext cx="5400547" cy="2739589"/>
          </a:xfrm>
          <a:prstGeom prst="irregularSeal1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zh-CN" sz="1913" dirty="0">
                <a:solidFill>
                  <a:srgbClr val="000000"/>
                </a:solidFill>
              </a:rPr>
              <a:t>Well, what else needed to be a good object-oriented designer or programmer?</a:t>
            </a:r>
          </a:p>
        </p:txBody>
      </p:sp>
    </p:spTree>
    <p:extLst>
      <p:ext uri="{BB962C8B-B14F-4D97-AF65-F5344CB8AC3E}">
        <p14:creationId xmlns:p14="http://schemas.microsoft.com/office/powerpoint/2010/main" val="3678251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81838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96909DEF-2A5C-4733-9F56-A135BE830A81}" type="slidenum">
              <a:rPr lang="zh-CN" altLang="en-US"/>
              <a:pPr/>
              <a:t>80</a:t>
            </a:fld>
            <a:endParaRPr lang="en-US" altLang="zh-CN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36550" y="1543050"/>
            <a:ext cx="8451850" cy="4357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2400"/>
              <a:t>enum  MonthType { JAN,  FEB,  MAR,  APR,  MAY, JUN,</a:t>
            </a:r>
          </a:p>
          <a:p>
            <a:r>
              <a:rPr lang="en-US" altLang="zh-CN" sz="2400"/>
              <a:t> 			 JUL,  AUG,  SEP,  OCT,  NOV,  DEC } ;</a:t>
            </a:r>
          </a:p>
          <a:p>
            <a:endParaRPr lang="en-US" altLang="zh-CN" sz="2400"/>
          </a:p>
          <a:p>
            <a:r>
              <a:rPr lang="en-US" altLang="zh-CN" sz="2400"/>
              <a:t>MonthType  thisMonth;  	        	</a:t>
            </a:r>
            <a:r>
              <a:rPr lang="en-US" altLang="zh-CN" sz="2400" i="1">
                <a:solidFill>
                  <a:srgbClr val="990033"/>
                </a:solidFill>
              </a:rPr>
              <a:t>// declares 2 variables</a:t>
            </a:r>
            <a:r>
              <a:rPr lang="en-US" altLang="zh-CN" sz="2400"/>
              <a:t> </a:t>
            </a:r>
          </a:p>
          <a:p>
            <a:r>
              <a:rPr lang="en-US" altLang="zh-CN" sz="2400"/>
              <a:t>MonthType  lastMonth;            	</a:t>
            </a:r>
            <a:r>
              <a:rPr lang="en-US" altLang="zh-CN" sz="2400" i="1">
                <a:solidFill>
                  <a:srgbClr val="990033"/>
                </a:solidFill>
              </a:rPr>
              <a:t>// of type MonthType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lastMonth  =  OCT ;        		</a:t>
            </a:r>
            <a:r>
              <a:rPr lang="en-US" altLang="zh-CN" sz="2400" i="1">
                <a:solidFill>
                  <a:srgbClr val="990033"/>
                </a:solidFill>
              </a:rPr>
              <a:t>// assigns values</a:t>
            </a:r>
            <a:endParaRPr lang="en-US" altLang="zh-CN" sz="2400"/>
          </a:p>
          <a:p>
            <a:r>
              <a:rPr lang="en-US" altLang="zh-CN" sz="2400"/>
              <a:t>thisMonth  =  NOV ;		</a:t>
            </a:r>
            <a:r>
              <a:rPr lang="en-US" altLang="zh-CN" sz="2400" i="1">
                <a:solidFill>
                  <a:srgbClr val="990033"/>
                </a:solidFill>
              </a:rPr>
              <a:t>// to these variables</a:t>
            </a:r>
            <a:endParaRPr lang="en-US" altLang="zh-CN" sz="2400"/>
          </a:p>
          <a:p>
            <a:r>
              <a:rPr lang="en-US" altLang="zh-CN" sz="2400" b="0"/>
              <a:t>	:</a:t>
            </a:r>
          </a:p>
          <a:p>
            <a:r>
              <a:rPr lang="en-US" altLang="zh-CN" sz="2400"/>
              <a:t>lastMonth = thisMonth ;</a:t>
            </a:r>
          </a:p>
          <a:p>
            <a:r>
              <a:rPr lang="en-US" altLang="zh-CN" sz="2400"/>
              <a:t>thisMonth = DEC ;</a:t>
            </a:r>
            <a:endParaRPr lang="zh-CN" altLang="en-US" sz="24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57175"/>
            <a:ext cx="7848600" cy="566738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Declaring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enum</a:t>
            </a:r>
            <a:r>
              <a:rPr lang="en-US" altLang="zh-CN">
                <a:latin typeface="Arial Rounded MT Bold" pitchFamily="34" charset="0"/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Type Variables</a:t>
            </a:r>
          </a:p>
        </p:txBody>
      </p:sp>
    </p:spTree>
    <p:extLst>
      <p:ext uri="{BB962C8B-B14F-4D97-AF65-F5344CB8AC3E}">
        <p14:creationId xmlns:p14="http://schemas.microsoft.com/office/powerpoint/2010/main" val="1941281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81838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2CC026C6-D25A-4027-838F-5B02949ECABF}" type="slidenum">
              <a:rPr lang="zh-CN" altLang="en-US"/>
              <a:pPr/>
              <a:t>81</a:t>
            </a:fld>
            <a:endParaRPr lang="en-US" altLang="zh-CN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152400" y="2692400"/>
            <a:ext cx="8777288" cy="13811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6550"/>
            <a:ext cx="7848600" cy="523875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Storage of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enum</a:t>
            </a:r>
            <a:r>
              <a:rPr lang="en-US" altLang="zh-CN">
                <a:latin typeface="Arial Rounded MT Bold" pitchFamily="34" charset="0"/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Type Variables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4463" y="2890838"/>
            <a:ext cx="87979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/>
              <a:t>enum  MonthType { JAN,  FEB,  MAR,  APR,  MAY, JUN,</a:t>
            </a:r>
          </a:p>
          <a:p>
            <a:pPr>
              <a:spcBef>
                <a:spcPct val="20000"/>
              </a:spcBef>
            </a:pPr>
            <a:r>
              <a:rPr lang="en-US" altLang="zh-CN" sz="2400"/>
              <a:t> 			   JUL,  AUG,  SEP,  OCT,  NOV,  DEC } ;</a:t>
            </a:r>
          </a:p>
          <a:p>
            <a:pPr>
              <a:spcBef>
                <a:spcPct val="20000"/>
              </a:spcBef>
            </a:pPr>
            <a:endParaRPr lang="zh-CN" altLang="en-US" sz="2400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H="1" flipV="1">
            <a:off x="2447925" y="2347913"/>
            <a:ext cx="952500" cy="47625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054100" y="1981200"/>
            <a:ext cx="7516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>
                <a:solidFill>
                  <a:srgbClr val="A50021"/>
                </a:solidFill>
              </a:rPr>
              <a:t>stored as 0       stored as 1      stored as 2     stored as 3   etc. </a:t>
            </a: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4278313" y="2366963"/>
            <a:ext cx="147637" cy="47625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H="1">
            <a:off x="5340350" y="2347913"/>
            <a:ext cx="55563" cy="512762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V="1">
            <a:off x="6037263" y="2366963"/>
            <a:ext cx="823912" cy="47625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H="1">
            <a:off x="6769100" y="3776663"/>
            <a:ext cx="1062038" cy="8255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783263" y="4587875"/>
            <a:ext cx="1735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>
                <a:solidFill>
                  <a:srgbClr val="A50021"/>
                </a:solidFill>
              </a:rPr>
              <a:t>stored as 11 </a:t>
            </a:r>
          </a:p>
        </p:txBody>
      </p:sp>
    </p:spTree>
    <p:extLst>
      <p:ext uri="{BB962C8B-B14F-4D97-AF65-F5344CB8AC3E}">
        <p14:creationId xmlns:p14="http://schemas.microsoft.com/office/powerpoint/2010/main" val="173267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81838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B83D4750-38F2-4006-AB94-680202B4967E}" type="slidenum">
              <a:rPr lang="zh-CN" altLang="en-US"/>
              <a:pPr/>
              <a:t>82</a:t>
            </a:fld>
            <a:endParaRPr lang="en-US" altLang="zh-CN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65100" y="1423988"/>
            <a:ext cx="8828088" cy="48577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2400" dirty="0" err="1"/>
              <a:t>enum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MonthType</a:t>
            </a:r>
            <a:r>
              <a:rPr lang="en-US" altLang="zh-CN" sz="2400" dirty="0"/>
              <a:t> { JAN,  FEB,  MAR,  APR,  MAY, JUN,</a:t>
            </a:r>
          </a:p>
          <a:p>
            <a:r>
              <a:rPr lang="en-US" altLang="zh-CN" sz="2400" dirty="0"/>
              <a:t> 			   JUL,  AUG,  SEP,  OCT,  NOV,  DEC } 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MonthType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thisMonth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err="1"/>
              <a:t>MonthType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lastMonth</a:t>
            </a:r>
            <a:r>
              <a:rPr lang="en-US" altLang="zh-CN" sz="2400" dirty="0"/>
              <a:t>;            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lastMonth</a:t>
            </a:r>
            <a:r>
              <a:rPr lang="en-US" altLang="zh-CN" sz="2400" dirty="0"/>
              <a:t>  =  OCT ;        </a:t>
            </a:r>
          </a:p>
          <a:p>
            <a:r>
              <a:rPr lang="en-US" altLang="zh-CN" sz="2400" dirty="0" err="1"/>
              <a:t>thisMonth</a:t>
            </a:r>
            <a:r>
              <a:rPr lang="en-US" altLang="zh-CN" sz="2400" dirty="0"/>
              <a:t>  =  NOV ;</a:t>
            </a:r>
          </a:p>
          <a:p>
            <a:r>
              <a:rPr lang="en-US" altLang="zh-CN" sz="2400" dirty="0" err="1"/>
              <a:t>lastMonth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thisMonth</a:t>
            </a:r>
            <a:r>
              <a:rPr lang="en-US" altLang="zh-CN" sz="2400" dirty="0"/>
              <a:t> 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thisMonth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thisMonth</a:t>
            </a:r>
            <a:r>
              <a:rPr lang="en-US" altLang="zh-CN" sz="2400" dirty="0"/>
              <a:t>++ ;              </a:t>
            </a:r>
            <a:r>
              <a:rPr lang="en-US" altLang="zh-CN" sz="2400" i="1" dirty="0">
                <a:solidFill>
                  <a:srgbClr val="990033"/>
                </a:solidFill>
              </a:rPr>
              <a:t>// COMPILE ERROR !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thisMonth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MonthType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thisMonth</a:t>
            </a:r>
            <a:r>
              <a:rPr lang="en-US" altLang="zh-CN" sz="2400" dirty="0"/>
              <a:t> + 1) ;   </a:t>
            </a:r>
            <a:r>
              <a:rPr lang="en-US" altLang="zh-CN" sz="2400" i="1" dirty="0">
                <a:solidFill>
                  <a:srgbClr val="990033"/>
                </a:solidFill>
              </a:rPr>
              <a:t>// uses type cast</a:t>
            </a:r>
            <a:endParaRPr lang="zh-CN" altLang="en-US" sz="2400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323850"/>
            <a:ext cx="7743825" cy="533400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Increment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enum</a:t>
            </a:r>
            <a:r>
              <a:rPr lang="en-US" altLang="zh-CN">
                <a:latin typeface="Arial Rounded MT Bold" pitchFamily="34" charset="0"/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Type Variables</a:t>
            </a:r>
          </a:p>
        </p:txBody>
      </p:sp>
      <p:grpSp>
        <p:nvGrpSpPr>
          <p:cNvPr id="44040" name="Group 8"/>
          <p:cNvGrpSpPr>
            <a:grpSpLocks/>
          </p:cNvGrpSpPr>
          <p:nvPr/>
        </p:nvGrpSpPr>
        <p:grpSpPr bwMode="auto">
          <a:xfrm>
            <a:off x="282575" y="5008563"/>
            <a:ext cx="3589338" cy="677862"/>
            <a:chOff x="607" y="3337"/>
            <a:chExt cx="2261" cy="427"/>
          </a:xfrm>
        </p:grpSpPr>
        <p:sp>
          <p:nvSpPr>
            <p:cNvPr id="44036" name="Line 4"/>
            <p:cNvSpPr>
              <a:spLocks noChangeShapeType="1"/>
            </p:cNvSpPr>
            <p:nvPr/>
          </p:nvSpPr>
          <p:spPr bwMode="auto">
            <a:xfrm>
              <a:off x="607" y="3348"/>
              <a:ext cx="2088" cy="37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 flipV="1">
              <a:off x="631" y="3337"/>
              <a:ext cx="2237" cy="427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96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D20A0A-25A3-4A5B-BA49-378194F6952B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7987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Declaring Variables</a:t>
            </a:r>
            <a:endParaRPr lang="zh-CN" altLang="en-US" smtClean="0"/>
          </a:p>
        </p:txBody>
      </p:sp>
      <p:sp>
        <p:nvSpPr>
          <p:cNvPr id="7987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500378"/>
            <a:ext cx="8540609" cy="1887114"/>
          </a:xfrm>
        </p:spPr>
        <p:txBody>
          <a:bodyPr/>
          <a:lstStyle/>
          <a:p>
            <a:pPr eaLnBrk="1" hangingPunct="1"/>
            <a:r>
              <a:rPr lang="en-US" altLang="zh-CN" smtClean="0"/>
              <a:t>In a C function, variable declarations must occur at the beginning of a block.</a:t>
            </a:r>
          </a:p>
          <a:p>
            <a:pPr eaLnBrk="1" hangingPunct="1"/>
            <a:r>
              <a:rPr lang="en-US" altLang="zh-CN" smtClean="0"/>
              <a:t>In C++, variable declarations may occur anywhere in a block.</a:t>
            </a:r>
          </a:p>
        </p:txBody>
      </p:sp>
    </p:spTree>
    <p:extLst>
      <p:ext uri="{BB962C8B-B14F-4D97-AF65-F5344CB8AC3E}">
        <p14:creationId xmlns:p14="http://schemas.microsoft.com/office/powerpoint/2010/main" val="658546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FEBA8B-127B-47AB-9F3D-0405BA708CE0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8089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Structures</a:t>
            </a:r>
          </a:p>
        </p:txBody>
      </p:sp>
      <p:sp>
        <p:nvSpPr>
          <p:cNvPr id="8090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500378"/>
            <a:ext cx="8540609" cy="947607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solidFill>
                  <a:schemeClr val="tx1"/>
                </a:solidFill>
              </a:rPr>
              <a:t>struct</a:t>
            </a:r>
            <a:r>
              <a:rPr lang="en-US" altLang="zh-CN" smtClean="0"/>
              <a:t> need not be included as part of the variable declaration.</a:t>
            </a: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1725130" y="2877243"/>
            <a:ext cx="5904319" cy="2506123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struct Point 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double x, y;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Point p;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p.x = 2.0;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p.y = 1.0;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cout &lt;&lt;" ("&lt;&lt; p.x &lt;&lt;", "&lt;&lt; p.y &lt;&lt; " ) "&lt;&lt;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201836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0082A7-F89B-4BBC-8C41-53EBEF3EC881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8192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Structures</a:t>
            </a:r>
          </a:p>
        </p:txBody>
      </p:sp>
      <p:sp>
        <p:nvSpPr>
          <p:cNvPr id="8192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500379"/>
            <a:ext cx="8540609" cy="520373"/>
          </a:xfrm>
        </p:spPr>
        <p:txBody>
          <a:bodyPr/>
          <a:lstStyle/>
          <a:p>
            <a:pPr eaLnBrk="1" hangingPunct="1"/>
            <a:r>
              <a:rPr lang="en-US" altLang="zh-CN" smtClean="0"/>
              <a:t>In C++, a struct can contain functions.</a:t>
            </a: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1725130" y="2877243"/>
            <a:ext cx="5904319" cy="2859360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struct Point {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double x, y;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void setVal(double, double);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Point p;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p.x = 3.1415926;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p.y = 1.0;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p.setVal(4.11, -13.090);</a:t>
            </a:r>
          </a:p>
        </p:txBody>
      </p:sp>
    </p:spTree>
    <p:extLst>
      <p:ext uri="{BB962C8B-B14F-4D97-AF65-F5344CB8AC3E}">
        <p14:creationId xmlns:p14="http://schemas.microsoft.com/office/powerpoint/2010/main" val="3508242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7B8B52-B7D2-48C2-926F-F1F7330FB049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829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Type string</a:t>
            </a:r>
          </a:p>
        </p:txBody>
      </p:sp>
      <p:sp>
        <p:nvSpPr>
          <p:cNvPr id="8294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295400"/>
            <a:ext cx="8540609" cy="1032648"/>
          </a:xfrm>
        </p:spPr>
        <p:txBody>
          <a:bodyPr/>
          <a:lstStyle/>
          <a:p>
            <a:pPr eaLnBrk="1" hangingPunct="1"/>
            <a:r>
              <a:rPr lang="en-US" altLang="zh-CN" sz="2500" dirty="0" smtClean="0"/>
              <a:t>An alternative to C's null-terminated arrays of char.</a:t>
            </a:r>
          </a:p>
          <a:p>
            <a:pPr eaLnBrk="1" hangingPunct="1"/>
            <a:r>
              <a:rPr lang="en-US" altLang="zh-CN" sz="2500" dirty="0" smtClean="0"/>
              <a:t>Use of type string requires the header </a:t>
            </a:r>
            <a:r>
              <a:rPr lang="en-US" altLang="zh-CN" sz="2500" i="1" dirty="0" smtClean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1828800" y="2286000"/>
            <a:ext cx="5904319" cy="4272311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#include &lt;string&gt;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using namespace std;</a:t>
            </a:r>
          </a:p>
          <a:p>
            <a:endParaRPr lang="en-US" altLang="zh-CN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string s1;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string s2 = "Bravo";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string s3 = s2;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string s4( 10, 'x' 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cout &lt;&lt; s3 &lt;&lt; endl;	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string fileName = "input.dat";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ifstream inFile;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inFile.open( fileName.c_str() );	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cout &lt;&lt; fileName.length()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844808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CADA93-8837-4A25-8F2D-FE236429D1A2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8397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Type string</a:t>
            </a:r>
          </a:p>
        </p:txBody>
      </p:sp>
      <p:sp>
        <p:nvSpPr>
          <p:cNvPr id="8397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500379"/>
            <a:ext cx="8540609" cy="1032648"/>
          </a:xfrm>
        </p:spPr>
        <p:txBody>
          <a:bodyPr/>
          <a:lstStyle/>
          <a:p>
            <a:pPr eaLnBrk="1" hangingPunct="1"/>
            <a:r>
              <a:rPr lang="en-US" altLang="zh-CN" smtClean="0"/>
              <a:t>An alternative to C's null-terminated arrays of char.</a:t>
            </a:r>
          </a:p>
          <a:p>
            <a:pPr eaLnBrk="1" hangingPunct="1"/>
            <a:r>
              <a:rPr lang="en-US" altLang="zh-CN" smtClean="0"/>
              <a:t>Use of type string requires the header </a:t>
            </a:r>
            <a:r>
              <a:rPr lang="en-US" altLang="zh-CN" i="1" smtClean="0">
                <a:solidFill>
                  <a:schemeClr val="tx1"/>
                </a:solidFill>
              </a:rPr>
              <a:t>string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016305"/>
              </p:ext>
            </p:extLst>
          </p:nvPr>
        </p:nvGraphicFramePr>
        <p:xfrm>
          <a:off x="3081338" y="3282950"/>
          <a:ext cx="199231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包装程序外壳对象" showAsIcon="1" r:id="rId3" imgW="1561320" imgH="711360" progId="Package">
                  <p:embed/>
                </p:oleObj>
              </mc:Choice>
              <mc:Fallback>
                <p:oleObj name="包装程序外壳对象" showAsIcon="1" r:id="rId3" imgW="156132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3282950"/>
                        <a:ext cx="199231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37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97BCB1-60CC-462C-A0CC-A8915BD48B7A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8499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Operations on </a:t>
            </a:r>
            <a:r>
              <a:rPr lang="en-US" altLang="zh-TW" b="0" smtClean="0">
                <a:latin typeface="Courier New" panose="02070309020205020404" pitchFamily="49" charset="0"/>
              </a:rPr>
              <a:t>string</a:t>
            </a:r>
            <a:r>
              <a:rPr lang="en-US" altLang="zh-TW" b="0" smtClean="0"/>
              <a:t> </a:t>
            </a:r>
            <a:r>
              <a:rPr lang="en-US" altLang="zh-TW" smtClean="0"/>
              <a:t>Variables</a:t>
            </a:r>
            <a:endParaRPr lang="en-US" altLang="zh-CN" smtClean="0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449757" y="1409262"/>
            <a:ext cx="5904319" cy="4978787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 s1 = "Object-Oriented ";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 s2 = "Programming";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 s3 = s1.substr( 7, 9 );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 s4 = s1 + s2;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s4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s1 += s2;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s1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s1.erase( 7, 9 );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s1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s1.insert( 7, s3 );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s1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s1.replace( 7, 9, "**" );</a:t>
            </a:r>
          </a:p>
          <a:p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s1 &lt;&lt; </a:t>
            </a:r>
            <a:r>
              <a:rPr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endParaRPr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2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5888DC-D1C1-4F89-B60D-1E601F2F3B78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8601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Searching and Comparing Strings</a:t>
            </a:r>
            <a:endParaRPr lang="en-US" altLang="zh-CN" smtClean="0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805871" y="1917488"/>
            <a:ext cx="7254862" cy="3919074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idx = s1.find( s2 );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if( idx &lt; s1.length() ) 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cout &lt;&lt; "Found at index: "&lt;&lt; idx &lt;&lt; endl;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else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cout &lt;&lt; "Not found" &lt;&lt; endl;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if( s1 &gt; s2 )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cout &lt;&lt;"\""+s1+"\""&lt;&lt;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" is greater than "&lt;&lt;"\""+s2+"\""&lt;&lt;endl;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else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cout &lt;&lt;"\""+s1+"\""&lt;&lt;</a:t>
            </a:r>
          </a:p>
          <a:p>
            <a:r>
              <a:rPr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" is not greater than "&lt;&lt;"\""+s2+"\""&lt;&lt;endl;</a:t>
            </a:r>
          </a:p>
        </p:txBody>
      </p:sp>
    </p:spTree>
    <p:extLst>
      <p:ext uri="{BB962C8B-B14F-4D97-AF65-F5344CB8AC3E}">
        <p14:creationId xmlns:p14="http://schemas.microsoft.com/office/powerpoint/2010/main" val="3447125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CAA5E1-F119-4271-92A3-407062EAD9FD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Overview of C++</a:t>
            </a:r>
          </a:p>
        </p:txBody>
      </p:sp>
      <p:sp>
        <p:nvSpPr>
          <p:cNvPr id="12292" name="WordArt 5"/>
          <p:cNvSpPr>
            <a:spLocks noChangeArrowheads="1" noChangeShapeType="1" noTextEdit="1"/>
          </p:cNvSpPr>
          <p:nvPr/>
        </p:nvSpPr>
        <p:spPr bwMode="auto">
          <a:xfrm>
            <a:off x="164009" y="2235381"/>
            <a:ext cx="8979991" cy="183649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592" i="1" kern="10" dirty="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C++ is a language </a:t>
            </a:r>
          </a:p>
          <a:p>
            <a:pPr algn="ctr"/>
            <a:r>
              <a:rPr lang="en-US" altLang="zh-CN" sz="4592" i="1" kern="10" dirty="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 you can grow with</a:t>
            </a:r>
            <a:endParaRPr lang="zh-CN" altLang="en-US" sz="4592" i="1" kern="10" dirty="0">
              <a:ln w="9525">
                <a:solidFill>
                  <a:srgbClr val="000000"/>
                </a:solidFill>
                <a:miter lim="800000"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67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内容占位符 1"/>
          <p:cNvSpPr>
            <a:spLocks noGrp="1"/>
          </p:cNvSpPr>
          <p:nvPr>
            <p:ph idx="1"/>
          </p:nvPr>
        </p:nvSpPr>
        <p:spPr>
          <a:xfrm>
            <a:off x="305746" y="1844594"/>
            <a:ext cx="8540609" cy="524423"/>
          </a:xfrm>
        </p:spPr>
        <p:txBody>
          <a:bodyPr/>
          <a:lstStyle/>
          <a:p>
            <a:pPr algn="ctr"/>
            <a:r>
              <a:rPr lang="en-US" altLang="zh-CN" smtClean="0"/>
              <a:t>C String</a:t>
            </a:r>
            <a:endParaRPr lang="zh-CN" altLang="en-US" smtClean="0"/>
          </a:p>
        </p:txBody>
      </p:sp>
      <p:sp>
        <p:nvSpPr>
          <p:cNvPr id="8704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7D94C6-5BFF-4A5A-8A14-3A3844F51E47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90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38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AC4471-517C-457B-B208-B344CF4DBE5D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91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80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r>
              <a:rPr lang="en-US" altLang="zh-CN" smtClean="0"/>
              <a:t>Characters Arrays and Strings</a:t>
            </a:r>
            <a:endParaRPr lang="zh-CN" altLang="en-US" smtClean="0"/>
          </a:p>
        </p:txBody>
      </p:sp>
      <p:sp>
        <p:nvSpPr>
          <p:cNvPr id="289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4180"/>
            <a:ext cx="8540609" cy="1459881"/>
          </a:xfrm>
        </p:spPr>
        <p:txBody>
          <a:bodyPr/>
          <a:lstStyle/>
          <a:p>
            <a:r>
              <a:rPr lang="en-US" altLang="zh-CN" i="1" dirty="0" smtClean="0">
                <a:solidFill>
                  <a:schemeClr val="tx1"/>
                </a:solidFill>
              </a:rPr>
              <a:t>Character arrays</a:t>
            </a:r>
            <a:r>
              <a:rPr lang="en-US" altLang="zh-CN" dirty="0" smtClean="0"/>
              <a:t> are arrays used to store characters. </a:t>
            </a:r>
          </a:p>
          <a:p>
            <a:pPr>
              <a:spcAft>
                <a:spcPct val="20000"/>
              </a:spcAft>
            </a:pPr>
            <a:r>
              <a:rPr lang="en-GB" altLang="zh-CN" dirty="0" smtClean="0"/>
              <a:t>C has no </a:t>
            </a:r>
            <a:r>
              <a:rPr lang="en-GB" altLang="zh-CN" i="1" dirty="0" smtClean="0">
                <a:solidFill>
                  <a:schemeClr val="tx1"/>
                </a:solidFill>
              </a:rPr>
              <a:t>string variable</a:t>
            </a:r>
            <a:r>
              <a:rPr lang="en-GB" altLang="zh-CN" dirty="0" smtClean="0"/>
              <a:t>. In C, </a:t>
            </a:r>
            <a:r>
              <a:rPr lang="en-GB" altLang="zh-CN" i="1" dirty="0" smtClean="0">
                <a:solidFill>
                  <a:schemeClr val="tx1"/>
                </a:solidFill>
              </a:rPr>
              <a:t>string variables</a:t>
            </a:r>
            <a:r>
              <a:rPr lang="en-GB" altLang="zh-CN" dirty="0" smtClean="0"/>
              <a:t> are represented internally as array of characters. </a:t>
            </a:r>
          </a:p>
        </p:txBody>
      </p:sp>
    </p:spTree>
    <p:extLst>
      <p:ext uri="{BB962C8B-B14F-4D97-AF65-F5344CB8AC3E}">
        <p14:creationId xmlns:p14="http://schemas.microsoft.com/office/powerpoint/2010/main" val="165959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0ABFD6-0B9D-4A26-B078-B7863A8AF648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92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90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 and Its Terminator</a:t>
            </a:r>
          </a:p>
        </p:txBody>
      </p:sp>
      <p:sp>
        <p:nvSpPr>
          <p:cNvPr id="8909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4180"/>
            <a:ext cx="8540609" cy="346882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GB" altLang="zh-CN" dirty="0" smtClean="0">
                <a:solidFill>
                  <a:schemeClr val="tx1"/>
                </a:solidFill>
              </a:rPr>
              <a:t>C</a:t>
            </a:r>
            <a:r>
              <a:rPr lang="en-GB" altLang="zh-CN" dirty="0" smtClean="0"/>
              <a:t> compiler always stores a </a:t>
            </a:r>
            <a:r>
              <a:rPr lang="en-GB" altLang="zh-CN" i="1" dirty="0" smtClean="0">
                <a:solidFill>
                  <a:schemeClr val="tx1"/>
                </a:solidFill>
              </a:rPr>
              <a:t>null character</a:t>
            </a:r>
            <a:r>
              <a:rPr lang="en-GB" altLang="zh-CN" dirty="0" smtClean="0"/>
              <a:t> in the byte that immediately follows the last character of a string. </a:t>
            </a:r>
          </a:p>
          <a:p>
            <a:pPr>
              <a:spcAft>
                <a:spcPct val="20000"/>
              </a:spcAft>
            </a:pPr>
            <a:r>
              <a:rPr lang="en-GB" altLang="zh-CN" dirty="0" smtClean="0"/>
              <a:t>The </a:t>
            </a:r>
            <a:r>
              <a:rPr lang="en-GB" altLang="zh-CN" i="1" dirty="0" smtClean="0">
                <a:solidFill>
                  <a:schemeClr val="tx1"/>
                </a:solidFill>
              </a:rPr>
              <a:t>null character</a:t>
            </a:r>
            <a:r>
              <a:rPr lang="en-GB" altLang="zh-CN" dirty="0" smtClean="0"/>
              <a:t> is written as </a:t>
            </a:r>
            <a:r>
              <a:rPr lang="en-GB" altLang="zh-CN" i="1" dirty="0" smtClean="0">
                <a:solidFill>
                  <a:srgbClr val="FF3300"/>
                </a:solidFill>
              </a:rPr>
              <a:t>\0 </a:t>
            </a:r>
            <a:r>
              <a:rPr lang="en-GB" altLang="zh-CN" dirty="0" smtClean="0"/>
              <a:t>in string and character constants and has </a:t>
            </a:r>
            <a:r>
              <a:rPr lang="en-GB" altLang="zh-CN" i="1" dirty="0" smtClean="0">
                <a:solidFill>
                  <a:srgbClr val="FF3300"/>
                </a:solidFill>
              </a:rPr>
              <a:t>0</a:t>
            </a:r>
            <a:r>
              <a:rPr lang="en-GB" altLang="zh-CN" dirty="0" smtClean="0"/>
              <a:t> as its ASCII code</a:t>
            </a: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0" y="692"/>
            <a:ext cx="441102" cy="36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786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964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D5930C-4532-40BC-8040-13C0E1ED13EB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93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011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Characters Arrays and Strings</a:t>
            </a:r>
            <a:endParaRPr lang="zh-CN" altLang="en-US" smtClean="0"/>
          </a:p>
        </p:txBody>
      </p:sp>
      <p:sp>
        <p:nvSpPr>
          <p:cNvPr id="290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4180"/>
            <a:ext cx="8540609" cy="1374839"/>
          </a:xfrm>
        </p:spPr>
        <p:txBody>
          <a:bodyPr/>
          <a:lstStyle/>
          <a:p>
            <a:r>
              <a:rPr lang="en-US" altLang="zh-CN" dirty="0" smtClean="0"/>
              <a:t>C </a:t>
            </a:r>
            <a:r>
              <a:rPr lang="en-US" altLang="zh-CN" i="1" dirty="0" smtClean="0">
                <a:solidFill>
                  <a:schemeClr val="tx1"/>
                </a:solidFill>
              </a:rPr>
              <a:t>string</a:t>
            </a:r>
            <a:r>
              <a:rPr lang="en-US" altLang="zh-CN" dirty="0" smtClean="0"/>
              <a:t> is slightly different from C </a:t>
            </a:r>
            <a:r>
              <a:rPr lang="en-US" altLang="zh-CN" i="1" dirty="0" smtClean="0">
                <a:solidFill>
                  <a:schemeClr val="tx1"/>
                </a:solidFill>
              </a:rPr>
              <a:t>character array</a:t>
            </a:r>
            <a:r>
              <a:rPr lang="en-US" altLang="zh-CN" dirty="0" smtClean="0"/>
              <a:t> resting with their initialization and internal representation in storage. </a:t>
            </a:r>
            <a:endParaRPr lang="en-GB" altLang="zh-CN" dirty="0" smtClean="0"/>
          </a:p>
        </p:txBody>
      </p:sp>
      <p:sp>
        <p:nvSpPr>
          <p:cNvPr id="290820" name="Rectangle 4" descr="50%"/>
          <p:cNvSpPr>
            <a:spLocks noChangeArrowheads="1"/>
          </p:cNvSpPr>
          <p:nvPr/>
        </p:nvSpPr>
        <p:spPr bwMode="auto">
          <a:xfrm>
            <a:off x="1314096" y="3188647"/>
            <a:ext cx="3278578" cy="476661"/>
          </a:xfrm>
          <a:prstGeom prst="rect">
            <a:avLst/>
          </a:prstGeom>
          <a:pattFill prst="pct50">
            <a:fgClr>
              <a:schemeClr val="accent1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122168" tIns="61083" rIns="122168" bIns="61083" anchor="ctr">
            <a:spAutoFit/>
          </a:bodyPr>
          <a:lstStyle>
            <a:lvl1pPr defTabSz="9588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96">
                <a:solidFill>
                  <a:srgbClr val="000000"/>
                </a:solidFill>
              </a:rPr>
              <a:t>char c[]="C program"; </a:t>
            </a:r>
          </a:p>
        </p:txBody>
      </p:sp>
      <p:graphicFrame>
        <p:nvGraphicFramePr>
          <p:cNvPr id="290896" name="Group 80"/>
          <p:cNvGraphicFramePr>
            <a:graphicFrameLocks noGrp="1"/>
          </p:cNvGraphicFramePr>
          <p:nvPr/>
        </p:nvGraphicFramePr>
        <p:xfrm>
          <a:off x="1342443" y="4235884"/>
          <a:ext cx="5021506" cy="433307"/>
        </p:xfrm>
        <a:graphic>
          <a:graphicData uri="http://schemas.openxmlformats.org/drawingml/2006/table">
            <a:tbl>
              <a:tblPr/>
              <a:tblGrid>
                <a:gridCol w="536572"/>
                <a:gridCol w="504176"/>
                <a:gridCol w="494051"/>
                <a:gridCol w="439381"/>
                <a:gridCol w="492027"/>
                <a:gridCol w="494051"/>
                <a:gridCol w="441407"/>
                <a:gridCol w="494051"/>
                <a:gridCol w="562895"/>
                <a:gridCol w="562895"/>
              </a:tblGrid>
              <a:tr h="433307"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SimSun" pitchFamily="2" charset="-122"/>
                          <a:cs typeface="Courier New" pitchFamily="49" charset="0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SimSun" pitchFamily="2" charset="-122"/>
                      </a:endParaRPr>
                    </a:p>
                  </a:txBody>
                  <a:tcPr marL="122168" marR="122168" marT="61102" marB="61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SimSun" pitchFamily="2" charset="-122"/>
                          <a:cs typeface="Courier New" pitchFamily="49" charset="0"/>
                        </a:rPr>
                        <a:t>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SimSun" pitchFamily="2" charset="-122"/>
                      </a:endParaRPr>
                    </a:p>
                  </a:txBody>
                  <a:tcPr marL="122168" marR="122168" marT="61102" marB="61102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SimSun" pitchFamily="2" charset="-122"/>
                          <a:cs typeface="Courier New" pitchFamily="49" charset="0"/>
                        </a:rPr>
                        <a:t>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SimSun" pitchFamily="2" charset="-122"/>
                      </a:endParaRPr>
                    </a:p>
                  </a:txBody>
                  <a:tcPr marL="122168" marR="122168" marT="61102" marB="61102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SimSun" pitchFamily="2" charset="-122"/>
                          <a:cs typeface="Courier New" pitchFamily="49" charset="0"/>
                        </a:rPr>
                        <a:t>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SimSun" pitchFamily="2" charset="-122"/>
                      </a:endParaRPr>
                    </a:p>
                  </a:txBody>
                  <a:tcPr marL="122168" marR="122168" marT="61102" marB="61102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SimSun" pitchFamily="2" charset="-122"/>
                          <a:cs typeface="Courier New" pitchFamily="49" charset="0"/>
                        </a:rPr>
                        <a:t>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SimSun" pitchFamily="2" charset="-122"/>
                      </a:endParaRPr>
                    </a:p>
                  </a:txBody>
                  <a:tcPr marL="122168" marR="122168" marT="61102" marB="61102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SimSun" pitchFamily="2" charset="-122"/>
                          <a:cs typeface="Courier New" pitchFamily="49" charset="0"/>
                        </a:rPr>
                        <a:t>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SimSun" pitchFamily="2" charset="-122"/>
                      </a:endParaRPr>
                    </a:p>
                  </a:txBody>
                  <a:tcPr marL="122168" marR="122168" marT="61102" marB="61102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SimSun" pitchFamily="2" charset="-122"/>
                          <a:cs typeface="Courier New" pitchFamily="49" charset="0"/>
                        </a:rPr>
                        <a:t>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SimSun" pitchFamily="2" charset="-122"/>
                      </a:endParaRPr>
                    </a:p>
                  </a:txBody>
                  <a:tcPr marL="122168" marR="122168" marT="61102" marB="61102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SimSun" pitchFamily="2" charset="-122"/>
                          <a:cs typeface="Courier New" pitchFamily="49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SimSun" pitchFamily="2" charset="-122"/>
                      </a:endParaRPr>
                    </a:p>
                  </a:txBody>
                  <a:tcPr marL="122168" marR="122168" marT="61102" marB="61102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SimSun" pitchFamily="2" charset="-122"/>
                          <a:cs typeface="Courier New" pitchFamily="49" charset="0"/>
                        </a:rPr>
                        <a:t>m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SimSun" pitchFamily="2" charset="-122"/>
                      </a:endParaRPr>
                    </a:p>
                  </a:txBody>
                  <a:tcPr marL="122168" marR="122168" marT="61102" marB="61102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  <a:ea typeface="SimSun" pitchFamily="2" charset="-122"/>
                          <a:cs typeface="Courier New" pitchFamily="49" charset="0"/>
                        </a:rPr>
                        <a:t>\0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itchFamily="18" charset="0"/>
                        <a:ea typeface="SimSun" pitchFamily="2" charset="-122"/>
                      </a:endParaRPr>
                    </a:p>
                  </a:txBody>
                  <a:tcPr marL="122168" marR="122168" marT="61102" marB="61102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0897" name="Rectangle 81" descr="50%"/>
          <p:cNvSpPr>
            <a:spLocks noChangeArrowheads="1"/>
          </p:cNvSpPr>
          <p:nvPr/>
        </p:nvSpPr>
        <p:spPr bwMode="auto">
          <a:xfrm>
            <a:off x="1686660" y="5270142"/>
            <a:ext cx="5632299" cy="476661"/>
          </a:xfrm>
          <a:prstGeom prst="rect">
            <a:avLst/>
          </a:prstGeom>
          <a:pattFill prst="pct50">
            <a:fgClr>
              <a:schemeClr val="accent1"/>
            </a:fgClr>
            <a:bgClr>
              <a:srgbClr val="FFFFFF"/>
            </a:bgClr>
          </a:patt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122168" tIns="61083" rIns="122168" bIns="61083" anchor="ctr">
            <a:spAutoFit/>
          </a:bodyPr>
          <a:lstStyle>
            <a:lvl1pPr defTabSz="9588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96">
                <a:solidFill>
                  <a:srgbClr val="000000"/>
                </a:solidFill>
              </a:rPr>
              <a:t>char c[]={'c', ' ','p','r','o','g','r','a','m'</a:t>
            </a:r>
            <a:r>
              <a:rPr lang="en-US" altLang="zh-CN" sz="1913">
                <a:solidFill>
                  <a:srgbClr val="000000"/>
                </a:solidFill>
              </a:rPr>
              <a:t>,</a:t>
            </a:r>
            <a:r>
              <a:rPr lang="en-US" altLang="zh-CN" sz="1913">
                <a:solidFill>
                  <a:srgbClr val="FF0000"/>
                </a:solidFill>
              </a:rPr>
              <a:t>'\0'</a:t>
            </a:r>
            <a:r>
              <a:rPr lang="en-US" altLang="zh-CN" sz="2296">
                <a:solidFill>
                  <a:srgbClr val="000000"/>
                </a:solidFill>
              </a:rPr>
              <a:t>}; </a:t>
            </a:r>
          </a:p>
        </p:txBody>
      </p:sp>
      <p:sp>
        <p:nvSpPr>
          <p:cNvPr id="90143" name="AutoShape 82"/>
          <p:cNvSpPr>
            <a:spLocks noChangeArrowheads="1"/>
          </p:cNvSpPr>
          <p:nvPr/>
        </p:nvSpPr>
        <p:spPr bwMode="auto">
          <a:xfrm>
            <a:off x="6363950" y="3185013"/>
            <a:ext cx="2018726" cy="702605"/>
          </a:xfrm>
          <a:prstGeom prst="cloudCallout">
            <a:avLst>
              <a:gd name="adj1" fmla="val -58625"/>
              <a:gd name="adj2" fmla="val 113690"/>
            </a:avLst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0" tIns="45705" rIns="91410" bIns="45705" anchor="ctr"/>
          <a:lstStyle>
            <a:lvl1pPr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561975">
              <a:spcBef>
                <a:spcPct val="20000"/>
              </a:spcBef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zh-CN" sz="1786">
                <a:solidFill>
                  <a:srgbClr val="000000"/>
                </a:solidFill>
              </a:rPr>
              <a:t>null character </a:t>
            </a:r>
            <a:endParaRPr lang="zh-CN" altLang="en-US" sz="1786">
              <a:solidFill>
                <a:srgbClr val="000000"/>
              </a:solidFill>
            </a:endParaRPr>
          </a:p>
        </p:txBody>
      </p:sp>
      <p:graphicFrame>
        <p:nvGraphicFramePr>
          <p:cNvPr id="90144" name="Object 2"/>
          <p:cNvGraphicFramePr>
            <a:graphicFrameLocks noChangeAspect="1"/>
          </p:cNvGraphicFramePr>
          <p:nvPr/>
        </p:nvGraphicFramePr>
        <p:xfrm>
          <a:off x="7831930" y="5750435"/>
          <a:ext cx="741077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包" r:id="rId4" imgW="583660" imgH="466928" progId="Package">
                  <p:embed/>
                </p:oleObj>
              </mc:Choice>
              <mc:Fallback>
                <p:oleObj name="包" r:id="rId4" imgW="583660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930" y="5750435"/>
                        <a:ext cx="741077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959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 animBg="1" autoUpdateAnimBg="0"/>
      <p:bldP spid="290897" grpId="0" animBg="1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6D89E5-A350-48AE-9C4B-9D0753AC17FC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94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11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Characters Arrays and Strings</a:t>
            </a:r>
            <a:endParaRPr lang="zh-CN" altLang="en-US" smtClean="0"/>
          </a:p>
        </p:txBody>
      </p:sp>
      <p:sp>
        <p:nvSpPr>
          <p:cNvPr id="91140" name="Text Box 32" descr="90%"/>
          <p:cNvSpPr txBox="1">
            <a:spLocks noChangeArrowheads="1"/>
          </p:cNvSpPr>
          <p:nvPr/>
        </p:nvSpPr>
        <p:spPr bwMode="auto">
          <a:xfrm>
            <a:off x="169544" y="364991"/>
            <a:ext cx="8822056" cy="6264409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marL="457200" indent="-4572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33438" indent="-4572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/*  Treating character arrays as strings */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#include &lt;</a:t>
            </a:r>
            <a:r>
              <a:rPr lang="en-US" altLang="zh-CN" sz="1913" dirty="0" err="1">
                <a:solidFill>
                  <a:srgbClr val="000000"/>
                </a:solidFill>
              </a:rPr>
              <a:t>stdio.h</a:t>
            </a:r>
            <a:r>
              <a:rPr lang="en-US" altLang="zh-CN" sz="1913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1913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 err="1">
                <a:solidFill>
                  <a:srgbClr val="000000"/>
                </a:solidFill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</a:rPr>
              <a:t>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	char string1[ 20 ];                	/* reserves 20 characters */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	char string2[] = "string literal"; 	/* reserves 15 characters */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</a:rPr>
              <a:t>int</a:t>
            </a:r>
            <a:r>
              <a:rPr lang="en-US" altLang="zh-CN" sz="1913" dirty="0">
                <a:solidFill>
                  <a:srgbClr val="000000"/>
                </a:solidFill>
              </a:rPr>
              <a:t> </a:t>
            </a:r>
            <a:r>
              <a:rPr lang="en-US" altLang="zh-CN" sz="1913" dirty="0" err="1">
                <a:solidFill>
                  <a:srgbClr val="000000"/>
                </a:solidFill>
              </a:rPr>
              <a:t>i</a:t>
            </a:r>
            <a:r>
              <a:rPr lang="en-US" altLang="zh-CN" sz="1913" dirty="0">
                <a:solidFill>
                  <a:srgbClr val="000000"/>
                </a:solidFill>
              </a:rPr>
              <a:t>;                            		 /* counter */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  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</a:rPr>
              <a:t>printf</a:t>
            </a:r>
            <a:r>
              <a:rPr lang="en-US" altLang="zh-CN" sz="1913" dirty="0">
                <a:solidFill>
                  <a:srgbClr val="000000"/>
                </a:solidFill>
              </a:rPr>
              <a:t>("Enter a string: ");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</a:rPr>
              <a:t>scanf</a:t>
            </a:r>
            <a:r>
              <a:rPr lang="en-US" altLang="zh-CN" sz="1913" dirty="0">
                <a:solidFill>
                  <a:srgbClr val="000000"/>
                </a:solidFill>
              </a:rPr>
              <a:t>( "</a:t>
            </a:r>
            <a:r>
              <a:rPr lang="en-US" altLang="zh-CN" sz="1913" dirty="0">
                <a:solidFill>
                  <a:srgbClr val="FF0000"/>
                </a:solidFill>
              </a:rPr>
              <a:t>%s</a:t>
            </a:r>
            <a:r>
              <a:rPr lang="en-US" altLang="zh-CN" sz="1913" dirty="0">
                <a:solidFill>
                  <a:srgbClr val="000000"/>
                </a:solidFill>
              </a:rPr>
              <a:t>", </a:t>
            </a:r>
            <a:r>
              <a:rPr lang="en-US" altLang="zh-CN" sz="1913" dirty="0">
                <a:solidFill>
                  <a:srgbClr val="FF0000"/>
                </a:solidFill>
              </a:rPr>
              <a:t>string1</a:t>
            </a:r>
            <a:r>
              <a:rPr lang="en-US" altLang="zh-CN" sz="1913" dirty="0">
                <a:solidFill>
                  <a:srgbClr val="000000"/>
                </a:solidFill>
              </a:rPr>
              <a:t>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</a:rPr>
              <a:t>printf</a:t>
            </a:r>
            <a:r>
              <a:rPr lang="en-US" altLang="zh-CN" sz="1913" dirty="0">
                <a:solidFill>
                  <a:srgbClr val="000000"/>
                </a:solidFill>
              </a:rPr>
              <a:t>( "string1 is: </a:t>
            </a:r>
            <a:r>
              <a:rPr lang="en-US" altLang="zh-CN" sz="1913" dirty="0">
                <a:solidFill>
                  <a:srgbClr val="FF0000"/>
                </a:solidFill>
              </a:rPr>
              <a:t>%s</a:t>
            </a:r>
            <a:r>
              <a:rPr lang="en-US" altLang="zh-CN" sz="1913" dirty="0">
                <a:solidFill>
                  <a:srgbClr val="000000"/>
                </a:solidFill>
              </a:rPr>
              <a:t>\nstring2 is: </a:t>
            </a:r>
            <a:r>
              <a:rPr lang="en-US" altLang="zh-CN" sz="1913" dirty="0">
                <a:solidFill>
                  <a:srgbClr val="FF0000"/>
                </a:solidFill>
              </a:rPr>
              <a:t>%s</a:t>
            </a:r>
            <a:r>
              <a:rPr lang="en-US" altLang="zh-CN" sz="1913" dirty="0">
                <a:solidFill>
                  <a:srgbClr val="000000"/>
                </a:solidFill>
              </a:rPr>
              <a:t>\n"                 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			"string1 with spaces between characters is:\n", </a:t>
            </a:r>
            <a:r>
              <a:rPr lang="en-US" altLang="zh-CN" sz="1913" dirty="0">
                <a:solidFill>
                  <a:srgbClr val="FF0000"/>
                </a:solidFill>
              </a:rPr>
              <a:t>string1</a:t>
            </a:r>
            <a:r>
              <a:rPr lang="en-US" altLang="zh-CN" sz="1913" dirty="0">
                <a:solidFill>
                  <a:srgbClr val="000000"/>
                </a:solidFill>
              </a:rPr>
              <a:t>, </a:t>
            </a:r>
            <a:r>
              <a:rPr lang="en-US" altLang="zh-CN" sz="1913" dirty="0">
                <a:solidFill>
                  <a:srgbClr val="FF0000"/>
                </a:solidFill>
              </a:rPr>
              <a:t>string2</a:t>
            </a:r>
            <a:r>
              <a:rPr lang="en-US" altLang="zh-CN" sz="1913" dirty="0">
                <a:solidFill>
                  <a:srgbClr val="000000"/>
                </a:solidFill>
              </a:rPr>
              <a:t> );                                   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1913" dirty="0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	for ( </a:t>
            </a:r>
            <a:r>
              <a:rPr lang="en-US" altLang="zh-CN" sz="1913" dirty="0" err="1">
                <a:solidFill>
                  <a:srgbClr val="000000"/>
                </a:solidFill>
              </a:rPr>
              <a:t>i</a:t>
            </a:r>
            <a:r>
              <a:rPr lang="en-US" altLang="zh-CN" sz="1913" dirty="0">
                <a:solidFill>
                  <a:srgbClr val="000000"/>
                </a:solidFill>
              </a:rPr>
              <a:t> = 0; string1[ </a:t>
            </a:r>
            <a:r>
              <a:rPr lang="en-US" altLang="zh-CN" sz="1913" dirty="0" err="1">
                <a:solidFill>
                  <a:srgbClr val="000000"/>
                </a:solidFill>
              </a:rPr>
              <a:t>i</a:t>
            </a:r>
            <a:r>
              <a:rPr lang="en-US" altLang="zh-CN" sz="1913" dirty="0">
                <a:solidFill>
                  <a:srgbClr val="000000"/>
                </a:solidFill>
              </a:rPr>
              <a:t> ] != '\0'; </a:t>
            </a:r>
            <a:r>
              <a:rPr lang="en-US" altLang="zh-CN" sz="1913" dirty="0" err="1">
                <a:solidFill>
                  <a:srgbClr val="000000"/>
                </a:solidFill>
              </a:rPr>
              <a:t>i</a:t>
            </a:r>
            <a:r>
              <a:rPr lang="en-US" altLang="zh-CN" sz="1913" dirty="0">
                <a:solidFill>
                  <a:srgbClr val="000000"/>
                </a:solidFill>
              </a:rPr>
              <a:t>++ )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			</a:t>
            </a:r>
            <a:r>
              <a:rPr lang="en-US" altLang="zh-CN" sz="1913" dirty="0" err="1">
                <a:solidFill>
                  <a:srgbClr val="000000"/>
                </a:solidFill>
              </a:rPr>
              <a:t>printf</a:t>
            </a:r>
            <a:r>
              <a:rPr lang="en-US" altLang="zh-CN" sz="1913" dirty="0">
                <a:solidFill>
                  <a:srgbClr val="000000"/>
                </a:solidFill>
              </a:rPr>
              <a:t>( "</a:t>
            </a:r>
            <a:r>
              <a:rPr lang="en-US" altLang="zh-CN" sz="1913" dirty="0">
                <a:solidFill>
                  <a:srgbClr val="FF0000"/>
                </a:solidFill>
              </a:rPr>
              <a:t>%c</a:t>
            </a:r>
            <a:r>
              <a:rPr lang="en-US" altLang="zh-CN" sz="1913" dirty="0">
                <a:solidFill>
                  <a:srgbClr val="000000"/>
                </a:solidFill>
              </a:rPr>
              <a:t> ", string1[ </a:t>
            </a:r>
            <a:r>
              <a:rPr lang="en-US" altLang="zh-CN" sz="1913" dirty="0" err="1">
                <a:solidFill>
                  <a:srgbClr val="000000"/>
                </a:solidFill>
              </a:rPr>
              <a:t>i</a:t>
            </a:r>
            <a:r>
              <a:rPr lang="en-US" altLang="zh-CN" sz="1913" dirty="0">
                <a:solidFill>
                  <a:srgbClr val="000000"/>
                </a:solidFill>
              </a:rPr>
              <a:t> ] );            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1913" dirty="0">
              <a:solidFill>
                <a:srgbClr val="000000"/>
              </a:solidFill>
            </a:endParaRP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	</a:t>
            </a:r>
            <a:r>
              <a:rPr lang="en-US" altLang="zh-CN" sz="1913" dirty="0" err="1">
                <a:solidFill>
                  <a:srgbClr val="000000"/>
                </a:solidFill>
              </a:rPr>
              <a:t>printf</a:t>
            </a:r>
            <a:r>
              <a:rPr lang="en-US" altLang="zh-CN" sz="1913" dirty="0">
                <a:solidFill>
                  <a:srgbClr val="000000"/>
                </a:solidFill>
              </a:rPr>
              <a:t>( "\n"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	return 0;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913" dirty="0">
                <a:solidFill>
                  <a:srgbClr val="000000"/>
                </a:solidFill>
              </a:rPr>
              <a:t>} </a:t>
            </a:r>
          </a:p>
        </p:txBody>
      </p:sp>
      <p:graphicFrame>
        <p:nvGraphicFramePr>
          <p:cNvPr id="91141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8402924" y="6262710"/>
          <a:ext cx="741077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包" r:id="rId3" imgW="583660" imgH="466928" progId="Package">
                  <p:embed/>
                </p:oleObj>
              </mc:Choice>
              <mc:Fallback>
                <p:oleObj name="包" r:id="rId3" imgW="583660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2924" y="6262710"/>
                        <a:ext cx="741077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1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3D6F58-2206-494C-B527-1FC02E3DCB0E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95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216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Characters Arrays and Strings</a:t>
            </a:r>
            <a:endParaRPr lang="zh-CN" altLang="en-US" smtClean="0"/>
          </a:p>
        </p:txBody>
      </p:sp>
      <p:sp>
        <p:nvSpPr>
          <p:cNvPr id="92164" name="Text Box 3" descr="90%"/>
          <p:cNvSpPr txBox="1">
            <a:spLocks noChangeArrowheads="1"/>
          </p:cNvSpPr>
          <p:nvPr/>
        </p:nvSpPr>
        <p:spPr bwMode="auto">
          <a:xfrm>
            <a:off x="66820" y="80993"/>
            <a:ext cx="8822056" cy="6430865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marL="457200" indent="-4572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/*  Treating character arrays as strings */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#include &lt;stdio.h&gt;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1786">
              <a:solidFill>
                <a:srgbClr val="000000"/>
              </a:solidFill>
            </a:endParaRP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int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	char string1[ 20 ];                	/* reserves 20 characters */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	char string2[] = "string literal"; 	/* reserves 15 characters */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	int i;                            		 /* counter */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  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	printf("Enter a string: ");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	</a:t>
            </a:r>
            <a:r>
              <a:rPr lang="en-US" altLang="zh-CN" sz="1786">
                <a:solidFill>
                  <a:srgbClr val="FF0000"/>
                </a:solidFill>
              </a:rPr>
              <a:t>gets(string1 );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	printf( "string1 is:");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	</a:t>
            </a:r>
            <a:r>
              <a:rPr lang="en-US" altLang="zh-CN" sz="1786">
                <a:solidFill>
                  <a:srgbClr val="FF0000"/>
                </a:solidFill>
              </a:rPr>
              <a:t>puts(string1);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	printf("string2 is: ");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	</a:t>
            </a:r>
            <a:r>
              <a:rPr lang="en-US" altLang="zh-CN" sz="1786">
                <a:solidFill>
                  <a:srgbClr val="FF0000"/>
                </a:solidFill>
              </a:rPr>
              <a:t>puts(string2);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                 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	printf("string1 with spaces between characters is:");                                   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	for ( i = 0; string1[ i ] != '\0'; i++ )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			printf( "</a:t>
            </a:r>
            <a:r>
              <a:rPr lang="en-US" altLang="zh-CN" sz="1786">
                <a:solidFill>
                  <a:srgbClr val="FF0000"/>
                </a:solidFill>
              </a:rPr>
              <a:t>%c</a:t>
            </a:r>
            <a:r>
              <a:rPr lang="en-US" altLang="zh-CN" sz="1786">
                <a:solidFill>
                  <a:srgbClr val="000000"/>
                </a:solidFill>
              </a:rPr>
              <a:t> ", string1[ i ] );            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	printf( "\n" );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	return 0;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} </a:t>
            </a:r>
          </a:p>
        </p:txBody>
      </p:sp>
      <p:graphicFrame>
        <p:nvGraphicFramePr>
          <p:cNvPr id="9216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661847" y="6262710"/>
          <a:ext cx="741077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包" r:id="rId3" imgW="583660" imgH="466928" progId="Package">
                  <p:embed/>
                </p:oleObj>
              </mc:Choice>
              <mc:Fallback>
                <p:oleObj name="包" r:id="rId3" imgW="583660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1847" y="6262710"/>
                        <a:ext cx="741077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257F73-D899-4699-874F-8A775482693C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96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318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Characters Arrays and Strings</a:t>
            </a:r>
            <a:endParaRPr lang="zh-CN" altLang="en-US" smtClean="0"/>
          </a:p>
        </p:txBody>
      </p:sp>
      <p:sp>
        <p:nvSpPr>
          <p:cNvPr id="93188" name="Text Box 3" descr="90%"/>
          <p:cNvSpPr txBox="1">
            <a:spLocks noChangeArrowheads="1"/>
          </p:cNvSpPr>
          <p:nvPr/>
        </p:nvSpPr>
        <p:spPr bwMode="auto">
          <a:xfrm>
            <a:off x="1261452" y="1587444"/>
            <a:ext cx="5744359" cy="4699622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marL="457200" indent="-4572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33438" indent="-4572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#include &lt;stdio.h&gt;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int main () 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{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   char str[80];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1786">
              <a:solidFill>
                <a:srgbClr val="000000"/>
              </a:solidFill>
            </a:endParaRP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   printf ("Enter a string, test using scanf\n");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   scanf ("%s",str);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   printf ("You have entered: %s\n\n", str); 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1786">
              <a:solidFill>
                <a:srgbClr val="000000"/>
              </a:solidFill>
            </a:endParaRP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   printf ("Enter another string, test using gets\n");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   </a:t>
            </a:r>
            <a:r>
              <a:rPr lang="en-US" altLang="zh-CN" sz="1786">
                <a:solidFill>
                  <a:srgbClr val="FF0000"/>
                </a:solidFill>
              </a:rPr>
              <a:t>fflush (stdin);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   gets (str);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   printf ("You have entered: %s\n", str); 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1786">
              <a:solidFill>
                <a:srgbClr val="000000"/>
              </a:solidFill>
            </a:endParaRP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   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>
                <a:solidFill>
                  <a:srgbClr val="000000"/>
                </a:solidFill>
              </a:rPr>
              <a:t>} </a:t>
            </a:r>
          </a:p>
        </p:txBody>
      </p:sp>
      <p:graphicFrame>
        <p:nvGraphicFramePr>
          <p:cNvPr id="9318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649697" y="3425964"/>
          <a:ext cx="826119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包" r:id="rId3" imgW="651753" imgH="466928" progId="Package">
                  <p:embed/>
                </p:oleObj>
              </mc:Choice>
              <mc:Fallback>
                <p:oleObj name="包" r:id="rId3" imgW="651753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9697" y="3425964"/>
                        <a:ext cx="826119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9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469F0C-D24C-47AE-806C-DBB743299141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97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42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113390"/>
            <a:ext cx="8540609" cy="751202"/>
          </a:xfrm>
        </p:spPr>
        <p:txBody>
          <a:bodyPr/>
          <a:lstStyle/>
          <a:p>
            <a:r>
              <a:rPr lang="en-US" altLang="zh-CN" smtClean="0"/>
              <a:t>String Library Function </a:t>
            </a: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0" y="692"/>
            <a:ext cx="441102" cy="36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786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</a:p>
        </p:txBody>
      </p:sp>
      <p:graphicFrame>
        <p:nvGraphicFramePr>
          <p:cNvPr id="350246" name="Group 38"/>
          <p:cNvGraphicFramePr>
            <a:graphicFrameLocks noGrp="1"/>
          </p:cNvGraphicFramePr>
          <p:nvPr>
            <p:ph idx="1"/>
          </p:nvPr>
        </p:nvGraphicFramePr>
        <p:xfrm>
          <a:off x="301697" y="838268"/>
          <a:ext cx="8540609" cy="5975189"/>
        </p:xfrm>
        <a:graphic>
          <a:graphicData uri="http://schemas.openxmlformats.org/drawingml/2006/table">
            <a:tbl>
              <a:tblPr/>
              <a:tblGrid>
                <a:gridCol w="4067824"/>
                <a:gridCol w="4472785"/>
              </a:tblGrid>
              <a:tr h="324698"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Prototype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Function description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7971"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char *strcpy (char *s1,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268288" marR="0" lvl="0" indent="-268288" algn="l" defTabSz="7175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                    const char *s2)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Copies the string s2 into the array s1.  The value of s1 is returned.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1245"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char *strncpy (char *s1,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268288" marR="0" lvl="0" indent="-268288" algn="l" defTabSz="7175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                      const char *s2,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268288" marR="0" lvl="0" indent="-268288" algn="l" defTabSz="7175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                      size_t n)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Copies at most n characters of the string s2 into the array s1.  The value of s1 is returned.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7971"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char *strcat (char *s1,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268288" marR="0" lvl="0" indent="-268288" algn="l" defTabSz="7175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                   const char *s2)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Appends the string s2 to the array s1.  The value of s1 is returned.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1245"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char *strncat (char *s1,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268288" marR="0" lvl="0" indent="-268288" algn="l" defTabSz="7175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                     const char *s2,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268288" marR="0" lvl="0" indent="-268288" algn="l" defTabSz="7175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                     size_t n)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Appends at most n characters of the string s2 to the array s1.  The value of s1 is returned.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1245"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int strcmp (const char *s1,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268288" marR="0" lvl="0" indent="-268288" algn="l" defTabSz="7175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                 const char *s2)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Compares the string s1 to the string s2.  Returns 0, &lt;0, or &gt;0 if s1 is equal to, less than, or greater than s2, respectively.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44871"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int strncmp (const char *s1,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268288" marR="0" lvl="0" indent="-268288" algn="l" defTabSz="7175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                  const char *s2,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268288" marR="0" lvl="0" indent="-268288" algn="l" defTabSz="7175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                  size_t n)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Compares up to n characters of the string s1 to the string s2.  Returns 0, &lt;0, or &gt;0 if s1 is equal to, less than, or greater than s2, respectively.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1245"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char *strerror (int errornum)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Maps errornum into a full text string in a system dependent manner.  A pointer to the string is returned.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4698"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size_t strlen (const char *s)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Determines the length of string s.  </a:t>
                      </a:r>
                      <a:endParaRPr kumimoji="0" lang="en-GB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L="91418" marR="91418" marT="45713" marB="45713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5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>
              <a:spcBef>
                <a:spcPct val="20000"/>
              </a:spcBef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FA6346-E758-4F5C-B934-7A6A9889C9CE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>
                <a:spcBef>
                  <a:spcPct val="0"/>
                </a:spcBef>
              </a:pPr>
              <a:t>98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523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 Library Function--strlen </a:t>
            </a:r>
          </a:p>
        </p:txBody>
      </p:sp>
      <p:sp>
        <p:nvSpPr>
          <p:cNvPr id="95236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5745" y="1844594"/>
            <a:ext cx="8536560" cy="1374839"/>
          </a:xfrm>
        </p:spPr>
        <p:txBody>
          <a:bodyPr/>
          <a:lstStyle/>
          <a:p>
            <a:pPr algn="just">
              <a:buClr>
                <a:srgbClr val="FF0000"/>
              </a:buClr>
            </a:pPr>
            <a:r>
              <a:rPr lang="en-GB" altLang="zh-CN" smtClean="0">
                <a:solidFill>
                  <a:schemeClr val="tx1"/>
                </a:solidFill>
              </a:rPr>
              <a:t>strlen</a:t>
            </a:r>
            <a:r>
              <a:rPr lang="en-GB" altLang="zh-CN" smtClean="0"/>
              <a:t> </a:t>
            </a:r>
            <a:r>
              <a:rPr lang="en-GB" altLang="zh-CN" i="1" smtClean="0">
                <a:solidFill>
                  <a:schemeClr val="tx1"/>
                </a:solidFill>
              </a:rPr>
              <a:t>does not measure</a:t>
            </a:r>
            <a:r>
              <a:rPr lang="en-GB" altLang="zh-CN" smtClean="0"/>
              <a:t> the length of the array; instead, it returns the</a:t>
            </a:r>
            <a:r>
              <a:rPr lang="en-GB" altLang="zh-CN" i="1" smtClean="0">
                <a:solidFill>
                  <a:srgbClr val="FF3300"/>
                </a:solidFill>
              </a:rPr>
              <a:t> </a:t>
            </a:r>
            <a:r>
              <a:rPr lang="en-GB" altLang="zh-CN" i="1" smtClean="0">
                <a:solidFill>
                  <a:schemeClr val="tx1"/>
                </a:solidFill>
              </a:rPr>
              <a:t>actual length</a:t>
            </a:r>
            <a:r>
              <a:rPr lang="en-GB" altLang="zh-CN" smtClean="0"/>
              <a:t> of the string stored in the array.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0" y="692"/>
            <a:ext cx="441102" cy="36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786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95238" name="Rectangle 5" descr="90%"/>
          <p:cNvSpPr>
            <a:spLocks noChangeArrowheads="1"/>
          </p:cNvSpPr>
          <p:nvPr/>
        </p:nvSpPr>
        <p:spPr bwMode="auto">
          <a:xfrm>
            <a:off x="1356617" y="3484684"/>
            <a:ext cx="5367747" cy="2679838"/>
          </a:xfrm>
          <a:prstGeom prst="rect">
            <a:avLst/>
          </a:prstGeom>
          <a:pattFill prst="pct90">
            <a:fgClr>
              <a:srgbClr val="FEF4CE"/>
            </a:fgClr>
            <a:bgClr>
              <a:srgbClr val="66CCFF"/>
            </a:bgClr>
          </a:patt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63" tIns="47880" rIns="95763" bIns="47880">
            <a:spAutoFit/>
          </a:bodyPr>
          <a:lstStyle>
            <a:lvl1pPr marL="457200" indent="-4572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33438" indent="-4572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03288">
              <a:spcBef>
                <a:spcPct val="20000"/>
              </a:spcBef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</a:rPr>
              <a:t>#include &lt;</a:t>
            </a:r>
            <a:r>
              <a:rPr lang="en-US" altLang="zh-CN" sz="1786" dirty="0" err="1">
                <a:solidFill>
                  <a:srgbClr val="000000"/>
                </a:solidFill>
              </a:rPr>
              <a:t>string.h</a:t>
            </a:r>
            <a:r>
              <a:rPr lang="en-US" altLang="zh-CN" sz="1786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 err="1">
                <a:solidFill>
                  <a:srgbClr val="000000"/>
                </a:solidFill>
              </a:rPr>
              <a:t>int</a:t>
            </a:r>
            <a:r>
              <a:rPr lang="en-US" altLang="zh-CN" sz="1786" dirty="0">
                <a:solidFill>
                  <a:srgbClr val="000000"/>
                </a:solidFill>
              </a:rPr>
              <a:t> main()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</a:rPr>
              <a:t>{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 err="1">
                <a:solidFill>
                  <a:srgbClr val="000000"/>
                </a:solidFill>
              </a:rPr>
              <a:t>int</a:t>
            </a:r>
            <a:r>
              <a:rPr lang="en-US" altLang="zh-CN" sz="1786" dirty="0">
                <a:solidFill>
                  <a:srgbClr val="000000"/>
                </a:solidFill>
              </a:rPr>
              <a:t> k;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</a:rPr>
              <a:t>char </a:t>
            </a:r>
            <a:r>
              <a:rPr lang="en-US" altLang="zh-CN" sz="1786" dirty="0" err="1">
                <a:solidFill>
                  <a:srgbClr val="000000"/>
                </a:solidFill>
              </a:rPr>
              <a:t>st</a:t>
            </a:r>
            <a:r>
              <a:rPr lang="en-US" altLang="zh-CN" sz="1786" dirty="0">
                <a:solidFill>
                  <a:srgbClr val="000000"/>
                </a:solidFill>
              </a:rPr>
              <a:t>[]="C language";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</a:rPr>
              <a:t>k=</a:t>
            </a:r>
            <a:r>
              <a:rPr lang="en-US" altLang="zh-CN" sz="1786" dirty="0" err="1">
                <a:solidFill>
                  <a:srgbClr val="000000"/>
                </a:solidFill>
              </a:rPr>
              <a:t>strlen</a:t>
            </a:r>
            <a:r>
              <a:rPr lang="en-US" altLang="zh-CN" sz="1786" dirty="0">
                <a:solidFill>
                  <a:srgbClr val="000000"/>
                </a:solidFill>
              </a:rPr>
              <a:t>(</a:t>
            </a:r>
            <a:r>
              <a:rPr lang="en-US" altLang="zh-CN" sz="1786" dirty="0" err="1">
                <a:solidFill>
                  <a:srgbClr val="000000"/>
                </a:solidFill>
              </a:rPr>
              <a:t>st</a:t>
            </a:r>
            <a:r>
              <a:rPr lang="en-US" altLang="zh-CN" sz="1786" dirty="0">
                <a:solidFill>
                  <a:srgbClr val="000000"/>
                </a:solidFill>
              </a:rPr>
              <a:t>);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 err="1">
                <a:solidFill>
                  <a:srgbClr val="000000"/>
                </a:solidFill>
              </a:rPr>
              <a:t>printf</a:t>
            </a:r>
            <a:r>
              <a:rPr lang="en-US" altLang="zh-CN" sz="1786" dirty="0">
                <a:solidFill>
                  <a:srgbClr val="000000"/>
                </a:solidFill>
              </a:rPr>
              <a:t>("The </a:t>
            </a:r>
            <a:r>
              <a:rPr lang="en-US" altLang="zh-CN" sz="1786" dirty="0" err="1">
                <a:solidFill>
                  <a:srgbClr val="000000"/>
                </a:solidFill>
              </a:rPr>
              <a:t>lenth</a:t>
            </a:r>
            <a:r>
              <a:rPr lang="en-US" altLang="zh-CN" sz="1786" dirty="0">
                <a:solidFill>
                  <a:srgbClr val="000000"/>
                </a:solidFill>
              </a:rPr>
              <a:t> of the string is %d\</a:t>
            </a:r>
            <a:r>
              <a:rPr lang="en-US" altLang="zh-CN" sz="1786" dirty="0" err="1">
                <a:solidFill>
                  <a:srgbClr val="000000"/>
                </a:solidFill>
              </a:rPr>
              <a:t>n",k</a:t>
            </a:r>
            <a:r>
              <a:rPr lang="en-US" altLang="zh-CN" sz="1786" dirty="0">
                <a:solidFill>
                  <a:srgbClr val="000000"/>
                </a:solidFill>
              </a:rPr>
              <a:t>);</a:t>
            </a:r>
          </a:p>
          <a:p>
            <a:pPr lvl="1"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</a:rPr>
              <a:t>return 0;</a:t>
            </a:r>
          </a:p>
          <a:p>
            <a:pPr>
              <a:spcBef>
                <a:spcPct val="5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786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95239" name="Object 2"/>
          <p:cNvGraphicFramePr>
            <a:graphicFrameLocks noChangeAspect="1"/>
          </p:cNvGraphicFramePr>
          <p:nvPr/>
        </p:nvGraphicFramePr>
        <p:xfrm>
          <a:off x="7740814" y="5588451"/>
          <a:ext cx="741077" cy="595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包" r:id="rId3" imgW="583660" imgH="466928" progId="Package">
                  <p:embed/>
                </p:oleObj>
              </mc:Choice>
              <mc:Fallback>
                <p:oleObj name="包" r:id="rId3" imgW="583660" imgH="466928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814" y="5588451"/>
                        <a:ext cx="741077" cy="595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9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C240B7-4518-4266-8B11-8E8C90012063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99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962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81119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Agenda</a:t>
            </a:r>
            <a:endParaRPr lang="zh-CN" altLang="en-US" smtClean="0"/>
          </a:p>
        </p:txBody>
      </p:sp>
      <p:sp>
        <p:nvSpPr>
          <p:cNvPr id="9626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74385" y="1316121"/>
            <a:ext cx="7439118" cy="5130845"/>
          </a:xfrm>
        </p:spPr>
        <p:txBody>
          <a:bodyPr/>
          <a:lstStyle/>
          <a:p>
            <a:pPr eaLnBrk="1" hangingPunct="1"/>
            <a:r>
              <a:rPr lang="en-US" altLang="zh-CN" sz="2500" dirty="0" smtClean="0"/>
              <a:t>Overview of C++</a:t>
            </a:r>
          </a:p>
          <a:p>
            <a:pPr eaLnBrk="1" hangingPunct="1"/>
            <a:r>
              <a:rPr lang="en-US" altLang="zh-CN" sz="2500" dirty="0" smtClean="0"/>
              <a:t>History Notes of C++</a:t>
            </a:r>
          </a:p>
          <a:p>
            <a:pPr eaLnBrk="1" hangingPunct="1"/>
            <a:r>
              <a:rPr lang="en-US" altLang="zh-CN" sz="2500" dirty="0" smtClean="0">
                <a:solidFill>
                  <a:schemeClr val="tx1"/>
                </a:solidFill>
              </a:rPr>
              <a:t>C++’ Extensions in Procedural Programming</a:t>
            </a:r>
            <a:endParaRPr lang="en-US" altLang="zh-CN" sz="2500" dirty="0" smtClean="0"/>
          </a:p>
          <a:p>
            <a:pPr lvl="1" eaLnBrk="1" hangingPunct="1"/>
            <a:r>
              <a:rPr lang="en-US" altLang="zh-CN" sz="2500" dirty="0" smtClean="0"/>
              <a:t>Line Comment </a:t>
            </a:r>
          </a:p>
          <a:p>
            <a:pPr lvl="1" eaLnBrk="1" hangingPunct="1"/>
            <a:r>
              <a:rPr lang="en-US" altLang="zh-CN" sz="2500" dirty="0" smtClean="0"/>
              <a:t>Namespaces</a:t>
            </a:r>
          </a:p>
          <a:p>
            <a:pPr lvl="1" eaLnBrk="1" hangingPunct="1"/>
            <a:r>
              <a:rPr lang="en-US" altLang="zh-CN" sz="2500" dirty="0" smtClean="0"/>
              <a:t>C++ I/O Basics</a:t>
            </a:r>
          </a:p>
          <a:p>
            <a:pPr lvl="1" eaLnBrk="1" hangingPunct="1"/>
            <a:r>
              <a:rPr lang="en-US" altLang="zh-CN" sz="2500" dirty="0" smtClean="0"/>
              <a:t>Some C++ Features on Types and Variables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tx1"/>
                </a:solidFill>
              </a:rPr>
              <a:t>Extensions on C++ Functions</a:t>
            </a:r>
          </a:p>
          <a:p>
            <a:pPr lvl="1" eaLnBrk="1" hangingPunct="1"/>
            <a:r>
              <a:rPr lang="en-US" altLang="zh-CN" sz="2500" dirty="0" smtClean="0"/>
              <a:t>The new And delete Operator </a:t>
            </a:r>
          </a:p>
          <a:p>
            <a:pPr lvl="1" eaLnBrk="1" hangingPunct="1"/>
            <a:r>
              <a:rPr lang="en-US" altLang="zh-CN" sz="2500" dirty="0" smtClean="0"/>
              <a:t>Exception Handling</a:t>
            </a:r>
            <a:endParaRPr lang="zh-CN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900700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35714</TotalTime>
  <Words>6691</Words>
  <Application>Microsoft Office PowerPoint</Application>
  <PresentationFormat>全屏显示(4:3)</PresentationFormat>
  <Paragraphs>2090</Paragraphs>
  <Slides>158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158</vt:i4>
      </vt:variant>
    </vt:vector>
  </HeadingPairs>
  <TitlesOfParts>
    <vt:vector size="182" baseType="lpstr">
      <vt:lpstr>Gulim</vt:lpstr>
      <vt:lpstr>Hiragino Sans GB W3</vt:lpstr>
      <vt:lpstr>PMingLiU</vt:lpstr>
      <vt:lpstr>黑体</vt:lpstr>
      <vt:lpstr>楷体</vt:lpstr>
      <vt:lpstr>隶书</vt:lpstr>
      <vt:lpstr>宋体</vt:lpstr>
      <vt:lpstr>宋体</vt:lpstr>
      <vt:lpstr>新宋体</vt:lpstr>
      <vt:lpstr>Arial</vt:lpstr>
      <vt:lpstr>Arial Rounded MT Bold</vt:lpstr>
      <vt:lpstr>Comic Sans MS</vt:lpstr>
      <vt:lpstr>Consolas</vt:lpstr>
      <vt:lpstr>Courier New</vt:lpstr>
      <vt:lpstr>Georgia</vt:lpstr>
      <vt:lpstr>Lucida Console</vt:lpstr>
      <vt:lpstr>Segoe UI</vt:lpstr>
      <vt:lpstr>Tahoma</vt:lpstr>
      <vt:lpstr>Times New Roman</vt:lpstr>
      <vt:lpstr>Wingdings</vt:lpstr>
      <vt:lpstr>中大模板</vt:lpstr>
      <vt:lpstr>包装程序外壳对象</vt:lpstr>
      <vt:lpstr>包</vt:lpstr>
      <vt:lpstr>程序包</vt:lpstr>
      <vt:lpstr>Lecture Notes on C++ Multi-Paradigm Programming</vt:lpstr>
      <vt:lpstr>Agenda</vt:lpstr>
      <vt:lpstr>Agenda</vt:lpstr>
      <vt:lpstr>Overview of C++</vt:lpstr>
      <vt:lpstr>Overview of C++</vt:lpstr>
      <vt:lpstr>Overview of C++</vt:lpstr>
      <vt:lpstr>Overview of C++</vt:lpstr>
      <vt:lpstr>Overview of C++</vt:lpstr>
      <vt:lpstr>Overview of C++</vt:lpstr>
      <vt:lpstr>Agenda</vt:lpstr>
      <vt:lpstr>History Notes of C++</vt:lpstr>
      <vt:lpstr>PowerPoint 演示文稿</vt:lpstr>
      <vt:lpstr>Agenda</vt:lpstr>
      <vt:lpstr>Agenda</vt:lpstr>
      <vt:lpstr>What does the C++ “hello world” Look like</vt:lpstr>
      <vt:lpstr>Line Comment</vt:lpstr>
      <vt:lpstr>Agenda</vt:lpstr>
      <vt:lpstr>Namespaces</vt:lpstr>
      <vt:lpstr>PowerPoint 演示文稿</vt:lpstr>
      <vt:lpstr>Scope Resolution Operator</vt:lpstr>
      <vt:lpstr>Agenda</vt:lpstr>
      <vt:lpstr>Introduction To C++ I/O</vt:lpstr>
      <vt:lpstr>Introduction To C++ I/O</vt:lpstr>
      <vt:lpstr>PowerPoint 演示文稿</vt:lpstr>
      <vt:lpstr>Introduction To C++ I/O</vt:lpstr>
      <vt:lpstr>PowerPoint 演示文稿</vt:lpstr>
      <vt:lpstr>Manipulators</vt:lpstr>
      <vt:lpstr>Manipulators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Files and Streams</vt:lpstr>
      <vt:lpstr>FILE structure</vt:lpstr>
      <vt:lpstr>Files and Streams</vt:lpstr>
      <vt:lpstr>Agenda</vt:lpstr>
      <vt:lpstr>Read/Write functions(B.10)</vt:lpstr>
      <vt:lpstr>Creating a Sequential Access File</vt:lpstr>
      <vt:lpstr>Creating a Sequential Access File</vt:lpstr>
      <vt:lpstr>Creating a Sequential Access File</vt:lpstr>
      <vt:lpstr>End-of-File Key Combinations</vt:lpstr>
      <vt:lpstr> File Open Modes</vt:lpstr>
      <vt:lpstr>Sequential Access Files</vt:lpstr>
      <vt:lpstr>Reading Data from a Sequential Access File</vt:lpstr>
      <vt:lpstr>Reading Data from a Sequential Access File</vt:lpstr>
      <vt:lpstr>Reading Data from a Sequential Access File</vt:lpstr>
      <vt:lpstr>Reading Data from a Sequential Access File</vt:lpstr>
      <vt:lpstr>Agenda</vt:lpstr>
      <vt:lpstr>Random Access Files</vt:lpstr>
      <vt:lpstr>Random Access Files</vt:lpstr>
      <vt:lpstr>Random Access Files</vt:lpstr>
      <vt:lpstr>Random Access Files</vt:lpstr>
      <vt:lpstr>Creating a Randomly Accessed Files Sequentially</vt:lpstr>
      <vt:lpstr>Unformatted File I/O Functions</vt:lpstr>
      <vt:lpstr>Unformatted File I/O Functions</vt:lpstr>
      <vt:lpstr>Unformatted File I/O Functions</vt:lpstr>
      <vt:lpstr>Writing Data Randomly to a Random Access File</vt:lpstr>
      <vt:lpstr>Writing Data Randomly to a Random Access File</vt:lpstr>
      <vt:lpstr>Reading Data Sequentially from a Random Access File</vt:lpstr>
      <vt:lpstr>Reading Data Sequentially from a Random Access File</vt:lpstr>
      <vt:lpstr>Agenda</vt:lpstr>
      <vt:lpstr>PowerPoint 演示文稿</vt:lpstr>
      <vt:lpstr>控制结构（control structures）</vt:lpstr>
      <vt:lpstr>输入/输出(I/O)</vt:lpstr>
      <vt:lpstr>No I/O is built into C++</vt:lpstr>
      <vt:lpstr>cout与输出的实质</vt:lpstr>
      <vt:lpstr>cin与输入的实质</vt:lpstr>
      <vt:lpstr>cin与输入的实质</vt:lpstr>
      <vt:lpstr>Files</vt:lpstr>
      <vt:lpstr>Files</vt:lpstr>
      <vt:lpstr>Testing Whether Files Are Open</vt:lpstr>
      <vt:lpstr>Casts</vt:lpstr>
      <vt:lpstr>Casts</vt:lpstr>
      <vt:lpstr>Casts</vt:lpstr>
      <vt:lpstr>Constants</vt:lpstr>
      <vt:lpstr>Data Type bool</vt:lpstr>
      <vt:lpstr>Enumeration </vt:lpstr>
      <vt:lpstr>Declaring enum Type Variables</vt:lpstr>
      <vt:lpstr>Storage of enum Type Variables</vt:lpstr>
      <vt:lpstr>Increment enum Type Variables</vt:lpstr>
      <vt:lpstr>Declaring Variables</vt:lpstr>
      <vt:lpstr>Structures</vt:lpstr>
      <vt:lpstr>Structures</vt:lpstr>
      <vt:lpstr>The Type string</vt:lpstr>
      <vt:lpstr>The Type string</vt:lpstr>
      <vt:lpstr>Operations on string Variables</vt:lpstr>
      <vt:lpstr>Searching and Comparing Strings</vt:lpstr>
      <vt:lpstr>PowerPoint 演示文稿</vt:lpstr>
      <vt:lpstr>Characters Arrays and Strings</vt:lpstr>
      <vt:lpstr>String and Its Terminator</vt:lpstr>
      <vt:lpstr>Characters Arrays and Strings</vt:lpstr>
      <vt:lpstr>Characters Arrays and Strings</vt:lpstr>
      <vt:lpstr>Characters Arrays and Strings</vt:lpstr>
      <vt:lpstr>Characters Arrays and Strings</vt:lpstr>
      <vt:lpstr>String Library Function </vt:lpstr>
      <vt:lpstr>String Library Function--strlen </vt:lpstr>
      <vt:lpstr>Agenda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例4 修改swap</vt:lpstr>
      <vt:lpstr>References</vt:lpstr>
      <vt:lpstr>References</vt:lpstr>
      <vt:lpstr>Call by Reference</vt:lpstr>
      <vt:lpstr>Call by Reference</vt:lpstr>
      <vt:lpstr>Return by Value</vt:lpstr>
      <vt:lpstr>Return by Reference</vt:lpstr>
      <vt:lpstr>Return by Reference</vt:lpstr>
      <vt:lpstr>Returning Local Variable by References</vt:lpstr>
      <vt:lpstr>Return by Reference</vt:lpstr>
      <vt:lpstr>Inline Function</vt:lpstr>
      <vt:lpstr>Inline Function</vt:lpstr>
      <vt:lpstr>Preprocessor and Macro</vt:lpstr>
      <vt:lpstr>Introduction</vt:lpstr>
      <vt:lpstr>File Inclusion</vt:lpstr>
      <vt:lpstr>File Inclusion</vt:lpstr>
      <vt:lpstr>#define: Symbolic Constants</vt:lpstr>
      <vt:lpstr>#define: Symbolic Constants</vt:lpstr>
      <vt:lpstr>#define: Symbolic Constants</vt:lpstr>
      <vt:lpstr>Symbolic Constants Advantages</vt:lpstr>
      <vt:lpstr>#define: Macros</vt:lpstr>
      <vt:lpstr>#define: Macros</vt:lpstr>
      <vt:lpstr>Differences Between Macros and Functions</vt:lpstr>
      <vt:lpstr>Conditional Compilation</vt:lpstr>
      <vt:lpstr>Conditional Compilation</vt:lpstr>
      <vt:lpstr>Conditional Compilation</vt:lpstr>
      <vt:lpstr>The # Operator</vt:lpstr>
      <vt:lpstr>The #,## Operator</vt:lpstr>
      <vt:lpstr>The #,## Operator</vt:lpstr>
      <vt:lpstr>Inline Function V.S. Macro</vt:lpstr>
      <vt:lpstr>Inline Function V.S. Macro</vt:lpstr>
      <vt:lpstr>Default Arguments</vt:lpstr>
      <vt:lpstr>Default Arguments</vt:lpstr>
      <vt:lpstr>Overloading Functions</vt:lpstr>
      <vt:lpstr>Overloading Functions</vt:lpstr>
      <vt:lpstr>PowerPoint 演示文稿</vt:lpstr>
      <vt:lpstr>PowerPoint 演示文稿</vt:lpstr>
      <vt:lpstr>PowerPoint 演示文稿</vt:lpstr>
      <vt:lpstr>Function Signatures</vt:lpstr>
      <vt:lpstr>The new And delete Operators</vt:lpstr>
      <vt:lpstr>The new And delete Operators</vt:lpstr>
      <vt:lpstr>The new And delete Operators</vt:lpstr>
      <vt:lpstr>Exception Handling</vt:lpstr>
      <vt:lpstr>Exception Handling</vt:lpstr>
      <vt:lpstr>Exception Handling</vt:lpstr>
      <vt:lpstr>Exception Handling</vt:lpstr>
      <vt:lpstr>Exception Handling</vt:lpstr>
      <vt:lpstr>Points</vt:lpstr>
      <vt:lpstr>Critical Points</vt:lpstr>
      <vt:lpstr>Summary </vt:lpstr>
      <vt:lpstr>思考题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FangjunHuang</dc:creator>
  <cp:lastModifiedBy>Administrator</cp:lastModifiedBy>
  <cp:revision>2227</cp:revision>
  <cp:lastPrinted>1601-01-01T00:00:00Z</cp:lastPrinted>
  <dcterms:created xsi:type="dcterms:W3CDTF">1601-01-01T00:00:00Z</dcterms:created>
  <dcterms:modified xsi:type="dcterms:W3CDTF">2017-03-10T03:15:47Z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