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9" r:id="rId1"/>
  </p:sldMasterIdLst>
  <p:notesMasterIdLst>
    <p:notesMasterId r:id="rId155"/>
  </p:notesMasterIdLst>
  <p:sldIdLst>
    <p:sldId id="427" r:id="rId2"/>
    <p:sldId id="516" r:id="rId3"/>
    <p:sldId id="517" r:id="rId4"/>
    <p:sldId id="518" r:id="rId5"/>
    <p:sldId id="521" r:id="rId6"/>
    <p:sldId id="525" r:id="rId7"/>
    <p:sldId id="548" r:id="rId8"/>
    <p:sldId id="589" r:id="rId9"/>
    <p:sldId id="590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6" r:id="rId27"/>
    <p:sldId id="577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87" r:id="rId38"/>
    <p:sldId id="435" r:id="rId39"/>
    <p:sldId id="436" r:id="rId40"/>
    <p:sldId id="438" r:id="rId41"/>
    <p:sldId id="439" r:id="rId42"/>
    <p:sldId id="440" r:id="rId43"/>
    <p:sldId id="441" r:id="rId44"/>
    <p:sldId id="443" r:id="rId45"/>
    <p:sldId id="444" r:id="rId46"/>
    <p:sldId id="604" r:id="rId47"/>
    <p:sldId id="605" r:id="rId48"/>
    <p:sldId id="606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458" r:id="rId63"/>
    <p:sldId id="459" r:id="rId64"/>
    <p:sldId id="461" r:id="rId65"/>
    <p:sldId id="462" r:id="rId66"/>
    <p:sldId id="593" r:id="rId67"/>
    <p:sldId id="463" r:id="rId68"/>
    <p:sldId id="594" r:id="rId69"/>
    <p:sldId id="596" r:id="rId70"/>
    <p:sldId id="597" r:id="rId71"/>
    <p:sldId id="598" r:id="rId72"/>
    <p:sldId id="599" r:id="rId73"/>
    <p:sldId id="602" r:id="rId74"/>
    <p:sldId id="464" r:id="rId75"/>
    <p:sldId id="465" r:id="rId76"/>
    <p:sldId id="466" r:id="rId77"/>
    <p:sldId id="467" r:id="rId78"/>
    <p:sldId id="468" r:id="rId79"/>
    <p:sldId id="469" r:id="rId80"/>
    <p:sldId id="603" r:id="rId81"/>
    <p:sldId id="470" r:id="rId82"/>
    <p:sldId id="471" r:id="rId83"/>
    <p:sldId id="472" r:id="rId84"/>
    <p:sldId id="473" r:id="rId85"/>
    <p:sldId id="474" r:id="rId86"/>
    <p:sldId id="475" r:id="rId87"/>
    <p:sldId id="476" r:id="rId88"/>
    <p:sldId id="477" r:id="rId89"/>
    <p:sldId id="478" r:id="rId90"/>
    <p:sldId id="479" r:id="rId91"/>
    <p:sldId id="629" r:id="rId92"/>
    <p:sldId id="630" r:id="rId93"/>
    <p:sldId id="631" r:id="rId94"/>
    <p:sldId id="639" r:id="rId95"/>
    <p:sldId id="481" r:id="rId96"/>
    <p:sldId id="482" r:id="rId97"/>
    <p:sldId id="483" r:id="rId98"/>
    <p:sldId id="484" r:id="rId99"/>
    <p:sldId id="485" r:id="rId100"/>
    <p:sldId id="486" r:id="rId101"/>
    <p:sldId id="640" r:id="rId102"/>
    <p:sldId id="641" r:id="rId103"/>
    <p:sldId id="642" r:id="rId104"/>
    <p:sldId id="643" r:id="rId105"/>
    <p:sldId id="644" r:id="rId106"/>
    <p:sldId id="645" r:id="rId107"/>
    <p:sldId id="646" r:id="rId108"/>
    <p:sldId id="607" r:id="rId109"/>
    <p:sldId id="487" r:id="rId110"/>
    <p:sldId id="488" r:id="rId111"/>
    <p:sldId id="489" r:id="rId112"/>
    <p:sldId id="490" r:id="rId113"/>
    <p:sldId id="491" r:id="rId114"/>
    <p:sldId id="492" r:id="rId115"/>
    <p:sldId id="493" r:id="rId116"/>
    <p:sldId id="494" r:id="rId117"/>
    <p:sldId id="495" r:id="rId118"/>
    <p:sldId id="496" r:id="rId119"/>
    <p:sldId id="609" r:id="rId120"/>
    <p:sldId id="608" r:id="rId121"/>
    <p:sldId id="617" r:id="rId122"/>
    <p:sldId id="618" r:id="rId123"/>
    <p:sldId id="619" r:id="rId124"/>
    <p:sldId id="620" r:id="rId125"/>
    <p:sldId id="621" r:id="rId126"/>
    <p:sldId id="622" r:id="rId127"/>
    <p:sldId id="627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498" r:id="rId136"/>
    <p:sldId id="499" r:id="rId137"/>
    <p:sldId id="500" r:id="rId138"/>
    <p:sldId id="501" r:id="rId139"/>
    <p:sldId id="502" r:id="rId140"/>
    <p:sldId id="503" r:id="rId141"/>
    <p:sldId id="504" r:id="rId142"/>
    <p:sldId id="505" r:id="rId143"/>
    <p:sldId id="591" r:id="rId144"/>
    <p:sldId id="592" r:id="rId145"/>
    <p:sldId id="506" r:id="rId146"/>
    <p:sldId id="507" r:id="rId147"/>
    <p:sldId id="508" r:id="rId148"/>
    <p:sldId id="509" r:id="rId149"/>
    <p:sldId id="510" r:id="rId150"/>
    <p:sldId id="511" r:id="rId151"/>
    <p:sldId id="512" r:id="rId152"/>
    <p:sldId id="513" r:id="rId153"/>
    <p:sldId id="514" r:id="rId1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FF"/>
    <a:srgbClr val="FF00FF"/>
    <a:srgbClr val="0000CC"/>
    <a:srgbClr val="A50021"/>
    <a:srgbClr val="006600"/>
    <a:srgbClr val="792B25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84908" autoAdjust="0"/>
  </p:normalViewPr>
  <p:slideViewPr>
    <p:cSldViewPr>
      <p:cViewPr varScale="1">
        <p:scale>
          <a:sx n="116" d="100"/>
          <a:sy n="116" d="100"/>
        </p:scale>
        <p:origin x="15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1EBECF46-EC39-4726-A187-1815F594C6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851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ECF46-EC39-4726-A187-1815F594C68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671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F4005-A2B8-4184-BD3C-34F5ABF4C19D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6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C2C10-E1CB-43E0-8975-FD4C63F183C7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0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C2C10-E1CB-43E0-8975-FD4C63F183C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14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C2C10-E1CB-43E0-8975-FD4C63F183C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4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C2C10-E1CB-43E0-8975-FD4C63F183C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94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C2C10-E1CB-43E0-8975-FD4C63F183C7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52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B55E1-12E0-4CD6-8F49-86D5238197DA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25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85D93-6158-4F4F-B3F6-5B2DA1B73EC9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6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132E0F-3A14-4F9A-A2CB-5ABFA852333D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5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69EF9-F6AA-4F05-83FA-4FBAA558113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9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18CDE-53F6-40C2-90A3-A5F528EFD2D4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96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E3788B-0B8F-4B05-8467-D1D9DCEF0E12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76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1EDF2-904A-404A-B651-1A7790E0451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48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66AD8-686F-433B-9A5F-291D99970A2E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83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6DF06-BD76-476F-A910-50270B8A69F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91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0DCF6-B530-4697-A403-0AA7EDE0AABC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19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BF43C-8ABB-4332-80DF-F44EC50833C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54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9191A-71FF-4280-B020-993B8BE75F9D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131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B6C7D-680D-4355-9454-DCC1B091E95F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29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2CD31-ECBF-4672-A848-492D36841E24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1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8C3BD-7B01-4441-8533-7BA6CC4DFEDE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1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6FB54-E942-4BA5-9867-9B261277576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18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7A15C-903E-4CB0-AC9D-7647D2209E65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63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99B5B-9A8C-46A4-AD99-A59759498E2B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11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BCCA8-B899-473F-9C31-1E131F9766E4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52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55980-4F2E-4345-9F82-633FEB153BF1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9689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3EDD4-509E-4867-B8B6-35C68649084E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405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4C6FA-5D41-49D9-BF89-CDF4EF9B8595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9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7819-996A-4EEE-8E8C-BC1DC0616C43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7339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4149A-B1CC-4180-8E1B-2862B1D4AF9D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85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B534F-F415-4592-9F28-77A5F84448AC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例如，表示银行帐户的类。每个帐户具有余额和拥有者。每个帐户按月获得利息，但应用于每个帐户的利率总是同样的，可用静态数据成员表示利率。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287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F682F-F242-427E-94C7-03341FF43F60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890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FE696-B2AC-452C-B175-90BFA1A0A6D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074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1637FD-037C-4F54-BCE4-FAA23D6B5401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静态成员函数不能直接访问类的非静态数据成员，只能直接访问类的静态数据成员，因为它可能不是通过对象实例来调用的。</a:t>
            </a:r>
          </a:p>
        </p:txBody>
      </p:sp>
    </p:spTree>
    <p:extLst>
      <p:ext uri="{BB962C8B-B14F-4D97-AF65-F5344CB8AC3E}">
        <p14:creationId xmlns:p14="http://schemas.microsoft.com/office/powerpoint/2010/main" val="4937130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81E7D-8B74-4E64-9141-2957D655A8CF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也可定义一个静态成员函数</a:t>
            </a:r>
            <a:r>
              <a:rPr lang="en-US" altLang="zh-CN"/>
              <a:t>initRate</a:t>
            </a:r>
            <a:r>
              <a:rPr lang="zh-CN" altLang="en-US"/>
              <a:t>，让用户来设置利率</a:t>
            </a:r>
          </a:p>
        </p:txBody>
      </p:sp>
    </p:spTree>
    <p:extLst>
      <p:ext uri="{BB962C8B-B14F-4D97-AF65-F5344CB8AC3E}">
        <p14:creationId xmlns:p14="http://schemas.microsoft.com/office/powerpoint/2010/main" val="3813725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0479D-4F1F-4017-8B65-3B441C4C1FFC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宋体" pitchFamily="2" charset="-122"/>
              </a:rPr>
              <a:t>静态成员函数不能直接访问类的非静态数据成员，只能直接访问类的静态数据成员，因为它可能不是通过对象实例来调用的。</a:t>
            </a:r>
          </a:p>
        </p:txBody>
      </p:sp>
    </p:spTree>
    <p:extLst>
      <p:ext uri="{BB962C8B-B14F-4D97-AF65-F5344CB8AC3E}">
        <p14:creationId xmlns:p14="http://schemas.microsoft.com/office/powerpoint/2010/main" val="1614641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4F390-0D66-4369-84D9-F3659E77E223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另一种方法：</a:t>
            </a:r>
          </a:p>
          <a:p>
            <a:r>
              <a:rPr lang="en-US" altLang="zh-CN"/>
              <a:t>RECTANGLE::length=length;</a:t>
            </a:r>
          </a:p>
          <a:p>
            <a:r>
              <a:rPr lang="en-US" altLang="zh-CN"/>
              <a:t>RECTANGLE::width=width;</a:t>
            </a:r>
          </a:p>
        </p:txBody>
      </p:sp>
    </p:spTree>
    <p:extLst>
      <p:ext uri="{BB962C8B-B14F-4D97-AF65-F5344CB8AC3E}">
        <p14:creationId xmlns:p14="http://schemas.microsoft.com/office/powerpoint/2010/main" val="24180844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14B74-C2F3-4964-B260-9849342AAA07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另一种方法：</a:t>
            </a:r>
          </a:p>
          <a:p>
            <a:r>
              <a:rPr lang="en-US" altLang="zh-CN"/>
              <a:t>RECTANGLE::length=length;</a:t>
            </a:r>
          </a:p>
          <a:p>
            <a:r>
              <a:rPr lang="en-US" altLang="zh-CN"/>
              <a:t>RECTANGLE::width=width;</a:t>
            </a:r>
          </a:p>
        </p:txBody>
      </p:sp>
    </p:spTree>
    <p:extLst>
      <p:ext uri="{BB962C8B-B14F-4D97-AF65-F5344CB8AC3E}">
        <p14:creationId xmlns:p14="http://schemas.microsoft.com/office/powerpoint/2010/main" val="11888252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66C13-F0CE-40C0-A65C-5B02E640508B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另一种方法：</a:t>
            </a:r>
          </a:p>
          <a:p>
            <a:r>
              <a:rPr lang="en-US" altLang="zh-CN"/>
              <a:t>RECTANGLE::length=length;</a:t>
            </a:r>
          </a:p>
          <a:p>
            <a:r>
              <a:rPr lang="en-US" altLang="zh-CN"/>
              <a:t>RECTANGLE::width=width;</a:t>
            </a:r>
          </a:p>
        </p:txBody>
      </p:sp>
    </p:spTree>
    <p:extLst>
      <p:ext uri="{BB962C8B-B14F-4D97-AF65-F5344CB8AC3E}">
        <p14:creationId xmlns:p14="http://schemas.microsoft.com/office/powerpoint/2010/main" val="14206630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7A796-BCA5-439E-811C-BE98F8FBCC2D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另一种方法：</a:t>
            </a:r>
          </a:p>
          <a:p>
            <a:r>
              <a:rPr lang="en-US" altLang="zh-CN"/>
              <a:t>RECTANGLE::length=length;</a:t>
            </a:r>
          </a:p>
          <a:p>
            <a:r>
              <a:rPr lang="en-US" altLang="zh-CN"/>
              <a:t>RECTANGLE::width=width;</a:t>
            </a:r>
          </a:p>
        </p:txBody>
      </p:sp>
    </p:spTree>
    <p:extLst>
      <p:ext uri="{BB962C8B-B14F-4D97-AF65-F5344CB8AC3E}">
        <p14:creationId xmlns:p14="http://schemas.microsoft.com/office/powerpoint/2010/main" val="26662705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19BA2-A2F5-4F75-BBE6-01FDB5726CBA}" type="slidenum">
              <a:rPr lang="en-US" altLang="zh-CN"/>
              <a:pPr/>
              <a:t>132</a:t>
            </a:fld>
            <a:endParaRPr lang="en-US" altLang="zh-CN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4329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B473E-0B39-4172-B13E-3D97F48BBC21}" type="slidenum">
              <a:rPr lang="zh-CN" altLang="en-US"/>
              <a:pPr/>
              <a:t>143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14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30B6F-D7D7-4A8C-9948-D6BD469D5125}" type="slidenum">
              <a:rPr lang="zh-CN" altLang="en-US"/>
              <a:pPr/>
              <a:t>144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6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61729-37AE-4FCD-A625-1BF954A356C7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E418E-2D6B-4EAF-A1D4-8806DA0D746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46BF2-1C2C-4612-9DAE-485D5CDF8E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6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F4005-A2B8-4184-BD3C-34F5ABF4C19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0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F4005-A2B8-4184-BD3C-34F5ABF4C19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5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校徽 cop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77BBFA"/>
              </a:clrFrom>
              <a:clrTo>
                <a:srgbClr val="77B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2600"/>
            <a:ext cx="5562600" cy="106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429000"/>
            <a:ext cx="4648200" cy="914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62000" y="5943600"/>
            <a:ext cx="4572000" cy="533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162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7C3AC-1897-4968-B491-BE315BDF94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05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8674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9234-84C0-4D8D-B8F1-B704A4714D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99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97" y="562895"/>
            <a:ext cx="8540609" cy="7005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5746" y="1844594"/>
            <a:ext cx="4173114" cy="29946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240" y="1844594"/>
            <a:ext cx="4173115" cy="29946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96" y="6019733"/>
            <a:ext cx="2290049" cy="47582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2C805-9379-4961-A554-D5BE55EBBC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8749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266700"/>
            <a:ext cx="7734300" cy="552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76350"/>
            <a:ext cx="7848600" cy="233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3762375"/>
            <a:ext cx="7848600" cy="233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62438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1041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AD808D7-A224-4ED0-8412-961BCED2026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63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CD595-F6C8-46DF-8025-4C8261DCE0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9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A06D6-D460-45DB-A561-75F9B2531F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15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A60D1-07CF-44C3-A6CF-3AAA82288A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20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1A0179-A4D3-4679-A44C-3CD25497B1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58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11FC4-E589-4CF0-A484-6DD52E4F36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02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B58A6-4C82-4EAF-8149-74F9B09E50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5C603-FA13-4492-9DC2-7B3550388A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65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D8DE4-24A6-4ACB-92E5-B2EB789CB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29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9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722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fld id="{72D9861B-B828-472A-8624-222C2F03A5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  <p:sldLayoutId id="2147484333" r:id="rId12"/>
    <p:sldLayoutId id="214748433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792B25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9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1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2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://39t.com/newproduct/openeach.asp?id=5097" TargetMode="Externa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6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7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6200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b="0" dirty="0" smtClean="0">
                <a:ea typeface="黑体" panose="02010609060101010101" pitchFamily="49" charset="-122"/>
              </a:rPr>
              <a:t>中山大学数据科学与计算机学院</a:t>
            </a:r>
            <a:endParaRPr lang="en-US" altLang="zh-CN" sz="2800" b="0" dirty="0" smtClean="0">
              <a:ea typeface="黑体" panose="02010609060101010101" pitchFamily="49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5943600"/>
            <a:ext cx="4572000" cy="5334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/>
              <a:t>2017</a:t>
            </a:r>
            <a:r>
              <a:rPr lang="zh-CN" altLang="en-US" sz="2800" dirty="0" smtClean="0"/>
              <a:t>年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日</a:t>
            </a:r>
            <a:endParaRPr lang="zh-CN" altLang="en-US" sz="2800" dirty="0"/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5240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38200" y="1752600"/>
            <a:ext cx="7620000" cy="10668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Introduction to Classes </a:t>
            </a:r>
            <a:r>
              <a:rPr lang="en-US" altLang="zh-CN" sz="3600" dirty="0"/>
              <a:t>and Objects</a:t>
            </a:r>
            <a:endParaRPr lang="en-US" altLang="zh-CN" sz="3600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1182BD03-AFF5-4891-84B8-4DDC6D2345F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57175" y="990600"/>
            <a:ext cx="8610600" cy="52895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zh-CN" altLang="en-US" sz="1600" dirty="0"/>
              <a:t>//  </a:t>
            </a:r>
            <a:r>
              <a:rPr lang="en-US" altLang="zh-CN" sz="1600" dirty="0"/>
              <a:t>SPECIFICATION FILE		( </a:t>
            </a:r>
            <a:r>
              <a:rPr lang="en-US" altLang="zh-CN" sz="1600" dirty="0" err="1"/>
              <a:t>timetype.h</a:t>
            </a:r>
            <a:r>
              <a:rPr lang="en-US" altLang="zh-CN" sz="1600" dirty="0"/>
              <a:t> )</a:t>
            </a:r>
          </a:p>
          <a:p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en-US" altLang="zh-CN" sz="1600" dirty="0" err="1" smtClean="0">
                <a:solidFill>
                  <a:schemeClr val="accent5">
                    <a:lumMod val="50000"/>
                  </a:schemeClr>
                </a:solidFill>
              </a:rPr>
              <a:t>inndef</a:t>
            </a:r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</a:rPr>
              <a:t> TIME_H</a:t>
            </a:r>
          </a:p>
          <a:p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</a:rPr>
              <a:t>#define TIME_H</a:t>
            </a:r>
            <a:endParaRPr lang="en-US" altLang="zh-CN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1600" dirty="0"/>
              <a:t>class  </a:t>
            </a:r>
            <a:r>
              <a:rPr lang="en-US" altLang="zh-CN" sz="1600" dirty="0" err="1"/>
              <a:t>TimeType</a:t>
            </a:r>
            <a:r>
              <a:rPr lang="en-US" altLang="zh-CN" sz="1600" i="1" dirty="0">
                <a:solidFill>
                  <a:schemeClr val="folHlink"/>
                </a:solidFill>
              </a:rPr>
              <a:t>	               </a:t>
            </a:r>
            <a:r>
              <a:rPr lang="en-US" altLang="zh-CN" sz="1600" i="1" dirty="0">
                <a:solidFill>
                  <a:srgbClr val="CC0000"/>
                </a:solidFill>
              </a:rPr>
              <a:t>// declares a  class data type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r>
              <a:rPr lang="en-US" altLang="zh-CN" sz="1600" dirty="0">
                <a:solidFill>
                  <a:schemeClr val="tx2"/>
                </a:solidFill>
              </a:rPr>
              <a:t>			</a:t>
            </a:r>
            <a:r>
              <a:rPr lang="en-US" altLang="zh-CN" sz="1600" i="1" dirty="0">
                <a:solidFill>
                  <a:srgbClr val="CC0000"/>
                </a:solidFill>
              </a:rPr>
              <a:t>//  does not allocate memory</a:t>
            </a:r>
          </a:p>
          <a:p>
            <a:endParaRPr lang="en-US" altLang="zh-CN" sz="1600" dirty="0"/>
          </a:p>
          <a:p>
            <a:r>
              <a:rPr lang="en-US" altLang="zh-CN" sz="1600" dirty="0"/>
              <a:t>public : 		</a:t>
            </a:r>
            <a:r>
              <a:rPr lang="en-US" altLang="zh-CN" sz="1600" i="1" dirty="0">
                <a:solidFill>
                  <a:srgbClr val="CC0000"/>
                </a:solidFill>
              </a:rPr>
              <a:t>//  5 public function members</a:t>
            </a:r>
            <a:endParaRPr lang="en-US" altLang="zh-CN" sz="1600" i="1" dirty="0"/>
          </a:p>
          <a:p>
            <a:endParaRPr lang="en-US" altLang="zh-CN" sz="1600" dirty="0"/>
          </a:p>
          <a:p>
            <a:r>
              <a:rPr lang="en-US" altLang="zh-CN" sz="1600" dirty="0"/>
              <a:t>	void          Set (</a:t>
            </a:r>
            <a:r>
              <a:rPr lang="en-US" altLang="zh-CN" sz="1600" dirty="0">
                <a:solidFill>
                  <a:schemeClr val="accent2"/>
                </a:solidFill>
              </a:rPr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hours ,</a:t>
            </a:r>
            <a:r>
              <a:rPr lang="en-US" altLang="zh-CN" sz="1600" dirty="0">
                <a:solidFill>
                  <a:schemeClr val="accent2"/>
                </a:solidFill>
              </a:rPr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mins</a:t>
            </a:r>
            <a:r>
              <a:rPr lang="en-US" altLang="zh-CN" sz="1600" dirty="0"/>
              <a:t> 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 ) ;</a:t>
            </a:r>
          </a:p>
          <a:p>
            <a:r>
              <a:rPr lang="en-US" altLang="zh-CN" sz="1600" dirty="0"/>
              <a:t>	void	  </a:t>
            </a:r>
            <a:r>
              <a:rPr lang="en-US" altLang="zh-CN" sz="1600" dirty="0" smtClean="0"/>
              <a:t>Increment </a:t>
            </a:r>
            <a:r>
              <a:rPr lang="en-US" altLang="zh-CN" sz="1600" dirty="0"/>
              <a:t>( ) ;</a:t>
            </a:r>
          </a:p>
          <a:p>
            <a:r>
              <a:rPr lang="en-US" altLang="zh-CN" sz="1600" dirty="0"/>
              <a:t>	void	  </a:t>
            </a:r>
            <a:r>
              <a:rPr lang="en-US" altLang="zh-CN" sz="1600" dirty="0" smtClean="0"/>
              <a:t>Write </a:t>
            </a:r>
            <a:r>
              <a:rPr lang="en-US" altLang="zh-CN" sz="1600" dirty="0"/>
              <a:t>( )  const 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         Equal ( </a:t>
            </a:r>
            <a:r>
              <a:rPr lang="en-US" altLang="zh-CN" sz="1600" dirty="0" err="1"/>
              <a:t>TimeType</a:t>
            </a:r>
            <a:r>
              <a:rPr lang="en-US" altLang="zh-CN" sz="1600" dirty="0"/>
              <a:t>   </a:t>
            </a:r>
            <a:r>
              <a:rPr lang="en-US" altLang="zh-CN" sz="1600" dirty="0" err="1"/>
              <a:t>otherTime</a:t>
            </a:r>
            <a:r>
              <a:rPr lang="en-US" altLang="zh-CN" sz="1600" dirty="0"/>
              <a:t> )  const ;       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          </a:t>
            </a:r>
            <a:r>
              <a:rPr lang="en-US" altLang="zh-CN" sz="1600" dirty="0" err="1"/>
              <a:t>LessThan</a:t>
            </a:r>
            <a:r>
              <a:rPr lang="en-US" altLang="zh-CN" sz="1600" dirty="0"/>
              <a:t> (</a:t>
            </a:r>
            <a:r>
              <a:rPr lang="en-US" altLang="zh-CN" sz="1600" dirty="0">
                <a:solidFill>
                  <a:schemeClr val="accent2"/>
                </a:solidFill>
              </a:rPr>
              <a:t> </a:t>
            </a:r>
            <a:r>
              <a:rPr lang="en-US" altLang="zh-CN" sz="1600" dirty="0" err="1"/>
              <a:t>TimeType</a:t>
            </a:r>
            <a:r>
              <a:rPr lang="en-US" altLang="zh-CN" sz="1600" dirty="0"/>
              <a:t>   </a:t>
            </a:r>
            <a:r>
              <a:rPr lang="en-US" altLang="zh-CN" sz="1600" dirty="0" err="1"/>
              <a:t>otherTime</a:t>
            </a:r>
            <a:r>
              <a:rPr lang="en-US" altLang="zh-CN" sz="1600" dirty="0"/>
              <a:t> )  const ;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private :		</a:t>
            </a:r>
            <a:r>
              <a:rPr lang="en-US" altLang="zh-CN" sz="1600" i="1" dirty="0">
                <a:solidFill>
                  <a:srgbClr val="CC0000"/>
                </a:solidFill>
              </a:rPr>
              <a:t>//  3 private data members</a:t>
            </a:r>
          </a:p>
          <a:p>
            <a:endParaRPr lang="en-US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           hrs ;          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           </a:t>
            </a:r>
            <a:r>
              <a:rPr lang="en-US" altLang="zh-CN" sz="1600" dirty="0" err="1"/>
              <a:t>mins</a:t>
            </a:r>
            <a:r>
              <a:rPr lang="en-US" altLang="zh-CN" sz="1600" dirty="0"/>
              <a:t> ;         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	  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 ;</a:t>
            </a:r>
          </a:p>
          <a:p>
            <a:r>
              <a:rPr lang="en-US" altLang="zh-CN" sz="1600" dirty="0"/>
              <a:t>} 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en-US" altLang="zh-CN" sz="1600" dirty="0" err="1" smtClean="0">
                <a:solidFill>
                  <a:schemeClr val="accent5">
                    <a:lumMod val="50000"/>
                  </a:schemeClr>
                </a:solidFill>
              </a:rPr>
              <a:t>endif</a:t>
            </a:r>
            <a:endParaRPr lang="zh-CN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8975" y="252413"/>
            <a:ext cx="8326438" cy="635000"/>
          </a:xfrm>
          <a:noFill/>
          <a:ln/>
        </p:spPr>
        <p:txBody>
          <a:bodyPr/>
          <a:lstStyle/>
          <a:p>
            <a:r>
              <a:rPr lang="en-US" altLang="zh-CN" dirty="0">
                <a:latin typeface="Courier New" pitchFamily="49" charset="0"/>
                <a:ea typeface="宋体" pitchFamily="2" charset="-122"/>
              </a:rPr>
              <a:t>class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TimeType</a:t>
            </a:r>
            <a:r>
              <a:rPr lang="en-US" altLang="zh-CN" dirty="0">
                <a:ea typeface="宋体" pitchFamily="2" charset="-122"/>
              </a:rPr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0055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683708E-3CF9-42F2-AEB0-0073979A5C8F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100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45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Agenda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1816247" y="1960007"/>
            <a:ext cx="6335601" cy="309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686" tIns="35843" rIns="71686" bIns="35843">
            <a:spAutoFit/>
          </a:bodyPr>
          <a:lstStyle>
            <a:lvl1pPr marL="342900" indent="-3429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3937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Introduction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Class Definitions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Efficiency and Robustness Issues 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Constructors and the Destructor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/>
              <a:t>Static Members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Pointers to Objects and this Pointer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Unions</a:t>
            </a:r>
          </a:p>
        </p:txBody>
      </p:sp>
    </p:spTree>
    <p:extLst>
      <p:ext uri="{BB962C8B-B14F-4D97-AF65-F5344CB8AC3E}">
        <p14:creationId xmlns:p14="http://schemas.microsoft.com/office/powerpoint/2010/main" val="27343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E6F4955-70BE-4B0C-B318-EA10786395D5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类的静态成员（例子）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611188" y="1189038"/>
            <a:ext cx="7920037" cy="555307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class DATE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     public: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	void Set( </a:t>
            </a:r>
            <a:r>
              <a:rPr kumimoji="1" lang="en-US" altLang="zh-CN" sz="2000" dirty="0" err="1">
                <a:latin typeface="Tahoma" pitchFamily="34" charset="0"/>
              </a:rPr>
              <a:t>int</a:t>
            </a:r>
            <a:r>
              <a:rPr kumimoji="1" lang="en-US" altLang="zh-CN" sz="2000" dirty="0">
                <a:latin typeface="Tahoma" pitchFamily="34" charset="0"/>
              </a:rPr>
              <a:t> </a:t>
            </a:r>
            <a:r>
              <a:rPr kumimoji="1" lang="en-US" altLang="zh-CN" sz="2000" dirty="0" err="1">
                <a:latin typeface="Tahoma" pitchFamily="34" charset="0"/>
              </a:rPr>
              <a:t>newMonth</a:t>
            </a:r>
            <a:r>
              <a:rPr kumimoji="1" lang="en-US" altLang="zh-CN" sz="2000" dirty="0">
                <a:latin typeface="Tahoma" pitchFamily="34" charset="0"/>
              </a:rPr>
              <a:t>, </a:t>
            </a:r>
            <a:r>
              <a:rPr kumimoji="1" lang="en-US" altLang="zh-CN" sz="2000" dirty="0" err="1">
                <a:latin typeface="Tahoma" pitchFamily="34" charset="0"/>
              </a:rPr>
              <a:t>int</a:t>
            </a:r>
            <a:r>
              <a:rPr kumimoji="1" lang="en-US" altLang="zh-CN" sz="2000" dirty="0">
                <a:latin typeface="Tahoma" pitchFamily="34" charset="0"/>
              </a:rPr>
              <a:t> </a:t>
            </a:r>
            <a:r>
              <a:rPr kumimoji="1" lang="en-US" altLang="zh-CN" sz="2000" dirty="0" err="1">
                <a:latin typeface="Tahoma" pitchFamily="34" charset="0"/>
              </a:rPr>
              <a:t>newDay</a:t>
            </a:r>
            <a:r>
              <a:rPr kumimoji="1" lang="en-US" altLang="zh-CN" sz="2000" dirty="0">
                <a:latin typeface="Tahoma" pitchFamily="34" charset="0"/>
              </a:rPr>
              <a:t>, </a:t>
            </a:r>
            <a:r>
              <a:rPr kumimoji="1" lang="en-US" altLang="zh-CN" sz="2000" dirty="0" err="1">
                <a:latin typeface="Tahoma" pitchFamily="34" charset="0"/>
              </a:rPr>
              <a:t>int</a:t>
            </a:r>
            <a:r>
              <a:rPr kumimoji="1" lang="en-US" altLang="zh-CN" sz="2000" dirty="0">
                <a:latin typeface="Tahoma" pitchFamily="34" charset="0"/>
              </a:rPr>
              <a:t> </a:t>
            </a:r>
            <a:r>
              <a:rPr kumimoji="1" lang="en-US" altLang="zh-CN" sz="2000" dirty="0" err="1">
                <a:latin typeface="Tahoma" pitchFamily="34" charset="0"/>
              </a:rPr>
              <a:t>newYear</a:t>
            </a:r>
            <a:r>
              <a:rPr kumimoji="1" lang="en-US" altLang="zh-CN" sz="2000" dirty="0">
                <a:latin typeface="Tahoma" pitchFamily="34" charset="0"/>
              </a:rPr>
              <a:t>  );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	</a:t>
            </a:r>
            <a:r>
              <a:rPr kumimoji="1" lang="en-US" altLang="zh-CN" sz="2000" dirty="0" err="1">
                <a:latin typeface="Tahoma" pitchFamily="34" charset="0"/>
              </a:rPr>
              <a:t>int</a:t>
            </a:r>
            <a:r>
              <a:rPr kumimoji="1" lang="en-US" altLang="zh-CN" sz="2000" dirty="0">
                <a:latin typeface="Tahoma" pitchFamily="34" charset="0"/>
              </a:rPr>
              <a:t> </a:t>
            </a:r>
            <a:r>
              <a:rPr kumimoji="1" lang="en-US" altLang="zh-CN" sz="2000" dirty="0" err="1">
                <a:latin typeface="Tahoma" pitchFamily="34" charset="0"/>
              </a:rPr>
              <a:t>getMonth</a:t>
            </a:r>
            <a:r>
              <a:rPr kumimoji="1" lang="en-US" altLang="zh-CN" sz="2000" dirty="0">
                <a:latin typeface="Tahoma" pitchFamily="34" charset="0"/>
              </a:rPr>
              <a:t>() const;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	</a:t>
            </a:r>
            <a:r>
              <a:rPr kumimoji="1" lang="en-US" altLang="zh-CN" sz="2000" dirty="0" err="1">
                <a:latin typeface="Tahoma" pitchFamily="34" charset="0"/>
              </a:rPr>
              <a:t>int</a:t>
            </a:r>
            <a:r>
              <a:rPr kumimoji="1" lang="en-US" altLang="zh-CN" sz="2000" dirty="0">
                <a:latin typeface="Tahoma" pitchFamily="34" charset="0"/>
              </a:rPr>
              <a:t> </a:t>
            </a:r>
            <a:r>
              <a:rPr kumimoji="1" lang="en-US" altLang="zh-CN" sz="2000" dirty="0" err="1">
                <a:latin typeface="Tahoma" pitchFamily="34" charset="0"/>
              </a:rPr>
              <a:t>getDay</a:t>
            </a:r>
            <a:r>
              <a:rPr kumimoji="1" lang="en-US" altLang="zh-CN" sz="2000" dirty="0">
                <a:latin typeface="Tahoma" pitchFamily="34" charset="0"/>
              </a:rPr>
              <a:t>() const;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	</a:t>
            </a:r>
            <a:r>
              <a:rPr kumimoji="1" lang="en-US" altLang="zh-CN" sz="2000" dirty="0" err="1">
                <a:latin typeface="Tahoma" pitchFamily="34" charset="0"/>
              </a:rPr>
              <a:t>int</a:t>
            </a:r>
            <a:r>
              <a:rPr kumimoji="1" lang="en-US" altLang="zh-CN" sz="2000" dirty="0">
                <a:latin typeface="Tahoma" pitchFamily="34" charset="0"/>
              </a:rPr>
              <a:t> </a:t>
            </a:r>
            <a:r>
              <a:rPr kumimoji="1" lang="en-US" altLang="zh-CN" sz="2000" dirty="0" err="1">
                <a:latin typeface="Tahoma" pitchFamily="34" charset="0"/>
              </a:rPr>
              <a:t>getYear</a:t>
            </a:r>
            <a:r>
              <a:rPr kumimoji="1" lang="en-US" altLang="zh-CN" sz="2000" dirty="0">
                <a:latin typeface="Tahoma" pitchFamily="34" charset="0"/>
              </a:rPr>
              <a:t>() const;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	void Print() const;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	void Increment();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	void Decrement();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            </a:t>
            </a:r>
            <a:r>
              <a:rPr kumimoji="1" lang="en-US" altLang="zh-CN" sz="2000" dirty="0">
                <a:solidFill>
                  <a:srgbClr val="FF0000"/>
                </a:solidFill>
                <a:latin typeface="Tahoma" pitchFamily="34" charset="0"/>
              </a:rPr>
              <a:t>static 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ahoma" pitchFamily="34" charset="0"/>
              </a:rPr>
              <a:t>getCount</a:t>
            </a:r>
            <a:r>
              <a:rPr kumimoji="1" lang="en-US" altLang="zh-CN" sz="2000" dirty="0">
                <a:solidFill>
                  <a:srgbClr val="FF0000"/>
                </a:solidFill>
                <a:latin typeface="Tahoma" pitchFamily="34" charset="0"/>
              </a:rPr>
              <a:t>();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    private: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            </a:t>
            </a:r>
            <a:r>
              <a:rPr kumimoji="1" lang="en-US" altLang="zh-CN" sz="2000" dirty="0" err="1">
                <a:latin typeface="Tahoma" pitchFamily="34" charset="0"/>
              </a:rPr>
              <a:t>int</a:t>
            </a:r>
            <a:r>
              <a:rPr kumimoji="1" lang="en-US" altLang="zh-CN" sz="2000" dirty="0">
                <a:latin typeface="Tahoma" pitchFamily="34" charset="0"/>
              </a:rPr>
              <a:t> month;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            </a:t>
            </a:r>
            <a:r>
              <a:rPr kumimoji="1" lang="en-US" altLang="zh-CN" sz="2000" dirty="0" err="1">
                <a:latin typeface="Tahoma" pitchFamily="34" charset="0"/>
              </a:rPr>
              <a:t>int</a:t>
            </a:r>
            <a:r>
              <a:rPr kumimoji="1" lang="en-US" altLang="zh-CN" sz="2000" dirty="0">
                <a:latin typeface="Tahoma" pitchFamily="34" charset="0"/>
              </a:rPr>
              <a:t> day;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            </a:t>
            </a:r>
            <a:r>
              <a:rPr kumimoji="1" lang="en-US" altLang="zh-CN" sz="2000" dirty="0" err="1">
                <a:latin typeface="Tahoma" pitchFamily="34" charset="0"/>
              </a:rPr>
              <a:t>int</a:t>
            </a:r>
            <a:r>
              <a:rPr kumimoji="1" lang="en-US" altLang="zh-CN" sz="2000" dirty="0">
                <a:latin typeface="Tahoma" pitchFamily="34" charset="0"/>
              </a:rPr>
              <a:t> year;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            </a:t>
            </a:r>
            <a:r>
              <a:rPr kumimoji="1" lang="en-US" altLang="zh-CN" sz="2000" dirty="0">
                <a:solidFill>
                  <a:srgbClr val="FF0000"/>
                </a:solidFill>
                <a:latin typeface="Tahoma" pitchFamily="34" charset="0"/>
              </a:rPr>
              <a:t>static count;</a:t>
            </a:r>
          </a:p>
          <a:p>
            <a:pPr>
              <a:lnSpc>
                <a:spcPct val="105000"/>
              </a:lnSpc>
            </a:pPr>
            <a:r>
              <a:rPr kumimoji="1" lang="en-US" altLang="zh-CN" sz="2000" dirty="0">
                <a:latin typeface="Tahoma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613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030437A-BE52-4DCC-887C-BD0F6B0C6003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对象的存储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98575"/>
            <a:ext cx="7772400" cy="7620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en-US" altLang="zh-CN" sz="2800"/>
              <a:t>DATE date1, date2; </a:t>
            </a:r>
            <a:r>
              <a:rPr lang="en-US" altLang="zh-CN" sz="2800" b="1">
                <a:solidFill>
                  <a:srgbClr val="CC0000"/>
                </a:solidFill>
              </a:rPr>
              <a:t>//</a:t>
            </a:r>
            <a:r>
              <a:rPr lang="zh-CN" altLang="en-US" sz="2800" b="1">
                <a:solidFill>
                  <a:srgbClr val="CC0000"/>
                </a:solidFill>
              </a:rPr>
              <a:t>声明两个</a:t>
            </a:r>
            <a:r>
              <a:rPr lang="en-US" altLang="zh-CN" sz="2800" b="1">
                <a:solidFill>
                  <a:srgbClr val="CC0000"/>
                </a:solidFill>
              </a:rPr>
              <a:t>DATE</a:t>
            </a:r>
            <a:r>
              <a:rPr lang="zh-CN" altLang="en-US" sz="2800" b="1">
                <a:solidFill>
                  <a:srgbClr val="CC0000"/>
                </a:solidFill>
              </a:rPr>
              <a:t>的对象</a:t>
            </a:r>
            <a:r>
              <a:rPr lang="zh-CN" altLang="en-US"/>
              <a:t> </a:t>
            </a:r>
          </a:p>
        </p:txBody>
      </p:sp>
      <p:grpSp>
        <p:nvGrpSpPr>
          <p:cNvPr id="197636" name="Group 4"/>
          <p:cNvGrpSpPr>
            <a:grpSpLocks/>
          </p:cNvGrpSpPr>
          <p:nvPr/>
        </p:nvGrpSpPr>
        <p:grpSpPr bwMode="auto">
          <a:xfrm>
            <a:off x="107950" y="2205038"/>
            <a:ext cx="9036050" cy="3600450"/>
            <a:chOff x="1800" y="9396"/>
            <a:chExt cx="8460" cy="3588"/>
          </a:xfrm>
        </p:grpSpPr>
        <p:grpSp>
          <p:nvGrpSpPr>
            <p:cNvPr id="197637" name="Group 5"/>
            <p:cNvGrpSpPr>
              <a:grpSpLocks/>
            </p:cNvGrpSpPr>
            <p:nvPr/>
          </p:nvGrpSpPr>
          <p:grpSpPr bwMode="auto">
            <a:xfrm>
              <a:off x="1800" y="9864"/>
              <a:ext cx="2340" cy="3120"/>
              <a:chOff x="1800" y="7524"/>
              <a:chExt cx="2340" cy="3120"/>
            </a:xfrm>
          </p:grpSpPr>
          <p:sp>
            <p:nvSpPr>
              <p:cNvPr id="197638" name="Rectangle 6"/>
              <p:cNvSpPr>
                <a:spLocks noChangeArrowheads="1"/>
              </p:cNvSpPr>
              <p:nvPr/>
            </p:nvSpPr>
            <p:spPr bwMode="auto">
              <a:xfrm>
                <a:off x="1803" y="7524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/>
                <a:r>
                  <a:rPr kumimoji="1" lang="en-US" altLang="zh-CN" sz="1600">
                    <a:latin typeface="Courier New" pitchFamily="49" charset="0"/>
                  </a:rPr>
                  <a:t>year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39" name="Rectangle 7"/>
              <p:cNvSpPr>
                <a:spLocks noChangeArrowheads="1"/>
              </p:cNvSpPr>
              <p:nvPr/>
            </p:nvSpPr>
            <p:spPr bwMode="auto">
              <a:xfrm>
                <a:off x="3420" y="7524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40" name="Rectangle 8"/>
              <p:cNvSpPr>
                <a:spLocks noChangeArrowheads="1"/>
              </p:cNvSpPr>
              <p:nvPr/>
            </p:nvSpPr>
            <p:spPr bwMode="auto">
              <a:xfrm>
                <a:off x="3420" y="7836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41" name="Rectangle 9"/>
              <p:cNvSpPr>
                <a:spLocks noChangeArrowheads="1"/>
              </p:cNvSpPr>
              <p:nvPr/>
            </p:nvSpPr>
            <p:spPr bwMode="auto">
              <a:xfrm>
                <a:off x="3420" y="8148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42" name="Rectangle 10"/>
              <p:cNvSpPr>
                <a:spLocks noChangeArrowheads="1"/>
              </p:cNvSpPr>
              <p:nvPr/>
            </p:nvSpPr>
            <p:spPr bwMode="auto">
              <a:xfrm>
                <a:off x="3420" y="8460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43" name="Rectangle 11"/>
              <p:cNvSpPr>
                <a:spLocks noChangeArrowheads="1"/>
              </p:cNvSpPr>
              <p:nvPr/>
            </p:nvSpPr>
            <p:spPr bwMode="auto">
              <a:xfrm>
                <a:off x="3420" y="8772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44" name="Rectangle 12"/>
              <p:cNvSpPr>
                <a:spLocks noChangeArrowheads="1"/>
              </p:cNvSpPr>
              <p:nvPr/>
            </p:nvSpPr>
            <p:spPr bwMode="auto">
              <a:xfrm>
                <a:off x="3420" y="9084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45" name="Rectangle 13"/>
              <p:cNvSpPr>
                <a:spLocks noChangeArrowheads="1"/>
              </p:cNvSpPr>
              <p:nvPr/>
            </p:nvSpPr>
            <p:spPr bwMode="auto">
              <a:xfrm>
                <a:off x="3420" y="9396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46" name="Rectangle 14"/>
              <p:cNvSpPr>
                <a:spLocks noChangeArrowheads="1"/>
              </p:cNvSpPr>
              <p:nvPr/>
            </p:nvSpPr>
            <p:spPr bwMode="auto">
              <a:xfrm>
                <a:off x="3420" y="9708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47" name="Rectangle 15"/>
              <p:cNvSpPr>
                <a:spLocks noChangeArrowheads="1"/>
              </p:cNvSpPr>
              <p:nvPr/>
            </p:nvSpPr>
            <p:spPr bwMode="auto">
              <a:xfrm>
                <a:off x="3420" y="10020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48" name="Rectangle 16"/>
              <p:cNvSpPr>
                <a:spLocks noChangeArrowheads="1"/>
              </p:cNvSpPr>
              <p:nvPr/>
            </p:nvSpPr>
            <p:spPr bwMode="auto">
              <a:xfrm>
                <a:off x="1803" y="7836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/>
                <a:r>
                  <a:rPr kumimoji="1" lang="en-US" altLang="zh-CN" sz="1600">
                    <a:latin typeface="Courier New" pitchFamily="49" charset="0"/>
                  </a:rPr>
                  <a:t>month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49" name="Rectangle 17"/>
              <p:cNvSpPr>
                <a:spLocks noChangeArrowheads="1"/>
              </p:cNvSpPr>
              <p:nvPr/>
            </p:nvSpPr>
            <p:spPr bwMode="auto">
              <a:xfrm>
                <a:off x="1803" y="8148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/>
                <a:r>
                  <a:rPr kumimoji="1" lang="en-US" altLang="zh-CN" sz="1600">
                    <a:latin typeface="Courier New" pitchFamily="49" charset="0"/>
                  </a:rPr>
                  <a:t>day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50" name="Rectangle 18"/>
              <p:cNvSpPr>
                <a:spLocks noChangeArrowheads="1"/>
              </p:cNvSpPr>
              <p:nvPr/>
            </p:nvSpPr>
            <p:spPr bwMode="auto">
              <a:xfrm>
                <a:off x="1803" y="8460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/>
                <a:r>
                  <a:rPr kumimoji="1" lang="en-US" altLang="zh-CN" sz="1600">
                    <a:latin typeface="Courier New" pitchFamily="49" charset="0"/>
                  </a:rPr>
                  <a:t>Set()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51" name="Rectangle 19"/>
              <p:cNvSpPr>
                <a:spLocks noChangeArrowheads="1"/>
              </p:cNvSpPr>
              <p:nvPr/>
            </p:nvSpPr>
            <p:spPr bwMode="auto">
              <a:xfrm>
                <a:off x="1803" y="8772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/>
                <a:r>
                  <a:rPr kumimoji="1" lang="en-US" altLang="zh-CN" sz="1600">
                    <a:latin typeface="Courier New" pitchFamily="49" charset="0"/>
                  </a:rPr>
                  <a:t>getMonth()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52" name="Rectangle 20"/>
              <p:cNvSpPr>
                <a:spLocks noChangeArrowheads="1"/>
              </p:cNvSpPr>
              <p:nvPr/>
            </p:nvSpPr>
            <p:spPr bwMode="auto">
              <a:xfrm>
                <a:off x="1803" y="9084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/>
                <a:r>
                  <a:rPr kumimoji="1" lang="en-US" altLang="zh-CN" sz="1600">
                    <a:latin typeface="Courier New" pitchFamily="49" charset="0"/>
                  </a:rPr>
                  <a:t>getDay()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53" name="Rectangle 21"/>
              <p:cNvSpPr>
                <a:spLocks noChangeArrowheads="1"/>
              </p:cNvSpPr>
              <p:nvPr/>
            </p:nvSpPr>
            <p:spPr bwMode="auto">
              <a:xfrm>
                <a:off x="1803" y="9396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/>
                <a:r>
                  <a:rPr kumimoji="1" lang="en-US" altLang="zh-CN" sz="1600">
                    <a:latin typeface="Courier New" pitchFamily="49" charset="0"/>
                  </a:rPr>
                  <a:t>getYear()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54" name="Rectangle 22"/>
              <p:cNvSpPr>
                <a:spLocks noChangeArrowheads="1"/>
              </p:cNvSpPr>
              <p:nvPr/>
            </p:nvSpPr>
            <p:spPr bwMode="auto">
              <a:xfrm>
                <a:off x="1803" y="9708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/>
                <a:r>
                  <a:rPr kumimoji="1" lang="en-US" altLang="zh-CN" sz="1600">
                    <a:latin typeface="Courier New" pitchFamily="49" charset="0"/>
                  </a:rPr>
                  <a:t>Print 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55" name="Rectangle 23"/>
              <p:cNvSpPr>
                <a:spLocks noChangeArrowheads="1"/>
              </p:cNvSpPr>
              <p:nvPr/>
            </p:nvSpPr>
            <p:spPr bwMode="auto">
              <a:xfrm>
                <a:off x="1803" y="10020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/>
                <a:r>
                  <a:rPr kumimoji="1" lang="en-US" altLang="zh-CN" sz="1600">
                    <a:latin typeface="Courier New" pitchFamily="49" charset="0"/>
                  </a:rPr>
                  <a:t>Increment()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56" name="Rectangle 24"/>
              <p:cNvSpPr>
                <a:spLocks noChangeArrowheads="1"/>
              </p:cNvSpPr>
              <p:nvPr/>
            </p:nvSpPr>
            <p:spPr bwMode="auto">
              <a:xfrm>
                <a:off x="3420" y="10332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57" name="Rectangle 25"/>
              <p:cNvSpPr>
                <a:spLocks noChangeArrowheads="1"/>
              </p:cNvSpPr>
              <p:nvPr/>
            </p:nvSpPr>
            <p:spPr bwMode="auto">
              <a:xfrm>
                <a:off x="1800" y="10332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r"/>
                <a:r>
                  <a:rPr kumimoji="1" lang="en-US" altLang="zh-CN" sz="1600">
                    <a:latin typeface="Courier New" pitchFamily="49" charset="0"/>
                  </a:rPr>
                  <a:t>Decrement()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</p:grpSp>
        <p:grpSp>
          <p:nvGrpSpPr>
            <p:cNvPr id="197658" name="Group 26"/>
            <p:cNvGrpSpPr>
              <a:grpSpLocks/>
            </p:cNvGrpSpPr>
            <p:nvPr/>
          </p:nvGrpSpPr>
          <p:grpSpPr bwMode="auto">
            <a:xfrm>
              <a:off x="5040" y="10176"/>
              <a:ext cx="1980" cy="2184"/>
              <a:chOff x="5220" y="7836"/>
              <a:chExt cx="1980" cy="2184"/>
            </a:xfrm>
          </p:grpSpPr>
          <p:sp>
            <p:nvSpPr>
              <p:cNvPr id="197659" name="Rectangle 27"/>
              <p:cNvSpPr>
                <a:spLocks noChangeArrowheads="1"/>
              </p:cNvSpPr>
              <p:nvPr/>
            </p:nvSpPr>
            <p:spPr bwMode="auto">
              <a:xfrm>
                <a:off x="5220" y="7836"/>
                <a:ext cx="198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/>
                <a:r>
                  <a:rPr kumimoji="1" lang="en-US" altLang="zh-CN" sz="1600">
                    <a:latin typeface="Courier New" pitchFamily="49" charset="0"/>
                  </a:rPr>
                  <a:t>Set()</a:t>
                </a:r>
                <a:r>
                  <a:rPr kumimoji="1" lang="zh-CN" altLang="en-US" sz="1600">
                    <a:latin typeface="Courier New" pitchFamily="49" charset="0"/>
                  </a:rPr>
                  <a:t>代码</a:t>
                </a:r>
                <a:endParaRPr kumimoji="1" lang="zh-CN" altLang="en-US" sz="1600">
                  <a:latin typeface="Times New Roman" pitchFamily="18" charset="0"/>
                </a:endParaRPr>
              </a:p>
              <a:p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60" name="Rectangle 28"/>
              <p:cNvSpPr>
                <a:spLocks noChangeArrowheads="1"/>
              </p:cNvSpPr>
              <p:nvPr/>
            </p:nvSpPr>
            <p:spPr bwMode="auto">
              <a:xfrm>
                <a:off x="5220" y="8148"/>
                <a:ext cx="198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/>
                <a:r>
                  <a:rPr kumimoji="1" lang="en-US" altLang="zh-CN" sz="1600">
                    <a:latin typeface="Courier New" pitchFamily="49" charset="0"/>
                  </a:rPr>
                  <a:t>getMonth()</a:t>
                </a:r>
                <a:r>
                  <a:rPr kumimoji="1" lang="zh-CN" altLang="en-US" sz="1600">
                    <a:latin typeface="Courier New" pitchFamily="49" charset="0"/>
                  </a:rPr>
                  <a:t>代码</a:t>
                </a:r>
              </a:p>
              <a:p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61" name="Rectangle 29"/>
              <p:cNvSpPr>
                <a:spLocks noChangeArrowheads="1"/>
              </p:cNvSpPr>
              <p:nvPr/>
            </p:nvSpPr>
            <p:spPr bwMode="auto">
              <a:xfrm>
                <a:off x="5220" y="8460"/>
                <a:ext cx="198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/>
                <a:r>
                  <a:rPr kumimoji="1" lang="en-US" altLang="zh-CN" sz="1600">
                    <a:latin typeface="Courier New" pitchFamily="49" charset="0"/>
                  </a:rPr>
                  <a:t>getDay()</a:t>
                </a:r>
                <a:r>
                  <a:rPr kumimoji="1" lang="zh-CN" altLang="en-US" sz="1600">
                    <a:latin typeface="Courier New" pitchFamily="49" charset="0"/>
                  </a:rPr>
                  <a:t>代码</a:t>
                </a:r>
                <a:endParaRPr kumimoji="1" lang="zh-CN" altLang="en-US" sz="1600">
                  <a:latin typeface="Times New Roman" pitchFamily="18" charset="0"/>
                </a:endParaRPr>
              </a:p>
              <a:p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62" name="Rectangle 30"/>
              <p:cNvSpPr>
                <a:spLocks noChangeArrowheads="1"/>
              </p:cNvSpPr>
              <p:nvPr/>
            </p:nvSpPr>
            <p:spPr bwMode="auto">
              <a:xfrm>
                <a:off x="5220" y="8772"/>
                <a:ext cx="198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/>
                <a:r>
                  <a:rPr kumimoji="1" lang="en-US" altLang="zh-CN" sz="1600">
                    <a:latin typeface="Courier New" pitchFamily="49" charset="0"/>
                  </a:rPr>
                  <a:t>getYear()</a:t>
                </a:r>
                <a:r>
                  <a:rPr kumimoji="1" lang="zh-CN" altLang="en-US" sz="1600">
                    <a:latin typeface="Courier New" pitchFamily="49" charset="0"/>
                  </a:rPr>
                  <a:t>代码</a:t>
                </a:r>
                <a:endParaRPr kumimoji="1" lang="zh-CN" altLang="en-US" sz="1600">
                  <a:latin typeface="Times New Roman" pitchFamily="18" charset="0"/>
                </a:endParaRPr>
              </a:p>
              <a:p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63" name="Rectangle 31"/>
              <p:cNvSpPr>
                <a:spLocks noChangeArrowheads="1"/>
              </p:cNvSpPr>
              <p:nvPr/>
            </p:nvSpPr>
            <p:spPr bwMode="auto">
              <a:xfrm>
                <a:off x="5220" y="9084"/>
                <a:ext cx="198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/>
                <a:r>
                  <a:rPr kumimoji="1" lang="en-US" altLang="zh-CN" sz="1600">
                    <a:latin typeface="Courier New" pitchFamily="49" charset="0"/>
                  </a:rPr>
                  <a:t>Print ()</a:t>
                </a:r>
                <a:r>
                  <a:rPr kumimoji="1" lang="zh-CN" altLang="en-US" sz="1600">
                    <a:latin typeface="Courier New" pitchFamily="49" charset="0"/>
                  </a:rPr>
                  <a:t>代码</a:t>
                </a:r>
                <a:endParaRPr kumimoji="1" lang="zh-CN" altLang="en-US" sz="1600">
                  <a:latin typeface="Times New Roman" pitchFamily="18" charset="0"/>
                </a:endParaRPr>
              </a:p>
              <a:p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64" name="Rectangle 32"/>
              <p:cNvSpPr>
                <a:spLocks noChangeArrowheads="1"/>
              </p:cNvSpPr>
              <p:nvPr/>
            </p:nvSpPr>
            <p:spPr bwMode="auto">
              <a:xfrm>
                <a:off x="5220" y="9396"/>
                <a:ext cx="198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/>
                <a:r>
                  <a:rPr kumimoji="1" lang="en-US" altLang="zh-CN" sz="1600">
                    <a:latin typeface="Courier New" pitchFamily="49" charset="0"/>
                  </a:rPr>
                  <a:t>Increment()</a:t>
                </a:r>
                <a:r>
                  <a:rPr kumimoji="1" lang="zh-CN" altLang="en-US" sz="1600">
                    <a:latin typeface="Courier New" pitchFamily="49" charset="0"/>
                  </a:rPr>
                  <a:t>代码</a:t>
                </a:r>
                <a:endParaRPr kumimoji="1" lang="zh-CN" altLang="en-US" sz="1600">
                  <a:latin typeface="Times New Roman" pitchFamily="18" charset="0"/>
                </a:endParaRPr>
              </a:p>
              <a:p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65" name="Rectangle 33"/>
              <p:cNvSpPr>
                <a:spLocks noChangeArrowheads="1"/>
              </p:cNvSpPr>
              <p:nvPr/>
            </p:nvSpPr>
            <p:spPr bwMode="auto">
              <a:xfrm>
                <a:off x="5220" y="9708"/>
                <a:ext cx="198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/>
                <a:r>
                  <a:rPr kumimoji="1" lang="en-US" altLang="zh-CN" sz="1600">
                    <a:latin typeface="Courier New" pitchFamily="49" charset="0"/>
                  </a:rPr>
                  <a:t>Decrement()</a:t>
                </a:r>
                <a:r>
                  <a:rPr kumimoji="1" lang="zh-CN" altLang="en-US" sz="1600">
                    <a:latin typeface="Courier New" pitchFamily="49" charset="0"/>
                  </a:rPr>
                  <a:t>代码</a:t>
                </a:r>
                <a:endParaRPr kumimoji="1" lang="zh-CN" altLang="en-US" sz="1600">
                  <a:latin typeface="Times New Roman" pitchFamily="18" charset="0"/>
                </a:endParaRPr>
              </a:p>
              <a:p>
                <a:endParaRPr kumimoji="1" lang="en-US" altLang="zh-CN" sz="1600">
                  <a:latin typeface="Tahoma" pitchFamily="34" charset="0"/>
                </a:endParaRPr>
              </a:p>
            </p:txBody>
          </p:sp>
        </p:grpSp>
        <p:grpSp>
          <p:nvGrpSpPr>
            <p:cNvPr id="197666" name="Group 34"/>
            <p:cNvGrpSpPr>
              <a:grpSpLocks/>
            </p:cNvGrpSpPr>
            <p:nvPr/>
          </p:nvGrpSpPr>
          <p:grpSpPr bwMode="auto">
            <a:xfrm>
              <a:off x="7920" y="9864"/>
              <a:ext cx="2340" cy="3120"/>
              <a:chOff x="7920" y="7524"/>
              <a:chExt cx="2340" cy="3120"/>
            </a:xfrm>
          </p:grpSpPr>
          <p:sp>
            <p:nvSpPr>
              <p:cNvPr id="197667" name="Rectangle 35"/>
              <p:cNvSpPr>
                <a:spLocks noChangeArrowheads="1"/>
              </p:cNvSpPr>
              <p:nvPr/>
            </p:nvSpPr>
            <p:spPr bwMode="auto">
              <a:xfrm>
                <a:off x="8820" y="7524"/>
                <a:ext cx="126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1600">
                    <a:latin typeface="Courier New" pitchFamily="49" charset="0"/>
                  </a:rPr>
                  <a:t>year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68" name="Rectangle 36"/>
              <p:cNvSpPr>
                <a:spLocks noChangeArrowheads="1"/>
              </p:cNvSpPr>
              <p:nvPr/>
            </p:nvSpPr>
            <p:spPr bwMode="auto">
              <a:xfrm>
                <a:off x="7920" y="7524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69" name="Rectangle 37"/>
              <p:cNvSpPr>
                <a:spLocks noChangeArrowheads="1"/>
              </p:cNvSpPr>
              <p:nvPr/>
            </p:nvSpPr>
            <p:spPr bwMode="auto">
              <a:xfrm>
                <a:off x="7920" y="7836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0" name="Rectangle 38"/>
              <p:cNvSpPr>
                <a:spLocks noChangeArrowheads="1"/>
              </p:cNvSpPr>
              <p:nvPr/>
            </p:nvSpPr>
            <p:spPr bwMode="auto">
              <a:xfrm>
                <a:off x="7920" y="8148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1" name="Rectangle 39"/>
              <p:cNvSpPr>
                <a:spLocks noChangeArrowheads="1"/>
              </p:cNvSpPr>
              <p:nvPr/>
            </p:nvSpPr>
            <p:spPr bwMode="auto">
              <a:xfrm>
                <a:off x="7920" y="8460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2" name="Rectangle 40"/>
              <p:cNvSpPr>
                <a:spLocks noChangeArrowheads="1"/>
              </p:cNvSpPr>
              <p:nvPr/>
            </p:nvSpPr>
            <p:spPr bwMode="auto">
              <a:xfrm>
                <a:off x="7920" y="8772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3" name="Rectangle 41"/>
              <p:cNvSpPr>
                <a:spLocks noChangeArrowheads="1"/>
              </p:cNvSpPr>
              <p:nvPr/>
            </p:nvSpPr>
            <p:spPr bwMode="auto">
              <a:xfrm>
                <a:off x="7920" y="9084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4" name="Rectangle 42"/>
              <p:cNvSpPr>
                <a:spLocks noChangeArrowheads="1"/>
              </p:cNvSpPr>
              <p:nvPr/>
            </p:nvSpPr>
            <p:spPr bwMode="auto">
              <a:xfrm>
                <a:off x="7920" y="9396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5" name="Rectangle 43"/>
              <p:cNvSpPr>
                <a:spLocks noChangeArrowheads="1"/>
              </p:cNvSpPr>
              <p:nvPr/>
            </p:nvSpPr>
            <p:spPr bwMode="auto">
              <a:xfrm>
                <a:off x="7920" y="9708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6" name="Rectangle 44"/>
              <p:cNvSpPr>
                <a:spLocks noChangeArrowheads="1"/>
              </p:cNvSpPr>
              <p:nvPr/>
            </p:nvSpPr>
            <p:spPr bwMode="auto">
              <a:xfrm>
                <a:off x="7920" y="10020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77" name="Rectangle 45"/>
              <p:cNvSpPr>
                <a:spLocks noChangeArrowheads="1"/>
              </p:cNvSpPr>
              <p:nvPr/>
            </p:nvSpPr>
            <p:spPr bwMode="auto">
              <a:xfrm>
                <a:off x="8820" y="7836"/>
                <a:ext cx="126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1600">
                    <a:latin typeface="Courier New" pitchFamily="49" charset="0"/>
                  </a:rPr>
                  <a:t>month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78" name="Rectangle 46"/>
              <p:cNvSpPr>
                <a:spLocks noChangeArrowheads="1"/>
              </p:cNvSpPr>
              <p:nvPr/>
            </p:nvSpPr>
            <p:spPr bwMode="auto">
              <a:xfrm>
                <a:off x="8820" y="8148"/>
                <a:ext cx="126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1600">
                    <a:latin typeface="Courier New" pitchFamily="49" charset="0"/>
                  </a:rPr>
                  <a:t>day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79" name="Rectangle 47"/>
              <p:cNvSpPr>
                <a:spLocks noChangeArrowheads="1"/>
              </p:cNvSpPr>
              <p:nvPr/>
            </p:nvSpPr>
            <p:spPr bwMode="auto">
              <a:xfrm>
                <a:off x="8820" y="8460"/>
                <a:ext cx="126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1600">
                    <a:latin typeface="Courier New" pitchFamily="49" charset="0"/>
                  </a:rPr>
                  <a:t>Set()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80" name="Rectangle 48"/>
              <p:cNvSpPr>
                <a:spLocks noChangeArrowheads="1"/>
              </p:cNvSpPr>
              <p:nvPr/>
            </p:nvSpPr>
            <p:spPr bwMode="auto">
              <a:xfrm>
                <a:off x="8820" y="8772"/>
                <a:ext cx="126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1600">
                    <a:latin typeface="Courier New" pitchFamily="49" charset="0"/>
                  </a:rPr>
                  <a:t>getMonth()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81" name="Rectangle 49"/>
              <p:cNvSpPr>
                <a:spLocks noChangeArrowheads="1"/>
              </p:cNvSpPr>
              <p:nvPr/>
            </p:nvSpPr>
            <p:spPr bwMode="auto">
              <a:xfrm>
                <a:off x="8820" y="9084"/>
                <a:ext cx="126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1600">
                    <a:latin typeface="Courier New" pitchFamily="49" charset="0"/>
                  </a:rPr>
                  <a:t>getDay()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82" name="Rectangle 50"/>
              <p:cNvSpPr>
                <a:spLocks noChangeArrowheads="1"/>
              </p:cNvSpPr>
              <p:nvPr/>
            </p:nvSpPr>
            <p:spPr bwMode="auto">
              <a:xfrm>
                <a:off x="8820" y="9396"/>
                <a:ext cx="144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1600">
                    <a:latin typeface="Courier New" pitchFamily="49" charset="0"/>
                  </a:rPr>
                  <a:t>getYear()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83" name="Rectangle 51"/>
              <p:cNvSpPr>
                <a:spLocks noChangeArrowheads="1"/>
              </p:cNvSpPr>
              <p:nvPr/>
            </p:nvSpPr>
            <p:spPr bwMode="auto">
              <a:xfrm>
                <a:off x="8820" y="9708"/>
                <a:ext cx="126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1600">
                    <a:latin typeface="Courier New" pitchFamily="49" charset="0"/>
                  </a:rPr>
                  <a:t>Print 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84" name="Rectangle 52"/>
              <p:cNvSpPr>
                <a:spLocks noChangeArrowheads="1"/>
              </p:cNvSpPr>
              <p:nvPr/>
            </p:nvSpPr>
            <p:spPr bwMode="auto">
              <a:xfrm>
                <a:off x="8820" y="10020"/>
                <a:ext cx="126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1600">
                    <a:latin typeface="Courier New" pitchFamily="49" charset="0"/>
                  </a:rPr>
                  <a:t>Increment()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  <p:sp>
            <p:nvSpPr>
              <p:cNvPr id="197685" name="Rectangle 53"/>
              <p:cNvSpPr>
                <a:spLocks noChangeArrowheads="1"/>
              </p:cNvSpPr>
              <p:nvPr/>
            </p:nvSpPr>
            <p:spPr bwMode="auto">
              <a:xfrm>
                <a:off x="7920" y="10332"/>
                <a:ext cx="720" cy="312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197686" name="Rectangle 54"/>
              <p:cNvSpPr>
                <a:spLocks noChangeArrowheads="1"/>
              </p:cNvSpPr>
              <p:nvPr/>
            </p:nvSpPr>
            <p:spPr bwMode="auto">
              <a:xfrm>
                <a:off x="8817" y="10332"/>
                <a:ext cx="1260" cy="3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just"/>
                <a:r>
                  <a:rPr kumimoji="1" lang="en-US" altLang="zh-CN" sz="1600">
                    <a:latin typeface="Courier New" pitchFamily="49" charset="0"/>
                  </a:rPr>
                  <a:t>Decrement()</a:t>
                </a:r>
                <a:endParaRPr kumimoji="1" lang="en-US" altLang="zh-CN" sz="1600">
                  <a:latin typeface="Tahoma" pitchFamily="34" charset="0"/>
                </a:endParaRPr>
              </a:p>
            </p:txBody>
          </p:sp>
        </p:grpSp>
        <p:grpSp>
          <p:nvGrpSpPr>
            <p:cNvPr id="197687" name="Group 55"/>
            <p:cNvGrpSpPr>
              <a:grpSpLocks/>
            </p:cNvGrpSpPr>
            <p:nvPr/>
          </p:nvGrpSpPr>
          <p:grpSpPr bwMode="auto">
            <a:xfrm>
              <a:off x="3780" y="10176"/>
              <a:ext cx="1260" cy="2652"/>
              <a:chOff x="3780" y="10176"/>
              <a:chExt cx="1260" cy="2652"/>
            </a:xfrm>
          </p:grpSpPr>
          <p:sp>
            <p:nvSpPr>
              <p:cNvPr id="197688" name="Line 56"/>
              <p:cNvSpPr>
                <a:spLocks noChangeShapeType="1"/>
              </p:cNvSpPr>
              <p:nvPr/>
            </p:nvSpPr>
            <p:spPr bwMode="auto">
              <a:xfrm flipV="1">
                <a:off x="3780" y="10176"/>
                <a:ext cx="126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89" name="Line 57"/>
              <p:cNvSpPr>
                <a:spLocks noChangeShapeType="1"/>
              </p:cNvSpPr>
              <p:nvPr/>
            </p:nvSpPr>
            <p:spPr bwMode="auto">
              <a:xfrm flipV="1">
                <a:off x="3780" y="10488"/>
                <a:ext cx="126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90" name="Line 58"/>
              <p:cNvSpPr>
                <a:spLocks noChangeShapeType="1"/>
              </p:cNvSpPr>
              <p:nvPr/>
            </p:nvSpPr>
            <p:spPr bwMode="auto">
              <a:xfrm flipV="1">
                <a:off x="3780" y="10800"/>
                <a:ext cx="126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91" name="Line 59"/>
              <p:cNvSpPr>
                <a:spLocks noChangeShapeType="1"/>
              </p:cNvSpPr>
              <p:nvPr/>
            </p:nvSpPr>
            <p:spPr bwMode="auto">
              <a:xfrm flipV="1">
                <a:off x="3780" y="11112"/>
                <a:ext cx="126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92" name="Line 60"/>
              <p:cNvSpPr>
                <a:spLocks noChangeShapeType="1"/>
              </p:cNvSpPr>
              <p:nvPr/>
            </p:nvSpPr>
            <p:spPr bwMode="auto">
              <a:xfrm flipV="1">
                <a:off x="3780" y="11424"/>
                <a:ext cx="126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93" name="Line 61"/>
              <p:cNvSpPr>
                <a:spLocks noChangeShapeType="1"/>
              </p:cNvSpPr>
              <p:nvPr/>
            </p:nvSpPr>
            <p:spPr bwMode="auto">
              <a:xfrm flipV="1">
                <a:off x="3780" y="11736"/>
                <a:ext cx="126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94" name="Line 62"/>
              <p:cNvSpPr>
                <a:spLocks noChangeShapeType="1"/>
              </p:cNvSpPr>
              <p:nvPr/>
            </p:nvSpPr>
            <p:spPr bwMode="auto">
              <a:xfrm flipV="1">
                <a:off x="3780" y="12048"/>
                <a:ext cx="126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7695" name="Group 63"/>
            <p:cNvGrpSpPr>
              <a:grpSpLocks/>
            </p:cNvGrpSpPr>
            <p:nvPr/>
          </p:nvGrpSpPr>
          <p:grpSpPr bwMode="auto">
            <a:xfrm>
              <a:off x="7020" y="10176"/>
              <a:ext cx="1080" cy="2652"/>
              <a:chOff x="7020" y="10176"/>
              <a:chExt cx="1080" cy="2652"/>
            </a:xfrm>
          </p:grpSpPr>
          <p:sp>
            <p:nvSpPr>
              <p:cNvPr id="197696" name="Line 64"/>
              <p:cNvSpPr>
                <a:spLocks noChangeShapeType="1"/>
              </p:cNvSpPr>
              <p:nvPr/>
            </p:nvSpPr>
            <p:spPr bwMode="auto">
              <a:xfrm flipH="1" flipV="1">
                <a:off x="7020" y="10176"/>
                <a:ext cx="108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97" name="Line 65"/>
              <p:cNvSpPr>
                <a:spLocks noChangeShapeType="1"/>
              </p:cNvSpPr>
              <p:nvPr/>
            </p:nvSpPr>
            <p:spPr bwMode="auto">
              <a:xfrm flipH="1" flipV="1">
                <a:off x="7020" y="10488"/>
                <a:ext cx="108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98" name="Line 66"/>
              <p:cNvSpPr>
                <a:spLocks noChangeShapeType="1"/>
              </p:cNvSpPr>
              <p:nvPr/>
            </p:nvSpPr>
            <p:spPr bwMode="auto">
              <a:xfrm flipH="1" flipV="1">
                <a:off x="7020" y="10800"/>
                <a:ext cx="108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699" name="Line 67"/>
              <p:cNvSpPr>
                <a:spLocks noChangeShapeType="1"/>
              </p:cNvSpPr>
              <p:nvPr/>
            </p:nvSpPr>
            <p:spPr bwMode="auto">
              <a:xfrm flipH="1" flipV="1">
                <a:off x="7020" y="11424"/>
                <a:ext cx="108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00" name="Line 68"/>
              <p:cNvSpPr>
                <a:spLocks noChangeShapeType="1"/>
              </p:cNvSpPr>
              <p:nvPr/>
            </p:nvSpPr>
            <p:spPr bwMode="auto">
              <a:xfrm flipH="1" flipV="1">
                <a:off x="7020" y="11112"/>
                <a:ext cx="108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01" name="Line 69"/>
              <p:cNvSpPr>
                <a:spLocks noChangeShapeType="1"/>
              </p:cNvSpPr>
              <p:nvPr/>
            </p:nvSpPr>
            <p:spPr bwMode="auto">
              <a:xfrm flipH="1" flipV="1">
                <a:off x="7020" y="11736"/>
                <a:ext cx="108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702" name="Line 70"/>
              <p:cNvSpPr>
                <a:spLocks noChangeShapeType="1"/>
              </p:cNvSpPr>
              <p:nvPr/>
            </p:nvSpPr>
            <p:spPr bwMode="auto">
              <a:xfrm flipH="1" flipV="1">
                <a:off x="7020" y="12048"/>
                <a:ext cx="1080" cy="7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7703" name="Rectangle 71"/>
            <p:cNvSpPr>
              <a:spLocks noChangeArrowheads="1"/>
            </p:cNvSpPr>
            <p:nvPr/>
          </p:nvSpPr>
          <p:spPr bwMode="auto">
            <a:xfrm>
              <a:off x="3060" y="9396"/>
              <a:ext cx="1440" cy="3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对象</a:t>
              </a:r>
              <a:r>
                <a:rPr kumimoji="1" lang="en-US" altLang="zh-CN" sz="1600">
                  <a:latin typeface="Courier New" pitchFamily="49" charset="0"/>
                </a:rPr>
                <a:t>date1</a:t>
              </a:r>
              <a:endParaRPr kumimoji="1" lang="en-US" altLang="zh-CN" sz="1600">
                <a:latin typeface="Tahoma" pitchFamily="34" charset="0"/>
              </a:endParaRPr>
            </a:p>
          </p:txBody>
        </p:sp>
        <p:sp>
          <p:nvSpPr>
            <p:cNvPr id="197704" name="Rectangle 72"/>
            <p:cNvSpPr>
              <a:spLocks noChangeArrowheads="1"/>
            </p:cNvSpPr>
            <p:nvPr/>
          </p:nvSpPr>
          <p:spPr bwMode="auto">
            <a:xfrm>
              <a:off x="7560" y="9396"/>
              <a:ext cx="1440" cy="3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对象</a:t>
              </a:r>
              <a:r>
                <a:rPr kumimoji="1" lang="en-US" altLang="zh-CN" sz="1600">
                  <a:latin typeface="Courier New" pitchFamily="49" charset="0"/>
                </a:rPr>
                <a:t>date2</a:t>
              </a:r>
              <a:endParaRPr kumimoji="1" lang="en-US" altLang="zh-CN" sz="1600">
                <a:latin typeface="Tahoma" pitchFamily="34" charset="0"/>
              </a:endParaRPr>
            </a:p>
          </p:txBody>
        </p:sp>
        <p:sp>
          <p:nvSpPr>
            <p:cNvPr id="197705" name="Rectangle 73"/>
            <p:cNvSpPr>
              <a:spLocks noChangeArrowheads="1"/>
            </p:cNvSpPr>
            <p:nvPr/>
          </p:nvSpPr>
          <p:spPr bwMode="auto">
            <a:xfrm>
              <a:off x="5040" y="9708"/>
              <a:ext cx="1980" cy="3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类</a:t>
              </a:r>
              <a:r>
                <a:rPr kumimoji="1" lang="en-US" altLang="zh-CN" sz="1600">
                  <a:latin typeface="Courier New" pitchFamily="49" charset="0"/>
                </a:rPr>
                <a:t>DATE</a:t>
              </a:r>
              <a:r>
                <a:rPr kumimoji="1" lang="zh-CN" altLang="en-US" sz="1600">
                  <a:latin typeface="Courier New" pitchFamily="49" charset="0"/>
                </a:rPr>
                <a:t>共用区 </a:t>
              </a:r>
            </a:p>
            <a:p>
              <a:endParaRPr kumimoji="1" lang="en-US" altLang="zh-CN" sz="1600">
                <a:latin typeface="Tahoma" pitchFamily="34" charset="0"/>
              </a:endParaRPr>
            </a:p>
          </p:txBody>
        </p:sp>
      </p:grpSp>
      <p:sp>
        <p:nvSpPr>
          <p:cNvPr id="197706" name="Rectangle 74"/>
          <p:cNvSpPr>
            <a:spLocks noChangeArrowheads="1"/>
          </p:cNvSpPr>
          <p:nvPr/>
        </p:nvSpPr>
        <p:spPr bwMode="auto">
          <a:xfrm>
            <a:off x="3563938" y="5157788"/>
            <a:ext cx="2087562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getCount()</a:t>
            </a:r>
            <a:r>
              <a:rPr lang="zh-CN" altLang="en-US">
                <a:solidFill>
                  <a:srgbClr val="FF0000"/>
                </a:solidFill>
              </a:rPr>
              <a:t>代码</a:t>
            </a:r>
          </a:p>
        </p:txBody>
      </p:sp>
      <p:sp>
        <p:nvSpPr>
          <p:cNvPr id="197707" name="Rectangle 75"/>
          <p:cNvSpPr>
            <a:spLocks noChangeArrowheads="1"/>
          </p:cNvSpPr>
          <p:nvPr/>
        </p:nvSpPr>
        <p:spPr bwMode="auto">
          <a:xfrm>
            <a:off x="3563938" y="5516563"/>
            <a:ext cx="2087562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en-US" altLang="zh-CN">
                <a:solidFill>
                  <a:srgbClr val="FF0000"/>
                </a:solidFill>
              </a:rPr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42737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B85C1B6C-D2B4-4D85-AAF9-3E3EBFD6FD48}" type="slidenum">
              <a:rPr lang="en-US" altLang="zh-CN"/>
              <a:pPr/>
              <a:t>103</a:t>
            </a:fld>
            <a:endParaRPr lang="en-US" altLang="zh-CN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类的静态成员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35975" cy="44656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b="1" dirty="0"/>
              <a:t>静态（</a:t>
            </a:r>
            <a:r>
              <a:rPr lang="en-US" altLang="zh-CN" sz="2400" b="1" dirty="0"/>
              <a:t>static</a:t>
            </a:r>
            <a:r>
              <a:rPr lang="zh-CN" altLang="en-US" sz="2400" b="1" dirty="0"/>
              <a:t>）成员是类的组成部分但不是任何对象的组成部分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/>
              <a:t>通过在成员声明前加上保留字</a:t>
            </a:r>
            <a:r>
              <a:rPr lang="en-US" altLang="zh-CN" sz="2400" b="1" dirty="0"/>
              <a:t>static</a:t>
            </a:r>
            <a:r>
              <a:rPr lang="zh-CN" altLang="en-US" sz="2400" b="1" dirty="0"/>
              <a:t>将成员设为</a:t>
            </a:r>
            <a:r>
              <a:rPr lang="en-US" altLang="zh-CN" sz="2400" b="1" dirty="0"/>
              <a:t>static</a:t>
            </a:r>
            <a:r>
              <a:rPr lang="zh-CN" altLang="en-US" sz="2400" b="1" dirty="0"/>
              <a:t>（在数据成员的类型前加保留字</a:t>
            </a:r>
            <a:r>
              <a:rPr lang="en-US" altLang="zh-CN" sz="2400" b="1" dirty="0"/>
              <a:t>static</a:t>
            </a:r>
            <a:r>
              <a:rPr lang="zh-CN" altLang="en-US" sz="2400" b="1" dirty="0"/>
              <a:t>声明静态数据成员；在成员函数的返回类型前加保留字</a:t>
            </a:r>
            <a:r>
              <a:rPr lang="en-US" altLang="zh-CN" sz="2400" b="1" dirty="0"/>
              <a:t>static</a:t>
            </a:r>
            <a:r>
              <a:rPr lang="zh-CN" altLang="en-US" sz="2400" b="1" dirty="0"/>
              <a:t>声明静态成员函数）</a:t>
            </a:r>
          </a:p>
          <a:p>
            <a:pPr>
              <a:lnSpc>
                <a:spcPct val="140000"/>
              </a:lnSpc>
            </a:pPr>
            <a:r>
              <a:rPr lang="en-US" altLang="zh-CN" sz="2400" b="1" dirty="0"/>
              <a:t>static</a:t>
            </a:r>
            <a:r>
              <a:rPr lang="zh-CN" altLang="en-US" sz="2400" b="1" dirty="0"/>
              <a:t>成员遵循正常的公有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私有访问规则。 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程序中，如果访问控制允许的话，可在类作用域外直接（不通过对象）访问静态成员（需加上类名和</a:t>
            </a:r>
            <a:r>
              <a:rPr lang="en-US" altLang="zh-CN" sz="2400" b="1" dirty="0"/>
              <a:t>::</a:t>
            </a:r>
            <a:r>
              <a:rPr lang="zh-CN" altLang="en-US" sz="24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0599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C4F282C-0CEB-4C5D-A3F7-221238C5434E}" type="slidenum">
              <a:rPr lang="en-US" altLang="zh-CN"/>
              <a:pPr/>
              <a:t>104</a:t>
            </a:fld>
            <a:endParaRPr lang="en-US" altLang="zh-CN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类的静态成员（续）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04031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宋体" pitchFamily="2" charset="-122"/>
              </a:rPr>
              <a:t>静态数据成员具有静态生存期，是类的所有对象共享的存储空间，是整个类的所有对象的属性，而不是某个对象的属性</a:t>
            </a:r>
          </a:p>
          <a:p>
            <a:pPr>
              <a:lnSpc>
                <a:spcPct val="140000"/>
              </a:lnSpc>
            </a:pPr>
            <a:r>
              <a:rPr lang="zh-CN" altLang="en-US" sz="2800" b="1" dirty="0"/>
              <a:t>与非静态数据成员不同，静态数据成员不是通过构造函数进行初始化，而是必须在类定义体的外部再定义一次，且恰好一次，通常是在类的实现文件中再声明一次，而且此时不能再用</a:t>
            </a:r>
            <a:r>
              <a:rPr lang="en-US" altLang="zh-CN" sz="2800" b="1" dirty="0"/>
              <a:t>static</a:t>
            </a:r>
            <a:r>
              <a:rPr lang="zh-CN" altLang="en-US" sz="2800" b="1" dirty="0"/>
              <a:t>修饰</a:t>
            </a:r>
          </a:p>
        </p:txBody>
      </p:sp>
    </p:spTree>
    <p:extLst>
      <p:ext uri="{BB962C8B-B14F-4D97-AF65-F5344CB8AC3E}">
        <p14:creationId xmlns:p14="http://schemas.microsoft.com/office/powerpoint/2010/main" val="15290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DD33DE4-8102-480D-9ABA-18AEC8E8E725}" type="slidenum">
              <a:rPr lang="en-US" altLang="zh-CN"/>
              <a:pPr/>
              <a:t>105</a:t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类的静态成员（续）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132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b="1" dirty="0">
                <a:latin typeface="宋体" pitchFamily="2" charset="-122"/>
              </a:rPr>
              <a:t>静态成员函数不属于任何对象 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latin typeface="宋体" pitchFamily="2" charset="-122"/>
              </a:rPr>
              <a:t>静态成员函数没有</a:t>
            </a:r>
            <a:r>
              <a:rPr lang="en-US" altLang="zh-CN" b="1" dirty="0">
                <a:latin typeface="宋体" pitchFamily="2" charset="-122"/>
              </a:rPr>
              <a:t>this</a:t>
            </a:r>
            <a:r>
              <a:rPr lang="zh-CN" altLang="en-US" b="1" dirty="0">
                <a:latin typeface="宋体" pitchFamily="2" charset="-122"/>
              </a:rPr>
              <a:t>指针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latin typeface="宋体" pitchFamily="2" charset="-122"/>
              </a:rPr>
              <a:t>静态成员函数不能直接访问类的非静态数据成员，只能直接访问类的静态数据成员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483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AEF12C9-6997-43FA-B175-619BF5B2285B}" type="slidenum">
              <a:rPr lang="en-US" altLang="zh-CN"/>
              <a:pPr/>
              <a:t>106</a:t>
            </a:fld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52525"/>
            <a:ext cx="7916862" cy="5589588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Arial Unicode MS" pitchFamily="34" charset="-122"/>
              </a:rPr>
              <a:t>// </a:t>
            </a:r>
            <a:r>
              <a:rPr lang="en-US" altLang="zh-CN" sz="2000" b="1" dirty="0" err="1">
                <a:solidFill>
                  <a:srgbClr val="CC0000"/>
                </a:solidFill>
                <a:latin typeface="Arial Unicode MS" pitchFamily="34" charset="-122"/>
              </a:rPr>
              <a:t>date.h</a:t>
            </a:r>
            <a:r>
              <a:rPr lang="en-US" altLang="zh-CN" sz="2000" b="1" dirty="0">
                <a:solidFill>
                  <a:srgbClr val="CC0000"/>
                </a:solidFill>
                <a:latin typeface="Arial Unicode MS" pitchFamily="34" charset="-122"/>
              </a:rPr>
              <a:t> interface functions here</a:t>
            </a:r>
            <a:r>
              <a:rPr lang="en-US" altLang="zh-CN" sz="2000" b="1" dirty="0">
                <a:latin typeface="Arial Unicode MS" pitchFamily="34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 Unicode MS" pitchFamily="34" charset="-122"/>
              </a:rPr>
              <a:t>class DATE {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 Unicode MS" pitchFamily="34" charset="-122"/>
              </a:rPr>
              <a:t>public: 	</a:t>
            </a:r>
            <a:r>
              <a:rPr lang="en-US" altLang="zh-CN" sz="2000" b="1" dirty="0">
                <a:latin typeface="Arial"/>
              </a:rPr>
              <a:t>…</a:t>
            </a:r>
            <a:endParaRPr lang="en-US" altLang="zh-CN" sz="2000" b="1" dirty="0">
              <a:latin typeface="Arial Unicode MS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 Unicode MS" pitchFamily="34" charset="-122"/>
              </a:rPr>
              <a:t>	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static void </a:t>
            </a:r>
            <a:r>
              <a:rPr kumimoji="1" lang="en-US" altLang="zh-CN" sz="2000" b="1" dirty="0" err="1">
                <a:solidFill>
                  <a:srgbClr val="FF0000"/>
                </a:solidFill>
              </a:rPr>
              <a:t>getCount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( );</a:t>
            </a:r>
            <a:endParaRPr lang="en-US" altLang="zh-CN" sz="2000" b="1" dirty="0">
              <a:latin typeface="Arial Unicode MS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 Unicode MS" pitchFamily="34" charset="-122"/>
              </a:rPr>
              <a:t>	</a:t>
            </a:r>
            <a:r>
              <a:rPr lang="en-US" altLang="zh-CN" sz="2000" b="1" dirty="0">
                <a:latin typeface="Arial"/>
              </a:rPr>
              <a:t>…</a:t>
            </a:r>
            <a:endParaRPr lang="en-US" altLang="zh-CN" sz="2000" b="1" dirty="0">
              <a:latin typeface="Arial Unicode MS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 Unicode MS" pitchFamily="34" charset="-122"/>
              </a:rPr>
              <a:t>private: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 Unicode MS" pitchFamily="34" charset="-122"/>
              </a:rPr>
              <a:t>	</a:t>
            </a:r>
            <a:r>
              <a:rPr lang="en-US" altLang="zh-CN" sz="2000" b="1" dirty="0">
                <a:latin typeface="Arial"/>
              </a:rPr>
              <a:t>…</a:t>
            </a:r>
            <a:endParaRPr lang="en-US" altLang="zh-CN" sz="2000" b="1" dirty="0">
              <a:latin typeface="Arial Unicode MS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 Unicode MS" pitchFamily="34" charset="-122"/>
              </a:rPr>
              <a:t>	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static count;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 Unicode MS" pitchFamily="34" charset="-122"/>
              </a:rPr>
              <a:t>	</a:t>
            </a:r>
            <a:r>
              <a:rPr lang="en-US" altLang="zh-CN" sz="2000" b="1" dirty="0">
                <a:latin typeface="Arial"/>
              </a:rPr>
              <a:t>…</a:t>
            </a:r>
            <a:endParaRPr lang="en-US" altLang="zh-CN" sz="2000" b="1" dirty="0">
              <a:latin typeface="Arial Unicode MS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 Unicode MS" pitchFamily="34" charset="-122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latin typeface="Arial Unicode MS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C0000"/>
                </a:solidFill>
                <a:latin typeface="Arial Unicode MS" pitchFamily="34" charset="-122"/>
              </a:rPr>
              <a:t>//date.cpp  define and initialize static class member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err="1">
                <a:latin typeface="Times New Roman" pitchFamily="18" charset="0"/>
              </a:rPr>
              <a:t>int</a:t>
            </a:r>
            <a:r>
              <a:rPr lang="en-US" altLang="zh-CN" sz="2000" b="1" dirty="0">
                <a:latin typeface="Times New Roman" pitchFamily="18" charset="0"/>
              </a:rPr>
              <a:t> DATE::count =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void DATE::</a:t>
            </a:r>
            <a:r>
              <a:rPr lang="en-US" altLang="zh-CN" sz="2000" b="1" dirty="0" err="1">
                <a:latin typeface="Times New Roman" pitchFamily="18" charset="0"/>
              </a:rPr>
              <a:t>getCount</a:t>
            </a:r>
            <a:r>
              <a:rPr lang="en-US" altLang="zh-CN" sz="2000" b="1" dirty="0">
                <a:latin typeface="Times New Roman" pitchFamily="18" charset="0"/>
              </a:rPr>
              <a:t>()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	</a:t>
            </a:r>
            <a:r>
              <a:rPr lang="en-US" altLang="zh-CN" sz="2000" b="1" dirty="0" err="1">
                <a:latin typeface="Times New Roman" pitchFamily="18" charset="0"/>
              </a:rPr>
              <a:t>cout</a:t>
            </a:r>
            <a:r>
              <a:rPr lang="en-US" altLang="zh-CN" sz="2000" b="1" dirty="0">
                <a:latin typeface="Times New Roman" pitchFamily="18" charset="0"/>
              </a:rPr>
              <a:t> &lt;&lt; "There are " &lt;&lt; count &lt;&lt; " objects now" &lt;&lt; </a:t>
            </a:r>
            <a:r>
              <a:rPr lang="en-US" altLang="zh-CN" sz="2000" b="1" dirty="0" err="1">
                <a:latin typeface="Times New Roman" pitchFamily="18" charset="0"/>
              </a:rPr>
              <a:t>endl</a:t>
            </a:r>
            <a:r>
              <a:rPr lang="en-US" altLang="zh-CN" sz="2000" b="1" dirty="0">
                <a:latin typeface="Times New Roman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itchFamily="18" charset="0"/>
              </a:rPr>
              <a:t>}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类的静态成员</a:t>
            </a:r>
          </a:p>
        </p:txBody>
      </p:sp>
    </p:spTree>
    <p:extLst>
      <p:ext uri="{BB962C8B-B14F-4D97-AF65-F5344CB8AC3E}">
        <p14:creationId xmlns:p14="http://schemas.microsoft.com/office/powerpoint/2010/main" val="2474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F9223D8-D61A-480B-9610-DED316594EF6}" type="slidenum">
              <a:rPr lang="en-US" altLang="zh-CN"/>
              <a:pPr/>
              <a:t>107</a:t>
            </a:fld>
            <a:endParaRPr lang="en-US" altLang="zh-CN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类的静态成员（续）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1328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b="1" dirty="0"/>
              <a:t>静态成员的用途：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用来保存对象的个数。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/>
              <a:t>2.</a:t>
            </a:r>
            <a:r>
              <a:rPr lang="zh-CN" altLang="en-US" sz="2400" b="1" dirty="0"/>
              <a:t>作为一个标记，标记一些动作是否发生，比如：文件的打开状态，打印机的使用状态等。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/>
              <a:t>3.</a:t>
            </a:r>
            <a:r>
              <a:rPr lang="zh-CN" altLang="en-US" sz="2400" b="1" dirty="0"/>
              <a:t>存储链表的第一个或者最后一个成员的内存地址。</a:t>
            </a:r>
            <a:r>
              <a:rPr lang="zh-CN" altLang="en-US" sz="2400" dirty="0"/>
              <a:t> 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</a:rPr>
              <a:t>http://www.pconline.com.cn/pcedu/empolder/gj/c/0503/571606_1.html </a:t>
            </a:r>
          </a:p>
        </p:txBody>
      </p:sp>
    </p:spTree>
    <p:extLst>
      <p:ext uri="{BB962C8B-B14F-4D97-AF65-F5344CB8AC3E}">
        <p14:creationId xmlns:p14="http://schemas.microsoft.com/office/powerpoint/2010/main" val="27007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8B40CB-9E35-44E5-85D9-596AAA9EE453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108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741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Members</a:t>
            </a:r>
            <a:endParaRPr lang="zh-CN" altLang="en-US" smtClean="0"/>
          </a:p>
        </p:txBody>
      </p:sp>
      <p:graphicFrame>
        <p:nvGraphicFramePr>
          <p:cNvPr id="17410" name="Object 3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020637"/>
              </p:ext>
            </p:extLst>
          </p:nvPr>
        </p:nvGraphicFramePr>
        <p:xfrm>
          <a:off x="7766050" y="714375"/>
          <a:ext cx="1149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4" name="包装程序外壳对象" showAsIcon="1" r:id="rId3" imgW="901080" imgH="711360" progId="Package">
                  <p:embed/>
                </p:oleObj>
              </mc:Choice>
              <mc:Fallback>
                <p:oleObj name="包装程序外壳对象" showAsIcon="1" r:id="rId3" imgW="90108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714375"/>
                        <a:ext cx="11493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15414" y="1316121"/>
            <a:ext cx="7422036" cy="42135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Task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static unsigned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getN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  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{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return n; }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Task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()       {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n++; 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~Task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()      {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n--; 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static unsigned n;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id;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//...</a:t>
            </a:r>
          </a:p>
          <a:p>
            <a:r>
              <a:rPr kumimoji="1" lang="en-US" altLang="ko-KR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unsigned Task::n = 0;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123170" y="3505200"/>
            <a:ext cx="4563630" cy="303608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Task t1, t2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t1.id;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Task::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getN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 &lt;&lt;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   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t1.getN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 &lt;&lt;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(t1.n = 20);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Task::n;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279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8B40CB-9E35-44E5-85D9-596AAA9EE453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109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741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Members</a:t>
            </a:r>
            <a:endParaRPr lang="zh-CN" altLang="en-US" smtClean="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15414" y="1316121"/>
            <a:ext cx="3537326" cy="45079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Task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static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unsigned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getN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  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 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return n; 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Task()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 n++; 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~Task() { n--; }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static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unsigned n;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id;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//...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Task t1, t2;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6035931" y="1810172"/>
            <a:ext cx="1943809" cy="5831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6035931" y="2976457"/>
            <a:ext cx="1943809" cy="583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6035931" y="4239933"/>
            <a:ext cx="1943809" cy="583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4480885" y="1775751"/>
            <a:ext cx="1243097" cy="4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551">
                <a:solidFill>
                  <a:srgbClr val="000000"/>
                </a:solidFill>
                <a:ea typeface="PMingLiU" panose="02020500000000000000" pitchFamily="18" charset="-120"/>
              </a:rPr>
              <a:t>Task::n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5452789" y="2942037"/>
            <a:ext cx="457176" cy="4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551">
                <a:solidFill>
                  <a:srgbClr val="000000"/>
                </a:solidFill>
                <a:ea typeface="PMingLiU" panose="02020500000000000000" pitchFamily="18" charset="-120"/>
              </a:rPr>
              <a:t>id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5355599" y="4302703"/>
            <a:ext cx="457176" cy="4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551">
                <a:solidFill>
                  <a:srgbClr val="000000"/>
                </a:solidFill>
                <a:ea typeface="PMingLiU" panose="02020500000000000000" pitchFamily="18" charset="-120"/>
              </a:rPr>
              <a:t>id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4675265" y="2942037"/>
            <a:ext cx="457176" cy="4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551">
                <a:solidFill>
                  <a:srgbClr val="000000"/>
                </a:solidFill>
                <a:ea typeface="PMingLiU" panose="02020500000000000000" pitchFamily="18" charset="-120"/>
              </a:rPr>
              <a:t>t1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578075" y="4205512"/>
            <a:ext cx="457176" cy="48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551">
                <a:solidFill>
                  <a:srgbClr val="000000"/>
                </a:solidFill>
                <a:ea typeface="PMingLiU" panose="02020500000000000000" pitchFamily="18" charset="-120"/>
              </a:rPr>
              <a:t>t2</a:t>
            </a:r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5355598" y="2782077"/>
            <a:ext cx="2818523" cy="9719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5355598" y="4045552"/>
            <a:ext cx="2818523" cy="9719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30498" y="2057199"/>
            <a:ext cx="5418367" cy="4189313"/>
            <a:chOff x="262" y="1016"/>
            <a:chExt cx="2676" cy="2069"/>
          </a:xfrm>
        </p:grpSpPr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1895" y="2676"/>
              <a:ext cx="1043" cy="409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1913">
                  <a:solidFill>
                    <a:srgbClr val="000000"/>
                  </a:solidFill>
                  <a:latin typeface="Comic Sans MS" panose="030F0702030302020204" pitchFamily="66" charset="0"/>
                </a:rPr>
                <a:t>Class Members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1913">
                  <a:solidFill>
                    <a:srgbClr val="000000"/>
                  </a:solidFill>
                  <a:latin typeface="Comic Sans MS" panose="030F0702030302020204" pitchFamily="66" charset="0"/>
                </a:rPr>
                <a:t>Static Members</a:t>
              </a:r>
            </a:p>
          </p:txBody>
        </p:sp>
        <p:sp>
          <p:nvSpPr>
            <p:cNvPr id="17428" name="Freeform 20"/>
            <p:cNvSpPr>
              <a:spLocks/>
            </p:cNvSpPr>
            <p:nvPr/>
          </p:nvSpPr>
          <p:spPr bwMode="auto">
            <a:xfrm>
              <a:off x="262" y="1016"/>
              <a:ext cx="1526" cy="792"/>
            </a:xfrm>
            <a:custGeom>
              <a:avLst/>
              <a:gdLst>
                <a:gd name="T0" fmla="*/ 380 w 1526"/>
                <a:gd name="T1" fmla="*/ 724 h 792"/>
                <a:gd name="T2" fmla="*/ 12 w 1526"/>
                <a:gd name="T3" fmla="*/ 662 h 792"/>
                <a:gd name="T4" fmla="*/ 6 w 1526"/>
                <a:gd name="T5" fmla="*/ 527 h 792"/>
                <a:gd name="T6" fmla="*/ 0 w 1526"/>
                <a:gd name="T7" fmla="*/ 301 h 792"/>
                <a:gd name="T8" fmla="*/ 98 w 1526"/>
                <a:gd name="T9" fmla="*/ 74 h 792"/>
                <a:gd name="T10" fmla="*/ 202 w 1526"/>
                <a:gd name="T11" fmla="*/ 62 h 792"/>
                <a:gd name="T12" fmla="*/ 306 w 1526"/>
                <a:gd name="T13" fmla="*/ 7 h 792"/>
                <a:gd name="T14" fmla="*/ 606 w 1526"/>
                <a:gd name="T15" fmla="*/ 0 h 792"/>
                <a:gd name="T16" fmla="*/ 1446 w 1526"/>
                <a:gd name="T17" fmla="*/ 25 h 792"/>
                <a:gd name="T18" fmla="*/ 1470 w 1526"/>
                <a:gd name="T19" fmla="*/ 56 h 792"/>
                <a:gd name="T20" fmla="*/ 1483 w 1526"/>
                <a:gd name="T21" fmla="*/ 148 h 792"/>
                <a:gd name="T22" fmla="*/ 1464 w 1526"/>
                <a:gd name="T23" fmla="*/ 423 h 792"/>
                <a:gd name="T24" fmla="*/ 1409 w 1526"/>
                <a:gd name="T25" fmla="*/ 478 h 792"/>
                <a:gd name="T26" fmla="*/ 1385 w 1526"/>
                <a:gd name="T27" fmla="*/ 503 h 792"/>
                <a:gd name="T28" fmla="*/ 1360 w 1526"/>
                <a:gd name="T29" fmla="*/ 515 h 792"/>
                <a:gd name="T30" fmla="*/ 1329 w 1526"/>
                <a:gd name="T31" fmla="*/ 552 h 792"/>
                <a:gd name="T32" fmla="*/ 1293 w 1526"/>
                <a:gd name="T33" fmla="*/ 607 h 792"/>
                <a:gd name="T34" fmla="*/ 1262 w 1526"/>
                <a:gd name="T35" fmla="*/ 662 h 792"/>
                <a:gd name="T36" fmla="*/ 1066 w 1526"/>
                <a:gd name="T37" fmla="*/ 730 h 792"/>
                <a:gd name="T38" fmla="*/ 858 w 1526"/>
                <a:gd name="T39" fmla="*/ 724 h 792"/>
                <a:gd name="T40" fmla="*/ 815 w 1526"/>
                <a:gd name="T41" fmla="*/ 705 h 792"/>
                <a:gd name="T42" fmla="*/ 753 w 1526"/>
                <a:gd name="T43" fmla="*/ 699 h 792"/>
                <a:gd name="T44" fmla="*/ 441 w 1526"/>
                <a:gd name="T45" fmla="*/ 705 h 792"/>
                <a:gd name="T46" fmla="*/ 380 w 1526"/>
                <a:gd name="T47" fmla="*/ 724 h 79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6"/>
                <a:gd name="T73" fmla="*/ 0 h 792"/>
                <a:gd name="T74" fmla="*/ 1526 w 1526"/>
                <a:gd name="T75" fmla="*/ 792 h 79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6" h="792">
                  <a:moveTo>
                    <a:pt x="380" y="724"/>
                  </a:moveTo>
                  <a:cubicBezTo>
                    <a:pt x="174" y="719"/>
                    <a:pt x="94" y="792"/>
                    <a:pt x="12" y="662"/>
                  </a:cubicBezTo>
                  <a:cubicBezTo>
                    <a:pt x="1" y="616"/>
                    <a:pt x="20" y="572"/>
                    <a:pt x="6" y="527"/>
                  </a:cubicBezTo>
                  <a:cubicBezTo>
                    <a:pt x="15" y="452"/>
                    <a:pt x="19" y="375"/>
                    <a:pt x="0" y="301"/>
                  </a:cubicBezTo>
                  <a:cubicBezTo>
                    <a:pt x="12" y="214"/>
                    <a:pt x="15" y="157"/>
                    <a:pt x="98" y="74"/>
                  </a:cubicBezTo>
                  <a:cubicBezTo>
                    <a:pt x="123" y="49"/>
                    <a:pt x="167" y="66"/>
                    <a:pt x="202" y="62"/>
                  </a:cubicBezTo>
                  <a:cubicBezTo>
                    <a:pt x="237" y="51"/>
                    <a:pt x="271" y="8"/>
                    <a:pt x="306" y="7"/>
                  </a:cubicBezTo>
                  <a:cubicBezTo>
                    <a:pt x="406" y="3"/>
                    <a:pt x="506" y="2"/>
                    <a:pt x="606" y="0"/>
                  </a:cubicBezTo>
                  <a:cubicBezTo>
                    <a:pt x="1122" y="5"/>
                    <a:pt x="1136" y="2"/>
                    <a:pt x="1446" y="25"/>
                  </a:cubicBezTo>
                  <a:cubicBezTo>
                    <a:pt x="1453" y="36"/>
                    <a:pt x="1467" y="43"/>
                    <a:pt x="1470" y="56"/>
                  </a:cubicBezTo>
                  <a:cubicBezTo>
                    <a:pt x="1478" y="86"/>
                    <a:pt x="1477" y="118"/>
                    <a:pt x="1483" y="148"/>
                  </a:cubicBezTo>
                  <a:cubicBezTo>
                    <a:pt x="1488" y="225"/>
                    <a:pt x="1526" y="366"/>
                    <a:pt x="1464" y="423"/>
                  </a:cubicBezTo>
                  <a:cubicBezTo>
                    <a:pt x="1456" y="447"/>
                    <a:pt x="1433" y="470"/>
                    <a:pt x="1409" y="478"/>
                  </a:cubicBezTo>
                  <a:cubicBezTo>
                    <a:pt x="1401" y="486"/>
                    <a:pt x="1394" y="496"/>
                    <a:pt x="1385" y="503"/>
                  </a:cubicBezTo>
                  <a:cubicBezTo>
                    <a:pt x="1378" y="509"/>
                    <a:pt x="1367" y="508"/>
                    <a:pt x="1360" y="515"/>
                  </a:cubicBezTo>
                  <a:cubicBezTo>
                    <a:pt x="1300" y="575"/>
                    <a:pt x="1392" y="512"/>
                    <a:pt x="1329" y="552"/>
                  </a:cubicBezTo>
                  <a:cubicBezTo>
                    <a:pt x="1317" y="577"/>
                    <a:pt x="1316" y="592"/>
                    <a:pt x="1293" y="607"/>
                  </a:cubicBezTo>
                  <a:cubicBezTo>
                    <a:pt x="1286" y="635"/>
                    <a:pt x="1286" y="646"/>
                    <a:pt x="1262" y="662"/>
                  </a:cubicBezTo>
                  <a:cubicBezTo>
                    <a:pt x="1215" y="727"/>
                    <a:pt x="1141" y="721"/>
                    <a:pt x="1066" y="730"/>
                  </a:cubicBezTo>
                  <a:cubicBezTo>
                    <a:pt x="997" y="728"/>
                    <a:pt x="927" y="728"/>
                    <a:pt x="858" y="724"/>
                  </a:cubicBezTo>
                  <a:cubicBezTo>
                    <a:pt x="843" y="723"/>
                    <a:pt x="828" y="708"/>
                    <a:pt x="815" y="705"/>
                  </a:cubicBezTo>
                  <a:cubicBezTo>
                    <a:pt x="795" y="701"/>
                    <a:pt x="774" y="701"/>
                    <a:pt x="753" y="699"/>
                  </a:cubicBezTo>
                  <a:cubicBezTo>
                    <a:pt x="661" y="668"/>
                    <a:pt x="540" y="693"/>
                    <a:pt x="441" y="705"/>
                  </a:cubicBezTo>
                  <a:cubicBezTo>
                    <a:pt x="357" y="715"/>
                    <a:pt x="346" y="706"/>
                    <a:pt x="380" y="724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7429" name="Freeform 21"/>
            <p:cNvSpPr>
              <a:spLocks/>
            </p:cNvSpPr>
            <p:nvPr/>
          </p:nvSpPr>
          <p:spPr bwMode="auto">
            <a:xfrm>
              <a:off x="305" y="1995"/>
              <a:ext cx="1223" cy="311"/>
            </a:xfrm>
            <a:custGeom>
              <a:avLst/>
              <a:gdLst>
                <a:gd name="T0" fmla="*/ 314 w 1223"/>
                <a:gd name="T1" fmla="*/ 292 h 311"/>
                <a:gd name="T2" fmla="*/ 93 w 1223"/>
                <a:gd name="T3" fmla="*/ 268 h 311"/>
                <a:gd name="T4" fmla="*/ 81 w 1223"/>
                <a:gd name="T5" fmla="*/ 250 h 311"/>
                <a:gd name="T6" fmla="*/ 44 w 1223"/>
                <a:gd name="T7" fmla="*/ 237 h 311"/>
                <a:gd name="T8" fmla="*/ 99 w 1223"/>
                <a:gd name="T9" fmla="*/ 103 h 311"/>
                <a:gd name="T10" fmla="*/ 467 w 1223"/>
                <a:gd name="T11" fmla="*/ 96 h 311"/>
                <a:gd name="T12" fmla="*/ 773 w 1223"/>
                <a:gd name="T13" fmla="*/ 72 h 311"/>
                <a:gd name="T14" fmla="*/ 829 w 1223"/>
                <a:gd name="T15" fmla="*/ 54 h 311"/>
                <a:gd name="T16" fmla="*/ 884 w 1223"/>
                <a:gd name="T17" fmla="*/ 41 h 311"/>
                <a:gd name="T18" fmla="*/ 1117 w 1223"/>
                <a:gd name="T19" fmla="*/ 29 h 311"/>
                <a:gd name="T20" fmla="*/ 1153 w 1223"/>
                <a:gd name="T21" fmla="*/ 35 h 311"/>
                <a:gd name="T22" fmla="*/ 1209 w 1223"/>
                <a:gd name="T23" fmla="*/ 115 h 311"/>
                <a:gd name="T24" fmla="*/ 1190 w 1223"/>
                <a:gd name="T25" fmla="*/ 286 h 311"/>
                <a:gd name="T26" fmla="*/ 1104 w 1223"/>
                <a:gd name="T27" fmla="*/ 311 h 311"/>
                <a:gd name="T28" fmla="*/ 669 w 1223"/>
                <a:gd name="T29" fmla="*/ 286 h 311"/>
                <a:gd name="T30" fmla="*/ 314 w 1223"/>
                <a:gd name="T31" fmla="*/ 292 h 3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23"/>
                <a:gd name="T49" fmla="*/ 0 h 311"/>
                <a:gd name="T50" fmla="*/ 1223 w 1223"/>
                <a:gd name="T51" fmla="*/ 311 h 3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23" h="311">
                  <a:moveTo>
                    <a:pt x="314" y="292"/>
                  </a:moveTo>
                  <a:cubicBezTo>
                    <a:pt x="240" y="284"/>
                    <a:pt x="166" y="281"/>
                    <a:pt x="93" y="268"/>
                  </a:cubicBezTo>
                  <a:cubicBezTo>
                    <a:pt x="86" y="267"/>
                    <a:pt x="87" y="255"/>
                    <a:pt x="81" y="250"/>
                  </a:cubicBezTo>
                  <a:cubicBezTo>
                    <a:pt x="78" y="247"/>
                    <a:pt x="48" y="238"/>
                    <a:pt x="44" y="237"/>
                  </a:cubicBezTo>
                  <a:cubicBezTo>
                    <a:pt x="0" y="208"/>
                    <a:pt x="48" y="105"/>
                    <a:pt x="99" y="103"/>
                  </a:cubicBezTo>
                  <a:cubicBezTo>
                    <a:pt x="222" y="99"/>
                    <a:pt x="344" y="98"/>
                    <a:pt x="467" y="96"/>
                  </a:cubicBezTo>
                  <a:cubicBezTo>
                    <a:pt x="596" y="90"/>
                    <a:pt x="640" y="77"/>
                    <a:pt x="773" y="72"/>
                  </a:cubicBezTo>
                  <a:cubicBezTo>
                    <a:pt x="868" y="54"/>
                    <a:pt x="746" y="80"/>
                    <a:pt x="829" y="54"/>
                  </a:cubicBezTo>
                  <a:cubicBezTo>
                    <a:pt x="847" y="48"/>
                    <a:pt x="884" y="41"/>
                    <a:pt x="884" y="41"/>
                  </a:cubicBezTo>
                  <a:cubicBezTo>
                    <a:pt x="966" y="0"/>
                    <a:pt x="983" y="25"/>
                    <a:pt x="1117" y="29"/>
                  </a:cubicBezTo>
                  <a:cubicBezTo>
                    <a:pt x="1129" y="31"/>
                    <a:pt x="1142" y="31"/>
                    <a:pt x="1153" y="35"/>
                  </a:cubicBezTo>
                  <a:cubicBezTo>
                    <a:pt x="1174" y="43"/>
                    <a:pt x="1189" y="96"/>
                    <a:pt x="1209" y="115"/>
                  </a:cubicBezTo>
                  <a:cubicBezTo>
                    <a:pt x="1216" y="149"/>
                    <a:pt x="1223" y="262"/>
                    <a:pt x="1190" y="286"/>
                  </a:cubicBezTo>
                  <a:cubicBezTo>
                    <a:pt x="1167" y="303"/>
                    <a:pt x="1130" y="307"/>
                    <a:pt x="1104" y="311"/>
                  </a:cubicBezTo>
                  <a:cubicBezTo>
                    <a:pt x="958" y="306"/>
                    <a:pt x="814" y="299"/>
                    <a:pt x="669" y="286"/>
                  </a:cubicBezTo>
                  <a:cubicBezTo>
                    <a:pt x="551" y="288"/>
                    <a:pt x="432" y="292"/>
                    <a:pt x="314" y="292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 flipV="1">
              <a:off x="1623" y="1543"/>
              <a:ext cx="680" cy="113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31" name="Line 26"/>
            <p:cNvSpPr>
              <a:spLocks noChangeShapeType="1"/>
            </p:cNvSpPr>
            <p:nvPr/>
          </p:nvSpPr>
          <p:spPr bwMode="auto">
            <a:xfrm flipH="1" flipV="1">
              <a:off x="1515" y="2381"/>
              <a:ext cx="380" cy="34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3134" name="Text Box 30"/>
          <p:cNvSpPr txBox="1">
            <a:spLocks noChangeArrowheads="1"/>
          </p:cNvSpPr>
          <p:nvPr/>
        </p:nvSpPr>
        <p:spPr bwMode="auto">
          <a:xfrm>
            <a:off x="6592751" y="5410200"/>
            <a:ext cx="2389265" cy="828304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Object Members</a:t>
            </a:r>
          </a:p>
          <a:p>
            <a:pPr>
              <a:spcBef>
                <a:spcPct val="50000"/>
              </a:spcBef>
            </a:pP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Instance Members</a:t>
            </a:r>
          </a:p>
        </p:txBody>
      </p:sp>
      <p:sp>
        <p:nvSpPr>
          <p:cNvPr id="303136" name="AutoShape 32"/>
          <p:cNvSpPr>
            <a:spLocks noChangeArrowheads="1"/>
          </p:cNvSpPr>
          <p:nvPr/>
        </p:nvSpPr>
        <p:spPr bwMode="auto">
          <a:xfrm>
            <a:off x="5948865" y="5778714"/>
            <a:ext cx="643887" cy="91115"/>
          </a:xfrm>
          <a:prstGeom prst="leftRightArrow">
            <a:avLst>
              <a:gd name="adj1" fmla="val 50000"/>
              <a:gd name="adj2" fmla="val 141334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graphicFrame>
        <p:nvGraphicFramePr>
          <p:cNvPr id="17410" name="Object 3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021507"/>
              </p:ext>
            </p:extLst>
          </p:nvPr>
        </p:nvGraphicFramePr>
        <p:xfrm>
          <a:off x="7766050" y="714375"/>
          <a:ext cx="1149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24" name="包装程序外壳对象" showAsIcon="1" r:id="rId3" imgW="901080" imgH="711360" progId="Package">
                  <p:embed/>
                </p:oleObj>
              </mc:Choice>
              <mc:Fallback>
                <p:oleObj name="包装程序外壳对象" showAsIcon="1" r:id="rId3" imgW="90108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714375"/>
                        <a:ext cx="11493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3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0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30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4" grpId="0" animBg="1"/>
      <p:bldP spid="3031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87678F79-3006-475B-8040-EA8B30A7D631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58763"/>
            <a:ext cx="7789862" cy="606425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Implementation File for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TimeType</a:t>
            </a:r>
            <a:endParaRPr lang="en-US" altLang="zh-CN">
              <a:latin typeface="Arial Rounded MT Bold" pitchFamily="34" charset="0"/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38113" y="1131888"/>
            <a:ext cx="8882062" cy="54419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200" dirty="0"/>
              <a:t>//   </a:t>
            </a:r>
            <a:r>
              <a:rPr lang="en-US" altLang="zh-CN" sz="2200" dirty="0"/>
              <a:t>IMPLEMENTATION FILE 	          </a:t>
            </a:r>
            <a:r>
              <a:rPr lang="en-US" altLang="zh-CN" sz="2200" dirty="0">
                <a:solidFill>
                  <a:srgbClr val="CC0000"/>
                </a:solidFill>
              </a:rPr>
              <a:t>( timetype.cpp )</a:t>
            </a:r>
            <a:endParaRPr lang="en-US" altLang="zh-CN" sz="2200" dirty="0"/>
          </a:p>
          <a:p>
            <a:r>
              <a:rPr lang="en-US" altLang="zh-CN" sz="2200" dirty="0"/>
              <a:t>//   Implements the </a:t>
            </a:r>
            <a:r>
              <a:rPr lang="en-US" altLang="zh-CN" sz="2200" dirty="0" err="1"/>
              <a:t>TimeType</a:t>
            </a:r>
            <a:r>
              <a:rPr lang="en-US" altLang="zh-CN" sz="2200" dirty="0"/>
              <a:t> member functions.  </a:t>
            </a:r>
          </a:p>
          <a:p>
            <a:endParaRPr lang="en-US" altLang="zh-CN" sz="2200" dirty="0"/>
          </a:p>
          <a:p>
            <a:r>
              <a:rPr lang="en-US" altLang="zh-CN" sz="2200" dirty="0"/>
              <a:t>#include  “ </a:t>
            </a:r>
            <a:r>
              <a:rPr lang="en-US" altLang="zh-CN" sz="2200" dirty="0" err="1"/>
              <a:t>timetype.h</a:t>
            </a:r>
            <a:r>
              <a:rPr lang="en-US" altLang="zh-CN" sz="2200" dirty="0"/>
              <a:t>”  </a:t>
            </a:r>
            <a:r>
              <a:rPr lang="en-US" altLang="zh-CN" sz="2200" i="1" dirty="0">
                <a:solidFill>
                  <a:srgbClr val="CC0000"/>
                </a:solidFill>
              </a:rPr>
              <a:t>// also must appear in client code</a:t>
            </a:r>
            <a:endParaRPr lang="en-US" altLang="zh-CN" sz="2200" i="1" dirty="0"/>
          </a:p>
          <a:p>
            <a:r>
              <a:rPr lang="en-US" altLang="zh-CN" sz="2200" dirty="0"/>
              <a:t>#include  &lt;</a:t>
            </a:r>
            <a:r>
              <a:rPr lang="en-US" altLang="zh-CN" sz="2200" dirty="0" err="1"/>
              <a:t>iostream</a:t>
            </a:r>
            <a:r>
              <a:rPr lang="en-US" altLang="zh-CN" sz="2200" dirty="0"/>
              <a:t>&gt;</a:t>
            </a:r>
          </a:p>
          <a:p>
            <a:r>
              <a:rPr lang="en-US" altLang="zh-CN" sz="2000" dirty="0" smtClean="0"/>
              <a:t>using namespace std; </a:t>
            </a:r>
          </a:p>
          <a:p>
            <a:endParaRPr lang="en-US" altLang="zh-CN" sz="2000" dirty="0" smtClean="0"/>
          </a:p>
          <a:p>
            <a:r>
              <a:rPr lang="en-US" altLang="zh-CN" sz="2200" dirty="0" smtClean="0"/>
              <a:t>void </a:t>
            </a:r>
            <a:r>
              <a:rPr lang="en-US" altLang="zh-CN" sz="2200" dirty="0" err="1" smtClean="0"/>
              <a:t>TimeType</a:t>
            </a:r>
            <a:r>
              <a:rPr lang="en-US" altLang="zh-CN" sz="2200" dirty="0" smtClean="0"/>
              <a:t>::Set( /* in */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hours,</a:t>
            </a:r>
          </a:p>
          <a:p>
            <a:r>
              <a:rPr lang="en-US" altLang="zh-CN" sz="2200" dirty="0" smtClean="0"/>
              <a:t>                    /* in */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minutes,</a:t>
            </a:r>
          </a:p>
          <a:p>
            <a:r>
              <a:rPr lang="en-US" altLang="zh-CN" sz="2200" dirty="0" smtClean="0"/>
              <a:t>                    /* in */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seconds )</a:t>
            </a:r>
            <a:endParaRPr lang="zh-CN" altLang="en-US" sz="2200" dirty="0" smtClean="0"/>
          </a:p>
          <a:p>
            <a:r>
              <a:rPr lang="en-US" altLang="zh-CN" sz="2200" dirty="0" smtClean="0"/>
              <a:t>{</a:t>
            </a:r>
          </a:p>
          <a:p>
            <a:r>
              <a:rPr lang="en-US" altLang="zh-CN" sz="2200" dirty="0" smtClean="0"/>
              <a:t>    hrs = hours;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mins</a:t>
            </a:r>
            <a:r>
              <a:rPr lang="en-US" altLang="zh-CN" sz="2200" dirty="0" smtClean="0"/>
              <a:t> = minutes;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secs</a:t>
            </a:r>
            <a:r>
              <a:rPr lang="en-US" altLang="zh-CN" sz="2200" dirty="0" smtClean="0"/>
              <a:t> = seconds;</a:t>
            </a:r>
          </a:p>
          <a:p>
            <a:r>
              <a:rPr lang="en-US" altLang="zh-CN" sz="2200" dirty="0" smtClean="0"/>
              <a:t>}</a:t>
            </a:r>
          </a:p>
          <a:p>
            <a:r>
              <a:rPr lang="en-US" altLang="zh-CN" sz="2200" dirty="0" smtClean="0"/>
              <a:t>            </a:t>
            </a:r>
            <a:r>
              <a:rPr lang="en-US" altLang="zh-CN" sz="2200" dirty="0"/>
              <a:t>: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398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7113E0-1795-4620-84E8-98A15A71EAC1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110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55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Data Members</a:t>
            </a:r>
            <a:endParaRPr lang="zh-CN" altLang="en-US" smtClean="0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850417" y="1751454"/>
            <a:ext cx="3537327" cy="39192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Task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…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Task()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 n++; 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~Task() { n--; }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static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unsigned n;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id;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//...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//…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unsigned Task::n =1;</a:t>
            </a:r>
          </a:p>
        </p:txBody>
      </p:sp>
      <p:sp>
        <p:nvSpPr>
          <p:cNvPr id="304145" name="Freeform 17"/>
          <p:cNvSpPr>
            <a:spLocks/>
          </p:cNvSpPr>
          <p:nvPr/>
        </p:nvSpPr>
        <p:spPr bwMode="auto">
          <a:xfrm>
            <a:off x="1371600" y="3618521"/>
            <a:ext cx="2476332" cy="629714"/>
          </a:xfrm>
          <a:custGeom>
            <a:avLst/>
            <a:gdLst>
              <a:gd name="T0" fmla="*/ 498475 w 1223"/>
              <a:gd name="T1" fmla="*/ 463550 h 311"/>
              <a:gd name="T2" fmla="*/ 147638 w 1223"/>
              <a:gd name="T3" fmla="*/ 425450 h 311"/>
              <a:gd name="T4" fmla="*/ 128588 w 1223"/>
              <a:gd name="T5" fmla="*/ 396875 h 311"/>
              <a:gd name="T6" fmla="*/ 69850 w 1223"/>
              <a:gd name="T7" fmla="*/ 376238 h 311"/>
              <a:gd name="T8" fmla="*/ 157163 w 1223"/>
              <a:gd name="T9" fmla="*/ 163513 h 311"/>
              <a:gd name="T10" fmla="*/ 741363 w 1223"/>
              <a:gd name="T11" fmla="*/ 152400 h 311"/>
              <a:gd name="T12" fmla="*/ 1227138 w 1223"/>
              <a:gd name="T13" fmla="*/ 114300 h 311"/>
              <a:gd name="T14" fmla="*/ 1316038 w 1223"/>
              <a:gd name="T15" fmla="*/ 85725 h 311"/>
              <a:gd name="T16" fmla="*/ 1403350 w 1223"/>
              <a:gd name="T17" fmla="*/ 65088 h 311"/>
              <a:gd name="T18" fmla="*/ 1773238 w 1223"/>
              <a:gd name="T19" fmla="*/ 46038 h 311"/>
              <a:gd name="T20" fmla="*/ 1830388 w 1223"/>
              <a:gd name="T21" fmla="*/ 55563 h 311"/>
              <a:gd name="T22" fmla="*/ 1919288 w 1223"/>
              <a:gd name="T23" fmla="*/ 182563 h 311"/>
              <a:gd name="T24" fmla="*/ 1889126 w 1223"/>
              <a:gd name="T25" fmla="*/ 454025 h 311"/>
              <a:gd name="T26" fmla="*/ 1752601 w 1223"/>
              <a:gd name="T27" fmla="*/ 493713 h 311"/>
              <a:gd name="T28" fmla="*/ 1062038 w 1223"/>
              <a:gd name="T29" fmla="*/ 454025 h 311"/>
              <a:gd name="T30" fmla="*/ 498475 w 1223"/>
              <a:gd name="T31" fmla="*/ 463550 h 3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23"/>
              <a:gd name="T49" fmla="*/ 0 h 311"/>
              <a:gd name="T50" fmla="*/ 1223 w 1223"/>
              <a:gd name="T51" fmla="*/ 311 h 3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23" h="311">
                <a:moveTo>
                  <a:pt x="314" y="292"/>
                </a:moveTo>
                <a:cubicBezTo>
                  <a:pt x="240" y="284"/>
                  <a:pt x="166" y="281"/>
                  <a:pt x="93" y="268"/>
                </a:cubicBezTo>
                <a:cubicBezTo>
                  <a:pt x="86" y="267"/>
                  <a:pt x="87" y="255"/>
                  <a:pt x="81" y="250"/>
                </a:cubicBezTo>
                <a:cubicBezTo>
                  <a:pt x="78" y="247"/>
                  <a:pt x="48" y="238"/>
                  <a:pt x="44" y="237"/>
                </a:cubicBezTo>
                <a:cubicBezTo>
                  <a:pt x="0" y="208"/>
                  <a:pt x="48" y="105"/>
                  <a:pt x="99" y="103"/>
                </a:cubicBezTo>
                <a:cubicBezTo>
                  <a:pt x="222" y="99"/>
                  <a:pt x="344" y="98"/>
                  <a:pt x="467" y="96"/>
                </a:cubicBezTo>
                <a:cubicBezTo>
                  <a:pt x="596" y="90"/>
                  <a:pt x="640" y="77"/>
                  <a:pt x="773" y="72"/>
                </a:cubicBezTo>
                <a:cubicBezTo>
                  <a:pt x="868" y="54"/>
                  <a:pt x="746" y="80"/>
                  <a:pt x="829" y="54"/>
                </a:cubicBezTo>
                <a:cubicBezTo>
                  <a:pt x="847" y="48"/>
                  <a:pt x="884" y="41"/>
                  <a:pt x="884" y="41"/>
                </a:cubicBezTo>
                <a:cubicBezTo>
                  <a:pt x="966" y="0"/>
                  <a:pt x="983" y="25"/>
                  <a:pt x="1117" y="29"/>
                </a:cubicBezTo>
                <a:cubicBezTo>
                  <a:pt x="1129" y="31"/>
                  <a:pt x="1142" y="31"/>
                  <a:pt x="1153" y="35"/>
                </a:cubicBezTo>
                <a:cubicBezTo>
                  <a:pt x="1174" y="43"/>
                  <a:pt x="1189" y="96"/>
                  <a:pt x="1209" y="115"/>
                </a:cubicBezTo>
                <a:cubicBezTo>
                  <a:pt x="1216" y="149"/>
                  <a:pt x="1223" y="262"/>
                  <a:pt x="1190" y="286"/>
                </a:cubicBezTo>
                <a:cubicBezTo>
                  <a:pt x="1167" y="303"/>
                  <a:pt x="1130" y="307"/>
                  <a:pt x="1104" y="311"/>
                </a:cubicBezTo>
                <a:cubicBezTo>
                  <a:pt x="958" y="306"/>
                  <a:pt x="814" y="299"/>
                  <a:pt x="669" y="286"/>
                </a:cubicBezTo>
                <a:cubicBezTo>
                  <a:pt x="551" y="288"/>
                  <a:pt x="432" y="292"/>
                  <a:pt x="314" y="29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4150" name="Freeform 22"/>
          <p:cNvSpPr>
            <a:spLocks/>
          </p:cNvSpPr>
          <p:nvPr/>
        </p:nvSpPr>
        <p:spPr bwMode="auto">
          <a:xfrm>
            <a:off x="941196" y="5208193"/>
            <a:ext cx="2397364" cy="492027"/>
          </a:xfrm>
          <a:custGeom>
            <a:avLst/>
            <a:gdLst>
              <a:gd name="T0" fmla="*/ 198437 w 1184"/>
              <a:gd name="T1" fmla="*/ 341313 h 243"/>
              <a:gd name="T2" fmla="*/ 119062 w 1184"/>
              <a:gd name="T3" fmla="*/ 319088 h 243"/>
              <a:gd name="T4" fmla="*/ 96837 w 1184"/>
              <a:gd name="T5" fmla="*/ 295275 h 243"/>
              <a:gd name="T6" fmla="*/ 28575 w 1184"/>
              <a:gd name="T7" fmla="*/ 273050 h 243"/>
              <a:gd name="T8" fmla="*/ 74612 w 1184"/>
              <a:gd name="T9" fmla="*/ 80963 h 243"/>
              <a:gd name="T10" fmla="*/ 593725 w 1184"/>
              <a:gd name="T11" fmla="*/ 69850 h 243"/>
              <a:gd name="T12" fmla="*/ 1766888 w 1184"/>
              <a:gd name="T13" fmla="*/ 47625 h 243"/>
              <a:gd name="T14" fmla="*/ 1879600 w 1184"/>
              <a:gd name="T15" fmla="*/ 182563 h 243"/>
              <a:gd name="T16" fmla="*/ 1868488 w 1184"/>
              <a:gd name="T17" fmla="*/ 261938 h 243"/>
              <a:gd name="T18" fmla="*/ 1620837 w 1184"/>
              <a:gd name="T19" fmla="*/ 385763 h 243"/>
              <a:gd name="T20" fmla="*/ 1293812 w 1184"/>
              <a:gd name="T21" fmla="*/ 374650 h 243"/>
              <a:gd name="T22" fmla="*/ 220663 w 1184"/>
              <a:gd name="T23" fmla="*/ 363538 h 243"/>
              <a:gd name="T24" fmla="*/ 198437 w 1184"/>
              <a:gd name="T25" fmla="*/ 341313 h 2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84"/>
              <a:gd name="T40" fmla="*/ 0 h 243"/>
              <a:gd name="T41" fmla="*/ 1184 w 1184"/>
              <a:gd name="T42" fmla="*/ 243 h 2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84" h="243">
                <a:moveTo>
                  <a:pt x="125" y="215"/>
                </a:moveTo>
                <a:cubicBezTo>
                  <a:pt x="120" y="214"/>
                  <a:pt x="82" y="206"/>
                  <a:pt x="75" y="201"/>
                </a:cubicBezTo>
                <a:cubicBezTo>
                  <a:pt x="69" y="197"/>
                  <a:pt x="67" y="189"/>
                  <a:pt x="61" y="186"/>
                </a:cubicBezTo>
                <a:cubicBezTo>
                  <a:pt x="48" y="179"/>
                  <a:pt x="18" y="172"/>
                  <a:pt x="18" y="172"/>
                </a:cubicBezTo>
                <a:cubicBezTo>
                  <a:pt x="0" y="145"/>
                  <a:pt x="13" y="54"/>
                  <a:pt x="47" y="51"/>
                </a:cubicBezTo>
                <a:cubicBezTo>
                  <a:pt x="156" y="42"/>
                  <a:pt x="265" y="46"/>
                  <a:pt x="374" y="44"/>
                </a:cubicBezTo>
                <a:cubicBezTo>
                  <a:pt x="593" y="0"/>
                  <a:pt x="901" y="26"/>
                  <a:pt x="1113" y="30"/>
                </a:cubicBezTo>
                <a:cubicBezTo>
                  <a:pt x="1148" y="41"/>
                  <a:pt x="1173" y="81"/>
                  <a:pt x="1184" y="115"/>
                </a:cubicBezTo>
                <a:cubicBezTo>
                  <a:pt x="1182" y="132"/>
                  <a:pt x="1184" y="150"/>
                  <a:pt x="1177" y="165"/>
                </a:cubicBezTo>
                <a:cubicBezTo>
                  <a:pt x="1147" y="226"/>
                  <a:pt x="1081" y="236"/>
                  <a:pt x="1021" y="243"/>
                </a:cubicBezTo>
                <a:cubicBezTo>
                  <a:pt x="952" y="241"/>
                  <a:pt x="884" y="237"/>
                  <a:pt x="815" y="236"/>
                </a:cubicBezTo>
                <a:cubicBezTo>
                  <a:pt x="590" y="232"/>
                  <a:pt x="364" y="236"/>
                  <a:pt x="139" y="229"/>
                </a:cubicBezTo>
                <a:cubicBezTo>
                  <a:pt x="132" y="229"/>
                  <a:pt x="118" y="215"/>
                  <a:pt x="125" y="21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4151" name="AutoShape 23"/>
          <p:cNvSpPr>
            <a:spLocks noChangeArrowheads="1"/>
          </p:cNvSpPr>
          <p:nvPr/>
        </p:nvSpPr>
        <p:spPr bwMode="auto">
          <a:xfrm>
            <a:off x="4034213" y="2057400"/>
            <a:ext cx="3950386" cy="1652237"/>
          </a:xfrm>
          <a:prstGeom prst="cloudCallout">
            <a:avLst>
              <a:gd name="adj1" fmla="val -52458"/>
              <a:gd name="adj2" fmla="val 60417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A static data member is </a:t>
            </a:r>
            <a:r>
              <a:rPr kumimoji="1"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declared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inside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 the class definition.</a:t>
            </a:r>
          </a:p>
        </p:txBody>
      </p:sp>
      <p:sp>
        <p:nvSpPr>
          <p:cNvPr id="304152" name="AutoShape 24"/>
          <p:cNvSpPr>
            <a:spLocks noChangeArrowheads="1"/>
          </p:cNvSpPr>
          <p:nvPr/>
        </p:nvSpPr>
        <p:spPr bwMode="auto">
          <a:xfrm>
            <a:off x="4812614" y="4114800"/>
            <a:ext cx="3950386" cy="1652237"/>
          </a:xfrm>
          <a:prstGeom prst="cloudCallout">
            <a:avLst>
              <a:gd name="adj1" fmla="val -83264"/>
              <a:gd name="adj2" fmla="val 31130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However, it must be </a:t>
            </a:r>
            <a:r>
              <a:rPr kumimoji="1"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defined outside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 all blocks</a:t>
            </a:r>
          </a:p>
        </p:txBody>
      </p:sp>
    </p:spTree>
    <p:extLst>
      <p:ext uri="{BB962C8B-B14F-4D97-AF65-F5344CB8AC3E}">
        <p14:creationId xmlns:p14="http://schemas.microsoft.com/office/powerpoint/2010/main" val="35287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5" grpId="0" animBg="1"/>
      <p:bldP spid="304150" grpId="0" animBg="1"/>
      <p:bldP spid="304151" grpId="0" animBg="1"/>
      <p:bldP spid="304152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4FE10E-3A58-4660-9A29-6255F58DE2F0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111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65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Data Members</a:t>
            </a:r>
            <a:endParaRPr lang="zh-CN" altLang="en-US" smtClean="0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850417" y="1751454"/>
            <a:ext cx="3537327" cy="39192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class Task 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//</a:t>
            </a:r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…</a:t>
            </a:r>
            <a:endParaRPr kumimoji="1" lang="en-US" altLang="ko-KR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Task()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{ n++; }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~Task() { n--; }</a:t>
            </a:r>
            <a:endParaRPr kumimoji="1" lang="en-US" altLang="ko-KR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>
                <a:solidFill>
                  <a:srgbClr val="FF0000"/>
                </a:solidFill>
                <a:latin typeface="Comic Sans MS" panose="030F0702030302020204" pitchFamily="66" charset="0"/>
              </a:rPr>
              <a:t>static</a:t>
            </a:r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 unsigned n;</a:t>
            </a:r>
            <a:endParaRPr kumimoji="1"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string id;</a:t>
            </a:r>
            <a:endParaRPr kumimoji="1" lang="en-US" altLang="ko-KR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//...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//…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unsigned Task::n =1;</a:t>
            </a:r>
          </a:p>
        </p:txBody>
      </p:sp>
      <p:sp>
        <p:nvSpPr>
          <p:cNvPr id="307204" name="Freeform 4"/>
          <p:cNvSpPr>
            <a:spLocks/>
          </p:cNvSpPr>
          <p:nvPr/>
        </p:nvSpPr>
        <p:spPr bwMode="auto">
          <a:xfrm>
            <a:off x="1371600" y="3618521"/>
            <a:ext cx="2476332" cy="629714"/>
          </a:xfrm>
          <a:custGeom>
            <a:avLst/>
            <a:gdLst>
              <a:gd name="T0" fmla="*/ 498475 w 1223"/>
              <a:gd name="T1" fmla="*/ 463550 h 311"/>
              <a:gd name="T2" fmla="*/ 147638 w 1223"/>
              <a:gd name="T3" fmla="*/ 425450 h 311"/>
              <a:gd name="T4" fmla="*/ 128588 w 1223"/>
              <a:gd name="T5" fmla="*/ 396875 h 311"/>
              <a:gd name="T6" fmla="*/ 69850 w 1223"/>
              <a:gd name="T7" fmla="*/ 376238 h 311"/>
              <a:gd name="T8" fmla="*/ 157163 w 1223"/>
              <a:gd name="T9" fmla="*/ 163513 h 311"/>
              <a:gd name="T10" fmla="*/ 741363 w 1223"/>
              <a:gd name="T11" fmla="*/ 152400 h 311"/>
              <a:gd name="T12" fmla="*/ 1227138 w 1223"/>
              <a:gd name="T13" fmla="*/ 114300 h 311"/>
              <a:gd name="T14" fmla="*/ 1316038 w 1223"/>
              <a:gd name="T15" fmla="*/ 85725 h 311"/>
              <a:gd name="T16" fmla="*/ 1403350 w 1223"/>
              <a:gd name="T17" fmla="*/ 65088 h 311"/>
              <a:gd name="T18" fmla="*/ 1773238 w 1223"/>
              <a:gd name="T19" fmla="*/ 46038 h 311"/>
              <a:gd name="T20" fmla="*/ 1830388 w 1223"/>
              <a:gd name="T21" fmla="*/ 55563 h 311"/>
              <a:gd name="T22" fmla="*/ 1919288 w 1223"/>
              <a:gd name="T23" fmla="*/ 182563 h 311"/>
              <a:gd name="T24" fmla="*/ 1889126 w 1223"/>
              <a:gd name="T25" fmla="*/ 454025 h 311"/>
              <a:gd name="T26" fmla="*/ 1752601 w 1223"/>
              <a:gd name="T27" fmla="*/ 493713 h 311"/>
              <a:gd name="T28" fmla="*/ 1062038 w 1223"/>
              <a:gd name="T29" fmla="*/ 454025 h 311"/>
              <a:gd name="T30" fmla="*/ 498475 w 1223"/>
              <a:gd name="T31" fmla="*/ 463550 h 3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23"/>
              <a:gd name="T49" fmla="*/ 0 h 311"/>
              <a:gd name="T50" fmla="*/ 1223 w 1223"/>
              <a:gd name="T51" fmla="*/ 311 h 3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23" h="311">
                <a:moveTo>
                  <a:pt x="314" y="292"/>
                </a:moveTo>
                <a:cubicBezTo>
                  <a:pt x="240" y="284"/>
                  <a:pt x="166" y="281"/>
                  <a:pt x="93" y="268"/>
                </a:cubicBezTo>
                <a:cubicBezTo>
                  <a:pt x="86" y="267"/>
                  <a:pt x="87" y="255"/>
                  <a:pt x="81" y="250"/>
                </a:cubicBezTo>
                <a:cubicBezTo>
                  <a:pt x="78" y="247"/>
                  <a:pt x="48" y="238"/>
                  <a:pt x="44" y="237"/>
                </a:cubicBezTo>
                <a:cubicBezTo>
                  <a:pt x="0" y="208"/>
                  <a:pt x="48" y="105"/>
                  <a:pt x="99" y="103"/>
                </a:cubicBezTo>
                <a:cubicBezTo>
                  <a:pt x="222" y="99"/>
                  <a:pt x="344" y="98"/>
                  <a:pt x="467" y="96"/>
                </a:cubicBezTo>
                <a:cubicBezTo>
                  <a:pt x="596" y="90"/>
                  <a:pt x="640" y="77"/>
                  <a:pt x="773" y="72"/>
                </a:cubicBezTo>
                <a:cubicBezTo>
                  <a:pt x="868" y="54"/>
                  <a:pt x="746" y="80"/>
                  <a:pt x="829" y="54"/>
                </a:cubicBezTo>
                <a:cubicBezTo>
                  <a:pt x="847" y="48"/>
                  <a:pt x="884" y="41"/>
                  <a:pt x="884" y="41"/>
                </a:cubicBezTo>
                <a:cubicBezTo>
                  <a:pt x="966" y="0"/>
                  <a:pt x="983" y="25"/>
                  <a:pt x="1117" y="29"/>
                </a:cubicBezTo>
                <a:cubicBezTo>
                  <a:pt x="1129" y="31"/>
                  <a:pt x="1142" y="31"/>
                  <a:pt x="1153" y="35"/>
                </a:cubicBezTo>
                <a:cubicBezTo>
                  <a:pt x="1174" y="43"/>
                  <a:pt x="1189" y="96"/>
                  <a:pt x="1209" y="115"/>
                </a:cubicBezTo>
                <a:cubicBezTo>
                  <a:pt x="1216" y="149"/>
                  <a:pt x="1223" y="262"/>
                  <a:pt x="1190" y="286"/>
                </a:cubicBezTo>
                <a:cubicBezTo>
                  <a:pt x="1167" y="303"/>
                  <a:pt x="1130" y="307"/>
                  <a:pt x="1104" y="311"/>
                </a:cubicBezTo>
                <a:cubicBezTo>
                  <a:pt x="958" y="306"/>
                  <a:pt x="814" y="299"/>
                  <a:pt x="669" y="286"/>
                </a:cubicBezTo>
                <a:cubicBezTo>
                  <a:pt x="551" y="288"/>
                  <a:pt x="432" y="292"/>
                  <a:pt x="314" y="292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7206" name="AutoShape 6"/>
          <p:cNvSpPr>
            <a:spLocks noChangeArrowheads="1"/>
          </p:cNvSpPr>
          <p:nvPr/>
        </p:nvSpPr>
        <p:spPr bwMode="auto">
          <a:xfrm>
            <a:off x="4034213" y="2057400"/>
            <a:ext cx="3950386" cy="1652237"/>
          </a:xfrm>
          <a:prstGeom prst="cloudCallout">
            <a:avLst>
              <a:gd name="adj1" fmla="val -52458"/>
              <a:gd name="adj2" fmla="val 60417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A static data member doesn’t affect the </a:t>
            </a:r>
            <a:r>
              <a:rPr kumimoji="1"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sizeof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 value.</a:t>
            </a:r>
          </a:p>
        </p:txBody>
      </p:sp>
    </p:spTree>
    <p:extLst>
      <p:ext uri="{BB962C8B-B14F-4D97-AF65-F5344CB8AC3E}">
        <p14:creationId xmlns:p14="http://schemas.microsoft.com/office/powerpoint/2010/main" val="1982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/>
      <p:bldP spid="30720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61707D-86F9-4BE6-892A-D7108DC30485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112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75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Member Functions</a:t>
            </a:r>
            <a:endParaRPr lang="zh-CN" altLang="en-US" smtClean="0"/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115414" y="1316121"/>
            <a:ext cx="3537326" cy="45079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Task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static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unsigned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getN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  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 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return n; 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Task()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 n++; 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~Task() { n--; }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static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unsigned n;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id;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//...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Task t1, t2;</a:t>
            </a:r>
          </a:p>
        </p:txBody>
      </p:sp>
      <p:sp>
        <p:nvSpPr>
          <p:cNvPr id="305156" name="Freeform 4"/>
          <p:cNvSpPr>
            <a:spLocks/>
          </p:cNvSpPr>
          <p:nvPr/>
        </p:nvSpPr>
        <p:spPr bwMode="auto">
          <a:xfrm>
            <a:off x="530498" y="1998074"/>
            <a:ext cx="3089846" cy="1603642"/>
          </a:xfrm>
          <a:custGeom>
            <a:avLst/>
            <a:gdLst>
              <a:gd name="T0" fmla="*/ 603250 w 1526"/>
              <a:gd name="T1" fmla="*/ 1149350 h 792"/>
              <a:gd name="T2" fmla="*/ 19050 w 1526"/>
              <a:gd name="T3" fmla="*/ 1050925 h 792"/>
              <a:gd name="T4" fmla="*/ 9525 w 1526"/>
              <a:gd name="T5" fmla="*/ 836613 h 792"/>
              <a:gd name="T6" fmla="*/ 0 w 1526"/>
              <a:gd name="T7" fmla="*/ 477838 h 792"/>
              <a:gd name="T8" fmla="*/ 155575 w 1526"/>
              <a:gd name="T9" fmla="*/ 117475 h 792"/>
              <a:gd name="T10" fmla="*/ 320675 w 1526"/>
              <a:gd name="T11" fmla="*/ 98425 h 792"/>
              <a:gd name="T12" fmla="*/ 485775 w 1526"/>
              <a:gd name="T13" fmla="*/ 11112 h 792"/>
              <a:gd name="T14" fmla="*/ 962025 w 1526"/>
              <a:gd name="T15" fmla="*/ 0 h 792"/>
              <a:gd name="T16" fmla="*/ 2295525 w 1526"/>
              <a:gd name="T17" fmla="*/ 39687 h 792"/>
              <a:gd name="T18" fmla="*/ 2333625 w 1526"/>
              <a:gd name="T19" fmla="*/ 88900 h 792"/>
              <a:gd name="T20" fmla="*/ 2354263 w 1526"/>
              <a:gd name="T21" fmla="*/ 234950 h 792"/>
              <a:gd name="T22" fmla="*/ 2324100 w 1526"/>
              <a:gd name="T23" fmla="*/ 671512 h 792"/>
              <a:gd name="T24" fmla="*/ 2236788 w 1526"/>
              <a:gd name="T25" fmla="*/ 758825 h 792"/>
              <a:gd name="T26" fmla="*/ 2198688 w 1526"/>
              <a:gd name="T27" fmla="*/ 798512 h 792"/>
              <a:gd name="T28" fmla="*/ 2159000 w 1526"/>
              <a:gd name="T29" fmla="*/ 817563 h 792"/>
              <a:gd name="T30" fmla="*/ 2109788 w 1526"/>
              <a:gd name="T31" fmla="*/ 876300 h 792"/>
              <a:gd name="T32" fmla="*/ 2052638 w 1526"/>
              <a:gd name="T33" fmla="*/ 963613 h 792"/>
              <a:gd name="T34" fmla="*/ 2003425 w 1526"/>
              <a:gd name="T35" fmla="*/ 1050925 h 792"/>
              <a:gd name="T36" fmla="*/ 1692275 w 1526"/>
              <a:gd name="T37" fmla="*/ 1158875 h 792"/>
              <a:gd name="T38" fmla="*/ 1362075 w 1526"/>
              <a:gd name="T39" fmla="*/ 1149350 h 792"/>
              <a:gd name="T40" fmla="*/ 1293812 w 1526"/>
              <a:gd name="T41" fmla="*/ 1119188 h 792"/>
              <a:gd name="T42" fmla="*/ 1195388 w 1526"/>
              <a:gd name="T43" fmla="*/ 1109663 h 792"/>
              <a:gd name="T44" fmla="*/ 700087 w 1526"/>
              <a:gd name="T45" fmla="*/ 1119188 h 792"/>
              <a:gd name="T46" fmla="*/ 603250 w 1526"/>
              <a:gd name="T47" fmla="*/ 1149350 h 79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526"/>
              <a:gd name="T73" fmla="*/ 0 h 792"/>
              <a:gd name="T74" fmla="*/ 1526 w 1526"/>
              <a:gd name="T75" fmla="*/ 792 h 79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526" h="792">
                <a:moveTo>
                  <a:pt x="380" y="724"/>
                </a:moveTo>
                <a:cubicBezTo>
                  <a:pt x="174" y="719"/>
                  <a:pt x="94" y="792"/>
                  <a:pt x="12" y="662"/>
                </a:cubicBezTo>
                <a:cubicBezTo>
                  <a:pt x="1" y="616"/>
                  <a:pt x="20" y="572"/>
                  <a:pt x="6" y="527"/>
                </a:cubicBezTo>
                <a:cubicBezTo>
                  <a:pt x="15" y="452"/>
                  <a:pt x="19" y="375"/>
                  <a:pt x="0" y="301"/>
                </a:cubicBezTo>
                <a:cubicBezTo>
                  <a:pt x="12" y="214"/>
                  <a:pt x="15" y="157"/>
                  <a:pt x="98" y="74"/>
                </a:cubicBezTo>
                <a:cubicBezTo>
                  <a:pt x="123" y="49"/>
                  <a:pt x="167" y="66"/>
                  <a:pt x="202" y="62"/>
                </a:cubicBezTo>
                <a:cubicBezTo>
                  <a:pt x="237" y="51"/>
                  <a:pt x="271" y="8"/>
                  <a:pt x="306" y="7"/>
                </a:cubicBezTo>
                <a:cubicBezTo>
                  <a:pt x="406" y="3"/>
                  <a:pt x="506" y="2"/>
                  <a:pt x="606" y="0"/>
                </a:cubicBezTo>
                <a:cubicBezTo>
                  <a:pt x="1122" y="5"/>
                  <a:pt x="1136" y="2"/>
                  <a:pt x="1446" y="25"/>
                </a:cubicBezTo>
                <a:cubicBezTo>
                  <a:pt x="1453" y="36"/>
                  <a:pt x="1467" y="43"/>
                  <a:pt x="1470" y="56"/>
                </a:cubicBezTo>
                <a:cubicBezTo>
                  <a:pt x="1478" y="86"/>
                  <a:pt x="1477" y="118"/>
                  <a:pt x="1483" y="148"/>
                </a:cubicBezTo>
                <a:cubicBezTo>
                  <a:pt x="1488" y="225"/>
                  <a:pt x="1526" y="366"/>
                  <a:pt x="1464" y="423"/>
                </a:cubicBezTo>
                <a:cubicBezTo>
                  <a:pt x="1456" y="447"/>
                  <a:pt x="1433" y="470"/>
                  <a:pt x="1409" y="478"/>
                </a:cubicBezTo>
                <a:cubicBezTo>
                  <a:pt x="1401" y="486"/>
                  <a:pt x="1394" y="496"/>
                  <a:pt x="1385" y="503"/>
                </a:cubicBezTo>
                <a:cubicBezTo>
                  <a:pt x="1378" y="509"/>
                  <a:pt x="1367" y="508"/>
                  <a:pt x="1360" y="515"/>
                </a:cubicBezTo>
                <a:cubicBezTo>
                  <a:pt x="1300" y="575"/>
                  <a:pt x="1392" y="512"/>
                  <a:pt x="1329" y="552"/>
                </a:cubicBezTo>
                <a:cubicBezTo>
                  <a:pt x="1317" y="577"/>
                  <a:pt x="1316" y="592"/>
                  <a:pt x="1293" y="607"/>
                </a:cubicBezTo>
                <a:cubicBezTo>
                  <a:pt x="1286" y="635"/>
                  <a:pt x="1286" y="646"/>
                  <a:pt x="1262" y="662"/>
                </a:cubicBezTo>
                <a:cubicBezTo>
                  <a:pt x="1215" y="727"/>
                  <a:pt x="1141" y="721"/>
                  <a:pt x="1066" y="730"/>
                </a:cubicBezTo>
                <a:cubicBezTo>
                  <a:pt x="997" y="728"/>
                  <a:pt x="927" y="728"/>
                  <a:pt x="858" y="724"/>
                </a:cubicBezTo>
                <a:cubicBezTo>
                  <a:pt x="843" y="723"/>
                  <a:pt x="828" y="708"/>
                  <a:pt x="815" y="705"/>
                </a:cubicBezTo>
                <a:cubicBezTo>
                  <a:pt x="795" y="701"/>
                  <a:pt x="774" y="701"/>
                  <a:pt x="753" y="699"/>
                </a:cubicBezTo>
                <a:cubicBezTo>
                  <a:pt x="661" y="668"/>
                  <a:pt x="540" y="693"/>
                  <a:pt x="441" y="705"/>
                </a:cubicBezTo>
                <a:cubicBezTo>
                  <a:pt x="357" y="715"/>
                  <a:pt x="346" y="706"/>
                  <a:pt x="380" y="724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5158" name="AutoShape 6"/>
          <p:cNvSpPr>
            <a:spLocks noChangeArrowheads="1"/>
          </p:cNvSpPr>
          <p:nvPr/>
        </p:nvSpPr>
        <p:spPr bwMode="auto">
          <a:xfrm>
            <a:off x="4938490" y="3376963"/>
            <a:ext cx="3859270" cy="1652237"/>
          </a:xfrm>
          <a:prstGeom prst="cloudCallout">
            <a:avLst>
              <a:gd name="adj1" fmla="val -88088"/>
              <a:gd name="adj2" fmla="val -70588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A static member function </a:t>
            </a:r>
            <a:r>
              <a:rPr kumimoji="1"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can access only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 static members.</a:t>
            </a:r>
          </a:p>
        </p:txBody>
      </p:sp>
    </p:spTree>
    <p:extLst>
      <p:ext uri="{BB962C8B-B14F-4D97-AF65-F5344CB8AC3E}">
        <p14:creationId xmlns:p14="http://schemas.microsoft.com/office/powerpoint/2010/main" val="203143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0515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 animBg="1"/>
      <p:bldP spid="305158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599DEE-6BDF-4D24-94DD-0452CD655DD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113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86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Member Functions</a:t>
            </a:r>
            <a:endParaRPr lang="zh-CN" altLang="en-US" smtClean="0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483928" y="1133889"/>
            <a:ext cx="3537326" cy="48023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class Task 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>
                <a:solidFill>
                  <a:srgbClr val="FF0000"/>
                </a:solidFill>
                <a:latin typeface="Comic Sans MS" panose="030F0702030302020204" pitchFamily="66" charset="0"/>
              </a:rPr>
              <a:t>static </a:t>
            </a:r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unsigned getN()  </a:t>
            </a:r>
            <a:endParaRPr kumimoji="1"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{ </a:t>
            </a:r>
            <a:endParaRPr kumimoji="1"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cout &lt;&lt; id;</a:t>
            </a: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return n; </a:t>
            </a:r>
            <a:endParaRPr kumimoji="1"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} 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Task()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{ n++; }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~Task() { n--; }</a:t>
            </a:r>
            <a:endParaRPr kumimoji="1" lang="en-US" altLang="ko-KR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>
                <a:solidFill>
                  <a:srgbClr val="FF0000"/>
                </a:solidFill>
                <a:latin typeface="Comic Sans MS" panose="030F0702030302020204" pitchFamily="66" charset="0"/>
              </a:rPr>
              <a:t>static</a:t>
            </a:r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 unsigned n;</a:t>
            </a:r>
            <a:endParaRPr kumimoji="1"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string id;</a:t>
            </a:r>
            <a:endParaRPr kumimoji="1" lang="en-US" altLang="ko-KR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//...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Task t1, t2;</a:t>
            </a:r>
          </a:p>
        </p:txBody>
      </p:sp>
      <p:sp>
        <p:nvSpPr>
          <p:cNvPr id="308228" name="Freeform 4"/>
          <p:cNvSpPr>
            <a:spLocks/>
          </p:cNvSpPr>
          <p:nvPr/>
        </p:nvSpPr>
        <p:spPr bwMode="auto">
          <a:xfrm>
            <a:off x="1540875" y="2548820"/>
            <a:ext cx="2020751" cy="459629"/>
          </a:xfrm>
          <a:custGeom>
            <a:avLst/>
            <a:gdLst>
              <a:gd name="T0" fmla="*/ 394524 w 1526"/>
              <a:gd name="T1" fmla="*/ 329422 h 792"/>
              <a:gd name="T2" fmla="*/ 12459 w 1526"/>
              <a:gd name="T3" fmla="*/ 301212 h 792"/>
              <a:gd name="T4" fmla="*/ 6229 w 1526"/>
              <a:gd name="T5" fmla="*/ 239786 h 792"/>
              <a:gd name="T6" fmla="*/ 0 w 1526"/>
              <a:gd name="T7" fmla="*/ 136956 h 792"/>
              <a:gd name="T8" fmla="*/ 101746 w 1526"/>
              <a:gd name="T9" fmla="*/ 33670 h 792"/>
              <a:gd name="T10" fmla="*/ 209721 w 1526"/>
              <a:gd name="T11" fmla="*/ 28210 h 792"/>
              <a:gd name="T12" fmla="*/ 317696 w 1526"/>
              <a:gd name="T13" fmla="*/ 3185 h 792"/>
              <a:gd name="T14" fmla="*/ 629162 w 1526"/>
              <a:gd name="T15" fmla="*/ 0 h 792"/>
              <a:gd name="T16" fmla="*/ 1501267 w 1526"/>
              <a:gd name="T17" fmla="*/ 11375 h 792"/>
              <a:gd name="T18" fmla="*/ 1526185 w 1526"/>
              <a:gd name="T19" fmla="*/ 25480 h 792"/>
              <a:gd name="T20" fmla="*/ 1539682 w 1526"/>
              <a:gd name="T21" fmla="*/ 67340 h 792"/>
              <a:gd name="T22" fmla="*/ 1519955 w 1526"/>
              <a:gd name="T23" fmla="*/ 192466 h 792"/>
              <a:gd name="T24" fmla="*/ 1462853 w 1526"/>
              <a:gd name="T25" fmla="*/ 217491 h 792"/>
              <a:gd name="T26" fmla="*/ 1437936 w 1526"/>
              <a:gd name="T27" fmla="*/ 228866 h 792"/>
              <a:gd name="T28" fmla="*/ 1411980 w 1526"/>
              <a:gd name="T29" fmla="*/ 234326 h 792"/>
              <a:gd name="T30" fmla="*/ 1379796 w 1526"/>
              <a:gd name="T31" fmla="*/ 251161 h 792"/>
              <a:gd name="T32" fmla="*/ 1342420 w 1526"/>
              <a:gd name="T33" fmla="*/ 276187 h 792"/>
              <a:gd name="T34" fmla="*/ 1310235 w 1526"/>
              <a:gd name="T35" fmla="*/ 301212 h 792"/>
              <a:gd name="T36" fmla="*/ 1106744 w 1526"/>
              <a:gd name="T37" fmla="*/ 332152 h 792"/>
              <a:gd name="T38" fmla="*/ 890793 w 1526"/>
              <a:gd name="T39" fmla="*/ 329422 h 792"/>
              <a:gd name="T40" fmla="*/ 846150 w 1526"/>
              <a:gd name="T41" fmla="*/ 320777 h 792"/>
              <a:gd name="T42" fmla="*/ 781780 w 1526"/>
              <a:gd name="T43" fmla="*/ 318047 h 792"/>
              <a:gd name="T44" fmla="*/ 457855 w 1526"/>
              <a:gd name="T45" fmla="*/ 320777 h 792"/>
              <a:gd name="T46" fmla="*/ 394524 w 1526"/>
              <a:gd name="T47" fmla="*/ 329422 h 79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526"/>
              <a:gd name="T73" fmla="*/ 0 h 792"/>
              <a:gd name="T74" fmla="*/ 1526 w 1526"/>
              <a:gd name="T75" fmla="*/ 792 h 79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526" h="792">
                <a:moveTo>
                  <a:pt x="380" y="724"/>
                </a:moveTo>
                <a:cubicBezTo>
                  <a:pt x="174" y="719"/>
                  <a:pt x="94" y="792"/>
                  <a:pt x="12" y="662"/>
                </a:cubicBezTo>
                <a:cubicBezTo>
                  <a:pt x="1" y="616"/>
                  <a:pt x="20" y="572"/>
                  <a:pt x="6" y="527"/>
                </a:cubicBezTo>
                <a:cubicBezTo>
                  <a:pt x="15" y="452"/>
                  <a:pt x="19" y="375"/>
                  <a:pt x="0" y="301"/>
                </a:cubicBezTo>
                <a:cubicBezTo>
                  <a:pt x="12" y="214"/>
                  <a:pt x="15" y="157"/>
                  <a:pt x="98" y="74"/>
                </a:cubicBezTo>
                <a:cubicBezTo>
                  <a:pt x="123" y="49"/>
                  <a:pt x="167" y="66"/>
                  <a:pt x="202" y="62"/>
                </a:cubicBezTo>
                <a:cubicBezTo>
                  <a:pt x="237" y="51"/>
                  <a:pt x="271" y="8"/>
                  <a:pt x="306" y="7"/>
                </a:cubicBezTo>
                <a:cubicBezTo>
                  <a:pt x="406" y="3"/>
                  <a:pt x="506" y="2"/>
                  <a:pt x="606" y="0"/>
                </a:cubicBezTo>
                <a:cubicBezTo>
                  <a:pt x="1122" y="5"/>
                  <a:pt x="1136" y="2"/>
                  <a:pt x="1446" y="25"/>
                </a:cubicBezTo>
                <a:cubicBezTo>
                  <a:pt x="1453" y="36"/>
                  <a:pt x="1467" y="43"/>
                  <a:pt x="1470" y="56"/>
                </a:cubicBezTo>
                <a:cubicBezTo>
                  <a:pt x="1478" y="86"/>
                  <a:pt x="1477" y="118"/>
                  <a:pt x="1483" y="148"/>
                </a:cubicBezTo>
                <a:cubicBezTo>
                  <a:pt x="1488" y="225"/>
                  <a:pt x="1526" y="366"/>
                  <a:pt x="1464" y="423"/>
                </a:cubicBezTo>
                <a:cubicBezTo>
                  <a:pt x="1456" y="447"/>
                  <a:pt x="1433" y="470"/>
                  <a:pt x="1409" y="478"/>
                </a:cubicBezTo>
                <a:cubicBezTo>
                  <a:pt x="1401" y="486"/>
                  <a:pt x="1394" y="496"/>
                  <a:pt x="1385" y="503"/>
                </a:cubicBezTo>
                <a:cubicBezTo>
                  <a:pt x="1378" y="509"/>
                  <a:pt x="1367" y="508"/>
                  <a:pt x="1360" y="515"/>
                </a:cubicBezTo>
                <a:cubicBezTo>
                  <a:pt x="1300" y="575"/>
                  <a:pt x="1392" y="512"/>
                  <a:pt x="1329" y="552"/>
                </a:cubicBezTo>
                <a:cubicBezTo>
                  <a:pt x="1317" y="577"/>
                  <a:pt x="1316" y="592"/>
                  <a:pt x="1293" y="607"/>
                </a:cubicBezTo>
                <a:cubicBezTo>
                  <a:pt x="1286" y="635"/>
                  <a:pt x="1286" y="646"/>
                  <a:pt x="1262" y="662"/>
                </a:cubicBezTo>
                <a:cubicBezTo>
                  <a:pt x="1215" y="727"/>
                  <a:pt x="1141" y="721"/>
                  <a:pt x="1066" y="730"/>
                </a:cubicBezTo>
                <a:cubicBezTo>
                  <a:pt x="997" y="728"/>
                  <a:pt x="927" y="728"/>
                  <a:pt x="858" y="724"/>
                </a:cubicBezTo>
                <a:cubicBezTo>
                  <a:pt x="843" y="723"/>
                  <a:pt x="828" y="708"/>
                  <a:pt x="815" y="705"/>
                </a:cubicBezTo>
                <a:cubicBezTo>
                  <a:pt x="795" y="701"/>
                  <a:pt x="774" y="701"/>
                  <a:pt x="753" y="699"/>
                </a:cubicBezTo>
                <a:cubicBezTo>
                  <a:pt x="661" y="668"/>
                  <a:pt x="540" y="693"/>
                  <a:pt x="441" y="705"/>
                </a:cubicBezTo>
                <a:cubicBezTo>
                  <a:pt x="357" y="715"/>
                  <a:pt x="346" y="706"/>
                  <a:pt x="380" y="724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8229" name="AutoShape 5"/>
          <p:cNvSpPr>
            <a:spLocks noChangeArrowheads="1"/>
          </p:cNvSpPr>
          <p:nvPr/>
        </p:nvSpPr>
        <p:spPr bwMode="auto">
          <a:xfrm>
            <a:off x="4938489" y="3376963"/>
            <a:ext cx="3950386" cy="1652237"/>
          </a:xfrm>
          <a:prstGeom prst="cloudCallout">
            <a:avLst>
              <a:gd name="adj1" fmla="val -87213"/>
              <a:gd name="adj2" fmla="val -70588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Error!!!A static member function </a:t>
            </a:r>
            <a:r>
              <a:rPr kumimoji="1"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can access only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 static members.</a:t>
            </a:r>
          </a:p>
        </p:txBody>
      </p:sp>
    </p:spTree>
    <p:extLst>
      <p:ext uri="{BB962C8B-B14F-4D97-AF65-F5344CB8AC3E}">
        <p14:creationId xmlns:p14="http://schemas.microsoft.com/office/powerpoint/2010/main" val="294509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0822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nimBg="1"/>
      <p:bldP spid="308229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E97D9EB-4B48-4AE5-8EEB-3CF07F652CC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114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963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Members</a:t>
            </a:r>
            <a:endParaRPr lang="zh-CN" altLang="en-US" smtClean="0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115415" y="1316121"/>
            <a:ext cx="6386221" cy="48023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 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static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sVar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static void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sMeth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-------------------------------------------------</a:t>
            </a:r>
          </a:p>
          <a:p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 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 c1;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c1.sMeth();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//through an object 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C::sMeth();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//directly and preferred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x = c1.sVar;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//through an object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y = C::sVar;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//directly and preferred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06182" name="AutoShape 6"/>
          <p:cNvSpPr>
            <a:spLocks noChangeArrowheads="1"/>
          </p:cNvSpPr>
          <p:nvPr/>
        </p:nvSpPr>
        <p:spPr bwMode="auto">
          <a:xfrm>
            <a:off x="4387744" y="2326498"/>
            <a:ext cx="4501131" cy="2755753"/>
          </a:xfrm>
          <a:prstGeom prst="star32">
            <a:avLst>
              <a:gd name="adj" fmla="val 37500"/>
            </a:avLst>
          </a:prstGeom>
          <a:solidFill>
            <a:srgbClr val="FFFF99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Static members can be accessed through either objects or directly through the class</a:t>
            </a:r>
            <a:endParaRPr lang="en-US" altLang="zh-CN" sz="1913"/>
          </a:p>
        </p:txBody>
      </p:sp>
    </p:spTree>
    <p:extLst>
      <p:ext uri="{BB962C8B-B14F-4D97-AF65-F5344CB8AC3E}">
        <p14:creationId xmlns:p14="http://schemas.microsoft.com/office/powerpoint/2010/main" val="2755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FFE1FB0-DC7E-4F5D-B3A5-21682C3EDB3D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115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065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Members</a:t>
            </a:r>
            <a:endParaRPr lang="zh-CN" altLang="en-US" smtClean="0"/>
          </a:p>
        </p:txBody>
      </p:sp>
      <p:sp>
        <p:nvSpPr>
          <p:cNvPr id="7066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844594"/>
            <a:ext cx="8540609" cy="2227281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Batang" panose="02030600000101010101" pitchFamily="18" charset="-127"/>
              </a:rPr>
              <a:t>A </a:t>
            </a:r>
            <a:r>
              <a:rPr lang="en-US" altLang="ko-KR" i="1" smtClean="0">
                <a:solidFill>
                  <a:schemeClr val="tx1"/>
                </a:solidFill>
                <a:ea typeface="Batang" panose="02030600000101010101" pitchFamily="18" charset="-127"/>
              </a:rPr>
              <a:t>static data member</a:t>
            </a:r>
            <a:r>
              <a:rPr lang="en-US" altLang="ko-KR" smtClean="0">
                <a:ea typeface="Batang" panose="02030600000101010101" pitchFamily="18" charset="-127"/>
              </a:rPr>
              <a:t> is shared by all objects of the class in a program.</a:t>
            </a:r>
            <a:endParaRPr lang="en-US" altLang="zh-CN" smtClean="0">
              <a:ea typeface="Batang" panose="02030600000101010101" pitchFamily="18" charset="-127"/>
            </a:endParaRPr>
          </a:p>
          <a:p>
            <a:pPr eaLnBrk="1" hangingPunct="1"/>
            <a:r>
              <a:rPr lang="en-US" altLang="zh-CN" smtClean="0">
                <a:ea typeface="Batang" panose="02030600000101010101" pitchFamily="18" charset="-127"/>
              </a:rPr>
              <a:t>There is exactly </a:t>
            </a:r>
            <a:r>
              <a:rPr lang="en-US" altLang="zh-CN" i="1" smtClean="0">
                <a:solidFill>
                  <a:schemeClr val="tx1"/>
                </a:solidFill>
                <a:ea typeface="Batang" panose="02030600000101010101" pitchFamily="18" charset="-127"/>
              </a:rPr>
              <a:t>one copy </a:t>
            </a:r>
            <a:r>
              <a:rPr lang="en-US" altLang="zh-CN" smtClean="0">
                <a:ea typeface="Batang" panose="02030600000101010101" pitchFamily="18" charset="-127"/>
              </a:rPr>
              <a:t>of a static member instead of one copy per object, as for ordinary non-static members</a:t>
            </a:r>
            <a:endParaRPr lang="en-US" altLang="ko-KR" smtClean="0"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7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79F3CB-FD88-41AE-B241-903007B59C66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116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16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Static Members</a:t>
            </a:r>
            <a:endParaRPr lang="zh-CN" altLang="en-US" smtClean="0"/>
          </a:p>
        </p:txBody>
      </p:sp>
      <p:sp>
        <p:nvSpPr>
          <p:cNvPr id="7168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316121"/>
            <a:ext cx="8540609" cy="2739556"/>
          </a:xfrm>
        </p:spPr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tx1"/>
                </a:solidFill>
                <a:ea typeface="Batang" panose="02030600000101010101" pitchFamily="18" charset="-127"/>
              </a:rPr>
              <a:t>s</a:t>
            </a:r>
            <a:r>
              <a:rPr lang="en-US" altLang="ko-KR" i="1" dirty="0" smtClean="0">
                <a:solidFill>
                  <a:schemeClr val="tx1"/>
                </a:solidFill>
                <a:ea typeface="Batang" panose="02030600000101010101" pitchFamily="18" charset="-127"/>
              </a:rPr>
              <a:t>tatic members</a:t>
            </a:r>
            <a:r>
              <a:rPr lang="en-US" altLang="ko-KR" dirty="0" smtClean="0">
                <a:ea typeface="Batang" panose="02030600000101010101" pitchFamily="18" charset="-127"/>
              </a:rPr>
              <a:t> can be referenced with the name of its class  instead of mentioning an object</a:t>
            </a:r>
            <a:r>
              <a:rPr lang="en-US" altLang="zh-CN" dirty="0" smtClean="0">
                <a:ea typeface="Batang" panose="02030600000101010101" pitchFamily="18" charset="-127"/>
              </a:rPr>
              <a:t>.</a:t>
            </a:r>
          </a:p>
          <a:p>
            <a:pPr eaLnBrk="1" hangingPunct="1"/>
            <a:r>
              <a:rPr lang="en-US" altLang="zh-CN" i="1" dirty="0" smtClean="0">
                <a:solidFill>
                  <a:schemeClr val="tx1"/>
                </a:solidFill>
              </a:rPr>
              <a:t>s</a:t>
            </a:r>
            <a:r>
              <a:rPr lang="en-US" altLang="ko-KR" i="1" dirty="0" smtClean="0">
                <a:solidFill>
                  <a:schemeClr val="tx1"/>
                </a:solidFill>
              </a:rPr>
              <a:t>tatic member function</a:t>
            </a:r>
            <a:r>
              <a:rPr lang="en-US" altLang="zh-CN" i="1" dirty="0" smtClean="0">
                <a:solidFill>
                  <a:schemeClr val="tx1"/>
                </a:solidFill>
              </a:rPr>
              <a:t>:</a:t>
            </a:r>
            <a:r>
              <a:rPr lang="en-US" altLang="zh-CN" dirty="0" smtClean="0"/>
              <a:t> </a:t>
            </a:r>
            <a:r>
              <a:rPr lang="en-US" altLang="ko-KR" dirty="0" smtClean="0"/>
              <a:t>A function that needs access to members of a class, yet doesn’t need to be invoked for a particular object</a:t>
            </a:r>
            <a:r>
              <a:rPr lang="en-US" altLang="zh-CN" dirty="0" smtClean="0"/>
              <a:t>.</a:t>
            </a:r>
          </a:p>
          <a:p>
            <a:pPr eaLnBrk="1" hangingPunct="1"/>
            <a:endParaRPr lang="en-US" altLang="ko-KR" dirty="0">
              <a:ea typeface="Batang" panose="02030600000101010101" pitchFamily="18" charset="-127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ea typeface="Batang" panose="02030600000101010101" pitchFamily="18" charset="-127"/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静态成员以及静态成员函数均可以通过类或者是对象进行访问。</a:t>
            </a:r>
            <a:endParaRPr lang="en-US" altLang="ko-KR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5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1ED2221-4B03-4F14-A861-95D4D6EEAFB0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117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static Variables </a:t>
            </a:r>
            <a:br>
              <a:rPr lang="en-US" altLang="zh-CN" dirty="0" smtClean="0"/>
            </a:br>
            <a:r>
              <a:rPr lang="en-US" altLang="zh-CN" dirty="0" smtClean="0"/>
              <a:t>Defined Inside Methods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57276" y="1933686"/>
            <a:ext cx="4181214" cy="36248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m();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x;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void C::m()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static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 = 0;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++s &lt;&lt;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5215887" y="2235380"/>
            <a:ext cx="3630468" cy="27417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int main()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C c1, c2;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c1.m();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c1.m();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c2.m();</a:t>
            </a:r>
          </a:p>
          <a:p>
            <a:endParaRPr kumimoji="1" lang="en-US" altLang="ko-KR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18434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245020"/>
              </p:ext>
            </p:extLst>
          </p:nvPr>
        </p:nvGraphicFramePr>
        <p:xfrm>
          <a:off x="5638800" y="5581174"/>
          <a:ext cx="2209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48" name="包装程序外壳对象" showAsIcon="1" r:id="rId3" imgW="954360" imgH="630000" progId="Package">
                  <p:embed/>
                </p:oleObj>
              </mc:Choice>
              <mc:Fallback>
                <p:oleObj name="包装程序外壳对象" showAsIcon="1" r:id="rId3" imgW="954360" imgH="63000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581174"/>
                        <a:ext cx="2209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90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FE83E6-987B-416F-AC89-03253DD601A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118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27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Agenda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1816247" y="1960007"/>
            <a:ext cx="6335601" cy="309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686" tIns="35843" rIns="71686" bIns="35843">
            <a:spAutoFit/>
          </a:bodyPr>
          <a:lstStyle>
            <a:lvl1pPr marL="342900" indent="-3429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3937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Introduction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Class Definitions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Efficiency and Robustness Issues 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Constructors and the Destructor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Static Members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/>
              <a:t>Pointers to Objects and this Pointer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Unions</a:t>
            </a:r>
          </a:p>
        </p:txBody>
      </p:sp>
    </p:spTree>
    <p:extLst>
      <p:ext uri="{BB962C8B-B14F-4D97-AF65-F5344CB8AC3E}">
        <p14:creationId xmlns:p14="http://schemas.microsoft.com/office/powerpoint/2010/main" val="350598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C78715D-52A1-4CB7-8629-66F8B62377A4}" type="slidenum">
              <a:rPr lang="en-US" altLang="zh-CN"/>
              <a:pPr/>
              <a:t>119</a:t>
            </a:fld>
            <a:endParaRPr lang="en-US" altLang="zh-CN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指向对象的指针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35975" cy="47847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对象指针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latin typeface="宋体" pitchFamily="2" charset="-122"/>
              </a:rPr>
              <a:t>基类型是类类型的指针</a:t>
            </a:r>
          </a:p>
          <a:p>
            <a:pPr lvl="1">
              <a:lnSpc>
                <a:spcPct val="125000"/>
              </a:lnSpc>
            </a:pPr>
            <a:r>
              <a:rPr lang="en-US" altLang="zh-CN" sz="2400" b="0" dirty="0">
                <a:latin typeface="宋体" pitchFamily="2" charset="-122"/>
              </a:rPr>
              <a:t>-&gt;</a:t>
            </a:r>
            <a:r>
              <a:rPr lang="zh-CN" altLang="en-US" sz="2400" dirty="0">
                <a:latin typeface="宋体" pitchFamily="2" charset="-122"/>
              </a:rPr>
              <a:t>运算符：通过对象指针访问对象的公有数据成员或成员函数</a:t>
            </a:r>
            <a:endParaRPr lang="zh-CN" altLang="en-US" sz="2400" dirty="0"/>
          </a:p>
          <a:p>
            <a:pPr>
              <a:lnSpc>
                <a:spcPct val="125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this</a:t>
            </a:r>
            <a:r>
              <a:rPr lang="zh-CN" altLang="en-US" sz="2800" dirty="0">
                <a:solidFill>
                  <a:srgbClr val="FF0000"/>
                </a:solidFill>
              </a:rPr>
              <a:t>指针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类的成员函数体中的隐含对象指针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/>
              <a:t>指向该成员函数正在操作的对象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latin typeface="宋体" pitchFamily="2" charset="-122"/>
              </a:rPr>
              <a:t>一般需返回当前对象或返回指向当前对象的指针时使用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1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87678F79-3006-475B-8040-EA8B30A7D631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58763"/>
            <a:ext cx="7789862" cy="606425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Implementation File for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TimeType</a:t>
            </a:r>
            <a:endParaRPr lang="en-US" altLang="zh-CN">
              <a:latin typeface="Arial Rounded MT Bold" pitchFamily="34" charset="0"/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38113" y="1131888"/>
            <a:ext cx="8882062" cy="54419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200" dirty="0" smtClean="0"/>
              <a:t>void </a:t>
            </a:r>
            <a:r>
              <a:rPr lang="en-US" altLang="zh-CN" sz="2200" dirty="0" err="1" smtClean="0"/>
              <a:t>TimeType</a:t>
            </a:r>
            <a:r>
              <a:rPr lang="en-US" altLang="zh-CN" sz="2200" dirty="0" smtClean="0"/>
              <a:t>::Increment()</a:t>
            </a:r>
          </a:p>
          <a:p>
            <a:r>
              <a:rPr lang="en-US" altLang="zh-CN" sz="2200" dirty="0" smtClean="0"/>
              <a:t>{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secs</a:t>
            </a:r>
            <a:r>
              <a:rPr lang="en-US" altLang="zh-CN" sz="2200" dirty="0" smtClean="0"/>
              <a:t>++;</a:t>
            </a:r>
          </a:p>
          <a:p>
            <a:r>
              <a:rPr lang="en-US" altLang="zh-CN" sz="2200" dirty="0" smtClean="0"/>
              <a:t>    if (</a:t>
            </a:r>
            <a:r>
              <a:rPr lang="en-US" altLang="zh-CN" sz="2200" dirty="0" err="1" smtClean="0"/>
              <a:t>secs</a:t>
            </a:r>
            <a:r>
              <a:rPr lang="en-US" altLang="zh-CN" sz="2200" dirty="0" smtClean="0"/>
              <a:t> &gt; 59)</a:t>
            </a:r>
          </a:p>
          <a:p>
            <a:r>
              <a:rPr lang="zh-CN" altLang="en-US" sz="2200" dirty="0" smtClean="0"/>
              <a:t>    </a:t>
            </a:r>
            <a:r>
              <a:rPr lang="en-US" altLang="zh-CN" sz="2200" dirty="0" smtClean="0"/>
              <a:t>{</a:t>
            </a:r>
          </a:p>
          <a:p>
            <a:r>
              <a:rPr lang="en-US" altLang="zh-CN" sz="2200" dirty="0" smtClean="0"/>
              <a:t>        </a:t>
            </a:r>
            <a:r>
              <a:rPr lang="en-US" altLang="zh-CN" sz="2200" dirty="0" err="1" smtClean="0"/>
              <a:t>secs</a:t>
            </a:r>
            <a:r>
              <a:rPr lang="en-US" altLang="zh-CN" sz="2200" dirty="0" smtClean="0"/>
              <a:t> = 0;</a:t>
            </a:r>
          </a:p>
          <a:p>
            <a:r>
              <a:rPr lang="en-US" altLang="zh-CN" sz="2200" dirty="0" smtClean="0"/>
              <a:t>        </a:t>
            </a:r>
            <a:r>
              <a:rPr lang="en-US" altLang="zh-CN" sz="2200" dirty="0" err="1" smtClean="0"/>
              <a:t>mins</a:t>
            </a:r>
            <a:r>
              <a:rPr lang="en-US" altLang="zh-CN" sz="2200" dirty="0" smtClean="0"/>
              <a:t>++;</a:t>
            </a:r>
          </a:p>
          <a:p>
            <a:r>
              <a:rPr lang="en-US" altLang="zh-CN" sz="2200" dirty="0" smtClean="0"/>
              <a:t>        if (</a:t>
            </a:r>
            <a:r>
              <a:rPr lang="en-US" altLang="zh-CN" sz="2200" dirty="0" err="1" smtClean="0"/>
              <a:t>mins</a:t>
            </a:r>
            <a:r>
              <a:rPr lang="en-US" altLang="zh-CN" sz="2200" dirty="0" smtClean="0"/>
              <a:t> &gt; 59)</a:t>
            </a:r>
          </a:p>
          <a:p>
            <a:r>
              <a:rPr lang="zh-CN" altLang="en-US" sz="2200" dirty="0" smtClean="0"/>
              <a:t>        </a:t>
            </a:r>
            <a:r>
              <a:rPr lang="en-US" altLang="zh-CN" sz="2200" dirty="0" smtClean="0"/>
              <a:t>{</a:t>
            </a:r>
          </a:p>
          <a:p>
            <a:r>
              <a:rPr lang="en-US" altLang="zh-CN" sz="2200" dirty="0" smtClean="0"/>
              <a:t>            </a:t>
            </a:r>
            <a:r>
              <a:rPr lang="en-US" altLang="zh-CN" sz="2200" dirty="0" err="1" smtClean="0"/>
              <a:t>mins</a:t>
            </a:r>
            <a:r>
              <a:rPr lang="en-US" altLang="zh-CN" sz="2200" dirty="0" smtClean="0"/>
              <a:t> = 0;</a:t>
            </a:r>
          </a:p>
          <a:p>
            <a:r>
              <a:rPr lang="en-US" altLang="zh-CN" sz="2200" dirty="0" smtClean="0"/>
              <a:t>            hrs++;</a:t>
            </a:r>
          </a:p>
          <a:p>
            <a:r>
              <a:rPr lang="en-US" altLang="zh-CN" sz="2200" dirty="0" smtClean="0"/>
              <a:t>            if (hrs &gt; 23)</a:t>
            </a:r>
          </a:p>
          <a:p>
            <a:r>
              <a:rPr lang="en-US" altLang="zh-CN" sz="2200" dirty="0" smtClean="0"/>
              <a:t>                hrs = 0;</a:t>
            </a:r>
          </a:p>
          <a:p>
            <a:r>
              <a:rPr lang="zh-CN" altLang="en-US" sz="2200" dirty="0" smtClean="0"/>
              <a:t>        </a:t>
            </a:r>
            <a:r>
              <a:rPr lang="en-US" altLang="zh-CN" sz="2200" dirty="0" smtClean="0"/>
              <a:t>}</a:t>
            </a:r>
          </a:p>
          <a:p>
            <a:r>
              <a:rPr lang="zh-CN" altLang="en-US" sz="2200" dirty="0" smtClean="0"/>
              <a:t>    </a:t>
            </a:r>
            <a:r>
              <a:rPr lang="en-US" altLang="zh-CN" sz="2200" dirty="0" smtClean="0"/>
              <a:t>}</a:t>
            </a:r>
          </a:p>
          <a:p>
            <a:r>
              <a:rPr lang="en-US" altLang="zh-CN" sz="2200" dirty="0" smtClean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5514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7B1B57C-800A-41C6-AB60-4F82591E6523}" type="slidenum">
              <a:rPr lang="en-US" altLang="zh-CN"/>
              <a:pPr/>
              <a:t>120</a:t>
            </a:fld>
            <a:endParaRPr lang="en-US" altLang="zh-CN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指向结构体变量的指针</a:t>
            </a: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466725" y="1484313"/>
            <a:ext cx="3384550" cy="34544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#include &lt;</a:t>
            </a:r>
            <a:r>
              <a:rPr kumimoji="1" lang="en-US" altLang="zh-CN" sz="2000" dirty="0" err="1">
                <a:latin typeface="Tahoma" pitchFamily="34" charset="0"/>
              </a:rPr>
              <a:t>iostream</a:t>
            </a:r>
            <a:r>
              <a:rPr kumimoji="1" lang="en-US" altLang="zh-CN" sz="2000" dirty="0">
                <a:latin typeface="Tahoma" pitchFamily="34" charset="0"/>
              </a:rPr>
              <a:t>&gt;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using namespace std;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000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 err="1">
                <a:latin typeface="Tahoma" pitchFamily="34" charset="0"/>
              </a:rPr>
              <a:t>struct</a:t>
            </a:r>
            <a:r>
              <a:rPr kumimoji="1" lang="en-US" altLang="zh-CN" sz="2000" dirty="0">
                <a:latin typeface="Tahoma" pitchFamily="34" charset="0"/>
              </a:rPr>
              <a:t> student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long  num;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char  name[20];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char  sex;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float score;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};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000" dirty="0">
              <a:latin typeface="Tahoma" pitchFamily="34" charset="0"/>
            </a:endParaRP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4068763" y="1217613"/>
            <a:ext cx="4679950" cy="55245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main()</a:t>
            </a:r>
          </a:p>
          <a:p>
            <a:pPr algn="l">
              <a:buFontTx/>
              <a:buNone/>
            </a:pPr>
            <a:r>
              <a:rPr kumimoji="1" lang="en-US" altLang="zh-CN" sz="2000" dirty="0"/>
              <a:t>{</a:t>
            </a:r>
          </a:p>
          <a:p>
            <a:pPr algn="l">
              <a:buFontTx/>
              <a:buNone/>
            </a:pPr>
            <a:r>
              <a:rPr kumimoji="1" lang="en-US" altLang="zh-CN" sz="2000" dirty="0"/>
              <a:t>     student Stu;</a:t>
            </a:r>
          </a:p>
          <a:p>
            <a:pPr algn="l"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     student *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pStu</a:t>
            </a:r>
            <a:r>
              <a:rPr kumimoji="1" lang="en-US" altLang="zh-CN" sz="2000" dirty="0">
                <a:solidFill>
                  <a:srgbClr val="FF0000"/>
                </a:solidFill>
              </a:rPr>
              <a:t>;                    </a:t>
            </a:r>
          </a:p>
          <a:p>
            <a:pPr algn="l"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     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pStu</a:t>
            </a:r>
            <a:r>
              <a:rPr kumimoji="1" lang="en-US" altLang="zh-CN" sz="2000" dirty="0">
                <a:solidFill>
                  <a:srgbClr val="FF0000"/>
                </a:solidFill>
              </a:rPr>
              <a:t> = &amp;Stu;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000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Stu.num = 1000;            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</a:t>
            </a:r>
            <a:r>
              <a:rPr kumimoji="1" lang="en-US" altLang="zh-CN" sz="2000" dirty="0" err="1">
                <a:latin typeface="Tahoma" pitchFamily="34" charset="0"/>
              </a:rPr>
              <a:t>strcpy</a:t>
            </a:r>
            <a:r>
              <a:rPr kumimoji="1" lang="en-US" altLang="zh-CN" sz="2000" dirty="0">
                <a:latin typeface="Tahoma" pitchFamily="34" charset="0"/>
              </a:rPr>
              <a:t>( Stu.name, "Linda" );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Stu.sex = 'F';               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</a:t>
            </a:r>
            <a:r>
              <a:rPr kumimoji="1" lang="en-US" altLang="zh-CN" sz="2000" dirty="0" err="1">
                <a:latin typeface="Tahoma" pitchFamily="34" charset="0"/>
              </a:rPr>
              <a:t>Stu.score</a:t>
            </a:r>
            <a:r>
              <a:rPr kumimoji="1" lang="en-US" altLang="zh-CN" sz="2000" dirty="0">
                <a:latin typeface="Tahoma" pitchFamily="34" charset="0"/>
              </a:rPr>
              <a:t> = 89.5;           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</a:t>
            </a:r>
            <a:r>
              <a:rPr kumimoji="1" lang="en-US" altLang="zh-CN" sz="2000" dirty="0" err="1">
                <a:latin typeface="Tahoma" pitchFamily="34" charset="0"/>
              </a:rPr>
              <a:t>cout</a:t>
            </a:r>
            <a:r>
              <a:rPr kumimoji="1" lang="en-US" altLang="zh-CN" sz="2000" dirty="0">
                <a:latin typeface="Tahoma" pitchFamily="34" charset="0"/>
              </a:rPr>
              <a:t> &lt;&lt; </a:t>
            </a:r>
            <a:r>
              <a:rPr kumimoji="1" lang="en-US" altLang="zh-CN" sz="2000" dirty="0" err="1">
                <a:solidFill>
                  <a:srgbClr val="FF0000"/>
                </a:solidFill>
                <a:latin typeface="Tahoma" pitchFamily="34" charset="0"/>
              </a:rPr>
              <a:t>pStu</a:t>
            </a:r>
            <a:r>
              <a:rPr kumimoji="1" lang="en-US" altLang="zh-CN" sz="2000" dirty="0">
                <a:solidFill>
                  <a:srgbClr val="FF0000"/>
                </a:solidFill>
                <a:latin typeface="Tahoma" pitchFamily="34" charset="0"/>
              </a:rPr>
              <a:t>-&gt;</a:t>
            </a:r>
            <a:r>
              <a:rPr kumimoji="1" lang="en-US" altLang="zh-CN" sz="2000" dirty="0">
                <a:latin typeface="Tahoma" pitchFamily="34" charset="0"/>
              </a:rPr>
              <a:t>name &lt;&lt; </a:t>
            </a:r>
            <a:r>
              <a:rPr kumimoji="1" lang="en-US" altLang="zh-CN" sz="2000" dirty="0" err="1">
                <a:latin typeface="Tahoma" pitchFamily="34" charset="0"/>
              </a:rPr>
              <a:t>endl</a:t>
            </a:r>
            <a:r>
              <a:rPr kumimoji="1" lang="en-US" altLang="zh-CN" sz="2000" dirty="0">
                <a:latin typeface="Tahoma" pitchFamily="34" charset="0"/>
              </a:rPr>
              <a:t>;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</a:t>
            </a:r>
            <a:r>
              <a:rPr kumimoji="1" lang="en-US" altLang="zh-CN" sz="2000" dirty="0" err="1">
                <a:latin typeface="Tahoma" pitchFamily="34" charset="0"/>
              </a:rPr>
              <a:t>cout</a:t>
            </a:r>
            <a:r>
              <a:rPr kumimoji="1" lang="en-US" altLang="zh-CN" sz="2000" dirty="0">
                <a:latin typeface="Tahoma" pitchFamily="34" charset="0"/>
              </a:rPr>
              <a:t> &lt;&lt; </a:t>
            </a:r>
            <a:r>
              <a:rPr kumimoji="1" lang="en-US" altLang="zh-CN" sz="2000" dirty="0" err="1">
                <a:solidFill>
                  <a:srgbClr val="FF0000"/>
                </a:solidFill>
                <a:latin typeface="Tahoma" pitchFamily="34" charset="0"/>
              </a:rPr>
              <a:t>pStu</a:t>
            </a:r>
            <a:r>
              <a:rPr kumimoji="1" lang="en-US" altLang="zh-CN" sz="2000" dirty="0">
                <a:solidFill>
                  <a:srgbClr val="FF0000"/>
                </a:solidFill>
                <a:latin typeface="Tahoma" pitchFamily="34" charset="0"/>
              </a:rPr>
              <a:t>-&gt;</a:t>
            </a:r>
            <a:r>
              <a:rPr kumimoji="1" lang="en-US" altLang="zh-CN" sz="2000" dirty="0">
                <a:latin typeface="Tahoma" pitchFamily="34" charset="0"/>
              </a:rPr>
              <a:t>num  &lt;&lt; </a:t>
            </a:r>
            <a:r>
              <a:rPr kumimoji="1" lang="en-US" altLang="zh-CN" sz="2000" dirty="0" err="1">
                <a:latin typeface="Tahoma" pitchFamily="34" charset="0"/>
              </a:rPr>
              <a:t>endl</a:t>
            </a:r>
            <a:r>
              <a:rPr kumimoji="1" lang="en-US" altLang="zh-CN" sz="2000" dirty="0">
                <a:latin typeface="Tahoma" pitchFamily="34" charset="0"/>
              </a:rPr>
              <a:t>;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</a:t>
            </a:r>
            <a:r>
              <a:rPr kumimoji="1" lang="en-US" altLang="zh-CN" sz="2000" dirty="0" err="1">
                <a:latin typeface="Tahoma" pitchFamily="34" charset="0"/>
              </a:rPr>
              <a:t>cout</a:t>
            </a:r>
            <a:r>
              <a:rPr kumimoji="1" lang="en-US" altLang="zh-CN" sz="2000" dirty="0">
                <a:latin typeface="Tahoma" pitchFamily="34" charset="0"/>
              </a:rPr>
              <a:t> &lt;&lt; </a:t>
            </a:r>
            <a:r>
              <a:rPr kumimoji="1" lang="en-US" altLang="zh-CN" sz="2000" dirty="0" err="1">
                <a:solidFill>
                  <a:srgbClr val="FF0000"/>
                </a:solidFill>
                <a:latin typeface="Tahoma" pitchFamily="34" charset="0"/>
              </a:rPr>
              <a:t>pStu</a:t>
            </a:r>
            <a:r>
              <a:rPr kumimoji="1" lang="en-US" altLang="zh-CN" sz="2000" dirty="0">
                <a:solidFill>
                  <a:srgbClr val="FF0000"/>
                </a:solidFill>
                <a:latin typeface="Tahoma" pitchFamily="34" charset="0"/>
              </a:rPr>
              <a:t>-&gt;</a:t>
            </a:r>
            <a:r>
              <a:rPr kumimoji="1" lang="en-US" altLang="zh-CN" sz="2000" dirty="0">
                <a:latin typeface="Tahoma" pitchFamily="34" charset="0"/>
              </a:rPr>
              <a:t>score &lt;&lt; </a:t>
            </a:r>
            <a:r>
              <a:rPr kumimoji="1" lang="en-US" altLang="zh-CN" sz="2000" dirty="0" err="1">
                <a:latin typeface="Tahoma" pitchFamily="34" charset="0"/>
              </a:rPr>
              <a:t>endl</a:t>
            </a:r>
            <a:r>
              <a:rPr kumimoji="1" lang="en-US" altLang="zh-CN" sz="2000" dirty="0">
                <a:latin typeface="Tahoma" pitchFamily="34" charset="0"/>
              </a:rPr>
              <a:t>;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</a:t>
            </a:r>
            <a:r>
              <a:rPr kumimoji="1" lang="en-US" altLang="zh-CN" sz="2000" dirty="0" err="1">
                <a:latin typeface="Tahoma" pitchFamily="34" charset="0"/>
              </a:rPr>
              <a:t>cout</a:t>
            </a:r>
            <a:r>
              <a:rPr kumimoji="1" lang="en-US" altLang="zh-CN" sz="2000" dirty="0">
                <a:latin typeface="Tahoma" pitchFamily="34" charset="0"/>
              </a:rPr>
              <a:t> &lt;&lt; </a:t>
            </a:r>
            <a:r>
              <a:rPr kumimoji="1" lang="en-US" altLang="zh-CN" sz="2000" dirty="0" err="1">
                <a:solidFill>
                  <a:srgbClr val="FF0000"/>
                </a:solidFill>
                <a:latin typeface="Tahoma" pitchFamily="34" charset="0"/>
              </a:rPr>
              <a:t>pStu</a:t>
            </a:r>
            <a:r>
              <a:rPr kumimoji="1" lang="en-US" altLang="zh-CN" sz="2000" dirty="0">
                <a:solidFill>
                  <a:srgbClr val="FF0000"/>
                </a:solidFill>
                <a:latin typeface="Tahoma" pitchFamily="34" charset="0"/>
              </a:rPr>
              <a:t>-&gt;</a:t>
            </a:r>
            <a:r>
              <a:rPr kumimoji="1" lang="en-US" altLang="zh-CN" sz="2000" dirty="0">
                <a:latin typeface="Tahoma" pitchFamily="34" charset="0"/>
              </a:rPr>
              <a:t>sex   &lt;&lt; </a:t>
            </a:r>
            <a:r>
              <a:rPr kumimoji="1" lang="en-US" altLang="zh-CN" sz="2000" dirty="0" err="1">
                <a:latin typeface="Tahoma" pitchFamily="34" charset="0"/>
              </a:rPr>
              <a:t>endl</a:t>
            </a:r>
            <a:r>
              <a:rPr kumimoji="1" lang="en-US" altLang="zh-CN" sz="2000" dirty="0">
                <a:latin typeface="Tahoma" pitchFamily="34" charset="0"/>
              </a:rPr>
              <a:t>;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                  </a:t>
            </a:r>
            <a:r>
              <a:rPr kumimoji="1" lang="zh-CN" altLang="en-US" sz="2000" dirty="0">
                <a:latin typeface="Tahoma" pitchFamily="34" charset="0"/>
              </a:rPr>
              <a:t>：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5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ACC2112-174F-4700-99E8-426BF6398B3F}" type="slidenum">
              <a:rPr lang="en-US" altLang="zh-CN"/>
              <a:pPr/>
              <a:t>121</a:t>
            </a:fld>
            <a:endParaRPr lang="en-US" altLang="zh-CN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对象指针</a:t>
            </a:r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827088" y="1165225"/>
            <a:ext cx="7561262" cy="557688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class DATE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{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public:	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     DATE( int initYear, int initMonth, int initDay ); </a:t>
            </a:r>
            <a:r>
              <a:rPr kumimoji="1" lang="en-US" altLang="zh-CN">
                <a:solidFill>
                  <a:srgbClr val="990000"/>
                </a:solidFill>
              </a:rPr>
              <a:t>//</a:t>
            </a:r>
            <a:r>
              <a:rPr kumimoji="1" lang="zh-CN" altLang="en-US">
                <a:solidFill>
                  <a:srgbClr val="990000"/>
                </a:solidFill>
              </a:rPr>
              <a:t>构造函数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zh-CN" altLang="en-US"/>
              <a:t>     </a:t>
            </a:r>
            <a:r>
              <a:rPr kumimoji="1" lang="en-US" altLang="zh-CN"/>
              <a:t>DATE();                                                                 </a:t>
            </a:r>
            <a:r>
              <a:rPr kumimoji="1" lang="en-US" altLang="zh-CN">
                <a:solidFill>
                  <a:srgbClr val="990000"/>
                </a:solidFill>
              </a:rPr>
              <a:t>//</a:t>
            </a:r>
            <a:r>
              <a:rPr kumimoji="1" lang="zh-CN" altLang="en-US">
                <a:solidFill>
                  <a:srgbClr val="990000"/>
                </a:solidFill>
              </a:rPr>
              <a:t>缺省构造函数</a:t>
            </a:r>
          </a:p>
          <a:p>
            <a:pPr algn="l">
              <a:spcBef>
                <a:spcPct val="5000"/>
              </a:spcBef>
              <a:buFontTx/>
              <a:buNone/>
            </a:pPr>
            <a:endParaRPr kumimoji="1" lang="zh-CN" altLang="en-US"/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zh-CN" altLang="en-US"/>
              <a:t>     </a:t>
            </a:r>
            <a:r>
              <a:rPr kumimoji="1" lang="en-US" altLang="zh-CN"/>
              <a:t>void Set( int newMonth, int newDay, int newYear  );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     int getMonth() const;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     int getDay() const;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     int getYear() const;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     void Print() const;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     void Increment();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     void Decrement();</a:t>
            </a:r>
          </a:p>
          <a:p>
            <a:pPr algn="l">
              <a:spcBef>
                <a:spcPct val="5000"/>
              </a:spcBef>
            </a:pPr>
            <a:endParaRPr kumimoji="1" lang="en-US" altLang="zh-CN"/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private: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    int month;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    int day;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    int year;		</a:t>
            </a:r>
          </a:p>
          <a:p>
            <a:pPr algn="l">
              <a:spcBef>
                <a:spcPct val="5000"/>
              </a:spcBef>
              <a:buFontTx/>
              <a:buNone/>
            </a:pPr>
            <a:r>
              <a:rPr kumimoji="1" lang="en-US" altLang="zh-CN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227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05D8CE6A-FD6F-4A1C-B716-B93E6369DD7B}" type="slidenum">
              <a:rPr lang="en-US" altLang="zh-CN"/>
              <a:pPr/>
              <a:t>122</a:t>
            </a:fld>
            <a:endParaRPr lang="en-US" altLang="zh-CN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对象指针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468313" y="1773238"/>
            <a:ext cx="4537075" cy="36798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400" dirty="0"/>
              <a:t>//</a:t>
            </a:r>
            <a:r>
              <a:rPr kumimoji="1" lang="zh-CN" altLang="en-US" sz="2400" dirty="0"/>
              <a:t>程序</a:t>
            </a:r>
            <a:r>
              <a:rPr kumimoji="1" lang="en-US" altLang="zh-CN" sz="2400" dirty="0"/>
              <a:t>31</a:t>
            </a:r>
          </a:p>
          <a:p>
            <a:pPr algn="l">
              <a:spcBef>
                <a:spcPct val="10000"/>
              </a:spcBef>
              <a:buFontTx/>
              <a:buNone/>
            </a:pPr>
            <a:endParaRPr kumimoji="1" lang="en-US" altLang="zh-CN" sz="2400" dirty="0">
              <a:solidFill>
                <a:srgbClr val="FF0000"/>
              </a:solidFill>
            </a:endParaRP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</a:rPr>
              <a:t>DATE*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date_ptr</a:t>
            </a:r>
            <a:r>
              <a:rPr kumimoji="1" lang="en-US" altLang="zh-CN" sz="2400" dirty="0"/>
              <a:t>; </a:t>
            </a: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400" dirty="0"/>
              <a:t>DATE  </a:t>
            </a:r>
            <a:r>
              <a:rPr kumimoji="1" lang="en-US" altLang="zh-CN" sz="2400" dirty="0" err="1" smtClean="0"/>
              <a:t>date</a:t>
            </a:r>
            <a:r>
              <a:rPr kumimoji="1" lang="en-US" altLang="zh-CN" sz="2400" dirty="0" smtClean="0"/>
              <a:t>(2015, 4, 1); </a:t>
            </a:r>
            <a:endParaRPr kumimoji="1" lang="en-US" altLang="zh-CN" sz="2400" dirty="0"/>
          </a:p>
          <a:p>
            <a:pPr algn="l">
              <a:spcBef>
                <a:spcPct val="10000"/>
              </a:spcBef>
              <a:buFontTx/>
              <a:buNone/>
            </a:pPr>
            <a:endParaRPr kumimoji="1" lang="en-US" altLang="zh-CN" sz="2400" dirty="0"/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400" dirty="0" err="1"/>
              <a:t>date_ptr</a:t>
            </a:r>
            <a:r>
              <a:rPr kumimoji="1" lang="en-US" altLang="zh-CN" sz="2400" dirty="0"/>
              <a:t> = &amp;date;</a:t>
            </a: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400" dirty="0"/>
              <a:t>          </a:t>
            </a: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400" dirty="0" err="1"/>
              <a:t>date.Print</a:t>
            </a:r>
            <a:r>
              <a:rPr kumimoji="1" lang="en-US" altLang="zh-CN" sz="2400" dirty="0"/>
              <a:t>(); </a:t>
            </a:r>
          </a:p>
          <a:p>
            <a:pPr algn="l">
              <a:spcBef>
                <a:spcPct val="10000"/>
              </a:spcBef>
              <a:buFontTx/>
              <a:buNone/>
            </a:pPr>
            <a:r>
              <a:rPr kumimoji="1" lang="en-US" altLang="zh-CN" sz="2400" dirty="0" err="1"/>
              <a:t>date_ptr</a:t>
            </a:r>
            <a:r>
              <a:rPr kumimoji="1" lang="en-US" altLang="zh-CN" sz="2400" dirty="0">
                <a:solidFill>
                  <a:srgbClr val="FF0000"/>
                </a:solidFill>
              </a:rPr>
              <a:t>-&gt;</a:t>
            </a:r>
            <a:r>
              <a:rPr kumimoji="1" lang="en-US" altLang="zh-CN" sz="2400" dirty="0"/>
              <a:t>Print();           </a:t>
            </a:r>
          </a:p>
        </p:txBody>
      </p:sp>
      <p:grpSp>
        <p:nvGrpSpPr>
          <p:cNvPr id="544772" name="Group 4"/>
          <p:cNvGrpSpPr>
            <a:grpSpLocks/>
          </p:cNvGrpSpPr>
          <p:nvPr/>
        </p:nvGrpSpPr>
        <p:grpSpPr bwMode="auto">
          <a:xfrm>
            <a:off x="5437188" y="3789363"/>
            <a:ext cx="3311525" cy="1655762"/>
            <a:chOff x="6120" y="4404"/>
            <a:chExt cx="3060" cy="1404"/>
          </a:xfrm>
        </p:grpSpPr>
        <p:sp>
          <p:nvSpPr>
            <p:cNvPr id="544773" name="Rectangle 5"/>
            <p:cNvSpPr>
              <a:spLocks noChangeArrowheads="1"/>
            </p:cNvSpPr>
            <p:nvPr/>
          </p:nvSpPr>
          <p:spPr bwMode="auto">
            <a:xfrm>
              <a:off x="8100" y="4404"/>
              <a:ext cx="1080" cy="3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Courier New" pitchFamily="49" charset="0"/>
                </a:rPr>
                <a:t>对象</a:t>
              </a:r>
              <a:r>
                <a:rPr kumimoji="1" lang="en-US" altLang="zh-CN" sz="2000">
                  <a:latin typeface="Courier New" pitchFamily="49" charset="0"/>
                </a:rPr>
                <a:t>date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544774" name="Rectangle 6"/>
            <p:cNvSpPr>
              <a:spLocks noChangeArrowheads="1"/>
            </p:cNvSpPr>
            <p:nvPr/>
          </p:nvSpPr>
          <p:spPr bwMode="auto">
            <a:xfrm>
              <a:off x="8100" y="4716"/>
              <a:ext cx="1080" cy="1092"/>
            </a:xfrm>
            <a:prstGeom prst="rect">
              <a:avLst/>
            </a:prstGeom>
            <a:solidFill>
              <a:srgbClr val="0000FF">
                <a:alpha val="39999"/>
              </a:srgbClr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75" name="Rectangle 7"/>
            <p:cNvSpPr>
              <a:spLocks noChangeArrowheads="1"/>
            </p:cNvSpPr>
            <p:nvPr/>
          </p:nvSpPr>
          <p:spPr bwMode="auto">
            <a:xfrm>
              <a:off x="6120" y="4560"/>
              <a:ext cx="1260" cy="3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/>
                <a:t>date_ptr</a:t>
              </a:r>
            </a:p>
          </p:txBody>
        </p:sp>
        <p:sp>
          <p:nvSpPr>
            <p:cNvPr id="544776" name="Line 8"/>
            <p:cNvSpPr>
              <a:spLocks noChangeShapeType="1"/>
            </p:cNvSpPr>
            <p:nvPr/>
          </p:nvSpPr>
          <p:spPr bwMode="auto">
            <a:xfrm flipV="1">
              <a:off x="7380" y="4716"/>
              <a:ext cx="5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4777" name="Rectangle 9"/>
          <p:cNvSpPr>
            <a:spLocks noChangeArrowheads="1"/>
          </p:cNvSpPr>
          <p:nvPr/>
        </p:nvSpPr>
        <p:spPr bwMode="auto">
          <a:xfrm>
            <a:off x="5437188" y="1773238"/>
            <a:ext cx="3024187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Tahoma" pitchFamily="34" charset="0"/>
              </a:rPr>
              <a:t>运行结果：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ahoma" pitchFamily="34" charset="0"/>
              </a:rPr>
              <a:t>April 4</a:t>
            </a:r>
            <a:r>
              <a:rPr kumimoji="1" lang="en-US" altLang="zh-CN" sz="2400" dirty="0">
                <a:latin typeface="Tahoma" pitchFamily="34" charset="0"/>
              </a:rPr>
              <a:t>, </a:t>
            </a:r>
            <a:r>
              <a:rPr kumimoji="1" lang="en-US" altLang="zh-CN" sz="2400" dirty="0" smtClean="0">
                <a:latin typeface="Tahoma" pitchFamily="34" charset="0"/>
              </a:rPr>
              <a:t>2015</a:t>
            </a:r>
            <a:endParaRPr kumimoji="1" lang="en-US" altLang="zh-CN" sz="2400" dirty="0">
              <a:latin typeface="Tahoma" pitchFamily="34" charset="0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400" dirty="0" smtClean="0">
                <a:latin typeface="Tahoma" pitchFamily="34" charset="0"/>
              </a:rPr>
              <a:t>April 4</a:t>
            </a:r>
            <a:r>
              <a:rPr kumimoji="1" lang="en-US" altLang="zh-CN" sz="2400" dirty="0">
                <a:latin typeface="Tahoma" pitchFamily="34" charset="0"/>
              </a:rPr>
              <a:t>, </a:t>
            </a:r>
            <a:r>
              <a:rPr kumimoji="1" lang="en-US" altLang="zh-CN" sz="2400" dirty="0" smtClean="0">
                <a:latin typeface="Tahoma" pitchFamily="34" charset="0"/>
              </a:rPr>
              <a:t>2015</a:t>
            </a:r>
            <a:endParaRPr kumimoji="1" lang="en-US" altLang="zh-CN" sz="2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9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F35A03F-3D23-4956-9820-C805E9849A2E}" type="slidenum">
              <a:rPr lang="en-US" altLang="zh-CN"/>
              <a:pPr/>
              <a:t>123</a:t>
            </a:fld>
            <a:endParaRPr lang="en-US" altLang="zh-CN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对象指针</a:t>
            </a:r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611188" y="1412875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130000"/>
              </a:lnSpc>
              <a:buClr>
                <a:srgbClr val="FF0000"/>
              </a:buClr>
            </a:pPr>
            <a:r>
              <a:rPr lang="zh-CN" altLang="en-US" sz="3200" dirty="0"/>
              <a:t>对象是一种复合型的数据，往往占据比较多内存空间；如果程序中需要使用很多对象，可能容易造成内存紧张。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</a:pPr>
            <a:r>
              <a:rPr lang="zh-CN" altLang="en-US" sz="3200" dirty="0"/>
              <a:t>解决方法：在程序需要对象时</a:t>
            </a:r>
            <a:r>
              <a:rPr lang="zh-CN" altLang="en-US" sz="3200" dirty="0">
                <a:solidFill>
                  <a:srgbClr val="FF0000"/>
                </a:solidFill>
              </a:rPr>
              <a:t>创建</a:t>
            </a:r>
            <a:r>
              <a:rPr lang="zh-CN" altLang="en-US" sz="3200" dirty="0"/>
              <a:t>对象，在对象使用完毕后</a:t>
            </a:r>
            <a:r>
              <a:rPr lang="zh-CN" altLang="en-US" sz="3200" dirty="0">
                <a:solidFill>
                  <a:srgbClr val="FF0000"/>
                </a:solidFill>
              </a:rPr>
              <a:t>撤销</a:t>
            </a:r>
            <a:r>
              <a:rPr lang="zh-CN" altLang="en-US" sz="3200" dirty="0"/>
              <a:t>这个对象。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</a:pPr>
            <a:r>
              <a:rPr lang="zh-CN" altLang="en-US" sz="3200" dirty="0"/>
              <a:t>实现这一方法就要使用</a:t>
            </a:r>
            <a:r>
              <a:rPr lang="zh-CN" altLang="en-US" sz="3200" dirty="0">
                <a:solidFill>
                  <a:srgbClr val="FF0000"/>
                </a:solidFill>
              </a:rPr>
              <a:t>指向对象的指针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76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49193D06-CFFB-4625-BAD0-205E2EDF8DE8}" type="slidenum">
              <a:rPr lang="en-US" altLang="zh-CN"/>
              <a:pPr/>
              <a:t>124</a:t>
            </a:fld>
            <a:endParaRPr lang="en-US" altLang="zh-CN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对象的动态创建和撤销 </a:t>
            </a: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8064500" cy="52832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//</a:t>
            </a:r>
            <a:r>
              <a:rPr kumimoji="1" lang="zh-CN" altLang="en-US" sz="2000" dirty="0"/>
              <a:t>程序</a:t>
            </a:r>
            <a:r>
              <a:rPr kumimoji="1" lang="en-US" altLang="zh-CN" sz="2000" dirty="0"/>
              <a:t>31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000" dirty="0"/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DATE* </a:t>
            </a:r>
            <a:r>
              <a:rPr kumimoji="1" lang="en-US" altLang="zh-CN" sz="2000" dirty="0" err="1"/>
              <a:t>date_ptr</a:t>
            </a:r>
            <a:r>
              <a:rPr kumimoji="1" lang="en-US" altLang="zh-CN" sz="2000" dirty="0"/>
              <a:t>; 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 err="1"/>
              <a:t>date_ptr</a:t>
            </a:r>
            <a:r>
              <a:rPr kumimoji="1" lang="en-US" altLang="zh-CN" sz="2000" dirty="0"/>
              <a:t> = </a:t>
            </a:r>
            <a:r>
              <a:rPr kumimoji="1" lang="en-US" altLang="zh-CN" sz="2000" dirty="0">
                <a:solidFill>
                  <a:srgbClr val="FF0000"/>
                </a:solidFill>
              </a:rPr>
              <a:t>new </a:t>
            </a:r>
            <a:r>
              <a:rPr kumimoji="1" lang="en-US" altLang="zh-CN" sz="2000" dirty="0" smtClean="0"/>
              <a:t>DATE(2015, 4 ,1); </a:t>
            </a:r>
            <a:endParaRPr kumimoji="1" lang="en-US" altLang="zh-CN" sz="2000" dirty="0"/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if( </a:t>
            </a:r>
            <a:r>
              <a:rPr kumimoji="1" lang="en-US" altLang="zh-CN" sz="2000" dirty="0" err="1"/>
              <a:t>date_ptr</a:t>
            </a:r>
            <a:r>
              <a:rPr kumimoji="1" lang="en-US" altLang="zh-CN" sz="2000" dirty="0"/>
              <a:t> == NULL )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cout</a:t>
            </a:r>
            <a:r>
              <a:rPr kumimoji="1" lang="en-US" altLang="zh-CN" sz="2000" dirty="0"/>
              <a:t> &lt;&lt; “</a:t>
            </a:r>
            <a:r>
              <a:rPr kumimoji="1" lang="zh-CN" altLang="en-US" sz="2000" dirty="0"/>
              <a:t>内存分配失败”</a:t>
            </a:r>
            <a:r>
              <a:rPr kumimoji="1" lang="en-US" altLang="zh-CN" sz="2000" dirty="0"/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    return 1;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else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{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date_ptr</a:t>
            </a:r>
            <a:r>
              <a:rPr kumimoji="1" lang="en-US" altLang="zh-CN" sz="2000" dirty="0"/>
              <a:t> -&gt; Increment(); 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date_ptr</a:t>
            </a:r>
            <a:r>
              <a:rPr kumimoji="1" lang="en-US" altLang="zh-CN" sz="2000" dirty="0"/>
              <a:t> -&gt; Print();                      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/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000" dirty="0"/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delete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date_ptr</a:t>
            </a:r>
            <a:r>
              <a:rPr kumimoji="1" lang="en-US" altLang="zh-CN" sz="2000" dirty="0"/>
              <a:t>; </a:t>
            </a:r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4859338" y="5157788"/>
            <a:ext cx="3384550" cy="720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200" dirty="0">
                <a:latin typeface="Courier New" pitchFamily="49" charset="0"/>
              </a:rPr>
              <a:t>运行后输出结果：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200" dirty="0" smtClean="0">
                <a:latin typeface="Courier New" pitchFamily="49" charset="0"/>
              </a:rPr>
              <a:t>April 1</a:t>
            </a:r>
            <a:r>
              <a:rPr kumimoji="1" lang="en-US" altLang="zh-CN" sz="2200" dirty="0">
                <a:latin typeface="Courier New" pitchFamily="49" charset="0"/>
              </a:rPr>
              <a:t>, </a:t>
            </a:r>
            <a:r>
              <a:rPr kumimoji="1" lang="en-US" altLang="zh-CN" sz="2200" dirty="0" smtClean="0">
                <a:latin typeface="Courier New" pitchFamily="49" charset="0"/>
              </a:rPr>
              <a:t>2015</a:t>
            </a:r>
            <a:endParaRPr kumimoji="1" lang="en-US" altLang="zh-CN" sz="2200" dirty="0">
              <a:latin typeface="Tahoma" pitchFamily="34" charset="0"/>
            </a:endParaRPr>
          </a:p>
        </p:txBody>
      </p:sp>
      <p:sp>
        <p:nvSpPr>
          <p:cNvPr id="549893" name="AutoShape 5"/>
          <p:cNvSpPr>
            <a:spLocks noChangeArrowheads="1"/>
          </p:cNvSpPr>
          <p:nvPr/>
        </p:nvSpPr>
        <p:spPr bwMode="auto">
          <a:xfrm>
            <a:off x="4283075" y="3429000"/>
            <a:ext cx="4321175" cy="7191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zh-CN" sz="2000">
                <a:solidFill>
                  <a:srgbClr val="FF0000"/>
                </a:solidFill>
                <a:latin typeface="Tahoma" pitchFamily="34" charset="0"/>
              </a:rPr>
              <a:t>对象指针</a:t>
            </a:r>
            <a:r>
              <a:rPr kumimoji="1" lang="zh-CN" altLang="en-US" sz="200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kumimoji="1" lang="en-US" altLang="zh-CN" sz="2000">
                <a:solidFill>
                  <a:srgbClr val="FF0000"/>
                </a:solidFill>
                <a:latin typeface="Tahoma" pitchFamily="34" charset="0"/>
              </a:rPr>
              <a:t>= new </a:t>
            </a:r>
            <a:r>
              <a:rPr kumimoji="1" lang="zh-CN" altLang="en-US" sz="2000">
                <a:solidFill>
                  <a:srgbClr val="FF0000"/>
                </a:solidFill>
                <a:latin typeface="Tahoma" pitchFamily="34" charset="0"/>
              </a:rPr>
              <a:t>类名</a:t>
            </a:r>
            <a:r>
              <a:rPr kumimoji="1" lang="en-US" altLang="zh-CN" sz="2000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kumimoji="1" lang="zh-CN" altLang="en-US" sz="2000">
                <a:solidFill>
                  <a:srgbClr val="FF0000"/>
                </a:solidFill>
                <a:latin typeface="Tahoma" pitchFamily="34" charset="0"/>
              </a:rPr>
              <a:t>初始化列表</a:t>
            </a:r>
            <a:r>
              <a:rPr kumimoji="1" lang="en-US" altLang="zh-CN" sz="2000">
                <a:solidFill>
                  <a:srgbClr val="FF0000"/>
                </a:solidFill>
                <a:latin typeface="Tahoma" pitchFamily="34" charset="0"/>
              </a:rPr>
              <a:t>);</a:t>
            </a:r>
          </a:p>
        </p:txBody>
      </p:sp>
      <p:sp>
        <p:nvSpPr>
          <p:cNvPr id="549896" name="Rectangle 8"/>
          <p:cNvSpPr>
            <a:spLocks noChangeArrowheads="1"/>
          </p:cNvSpPr>
          <p:nvPr/>
        </p:nvSpPr>
        <p:spPr bwMode="auto">
          <a:xfrm>
            <a:off x="7435850" y="1628775"/>
            <a:ext cx="1168400" cy="6477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9897" name="Rectangle 9"/>
          <p:cNvSpPr>
            <a:spLocks noChangeArrowheads="1"/>
          </p:cNvSpPr>
          <p:nvPr/>
        </p:nvSpPr>
        <p:spPr bwMode="auto">
          <a:xfrm>
            <a:off x="5724525" y="1557338"/>
            <a:ext cx="1008063" cy="358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 dirty="0" err="1"/>
              <a:t>date_ptr</a:t>
            </a:r>
            <a:endParaRPr kumimoji="1" lang="en-US" altLang="zh-CN" sz="2000" dirty="0"/>
          </a:p>
        </p:txBody>
      </p:sp>
      <p:sp>
        <p:nvSpPr>
          <p:cNvPr id="549898" name="Line 10"/>
          <p:cNvSpPr>
            <a:spLocks noChangeShapeType="1"/>
          </p:cNvSpPr>
          <p:nvPr/>
        </p:nvSpPr>
        <p:spPr bwMode="auto">
          <a:xfrm flipV="1">
            <a:off x="6796088" y="1700213"/>
            <a:ext cx="584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ABDA70E-084F-40BC-99B9-89209A55FE48}" type="slidenum">
              <a:rPr lang="en-US" altLang="zh-CN"/>
              <a:pPr/>
              <a:t>125</a:t>
            </a:fld>
            <a:endParaRPr lang="en-US" altLang="zh-CN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对象的动态创建和撤销 </a:t>
            </a: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611188" y="1341438"/>
            <a:ext cx="8064500" cy="49784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DATE* date_ptr; 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int k = 100;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date_ptr = </a:t>
            </a:r>
            <a:r>
              <a:rPr kumimoji="1" lang="en-US" altLang="zh-CN" sz="2000">
                <a:solidFill>
                  <a:srgbClr val="FF0000"/>
                </a:solidFill>
              </a:rPr>
              <a:t>new </a:t>
            </a:r>
            <a:r>
              <a:rPr kumimoji="1" lang="en-US" altLang="zh-CN" sz="2000"/>
              <a:t>DATE[k];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if( date_ptr == NULL )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    cout &lt;&lt; “</a:t>
            </a:r>
            <a:r>
              <a:rPr kumimoji="1" lang="zh-CN" altLang="en-US" sz="2000"/>
              <a:t>内存分配失败”</a:t>
            </a:r>
            <a:r>
              <a:rPr kumimoji="1" lang="en-US" altLang="zh-CN" sz="2000"/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    return 1;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else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{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    date_ptr -&gt; Increment(); 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    date_ptr -&gt; Print();                      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/>
              <a:t>}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000"/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>
                <a:solidFill>
                  <a:srgbClr val="FF0000"/>
                </a:solidFill>
              </a:rPr>
              <a:t>delete</a:t>
            </a:r>
            <a:r>
              <a:rPr kumimoji="1" lang="en-US" altLang="zh-CN" sz="2000"/>
              <a:t> </a:t>
            </a:r>
            <a:r>
              <a:rPr kumimoji="1" lang="en-US" altLang="zh-CN" sz="2000">
                <a:solidFill>
                  <a:srgbClr val="FF0000"/>
                </a:solidFill>
              </a:rPr>
              <a:t>[ ]</a:t>
            </a:r>
            <a:r>
              <a:rPr kumimoji="1" lang="en-US" altLang="zh-CN" sz="2000"/>
              <a:t>date_ptr;  </a:t>
            </a:r>
            <a:r>
              <a:rPr kumimoji="1" lang="en-US" altLang="zh-CN" sz="2000">
                <a:solidFill>
                  <a:srgbClr val="990000"/>
                </a:solidFill>
              </a:rPr>
              <a:t>//[ ]</a:t>
            </a:r>
            <a:r>
              <a:rPr kumimoji="1" lang="zh-CN" altLang="en-US" sz="2000">
                <a:solidFill>
                  <a:srgbClr val="990000"/>
                </a:solidFill>
              </a:rPr>
              <a:t>将令所有元素都调用各自的析构函数</a:t>
            </a:r>
          </a:p>
        </p:txBody>
      </p:sp>
      <p:sp>
        <p:nvSpPr>
          <p:cNvPr id="565254" name="Rectangle 6"/>
          <p:cNvSpPr>
            <a:spLocks noChangeArrowheads="1"/>
          </p:cNvSpPr>
          <p:nvPr/>
        </p:nvSpPr>
        <p:spPr bwMode="auto">
          <a:xfrm>
            <a:off x="6588125" y="1700213"/>
            <a:ext cx="881063" cy="6477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[0]</a:t>
            </a:r>
          </a:p>
        </p:txBody>
      </p:sp>
      <p:sp>
        <p:nvSpPr>
          <p:cNvPr id="565255" name="Rectangle 7"/>
          <p:cNvSpPr>
            <a:spLocks noChangeArrowheads="1"/>
          </p:cNvSpPr>
          <p:nvPr/>
        </p:nvSpPr>
        <p:spPr bwMode="auto">
          <a:xfrm>
            <a:off x="4859338" y="1557338"/>
            <a:ext cx="1008062" cy="358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date_ptr</a:t>
            </a:r>
          </a:p>
        </p:txBody>
      </p:sp>
      <p:sp>
        <p:nvSpPr>
          <p:cNvPr id="565256" name="Line 8"/>
          <p:cNvSpPr>
            <a:spLocks noChangeShapeType="1"/>
          </p:cNvSpPr>
          <p:nvPr/>
        </p:nvSpPr>
        <p:spPr bwMode="auto">
          <a:xfrm flipV="1">
            <a:off x="5867400" y="1700213"/>
            <a:ext cx="584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5257" name="Rectangle 9"/>
          <p:cNvSpPr>
            <a:spLocks noChangeArrowheads="1"/>
          </p:cNvSpPr>
          <p:nvPr/>
        </p:nvSpPr>
        <p:spPr bwMode="auto">
          <a:xfrm>
            <a:off x="6588125" y="2349500"/>
            <a:ext cx="881063" cy="6477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:</a:t>
            </a:r>
          </a:p>
        </p:txBody>
      </p:sp>
      <p:sp>
        <p:nvSpPr>
          <p:cNvPr id="565258" name="Rectangle 10"/>
          <p:cNvSpPr>
            <a:spLocks noChangeArrowheads="1"/>
          </p:cNvSpPr>
          <p:nvPr/>
        </p:nvSpPr>
        <p:spPr bwMode="auto">
          <a:xfrm>
            <a:off x="6588125" y="2997200"/>
            <a:ext cx="881063" cy="6477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:</a:t>
            </a:r>
          </a:p>
        </p:txBody>
      </p:sp>
      <p:sp>
        <p:nvSpPr>
          <p:cNvPr id="565259" name="Rectangle 11"/>
          <p:cNvSpPr>
            <a:spLocks noChangeArrowheads="1"/>
          </p:cNvSpPr>
          <p:nvPr/>
        </p:nvSpPr>
        <p:spPr bwMode="auto">
          <a:xfrm>
            <a:off x="6588125" y="3644900"/>
            <a:ext cx="881063" cy="6477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[99]</a:t>
            </a:r>
          </a:p>
        </p:txBody>
      </p:sp>
    </p:spTree>
    <p:extLst>
      <p:ext uri="{BB962C8B-B14F-4D97-AF65-F5344CB8AC3E}">
        <p14:creationId xmlns:p14="http://schemas.microsoft.com/office/powerpoint/2010/main" val="32926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5EF128F6-41D4-4AFA-B814-CD442A361E3B}" type="slidenum">
              <a:rPr lang="en-US" altLang="zh-CN"/>
              <a:pPr/>
              <a:t>126</a:t>
            </a:fld>
            <a:endParaRPr lang="en-US" altLang="zh-CN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delete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pPr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/>
              <a:t>用</a:t>
            </a:r>
            <a:r>
              <a:rPr lang="en-US" altLang="zh-CN" sz="2400" dirty="0"/>
              <a:t>new</a:t>
            </a:r>
            <a:r>
              <a:rPr lang="zh-CN" altLang="en-US" sz="2400" dirty="0"/>
              <a:t>分配的内存在不再使用时，要用</a:t>
            </a:r>
            <a:r>
              <a:rPr lang="en-US" altLang="zh-CN" sz="2400" dirty="0"/>
              <a:t>delete</a:t>
            </a:r>
            <a:r>
              <a:rPr lang="zh-CN" altLang="en-US" sz="2400" dirty="0"/>
              <a:t>释放。</a:t>
            </a: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en-US" altLang="zh-CN" sz="2400" dirty="0"/>
              <a:t>delete</a:t>
            </a:r>
            <a:r>
              <a:rPr lang="zh-CN" altLang="en-US" sz="2400" dirty="0"/>
              <a:t>释放的是指针所指对象占据的内存。</a:t>
            </a: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</a:rPr>
              <a:t>用</a:t>
            </a:r>
            <a:r>
              <a:rPr lang="en-US" altLang="zh-CN" sz="2400" dirty="0">
                <a:solidFill>
                  <a:srgbClr val="FF0000"/>
                </a:solidFill>
              </a:rPr>
              <a:t>delete</a:t>
            </a:r>
            <a:r>
              <a:rPr lang="zh-CN" altLang="en-US" sz="2400" dirty="0">
                <a:solidFill>
                  <a:srgbClr val="FF0000"/>
                </a:solidFill>
              </a:rPr>
              <a:t>释放空间后，指针的值仍是原来指向的地址，但指针已无效（重复释放将出错）。</a:t>
            </a: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en-US" altLang="zh-CN" sz="2400" dirty="0"/>
              <a:t>delete</a:t>
            </a:r>
            <a:r>
              <a:rPr lang="zh-CN" altLang="en-US" sz="2400" dirty="0"/>
              <a:t>对象指针，会调用该对象的析构函数。</a:t>
            </a:r>
          </a:p>
          <a:p>
            <a:pPr>
              <a:lnSpc>
                <a:spcPct val="150000"/>
              </a:lnSpc>
              <a:buSzPct val="70000"/>
              <a:buFont typeface="Wingdings" pitchFamily="2" charset="2"/>
              <a:buChar char="l"/>
            </a:pPr>
            <a:r>
              <a:rPr lang="zh-CN" altLang="en-US" sz="2400" dirty="0"/>
              <a:t>若使用</a:t>
            </a:r>
            <a:r>
              <a:rPr lang="en-US" altLang="zh-CN" sz="2400" dirty="0"/>
              <a:t>new</a:t>
            </a:r>
            <a:r>
              <a:rPr lang="zh-CN" altLang="en-US" sz="2400" dirty="0"/>
              <a:t>运算分配的是数组（尤其是类类型对象的数组），则用</a:t>
            </a:r>
            <a:r>
              <a:rPr lang="en-US" altLang="zh-CN" sz="2400" dirty="0"/>
              <a:t>delete</a:t>
            </a:r>
            <a:r>
              <a:rPr lang="zh-CN" altLang="en-US" sz="2400" dirty="0"/>
              <a:t>释放时必须注意加上方括号。</a:t>
            </a:r>
          </a:p>
        </p:txBody>
      </p:sp>
    </p:spTree>
    <p:extLst>
      <p:ext uri="{BB962C8B-B14F-4D97-AF65-F5344CB8AC3E}">
        <p14:creationId xmlns:p14="http://schemas.microsoft.com/office/powerpoint/2010/main" val="17484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654CA1-3B8F-4B3F-8EE0-5A17CAD1A31C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127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37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TW" smtClean="0"/>
              <a:t>Pointers to Objects</a:t>
            </a:r>
            <a:endParaRPr lang="en-US" altLang="zh-CN" smtClean="0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255125" y="2142240"/>
            <a:ext cx="4181214" cy="24006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  <a:endParaRPr kumimoji="1" lang="en-US" altLang="zh-CN" sz="25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	void m() { /* … */ }</a:t>
            </a:r>
          </a:p>
          <a:p>
            <a:r>
              <a:rPr kumimoji="1" lang="en-US" altLang="ko-KR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ko-KR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void f(C*);</a:t>
            </a:r>
          </a:p>
        </p:txBody>
      </p:sp>
      <p:sp>
        <p:nvSpPr>
          <p:cNvPr id="73733" name="Rectangle 8"/>
          <p:cNvSpPr>
            <a:spLocks noChangeArrowheads="1"/>
          </p:cNvSpPr>
          <p:nvPr/>
        </p:nvSpPr>
        <p:spPr bwMode="auto">
          <a:xfrm>
            <a:off x="4572000" y="1500378"/>
            <a:ext cx="4407992" cy="47089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int main() </a:t>
            </a:r>
            <a:endParaRPr kumimoji="1" lang="en-US" altLang="zh-CN" sz="25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	C c1;</a:t>
            </a: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	c1.m();</a:t>
            </a: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2500">
                <a:solidFill>
                  <a:srgbClr val="FF0000"/>
                </a:solidFill>
                <a:latin typeface="Comic Sans MS" panose="030F0702030302020204" pitchFamily="66" charset="0"/>
              </a:rPr>
              <a:t>f( &amp;c1 );</a:t>
            </a: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	C c2;</a:t>
            </a: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void f(</a:t>
            </a:r>
            <a:r>
              <a:rPr kumimoji="1" lang="en-US" altLang="ko-KR" sz="2500">
                <a:solidFill>
                  <a:srgbClr val="FF0000"/>
                </a:solidFill>
                <a:latin typeface="Comic Sans MS" panose="030F0702030302020204" pitchFamily="66" charset="0"/>
              </a:rPr>
              <a:t>C* p</a:t>
            </a:r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) </a:t>
            </a:r>
            <a:endParaRPr kumimoji="1" lang="en-US" altLang="zh-CN" sz="25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2500">
                <a:solidFill>
                  <a:srgbClr val="FF0000"/>
                </a:solidFill>
                <a:latin typeface="Comic Sans MS" panose="030F0702030302020204" pitchFamily="66" charset="0"/>
              </a:rPr>
              <a:t>p-&gt;m();</a:t>
            </a:r>
          </a:p>
          <a:p>
            <a:r>
              <a:rPr kumimoji="1" lang="en-US" altLang="ko-KR" sz="250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0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0BB1405-FC0A-4B33-B106-1F8280748608}" type="slidenum">
              <a:rPr lang="en-US" altLang="zh-CN"/>
              <a:pPr/>
              <a:t>128</a:t>
            </a:fld>
            <a:endParaRPr lang="en-US" altLang="zh-CN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指针的使用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91513" cy="525621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class RECTANGLE{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public:     </a:t>
            </a:r>
            <a:r>
              <a:rPr lang="en-US" altLang="zh-CN" sz="2000" dirty="0">
                <a:solidFill>
                  <a:srgbClr val="990000"/>
                </a:solidFill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</a:rPr>
              <a:t>在成员函数中直接使用数据成员时，已隐含地使用了</a:t>
            </a:r>
            <a:r>
              <a:rPr lang="en-US" altLang="zh-CN" sz="2000" dirty="0">
                <a:solidFill>
                  <a:srgbClr val="990000"/>
                </a:solidFill>
              </a:rPr>
              <a:t>this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	   RECTANGLE(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initLength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initWidth</a:t>
            </a:r>
            <a:r>
              <a:rPr lang="en-US" altLang="zh-CN" sz="2000" dirty="0"/>
              <a:t> 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	   {	   length    =  </a:t>
            </a:r>
            <a:r>
              <a:rPr lang="en-US" altLang="zh-CN" sz="2000" dirty="0" err="1"/>
              <a:t>initLength</a:t>
            </a:r>
            <a:r>
              <a:rPr lang="en-US" altLang="zh-CN" sz="2000" dirty="0"/>
              <a:t>;   </a:t>
            </a:r>
            <a:r>
              <a:rPr lang="en-US" altLang="zh-CN" sz="2000" dirty="0">
                <a:solidFill>
                  <a:srgbClr val="990000"/>
                </a:solidFill>
              </a:rPr>
              <a:t>//   this-&gt;length = </a:t>
            </a:r>
            <a:r>
              <a:rPr lang="en-US" altLang="zh-CN" sz="2000" dirty="0" err="1">
                <a:solidFill>
                  <a:srgbClr val="990000"/>
                </a:solidFill>
              </a:rPr>
              <a:t>initLength</a:t>
            </a:r>
            <a:r>
              <a:rPr lang="en-US" altLang="zh-CN" sz="2000" dirty="0">
                <a:solidFill>
                  <a:srgbClr val="990000"/>
                </a:solidFill>
              </a:rPr>
              <a:t>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		   width     =  </a:t>
            </a:r>
            <a:r>
              <a:rPr lang="en-US" altLang="zh-CN" sz="2000" dirty="0" err="1"/>
              <a:t>initWidth</a:t>
            </a:r>
            <a:r>
              <a:rPr lang="en-US" altLang="zh-CN" sz="2000" dirty="0"/>
              <a:t>;     </a:t>
            </a:r>
            <a:r>
              <a:rPr lang="en-US" altLang="zh-CN" sz="2000" dirty="0">
                <a:solidFill>
                  <a:srgbClr val="990000"/>
                </a:solidFill>
              </a:rPr>
              <a:t>//    this-&gt;width = </a:t>
            </a:r>
            <a:r>
              <a:rPr lang="en-US" altLang="zh-CN" sz="2000" dirty="0" err="1">
                <a:solidFill>
                  <a:srgbClr val="990000"/>
                </a:solidFill>
              </a:rPr>
              <a:t>initWidth</a:t>
            </a:r>
            <a:r>
              <a:rPr lang="en-US" altLang="zh-CN" sz="2000" dirty="0">
                <a:solidFill>
                  <a:srgbClr val="990000"/>
                </a:solidFill>
              </a:rPr>
              <a:t>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	  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getLength</a:t>
            </a:r>
            <a:r>
              <a:rPr lang="en-US" altLang="zh-CN" sz="2000" dirty="0"/>
              <a:t> { return   length 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getWidth</a:t>
            </a:r>
            <a:r>
              <a:rPr lang="en-US" altLang="zh-CN" sz="2000" dirty="0"/>
              <a:t> {   return   width    };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private: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length, width;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};             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1547813" y="2708275"/>
            <a:ext cx="1008062" cy="2889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1547813" y="3140075"/>
            <a:ext cx="1008062" cy="2889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3487738" y="4003675"/>
            <a:ext cx="1008062" cy="2889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3505200" y="4435475"/>
            <a:ext cx="1008062" cy="2889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5AF1AACD-72D8-4ED3-A56F-F1716E61B816}" type="slidenum">
              <a:rPr lang="en-US" altLang="zh-CN"/>
              <a:pPr/>
              <a:t>129</a:t>
            </a:fld>
            <a:endParaRPr lang="en-US" altLang="zh-CN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指针的使用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91513" cy="22320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//client code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RECTANGLE rect1(10,20);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/>
              <a:t>RECTANGLE rect2(30,40);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rect1.getLength();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rect2.getLength();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  <a:buFontTx/>
              <a:buNone/>
            </a:pPr>
            <a:endParaRPr lang="en-US" altLang="zh-CN" sz="2000" dirty="0"/>
          </a:p>
        </p:txBody>
      </p:sp>
      <p:sp>
        <p:nvSpPr>
          <p:cNvPr id="533510" name="Rectangle 6"/>
          <p:cNvSpPr>
            <a:spLocks noChangeArrowheads="1"/>
          </p:cNvSpPr>
          <p:nvPr/>
        </p:nvSpPr>
        <p:spPr bwMode="auto">
          <a:xfrm>
            <a:off x="111125" y="4437063"/>
            <a:ext cx="1538288" cy="312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0"/>
              </a:spcBef>
              <a:buFontTx/>
              <a:buNone/>
            </a:pPr>
            <a:r>
              <a:rPr kumimoji="1" lang="en-US" altLang="zh-CN" sz="1600"/>
              <a:t>length</a:t>
            </a:r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1838325" y="4411663"/>
            <a:ext cx="768350" cy="3127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1838325" y="4724400"/>
            <a:ext cx="768350" cy="3127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6" name="Rectangle 12"/>
          <p:cNvSpPr>
            <a:spLocks noChangeArrowheads="1"/>
          </p:cNvSpPr>
          <p:nvPr/>
        </p:nvSpPr>
        <p:spPr bwMode="auto">
          <a:xfrm>
            <a:off x="1838325" y="5032375"/>
            <a:ext cx="768350" cy="3127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17" name="Rectangle 13"/>
          <p:cNvSpPr>
            <a:spLocks noChangeArrowheads="1"/>
          </p:cNvSpPr>
          <p:nvPr/>
        </p:nvSpPr>
        <p:spPr bwMode="auto">
          <a:xfrm>
            <a:off x="1838325" y="5345113"/>
            <a:ext cx="768350" cy="3127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20" name="Rectangle 16"/>
          <p:cNvSpPr>
            <a:spLocks noChangeArrowheads="1"/>
          </p:cNvSpPr>
          <p:nvPr/>
        </p:nvSpPr>
        <p:spPr bwMode="auto">
          <a:xfrm>
            <a:off x="111125" y="4700588"/>
            <a:ext cx="1538288" cy="312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0"/>
              </a:spcBef>
              <a:buFontTx/>
              <a:buNone/>
            </a:pPr>
            <a:r>
              <a:rPr kumimoji="1" lang="en-US" altLang="zh-CN" sz="1600"/>
              <a:t>width</a:t>
            </a:r>
          </a:p>
        </p:txBody>
      </p:sp>
      <p:sp>
        <p:nvSpPr>
          <p:cNvPr id="533524" name="Rectangle 20"/>
          <p:cNvSpPr>
            <a:spLocks noChangeArrowheads="1"/>
          </p:cNvSpPr>
          <p:nvPr/>
        </p:nvSpPr>
        <p:spPr bwMode="auto">
          <a:xfrm>
            <a:off x="111125" y="5032375"/>
            <a:ext cx="1538288" cy="3127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0"/>
              </a:spcBef>
              <a:buFontTx/>
              <a:buNone/>
            </a:pPr>
            <a:r>
              <a:rPr kumimoji="1" lang="en-US" altLang="zh-CN" sz="1600"/>
              <a:t>getLength()</a:t>
            </a:r>
          </a:p>
        </p:txBody>
      </p:sp>
      <p:sp>
        <p:nvSpPr>
          <p:cNvPr id="533525" name="Rectangle 21"/>
          <p:cNvSpPr>
            <a:spLocks noChangeArrowheads="1"/>
          </p:cNvSpPr>
          <p:nvPr/>
        </p:nvSpPr>
        <p:spPr bwMode="auto">
          <a:xfrm>
            <a:off x="111125" y="5345113"/>
            <a:ext cx="1538288" cy="312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0"/>
              </a:spcBef>
              <a:buFontTx/>
              <a:buNone/>
            </a:pPr>
            <a:r>
              <a:rPr kumimoji="1" lang="en-US" altLang="zh-CN" sz="1600"/>
              <a:t>getWidth</a:t>
            </a:r>
          </a:p>
        </p:txBody>
      </p:sp>
      <p:sp>
        <p:nvSpPr>
          <p:cNvPr id="533533" name="Rectangle 29"/>
          <p:cNvSpPr>
            <a:spLocks noChangeArrowheads="1"/>
          </p:cNvSpPr>
          <p:nvPr/>
        </p:nvSpPr>
        <p:spPr bwMode="auto">
          <a:xfrm>
            <a:off x="3276600" y="4964113"/>
            <a:ext cx="2114550" cy="3127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kumimoji="1" lang="en-US" altLang="zh-CN" sz="1600" dirty="0" err="1"/>
              <a:t>getLength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代码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1600" dirty="0"/>
          </a:p>
        </p:txBody>
      </p:sp>
      <p:sp>
        <p:nvSpPr>
          <p:cNvPr id="533534" name="Rectangle 30"/>
          <p:cNvSpPr>
            <a:spLocks noChangeArrowheads="1"/>
          </p:cNvSpPr>
          <p:nvPr/>
        </p:nvSpPr>
        <p:spPr bwMode="auto">
          <a:xfrm>
            <a:off x="3276600" y="5276850"/>
            <a:ext cx="2114550" cy="3127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kumimoji="1" lang="en-US" altLang="zh-CN" sz="1600" dirty="0" err="1"/>
              <a:t>getWidth</a:t>
            </a:r>
            <a:r>
              <a:rPr kumimoji="1" lang="en-US" altLang="zh-CN" sz="1600" dirty="0"/>
              <a:t>()</a:t>
            </a:r>
            <a:r>
              <a:rPr kumimoji="1" lang="zh-CN" altLang="en-US" sz="1600" dirty="0"/>
              <a:t>代码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1600" dirty="0"/>
          </a:p>
        </p:txBody>
      </p:sp>
      <p:sp>
        <p:nvSpPr>
          <p:cNvPr id="533562" name="Line 58"/>
          <p:cNvSpPr>
            <a:spLocks noChangeShapeType="1"/>
          </p:cNvSpPr>
          <p:nvPr/>
        </p:nvSpPr>
        <p:spPr bwMode="auto">
          <a:xfrm flipV="1">
            <a:off x="2222500" y="5157788"/>
            <a:ext cx="909638" cy="301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63" name="Line 59"/>
          <p:cNvSpPr>
            <a:spLocks noChangeShapeType="1"/>
          </p:cNvSpPr>
          <p:nvPr/>
        </p:nvSpPr>
        <p:spPr bwMode="auto">
          <a:xfrm flipV="1">
            <a:off x="2222500" y="5445125"/>
            <a:ext cx="9096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75" name="Rectangle 71"/>
          <p:cNvSpPr>
            <a:spLocks noChangeArrowheads="1"/>
          </p:cNvSpPr>
          <p:nvPr/>
        </p:nvSpPr>
        <p:spPr bwMode="auto">
          <a:xfrm>
            <a:off x="1331913" y="3908425"/>
            <a:ext cx="1538287" cy="3127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/>
              <a:t>对象 </a:t>
            </a:r>
            <a:r>
              <a:rPr kumimoji="1" lang="en-US" altLang="zh-CN" sz="1600"/>
              <a:t>rect1</a:t>
            </a:r>
          </a:p>
        </p:txBody>
      </p:sp>
      <p:sp>
        <p:nvSpPr>
          <p:cNvPr id="533577" name="Rectangle 73"/>
          <p:cNvSpPr>
            <a:spLocks noChangeArrowheads="1"/>
          </p:cNvSpPr>
          <p:nvPr/>
        </p:nvSpPr>
        <p:spPr bwMode="auto">
          <a:xfrm>
            <a:off x="3276600" y="4557713"/>
            <a:ext cx="2089150" cy="239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/>
              <a:t>类</a:t>
            </a:r>
            <a:r>
              <a:rPr kumimoji="1" lang="en-US" altLang="zh-CN" sz="1600"/>
              <a:t>RECTANGLE</a:t>
            </a:r>
            <a:r>
              <a:rPr kumimoji="1" lang="zh-CN" altLang="en-US" sz="1600"/>
              <a:t>共用区 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1600"/>
          </a:p>
        </p:txBody>
      </p:sp>
      <p:sp>
        <p:nvSpPr>
          <p:cNvPr id="533578" name="Rectangle 74"/>
          <p:cNvSpPr>
            <a:spLocks noChangeArrowheads="1"/>
          </p:cNvSpPr>
          <p:nvPr/>
        </p:nvSpPr>
        <p:spPr bwMode="auto">
          <a:xfrm>
            <a:off x="6230938" y="4414838"/>
            <a:ext cx="768350" cy="3127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79" name="Rectangle 75"/>
          <p:cNvSpPr>
            <a:spLocks noChangeArrowheads="1"/>
          </p:cNvSpPr>
          <p:nvPr/>
        </p:nvSpPr>
        <p:spPr bwMode="auto">
          <a:xfrm>
            <a:off x="6230938" y="4727575"/>
            <a:ext cx="768350" cy="3127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80" name="Rectangle 76"/>
          <p:cNvSpPr>
            <a:spLocks noChangeArrowheads="1"/>
          </p:cNvSpPr>
          <p:nvPr/>
        </p:nvSpPr>
        <p:spPr bwMode="auto">
          <a:xfrm>
            <a:off x="6230938" y="5035550"/>
            <a:ext cx="768350" cy="3127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81" name="Rectangle 77"/>
          <p:cNvSpPr>
            <a:spLocks noChangeArrowheads="1"/>
          </p:cNvSpPr>
          <p:nvPr/>
        </p:nvSpPr>
        <p:spPr bwMode="auto">
          <a:xfrm>
            <a:off x="6230938" y="5348288"/>
            <a:ext cx="768350" cy="3127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84" name="Rectangle 80"/>
          <p:cNvSpPr>
            <a:spLocks noChangeArrowheads="1"/>
          </p:cNvSpPr>
          <p:nvPr/>
        </p:nvSpPr>
        <p:spPr bwMode="auto">
          <a:xfrm>
            <a:off x="5724525" y="3911600"/>
            <a:ext cx="1538288" cy="3127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1600"/>
              <a:t>对象 </a:t>
            </a:r>
            <a:r>
              <a:rPr kumimoji="1" lang="en-US" altLang="zh-CN" sz="1600"/>
              <a:t>rect2</a:t>
            </a:r>
          </a:p>
        </p:txBody>
      </p:sp>
      <p:sp>
        <p:nvSpPr>
          <p:cNvPr id="533585" name="Line 81"/>
          <p:cNvSpPr>
            <a:spLocks noChangeShapeType="1"/>
          </p:cNvSpPr>
          <p:nvPr/>
        </p:nvSpPr>
        <p:spPr bwMode="auto">
          <a:xfrm flipH="1">
            <a:off x="543560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86" name="Line 82"/>
          <p:cNvSpPr>
            <a:spLocks noChangeShapeType="1"/>
          </p:cNvSpPr>
          <p:nvPr/>
        </p:nvSpPr>
        <p:spPr bwMode="auto">
          <a:xfrm flipH="1">
            <a:off x="5435600" y="54451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33587" name="Rectangle 83"/>
          <p:cNvSpPr>
            <a:spLocks noChangeArrowheads="1"/>
          </p:cNvSpPr>
          <p:nvPr/>
        </p:nvSpPr>
        <p:spPr bwMode="auto">
          <a:xfrm>
            <a:off x="7137400" y="4437063"/>
            <a:ext cx="1538288" cy="312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1600"/>
              <a:t>length</a:t>
            </a:r>
          </a:p>
        </p:txBody>
      </p:sp>
      <p:sp>
        <p:nvSpPr>
          <p:cNvPr id="533588" name="Rectangle 84"/>
          <p:cNvSpPr>
            <a:spLocks noChangeArrowheads="1"/>
          </p:cNvSpPr>
          <p:nvPr/>
        </p:nvSpPr>
        <p:spPr bwMode="auto">
          <a:xfrm>
            <a:off x="7137400" y="4700588"/>
            <a:ext cx="1538288" cy="312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1600"/>
              <a:t>width</a:t>
            </a:r>
          </a:p>
        </p:txBody>
      </p:sp>
      <p:sp>
        <p:nvSpPr>
          <p:cNvPr id="533589" name="Rectangle 85"/>
          <p:cNvSpPr>
            <a:spLocks noChangeArrowheads="1"/>
          </p:cNvSpPr>
          <p:nvPr/>
        </p:nvSpPr>
        <p:spPr bwMode="auto">
          <a:xfrm>
            <a:off x="7137400" y="5032375"/>
            <a:ext cx="1538288" cy="3127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1600" dirty="0" err="1"/>
              <a:t>getLength</a:t>
            </a:r>
            <a:r>
              <a:rPr kumimoji="1" lang="en-US" altLang="zh-CN" sz="1600" dirty="0"/>
              <a:t>()</a:t>
            </a:r>
          </a:p>
        </p:txBody>
      </p:sp>
      <p:sp>
        <p:nvSpPr>
          <p:cNvPr id="533590" name="Rectangle 86"/>
          <p:cNvSpPr>
            <a:spLocks noChangeArrowheads="1"/>
          </p:cNvSpPr>
          <p:nvPr/>
        </p:nvSpPr>
        <p:spPr bwMode="auto">
          <a:xfrm>
            <a:off x="7137400" y="5345113"/>
            <a:ext cx="1538288" cy="3127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1600" dirty="0" err="1"/>
              <a:t>getWidth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971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87678F79-3006-475B-8040-EA8B30A7D631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58763"/>
            <a:ext cx="7942262" cy="606425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Implementation File for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TimeType</a:t>
            </a:r>
            <a:endParaRPr lang="en-US" altLang="zh-CN" dirty="0">
              <a:latin typeface="Arial Rounded MT Bold" pitchFamily="34" charset="0"/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38113" y="1131888"/>
            <a:ext cx="8882062" cy="54419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200" dirty="0" smtClean="0"/>
              <a:t>void </a:t>
            </a:r>
            <a:r>
              <a:rPr lang="en-US" altLang="zh-CN" sz="2200" dirty="0" err="1" smtClean="0"/>
              <a:t>TimeType</a:t>
            </a:r>
            <a:r>
              <a:rPr lang="en-US" altLang="zh-CN" sz="2200" dirty="0" smtClean="0"/>
              <a:t>::Write() const</a:t>
            </a:r>
          </a:p>
          <a:p>
            <a:r>
              <a:rPr lang="en-US" altLang="zh-CN" sz="2200" dirty="0" smtClean="0"/>
              <a:t>// Precondition:</a:t>
            </a:r>
          </a:p>
          <a:p>
            <a:r>
              <a:rPr lang="en-US" altLang="zh-CN" sz="2200" dirty="0" smtClean="0"/>
              <a:t>//     The Set function has been invoked at least once</a:t>
            </a:r>
          </a:p>
          <a:p>
            <a:r>
              <a:rPr lang="en-US" altLang="zh-CN" sz="2200" dirty="0" smtClean="0"/>
              <a:t>// </a:t>
            </a:r>
            <a:r>
              <a:rPr lang="en-US" altLang="zh-CN" sz="2200" dirty="0" err="1" smtClean="0"/>
              <a:t>Postcondition</a:t>
            </a:r>
            <a:r>
              <a:rPr lang="en-US" altLang="zh-CN" sz="2200" dirty="0" smtClean="0"/>
              <a:t>:</a:t>
            </a:r>
          </a:p>
          <a:p>
            <a:r>
              <a:rPr lang="en-US" altLang="zh-CN" sz="2200" dirty="0" smtClean="0"/>
              <a:t>//     Time has been output in the form HH:MM:SS</a:t>
            </a:r>
          </a:p>
          <a:p>
            <a:r>
              <a:rPr lang="en-US" altLang="zh-CN" sz="2200" dirty="0" smtClean="0"/>
              <a:t>{</a:t>
            </a:r>
          </a:p>
          <a:p>
            <a:r>
              <a:rPr lang="en-US" altLang="zh-CN" sz="2200" dirty="0" smtClean="0"/>
              <a:t>    if (hrs &lt; 10)</a:t>
            </a:r>
          </a:p>
          <a:p>
            <a:r>
              <a:rPr lang="en-US" altLang="zh-CN" sz="2200" dirty="0" smtClean="0"/>
              <a:t>       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'0';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hrs &lt;&lt; ':';</a:t>
            </a:r>
          </a:p>
          <a:p>
            <a:r>
              <a:rPr lang="en-US" altLang="zh-CN" sz="2200" dirty="0" smtClean="0"/>
              <a:t>    if (</a:t>
            </a:r>
            <a:r>
              <a:rPr lang="en-US" altLang="zh-CN" sz="2200" dirty="0" err="1" smtClean="0"/>
              <a:t>mins</a:t>
            </a:r>
            <a:r>
              <a:rPr lang="en-US" altLang="zh-CN" sz="2200" dirty="0" smtClean="0"/>
              <a:t> &lt; 10)</a:t>
            </a:r>
          </a:p>
          <a:p>
            <a:r>
              <a:rPr lang="en-US" altLang="zh-CN" sz="2200" dirty="0" smtClean="0"/>
              <a:t>       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'0';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</a:t>
            </a:r>
            <a:r>
              <a:rPr lang="en-US" altLang="zh-CN" sz="2200" dirty="0" err="1" smtClean="0"/>
              <a:t>mins</a:t>
            </a:r>
            <a:r>
              <a:rPr lang="en-US" altLang="zh-CN" sz="2200" dirty="0" smtClean="0"/>
              <a:t> &lt;&lt; ':';</a:t>
            </a:r>
          </a:p>
          <a:p>
            <a:r>
              <a:rPr lang="en-US" altLang="zh-CN" sz="2200" dirty="0" smtClean="0"/>
              <a:t>    if (</a:t>
            </a:r>
            <a:r>
              <a:rPr lang="en-US" altLang="zh-CN" sz="2200" dirty="0" err="1" smtClean="0"/>
              <a:t>secs</a:t>
            </a:r>
            <a:r>
              <a:rPr lang="en-US" altLang="zh-CN" sz="2200" dirty="0" smtClean="0"/>
              <a:t> &lt; 10)</a:t>
            </a:r>
          </a:p>
          <a:p>
            <a:r>
              <a:rPr lang="en-US" altLang="zh-CN" sz="2200" dirty="0" smtClean="0"/>
              <a:t>       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'0';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cout</a:t>
            </a:r>
            <a:r>
              <a:rPr lang="en-US" altLang="zh-CN" sz="2200" dirty="0" smtClean="0"/>
              <a:t> &lt;&lt; </a:t>
            </a:r>
            <a:r>
              <a:rPr lang="en-US" altLang="zh-CN" sz="2200" dirty="0" err="1" smtClean="0"/>
              <a:t>secs</a:t>
            </a:r>
            <a:r>
              <a:rPr lang="en-US" altLang="zh-CN" sz="2200" dirty="0" smtClean="0"/>
              <a:t>;</a:t>
            </a:r>
          </a:p>
          <a:p>
            <a:r>
              <a:rPr lang="en-US" altLang="zh-CN" sz="2200" dirty="0" smtClean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99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AC4D6444-FD06-4709-BE2D-052AFE65AFC8}" type="slidenum">
              <a:rPr lang="en-US" altLang="zh-CN"/>
              <a:pPr/>
              <a:t>130</a:t>
            </a:fld>
            <a:endParaRPr lang="en-US" altLang="zh-CN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指针的使用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91513" cy="525621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>
                <a:solidFill>
                  <a:srgbClr val="990000"/>
                </a:solidFill>
              </a:rPr>
              <a:t>//</a:t>
            </a:r>
            <a:r>
              <a:rPr lang="zh-CN" altLang="en-US" sz="1800">
                <a:solidFill>
                  <a:srgbClr val="990000"/>
                </a:solidFill>
              </a:rPr>
              <a:t>在成员函数中使用数据成员时，需要使用</a:t>
            </a:r>
            <a:r>
              <a:rPr lang="en-US" altLang="zh-CN" sz="1800">
                <a:solidFill>
                  <a:srgbClr val="990000"/>
                </a:solidFill>
              </a:rPr>
              <a:t>this</a:t>
            </a:r>
            <a:r>
              <a:rPr lang="zh-CN" altLang="en-US" sz="1800">
                <a:solidFill>
                  <a:srgbClr val="990000"/>
                </a:solidFill>
              </a:rPr>
              <a:t>。可以隐含，也可以明确写出。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180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1800"/>
              <a:t>class RECTANGLE{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public: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	   RECTANGLE(int initLength, int initWidth)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	   {	   </a:t>
            </a:r>
            <a:r>
              <a:rPr lang="en-US" altLang="zh-CN" sz="2000">
                <a:solidFill>
                  <a:srgbClr val="FF0000"/>
                </a:solidFill>
              </a:rPr>
              <a:t>this-&gt;</a:t>
            </a:r>
            <a:r>
              <a:rPr lang="en-US" altLang="zh-CN" sz="2000"/>
              <a:t>length = initLength;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		   </a:t>
            </a:r>
            <a:r>
              <a:rPr lang="en-US" altLang="zh-CN" sz="2000">
                <a:solidFill>
                  <a:srgbClr val="FF0000"/>
                </a:solidFill>
              </a:rPr>
              <a:t>this-&gt;</a:t>
            </a:r>
            <a:r>
              <a:rPr lang="en-US" altLang="zh-CN" sz="2000"/>
              <a:t>width  = initWidth;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	  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private: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	  int length, width;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964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C5BFFAE-4BED-49FC-8B0E-B2206F778909}" type="slidenum">
              <a:rPr lang="en-US" altLang="zh-CN"/>
              <a:pPr/>
              <a:t>131</a:t>
            </a:fld>
            <a:endParaRPr lang="en-US" altLang="zh-CN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指针的使用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91513" cy="5256212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>
                <a:solidFill>
                  <a:srgbClr val="990000"/>
                </a:solidFill>
              </a:rPr>
              <a:t>//</a:t>
            </a:r>
            <a:r>
              <a:rPr lang="zh-CN" altLang="en-US" sz="2000">
                <a:solidFill>
                  <a:srgbClr val="990000"/>
                </a:solidFill>
              </a:rPr>
              <a:t>在成员函数中需要区别形参与数据成员时，就需要明确写出</a:t>
            </a:r>
            <a:r>
              <a:rPr lang="en-US" altLang="zh-CN" sz="2000">
                <a:solidFill>
                  <a:srgbClr val="990000"/>
                </a:solidFill>
              </a:rPr>
              <a:t>this</a:t>
            </a:r>
            <a:r>
              <a:rPr lang="zh-CN" altLang="en-US" sz="2000">
                <a:solidFill>
                  <a:srgbClr val="990000"/>
                </a:solidFill>
              </a:rPr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200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class RECTANGLE{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public: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	   RECTANGLE(int length, int width)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	   {	   </a:t>
            </a:r>
            <a:r>
              <a:rPr lang="en-US" altLang="zh-CN" sz="2000">
                <a:solidFill>
                  <a:srgbClr val="FF0000"/>
                </a:solidFill>
              </a:rPr>
              <a:t>this-&gt;</a:t>
            </a:r>
            <a:r>
              <a:rPr lang="en-US" altLang="zh-CN" sz="2000"/>
              <a:t>length=length;  </a:t>
            </a:r>
            <a:endParaRPr lang="en-US" altLang="zh-CN" sz="200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		   </a:t>
            </a:r>
            <a:r>
              <a:rPr lang="en-US" altLang="zh-CN" sz="2000">
                <a:solidFill>
                  <a:srgbClr val="FF0000"/>
                </a:solidFill>
              </a:rPr>
              <a:t>this-&gt;</a:t>
            </a:r>
            <a:r>
              <a:rPr lang="en-US" altLang="zh-CN" sz="2000"/>
              <a:t>width=width;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	   }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…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private: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	  int length, width;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1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6EB06E2B-C18A-4A8A-ABCD-61C8F84BE60C}" type="slidenum">
              <a:rPr lang="en-US" altLang="zh-CN"/>
              <a:pPr/>
              <a:t>132</a:t>
            </a:fld>
            <a:endParaRPr lang="en-US" altLang="zh-CN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指针的使用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863600"/>
          </a:xfrm>
        </p:spPr>
        <p:txBody>
          <a:bodyPr/>
          <a:lstStyle/>
          <a:p>
            <a:pPr>
              <a:lnSpc>
                <a:spcPct val="115000"/>
              </a:lnSpc>
              <a:buFontTx/>
              <a:buNone/>
            </a:pPr>
            <a:r>
              <a:rPr lang="en-US" altLang="zh-CN" sz="2200"/>
              <a:t>[</a:t>
            </a:r>
            <a:r>
              <a:rPr lang="zh-CN" altLang="en-US" sz="2200"/>
              <a:t>例</a:t>
            </a:r>
            <a:r>
              <a:rPr lang="en-US" altLang="zh-CN" sz="2200"/>
              <a:t>]</a:t>
            </a:r>
            <a:r>
              <a:rPr lang="zh-CN" altLang="en-US" sz="2200"/>
              <a:t>成员函数返回当前对象。</a:t>
            </a:r>
            <a:r>
              <a:rPr lang="zh-CN" altLang="en-US" sz="2200">
                <a:latin typeface="TT6332o00" charset="-122"/>
              </a:rPr>
              <a:t>定义一个名为</a:t>
            </a:r>
            <a:r>
              <a:rPr lang="en-US" altLang="zh-CN" sz="2200"/>
              <a:t>SCREEN</a:t>
            </a:r>
            <a:r>
              <a:rPr lang="zh-CN" altLang="en-US" sz="2200">
                <a:latin typeface="TT6332o00" charset="-122"/>
              </a:rPr>
              <a:t>的类型，表示计算机上的窗口：</a:t>
            </a:r>
          </a:p>
          <a:p>
            <a:pPr>
              <a:lnSpc>
                <a:spcPct val="115000"/>
              </a:lnSpc>
              <a:buFontTx/>
              <a:buNone/>
            </a:pPr>
            <a:endParaRPr lang="en-US" altLang="zh-CN" sz="2200">
              <a:latin typeface="TT6332o00" charset="-122"/>
            </a:endParaRP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107950" y="2276475"/>
            <a:ext cx="8893175" cy="364966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  <a:buFontTx/>
              <a:buNone/>
            </a:pPr>
            <a:r>
              <a:rPr lang="en-US" altLang="zh-CN" sz="2200" dirty="0"/>
              <a:t>class SCREEN {</a:t>
            </a:r>
          </a:p>
          <a:p>
            <a:pPr algn="l">
              <a:buFontTx/>
              <a:buNone/>
            </a:pPr>
            <a:r>
              <a:rPr lang="en-US" altLang="zh-CN" sz="2200" dirty="0"/>
              <a:t>public:</a:t>
            </a:r>
          </a:p>
          <a:p>
            <a:pPr algn="l">
              <a:buFontTx/>
              <a:buNone/>
            </a:pPr>
            <a:r>
              <a:rPr lang="en-US" altLang="zh-CN" sz="2200" dirty="0"/>
              <a:t>      SCREEN</a:t>
            </a:r>
            <a:r>
              <a:rPr lang="en-US" altLang="zh-CN" sz="2200" dirty="0">
                <a:solidFill>
                  <a:srgbClr val="FF0000"/>
                </a:solidFill>
              </a:rPr>
              <a:t>&amp;</a:t>
            </a:r>
            <a:r>
              <a:rPr lang="en-US" altLang="zh-CN" sz="2200" dirty="0"/>
              <a:t> set(char c)   </a:t>
            </a:r>
            <a:r>
              <a:rPr lang="en-US" altLang="zh-CN" sz="2200" dirty="0">
                <a:solidFill>
                  <a:srgbClr val="990000"/>
                </a:solidFill>
              </a:rPr>
              <a:t>//</a:t>
            </a:r>
            <a:r>
              <a:rPr lang="zh-CN" altLang="en-US" sz="2200" dirty="0">
                <a:solidFill>
                  <a:srgbClr val="990000"/>
                </a:solidFill>
              </a:rPr>
              <a:t>设置当前光标位置的字符</a:t>
            </a:r>
          </a:p>
          <a:p>
            <a:pPr algn="l">
              <a:buFontTx/>
              <a:buNone/>
            </a:pPr>
            <a:r>
              <a:rPr lang="zh-CN" altLang="en-US" sz="2200" dirty="0"/>
              <a:t>      </a:t>
            </a:r>
            <a:r>
              <a:rPr lang="en-US" altLang="zh-CN" sz="2200" dirty="0"/>
              <a:t>SCREEN</a:t>
            </a:r>
            <a:r>
              <a:rPr lang="en-US" altLang="zh-CN" sz="2200" dirty="0">
                <a:solidFill>
                  <a:srgbClr val="FF0000"/>
                </a:solidFill>
              </a:rPr>
              <a:t>&amp;</a:t>
            </a:r>
            <a:r>
              <a:rPr lang="en-US" altLang="zh-CN" sz="2200" dirty="0"/>
              <a:t> move(index r, index c)   </a:t>
            </a:r>
            <a:r>
              <a:rPr lang="en-US" altLang="zh-CN" sz="2200" dirty="0">
                <a:solidFill>
                  <a:srgbClr val="990000"/>
                </a:solidFill>
              </a:rPr>
              <a:t>//</a:t>
            </a:r>
            <a:r>
              <a:rPr lang="zh-CN" altLang="en-US" sz="2200" dirty="0">
                <a:solidFill>
                  <a:srgbClr val="990000"/>
                </a:solidFill>
              </a:rPr>
              <a:t>将光标移至指定位置</a:t>
            </a:r>
          </a:p>
          <a:p>
            <a:pPr algn="l">
              <a:buFontTx/>
              <a:buNone/>
            </a:pPr>
            <a:r>
              <a:rPr lang="en-US" altLang="zh-CN" sz="2200" dirty="0"/>
              <a:t>private:</a:t>
            </a:r>
          </a:p>
          <a:p>
            <a:pPr algn="l">
              <a:buFontTx/>
              <a:buNone/>
            </a:pPr>
            <a:r>
              <a:rPr lang="en-US" altLang="zh-CN" sz="2200" dirty="0"/>
              <a:t>      string contents;  </a:t>
            </a:r>
            <a:r>
              <a:rPr lang="en-US" altLang="zh-CN" sz="2200" dirty="0">
                <a:solidFill>
                  <a:srgbClr val="990000"/>
                </a:solidFill>
              </a:rPr>
              <a:t>//</a:t>
            </a:r>
            <a:r>
              <a:rPr lang="zh-CN" altLang="en-US" sz="2200" dirty="0">
                <a:solidFill>
                  <a:srgbClr val="990000"/>
                </a:solidFill>
              </a:rPr>
              <a:t>保存窗口内容</a:t>
            </a:r>
          </a:p>
          <a:p>
            <a:pPr algn="l">
              <a:buFontTx/>
              <a:buNone/>
            </a:pPr>
            <a:r>
              <a:rPr lang="zh-CN" altLang="en-US" sz="2200" dirty="0"/>
              <a:t>      </a:t>
            </a:r>
            <a:r>
              <a:rPr lang="en-US" altLang="zh-CN" sz="2200" dirty="0"/>
              <a:t>unsigned long cursor;  </a:t>
            </a:r>
            <a:r>
              <a:rPr lang="en-US" altLang="zh-CN" sz="2200" dirty="0">
                <a:solidFill>
                  <a:srgbClr val="990000"/>
                </a:solidFill>
              </a:rPr>
              <a:t>//</a:t>
            </a:r>
            <a:r>
              <a:rPr lang="zh-CN" altLang="en-US" sz="2200" dirty="0">
                <a:solidFill>
                  <a:srgbClr val="990000"/>
                </a:solidFill>
              </a:rPr>
              <a:t>当前光标位置（</a:t>
            </a:r>
            <a:r>
              <a:rPr lang="en-US" altLang="zh-CN" sz="2200" dirty="0">
                <a:solidFill>
                  <a:srgbClr val="990000"/>
                </a:solidFill>
              </a:rPr>
              <a:t>string</a:t>
            </a:r>
            <a:r>
              <a:rPr lang="zh-CN" altLang="en-US" sz="2200" dirty="0">
                <a:solidFill>
                  <a:srgbClr val="990000"/>
                </a:solidFill>
              </a:rPr>
              <a:t>中的字符下标）</a:t>
            </a:r>
          </a:p>
          <a:p>
            <a:pPr algn="l">
              <a:buFontTx/>
              <a:buNone/>
            </a:pPr>
            <a:r>
              <a:rPr lang="zh-CN" altLang="en-US" sz="2200" dirty="0"/>
              <a:t>      </a:t>
            </a:r>
            <a:r>
              <a:rPr lang="en-US" altLang="zh-CN" sz="2200" dirty="0"/>
              <a:t>unsigned long height, width</a:t>
            </a:r>
            <a:r>
              <a:rPr lang="en-US" altLang="zh-CN" sz="2200" dirty="0">
                <a:solidFill>
                  <a:srgbClr val="990000"/>
                </a:solidFill>
              </a:rPr>
              <a:t>;//</a:t>
            </a:r>
            <a:r>
              <a:rPr lang="zh-CN" altLang="en-US" sz="2200" dirty="0">
                <a:solidFill>
                  <a:srgbClr val="990000"/>
                </a:solidFill>
              </a:rPr>
              <a:t>窗口长度和宽度</a:t>
            </a:r>
          </a:p>
          <a:p>
            <a:pPr algn="l">
              <a:buFontTx/>
              <a:buNone/>
            </a:pPr>
            <a:r>
              <a:rPr lang="en-US" altLang="zh-CN" sz="2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43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672160AA-6E50-4311-9FC4-8A94301494A3}" type="slidenum">
              <a:rPr lang="en-US" altLang="zh-CN"/>
              <a:pPr/>
              <a:t>133</a:t>
            </a:fld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指针的使用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193087" cy="9366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200"/>
              <a:t>[</a:t>
            </a:r>
            <a:r>
              <a:rPr lang="zh-CN" altLang="en-US" sz="2200"/>
              <a:t>例</a:t>
            </a:r>
            <a:r>
              <a:rPr lang="en-US" altLang="zh-CN" sz="2200"/>
              <a:t>]</a:t>
            </a:r>
            <a:r>
              <a:rPr lang="zh-CN" altLang="en-US" sz="2200"/>
              <a:t>成员函数返回当前对象（续）。</a:t>
            </a:r>
            <a:r>
              <a:rPr lang="zh-CN" altLang="en-US" sz="2200">
                <a:latin typeface="Courier" pitchFamily="49" charset="0"/>
              </a:rPr>
              <a:t>成员函数</a:t>
            </a:r>
            <a:r>
              <a:rPr lang="en-US" altLang="zh-CN" sz="2200"/>
              <a:t>set</a:t>
            </a:r>
            <a:r>
              <a:rPr lang="zh-CN" altLang="en-US" sz="2200">
                <a:latin typeface="Courier" pitchFamily="49" charset="0"/>
              </a:rPr>
              <a:t>和</a:t>
            </a:r>
            <a:r>
              <a:rPr lang="en-US" altLang="zh-CN" sz="2200"/>
              <a:t>move</a:t>
            </a:r>
            <a:r>
              <a:rPr lang="zh-CN" altLang="en-US" sz="2200">
                <a:latin typeface="Courier" pitchFamily="49" charset="0"/>
              </a:rPr>
              <a:t>可实现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200">
                <a:latin typeface="Courier" pitchFamily="49" charset="0"/>
              </a:rPr>
              <a:t>如下：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200">
              <a:latin typeface="Courier" pitchFamily="49" charset="0"/>
            </a:endParaRPr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07950" y="2330450"/>
            <a:ext cx="8893175" cy="40513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altLang="zh-CN" sz="2200" dirty="0"/>
              <a:t>SCREEN</a:t>
            </a:r>
            <a:r>
              <a:rPr lang="en-US" altLang="zh-CN" sz="2200" dirty="0">
                <a:solidFill>
                  <a:srgbClr val="FF0000"/>
                </a:solidFill>
              </a:rPr>
              <a:t>&amp;</a:t>
            </a:r>
            <a:r>
              <a:rPr lang="en-US" altLang="zh-CN" sz="2200" dirty="0"/>
              <a:t> SCREEN::set(char c)</a:t>
            </a:r>
          </a:p>
          <a:p>
            <a:pPr algn="l">
              <a:buFontTx/>
              <a:buNone/>
            </a:pPr>
            <a:r>
              <a:rPr lang="en-US" altLang="zh-CN" sz="2200" dirty="0"/>
              <a:t>{	</a:t>
            </a:r>
          </a:p>
          <a:p>
            <a:pPr algn="l">
              <a:buFontTx/>
              <a:buNone/>
            </a:pPr>
            <a:r>
              <a:rPr lang="en-US" altLang="zh-CN" sz="2200" dirty="0"/>
              <a:t>         contents[cursor] = c;</a:t>
            </a:r>
          </a:p>
          <a:p>
            <a:pPr algn="l">
              <a:buFontTx/>
              <a:buNone/>
            </a:pPr>
            <a:r>
              <a:rPr lang="en-US" altLang="zh-CN" sz="2200" dirty="0"/>
              <a:t>         return </a:t>
            </a:r>
            <a:r>
              <a:rPr lang="en-US" altLang="zh-CN" sz="2200" dirty="0">
                <a:solidFill>
                  <a:srgbClr val="FF0000"/>
                </a:solidFill>
              </a:rPr>
              <a:t>*this</a:t>
            </a:r>
            <a:r>
              <a:rPr lang="en-US" altLang="zh-CN" sz="2200" dirty="0"/>
              <a:t>;</a:t>
            </a:r>
          </a:p>
          <a:p>
            <a:pPr algn="l">
              <a:buFontTx/>
              <a:buNone/>
            </a:pPr>
            <a:r>
              <a:rPr lang="en-US" altLang="zh-CN" sz="2200" dirty="0"/>
              <a:t>}</a:t>
            </a:r>
          </a:p>
          <a:p>
            <a:pPr algn="l">
              <a:buFontTx/>
              <a:buNone/>
            </a:pPr>
            <a:r>
              <a:rPr lang="en-US" altLang="zh-CN" sz="2200" dirty="0"/>
              <a:t>SCREEN</a:t>
            </a:r>
            <a:r>
              <a:rPr lang="en-US" altLang="zh-CN" sz="2200" dirty="0">
                <a:solidFill>
                  <a:srgbClr val="FF0000"/>
                </a:solidFill>
              </a:rPr>
              <a:t>&amp;</a:t>
            </a:r>
            <a:r>
              <a:rPr lang="en-US" altLang="zh-CN" sz="2200" dirty="0"/>
              <a:t> SCREEN::move(index r, index c)</a:t>
            </a:r>
          </a:p>
          <a:p>
            <a:pPr algn="l">
              <a:buFontTx/>
              <a:buNone/>
            </a:pPr>
            <a:r>
              <a:rPr lang="en-US" altLang="zh-CN" sz="2200" dirty="0"/>
              <a:t>{	</a:t>
            </a:r>
          </a:p>
          <a:p>
            <a:pPr algn="l">
              <a:buFontTx/>
              <a:buNone/>
            </a:pPr>
            <a:r>
              <a:rPr lang="en-US" altLang="zh-CN" sz="2200" dirty="0"/>
              <a:t>        cursor = r*width + c;</a:t>
            </a:r>
          </a:p>
          <a:p>
            <a:pPr algn="l">
              <a:buFontTx/>
              <a:buNone/>
            </a:pPr>
            <a:r>
              <a:rPr lang="en-US" altLang="zh-CN" sz="2200" dirty="0"/>
              <a:t>        return </a:t>
            </a:r>
            <a:r>
              <a:rPr lang="en-US" altLang="zh-CN" sz="2200" dirty="0">
                <a:solidFill>
                  <a:srgbClr val="FF0000"/>
                </a:solidFill>
              </a:rPr>
              <a:t>*this</a:t>
            </a:r>
            <a:r>
              <a:rPr lang="en-US" altLang="zh-CN" sz="2200" dirty="0"/>
              <a:t>;</a:t>
            </a:r>
          </a:p>
          <a:p>
            <a:pPr algn="l">
              <a:buFontTx/>
              <a:buNone/>
            </a:pPr>
            <a:r>
              <a:rPr lang="en-US" altLang="zh-CN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6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B0FEA27D-29D0-4A00-8538-938DD17F1DD8}" type="slidenum">
              <a:rPr lang="en-US" altLang="zh-CN"/>
              <a:pPr/>
              <a:t>134</a:t>
            </a:fld>
            <a:endParaRPr lang="en-US" altLang="zh-CN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this</a:t>
            </a:r>
            <a:r>
              <a:rPr lang="zh-CN" altLang="en-US"/>
              <a:t>指针的使用</a:t>
            </a:r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142875" y="1484313"/>
            <a:ext cx="8893175" cy="45212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 algn="l">
              <a:buFontTx/>
              <a:buNone/>
            </a:pPr>
            <a:r>
              <a:rPr lang="en-US" altLang="zh-CN" sz="2400" dirty="0"/>
              <a:t>{</a:t>
            </a:r>
            <a:endParaRPr kumimoji="1" lang="en-US" altLang="zh-CN" sz="2400" dirty="0"/>
          </a:p>
          <a:p>
            <a:pPr algn="l">
              <a:buFontTx/>
              <a:buNone/>
            </a:pPr>
            <a:r>
              <a:rPr kumimoji="1" lang="en-US" altLang="zh-CN" sz="2400" dirty="0"/>
              <a:t>       SCREEN </a:t>
            </a:r>
            <a:r>
              <a:rPr kumimoji="1" lang="en-US" altLang="zh-CN" sz="2400" dirty="0" err="1"/>
              <a:t>my_screen</a:t>
            </a:r>
            <a:r>
              <a:rPr kumimoji="1" lang="en-US" altLang="zh-CN" sz="2400" dirty="0"/>
              <a:t>;</a:t>
            </a:r>
          </a:p>
          <a:p>
            <a:pPr algn="l">
              <a:buFontTx/>
              <a:buNone/>
            </a:pPr>
            <a:endParaRPr kumimoji="1" lang="en-US" altLang="zh-CN" sz="2400" dirty="0"/>
          </a:p>
          <a:p>
            <a:pPr algn="l">
              <a:buFontTx/>
              <a:buNone/>
            </a:pPr>
            <a:r>
              <a:rPr kumimoji="1" lang="en-US" altLang="zh-CN" sz="2400" dirty="0"/>
              <a:t>       </a:t>
            </a:r>
            <a:r>
              <a:rPr kumimoji="1" lang="en-US" altLang="zh-CN" sz="2400" dirty="0" err="1"/>
              <a:t>my_screen.move</a:t>
            </a:r>
            <a:r>
              <a:rPr kumimoji="1" lang="en-US" altLang="zh-CN" sz="2400" dirty="0"/>
              <a:t>(4,0).set(‘#’);   </a:t>
            </a:r>
            <a:r>
              <a:rPr kumimoji="1" lang="en-US" altLang="zh-CN" sz="2400" dirty="0">
                <a:solidFill>
                  <a:srgbClr val="990000"/>
                </a:solidFill>
              </a:rPr>
              <a:t>//</a:t>
            </a:r>
            <a:r>
              <a:rPr kumimoji="1" lang="zh-CN" altLang="en-US" sz="2400" dirty="0">
                <a:solidFill>
                  <a:srgbClr val="990000"/>
                </a:solidFill>
              </a:rPr>
              <a:t>等价于下面</a:t>
            </a:r>
            <a:endParaRPr kumimoji="1" lang="zh-CN" altLang="en-US" sz="2400" dirty="0"/>
          </a:p>
          <a:p>
            <a:pPr algn="l">
              <a:buFontTx/>
              <a:buNone/>
            </a:pPr>
            <a:r>
              <a:rPr kumimoji="1" lang="zh-CN" altLang="en-US" sz="2400" dirty="0">
                <a:solidFill>
                  <a:srgbClr val="990000"/>
                </a:solidFill>
              </a:rPr>
              <a:t>                    </a:t>
            </a:r>
          </a:p>
          <a:p>
            <a:pPr algn="l">
              <a:buFontTx/>
              <a:buNone/>
            </a:pPr>
            <a:r>
              <a:rPr kumimoji="1" lang="zh-CN" altLang="en-US" sz="2400" dirty="0"/>
              <a:t>       </a:t>
            </a:r>
            <a:r>
              <a:rPr kumimoji="1" lang="en-US" altLang="zh-CN" sz="2400" dirty="0" err="1"/>
              <a:t>my_screen.move</a:t>
            </a:r>
            <a:r>
              <a:rPr kumimoji="1" lang="en-US" altLang="zh-CN" sz="2400" dirty="0"/>
              <a:t>(4,0);</a:t>
            </a:r>
          </a:p>
          <a:p>
            <a:pPr algn="l">
              <a:buFontTx/>
              <a:buNone/>
            </a:pPr>
            <a:r>
              <a:rPr kumimoji="1" lang="en-US" altLang="zh-CN" sz="2400" dirty="0"/>
              <a:t>       my_screen.set('#');</a:t>
            </a:r>
          </a:p>
          <a:p>
            <a:pPr algn="l">
              <a:lnSpc>
                <a:spcPct val="115000"/>
              </a:lnSpc>
              <a:buClr>
                <a:srgbClr val="FF0000"/>
              </a:buClr>
              <a:buFontTx/>
              <a:buNone/>
            </a:pPr>
            <a:r>
              <a:rPr lang="en-US" altLang="zh-CN" sz="2400" dirty="0"/>
              <a:t>…</a:t>
            </a:r>
          </a:p>
          <a:p>
            <a:pPr algn="l">
              <a:lnSpc>
                <a:spcPct val="115000"/>
              </a:lnSpc>
              <a:buClr>
                <a:srgbClr val="FF0000"/>
              </a:buClr>
              <a:buFontTx/>
              <a:buNone/>
            </a:pPr>
            <a:r>
              <a:rPr lang="en-US" altLang="zh-CN" sz="2400" dirty="0"/>
              <a:t>}</a:t>
            </a:r>
          </a:p>
        </p:txBody>
      </p:sp>
      <p:grpSp>
        <p:nvGrpSpPr>
          <p:cNvPr id="494601" name="Group 9"/>
          <p:cNvGrpSpPr>
            <a:grpSpLocks/>
          </p:cNvGrpSpPr>
          <p:nvPr/>
        </p:nvGrpSpPr>
        <p:grpSpPr bwMode="auto">
          <a:xfrm>
            <a:off x="755650" y="2565409"/>
            <a:ext cx="5256213" cy="811215"/>
            <a:chOff x="476" y="1616"/>
            <a:chExt cx="3311" cy="511"/>
          </a:xfrm>
        </p:grpSpPr>
        <p:sp>
          <p:nvSpPr>
            <p:cNvPr id="494598" name="Rectangle 6"/>
            <p:cNvSpPr>
              <a:spLocks noChangeArrowheads="1"/>
            </p:cNvSpPr>
            <p:nvPr/>
          </p:nvSpPr>
          <p:spPr bwMode="auto">
            <a:xfrm>
              <a:off x="476" y="1900"/>
              <a:ext cx="1996" cy="227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4599" name="Rectangle 7"/>
            <p:cNvSpPr>
              <a:spLocks noChangeArrowheads="1"/>
            </p:cNvSpPr>
            <p:nvPr/>
          </p:nvSpPr>
          <p:spPr bwMode="auto">
            <a:xfrm>
              <a:off x="2744" y="1616"/>
              <a:ext cx="1043" cy="2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altLang="zh-CN" sz="2400" dirty="0" err="1">
                  <a:solidFill>
                    <a:srgbClr val="FF0000"/>
                  </a:solidFill>
                </a:rPr>
                <a:t>my_screen</a:t>
              </a: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494600" name="Line 8"/>
            <p:cNvSpPr>
              <a:spLocks noChangeShapeType="1"/>
            </p:cNvSpPr>
            <p:nvPr/>
          </p:nvSpPr>
          <p:spPr bwMode="auto">
            <a:xfrm flipV="1">
              <a:off x="1882" y="1797"/>
              <a:ext cx="862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44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3A5E3B-7BF2-421F-BFAA-554D6E79892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135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47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The Pointer Constant this</a:t>
            </a: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255125" y="2142240"/>
            <a:ext cx="4181214" cy="33304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  <a:endParaRPr kumimoji="1"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  <a:endParaRPr kumimoji="1" lang="en-US" altLang="zh-CN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C() { x = 0; }</a:t>
            </a:r>
            <a:endParaRPr kumimoji="1" lang="en-US" altLang="ko-KR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C( int x) </a:t>
            </a: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{ </a:t>
            </a: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/*…*/</a:t>
            </a: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int x;</a:t>
            </a:r>
            <a:endParaRPr kumimoji="1" lang="en-US" altLang="ko-KR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ko-KR" sz="1913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24219" y="3615484"/>
            <a:ext cx="7289283" cy="1870916"/>
            <a:chOff x="654" y="1949"/>
            <a:chExt cx="3600" cy="924"/>
          </a:xfrm>
        </p:grpSpPr>
        <p:sp>
          <p:nvSpPr>
            <p:cNvPr id="74759" name="AutoShape 5"/>
            <p:cNvSpPr>
              <a:spLocks noChangeArrowheads="1"/>
            </p:cNvSpPr>
            <p:nvPr/>
          </p:nvSpPr>
          <p:spPr bwMode="auto">
            <a:xfrm>
              <a:off x="2303" y="2057"/>
              <a:ext cx="1951" cy="816"/>
            </a:xfrm>
            <a:prstGeom prst="cloudCallout">
              <a:avLst>
                <a:gd name="adj1" fmla="val -90491"/>
                <a:gd name="adj2" fmla="val -27083"/>
              </a:avLst>
            </a:prstGeom>
            <a:solidFill>
              <a:srgbClr val="FFFF99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>
              <a:lvl1pPr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913">
                  <a:solidFill>
                    <a:srgbClr val="000000"/>
                  </a:solidFill>
                  <a:latin typeface="Comic Sans MS" panose="030F0702030302020204" pitchFamily="66" charset="0"/>
                </a:rPr>
                <a:t>How to finish the definition??</a:t>
              </a:r>
            </a:p>
          </p:txBody>
        </p:sp>
        <p:sp>
          <p:nvSpPr>
            <p:cNvPr id="74760" name="Freeform 6"/>
            <p:cNvSpPr>
              <a:spLocks/>
            </p:cNvSpPr>
            <p:nvPr/>
          </p:nvSpPr>
          <p:spPr bwMode="auto">
            <a:xfrm>
              <a:off x="654" y="1949"/>
              <a:ext cx="790" cy="450"/>
            </a:xfrm>
            <a:custGeom>
              <a:avLst/>
              <a:gdLst>
                <a:gd name="T0" fmla="*/ 512 w 790"/>
                <a:gd name="T1" fmla="*/ 412 h 450"/>
                <a:gd name="T2" fmla="*/ 29 w 790"/>
                <a:gd name="T3" fmla="*/ 298 h 450"/>
                <a:gd name="T4" fmla="*/ 7 w 790"/>
                <a:gd name="T5" fmla="*/ 291 h 450"/>
                <a:gd name="T6" fmla="*/ 29 w 790"/>
                <a:gd name="T7" fmla="*/ 255 h 450"/>
                <a:gd name="T8" fmla="*/ 93 w 790"/>
                <a:gd name="T9" fmla="*/ 177 h 450"/>
                <a:gd name="T10" fmla="*/ 150 w 790"/>
                <a:gd name="T11" fmla="*/ 106 h 450"/>
                <a:gd name="T12" fmla="*/ 740 w 790"/>
                <a:gd name="T13" fmla="*/ 92 h 450"/>
                <a:gd name="T14" fmla="*/ 761 w 790"/>
                <a:gd name="T15" fmla="*/ 99 h 450"/>
                <a:gd name="T16" fmla="*/ 790 w 790"/>
                <a:gd name="T17" fmla="*/ 206 h 450"/>
                <a:gd name="T18" fmla="*/ 761 w 790"/>
                <a:gd name="T19" fmla="*/ 327 h 450"/>
                <a:gd name="T20" fmla="*/ 626 w 790"/>
                <a:gd name="T21" fmla="*/ 433 h 450"/>
                <a:gd name="T22" fmla="*/ 512 w 790"/>
                <a:gd name="T23" fmla="*/ 412 h 4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90"/>
                <a:gd name="T37" fmla="*/ 0 h 450"/>
                <a:gd name="T38" fmla="*/ 790 w 790"/>
                <a:gd name="T39" fmla="*/ 450 h 4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90" h="450">
                  <a:moveTo>
                    <a:pt x="512" y="412"/>
                  </a:moveTo>
                  <a:cubicBezTo>
                    <a:pt x="305" y="335"/>
                    <a:pt x="232" y="308"/>
                    <a:pt x="29" y="298"/>
                  </a:cubicBezTo>
                  <a:cubicBezTo>
                    <a:pt x="22" y="296"/>
                    <a:pt x="11" y="298"/>
                    <a:pt x="7" y="291"/>
                  </a:cubicBezTo>
                  <a:cubicBezTo>
                    <a:pt x="0" y="278"/>
                    <a:pt x="24" y="261"/>
                    <a:pt x="29" y="255"/>
                  </a:cubicBezTo>
                  <a:cubicBezTo>
                    <a:pt x="52" y="224"/>
                    <a:pt x="65" y="203"/>
                    <a:pt x="93" y="177"/>
                  </a:cubicBezTo>
                  <a:cubicBezTo>
                    <a:pt x="105" y="142"/>
                    <a:pt x="115" y="117"/>
                    <a:pt x="150" y="106"/>
                  </a:cubicBezTo>
                  <a:cubicBezTo>
                    <a:pt x="309" y="0"/>
                    <a:pt x="688" y="91"/>
                    <a:pt x="740" y="92"/>
                  </a:cubicBezTo>
                  <a:cubicBezTo>
                    <a:pt x="747" y="94"/>
                    <a:pt x="756" y="94"/>
                    <a:pt x="761" y="99"/>
                  </a:cubicBezTo>
                  <a:cubicBezTo>
                    <a:pt x="770" y="108"/>
                    <a:pt x="787" y="191"/>
                    <a:pt x="790" y="206"/>
                  </a:cubicBezTo>
                  <a:cubicBezTo>
                    <a:pt x="784" y="264"/>
                    <a:pt x="788" y="284"/>
                    <a:pt x="761" y="327"/>
                  </a:cubicBezTo>
                  <a:cubicBezTo>
                    <a:pt x="747" y="382"/>
                    <a:pt x="680" y="419"/>
                    <a:pt x="626" y="433"/>
                  </a:cubicBezTo>
                  <a:cubicBezTo>
                    <a:pt x="519" y="426"/>
                    <a:pt x="550" y="450"/>
                    <a:pt x="512" y="412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  <p:sp>
        <p:nvSpPr>
          <p:cNvPr id="313351" name="AutoShape 7"/>
          <p:cNvSpPr>
            <a:spLocks/>
          </p:cNvSpPr>
          <p:nvPr/>
        </p:nvSpPr>
        <p:spPr bwMode="auto">
          <a:xfrm>
            <a:off x="5495309" y="1813277"/>
            <a:ext cx="2292074" cy="777523"/>
          </a:xfrm>
          <a:prstGeom prst="borderCallout2">
            <a:avLst>
              <a:gd name="adj1" fmla="val 18750"/>
              <a:gd name="adj2" fmla="val -4241"/>
              <a:gd name="adj3" fmla="val 18750"/>
              <a:gd name="adj4" fmla="val -4241"/>
              <a:gd name="adj5" fmla="val 251565"/>
              <a:gd name="adj6" fmla="val -112454"/>
            </a:avLst>
          </a:prstGeom>
          <a:noFill/>
          <a:ln w="19050" algn="ctr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this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-&gt;x = x;</a:t>
            </a:r>
          </a:p>
        </p:txBody>
      </p:sp>
    </p:spTree>
    <p:extLst>
      <p:ext uri="{BB962C8B-B14F-4D97-AF65-F5344CB8AC3E}">
        <p14:creationId xmlns:p14="http://schemas.microsoft.com/office/powerpoint/2010/main" val="21249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1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585CDA-3A59-4300-81DC-0B18A7AE5E0B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136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57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The Pointer Constant this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714756" y="1775751"/>
            <a:ext cx="8174120" cy="39192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File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//…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copy(File&amp;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//…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Void File::copy( File&amp;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if ( </a:t>
            </a:r>
            <a:r>
              <a:rPr kumimoji="1"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this == &amp;</a:t>
            </a:r>
            <a:r>
              <a:rPr kumimoji="1" lang="en-US" altLang="zh-CN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dest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)		// cannot copy file to itself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return;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//otherwise, copy this File to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kumimoji="1" lang="en-US" altLang="ko-KR" sz="1913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0EA1FF8-4AA3-4613-83A0-7CA86416F6C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137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66490" y="214629"/>
            <a:ext cx="4572000" cy="53910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 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set(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m(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C&amp;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obj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static void s();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static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count;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void C::set(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) 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this-&gt;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void C::m(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C&amp;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obj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) {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this = &amp;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obj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 //***Error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void C::s() {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this-&gt;count = 0; //***Error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pSp>
        <p:nvGrpSpPr>
          <p:cNvPr id="76804" name="Group 5"/>
          <p:cNvGrpSpPr>
            <a:grpSpLocks/>
          </p:cNvGrpSpPr>
          <p:nvPr/>
        </p:nvGrpSpPr>
        <p:grpSpPr bwMode="auto">
          <a:xfrm>
            <a:off x="6566429" y="641864"/>
            <a:ext cx="2138190" cy="581118"/>
            <a:chOff x="3648" y="1393"/>
            <a:chExt cx="1056" cy="287"/>
          </a:xfrm>
        </p:grpSpPr>
        <p:sp>
          <p:nvSpPr>
            <p:cNvPr id="76832" name="Rectangle 6"/>
            <p:cNvSpPr>
              <a:spLocks noChangeArrowheads="1"/>
            </p:cNvSpPr>
            <p:nvPr/>
          </p:nvSpPr>
          <p:spPr bwMode="auto">
            <a:xfrm>
              <a:off x="3648" y="1440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76833" name="Text Box 7"/>
            <p:cNvSpPr txBox="1">
              <a:spLocks noChangeArrowheads="1"/>
            </p:cNvSpPr>
            <p:nvPr/>
          </p:nvSpPr>
          <p:spPr bwMode="auto">
            <a:xfrm>
              <a:off x="3888" y="1393"/>
              <a:ext cx="9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kumimoji="1" lang="zh-CN" altLang="en-US" sz="3061">
                <a:solidFill>
                  <a:srgbClr val="000000"/>
                </a:solidFill>
                <a:ea typeface="PMingLiU" panose="02020500000000000000" pitchFamily="18" charset="-120"/>
              </a:endParaRPr>
            </a:p>
          </p:txBody>
        </p:sp>
      </p:grpSp>
      <p:sp>
        <p:nvSpPr>
          <p:cNvPr id="76805" name="Rectangle 8"/>
          <p:cNvSpPr>
            <a:spLocks noChangeArrowheads="1"/>
          </p:cNvSpPr>
          <p:nvPr/>
        </p:nvSpPr>
        <p:spPr bwMode="auto">
          <a:xfrm>
            <a:off x="6029856" y="1652238"/>
            <a:ext cx="2583646" cy="680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76806" name="Text Box 9"/>
          <p:cNvSpPr txBox="1">
            <a:spLocks noChangeArrowheads="1"/>
          </p:cNvSpPr>
          <p:nvPr/>
        </p:nvSpPr>
        <p:spPr bwMode="auto">
          <a:xfrm>
            <a:off x="6029857" y="1775752"/>
            <a:ext cx="694421" cy="40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041">
                <a:solidFill>
                  <a:srgbClr val="000000"/>
                </a:solidFill>
                <a:ea typeface="PMingLiU" panose="02020500000000000000" pitchFamily="18" charset="-120"/>
              </a:rPr>
              <a:t>num</a:t>
            </a:r>
          </a:p>
        </p:txBody>
      </p:sp>
      <p:sp>
        <p:nvSpPr>
          <p:cNvPr id="76807" name="Text Box 10"/>
          <p:cNvSpPr txBox="1">
            <a:spLocks noChangeArrowheads="1"/>
          </p:cNvSpPr>
          <p:nvPr/>
        </p:nvSpPr>
        <p:spPr bwMode="auto">
          <a:xfrm>
            <a:off x="5057953" y="1386990"/>
            <a:ext cx="591829" cy="40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041">
                <a:solidFill>
                  <a:srgbClr val="000000"/>
                </a:solidFill>
                <a:ea typeface="PMingLiU" panose="02020500000000000000" pitchFamily="18" charset="-120"/>
              </a:rPr>
              <a:t>this</a:t>
            </a:r>
          </a:p>
        </p:txBody>
      </p:sp>
      <p:grpSp>
        <p:nvGrpSpPr>
          <p:cNvPr id="76808" name="Group 11"/>
          <p:cNvGrpSpPr>
            <a:grpSpLocks/>
          </p:cNvGrpSpPr>
          <p:nvPr/>
        </p:nvGrpSpPr>
        <p:grpSpPr bwMode="auto">
          <a:xfrm>
            <a:off x="6904570" y="1747405"/>
            <a:ext cx="1249303" cy="485952"/>
            <a:chOff x="3648" y="1440"/>
            <a:chExt cx="1056" cy="240"/>
          </a:xfrm>
        </p:grpSpPr>
        <p:sp>
          <p:nvSpPr>
            <p:cNvPr id="76830" name="Rectangle 12"/>
            <p:cNvSpPr>
              <a:spLocks noChangeArrowheads="1"/>
            </p:cNvSpPr>
            <p:nvPr/>
          </p:nvSpPr>
          <p:spPr bwMode="auto">
            <a:xfrm>
              <a:off x="3648" y="1440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76831" name="Text Box 13"/>
            <p:cNvSpPr txBox="1">
              <a:spLocks noChangeArrowheads="1"/>
            </p:cNvSpPr>
            <p:nvPr/>
          </p:nvSpPr>
          <p:spPr bwMode="auto">
            <a:xfrm>
              <a:off x="3847" y="1454"/>
              <a:ext cx="1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kumimoji="1" lang="zh-CN" altLang="en-US" sz="2041">
                <a:solidFill>
                  <a:srgbClr val="000000"/>
                </a:solidFill>
                <a:ea typeface="PMingLiU" panose="02020500000000000000" pitchFamily="18" charset="-120"/>
              </a:endParaRPr>
            </a:p>
          </p:txBody>
        </p:sp>
      </p:grpSp>
      <p:sp>
        <p:nvSpPr>
          <p:cNvPr id="76809" name="Text Box 14"/>
          <p:cNvSpPr txBox="1">
            <a:spLocks noChangeArrowheads="1"/>
          </p:cNvSpPr>
          <p:nvPr/>
        </p:nvSpPr>
        <p:spPr bwMode="auto">
          <a:xfrm>
            <a:off x="4914193" y="641863"/>
            <a:ext cx="1669047" cy="5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3061">
                <a:solidFill>
                  <a:srgbClr val="000000"/>
                </a:solidFill>
                <a:ea typeface="PMingLiU" panose="02020500000000000000" pitchFamily="18" charset="-120"/>
              </a:rPr>
              <a:t>C::count</a:t>
            </a:r>
          </a:p>
        </p:txBody>
      </p:sp>
      <p:sp>
        <p:nvSpPr>
          <p:cNvPr id="76810" name="Line 15"/>
          <p:cNvSpPr>
            <a:spLocks noChangeShapeType="1"/>
          </p:cNvSpPr>
          <p:nvPr/>
        </p:nvSpPr>
        <p:spPr bwMode="auto">
          <a:xfrm>
            <a:off x="4766381" y="1846619"/>
            <a:ext cx="12634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1" name="Oval 16"/>
          <p:cNvSpPr>
            <a:spLocks noChangeArrowheads="1"/>
          </p:cNvSpPr>
          <p:nvPr/>
        </p:nvSpPr>
        <p:spPr bwMode="auto">
          <a:xfrm>
            <a:off x="4572000" y="1749428"/>
            <a:ext cx="194381" cy="1943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76812" name="Text Box 17"/>
          <p:cNvSpPr txBox="1">
            <a:spLocks noChangeArrowheads="1"/>
          </p:cNvSpPr>
          <p:nvPr/>
        </p:nvSpPr>
        <p:spPr bwMode="auto">
          <a:xfrm>
            <a:off x="5252333" y="2067323"/>
            <a:ext cx="431528" cy="40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041">
                <a:solidFill>
                  <a:srgbClr val="000000"/>
                </a:solidFill>
                <a:ea typeface="PMingLiU" panose="02020500000000000000" pitchFamily="18" charset="-120"/>
              </a:rPr>
              <a:t>c1</a:t>
            </a:r>
          </a:p>
        </p:txBody>
      </p:sp>
      <p:grpSp>
        <p:nvGrpSpPr>
          <p:cNvPr id="76813" name="Group 18"/>
          <p:cNvGrpSpPr>
            <a:grpSpLocks/>
          </p:cNvGrpSpPr>
          <p:nvPr/>
        </p:nvGrpSpPr>
        <p:grpSpPr bwMode="auto">
          <a:xfrm>
            <a:off x="5307004" y="3887617"/>
            <a:ext cx="3130342" cy="2780412"/>
            <a:chOff x="3302" y="2186"/>
            <a:chExt cx="1546" cy="1510"/>
          </a:xfrm>
        </p:grpSpPr>
        <p:sp>
          <p:nvSpPr>
            <p:cNvPr id="76823" name="Rectangle 19"/>
            <p:cNvSpPr>
              <a:spLocks noChangeArrowheads="1"/>
            </p:cNvSpPr>
            <p:nvPr/>
          </p:nvSpPr>
          <p:spPr bwMode="auto">
            <a:xfrm>
              <a:off x="3792" y="2544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76824" name="Rectangle 20"/>
            <p:cNvSpPr>
              <a:spLocks noChangeArrowheads="1"/>
            </p:cNvSpPr>
            <p:nvPr/>
          </p:nvSpPr>
          <p:spPr bwMode="auto">
            <a:xfrm>
              <a:off x="3792" y="2976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76825" name="Rectangle 21"/>
            <p:cNvSpPr>
              <a:spLocks noChangeArrowheads="1"/>
            </p:cNvSpPr>
            <p:nvPr/>
          </p:nvSpPr>
          <p:spPr bwMode="auto">
            <a:xfrm>
              <a:off x="3792" y="3408"/>
              <a:ext cx="105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76826" name="Text Box 22"/>
            <p:cNvSpPr txBox="1">
              <a:spLocks noChangeArrowheads="1"/>
            </p:cNvSpPr>
            <p:nvPr/>
          </p:nvSpPr>
          <p:spPr bwMode="auto">
            <a:xfrm>
              <a:off x="3984" y="2611"/>
              <a:ext cx="4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sz="2041">
                  <a:solidFill>
                    <a:srgbClr val="000000"/>
                  </a:solidFill>
                  <a:ea typeface="PMingLiU" panose="02020500000000000000" pitchFamily="18" charset="-120"/>
                </a:rPr>
                <a:t>C::set</a:t>
              </a:r>
            </a:p>
          </p:txBody>
        </p:sp>
        <p:sp>
          <p:nvSpPr>
            <p:cNvPr id="76827" name="Text Box 23"/>
            <p:cNvSpPr txBox="1">
              <a:spLocks noChangeArrowheads="1"/>
            </p:cNvSpPr>
            <p:nvPr/>
          </p:nvSpPr>
          <p:spPr bwMode="auto">
            <a:xfrm>
              <a:off x="3974" y="3021"/>
              <a:ext cx="3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sz="2041">
                  <a:solidFill>
                    <a:srgbClr val="000000"/>
                  </a:solidFill>
                  <a:ea typeface="PMingLiU" panose="02020500000000000000" pitchFamily="18" charset="-120"/>
                </a:rPr>
                <a:t>C::m</a:t>
              </a:r>
            </a:p>
          </p:txBody>
        </p:sp>
        <p:sp>
          <p:nvSpPr>
            <p:cNvPr id="76828" name="Text Box 24"/>
            <p:cNvSpPr txBox="1">
              <a:spLocks noChangeArrowheads="1"/>
            </p:cNvSpPr>
            <p:nvPr/>
          </p:nvSpPr>
          <p:spPr bwMode="auto">
            <a:xfrm>
              <a:off x="3984" y="3475"/>
              <a:ext cx="32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sz="2041">
                  <a:solidFill>
                    <a:srgbClr val="000000"/>
                  </a:solidFill>
                  <a:ea typeface="PMingLiU" panose="02020500000000000000" pitchFamily="18" charset="-120"/>
                </a:rPr>
                <a:t>C::s</a:t>
              </a:r>
            </a:p>
          </p:txBody>
        </p:sp>
        <p:sp>
          <p:nvSpPr>
            <p:cNvPr id="76829" name="Text Box 25"/>
            <p:cNvSpPr txBox="1">
              <a:spLocks noChangeArrowheads="1"/>
            </p:cNvSpPr>
            <p:nvPr/>
          </p:nvSpPr>
          <p:spPr bwMode="auto">
            <a:xfrm>
              <a:off x="3302" y="2186"/>
              <a:ext cx="105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kumimoji="1" lang="en-US" altLang="zh-TW" sz="2041">
                  <a:solidFill>
                    <a:srgbClr val="000000"/>
                  </a:solidFill>
                  <a:ea typeface="PMingLiU" panose="02020500000000000000" pitchFamily="18" charset="-120"/>
                </a:rPr>
                <a:t>Entry points</a:t>
              </a:r>
            </a:p>
          </p:txBody>
        </p:sp>
      </p:grpSp>
      <p:sp>
        <p:nvSpPr>
          <p:cNvPr id="76814" name="Rectangle 26"/>
          <p:cNvSpPr>
            <a:spLocks noChangeArrowheads="1"/>
          </p:cNvSpPr>
          <p:nvPr/>
        </p:nvSpPr>
        <p:spPr bwMode="auto">
          <a:xfrm>
            <a:off x="6029856" y="3012904"/>
            <a:ext cx="2583646" cy="6803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76815" name="Text Box 27"/>
          <p:cNvSpPr txBox="1">
            <a:spLocks noChangeArrowheads="1"/>
          </p:cNvSpPr>
          <p:nvPr/>
        </p:nvSpPr>
        <p:spPr bwMode="auto">
          <a:xfrm>
            <a:off x="6029857" y="3136418"/>
            <a:ext cx="694421" cy="40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041">
                <a:solidFill>
                  <a:srgbClr val="000000"/>
                </a:solidFill>
                <a:ea typeface="PMingLiU" panose="02020500000000000000" pitchFamily="18" charset="-120"/>
              </a:rPr>
              <a:t>num</a:t>
            </a:r>
          </a:p>
        </p:txBody>
      </p:sp>
      <p:sp>
        <p:nvSpPr>
          <p:cNvPr id="76816" name="Text Box 28"/>
          <p:cNvSpPr txBox="1">
            <a:spLocks noChangeArrowheads="1"/>
          </p:cNvSpPr>
          <p:nvPr/>
        </p:nvSpPr>
        <p:spPr bwMode="auto">
          <a:xfrm>
            <a:off x="5057953" y="2747656"/>
            <a:ext cx="591829" cy="40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041">
                <a:solidFill>
                  <a:srgbClr val="000000"/>
                </a:solidFill>
                <a:ea typeface="PMingLiU" panose="02020500000000000000" pitchFamily="18" charset="-120"/>
              </a:rPr>
              <a:t>this</a:t>
            </a:r>
          </a:p>
        </p:txBody>
      </p:sp>
      <p:grpSp>
        <p:nvGrpSpPr>
          <p:cNvPr id="76817" name="Group 29"/>
          <p:cNvGrpSpPr>
            <a:grpSpLocks/>
          </p:cNvGrpSpPr>
          <p:nvPr/>
        </p:nvGrpSpPr>
        <p:grpSpPr bwMode="auto">
          <a:xfrm>
            <a:off x="6904570" y="3108071"/>
            <a:ext cx="1249303" cy="485952"/>
            <a:chOff x="3648" y="1440"/>
            <a:chExt cx="1056" cy="240"/>
          </a:xfrm>
        </p:grpSpPr>
        <p:sp>
          <p:nvSpPr>
            <p:cNvPr id="76821" name="Rectangle 30"/>
            <p:cNvSpPr>
              <a:spLocks noChangeArrowheads="1"/>
            </p:cNvSpPr>
            <p:nvPr/>
          </p:nvSpPr>
          <p:spPr bwMode="auto">
            <a:xfrm>
              <a:off x="3648" y="1440"/>
              <a:ext cx="10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  <p:sp>
          <p:nvSpPr>
            <p:cNvPr id="76822" name="Text Box 31"/>
            <p:cNvSpPr txBox="1">
              <a:spLocks noChangeArrowheads="1"/>
            </p:cNvSpPr>
            <p:nvPr/>
          </p:nvSpPr>
          <p:spPr bwMode="auto">
            <a:xfrm>
              <a:off x="3847" y="1454"/>
              <a:ext cx="1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kumimoji="1" lang="zh-CN" altLang="en-US" sz="2041">
                <a:solidFill>
                  <a:srgbClr val="000000"/>
                </a:solidFill>
                <a:ea typeface="PMingLiU" panose="02020500000000000000" pitchFamily="18" charset="-120"/>
              </a:endParaRPr>
            </a:p>
          </p:txBody>
        </p:sp>
      </p:grpSp>
      <p:sp>
        <p:nvSpPr>
          <p:cNvPr id="76818" name="Line 32"/>
          <p:cNvSpPr>
            <a:spLocks noChangeShapeType="1"/>
          </p:cNvSpPr>
          <p:nvPr/>
        </p:nvSpPr>
        <p:spPr bwMode="auto">
          <a:xfrm>
            <a:off x="4766381" y="3207285"/>
            <a:ext cx="12634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9" name="Oval 33"/>
          <p:cNvSpPr>
            <a:spLocks noChangeArrowheads="1"/>
          </p:cNvSpPr>
          <p:nvPr/>
        </p:nvSpPr>
        <p:spPr bwMode="auto">
          <a:xfrm>
            <a:off x="4572000" y="3110094"/>
            <a:ext cx="194381" cy="19438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76820" name="Text Box 34"/>
          <p:cNvSpPr txBox="1">
            <a:spLocks noChangeArrowheads="1"/>
          </p:cNvSpPr>
          <p:nvPr/>
        </p:nvSpPr>
        <p:spPr bwMode="auto">
          <a:xfrm>
            <a:off x="5252333" y="3427989"/>
            <a:ext cx="431528" cy="40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TW" sz="2041">
                <a:solidFill>
                  <a:srgbClr val="000000"/>
                </a:solidFill>
                <a:ea typeface="PMingLiU" panose="02020500000000000000" pitchFamily="18" charset="-120"/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30247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5E066A-E91D-4AFA-92CA-F0DF56482C2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138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78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Pointer Constant this</a:t>
            </a:r>
            <a:endParaRPr lang="zh-CN" altLang="en-US" smtClean="0"/>
          </a:p>
        </p:txBody>
      </p:sp>
      <p:sp>
        <p:nvSpPr>
          <p:cNvPr id="7782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844594"/>
            <a:ext cx="8540609" cy="333687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In a </a:t>
            </a:r>
            <a:r>
              <a:rPr lang="en-US" altLang="zh-CN" dirty="0" err="1" smtClean="0"/>
              <a:t>nonstatic</a:t>
            </a:r>
            <a:r>
              <a:rPr lang="en-US" altLang="zh-CN" dirty="0" smtClean="0"/>
              <a:t> member function, the keyword </a:t>
            </a:r>
            <a:r>
              <a:rPr lang="en-US" altLang="zh-CN" i="1" dirty="0" smtClean="0">
                <a:solidFill>
                  <a:schemeClr val="tx1"/>
                </a:solidFill>
              </a:rPr>
              <a:t>this</a:t>
            </a:r>
            <a:r>
              <a:rPr lang="en-US" altLang="zh-CN" dirty="0" smtClean="0"/>
              <a:t> is a pointer to the object for which the function was invoked.</a:t>
            </a:r>
            <a:endParaRPr lang="en-US" altLang="zh-CN" sz="3061" dirty="0">
              <a:ea typeface="Batang" panose="02030600000101010101" pitchFamily="18" charset="-127"/>
            </a:endParaRPr>
          </a:p>
          <a:p>
            <a:pPr eaLnBrk="1" hangingPunct="1"/>
            <a:r>
              <a:rPr lang="en-US" altLang="zh-CN" dirty="0" smtClean="0"/>
              <a:t>In a non-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member function of class </a:t>
            </a:r>
            <a:r>
              <a:rPr lang="en-US" altLang="zh-CN" i="1" dirty="0" smtClean="0">
                <a:solidFill>
                  <a:schemeClr val="tx1"/>
                </a:solidFill>
              </a:rPr>
              <a:t>X</a:t>
            </a:r>
            <a:r>
              <a:rPr lang="en-US" altLang="zh-CN" dirty="0" smtClean="0"/>
              <a:t> , the type of </a:t>
            </a:r>
            <a:r>
              <a:rPr lang="en-US" altLang="zh-CN" i="1" dirty="0" smtClean="0">
                <a:solidFill>
                  <a:schemeClr val="tx1"/>
                </a:solidFill>
              </a:rPr>
              <a:t>this</a:t>
            </a:r>
            <a:r>
              <a:rPr lang="en-US" altLang="zh-CN" dirty="0" smtClean="0"/>
              <a:t> is  </a:t>
            </a:r>
            <a:r>
              <a:rPr lang="en-US" altLang="zh-CN" i="1" dirty="0" smtClean="0">
                <a:solidFill>
                  <a:schemeClr val="tx1"/>
                </a:solidFill>
              </a:rPr>
              <a:t>X *</a:t>
            </a:r>
          </a:p>
          <a:p>
            <a:pPr eaLnBrk="1" hangingPunct="1"/>
            <a:r>
              <a:rPr lang="en-US" altLang="zh-CN" dirty="0" smtClean="0"/>
              <a:t>In a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member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function of class </a:t>
            </a:r>
            <a:r>
              <a:rPr lang="en-US" altLang="zh-CN" i="1" dirty="0" smtClean="0">
                <a:solidFill>
                  <a:schemeClr val="tx1"/>
                </a:solidFill>
              </a:rPr>
              <a:t>X</a:t>
            </a:r>
            <a:r>
              <a:rPr lang="en-US" altLang="zh-CN" dirty="0" smtClean="0"/>
              <a:t> , the type of this is </a:t>
            </a:r>
            <a:r>
              <a:rPr lang="en-US" altLang="zh-CN" i="1" dirty="0" err="1" smtClean="0">
                <a:solidFill>
                  <a:schemeClr val="tx1"/>
                </a:solidFill>
              </a:rPr>
              <a:t>const</a:t>
            </a:r>
            <a:r>
              <a:rPr lang="en-US" altLang="zh-CN" i="1" dirty="0" smtClean="0">
                <a:solidFill>
                  <a:schemeClr val="tx1"/>
                </a:solidFill>
              </a:rPr>
              <a:t>  X *</a:t>
            </a:r>
            <a:r>
              <a:rPr lang="en-US" altLang="zh-CN" dirty="0" smtClean="0"/>
              <a:t>  to prevent modification of the object itself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862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A40DD6-D0E9-4C6B-8FBF-18B77D687283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139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Pointer Constant this</a:t>
            </a:r>
            <a:endParaRPr lang="zh-CN" altLang="en-US" smtClean="0"/>
          </a:p>
        </p:txBody>
      </p:sp>
      <p:sp>
        <p:nvSpPr>
          <p:cNvPr id="78852" name="Rectangle 3"/>
          <p:cNvSpPr>
            <a:spLocks noChangeArrowheads="1"/>
          </p:cNvSpPr>
          <p:nvPr/>
        </p:nvSpPr>
        <p:spPr bwMode="auto">
          <a:xfrm>
            <a:off x="107315" y="1219200"/>
            <a:ext cx="7131685" cy="42934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c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lass Date {</a:t>
            </a:r>
          </a:p>
          <a:p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d,m,y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kumimoji="1" lang="en-US" altLang="zh-CN" sz="21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public :</a:t>
            </a:r>
          </a:p>
          <a:p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</a:t>
            </a:r>
            <a:r>
              <a:rPr kumimoji="1" lang="en-US" altLang="zh-CN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dd,int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mm, 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yy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);	//initialize</a:t>
            </a:r>
          </a:p>
          <a:p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	D</a:t>
            </a:r>
            <a:r>
              <a:rPr kumimoji="1" lang="en-US" altLang="zh-CN" sz="21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ate</a:t>
            </a:r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&amp;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add_year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n);	//add n years</a:t>
            </a:r>
          </a:p>
          <a:p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	D</a:t>
            </a:r>
            <a:r>
              <a:rPr kumimoji="1" lang="en-US" altLang="zh-CN" sz="21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ate</a:t>
            </a:r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&amp;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add_month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n)	;//add n months</a:t>
            </a:r>
          </a:p>
          <a:p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	D</a:t>
            </a:r>
            <a:r>
              <a:rPr kumimoji="1" lang="en-US" altLang="zh-CN" sz="21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ate</a:t>
            </a:r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&amp;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</a:t>
            </a:r>
            <a:r>
              <a:rPr kumimoji="1" lang="en-US" altLang="zh-CN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_day</a:t>
            </a:r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n);	//add n days</a:t>
            </a:r>
          </a:p>
          <a:p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nline</a:t>
            </a:r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1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Date</a:t>
            </a:r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&amp;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Date::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add_year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n)</a:t>
            </a:r>
          </a:p>
          <a:p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	y+=n;</a:t>
            </a:r>
            <a:endParaRPr kumimoji="1" lang="en-US" altLang="zh-CN" sz="21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	return *this;</a:t>
            </a:r>
            <a:endParaRPr kumimoji="1" lang="en-US" altLang="ko-KR" sz="21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kumimoji="1" lang="en-US" altLang="ko-KR" sz="2100" dirty="0">
              <a:solidFill>
                <a:srgbClr val="000000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78853" name="Text Box 4"/>
          <p:cNvSpPr txBox="1">
            <a:spLocks noChangeArrowheads="1"/>
          </p:cNvSpPr>
          <p:nvPr/>
        </p:nvSpPr>
        <p:spPr bwMode="auto">
          <a:xfrm>
            <a:off x="3276600" y="4306751"/>
            <a:ext cx="5832979" cy="1603833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void f(Date&amp; d)</a:t>
            </a:r>
          </a:p>
          <a:p>
            <a:pPr>
              <a:spcBef>
                <a:spcPct val="50000"/>
              </a:spcBef>
            </a:pP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d.add_year</a:t>
            </a: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(1).</a:t>
            </a:r>
            <a:r>
              <a:rPr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add_month</a:t>
            </a: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(1).</a:t>
            </a:r>
            <a:r>
              <a:rPr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add_day</a:t>
            </a: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(1);</a:t>
            </a:r>
          </a:p>
          <a:p>
            <a:pPr>
              <a:spcBef>
                <a:spcPct val="50000"/>
              </a:spcBef>
            </a:pP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78854" name="AutoShape 5"/>
          <p:cNvSpPr>
            <a:spLocks noChangeArrowheads="1"/>
          </p:cNvSpPr>
          <p:nvPr/>
        </p:nvSpPr>
        <p:spPr bwMode="auto">
          <a:xfrm>
            <a:off x="1540874" y="5943600"/>
            <a:ext cx="3889642" cy="862565"/>
          </a:xfrm>
          <a:prstGeom prst="cloudCallout">
            <a:avLst>
              <a:gd name="adj1" fmla="val 41958"/>
              <a:gd name="adj2" fmla="val -77759"/>
            </a:avLst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7" tIns="45718" rIns="91437" bIns="45718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41" dirty="0">
                <a:solidFill>
                  <a:srgbClr val="000000"/>
                </a:solidFill>
              </a:rPr>
              <a:t>Can these definitions achieve this  task?</a:t>
            </a:r>
          </a:p>
        </p:txBody>
      </p:sp>
    </p:spTree>
    <p:extLst>
      <p:ext uri="{BB962C8B-B14F-4D97-AF65-F5344CB8AC3E}">
        <p14:creationId xmlns:p14="http://schemas.microsoft.com/office/powerpoint/2010/main" val="113944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87678F79-3006-475B-8040-EA8B30A7D631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58763"/>
            <a:ext cx="7789862" cy="606425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Implementation File for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TimeType</a:t>
            </a:r>
            <a:endParaRPr lang="en-US" altLang="zh-CN">
              <a:latin typeface="Arial Rounded MT Bold" pitchFamily="34" charset="0"/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38113" y="1131888"/>
            <a:ext cx="8882062" cy="54419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300" dirty="0" err="1" smtClean="0"/>
              <a:t>bool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TimeType</a:t>
            </a:r>
            <a:r>
              <a:rPr lang="en-US" altLang="zh-CN" sz="2300" dirty="0" smtClean="0"/>
              <a:t>::Equal( /* in */ </a:t>
            </a:r>
            <a:r>
              <a:rPr lang="en-US" altLang="zh-CN" sz="2300" dirty="0" err="1" smtClean="0"/>
              <a:t>TimeType</a:t>
            </a:r>
            <a:r>
              <a:rPr lang="en-US" altLang="zh-CN" sz="2300" dirty="0" smtClean="0"/>
              <a:t> </a:t>
            </a:r>
            <a:r>
              <a:rPr lang="en-US" altLang="zh-CN" sz="2300" dirty="0" err="1" smtClean="0"/>
              <a:t>otherTime</a:t>
            </a:r>
            <a:r>
              <a:rPr lang="en-US" altLang="zh-CN" sz="2300" dirty="0" smtClean="0"/>
              <a:t> ) const</a:t>
            </a:r>
          </a:p>
          <a:p>
            <a:endParaRPr lang="zh-CN" altLang="en-US" sz="2300" dirty="0" smtClean="0"/>
          </a:p>
          <a:p>
            <a:r>
              <a:rPr lang="en-US" altLang="zh-CN" sz="2300" dirty="0" smtClean="0"/>
              <a:t>// Precondition:</a:t>
            </a:r>
          </a:p>
          <a:p>
            <a:r>
              <a:rPr lang="en-US" altLang="zh-CN" sz="2300" dirty="0" smtClean="0"/>
              <a:t>//     The Set function has been invoked at least once</a:t>
            </a:r>
          </a:p>
          <a:p>
            <a:r>
              <a:rPr lang="en-US" altLang="zh-CN" sz="2300" dirty="0" smtClean="0"/>
              <a:t>//     for both this time and </a:t>
            </a:r>
            <a:r>
              <a:rPr lang="en-US" altLang="zh-CN" sz="2300" dirty="0" err="1" smtClean="0"/>
              <a:t>otherTime</a:t>
            </a:r>
            <a:endParaRPr lang="en-US" altLang="zh-CN" sz="2300" dirty="0" smtClean="0"/>
          </a:p>
          <a:p>
            <a:r>
              <a:rPr lang="en-US" altLang="zh-CN" sz="2300" dirty="0" smtClean="0"/>
              <a:t>// </a:t>
            </a:r>
            <a:r>
              <a:rPr lang="en-US" altLang="zh-CN" sz="2300" dirty="0" err="1" smtClean="0"/>
              <a:t>Postcondition</a:t>
            </a:r>
            <a:r>
              <a:rPr lang="en-US" altLang="zh-CN" sz="2300" dirty="0" smtClean="0"/>
              <a:t>:</a:t>
            </a:r>
          </a:p>
          <a:p>
            <a:r>
              <a:rPr lang="en-US" altLang="zh-CN" sz="2300" dirty="0" smtClean="0"/>
              <a:t>//     Function value == true, if this time equals </a:t>
            </a:r>
            <a:r>
              <a:rPr lang="en-US" altLang="zh-CN" sz="2300" dirty="0" err="1" smtClean="0"/>
              <a:t>otherTime</a:t>
            </a:r>
            <a:endParaRPr lang="en-US" altLang="zh-CN" sz="2300" dirty="0" smtClean="0"/>
          </a:p>
          <a:p>
            <a:r>
              <a:rPr lang="en-US" altLang="zh-CN" sz="2300" dirty="0" smtClean="0"/>
              <a:t>//                    == false, otherwise</a:t>
            </a:r>
          </a:p>
          <a:p>
            <a:endParaRPr lang="zh-CN" altLang="en-US" sz="2300" dirty="0" smtClean="0"/>
          </a:p>
          <a:p>
            <a:r>
              <a:rPr lang="en-US" altLang="zh-CN" sz="2300" dirty="0" smtClean="0"/>
              <a:t>{</a:t>
            </a:r>
          </a:p>
          <a:p>
            <a:r>
              <a:rPr lang="en-US" altLang="zh-CN" sz="2300" dirty="0" smtClean="0"/>
              <a:t>    return (hrs == otherTime.hrs &amp;&amp; </a:t>
            </a:r>
            <a:r>
              <a:rPr lang="en-US" altLang="zh-CN" sz="2300" dirty="0" err="1" smtClean="0"/>
              <a:t>mins</a:t>
            </a:r>
            <a:r>
              <a:rPr lang="en-US" altLang="zh-CN" sz="2300" dirty="0" smtClean="0"/>
              <a:t> == </a:t>
            </a:r>
            <a:r>
              <a:rPr lang="en-US" altLang="zh-CN" sz="2300" dirty="0" err="1" smtClean="0"/>
              <a:t>otherTime.mins</a:t>
            </a:r>
            <a:r>
              <a:rPr lang="en-US" altLang="zh-CN" sz="2300" dirty="0" smtClean="0"/>
              <a:t> &amp;&amp;</a:t>
            </a:r>
          </a:p>
          <a:p>
            <a:r>
              <a:rPr lang="en-US" altLang="zh-CN" sz="2300" dirty="0" smtClean="0"/>
              <a:t>            </a:t>
            </a:r>
            <a:r>
              <a:rPr lang="en-US" altLang="zh-CN" sz="2300" dirty="0" err="1" smtClean="0"/>
              <a:t>secs</a:t>
            </a:r>
            <a:r>
              <a:rPr lang="en-US" altLang="zh-CN" sz="2300" dirty="0" smtClean="0"/>
              <a:t> == </a:t>
            </a:r>
            <a:r>
              <a:rPr lang="en-US" altLang="zh-CN" sz="2300" dirty="0" err="1" smtClean="0"/>
              <a:t>otherTime.secs</a:t>
            </a:r>
            <a:r>
              <a:rPr lang="en-US" altLang="zh-CN" sz="2300" dirty="0" smtClean="0"/>
              <a:t>);</a:t>
            </a:r>
          </a:p>
          <a:p>
            <a:r>
              <a:rPr lang="en-US" altLang="zh-CN" sz="23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1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CC8661-02F7-4FCF-B603-DCA1B1AFD77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140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Pointer Constant this</a:t>
            </a:r>
            <a:endParaRPr lang="zh-CN" altLang="en-US" smtClean="0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107315" y="1455833"/>
            <a:ext cx="6768908" cy="41999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class Date{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	Date &amp;</a:t>
            </a:r>
            <a:r>
              <a:rPr kumimoji="1" lang="en-US" altLang="ko-KR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add_year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n);	//add n years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	Date &amp;</a:t>
            </a:r>
            <a:r>
              <a:rPr kumimoji="1" lang="en-US" altLang="ko-KR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add_month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n);	//add n months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	Date &amp;</a:t>
            </a:r>
            <a:r>
              <a:rPr kumimoji="1" lang="en-US" altLang="ko-KR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add_day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n);	//add n days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Date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&amp;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Date::</a:t>
            </a:r>
            <a:r>
              <a:rPr kumimoji="1" lang="en-US" altLang="ko-KR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add_year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n)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{  </a:t>
            </a:r>
            <a:endParaRPr kumimoji="1" lang="en-US" altLang="zh-CN" sz="1658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if(this-&gt;d==29 &amp;&amp; this-&gt;m==2 &amp;&amp; !</a:t>
            </a:r>
            <a:r>
              <a:rPr kumimoji="1" lang="en-US" altLang="ko-KR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leapyear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(this-&gt;</a:t>
            </a:r>
            <a:r>
              <a:rPr kumimoji="1" lang="en-US" altLang="ko-KR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y+n</a:t>
            </a:r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)){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	this-&gt;d=1;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	this-&gt;m=3;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 }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 this-&gt;y +=n;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 return *this;</a:t>
            </a:r>
          </a:p>
          <a:p>
            <a:r>
              <a:rPr kumimoji="1" lang="en-US" altLang="ko-KR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pPr eaLnBrk="1" latinLnBrk="1" hangingPunct="1">
              <a:lnSpc>
                <a:spcPct val="60000"/>
              </a:lnSpc>
              <a:spcBef>
                <a:spcPct val="50000"/>
              </a:spcBef>
            </a:pPr>
            <a:endParaRPr kumimoji="1" lang="en-US" altLang="ko-KR" sz="1658" dirty="0">
              <a:solidFill>
                <a:srgbClr val="000000"/>
              </a:solidFill>
              <a:latin typeface="Comic Sans MS" panose="030F0702030302020204" pitchFamily="66" charset="0"/>
              <a:ea typeface="Gulim" panose="020B0600000101010101" pitchFamily="34" charset="-127"/>
            </a:endParaRP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2971800" y="4365471"/>
            <a:ext cx="5777365" cy="1603833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void f(Date&amp; d)</a:t>
            </a:r>
          </a:p>
          <a:p>
            <a:pPr>
              <a:spcBef>
                <a:spcPct val="50000"/>
              </a:spcBef>
            </a:pP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d.add_year</a:t>
            </a: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(1).</a:t>
            </a:r>
            <a:r>
              <a:rPr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add_month</a:t>
            </a: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(1).</a:t>
            </a:r>
            <a:r>
              <a:rPr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add_day</a:t>
            </a: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(1);</a:t>
            </a:r>
          </a:p>
          <a:p>
            <a:pPr>
              <a:spcBef>
                <a:spcPct val="50000"/>
              </a:spcBef>
            </a:pPr>
            <a:r>
              <a:rPr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79878" name="AutoShape 5"/>
          <p:cNvSpPr>
            <a:spLocks noChangeArrowheads="1"/>
          </p:cNvSpPr>
          <p:nvPr/>
        </p:nvSpPr>
        <p:spPr bwMode="auto">
          <a:xfrm>
            <a:off x="5254359" y="2348769"/>
            <a:ext cx="3889642" cy="1152112"/>
          </a:xfrm>
          <a:prstGeom prst="cloudCallout">
            <a:avLst>
              <a:gd name="adj1" fmla="val -67755"/>
              <a:gd name="adj2" fmla="val 31102"/>
            </a:avLst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7" tIns="45718" rIns="91437" bIns="45718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41" dirty="0">
                <a:solidFill>
                  <a:srgbClr val="000000"/>
                </a:solidFill>
              </a:rPr>
              <a:t>should be defined like this to achieve this  task!</a:t>
            </a:r>
          </a:p>
        </p:txBody>
      </p:sp>
    </p:spTree>
    <p:extLst>
      <p:ext uri="{BB962C8B-B14F-4D97-AF65-F5344CB8AC3E}">
        <p14:creationId xmlns:p14="http://schemas.microsoft.com/office/powerpoint/2010/main" val="18994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DFE27E7-F813-49CB-A1F8-4C18A03B160D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141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089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Agenda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816247" y="1960007"/>
            <a:ext cx="6335601" cy="309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686" tIns="35843" rIns="71686" bIns="35843">
            <a:spAutoFit/>
          </a:bodyPr>
          <a:lstStyle>
            <a:lvl1pPr marL="342900" indent="-3429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3937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Introduction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Class Definitions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Efficiency and Robustness Issues 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Constructors and the Destructor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Static Members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Pointers to Objects and this Pointer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/>
              <a:t>Unions</a:t>
            </a:r>
          </a:p>
        </p:txBody>
      </p:sp>
    </p:spTree>
    <p:extLst>
      <p:ext uri="{BB962C8B-B14F-4D97-AF65-F5344CB8AC3E}">
        <p14:creationId xmlns:p14="http://schemas.microsoft.com/office/powerpoint/2010/main" val="28597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t>135</a:t>
            </a:r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19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Unions</a:t>
            </a:r>
            <a:endParaRPr lang="zh-CN" altLang="en-US" smtClean="0"/>
          </a:p>
        </p:txBody>
      </p:sp>
      <p:sp>
        <p:nvSpPr>
          <p:cNvPr id="8192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1629964"/>
          </a:xfrm>
        </p:spPr>
        <p:txBody>
          <a:bodyPr/>
          <a:lstStyle/>
          <a:p>
            <a:pPr eaLnBrk="1" hangingPunct="1"/>
            <a:r>
              <a:rPr lang="en-US" altLang="zh-CN" smtClean="0"/>
              <a:t>A </a:t>
            </a:r>
            <a:r>
              <a:rPr lang="en-US" altLang="zh-CN" i="1" smtClean="0">
                <a:solidFill>
                  <a:schemeClr val="tx1"/>
                </a:solidFill>
              </a:rPr>
              <a:t>union</a:t>
            </a:r>
            <a:r>
              <a:rPr lang="en-US" altLang="zh-CN" smtClean="0"/>
              <a:t> is a </a:t>
            </a:r>
            <a:r>
              <a:rPr lang="en-US" altLang="zh-CN" i="1" smtClean="0">
                <a:solidFill>
                  <a:schemeClr val="tx1"/>
                </a:solidFill>
              </a:rPr>
              <a:t>struct</a:t>
            </a:r>
            <a:r>
              <a:rPr lang="en-US" altLang="zh-CN" smtClean="0"/>
              <a:t> in which all members are allocated at the same address to that the </a:t>
            </a:r>
            <a:r>
              <a:rPr lang="en-US" altLang="zh-CN" i="1" smtClean="0">
                <a:solidFill>
                  <a:schemeClr val="tx1"/>
                </a:solidFill>
              </a:rPr>
              <a:t>union</a:t>
            </a:r>
            <a:r>
              <a:rPr lang="en-US" altLang="zh-CN" smtClean="0"/>
              <a:t> occupies only as much space as its largest member.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1250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42C7-6E8F-4965-9E91-27EF76F956FD}" type="slidenum">
              <a:rPr lang="zh-CN" altLang="en-US"/>
              <a:pPr/>
              <a:t>143</a:t>
            </a:fld>
            <a:endParaRPr lang="en-US" altLang="zh-CN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38163" y="3595688"/>
            <a:ext cx="7966075" cy="25622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union </a:t>
            </a:r>
            <a:r>
              <a:rPr lang="en-US" altLang="zh-CN" dirty="0"/>
              <a:t>  </a:t>
            </a:r>
            <a:r>
              <a:rPr lang="en-US" altLang="zh-CN" dirty="0" err="1"/>
              <a:t>WeightType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long    </a:t>
            </a:r>
            <a:r>
              <a:rPr lang="en-US" altLang="zh-CN" dirty="0" err="1"/>
              <a:t>wtInOunces</a:t>
            </a:r>
            <a:r>
              <a:rPr lang="en-US" altLang="zh-CN" dirty="0"/>
              <a:t> ;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      </a:t>
            </a:r>
            <a:r>
              <a:rPr lang="en-US" altLang="zh-CN" dirty="0" err="1"/>
              <a:t>wtInPounds</a:t>
            </a:r>
            <a:r>
              <a:rPr lang="en-US" altLang="zh-CN" dirty="0"/>
              <a:t>;		    </a:t>
            </a:r>
            <a:r>
              <a:rPr lang="en-US" altLang="zh-CN" dirty="0" smtClean="0"/>
              <a:t>         </a:t>
            </a:r>
            <a:r>
              <a:rPr lang="en-US" altLang="zh-CN" dirty="0">
                <a:solidFill>
                  <a:srgbClr val="CC0000"/>
                </a:solidFill>
              </a:rPr>
              <a:t>only one at a time</a:t>
            </a:r>
            <a:endParaRPr lang="en-US" altLang="zh-CN" dirty="0"/>
          </a:p>
          <a:p>
            <a:r>
              <a:rPr lang="en-US" altLang="zh-CN" dirty="0"/>
              <a:t>      float    </a:t>
            </a:r>
            <a:r>
              <a:rPr lang="en-US" altLang="zh-CN" dirty="0" err="1"/>
              <a:t>wtInTons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}  ;         </a:t>
            </a:r>
            <a:endParaRPr lang="zh-CN" alt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228600"/>
            <a:ext cx="7753350" cy="62865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Unions in C++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7375" y="1331913"/>
            <a:ext cx="8121650" cy="2630487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DEFINITION</a:t>
            </a:r>
            <a:endParaRPr lang="en-US" altLang="zh-CN" sz="2400" b="1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800" b="1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>
                <a:ea typeface="宋体" pitchFamily="2" charset="-122"/>
              </a:rPr>
              <a:t>A union is a struct that holds only one of its members at a time during program execution.</a:t>
            </a:r>
          </a:p>
          <a:p>
            <a:pPr>
              <a:buFont typeface="Wingdings" pitchFamily="2" charset="2"/>
              <a:buNone/>
            </a:pPr>
            <a:endParaRPr lang="en-US" altLang="zh-CN" sz="1000" b="1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ea typeface="宋体" pitchFamily="2" charset="-122"/>
              </a:rPr>
              <a:t>EXAMPLE</a:t>
            </a:r>
            <a:endParaRPr lang="en-US" altLang="zh-CN" sz="2400" b="1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000" b="1">
              <a:ea typeface="宋体" pitchFamily="2" charset="-122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394075" y="4672013"/>
            <a:ext cx="1406525" cy="3889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3394075" y="5029200"/>
            <a:ext cx="1366837" cy="4016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6E586-1037-4575-AFC9-BD187119C5D7}" type="slidenum">
              <a:rPr lang="zh-CN" altLang="en-US"/>
              <a:pPr/>
              <a:t>144</a:t>
            </a:fld>
            <a:endParaRPr lang="en-US" altLang="zh-CN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52400" y="1227138"/>
            <a:ext cx="8778875" cy="4949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2200" dirty="0"/>
              <a:t>union   </a:t>
            </a:r>
            <a:r>
              <a:rPr lang="en-US" altLang="zh-CN" sz="2200" dirty="0" err="1"/>
              <a:t>WeightType</a:t>
            </a:r>
            <a:r>
              <a:rPr lang="en-US" altLang="zh-CN" sz="2200" dirty="0"/>
              <a:t>		</a:t>
            </a:r>
            <a:r>
              <a:rPr lang="en-US" altLang="zh-CN" sz="2200" i="1" dirty="0">
                <a:solidFill>
                  <a:srgbClr val="CC0000"/>
                </a:solidFill>
              </a:rPr>
              <a:t>// declares a union type</a:t>
            </a:r>
            <a:endParaRPr lang="en-US" altLang="zh-CN" sz="2200" dirty="0"/>
          </a:p>
          <a:p>
            <a:r>
              <a:rPr lang="en-US" altLang="zh-CN" sz="2200" dirty="0"/>
              <a:t>{</a:t>
            </a:r>
          </a:p>
          <a:p>
            <a:r>
              <a:rPr lang="en-US" altLang="zh-CN" sz="2200" dirty="0"/>
              <a:t>     long    </a:t>
            </a:r>
            <a:r>
              <a:rPr lang="en-US" altLang="zh-CN" sz="2200" dirty="0" err="1"/>
              <a:t>wtInOunces</a:t>
            </a:r>
            <a:r>
              <a:rPr lang="en-US" altLang="zh-CN" sz="2200" dirty="0"/>
              <a:t> ; </a:t>
            </a:r>
          </a:p>
          <a:p>
            <a:r>
              <a:rPr lang="en-US" altLang="zh-CN" sz="2200" dirty="0"/>
              <a:t>  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     </a:t>
            </a:r>
            <a:r>
              <a:rPr lang="en-US" altLang="zh-CN" sz="2200" dirty="0" err="1"/>
              <a:t>wtInPounds</a:t>
            </a:r>
            <a:r>
              <a:rPr lang="en-US" altLang="zh-CN" sz="2200" dirty="0"/>
              <a:t>;		 </a:t>
            </a:r>
          </a:p>
          <a:p>
            <a:r>
              <a:rPr lang="en-US" altLang="zh-CN" sz="2200" dirty="0"/>
              <a:t>     float    </a:t>
            </a:r>
            <a:r>
              <a:rPr lang="en-US" altLang="zh-CN" sz="2200" dirty="0" err="1"/>
              <a:t>wtInTons</a:t>
            </a:r>
            <a:r>
              <a:rPr lang="en-US" altLang="zh-CN" sz="2200" dirty="0"/>
              <a:t>;</a:t>
            </a:r>
          </a:p>
          <a:p>
            <a:r>
              <a:rPr lang="en-US" altLang="zh-CN" sz="2200" dirty="0"/>
              <a:t> }  ;   </a:t>
            </a:r>
          </a:p>
          <a:p>
            <a:endParaRPr lang="en-US" altLang="zh-CN" sz="2200" dirty="0"/>
          </a:p>
          <a:p>
            <a:r>
              <a:rPr lang="en-US" altLang="zh-CN" sz="2200" dirty="0" err="1"/>
              <a:t>WeightType</a:t>
            </a:r>
            <a:r>
              <a:rPr lang="en-US" altLang="zh-CN" sz="2200" dirty="0"/>
              <a:t>   weight;	</a:t>
            </a:r>
            <a:r>
              <a:rPr lang="en-US" altLang="zh-CN" sz="2200" i="1" dirty="0">
                <a:solidFill>
                  <a:srgbClr val="CC0000"/>
                </a:solidFill>
              </a:rPr>
              <a:t>// declares a union variable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 err="1"/>
              <a:t>weight.wtInTons</a:t>
            </a:r>
            <a:r>
              <a:rPr lang="en-US" altLang="zh-CN" sz="2200" dirty="0"/>
              <a:t> = 4.83 ;</a:t>
            </a:r>
          </a:p>
          <a:p>
            <a:endParaRPr lang="en-US" altLang="zh-CN" sz="2200" dirty="0"/>
          </a:p>
          <a:p>
            <a:r>
              <a:rPr lang="en-US" altLang="zh-CN" sz="2200" i="1" dirty="0">
                <a:solidFill>
                  <a:srgbClr val="CC0000"/>
                </a:solidFill>
              </a:rPr>
              <a:t>// Weight in tons is no longer needed. Reuse the memory space.</a:t>
            </a:r>
            <a:endParaRPr lang="en-US" altLang="zh-CN" sz="2200" dirty="0">
              <a:solidFill>
                <a:srgbClr val="CC0000"/>
              </a:solidFill>
            </a:endParaRPr>
          </a:p>
          <a:p>
            <a:endParaRPr lang="en-US" altLang="zh-CN" sz="2200" dirty="0"/>
          </a:p>
          <a:p>
            <a:r>
              <a:rPr lang="en-US" altLang="zh-CN" sz="2200" dirty="0" err="1"/>
              <a:t>weight.wtInPounds</a:t>
            </a:r>
            <a:r>
              <a:rPr lang="en-US" altLang="zh-CN" sz="2200" dirty="0"/>
              <a:t> = 35;</a:t>
            </a:r>
            <a:endParaRPr lang="zh-CN" altLang="en-US" sz="2200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228600"/>
            <a:ext cx="7772400" cy="6096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Using  Unions</a:t>
            </a:r>
          </a:p>
        </p:txBody>
      </p:sp>
    </p:spTree>
    <p:extLst>
      <p:ext uri="{BB962C8B-B14F-4D97-AF65-F5344CB8AC3E}">
        <p14:creationId xmlns:p14="http://schemas.microsoft.com/office/powerpoint/2010/main" val="34510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6A24FEC-9D83-41E4-9407-F181DDAB4DA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145</a:t>
            </a:fld>
            <a:endParaRPr lang="en-US" altLang="zh-CN" sz="1403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946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Unions</a:t>
            </a:r>
            <a:endParaRPr lang="zh-CN" altLang="en-US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400" y="1700833"/>
            <a:ext cx="3763026" cy="36649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#include&lt;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union U {</a:t>
            </a:r>
          </a:p>
          <a:p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private: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// Access control too!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 float f;</a:t>
            </a:r>
          </a:p>
          <a:p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public: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 </a:t>
            </a:r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U(</a:t>
            </a:r>
            <a:r>
              <a:rPr kumimoji="1" lang="en-US" altLang="zh-CN" sz="1786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 a);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 </a:t>
            </a:r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U(float b);</a:t>
            </a:r>
          </a:p>
          <a:p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       ~U();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read_int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 float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read_float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114800" y="1773726"/>
            <a:ext cx="4738033" cy="33901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U::U(int a) { </a:t>
            </a:r>
            <a:r>
              <a:rPr kumimoji="1" lang="en-US" altLang="zh-CN" sz="1786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 = a; }</a:t>
            </a:r>
          </a:p>
          <a:p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U::U(float b) { f = b;}</a:t>
            </a:r>
          </a:p>
          <a:p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U::~U() { </a:t>
            </a:r>
            <a:r>
              <a:rPr kumimoji="1" lang="en-US" altLang="zh-CN" sz="1786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 &lt;&lt; "U::~U()\n"; }</a:t>
            </a:r>
          </a:p>
          <a:p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U::read_int() { return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 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float U::read_float() { return f; }</a:t>
            </a:r>
          </a:p>
          <a:p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  U X(12), Y(1.9F);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 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X.read_int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() 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 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Y.read_float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() 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  return 0;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 </a:t>
            </a:r>
          </a:p>
        </p:txBody>
      </p:sp>
      <p:graphicFrame>
        <p:nvGraphicFramePr>
          <p:cNvPr id="19458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224143"/>
              </p:ext>
            </p:extLst>
          </p:nvPr>
        </p:nvGraphicFramePr>
        <p:xfrm>
          <a:off x="6940550" y="5683250"/>
          <a:ext cx="952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72" name="包装程序外壳对象" showAsIcon="1" r:id="rId3" imgW="952200" imgH="711360" progId="Package">
                  <p:embed/>
                </p:oleObj>
              </mc:Choice>
              <mc:Fallback>
                <p:oleObj name="包装程序外壳对象" showAsIcon="1" r:id="rId3" imgW="95220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5683250"/>
                        <a:ext cx="952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0151" y="5902007"/>
            <a:ext cx="58993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145-151</a:t>
            </a:r>
            <a:r>
              <a:rPr lang="zh-CN" altLang="en-US" sz="2600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页之间的内容有兴趣可自己了解</a:t>
            </a:r>
            <a:endParaRPr lang="zh-CN" altLang="en-US" sz="2600" dirty="0">
              <a:solidFill>
                <a:schemeClr val="accent4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20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1185A09-4F07-43AA-9A44-864962136D6D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146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29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Unions</a:t>
            </a:r>
            <a:endParaRPr lang="zh-CN" altLang="en-US" smtClean="0"/>
          </a:p>
        </p:txBody>
      </p:sp>
      <p:sp>
        <p:nvSpPr>
          <p:cNvPr id="8294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1117690"/>
          </a:xfrm>
        </p:spPr>
        <p:txBody>
          <a:bodyPr/>
          <a:lstStyle/>
          <a:p>
            <a:pPr eaLnBrk="1" hangingPunct="1"/>
            <a:r>
              <a:rPr lang="en-US" altLang="zh-CN" smtClean="0"/>
              <a:t>A </a:t>
            </a:r>
            <a:r>
              <a:rPr lang="en-US" altLang="zh-CN" i="1" smtClean="0">
                <a:solidFill>
                  <a:schemeClr val="tx1"/>
                </a:solidFill>
              </a:rPr>
              <a:t>union</a:t>
            </a:r>
            <a:r>
              <a:rPr lang="en-US" altLang="zh-CN" smtClean="0"/>
              <a:t> can have a </a:t>
            </a:r>
            <a:r>
              <a:rPr lang="en-US" altLang="zh-CN" i="1" smtClean="0">
                <a:solidFill>
                  <a:schemeClr val="tx1"/>
                </a:solidFill>
              </a:rPr>
              <a:t>constructor, destructor, member functions</a:t>
            </a:r>
            <a:r>
              <a:rPr lang="en-US" altLang="zh-CN" smtClean="0"/>
              <a:t>, and even </a:t>
            </a:r>
            <a:r>
              <a:rPr lang="en-US" altLang="zh-CN" i="1" smtClean="0">
                <a:solidFill>
                  <a:schemeClr val="tx1"/>
                </a:solidFill>
              </a:rPr>
              <a:t>access control</a:t>
            </a:r>
            <a:r>
              <a:rPr lang="en-US" altLang="zh-CN" smtClean="0"/>
              <a:t>. 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2698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EE8050-5405-4CC0-BC7B-071F6187F153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147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397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Unions</a:t>
            </a:r>
            <a:endParaRPr lang="zh-CN" altLang="en-US" smtClean="0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2267778" y="1484180"/>
            <a:ext cx="5886096" cy="44296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#include&lt;iostream&gt;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using namespace std;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class object{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public: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	object(){ }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	~object(){ }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union U {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 //…</a:t>
            </a:r>
          </a:p>
          <a:p>
            <a:pPr lvl="1"/>
            <a:r>
              <a:rPr kumimoji="1" lang="en-US" altLang="zh-CN" sz="1658">
                <a:solidFill>
                  <a:srgbClr val="FF0000"/>
                </a:solidFill>
                <a:latin typeface="Comic Sans MS" panose="030F0702030302020204" pitchFamily="66" charset="0"/>
              </a:rPr>
              <a:t>	object oj;   //Error: object with constructor</a:t>
            </a:r>
          </a:p>
          <a:p>
            <a:pPr lvl="1"/>
            <a:r>
              <a:rPr kumimoji="1" lang="en-US" altLang="zh-CN" sz="1658">
                <a:solidFill>
                  <a:srgbClr val="FF0000"/>
                </a:solidFill>
                <a:latin typeface="Comic Sans MS" panose="030F0702030302020204" pitchFamily="66" charset="0"/>
              </a:rPr>
              <a:t>	object *p;  //OK!</a:t>
            </a:r>
          </a:p>
          <a:p>
            <a:pPr lvl="1"/>
            <a:r>
              <a:rPr kumimoji="1" lang="en-US" altLang="zh-CN" sz="1658">
                <a:solidFill>
                  <a:srgbClr val="FF0000"/>
                </a:solidFill>
                <a:latin typeface="Comic Sans MS" panose="030F0702030302020204" pitchFamily="66" charset="0"/>
              </a:rPr>
              <a:t>	static int t; //Error: static member</a:t>
            </a:r>
          </a:p>
          <a:p>
            <a:pPr lvl="1"/>
            <a:r>
              <a:rPr kumimoji="1" lang="en-US" altLang="zh-CN" sz="1658">
                <a:solidFill>
                  <a:srgbClr val="FF0000"/>
                </a:solidFill>
                <a:latin typeface="Comic Sans MS" panose="030F0702030302020204" pitchFamily="66" charset="0"/>
              </a:rPr>
              <a:t>	int &amp;rft;     //Error: reference member</a:t>
            </a:r>
          </a:p>
          <a:p>
            <a:pPr lvl="1"/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     //	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};	</a:t>
            </a:r>
          </a:p>
        </p:txBody>
      </p:sp>
    </p:spTree>
    <p:extLst>
      <p:ext uri="{BB962C8B-B14F-4D97-AF65-F5344CB8AC3E}">
        <p14:creationId xmlns:p14="http://schemas.microsoft.com/office/powerpoint/2010/main" val="376430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F41F6A9-FF47-49F4-8E63-722FDDDCD1F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148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49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Unions</a:t>
            </a:r>
            <a:endParaRPr lang="zh-CN" altLang="en-US" smtClean="0"/>
          </a:p>
        </p:txBody>
      </p:sp>
      <p:sp>
        <p:nvSpPr>
          <p:cNvPr id="849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1"/>
            <a:ext cx="8540609" cy="274158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chemeClr val="tx1"/>
                </a:solidFill>
              </a:rPr>
              <a:t>union</a:t>
            </a:r>
            <a:r>
              <a:rPr lang="en-US" altLang="zh-CN" dirty="0" smtClean="0"/>
              <a:t> cannot have a </a:t>
            </a:r>
            <a:r>
              <a:rPr lang="en-US" altLang="zh-CN" i="1" dirty="0" smtClean="0">
                <a:solidFill>
                  <a:schemeClr val="tx1"/>
                </a:solidFill>
              </a:rPr>
              <a:t>static data member</a:t>
            </a:r>
            <a:r>
              <a:rPr lang="en-US" altLang="zh-CN" dirty="0" smtClean="0"/>
              <a:t> or a member that is a </a:t>
            </a:r>
            <a:r>
              <a:rPr lang="en-US" altLang="zh-CN" i="1" dirty="0" smtClean="0">
                <a:solidFill>
                  <a:schemeClr val="tx1"/>
                </a:solidFill>
              </a:rPr>
              <a:t>reference</a:t>
            </a:r>
            <a:r>
              <a:rPr lang="en-US" altLang="zh-CN" dirty="0" smtClean="0"/>
              <a:t>. </a:t>
            </a:r>
          </a:p>
          <a:p>
            <a:pPr eaLnBrk="1" hangingPunct="1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chemeClr val="tx1"/>
                </a:solidFill>
              </a:rPr>
              <a:t>union</a:t>
            </a:r>
            <a:r>
              <a:rPr lang="en-US" altLang="zh-CN" dirty="0" smtClean="0"/>
              <a:t> cannot have a member of a class type that defines either a </a:t>
            </a:r>
            <a:r>
              <a:rPr lang="en-US" altLang="zh-CN" i="1" dirty="0" smtClean="0">
                <a:solidFill>
                  <a:schemeClr val="tx1"/>
                </a:solidFill>
              </a:rPr>
              <a:t>constructor, destructor</a:t>
            </a:r>
            <a:r>
              <a:rPr lang="en-US" altLang="zh-CN" dirty="0" smtClean="0"/>
              <a:t>, or </a:t>
            </a:r>
            <a:r>
              <a:rPr lang="en-US" altLang="zh-CN" i="1" dirty="0" smtClean="0">
                <a:solidFill>
                  <a:schemeClr val="tx1"/>
                </a:solidFill>
              </a:rPr>
              <a:t>copy assignment operator.</a:t>
            </a:r>
            <a:r>
              <a:rPr lang="en-US" altLang="zh-CN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59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CCC85C-439E-428C-A8D8-0A81C9491F7F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149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60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Unions</a:t>
            </a:r>
            <a:endParaRPr lang="zh-CN" altLang="en-US" smtClean="0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1676400" y="1219200"/>
            <a:ext cx="5689825" cy="53992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pPr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class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SuperVar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{</a:t>
            </a:r>
          </a:p>
          <a:p>
            <a:pPr lvl="1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enum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{</a:t>
            </a:r>
          </a:p>
          <a:p>
            <a:pPr lvl="2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character,</a:t>
            </a:r>
          </a:p>
          <a:p>
            <a:pPr lvl="2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integer,</a:t>
            </a:r>
          </a:p>
          <a:p>
            <a:pPr lvl="2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floating_point</a:t>
            </a:r>
            <a:endParaRPr kumimoji="1" lang="en-US" altLang="zh-CN" sz="1658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}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vartype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;  // Define one</a:t>
            </a:r>
          </a:p>
          <a:p>
            <a:pPr lvl="1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union {  // Anonymous union</a:t>
            </a:r>
          </a:p>
          <a:p>
            <a:pPr lvl="2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char c;</a:t>
            </a:r>
          </a:p>
          <a:p>
            <a:pPr lvl="2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 lvl="2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float f;</a:t>
            </a:r>
          </a:p>
          <a:p>
            <a:pPr lvl="1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};</a:t>
            </a:r>
          </a:p>
          <a:p>
            <a:pPr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pPr lvl="1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658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SuperVar</a:t>
            </a: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(char </a:t>
            </a:r>
            <a:r>
              <a:rPr kumimoji="1" lang="en-US" altLang="zh-CN" sz="1658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ch</a:t>
            </a: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);</a:t>
            </a:r>
          </a:p>
          <a:p>
            <a:pPr lvl="1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658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SuperVar</a:t>
            </a: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zh-CN" sz="1658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 ii);</a:t>
            </a:r>
          </a:p>
          <a:p>
            <a:pPr lvl="1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658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SuperVar</a:t>
            </a: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(float </a:t>
            </a:r>
            <a:r>
              <a:rPr kumimoji="1" lang="en-US" altLang="zh-CN" sz="1658" dirty="0" err="1">
                <a:solidFill>
                  <a:srgbClr val="FF0000"/>
                </a:solidFill>
                <a:latin typeface="Comic Sans MS" panose="030F0702030302020204" pitchFamily="66" charset="0"/>
              </a:rPr>
              <a:t>ff</a:t>
            </a: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);</a:t>
            </a:r>
          </a:p>
          <a:p>
            <a:pPr lvl="1"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  void print();</a:t>
            </a:r>
          </a:p>
          <a:p>
            <a:pPr>
              <a:spcBef>
                <a:spcPct val="10000"/>
              </a:spcBef>
            </a:pP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943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87678F79-3006-475B-8040-EA8B30A7D631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58763"/>
            <a:ext cx="7789862" cy="606425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Implementation File for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TimeType</a:t>
            </a:r>
            <a:endParaRPr lang="en-US" altLang="zh-CN">
              <a:latin typeface="Arial Rounded MT Bold" pitchFamily="34" charset="0"/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38113" y="1131888"/>
            <a:ext cx="8882062" cy="54419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200" dirty="0" err="1" smtClean="0"/>
              <a:t>bool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TimeType</a:t>
            </a:r>
            <a:r>
              <a:rPr lang="en-US" altLang="zh-CN" sz="2200" dirty="0" smtClean="0"/>
              <a:t>::</a:t>
            </a:r>
            <a:r>
              <a:rPr lang="en-US" altLang="zh-CN" sz="2200" dirty="0" err="1" smtClean="0"/>
              <a:t>LessThan</a:t>
            </a:r>
            <a:r>
              <a:rPr lang="en-US" altLang="zh-CN" sz="2200" dirty="0" smtClean="0"/>
              <a:t>( /* in */ </a:t>
            </a:r>
            <a:r>
              <a:rPr lang="en-US" altLang="zh-CN" sz="2200" dirty="0" err="1" smtClean="0"/>
              <a:t>TimeType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otherTime</a:t>
            </a:r>
            <a:r>
              <a:rPr lang="en-US" altLang="zh-CN" sz="2200" dirty="0" smtClean="0"/>
              <a:t> ) const</a:t>
            </a:r>
          </a:p>
          <a:p>
            <a:r>
              <a:rPr lang="en-US" altLang="zh-CN" sz="2200" dirty="0" smtClean="0"/>
              <a:t>// Precondition:</a:t>
            </a:r>
          </a:p>
          <a:p>
            <a:r>
              <a:rPr lang="en-US" altLang="zh-CN" sz="2200" dirty="0" smtClean="0"/>
              <a:t>//     The Set function has been invoked at least once</a:t>
            </a:r>
          </a:p>
          <a:p>
            <a:r>
              <a:rPr lang="en-US" altLang="zh-CN" sz="2200" dirty="0" smtClean="0"/>
              <a:t>//     for both this time and </a:t>
            </a:r>
            <a:r>
              <a:rPr lang="en-US" altLang="zh-CN" sz="2200" dirty="0" err="1" smtClean="0"/>
              <a:t>otherTime</a:t>
            </a:r>
            <a:endParaRPr lang="en-US" altLang="zh-CN" sz="2200" dirty="0" smtClean="0"/>
          </a:p>
          <a:p>
            <a:r>
              <a:rPr lang="en-US" altLang="zh-CN" sz="2200" dirty="0" smtClean="0"/>
              <a:t>//  &amp;&amp; This time and </a:t>
            </a:r>
            <a:r>
              <a:rPr lang="en-US" altLang="zh-CN" sz="2200" dirty="0" err="1" smtClean="0"/>
              <a:t>otherTime</a:t>
            </a:r>
            <a:r>
              <a:rPr lang="en-US" altLang="zh-CN" sz="2200" dirty="0" smtClean="0"/>
              <a:t> represent times in the</a:t>
            </a:r>
          </a:p>
          <a:p>
            <a:r>
              <a:rPr lang="en-US" altLang="zh-CN" sz="2200" dirty="0" smtClean="0"/>
              <a:t>//     same day</a:t>
            </a:r>
          </a:p>
          <a:p>
            <a:r>
              <a:rPr lang="en-US" altLang="zh-CN" sz="2200" dirty="0" smtClean="0"/>
              <a:t>// </a:t>
            </a:r>
            <a:r>
              <a:rPr lang="en-US" altLang="zh-CN" sz="2200" dirty="0" err="1" smtClean="0"/>
              <a:t>Postcondition</a:t>
            </a:r>
            <a:r>
              <a:rPr lang="en-US" altLang="zh-CN" sz="2200" dirty="0" smtClean="0"/>
              <a:t>:</a:t>
            </a:r>
          </a:p>
          <a:p>
            <a:r>
              <a:rPr lang="en-US" altLang="zh-CN" sz="2200" dirty="0" smtClean="0"/>
              <a:t>//     Function value == true, if this time is earlier</a:t>
            </a:r>
          </a:p>
          <a:p>
            <a:r>
              <a:rPr lang="en-US" altLang="zh-CN" sz="2200" dirty="0" smtClean="0"/>
              <a:t>//                             in the day than </a:t>
            </a:r>
            <a:r>
              <a:rPr lang="en-US" altLang="zh-CN" sz="2200" dirty="0" err="1" smtClean="0"/>
              <a:t>otherTime</a:t>
            </a:r>
            <a:endParaRPr lang="en-US" altLang="zh-CN" sz="2200" dirty="0" smtClean="0"/>
          </a:p>
          <a:p>
            <a:r>
              <a:rPr lang="en-US" altLang="zh-CN" sz="2200" dirty="0" smtClean="0"/>
              <a:t>//                    == false, otherwise</a:t>
            </a:r>
          </a:p>
          <a:p>
            <a:r>
              <a:rPr lang="en-US" altLang="zh-CN" sz="2200" dirty="0" smtClean="0"/>
              <a:t>{</a:t>
            </a:r>
          </a:p>
          <a:p>
            <a:r>
              <a:rPr lang="en-US" altLang="zh-CN" sz="2200" dirty="0" smtClean="0"/>
              <a:t>    return (hrs &lt; otherTime.hrs ||</a:t>
            </a:r>
          </a:p>
          <a:p>
            <a:r>
              <a:rPr lang="en-US" altLang="zh-CN" sz="2200" dirty="0" smtClean="0"/>
              <a:t>            hrs == otherTime.hrs &amp;&amp; </a:t>
            </a:r>
            <a:r>
              <a:rPr lang="en-US" altLang="zh-CN" sz="2200" dirty="0" err="1" smtClean="0"/>
              <a:t>mins</a:t>
            </a:r>
            <a:r>
              <a:rPr lang="en-US" altLang="zh-CN" sz="2200" dirty="0" smtClean="0"/>
              <a:t> &lt; </a:t>
            </a:r>
            <a:r>
              <a:rPr lang="en-US" altLang="zh-CN" sz="2200" dirty="0" err="1" smtClean="0"/>
              <a:t>otherTime.mins</a:t>
            </a:r>
            <a:r>
              <a:rPr lang="en-US" altLang="zh-CN" sz="2200" dirty="0" smtClean="0"/>
              <a:t> ||</a:t>
            </a:r>
          </a:p>
          <a:p>
            <a:r>
              <a:rPr lang="en-US" altLang="zh-CN" sz="2200" dirty="0" smtClean="0"/>
              <a:t>            hrs == otherTime.hrs &amp;&amp; </a:t>
            </a:r>
            <a:r>
              <a:rPr lang="en-US" altLang="zh-CN" sz="2200" dirty="0" err="1" smtClean="0"/>
              <a:t>mins</a:t>
            </a:r>
            <a:r>
              <a:rPr lang="en-US" altLang="zh-CN" sz="2200" dirty="0" smtClean="0"/>
              <a:t> == </a:t>
            </a:r>
            <a:r>
              <a:rPr lang="en-US" altLang="zh-CN" sz="2200" dirty="0" err="1" smtClean="0"/>
              <a:t>otherTime.mins</a:t>
            </a:r>
            <a:endParaRPr lang="en-US" altLang="zh-CN" sz="2200" dirty="0" smtClean="0"/>
          </a:p>
          <a:p>
            <a:r>
              <a:rPr lang="en-US" altLang="zh-CN" sz="2200" dirty="0" smtClean="0"/>
              <a:t>                                 &amp;&amp; </a:t>
            </a:r>
            <a:r>
              <a:rPr lang="en-US" altLang="zh-CN" sz="2200" dirty="0" err="1" smtClean="0"/>
              <a:t>secs</a:t>
            </a:r>
            <a:r>
              <a:rPr lang="en-US" altLang="zh-CN" sz="2200" dirty="0" smtClean="0"/>
              <a:t> &lt; </a:t>
            </a:r>
            <a:r>
              <a:rPr lang="en-US" altLang="zh-CN" sz="2200" dirty="0" err="1" smtClean="0"/>
              <a:t>otherTime.secs</a:t>
            </a:r>
            <a:r>
              <a:rPr lang="en-US" altLang="zh-CN" sz="2200" dirty="0" smtClean="0"/>
              <a:t>);</a:t>
            </a:r>
          </a:p>
          <a:p>
            <a:r>
              <a:rPr lang="en-US" altLang="zh-CN" sz="2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55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79E4361-2E41-4D50-9C60-9847351515A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150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70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Unions (10.4.13, C8.3)</a:t>
            </a:r>
            <a:endParaRPr lang="zh-CN" altLang="en-US" smtClean="0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64010" y="548723"/>
            <a:ext cx="3672988" cy="31539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58">
                <a:solidFill>
                  <a:srgbClr val="FF0000"/>
                </a:solidFill>
                <a:latin typeface="Comic Sans MS" panose="030F0702030302020204" pitchFamily="66" charset="0"/>
              </a:rPr>
              <a:t>SuperVar::SuperVar(char ch)</a:t>
            </a:r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{</a:t>
            </a:r>
          </a:p>
          <a:p>
            <a:pPr lvl="1"/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 vartype = character;</a:t>
            </a:r>
          </a:p>
          <a:p>
            <a:pPr lvl="1"/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 c = ch;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zh-CN" sz="1658">
                <a:solidFill>
                  <a:srgbClr val="FF0000"/>
                </a:solidFill>
                <a:latin typeface="Comic Sans MS" panose="030F0702030302020204" pitchFamily="66" charset="0"/>
              </a:rPr>
              <a:t>SuperVar::SuperVar(int ii)</a:t>
            </a:r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{</a:t>
            </a:r>
          </a:p>
          <a:p>
            <a:pPr lvl="1"/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 vartype = integer;</a:t>
            </a:r>
          </a:p>
          <a:p>
            <a:pPr lvl="1"/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 i = ii;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zh-CN" sz="1658">
                <a:solidFill>
                  <a:srgbClr val="FF0000"/>
                </a:solidFill>
                <a:latin typeface="Comic Sans MS" panose="030F0702030302020204" pitchFamily="66" charset="0"/>
              </a:rPr>
              <a:t>SuperVar::SuperVar(float ff)</a:t>
            </a:r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{</a:t>
            </a:r>
          </a:p>
          <a:p>
            <a:pPr lvl="1"/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 vartype = floating_point;</a:t>
            </a:r>
          </a:p>
          <a:p>
            <a:pPr lvl="1"/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  f = ff;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928114" y="99217"/>
            <a:ext cx="5066051" cy="59604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void </a:t>
            </a:r>
            <a:r>
              <a:rPr kumimoji="1" lang="en-US" altLang="zh-CN" sz="1658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SuperVar</a:t>
            </a:r>
            <a:r>
              <a:rPr kumimoji="1" lang="en-US" altLang="zh-CN" sz="1658" dirty="0">
                <a:solidFill>
                  <a:srgbClr val="FF0000"/>
                </a:solidFill>
                <a:latin typeface="Comic Sans MS" panose="030F0702030302020204" pitchFamily="66" charset="0"/>
              </a:rPr>
              <a:t>::print() </a:t>
            </a:r>
          </a:p>
          <a:p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pPr lvl="1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switch (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vartype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) {</a:t>
            </a:r>
          </a:p>
          <a:p>
            <a:pPr lvl="1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case character:</a:t>
            </a:r>
          </a:p>
          <a:p>
            <a:pPr lvl="2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 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"character: " &lt;&lt; c &lt;&lt;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 lvl="2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  break;</a:t>
            </a:r>
          </a:p>
          <a:p>
            <a:pPr lvl="1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case integer:</a:t>
            </a:r>
          </a:p>
          <a:p>
            <a:pPr lvl="2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 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"integer: " &lt;&lt;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 lvl="2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  break;</a:t>
            </a:r>
          </a:p>
          <a:p>
            <a:pPr lvl="1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case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floating_point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  <a:p>
            <a:pPr lvl="2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 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"float: " &lt;&lt; f &lt;&lt;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 lvl="2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    break;</a:t>
            </a:r>
          </a:p>
          <a:p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	}</a:t>
            </a:r>
          </a:p>
          <a:p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pPr lvl="1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SuperVar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A('c'), B(12), C(1.44F);</a:t>
            </a:r>
          </a:p>
          <a:p>
            <a:pPr lvl="1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A.print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pPr lvl="1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B.print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pPr lvl="1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658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C.print</a:t>
            </a:r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pPr lvl="1"/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  return 0;</a:t>
            </a:r>
          </a:p>
          <a:p>
            <a:r>
              <a:rPr kumimoji="1" lang="en-US" altLang="zh-CN" sz="1658" dirty="0">
                <a:solidFill>
                  <a:srgbClr val="000000"/>
                </a:solidFill>
                <a:latin typeface="Comic Sans MS" panose="030F0702030302020204" pitchFamily="66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7816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1E3FBE-6747-4D92-85A1-BCCD86F23E2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151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80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Unions</a:t>
            </a:r>
            <a:endParaRPr lang="zh-CN" altLang="en-US" smtClean="0"/>
          </a:p>
        </p:txBody>
      </p:sp>
      <p:sp>
        <p:nvSpPr>
          <p:cNvPr id="880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222930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Consider a symbol table entry that holds a name(char*) and a value( char * or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). </a:t>
            </a:r>
          </a:p>
          <a:p>
            <a:pPr eaLnBrk="1" hangingPunct="1"/>
            <a:r>
              <a:rPr lang="en-US" altLang="zh-CN" dirty="0" smtClean="0"/>
              <a:t>What can we do to ensure that each union member is always used according to its types?(10.6[20])</a:t>
            </a:r>
            <a:endParaRPr lang="en-US" altLang="ko-KR" dirty="0" smtClean="0"/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4067825" y="3861296"/>
            <a:ext cx="3529227" cy="23885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enum type {S, T};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struct Entry{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char* name;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type t;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union {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	char* s;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	int i;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	};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053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680CC6B-A941-4721-BFFF-3ACAD3ACD47C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152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90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 </a:t>
            </a:r>
            <a:endParaRPr lang="zh-CN" altLang="en-US" smtClean="0"/>
          </a:p>
        </p:txBody>
      </p:sp>
      <p:sp>
        <p:nvSpPr>
          <p:cNvPr id="8909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8267" y="1316121"/>
            <a:ext cx="8540609" cy="528068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本章重要内容：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类概念和声明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类定义、类成员访问控制 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对象，对象创建，对象与类的关系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默认构造函数、类型转换构造函数、拷贝构造函数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深拷贝，浅拷贝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析构函数</a:t>
            </a:r>
          </a:p>
          <a:p>
            <a:pPr eaLnBrk="1" hangingPunct="1">
              <a:spcBef>
                <a:spcPct val="5000"/>
              </a:spcBef>
            </a:pP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内联</a:t>
            </a:r>
            <a:r>
              <a:rPr lang="en-US" altLang="zh-CN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(inline)</a:t>
            </a: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成员函数，其与非内联成员函数区别</a:t>
            </a:r>
            <a:endParaRPr lang="en-US" altLang="zh-CN" sz="29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静态成员，</a:t>
            </a:r>
            <a:r>
              <a:rPr lang="en-US" altLang="zh-CN" sz="29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const</a:t>
            </a:r>
            <a:r>
              <a:rPr lang="en-US" altLang="zh-CN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成员函数</a:t>
            </a:r>
          </a:p>
        </p:txBody>
      </p:sp>
    </p:spTree>
    <p:extLst>
      <p:ext uri="{BB962C8B-B14F-4D97-AF65-F5344CB8AC3E}">
        <p14:creationId xmlns:p14="http://schemas.microsoft.com/office/powerpoint/2010/main" val="272021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DC54F0-7D87-4BD3-9016-858C3C407A0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153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01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思考题 </a:t>
            </a:r>
          </a:p>
        </p:txBody>
      </p:sp>
      <p:sp>
        <p:nvSpPr>
          <p:cNvPr id="901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8267" y="1316122"/>
            <a:ext cx="8540609" cy="5092374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类没有构造函数可以吗？如果没有，会有什么不好？如果一个类有构造函数但没有缺省构造函数，用类实例化对象的时候要注意什么？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类的拷贝构造函数和重载赋值操作符分别在什么情况下被调用？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举出转换构造函数的两种使用方法，如何避免转换构造函数进行隐式类型转换？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深拷贝和浅拷贝区别和使用场合？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内联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(inline)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成员函数的调用机制与非内联成员函数有什么区别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53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DE189DA3-AA4D-42E1-A0C0-E11856ADAC3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207963"/>
            <a:ext cx="7800975" cy="644525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Use of C++ data Type</a:t>
            </a:r>
            <a:r>
              <a:rPr lang="en-US" altLang="zh-CN">
                <a:latin typeface="Arial Rounded MT Bold" pitchFamily="34" charset="0"/>
                <a:ea typeface="宋体" pitchFamily="2" charset="-122"/>
              </a:rPr>
              <a:t> class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460500"/>
            <a:ext cx="7927975" cy="3995738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>
                <a:ea typeface="宋体" pitchFamily="2" charset="-122"/>
              </a:rPr>
              <a:t>facilitates re-use</a:t>
            </a:r>
            <a:r>
              <a:rPr lang="en-US" altLang="zh-CN" sz="2800" b="1">
                <a:solidFill>
                  <a:srgbClr val="CC0000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ea typeface="宋体" pitchFamily="2" charset="-122"/>
              </a:rPr>
              <a:t>of C++ code for an ADT 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ea typeface="宋体" pitchFamily="2" charset="-122"/>
              </a:rPr>
              <a:t>software that uses the class is called a 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client 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ea typeface="宋体" pitchFamily="2" charset="-122"/>
              </a:rPr>
              <a:t>variables of the class type are called class 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objects(</a:t>
            </a:r>
            <a:r>
              <a:rPr lang="zh-CN" altLang="en-US" sz="2800" b="1">
                <a:solidFill>
                  <a:srgbClr val="FF0000"/>
                </a:solidFill>
                <a:ea typeface="宋体" pitchFamily="2" charset="-122"/>
              </a:rPr>
              <a:t>对象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sz="2800" b="1">
                <a:ea typeface="宋体" pitchFamily="2" charset="-122"/>
              </a:rPr>
              <a:t> or class 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instances(</a:t>
            </a:r>
            <a:r>
              <a:rPr lang="zh-CN" altLang="en-US" sz="2800" b="1">
                <a:solidFill>
                  <a:srgbClr val="FF0000"/>
                </a:solidFill>
                <a:ea typeface="宋体" pitchFamily="2" charset="-122"/>
              </a:rPr>
              <a:t>实例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altLang="zh-CN" sz="2800" b="1">
                <a:ea typeface="宋体" pitchFamily="2" charset="-122"/>
              </a:rPr>
              <a:t>client code uses public member functions to handle its class objects </a:t>
            </a:r>
          </a:p>
        </p:txBody>
      </p:sp>
    </p:spTree>
    <p:extLst>
      <p:ext uri="{BB962C8B-B14F-4D97-AF65-F5344CB8AC3E}">
        <p14:creationId xmlns:p14="http://schemas.microsoft.com/office/powerpoint/2010/main" val="42350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E7E9EFD7-940F-4CFF-A02B-2407FEC2802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71463" y="1036638"/>
            <a:ext cx="8567737" cy="55864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zh-CN" altLang="en-US" sz="1900" dirty="0"/>
              <a:t>#</a:t>
            </a:r>
            <a:r>
              <a:rPr lang="en-US" altLang="zh-CN" sz="1900" dirty="0"/>
              <a:t>include   “</a:t>
            </a:r>
            <a:r>
              <a:rPr lang="en-US" altLang="zh-CN" sz="1900" dirty="0" err="1"/>
              <a:t>timetype.h</a:t>
            </a:r>
            <a:r>
              <a:rPr lang="en-US" altLang="zh-CN" sz="1900" dirty="0"/>
              <a:t>”     </a:t>
            </a:r>
            <a:r>
              <a:rPr lang="en-US" altLang="zh-CN" sz="1900" i="1" dirty="0">
                <a:solidFill>
                  <a:srgbClr val="CC0000"/>
                </a:solidFill>
              </a:rPr>
              <a:t>// includes specification of the class</a:t>
            </a:r>
            <a:endParaRPr lang="en-US" altLang="zh-CN" sz="1900" dirty="0"/>
          </a:p>
          <a:p>
            <a:r>
              <a:rPr lang="en-US" altLang="zh-CN" sz="1900" dirty="0"/>
              <a:t>using  namespace  std ;</a:t>
            </a:r>
          </a:p>
          <a:p>
            <a:endParaRPr lang="en-US" altLang="zh-CN" sz="1900" dirty="0"/>
          </a:p>
          <a:p>
            <a:r>
              <a:rPr lang="en-US" altLang="zh-CN" sz="1900" dirty="0" err="1"/>
              <a:t>int</a:t>
            </a:r>
            <a:r>
              <a:rPr lang="en-US" altLang="zh-CN" sz="1900" dirty="0"/>
              <a:t>  main (  )</a:t>
            </a:r>
          </a:p>
          <a:p>
            <a:r>
              <a:rPr lang="en-US" altLang="zh-CN" sz="1900" dirty="0"/>
              <a:t>{</a:t>
            </a:r>
          </a:p>
          <a:p>
            <a:r>
              <a:rPr lang="en-US" altLang="zh-CN" sz="1900" dirty="0"/>
              <a:t>      </a:t>
            </a:r>
            <a:r>
              <a:rPr lang="en-US" altLang="zh-CN" sz="1900" dirty="0" err="1"/>
              <a:t>TimeType</a:t>
            </a:r>
            <a:r>
              <a:rPr lang="en-US" altLang="zh-CN" sz="1900" dirty="0"/>
              <a:t>    </a:t>
            </a:r>
            <a:r>
              <a:rPr lang="en-US" altLang="zh-CN" sz="1900" dirty="0" err="1"/>
              <a:t>currentTime</a:t>
            </a:r>
            <a:r>
              <a:rPr lang="en-US" altLang="zh-CN" sz="1900" dirty="0"/>
              <a:t> ; </a:t>
            </a:r>
            <a:r>
              <a:rPr lang="en-US" altLang="zh-CN" sz="1900" i="1" dirty="0">
                <a:solidFill>
                  <a:srgbClr val="CC0000"/>
                </a:solidFill>
              </a:rPr>
              <a:t>// declares 2 objects of </a:t>
            </a:r>
            <a:r>
              <a:rPr lang="en-US" altLang="zh-CN" sz="1900" i="1" dirty="0" err="1">
                <a:solidFill>
                  <a:srgbClr val="CC0000"/>
                </a:solidFill>
              </a:rPr>
              <a:t>TimeType</a:t>
            </a:r>
            <a:endParaRPr lang="en-US" altLang="zh-CN" sz="1900" dirty="0">
              <a:solidFill>
                <a:srgbClr val="CC0000"/>
              </a:solidFill>
            </a:endParaRPr>
          </a:p>
          <a:p>
            <a:r>
              <a:rPr lang="en-US" altLang="zh-CN" sz="1900" dirty="0"/>
              <a:t>      </a:t>
            </a:r>
            <a:r>
              <a:rPr lang="en-US" altLang="zh-CN" sz="1900" dirty="0" err="1"/>
              <a:t>TimeType</a:t>
            </a:r>
            <a:r>
              <a:rPr lang="en-US" altLang="zh-CN" sz="1900" dirty="0"/>
              <a:t>    </a:t>
            </a:r>
            <a:r>
              <a:rPr lang="en-US" altLang="zh-CN" sz="1900" dirty="0" err="1"/>
              <a:t>endTime</a:t>
            </a:r>
            <a:r>
              <a:rPr lang="en-US" altLang="zh-CN" sz="1900" dirty="0"/>
              <a:t> ;</a:t>
            </a:r>
          </a:p>
          <a:p>
            <a:r>
              <a:rPr lang="en-US" altLang="zh-CN" sz="1900" dirty="0"/>
              <a:t>      </a:t>
            </a:r>
            <a:r>
              <a:rPr lang="en-US" altLang="zh-CN" sz="1900" dirty="0" err="1"/>
              <a:t>bool</a:t>
            </a:r>
            <a:r>
              <a:rPr lang="en-US" altLang="zh-CN" sz="1900" dirty="0"/>
              <a:t>             done  =  false ;</a:t>
            </a:r>
          </a:p>
          <a:p>
            <a:endParaRPr lang="en-US" altLang="zh-CN" sz="1900" dirty="0"/>
          </a:p>
          <a:p>
            <a:r>
              <a:rPr lang="en-US" altLang="zh-CN" sz="1900" dirty="0"/>
              <a:t>      </a:t>
            </a:r>
            <a:r>
              <a:rPr lang="en-US" altLang="zh-CN" sz="1900" dirty="0" err="1"/>
              <a:t>currentTime.Set</a:t>
            </a:r>
            <a:r>
              <a:rPr lang="en-US" altLang="zh-CN" sz="1900" dirty="0"/>
              <a:t> ( 5, 30, 0 ) ;</a:t>
            </a:r>
          </a:p>
          <a:p>
            <a:r>
              <a:rPr lang="en-US" altLang="zh-CN" sz="1900" dirty="0"/>
              <a:t>      </a:t>
            </a:r>
            <a:r>
              <a:rPr lang="en-US" altLang="zh-CN" sz="1900" dirty="0" err="1"/>
              <a:t>endTime.Set</a:t>
            </a:r>
            <a:r>
              <a:rPr lang="en-US" altLang="zh-CN" sz="1900" dirty="0"/>
              <a:t> ( 18, 30, 0 ) ;</a:t>
            </a:r>
          </a:p>
          <a:p>
            <a:r>
              <a:rPr lang="en-US" altLang="zh-CN" sz="1900" dirty="0"/>
              <a:t>      while  ( ! done )  </a:t>
            </a:r>
          </a:p>
          <a:p>
            <a:r>
              <a:rPr lang="en-US" altLang="zh-CN" sz="1900" dirty="0"/>
              <a:t>      {	</a:t>
            </a:r>
          </a:p>
          <a:p>
            <a:r>
              <a:rPr lang="en-US" altLang="zh-CN" sz="1900" dirty="0"/>
              <a:t>                    : </a:t>
            </a:r>
          </a:p>
          <a:p>
            <a:r>
              <a:rPr lang="en-US" altLang="zh-CN" sz="1900" dirty="0"/>
              <a:t>	</a:t>
            </a:r>
            <a:r>
              <a:rPr lang="en-US" altLang="zh-CN" sz="1900" dirty="0" err="1"/>
              <a:t>currentTime.Increment</a:t>
            </a:r>
            <a:r>
              <a:rPr lang="en-US" altLang="zh-CN" sz="1900" dirty="0"/>
              <a:t> ( ) ;</a:t>
            </a:r>
          </a:p>
          <a:p>
            <a:r>
              <a:rPr lang="en-US" altLang="zh-CN" sz="1900" dirty="0"/>
              <a:t>	if  ( </a:t>
            </a:r>
            <a:r>
              <a:rPr lang="en-US" altLang="zh-CN" sz="1900" dirty="0" err="1"/>
              <a:t>currentTime.Equal</a:t>
            </a:r>
            <a:r>
              <a:rPr lang="en-US" altLang="zh-CN" sz="1900" dirty="0"/>
              <a:t> ( </a:t>
            </a:r>
            <a:r>
              <a:rPr lang="en-US" altLang="zh-CN" sz="1900" dirty="0" err="1"/>
              <a:t>endTime</a:t>
            </a:r>
            <a:r>
              <a:rPr lang="en-US" altLang="zh-CN" sz="1900" dirty="0"/>
              <a:t> ) ) </a:t>
            </a:r>
          </a:p>
          <a:p>
            <a:r>
              <a:rPr lang="en-US" altLang="zh-CN" sz="1900" dirty="0"/>
              <a:t>	       done  =  true ;</a:t>
            </a:r>
          </a:p>
          <a:p>
            <a:r>
              <a:rPr lang="en-US" altLang="zh-CN" sz="1900" dirty="0"/>
              <a:t>       } </a:t>
            </a:r>
          </a:p>
          <a:p>
            <a:r>
              <a:rPr lang="en-US" altLang="zh-CN" sz="1900" dirty="0"/>
              <a:t>}</a:t>
            </a:r>
            <a:r>
              <a:rPr lang="en-US" altLang="zh-CN" sz="1900" i="1" dirty="0">
                <a:solidFill>
                  <a:schemeClr val="folHlink"/>
                </a:solidFill>
              </a:rPr>
              <a:t>	</a:t>
            </a:r>
            <a:endParaRPr lang="zh-CN" altLang="en-US" sz="19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701675" y="252413"/>
            <a:ext cx="7772400" cy="620712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Client Code Using</a:t>
            </a:r>
            <a:r>
              <a:rPr lang="en-US" altLang="zh-CN">
                <a:latin typeface="Arial Rounded MT Bold" pitchFamily="34" charset="0"/>
                <a:ea typeface="宋体" pitchFamily="2" charset="-122"/>
              </a:rPr>
              <a:t> </a:t>
            </a:r>
            <a:r>
              <a:rPr lang="en-US" altLang="zh-CN">
                <a:latin typeface="Courier New" pitchFamily="49" charset="0"/>
                <a:ea typeface="宋体" pitchFamily="2" charset="-122"/>
              </a:rPr>
              <a:t>TimeType</a:t>
            </a:r>
            <a:endParaRPr lang="en-US" altLang="zh-CN">
              <a:latin typeface="Arial Rounded MT Bold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9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99603902-1F9B-4522-9512-BD2CBB91FEDF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latin typeface="Arial Rounded MT Bold" pitchFamily="34" charset="0"/>
                <a:ea typeface="宋体" pitchFamily="2" charset="-122"/>
              </a:rPr>
              <a:t>class</a:t>
            </a:r>
            <a:r>
              <a:rPr lang="en-US" altLang="zh-CN">
                <a:ea typeface="宋体" pitchFamily="2" charset="-122"/>
              </a:rPr>
              <a:t> type Declaration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412875"/>
            <a:ext cx="7921625" cy="2593975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ea typeface="宋体" pitchFamily="2" charset="-122"/>
              </a:rPr>
              <a:t>The class declaration creates a data type and names the members of the class.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ea typeface="宋体" pitchFamily="2" charset="-122"/>
              </a:rPr>
              <a:t>It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does not allocate memory</a:t>
            </a:r>
            <a:r>
              <a:rPr lang="en-US" altLang="zh-CN" sz="2400" b="1" dirty="0">
                <a:solidFill>
                  <a:srgbClr val="CC0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ea typeface="宋体" pitchFamily="2" charset="-122"/>
              </a:rPr>
              <a:t>for any variables  of that type!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ea typeface="宋体" pitchFamily="2" charset="-122"/>
              </a:rPr>
              <a:t>Client code still needs to declare class variables.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2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2CEF7E59-D713-4824-9520-C8CBA4A5CAA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239713"/>
            <a:ext cx="7764463" cy="600075"/>
          </a:xfrm>
          <a:noFill/>
          <a:ln/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C++ Data Type </a:t>
            </a:r>
            <a:r>
              <a:rPr lang="en-US" altLang="zh-CN" sz="2800">
                <a:latin typeface="Arial Rounded MT Bold" pitchFamily="34" charset="0"/>
                <a:ea typeface="宋体" pitchFamily="2" charset="-122"/>
              </a:rPr>
              <a:t>class</a:t>
            </a:r>
            <a:r>
              <a:rPr lang="en-US" altLang="zh-CN" sz="2800">
                <a:ea typeface="宋体" pitchFamily="2" charset="-122"/>
              </a:rPr>
              <a:t> represents an ADT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397000"/>
            <a:ext cx="8207375" cy="4757738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b="1" dirty="0">
                <a:ea typeface="宋体" pitchFamily="2" charset="-122"/>
              </a:rPr>
              <a:t>2 </a:t>
            </a:r>
            <a:r>
              <a:rPr lang="en-US" altLang="zh-CN" sz="2400" b="1" dirty="0">
                <a:ea typeface="宋体" pitchFamily="2" charset="-122"/>
              </a:rPr>
              <a:t>kinds of class members:  					data members and function members</a:t>
            </a:r>
            <a:r>
              <a:rPr lang="en-US" altLang="zh-CN" sz="2400" b="1" dirty="0">
                <a:solidFill>
                  <a:srgbClr val="CC0000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400" b="1" dirty="0">
                <a:ea typeface="宋体" pitchFamily="2" charset="-122"/>
              </a:rPr>
              <a:t>class members are private by default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400" b="1" dirty="0">
                <a:ea typeface="宋体" pitchFamily="2" charset="-122"/>
              </a:rPr>
              <a:t>data members are generally private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400" b="1" dirty="0">
                <a:ea typeface="宋体" pitchFamily="2" charset="-122"/>
              </a:rPr>
              <a:t>function members are generally declared public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400" b="1" dirty="0">
                <a:ea typeface="宋体" pitchFamily="2" charset="-122"/>
              </a:rPr>
              <a:t>private class members can be accessed only by the class member functions (and friend functions), not by client code.</a:t>
            </a:r>
          </a:p>
        </p:txBody>
      </p:sp>
    </p:spTree>
    <p:extLst>
      <p:ext uri="{BB962C8B-B14F-4D97-AF65-F5344CB8AC3E}">
        <p14:creationId xmlns:p14="http://schemas.microsoft.com/office/powerpoint/2010/main" val="6067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04BFF851-4B2C-4FB4-AB91-0F686682FAE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5543550" y="1981200"/>
            <a:ext cx="3524250" cy="2381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63588" y="276225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/>
            <a:r>
              <a:rPr lang="en-US" altLang="zh-CN" sz="3200"/>
              <a:t>C++  Data Types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2382838" y="1219200"/>
            <a:ext cx="104616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857750" y="1143000"/>
            <a:ext cx="1049338" cy="367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134100" y="1162050"/>
            <a:ext cx="1303338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689725" y="2079625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/>
              <a:t>structured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670550" y="3421063"/>
            <a:ext cx="3465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/>
              <a:t>array   </a:t>
            </a:r>
            <a:r>
              <a:rPr lang="en-US" altLang="zh-CN" sz="2000">
                <a:solidFill>
                  <a:schemeClr val="tx2"/>
                </a:solidFill>
              </a:rPr>
              <a:t>struct </a:t>
            </a:r>
            <a:r>
              <a:rPr lang="en-US" altLang="zh-CN" sz="2000"/>
              <a:t>  union   class</a:t>
            </a:r>
            <a:endParaRPr lang="en-US" altLang="zh-CN" sz="2000">
              <a:solidFill>
                <a:schemeClr val="tx2"/>
              </a:solidFill>
            </a:endParaRPr>
          </a:p>
        </p:txBody>
      </p:sp>
      <p:grpSp>
        <p:nvGrpSpPr>
          <p:cNvPr id="34825" name="Group 9"/>
          <p:cNvGrpSpPr>
            <a:grpSpLocks/>
          </p:cNvGrpSpPr>
          <p:nvPr/>
        </p:nvGrpSpPr>
        <p:grpSpPr bwMode="auto">
          <a:xfrm>
            <a:off x="6332538" y="2495550"/>
            <a:ext cx="2362200" cy="704850"/>
            <a:chOff x="3917" y="1980"/>
            <a:chExt cx="1488" cy="444"/>
          </a:xfrm>
        </p:grpSpPr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5319713" y="4746625"/>
            <a:ext cx="2466975" cy="1281113"/>
            <a:chOff x="3351" y="3398"/>
            <a:chExt cx="1554" cy="807"/>
          </a:xfrm>
        </p:grpSpPr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3591" y="3398"/>
              <a:ext cx="9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solidFill>
                    <a:srgbClr val="A50021"/>
                  </a:solidFill>
                </a:rPr>
                <a:t> </a:t>
              </a:r>
              <a:r>
                <a:rPr lang="en-US" altLang="zh-CN"/>
                <a:t>address</a:t>
              </a:r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3351" y="3955"/>
              <a:ext cx="15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/>
                <a:t>pointer    reference</a:t>
              </a:r>
            </a:p>
          </p:txBody>
        </p:sp>
      </p:grp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738313" y="2079625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/>
              <a:t>simple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H="1">
            <a:off x="1220788" y="24765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2592388" y="24765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71513" y="3116263"/>
            <a:ext cx="2686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chemeClr val="accent1"/>
                </a:solidFill>
              </a:rPr>
              <a:t> </a:t>
            </a:r>
            <a:r>
              <a:rPr lang="en-US" altLang="zh-CN" sz="2000"/>
              <a:t>integral </a:t>
            </a:r>
            <a:r>
              <a:rPr lang="en-US" altLang="zh-CN" sz="2000">
                <a:solidFill>
                  <a:srgbClr val="A50021"/>
                </a:solidFill>
              </a:rPr>
              <a:t>           </a:t>
            </a:r>
            <a:r>
              <a:rPr lang="en-US" altLang="zh-CN" sz="2000"/>
              <a:t>enum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1588" y="4030663"/>
            <a:ext cx="3367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/>
              <a:t>char</a:t>
            </a:r>
            <a:r>
              <a:rPr lang="en-US" altLang="zh-CN" sz="2000">
                <a:solidFill>
                  <a:srgbClr val="990066"/>
                </a:solidFill>
              </a:rPr>
              <a:t> </a:t>
            </a:r>
            <a:r>
              <a:rPr lang="en-US" altLang="zh-CN" sz="2000"/>
              <a:t> short   int  long  bool</a:t>
            </a:r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 flipH="1">
            <a:off x="611188" y="34671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H="1">
            <a:off x="1068388" y="34671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1373188" y="34671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>
            <a:off x="1601788" y="34671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44" name="Group 28"/>
          <p:cNvGrpSpPr>
            <a:grpSpLocks/>
          </p:cNvGrpSpPr>
          <p:nvPr/>
        </p:nvGrpSpPr>
        <p:grpSpPr bwMode="auto">
          <a:xfrm>
            <a:off x="2405063" y="3116263"/>
            <a:ext cx="3341687" cy="2168525"/>
            <a:chOff x="1467" y="2371"/>
            <a:chExt cx="2105" cy="1366"/>
          </a:xfrm>
        </p:grpSpPr>
        <p:sp>
          <p:nvSpPr>
            <p:cNvPr id="34845" name="Rectangle 29"/>
            <p:cNvSpPr>
              <a:spLocks noChangeArrowheads="1"/>
            </p:cNvSpPr>
            <p:nvPr/>
          </p:nvSpPr>
          <p:spPr bwMode="auto">
            <a:xfrm>
              <a:off x="2343" y="2371"/>
              <a:ext cx="6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/>
                <a:t>floating</a:t>
              </a:r>
            </a:p>
          </p:txBody>
        </p:sp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1467" y="3487"/>
              <a:ext cx="21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/>
                <a:t>float  double   long double</a:t>
              </a:r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1754188" y="34671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2266950" y="24765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106BEF91-CE5A-4856-AAE8-895DCFB17692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Aggregate</a:t>
            </a:r>
            <a:r>
              <a:rPr lang="en-US" altLang="zh-CN">
                <a:latin typeface="Arial Rounded MT Bold" pitchFamily="34" charset="0"/>
                <a:ea typeface="宋体" pitchFamily="2" charset="-122"/>
              </a:rPr>
              <a:t> class</a:t>
            </a:r>
            <a:r>
              <a:rPr lang="en-US" altLang="zh-CN">
                <a:ea typeface="宋体" pitchFamily="2" charset="-122"/>
              </a:rPr>
              <a:t> Operations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354138"/>
            <a:ext cx="8135937" cy="4775200"/>
          </a:xfrm>
          <a:noFill/>
          <a:ln/>
        </p:spPr>
        <p:txBody>
          <a:bodyPr/>
          <a:lstStyle/>
          <a:p>
            <a:r>
              <a:rPr lang="en-US" altLang="zh-CN" sz="2400" b="1" dirty="0">
                <a:ea typeface="宋体" pitchFamily="2" charset="-122"/>
              </a:rPr>
              <a:t>built-in operations valid on class objects are: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ea typeface="宋体" pitchFamily="2" charset="-122"/>
              </a:rPr>
              <a:t>	  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member selection</a:t>
            </a:r>
            <a:r>
              <a:rPr lang="en-US" altLang="zh-CN" sz="2400" b="1" dirty="0">
                <a:ea typeface="宋体" pitchFamily="2" charset="-122"/>
              </a:rPr>
              <a:t> using dot ( . ) operator ,</a:t>
            </a:r>
          </a:p>
          <a:p>
            <a:pPr>
              <a:buFont typeface="Wingdings" pitchFamily="2" charset="2"/>
              <a:buNone/>
            </a:pPr>
            <a:endParaRPr lang="en-US" altLang="zh-CN" sz="1200" b="1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	  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assignment</a:t>
            </a:r>
            <a:r>
              <a:rPr lang="en-US" altLang="zh-CN" sz="2400" b="1" dirty="0">
                <a:ea typeface="宋体" pitchFamily="2" charset="-122"/>
              </a:rPr>
              <a:t> to another class variable using ( = ),</a:t>
            </a:r>
          </a:p>
          <a:p>
            <a:pPr>
              <a:buFont typeface="Wingdings" pitchFamily="2" charset="2"/>
              <a:buNone/>
            </a:pPr>
            <a:r>
              <a:rPr lang="en-US" altLang="zh-CN" sz="1200" b="1" dirty="0">
                <a:ea typeface="宋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000" b="1" dirty="0">
                <a:ea typeface="宋体" pitchFamily="2" charset="-122"/>
              </a:rPr>
              <a:t>                  </a:t>
            </a:r>
            <a:r>
              <a:rPr lang="en-US" altLang="zh-CN" sz="2400" b="1" dirty="0">
                <a:ea typeface="宋体" pitchFamily="2" charset="-122"/>
              </a:rPr>
              <a:t>pass to a function as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argument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					(by value or by reference),</a:t>
            </a:r>
          </a:p>
          <a:p>
            <a:pPr>
              <a:buFont typeface="Wingdings" pitchFamily="2" charset="2"/>
              <a:buNone/>
            </a:pPr>
            <a:endParaRPr lang="en-US" altLang="zh-CN" sz="1000" b="1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ea typeface="宋体" pitchFamily="2" charset="-122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return as value</a:t>
            </a:r>
            <a:r>
              <a:rPr lang="en-US" altLang="zh-CN" sz="2400" b="1" dirty="0">
                <a:ea typeface="宋体" pitchFamily="2" charset="-122"/>
              </a:rPr>
              <a:t> of a function</a:t>
            </a:r>
            <a:r>
              <a:rPr lang="en-US" altLang="zh-CN" sz="2800" dirty="0">
                <a:ea typeface="宋体" pitchFamily="2" charset="-12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ea typeface="宋体" pitchFamily="2" charset="-122"/>
            </a:endParaRPr>
          </a:p>
          <a:p>
            <a:r>
              <a:rPr lang="en-US" altLang="zh-CN" sz="2400" b="1" dirty="0">
                <a:ea typeface="宋体" pitchFamily="2" charset="-122"/>
              </a:rPr>
              <a:t>other operations can be defined as class member functions</a:t>
            </a:r>
            <a:r>
              <a:rPr lang="en-US" altLang="zh-CN" sz="2800" dirty="0">
                <a:solidFill>
                  <a:srgbClr val="990000"/>
                </a:solidFill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8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0D22CD9A-B44B-476B-B688-67B634902FD9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227013"/>
            <a:ext cx="7769225" cy="565150"/>
          </a:xfrm>
          <a:noFill/>
          <a:ln/>
        </p:spPr>
        <p:txBody>
          <a:bodyPr/>
          <a:lstStyle/>
          <a:p>
            <a:r>
              <a:rPr lang="zh-CN" altLang="en-US" sz="2500">
                <a:ea typeface="宋体" pitchFamily="2" charset="-122"/>
              </a:rPr>
              <a:t>2 </a:t>
            </a:r>
            <a:r>
              <a:rPr lang="en-US" altLang="zh-CN" sz="2500">
                <a:ea typeface="宋体" pitchFamily="2" charset="-122"/>
              </a:rPr>
              <a:t>separate files Generally Used for</a:t>
            </a:r>
            <a:r>
              <a:rPr lang="en-US" altLang="zh-CN" sz="2500">
                <a:latin typeface="Arial Rounded MT Bold" pitchFamily="34" charset="0"/>
                <a:ea typeface="宋体" pitchFamily="2" charset="-122"/>
              </a:rPr>
              <a:t> a class</a:t>
            </a:r>
            <a:r>
              <a:rPr lang="en-US" altLang="zh-CN" sz="2500">
                <a:ea typeface="宋体" pitchFamily="2" charset="-122"/>
              </a:rPr>
              <a:t> Type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884238" y="1123950"/>
            <a:ext cx="7169150" cy="35925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200"/>
              <a:t>//   </a:t>
            </a:r>
            <a:r>
              <a:rPr lang="en-US" altLang="zh-CN" sz="2200"/>
              <a:t>SPECIFICATION FILE              </a:t>
            </a:r>
            <a:r>
              <a:rPr lang="en-US" altLang="zh-CN" sz="2200">
                <a:solidFill>
                  <a:srgbClr val="CC0000"/>
                </a:solidFill>
              </a:rPr>
              <a:t>( timetype .h )</a:t>
            </a:r>
            <a:endParaRPr lang="en-US" altLang="zh-CN" sz="2200">
              <a:solidFill>
                <a:schemeClr val="folHlink"/>
              </a:solidFill>
            </a:endParaRPr>
          </a:p>
          <a:p>
            <a:r>
              <a:rPr lang="en-US" altLang="zh-CN" sz="2200"/>
              <a:t>//   Specifies the data and function members.</a:t>
            </a:r>
          </a:p>
          <a:p>
            <a:r>
              <a:rPr lang="en-US" altLang="zh-CN" sz="2200"/>
              <a:t>class TimeType	</a:t>
            </a:r>
          </a:p>
          <a:p>
            <a:r>
              <a:rPr lang="en-US" altLang="zh-CN" sz="2200"/>
              <a:t>{ </a:t>
            </a:r>
          </a:p>
          <a:p>
            <a:r>
              <a:rPr lang="en-US" altLang="zh-CN" sz="2200"/>
              <a:t>      public:</a:t>
            </a:r>
          </a:p>
          <a:p>
            <a:r>
              <a:rPr lang="en-US" altLang="zh-CN" sz="2200"/>
              <a:t>              :</a:t>
            </a:r>
          </a:p>
          <a:p>
            <a:endParaRPr lang="en-US" altLang="zh-CN" sz="2200"/>
          </a:p>
          <a:p>
            <a:r>
              <a:rPr lang="en-US" altLang="zh-CN" sz="2200"/>
              <a:t>      private:</a:t>
            </a:r>
          </a:p>
          <a:p>
            <a:r>
              <a:rPr lang="en-US" altLang="zh-CN" sz="2200"/>
              <a:t>             :</a:t>
            </a:r>
          </a:p>
          <a:p>
            <a:r>
              <a:rPr lang="en-US" altLang="zh-CN" sz="2200"/>
              <a:t>} ;</a:t>
            </a:r>
            <a:endParaRPr lang="zh-CN" altLang="en-US" sz="220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76300" y="4800600"/>
            <a:ext cx="7177088" cy="16668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/>
              <a:t>//   IMPLEMENTATION FILE 	 </a:t>
            </a:r>
            <a:r>
              <a:rPr lang="en-US" altLang="zh-CN">
                <a:solidFill>
                  <a:srgbClr val="CC0000"/>
                </a:solidFill>
              </a:rPr>
              <a:t>( timetype.cpp )</a:t>
            </a:r>
            <a:endParaRPr lang="en-US" altLang="zh-CN"/>
          </a:p>
          <a:p>
            <a:r>
              <a:rPr lang="en-US" altLang="zh-CN"/>
              <a:t>//   Implements the TimeType member functions.  </a:t>
            </a:r>
          </a:p>
          <a:p>
            <a:r>
              <a:rPr lang="en-US" altLang="zh-CN"/>
              <a:t>        </a:t>
            </a:r>
          </a:p>
          <a:p>
            <a:r>
              <a:rPr lang="en-US" altLang="zh-CN"/>
              <a:t>          :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047A8798-E83A-4DBB-B423-189F08178390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96913" y="252413"/>
            <a:ext cx="7823200" cy="550862"/>
          </a:xfrm>
          <a:noFill/>
          <a:ln/>
        </p:spPr>
        <p:txBody>
          <a:bodyPr/>
          <a:lstStyle/>
          <a:p>
            <a:r>
              <a:rPr lang="en-US" altLang="zh-CN" sz="2600">
                <a:ea typeface="宋体" pitchFamily="2" charset="-122"/>
              </a:rPr>
              <a:t>Familiar Class Instances and Function Members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1900"/>
            <a:ext cx="8458200" cy="516731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the member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selection operator</a:t>
            </a:r>
            <a:r>
              <a:rPr lang="en-US" altLang="zh-CN" sz="2000" b="1" dirty="0">
                <a:ea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( . )</a:t>
            </a:r>
            <a:r>
              <a:rPr lang="en-US" altLang="zh-CN" sz="2000" b="1" dirty="0">
                <a:ea typeface="宋体" pitchFamily="2" charset="-122"/>
              </a:rPr>
              <a:t> selects either data members or function members </a:t>
            </a:r>
            <a:endParaRPr lang="en-US" altLang="zh-CN" sz="900" b="1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header files </a:t>
            </a:r>
            <a:r>
              <a:rPr lang="en-US" altLang="zh-CN" sz="1800" b="1" dirty="0" err="1">
                <a:ea typeface="宋体" pitchFamily="2" charset="-122"/>
              </a:rPr>
              <a:t>iostream</a:t>
            </a:r>
            <a:r>
              <a:rPr lang="en-US" altLang="zh-CN" sz="2000" b="1" dirty="0">
                <a:ea typeface="宋体" pitchFamily="2" charset="-122"/>
              </a:rPr>
              <a:t> and</a:t>
            </a:r>
            <a:r>
              <a:rPr lang="en-US" altLang="zh-CN" sz="1800" b="1" dirty="0">
                <a:solidFill>
                  <a:srgbClr val="CC0000"/>
                </a:solidFill>
                <a:ea typeface="宋体" pitchFamily="2" charset="-122"/>
              </a:rPr>
              <a:t> </a:t>
            </a:r>
            <a:r>
              <a:rPr lang="en-US" altLang="zh-CN" sz="1800" b="1" dirty="0" err="1">
                <a:ea typeface="宋体" pitchFamily="2" charset="-122"/>
              </a:rPr>
              <a:t>fstream</a:t>
            </a:r>
            <a:r>
              <a:rPr lang="en-US" altLang="zh-CN" sz="1800" b="1" dirty="0">
                <a:solidFill>
                  <a:srgbClr val="FF5050"/>
                </a:solidFill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declare the </a:t>
            </a:r>
            <a:r>
              <a:rPr lang="en-US" altLang="zh-CN" sz="2000" b="1" dirty="0" err="1">
                <a:ea typeface="宋体" pitchFamily="2" charset="-122"/>
              </a:rPr>
              <a:t>istream</a:t>
            </a:r>
            <a:r>
              <a:rPr lang="en-US" altLang="zh-CN" sz="2000" b="1" dirty="0">
                <a:ea typeface="宋体" pitchFamily="2" charset="-122"/>
              </a:rPr>
              <a:t>, </a:t>
            </a:r>
            <a:r>
              <a:rPr lang="en-US" altLang="zh-CN" sz="2000" b="1" dirty="0" err="1">
                <a:ea typeface="宋体" pitchFamily="2" charset="-122"/>
              </a:rPr>
              <a:t>ostream</a:t>
            </a:r>
            <a:r>
              <a:rPr lang="en-US" altLang="zh-CN" sz="2000" b="1" dirty="0">
                <a:ea typeface="宋体" pitchFamily="2" charset="-122"/>
              </a:rPr>
              <a:t>, and </a:t>
            </a:r>
            <a:r>
              <a:rPr lang="en-US" altLang="zh-CN" sz="2000" b="1" dirty="0" err="1">
                <a:ea typeface="宋体" pitchFamily="2" charset="-122"/>
              </a:rPr>
              <a:t>ifstream</a:t>
            </a:r>
            <a:r>
              <a:rPr lang="en-US" altLang="zh-CN" sz="2000" b="1" dirty="0">
                <a:ea typeface="宋体" pitchFamily="2" charset="-122"/>
              </a:rPr>
              <a:t>, </a:t>
            </a:r>
            <a:r>
              <a:rPr lang="en-US" altLang="zh-CN" sz="2000" b="1" dirty="0" err="1">
                <a:ea typeface="宋体" pitchFamily="2" charset="-122"/>
              </a:rPr>
              <a:t>ofstream</a:t>
            </a:r>
            <a:r>
              <a:rPr lang="en-US" altLang="zh-CN" sz="2000" b="1" dirty="0">
                <a:ea typeface="宋体" pitchFamily="2" charset="-122"/>
              </a:rPr>
              <a:t> I/O classes </a:t>
            </a:r>
            <a:endParaRPr lang="en-US" altLang="zh-CN" sz="900" b="1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both </a:t>
            </a:r>
            <a:r>
              <a:rPr lang="en-US" altLang="zh-CN" sz="1800" b="1" dirty="0" err="1">
                <a:ea typeface="宋体" pitchFamily="2" charset="-122"/>
              </a:rPr>
              <a:t>cin</a:t>
            </a:r>
            <a:r>
              <a:rPr lang="en-US" altLang="zh-CN" sz="2000" b="1" dirty="0">
                <a:ea typeface="宋体" pitchFamily="2" charset="-122"/>
              </a:rPr>
              <a:t> and </a:t>
            </a:r>
            <a:r>
              <a:rPr lang="en-US" altLang="zh-CN" sz="1800" b="1" dirty="0" err="1">
                <a:ea typeface="宋体" pitchFamily="2" charset="-122"/>
              </a:rPr>
              <a:t>cout</a:t>
            </a:r>
            <a:r>
              <a:rPr lang="en-US" altLang="zh-CN" sz="2000" b="1" dirty="0">
                <a:ea typeface="宋体" pitchFamily="2" charset="-122"/>
              </a:rPr>
              <a:t> are class objects and </a:t>
            </a:r>
            <a:r>
              <a:rPr lang="en-US" altLang="zh-CN" sz="1800" b="1" dirty="0">
                <a:ea typeface="宋体" pitchFamily="2" charset="-122"/>
              </a:rPr>
              <a:t>get</a:t>
            </a:r>
            <a:r>
              <a:rPr lang="en-US" altLang="zh-CN" sz="2000" b="1" dirty="0">
                <a:ea typeface="宋体" pitchFamily="2" charset="-122"/>
              </a:rPr>
              <a:t> and </a:t>
            </a:r>
            <a:r>
              <a:rPr lang="en-US" altLang="zh-CN" sz="1800" b="1" dirty="0">
                <a:ea typeface="宋体" pitchFamily="2" charset="-122"/>
              </a:rPr>
              <a:t>ignore</a:t>
            </a:r>
            <a:r>
              <a:rPr lang="en-US" altLang="zh-CN" sz="1800" b="1" dirty="0">
                <a:solidFill>
                  <a:srgbClr val="CC0000"/>
                </a:solidFill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are function members </a:t>
            </a:r>
            <a:endParaRPr lang="en-US" altLang="zh-CN" sz="18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				</a:t>
            </a:r>
            <a:r>
              <a:rPr lang="en-US" altLang="zh-CN" sz="1800" b="1" dirty="0" err="1">
                <a:ea typeface="宋体" pitchFamily="2" charset="-122"/>
              </a:rPr>
              <a:t>cin.get</a:t>
            </a:r>
            <a:r>
              <a:rPr lang="en-US" altLang="zh-CN" sz="1800" b="1" dirty="0">
                <a:ea typeface="宋体" pitchFamily="2" charset="-122"/>
              </a:rPr>
              <a:t> (</a:t>
            </a:r>
            <a:r>
              <a:rPr lang="en-US" altLang="zh-CN" sz="1800" b="1" dirty="0" err="1">
                <a:ea typeface="宋体" pitchFamily="2" charset="-122"/>
              </a:rPr>
              <a:t>someChar</a:t>
            </a:r>
            <a:r>
              <a:rPr lang="en-US" altLang="zh-CN" sz="1800" b="1" dirty="0">
                <a:ea typeface="宋体" pitchFamily="2" charset="-122"/>
              </a:rPr>
              <a:t>) 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				</a:t>
            </a:r>
            <a:r>
              <a:rPr lang="en-US" altLang="zh-CN" sz="1800" b="1" dirty="0" err="1">
                <a:ea typeface="宋体" pitchFamily="2" charset="-122"/>
              </a:rPr>
              <a:t>cin.ignore</a:t>
            </a:r>
            <a:r>
              <a:rPr lang="en-US" altLang="zh-CN" sz="1800" b="1" dirty="0">
                <a:ea typeface="宋体" pitchFamily="2" charset="-122"/>
              </a:rPr>
              <a:t> (100, ‘\n’) 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900" b="1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these statements declare </a:t>
            </a:r>
            <a:r>
              <a:rPr lang="en-US" altLang="zh-CN" sz="2000" b="1" dirty="0" err="1">
                <a:ea typeface="宋体" pitchFamily="2" charset="-122"/>
              </a:rPr>
              <a:t>myInfile</a:t>
            </a:r>
            <a:r>
              <a:rPr lang="en-US" altLang="zh-CN" sz="2000" b="1" dirty="0">
                <a:ea typeface="宋体" pitchFamily="2" charset="-122"/>
              </a:rPr>
              <a:t> as an instance of class </a:t>
            </a:r>
            <a:r>
              <a:rPr lang="en-US" altLang="zh-CN" sz="2000" b="1" dirty="0" err="1">
                <a:ea typeface="宋体" pitchFamily="2" charset="-122"/>
              </a:rPr>
              <a:t>ifstream</a:t>
            </a:r>
            <a:r>
              <a:rPr lang="en-US" altLang="zh-CN" sz="2000" b="1" dirty="0">
                <a:ea typeface="宋体" pitchFamily="2" charset="-122"/>
              </a:rPr>
              <a:t> and invoke function member open </a:t>
            </a:r>
            <a:endParaRPr lang="en-US" altLang="zh-CN" sz="18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				</a:t>
            </a:r>
            <a:r>
              <a:rPr lang="en-US" altLang="zh-CN" sz="1800" b="1" dirty="0" err="1">
                <a:ea typeface="宋体" pitchFamily="2" charset="-122"/>
              </a:rPr>
              <a:t>ifstream</a:t>
            </a:r>
            <a:r>
              <a:rPr lang="en-US" altLang="zh-CN" sz="1800" b="1" dirty="0">
                <a:ea typeface="宋体" pitchFamily="2" charset="-122"/>
              </a:rPr>
              <a:t>  </a:t>
            </a:r>
            <a:r>
              <a:rPr lang="en-US" altLang="zh-CN" sz="1800" b="1" dirty="0" err="1">
                <a:ea typeface="宋体" pitchFamily="2" charset="-122"/>
              </a:rPr>
              <a:t>myInfile</a:t>
            </a:r>
            <a:r>
              <a:rPr lang="en-US" altLang="zh-CN" sz="1800" b="1" dirty="0">
                <a:ea typeface="宋体" pitchFamily="2" charset="-122"/>
              </a:rPr>
              <a:t> 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				</a:t>
            </a:r>
            <a:r>
              <a:rPr lang="en-US" altLang="zh-CN" sz="1800" b="1" dirty="0" err="1">
                <a:ea typeface="宋体" pitchFamily="2" charset="-122"/>
              </a:rPr>
              <a:t>myInfile.open</a:t>
            </a:r>
            <a:r>
              <a:rPr lang="en-US" altLang="zh-CN" sz="1800" b="1" dirty="0">
                <a:ea typeface="宋体" pitchFamily="2" charset="-122"/>
              </a:rPr>
              <a:t> ( “A:\\mydata.dat” ) ;</a:t>
            </a:r>
            <a:r>
              <a:rPr lang="en-US" altLang="zh-CN" sz="2400" dirty="0"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0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5455D919-D7CB-4E02-9EA0-89D049B4E15A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Information Hiding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20788"/>
            <a:ext cx="7900988" cy="1957387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ea typeface="宋体" pitchFamily="2" charset="-122"/>
              </a:rPr>
              <a:t>Class implementation details are hidden from the client’s view.  This is called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information hiding</a:t>
            </a:r>
            <a:r>
              <a:rPr lang="en-US" altLang="zh-CN" sz="2400" b="1" dirty="0">
                <a:ea typeface="宋体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ea typeface="宋体" pitchFamily="2" charset="-122"/>
              </a:rPr>
              <a:t>Public functions of a class provide the</a:t>
            </a:r>
            <a:r>
              <a:rPr lang="en-US" altLang="zh-CN" sz="2400" b="1" dirty="0">
                <a:solidFill>
                  <a:schemeClr val="folHlin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ea typeface="宋体" pitchFamily="2" charset="-122"/>
              </a:rPr>
              <a:t>interface between the client code and the class objects.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15925" y="4092575"/>
            <a:ext cx="158750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473325" y="4092575"/>
            <a:ext cx="166370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435725" y="4092575"/>
            <a:ext cx="196850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 rot="5400000">
            <a:off x="4111625" y="3978275"/>
            <a:ext cx="2349500" cy="1511300"/>
          </a:xfrm>
          <a:prstGeom prst="parallelogram">
            <a:avLst>
              <a:gd name="adj" fmla="val 38858"/>
            </a:avLst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774700" y="4268788"/>
            <a:ext cx="847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/>
              <a:t>client</a:t>
            </a:r>
          </a:p>
          <a:p>
            <a:r>
              <a:rPr lang="en-US" altLang="zh-CN" sz="2000"/>
              <a:t>code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2451100" y="4421188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/>
              <a:t>specification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413500" y="4421188"/>
            <a:ext cx="206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/>
              <a:t>implementation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 rot="1200000">
            <a:off x="4432300" y="4268788"/>
            <a:ext cx="1552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/>
              <a:t>abstraction</a:t>
            </a:r>
          </a:p>
          <a:p>
            <a:r>
              <a:rPr lang="en-US" altLang="zh-CN" sz="2000"/>
              <a:t>    barrier</a:t>
            </a:r>
          </a:p>
        </p:txBody>
      </p:sp>
    </p:spTree>
    <p:extLst>
      <p:ext uri="{BB962C8B-B14F-4D97-AF65-F5344CB8AC3E}">
        <p14:creationId xmlns:p14="http://schemas.microsoft.com/office/powerpoint/2010/main" val="3451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B3A8FBED-3D1A-441D-A9FF-5C0F8C08FBE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228600"/>
            <a:ext cx="7834313" cy="627063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Scope Resolution Operator ( :: )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168400"/>
            <a:ext cx="8682037" cy="55372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C++ programs typically use several class types </a:t>
            </a:r>
            <a:endParaRPr lang="en-US" altLang="zh-CN" sz="600" b="1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different classes can have member functions with the same identifier, like Write( ) </a:t>
            </a:r>
            <a:endParaRPr lang="en-US" altLang="zh-CN" sz="600" b="1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member selection operator is used to determine the class whose member function Write( ) is invoked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</a:rPr>
              <a:t>currentTime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 .Write( ) ;</a:t>
            </a:r>
            <a:r>
              <a:rPr lang="en-US" altLang="zh-CN" sz="2000" b="1" i="1" dirty="0">
                <a:solidFill>
                  <a:srgbClr val="FF0000"/>
                </a:solidFill>
                <a:ea typeface="宋体" pitchFamily="2" charset="-122"/>
              </a:rPr>
              <a:t>	</a:t>
            </a:r>
            <a:r>
              <a:rPr lang="en-US" altLang="zh-CN" sz="2000" b="1" i="1" dirty="0">
                <a:ea typeface="宋体" pitchFamily="2" charset="-122"/>
              </a:rPr>
              <a:t>	// class </a:t>
            </a:r>
            <a:r>
              <a:rPr lang="en-US" altLang="zh-CN" sz="2000" b="1" i="1" dirty="0" err="1">
                <a:ea typeface="宋体" pitchFamily="2" charset="-122"/>
              </a:rPr>
              <a:t>TimeType</a:t>
            </a:r>
            <a:endParaRPr lang="en-US" altLang="zh-CN" sz="20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		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</a:rPr>
              <a:t>numberZ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 .Write( ) ;</a:t>
            </a:r>
            <a:r>
              <a:rPr lang="en-US" altLang="zh-CN" sz="2000" b="1" i="1" dirty="0">
                <a:solidFill>
                  <a:srgbClr val="FF5050"/>
                </a:solidFill>
                <a:ea typeface="宋体" pitchFamily="2" charset="-122"/>
              </a:rPr>
              <a:t>		</a:t>
            </a:r>
            <a:r>
              <a:rPr lang="en-US" altLang="zh-CN" sz="2000" b="1" i="1" dirty="0">
                <a:ea typeface="宋体" pitchFamily="2" charset="-122"/>
              </a:rPr>
              <a:t>// class </a:t>
            </a:r>
            <a:r>
              <a:rPr lang="en-US" altLang="zh-CN" sz="2000" b="1" i="1" dirty="0" err="1">
                <a:ea typeface="宋体" pitchFamily="2" charset="-122"/>
              </a:rPr>
              <a:t>ComplexNumberType</a:t>
            </a:r>
            <a:endParaRPr lang="en-US" altLang="zh-CN" sz="2000" b="1" i="1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600" b="1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ea typeface="宋体" pitchFamily="2" charset="-122"/>
              </a:rPr>
              <a:t>in the implementation file, the scope resolution operator is used in the heading before the function member’s name to specify its class  </a:t>
            </a:r>
            <a:endParaRPr lang="en-US" altLang="zh-CN" sz="1800" b="1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b="1" dirty="0">
                <a:ea typeface="宋体" pitchFamily="2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void  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</a:rPr>
              <a:t>TimeType</a:t>
            </a: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 :: Write ( )   </a:t>
            </a:r>
            <a:r>
              <a:rPr lang="en-US" altLang="zh-CN" sz="2000" b="1" dirty="0" err="1">
                <a:solidFill>
                  <a:srgbClr val="FF0000"/>
                </a:solidFill>
                <a:ea typeface="宋体" pitchFamily="2" charset="-122"/>
              </a:rPr>
              <a:t>const</a:t>
            </a:r>
            <a:endParaRPr lang="en-US" altLang="zh-CN" sz="2000" b="1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		{           .  .  .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		}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EFFEB798-CAFC-4A4B-BFE3-16B2325F89DD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717550" y="274638"/>
            <a:ext cx="7808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zh-CN" altLang="en-US" sz="3200">
                <a:solidFill>
                  <a:srgbClr val="006666"/>
                </a:solidFill>
                <a:latin typeface="Arial Rounded MT Bold" pitchFamily="34" charset="0"/>
              </a:rPr>
              <a:t> </a:t>
            </a:r>
            <a:r>
              <a:rPr lang="en-US" altLang="zh-CN" sz="3200"/>
              <a:t>TimeType Class Instance Diagrams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858838" y="2287588"/>
            <a:ext cx="3568700" cy="3568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249238" y="2820988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49238" y="3887788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249238" y="4497388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249238" y="5030788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249238" y="3354388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306638" y="3278188"/>
            <a:ext cx="1435100" cy="1968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2284413" y="3248025"/>
            <a:ext cx="14605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latin typeface="Times New Roman" pitchFamily="18" charset="0"/>
              </a:rPr>
              <a:t>Private data:</a:t>
            </a:r>
          </a:p>
          <a:p>
            <a:endParaRPr lang="en-US" altLang="zh-CN" sz="1000">
              <a:latin typeface="Times New Roman" pitchFamily="18" charset="0"/>
            </a:endParaRPr>
          </a:p>
          <a:p>
            <a:r>
              <a:rPr lang="en-US" altLang="zh-CN" sz="1800">
                <a:latin typeface="Times New Roman" pitchFamily="18" charset="0"/>
              </a:rPr>
              <a:t>hrs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>
                <a:latin typeface="Times New Roman" pitchFamily="18" charset="0"/>
              </a:rPr>
              <a:t>mins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>
                <a:latin typeface="Times New Roman" pitchFamily="18" charset="0"/>
              </a:rPr>
              <a:t>secs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84213" y="28448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Set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379413" y="3378200"/>
            <a:ext cx="1311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Increment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08013" y="3911600"/>
            <a:ext cx="81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Write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55613" y="4521200"/>
            <a:ext cx="1243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LessThan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684213" y="5054600"/>
            <a:ext cx="833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Equal</a:t>
            </a:r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2916238" y="3659188"/>
            <a:ext cx="67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2916238" y="4192588"/>
            <a:ext cx="67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2916238" y="4725988"/>
            <a:ext cx="67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8" name="Oval 20"/>
          <p:cNvSpPr>
            <a:spLocks noChangeArrowheads="1"/>
          </p:cNvSpPr>
          <p:nvPr/>
        </p:nvSpPr>
        <p:spPr bwMode="auto">
          <a:xfrm>
            <a:off x="5354638" y="2287588"/>
            <a:ext cx="3568700" cy="3568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4973638" y="2744788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0" name="Oval 22"/>
          <p:cNvSpPr>
            <a:spLocks noChangeArrowheads="1"/>
          </p:cNvSpPr>
          <p:nvPr/>
        </p:nvSpPr>
        <p:spPr bwMode="auto">
          <a:xfrm>
            <a:off x="4973638" y="3811588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>
            <a:off x="4973638" y="4421188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>
            <a:off x="4973638" y="4954588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3" name="Oval 25"/>
          <p:cNvSpPr>
            <a:spLocks noChangeArrowheads="1"/>
          </p:cNvSpPr>
          <p:nvPr/>
        </p:nvSpPr>
        <p:spPr bwMode="auto">
          <a:xfrm>
            <a:off x="4973638" y="3278188"/>
            <a:ext cx="16637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7031038" y="3201988"/>
            <a:ext cx="1435100" cy="1968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7008813" y="3171825"/>
            <a:ext cx="14605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1800">
                <a:latin typeface="Times New Roman" pitchFamily="18" charset="0"/>
              </a:rPr>
              <a:t>Private data:</a:t>
            </a:r>
          </a:p>
          <a:p>
            <a:endParaRPr lang="en-US" altLang="zh-CN" sz="1000">
              <a:latin typeface="Times New Roman" pitchFamily="18" charset="0"/>
            </a:endParaRPr>
          </a:p>
          <a:p>
            <a:r>
              <a:rPr lang="en-US" altLang="zh-CN" sz="1800">
                <a:latin typeface="Times New Roman" pitchFamily="18" charset="0"/>
              </a:rPr>
              <a:t>hrs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>
                <a:latin typeface="Times New Roman" pitchFamily="18" charset="0"/>
              </a:rPr>
              <a:t>mins</a:t>
            </a:r>
          </a:p>
          <a:p>
            <a:endParaRPr lang="en-US" altLang="zh-CN" sz="1800">
              <a:latin typeface="Times New Roman" pitchFamily="18" charset="0"/>
            </a:endParaRPr>
          </a:p>
          <a:p>
            <a:r>
              <a:rPr lang="en-US" altLang="zh-CN" sz="1800">
                <a:latin typeface="Times New Roman" pitchFamily="18" charset="0"/>
              </a:rPr>
              <a:t>secs</a:t>
            </a:r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5408613" y="2768600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Set</a:t>
            </a:r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5103813" y="3302000"/>
            <a:ext cx="1311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Increment</a:t>
            </a:r>
          </a:p>
        </p:txBody>
      </p:sp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5332413" y="3835400"/>
            <a:ext cx="817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Write</a:t>
            </a:r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5180013" y="4445000"/>
            <a:ext cx="1243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LessThan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5408613" y="4978400"/>
            <a:ext cx="833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Times New Roman" pitchFamily="18" charset="0"/>
              </a:rPr>
              <a:t>Equal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7640638" y="3582988"/>
            <a:ext cx="67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7640638" y="4116388"/>
            <a:ext cx="67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7640638" y="4649788"/>
            <a:ext cx="6731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3046413" y="3683000"/>
            <a:ext cx="4381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17</a:t>
            </a:r>
          </a:p>
          <a:p>
            <a:r>
              <a:rPr lang="zh-CN" altLang="en-US" sz="1200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  <a:p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58</a:t>
            </a:r>
          </a:p>
          <a:p>
            <a:endParaRPr lang="zh-CN" altLang="en-US" sz="1600">
              <a:solidFill>
                <a:srgbClr val="CC0000"/>
              </a:solidFill>
              <a:latin typeface="Times New Roman" pitchFamily="18" charset="0"/>
            </a:endParaRPr>
          </a:p>
          <a:p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  2</a:t>
            </a:r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7694613" y="3606800"/>
            <a:ext cx="5016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 18</a:t>
            </a:r>
          </a:p>
          <a:p>
            <a:r>
              <a:rPr lang="zh-CN" altLang="en-US" sz="1200">
                <a:solidFill>
                  <a:srgbClr val="CC0000"/>
                </a:solidFill>
                <a:latin typeface="Times New Roman" pitchFamily="18" charset="0"/>
              </a:rPr>
              <a:t> </a:t>
            </a:r>
          </a:p>
          <a:p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 30</a:t>
            </a:r>
          </a:p>
          <a:p>
            <a:endParaRPr lang="zh-CN" altLang="en-US" sz="1600">
              <a:solidFill>
                <a:srgbClr val="CC0000"/>
              </a:solidFill>
              <a:latin typeface="Times New Roman" pitchFamily="18" charset="0"/>
            </a:endParaRPr>
          </a:p>
          <a:p>
            <a:r>
              <a:rPr lang="zh-CN" altLang="en-US" sz="2000">
                <a:solidFill>
                  <a:srgbClr val="CC0000"/>
                </a:solidFill>
                <a:latin typeface="Times New Roman" pitchFamily="18" charset="0"/>
              </a:rPr>
              <a:t>   0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1370013" y="1489075"/>
            <a:ext cx="67643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latin typeface="Courier New" pitchFamily="49" charset="0"/>
              </a:rPr>
              <a:t>currentTime  </a:t>
            </a:r>
            <a:r>
              <a:rPr lang="en-US" altLang="zh-CN" sz="3200">
                <a:latin typeface="Arial Rounded MT Bold" pitchFamily="34" charset="0"/>
              </a:rPr>
              <a:t>               </a:t>
            </a:r>
            <a:r>
              <a:rPr lang="en-US" altLang="zh-CN" sz="3200">
                <a:latin typeface="Courier New" pitchFamily="49" charset="0"/>
              </a:rPr>
              <a:t>endTime</a:t>
            </a:r>
            <a:endParaRPr lang="en-US" altLang="zh-CN" sz="320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D3AD0BE7-BDA0-4812-A274-5B821E4CB88D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542925"/>
            <a:ext cx="7848600" cy="600075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Use of </a:t>
            </a:r>
            <a:r>
              <a:rPr lang="en-US" altLang="zh-CN" dirty="0" err="1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dirty="0">
                <a:ea typeface="宋体" pitchFamily="2" charset="-122"/>
              </a:rPr>
              <a:t> with Member Functions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0988"/>
            <a:ext cx="6934200" cy="3563937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>
                <a:ea typeface="宋体" pitchFamily="2" charset="-122"/>
              </a:rPr>
              <a:t>when a member function does not modify the private data members, use </a:t>
            </a:r>
            <a:r>
              <a:rPr lang="en-US" altLang="zh-CN" sz="2400" b="1"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400" b="1">
                <a:ea typeface="宋体" pitchFamily="2" charset="-122"/>
              </a:rPr>
              <a:t> in both the function prototype (in specification file) and the heading of the function definition (in implementation file)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CN" sz="800" b="1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8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8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BCCB3EF7-F289-415F-8A95-C4ACE96CA7FE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73063" y="1166813"/>
            <a:ext cx="8350250" cy="53355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2000"/>
              <a:t>void   TimeType :: Write ( )   </a:t>
            </a:r>
            <a:r>
              <a:rPr lang="en-US" altLang="zh-CN" sz="2000">
                <a:solidFill>
                  <a:srgbClr val="0000CC"/>
                </a:solidFill>
              </a:rPr>
              <a:t>const</a:t>
            </a:r>
          </a:p>
          <a:p>
            <a:endParaRPr lang="en-US" altLang="zh-CN" sz="2000">
              <a:solidFill>
                <a:srgbClr val="CC0000"/>
              </a:solidFill>
            </a:endParaRPr>
          </a:p>
          <a:p>
            <a:r>
              <a:rPr lang="en-US" altLang="zh-CN" sz="2000" i="1">
                <a:solidFill>
                  <a:srgbClr val="990000"/>
                </a:solidFill>
              </a:rPr>
              <a:t>//   Postcondition:   Time has been output in form HH:MM:SS</a:t>
            </a:r>
          </a:p>
          <a:p>
            <a:endParaRPr lang="en-US" altLang="zh-CN" sz="2000">
              <a:solidFill>
                <a:srgbClr val="CC0000"/>
              </a:solidFill>
            </a:endParaRPr>
          </a:p>
          <a:p>
            <a:r>
              <a:rPr lang="en-US" altLang="zh-CN" sz="2000"/>
              <a:t>{	</a:t>
            </a:r>
          </a:p>
          <a:p>
            <a:r>
              <a:rPr lang="en-US" altLang="zh-CN" sz="2000"/>
              <a:t>         if  ( hrs &lt; 10 )   </a:t>
            </a:r>
          </a:p>
          <a:p>
            <a:r>
              <a:rPr lang="en-US" altLang="zh-CN" sz="2000"/>
              <a:t>	    cout &lt;&lt; ‘0’ ; 		</a:t>
            </a:r>
          </a:p>
          <a:p>
            <a:r>
              <a:rPr lang="en-US" altLang="zh-CN" sz="2000"/>
              <a:t>         cout  &lt;&lt; hrs  &lt;&lt;  ‘:’ ;</a:t>
            </a:r>
          </a:p>
          <a:p>
            <a:r>
              <a:rPr lang="en-US" altLang="zh-CN" sz="2000"/>
              <a:t>         </a:t>
            </a:r>
          </a:p>
          <a:p>
            <a:r>
              <a:rPr lang="en-US" altLang="zh-CN" sz="2000"/>
              <a:t>         if  ( mins &lt; 10 ) </a:t>
            </a:r>
          </a:p>
          <a:p>
            <a:r>
              <a:rPr lang="en-US" altLang="zh-CN" sz="2000"/>
              <a:t>                cout &lt;&lt; ‘0’ ;       </a:t>
            </a:r>
            <a:endParaRPr lang="en-US" altLang="zh-CN" sz="2000" i="1">
              <a:solidFill>
                <a:srgbClr val="CC0000"/>
              </a:solidFill>
            </a:endParaRPr>
          </a:p>
          <a:p>
            <a:r>
              <a:rPr lang="en-US" altLang="zh-CN" sz="2000"/>
              <a:t>         cout  &lt;&lt; mins  &lt;&lt;  ‘:’ ;</a:t>
            </a:r>
          </a:p>
          <a:p>
            <a:r>
              <a:rPr lang="en-US" altLang="zh-CN" sz="2000"/>
              <a:t>         </a:t>
            </a:r>
          </a:p>
          <a:p>
            <a:r>
              <a:rPr lang="en-US" altLang="zh-CN" sz="2000"/>
              <a:t>         if  ( secs &lt; 10 )  </a:t>
            </a:r>
          </a:p>
          <a:p>
            <a:r>
              <a:rPr lang="en-US" altLang="zh-CN" sz="2000"/>
              <a:t>	    cout &lt;&lt; ‘0’ ;        </a:t>
            </a:r>
            <a:endParaRPr lang="en-US" altLang="zh-CN" sz="2000" i="1">
              <a:solidFill>
                <a:srgbClr val="CC0000"/>
              </a:solidFill>
            </a:endParaRPr>
          </a:p>
          <a:p>
            <a:r>
              <a:rPr lang="en-US" altLang="zh-CN" sz="2000"/>
              <a:t>         cout  &lt;&lt; secs ;</a:t>
            </a:r>
          </a:p>
          <a:p>
            <a:r>
              <a:rPr lang="en-US" altLang="zh-CN" sz="2000"/>
              <a:t>}</a:t>
            </a:r>
            <a:r>
              <a:rPr lang="en-US" altLang="zh-CN" sz="2000" b="0"/>
              <a:t> </a:t>
            </a:r>
            <a:endParaRPr lang="zh-CN" altLang="en-US" sz="20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704850" y="225425"/>
            <a:ext cx="7820025" cy="612775"/>
          </a:xfrm>
          <a:noFill/>
          <a:ln/>
        </p:spPr>
        <p:txBody>
          <a:bodyPr/>
          <a:lstStyle/>
          <a:p>
            <a:r>
              <a:rPr lang="en-US" altLang="zh-CN" sz="2700">
                <a:ea typeface="宋体" pitchFamily="2" charset="-122"/>
              </a:rPr>
              <a:t>Example Using </a:t>
            </a:r>
            <a:r>
              <a:rPr lang="en-US" altLang="zh-CN" sz="2700">
                <a:solidFill>
                  <a:srgbClr val="FF0000"/>
                </a:solidFill>
                <a:latin typeface="Courier New" pitchFamily="49" charset="0"/>
                <a:ea typeface="宋体" pitchFamily="2" charset="-122"/>
              </a:rPr>
              <a:t>const</a:t>
            </a:r>
            <a:r>
              <a:rPr lang="en-US" altLang="zh-CN" sz="2700">
                <a:ea typeface="宋体" pitchFamily="2" charset="-122"/>
              </a:rPr>
              <a:t> with a Member Function </a:t>
            </a:r>
          </a:p>
        </p:txBody>
      </p:sp>
    </p:spTree>
    <p:extLst>
      <p:ext uri="{BB962C8B-B14F-4D97-AF65-F5344CB8AC3E}">
        <p14:creationId xmlns:p14="http://schemas.microsoft.com/office/powerpoint/2010/main" val="17345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19A743C8-0799-49A5-B35F-3E49DB4DCC65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Separate Compilation and Linking of Files</a:t>
            </a:r>
            <a:endParaRPr lang="zh-CN" altLang="en-US" sz="2800">
              <a:ea typeface="宋体" pitchFamily="2" charset="-122"/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176338"/>
            <a:ext cx="8386762" cy="50069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200" b="1" dirty="0">
                <a:ea typeface="宋体" pitchFamily="2" charset="-122"/>
              </a:rPr>
              <a:t>.</a:t>
            </a:r>
            <a:r>
              <a:rPr lang="en-US" altLang="zh-CN" sz="2200" b="1" dirty="0" err="1">
                <a:ea typeface="宋体" pitchFamily="2" charset="-122"/>
              </a:rPr>
              <a:t>cpp</a:t>
            </a:r>
            <a:r>
              <a:rPr lang="zh-CN" altLang="en-US" sz="2200" b="1" dirty="0">
                <a:ea typeface="宋体" pitchFamily="2" charset="-122"/>
              </a:rPr>
              <a:t>被编译成</a:t>
            </a:r>
            <a:r>
              <a:rPr lang="zh-CN" altLang="en-US" sz="2200" b="1" dirty="0">
                <a:latin typeface="Courier New" pitchFamily="49" charset="0"/>
                <a:ea typeface="宋体" pitchFamily="2" charset="-122"/>
              </a:rPr>
              <a:t>.</a:t>
            </a:r>
            <a:r>
              <a:rPr lang="en-US" altLang="zh-CN" sz="2200" b="1" dirty="0" err="1">
                <a:latin typeface="Courier New" pitchFamily="49" charset="0"/>
                <a:ea typeface="宋体" pitchFamily="2" charset="-122"/>
              </a:rPr>
              <a:t>obj</a:t>
            </a:r>
            <a:r>
              <a:rPr lang="zh-CN" altLang="en-US" sz="2200" b="1" dirty="0">
                <a:ea typeface="宋体" pitchFamily="2" charset="-122"/>
              </a:rPr>
              <a:t>文件，同一程序中的各个</a:t>
            </a:r>
            <a:r>
              <a:rPr lang="en-US" altLang="zh-CN" sz="2200" b="1" dirty="0" err="1">
                <a:latin typeface="Courier New" pitchFamily="49" charset="0"/>
                <a:ea typeface="宋体" pitchFamily="2" charset="-122"/>
              </a:rPr>
              <a:t>obj</a:t>
            </a:r>
            <a:r>
              <a:rPr lang="zh-CN" altLang="en-US" sz="2200" b="1" dirty="0">
                <a:ea typeface="宋体" pitchFamily="2" charset="-122"/>
              </a:rPr>
              <a:t>文件被链接成</a:t>
            </a:r>
            <a:r>
              <a:rPr lang="zh-CN" altLang="en-US" sz="2200" b="1" dirty="0">
                <a:latin typeface="Courier New" pitchFamily="49" charset="0"/>
                <a:ea typeface="宋体" pitchFamily="2" charset="-122"/>
              </a:rPr>
              <a:t>.</a:t>
            </a: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exe</a:t>
            </a:r>
            <a:r>
              <a:rPr lang="zh-CN" altLang="en-US" sz="2200" b="1" dirty="0">
                <a:ea typeface="宋体" pitchFamily="2" charset="-122"/>
              </a:rPr>
              <a:t>可执行文件。 </a:t>
            </a:r>
            <a:endParaRPr lang="zh-CN" altLang="en-US" sz="2200" b="1" dirty="0" smtClean="0"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200" b="1" dirty="0" smtClean="0">
                <a:ea typeface="宋体" pitchFamily="2" charset="-122"/>
              </a:rPr>
              <a:t>在</a:t>
            </a:r>
            <a:r>
              <a:rPr lang="en-US" altLang="zh-CN" sz="2200" b="1" dirty="0" smtClean="0">
                <a:ea typeface="宋体" pitchFamily="2" charset="-122"/>
              </a:rPr>
              <a:t>C++</a:t>
            </a:r>
            <a:r>
              <a:rPr lang="zh-CN" altLang="en-US" sz="2200" b="1" dirty="0" smtClean="0">
                <a:ea typeface="宋体" pitchFamily="2" charset="-122"/>
              </a:rPr>
              <a:t>中，多文件程序中的各.</a:t>
            </a:r>
            <a:r>
              <a:rPr lang="en-US" altLang="zh-CN" sz="2200" b="1" dirty="0" err="1" smtClean="0">
                <a:ea typeface="宋体" pitchFamily="2" charset="-122"/>
              </a:rPr>
              <a:t>cpp</a:t>
            </a:r>
            <a:r>
              <a:rPr lang="zh-CN" altLang="en-US" sz="2200" b="1" dirty="0" smtClean="0">
                <a:ea typeface="宋体" pitchFamily="2" charset="-122"/>
              </a:rPr>
              <a:t>文件不但被单独编译（</a:t>
            </a:r>
            <a:r>
              <a:rPr lang="en-US" altLang="zh-CN" sz="2200" b="1" dirty="0" smtClean="0">
                <a:ea typeface="宋体" pitchFamily="2" charset="-122"/>
              </a:rPr>
              <a:t>separate compilation）</a:t>
            </a:r>
            <a:r>
              <a:rPr lang="zh-CN" altLang="en-US" sz="2200" b="1" dirty="0" smtClean="0">
                <a:ea typeface="宋体" pitchFamily="2" charset="-122"/>
              </a:rPr>
              <a:t> ，而且可以在不同的时刻编译</a:t>
            </a:r>
            <a:r>
              <a:rPr lang="en-US" altLang="zh-CN" sz="2200" b="1" dirty="0" smtClean="0">
                <a:ea typeface="宋体" pitchFamily="2" charset="-122"/>
              </a:rPr>
              <a:t>。</a:t>
            </a:r>
            <a:endParaRPr lang="zh-CN" altLang="en-US" sz="2200" b="1" dirty="0" smtClean="0"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200" b="1" dirty="0" smtClean="0">
                <a:ea typeface="宋体" pitchFamily="2" charset="-122"/>
              </a:rPr>
              <a:t>无论</a:t>
            </a:r>
            <a:r>
              <a:rPr lang="zh-CN" altLang="en-US" sz="2200" b="1" dirty="0">
                <a:ea typeface="宋体" pitchFamily="2" charset="-122"/>
              </a:rPr>
              <a:t>使用命令行还是集成开发环境，编译、链接和执行的整个过程都是一致的。</a:t>
            </a:r>
          </a:p>
          <a:p>
            <a:pPr>
              <a:lnSpc>
                <a:spcPct val="140000"/>
              </a:lnSpc>
            </a:pPr>
            <a:r>
              <a:rPr lang="zh-CN" altLang="en-US" sz="2200" b="1" dirty="0">
                <a:ea typeface="宋体" pitchFamily="2" charset="-122"/>
              </a:rPr>
              <a:t>对于一个类，例如</a:t>
            </a:r>
            <a:r>
              <a:rPr lang="en-US" altLang="zh-CN" sz="2200" b="1" dirty="0" err="1">
                <a:latin typeface="Courier New" pitchFamily="49" charset="0"/>
                <a:ea typeface="宋体" pitchFamily="2" charset="-122"/>
              </a:rPr>
              <a:t>TimeType</a:t>
            </a:r>
            <a:r>
              <a:rPr lang="en-US" altLang="zh-CN" sz="2200" b="1" dirty="0">
                <a:ea typeface="宋体" pitchFamily="2" charset="-122"/>
              </a:rPr>
              <a:t>，</a:t>
            </a:r>
            <a:r>
              <a:rPr lang="zh-CN" altLang="en-US" sz="2200" b="1" dirty="0">
                <a:ea typeface="宋体" pitchFamily="2" charset="-122"/>
              </a:rPr>
              <a:t>其</a:t>
            </a:r>
            <a:r>
              <a:rPr lang="zh-CN" altLang="en-US" sz="2200" b="1" dirty="0">
                <a:latin typeface="Courier New" pitchFamily="49" charset="0"/>
                <a:ea typeface="宋体" pitchFamily="2" charset="-122"/>
              </a:rPr>
              <a:t>.</a:t>
            </a: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h</a:t>
            </a:r>
            <a:r>
              <a:rPr lang="zh-CN" altLang="en-US" sz="2200" b="1" dirty="0">
                <a:ea typeface="宋体" pitchFamily="2" charset="-122"/>
              </a:rPr>
              <a:t>及</a:t>
            </a:r>
            <a:r>
              <a:rPr lang="zh-CN" altLang="en-US" sz="2200" b="1" dirty="0">
                <a:latin typeface="Courier New" pitchFamily="49" charset="0"/>
                <a:ea typeface="宋体" pitchFamily="2" charset="-122"/>
              </a:rPr>
              <a:t>.</a:t>
            </a:r>
            <a:r>
              <a:rPr lang="en-US" altLang="zh-CN" sz="2200" b="1" dirty="0" err="1">
                <a:latin typeface="Courier New" pitchFamily="49" charset="0"/>
                <a:ea typeface="宋体" pitchFamily="2" charset="-122"/>
              </a:rPr>
              <a:t>obj</a:t>
            </a:r>
            <a:r>
              <a:rPr lang="zh-CN" altLang="en-US" sz="2200" b="1" dirty="0">
                <a:ea typeface="宋体" pitchFamily="2" charset="-122"/>
              </a:rPr>
              <a:t>文件都应该可以被用户使用。前者使用户知晓对象的功能和如何使用该对象；用户也需要后者链接到他自己的程序上，以便创建可执行文件。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34601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31270FBB-3CA1-4A09-BBA2-6E8F6B7802C2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58763"/>
            <a:ext cx="7761287" cy="576262"/>
          </a:xfrm>
          <a:noFill/>
          <a:ln/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Separate Compilation and Linking of Files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3517900" y="1744663"/>
            <a:ext cx="1762125" cy="520700"/>
            <a:chOff x="2198" y="1252"/>
            <a:chExt cx="1110" cy="328"/>
          </a:xfrm>
        </p:grpSpPr>
        <p:sp>
          <p:nvSpPr>
            <p:cNvPr id="66564" name="Rectangle 4"/>
            <p:cNvSpPr>
              <a:spLocks noChangeArrowheads="1"/>
            </p:cNvSpPr>
            <p:nvPr/>
          </p:nvSpPr>
          <p:spPr bwMode="auto">
            <a:xfrm>
              <a:off x="2212" y="1252"/>
              <a:ext cx="109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2198" y="1286"/>
              <a:ext cx="10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>
                  <a:latin typeface="Arial Rounded MT Bold" pitchFamily="34" charset="0"/>
                </a:rPr>
                <a:t>timetype.h</a:t>
              </a:r>
            </a:p>
          </p:txBody>
        </p:sp>
      </p:grpSp>
      <p:grpSp>
        <p:nvGrpSpPr>
          <p:cNvPr id="66566" name="Group 6"/>
          <p:cNvGrpSpPr>
            <a:grpSpLocks/>
          </p:cNvGrpSpPr>
          <p:nvPr/>
        </p:nvGrpSpPr>
        <p:grpSpPr bwMode="auto">
          <a:xfrm>
            <a:off x="638175" y="2201863"/>
            <a:ext cx="1974850" cy="520700"/>
            <a:chOff x="384" y="1540"/>
            <a:chExt cx="1244" cy="328"/>
          </a:xfrm>
        </p:grpSpPr>
        <p:sp>
          <p:nvSpPr>
            <p:cNvPr id="66567" name="Rectangle 7"/>
            <p:cNvSpPr>
              <a:spLocks noChangeArrowheads="1"/>
            </p:cNvSpPr>
            <p:nvPr/>
          </p:nvSpPr>
          <p:spPr bwMode="auto">
            <a:xfrm>
              <a:off x="399" y="1540"/>
              <a:ext cx="1229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Rectangle 8"/>
            <p:cNvSpPr>
              <a:spLocks noChangeArrowheads="1"/>
            </p:cNvSpPr>
            <p:nvPr/>
          </p:nvSpPr>
          <p:spPr bwMode="auto">
            <a:xfrm>
              <a:off x="384" y="1574"/>
              <a:ext cx="11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latin typeface="Arial Rounded MT Bold" pitchFamily="34" charset="0"/>
                </a:rPr>
                <a:t>  </a:t>
              </a:r>
              <a:r>
                <a:rPr lang="en-US" altLang="zh-CN">
                  <a:latin typeface="Arial Rounded MT Bold" pitchFamily="34" charset="0"/>
                </a:rPr>
                <a:t>client.cpp</a:t>
              </a:r>
            </a:p>
          </p:txBody>
        </p:sp>
      </p:grp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6108700" y="2201863"/>
            <a:ext cx="2132013" cy="520700"/>
            <a:chOff x="3830" y="1540"/>
            <a:chExt cx="1343" cy="328"/>
          </a:xfrm>
        </p:grpSpPr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3846" y="1540"/>
              <a:ext cx="1327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3830" y="1574"/>
              <a:ext cx="1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>
                  <a:latin typeface="Arial Rounded MT Bold" pitchFamily="34" charset="0"/>
                </a:rPr>
                <a:t>timetype.cpp</a:t>
              </a:r>
            </a:p>
          </p:txBody>
        </p:sp>
      </p:grpSp>
      <p:grpSp>
        <p:nvGrpSpPr>
          <p:cNvPr id="66572" name="Group 12"/>
          <p:cNvGrpSpPr>
            <a:grpSpLocks/>
          </p:cNvGrpSpPr>
          <p:nvPr/>
        </p:nvGrpSpPr>
        <p:grpSpPr bwMode="auto">
          <a:xfrm>
            <a:off x="638175" y="4106863"/>
            <a:ext cx="1974850" cy="520700"/>
            <a:chOff x="384" y="2740"/>
            <a:chExt cx="1244" cy="328"/>
          </a:xfrm>
        </p:grpSpPr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399" y="2740"/>
              <a:ext cx="1229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Rectangle 14"/>
            <p:cNvSpPr>
              <a:spLocks noChangeArrowheads="1"/>
            </p:cNvSpPr>
            <p:nvPr/>
          </p:nvSpPr>
          <p:spPr bwMode="auto">
            <a:xfrm>
              <a:off x="384" y="2774"/>
              <a:ext cx="1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latin typeface="Arial Rounded MT Bold" pitchFamily="34" charset="0"/>
                </a:rPr>
                <a:t>   </a:t>
              </a:r>
              <a:r>
                <a:rPr lang="en-US" altLang="zh-CN">
                  <a:latin typeface="Arial Rounded MT Bold" pitchFamily="34" charset="0"/>
                </a:rPr>
                <a:t>client.obj</a:t>
              </a:r>
            </a:p>
          </p:txBody>
        </p:sp>
      </p:grpSp>
      <p:grpSp>
        <p:nvGrpSpPr>
          <p:cNvPr id="66575" name="Group 15"/>
          <p:cNvGrpSpPr>
            <a:grpSpLocks/>
          </p:cNvGrpSpPr>
          <p:nvPr/>
        </p:nvGrpSpPr>
        <p:grpSpPr bwMode="auto">
          <a:xfrm>
            <a:off x="3517900" y="5859463"/>
            <a:ext cx="1762125" cy="520700"/>
            <a:chOff x="2198" y="3844"/>
            <a:chExt cx="1110" cy="328"/>
          </a:xfrm>
        </p:grpSpPr>
        <p:sp>
          <p:nvSpPr>
            <p:cNvPr id="66576" name="Rectangle 16"/>
            <p:cNvSpPr>
              <a:spLocks noChangeArrowheads="1"/>
            </p:cNvSpPr>
            <p:nvPr/>
          </p:nvSpPr>
          <p:spPr bwMode="auto">
            <a:xfrm>
              <a:off x="2212" y="3844"/>
              <a:ext cx="109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Rectangle 17"/>
            <p:cNvSpPr>
              <a:spLocks noChangeArrowheads="1"/>
            </p:cNvSpPr>
            <p:nvPr/>
          </p:nvSpPr>
          <p:spPr bwMode="auto">
            <a:xfrm>
              <a:off x="2198" y="3878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latin typeface="Arial Rounded MT Bold" pitchFamily="34" charset="0"/>
                </a:rPr>
                <a:t> </a:t>
              </a:r>
              <a:r>
                <a:rPr lang="en-US" altLang="zh-CN">
                  <a:latin typeface="Arial Rounded MT Bold" pitchFamily="34" charset="0"/>
                </a:rPr>
                <a:t>client.exe</a:t>
              </a:r>
            </a:p>
          </p:txBody>
        </p:sp>
      </p:grp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6108700" y="4106863"/>
            <a:ext cx="2073275" cy="520700"/>
            <a:chOff x="3830" y="2740"/>
            <a:chExt cx="1306" cy="328"/>
          </a:xfrm>
        </p:grpSpPr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3846" y="2740"/>
              <a:ext cx="1290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Rectangle 20"/>
            <p:cNvSpPr>
              <a:spLocks noChangeArrowheads="1"/>
            </p:cNvSpPr>
            <p:nvPr/>
          </p:nvSpPr>
          <p:spPr bwMode="auto">
            <a:xfrm>
              <a:off x="3830" y="2774"/>
              <a:ext cx="12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>
                  <a:latin typeface="Arial Rounded MT Bold" pitchFamily="34" charset="0"/>
                </a:rPr>
                <a:t>timetype.obj</a:t>
              </a:r>
            </a:p>
          </p:txBody>
        </p:sp>
      </p:grp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6207125" y="3192463"/>
            <a:ext cx="18161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2" name="Oval 22"/>
          <p:cNvSpPr>
            <a:spLocks noChangeArrowheads="1"/>
          </p:cNvSpPr>
          <p:nvPr/>
        </p:nvSpPr>
        <p:spPr bwMode="auto">
          <a:xfrm>
            <a:off x="720725" y="3192463"/>
            <a:ext cx="1816100" cy="4445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3" name="Oval 23"/>
          <p:cNvSpPr>
            <a:spLocks noChangeArrowheads="1"/>
          </p:cNvSpPr>
          <p:nvPr/>
        </p:nvSpPr>
        <p:spPr bwMode="auto">
          <a:xfrm>
            <a:off x="3463925" y="5097463"/>
            <a:ext cx="1816100" cy="4445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4" name="Line 24"/>
          <p:cNvSpPr>
            <a:spLocks noChangeShapeType="1"/>
          </p:cNvSpPr>
          <p:nvPr/>
        </p:nvSpPr>
        <p:spPr bwMode="auto">
          <a:xfrm>
            <a:off x="4371975" y="5548313"/>
            <a:ext cx="0" cy="304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585" name="Group 25"/>
          <p:cNvGrpSpPr>
            <a:grpSpLocks/>
          </p:cNvGrpSpPr>
          <p:nvPr/>
        </p:nvGrpSpPr>
        <p:grpSpPr bwMode="auto">
          <a:xfrm>
            <a:off x="1628775" y="4633913"/>
            <a:ext cx="2438400" cy="457200"/>
            <a:chOff x="1008" y="3072"/>
            <a:chExt cx="1536" cy="288"/>
          </a:xfrm>
        </p:grpSpPr>
        <p:sp>
          <p:nvSpPr>
            <p:cNvPr id="66586" name="Line 26"/>
            <p:cNvSpPr>
              <a:spLocks noChangeShapeType="1"/>
            </p:cNvSpPr>
            <p:nvPr/>
          </p:nvSpPr>
          <p:spPr bwMode="auto">
            <a:xfrm>
              <a:off x="1008" y="3072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7" name="Line 27"/>
            <p:cNvSpPr>
              <a:spLocks noChangeShapeType="1"/>
            </p:cNvSpPr>
            <p:nvPr/>
          </p:nvSpPr>
          <p:spPr bwMode="auto">
            <a:xfrm>
              <a:off x="1008" y="3216"/>
              <a:ext cx="15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8" name="Line 28"/>
            <p:cNvSpPr>
              <a:spLocks noChangeShapeType="1"/>
            </p:cNvSpPr>
            <p:nvPr/>
          </p:nvSpPr>
          <p:spPr bwMode="auto">
            <a:xfrm>
              <a:off x="2544" y="3216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6589" name="Group 29"/>
          <p:cNvGrpSpPr>
            <a:grpSpLocks/>
          </p:cNvGrpSpPr>
          <p:nvPr/>
        </p:nvGrpSpPr>
        <p:grpSpPr bwMode="auto">
          <a:xfrm>
            <a:off x="4752975" y="4633913"/>
            <a:ext cx="2438400" cy="457200"/>
            <a:chOff x="2976" y="3072"/>
            <a:chExt cx="1536" cy="288"/>
          </a:xfrm>
        </p:grpSpPr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>
              <a:off x="4512" y="3072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 flipH="1">
              <a:off x="2976" y="3216"/>
              <a:ext cx="153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32"/>
            <p:cNvSpPr>
              <a:spLocks noChangeShapeType="1"/>
            </p:cNvSpPr>
            <p:nvPr/>
          </p:nvSpPr>
          <p:spPr bwMode="auto">
            <a:xfrm>
              <a:off x="2976" y="3216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1628775" y="3643313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1552575" y="2728913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>
            <a:off x="7191375" y="2728913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>
            <a:off x="7191375" y="3643313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1003300" y="3216275"/>
            <a:ext cx="12246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dirty="0">
                <a:latin typeface="Times New Roman" pitchFamily="18" charset="0"/>
              </a:rPr>
              <a:t>Compiler</a:t>
            </a: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6489700" y="3216275"/>
            <a:ext cx="122469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dirty="0">
                <a:latin typeface="Times New Roman" pitchFamily="18" charset="0"/>
              </a:rPr>
              <a:t>Compiler</a:t>
            </a:r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3898900" y="5121275"/>
            <a:ext cx="94096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dirty="0">
                <a:latin typeface="Times New Roman" pitchFamily="18" charset="0"/>
              </a:rPr>
              <a:t>Linker</a:t>
            </a:r>
          </a:p>
        </p:txBody>
      </p:sp>
      <p:sp>
        <p:nvSpPr>
          <p:cNvPr id="66600" name="Arc 40"/>
          <p:cNvSpPr>
            <a:spLocks/>
          </p:cNvSpPr>
          <p:nvPr/>
        </p:nvSpPr>
        <p:spPr bwMode="auto">
          <a:xfrm>
            <a:off x="4525963" y="2271713"/>
            <a:ext cx="1600200" cy="381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34925" cap="rnd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1" name="Arc 41"/>
          <p:cNvSpPr>
            <a:spLocks/>
          </p:cNvSpPr>
          <p:nvPr/>
        </p:nvSpPr>
        <p:spPr bwMode="auto">
          <a:xfrm>
            <a:off x="2619375" y="2271713"/>
            <a:ext cx="1600200" cy="3810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34925" cap="rnd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2940050" y="2682875"/>
            <a:ext cx="331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  #</a:t>
            </a:r>
            <a:r>
              <a:rPr lang="en-US" altLang="zh-CN">
                <a:latin typeface="Times New Roman" pitchFamily="18" charset="0"/>
              </a:rPr>
              <a:t>include “timetype.h” </a:t>
            </a:r>
          </a:p>
        </p:txBody>
      </p:sp>
      <p:sp>
        <p:nvSpPr>
          <p:cNvPr id="66603" name="Rectangle 43"/>
          <p:cNvSpPr>
            <a:spLocks noChangeArrowheads="1"/>
          </p:cNvSpPr>
          <p:nvPr/>
        </p:nvSpPr>
        <p:spPr bwMode="auto">
          <a:xfrm>
            <a:off x="6032500" y="1768475"/>
            <a:ext cx="249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/>
              <a:t>implementation file</a:t>
            </a:r>
          </a:p>
        </p:txBody>
      </p:sp>
      <p:sp>
        <p:nvSpPr>
          <p:cNvPr id="66604" name="Rectangle 44"/>
          <p:cNvSpPr>
            <a:spLocks noChangeArrowheads="1"/>
          </p:cNvSpPr>
          <p:nvPr/>
        </p:nvSpPr>
        <p:spPr bwMode="auto">
          <a:xfrm>
            <a:off x="3441700" y="1311275"/>
            <a:ext cx="2170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/>
              <a:t>specification file</a:t>
            </a:r>
          </a:p>
        </p:txBody>
      </p:sp>
      <p:sp>
        <p:nvSpPr>
          <p:cNvPr id="66605" name="Rectangle 45"/>
          <p:cNvSpPr>
            <a:spLocks noChangeArrowheads="1"/>
          </p:cNvSpPr>
          <p:nvPr/>
        </p:nvSpPr>
        <p:spPr bwMode="auto">
          <a:xfrm>
            <a:off x="774700" y="1768475"/>
            <a:ext cx="187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/>
              <a:t>main program</a:t>
            </a:r>
          </a:p>
        </p:txBody>
      </p:sp>
    </p:spTree>
    <p:extLst>
      <p:ext uri="{BB962C8B-B14F-4D97-AF65-F5344CB8AC3E}">
        <p14:creationId xmlns:p14="http://schemas.microsoft.com/office/powerpoint/2010/main" val="35120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B1475FC2-922F-4AA0-8FF0-AF0E8F892F4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301625"/>
            <a:ext cx="8134350" cy="501650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vs. Structured Data Type       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74763"/>
            <a:ext cx="8453438" cy="4878387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简单数据类型</a:t>
            </a:r>
            <a:r>
              <a:rPr lang="zh-CN" altLang="en-US" sz="2300" b="1" dirty="0">
                <a:ea typeface="宋体" pitchFamily="2" charset="-122"/>
              </a:rPr>
              <a:t>：也称为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不可再分（</a:t>
            </a:r>
            <a:r>
              <a:rPr lang="en-US" altLang="zh-CN" sz="2300" b="1" dirty="0">
                <a:solidFill>
                  <a:srgbClr val="FF0000"/>
                </a:solidFill>
                <a:ea typeface="宋体" pitchFamily="2" charset="-122"/>
              </a:rPr>
              <a:t>atomic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）</a:t>
            </a:r>
            <a:r>
              <a:rPr lang="zh-CN" altLang="en-US" sz="2300" b="1" dirty="0">
                <a:ea typeface="宋体" pitchFamily="2" charset="-122"/>
              </a:rPr>
              <a:t>的数据类型；这些类型的数据就是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单一</a:t>
            </a:r>
            <a:r>
              <a:rPr lang="zh-CN" altLang="en-US" sz="2300" b="1" dirty="0">
                <a:ea typeface="宋体" pitchFamily="2" charset="-122"/>
              </a:rPr>
              <a:t>的一个值，其内部没有由若干个部件组成。例如</a:t>
            </a:r>
            <a:r>
              <a:rPr lang="en-US" altLang="zh-CN" sz="2300" b="1" dirty="0" err="1">
                <a:ea typeface="宋体" pitchFamily="2" charset="-122"/>
              </a:rPr>
              <a:t>int</a:t>
            </a:r>
            <a:r>
              <a:rPr lang="zh-CN" altLang="en-US" sz="2300" b="1" dirty="0">
                <a:ea typeface="宋体" pitchFamily="2" charset="-122"/>
              </a:rPr>
              <a:t>、</a:t>
            </a:r>
            <a:r>
              <a:rPr lang="en-US" altLang="zh-CN" sz="2300" b="1" dirty="0">
                <a:ea typeface="宋体" pitchFamily="2" charset="-122"/>
              </a:rPr>
              <a:t>float</a:t>
            </a:r>
            <a:r>
              <a:rPr lang="zh-CN" altLang="en-US" sz="2300" b="1" dirty="0">
                <a:ea typeface="宋体" pitchFamily="2" charset="-122"/>
              </a:rPr>
              <a:t>、</a:t>
            </a:r>
            <a:r>
              <a:rPr lang="en-US" altLang="zh-CN" sz="2300" b="1" dirty="0">
                <a:ea typeface="宋体" pitchFamily="2" charset="-122"/>
              </a:rPr>
              <a:t>char</a:t>
            </a:r>
            <a:r>
              <a:rPr lang="zh-CN" altLang="en-US" sz="2300" b="1" dirty="0">
                <a:ea typeface="宋体" pitchFamily="2" charset="-122"/>
              </a:rPr>
              <a:t>等都是。</a:t>
            </a:r>
            <a:r>
              <a:rPr lang="en-US" altLang="zh-CN" sz="2300" b="1" dirty="0">
                <a:ea typeface="宋体" pitchFamily="2" charset="-122"/>
              </a:rPr>
              <a:t>C++</a:t>
            </a:r>
            <a:r>
              <a:rPr lang="zh-CN" altLang="en-US" sz="2300" b="1" dirty="0">
                <a:ea typeface="宋体" pitchFamily="2" charset="-122"/>
              </a:rPr>
              <a:t>的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内置</a:t>
            </a:r>
            <a:r>
              <a:rPr lang="zh-CN" altLang="en-US" sz="2300" b="1" dirty="0">
                <a:ea typeface="宋体" pitchFamily="2" charset="-122"/>
              </a:rPr>
              <a:t>数据类型都是简单数据类型。由程序员创建的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枚举型</a:t>
            </a:r>
            <a:r>
              <a:rPr lang="zh-CN" altLang="en-US" sz="2300" b="1" dirty="0">
                <a:ea typeface="宋体" pitchFamily="2" charset="-122"/>
              </a:rPr>
              <a:t>也是简单数据类型。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结构化的类型</a:t>
            </a:r>
            <a:r>
              <a:rPr lang="zh-CN" altLang="en-US" sz="2300" b="1" dirty="0">
                <a:ea typeface="宋体" pitchFamily="2" charset="-122"/>
              </a:rPr>
              <a:t>：数据内部具有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多个部件</a:t>
            </a:r>
            <a:r>
              <a:rPr lang="zh-CN" altLang="en-US" sz="2300" b="1" dirty="0">
                <a:ea typeface="宋体" pitchFamily="2" charset="-122"/>
              </a:rPr>
              <a:t>（成员</a:t>
            </a:r>
            <a:r>
              <a:rPr lang="en-US" altLang="zh-CN" sz="2300" b="1" dirty="0">
                <a:ea typeface="宋体" pitchFamily="2" charset="-122"/>
              </a:rPr>
              <a:t>, component</a:t>
            </a:r>
            <a:r>
              <a:rPr lang="zh-CN" altLang="en-US" sz="2300" b="1" dirty="0">
                <a:ea typeface="宋体" pitchFamily="2" charset="-122"/>
              </a:rPr>
              <a:t>），可以分别访问这些部件。也就是说结构化类型的数据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并非单一</a:t>
            </a:r>
            <a:r>
              <a:rPr lang="zh-CN" altLang="en-US" sz="2300" b="1" dirty="0">
                <a:ea typeface="宋体" pitchFamily="2" charset="-122"/>
              </a:rPr>
              <a:t>的一个值，而是由其内部各部件组成的一个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具有一定结构</a:t>
            </a:r>
            <a:r>
              <a:rPr lang="zh-CN" altLang="en-US" sz="2300" b="1" dirty="0">
                <a:ea typeface="宋体" pitchFamily="2" charset="-122"/>
              </a:rPr>
              <a:t>的数据。当然，这些部件的组成方式不同，就会有不同的结构化类型。 结构体的数据类型需要由</a:t>
            </a:r>
            <a:r>
              <a:rPr lang="zh-CN" altLang="en-US" sz="2300" b="1" dirty="0">
                <a:solidFill>
                  <a:srgbClr val="FF0000"/>
                </a:solidFill>
                <a:ea typeface="宋体" pitchFamily="2" charset="-122"/>
              </a:rPr>
              <a:t>程序员来创建</a:t>
            </a:r>
            <a:r>
              <a:rPr lang="zh-CN" altLang="en-US" sz="2300" b="1" dirty="0">
                <a:ea typeface="宋体" pitchFamily="2" charset="-122"/>
              </a:rPr>
              <a:t>。</a:t>
            </a:r>
            <a:endParaRPr lang="en-US" altLang="zh-CN" sz="23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C93B50AC-ACEA-4045-BE9B-3AA9CC42B283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4635500" y="1089025"/>
            <a:ext cx="3816350" cy="4283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5000625" y="1400175"/>
            <a:ext cx="299085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…</a:t>
            </a:r>
          </a:p>
          <a:p>
            <a:pPr algn="ctr"/>
            <a:r>
              <a:rPr lang="zh-CN" altLang="en-US"/>
              <a:t>000110100101</a:t>
            </a:r>
          </a:p>
          <a:p>
            <a:pPr algn="ctr"/>
            <a:r>
              <a:rPr lang="zh-CN" altLang="en-US"/>
              <a:t>…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5000625" y="3408363"/>
            <a:ext cx="2932113" cy="1566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…</a:t>
            </a:r>
          </a:p>
          <a:p>
            <a:pPr algn="ctr"/>
            <a:r>
              <a:rPr lang="zh-CN" altLang="en-US"/>
              <a:t>00111000110</a:t>
            </a:r>
          </a:p>
          <a:p>
            <a:pPr algn="ctr"/>
            <a:r>
              <a:rPr lang="zh-CN" altLang="en-US"/>
              <a:t>01010010111</a:t>
            </a:r>
          </a:p>
          <a:p>
            <a:pPr algn="ctr"/>
            <a:r>
              <a:rPr lang="zh-CN" altLang="en-US"/>
              <a:t>…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665163" y="1466850"/>
            <a:ext cx="2525712" cy="1263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…</a:t>
            </a:r>
          </a:p>
          <a:p>
            <a:pPr algn="ctr"/>
            <a:r>
              <a:rPr lang="en-US" altLang="zh-CN"/>
              <a:t>time1.Write();</a:t>
            </a:r>
          </a:p>
          <a:p>
            <a:pPr algn="ctr"/>
            <a:r>
              <a:rPr lang="zh-CN" altLang="en-US"/>
              <a:t>…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417513" y="3019425"/>
            <a:ext cx="3730625" cy="243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2000"/>
              <a:t>void TimeType::Write() const</a:t>
            </a:r>
          </a:p>
          <a:p>
            <a:r>
              <a:rPr lang="en-US" altLang="zh-CN" sz="2000"/>
              <a:t>{</a:t>
            </a:r>
          </a:p>
          <a:p>
            <a:r>
              <a:rPr lang="en-US" altLang="zh-CN" sz="2000"/>
              <a:t>    if (hrs &lt; 10)</a:t>
            </a:r>
          </a:p>
          <a:p>
            <a:r>
              <a:rPr lang="en-US" altLang="zh-CN" sz="2000"/>
              <a:t>        cout &lt;&lt; '0';</a:t>
            </a:r>
          </a:p>
          <a:p>
            <a:r>
              <a:rPr lang="en-US" altLang="zh-CN" sz="2000"/>
              <a:t>    cout &lt;&lt; hrs &lt;&lt; ':';</a:t>
            </a:r>
          </a:p>
          <a:p>
            <a:r>
              <a:rPr lang="en-US" altLang="zh-CN" sz="2000"/>
              <a:t>              …</a:t>
            </a:r>
          </a:p>
          <a:p>
            <a:r>
              <a:rPr lang="en-US" altLang="zh-CN" sz="2000"/>
              <a:t>}</a:t>
            </a:r>
            <a:endParaRPr lang="zh-CN" altLang="en-US" sz="2000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2581275" y="2279650"/>
            <a:ext cx="0" cy="86995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 flipV="1">
            <a:off x="1114425" y="2295525"/>
            <a:ext cx="566738" cy="8255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9759" name="AutoShape 15"/>
          <p:cNvSpPr>
            <a:spLocks noChangeArrowheads="1"/>
          </p:cNvSpPr>
          <p:nvPr/>
        </p:nvSpPr>
        <p:spPr bwMode="auto">
          <a:xfrm>
            <a:off x="3263900" y="1944688"/>
            <a:ext cx="1668463" cy="392112"/>
          </a:xfrm>
          <a:prstGeom prst="rightArrow">
            <a:avLst>
              <a:gd name="adj1" fmla="val 50000"/>
              <a:gd name="adj2" fmla="val 10637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0" name="AutoShape 16"/>
          <p:cNvSpPr>
            <a:spLocks noChangeArrowheads="1"/>
          </p:cNvSpPr>
          <p:nvPr/>
        </p:nvSpPr>
        <p:spPr bwMode="auto">
          <a:xfrm>
            <a:off x="4192588" y="3992563"/>
            <a:ext cx="725487" cy="479425"/>
          </a:xfrm>
          <a:prstGeom prst="rightArrow">
            <a:avLst>
              <a:gd name="adj1" fmla="val 50000"/>
              <a:gd name="adj2" fmla="val 37831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5454650" y="1974850"/>
            <a:ext cx="1393825" cy="36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3" name="Oval 19"/>
          <p:cNvSpPr>
            <a:spLocks noChangeArrowheads="1"/>
          </p:cNvSpPr>
          <p:nvPr/>
        </p:nvSpPr>
        <p:spPr bwMode="auto">
          <a:xfrm>
            <a:off x="8002588" y="4887913"/>
            <a:ext cx="377825" cy="3349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5</a:t>
            </a:r>
          </a:p>
        </p:txBody>
      </p:sp>
      <p:sp>
        <p:nvSpPr>
          <p:cNvPr id="159764" name="Oval 20"/>
          <p:cNvSpPr>
            <a:spLocks noChangeArrowheads="1"/>
          </p:cNvSpPr>
          <p:nvPr/>
        </p:nvSpPr>
        <p:spPr bwMode="auto">
          <a:xfrm>
            <a:off x="7370763" y="4530725"/>
            <a:ext cx="377825" cy="3349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4</a:t>
            </a:r>
          </a:p>
        </p:txBody>
      </p:sp>
      <p:sp>
        <p:nvSpPr>
          <p:cNvPr id="159765" name="Oval 21"/>
          <p:cNvSpPr>
            <a:spLocks noChangeArrowheads="1"/>
          </p:cNvSpPr>
          <p:nvPr/>
        </p:nvSpPr>
        <p:spPr bwMode="auto">
          <a:xfrm>
            <a:off x="3487738" y="4916488"/>
            <a:ext cx="377825" cy="3349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3</a:t>
            </a:r>
          </a:p>
        </p:txBody>
      </p:sp>
      <p:sp>
        <p:nvSpPr>
          <p:cNvPr id="159766" name="Oval 22"/>
          <p:cNvSpPr>
            <a:spLocks noChangeArrowheads="1"/>
          </p:cNvSpPr>
          <p:nvPr/>
        </p:nvSpPr>
        <p:spPr bwMode="auto">
          <a:xfrm>
            <a:off x="7399338" y="2411413"/>
            <a:ext cx="377825" cy="3349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2</a:t>
            </a:r>
          </a:p>
        </p:txBody>
      </p:sp>
      <p:sp>
        <p:nvSpPr>
          <p:cNvPr id="159767" name="Oval 23"/>
          <p:cNvSpPr>
            <a:spLocks noChangeArrowheads="1"/>
          </p:cNvSpPr>
          <p:nvPr/>
        </p:nvSpPr>
        <p:spPr bwMode="auto">
          <a:xfrm>
            <a:off x="2762250" y="2293938"/>
            <a:ext cx="377825" cy="3508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1</a:t>
            </a:r>
          </a:p>
        </p:txBody>
      </p:sp>
      <p:sp>
        <p:nvSpPr>
          <p:cNvPr id="159769" name="Rectangle 25"/>
          <p:cNvSpPr>
            <a:spLocks noChangeArrowheads="1"/>
          </p:cNvSpPr>
          <p:nvPr/>
        </p:nvSpPr>
        <p:spPr bwMode="auto">
          <a:xfrm>
            <a:off x="388938" y="5681663"/>
            <a:ext cx="7983537" cy="835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zh-CN" altLang="en-US"/>
              <a:t>1 </a:t>
            </a:r>
            <a:r>
              <a:rPr lang="en-US" altLang="zh-CN"/>
              <a:t>client.cpp    2 client.obj   3 TimeType.cpp      </a:t>
            </a:r>
          </a:p>
          <a:p>
            <a:r>
              <a:rPr lang="en-US" altLang="zh-CN"/>
              <a:t>4 TimeType.obj      5 client.exe</a:t>
            </a:r>
          </a:p>
        </p:txBody>
      </p:sp>
      <p:sp>
        <p:nvSpPr>
          <p:cNvPr id="159770" name="Rectangle 26"/>
          <p:cNvSpPr>
            <a:spLocks noGrp="1" noChangeArrowheads="1"/>
          </p:cNvSpPr>
          <p:nvPr>
            <p:ph type="title"/>
          </p:nvPr>
        </p:nvSpPr>
        <p:spPr>
          <a:xfrm>
            <a:off x="709613" y="258763"/>
            <a:ext cx="7761287" cy="576262"/>
          </a:xfrm>
          <a:noFill/>
          <a:ln/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Separate Compilation and Linking of Files</a:t>
            </a:r>
          </a:p>
        </p:txBody>
      </p:sp>
    </p:spTree>
    <p:extLst>
      <p:ext uri="{BB962C8B-B14F-4D97-AF65-F5344CB8AC3E}">
        <p14:creationId xmlns:p14="http://schemas.microsoft.com/office/powerpoint/2010/main" val="19111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02F9B812-CCCE-478B-A282-C07B018199E3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80988"/>
            <a:ext cx="7734300" cy="547687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Class Constructors(</a:t>
            </a:r>
            <a:r>
              <a:rPr lang="zh-CN" altLang="en-US">
                <a:ea typeface="宋体" pitchFamily="2" charset="-122"/>
              </a:rPr>
              <a:t>构造函数)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31900"/>
            <a:ext cx="8229600" cy="5284788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200" b="1" dirty="0">
                <a:ea typeface="宋体" pitchFamily="2" charset="-122"/>
              </a:rPr>
              <a:t>a class constructor is a member function whose purpose is to 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</a:rPr>
              <a:t>initialize the private data members</a:t>
            </a:r>
            <a:r>
              <a:rPr lang="en-US" altLang="zh-CN" sz="2200" b="1" dirty="0">
                <a:ea typeface="宋体" pitchFamily="2" charset="-122"/>
              </a:rPr>
              <a:t> of a class object 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200" b="1" dirty="0">
                <a:ea typeface="宋体" pitchFamily="2" charset="-122"/>
              </a:rPr>
              <a:t>the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</a:rPr>
              <a:t> name</a:t>
            </a:r>
            <a:r>
              <a:rPr lang="en-US" altLang="zh-CN" sz="2200" b="1" dirty="0">
                <a:ea typeface="宋体" pitchFamily="2" charset="-122"/>
              </a:rPr>
              <a:t> of a constructor is always the name of the class, and there is no return type for the constructor 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200" b="1" dirty="0">
                <a:ea typeface="宋体" pitchFamily="2" charset="-122"/>
              </a:rPr>
              <a:t>a class 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</a:rPr>
              <a:t>may have several constructors</a:t>
            </a:r>
            <a:r>
              <a:rPr lang="en-US" altLang="zh-CN" sz="2200" b="1" dirty="0">
                <a:ea typeface="宋体" pitchFamily="2" charset="-122"/>
              </a:rPr>
              <a:t> with different parameter lists.  A constructor with no parameters is the 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</a:rPr>
              <a:t>default constructor</a:t>
            </a:r>
            <a:r>
              <a:rPr lang="en-US" altLang="zh-CN" sz="2200" b="1" dirty="0">
                <a:ea typeface="宋体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200" b="1" dirty="0">
                <a:ea typeface="宋体" pitchFamily="2" charset="-122"/>
              </a:rPr>
              <a:t>a constructor is implicitly </a:t>
            </a:r>
            <a:r>
              <a:rPr lang="en-US" altLang="zh-CN" sz="2200" b="1" dirty="0">
                <a:solidFill>
                  <a:srgbClr val="FF0000"/>
                </a:solidFill>
                <a:ea typeface="宋体" pitchFamily="2" charset="-122"/>
              </a:rPr>
              <a:t>invoked</a:t>
            </a:r>
            <a:r>
              <a:rPr lang="en-US" altLang="zh-CN" sz="2200" b="1" dirty="0">
                <a:ea typeface="宋体" pitchFamily="2" charset="-122"/>
              </a:rPr>
              <a:t> when a class object is declared--if there are parameters, their values are listed in parentheses in the declaration </a:t>
            </a:r>
          </a:p>
          <a:p>
            <a:pPr>
              <a:lnSpc>
                <a:spcPct val="12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altLang="zh-CN" sz="22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0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46C30348-7F88-4F89-919F-8FCBF5735A95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Class Constructors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1176338"/>
            <a:ext cx="8328025" cy="51689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ea typeface="宋体" pitchFamily="2" charset="-122"/>
              </a:rPr>
              <a:t>A class constructor is the mechanism to guarantee the initialization of a class object. It is actually a member function that is implicitly invoked whenever a class object is created.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ea typeface="宋体" pitchFamily="2" charset="-122"/>
              </a:rPr>
              <a:t>构造函数名必须与类名相同，且一个类可以有多个构造函数；但每个构造函数的参数列表都必须不同（参数个数不同，或参数类型不同）。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ea typeface="宋体" pitchFamily="2" charset="-122"/>
              </a:rPr>
              <a:t>无参数的构造函数称为缺省（</a:t>
            </a:r>
            <a:r>
              <a:rPr lang="en-US" altLang="zh-CN" sz="2200" b="1" dirty="0">
                <a:ea typeface="宋体" pitchFamily="2" charset="-122"/>
              </a:rPr>
              <a:t>default）</a:t>
            </a:r>
            <a:r>
              <a:rPr lang="zh-CN" altLang="en-US" sz="2200" b="1" dirty="0">
                <a:ea typeface="宋体" pitchFamily="2" charset="-122"/>
              </a:rPr>
              <a:t>构造函数。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ea typeface="宋体" pitchFamily="2" charset="-122"/>
              </a:rPr>
              <a:t>构造函数没有函数类型，因为其目的仅在于初始化对象里的私有数据，不会返回任何数据。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 dirty="0">
                <a:ea typeface="宋体" pitchFamily="2" charset="-122"/>
              </a:rPr>
              <a:t>构造函数并不是用</a:t>
            </a:r>
            <a:r>
              <a:rPr lang="en-US" altLang="zh-CN" sz="2200" b="1" dirty="0">
                <a:ea typeface="宋体" pitchFamily="2" charset="-122"/>
              </a:rPr>
              <a:t>dot-notation</a:t>
            </a:r>
            <a:r>
              <a:rPr lang="zh-CN" altLang="en-US" sz="2200" b="1" dirty="0">
                <a:ea typeface="宋体" pitchFamily="2" charset="-122"/>
              </a:rPr>
              <a:t>调用的，而是在每个对象被创建的时候自动调用。</a:t>
            </a:r>
            <a:endParaRPr lang="zh-CN" altLang="en-US" sz="22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3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55626F0E-ADB0-4A45-996A-15280C9CD0DF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Class Constructors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1119188"/>
            <a:ext cx="8647112" cy="532765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ea typeface="宋体" pitchFamily="2" charset="-122"/>
              </a:rPr>
              <a:t>一个类可以有多个构造函数；定义类对象时，编译器根据构造函数的参数列表选择恰当的构造函数。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ea typeface="宋体" pitchFamily="2" charset="-122"/>
              </a:rPr>
              <a:t>如何向构造函数传递参数：在声明类对象时，在对象名后直接写上实参列表，编译器就会根据实参的个数和类型选择调用合适的构造函数。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sz="2000" b="1" dirty="0">
                <a:ea typeface="宋体" pitchFamily="2" charset="-122"/>
              </a:rPr>
              <a:t>若声明类对象时没有实参列表，则：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(1) </a:t>
            </a:r>
            <a:r>
              <a:rPr lang="zh-CN" altLang="en-US" sz="2000" b="1" dirty="0">
                <a:ea typeface="宋体" pitchFamily="2" charset="-122"/>
              </a:rPr>
              <a:t>若该类有缺省构造函数（即无参构造函数） ，则调用该构造函数，同时创建该对象（为该对象分配内存空间） 。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ea typeface="宋体" pitchFamily="2" charset="-122"/>
              </a:rPr>
              <a:t>(2) </a:t>
            </a:r>
            <a:r>
              <a:rPr lang="zh-CN" altLang="en-US" sz="2000" b="1" dirty="0">
                <a:ea typeface="宋体" pitchFamily="2" charset="-122"/>
              </a:rPr>
              <a:t>若该类没有缺省构造函数，则创建该对象。但该对象的私有成员没有得到初始化。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ea typeface="宋体" pitchFamily="2" charset="-122"/>
              </a:rPr>
              <a:t>(3) </a:t>
            </a:r>
            <a:r>
              <a:rPr lang="zh-CN" altLang="en-US" sz="2000" b="1" dirty="0">
                <a:ea typeface="宋体" pitchFamily="2" charset="-122"/>
              </a:rPr>
              <a:t>若该类的构造函数都是有参函数，会发生语法错误</a:t>
            </a:r>
            <a:r>
              <a:rPr lang="en-US" altLang="zh-CN" sz="2000" b="1" dirty="0">
                <a:ea typeface="宋体" pitchFamily="2" charset="-122"/>
              </a:rPr>
              <a:t>(</a:t>
            </a:r>
            <a:r>
              <a:rPr lang="zh-CN" altLang="en-US" sz="2000" b="1" dirty="0">
                <a:ea typeface="宋体" pitchFamily="2" charset="-122"/>
              </a:rPr>
              <a:t>对象申明要初始化</a:t>
            </a:r>
            <a:r>
              <a:rPr lang="en-US" altLang="zh-CN" sz="2000" b="1" dirty="0">
                <a:ea typeface="宋体" pitchFamily="2" charset="-122"/>
              </a:rPr>
              <a:t>)</a:t>
            </a:r>
            <a:r>
              <a:rPr lang="zh-CN" altLang="en-US" sz="2000" b="1" dirty="0">
                <a:ea typeface="宋体" pitchFamily="2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zh-CN" sz="2000" b="1" dirty="0">
                <a:solidFill>
                  <a:srgbClr val="FF0000"/>
                </a:solidFill>
                <a:ea typeface="宋体" pitchFamily="2" charset="-122"/>
              </a:rPr>
              <a:t>Destructor</a:t>
            </a:r>
            <a:r>
              <a:rPr lang="en-US" altLang="zh-CN" sz="2000" b="1" dirty="0">
                <a:ea typeface="宋体" pitchFamily="2" charset="-122"/>
              </a:rPr>
              <a:t>：</a:t>
            </a:r>
            <a:r>
              <a:rPr lang="zh-CN" altLang="en-US" sz="2000" b="1" dirty="0">
                <a:ea typeface="宋体" pitchFamily="2" charset="-122"/>
              </a:rPr>
              <a:t>析构函数，在撤销对象时自动调用。其函数名是类名前加波浪号~</a:t>
            </a:r>
          </a:p>
        </p:txBody>
      </p:sp>
    </p:spTree>
    <p:extLst>
      <p:ext uri="{BB962C8B-B14F-4D97-AF65-F5344CB8AC3E}">
        <p14:creationId xmlns:p14="http://schemas.microsoft.com/office/powerpoint/2010/main" val="4868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44DADB2C-6E91-46BF-87EF-F73F368DF03F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14300" y="1058863"/>
            <a:ext cx="8915400" cy="55848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2000" dirty="0"/>
              <a:t>class  </a:t>
            </a:r>
            <a:r>
              <a:rPr lang="en-US" altLang="zh-CN" sz="2000" dirty="0" err="1"/>
              <a:t>TimeType</a:t>
            </a:r>
            <a:r>
              <a:rPr lang="en-US" altLang="zh-CN" sz="2000" dirty="0"/>
              <a:t>				</a:t>
            </a:r>
            <a:r>
              <a:rPr lang="en-US" altLang="zh-CN" sz="2000" i="1" dirty="0"/>
              <a:t>// </a:t>
            </a:r>
            <a:r>
              <a:rPr lang="en-US" altLang="zh-CN" sz="2000" i="1" dirty="0" err="1"/>
              <a:t>timetype.h</a:t>
            </a:r>
            <a:endParaRPr lang="en-US" altLang="zh-CN" sz="2000" i="1" dirty="0"/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public : 					</a:t>
            </a:r>
            <a:r>
              <a:rPr lang="en-US" altLang="zh-CN" sz="2000" i="1" dirty="0">
                <a:solidFill>
                  <a:srgbClr val="CC0000"/>
                </a:solidFill>
              </a:rPr>
              <a:t>//  7 function members</a:t>
            </a:r>
            <a:endParaRPr lang="en-US" altLang="zh-CN" sz="2000" i="1" dirty="0"/>
          </a:p>
          <a:p>
            <a:r>
              <a:rPr lang="en-US" altLang="zh-CN" sz="2000" dirty="0"/>
              <a:t>	void	    Set (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hours ,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minutes , </a:t>
            </a:r>
            <a:r>
              <a:rPr lang="en-US" altLang="zh-CN" sz="2000" i="1" dirty="0">
                <a:solidFill>
                  <a:srgbClr val="0066FF"/>
                </a:solidFill>
              </a:rPr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seconds ) ;</a:t>
            </a:r>
          </a:p>
          <a:p>
            <a:r>
              <a:rPr lang="en-US" altLang="zh-CN" sz="2000" dirty="0"/>
              <a:t>	void	    Increment ( ) ;</a:t>
            </a:r>
          </a:p>
          <a:p>
            <a:r>
              <a:rPr lang="en-US" altLang="zh-CN" sz="2000" dirty="0"/>
              <a:t>	void	    Write ( )  const 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bool</a:t>
            </a:r>
            <a:r>
              <a:rPr lang="en-US" altLang="zh-CN" sz="2000" dirty="0"/>
              <a:t>         Equal (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 err="1"/>
              <a:t>TimeType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otherTime</a:t>
            </a:r>
            <a:r>
              <a:rPr lang="en-US" altLang="zh-CN" sz="2000" dirty="0"/>
              <a:t> )  const ;       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bool</a:t>
            </a:r>
            <a:r>
              <a:rPr lang="en-US" altLang="zh-CN" sz="2000" dirty="0"/>
              <a:t>         </a:t>
            </a:r>
            <a:r>
              <a:rPr lang="en-US" altLang="zh-CN" sz="2000" dirty="0" err="1"/>
              <a:t>LessThan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TimeType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otherTime</a:t>
            </a:r>
            <a:r>
              <a:rPr lang="en-US" altLang="zh-CN" sz="2000" dirty="0"/>
              <a:t> )  const ;</a:t>
            </a:r>
          </a:p>
          <a:p>
            <a:r>
              <a:rPr lang="en-US" altLang="zh-CN" sz="2000" i="1">
                <a:solidFill>
                  <a:schemeClr val="accent2"/>
                </a:solidFill>
              </a:rPr>
              <a:t>                                                                              </a:t>
            </a:r>
            <a:endParaRPr lang="en-US" altLang="zh-CN" sz="2000" dirty="0"/>
          </a:p>
          <a:p>
            <a:r>
              <a:rPr lang="en-US" altLang="zh-CN" sz="2000" dirty="0"/>
              <a:t>            </a:t>
            </a:r>
            <a:r>
              <a:rPr lang="en-US" altLang="zh-CN" sz="2000" dirty="0" err="1"/>
              <a:t>TimeType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, </a:t>
            </a:r>
            <a:r>
              <a:rPr lang="en-US" altLang="zh-CN" sz="2000" i="1" dirty="0">
                <a:solidFill>
                  <a:srgbClr val="0066FF"/>
                </a:solidFill>
              </a:rPr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, </a:t>
            </a:r>
            <a:r>
              <a:rPr lang="en-US" altLang="zh-CN" sz="2000" i="1" dirty="0">
                <a:solidFill>
                  <a:srgbClr val="0066FF"/>
                </a:solidFill>
              </a:rPr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) ; </a:t>
            </a:r>
            <a:r>
              <a:rPr lang="en-US" altLang="zh-CN" sz="2000" i="1" dirty="0">
                <a:solidFill>
                  <a:srgbClr val="FF0000"/>
                </a:solidFill>
              </a:rPr>
              <a:t>// constructor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        </a:t>
            </a:r>
            <a:r>
              <a:rPr lang="en-US" altLang="zh-CN" sz="2000" dirty="0" err="1"/>
              <a:t>TimeType</a:t>
            </a:r>
            <a:r>
              <a:rPr lang="en-US" altLang="zh-CN" sz="2000" dirty="0"/>
              <a:t> ( ) ;</a:t>
            </a:r>
            <a:r>
              <a:rPr lang="en-US" altLang="zh-CN" sz="2000" dirty="0">
                <a:solidFill>
                  <a:schemeClr val="accent2"/>
                </a:solidFill>
              </a:rPr>
              <a:t> 		       </a:t>
            </a:r>
            <a:r>
              <a:rPr lang="en-US" altLang="zh-CN" sz="2000" i="1" dirty="0">
                <a:solidFill>
                  <a:srgbClr val="FF0000"/>
                </a:solidFill>
              </a:rPr>
              <a:t>// default constructor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private :					</a:t>
            </a:r>
            <a:r>
              <a:rPr lang="en-US" altLang="zh-CN" sz="2000" i="1" dirty="0">
                <a:solidFill>
                  <a:srgbClr val="CC0000"/>
                </a:solidFill>
              </a:rPr>
              <a:t>//  3 data members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         hrs ;          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         </a:t>
            </a:r>
            <a:r>
              <a:rPr lang="en-US" altLang="zh-CN" sz="2000" dirty="0" err="1"/>
              <a:t>mins</a:t>
            </a:r>
            <a:r>
              <a:rPr lang="en-US" altLang="zh-CN" sz="2000" dirty="0"/>
              <a:t> ;         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	    </a:t>
            </a:r>
            <a:r>
              <a:rPr lang="en-US" altLang="zh-CN" sz="2000" dirty="0" err="1" smtClean="0"/>
              <a:t>secs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} ;</a:t>
            </a:r>
            <a:endParaRPr lang="zh-CN" altLang="en-US" sz="20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700088" y="263525"/>
            <a:ext cx="7848600" cy="584200"/>
          </a:xfrm>
          <a:noFill/>
          <a:ln/>
        </p:spPr>
        <p:txBody>
          <a:bodyPr/>
          <a:lstStyle/>
          <a:p>
            <a:r>
              <a:rPr lang="zh-CN" altLang="en-US" sz="2600">
                <a:ea typeface="宋体" pitchFamily="2" charset="-122"/>
              </a:rPr>
              <a:t/>
            </a:r>
            <a:br>
              <a:rPr lang="zh-CN" altLang="en-US" sz="2600">
                <a:ea typeface="宋体" pitchFamily="2" charset="-122"/>
              </a:rPr>
            </a:br>
            <a:r>
              <a:rPr lang="en-US" altLang="zh-CN" sz="2600">
                <a:ea typeface="宋体" pitchFamily="2" charset="-122"/>
              </a:rPr>
              <a:t>Specification of </a:t>
            </a:r>
            <a:r>
              <a:rPr lang="en-US" altLang="zh-CN" sz="2600">
                <a:latin typeface="Courier New" pitchFamily="49" charset="0"/>
                <a:ea typeface="宋体" pitchFamily="2" charset="-122"/>
              </a:rPr>
              <a:t>TimeType </a:t>
            </a:r>
            <a:r>
              <a:rPr lang="en-US" altLang="zh-CN" sz="2600">
                <a:ea typeface="宋体" pitchFamily="2" charset="-122"/>
              </a:rPr>
              <a:t>Class Constructors </a:t>
            </a:r>
          </a:p>
        </p:txBody>
      </p:sp>
    </p:spTree>
    <p:extLst>
      <p:ext uri="{BB962C8B-B14F-4D97-AF65-F5344CB8AC3E}">
        <p14:creationId xmlns:p14="http://schemas.microsoft.com/office/powerpoint/2010/main" val="30373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D516D6AB-40BE-4728-B9E7-683C689B1773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71475" y="1587500"/>
            <a:ext cx="8232775" cy="44069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dirty="0" err="1"/>
              <a:t>TimeType</a:t>
            </a:r>
            <a:r>
              <a:rPr lang="en-US" altLang="zh-CN" dirty="0"/>
              <a:t> :: </a:t>
            </a:r>
            <a:r>
              <a:rPr lang="en-US" altLang="zh-CN" dirty="0" err="1"/>
              <a:t>TimeType</a:t>
            </a:r>
            <a:r>
              <a:rPr lang="en-US" altLang="zh-CN" dirty="0"/>
              <a:t> (  )</a:t>
            </a:r>
          </a:p>
          <a:p>
            <a:r>
              <a:rPr lang="en-US" altLang="zh-CN" i="1" dirty="0">
                <a:solidFill>
                  <a:srgbClr val="990000"/>
                </a:solidFill>
              </a:rPr>
              <a:t>//  Default  Constructor</a:t>
            </a:r>
            <a:endParaRPr lang="en-US" altLang="zh-CN" dirty="0">
              <a:solidFill>
                <a:srgbClr val="990000"/>
              </a:solidFill>
            </a:endParaRPr>
          </a:p>
          <a:p>
            <a:r>
              <a:rPr lang="en-US" altLang="zh-CN" i="1" dirty="0">
                <a:solidFill>
                  <a:srgbClr val="990000"/>
                </a:solidFill>
              </a:rPr>
              <a:t>//  </a:t>
            </a:r>
            <a:r>
              <a:rPr lang="en-US" altLang="zh-CN" i="1" dirty="0" err="1">
                <a:solidFill>
                  <a:srgbClr val="990000"/>
                </a:solidFill>
              </a:rPr>
              <a:t>Postcondition</a:t>
            </a:r>
            <a:r>
              <a:rPr lang="en-US" altLang="zh-CN" i="1" dirty="0">
                <a:solidFill>
                  <a:srgbClr val="990000"/>
                </a:solidFill>
              </a:rPr>
              <a:t>:  </a:t>
            </a:r>
          </a:p>
          <a:p>
            <a:r>
              <a:rPr lang="en-US" altLang="zh-CN" i="1" dirty="0">
                <a:solidFill>
                  <a:srgbClr val="990000"/>
                </a:solidFill>
              </a:rPr>
              <a:t>//  hrs == 0   &amp;&amp;   </a:t>
            </a:r>
            <a:r>
              <a:rPr lang="en-US" altLang="zh-CN" i="1" dirty="0" err="1">
                <a:solidFill>
                  <a:srgbClr val="990000"/>
                </a:solidFill>
              </a:rPr>
              <a:t>mins</a:t>
            </a:r>
            <a:r>
              <a:rPr lang="en-US" altLang="zh-CN" i="1" dirty="0">
                <a:solidFill>
                  <a:srgbClr val="990000"/>
                </a:solidFill>
              </a:rPr>
              <a:t> == 0   &amp;&amp;  </a:t>
            </a:r>
            <a:r>
              <a:rPr lang="en-US" altLang="zh-CN" i="1" dirty="0" err="1">
                <a:solidFill>
                  <a:srgbClr val="990000"/>
                </a:solidFill>
              </a:rPr>
              <a:t>secs</a:t>
            </a:r>
            <a:r>
              <a:rPr lang="en-US" altLang="zh-CN" i="1" dirty="0">
                <a:solidFill>
                  <a:srgbClr val="990000"/>
                </a:solidFill>
              </a:rPr>
              <a:t> == 0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hrs  =  0 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mins</a:t>
            </a:r>
            <a:r>
              <a:rPr lang="en-US" altLang="zh-CN" dirty="0"/>
              <a:t> = 0 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secs</a:t>
            </a:r>
            <a:r>
              <a:rPr lang="en-US" altLang="zh-CN" dirty="0"/>
              <a:t> = 0 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706438" y="274638"/>
            <a:ext cx="7748587" cy="555625"/>
          </a:xfrm>
          <a:noFill/>
          <a:ln/>
        </p:spPr>
        <p:txBody>
          <a:bodyPr/>
          <a:lstStyle/>
          <a:p>
            <a:r>
              <a:rPr lang="zh-CN" altLang="en-US" sz="2500">
                <a:ea typeface="宋体" pitchFamily="2" charset="-122"/>
              </a:rPr>
              <a:t/>
            </a:r>
            <a:br>
              <a:rPr lang="zh-CN" altLang="en-US" sz="2500">
                <a:ea typeface="宋体" pitchFamily="2" charset="-122"/>
              </a:rPr>
            </a:br>
            <a:r>
              <a:rPr lang="en-US" altLang="zh-CN" sz="2500">
                <a:ea typeface="宋体" pitchFamily="2" charset="-122"/>
              </a:rPr>
              <a:t>Implementation of </a:t>
            </a:r>
            <a:r>
              <a:rPr lang="en-US" altLang="zh-CN" sz="2500">
                <a:latin typeface="Courier New" pitchFamily="49" charset="0"/>
                <a:ea typeface="宋体" pitchFamily="2" charset="-122"/>
              </a:rPr>
              <a:t>TimeType</a:t>
            </a:r>
            <a:r>
              <a:rPr lang="en-US" altLang="zh-CN" sz="2500">
                <a:ea typeface="宋体" pitchFamily="2" charset="-122"/>
              </a:rPr>
              <a:t> Default Constructor 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EFD26102-9BE5-430E-9B24-8C0043759E83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44488" y="1282700"/>
            <a:ext cx="8450262" cy="51450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2200" dirty="0" err="1"/>
              <a:t>TimeType</a:t>
            </a:r>
            <a:r>
              <a:rPr lang="en-US" altLang="zh-CN" sz="2200" dirty="0"/>
              <a:t> :: </a:t>
            </a:r>
            <a:r>
              <a:rPr lang="en-US" altLang="zh-CN" sz="2200" dirty="0" err="1"/>
              <a:t>TimeType</a:t>
            </a:r>
            <a:r>
              <a:rPr lang="en-US" altLang="zh-CN" sz="2200" dirty="0"/>
              <a:t> ( </a:t>
            </a:r>
            <a:r>
              <a:rPr lang="en-US" altLang="zh-CN" sz="2200" dirty="0">
                <a:solidFill>
                  <a:srgbClr val="0000CC"/>
                </a:solidFill>
              </a:rPr>
              <a:t>/* in */</a:t>
            </a:r>
            <a:r>
              <a:rPr lang="en-US" altLang="zh-CN" sz="2200" dirty="0"/>
              <a:t>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 </a:t>
            </a:r>
            <a:r>
              <a:rPr lang="en-US" altLang="zh-CN" sz="2200" dirty="0" err="1"/>
              <a:t>initHrs</a:t>
            </a:r>
            <a:r>
              <a:rPr lang="en-US" altLang="zh-CN" sz="2200" dirty="0"/>
              <a:t>,</a:t>
            </a:r>
          </a:p>
          <a:p>
            <a:r>
              <a:rPr lang="en-US" altLang="zh-CN" sz="2200" dirty="0"/>
              <a:t>				  </a:t>
            </a:r>
            <a:r>
              <a:rPr lang="en-US" altLang="zh-CN" sz="2200" dirty="0">
                <a:solidFill>
                  <a:srgbClr val="0000CC"/>
                </a:solidFill>
              </a:rPr>
              <a:t>/* in */</a:t>
            </a:r>
            <a:r>
              <a:rPr lang="en-US" altLang="zh-CN" sz="2200" dirty="0"/>
              <a:t>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 </a:t>
            </a:r>
            <a:r>
              <a:rPr lang="en-US" altLang="zh-CN" sz="2200" dirty="0" err="1"/>
              <a:t>initMins</a:t>
            </a:r>
            <a:r>
              <a:rPr lang="en-US" altLang="zh-CN" sz="2200" dirty="0"/>
              <a:t>,</a:t>
            </a:r>
          </a:p>
          <a:p>
            <a:r>
              <a:rPr lang="en-US" altLang="zh-CN" sz="2200" dirty="0"/>
              <a:t>			    	  </a:t>
            </a:r>
            <a:r>
              <a:rPr lang="en-US" altLang="zh-CN" sz="2200" dirty="0">
                <a:solidFill>
                  <a:srgbClr val="0000CC"/>
                </a:solidFill>
              </a:rPr>
              <a:t>/* in */</a:t>
            </a:r>
            <a:r>
              <a:rPr lang="en-US" altLang="zh-CN" sz="2200" dirty="0"/>
              <a:t>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 </a:t>
            </a:r>
            <a:r>
              <a:rPr lang="en-US" altLang="zh-CN" sz="2200" dirty="0" err="1"/>
              <a:t>initSecs</a:t>
            </a:r>
            <a:r>
              <a:rPr lang="en-US" altLang="zh-CN" sz="2200" dirty="0"/>
              <a:t> )</a:t>
            </a:r>
          </a:p>
          <a:p>
            <a:r>
              <a:rPr lang="en-US" altLang="zh-CN" sz="2200" i="1" dirty="0">
                <a:solidFill>
                  <a:srgbClr val="CC0000"/>
                </a:solidFill>
              </a:rPr>
              <a:t>//  Constructor</a:t>
            </a:r>
            <a:endParaRPr lang="en-US" altLang="zh-CN" sz="2200" dirty="0">
              <a:solidFill>
                <a:srgbClr val="CC0000"/>
              </a:solidFill>
            </a:endParaRPr>
          </a:p>
          <a:p>
            <a:r>
              <a:rPr lang="en-US" altLang="zh-CN" sz="2200" i="1" dirty="0">
                <a:solidFill>
                  <a:srgbClr val="CC0000"/>
                </a:solidFill>
              </a:rPr>
              <a:t>//  Precondition:  0 &lt;= </a:t>
            </a:r>
            <a:r>
              <a:rPr lang="en-US" altLang="zh-CN" sz="2200" i="1" dirty="0" err="1">
                <a:solidFill>
                  <a:srgbClr val="CC0000"/>
                </a:solidFill>
              </a:rPr>
              <a:t>initHrs</a:t>
            </a:r>
            <a:r>
              <a:rPr lang="en-US" altLang="zh-CN" sz="2200" i="1" dirty="0">
                <a:solidFill>
                  <a:srgbClr val="CC0000"/>
                </a:solidFill>
              </a:rPr>
              <a:t> &lt;= 23    &amp;&amp;    0 &lt;= </a:t>
            </a:r>
            <a:r>
              <a:rPr lang="en-US" altLang="zh-CN" sz="2200" i="1" dirty="0" err="1">
                <a:solidFill>
                  <a:srgbClr val="CC0000"/>
                </a:solidFill>
              </a:rPr>
              <a:t>initMins</a:t>
            </a:r>
            <a:r>
              <a:rPr lang="en-US" altLang="zh-CN" sz="2200" i="1" dirty="0">
                <a:solidFill>
                  <a:srgbClr val="CC0000"/>
                </a:solidFill>
              </a:rPr>
              <a:t> &lt;= 59</a:t>
            </a:r>
          </a:p>
          <a:p>
            <a:r>
              <a:rPr lang="en-US" altLang="zh-CN" sz="2200" i="1" dirty="0">
                <a:solidFill>
                  <a:srgbClr val="CC0000"/>
                </a:solidFill>
              </a:rPr>
              <a:t>//			   0 &lt;= </a:t>
            </a:r>
            <a:r>
              <a:rPr lang="en-US" altLang="zh-CN" sz="2200" i="1" dirty="0" err="1">
                <a:solidFill>
                  <a:srgbClr val="CC0000"/>
                </a:solidFill>
              </a:rPr>
              <a:t>initSecs</a:t>
            </a:r>
            <a:r>
              <a:rPr lang="en-US" altLang="zh-CN" sz="2200" i="1" dirty="0">
                <a:solidFill>
                  <a:srgbClr val="CC0000"/>
                </a:solidFill>
              </a:rPr>
              <a:t> &lt;= 59</a:t>
            </a:r>
          </a:p>
          <a:p>
            <a:r>
              <a:rPr lang="en-US" altLang="zh-CN" sz="2200" i="1" dirty="0">
                <a:solidFill>
                  <a:srgbClr val="CC0000"/>
                </a:solidFill>
              </a:rPr>
              <a:t>//  </a:t>
            </a:r>
            <a:r>
              <a:rPr lang="en-US" altLang="zh-CN" sz="2200" i="1" dirty="0" err="1">
                <a:solidFill>
                  <a:srgbClr val="CC0000"/>
                </a:solidFill>
              </a:rPr>
              <a:t>Postcondition</a:t>
            </a:r>
            <a:r>
              <a:rPr lang="en-US" altLang="zh-CN" sz="2200" i="1" dirty="0">
                <a:solidFill>
                  <a:srgbClr val="CC0000"/>
                </a:solidFill>
              </a:rPr>
              <a:t>:</a:t>
            </a:r>
          </a:p>
          <a:p>
            <a:r>
              <a:rPr lang="en-US" altLang="zh-CN" sz="2200" i="1" dirty="0">
                <a:solidFill>
                  <a:srgbClr val="CC0000"/>
                </a:solidFill>
              </a:rPr>
              <a:t>//  hrs == </a:t>
            </a:r>
            <a:r>
              <a:rPr lang="en-US" altLang="zh-CN" sz="2200" i="1" dirty="0" err="1">
                <a:solidFill>
                  <a:srgbClr val="CC0000"/>
                </a:solidFill>
              </a:rPr>
              <a:t>initHrs</a:t>
            </a:r>
            <a:r>
              <a:rPr lang="en-US" altLang="zh-CN" sz="2200" i="1" dirty="0">
                <a:solidFill>
                  <a:srgbClr val="CC0000"/>
                </a:solidFill>
              </a:rPr>
              <a:t>  &amp;&amp;  </a:t>
            </a:r>
            <a:r>
              <a:rPr lang="en-US" altLang="zh-CN" sz="2200" i="1" dirty="0" err="1">
                <a:solidFill>
                  <a:srgbClr val="CC0000"/>
                </a:solidFill>
              </a:rPr>
              <a:t>mins</a:t>
            </a:r>
            <a:r>
              <a:rPr lang="en-US" altLang="zh-CN" sz="2200" i="1" dirty="0">
                <a:solidFill>
                  <a:srgbClr val="CC0000"/>
                </a:solidFill>
              </a:rPr>
              <a:t> == </a:t>
            </a:r>
            <a:r>
              <a:rPr lang="en-US" altLang="zh-CN" sz="2200" i="1" dirty="0" err="1">
                <a:solidFill>
                  <a:srgbClr val="CC0000"/>
                </a:solidFill>
              </a:rPr>
              <a:t>initMins</a:t>
            </a:r>
            <a:r>
              <a:rPr lang="en-US" altLang="zh-CN" sz="2200" i="1" dirty="0">
                <a:solidFill>
                  <a:srgbClr val="CC0000"/>
                </a:solidFill>
              </a:rPr>
              <a:t>  &amp;&amp; </a:t>
            </a:r>
            <a:r>
              <a:rPr lang="en-US" altLang="zh-CN" sz="2200" i="1" dirty="0" err="1">
                <a:solidFill>
                  <a:srgbClr val="CC0000"/>
                </a:solidFill>
              </a:rPr>
              <a:t>secs</a:t>
            </a:r>
            <a:r>
              <a:rPr lang="en-US" altLang="zh-CN" sz="2200" i="1" dirty="0">
                <a:solidFill>
                  <a:srgbClr val="CC0000"/>
                </a:solidFill>
              </a:rPr>
              <a:t> == </a:t>
            </a:r>
            <a:r>
              <a:rPr lang="en-US" altLang="zh-CN" sz="2200" i="1" dirty="0" err="1">
                <a:solidFill>
                  <a:srgbClr val="CC0000"/>
                </a:solidFill>
              </a:rPr>
              <a:t>initSecs</a:t>
            </a:r>
            <a:endParaRPr lang="en-US" altLang="zh-CN" sz="2200" dirty="0">
              <a:solidFill>
                <a:srgbClr val="CC0000"/>
              </a:solidFill>
            </a:endParaRPr>
          </a:p>
          <a:p>
            <a:r>
              <a:rPr lang="en-US" altLang="zh-CN" sz="2200" dirty="0"/>
              <a:t>{</a:t>
            </a:r>
          </a:p>
          <a:p>
            <a:r>
              <a:rPr lang="en-US" altLang="zh-CN" sz="2200" dirty="0"/>
              <a:t>        hrs  =  </a:t>
            </a:r>
            <a:r>
              <a:rPr lang="en-US" altLang="zh-CN" sz="2200" dirty="0" err="1"/>
              <a:t>initHrs</a:t>
            </a:r>
            <a:r>
              <a:rPr lang="en-US" altLang="zh-CN" sz="2200" dirty="0"/>
              <a:t> ;</a:t>
            </a:r>
          </a:p>
          <a:p>
            <a:r>
              <a:rPr lang="en-US" altLang="zh-CN" sz="2200" dirty="0"/>
              <a:t>        </a:t>
            </a:r>
            <a:r>
              <a:rPr lang="en-US" altLang="zh-CN" sz="2200" dirty="0" err="1"/>
              <a:t>mins</a:t>
            </a:r>
            <a:r>
              <a:rPr lang="en-US" altLang="zh-CN" sz="2200" dirty="0"/>
              <a:t> =  </a:t>
            </a:r>
            <a:r>
              <a:rPr lang="en-US" altLang="zh-CN" sz="2200" dirty="0" err="1"/>
              <a:t>initMins</a:t>
            </a:r>
            <a:r>
              <a:rPr lang="en-US" altLang="zh-CN" sz="2200" dirty="0"/>
              <a:t> ;</a:t>
            </a:r>
          </a:p>
          <a:p>
            <a:r>
              <a:rPr lang="en-US" altLang="zh-CN" sz="2200" dirty="0"/>
              <a:t>        </a:t>
            </a:r>
            <a:r>
              <a:rPr lang="en-US" altLang="zh-CN" sz="2200" dirty="0" err="1"/>
              <a:t>secs</a:t>
            </a:r>
            <a:r>
              <a:rPr lang="en-US" altLang="zh-CN" sz="2200" dirty="0"/>
              <a:t> =  </a:t>
            </a:r>
            <a:r>
              <a:rPr lang="en-US" altLang="zh-CN" sz="2200" dirty="0" err="1"/>
              <a:t>initSecs</a:t>
            </a:r>
            <a:r>
              <a:rPr lang="en-US" altLang="zh-CN" sz="2200" dirty="0"/>
              <a:t> ;</a:t>
            </a:r>
          </a:p>
          <a:p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695325" y="282575"/>
            <a:ext cx="7762875" cy="554038"/>
          </a:xfrm>
          <a:noFill/>
          <a:ln/>
        </p:spPr>
        <p:txBody>
          <a:bodyPr/>
          <a:lstStyle/>
          <a:p>
            <a:r>
              <a:rPr lang="zh-CN" altLang="en-US" sz="2500">
                <a:ea typeface="宋体" pitchFamily="2" charset="-122"/>
              </a:rPr>
              <a:t/>
            </a:r>
            <a:br>
              <a:rPr lang="zh-CN" altLang="en-US" sz="2500">
                <a:ea typeface="宋体" pitchFamily="2" charset="-122"/>
              </a:rPr>
            </a:br>
            <a:r>
              <a:rPr lang="en-US" altLang="zh-CN" sz="2500">
                <a:ea typeface="宋体" pitchFamily="2" charset="-122"/>
              </a:rPr>
              <a:t>Implementation of Another Class Constructor 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09600" y="2514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512FE884-6ACD-4B08-9B08-61B48D80C328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7807325" cy="561975"/>
          </a:xfrm>
          <a:noFill/>
          <a:ln/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Automatic invocation of constructors occurs 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939800" y="3465513"/>
            <a:ext cx="2824163" cy="282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57200" y="3887788"/>
            <a:ext cx="1316038" cy="288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457200" y="4732338"/>
            <a:ext cx="1316038" cy="29051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457200" y="5214938"/>
            <a:ext cx="1316038" cy="288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457200" y="5638800"/>
            <a:ext cx="1316038" cy="2873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457200" y="4310063"/>
            <a:ext cx="1316038" cy="28733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2087563" y="4251325"/>
            <a:ext cx="1133475" cy="15557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2068513" y="4225925"/>
            <a:ext cx="113665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400">
                <a:latin typeface="Times New Roman" pitchFamily="18" charset="0"/>
              </a:rPr>
              <a:t>Private data:</a:t>
            </a:r>
          </a:p>
          <a:p>
            <a:pPr defTabSz="576263"/>
            <a:endParaRPr lang="en-US" altLang="zh-CN" sz="800">
              <a:latin typeface="Times New Roman" pitchFamily="18" charset="0"/>
            </a:endParaRPr>
          </a:p>
          <a:p>
            <a:pPr defTabSz="576263"/>
            <a:r>
              <a:rPr lang="en-US" altLang="zh-CN" sz="1400">
                <a:latin typeface="Times New Roman" pitchFamily="18" charset="0"/>
              </a:rPr>
              <a:t>hrs</a:t>
            </a:r>
          </a:p>
          <a:p>
            <a:pPr defTabSz="576263"/>
            <a:endParaRPr lang="en-US" altLang="zh-CN" sz="1400">
              <a:latin typeface="Times New Roman" pitchFamily="18" charset="0"/>
            </a:endParaRPr>
          </a:p>
          <a:p>
            <a:pPr defTabSz="576263"/>
            <a:r>
              <a:rPr lang="en-US" altLang="zh-CN" sz="1400">
                <a:latin typeface="Times New Roman" pitchFamily="18" charset="0"/>
              </a:rPr>
              <a:t>mins</a:t>
            </a:r>
          </a:p>
          <a:p>
            <a:pPr defTabSz="576263"/>
            <a:endParaRPr lang="en-US" altLang="zh-CN" sz="1400">
              <a:latin typeface="Times New Roman" pitchFamily="18" charset="0"/>
            </a:endParaRPr>
          </a:p>
          <a:p>
            <a:pPr defTabSz="576263"/>
            <a:r>
              <a:rPr lang="en-US" altLang="zh-CN" sz="1400">
                <a:latin typeface="Times New Roman" pitchFamily="18" charset="0"/>
              </a:rPr>
              <a:t>secs</a:t>
            </a: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800100" y="3906838"/>
            <a:ext cx="4000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500">
                <a:latin typeface="Times New Roman" pitchFamily="18" charset="0"/>
              </a:rPr>
              <a:t>Set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558800" y="4329113"/>
            <a:ext cx="9921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500">
                <a:latin typeface="Times New Roman" pitchFamily="18" charset="0"/>
              </a:rPr>
              <a:t>Increment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741363" y="4749800"/>
            <a:ext cx="6207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500">
                <a:latin typeface="Times New Roman" pitchFamily="18" charset="0"/>
              </a:rPr>
              <a:t>Write</a:t>
            </a: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619125" y="5233988"/>
            <a:ext cx="9413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500">
                <a:latin typeface="Times New Roman" pitchFamily="18" charset="0"/>
              </a:rPr>
              <a:t>LessThan</a:t>
            </a:r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800100" y="5657850"/>
            <a:ext cx="6334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500">
                <a:latin typeface="Times New Roman" pitchFamily="18" charset="0"/>
              </a:rPr>
              <a:t>Equal</a:t>
            </a:r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2570163" y="4552950"/>
            <a:ext cx="5302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2570163" y="4973638"/>
            <a:ext cx="5302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2570163" y="5397500"/>
            <a:ext cx="5302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Rectangle 21"/>
          <p:cNvSpPr>
            <a:spLocks noChangeArrowheads="1"/>
          </p:cNvSpPr>
          <p:nvPr/>
        </p:nvSpPr>
        <p:spPr bwMode="auto">
          <a:xfrm>
            <a:off x="2665413" y="4487863"/>
            <a:ext cx="311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latin typeface="Times New Roman" pitchFamily="18" charset="0"/>
              </a:rPr>
              <a:t>0</a:t>
            </a:r>
          </a:p>
          <a:p>
            <a:endParaRPr lang="zh-CN" altLang="en-US" sz="1000">
              <a:latin typeface="Times New Roman" pitchFamily="18" charset="0"/>
            </a:endParaRPr>
          </a:p>
          <a:p>
            <a:r>
              <a:rPr lang="zh-CN" altLang="en-US" sz="2000">
                <a:latin typeface="Times New Roman" pitchFamily="18" charset="0"/>
              </a:rPr>
              <a:t>0</a:t>
            </a:r>
          </a:p>
          <a:p>
            <a:endParaRPr lang="zh-CN" altLang="en-US" sz="1000">
              <a:latin typeface="Times New Roman" pitchFamily="18" charset="0"/>
            </a:endParaRPr>
          </a:p>
          <a:p>
            <a:r>
              <a:rPr lang="zh-CN" altLang="en-US" sz="2000">
                <a:latin typeface="Times New Roman" pitchFamily="18" charset="0"/>
              </a:rPr>
              <a:t>0</a:t>
            </a:r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5283200" y="3541713"/>
            <a:ext cx="2824163" cy="2824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Oval 23"/>
          <p:cNvSpPr>
            <a:spLocks noChangeArrowheads="1"/>
          </p:cNvSpPr>
          <p:nvPr/>
        </p:nvSpPr>
        <p:spPr bwMode="auto">
          <a:xfrm>
            <a:off x="4800600" y="3963988"/>
            <a:ext cx="1316038" cy="288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4800600" y="4808538"/>
            <a:ext cx="1316038" cy="29051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3" name="Oval 25"/>
          <p:cNvSpPr>
            <a:spLocks noChangeArrowheads="1"/>
          </p:cNvSpPr>
          <p:nvPr/>
        </p:nvSpPr>
        <p:spPr bwMode="auto">
          <a:xfrm>
            <a:off x="4800600" y="5291138"/>
            <a:ext cx="1316038" cy="288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4" name="Oval 26"/>
          <p:cNvSpPr>
            <a:spLocks noChangeArrowheads="1"/>
          </p:cNvSpPr>
          <p:nvPr/>
        </p:nvSpPr>
        <p:spPr bwMode="auto">
          <a:xfrm>
            <a:off x="4800600" y="5715000"/>
            <a:ext cx="1316038" cy="28733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5" name="Oval 27"/>
          <p:cNvSpPr>
            <a:spLocks noChangeArrowheads="1"/>
          </p:cNvSpPr>
          <p:nvPr/>
        </p:nvSpPr>
        <p:spPr bwMode="auto">
          <a:xfrm>
            <a:off x="4800600" y="4386263"/>
            <a:ext cx="1316038" cy="28733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6" name="Rectangle 28"/>
          <p:cNvSpPr>
            <a:spLocks noChangeArrowheads="1"/>
          </p:cNvSpPr>
          <p:nvPr/>
        </p:nvSpPr>
        <p:spPr bwMode="auto">
          <a:xfrm>
            <a:off x="6430963" y="4327525"/>
            <a:ext cx="1133475" cy="15557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7" name="Rectangle 29"/>
          <p:cNvSpPr>
            <a:spLocks noChangeArrowheads="1"/>
          </p:cNvSpPr>
          <p:nvPr/>
        </p:nvSpPr>
        <p:spPr bwMode="auto">
          <a:xfrm>
            <a:off x="6411913" y="4302125"/>
            <a:ext cx="1136650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400">
                <a:latin typeface="Times New Roman" pitchFamily="18" charset="0"/>
              </a:rPr>
              <a:t>Private data:</a:t>
            </a:r>
          </a:p>
          <a:p>
            <a:pPr defTabSz="576263"/>
            <a:endParaRPr lang="en-US" altLang="zh-CN" sz="800">
              <a:latin typeface="Times New Roman" pitchFamily="18" charset="0"/>
            </a:endParaRPr>
          </a:p>
          <a:p>
            <a:pPr defTabSz="576263"/>
            <a:r>
              <a:rPr lang="en-US" altLang="zh-CN" sz="1400">
                <a:latin typeface="Times New Roman" pitchFamily="18" charset="0"/>
              </a:rPr>
              <a:t>hrs</a:t>
            </a:r>
          </a:p>
          <a:p>
            <a:pPr defTabSz="576263"/>
            <a:endParaRPr lang="en-US" altLang="zh-CN" sz="1400">
              <a:latin typeface="Times New Roman" pitchFamily="18" charset="0"/>
            </a:endParaRPr>
          </a:p>
          <a:p>
            <a:pPr defTabSz="576263"/>
            <a:r>
              <a:rPr lang="en-US" altLang="zh-CN" sz="1400">
                <a:latin typeface="Times New Roman" pitchFamily="18" charset="0"/>
              </a:rPr>
              <a:t>mins</a:t>
            </a:r>
          </a:p>
          <a:p>
            <a:pPr defTabSz="576263"/>
            <a:endParaRPr lang="en-US" altLang="zh-CN" sz="1400">
              <a:latin typeface="Times New Roman" pitchFamily="18" charset="0"/>
            </a:endParaRPr>
          </a:p>
          <a:p>
            <a:pPr defTabSz="576263"/>
            <a:r>
              <a:rPr lang="en-US" altLang="zh-CN" sz="1400">
                <a:latin typeface="Times New Roman" pitchFamily="18" charset="0"/>
              </a:rPr>
              <a:t>secs</a:t>
            </a:r>
          </a:p>
        </p:txBody>
      </p:sp>
      <p:sp>
        <p:nvSpPr>
          <p:cNvPr id="73758" name="Rectangle 30"/>
          <p:cNvSpPr>
            <a:spLocks noChangeArrowheads="1"/>
          </p:cNvSpPr>
          <p:nvPr/>
        </p:nvSpPr>
        <p:spPr bwMode="auto">
          <a:xfrm>
            <a:off x="5143500" y="3983038"/>
            <a:ext cx="4000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500">
                <a:latin typeface="Times New Roman" pitchFamily="18" charset="0"/>
              </a:rPr>
              <a:t>Set</a:t>
            </a:r>
          </a:p>
        </p:txBody>
      </p:sp>
      <p:sp>
        <p:nvSpPr>
          <p:cNvPr id="73759" name="Rectangle 31"/>
          <p:cNvSpPr>
            <a:spLocks noChangeArrowheads="1"/>
          </p:cNvSpPr>
          <p:nvPr/>
        </p:nvSpPr>
        <p:spPr bwMode="auto">
          <a:xfrm>
            <a:off x="4902200" y="4405313"/>
            <a:ext cx="9921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500">
                <a:latin typeface="Times New Roman" pitchFamily="18" charset="0"/>
              </a:rPr>
              <a:t>Increment</a:t>
            </a:r>
          </a:p>
        </p:txBody>
      </p:sp>
      <p:sp>
        <p:nvSpPr>
          <p:cNvPr id="73760" name="Rectangle 32"/>
          <p:cNvSpPr>
            <a:spLocks noChangeArrowheads="1"/>
          </p:cNvSpPr>
          <p:nvPr/>
        </p:nvSpPr>
        <p:spPr bwMode="auto">
          <a:xfrm>
            <a:off x="5084763" y="4826000"/>
            <a:ext cx="6207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500">
                <a:latin typeface="Times New Roman" pitchFamily="18" charset="0"/>
              </a:rPr>
              <a:t>Write</a:t>
            </a:r>
          </a:p>
        </p:txBody>
      </p: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4962525" y="5310188"/>
            <a:ext cx="941388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500">
                <a:latin typeface="Times New Roman" pitchFamily="18" charset="0"/>
              </a:rPr>
              <a:t>LessThan</a:t>
            </a:r>
          </a:p>
        </p:txBody>
      </p: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5143500" y="5734050"/>
            <a:ext cx="63341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4925" rIns="73025" bIns="34925">
            <a:spAutoFit/>
          </a:bodyPr>
          <a:lstStyle/>
          <a:p>
            <a:pPr defTabSz="576263"/>
            <a:r>
              <a:rPr lang="en-US" altLang="zh-CN" sz="1500">
                <a:latin typeface="Times New Roman" pitchFamily="18" charset="0"/>
              </a:rPr>
              <a:t>Equal</a:t>
            </a:r>
          </a:p>
        </p:txBody>
      </p:sp>
      <p:sp>
        <p:nvSpPr>
          <p:cNvPr id="73763" name="Rectangle 35"/>
          <p:cNvSpPr>
            <a:spLocks noChangeArrowheads="1"/>
          </p:cNvSpPr>
          <p:nvPr/>
        </p:nvSpPr>
        <p:spPr bwMode="auto">
          <a:xfrm>
            <a:off x="6913563" y="4629150"/>
            <a:ext cx="5302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4" name="Rectangle 36"/>
          <p:cNvSpPr>
            <a:spLocks noChangeArrowheads="1"/>
          </p:cNvSpPr>
          <p:nvPr/>
        </p:nvSpPr>
        <p:spPr bwMode="auto">
          <a:xfrm>
            <a:off x="6913563" y="5049838"/>
            <a:ext cx="5302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5" name="Rectangle 37"/>
          <p:cNvSpPr>
            <a:spLocks noChangeArrowheads="1"/>
          </p:cNvSpPr>
          <p:nvPr/>
        </p:nvSpPr>
        <p:spPr bwMode="auto">
          <a:xfrm>
            <a:off x="6913563" y="5473700"/>
            <a:ext cx="530225" cy="2889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6" name="Rectangle 38"/>
          <p:cNvSpPr>
            <a:spLocks noChangeArrowheads="1"/>
          </p:cNvSpPr>
          <p:nvPr/>
        </p:nvSpPr>
        <p:spPr bwMode="auto">
          <a:xfrm>
            <a:off x="6932613" y="4564063"/>
            <a:ext cx="438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000">
                <a:latin typeface="Times New Roman" pitchFamily="18" charset="0"/>
              </a:rPr>
              <a:t>19</a:t>
            </a:r>
          </a:p>
          <a:p>
            <a:endParaRPr lang="zh-CN" altLang="en-US" sz="1000">
              <a:latin typeface="Times New Roman" pitchFamily="18" charset="0"/>
            </a:endParaRPr>
          </a:p>
          <a:p>
            <a:r>
              <a:rPr lang="zh-CN" altLang="en-US" sz="2000">
                <a:latin typeface="Times New Roman" pitchFamily="18" charset="0"/>
              </a:rPr>
              <a:t>30</a:t>
            </a:r>
          </a:p>
          <a:p>
            <a:endParaRPr lang="zh-CN" altLang="en-US" sz="1000">
              <a:latin typeface="Times New Roman" pitchFamily="18" charset="0"/>
            </a:endParaRPr>
          </a:p>
          <a:p>
            <a:r>
              <a:rPr lang="zh-CN" altLang="en-US" sz="2000">
                <a:latin typeface="Times New Roman" pitchFamily="18" charset="0"/>
              </a:rPr>
              <a:t>  0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11199" y="1143000"/>
            <a:ext cx="7807325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Rectangle 4"/>
          <p:cNvSpPr txBox="1">
            <a:spLocks noChangeArrowheads="1"/>
          </p:cNvSpPr>
          <p:nvPr/>
        </p:nvSpPr>
        <p:spPr bwMode="auto">
          <a:xfrm>
            <a:off x="619125" y="1337470"/>
            <a:ext cx="8458200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kern="0" dirty="0" smtClean="0">
                <a:ea typeface="宋体" pitchFamily="2" charset="-122"/>
              </a:rPr>
              <a:t>  </a:t>
            </a:r>
            <a:r>
              <a:rPr lang="en-US" altLang="zh-CN" sz="2000" kern="0" dirty="0" err="1" smtClean="0">
                <a:ea typeface="宋体" pitchFamily="2" charset="-122"/>
              </a:rPr>
              <a:t>TimeType</a:t>
            </a:r>
            <a:r>
              <a:rPr lang="en-US" altLang="zh-CN" sz="2000" kern="0" dirty="0" smtClean="0">
                <a:ea typeface="宋体" pitchFamily="2" charset="-122"/>
              </a:rPr>
              <a:t>   </a:t>
            </a:r>
            <a:r>
              <a:rPr lang="en-US" altLang="zh-CN" sz="2000" kern="0" dirty="0" err="1" smtClean="0">
                <a:ea typeface="宋体" pitchFamily="2" charset="-122"/>
              </a:rPr>
              <a:t>departureTime</a:t>
            </a:r>
            <a:r>
              <a:rPr lang="en-US" altLang="zh-CN" sz="2000" kern="0" dirty="0" smtClean="0">
                <a:ea typeface="宋体" pitchFamily="2" charset="-122"/>
              </a:rPr>
              <a:t> ;	            </a:t>
            </a:r>
            <a:r>
              <a:rPr lang="en-US" altLang="zh-CN" sz="2000" i="1" kern="0" dirty="0" smtClean="0">
                <a:solidFill>
                  <a:srgbClr val="990000"/>
                </a:solidFill>
                <a:ea typeface="宋体" pitchFamily="2" charset="-122"/>
              </a:rPr>
              <a:t>// default constructor invoked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i="1" kern="0" dirty="0" smtClean="0">
              <a:solidFill>
                <a:srgbClr val="CC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ea typeface="宋体" pitchFamily="2" charset="-122"/>
              </a:rPr>
              <a:t>  </a:t>
            </a:r>
            <a:r>
              <a:rPr lang="en-US" altLang="zh-CN" sz="2000" kern="0" dirty="0" err="1" smtClean="0">
                <a:ea typeface="宋体" pitchFamily="2" charset="-122"/>
              </a:rPr>
              <a:t>TimeType</a:t>
            </a:r>
            <a:r>
              <a:rPr lang="en-US" altLang="zh-CN" sz="2000" kern="0" dirty="0" smtClean="0">
                <a:ea typeface="宋体" pitchFamily="2" charset="-122"/>
              </a:rPr>
              <a:t>   </a:t>
            </a:r>
            <a:r>
              <a:rPr lang="en-US" altLang="zh-CN" sz="2000" kern="0" dirty="0" err="1" smtClean="0">
                <a:ea typeface="宋体" pitchFamily="2" charset="-122"/>
              </a:rPr>
              <a:t>movieTime</a:t>
            </a:r>
            <a:r>
              <a:rPr lang="en-US" altLang="zh-CN" sz="2000" kern="0" dirty="0" smtClean="0">
                <a:ea typeface="宋体" pitchFamily="2" charset="-122"/>
              </a:rPr>
              <a:t> (19, 30, 0 ) ;</a:t>
            </a:r>
            <a:r>
              <a:rPr lang="en-US" altLang="zh-CN" sz="2000" i="1" kern="0" dirty="0" smtClean="0">
                <a:solidFill>
                  <a:srgbClr val="990000"/>
                </a:solidFill>
                <a:ea typeface="宋体" pitchFamily="2" charset="-122"/>
              </a:rPr>
              <a:t>    // parameterized constructor</a:t>
            </a:r>
            <a:r>
              <a:rPr lang="en-US" altLang="zh-CN" sz="2000" kern="0" dirty="0" smtClean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kern="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kern="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ea typeface="宋体" pitchFamily="2" charset="-122"/>
              </a:rPr>
              <a:t>		    </a:t>
            </a:r>
            <a:r>
              <a:rPr lang="en-US" altLang="zh-CN" sz="2000" kern="0" dirty="0" err="1" smtClean="0">
                <a:ea typeface="宋体" pitchFamily="2" charset="-122"/>
              </a:rPr>
              <a:t>departureTime</a:t>
            </a:r>
            <a:r>
              <a:rPr lang="en-US" altLang="zh-CN" sz="2000" kern="0" dirty="0" smtClean="0">
                <a:ea typeface="宋体" pitchFamily="2" charset="-122"/>
              </a:rPr>
              <a:t>			    </a:t>
            </a:r>
            <a:r>
              <a:rPr lang="en-US" altLang="zh-CN" sz="2000" kern="0" dirty="0" err="1" smtClean="0">
                <a:ea typeface="宋体" pitchFamily="2" charset="-122"/>
              </a:rPr>
              <a:t>movieTime</a:t>
            </a:r>
            <a:endParaRPr lang="en-US" altLang="zh-CN" sz="2000" i="1" kern="0" dirty="0" smtClean="0">
              <a:solidFill>
                <a:srgbClr val="CC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i="1" kern="0" dirty="0" smtClean="0">
              <a:solidFill>
                <a:srgbClr val="CC0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i="1" kern="0" dirty="0">
              <a:solidFill>
                <a:srgbClr val="CC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69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B9803B-5B34-4739-A840-50608AB0A87F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38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86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Class Definitions</a:t>
            </a:r>
          </a:p>
        </p:txBody>
      </p:sp>
      <p:sp>
        <p:nvSpPr>
          <p:cNvPr id="2867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13311"/>
            <a:ext cx="8587179" cy="4301689"/>
          </a:xfrm>
        </p:spPr>
        <p:txBody>
          <a:bodyPr/>
          <a:lstStyle/>
          <a:p>
            <a:pPr algn="just" eaLnBrk="1" hangingPunct="1"/>
            <a:r>
              <a:rPr lang="en-US" altLang="zh-CN" sz="2800" dirty="0" smtClean="0"/>
              <a:t>Class definition describes the data members and function members encapsulated in the class.</a:t>
            </a:r>
          </a:p>
          <a:p>
            <a:pPr algn="just" eaLnBrk="1" hangingPunct="1"/>
            <a:r>
              <a:rPr lang="en-US" altLang="zh-CN" sz="2800" dirty="0"/>
              <a:t>A method may be </a:t>
            </a:r>
            <a:r>
              <a:rPr lang="en-US" altLang="zh-CN" sz="2800" i="1" dirty="0"/>
              <a:t>declare inside</a:t>
            </a:r>
            <a:r>
              <a:rPr lang="en-US" altLang="zh-CN" sz="2800" dirty="0"/>
              <a:t> the class definition but </a:t>
            </a:r>
            <a:r>
              <a:rPr lang="en-US" altLang="zh-CN" sz="2800" i="1" dirty="0"/>
              <a:t>defined outside</a:t>
            </a:r>
            <a:r>
              <a:rPr lang="en-US" altLang="zh-CN" sz="2800" dirty="0"/>
              <a:t> the class definition.</a:t>
            </a:r>
          </a:p>
          <a:p>
            <a:pPr algn="just" eaLnBrk="1" hangingPunct="1"/>
            <a:r>
              <a:rPr lang="en-US" altLang="zh-CN" sz="2800" dirty="0"/>
              <a:t>A method may be </a:t>
            </a:r>
            <a:r>
              <a:rPr lang="en-US" altLang="zh-CN" sz="2800" i="1" dirty="0"/>
              <a:t>defined inside</a:t>
            </a:r>
            <a:r>
              <a:rPr lang="en-US" altLang="zh-CN" sz="2800" dirty="0"/>
              <a:t> the class definition. Such a definition is said to be </a:t>
            </a:r>
            <a:r>
              <a:rPr lang="en-US" altLang="zh-CN" sz="2800" i="1" dirty="0"/>
              <a:t>inline</a:t>
            </a:r>
            <a:r>
              <a:rPr lang="en-US" altLang="zh-CN" sz="2800" dirty="0"/>
              <a:t>.</a:t>
            </a:r>
          </a:p>
          <a:p>
            <a:pPr algn="just" eaLnBrk="1" hangingPunct="1"/>
            <a:r>
              <a:rPr lang="en-US" altLang="zh-CN" sz="2800" dirty="0"/>
              <a:t>A function may be defined </a:t>
            </a:r>
            <a:r>
              <a:rPr lang="en-US" altLang="zh-CN" sz="2800" i="1" dirty="0"/>
              <a:t>inline</a:t>
            </a:r>
            <a:r>
              <a:rPr lang="en-US" altLang="zh-CN" sz="2800" dirty="0"/>
              <a:t> even if its definition occurs </a:t>
            </a:r>
            <a:r>
              <a:rPr lang="en-US" altLang="zh-CN" sz="2800" i="1" dirty="0"/>
              <a:t>outside</a:t>
            </a:r>
            <a:r>
              <a:rPr lang="en-US" altLang="zh-CN" sz="2800" dirty="0"/>
              <a:t> the class definition by using the keyword </a:t>
            </a:r>
            <a:r>
              <a:rPr lang="en-US" altLang="zh-CN" sz="2800" i="1" dirty="0"/>
              <a:t>inline</a:t>
            </a:r>
            <a:r>
              <a:rPr lang="en-US" altLang="zh-CN" sz="2800" dirty="0"/>
              <a:t> in a method declaration.</a:t>
            </a:r>
          </a:p>
          <a:p>
            <a:pPr algn="just" eaLnBrk="1" hangingPunct="1"/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4990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B1D8D4E-4D3F-422D-B686-DE3D0629C9EF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39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0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Class Definitions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64010" y="253234"/>
            <a:ext cx="4480883" cy="38615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class Person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setAge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n );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getAge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age;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void Person::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setAge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n )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age = n;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unsigned Person::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getAge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return age;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kumimoji="1" lang="en-US" altLang="ko-KR" sz="153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7694243" y="6001510"/>
          <a:ext cx="826119" cy="61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0" name="包" r:id="rId3" imgW="647640" imgH="485640" progId="Package">
                  <p:embed/>
                </p:oleObj>
              </mc:Choice>
              <mc:Fallback>
                <p:oleObj name="包" r:id="rId3" imgW="647640" imgH="4856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243" y="6001510"/>
                        <a:ext cx="826119" cy="61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129" y="4533530"/>
            <a:ext cx="6062253" cy="19769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class Person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setAge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n ) {	age = n; }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getAge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 { 	return age; }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age;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ko-KR" sz="153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4663117" y="277399"/>
            <a:ext cx="4316875" cy="386156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class Person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531" dirty="0">
                <a:solidFill>
                  <a:srgbClr val="FF0000"/>
                </a:solidFill>
                <a:latin typeface="Comic Sans MS" panose="030F0702030302020204" pitchFamily="66" charset="0"/>
              </a:rPr>
              <a:t>inline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void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setAge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n );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531" dirty="0">
                <a:solidFill>
                  <a:srgbClr val="FF0000"/>
                </a:solidFill>
                <a:latin typeface="Comic Sans MS" panose="030F0702030302020204" pitchFamily="66" charset="0"/>
              </a:rPr>
              <a:t>inline 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unsigned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getAge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age;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void Person::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setAge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n )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age = n;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unsigned Person::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getAge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return age;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8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93B27771-FBB6-4706-8F9F-E28963C3E28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301625"/>
            <a:ext cx="7583488" cy="50165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Structured Data Type     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36663"/>
            <a:ext cx="7367588" cy="2058987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b="1">
                <a:ea typeface="宋体" pitchFamily="2" charset="-122"/>
              </a:rPr>
              <a:t>A structured data type is a type in which each value is a collection of component items. 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b="1">
                <a:ea typeface="宋体" pitchFamily="2" charset="-122"/>
              </a:rPr>
              <a:t>the entire collection has a single name 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b="1">
                <a:ea typeface="宋体" pitchFamily="2" charset="-122"/>
              </a:rPr>
              <a:t>each component can be accessed individually 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7538" y="3519488"/>
            <a:ext cx="5535612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5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ED3292B-33AA-40E7-BF8D-507B43EA1880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Class Member and Access Control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4569976" y="2636291"/>
            <a:ext cx="4179189" cy="22908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class Person </a:t>
            </a:r>
          </a:p>
          <a:p>
            <a:pPr>
              <a:spcBef>
                <a:spcPct val="0"/>
              </a:spcBef>
            </a:pP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pPr>
              <a:spcBef>
                <a:spcPct val="0"/>
              </a:spcBef>
            </a:pP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setAge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n );</a:t>
            </a:r>
          </a:p>
          <a:p>
            <a:pPr>
              <a:spcBef>
                <a:spcPct val="0"/>
              </a:spcBef>
            </a:pP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getAge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pPr>
              <a:spcBef>
                <a:spcPct val="0"/>
              </a:spcBef>
            </a:pP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age;</a:t>
            </a:r>
          </a:p>
          <a:p>
            <a:pPr>
              <a:spcBef>
                <a:spcPct val="0"/>
              </a:spcBef>
            </a:pP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30725" name="Freeform 4"/>
          <p:cNvSpPr>
            <a:spLocks/>
          </p:cNvSpPr>
          <p:nvPr/>
        </p:nvSpPr>
        <p:spPr bwMode="auto">
          <a:xfrm>
            <a:off x="872690" y="2237406"/>
            <a:ext cx="2978481" cy="3986832"/>
          </a:xfrm>
          <a:custGeom>
            <a:avLst/>
            <a:gdLst>
              <a:gd name="T0" fmla="*/ 2279197 w 1876"/>
              <a:gd name="T1" fmla="*/ 3125787 h 5022"/>
              <a:gd name="T2" fmla="*/ 2296624 w 1876"/>
              <a:gd name="T3" fmla="*/ 3123297 h 5022"/>
              <a:gd name="T4" fmla="*/ 2311561 w 1876"/>
              <a:gd name="T5" fmla="*/ 3117073 h 5022"/>
              <a:gd name="T6" fmla="*/ 2325254 w 1876"/>
              <a:gd name="T7" fmla="*/ 3106492 h 5022"/>
              <a:gd name="T8" fmla="*/ 2332722 w 1876"/>
              <a:gd name="T9" fmla="*/ 3094666 h 5022"/>
              <a:gd name="T10" fmla="*/ 2335212 w 1876"/>
              <a:gd name="T11" fmla="*/ 3080350 h 5022"/>
              <a:gd name="T12" fmla="*/ 2335212 w 1876"/>
              <a:gd name="T13" fmla="*/ 43569 h 5022"/>
              <a:gd name="T14" fmla="*/ 2332722 w 1876"/>
              <a:gd name="T15" fmla="*/ 30499 h 5022"/>
              <a:gd name="T16" fmla="*/ 2325254 w 1876"/>
              <a:gd name="T17" fmla="*/ 17428 h 5022"/>
              <a:gd name="T18" fmla="*/ 2311561 w 1876"/>
              <a:gd name="T19" fmla="*/ 8091 h 5022"/>
              <a:gd name="T20" fmla="*/ 2296624 w 1876"/>
              <a:gd name="T21" fmla="*/ 2490 h 5022"/>
              <a:gd name="T22" fmla="*/ 2279197 w 1876"/>
              <a:gd name="T23" fmla="*/ 0 h 5022"/>
              <a:gd name="T24" fmla="*/ 56015 w 1876"/>
              <a:gd name="T25" fmla="*/ 0 h 5022"/>
              <a:gd name="T26" fmla="*/ 38588 w 1876"/>
              <a:gd name="T27" fmla="*/ 2490 h 5022"/>
              <a:gd name="T28" fmla="*/ 23651 w 1876"/>
              <a:gd name="T29" fmla="*/ 8091 h 5022"/>
              <a:gd name="T30" fmla="*/ 9958 w 1876"/>
              <a:gd name="T31" fmla="*/ 17428 h 5022"/>
              <a:gd name="T32" fmla="*/ 2490 w 1876"/>
              <a:gd name="T33" fmla="*/ 30499 h 5022"/>
              <a:gd name="T34" fmla="*/ 0 w 1876"/>
              <a:gd name="T35" fmla="*/ 43569 h 5022"/>
              <a:gd name="T36" fmla="*/ 0 w 1876"/>
              <a:gd name="T37" fmla="*/ 3080350 h 5022"/>
              <a:gd name="T38" fmla="*/ 2490 w 1876"/>
              <a:gd name="T39" fmla="*/ 3094666 h 5022"/>
              <a:gd name="T40" fmla="*/ 9958 w 1876"/>
              <a:gd name="T41" fmla="*/ 3106492 h 5022"/>
              <a:gd name="T42" fmla="*/ 23651 w 1876"/>
              <a:gd name="T43" fmla="*/ 3117073 h 5022"/>
              <a:gd name="T44" fmla="*/ 38588 w 1876"/>
              <a:gd name="T45" fmla="*/ 3123297 h 5022"/>
              <a:gd name="T46" fmla="*/ 56015 w 1876"/>
              <a:gd name="T47" fmla="*/ 3125787 h 5022"/>
              <a:gd name="T48" fmla="*/ 2279197 w 1876"/>
              <a:gd name="T49" fmla="*/ 3125787 h 50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76"/>
              <a:gd name="T76" fmla="*/ 0 h 5022"/>
              <a:gd name="T77" fmla="*/ 1876 w 1876"/>
              <a:gd name="T78" fmla="*/ 5022 h 50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76" h="5022">
                <a:moveTo>
                  <a:pt x="1831" y="5022"/>
                </a:moveTo>
                <a:lnTo>
                  <a:pt x="1845" y="5018"/>
                </a:lnTo>
                <a:lnTo>
                  <a:pt x="1857" y="5008"/>
                </a:lnTo>
                <a:lnTo>
                  <a:pt x="1868" y="4991"/>
                </a:lnTo>
                <a:lnTo>
                  <a:pt x="1874" y="4972"/>
                </a:lnTo>
                <a:lnTo>
                  <a:pt x="1876" y="4949"/>
                </a:lnTo>
                <a:lnTo>
                  <a:pt x="1876" y="70"/>
                </a:lnTo>
                <a:lnTo>
                  <a:pt x="1874" y="49"/>
                </a:lnTo>
                <a:lnTo>
                  <a:pt x="1868" y="28"/>
                </a:lnTo>
                <a:lnTo>
                  <a:pt x="1857" y="13"/>
                </a:lnTo>
                <a:lnTo>
                  <a:pt x="1845" y="4"/>
                </a:lnTo>
                <a:lnTo>
                  <a:pt x="1831" y="0"/>
                </a:lnTo>
                <a:lnTo>
                  <a:pt x="45" y="0"/>
                </a:lnTo>
                <a:lnTo>
                  <a:pt x="31" y="4"/>
                </a:lnTo>
                <a:lnTo>
                  <a:pt x="19" y="13"/>
                </a:lnTo>
                <a:lnTo>
                  <a:pt x="8" y="28"/>
                </a:lnTo>
                <a:lnTo>
                  <a:pt x="2" y="49"/>
                </a:lnTo>
                <a:lnTo>
                  <a:pt x="0" y="70"/>
                </a:lnTo>
                <a:lnTo>
                  <a:pt x="0" y="4949"/>
                </a:lnTo>
                <a:lnTo>
                  <a:pt x="2" y="4972"/>
                </a:lnTo>
                <a:lnTo>
                  <a:pt x="8" y="4991"/>
                </a:lnTo>
                <a:lnTo>
                  <a:pt x="19" y="5008"/>
                </a:lnTo>
                <a:lnTo>
                  <a:pt x="31" y="5018"/>
                </a:lnTo>
                <a:lnTo>
                  <a:pt x="45" y="5022"/>
                </a:lnTo>
                <a:lnTo>
                  <a:pt x="1831" y="50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726" name="Freeform 5"/>
          <p:cNvSpPr>
            <a:spLocks/>
          </p:cNvSpPr>
          <p:nvPr/>
        </p:nvSpPr>
        <p:spPr bwMode="auto">
          <a:xfrm>
            <a:off x="801822" y="2180712"/>
            <a:ext cx="2978482" cy="3986832"/>
          </a:xfrm>
          <a:custGeom>
            <a:avLst/>
            <a:gdLst>
              <a:gd name="T0" fmla="*/ 2279198 w 1876"/>
              <a:gd name="T1" fmla="*/ 3125787 h 5022"/>
              <a:gd name="T2" fmla="*/ 2296625 w 1876"/>
              <a:gd name="T3" fmla="*/ 3123297 h 5022"/>
              <a:gd name="T4" fmla="*/ 2311562 w 1876"/>
              <a:gd name="T5" fmla="*/ 3117696 h 5022"/>
              <a:gd name="T6" fmla="*/ 2325255 w 1876"/>
              <a:gd name="T7" fmla="*/ 3107114 h 5022"/>
              <a:gd name="T8" fmla="*/ 2332723 w 1876"/>
              <a:gd name="T9" fmla="*/ 3094666 h 5022"/>
              <a:gd name="T10" fmla="*/ 2335213 w 1876"/>
              <a:gd name="T11" fmla="*/ 3080973 h 5022"/>
              <a:gd name="T12" fmla="*/ 2335213 w 1876"/>
              <a:gd name="T13" fmla="*/ 44192 h 5022"/>
              <a:gd name="T14" fmla="*/ 2332723 w 1876"/>
              <a:gd name="T15" fmla="*/ 31121 h 5022"/>
              <a:gd name="T16" fmla="*/ 2325255 w 1876"/>
              <a:gd name="T17" fmla="*/ 18050 h 5022"/>
              <a:gd name="T18" fmla="*/ 2311562 w 1876"/>
              <a:gd name="T19" fmla="*/ 8714 h 5022"/>
              <a:gd name="T20" fmla="*/ 2296625 w 1876"/>
              <a:gd name="T21" fmla="*/ 2490 h 5022"/>
              <a:gd name="T22" fmla="*/ 2279198 w 1876"/>
              <a:gd name="T23" fmla="*/ 0 h 5022"/>
              <a:gd name="T24" fmla="*/ 56015 w 1876"/>
              <a:gd name="T25" fmla="*/ 0 h 5022"/>
              <a:gd name="T26" fmla="*/ 38588 w 1876"/>
              <a:gd name="T27" fmla="*/ 2490 h 5022"/>
              <a:gd name="T28" fmla="*/ 23651 w 1876"/>
              <a:gd name="T29" fmla="*/ 8714 h 5022"/>
              <a:gd name="T30" fmla="*/ 9958 w 1876"/>
              <a:gd name="T31" fmla="*/ 18050 h 5022"/>
              <a:gd name="T32" fmla="*/ 2490 w 1876"/>
              <a:gd name="T33" fmla="*/ 31121 h 5022"/>
              <a:gd name="T34" fmla="*/ 0 w 1876"/>
              <a:gd name="T35" fmla="*/ 44192 h 5022"/>
              <a:gd name="T36" fmla="*/ 0 w 1876"/>
              <a:gd name="T37" fmla="*/ 3080973 h 5022"/>
              <a:gd name="T38" fmla="*/ 2490 w 1876"/>
              <a:gd name="T39" fmla="*/ 3094666 h 5022"/>
              <a:gd name="T40" fmla="*/ 9958 w 1876"/>
              <a:gd name="T41" fmla="*/ 3107114 h 5022"/>
              <a:gd name="T42" fmla="*/ 23651 w 1876"/>
              <a:gd name="T43" fmla="*/ 3117696 h 5022"/>
              <a:gd name="T44" fmla="*/ 38588 w 1876"/>
              <a:gd name="T45" fmla="*/ 3123297 h 5022"/>
              <a:gd name="T46" fmla="*/ 56015 w 1876"/>
              <a:gd name="T47" fmla="*/ 3125787 h 5022"/>
              <a:gd name="T48" fmla="*/ 2279198 w 1876"/>
              <a:gd name="T49" fmla="*/ 3125787 h 50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76"/>
              <a:gd name="T76" fmla="*/ 0 h 5022"/>
              <a:gd name="T77" fmla="*/ 1876 w 1876"/>
              <a:gd name="T78" fmla="*/ 5022 h 502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76" h="5022">
                <a:moveTo>
                  <a:pt x="1831" y="5022"/>
                </a:moveTo>
                <a:lnTo>
                  <a:pt x="1845" y="5018"/>
                </a:lnTo>
                <a:lnTo>
                  <a:pt x="1857" y="5009"/>
                </a:lnTo>
                <a:lnTo>
                  <a:pt x="1868" y="4992"/>
                </a:lnTo>
                <a:lnTo>
                  <a:pt x="1874" y="4972"/>
                </a:lnTo>
                <a:lnTo>
                  <a:pt x="1876" y="4950"/>
                </a:lnTo>
                <a:lnTo>
                  <a:pt x="1876" y="71"/>
                </a:lnTo>
                <a:lnTo>
                  <a:pt x="1874" y="50"/>
                </a:lnTo>
                <a:lnTo>
                  <a:pt x="1868" y="29"/>
                </a:lnTo>
                <a:lnTo>
                  <a:pt x="1857" y="14"/>
                </a:lnTo>
                <a:lnTo>
                  <a:pt x="1845" y="4"/>
                </a:lnTo>
                <a:lnTo>
                  <a:pt x="1831" y="0"/>
                </a:lnTo>
                <a:lnTo>
                  <a:pt x="45" y="0"/>
                </a:lnTo>
                <a:lnTo>
                  <a:pt x="31" y="4"/>
                </a:lnTo>
                <a:lnTo>
                  <a:pt x="19" y="14"/>
                </a:lnTo>
                <a:lnTo>
                  <a:pt x="8" y="29"/>
                </a:lnTo>
                <a:lnTo>
                  <a:pt x="2" y="50"/>
                </a:lnTo>
                <a:lnTo>
                  <a:pt x="0" y="71"/>
                </a:lnTo>
                <a:lnTo>
                  <a:pt x="0" y="4950"/>
                </a:lnTo>
                <a:lnTo>
                  <a:pt x="2" y="4972"/>
                </a:lnTo>
                <a:lnTo>
                  <a:pt x="8" y="4992"/>
                </a:lnTo>
                <a:lnTo>
                  <a:pt x="19" y="5009"/>
                </a:lnTo>
                <a:lnTo>
                  <a:pt x="31" y="5018"/>
                </a:lnTo>
                <a:lnTo>
                  <a:pt x="45" y="5022"/>
                </a:lnTo>
                <a:lnTo>
                  <a:pt x="1831" y="5022"/>
                </a:lnTo>
                <a:close/>
              </a:path>
            </a:pathLst>
          </a:custGeom>
          <a:solidFill>
            <a:srgbClr val="C0C0C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727" name="Freeform 10"/>
          <p:cNvSpPr>
            <a:spLocks/>
          </p:cNvSpPr>
          <p:nvPr/>
        </p:nvSpPr>
        <p:spPr bwMode="auto">
          <a:xfrm>
            <a:off x="1105542" y="2832697"/>
            <a:ext cx="2393314" cy="340167"/>
          </a:xfrm>
          <a:custGeom>
            <a:avLst/>
            <a:gdLst>
              <a:gd name="T0" fmla="*/ 1820394 w 1507"/>
              <a:gd name="T1" fmla="*/ 266700 h 430"/>
              <a:gd name="T2" fmla="*/ 1837826 w 1507"/>
              <a:gd name="T3" fmla="*/ 264219 h 430"/>
              <a:gd name="T4" fmla="*/ 1852767 w 1507"/>
              <a:gd name="T5" fmla="*/ 258017 h 430"/>
              <a:gd name="T6" fmla="*/ 1865219 w 1507"/>
              <a:gd name="T7" fmla="*/ 248713 h 430"/>
              <a:gd name="T8" fmla="*/ 1872690 w 1507"/>
              <a:gd name="T9" fmla="*/ 235688 h 430"/>
              <a:gd name="T10" fmla="*/ 1876425 w 1507"/>
              <a:gd name="T11" fmla="*/ 222664 h 430"/>
              <a:gd name="T12" fmla="*/ 1876425 w 1507"/>
              <a:gd name="T13" fmla="*/ 45277 h 430"/>
              <a:gd name="T14" fmla="*/ 1872690 w 1507"/>
              <a:gd name="T15" fmla="*/ 31012 h 430"/>
              <a:gd name="T16" fmla="*/ 1865219 w 1507"/>
              <a:gd name="T17" fmla="*/ 19227 h 430"/>
              <a:gd name="T18" fmla="*/ 1852767 w 1507"/>
              <a:gd name="T19" fmla="*/ 8063 h 430"/>
              <a:gd name="T20" fmla="*/ 1837826 w 1507"/>
              <a:gd name="T21" fmla="*/ 2481 h 430"/>
              <a:gd name="T22" fmla="*/ 1820394 w 1507"/>
              <a:gd name="T23" fmla="*/ 0 h 430"/>
              <a:gd name="T24" fmla="*/ 53541 w 1507"/>
              <a:gd name="T25" fmla="*/ 0 h 430"/>
              <a:gd name="T26" fmla="*/ 37354 w 1507"/>
              <a:gd name="T27" fmla="*/ 2481 h 430"/>
              <a:gd name="T28" fmla="*/ 21167 w 1507"/>
              <a:gd name="T29" fmla="*/ 8063 h 430"/>
              <a:gd name="T30" fmla="*/ 9961 w 1507"/>
              <a:gd name="T31" fmla="*/ 19227 h 430"/>
              <a:gd name="T32" fmla="*/ 2490 w 1507"/>
              <a:gd name="T33" fmla="*/ 31012 h 430"/>
              <a:gd name="T34" fmla="*/ 0 w 1507"/>
              <a:gd name="T35" fmla="*/ 45277 h 430"/>
              <a:gd name="T36" fmla="*/ 0 w 1507"/>
              <a:gd name="T37" fmla="*/ 222664 h 430"/>
              <a:gd name="T38" fmla="*/ 2490 w 1507"/>
              <a:gd name="T39" fmla="*/ 235688 h 430"/>
              <a:gd name="T40" fmla="*/ 9961 w 1507"/>
              <a:gd name="T41" fmla="*/ 248713 h 430"/>
              <a:gd name="T42" fmla="*/ 21167 w 1507"/>
              <a:gd name="T43" fmla="*/ 258017 h 430"/>
              <a:gd name="T44" fmla="*/ 37354 w 1507"/>
              <a:gd name="T45" fmla="*/ 264219 h 430"/>
              <a:gd name="T46" fmla="*/ 53541 w 1507"/>
              <a:gd name="T47" fmla="*/ 266700 h 430"/>
              <a:gd name="T48" fmla="*/ 1820394 w 1507"/>
              <a:gd name="T49" fmla="*/ 266700 h 4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07"/>
              <a:gd name="T76" fmla="*/ 0 h 430"/>
              <a:gd name="T77" fmla="*/ 1507 w 1507"/>
              <a:gd name="T78" fmla="*/ 430 h 43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07" h="430">
                <a:moveTo>
                  <a:pt x="1462" y="430"/>
                </a:moveTo>
                <a:lnTo>
                  <a:pt x="1476" y="426"/>
                </a:lnTo>
                <a:lnTo>
                  <a:pt x="1488" y="416"/>
                </a:lnTo>
                <a:lnTo>
                  <a:pt x="1498" y="401"/>
                </a:lnTo>
                <a:lnTo>
                  <a:pt x="1504" y="380"/>
                </a:lnTo>
                <a:lnTo>
                  <a:pt x="1507" y="359"/>
                </a:lnTo>
                <a:lnTo>
                  <a:pt x="1507" y="73"/>
                </a:lnTo>
                <a:lnTo>
                  <a:pt x="1504" y="50"/>
                </a:lnTo>
                <a:lnTo>
                  <a:pt x="1498" y="31"/>
                </a:lnTo>
                <a:lnTo>
                  <a:pt x="1488" y="13"/>
                </a:lnTo>
                <a:lnTo>
                  <a:pt x="1476" y="4"/>
                </a:lnTo>
                <a:lnTo>
                  <a:pt x="1462" y="0"/>
                </a:lnTo>
                <a:lnTo>
                  <a:pt x="43" y="0"/>
                </a:lnTo>
                <a:lnTo>
                  <a:pt x="30" y="4"/>
                </a:lnTo>
                <a:lnTo>
                  <a:pt x="17" y="13"/>
                </a:lnTo>
                <a:lnTo>
                  <a:pt x="8" y="31"/>
                </a:lnTo>
                <a:lnTo>
                  <a:pt x="2" y="50"/>
                </a:lnTo>
                <a:lnTo>
                  <a:pt x="0" y="73"/>
                </a:lnTo>
                <a:lnTo>
                  <a:pt x="0" y="359"/>
                </a:lnTo>
                <a:lnTo>
                  <a:pt x="2" y="380"/>
                </a:lnTo>
                <a:lnTo>
                  <a:pt x="8" y="401"/>
                </a:lnTo>
                <a:lnTo>
                  <a:pt x="17" y="416"/>
                </a:lnTo>
                <a:lnTo>
                  <a:pt x="30" y="426"/>
                </a:lnTo>
                <a:lnTo>
                  <a:pt x="43" y="430"/>
                </a:lnTo>
                <a:lnTo>
                  <a:pt x="1462" y="430"/>
                </a:lnTo>
                <a:close/>
              </a:path>
            </a:pathLst>
          </a:custGeom>
          <a:solidFill>
            <a:srgbClr val="FFCDCD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2000503" y="2867119"/>
            <a:ext cx="392736" cy="27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kumimoji="1" lang="en-US" altLang="zh-CN" sz="1786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age</a:t>
            </a:r>
            <a:endParaRPr kumimoji="1" lang="en-US" altLang="ko-KR" sz="2423">
              <a:ea typeface="Gulim" panose="020B0600000101010101" pitchFamily="34" charset="-127"/>
            </a:endParaRPr>
          </a:p>
        </p:txBody>
      </p:sp>
      <p:sp>
        <p:nvSpPr>
          <p:cNvPr id="30729" name="Freeform 14"/>
          <p:cNvSpPr>
            <a:spLocks/>
          </p:cNvSpPr>
          <p:nvPr/>
        </p:nvSpPr>
        <p:spPr bwMode="auto">
          <a:xfrm>
            <a:off x="1105542" y="4537580"/>
            <a:ext cx="2393314" cy="368514"/>
          </a:xfrm>
          <a:custGeom>
            <a:avLst/>
            <a:gdLst>
              <a:gd name="T0" fmla="*/ 1820394 w 1507"/>
              <a:gd name="T1" fmla="*/ 288925 h 466"/>
              <a:gd name="T2" fmla="*/ 1837826 w 1507"/>
              <a:gd name="T3" fmla="*/ 286445 h 466"/>
              <a:gd name="T4" fmla="*/ 1852767 w 1507"/>
              <a:gd name="T5" fmla="*/ 280865 h 466"/>
              <a:gd name="T6" fmla="*/ 1865219 w 1507"/>
              <a:gd name="T7" fmla="*/ 270325 h 466"/>
              <a:gd name="T8" fmla="*/ 1872690 w 1507"/>
              <a:gd name="T9" fmla="*/ 257924 h 466"/>
              <a:gd name="T10" fmla="*/ 1876425 w 1507"/>
              <a:gd name="T11" fmla="*/ 244284 h 466"/>
              <a:gd name="T12" fmla="*/ 1876425 w 1507"/>
              <a:gd name="T13" fmla="*/ 45261 h 466"/>
              <a:gd name="T14" fmla="*/ 1872690 w 1507"/>
              <a:gd name="T15" fmla="*/ 31001 h 466"/>
              <a:gd name="T16" fmla="*/ 1865219 w 1507"/>
              <a:gd name="T17" fmla="*/ 19220 h 466"/>
              <a:gd name="T18" fmla="*/ 1852767 w 1507"/>
              <a:gd name="T19" fmla="*/ 8680 h 466"/>
              <a:gd name="T20" fmla="*/ 1837826 w 1507"/>
              <a:gd name="T21" fmla="*/ 2480 h 466"/>
              <a:gd name="T22" fmla="*/ 1820394 w 1507"/>
              <a:gd name="T23" fmla="*/ 0 h 466"/>
              <a:gd name="T24" fmla="*/ 53541 w 1507"/>
              <a:gd name="T25" fmla="*/ 0 h 466"/>
              <a:gd name="T26" fmla="*/ 37354 w 1507"/>
              <a:gd name="T27" fmla="*/ 2480 h 466"/>
              <a:gd name="T28" fmla="*/ 21167 w 1507"/>
              <a:gd name="T29" fmla="*/ 8680 h 466"/>
              <a:gd name="T30" fmla="*/ 9961 w 1507"/>
              <a:gd name="T31" fmla="*/ 19220 h 466"/>
              <a:gd name="T32" fmla="*/ 2490 w 1507"/>
              <a:gd name="T33" fmla="*/ 31001 h 466"/>
              <a:gd name="T34" fmla="*/ 0 w 1507"/>
              <a:gd name="T35" fmla="*/ 45261 h 466"/>
              <a:gd name="T36" fmla="*/ 0 w 1507"/>
              <a:gd name="T37" fmla="*/ 244284 h 466"/>
              <a:gd name="T38" fmla="*/ 2490 w 1507"/>
              <a:gd name="T39" fmla="*/ 257924 h 466"/>
              <a:gd name="T40" fmla="*/ 9961 w 1507"/>
              <a:gd name="T41" fmla="*/ 270325 h 466"/>
              <a:gd name="T42" fmla="*/ 21167 w 1507"/>
              <a:gd name="T43" fmla="*/ 280865 h 466"/>
              <a:gd name="T44" fmla="*/ 37354 w 1507"/>
              <a:gd name="T45" fmla="*/ 286445 h 466"/>
              <a:gd name="T46" fmla="*/ 53541 w 1507"/>
              <a:gd name="T47" fmla="*/ 288925 h 466"/>
              <a:gd name="T48" fmla="*/ 1820394 w 1507"/>
              <a:gd name="T49" fmla="*/ 288925 h 46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07"/>
              <a:gd name="T76" fmla="*/ 0 h 466"/>
              <a:gd name="T77" fmla="*/ 1507 w 1507"/>
              <a:gd name="T78" fmla="*/ 466 h 46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07" h="466">
                <a:moveTo>
                  <a:pt x="1462" y="466"/>
                </a:moveTo>
                <a:lnTo>
                  <a:pt x="1476" y="462"/>
                </a:lnTo>
                <a:lnTo>
                  <a:pt x="1488" y="453"/>
                </a:lnTo>
                <a:lnTo>
                  <a:pt x="1498" y="436"/>
                </a:lnTo>
                <a:lnTo>
                  <a:pt x="1504" y="416"/>
                </a:lnTo>
                <a:lnTo>
                  <a:pt x="1507" y="394"/>
                </a:lnTo>
                <a:lnTo>
                  <a:pt x="1507" y="73"/>
                </a:lnTo>
                <a:lnTo>
                  <a:pt x="1504" y="50"/>
                </a:lnTo>
                <a:lnTo>
                  <a:pt x="1498" y="31"/>
                </a:lnTo>
                <a:lnTo>
                  <a:pt x="1488" y="14"/>
                </a:lnTo>
                <a:lnTo>
                  <a:pt x="1476" y="4"/>
                </a:lnTo>
                <a:lnTo>
                  <a:pt x="1462" y="0"/>
                </a:lnTo>
                <a:lnTo>
                  <a:pt x="43" y="0"/>
                </a:lnTo>
                <a:lnTo>
                  <a:pt x="30" y="4"/>
                </a:lnTo>
                <a:lnTo>
                  <a:pt x="17" y="14"/>
                </a:lnTo>
                <a:lnTo>
                  <a:pt x="8" y="31"/>
                </a:lnTo>
                <a:lnTo>
                  <a:pt x="2" y="50"/>
                </a:lnTo>
                <a:lnTo>
                  <a:pt x="0" y="73"/>
                </a:lnTo>
                <a:lnTo>
                  <a:pt x="0" y="394"/>
                </a:lnTo>
                <a:lnTo>
                  <a:pt x="2" y="416"/>
                </a:lnTo>
                <a:lnTo>
                  <a:pt x="8" y="436"/>
                </a:lnTo>
                <a:lnTo>
                  <a:pt x="17" y="453"/>
                </a:lnTo>
                <a:lnTo>
                  <a:pt x="30" y="462"/>
                </a:lnTo>
                <a:lnTo>
                  <a:pt x="43" y="466"/>
                </a:lnTo>
                <a:lnTo>
                  <a:pt x="1462" y="466"/>
                </a:lnTo>
                <a:close/>
              </a:path>
            </a:pathLst>
          </a:custGeom>
          <a:solidFill>
            <a:srgbClr val="B5E3FF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730" name="Rectangle 15"/>
          <p:cNvSpPr>
            <a:spLocks noChangeArrowheads="1"/>
          </p:cNvSpPr>
          <p:nvPr/>
        </p:nvSpPr>
        <p:spPr bwMode="auto">
          <a:xfrm>
            <a:off x="1881041" y="4586175"/>
            <a:ext cx="915315" cy="27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kumimoji="1" lang="en-US" altLang="zh-CN" sz="1786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setAge()</a:t>
            </a:r>
            <a:endParaRPr kumimoji="1" lang="en-US" altLang="ko-KR" sz="2423">
              <a:ea typeface="Gulim" panose="020B0600000101010101" pitchFamily="34" charset="-127"/>
            </a:endParaRPr>
          </a:p>
        </p:txBody>
      </p:sp>
      <p:sp>
        <p:nvSpPr>
          <p:cNvPr id="30731" name="Freeform 16"/>
          <p:cNvSpPr>
            <a:spLocks/>
          </p:cNvSpPr>
          <p:nvPr/>
        </p:nvSpPr>
        <p:spPr bwMode="auto">
          <a:xfrm>
            <a:off x="1105542" y="5049853"/>
            <a:ext cx="2393314" cy="396861"/>
          </a:xfrm>
          <a:custGeom>
            <a:avLst/>
            <a:gdLst>
              <a:gd name="T0" fmla="*/ 1820394 w 1507"/>
              <a:gd name="T1" fmla="*/ 311150 h 501"/>
              <a:gd name="T2" fmla="*/ 1837826 w 1507"/>
              <a:gd name="T3" fmla="*/ 308666 h 501"/>
              <a:gd name="T4" fmla="*/ 1852767 w 1507"/>
              <a:gd name="T5" fmla="*/ 302455 h 501"/>
              <a:gd name="T6" fmla="*/ 1865219 w 1507"/>
              <a:gd name="T7" fmla="*/ 293139 h 501"/>
              <a:gd name="T8" fmla="*/ 1872690 w 1507"/>
              <a:gd name="T9" fmla="*/ 280097 h 501"/>
              <a:gd name="T10" fmla="*/ 1876425 w 1507"/>
              <a:gd name="T11" fmla="*/ 267055 h 501"/>
              <a:gd name="T12" fmla="*/ 1876425 w 1507"/>
              <a:gd name="T13" fmla="*/ 44095 h 501"/>
              <a:gd name="T14" fmla="*/ 1872690 w 1507"/>
              <a:gd name="T15" fmla="*/ 31053 h 501"/>
              <a:gd name="T16" fmla="*/ 1865219 w 1507"/>
              <a:gd name="T17" fmla="*/ 18011 h 501"/>
              <a:gd name="T18" fmla="*/ 1852767 w 1507"/>
              <a:gd name="T19" fmla="*/ 8695 h 501"/>
              <a:gd name="T20" fmla="*/ 1837826 w 1507"/>
              <a:gd name="T21" fmla="*/ 2484 h 501"/>
              <a:gd name="T22" fmla="*/ 1820394 w 1507"/>
              <a:gd name="T23" fmla="*/ 0 h 501"/>
              <a:gd name="T24" fmla="*/ 53541 w 1507"/>
              <a:gd name="T25" fmla="*/ 0 h 501"/>
              <a:gd name="T26" fmla="*/ 37354 w 1507"/>
              <a:gd name="T27" fmla="*/ 2484 h 501"/>
              <a:gd name="T28" fmla="*/ 21167 w 1507"/>
              <a:gd name="T29" fmla="*/ 8695 h 501"/>
              <a:gd name="T30" fmla="*/ 9961 w 1507"/>
              <a:gd name="T31" fmla="*/ 18011 h 501"/>
              <a:gd name="T32" fmla="*/ 2490 w 1507"/>
              <a:gd name="T33" fmla="*/ 31053 h 501"/>
              <a:gd name="T34" fmla="*/ 0 w 1507"/>
              <a:gd name="T35" fmla="*/ 44095 h 501"/>
              <a:gd name="T36" fmla="*/ 0 w 1507"/>
              <a:gd name="T37" fmla="*/ 267055 h 501"/>
              <a:gd name="T38" fmla="*/ 2490 w 1507"/>
              <a:gd name="T39" fmla="*/ 280097 h 501"/>
              <a:gd name="T40" fmla="*/ 9961 w 1507"/>
              <a:gd name="T41" fmla="*/ 293139 h 501"/>
              <a:gd name="T42" fmla="*/ 21167 w 1507"/>
              <a:gd name="T43" fmla="*/ 302455 h 501"/>
              <a:gd name="T44" fmla="*/ 37354 w 1507"/>
              <a:gd name="T45" fmla="*/ 308666 h 501"/>
              <a:gd name="T46" fmla="*/ 53541 w 1507"/>
              <a:gd name="T47" fmla="*/ 311150 h 501"/>
              <a:gd name="T48" fmla="*/ 1820394 w 1507"/>
              <a:gd name="T49" fmla="*/ 311150 h 5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07"/>
              <a:gd name="T76" fmla="*/ 0 h 501"/>
              <a:gd name="T77" fmla="*/ 1507 w 1507"/>
              <a:gd name="T78" fmla="*/ 501 h 50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07" h="501">
                <a:moveTo>
                  <a:pt x="1462" y="501"/>
                </a:moveTo>
                <a:lnTo>
                  <a:pt x="1476" y="497"/>
                </a:lnTo>
                <a:lnTo>
                  <a:pt x="1488" y="487"/>
                </a:lnTo>
                <a:lnTo>
                  <a:pt x="1498" y="472"/>
                </a:lnTo>
                <a:lnTo>
                  <a:pt x="1504" y="451"/>
                </a:lnTo>
                <a:lnTo>
                  <a:pt x="1507" y="430"/>
                </a:lnTo>
                <a:lnTo>
                  <a:pt x="1507" y="71"/>
                </a:lnTo>
                <a:lnTo>
                  <a:pt x="1504" y="50"/>
                </a:lnTo>
                <a:lnTo>
                  <a:pt x="1498" y="29"/>
                </a:lnTo>
                <a:lnTo>
                  <a:pt x="1488" y="14"/>
                </a:lnTo>
                <a:lnTo>
                  <a:pt x="1476" y="4"/>
                </a:lnTo>
                <a:lnTo>
                  <a:pt x="1462" y="0"/>
                </a:lnTo>
                <a:lnTo>
                  <a:pt x="43" y="0"/>
                </a:lnTo>
                <a:lnTo>
                  <a:pt x="30" y="4"/>
                </a:lnTo>
                <a:lnTo>
                  <a:pt x="17" y="14"/>
                </a:lnTo>
                <a:lnTo>
                  <a:pt x="8" y="29"/>
                </a:lnTo>
                <a:lnTo>
                  <a:pt x="2" y="50"/>
                </a:lnTo>
                <a:lnTo>
                  <a:pt x="0" y="71"/>
                </a:lnTo>
                <a:lnTo>
                  <a:pt x="0" y="430"/>
                </a:lnTo>
                <a:lnTo>
                  <a:pt x="2" y="451"/>
                </a:lnTo>
                <a:lnTo>
                  <a:pt x="8" y="472"/>
                </a:lnTo>
                <a:lnTo>
                  <a:pt x="17" y="487"/>
                </a:lnTo>
                <a:lnTo>
                  <a:pt x="30" y="497"/>
                </a:lnTo>
                <a:lnTo>
                  <a:pt x="43" y="501"/>
                </a:lnTo>
                <a:lnTo>
                  <a:pt x="1462" y="501"/>
                </a:lnTo>
                <a:close/>
              </a:path>
            </a:pathLst>
          </a:custGeom>
          <a:solidFill>
            <a:srgbClr val="B5E3FF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732" name="Rectangle 17"/>
          <p:cNvSpPr>
            <a:spLocks noChangeArrowheads="1"/>
          </p:cNvSpPr>
          <p:nvPr/>
        </p:nvSpPr>
        <p:spPr bwMode="auto">
          <a:xfrm>
            <a:off x="1868892" y="5112623"/>
            <a:ext cx="928139" cy="27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kumimoji="1" lang="en-US" altLang="zh-CN" sz="1786">
                <a:solidFill>
                  <a:srgbClr val="0000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getAge()</a:t>
            </a:r>
            <a:endParaRPr kumimoji="1" lang="en-US" altLang="ko-KR" sz="2423">
              <a:ea typeface="Gulim" panose="020B0600000101010101" pitchFamily="34" charset="-127"/>
            </a:endParaRPr>
          </a:p>
        </p:txBody>
      </p:sp>
      <p:sp>
        <p:nvSpPr>
          <p:cNvPr id="30733" name="Line 18"/>
          <p:cNvSpPr>
            <a:spLocks noChangeShapeType="1"/>
          </p:cNvSpPr>
          <p:nvPr/>
        </p:nvSpPr>
        <p:spPr bwMode="auto">
          <a:xfrm>
            <a:off x="170083" y="3796502"/>
            <a:ext cx="194381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9"/>
          <p:cNvSpPr>
            <a:spLocks noChangeShapeType="1"/>
          </p:cNvSpPr>
          <p:nvPr/>
        </p:nvSpPr>
        <p:spPr bwMode="auto">
          <a:xfrm>
            <a:off x="485952" y="3800552"/>
            <a:ext cx="194381" cy="4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20"/>
          <p:cNvSpPr>
            <a:spLocks noChangeShapeType="1"/>
          </p:cNvSpPr>
          <p:nvPr/>
        </p:nvSpPr>
        <p:spPr bwMode="auto">
          <a:xfrm>
            <a:off x="803846" y="3804602"/>
            <a:ext cx="194381" cy="4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21"/>
          <p:cNvSpPr>
            <a:spLocks noChangeShapeType="1"/>
          </p:cNvSpPr>
          <p:nvPr/>
        </p:nvSpPr>
        <p:spPr bwMode="auto">
          <a:xfrm>
            <a:off x="1121740" y="3810676"/>
            <a:ext cx="194381" cy="4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22"/>
          <p:cNvSpPr>
            <a:spLocks noChangeShapeType="1"/>
          </p:cNvSpPr>
          <p:nvPr/>
        </p:nvSpPr>
        <p:spPr bwMode="auto">
          <a:xfrm>
            <a:off x="1437609" y="3816751"/>
            <a:ext cx="196406" cy="2024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23"/>
          <p:cNvSpPr>
            <a:spLocks noChangeShapeType="1"/>
          </p:cNvSpPr>
          <p:nvPr/>
        </p:nvSpPr>
        <p:spPr bwMode="auto">
          <a:xfrm>
            <a:off x="1755503" y="3822824"/>
            <a:ext cx="194381" cy="4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24"/>
          <p:cNvSpPr>
            <a:spLocks noChangeShapeType="1"/>
          </p:cNvSpPr>
          <p:nvPr/>
        </p:nvSpPr>
        <p:spPr bwMode="auto">
          <a:xfrm>
            <a:off x="2071372" y="3826874"/>
            <a:ext cx="196405" cy="2025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25"/>
          <p:cNvSpPr>
            <a:spLocks noChangeShapeType="1"/>
          </p:cNvSpPr>
          <p:nvPr/>
        </p:nvSpPr>
        <p:spPr bwMode="auto">
          <a:xfrm>
            <a:off x="2389265" y="3832949"/>
            <a:ext cx="194381" cy="2024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26"/>
          <p:cNvSpPr>
            <a:spLocks noChangeShapeType="1"/>
          </p:cNvSpPr>
          <p:nvPr/>
        </p:nvSpPr>
        <p:spPr bwMode="auto">
          <a:xfrm>
            <a:off x="2707159" y="3836999"/>
            <a:ext cx="194381" cy="4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Line 27"/>
          <p:cNvSpPr>
            <a:spLocks noChangeShapeType="1"/>
          </p:cNvSpPr>
          <p:nvPr/>
        </p:nvSpPr>
        <p:spPr bwMode="auto">
          <a:xfrm>
            <a:off x="3025052" y="3843073"/>
            <a:ext cx="194381" cy="4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3" name="Line 28"/>
          <p:cNvSpPr>
            <a:spLocks noChangeShapeType="1"/>
          </p:cNvSpPr>
          <p:nvPr/>
        </p:nvSpPr>
        <p:spPr bwMode="auto">
          <a:xfrm>
            <a:off x="3340921" y="3847122"/>
            <a:ext cx="194381" cy="405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29"/>
          <p:cNvSpPr>
            <a:spLocks noChangeShapeType="1"/>
          </p:cNvSpPr>
          <p:nvPr/>
        </p:nvSpPr>
        <p:spPr bwMode="auto">
          <a:xfrm>
            <a:off x="3656790" y="3855221"/>
            <a:ext cx="123513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Rectangle 30"/>
          <p:cNvSpPr>
            <a:spLocks noChangeArrowheads="1"/>
          </p:cNvSpPr>
          <p:nvPr/>
        </p:nvSpPr>
        <p:spPr bwMode="auto">
          <a:xfrm>
            <a:off x="730954" y="1781825"/>
            <a:ext cx="1269549" cy="3421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0746" name="Rectangle 31"/>
          <p:cNvSpPr>
            <a:spLocks noChangeArrowheads="1"/>
          </p:cNvSpPr>
          <p:nvPr/>
        </p:nvSpPr>
        <p:spPr bwMode="auto">
          <a:xfrm>
            <a:off x="860541" y="1773726"/>
            <a:ext cx="1051570" cy="37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kumimoji="1" lang="en-US" altLang="zh-CN" sz="2423">
                <a:latin typeface="Arial" panose="020B0604020202020204" pitchFamily="34" charset="0"/>
                <a:ea typeface="Gulim" panose="020B0600000101010101" pitchFamily="34" charset="-127"/>
              </a:rPr>
              <a:t>Person</a:t>
            </a:r>
            <a:endParaRPr kumimoji="1" lang="en-US" altLang="ko-KR" sz="2423">
              <a:ea typeface="Gulim" panose="020B0600000101010101" pitchFamily="34" charset="-127"/>
            </a:endParaRPr>
          </a:p>
        </p:txBody>
      </p:sp>
      <p:sp>
        <p:nvSpPr>
          <p:cNvPr id="30747" name="Rectangle 32"/>
          <p:cNvSpPr>
            <a:spLocks noChangeArrowheads="1"/>
          </p:cNvSpPr>
          <p:nvPr/>
        </p:nvSpPr>
        <p:spPr bwMode="auto">
          <a:xfrm rot="-5400000">
            <a:off x="122071" y="3011645"/>
            <a:ext cx="804707" cy="17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kumimoji="1" lang="en-US" altLang="ko-KR" sz="1148">
                <a:solidFill>
                  <a:srgbClr val="CC33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private part</a:t>
            </a:r>
            <a:endParaRPr kumimoji="1" lang="en-US" altLang="ko-KR" sz="2423">
              <a:solidFill>
                <a:srgbClr val="CC3300"/>
              </a:solidFill>
              <a:ea typeface="Gulim" panose="020B0600000101010101" pitchFamily="34" charset="-127"/>
            </a:endParaRPr>
          </a:p>
        </p:txBody>
      </p:sp>
      <p:sp>
        <p:nvSpPr>
          <p:cNvPr id="30748" name="Rectangle 33"/>
          <p:cNvSpPr>
            <a:spLocks noChangeArrowheads="1"/>
          </p:cNvSpPr>
          <p:nvPr/>
        </p:nvSpPr>
        <p:spPr bwMode="auto">
          <a:xfrm rot="-5400000">
            <a:off x="144894" y="5058718"/>
            <a:ext cx="755015" cy="17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kumimoji="1" lang="en-US" altLang="ko-KR" sz="1148">
                <a:solidFill>
                  <a:schemeClr val="tx2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public part</a:t>
            </a:r>
            <a:endParaRPr kumimoji="1" lang="en-US" altLang="ko-KR" sz="2423">
              <a:solidFill>
                <a:schemeClr val="tx2"/>
              </a:solidFill>
              <a:ea typeface="Gulim" panose="020B0600000101010101" pitchFamily="34" charset="-127"/>
            </a:endParaRPr>
          </a:p>
        </p:txBody>
      </p:sp>
      <p:sp>
        <p:nvSpPr>
          <p:cNvPr id="30749" name="Rectangle 36"/>
          <p:cNvSpPr>
            <a:spLocks noChangeArrowheads="1"/>
          </p:cNvSpPr>
          <p:nvPr/>
        </p:nvSpPr>
        <p:spPr bwMode="auto">
          <a:xfrm rot="-5400000">
            <a:off x="3651172" y="2934702"/>
            <a:ext cx="934551" cy="17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kumimoji="1" lang="en-US" altLang="zh-CN" sz="1148">
                <a:solidFill>
                  <a:srgbClr val="CC3300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Data member</a:t>
            </a:r>
            <a:endParaRPr kumimoji="1" lang="en-US" altLang="ko-KR" sz="2423">
              <a:solidFill>
                <a:srgbClr val="CC3300"/>
              </a:solidFill>
              <a:ea typeface="Gulim" panose="020B0600000101010101" pitchFamily="34" charset="-127"/>
            </a:endParaRPr>
          </a:p>
        </p:txBody>
      </p:sp>
      <p:sp>
        <p:nvSpPr>
          <p:cNvPr id="30750" name="Line 37"/>
          <p:cNvSpPr>
            <a:spLocks noChangeShapeType="1"/>
          </p:cNvSpPr>
          <p:nvPr/>
        </p:nvSpPr>
        <p:spPr bwMode="auto">
          <a:xfrm>
            <a:off x="3944312" y="3861297"/>
            <a:ext cx="123513" cy="2024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Rectangle 38"/>
          <p:cNvSpPr>
            <a:spLocks noChangeArrowheads="1"/>
          </p:cNvSpPr>
          <p:nvPr/>
        </p:nvSpPr>
        <p:spPr bwMode="auto">
          <a:xfrm rot="-5400000">
            <a:off x="3428818" y="5076942"/>
            <a:ext cx="1237518" cy="17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175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1755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spcBef>
                <a:spcPct val="0"/>
              </a:spcBef>
            </a:pPr>
            <a:r>
              <a:rPr kumimoji="1" lang="en-US" altLang="zh-CN" sz="1148">
                <a:solidFill>
                  <a:schemeClr val="tx2"/>
                </a:solidFill>
                <a:latin typeface="Arial" panose="020B0604020202020204" pitchFamily="34" charset="0"/>
                <a:ea typeface="Gulim" panose="020B0600000101010101" pitchFamily="34" charset="-127"/>
              </a:rPr>
              <a:t>Function member</a:t>
            </a:r>
            <a:endParaRPr kumimoji="1" lang="en-US" altLang="ko-KR" sz="2423">
              <a:solidFill>
                <a:schemeClr val="tx2"/>
              </a:solidFill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36C8C2-1E0C-4D0A-92A8-91E5DC883FA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174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Class Member and Access Control</a:t>
            </a:r>
          </a:p>
        </p:txBody>
      </p:sp>
      <p:sp>
        <p:nvSpPr>
          <p:cNvPr id="3174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700833"/>
            <a:ext cx="8587179" cy="384914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chemeClr val="tx1"/>
                </a:solidFill>
              </a:rPr>
              <a:t>public</a:t>
            </a:r>
            <a:r>
              <a:rPr lang="en-US" altLang="zh-CN" dirty="0" smtClean="0"/>
              <a:t> member is accessible from anywhere within a program. </a:t>
            </a:r>
          </a:p>
          <a:p>
            <a:pPr eaLnBrk="1" hangingPunct="1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chemeClr val="tx1"/>
                </a:solidFill>
              </a:rPr>
              <a:t>private</a:t>
            </a:r>
            <a:r>
              <a:rPr lang="en-US" altLang="zh-CN" dirty="0" smtClean="0"/>
              <a:t> member can be accessed only by the member functions and friends of its class. </a:t>
            </a:r>
          </a:p>
          <a:p>
            <a:pPr eaLnBrk="1" hangingPunct="1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chemeClr val="tx1"/>
                </a:solidFill>
              </a:rPr>
              <a:t>protected</a:t>
            </a:r>
            <a:r>
              <a:rPr lang="en-US" altLang="zh-CN" dirty="0" smtClean="0"/>
              <a:t> member behaves as a public member to a derived class, and behaves as a private member to the rest of the program.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1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327E73C-B50E-450B-BA7D-80F45804A5B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27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class And struct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346242" y="2051125"/>
            <a:ext cx="4316875" cy="17412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class C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pPr lvl="1"/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x;</a:t>
            </a:r>
          </a:p>
          <a:p>
            <a:pPr lvl="1"/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void m();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C c1, c2,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c_array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[100];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4847373" y="2051125"/>
            <a:ext cx="3875469" cy="17412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struct C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int x;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void m();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C c1, c2, c_array[100];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05871" y="2648440"/>
            <a:ext cx="3982784" cy="2950135"/>
            <a:chOff x="398" y="1308"/>
            <a:chExt cx="1967" cy="1457"/>
          </a:xfrm>
        </p:grpSpPr>
        <p:sp>
          <p:nvSpPr>
            <p:cNvPr id="32778" name="AutoShape 7"/>
            <p:cNvSpPr>
              <a:spLocks noChangeArrowheads="1"/>
            </p:cNvSpPr>
            <p:nvPr/>
          </p:nvSpPr>
          <p:spPr bwMode="auto">
            <a:xfrm>
              <a:off x="943" y="2374"/>
              <a:ext cx="1422" cy="391"/>
            </a:xfrm>
            <a:prstGeom prst="cloudCallout">
              <a:avLst>
                <a:gd name="adj1" fmla="val -55343"/>
                <a:gd name="adj2" fmla="val -210870"/>
              </a:avLst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37" tIns="45718" rIns="91437" bIns="45718" anchor="ctr"/>
            <a:lstStyle>
              <a:lvl1pPr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41">
                  <a:solidFill>
                    <a:srgbClr val="000000"/>
                  </a:solidFill>
                </a:rPr>
                <a:t>Private member</a:t>
              </a:r>
            </a:p>
          </p:txBody>
        </p:sp>
        <p:sp>
          <p:nvSpPr>
            <p:cNvPr id="32779" name="Freeform 9"/>
            <p:cNvSpPr>
              <a:spLocks/>
            </p:cNvSpPr>
            <p:nvPr/>
          </p:nvSpPr>
          <p:spPr bwMode="auto">
            <a:xfrm>
              <a:off x="398" y="1308"/>
              <a:ext cx="701" cy="431"/>
            </a:xfrm>
            <a:custGeom>
              <a:avLst/>
              <a:gdLst>
                <a:gd name="T0" fmla="*/ 71 w 701"/>
                <a:gd name="T1" fmla="*/ 396 h 431"/>
                <a:gd name="T2" fmla="*/ 14 w 701"/>
                <a:gd name="T3" fmla="*/ 325 h 431"/>
                <a:gd name="T4" fmla="*/ 0 w 701"/>
                <a:gd name="T5" fmla="*/ 310 h 431"/>
                <a:gd name="T6" fmla="*/ 14 w 701"/>
                <a:gd name="T7" fmla="*/ 175 h 431"/>
                <a:gd name="T8" fmla="*/ 21 w 701"/>
                <a:gd name="T9" fmla="*/ 154 h 431"/>
                <a:gd name="T10" fmla="*/ 64 w 701"/>
                <a:gd name="T11" fmla="*/ 126 h 431"/>
                <a:gd name="T12" fmla="*/ 121 w 701"/>
                <a:gd name="T13" fmla="*/ 83 h 431"/>
                <a:gd name="T14" fmla="*/ 170 w 701"/>
                <a:gd name="T15" fmla="*/ 54 h 431"/>
                <a:gd name="T16" fmla="*/ 185 w 701"/>
                <a:gd name="T17" fmla="*/ 40 h 431"/>
                <a:gd name="T18" fmla="*/ 227 w 701"/>
                <a:gd name="T19" fmla="*/ 26 h 431"/>
                <a:gd name="T20" fmla="*/ 661 w 701"/>
                <a:gd name="T21" fmla="*/ 76 h 431"/>
                <a:gd name="T22" fmla="*/ 697 w 701"/>
                <a:gd name="T23" fmla="*/ 175 h 431"/>
                <a:gd name="T24" fmla="*/ 661 w 701"/>
                <a:gd name="T25" fmla="*/ 339 h 431"/>
                <a:gd name="T26" fmla="*/ 590 w 701"/>
                <a:gd name="T27" fmla="*/ 374 h 431"/>
                <a:gd name="T28" fmla="*/ 384 w 701"/>
                <a:gd name="T29" fmla="*/ 431 h 431"/>
                <a:gd name="T30" fmla="*/ 199 w 701"/>
                <a:gd name="T31" fmla="*/ 424 h 431"/>
                <a:gd name="T32" fmla="*/ 156 w 701"/>
                <a:gd name="T33" fmla="*/ 403 h 431"/>
                <a:gd name="T34" fmla="*/ 71 w 701"/>
                <a:gd name="T35" fmla="*/ 396 h 4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01"/>
                <a:gd name="T55" fmla="*/ 0 h 431"/>
                <a:gd name="T56" fmla="*/ 701 w 701"/>
                <a:gd name="T57" fmla="*/ 431 h 4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01" h="431">
                  <a:moveTo>
                    <a:pt x="71" y="396"/>
                  </a:moveTo>
                  <a:cubicBezTo>
                    <a:pt x="57" y="351"/>
                    <a:pt x="70" y="381"/>
                    <a:pt x="14" y="325"/>
                  </a:cubicBezTo>
                  <a:cubicBezTo>
                    <a:pt x="9" y="320"/>
                    <a:pt x="0" y="310"/>
                    <a:pt x="0" y="310"/>
                  </a:cubicBezTo>
                  <a:cubicBezTo>
                    <a:pt x="4" y="253"/>
                    <a:pt x="2" y="223"/>
                    <a:pt x="14" y="175"/>
                  </a:cubicBezTo>
                  <a:cubicBezTo>
                    <a:pt x="16" y="168"/>
                    <a:pt x="16" y="159"/>
                    <a:pt x="21" y="154"/>
                  </a:cubicBezTo>
                  <a:cubicBezTo>
                    <a:pt x="33" y="142"/>
                    <a:pt x="50" y="135"/>
                    <a:pt x="64" y="126"/>
                  </a:cubicBezTo>
                  <a:cubicBezTo>
                    <a:pt x="150" y="70"/>
                    <a:pt x="62" y="102"/>
                    <a:pt x="121" y="83"/>
                  </a:cubicBezTo>
                  <a:cubicBezTo>
                    <a:pt x="167" y="37"/>
                    <a:pt x="115" y="82"/>
                    <a:pt x="170" y="54"/>
                  </a:cubicBezTo>
                  <a:cubicBezTo>
                    <a:pt x="176" y="51"/>
                    <a:pt x="179" y="43"/>
                    <a:pt x="185" y="40"/>
                  </a:cubicBezTo>
                  <a:cubicBezTo>
                    <a:pt x="198" y="33"/>
                    <a:pt x="227" y="26"/>
                    <a:pt x="227" y="26"/>
                  </a:cubicBezTo>
                  <a:cubicBezTo>
                    <a:pt x="324" y="28"/>
                    <a:pt x="547" y="0"/>
                    <a:pt x="661" y="76"/>
                  </a:cubicBezTo>
                  <a:cubicBezTo>
                    <a:pt x="701" y="134"/>
                    <a:pt x="688" y="101"/>
                    <a:pt x="697" y="175"/>
                  </a:cubicBezTo>
                  <a:cubicBezTo>
                    <a:pt x="693" y="226"/>
                    <a:pt x="691" y="293"/>
                    <a:pt x="661" y="339"/>
                  </a:cubicBezTo>
                  <a:cubicBezTo>
                    <a:pt x="643" y="367"/>
                    <a:pt x="619" y="365"/>
                    <a:pt x="590" y="374"/>
                  </a:cubicBezTo>
                  <a:cubicBezTo>
                    <a:pt x="514" y="397"/>
                    <a:pt x="466" y="420"/>
                    <a:pt x="384" y="431"/>
                  </a:cubicBezTo>
                  <a:cubicBezTo>
                    <a:pt x="322" y="429"/>
                    <a:pt x="261" y="428"/>
                    <a:pt x="199" y="424"/>
                  </a:cubicBezTo>
                  <a:cubicBezTo>
                    <a:pt x="178" y="423"/>
                    <a:pt x="175" y="411"/>
                    <a:pt x="156" y="403"/>
                  </a:cubicBezTo>
                  <a:cubicBezTo>
                    <a:pt x="110" y="383"/>
                    <a:pt x="119" y="388"/>
                    <a:pt x="71" y="3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65723" y="2601870"/>
            <a:ext cx="3187036" cy="3180961"/>
            <a:chOff x="2650" y="1285"/>
            <a:chExt cx="1574" cy="157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2776" name="AutoShape 12"/>
            <p:cNvSpPr>
              <a:spLocks noChangeArrowheads="1"/>
            </p:cNvSpPr>
            <p:nvPr/>
          </p:nvSpPr>
          <p:spPr bwMode="auto">
            <a:xfrm>
              <a:off x="2802" y="2465"/>
              <a:ext cx="1422" cy="391"/>
            </a:xfrm>
            <a:prstGeom prst="cloudCallout">
              <a:avLst>
                <a:gd name="adj1" fmla="val -29394"/>
                <a:gd name="adj2" fmla="val -237981"/>
              </a:avLst>
            </a:prstGeom>
            <a:grpFill/>
            <a:ln w="9525">
              <a:solidFill>
                <a:srgbClr val="008000"/>
              </a:solidFill>
              <a:miter lim="800000"/>
              <a:headEnd/>
              <a:tailEnd/>
            </a:ln>
            <a:extLst/>
          </p:spPr>
          <p:txBody>
            <a:bodyPr lIns="91437" tIns="45718" rIns="91437" bIns="45718" anchor="ctr"/>
            <a:lstStyle>
              <a:lvl1pPr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41">
                  <a:solidFill>
                    <a:srgbClr val="000000"/>
                  </a:solidFill>
                </a:rPr>
                <a:t>Public member</a:t>
              </a:r>
            </a:p>
          </p:txBody>
        </p:sp>
        <p:sp>
          <p:nvSpPr>
            <p:cNvPr id="32777" name="Freeform 13"/>
            <p:cNvSpPr>
              <a:spLocks/>
            </p:cNvSpPr>
            <p:nvPr/>
          </p:nvSpPr>
          <p:spPr bwMode="auto">
            <a:xfrm>
              <a:off x="2650" y="1285"/>
              <a:ext cx="701" cy="431"/>
            </a:xfrm>
            <a:custGeom>
              <a:avLst/>
              <a:gdLst>
                <a:gd name="T0" fmla="*/ 71 w 701"/>
                <a:gd name="T1" fmla="*/ 396 h 431"/>
                <a:gd name="T2" fmla="*/ 14 w 701"/>
                <a:gd name="T3" fmla="*/ 325 h 431"/>
                <a:gd name="T4" fmla="*/ 0 w 701"/>
                <a:gd name="T5" fmla="*/ 310 h 431"/>
                <a:gd name="T6" fmla="*/ 14 w 701"/>
                <a:gd name="T7" fmla="*/ 175 h 431"/>
                <a:gd name="T8" fmla="*/ 21 w 701"/>
                <a:gd name="T9" fmla="*/ 154 h 431"/>
                <a:gd name="T10" fmla="*/ 64 w 701"/>
                <a:gd name="T11" fmla="*/ 126 h 431"/>
                <a:gd name="T12" fmla="*/ 121 w 701"/>
                <a:gd name="T13" fmla="*/ 83 h 431"/>
                <a:gd name="T14" fmla="*/ 170 w 701"/>
                <a:gd name="T15" fmla="*/ 54 h 431"/>
                <a:gd name="T16" fmla="*/ 185 w 701"/>
                <a:gd name="T17" fmla="*/ 40 h 431"/>
                <a:gd name="T18" fmla="*/ 227 w 701"/>
                <a:gd name="T19" fmla="*/ 26 h 431"/>
                <a:gd name="T20" fmla="*/ 661 w 701"/>
                <a:gd name="T21" fmla="*/ 76 h 431"/>
                <a:gd name="T22" fmla="*/ 697 w 701"/>
                <a:gd name="T23" fmla="*/ 175 h 431"/>
                <a:gd name="T24" fmla="*/ 661 w 701"/>
                <a:gd name="T25" fmla="*/ 339 h 431"/>
                <a:gd name="T26" fmla="*/ 590 w 701"/>
                <a:gd name="T27" fmla="*/ 374 h 431"/>
                <a:gd name="T28" fmla="*/ 384 w 701"/>
                <a:gd name="T29" fmla="*/ 431 h 431"/>
                <a:gd name="T30" fmla="*/ 199 w 701"/>
                <a:gd name="T31" fmla="*/ 424 h 431"/>
                <a:gd name="T32" fmla="*/ 156 w 701"/>
                <a:gd name="T33" fmla="*/ 403 h 431"/>
                <a:gd name="T34" fmla="*/ 71 w 701"/>
                <a:gd name="T35" fmla="*/ 396 h 4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01"/>
                <a:gd name="T55" fmla="*/ 0 h 431"/>
                <a:gd name="T56" fmla="*/ 701 w 701"/>
                <a:gd name="T57" fmla="*/ 431 h 4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01" h="431">
                  <a:moveTo>
                    <a:pt x="71" y="396"/>
                  </a:moveTo>
                  <a:cubicBezTo>
                    <a:pt x="57" y="351"/>
                    <a:pt x="70" y="381"/>
                    <a:pt x="14" y="325"/>
                  </a:cubicBezTo>
                  <a:cubicBezTo>
                    <a:pt x="9" y="320"/>
                    <a:pt x="0" y="310"/>
                    <a:pt x="0" y="310"/>
                  </a:cubicBezTo>
                  <a:cubicBezTo>
                    <a:pt x="4" y="253"/>
                    <a:pt x="2" y="223"/>
                    <a:pt x="14" y="175"/>
                  </a:cubicBezTo>
                  <a:cubicBezTo>
                    <a:pt x="16" y="168"/>
                    <a:pt x="16" y="159"/>
                    <a:pt x="21" y="154"/>
                  </a:cubicBezTo>
                  <a:cubicBezTo>
                    <a:pt x="33" y="142"/>
                    <a:pt x="50" y="135"/>
                    <a:pt x="64" y="126"/>
                  </a:cubicBezTo>
                  <a:cubicBezTo>
                    <a:pt x="150" y="70"/>
                    <a:pt x="62" y="102"/>
                    <a:pt x="121" y="83"/>
                  </a:cubicBezTo>
                  <a:cubicBezTo>
                    <a:pt x="167" y="37"/>
                    <a:pt x="115" y="82"/>
                    <a:pt x="170" y="54"/>
                  </a:cubicBezTo>
                  <a:cubicBezTo>
                    <a:pt x="176" y="51"/>
                    <a:pt x="179" y="43"/>
                    <a:pt x="185" y="40"/>
                  </a:cubicBezTo>
                  <a:cubicBezTo>
                    <a:pt x="198" y="33"/>
                    <a:pt x="227" y="26"/>
                    <a:pt x="227" y="26"/>
                  </a:cubicBezTo>
                  <a:cubicBezTo>
                    <a:pt x="324" y="28"/>
                    <a:pt x="547" y="0"/>
                    <a:pt x="661" y="76"/>
                  </a:cubicBezTo>
                  <a:cubicBezTo>
                    <a:pt x="701" y="134"/>
                    <a:pt x="688" y="101"/>
                    <a:pt x="697" y="175"/>
                  </a:cubicBezTo>
                  <a:cubicBezTo>
                    <a:pt x="693" y="226"/>
                    <a:pt x="691" y="293"/>
                    <a:pt x="661" y="339"/>
                  </a:cubicBezTo>
                  <a:cubicBezTo>
                    <a:pt x="643" y="367"/>
                    <a:pt x="619" y="365"/>
                    <a:pt x="590" y="374"/>
                  </a:cubicBezTo>
                  <a:cubicBezTo>
                    <a:pt x="514" y="397"/>
                    <a:pt x="466" y="420"/>
                    <a:pt x="384" y="431"/>
                  </a:cubicBezTo>
                  <a:cubicBezTo>
                    <a:pt x="322" y="429"/>
                    <a:pt x="261" y="428"/>
                    <a:pt x="199" y="424"/>
                  </a:cubicBezTo>
                  <a:cubicBezTo>
                    <a:pt x="178" y="423"/>
                    <a:pt x="175" y="411"/>
                    <a:pt x="156" y="403"/>
                  </a:cubicBezTo>
                  <a:cubicBezTo>
                    <a:pt x="110" y="383"/>
                    <a:pt x="119" y="388"/>
                    <a:pt x="71" y="3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</p:spTree>
    <p:extLst>
      <p:ext uri="{BB962C8B-B14F-4D97-AF65-F5344CB8AC3E}">
        <p14:creationId xmlns:p14="http://schemas.microsoft.com/office/powerpoint/2010/main" val="15300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D50994-29AF-433E-ADF3-C68483EC129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37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class And struct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46242" y="1676400"/>
            <a:ext cx="4316875" cy="20160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class Person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age;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setAge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n 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getAge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847373" y="1676400"/>
            <a:ext cx="3875469" cy="20160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struct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Person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setAge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n 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getAge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age;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173684" y="4181941"/>
            <a:ext cx="8641849" cy="230422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592" i="1" kern="10" dirty="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A </a:t>
            </a:r>
            <a:r>
              <a:rPr lang="en-US" altLang="zh-CN" sz="4592" i="1" kern="10" dirty="0" err="1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struct</a:t>
            </a:r>
            <a:r>
              <a:rPr lang="en-US" altLang="zh-CN" sz="4592" i="1" kern="10" dirty="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 is simply a class </a:t>
            </a:r>
          </a:p>
          <a:p>
            <a:pPr algn="ctr"/>
            <a:r>
              <a:rPr lang="en-US" altLang="zh-CN" sz="4592" i="1" kern="10" dirty="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except its members are public by default</a:t>
            </a:r>
            <a:endParaRPr lang="zh-CN" altLang="en-US" sz="4592" i="1" kern="10" dirty="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8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8333F4-387C-4DAA-BFD8-4132EC33C0F9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05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Using Classes in a Program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428828"/>
              </p:ext>
            </p:extLst>
          </p:nvPr>
        </p:nvGraphicFramePr>
        <p:xfrm>
          <a:off x="6732463" y="5486400"/>
          <a:ext cx="18780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4" name="包装程序外壳对象" showAsIcon="1" r:id="rId3" imgW="1472400" imgH="711360" progId="Package">
                  <p:embed/>
                </p:oleObj>
              </mc:Choice>
              <mc:Fallback>
                <p:oleObj name="包装程序外壳对象" showAsIcon="1" r:id="rId3" imgW="147240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463" y="5486400"/>
                        <a:ext cx="187801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" y="1676400"/>
            <a:ext cx="4316875" cy="42146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class Person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public: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void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setAge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 unsigned n )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{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	age = n;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unsigned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getAge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()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{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	return age;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}</a:t>
            </a:r>
          </a:p>
          <a:p>
            <a:endParaRPr kumimoji="1" lang="en-US" altLang="zh-CN" sz="1786" dirty="0">
              <a:solidFill>
                <a:srgbClr val="000000"/>
              </a:solidFill>
              <a:latin typeface="+mn-lt"/>
            </a:endParaRP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private: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unsigned age;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38600" y="1676400"/>
            <a:ext cx="4983911" cy="36649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main()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Person p;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Person stooges[3];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p.setAge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(12);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stooges[0].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setAge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( 45 );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stooges[1].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setAge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( 46 );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stooges[2].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setAge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( 44 );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p.getAge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() 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for(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=0;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&lt;3;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++ )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&lt;&lt; stooges[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].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getAge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() 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return 0;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630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CBD357-2032-4DA2-BBAD-0C3FC8C41F1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565311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Sample Application: A Stack Class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997147"/>
              </p:ext>
            </p:extLst>
          </p:nvPr>
        </p:nvGraphicFramePr>
        <p:xfrm>
          <a:off x="5943600" y="5791200"/>
          <a:ext cx="1149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8" name="包装程序外壳对象" showAsIcon="1" r:id="rId3" imgW="901080" imgH="711360" progId="Package">
                  <p:embed/>
                </p:oleObj>
              </mc:Choice>
              <mc:Fallback>
                <p:oleObj name="包装程序外壳对象" showAsIcon="1" r:id="rId3" imgW="90108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791200"/>
                        <a:ext cx="11493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514132"/>
            <a:ext cx="7772400" cy="44894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class Stack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public: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enum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{ MAX_STACK = 5 };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void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init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() { top = -1; 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void push(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n 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pop();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bool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isEmpty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() { return top &lt; 0; 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bool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isFull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() { return top &gt;= MAX_STACK-1; 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void dump();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private: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top;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arr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[ MAX_STACK ];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dummyVal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void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errMsg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char*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msg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)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;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7631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CBD357-2032-4DA2-BBAD-0C3FC8C41F1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565311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Sample Application: A Stack Class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3889" y="1371600"/>
            <a:ext cx="8565311" cy="50390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void Stack::push(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n )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if(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isFull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() )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errMsg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 "Full stack. Can't push" 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	return;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arr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[ ++top ] = n;</a:t>
            </a:r>
          </a:p>
          <a:p>
            <a:r>
              <a:rPr kumimoji="1" lang="en-US" altLang="zh-CN" sz="1786" dirty="0" smtClean="0">
                <a:solidFill>
                  <a:srgbClr val="000000"/>
                </a:solidFill>
                <a:latin typeface="+mn-lt"/>
              </a:rPr>
              <a:t>}</a:t>
            </a:r>
            <a:endParaRPr kumimoji="1" lang="en-US" altLang="zh-CN" sz="1786" dirty="0">
              <a:solidFill>
                <a:srgbClr val="000000"/>
              </a:solidFill>
              <a:latin typeface="+mn-lt"/>
            </a:endParaRPr>
          </a:p>
          <a:p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Stack::pop()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if(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isEmpty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() )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errMsg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 "Empty stack. Popping dummy value." 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	return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dummyVal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return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arr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[ top-- ];</a:t>
            </a:r>
          </a:p>
          <a:p>
            <a:r>
              <a:rPr kumimoji="1" lang="en-US" altLang="zh-CN" sz="1786" dirty="0" smtClean="0">
                <a:solidFill>
                  <a:srgbClr val="000000"/>
                </a:solidFill>
                <a:latin typeface="+mn-lt"/>
              </a:rPr>
              <a:t>}</a:t>
            </a:r>
            <a:endParaRPr kumimoji="1" lang="en-US" altLang="zh-CN" sz="1786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3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CBD357-2032-4DA2-BBAD-0C3FC8C41F1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565311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Sample Application: A Stack Class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3889" y="1371600"/>
            <a:ext cx="8565311" cy="31153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 smtClean="0">
                <a:solidFill>
                  <a:srgbClr val="000000"/>
                </a:solidFill>
                <a:latin typeface="+mn-lt"/>
              </a:rPr>
              <a:t>void 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Stack::dump()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&lt;&lt;"Stack contents, top to bottom:"&lt;&lt;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for(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=top;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&gt;=0;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-- )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&lt;&lt;'\t'&lt;&lt;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arr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[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] 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void Stack::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errMsg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(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char*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msg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)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cerr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&lt;&lt;"\n*** Stack operation failures: "&lt;&lt;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endl</a:t>
            </a:r>
            <a:endParaRPr kumimoji="1" lang="en-US" altLang="zh-CN" sz="1786" dirty="0">
              <a:solidFill>
                <a:srgbClr val="000000"/>
              </a:solidFill>
              <a:latin typeface="+mn-lt"/>
            </a:endParaRPr>
          </a:p>
          <a:p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		 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msg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 &lt;&lt; </a:t>
            </a:r>
            <a:r>
              <a:rPr kumimoji="1" lang="en-US" altLang="zh-CN" sz="1786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kumimoji="1" lang="en-US" altLang="zh-CN" sz="1786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kumimoji="1" lang="en-US" altLang="zh-CN" sz="1786" dirty="0" smtClean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43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CBD357-2032-4DA2-BBAD-0C3FC8C41F1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565311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Sample Application: A Stack Class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7391400" y="6019800"/>
          <a:ext cx="1149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8" name="包装程序外壳对象" showAsIcon="1" r:id="rId3" imgW="901080" imgH="711360" progId="Package">
                  <p:embed/>
                </p:oleObj>
              </mc:Choice>
              <mc:Fallback>
                <p:oleObj name="包装程序外壳对象" showAsIcon="1" r:id="rId3" imgW="90108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6019800"/>
                        <a:ext cx="11493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3889" y="1210962"/>
            <a:ext cx="8565311" cy="56323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 err="1" smtClean="0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zh-CN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main() 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Stack s1;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s1.init();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s1.push( 9 );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s1.push( 4 );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s1.dump();	// 4 9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</a:t>
            </a:r>
            <a:r>
              <a:rPr kumimoji="1" lang="en-US" altLang="zh-CN" dirty="0" err="1">
                <a:solidFill>
                  <a:srgbClr val="000000"/>
                </a:solidFill>
                <a:latin typeface="+mn-lt"/>
              </a:rPr>
              <a:t>cout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 &lt;&lt;"Popping "&lt;&lt; s1.pop() &lt;&lt; </a:t>
            </a:r>
            <a:r>
              <a:rPr kumimoji="1" lang="en-US" altLang="zh-CN" dirty="0" err="1">
                <a:solidFill>
                  <a:srgbClr val="000000"/>
                </a:solidFill>
                <a:latin typeface="+mn-lt"/>
              </a:rPr>
              <a:t>endl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s1.dump();	// 9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s1.push( 8 );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s1.dump();	// 8 9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s1.pop();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s1.pop();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	s1.dump();	// empty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s1.pop();		// still empty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s1.dump();	// ditto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s1.push( 3 );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s1.push( 5 );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s1.dump();	// 5 3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for( unsigned </a:t>
            </a:r>
            <a:r>
              <a:rPr kumimoji="1" lang="en-US" altLang="zh-CN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=0; </a:t>
            </a:r>
            <a:r>
              <a:rPr kumimoji="1" lang="en-US" altLang="zh-CN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&lt;Stack::MAX_STACK; </a:t>
            </a:r>
            <a:r>
              <a:rPr kumimoji="1" lang="en-US" altLang="zh-CN" dirty="0" err="1">
                <a:solidFill>
                  <a:srgbClr val="000000"/>
                </a:solidFill>
                <a:latin typeface="+mn-lt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++ )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	s1.push( 1 );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s1.dump(); 	// 1 1 1 5 3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+mn-lt"/>
              </a:rPr>
              <a:t>	return 0;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+mn-lt"/>
              </a:rPr>
              <a:t>}</a:t>
            </a:r>
            <a:endParaRPr kumimoji="1" lang="en-US" altLang="zh-CN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176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ADFA7A9-23D3-41BE-BAC4-F3B30A4040E9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49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Agenda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816247" y="1960007"/>
            <a:ext cx="6335601" cy="309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686" tIns="35843" rIns="71686" bIns="35843">
            <a:spAutoFit/>
          </a:bodyPr>
          <a:lstStyle>
            <a:lvl1pPr marL="342900" indent="-3429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3937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 dirty="0">
                <a:solidFill>
                  <a:srgbClr val="000000"/>
                </a:solidFill>
              </a:rPr>
              <a:t>Introduction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 dirty="0">
                <a:solidFill>
                  <a:srgbClr val="000000"/>
                </a:solidFill>
              </a:rPr>
              <a:t>Class Definitions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 dirty="0"/>
              <a:t>Efficiency and Robustness Issues 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 dirty="0">
                <a:solidFill>
                  <a:srgbClr val="000000"/>
                </a:solidFill>
              </a:rPr>
              <a:t>Constructors and the Destructor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 dirty="0">
                <a:solidFill>
                  <a:srgbClr val="000000"/>
                </a:solidFill>
              </a:rPr>
              <a:t>Static Members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 dirty="0">
                <a:solidFill>
                  <a:srgbClr val="000000"/>
                </a:solidFill>
              </a:rPr>
              <a:t>Pointers to Objects and this Pointer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 dirty="0">
                <a:solidFill>
                  <a:srgbClr val="000000"/>
                </a:solidFill>
              </a:rPr>
              <a:t>Unions</a:t>
            </a:r>
          </a:p>
        </p:txBody>
      </p:sp>
    </p:spTree>
    <p:extLst>
      <p:ext uri="{BB962C8B-B14F-4D97-AF65-F5344CB8AC3E}">
        <p14:creationId xmlns:p14="http://schemas.microsoft.com/office/powerpoint/2010/main" val="229676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CCE7066C-AB2B-45BF-BBA5-4487B570B72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itchFamily="2" charset="-122"/>
              </a:rPr>
              <a:t>example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1219200" y="2133600"/>
            <a:ext cx="762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b="0">
              <a:latin typeface="Tahoma" pitchFamily="34" charset="0"/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838200" y="22098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b="0">
              <a:latin typeface="Tahoma" pitchFamily="34" charset="0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63538" y="1101725"/>
            <a:ext cx="8483600" cy="545941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200">
                <a:solidFill>
                  <a:srgbClr val="FF0000"/>
                </a:solidFill>
              </a:rPr>
              <a:t>struct</a:t>
            </a:r>
            <a:r>
              <a:rPr kumimoji="1" lang="en-US" altLang="zh-CN" sz="2200"/>
              <a:t>  StudentRec</a:t>
            </a:r>
            <a:r>
              <a:rPr kumimoji="1" lang="en-US" altLang="zh-CN" sz="2200" i="1"/>
              <a:t>	   </a:t>
            </a:r>
            <a:r>
              <a:rPr kumimoji="1" lang="en-US" altLang="zh-CN" sz="2200"/>
              <a:t>//①</a:t>
            </a:r>
            <a:r>
              <a:rPr kumimoji="1" lang="zh-CN" altLang="en-US" sz="2200"/>
              <a:t>声明结构体类型</a:t>
            </a:r>
            <a:r>
              <a:rPr kumimoji="1" lang="en-US" altLang="zh-CN" sz="2200"/>
              <a:t>StudentRec</a:t>
            </a:r>
          </a:p>
          <a:p>
            <a:pPr eaLnBrk="1" hangingPunct="1"/>
            <a:r>
              <a:rPr kumimoji="1" lang="en-US" altLang="zh-CN" sz="2200"/>
              <a:t>{		</a:t>
            </a:r>
          </a:p>
          <a:p>
            <a:pPr eaLnBrk="1" hangingPunct="1"/>
            <a:r>
              <a:rPr kumimoji="1" lang="en-US" altLang="zh-CN" sz="2200"/>
              <a:t>      string StuNum;        //②</a:t>
            </a:r>
            <a:r>
              <a:rPr kumimoji="1" lang="zh-CN" altLang="en-US" sz="2200"/>
              <a:t>定义结构体的成员变量</a:t>
            </a:r>
          </a:p>
          <a:p>
            <a:pPr eaLnBrk="1" hangingPunct="1"/>
            <a:r>
              <a:rPr kumimoji="1" lang="zh-CN" altLang="en-US" sz="2200"/>
              <a:t>      </a:t>
            </a:r>
            <a:r>
              <a:rPr kumimoji="1" lang="en-US" altLang="zh-CN" sz="2200"/>
              <a:t>string StuName;      //②</a:t>
            </a:r>
          </a:p>
          <a:p>
            <a:pPr eaLnBrk="1" hangingPunct="1"/>
            <a:r>
              <a:rPr kumimoji="1" lang="en-US" altLang="zh-CN" sz="2200"/>
              <a:t>      int Score1;               //②</a:t>
            </a:r>
          </a:p>
          <a:p>
            <a:pPr eaLnBrk="1" hangingPunct="1"/>
            <a:r>
              <a:rPr kumimoji="1" lang="en-US" altLang="zh-CN" sz="2200"/>
              <a:t>      int Score2;               //②</a:t>
            </a:r>
          </a:p>
          <a:p>
            <a:pPr eaLnBrk="1" hangingPunct="1"/>
            <a:r>
              <a:rPr kumimoji="1" lang="en-US" altLang="zh-CN" sz="2200"/>
              <a:t>      bool Admit;              //②</a:t>
            </a:r>
          </a:p>
          <a:p>
            <a:pPr eaLnBrk="1" hangingPunct="1"/>
            <a:r>
              <a:rPr kumimoji="1" lang="en-US" altLang="zh-CN" sz="2200"/>
              <a:t>} ;</a:t>
            </a:r>
          </a:p>
          <a:p>
            <a:pPr eaLnBrk="1" hangingPunct="1"/>
            <a:r>
              <a:rPr kumimoji="1" lang="en-US" altLang="zh-CN" sz="2200"/>
              <a:t>StudentRec stu1, stu2;    //③</a:t>
            </a:r>
            <a:r>
              <a:rPr kumimoji="1" lang="zh-CN" altLang="en-US" sz="2200"/>
              <a:t>用结构体类型定义变量</a:t>
            </a:r>
            <a:r>
              <a:rPr kumimoji="1" lang="en-US" altLang="zh-CN" sz="2200"/>
              <a:t>stu1</a:t>
            </a:r>
            <a:r>
              <a:rPr kumimoji="1" lang="zh-CN" altLang="en-US" sz="2200"/>
              <a:t>和</a:t>
            </a:r>
            <a:r>
              <a:rPr kumimoji="1" lang="en-US" altLang="zh-CN" sz="2200"/>
              <a:t>stu2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200"/>
              <a:t>stu1</a:t>
            </a:r>
            <a:r>
              <a:rPr kumimoji="1" lang="en-US" altLang="zh-CN" sz="3200">
                <a:solidFill>
                  <a:srgbClr val="FF0000"/>
                </a:solidFill>
              </a:rPr>
              <a:t>.</a:t>
            </a:r>
            <a:r>
              <a:rPr kumimoji="1" lang="en-US" altLang="zh-CN" sz="2200"/>
              <a:t>StuNum = “0001”;  //④</a:t>
            </a:r>
            <a:r>
              <a:rPr kumimoji="1" lang="zh-CN" altLang="en-US" sz="2200"/>
              <a:t>访问结构体变量</a:t>
            </a:r>
            <a:r>
              <a:rPr kumimoji="1" lang="en-US" altLang="zh-CN" sz="2200"/>
              <a:t>stu1</a:t>
            </a:r>
            <a:r>
              <a:rPr kumimoji="1" lang="zh-CN" altLang="en-US" sz="2200"/>
              <a:t>中的成员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200"/>
              <a:t>stu2</a:t>
            </a:r>
            <a:r>
              <a:rPr kumimoji="1" lang="en-US" altLang="zh-CN" sz="3200" b="0">
                <a:solidFill>
                  <a:srgbClr val="FF0000"/>
                </a:solidFill>
              </a:rPr>
              <a:t>.</a:t>
            </a:r>
            <a:r>
              <a:rPr kumimoji="1" lang="en-US" altLang="zh-CN" sz="2200"/>
              <a:t>StuNum = “0002”;  //⑤</a:t>
            </a:r>
            <a:r>
              <a:rPr kumimoji="1" lang="zh-CN" altLang="en-US" sz="2200"/>
              <a:t>访问结构体变量</a:t>
            </a:r>
            <a:r>
              <a:rPr kumimoji="1" lang="en-US" altLang="zh-CN" sz="2200"/>
              <a:t>stu2</a:t>
            </a:r>
            <a:r>
              <a:rPr kumimoji="1" lang="zh-CN" altLang="en-US" sz="2200"/>
              <a:t>中的成员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200"/>
              <a:t>stu2</a:t>
            </a:r>
            <a:r>
              <a:rPr kumimoji="1" lang="en-US" altLang="zh-CN" sz="3200">
                <a:solidFill>
                  <a:srgbClr val="FF0000"/>
                </a:solidFill>
              </a:rPr>
              <a:t>.</a:t>
            </a:r>
            <a:r>
              <a:rPr kumimoji="1" lang="en-US" altLang="zh-CN" sz="2200"/>
              <a:t>StuName = “Li Si”;   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200"/>
              <a:t>stu1</a:t>
            </a:r>
            <a:r>
              <a:rPr kumimoji="1" lang="en-US" altLang="zh-CN" sz="3200">
                <a:solidFill>
                  <a:srgbClr val="FF0000"/>
                </a:solidFill>
              </a:rPr>
              <a:t>.</a:t>
            </a:r>
            <a:r>
              <a:rPr kumimoji="1" lang="en-US" altLang="zh-CN" sz="2200"/>
              <a:t>Score1 = 90;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200"/>
              <a:t>stu2</a:t>
            </a:r>
            <a:r>
              <a:rPr kumimoji="1" lang="en-US" altLang="zh-CN" sz="3200">
                <a:solidFill>
                  <a:srgbClr val="FF0000"/>
                </a:solidFill>
              </a:rPr>
              <a:t>.</a:t>
            </a:r>
            <a:r>
              <a:rPr kumimoji="1" lang="en-US" altLang="zh-CN" sz="2200"/>
              <a:t>Admit = false;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200"/>
              <a:t>cout &lt;&lt; stu1</a:t>
            </a:r>
            <a:r>
              <a:rPr kumimoji="1" lang="en-US" altLang="zh-CN" sz="3200">
                <a:solidFill>
                  <a:srgbClr val="FF0000"/>
                </a:solidFill>
              </a:rPr>
              <a:t>.</a:t>
            </a:r>
            <a:r>
              <a:rPr kumimoji="1" lang="en-US" altLang="zh-CN" sz="2200"/>
              <a:t>StuName;</a:t>
            </a:r>
          </a:p>
        </p:txBody>
      </p:sp>
    </p:spTree>
    <p:extLst>
      <p:ext uri="{BB962C8B-B14F-4D97-AF65-F5344CB8AC3E}">
        <p14:creationId xmlns:p14="http://schemas.microsoft.com/office/powerpoint/2010/main" val="456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E50EAA-EAFB-4C21-85D0-8C5DA893CF9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10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384713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smtClean="0"/>
              <a:t>Passing and Returning Objects by Reference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40874" y="2510754"/>
            <a:ext cx="2937985" cy="18585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C&amp; g()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 c3;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c3.set( 123 );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c3;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487076"/>
              </p:ext>
            </p:extLst>
          </p:nvPr>
        </p:nvGraphicFramePr>
        <p:xfrm>
          <a:off x="6249988" y="3103563"/>
          <a:ext cx="24003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12" name="包装程序外壳对象" showAsIcon="1" r:id="rId3" imgW="1878840" imgH="711360" progId="Package">
                  <p:embed/>
                </p:oleObj>
              </mc:Choice>
              <mc:Fallback>
                <p:oleObj name="包装程序外壳对象" showAsIcon="1" r:id="rId3" imgW="187884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3103563"/>
                        <a:ext cx="24003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70509" y="3152616"/>
            <a:ext cx="1745378" cy="1745378"/>
            <a:chOff x="1714" y="1557"/>
            <a:chExt cx="862" cy="862"/>
          </a:xfrm>
        </p:grpSpPr>
        <p:sp>
          <p:nvSpPr>
            <p:cNvPr id="4103" name="Line 9"/>
            <p:cNvSpPr>
              <a:spLocks noChangeShapeType="1"/>
            </p:cNvSpPr>
            <p:nvPr/>
          </p:nvSpPr>
          <p:spPr bwMode="auto">
            <a:xfrm>
              <a:off x="1759" y="1603"/>
              <a:ext cx="817" cy="77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04" name="Line 10"/>
            <p:cNvSpPr>
              <a:spLocks noChangeShapeType="1"/>
            </p:cNvSpPr>
            <p:nvPr/>
          </p:nvSpPr>
          <p:spPr bwMode="auto">
            <a:xfrm flipH="1">
              <a:off x="1714" y="1557"/>
              <a:ext cx="725" cy="8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82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100CEB-835D-41A8-BC7E-45F34F45A4E6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686409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TW" smtClean="0"/>
              <a:t>Object References as const Parameters</a:t>
            </a:r>
            <a:endParaRPr lang="en-US" altLang="zh-CN" smtClean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1540874" y="2510753"/>
            <a:ext cx="5327250" cy="24473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 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setName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 </a:t>
            </a:r>
            <a:r>
              <a:rPr kumimoji="1" lang="en-US" altLang="zh-CN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n ) </a:t>
            </a:r>
            <a:r>
              <a:rPr kumimoji="1" lang="en-US" altLang="zh-CN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        { 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name = n; 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//… other public members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name;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737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B07E7C-31D8-45AC-8379-B6D5EE6DBAF5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78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686409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const Methods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55125" y="1866867"/>
            <a:ext cx="4501133" cy="24473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set(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n ) {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n; 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get() </a:t>
            </a:r>
            <a:r>
              <a:rPr kumimoji="1" lang="en-US" altLang="zh-CN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 return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 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918242" y="1866867"/>
            <a:ext cx="4041502" cy="33304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m1(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x ) </a:t>
            </a:r>
            <a:r>
              <a:rPr kumimoji="1" lang="en-US" altLang="zh-CN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  		m2(x);	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m2(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x ) {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dm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x; 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dm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7004798" y="1981200"/>
            <a:ext cx="1745378" cy="1745378"/>
            <a:chOff x="1714" y="1557"/>
            <a:chExt cx="862" cy="862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1759" y="1603"/>
              <a:ext cx="817" cy="77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14" y="1557"/>
              <a:ext cx="725" cy="86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49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8E477F-C11D-4A2D-8C7F-A5C9EC91E65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89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686409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const</a:t>
            </a:r>
            <a:r>
              <a:rPr lang="en-US" altLang="zh-CN" dirty="0" smtClean="0"/>
              <a:t> Methods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540874" y="2142240"/>
            <a:ext cx="5693740" cy="24473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set( </a:t>
            </a:r>
            <a:r>
              <a:rPr kumimoji="1" lang="en-US" altLang="zh-CN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n ) { name = n; 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get() </a:t>
            </a:r>
            <a:r>
              <a:rPr kumimoji="1" lang="en-US" altLang="zh-CN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{ return name; 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name;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071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4A6F9A-0031-40CB-94BE-164C9A8F1199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399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686409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overloading Methods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449757" y="1866867"/>
            <a:ext cx="6797257" cy="42135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set(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n ) { name = n; 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void set(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char* n ) { name = n; 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name;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-------------------------------------------------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 c1;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string s1("Who’s afraid of Virginia Woolf?");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c1.set( s1 );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c1.set("What, me worry?" );</a:t>
            </a:r>
          </a:p>
        </p:txBody>
      </p:sp>
    </p:spTree>
    <p:extLst>
      <p:ext uri="{BB962C8B-B14F-4D97-AF65-F5344CB8AC3E}">
        <p14:creationId xmlns:p14="http://schemas.microsoft.com/office/powerpoint/2010/main" val="8007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435724-7BF2-43A5-B6E1-CFC002679A9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12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Using Constant Member Functions to Overload</a:t>
            </a:r>
            <a:endParaRPr lang="zh-CN" altLang="en-US" sz="3600" dirty="0" smtClean="0"/>
          </a:p>
        </p:txBody>
      </p:sp>
      <p:sp>
        <p:nvSpPr>
          <p:cNvPr id="512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5745" y="1316121"/>
            <a:ext cx="8536561" cy="1210831"/>
          </a:xfrm>
          <a:noFill/>
        </p:spPr>
        <p:txBody>
          <a:bodyPr/>
          <a:lstStyle/>
          <a:p>
            <a:pPr eaLnBrk="1" hangingPunct="1"/>
            <a:r>
              <a:rPr lang="en-US" altLang="zh-CN" sz="3061" i="1" dirty="0" err="1"/>
              <a:t>const</a:t>
            </a:r>
            <a:r>
              <a:rPr lang="en-US" altLang="zh-CN" sz="3061" i="1" dirty="0"/>
              <a:t> </a:t>
            </a:r>
            <a:r>
              <a:rPr lang="en-US" altLang="zh-CN" sz="3061" dirty="0"/>
              <a:t>to a function is also a </a:t>
            </a:r>
            <a:r>
              <a:rPr lang="en-US" altLang="zh-CN" sz="3061" i="1" dirty="0"/>
              <a:t>function type, </a:t>
            </a:r>
            <a:r>
              <a:rPr lang="en-US" altLang="zh-CN" sz="3061" dirty="0"/>
              <a:t>which can be used as function overloading resolution. </a:t>
            </a:r>
            <a:endParaRPr lang="en-US" altLang="ko-KR" sz="3061" dirty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91196057"/>
              </p:ext>
            </p:extLst>
          </p:nvPr>
        </p:nvGraphicFramePr>
        <p:xfrm>
          <a:off x="7931963" y="5996760"/>
          <a:ext cx="11334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6" name="包装程序外壳对象" showAsIcon="1" r:id="rId3" imgW="926640" imgH="711360" progId="Package">
                  <p:embed/>
                </p:oleObj>
              </mc:Choice>
              <mc:Fallback>
                <p:oleObj name="包装程序外壳对象" showAsIcon="1" r:id="rId3" imgW="92664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963" y="5996760"/>
                        <a:ext cx="11334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381000" y="2343487"/>
            <a:ext cx="5256383" cy="42859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class test {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j;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test()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j=100;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53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531" dirty="0">
                <a:solidFill>
                  <a:srgbClr val="FF0000"/>
                </a:solidFill>
                <a:latin typeface="Comic Sans MS" panose="030F0702030302020204" pitchFamily="66" charset="0"/>
              </a:rPr>
              <a:t> fun()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j++;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return j;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53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531" dirty="0">
                <a:solidFill>
                  <a:srgbClr val="FF0000"/>
                </a:solidFill>
                <a:latin typeface="Comic Sans MS" panose="030F0702030302020204" pitchFamily="66" charset="0"/>
              </a:rPr>
              <a:t> fun() </a:t>
            </a:r>
            <a:r>
              <a:rPr kumimoji="1" lang="en-US" altLang="ko-KR" sz="153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endParaRPr kumimoji="1" lang="en-US" altLang="ko-KR" sz="153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{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return j;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pPr>
              <a:spcBef>
                <a:spcPct val="5000"/>
              </a:spcBef>
            </a:pPr>
            <a:r>
              <a:rPr kumimoji="1" lang="en-US" altLang="ko-KR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06812" y="2848979"/>
            <a:ext cx="6017437" cy="31477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main()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5000"/>
              </a:spcBef>
            </a:pPr>
            <a:endParaRPr kumimoji="1" lang="en-US" altLang="ko-KR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test CD;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test AB;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//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CD.j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=100;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CD.fun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() &lt;&lt; "," &lt;&lt;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AB.fun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() &lt;&lt;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pPr>
              <a:spcBef>
                <a:spcPct val="5000"/>
              </a:spcBef>
            </a:pP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82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B1DFEB-A1C1-44C5-934F-FE8B69064CC6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09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Efficient User-Defined Types</a:t>
            </a:r>
            <a:endParaRPr lang="zh-CN" altLang="en-US" smtClean="0"/>
          </a:p>
        </p:txBody>
      </p:sp>
      <p:sp>
        <p:nvSpPr>
          <p:cNvPr id="40964" name="WordArt 3"/>
          <p:cNvSpPr>
            <a:spLocks noChangeArrowheads="1" noChangeShapeType="1" noTextEdit="1"/>
          </p:cNvSpPr>
          <p:nvPr/>
        </p:nvSpPr>
        <p:spPr bwMode="auto">
          <a:xfrm>
            <a:off x="439383" y="2235381"/>
            <a:ext cx="8208542" cy="280839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592" i="1" kern="10" dirty="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the simple and mundane </a:t>
            </a:r>
          </a:p>
          <a:p>
            <a:pPr algn="ctr"/>
            <a:r>
              <a:rPr lang="en-US" altLang="zh-CN" sz="4592" i="1" kern="10" dirty="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is statistically far more significant </a:t>
            </a:r>
          </a:p>
          <a:p>
            <a:pPr algn="ctr"/>
            <a:r>
              <a:rPr lang="en-US" altLang="zh-CN" sz="4592" i="1" kern="10" dirty="0"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than the complicated and sophisticated</a:t>
            </a:r>
            <a:endParaRPr lang="zh-CN" altLang="en-US" sz="4592" i="1" kern="10" dirty="0">
              <a:ln w="9525">
                <a:solidFill>
                  <a:srgbClr val="000000"/>
                </a:solidFill>
                <a:miter lim="800000"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87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3D55C04-4D2F-4312-AD36-AFD5B3C0B5F8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14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384713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smtClean="0"/>
              <a:t>Sample Application: A Time Stamp Class</a:t>
            </a:r>
          </a:p>
        </p:txBody>
      </p:sp>
      <p:graphicFrame>
        <p:nvGraphicFramePr>
          <p:cNvPr id="614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762423"/>
              </p:ext>
            </p:extLst>
          </p:nvPr>
        </p:nvGraphicFramePr>
        <p:xfrm>
          <a:off x="3638550" y="2887663"/>
          <a:ext cx="18764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60" name="包装程序外壳对象" showAsIcon="1" r:id="rId3" imgW="1472400" imgH="711360" progId="Package">
                  <p:embed/>
                </p:oleObj>
              </mc:Choice>
              <mc:Fallback>
                <p:oleObj name="包装程序外壳对象" showAsIcon="1" r:id="rId3" imgW="147240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887663"/>
                        <a:ext cx="187642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98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3DDB805-5F96-4C3C-9848-C908666AD1F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19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Agenda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816247" y="1960007"/>
            <a:ext cx="6335601" cy="309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686" tIns="35843" rIns="71686" bIns="35843">
            <a:spAutoFit/>
          </a:bodyPr>
          <a:lstStyle>
            <a:lvl1pPr marL="342900" indent="-3429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57213" indent="-3937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420688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20688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Introduction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Class Definitions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Efficiency and Robustness Issues 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/>
              <a:t>Constructors and the Destructor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Static Members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Pointers to Objects and this Pointer</a:t>
            </a:r>
          </a:p>
          <a:p>
            <a:pPr lvl="1">
              <a:buClr>
                <a:srgbClr val="FF0000"/>
              </a:buClr>
              <a:buSzPct val="120000"/>
              <a:buFont typeface="Wingdings" panose="05000000000000000000" pitchFamily="2" charset="2"/>
              <a:buChar char="J"/>
            </a:pPr>
            <a:r>
              <a:rPr lang="en-US" altLang="zh-CN" sz="2806">
                <a:solidFill>
                  <a:srgbClr val="000000"/>
                </a:solidFill>
              </a:rPr>
              <a:t>Unions</a:t>
            </a:r>
          </a:p>
        </p:txBody>
      </p:sp>
    </p:spTree>
    <p:extLst>
      <p:ext uri="{BB962C8B-B14F-4D97-AF65-F5344CB8AC3E}">
        <p14:creationId xmlns:p14="http://schemas.microsoft.com/office/powerpoint/2010/main" val="7682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3828F46-6FD3-43A3-9C56-133CBF2E726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59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30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Constructors</a:t>
            </a:r>
          </a:p>
        </p:txBody>
      </p:sp>
      <p:sp>
        <p:nvSpPr>
          <p:cNvPr id="4301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13311"/>
            <a:ext cx="8587179" cy="2227281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chemeClr val="tx1"/>
                </a:solidFill>
              </a:rPr>
              <a:t>constructor</a:t>
            </a:r>
            <a:r>
              <a:rPr lang="en-US" altLang="zh-CN" dirty="0" smtClean="0"/>
              <a:t> is a </a:t>
            </a:r>
            <a:r>
              <a:rPr lang="en-US" altLang="zh-CN" i="1" dirty="0" smtClean="0">
                <a:solidFill>
                  <a:schemeClr val="tx1"/>
                </a:solidFill>
              </a:rPr>
              <a:t>member function</a:t>
            </a:r>
            <a:r>
              <a:rPr lang="en-US" altLang="zh-CN" dirty="0" smtClean="0"/>
              <a:t> whose name is the same as the class name.</a:t>
            </a:r>
            <a:endParaRPr lang="zh-CN" altLang="en-US" dirty="0" smtClean="0"/>
          </a:p>
          <a:p>
            <a:pPr algn="just" eaLnBrk="1" hangingPunct="1"/>
            <a:r>
              <a:rPr lang="en-US" altLang="zh-CN" dirty="0" smtClean="0"/>
              <a:t>A suitable constructor is invoked automatically whenever an instance of the class is created.</a:t>
            </a:r>
          </a:p>
          <a:p>
            <a:pPr algn="just" eaLnBrk="1" hangingPunct="1"/>
            <a:endParaRPr lang="en-US" altLang="zh-CN" dirty="0" smtClean="0"/>
          </a:p>
          <a:p>
            <a:pPr algn="just" eaLnBrk="1" hangingPunct="1"/>
            <a:r>
              <a:rPr lang="zh-CN" altLang="en-US" sz="2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只有当没有构造函数或声明了缺省构造函数时，我们才能</a:t>
            </a:r>
            <a:r>
              <a:rPr lang="zh-CN" altLang="en-US" sz="2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</a:t>
            </a:r>
            <a:r>
              <a:rPr lang="zh-CN" altLang="en-US" sz="2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指定</a:t>
            </a:r>
            <a:r>
              <a:rPr lang="zh-CN" altLang="en-US" sz="2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实参</a:t>
            </a:r>
            <a:r>
              <a:rPr lang="zh-CN" altLang="en-US" sz="2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来定义类对象。一旦一个类声明了一个或者多个构造函数，类对象就不能被定义为不调用任何构造函数的实例。尤其是，如果一个类声明了一个包含多个参数的构造函数，但没有声明缺省构造函数，则每个类对象的定义都必须提供所需的实参。</a:t>
            </a:r>
          </a:p>
          <a:p>
            <a:pPr algn="just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86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83B076F6-D338-4F79-80FF-FBA36513E6B0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85800" y="1152525"/>
            <a:ext cx="8577262" cy="51911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2000" dirty="0" err="1"/>
              <a:t>enum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HealthType</a:t>
            </a:r>
            <a:r>
              <a:rPr lang="en-US" altLang="zh-CN" sz="2000" dirty="0"/>
              <a:t>  { Poor,  Fair,  Good,  Excellent } ;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struct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AnimalType</a:t>
            </a:r>
            <a:r>
              <a:rPr lang="en-US" altLang="zh-CN" sz="2000" i="1" dirty="0">
                <a:solidFill>
                  <a:schemeClr val="folHlink"/>
                </a:solidFill>
              </a:rPr>
              <a:t>		</a:t>
            </a:r>
            <a:r>
              <a:rPr lang="en-US" altLang="zh-CN" sz="2000" i="1" dirty="0">
                <a:solidFill>
                  <a:schemeClr val="tx2"/>
                </a:solidFill>
              </a:rPr>
              <a:t>// declares a  </a:t>
            </a:r>
            <a:r>
              <a:rPr lang="en-US" altLang="zh-CN" sz="2000" i="1" dirty="0" err="1">
                <a:solidFill>
                  <a:schemeClr val="tx2"/>
                </a:solidFill>
              </a:rPr>
              <a:t>struct</a:t>
            </a:r>
            <a:r>
              <a:rPr lang="en-US" altLang="zh-CN" sz="2000" i="1" dirty="0">
                <a:solidFill>
                  <a:schemeClr val="tx2"/>
                </a:solidFill>
              </a:rPr>
              <a:t> data type</a:t>
            </a:r>
            <a:endParaRPr lang="en-US" altLang="zh-CN" sz="2000" dirty="0">
              <a:solidFill>
                <a:schemeClr val="tx2"/>
              </a:solidFill>
            </a:endParaRPr>
          </a:p>
          <a:p>
            <a:r>
              <a:rPr lang="en-US" altLang="zh-CN" sz="2000" dirty="0"/>
              <a:t>{</a:t>
            </a:r>
            <a:r>
              <a:rPr lang="en-US" altLang="zh-CN" sz="2000" dirty="0">
                <a:solidFill>
                  <a:schemeClr val="tx2"/>
                </a:solidFill>
              </a:rPr>
              <a:t>					</a:t>
            </a:r>
            <a:r>
              <a:rPr lang="en-US" altLang="zh-CN" sz="2000" i="1" dirty="0">
                <a:solidFill>
                  <a:schemeClr val="tx2"/>
                </a:solidFill>
              </a:rPr>
              <a:t>//  does not allocate memory</a:t>
            </a:r>
            <a:endParaRPr lang="en-US" altLang="zh-CN" sz="2000" dirty="0"/>
          </a:p>
          <a:p>
            <a:r>
              <a:rPr lang="en-US" altLang="zh-CN" sz="2000" dirty="0"/>
              <a:t>	long              id ;</a:t>
            </a:r>
          </a:p>
          <a:p>
            <a:r>
              <a:rPr lang="en-US" altLang="zh-CN" sz="2000" dirty="0"/>
              <a:t>	string           name ;</a:t>
            </a:r>
          </a:p>
          <a:p>
            <a:r>
              <a:rPr lang="en-US" altLang="zh-CN" sz="2000" dirty="0"/>
              <a:t>	string           genus ;</a:t>
            </a:r>
          </a:p>
          <a:p>
            <a:r>
              <a:rPr lang="en-US" altLang="zh-CN" sz="2000" dirty="0"/>
              <a:t>	string           species ;        		</a:t>
            </a:r>
          </a:p>
          <a:p>
            <a:r>
              <a:rPr lang="en-US" altLang="zh-CN" sz="2000" dirty="0"/>
              <a:t>	string           country ;                                  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             age ;           </a:t>
            </a:r>
          </a:p>
          <a:p>
            <a:r>
              <a:rPr lang="en-US" altLang="zh-CN" sz="2000" dirty="0"/>
              <a:t>	float              weight ;         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HealthType</a:t>
            </a:r>
            <a:r>
              <a:rPr lang="en-US" altLang="zh-CN" sz="2000" dirty="0"/>
              <a:t>  health ;</a:t>
            </a:r>
          </a:p>
          <a:p>
            <a:r>
              <a:rPr lang="en-US" altLang="zh-CN" sz="2000" dirty="0"/>
              <a:t>} ;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AnimalType</a:t>
            </a:r>
            <a:r>
              <a:rPr lang="en-US" altLang="zh-CN" sz="2000" dirty="0"/>
              <a:t>    </a:t>
            </a:r>
            <a:r>
              <a:rPr lang="en-US" altLang="zh-CN" sz="2000" dirty="0" err="1"/>
              <a:t>thisAnimal</a:t>
            </a:r>
            <a:r>
              <a:rPr lang="en-US" altLang="zh-CN" sz="2000" dirty="0"/>
              <a:t> ;	 </a:t>
            </a:r>
            <a:r>
              <a:rPr lang="en-US" altLang="zh-CN" sz="2000" i="1" dirty="0">
                <a:solidFill>
                  <a:schemeClr val="folHlink"/>
                </a:solidFill>
              </a:rPr>
              <a:t>// declare  variables of </a:t>
            </a:r>
            <a:r>
              <a:rPr lang="en-US" altLang="zh-CN" sz="2000" i="1" dirty="0" err="1">
                <a:solidFill>
                  <a:schemeClr val="folHlink"/>
                </a:solidFill>
              </a:rPr>
              <a:t>AnimalType</a:t>
            </a:r>
            <a:endParaRPr lang="en-US" altLang="zh-CN" sz="2000" dirty="0"/>
          </a:p>
          <a:p>
            <a:r>
              <a:rPr lang="en-US" altLang="zh-CN" sz="2000" dirty="0" err="1"/>
              <a:t>AnimalType</a:t>
            </a:r>
            <a:r>
              <a:rPr lang="en-US" altLang="zh-CN" sz="2000" dirty="0"/>
              <a:t>    </a:t>
            </a:r>
            <a:r>
              <a:rPr lang="en-US" altLang="zh-CN" sz="2000" dirty="0" err="1"/>
              <a:t>anotherAnimal</a:t>
            </a:r>
            <a:r>
              <a:rPr lang="en-US" altLang="zh-CN" sz="2000" dirty="0"/>
              <a:t> ;</a:t>
            </a:r>
            <a:r>
              <a:rPr lang="en-US" altLang="zh-CN" sz="2000" i="1" dirty="0"/>
              <a:t>     </a:t>
            </a:r>
            <a:endParaRPr lang="zh-CN" altLang="en-US" sz="2000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46063"/>
            <a:ext cx="7804150" cy="563562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struct  AnimalType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732213" y="2789238"/>
            <a:ext cx="2230437" cy="7540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3775075" y="3835400"/>
            <a:ext cx="2197100" cy="9937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38850" y="3371850"/>
            <a:ext cx="2552700" cy="628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00CC"/>
                </a:solidFill>
              </a:rPr>
              <a:t>struct members</a:t>
            </a:r>
            <a:endParaRPr lang="zh-CN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174177-DE1F-450E-95FE-9C73CD93BB19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60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17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Constructors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66700" y="1351005"/>
            <a:ext cx="8610600" cy="41857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class Person {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Person() { name = " Unknown "; }</a:t>
            </a:r>
            <a:r>
              <a:rPr kumimoji="1" lang="en-US" altLang="zh-CN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//default constructor</a:t>
            </a:r>
            <a:endParaRPr kumimoji="1" lang="en-US" altLang="ko-KR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Person(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n );</a:t>
            </a:r>
            <a:r>
              <a:rPr kumimoji="1" lang="en-US" altLang="zh-CN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	//constructor</a:t>
            </a:r>
            <a:endParaRPr kumimoji="1" lang="en-US" altLang="ko-KR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Person(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char* n );</a:t>
            </a:r>
            <a:r>
              <a:rPr kumimoji="1" lang="en-US" altLang="zh-CN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	//constructor</a:t>
            </a:r>
            <a:endParaRPr kumimoji="1" lang="en-US" altLang="ko-KR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setName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n );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setName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n );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getName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string name;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endParaRPr kumimoji="1" lang="en-US" altLang="zh-CN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Person anonymous;</a:t>
            </a:r>
            <a:r>
              <a:rPr kumimoji="1" lang="en-US" altLang="zh-CN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	//default constructor invoked</a:t>
            </a:r>
            <a:endParaRPr kumimoji="1" lang="en-US" altLang="ko-KR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Person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jc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(" J. Coltrane " );</a:t>
            </a:r>
            <a:r>
              <a:rPr kumimoji="1" lang="en-US" altLang="zh-CN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//parameterized constructor invoked</a:t>
            </a:r>
            <a:endParaRPr kumimoji="1" lang="en-US" altLang="ko-KR" sz="19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170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146951"/>
              </p:ext>
            </p:extLst>
          </p:nvPr>
        </p:nvGraphicFramePr>
        <p:xfrm>
          <a:off x="3489325" y="5765800"/>
          <a:ext cx="1863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84" name="包装程序外壳对象" showAsIcon="1" r:id="rId3" imgW="1459800" imgH="711360" progId="Package">
                  <p:embed/>
                </p:oleObj>
              </mc:Choice>
              <mc:Fallback>
                <p:oleObj name="包装程序外壳对象" showAsIcon="1" r:id="rId3" imgW="145980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5765800"/>
                        <a:ext cx="186372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6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D2576B-7585-4720-B2C5-B21ECDFDE68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61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403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Array of Objects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533400" y="1371600"/>
            <a:ext cx="7848600" cy="46935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kumimoji="1" lang="en-US" altLang="ko-KR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kumimoji="1" lang="en-US" altLang="ko-KR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unsigned count = 0;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C() { </a:t>
            </a:r>
            <a:r>
              <a:rPr kumimoji="1" lang="en-US" altLang="ko-KR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&lt;&lt;"Creating C"&lt;&lt; ++count &lt;&lt; </a:t>
            </a:r>
            <a:r>
              <a:rPr kumimoji="1" lang="en-US" altLang="ko-KR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; }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ko-KR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 main()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C </a:t>
            </a:r>
            <a:r>
              <a:rPr kumimoji="1" lang="en-US" altLang="ko-KR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ar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[1000];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4CDC94-9F43-4867-B347-E25677C66F4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62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819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Object Creation Restricting</a:t>
            </a:r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381000" y="1295400"/>
            <a:ext cx="5867400" cy="53553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class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 unsigned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idn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) { id =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idn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; }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()</a:t>
            </a:r>
            <a:r>
              <a:rPr kumimoji="1" lang="en-US" altLang="zh-CN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{ };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unsigned id;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elvis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; //***Error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cher</a:t>
            </a:r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( 111222333 );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kumimoji="1" lang="en-US" altLang="ko-KR" sz="1900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61682"/>
              </p:ext>
            </p:extLst>
          </p:nvPr>
        </p:nvGraphicFramePr>
        <p:xfrm>
          <a:off x="6629400" y="3352800"/>
          <a:ext cx="2393112" cy="717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8" name="包装程序外壳对象" showAsIcon="1" r:id="rId3" imgW="2373840" imgH="711360" progId="Package">
                  <p:embed/>
                </p:oleObj>
              </mc:Choice>
              <mc:Fallback>
                <p:oleObj name="包装程序外壳对象" showAsIcon="1" r:id="rId3" imgW="237384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52800"/>
                        <a:ext cx="2393112" cy="717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6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381B41-10CC-4044-ACF8-1F0F91377041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63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505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Constructors Classification</a:t>
            </a:r>
          </a:p>
        </p:txBody>
      </p:sp>
      <p:sp>
        <p:nvSpPr>
          <p:cNvPr id="4506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19200" y="1627941"/>
            <a:ext cx="6057934" cy="2994681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Default constructor</a:t>
            </a:r>
          </a:p>
          <a:p>
            <a:pPr algn="just" eaLnBrk="1" hangingPunct="1"/>
            <a:r>
              <a:rPr lang="en-US" altLang="zh-CN" dirty="0" smtClean="0"/>
              <a:t>Parameterized constructors</a:t>
            </a:r>
          </a:p>
          <a:p>
            <a:pPr lvl="1" algn="just" eaLnBrk="1" hangingPunct="1"/>
            <a:r>
              <a:rPr lang="en-US" altLang="zh-CN" i="1" dirty="0" smtClean="0">
                <a:solidFill>
                  <a:schemeClr val="tx1"/>
                </a:solidFill>
              </a:rPr>
              <a:t>Copy constructors</a:t>
            </a:r>
          </a:p>
          <a:p>
            <a:pPr lvl="1" algn="just" eaLnBrk="1" hangingPunct="1"/>
            <a:r>
              <a:rPr lang="en-US" altLang="zh-CN" i="1" dirty="0" smtClean="0">
                <a:solidFill>
                  <a:schemeClr val="tx1"/>
                </a:solidFill>
              </a:rPr>
              <a:t>Convert constructors</a:t>
            </a:r>
          </a:p>
          <a:p>
            <a:pPr lvl="1" algn="just" eaLnBrk="1" hangingPunct="1"/>
            <a:r>
              <a:rPr lang="en-US" altLang="zh-CN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9619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FD3AC2-534A-4173-B32A-956B2CF5AACD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64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71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Copy Constructor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533400" y="1371600"/>
            <a:ext cx="8077200" cy="2031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1" lang="en-US" altLang="zh-CN" sz="21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Person(Person&amp;);		//OK!	Person reference </a:t>
            </a:r>
          </a:p>
          <a:p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Person(</a:t>
            </a:r>
            <a:r>
              <a:rPr kumimoji="1" lang="en-US" altLang="zh-CN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Person&amp;);	//OK!	</a:t>
            </a:r>
            <a:r>
              <a:rPr kumimoji="1" lang="en-US" altLang="zh-CN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Person reference</a:t>
            </a:r>
          </a:p>
          <a:p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Person(Person);		//Error!</a:t>
            </a:r>
          </a:p>
          <a:p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Person(</a:t>
            </a:r>
            <a:r>
              <a:rPr kumimoji="1" lang="en-US" altLang="zh-CN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Person&amp; p, </a:t>
            </a:r>
            <a:r>
              <a:rPr kumimoji="1" lang="en-US" altLang="zh-CN" sz="21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bool</a:t>
            </a:r>
            <a:r>
              <a:rPr kumimoji="1" lang="en-US" altLang="zh-CN" sz="2100" dirty="0">
                <a:solidFill>
                  <a:srgbClr val="000000"/>
                </a:solidFill>
                <a:latin typeface="Comic Sans MS" panose="030F0702030302020204" pitchFamily="66" charset="0"/>
              </a:rPr>
              <a:t> married = false);	</a:t>
            </a:r>
          </a:p>
          <a:p>
            <a:endParaRPr kumimoji="1" lang="en-US" altLang="zh-CN" sz="21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439383" y="4256131"/>
            <a:ext cx="3766129" cy="1112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1" lang="en-US" altLang="zh-CN" sz="1658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Person orig(“Dawn Upshaw”);</a:t>
            </a:r>
          </a:p>
          <a:p>
            <a:r>
              <a:rPr kumimoji="1" lang="en-US" altLang="zh-CN" sz="1658">
                <a:solidFill>
                  <a:srgbClr val="000000"/>
                </a:solidFill>
                <a:latin typeface="Comic Sans MS" panose="030F0702030302020204" pitchFamily="66" charset="0"/>
              </a:rPr>
              <a:t>Person clone( orig);</a:t>
            </a:r>
          </a:p>
          <a:p>
            <a:endParaRPr kumimoji="1" lang="en-US" altLang="zh-CN" sz="1658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110" name="AutoShape 8"/>
          <p:cNvSpPr>
            <a:spLocks noChangeArrowheads="1"/>
          </p:cNvSpPr>
          <p:nvPr/>
        </p:nvSpPr>
        <p:spPr bwMode="auto">
          <a:xfrm>
            <a:off x="4572001" y="4731961"/>
            <a:ext cx="2846870" cy="1694051"/>
          </a:xfrm>
          <a:prstGeom prst="cloudCallout">
            <a:avLst>
              <a:gd name="adj1" fmla="val -85065"/>
              <a:gd name="adj2" fmla="val -20208"/>
            </a:avLst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58" i="1">
                <a:latin typeface="Comic Sans MS" panose="030F0702030302020204" pitchFamily="66" charset="0"/>
              </a:rPr>
              <a:t>Data members are </a:t>
            </a:r>
            <a:r>
              <a:rPr kumimoji="1" lang="en-US" altLang="zh-CN" sz="1658" i="1">
                <a:solidFill>
                  <a:srgbClr val="FF0000"/>
                </a:solidFill>
                <a:latin typeface="Comic Sans MS" panose="030F0702030302020204" pitchFamily="66" charset="0"/>
              </a:rPr>
              <a:t>member for member</a:t>
            </a:r>
            <a:r>
              <a:rPr kumimoji="1" lang="en-US" altLang="zh-CN" sz="1658" i="1">
                <a:latin typeface="Comic Sans MS" panose="030F0702030302020204" pitchFamily="66" charset="0"/>
              </a:rPr>
              <a:t> identical</a:t>
            </a:r>
          </a:p>
        </p:txBody>
      </p:sp>
    </p:spTree>
    <p:extLst>
      <p:ext uri="{BB962C8B-B14F-4D97-AF65-F5344CB8AC3E}">
        <p14:creationId xmlns:p14="http://schemas.microsoft.com/office/powerpoint/2010/main" val="125438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9DFBC1-A5DB-4FF3-A21E-A745E9BBAA6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65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22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5269" y="30374"/>
            <a:ext cx="7015731" cy="700581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Copy Constructor Demo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16476" y="925079"/>
            <a:ext cx="4865190" cy="43327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C()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{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&lt;&lt;"Default constructor"&lt;&lt;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= 0;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531" dirty="0">
                <a:solidFill>
                  <a:srgbClr val="FF0000"/>
                </a:solidFill>
                <a:latin typeface="Comic Sans MS" panose="030F0702030302020204" pitchFamily="66" charset="0"/>
              </a:rPr>
              <a:t>C( </a:t>
            </a:r>
            <a:r>
              <a:rPr kumimoji="1" lang="en-US" altLang="zh-CN" sz="153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531" dirty="0">
                <a:solidFill>
                  <a:srgbClr val="FF0000"/>
                </a:solidFill>
                <a:latin typeface="Comic Sans MS" panose="030F0702030302020204" pitchFamily="66" charset="0"/>
              </a:rPr>
              <a:t> C&amp; c )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{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&lt;&lt;"Copy constructor"&lt;&lt;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=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c.num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void set(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n ) {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= n; }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get()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{ return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 }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num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920048" y="914400"/>
            <a:ext cx="4147752" cy="362598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void f( C );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C g();</a:t>
            </a:r>
          </a:p>
          <a:p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C c1, c2</a:t>
            </a:r>
            <a:r>
              <a:rPr kumimoji="1" lang="en-US" altLang="zh-CN" sz="153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3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    C c3 = c2;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3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    c3 = c1;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"c1: " &lt;&lt; c1.get() &lt;&lt;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"c2: " &lt;&lt; c2.get() &lt;&lt;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f( c1 );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"c1: " &lt;&lt; c1.get() &lt;&lt;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c2 = g();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"c2: " &lt;&lt; c2.get() &lt;&lt; </a:t>
            </a:r>
            <a:r>
              <a:rPr kumimoji="1" lang="en-US" altLang="zh-CN" sz="153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kumimoji="1" lang="en-US" altLang="zh-CN" sz="1531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9218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868653"/>
              </p:ext>
            </p:extLst>
          </p:nvPr>
        </p:nvGraphicFramePr>
        <p:xfrm>
          <a:off x="5486400" y="5202393"/>
          <a:ext cx="31718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32" name="包装程序外壳对象" showAsIcon="1" r:id="rId3" imgW="2487960" imgH="711360" progId="Package">
                  <p:embed/>
                </p:oleObj>
              </mc:Choice>
              <mc:Fallback>
                <p:oleObj name="包装程序外壳对象" showAsIcon="1" r:id="rId3" imgW="248796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202393"/>
                        <a:ext cx="31718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8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9DFBC1-A5DB-4FF3-A21E-A745E9BBAA62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66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22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5269" y="30374"/>
            <a:ext cx="7015731" cy="700581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Copy Constructor Demo</a:t>
            </a:r>
          </a:p>
        </p:txBody>
      </p:sp>
      <p:graphicFrame>
        <p:nvGraphicFramePr>
          <p:cNvPr id="9218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438343"/>
              </p:ext>
            </p:extLst>
          </p:nvPr>
        </p:nvGraphicFramePr>
        <p:xfrm>
          <a:off x="5257800" y="5695402"/>
          <a:ext cx="31718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68" name="包装程序外壳对象" showAsIcon="1" r:id="rId3" imgW="2487960" imgH="711360" progId="Package">
                  <p:embed/>
                </p:oleObj>
              </mc:Choice>
              <mc:Fallback>
                <p:oleObj name="包装程序外壳对象" showAsIcon="1" r:id="rId3" imgW="248796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695402"/>
                        <a:ext cx="317182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924702"/>
            <a:ext cx="7010400" cy="45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5092C2-DF26-4F8B-9848-86A9FA9B635F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67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813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Why Copy Constructor</a:t>
            </a:r>
          </a:p>
        </p:txBody>
      </p:sp>
      <p:sp>
        <p:nvSpPr>
          <p:cNvPr id="280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13312"/>
            <a:ext cx="8587179" cy="4620595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</a:pPr>
            <a:r>
              <a:rPr lang="en-US" altLang="zh-CN" sz="2800" dirty="0" smtClean="0"/>
              <a:t>By default, class objects can be copied; the copy of a class object is a copy of each member. (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default member-wise (member for member ) copy</a:t>
            </a:r>
            <a:r>
              <a:rPr lang="en-US" altLang="zh-CN" sz="2800" dirty="0" smtClean="0"/>
              <a:t>)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zh-CN" sz="2800" dirty="0" smtClean="0"/>
              <a:t>However 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member-wise copy</a:t>
            </a:r>
            <a:r>
              <a:rPr lang="en-US" altLang="zh-CN" sz="2800" dirty="0" smtClean="0"/>
              <a:t> can cause a 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surprising (and usually undesired)</a:t>
            </a:r>
            <a:r>
              <a:rPr lang="en-US" altLang="zh-CN" sz="2800" dirty="0" smtClean="0"/>
              <a:t> effect when used on objects of a class with pointer members.</a:t>
            </a:r>
          </a:p>
          <a:p>
            <a:pPr algn="just" eaLnBrk="1" hangingPunct="1">
              <a:lnSpc>
                <a:spcPct val="100000"/>
              </a:lnSpc>
            </a:pPr>
            <a:r>
              <a:rPr lang="en-US" altLang="zh-CN" sz="2800" i="1" dirty="0" smtClean="0">
                <a:solidFill>
                  <a:schemeClr val="tx1"/>
                </a:solidFill>
              </a:rPr>
              <a:t>Member-wise copy </a:t>
            </a:r>
            <a:r>
              <a:rPr lang="en-US" altLang="zh-CN" sz="2800" dirty="0" smtClean="0"/>
              <a:t>is usually the wrong semantics for copying objects containing resources managed by a constructor/destructor pair.</a:t>
            </a:r>
          </a:p>
          <a:p>
            <a:pPr algn="just" eaLnBrk="1" hangingPunct="1">
              <a:lnSpc>
                <a:spcPct val="100000"/>
              </a:lnSpc>
            </a:pP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3391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070B819E-FAD3-42A5-B588-3AD0BC51701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指针别名 </a:t>
            </a:r>
          </a:p>
        </p:txBody>
      </p:sp>
      <p:sp>
        <p:nvSpPr>
          <p:cNvPr id="550915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280400" cy="54610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990000"/>
                </a:solidFill>
              </a:rPr>
              <a:t>//</a:t>
            </a:r>
            <a:r>
              <a:rPr lang="zh-CN" altLang="en-US" sz="2200" dirty="0">
                <a:solidFill>
                  <a:srgbClr val="990000"/>
                </a:solidFill>
              </a:rPr>
              <a:t>对于指向简单数据类型的指针</a:t>
            </a:r>
            <a:r>
              <a:rPr lang="zh-CN" altLang="en-US" sz="2200" dirty="0" smtClean="0">
                <a:solidFill>
                  <a:srgbClr val="990000"/>
                </a:solidFill>
              </a:rPr>
              <a:t>，存在如下问题</a:t>
            </a:r>
            <a:r>
              <a:rPr lang="zh-CN" altLang="en-US" sz="2200" dirty="0">
                <a:solidFill>
                  <a:srgbClr val="990000"/>
                </a:solidFill>
              </a:rPr>
              <a:t>。 </a:t>
            </a:r>
            <a:endParaRPr lang="en-US" altLang="zh-CN" sz="2200" dirty="0" smtClean="0">
              <a:solidFill>
                <a:srgbClr val="990000"/>
              </a:solidFill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*</a:t>
            </a:r>
            <a:r>
              <a:rPr kumimoji="1" lang="en-US" altLang="zh-CN" sz="2200" dirty="0" smtClean="0"/>
              <a:t> p1;  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200" dirty="0" err="1" smtClean="0"/>
              <a:t>int</a:t>
            </a:r>
            <a:r>
              <a:rPr kumimoji="1" lang="en-US" altLang="zh-CN" sz="2200" dirty="0"/>
              <a:t>* p2;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200" dirty="0"/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200" dirty="0"/>
              <a:t>p1 = new </a:t>
            </a:r>
            <a:r>
              <a:rPr kumimoji="1" lang="en-US" altLang="zh-CN" sz="2200" dirty="0" err="1"/>
              <a:t>int</a:t>
            </a:r>
            <a:r>
              <a:rPr kumimoji="1" lang="en-US" altLang="zh-CN" sz="2200" dirty="0"/>
              <a:t>;  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200" dirty="0"/>
              <a:t>p2 = p1;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200" dirty="0"/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200" dirty="0"/>
              <a:t>*p1  = 10;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200" dirty="0" err="1"/>
              <a:t>cout</a:t>
            </a:r>
            <a:r>
              <a:rPr kumimoji="1" lang="en-US" altLang="zh-CN" sz="2200" dirty="0"/>
              <a:t> &lt;&lt; *p2 &lt;&lt; </a:t>
            </a:r>
            <a:r>
              <a:rPr kumimoji="1" lang="en-US" altLang="zh-CN" sz="2200" dirty="0" err="1"/>
              <a:t>endl</a:t>
            </a:r>
            <a:r>
              <a:rPr kumimoji="1" lang="en-US" altLang="zh-CN" sz="2200" dirty="0"/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en-US" altLang="zh-CN" sz="2200" dirty="0"/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200" dirty="0">
                <a:solidFill>
                  <a:srgbClr val="FF0000"/>
                </a:solidFill>
              </a:rPr>
              <a:t>delete</a:t>
            </a:r>
            <a:r>
              <a:rPr kumimoji="1" lang="en-US" altLang="zh-CN" sz="2200" dirty="0">
                <a:solidFill>
                  <a:schemeClr val="hlink"/>
                </a:solidFill>
              </a:rPr>
              <a:t> </a:t>
            </a:r>
            <a:r>
              <a:rPr kumimoji="1" lang="en-US" altLang="zh-CN" sz="2200" dirty="0"/>
              <a:t>p1;      //</a:t>
            </a:r>
            <a:r>
              <a:rPr kumimoji="1" lang="zh-CN" altLang="en-US" sz="2200" dirty="0"/>
              <a:t>将使</a:t>
            </a:r>
            <a:r>
              <a:rPr kumimoji="1" lang="en-US" altLang="zh-CN" sz="2200" dirty="0"/>
              <a:t>p1r</a:t>
            </a:r>
            <a:r>
              <a:rPr kumimoji="1" lang="zh-CN" altLang="en-US" sz="2200" dirty="0"/>
              <a:t>和</a:t>
            </a:r>
            <a:r>
              <a:rPr kumimoji="1" lang="en-US" altLang="zh-CN" sz="2200" dirty="0"/>
              <a:t>p2</a:t>
            </a:r>
            <a:r>
              <a:rPr kumimoji="1" lang="zh-CN" altLang="en-US" sz="2200" dirty="0"/>
              <a:t>同时失效</a:t>
            </a:r>
          </a:p>
          <a:p>
            <a:pPr algn="l">
              <a:spcBef>
                <a:spcPct val="0"/>
              </a:spcBef>
              <a:buFontTx/>
              <a:buNone/>
            </a:pPr>
            <a:endParaRPr kumimoji="1" lang="zh-CN" altLang="en-US" sz="2200" dirty="0"/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200" dirty="0" err="1"/>
              <a:t>cout</a:t>
            </a:r>
            <a:r>
              <a:rPr lang="en-US" altLang="zh-CN" sz="2200" dirty="0"/>
              <a:t> &lt;&lt; *p1;    //</a:t>
            </a:r>
            <a:r>
              <a:rPr kumimoji="1" lang="zh-CN" altLang="en-US" sz="2200" dirty="0">
                <a:solidFill>
                  <a:srgbClr val="FF0000"/>
                </a:solidFill>
              </a:rPr>
              <a:t>错误</a:t>
            </a:r>
            <a:r>
              <a:rPr kumimoji="1" lang="en-US" altLang="zh-CN" sz="2200" dirty="0"/>
              <a:t>, p1</a:t>
            </a:r>
            <a:r>
              <a:rPr kumimoji="1" lang="zh-CN" altLang="en-US" sz="2200" dirty="0"/>
              <a:t>已失效</a:t>
            </a:r>
            <a:endParaRPr lang="zh-CN" altLang="en-US" sz="2200" dirty="0"/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zh-CN" sz="2200" dirty="0" err="1"/>
              <a:t>cout</a:t>
            </a:r>
            <a:r>
              <a:rPr lang="en-US" altLang="zh-CN" sz="2200" dirty="0"/>
              <a:t> &lt;&lt; *p2;    //</a:t>
            </a:r>
            <a:r>
              <a:rPr lang="zh-CN" altLang="en-US" sz="2200" dirty="0">
                <a:solidFill>
                  <a:srgbClr val="FF0000"/>
                </a:solidFill>
              </a:rPr>
              <a:t>错误</a:t>
            </a:r>
            <a:r>
              <a:rPr lang="en-US" altLang="zh-CN" sz="2200" dirty="0"/>
              <a:t>, p2</a:t>
            </a:r>
            <a:r>
              <a:rPr lang="zh-CN" altLang="en-US" sz="2200" dirty="0"/>
              <a:t>也已失效</a:t>
            </a:r>
          </a:p>
          <a:p>
            <a:pPr algn="l">
              <a:spcBef>
                <a:spcPct val="0"/>
              </a:spcBef>
              <a:buFontTx/>
              <a:buNone/>
            </a:pPr>
            <a:endParaRPr lang="zh-CN" altLang="en-US" sz="2200" dirty="0"/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200" dirty="0">
                <a:solidFill>
                  <a:srgbClr val="FF0000"/>
                </a:solidFill>
              </a:rPr>
              <a:t>delete</a:t>
            </a:r>
            <a:r>
              <a:rPr kumimoji="1" lang="en-US" altLang="zh-CN" sz="2200" dirty="0"/>
              <a:t> p2;       //</a:t>
            </a:r>
            <a:r>
              <a:rPr kumimoji="1" lang="zh-CN" altLang="en-US" sz="2200" dirty="0">
                <a:solidFill>
                  <a:srgbClr val="FF0000"/>
                </a:solidFill>
              </a:rPr>
              <a:t>错误</a:t>
            </a:r>
            <a:r>
              <a:rPr kumimoji="1" lang="zh-CN" altLang="en-US" sz="2200" dirty="0"/>
              <a:t>，不能再次释放</a:t>
            </a:r>
          </a:p>
        </p:txBody>
      </p:sp>
      <p:sp>
        <p:nvSpPr>
          <p:cNvPr id="550916" name="Rectangle 4"/>
          <p:cNvSpPr>
            <a:spLocks noChangeArrowheads="1"/>
          </p:cNvSpPr>
          <p:nvPr/>
        </p:nvSpPr>
        <p:spPr bwMode="auto">
          <a:xfrm>
            <a:off x="7364413" y="2492375"/>
            <a:ext cx="735012" cy="6477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0917" name="Rectangle 5"/>
          <p:cNvSpPr>
            <a:spLocks noChangeArrowheads="1"/>
          </p:cNvSpPr>
          <p:nvPr/>
        </p:nvSpPr>
        <p:spPr bwMode="auto">
          <a:xfrm>
            <a:off x="6300788" y="2420938"/>
            <a:ext cx="360362" cy="3587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p1</a:t>
            </a:r>
          </a:p>
        </p:txBody>
      </p:sp>
      <p:sp>
        <p:nvSpPr>
          <p:cNvPr id="550918" name="Line 6"/>
          <p:cNvSpPr>
            <a:spLocks noChangeShapeType="1"/>
          </p:cNvSpPr>
          <p:nvPr/>
        </p:nvSpPr>
        <p:spPr bwMode="auto">
          <a:xfrm flipV="1">
            <a:off x="6724650" y="2492375"/>
            <a:ext cx="584200" cy="71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0919" name="Rectangle 7"/>
          <p:cNvSpPr>
            <a:spLocks noChangeArrowheads="1"/>
          </p:cNvSpPr>
          <p:nvPr/>
        </p:nvSpPr>
        <p:spPr bwMode="auto">
          <a:xfrm>
            <a:off x="6300788" y="3068638"/>
            <a:ext cx="360362" cy="288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/>
              <a:t>p2</a:t>
            </a:r>
          </a:p>
        </p:txBody>
      </p:sp>
      <p:sp>
        <p:nvSpPr>
          <p:cNvPr id="550920" name="Line 8"/>
          <p:cNvSpPr>
            <a:spLocks noChangeShapeType="1"/>
          </p:cNvSpPr>
          <p:nvPr/>
        </p:nvSpPr>
        <p:spPr bwMode="auto">
          <a:xfrm flipV="1">
            <a:off x="6732588" y="2636838"/>
            <a:ext cx="576262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7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D3E71633-10DE-4FFC-BE62-EBF2D1D9779F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对象的复制 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4340225"/>
          </a:xfrm>
        </p:spPr>
        <p:txBody>
          <a:bodyPr/>
          <a:lstStyle/>
          <a:p>
            <a:pPr marL="609600" indent="-609600">
              <a:lnSpc>
                <a:spcPct val="130000"/>
              </a:lnSpc>
            </a:pPr>
            <a:r>
              <a:rPr lang="zh-CN" altLang="en-US" sz="2200" dirty="0"/>
              <a:t>在</a:t>
            </a:r>
            <a:r>
              <a:rPr lang="en-US" altLang="zh-CN" sz="2200" dirty="0"/>
              <a:t>C++</a:t>
            </a:r>
            <a:r>
              <a:rPr lang="zh-CN" altLang="en-US" sz="2200" dirty="0"/>
              <a:t>中，一个对象可以直接赋值给相同类型的另一个对象，这就是对象的复制。例如：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zh-CN" altLang="en-US" sz="2200" dirty="0"/>
              <a:t>                    </a:t>
            </a:r>
            <a:r>
              <a:rPr lang="en-US" altLang="zh-CN" sz="2200" dirty="0"/>
              <a:t>DATE date1, date2;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en-US" altLang="zh-CN" sz="2200" dirty="0"/>
              <a:t>                              . . .</a:t>
            </a:r>
          </a:p>
          <a:p>
            <a:pPr marL="609600" indent="-609600">
              <a:lnSpc>
                <a:spcPct val="130000"/>
              </a:lnSpc>
              <a:buFontTx/>
              <a:buNone/>
            </a:pPr>
            <a:r>
              <a:rPr lang="en-US" altLang="zh-CN" sz="2200" dirty="0"/>
              <a:t>                    date2 = date1;    //</a:t>
            </a:r>
            <a:r>
              <a:rPr lang="zh-CN" altLang="en-US" sz="2200" dirty="0"/>
              <a:t>复制</a:t>
            </a:r>
          </a:p>
          <a:p>
            <a:pPr marL="609600" indent="-609600">
              <a:lnSpc>
                <a:spcPct val="130000"/>
              </a:lnSpc>
            </a:pPr>
            <a:endParaRPr lang="zh-CN" altLang="en-US" sz="2200" dirty="0"/>
          </a:p>
          <a:p>
            <a:pPr marL="609600" indent="-609600">
              <a:lnSpc>
                <a:spcPct val="130000"/>
              </a:lnSpc>
            </a:pPr>
            <a:r>
              <a:rPr lang="en-US" altLang="zh-CN" sz="2200" dirty="0"/>
              <a:t>C++</a:t>
            </a:r>
            <a:r>
              <a:rPr lang="zh-CN" altLang="en-US" sz="2200" dirty="0"/>
              <a:t>提供的这种复制策略称为</a:t>
            </a:r>
            <a:r>
              <a:rPr lang="zh-CN" altLang="en-US" sz="2200" dirty="0">
                <a:solidFill>
                  <a:srgbClr val="FF0000"/>
                </a:solidFill>
              </a:rPr>
              <a:t>浅复制（</a:t>
            </a:r>
            <a:r>
              <a:rPr lang="en-US" altLang="zh-CN" sz="2200" dirty="0">
                <a:solidFill>
                  <a:srgbClr val="FF0000"/>
                </a:solidFill>
              </a:rPr>
              <a:t>shallow copy</a:t>
            </a:r>
            <a:r>
              <a:rPr lang="zh-CN" altLang="en-US" sz="2200" dirty="0">
                <a:solidFill>
                  <a:srgbClr val="FF0000"/>
                </a:solidFill>
              </a:rPr>
              <a:t>），在数据成员中不出现指针时，是没有任何问题的。 </a:t>
            </a:r>
          </a:p>
        </p:txBody>
      </p:sp>
    </p:spTree>
    <p:extLst>
      <p:ext uri="{BB962C8B-B14F-4D97-AF65-F5344CB8AC3E}">
        <p14:creationId xmlns:p14="http://schemas.microsoft.com/office/powerpoint/2010/main" val="39679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EE86DE31-AC29-4519-820A-5637A9BF48A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Abstraction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2400" cy="1052512"/>
          </a:xfrm>
        </p:spPr>
        <p:txBody>
          <a:bodyPr/>
          <a:lstStyle/>
          <a:p>
            <a:pPr marL="609600" indent="-609600"/>
            <a:r>
              <a:rPr lang="en-US" altLang="zh-CN" sz="2400" b="1" dirty="0">
                <a:ea typeface="宋体" pitchFamily="2" charset="-122"/>
              </a:rPr>
              <a:t>In this complex world, people often use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abstraction</a:t>
            </a:r>
            <a:r>
              <a:rPr lang="en-US" altLang="zh-CN" sz="2400" b="1" dirty="0">
                <a:ea typeface="宋体" pitchFamily="2" charset="-122"/>
              </a:rPr>
              <a:t> to understand or solve many things. </a:t>
            </a:r>
            <a:endParaRPr lang="zh-CN" altLang="en-US" sz="2400" b="1" dirty="0">
              <a:ea typeface="宋体" pitchFamily="2" charset="-122"/>
            </a:endParaRPr>
          </a:p>
        </p:txBody>
      </p:sp>
      <p:pic>
        <p:nvPicPr>
          <p:cNvPr id="189444" name="Picture 4" descr="W0200511014021624396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716338"/>
            <a:ext cx="28082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94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35600" y="3357563"/>
            <a:ext cx="2808288" cy="2159000"/>
          </a:xfrm>
          <a:prstGeom prst="rect">
            <a:avLst/>
          </a:prstGeom>
          <a:noFill/>
        </p:spPr>
      </p:pic>
      <p:pic>
        <p:nvPicPr>
          <p:cNvPr id="189446" name="Picture 6" descr="11219068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71775" y="3068638"/>
            <a:ext cx="2381250" cy="2705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07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4B02856-D68B-4E76-8A25-23E9B88B842C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指针别名”和“内存垃圾”的现象 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541338" y="1484313"/>
            <a:ext cx="8207375" cy="4673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class ANIMAL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public: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 ANIMAL( char* </a:t>
            </a:r>
            <a:r>
              <a:rPr kumimoji="1" lang="en-US" altLang="zh-CN" sz="2000" dirty="0" err="1">
                <a:latin typeface="Tahoma" pitchFamily="34" charset="0"/>
              </a:rPr>
              <a:t>str</a:t>
            </a:r>
            <a:r>
              <a:rPr kumimoji="1" lang="en-US" altLang="zh-CN" sz="2000" dirty="0">
                <a:latin typeface="Tahoma" pitchFamily="34" charset="0"/>
              </a:rPr>
              <a:t> 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      name = new char[ </a:t>
            </a:r>
            <a:r>
              <a:rPr kumimoji="1" lang="en-US" altLang="zh-CN" sz="2000" dirty="0" err="1">
                <a:latin typeface="Tahoma" pitchFamily="34" charset="0"/>
              </a:rPr>
              <a:t>strlen</a:t>
            </a:r>
            <a:r>
              <a:rPr kumimoji="1" lang="en-US" altLang="zh-CN" sz="2000" dirty="0">
                <a:latin typeface="Tahoma" pitchFamily="34" charset="0"/>
              </a:rPr>
              <a:t>( </a:t>
            </a:r>
            <a:r>
              <a:rPr kumimoji="1" lang="en-US" altLang="zh-CN" sz="2000" dirty="0" err="1">
                <a:latin typeface="Tahoma" pitchFamily="34" charset="0"/>
              </a:rPr>
              <a:t>str</a:t>
            </a:r>
            <a:r>
              <a:rPr kumimoji="1" lang="en-US" altLang="zh-CN" sz="2000" dirty="0">
                <a:latin typeface="Tahoma" pitchFamily="34" charset="0"/>
              </a:rPr>
              <a:t> ) + 1 ];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      </a:t>
            </a:r>
            <a:r>
              <a:rPr kumimoji="1" lang="en-US" altLang="zh-CN" sz="2000" dirty="0" err="1">
                <a:latin typeface="Tahoma" pitchFamily="34" charset="0"/>
              </a:rPr>
              <a:t>strcpy</a:t>
            </a:r>
            <a:r>
              <a:rPr kumimoji="1" lang="en-US" altLang="zh-CN" sz="2000" dirty="0">
                <a:latin typeface="Tahoma" pitchFamily="34" charset="0"/>
              </a:rPr>
              <a:t>( name, </a:t>
            </a:r>
            <a:r>
              <a:rPr kumimoji="1" lang="en-US" altLang="zh-CN" sz="2000" dirty="0" err="1">
                <a:latin typeface="Tahoma" pitchFamily="34" charset="0"/>
              </a:rPr>
              <a:t>str</a:t>
            </a:r>
            <a:r>
              <a:rPr kumimoji="1" lang="en-US" altLang="zh-CN" sz="2000" dirty="0">
                <a:latin typeface="Tahoma" pitchFamily="34" charset="0"/>
              </a:rPr>
              <a:t> 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}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 ~ANIMAL()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     delete name;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}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private: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       char* name; 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3663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04C6BAE-4159-4B0E-9B55-A02A2E2B6974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5575" cy="647700"/>
          </a:xfrm>
        </p:spPr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指针别名”和“内存垃圾”的现象 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468313" y="1484313"/>
            <a:ext cx="8207375" cy="10160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ANIMAL Animal1(</a:t>
            </a:r>
            <a:r>
              <a:rPr kumimoji="1" lang="en-US" altLang="zh-CN" sz="2000" dirty="0">
                <a:latin typeface="Times New Roman"/>
              </a:rPr>
              <a:t>“</a:t>
            </a:r>
            <a:r>
              <a:rPr kumimoji="1" lang="en-US" altLang="zh-CN" sz="2000" dirty="0">
                <a:latin typeface="Tahoma" pitchFamily="34" charset="0"/>
              </a:rPr>
              <a:t>cat</a:t>
            </a:r>
            <a:r>
              <a:rPr kumimoji="1" lang="en-US" altLang="zh-CN" sz="2000" dirty="0">
                <a:latin typeface="Times New Roman"/>
              </a:rPr>
              <a:t>”</a:t>
            </a:r>
            <a:r>
              <a:rPr kumimoji="1" lang="en-US" altLang="zh-CN" sz="2000" dirty="0">
                <a:latin typeface="Tahoma" pitchFamily="34" charset="0"/>
              </a:rPr>
              <a:t>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>
                <a:latin typeface="Tahoma" pitchFamily="34" charset="0"/>
              </a:rPr>
              <a:t>ANIMAL Animal2(</a:t>
            </a:r>
            <a:r>
              <a:rPr kumimoji="1" lang="en-US" altLang="zh-CN" sz="2000" dirty="0">
                <a:latin typeface="Times New Roman"/>
              </a:rPr>
              <a:t>“</a:t>
            </a:r>
            <a:r>
              <a:rPr kumimoji="1" lang="en-US" altLang="zh-CN" sz="2000" dirty="0">
                <a:latin typeface="Tahoma" pitchFamily="34" charset="0"/>
              </a:rPr>
              <a:t>dog</a:t>
            </a:r>
            <a:r>
              <a:rPr kumimoji="1" lang="en-US" altLang="zh-CN" sz="2000" dirty="0">
                <a:latin typeface="Times New Roman"/>
              </a:rPr>
              <a:t>”</a:t>
            </a:r>
            <a:r>
              <a:rPr kumimoji="1" lang="en-US" altLang="zh-CN" sz="2000" dirty="0">
                <a:latin typeface="Tahoma" pitchFamily="34" charset="0"/>
              </a:rPr>
              <a:t>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kumimoji="1" lang="en-US" altLang="zh-CN" sz="2000" dirty="0" smtClean="0">
                <a:latin typeface="Tahoma" pitchFamily="34" charset="0"/>
              </a:rPr>
              <a:t>Animal2 </a:t>
            </a:r>
            <a:r>
              <a:rPr kumimoji="1" lang="en-US" altLang="zh-CN" sz="2000" dirty="0">
                <a:latin typeface="Tahoma" pitchFamily="34" charset="0"/>
              </a:rPr>
              <a:t>= Animal1; </a:t>
            </a:r>
          </a:p>
        </p:txBody>
      </p:sp>
      <p:grpSp>
        <p:nvGrpSpPr>
          <p:cNvPr id="304134" name="Group 6"/>
          <p:cNvGrpSpPr>
            <a:grpSpLocks/>
          </p:cNvGrpSpPr>
          <p:nvPr/>
        </p:nvGrpSpPr>
        <p:grpSpPr bwMode="auto">
          <a:xfrm>
            <a:off x="322263" y="2852738"/>
            <a:ext cx="2162175" cy="2016125"/>
            <a:chOff x="5940" y="1284"/>
            <a:chExt cx="1980" cy="1794"/>
          </a:xfrm>
        </p:grpSpPr>
        <p:sp>
          <p:nvSpPr>
            <p:cNvPr id="304135" name="Rectangle 7"/>
            <p:cNvSpPr>
              <a:spLocks noChangeArrowheads="1"/>
            </p:cNvSpPr>
            <p:nvPr/>
          </p:nvSpPr>
          <p:spPr bwMode="auto">
            <a:xfrm>
              <a:off x="5940" y="1284"/>
              <a:ext cx="1980" cy="10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itchFamily="18" charset="0"/>
                </a:rPr>
                <a:t>对象</a:t>
              </a:r>
              <a:r>
                <a:rPr kumimoji="1" lang="en-US" altLang="zh-CN" sz="2000">
                  <a:latin typeface="Courier New" pitchFamily="49" charset="0"/>
                </a:rPr>
                <a:t>Animial1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4136" name="Oval 8"/>
            <p:cNvSpPr>
              <a:spLocks noChangeArrowheads="1"/>
            </p:cNvSpPr>
            <p:nvPr/>
          </p:nvSpPr>
          <p:spPr bwMode="auto">
            <a:xfrm>
              <a:off x="6300" y="1752"/>
              <a:ext cx="1260" cy="468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t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name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4137" name="Rectangle 9"/>
            <p:cNvSpPr>
              <a:spLocks noChangeArrowheads="1"/>
            </p:cNvSpPr>
            <p:nvPr/>
          </p:nvSpPr>
          <p:spPr bwMode="auto">
            <a:xfrm>
              <a:off x="6300" y="2688"/>
              <a:ext cx="1080" cy="39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cat\0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4138" name="Line 10"/>
            <p:cNvSpPr>
              <a:spLocks noChangeShapeType="1"/>
            </p:cNvSpPr>
            <p:nvPr/>
          </p:nvSpPr>
          <p:spPr bwMode="auto">
            <a:xfrm flipH="1">
              <a:off x="6300" y="2064"/>
              <a:ext cx="36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4139" name="Group 11"/>
          <p:cNvGrpSpPr>
            <a:grpSpLocks/>
          </p:cNvGrpSpPr>
          <p:nvPr/>
        </p:nvGrpSpPr>
        <p:grpSpPr bwMode="auto">
          <a:xfrm>
            <a:off x="2555875" y="2852738"/>
            <a:ext cx="2087563" cy="2016125"/>
            <a:chOff x="5940" y="1284"/>
            <a:chExt cx="1980" cy="1794"/>
          </a:xfrm>
        </p:grpSpPr>
        <p:sp>
          <p:nvSpPr>
            <p:cNvPr id="304140" name="Rectangle 12"/>
            <p:cNvSpPr>
              <a:spLocks noChangeArrowheads="1"/>
            </p:cNvSpPr>
            <p:nvPr/>
          </p:nvSpPr>
          <p:spPr bwMode="auto">
            <a:xfrm>
              <a:off x="5940" y="1284"/>
              <a:ext cx="1980" cy="10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itchFamily="18" charset="0"/>
                </a:rPr>
                <a:t>对象</a:t>
              </a:r>
              <a:r>
                <a:rPr kumimoji="1" lang="en-US" altLang="zh-CN" sz="2000">
                  <a:latin typeface="Courier New" pitchFamily="49" charset="0"/>
                </a:rPr>
                <a:t>Animial2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4141" name="Oval 13"/>
            <p:cNvSpPr>
              <a:spLocks noChangeArrowheads="1"/>
            </p:cNvSpPr>
            <p:nvPr/>
          </p:nvSpPr>
          <p:spPr bwMode="auto">
            <a:xfrm>
              <a:off x="6300" y="1752"/>
              <a:ext cx="1260" cy="468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t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name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4142" name="Rectangle 14"/>
            <p:cNvSpPr>
              <a:spLocks noChangeArrowheads="1"/>
            </p:cNvSpPr>
            <p:nvPr/>
          </p:nvSpPr>
          <p:spPr bwMode="auto">
            <a:xfrm>
              <a:off x="6300" y="2688"/>
              <a:ext cx="1080" cy="39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dog\0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4143" name="Line 15"/>
            <p:cNvSpPr>
              <a:spLocks noChangeShapeType="1"/>
            </p:cNvSpPr>
            <p:nvPr/>
          </p:nvSpPr>
          <p:spPr bwMode="auto">
            <a:xfrm flipH="1">
              <a:off x="6300" y="2064"/>
              <a:ext cx="36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4145" name="Rectangle 17"/>
          <p:cNvSpPr>
            <a:spLocks noChangeArrowheads="1"/>
          </p:cNvSpPr>
          <p:nvPr/>
        </p:nvSpPr>
        <p:spPr bwMode="auto">
          <a:xfrm>
            <a:off x="4716463" y="2852738"/>
            <a:ext cx="1935162" cy="12271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Times New Roman" pitchFamily="18" charset="0"/>
              </a:rPr>
              <a:t>对象</a:t>
            </a:r>
            <a:r>
              <a:rPr kumimoji="1" lang="en-US" altLang="zh-CN" sz="2000">
                <a:latin typeface="Courier New" pitchFamily="49" charset="0"/>
              </a:rPr>
              <a:t>Animial1</a:t>
            </a:r>
            <a:endParaRPr kumimoji="1" lang="en-US" altLang="zh-CN" sz="2000">
              <a:latin typeface="Tahoma" pitchFamily="34" charset="0"/>
            </a:endParaRPr>
          </a:p>
        </p:txBody>
      </p:sp>
      <p:sp>
        <p:nvSpPr>
          <p:cNvPr id="304146" name="Oval 18"/>
          <p:cNvSpPr>
            <a:spLocks noChangeArrowheads="1"/>
          </p:cNvSpPr>
          <p:nvPr/>
        </p:nvSpPr>
        <p:spPr bwMode="auto">
          <a:xfrm>
            <a:off x="5068888" y="3378200"/>
            <a:ext cx="1231900" cy="527050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t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Courier New" pitchFamily="49" charset="0"/>
              </a:rPr>
              <a:t>name</a:t>
            </a:r>
            <a:endParaRPr kumimoji="1" lang="en-US" altLang="zh-CN" sz="2000">
              <a:latin typeface="Tahoma" pitchFamily="34" charset="0"/>
            </a:endParaRPr>
          </a:p>
        </p:txBody>
      </p:sp>
      <p:sp>
        <p:nvSpPr>
          <p:cNvPr id="304147" name="Rectangle 19"/>
          <p:cNvSpPr>
            <a:spLocks noChangeArrowheads="1"/>
          </p:cNvSpPr>
          <p:nvPr/>
        </p:nvSpPr>
        <p:spPr bwMode="auto">
          <a:xfrm>
            <a:off x="5068888" y="4430713"/>
            <a:ext cx="1055687" cy="4381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Courier New" pitchFamily="49" charset="0"/>
              </a:rPr>
              <a:t>cat\0</a:t>
            </a:r>
            <a:endParaRPr kumimoji="1" lang="en-US" altLang="zh-CN" sz="2000">
              <a:latin typeface="Tahoma" pitchFamily="34" charset="0"/>
            </a:endParaRPr>
          </a:p>
        </p:txBody>
      </p:sp>
      <p:sp>
        <p:nvSpPr>
          <p:cNvPr id="304148" name="Line 20"/>
          <p:cNvSpPr>
            <a:spLocks noChangeShapeType="1"/>
          </p:cNvSpPr>
          <p:nvPr/>
        </p:nvSpPr>
        <p:spPr bwMode="auto">
          <a:xfrm flipH="1">
            <a:off x="5068888" y="3732213"/>
            <a:ext cx="350837" cy="701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4149" name="Rectangle 21"/>
          <p:cNvSpPr>
            <a:spLocks noChangeArrowheads="1"/>
          </p:cNvSpPr>
          <p:nvPr/>
        </p:nvSpPr>
        <p:spPr bwMode="auto">
          <a:xfrm>
            <a:off x="6827838" y="2852738"/>
            <a:ext cx="1936750" cy="1227137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Times New Roman" pitchFamily="18" charset="0"/>
              </a:rPr>
              <a:t>对象</a:t>
            </a:r>
            <a:r>
              <a:rPr kumimoji="1" lang="en-US" altLang="zh-CN" sz="2000">
                <a:latin typeface="Courier New" pitchFamily="49" charset="0"/>
              </a:rPr>
              <a:t>Animial2</a:t>
            </a:r>
            <a:endParaRPr kumimoji="1" lang="en-US" altLang="zh-CN" sz="2000">
              <a:latin typeface="Tahoma" pitchFamily="34" charset="0"/>
            </a:endParaRPr>
          </a:p>
        </p:txBody>
      </p:sp>
      <p:sp>
        <p:nvSpPr>
          <p:cNvPr id="304150" name="Oval 22"/>
          <p:cNvSpPr>
            <a:spLocks noChangeArrowheads="1"/>
          </p:cNvSpPr>
          <p:nvPr/>
        </p:nvSpPr>
        <p:spPr bwMode="auto">
          <a:xfrm>
            <a:off x="7180263" y="3378200"/>
            <a:ext cx="1231900" cy="527050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t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Courier New" pitchFamily="49" charset="0"/>
              </a:rPr>
              <a:t>name</a:t>
            </a:r>
            <a:endParaRPr kumimoji="1" lang="en-US" altLang="zh-CN" sz="2000">
              <a:latin typeface="Tahoma" pitchFamily="34" charset="0"/>
            </a:endParaRPr>
          </a:p>
        </p:txBody>
      </p:sp>
      <p:sp>
        <p:nvSpPr>
          <p:cNvPr id="304151" name="Rectangle 23"/>
          <p:cNvSpPr>
            <a:spLocks noChangeArrowheads="1"/>
          </p:cNvSpPr>
          <p:nvPr/>
        </p:nvSpPr>
        <p:spPr bwMode="auto">
          <a:xfrm>
            <a:off x="7180263" y="4430713"/>
            <a:ext cx="1055687" cy="4381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Courier New" pitchFamily="49" charset="0"/>
              </a:rPr>
              <a:t>dog\0</a:t>
            </a:r>
            <a:endParaRPr kumimoji="1" lang="en-US" altLang="zh-CN" sz="2000">
              <a:latin typeface="Tahoma" pitchFamily="34" charset="0"/>
            </a:endParaRPr>
          </a:p>
        </p:txBody>
      </p:sp>
      <p:sp>
        <p:nvSpPr>
          <p:cNvPr id="304152" name="Line 24"/>
          <p:cNvSpPr>
            <a:spLocks noChangeShapeType="1"/>
          </p:cNvSpPr>
          <p:nvPr/>
        </p:nvSpPr>
        <p:spPr bwMode="auto">
          <a:xfrm flipH="1">
            <a:off x="5068888" y="3732213"/>
            <a:ext cx="2463800" cy="7016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4153" name="Rectangle 25"/>
          <p:cNvSpPr>
            <a:spLocks noChangeArrowheads="1"/>
          </p:cNvSpPr>
          <p:nvPr/>
        </p:nvSpPr>
        <p:spPr bwMode="auto">
          <a:xfrm>
            <a:off x="7092950" y="4949825"/>
            <a:ext cx="1231900" cy="3508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Courier New" pitchFamily="49" charset="0"/>
              </a:rPr>
              <a:t>(</a:t>
            </a:r>
            <a:r>
              <a:rPr kumimoji="1" lang="zh-CN" altLang="en-US" sz="2000">
                <a:solidFill>
                  <a:srgbClr val="FF0000"/>
                </a:solidFill>
                <a:latin typeface="Courier New" pitchFamily="49" charset="0"/>
              </a:rPr>
              <a:t>内存垃圾</a:t>
            </a:r>
            <a:r>
              <a:rPr kumimoji="1" lang="en-US" altLang="zh-CN" sz="2000">
                <a:latin typeface="Courier New" pitchFamily="49" charset="0"/>
              </a:rPr>
              <a:t>)</a:t>
            </a:r>
            <a:endParaRPr kumimoji="1" lang="en-US" altLang="zh-CN" sz="2000">
              <a:latin typeface="Tahoma" pitchFamily="34" charset="0"/>
            </a:endParaRPr>
          </a:p>
        </p:txBody>
      </p:sp>
      <p:sp>
        <p:nvSpPr>
          <p:cNvPr id="304154" name="Rectangle 26"/>
          <p:cNvSpPr>
            <a:spLocks noChangeArrowheads="1"/>
          </p:cNvSpPr>
          <p:nvPr/>
        </p:nvSpPr>
        <p:spPr bwMode="auto">
          <a:xfrm>
            <a:off x="2019300" y="5229225"/>
            <a:ext cx="896938" cy="2698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Courier New" pitchFamily="49" charset="0"/>
              </a:rPr>
              <a:t>复制前</a:t>
            </a:r>
            <a:endParaRPr kumimoji="1" lang="zh-CN" altLang="en-US" sz="2000">
              <a:latin typeface="Tahoma" pitchFamily="34" charset="0"/>
            </a:endParaRPr>
          </a:p>
        </p:txBody>
      </p:sp>
      <p:sp>
        <p:nvSpPr>
          <p:cNvPr id="304155" name="Rectangle 27"/>
          <p:cNvSpPr>
            <a:spLocks noChangeArrowheads="1"/>
          </p:cNvSpPr>
          <p:nvPr/>
        </p:nvSpPr>
        <p:spPr bwMode="auto">
          <a:xfrm>
            <a:off x="6011863" y="5157788"/>
            <a:ext cx="896937" cy="2698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Courier New" pitchFamily="49" charset="0"/>
              </a:rPr>
              <a:t>复制后</a:t>
            </a:r>
            <a:endParaRPr kumimoji="1" lang="zh-CN" altLang="en-US" sz="2000">
              <a:latin typeface="Tahoma" pitchFamily="34" charset="0"/>
            </a:endParaRPr>
          </a:p>
        </p:txBody>
      </p:sp>
      <p:sp>
        <p:nvSpPr>
          <p:cNvPr id="30415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2339975" y="5876925"/>
            <a:ext cx="4573588" cy="504825"/>
          </a:xfrm>
          <a:noFill/>
          <a:ln/>
        </p:spPr>
        <p:txBody>
          <a:bodyPr/>
          <a:lstStyle/>
          <a:p>
            <a:pPr marL="609600" indent="-609600" algn="ctr">
              <a:lnSpc>
                <a:spcPct val="80000"/>
              </a:lnSpc>
              <a:buFontTx/>
              <a:buNone/>
            </a:pPr>
            <a:r>
              <a:rPr lang="zh-CN" altLang="en-US" sz="2400"/>
              <a:t>浅复制（ </a:t>
            </a:r>
            <a:r>
              <a:rPr lang="en-US" altLang="zh-CN" sz="2400">
                <a:solidFill>
                  <a:srgbClr val="FF0000"/>
                </a:solidFill>
              </a:rPr>
              <a:t>shallow copy</a:t>
            </a:r>
            <a:r>
              <a:rPr lang="en-US" altLang="zh-CN" sz="2400"/>
              <a:t> </a:t>
            </a:r>
            <a:r>
              <a:rPr lang="zh-CN" altLang="en-US" sz="240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550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B3A7E9E-EA64-47E9-B7F8-EEAFFEEA3DDB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我们希望 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3463" y="4724400"/>
            <a:ext cx="4573587" cy="504825"/>
          </a:xfrm>
        </p:spPr>
        <p:txBody>
          <a:bodyPr/>
          <a:lstStyle/>
          <a:p>
            <a:pPr marL="609600" indent="-609600" algn="ctr">
              <a:lnSpc>
                <a:spcPct val="90000"/>
              </a:lnSpc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深复制（</a:t>
            </a:r>
            <a:r>
              <a:rPr lang="en-US" altLang="zh-CN">
                <a:solidFill>
                  <a:srgbClr val="FF0000"/>
                </a:solidFill>
              </a:rPr>
              <a:t>deep copy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2546350" y="2133600"/>
            <a:ext cx="1971675" cy="942975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Times New Roman" pitchFamily="18" charset="0"/>
              </a:rPr>
              <a:t>对象</a:t>
            </a:r>
            <a:r>
              <a:rPr kumimoji="1" lang="en-US" altLang="zh-CN" sz="2000">
                <a:latin typeface="Courier New" pitchFamily="49" charset="0"/>
              </a:rPr>
              <a:t>Animial2</a:t>
            </a:r>
            <a:endParaRPr kumimoji="1" lang="en-US" altLang="zh-CN" sz="2000">
              <a:latin typeface="Tahoma" pitchFamily="34" charset="0"/>
            </a:endParaRPr>
          </a:p>
        </p:txBody>
      </p:sp>
      <p:sp>
        <p:nvSpPr>
          <p:cNvPr id="305159" name="Oval 7"/>
          <p:cNvSpPr>
            <a:spLocks noChangeArrowheads="1"/>
          </p:cNvSpPr>
          <p:nvPr/>
        </p:nvSpPr>
        <p:spPr bwMode="auto">
          <a:xfrm>
            <a:off x="2905125" y="2538413"/>
            <a:ext cx="1254125" cy="403225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t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Courier New" pitchFamily="49" charset="0"/>
              </a:rPr>
              <a:t>name</a:t>
            </a:r>
            <a:endParaRPr kumimoji="1" lang="en-US" altLang="zh-CN" sz="2000">
              <a:latin typeface="Tahoma" pitchFamily="34" charset="0"/>
            </a:endParaRP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2905125" y="3346450"/>
            <a:ext cx="1074738" cy="33655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Courier New" pitchFamily="49" charset="0"/>
              </a:rPr>
              <a:t>dog\0</a:t>
            </a:r>
            <a:endParaRPr kumimoji="1" lang="en-US" altLang="zh-CN" sz="2000">
              <a:latin typeface="Tahoma" pitchFamily="34" charset="0"/>
            </a:endParaRPr>
          </a:p>
        </p:txBody>
      </p:sp>
      <p:sp>
        <p:nvSpPr>
          <p:cNvPr id="305161" name="Line 9"/>
          <p:cNvSpPr>
            <a:spLocks noChangeShapeType="1"/>
          </p:cNvSpPr>
          <p:nvPr/>
        </p:nvSpPr>
        <p:spPr bwMode="auto">
          <a:xfrm flipH="1">
            <a:off x="2905125" y="2806700"/>
            <a:ext cx="358775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05163" name="Group 11"/>
          <p:cNvGrpSpPr>
            <a:grpSpLocks/>
          </p:cNvGrpSpPr>
          <p:nvPr/>
        </p:nvGrpSpPr>
        <p:grpSpPr bwMode="auto">
          <a:xfrm>
            <a:off x="395288" y="2133600"/>
            <a:ext cx="1971675" cy="1549400"/>
            <a:chOff x="1800" y="6978"/>
            <a:chExt cx="1980" cy="1794"/>
          </a:xfrm>
        </p:grpSpPr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>
              <a:off x="1800" y="6978"/>
              <a:ext cx="1980" cy="10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itchFamily="18" charset="0"/>
                </a:rPr>
                <a:t>对象</a:t>
              </a:r>
              <a:r>
                <a:rPr kumimoji="1" lang="en-US" altLang="zh-CN" sz="2000">
                  <a:latin typeface="Courier New" pitchFamily="49" charset="0"/>
                </a:rPr>
                <a:t>Animial1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5165" name="Oval 13"/>
            <p:cNvSpPr>
              <a:spLocks noChangeArrowheads="1"/>
            </p:cNvSpPr>
            <p:nvPr/>
          </p:nvSpPr>
          <p:spPr bwMode="auto">
            <a:xfrm>
              <a:off x="2160" y="7446"/>
              <a:ext cx="1260" cy="468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t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name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5166" name="Rectangle 14"/>
            <p:cNvSpPr>
              <a:spLocks noChangeArrowheads="1"/>
            </p:cNvSpPr>
            <p:nvPr/>
          </p:nvSpPr>
          <p:spPr bwMode="auto">
            <a:xfrm>
              <a:off x="2160" y="8382"/>
              <a:ext cx="1080" cy="39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cat\0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5167" name="Line 15"/>
            <p:cNvSpPr>
              <a:spLocks noChangeShapeType="1"/>
            </p:cNvSpPr>
            <p:nvPr/>
          </p:nvSpPr>
          <p:spPr bwMode="auto">
            <a:xfrm flipH="1">
              <a:off x="2160" y="7758"/>
              <a:ext cx="36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5168" name="Group 16"/>
          <p:cNvGrpSpPr>
            <a:grpSpLocks/>
          </p:cNvGrpSpPr>
          <p:nvPr/>
        </p:nvGrpSpPr>
        <p:grpSpPr bwMode="auto">
          <a:xfrm>
            <a:off x="4697413" y="2133600"/>
            <a:ext cx="1971675" cy="1549400"/>
            <a:chOff x="1800" y="6978"/>
            <a:chExt cx="1980" cy="1794"/>
          </a:xfrm>
        </p:grpSpPr>
        <p:sp>
          <p:nvSpPr>
            <p:cNvPr id="305169" name="Rectangle 17"/>
            <p:cNvSpPr>
              <a:spLocks noChangeArrowheads="1"/>
            </p:cNvSpPr>
            <p:nvPr/>
          </p:nvSpPr>
          <p:spPr bwMode="auto">
            <a:xfrm>
              <a:off x="1800" y="6978"/>
              <a:ext cx="1980" cy="10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itchFamily="18" charset="0"/>
                </a:rPr>
                <a:t>对象</a:t>
              </a:r>
              <a:r>
                <a:rPr kumimoji="1" lang="en-US" altLang="zh-CN" sz="2000">
                  <a:latin typeface="Courier New" pitchFamily="49" charset="0"/>
                </a:rPr>
                <a:t>Animial1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5170" name="Oval 18"/>
            <p:cNvSpPr>
              <a:spLocks noChangeArrowheads="1"/>
            </p:cNvSpPr>
            <p:nvPr/>
          </p:nvSpPr>
          <p:spPr bwMode="auto">
            <a:xfrm>
              <a:off x="2160" y="7446"/>
              <a:ext cx="1260" cy="468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t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name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5171" name="Rectangle 19"/>
            <p:cNvSpPr>
              <a:spLocks noChangeArrowheads="1"/>
            </p:cNvSpPr>
            <p:nvPr/>
          </p:nvSpPr>
          <p:spPr bwMode="auto">
            <a:xfrm>
              <a:off x="2160" y="8382"/>
              <a:ext cx="1080" cy="39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cat\0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5172" name="Line 20"/>
            <p:cNvSpPr>
              <a:spLocks noChangeShapeType="1"/>
            </p:cNvSpPr>
            <p:nvPr/>
          </p:nvSpPr>
          <p:spPr bwMode="auto">
            <a:xfrm flipH="1">
              <a:off x="2160" y="7758"/>
              <a:ext cx="36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5173" name="Group 21"/>
          <p:cNvGrpSpPr>
            <a:grpSpLocks/>
          </p:cNvGrpSpPr>
          <p:nvPr/>
        </p:nvGrpSpPr>
        <p:grpSpPr bwMode="auto">
          <a:xfrm>
            <a:off x="6848475" y="2133600"/>
            <a:ext cx="1971675" cy="1549400"/>
            <a:chOff x="1800" y="6978"/>
            <a:chExt cx="1980" cy="1794"/>
          </a:xfrm>
        </p:grpSpPr>
        <p:sp>
          <p:nvSpPr>
            <p:cNvPr id="305174" name="Rectangle 22"/>
            <p:cNvSpPr>
              <a:spLocks noChangeArrowheads="1"/>
            </p:cNvSpPr>
            <p:nvPr/>
          </p:nvSpPr>
          <p:spPr bwMode="auto">
            <a:xfrm>
              <a:off x="1800" y="6978"/>
              <a:ext cx="1980" cy="1092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Times New Roman" pitchFamily="18" charset="0"/>
                </a:rPr>
                <a:t>对象</a:t>
              </a:r>
              <a:r>
                <a:rPr kumimoji="1" lang="en-US" altLang="zh-CN" sz="2000">
                  <a:latin typeface="Courier New" pitchFamily="49" charset="0"/>
                </a:rPr>
                <a:t>Animial2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5175" name="Oval 23"/>
            <p:cNvSpPr>
              <a:spLocks noChangeArrowheads="1"/>
            </p:cNvSpPr>
            <p:nvPr/>
          </p:nvSpPr>
          <p:spPr bwMode="auto">
            <a:xfrm>
              <a:off x="2160" y="7446"/>
              <a:ext cx="1260" cy="468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t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name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5176" name="Rectangle 24"/>
            <p:cNvSpPr>
              <a:spLocks noChangeArrowheads="1"/>
            </p:cNvSpPr>
            <p:nvPr/>
          </p:nvSpPr>
          <p:spPr bwMode="auto">
            <a:xfrm>
              <a:off x="2160" y="8382"/>
              <a:ext cx="1080" cy="390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latin typeface="Courier New" pitchFamily="49" charset="0"/>
                </a:rPr>
                <a:t>cat\0</a:t>
              </a:r>
              <a:endParaRPr kumimoji="1" lang="en-US" altLang="zh-CN" sz="2000">
                <a:latin typeface="Tahoma" pitchFamily="34" charset="0"/>
              </a:endParaRPr>
            </a:p>
          </p:txBody>
        </p:sp>
        <p:sp>
          <p:nvSpPr>
            <p:cNvPr id="305177" name="Line 25"/>
            <p:cNvSpPr>
              <a:spLocks noChangeShapeType="1"/>
            </p:cNvSpPr>
            <p:nvPr/>
          </p:nvSpPr>
          <p:spPr bwMode="auto">
            <a:xfrm flipH="1">
              <a:off x="2160" y="7758"/>
              <a:ext cx="36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5178" name="Rectangle 26"/>
          <p:cNvSpPr>
            <a:spLocks noChangeArrowheads="1"/>
          </p:cNvSpPr>
          <p:nvPr/>
        </p:nvSpPr>
        <p:spPr bwMode="auto">
          <a:xfrm>
            <a:off x="2008188" y="3816350"/>
            <a:ext cx="896937" cy="2698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Courier New" pitchFamily="49" charset="0"/>
              </a:rPr>
              <a:t>复制前</a:t>
            </a:r>
            <a:endParaRPr kumimoji="1" lang="zh-CN" altLang="en-US" sz="2000">
              <a:latin typeface="Tahoma" pitchFamily="34" charset="0"/>
            </a:endParaRPr>
          </a:p>
        </p:txBody>
      </p:sp>
      <p:sp>
        <p:nvSpPr>
          <p:cNvPr id="305179" name="Rectangle 27"/>
          <p:cNvSpPr>
            <a:spLocks noChangeArrowheads="1"/>
          </p:cNvSpPr>
          <p:nvPr/>
        </p:nvSpPr>
        <p:spPr bwMode="auto">
          <a:xfrm>
            <a:off x="6310313" y="3816350"/>
            <a:ext cx="896937" cy="2698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Courier New" pitchFamily="49" charset="0"/>
              </a:rPr>
              <a:t>复制后</a:t>
            </a:r>
            <a:endParaRPr kumimoji="1" lang="zh-CN" altLang="en-US" sz="2000">
              <a:latin typeface="Tahoma" pitchFamily="34" charset="0"/>
            </a:endParaRPr>
          </a:p>
        </p:txBody>
      </p:sp>
      <p:pic>
        <p:nvPicPr>
          <p:cNvPr id="305181" name="Picture 29" descr="BD000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4508500"/>
            <a:ext cx="1066800" cy="1044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75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5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107950" y="1196975"/>
            <a:ext cx="8750330" cy="558958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2200" dirty="0" smtClean="0"/>
              <a:t>ANIMAL </a:t>
            </a:r>
            <a:r>
              <a:rPr lang="en-US" altLang="zh-CN" sz="2200" b="1" dirty="0" smtClean="0"/>
              <a:t>::</a:t>
            </a:r>
            <a:r>
              <a:rPr lang="en-US" altLang="zh-CN" sz="2200" dirty="0" smtClean="0"/>
              <a:t> ANIMAL</a:t>
            </a:r>
            <a:r>
              <a:rPr lang="en-US" altLang="zh-CN" sz="2200" b="1" dirty="0" smtClean="0"/>
              <a:t>(const </a:t>
            </a:r>
            <a:r>
              <a:rPr lang="en-US" altLang="zh-CN" sz="2200" dirty="0" smtClean="0"/>
              <a:t>ANIMAL </a:t>
            </a:r>
            <a:r>
              <a:rPr lang="en-US" altLang="zh-CN" sz="2200" b="1" dirty="0" smtClean="0"/>
              <a:t>&amp; </a:t>
            </a:r>
            <a:r>
              <a:rPr lang="en-US" altLang="zh-CN" sz="2200" b="1" dirty="0"/>
              <a:t>other)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/>
              <a:t>{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/>
              <a:t>      </a:t>
            </a:r>
            <a:r>
              <a:rPr lang="en-US" altLang="zh-CN" sz="2200" b="1" dirty="0" err="1"/>
              <a:t>cout</a:t>
            </a:r>
            <a:r>
              <a:rPr lang="en-US" altLang="zh-CN" sz="2200" b="1" dirty="0"/>
              <a:t> &lt;&lt; "Copy Constructing.\n";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/>
              <a:t>      if (</a:t>
            </a:r>
            <a:r>
              <a:rPr lang="en-US" altLang="zh-CN" sz="2200" b="1" dirty="0" smtClean="0"/>
              <a:t>other.name </a:t>
            </a:r>
            <a:r>
              <a:rPr lang="en-US" altLang="zh-CN" sz="2200" b="1" dirty="0"/>
              <a:t>== NULL)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/>
              <a:t>      {	</a:t>
            </a:r>
            <a:r>
              <a:rPr lang="en-US" altLang="zh-CN" sz="2200" dirty="0" smtClean="0"/>
              <a:t>name</a:t>
            </a:r>
            <a:r>
              <a:rPr lang="en-US" altLang="zh-CN" sz="2200" b="1" dirty="0" smtClean="0"/>
              <a:t>=NULL</a:t>
            </a:r>
            <a:r>
              <a:rPr lang="en-US" altLang="zh-CN" sz="2200" b="1" dirty="0"/>
              <a:t>;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/>
              <a:t>	return;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/>
              <a:t>      }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/>
              <a:t>      </a:t>
            </a:r>
            <a:r>
              <a:rPr lang="en-US" altLang="zh-CN" sz="2200" dirty="0" smtClean="0"/>
              <a:t>name</a:t>
            </a:r>
            <a:r>
              <a:rPr lang="en-US" altLang="zh-CN" sz="2200" b="1" dirty="0" smtClean="0"/>
              <a:t>=new char[</a:t>
            </a:r>
            <a:r>
              <a:rPr lang="en-US" altLang="zh-CN" sz="2200" b="1" dirty="0" err="1" smtClean="0"/>
              <a:t>strlen</a:t>
            </a:r>
            <a:r>
              <a:rPr lang="en-US" altLang="zh-CN" sz="2200" b="1" dirty="0" smtClean="0"/>
              <a:t>(other.name)+</a:t>
            </a:r>
            <a:r>
              <a:rPr lang="en-US" altLang="zh-CN" sz="2200" b="1" dirty="0"/>
              <a:t>1];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/>
              <a:t>      if </a:t>
            </a:r>
            <a:r>
              <a:rPr lang="en-US" altLang="zh-CN" sz="2200" b="1" dirty="0" smtClean="0"/>
              <a:t>(</a:t>
            </a:r>
            <a:r>
              <a:rPr lang="en-US" altLang="zh-CN" sz="2200" dirty="0" smtClean="0"/>
              <a:t>name</a:t>
            </a:r>
            <a:r>
              <a:rPr lang="en-US" altLang="zh-CN" sz="2200" b="1" dirty="0" smtClean="0"/>
              <a:t>!=</a:t>
            </a:r>
            <a:r>
              <a:rPr lang="en-US" altLang="zh-CN" sz="2200" b="1" dirty="0"/>
              <a:t>NULL)</a:t>
            </a:r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/>
              <a:t>      </a:t>
            </a:r>
            <a:r>
              <a:rPr lang="en-US" altLang="zh-CN" sz="2200" b="1" dirty="0" err="1" smtClean="0"/>
              <a:t>strcpy</a:t>
            </a:r>
            <a:r>
              <a:rPr lang="en-US" altLang="zh-CN" sz="2200" b="1" dirty="0" smtClean="0"/>
              <a:t>(name, other.name);</a:t>
            </a:r>
            <a:endParaRPr lang="en-US" altLang="zh-CN" sz="2200" b="1" dirty="0"/>
          </a:p>
          <a:p>
            <a:pPr algn="l">
              <a:lnSpc>
                <a:spcPct val="120000"/>
              </a:lnSpc>
              <a:spcBef>
                <a:spcPct val="20000"/>
              </a:spcBef>
            </a:pPr>
            <a:r>
              <a:rPr lang="en-US" altLang="zh-CN" sz="2200" b="1" dirty="0"/>
              <a:t>}</a:t>
            </a:r>
            <a:endParaRPr lang="en-US" altLang="zh-CN" sz="2200" dirty="0"/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755650" y="404813"/>
            <a:ext cx="770413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</a:rPr>
              <a:t>修改：加入拷贝构造函数的定义</a:t>
            </a:r>
          </a:p>
        </p:txBody>
      </p:sp>
    </p:spTree>
    <p:extLst>
      <p:ext uri="{BB962C8B-B14F-4D97-AF65-F5344CB8AC3E}">
        <p14:creationId xmlns:p14="http://schemas.microsoft.com/office/powerpoint/2010/main" val="21386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7165038-C308-43C5-AD9E-F5B1B7A53E2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74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91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9406" y="123514"/>
            <a:ext cx="6661594" cy="700581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Why Copy Constructor?</a:t>
            </a:r>
          </a:p>
        </p:txBody>
      </p:sp>
      <p:sp>
        <p:nvSpPr>
          <p:cNvPr id="49156" name="Rectangle 57"/>
          <p:cNvSpPr>
            <a:spLocks noChangeArrowheads="1"/>
          </p:cNvSpPr>
          <p:nvPr/>
        </p:nvSpPr>
        <p:spPr bwMode="auto">
          <a:xfrm>
            <a:off x="164009" y="949633"/>
            <a:ext cx="5418367" cy="50967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class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 { size = 0; p = 0; 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string[],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//…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size;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string* p;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::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string s[],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si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p = new string[ size =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si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];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for (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0;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 size;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++)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p[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] = s[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];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49157" name="Rectangle 58"/>
          <p:cNvSpPr>
            <a:spLocks noChangeArrowheads="1"/>
          </p:cNvSpPr>
          <p:nvPr/>
        </p:nvSpPr>
        <p:spPr bwMode="auto">
          <a:xfrm>
            <a:off x="4624646" y="856492"/>
            <a:ext cx="4264230" cy="274170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int main()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string list[] = { "Lab", 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"Husky", "Collie" };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Namelist d1(list,3);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Namelist d2(d1);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//…</a:t>
            </a:r>
            <a:endParaRPr kumimoji="1" lang="en-US" altLang="ko-KR" sz="1913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kumimoji="1" lang="en-US" altLang="ko-KR" sz="1913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2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7D53C7-F871-49E0-A034-EEEB02883E99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75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024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0869" y="123514"/>
            <a:ext cx="8540609" cy="700581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Why Copy Constructor?</a:t>
            </a:r>
          </a:p>
        </p:txBody>
      </p:sp>
      <p:graphicFrame>
        <p:nvGraphicFramePr>
          <p:cNvPr id="279586" name="Group 34"/>
          <p:cNvGraphicFramePr>
            <a:graphicFrameLocks noGrp="1"/>
          </p:cNvGraphicFramePr>
          <p:nvPr>
            <p:ph sz="half" idx="2"/>
          </p:nvPr>
        </p:nvGraphicFramePr>
        <p:xfrm>
          <a:off x="5122746" y="1957983"/>
          <a:ext cx="2480382" cy="774996"/>
        </p:xfrm>
        <a:graphic>
          <a:graphicData uri="http://schemas.openxmlformats.org/drawingml/2006/table">
            <a:tbl>
              <a:tblPr/>
              <a:tblGrid>
                <a:gridCol w="826119"/>
                <a:gridCol w="828144"/>
                <a:gridCol w="826119"/>
              </a:tblGrid>
              <a:tr h="461655"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Lab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Husky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Collie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55" name="Rectangle 6"/>
          <p:cNvSpPr>
            <a:spLocks noChangeArrowheads="1"/>
          </p:cNvSpPr>
          <p:nvPr/>
        </p:nvSpPr>
        <p:spPr bwMode="auto">
          <a:xfrm>
            <a:off x="530498" y="1316121"/>
            <a:ext cx="2755754" cy="1378890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0256" name="Rectangle 7"/>
          <p:cNvSpPr>
            <a:spLocks noChangeArrowheads="1"/>
          </p:cNvSpPr>
          <p:nvPr/>
        </p:nvSpPr>
        <p:spPr bwMode="auto">
          <a:xfrm>
            <a:off x="1816248" y="1500379"/>
            <a:ext cx="1194632" cy="3664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57" name="Rectangle 8"/>
          <p:cNvSpPr>
            <a:spLocks noChangeArrowheads="1"/>
          </p:cNvSpPr>
          <p:nvPr/>
        </p:nvSpPr>
        <p:spPr bwMode="auto">
          <a:xfrm>
            <a:off x="1816248" y="2053148"/>
            <a:ext cx="1194632" cy="36649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913">
              <a:solidFill>
                <a:srgbClr val="000000"/>
              </a:solidFill>
            </a:endParaRPr>
          </a:p>
        </p:txBody>
      </p:sp>
      <p:sp>
        <p:nvSpPr>
          <p:cNvPr id="10258" name="Rectangle 9"/>
          <p:cNvSpPr>
            <a:spLocks noChangeArrowheads="1"/>
          </p:cNvSpPr>
          <p:nvPr/>
        </p:nvSpPr>
        <p:spPr bwMode="auto">
          <a:xfrm>
            <a:off x="899012" y="2051125"/>
            <a:ext cx="735003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0259" name="Rectangle 10"/>
          <p:cNvSpPr>
            <a:spLocks noChangeArrowheads="1"/>
          </p:cNvSpPr>
          <p:nvPr/>
        </p:nvSpPr>
        <p:spPr bwMode="auto">
          <a:xfrm>
            <a:off x="899012" y="1500379"/>
            <a:ext cx="735003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size</a:t>
            </a:r>
          </a:p>
        </p:txBody>
      </p:sp>
      <p:sp>
        <p:nvSpPr>
          <p:cNvPr id="10260" name="Line 35"/>
          <p:cNvSpPr>
            <a:spLocks noChangeShapeType="1"/>
          </p:cNvSpPr>
          <p:nvPr/>
        </p:nvSpPr>
        <p:spPr bwMode="auto">
          <a:xfrm>
            <a:off x="2460134" y="2235380"/>
            <a:ext cx="2662612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61" name="Rectangle 37"/>
          <p:cNvSpPr>
            <a:spLocks noChangeArrowheads="1"/>
          </p:cNvSpPr>
          <p:nvPr/>
        </p:nvSpPr>
        <p:spPr bwMode="auto">
          <a:xfrm>
            <a:off x="530498" y="3336872"/>
            <a:ext cx="2755754" cy="1378890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0262" name="Rectangle 38"/>
          <p:cNvSpPr>
            <a:spLocks noChangeArrowheads="1"/>
          </p:cNvSpPr>
          <p:nvPr/>
        </p:nvSpPr>
        <p:spPr bwMode="auto">
          <a:xfrm>
            <a:off x="1816248" y="3521130"/>
            <a:ext cx="1194632" cy="3664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63" name="Rectangle 39"/>
          <p:cNvSpPr>
            <a:spLocks noChangeArrowheads="1"/>
          </p:cNvSpPr>
          <p:nvPr/>
        </p:nvSpPr>
        <p:spPr bwMode="auto">
          <a:xfrm>
            <a:off x="1816248" y="4073899"/>
            <a:ext cx="1194632" cy="36649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913">
              <a:solidFill>
                <a:srgbClr val="000000"/>
              </a:solidFill>
            </a:endParaRPr>
          </a:p>
        </p:txBody>
      </p:sp>
      <p:sp>
        <p:nvSpPr>
          <p:cNvPr id="10264" name="Rectangle 40"/>
          <p:cNvSpPr>
            <a:spLocks noChangeArrowheads="1"/>
          </p:cNvSpPr>
          <p:nvPr/>
        </p:nvSpPr>
        <p:spPr bwMode="auto">
          <a:xfrm>
            <a:off x="899012" y="4071876"/>
            <a:ext cx="735003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0265" name="Rectangle 41"/>
          <p:cNvSpPr>
            <a:spLocks noChangeArrowheads="1"/>
          </p:cNvSpPr>
          <p:nvPr/>
        </p:nvSpPr>
        <p:spPr bwMode="auto">
          <a:xfrm>
            <a:off x="899012" y="3521130"/>
            <a:ext cx="735003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size</a:t>
            </a:r>
          </a:p>
        </p:txBody>
      </p:sp>
      <p:graphicFrame>
        <p:nvGraphicFramePr>
          <p:cNvPr id="279594" name="Group 42"/>
          <p:cNvGraphicFramePr>
            <a:graphicFrameLocks noGrp="1"/>
          </p:cNvGraphicFramePr>
          <p:nvPr/>
        </p:nvGraphicFramePr>
        <p:xfrm>
          <a:off x="5122746" y="3978734"/>
          <a:ext cx="2480382" cy="774996"/>
        </p:xfrm>
        <a:graphic>
          <a:graphicData uri="http://schemas.openxmlformats.org/drawingml/2006/table">
            <a:tbl>
              <a:tblPr/>
              <a:tblGrid>
                <a:gridCol w="826119"/>
                <a:gridCol w="828144"/>
                <a:gridCol w="826119"/>
              </a:tblGrid>
              <a:tr h="461655"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Lab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Husky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Collie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6" name="Line 52"/>
          <p:cNvSpPr>
            <a:spLocks noChangeShapeType="1"/>
          </p:cNvSpPr>
          <p:nvPr/>
        </p:nvSpPr>
        <p:spPr bwMode="auto">
          <a:xfrm>
            <a:off x="2460134" y="4256131"/>
            <a:ext cx="2662612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77" name="Rectangle 53"/>
          <p:cNvSpPr>
            <a:spLocks noChangeArrowheads="1"/>
          </p:cNvSpPr>
          <p:nvPr/>
        </p:nvSpPr>
        <p:spPr bwMode="auto">
          <a:xfrm>
            <a:off x="530498" y="4989109"/>
            <a:ext cx="2755754" cy="1378890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0278" name="Rectangle 54"/>
          <p:cNvSpPr>
            <a:spLocks noChangeArrowheads="1"/>
          </p:cNvSpPr>
          <p:nvPr/>
        </p:nvSpPr>
        <p:spPr bwMode="auto">
          <a:xfrm>
            <a:off x="1816248" y="5173368"/>
            <a:ext cx="1194632" cy="3664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79" name="Rectangle 55"/>
          <p:cNvSpPr>
            <a:spLocks noChangeArrowheads="1"/>
          </p:cNvSpPr>
          <p:nvPr/>
        </p:nvSpPr>
        <p:spPr bwMode="auto">
          <a:xfrm>
            <a:off x="1816248" y="5726137"/>
            <a:ext cx="1194632" cy="36649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913">
              <a:solidFill>
                <a:srgbClr val="000000"/>
              </a:solidFill>
            </a:endParaRPr>
          </a:p>
        </p:txBody>
      </p:sp>
      <p:sp>
        <p:nvSpPr>
          <p:cNvPr id="10280" name="Rectangle 56"/>
          <p:cNvSpPr>
            <a:spLocks noChangeArrowheads="1"/>
          </p:cNvSpPr>
          <p:nvPr/>
        </p:nvSpPr>
        <p:spPr bwMode="auto">
          <a:xfrm>
            <a:off x="899012" y="5724113"/>
            <a:ext cx="735003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0281" name="Rectangle 57"/>
          <p:cNvSpPr>
            <a:spLocks noChangeArrowheads="1"/>
          </p:cNvSpPr>
          <p:nvPr/>
        </p:nvSpPr>
        <p:spPr bwMode="auto">
          <a:xfrm>
            <a:off x="899012" y="5173368"/>
            <a:ext cx="735003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size</a:t>
            </a:r>
          </a:p>
        </p:txBody>
      </p:sp>
      <p:sp>
        <p:nvSpPr>
          <p:cNvPr id="10282" name="Line 58"/>
          <p:cNvSpPr>
            <a:spLocks noChangeShapeType="1"/>
          </p:cNvSpPr>
          <p:nvPr/>
        </p:nvSpPr>
        <p:spPr bwMode="auto">
          <a:xfrm flipV="1">
            <a:off x="2366993" y="4438364"/>
            <a:ext cx="2755753" cy="1470005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83" name="Text Box 59"/>
          <p:cNvSpPr txBox="1">
            <a:spLocks noChangeArrowheads="1"/>
          </p:cNvSpPr>
          <p:nvPr/>
        </p:nvSpPr>
        <p:spPr bwMode="auto">
          <a:xfrm>
            <a:off x="70869" y="1133889"/>
            <a:ext cx="550746" cy="3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913">
                <a:solidFill>
                  <a:srgbClr val="000000"/>
                </a:solidFill>
              </a:rPr>
              <a:t>d1</a:t>
            </a:r>
          </a:p>
        </p:txBody>
      </p:sp>
      <p:sp>
        <p:nvSpPr>
          <p:cNvPr id="10284" name="Text Box 60"/>
          <p:cNvSpPr txBox="1">
            <a:spLocks noChangeArrowheads="1"/>
          </p:cNvSpPr>
          <p:nvPr/>
        </p:nvSpPr>
        <p:spPr bwMode="auto">
          <a:xfrm>
            <a:off x="70869" y="3112120"/>
            <a:ext cx="550746" cy="3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913">
                <a:solidFill>
                  <a:srgbClr val="000000"/>
                </a:solidFill>
              </a:rPr>
              <a:t>d1</a:t>
            </a:r>
          </a:p>
        </p:txBody>
      </p:sp>
      <p:sp>
        <p:nvSpPr>
          <p:cNvPr id="10285" name="Text Box 61"/>
          <p:cNvSpPr txBox="1">
            <a:spLocks noChangeArrowheads="1"/>
          </p:cNvSpPr>
          <p:nvPr/>
        </p:nvSpPr>
        <p:spPr bwMode="auto">
          <a:xfrm>
            <a:off x="70869" y="4857498"/>
            <a:ext cx="550746" cy="3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913">
                <a:solidFill>
                  <a:srgbClr val="000000"/>
                </a:solidFill>
              </a:rPr>
              <a:t>d2</a:t>
            </a:r>
          </a:p>
        </p:txBody>
      </p:sp>
      <p:graphicFrame>
        <p:nvGraphicFramePr>
          <p:cNvPr id="279651" name="Group 99"/>
          <p:cNvGraphicFramePr>
            <a:graphicFrameLocks noGrp="1"/>
          </p:cNvGraphicFramePr>
          <p:nvPr/>
        </p:nvGraphicFramePr>
        <p:xfrm>
          <a:off x="5122746" y="3980759"/>
          <a:ext cx="3031128" cy="774996"/>
        </p:xfrm>
        <a:graphic>
          <a:graphicData uri="http://schemas.openxmlformats.org/drawingml/2006/table">
            <a:tbl>
              <a:tblPr/>
              <a:tblGrid>
                <a:gridCol w="826119"/>
                <a:gridCol w="1277650"/>
                <a:gridCol w="927359"/>
              </a:tblGrid>
              <a:tr h="457605"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Lab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Great Dane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Collie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42" name="Object 100"/>
          <p:cNvGraphicFramePr>
            <a:graphicFrameLocks noGrp="1" noChangeAspect="1"/>
          </p:cNvGraphicFramePr>
          <p:nvPr>
            <p:ph sz="half" idx="1"/>
          </p:nvPr>
        </p:nvGraphicFramePr>
        <p:xfrm>
          <a:off x="7234614" y="5541881"/>
          <a:ext cx="971904" cy="61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6" name="包" r:id="rId3" imgW="762120" imgH="485640" progId="Package">
                  <p:embed/>
                </p:oleObj>
              </mc:Choice>
              <mc:Fallback>
                <p:oleObj name="包" r:id="rId3" imgW="762120" imgH="4856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614" y="5541881"/>
                        <a:ext cx="971904" cy="61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77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E0ACDB1-7F0A-436E-AB72-2E0C95CE852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76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126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Why Copy Constructor?</a:t>
            </a:r>
          </a:p>
        </p:txBody>
      </p:sp>
      <p:sp>
        <p:nvSpPr>
          <p:cNvPr id="11269" name="Rectangle 19"/>
          <p:cNvSpPr>
            <a:spLocks noChangeArrowheads="1"/>
          </p:cNvSpPr>
          <p:nvPr/>
        </p:nvSpPr>
        <p:spPr bwMode="auto">
          <a:xfrm>
            <a:off x="530498" y="1960007"/>
            <a:ext cx="2755754" cy="1378890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1270" name="Rectangle 20"/>
          <p:cNvSpPr>
            <a:spLocks noChangeArrowheads="1"/>
          </p:cNvSpPr>
          <p:nvPr/>
        </p:nvSpPr>
        <p:spPr bwMode="auto">
          <a:xfrm>
            <a:off x="1816248" y="2144266"/>
            <a:ext cx="1194632" cy="3664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71" name="Rectangle 21"/>
          <p:cNvSpPr>
            <a:spLocks noChangeArrowheads="1"/>
          </p:cNvSpPr>
          <p:nvPr/>
        </p:nvSpPr>
        <p:spPr bwMode="auto">
          <a:xfrm>
            <a:off x="1816248" y="2697035"/>
            <a:ext cx="1194632" cy="36649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913">
              <a:solidFill>
                <a:srgbClr val="000000"/>
              </a:solidFill>
            </a:endParaRPr>
          </a:p>
        </p:txBody>
      </p:sp>
      <p:sp>
        <p:nvSpPr>
          <p:cNvPr id="11272" name="Rectangle 22"/>
          <p:cNvSpPr>
            <a:spLocks noChangeArrowheads="1"/>
          </p:cNvSpPr>
          <p:nvPr/>
        </p:nvSpPr>
        <p:spPr bwMode="auto">
          <a:xfrm>
            <a:off x="899012" y="2695011"/>
            <a:ext cx="735003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1273" name="Rectangle 23"/>
          <p:cNvSpPr>
            <a:spLocks noChangeArrowheads="1"/>
          </p:cNvSpPr>
          <p:nvPr/>
        </p:nvSpPr>
        <p:spPr bwMode="auto">
          <a:xfrm>
            <a:off x="899012" y="2144266"/>
            <a:ext cx="735003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size</a:t>
            </a:r>
          </a:p>
        </p:txBody>
      </p:sp>
      <p:graphicFrame>
        <p:nvGraphicFramePr>
          <p:cNvPr id="282648" name="Group 24"/>
          <p:cNvGraphicFramePr>
            <a:graphicFrameLocks noGrp="1"/>
          </p:cNvGraphicFramePr>
          <p:nvPr/>
        </p:nvGraphicFramePr>
        <p:xfrm>
          <a:off x="5122746" y="2235380"/>
          <a:ext cx="2480382" cy="774996"/>
        </p:xfrm>
        <a:graphic>
          <a:graphicData uri="http://schemas.openxmlformats.org/drawingml/2006/table">
            <a:tbl>
              <a:tblPr/>
              <a:tblGrid>
                <a:gridCol w="826119"/>
                <a:gridCol w="828144"/>
                <a:gridCol w="826119"/>
              </a:tblGrid>
              <a:tr h="461655"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Lab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Husky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Collie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4" name="Line 34"/>
          <p:cNvSpPr>
            <a:spLocks noChangeShapeType="1"/>
          </p:cNvSpPr>
          <p:nvPr/>
        </p:nvSpPr>
        <p:spPr bwMode="auto">
          <a:xfrm flipV="1">
            <a:off x="2460134" y="2419638"/>
            <a:ext cx="2662612" cy="459629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5" name="Rectangle 35"/>
          <p:cNvSpPr>
            <a:spLocks noChangeArrowheads="1"/>
          </p:cNvSpPr>
          <p:nvPr/>
        </p:nvSpPr>
        <p:spPr bwMode="auto">
          <a:xfrm>
            <a:off x="530498" y="3612245"/>
            <a:ext cx="2755754" cy="1378890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11286" name="Rectangle 36"/>
          <p:cNvSpPr>
            <a:spLocks noChangeArrowheads="1"/>
          </p:cNvSpPr>
          <p:nvPr/>
        </p:nvSpPr>
        <p:spPr bwMode="auto">
          <a:xfrm>
            <a:off x="1816248" y="3796503"/>
            <a:ext cx="1194632" cy="3664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87" name="Rectangle 37"/>
          <p:cNvSpPr>
            <a:spLocks noChangeArrowheads="1"/>
          </p:cNvSpPr>
          <p:nvPr/>
        </p:nvSpPr>
        <p:spPr bwMode="auto">
          <a:xfrm>
            <a:off x="1816248" y="4349272"/>
            <a:ext cx="1194632" cy="36649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1913">
              <a:solidFill>
                <a:srgbClr val="000000"/>
              </a:solidFill>
            </a:endParaRPr>
          </a:p>
        </p:txBody>
      </p:sp>
      <p:sp>
        <p:nvSpPr>
          <p:cNvPr id="11288" name="Rectangle 38"/>
          <p:cNvSpPr>
            <a:spLocks noChangeArrowheads="1"/>
          </p:cNvSpPr>
          <p:nvPr/>
        </p:nvSpPr>
        <p:spPr bwMode="auto">
          <a:xfrm>
            <a:off x="899012" y="4347249"/>
            <a:ext cx="735003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1289" name="Rectangle 39"/>
          <p:cNvSpPr>
            <a:spLocks noChangeArrowheads="1"/>
          </p:cNvSpPr>
          <p:nvPr/>
        </p:nvSpPr>
        <p:spPr bwMode="auto">
          <a:xfrm>
            <a:off x="899012" y="3796503"/>
            <a:ext cx="735003" cy="36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913">
                <a:solidFill>
                  <a:srgbClr val="000000"/>
                </a:solidFill>
              </a:rPr>
              <a:t>size</a:t>
            </a:r>
          </a:p>
        </p:txBody>
      </p:sp>
      <p:sp>
        <p:nvSpPr>
          <p:cNvPr id="11290" name="Line 40"/>
          <p:cNvSpPr>
            <a:spLocks noChangeShapeType="1"/>
          </p:cNvSpPr>
          <p:nvPr/>
        </p:nvSpPr>
        <p:spPr bwMode="auto">
          <a:xfrm flipV="1">
            <a:off x="2366993" y="3705385"/>
            <a:ext cx="2755753" cy="826119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91" name="Text Box 42"/>
          <p:cNvSpPr txBox="1">
            <a:spLocks noChangeArrowheads="1"/>
          </p:cNvSpPr>
          <p:nvPr/>
        </p:nvSpPr>
        <p:spPr bwMode="auto">
          <a:xfrm>
            <a:off x="70869" y="1735255"/>
            <a:ext cx="550746" cy="3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913">
                <a:solidFill>
                  <a:srgbClr val="000000"/>
                </a:solidFill>
              </a:rPr>
              <a:t>d1</a:t>
            </a:r>
          </a:p>
        </p:txBody>
      </p:sp>
      <p:sp>
        <p:nvSpPr>
          <p:cNvPr id="11292" name="Text Box 43"/>
          <p:cNvSpPr txBox="1">
            <a:spLocks noChangeArrowheads="1"/>
          </p:cNvSpPr>
          <p:nvPr/>
        </p:nvSpPr>
        <p:spPr bwMode="auto">
          <a:xfrm>
            <a:off x="70869" y="3480633"/>
            <a:ext cx="550746" cy="38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913">
                <a:solidFill>
                  <a:srgbClr val="000000"/>
                </a:solidFill>
              </a:rPr>
              <a:t>d2</a:t>
            </a:r>
          </a:p>
        </p:txBody>
      </p:sp>
      <p:graphicFrame>
        <p:nvGraphicFramePr>
          <p:cNvPr id="282668" name="Group 44"/>
          <p:cNvGraphicFramePr>
            <a:graphicFrameLocks noGrp="1"/>
          </p:cNvGraphicFramePr>
          <p:nvPr/>
        </p:nvGraphicFramePr>
        <p:xfrm>
          <a:off x="5122746" y="3523154"/>
          <a:ext cx="3031128" cy="774996"/>
        </p:xfrm>
        <a:graphic>
          <a:graphicData uri="http://schemas.openxmlformats.org/drawingml/2006/table">
            <a:tbl>
              <a:tblPr/>
              <a:tblGrid>
                <a:gridCol w="826119"/>
                <a:gridCol w="1277650"/>
                <a:gridCol w="927359"/>
              </a:tblGrid>
              <a:tr h="457605"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Lab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Great Dane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755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Collie</a:t>
                      </a:r>
                    </a:p>
                  </a:txBody>
                  <a:tcPr marL="116629" marR="116629" marT="58314" marB="583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66" name="Object 5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01525"/>
              </p:ext>
            </p:extLst>
          </p:nvPr>
        </p:nvGraphicFramePr>
        <p:xfrm>
          <a:off x="6253163" y="5146675"/>
          <a:ext cx="17970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80" name="包装程序外壳对象" showAsIcon="1" r:id="rId3" imgW="1409040" imgH="711360" progId="Package">
                  <p:embed/>
                </p:oleObj>
              </mc:Choice>
              <mc:Fallback>
                <p:oleObj name="包装程序外壳对象" showAsIcon="1" r:id="rId3" imgW="140904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5146675"/>
                        <a:ext cx="17970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403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DCDC52-9DC6-4829-BB97-C9B12A06D86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77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84713" name="AutoShape 41"/>
          <p:cNvSpPr>
            <a:spLocks noChangeArrowheads="1"/>
          </p:cNvSpPr>
          <p:nvPr/>
        </p:nvSpPr>
        <p:spPr bwMode="auto">
          <a:xfrm>
            <a:off x="1816247" y="1866867"/>
            <a:ext cx="5418367" cy="3306500"/>
          </a:xfrm>
          <a:prstGeom prst="star32">
            <a:avLst>
              <a:gd name="adj" fmla="val 37500"/>
            </a:avLst>
          </a:prstGeom>
          <a:solidFill>
            <a:srgbClr val="FFFF99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296">
                <a:solidFill>
                  <a:srgbClr val="000000"/>
                </a:solidFill>
                <a:latin typeface="Comic Sans MS" panose="030F0702030302020204" pitchFamily="66" charset="0"/>
              </a:rPr>
              <a:t>How to disable passing and returning by value for class objects??</a:t>
            </a:r>
          </a:p>
        </p:txBody>
      </p:sp>
    </p:spTree>
    <p:extLst>
      <p:ext uri="{BB962C8B-B14F-4D97-AF65-F5344CB8AC3E}">
        <p14:creationId xmlns:p14="http://schemas.microsoft.com/office/powerpoint/2010/main" val="38767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343E709-A85C-48D2-AEB3-34BA3073FB4F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78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120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Disabling Passing and </a:t>
            </a:r>
            <a:br>
              <a:rPr lang="en-US" altLang="zh-CN" dirty="0" smtClean="0"/>
            </a:br>
            <a:r>
              <a:rPr lang="en-US" altLang="zh-CN" dirty="0" smtClean="0"/>
              <a:t>Returning by Value for Class Objects??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64010" y="2051124"/>
            <a:ext cx="4484190" cy="36248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unsigned count = 0;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C()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C(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C&amp;);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void f(C); 	//*** call by value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 g();		//*** return by value</a:t>
            </a: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4888410" y="2051124"/>
            <a:ext cx="4179390" cy="36248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//*** return by value</a:t>
            </a:r>
          </a:p>
          <a:p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 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c1, c2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f(c1);		//*** Error!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c2 = g();	//*** Error!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void f(C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cObj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) { /*…*/}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 g() { /*…*/ }</a:t>
            </a:r>
          </a:p>
          <a:p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F03BB7-8218-456D-A453-ABAB537612AF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79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22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Convert Constructors</a:t>
            </a:r>
          </a:p>
        </p:txBody>
      </p:sp>
      <p:sp>
        <p:nvSpPr>
          <p:cNvPr id="28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13311"/>
            <a:ext cx="8587179" cy="1629965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chemeClr val="tx1"/>
                </a:solidFill>
              </a:rPr>
              <a:t>convert constructor</a:t>
            </a:r>
            <a:r>
              <a:rPr lang="en-US" altLang="zh-CN" dirty="0" smtClean="0"/>
              <a:t> for class </a:t>
            </a:r>
            <a:r>
              <a:rPr lang="en-US" altLang="zh-CN" b="1" dirty="0" smtClean="0">
                <a:solidFill>
                  <a:srgbClr val="FF0000"/>
                </a:solidFill>
              </a:rPr>
              <a:t>CL</a:t>
            </a:r>
            <a:r>
              <a:rPr lang="en-US" altLang="zh-CN" dirty="0" smtClean="0"/>
              <a:t> is a </a:t>
            </a:r>
            <a:r>
              <a:rPr lang="en-US" altLang="zh-CN" i="1" dirty="0" smtClean="0">
                <a:solidFill>
                  <a:schemeClr val="tx1"/>
                </a:solidFill>
              </a:rPr>
              <a:t>one-argument constructor used</a:t>
            </a:r>
            <a:r>
              <a:rPr lang="en-US" altLang="zh-CN" dirty="0" smtClean="0"/>
              <a:t> to convert a </a:t>
            </a:r>
            <a:r>
              <a:rPr lang="en-US" altLang="zh-CN" b="1" dirty="0" smtClean="0">
                <a:solidFill>
                  <a:srgbClr val="FF0000"/>
                </a:solidFill>
              </a:rPr>
              <a:t>non-CL</a:t>
            </a:r>
            <a:r>
              <a:rPr lang="en-US" altLang="zh-CN" dirty="0" smtClean="0"/>
              <a:t> type to a </a:t>
            </a:r>
            <a:r>
              <a:rPr lang="en-US" altLang="zh-CN" b="1" dirty="0" smtClean="0">
                <a:solidFill>
                  <a:srgbClr val="FF0000"/>
                </a:solidFill>
              </a:rPr>
              <a:t>CL</a:t>
            </a:r>
            <a:r>
              <a:rPr lang="en-US" altLang="zh-CN" dirty="0" smtClean="0"/>
              <a:t> object.</a:t>
            </a:r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228600" y="4114800"/>
            <a:ext cx="8458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转换构造函数的作用是将一个其他类型的数据转换成一个类的对象。注意：转换构造函数只能有一个参数。如果有多个参数，就不是转换构造</a:t>
            </a:r>
            <a:r>
              <a:rPr lang="zh-CN" altLang="en-US" sz="23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函数（</a:t>
            </a:r>
            <a:r>
              <a:rPr lang="zh-CN" altLang="en-US" sz="23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当一个构造函数只有一个参数，而且该参数又不是本类的</a:t>
            </a:r>
            <a:r>
              <a:rPr lang="en-US" altLang="zh-CN" sz="2300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zh-CN" altLang="en-US" sz="23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引用时，这种构造函数称为转换构造</a:t>
            </a:r>
            <a:r>
              <a:rPr lang="zh-CN" altLang="en-US" sz="23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函数）。</a:t>
            </a:r>
            <a:endParaRPr lang="zh-CN" altLang="en-US" sz="23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0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1182BD03-AFF5-4891-84B8-4DDC6D2345FB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57175" y="914400"/>
            <a:ext cx="8610600" cy="586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class  </a:t>
            </a:r>
            <a:r>
              <a:rPr lang="en-US" altLang="zh-CN" dirty="0" err="1" smtClean="0"/>
              <a:t>TimeType</a:t>
            </a:r>
            <a:r>
              <a:rPr lang="en-US" altLang="zh-CN" i="1" dirty="0" smtClean="0">
                <a:solidFill>
                  <a:schemeClr val="folHlink"/>
                </a:solidFill>
              </a:rPr>
              <a:t>	               </a:t>
            </a:r>
            <a:r>
              <a:rPr lang="en-US" altLang="zh-CN" i="1" dirty="0" smtClean="0">
                <a:solidFill>
                  <a:srgbClr val="CC0000"/>
                </a:solidFill>
              </a:rPr>
              <a:t>// declares a  class data type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r>
              <a:rPr lang="en-US" altLang="zh-CN" dirty="0" smtClean="0">
                <a:solidFill>
                  <a:schemeClr val="tx2"/>
                </a:solidFill>
              </a:rPr>
              <a:t>			</a:t>
            </a:r>
            <a:r>
              <a:rPr lang="en-US" altLang="zh-CN" i="1" dirty="0" smtClean="0">
                <a:solidFill>
                  <a:srgbClr val="CC0000"/>
                </a:solidFill>
              </a:rPr>
              <a:t>//  does not allocate memory</a:t>
            </a:r>
            <a:endParaRPr lang="en-US" altLang="zh-CN" dirty="0" smtClean="0"/>
          </a:p>
          <a:p>
            <a:r>
              <a:rPr lang="en-US" altLang="zh-CN" dirty="0" smtClean="0"/>
              <a:t>public : 		</a:t>
            </a:r>
            <a:r>
              <a:rPr lang="en-US" altLang="zh-CN" i="1" dirty="0" smtClean="0">
                <a:solidFill>
                  <a:srgbClr val="CC0000"/>
                </a:solidFill>
              </a:rPr>
              <a:t>//  public function members</a:t>
            </a:r>
            <a:endParaRPr lang="en-US" altLang="zh-CN" dirty="0" smtClean="0"/>
          </a:p>
          <a:p>
            <a:r>
              <a:rPr lang="en-US" altLang="zh-CN" dirty="0" smtClean="0"/>
              <a:t>	void          Set (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hours ,</a:t>
            </a:r>
            <a:r>
              <a:rPr lang="en-US" altLang="zh-CN" dirty="0" smtClean="0">
                <a:solidFill>
                  <a:schemeClr val="accent2"/>
                </a:solidFill>
              </a:rPr>
              <a:t> </a:t>
            </a:r>
            <a:r>
              <a:rPr lang="en-US" altLang="zh-CN" dirty="0" err="1" smtClean="0"/>
              <a:t>int</a:t>
            </a:r>
            <a:r>
              <a:rPr lang="en-US" altLang="zh-CN" dirty="0"/>
              <a:t> minutes, </a:t>
            </a:r>
            <a:r>
              <a:rPr lang="en-US" altLang="zh-CN" dirty="0" err="1" smtClean="0"/>
              <a:t>int</a:t>
            </a:r>
            <a:r>
              <a:rPr lang="en-US" altLang="zh-CN" dirty="0"/>
              <a:t> seconds) 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{  </a:t>
            </a:r>
            <a:r>
              <a:rPr lang="en-US" altLang="zh-CN" dirty="0" err="1" smtClean="0"/>
              <a:t>hrs</a:t>
            </a:r>
            <a:r>
              <a:rPr lang="en-US" altLang="zh-CN" dirty="0" smtClean="0"/>
              <a:t> = hours;   </a:t>
            </a:r>
            <a:r>
              <a:rPr lang="en-US" altLang="zh-CN" dirty="0" err="1" smtClean="0"/>
              <a:t>mins</a:t>
            </a:r>
            <a:r>
              <a:rPr lang="en-US" altLang="zh-CN" dirty="0" smtClean="0"/>
              <a:t> = minutes;   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 = seconds;}</a:t>
            </a:r>
          </a:p>
          <a:p>
            <a:r>
              <a:rPr lang="en-US" altLang="zh-CN" dirty="0" smtClean="0"/>
              <a:t>                void	   Write ( )</a:t>
            </a:r>
          </a:p>
          <a:p>
            <a:r>
              <a:rPr lang="en-US" altLang="zh-CN" dirty="0" smtClean="0"/>
              <a:t>                                {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hrs</a:t>
            </a:r>
            <a:r>
              <a:rPr lang="en-US" altLang="zh-CN" dirty="0" smtClean="0"/>
              <a:t> &lt;&lt; ‘:’&lt;&lt; </a:t>
            </a:r>
            <a:r>
              <a:rPr lang="en-US" altLang="zh-CN" dirty="0" err="1" smtClean="0"/>
              <a:t>mins</a:t>
            </a:r>
            <a:r>
              <a:rPr lang="en-US" altLang="zh-CN" dirty="0" smtClean="0"/>
              <a:t> &lt;&lt; ‘:’ &lt;&lt;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;}</a:t>
            </a:r>
          </a:p>
          <a:p>
            <a:r>
              <a:rPr lang="en-US" altLang="zh-CN" dirty="0" smtClean="0"/>
              <a:t>private :		</a:t>
            </a:r>
            <a:r>
              <a:rPr lang="en-US" altLang="zh-CN" i="1" dirty="0" smtClean="0">
                <a:solidFill>
                  <a:srgbClr val="CC0000"/>
                </a:solidFill>
              </a:rPr>
              <a:t>//  3 private data members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hrs</a:t>
            </a:r>
            <a:r>
              <a:rPr lang="en-US" altLang="zh-CN" dirty="0" smtClean="0"/>
              <a:t> ;          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     </a:t>
            </a:r>
            <a:r>
              <a:rPr lang="en-US" altLang="zh-CN" dirty="0" err="1" smtClean="0"/>
              <a:t>mins</a:t>
            </a:r>
            <a:r>
              <a:rPr lang="en-US" altLang="zh-CN" dirty="0" smtClean="0"/>
              <a:t> ;          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  </a:t>
            </a:r>
            <a:r>
              <a:rPr lang="en-US" altLang="zh-CN" dirty="0" err="1" smtClean="0"/>
              <a:t>secs</a:t>
            </a:r>
            <a:r>
              <a:rPr lang="en-US" altLang="zh-CN" dirty="0" smtClean="0"/>
              <a:t> ;</a:t>
            </a:r>
          </a:p>
          <a:p>
            <a:r>
              <a:rPr lang="en-US" altLang="zh-CN" dirty="0" smtClean="0"/>
              <a:t>} 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main (  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TimeType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currentTime</a:t>
            </a:r>
            <a:r>
              <a:rPr lang="en-US" altLang="zh-CN" dirty="0" smtClean="0"/>
              <a:t> ; </a:t>
            </a:r>
            <a:r>
              <a:rPr lang="en-US" altLang="zh-CN" i="1" dirty="0" smtClean="0">
                <a:solidFill>
                  <a:srgbClr val="CC0000"/>
                </a:solidFill>
              </a:rPr>
              <a:t>// declares 1 objects of </a:t>
            </a:r>
            <a:r>
              <a:rPr lang="en-US" altLang="zh-CN" i="1" dirty="0" err="1" smtClean="0">
                <a:solidFill>
                  <a:srgbClr val="CC0000"/>
                </a:solidFill>
              </a:rPr>
              <a:t>TimeType</a:t>
            </a:r>
            <a:endParaRPr lang="en-US" altLang="zh-CN" dirty="0" smtClean="0">
              <a:solidFill>
                <a:srgbClr val="CC0000"/>
              </a:solidFill>
            </a:endParaRP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currentTime.Set</a:t>
            </a:r>
            <a:r>
              <a:rPr lang="en-US" altLang="zh-CN" dirty="0" smtClean="0"/>
              <a:t> ( 5, 30, 0 ) 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currentTime.Write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8975" y="252413"/>
            <a:ext cx="8302625" cy="635000"/>
          </a:xfrm>
          <a:noFill/>
          <a:ln/>
        </p:spPr>
        <p:txBody>
          <a:bodyPr/>
          <a:lstStyle/>
          <a:p>
            <a:r>
              <a:rPr lang="en-US" altLang="zh-CN" dirty="0">
                <a:latin typeface="Courier New" pitchFamily="49" charset="0"/>
                <a:ea typeface="宋体" pitchFamily="2" charset="-122"/>
              </a:rPr>
              <a:t>class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TimeType</a:t>
            </a:r>
            <a:r>
              <a:rPr lang="en-US" altLang="zh-CN" dirty="0">
                <a:ea typeface="宋体" pitchFamily="2" charset="-122"/>
              </a:rPr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4227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2611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1D0E4B-75E0-41F5-85FB-1781B36FD7A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80</a:t>
            </a:fld>
            <a:endParaRPr lang="en-US" altLang="zh-CN" sz="1403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29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Convert Constructors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8600" y="990600"/>
            <a:ext cx="8793912" cy="55250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+mn-lt"/>
              </a:rPr>
              <a:t>class Complex</a:t>
            </a:r>
            <a:endParaRPr lang="zh-CN" altLang="zh-CN" sz="2000" dirty="0">
              <a:latin typeface="+mn-lt"/>
            </a:endParaRPr>
          </a:p>
          <a:p>
            <a:r>
              <a:rPr lang="en-US" altLang="zh-CN" sz="2000" dirty="0">
                <a:latin typeface="+mn-lt"/>
              </a:rPr>
              <a:t>{public:</a:t>
            </a:r>
            <a:endParaRPr lang="zh-CN" altLang="zh-CN" sz="2000" dirty="0">
              <a:latin typeface="+mn-lt"/>
            </a:endParaRPr>
          </a:p>
          <a:p>
            <a:r>
              <a:rPr lang="en-US" altLang="zh-CN" sz="2000" dirty="0" smtClean="0">
                <a:latin typeface="+mn-lt"/>
              </a:rPr>
              <a:t>        Complex</a:t>
            </a:r>
            <a:r>
              <a:rPr lang="en-US" altLang="zh-CN" sz="2000" dirty="0">
                <a:latin typeface="+mn-lt"/>
              </a:rPr>
              <a:t>( ){real=0;imag=0;}    //</a:t>
            </a:r>
            <a:r>
              <a:rPr lang="zh-CN" altLang="zh-CN" sz="2000" dirty="0">
                <a:latin typeface="+mn-lt"/>
              </a:rPr>
              <a:t>默认构造函数</a:t>
            </a:r>
          </a:p>
          <a:p>
            <a:r>
              <a:rPr lang="en-US" altLang="zh-CN" sz="2000" dirty="0" smtClean="0">
                <a:latin typeface="+mn-lt"/>
              </a:rPr>
              <a:t>        Complex(double </a:t>
            </a:r>
            <a:r>
              <a:rPr lang="en-US" altLang="zh-CN" sz="2000" dirty="0">
                <a:latin typeface="+mn-lt"/>
              </a:rPr>
              <a:t>r){real=</a:t>
            </a:r>
            <a:r>
              <a:rPr lang="en-US" altLang="zh-CN" sz="2000" dirty="0" err="1">
                <a:latin typeface="+mn-lt"/>
              </a:rPr>
              <a:t>r;imag</a:t>
            </a:r>
            <a:r>
              <a:rPr lang="en-US" altLang="zh-CN" sz="2000" dirty="0">
                <a:latin typeface="+mn-lt"/>
              </a:rPr>
              <a:t>=0;} //</a:t>
            </a:r>
            <a:r>
              <a:rPr lang="zh-CN" altLang="zh-CN" sz="2000" dirty="0">
                <a:latin typeface="+mn-lt"/>
              </a:rPr>
              <a:t>转换构造函数</a:t>
            </a:r>
          </a:p>
          <a:p>
            <a:r>
              <a:rPr lang="en-US" altLang="zh-CN" sz="2000" dirty="0" smtClean="0">
                <a:latin typeface="+mn-lt"/>
              </a:rPr>
              <a:t>        Complex(double </a:t>
            </a:r>
            <a:r>
              <a:rPr lang="en-US" altLang="zh-CN" sz="2000" dirty="0" err="1">
                <a:latin typeface="+mn-lt"/>
              </a:rPr>
              <a:t>r,double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){real=</a:t>
            </a:r>
            <a:r>
              <a:rPr lang="en-US" altLang="zh-CN" sz="2000" dirty="0" err="1">
                <a:latin typeface="+mn-lt"/>
              </a:rPr>
              <a:t>r;imag</a:t>
            </a:r>
            <a:r>
              <a:rPr lang="en-US" altLang="zh-CN" sz="2000" dirty="0">
                <a:latin typeface="+mn-lt"/>
              </a:rPr>
              <a:t>=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;}//</a:t>
            </a:r>
            <a:r>
              <a:rPr lang="zh-CN" altLang="zh-CN" sz="2000" dirty="0">
                <a:latin typeface="+mn-lt"/>
              </a:rPr>
              <a:t>实现初始化的构造函数</a:t>
            </a:r>
          </a:p>
          <a:p>
            <a:r>
              <a:rPr lang="en-US" altLang="zh-CN" sz="2000" dirty="0" smtClean="0">
                <a:latin typeface="+mn-lt"/>
              </a:rPr>
              <a:t>private</a:t>
            </a:r>
            <a:r>
              <a:rPr lang="en-US" altLang="zh-CN" sz="2000" dirty="0">
                <a:latin typeface="+mn-lt"/>
              </a:rPr>
              <a:t>:</a:t>
            </a:r>
            <a:endParaRPr lang="zh-CN" altLang="zh-CN" sz="2000" dirty="0">
              <a:latin typeface="+mn-lt"/>
            </a:endParaRPr>
          </a:p>
          <a:p>
            <a:r>
              <a:rPr lang="en-US" altLang="zh-CN" sz="2000" dirty="0" smtClean="0">
                <a:latin typeface="+mn-lt"/>
              </a:rPr>
              <a:t>        double </a:t>
            </a:r>
            <a:r>
              <a:rPr lang="en-US" altLang="zh-CN" sz="2000" dirty="0">
                <a:latin typeface="+mn-lt"/>
              </a:rPr>
              <a:t>real;</a:t>
            </a:r>
            <a:endParaRPr lang="zh-CN" altLang="zh-CN" sz="2000" dirty="0">
              <a:latin typeface="+mn-lt"/>
            </a:endParaRPr>
          </a:p>
          <a:p>
            <a:r>
              <a:rPr lang="en-US" altLang="zh-CN" sz="2000" dirty="0" smtClean="0">
                <a:latin typeface="+mn-lt"/>
              </a:rPr>
              <a:t>        double </a:t>
            </a:r>
            <a:r>
              <a:rPr lang="en-US" altLang="zh-CN" sz="2000" dirty="0" err="1">
                <a:latin typeface="+mn-lt"/>
              </a:rPr>
              <a:t>imag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r>
              <a:rPr lang="en-US" altLang="zh-CN" sz="2000" dirty="0" smtClean="0">
                <a:latin typeface="+mn-lt"/>
              </a:rPr>
              <a:t>};</a:t>
            </a:r>
          </a:p>
          <a:p>
            <a:endParaRPr kumimoji="1" lang="en-US" altLang="ko-KR" sz="2000" dirty="0">
              <a:solidFill>
                <a:srgbClr val="000000"/>
              </a:solidFill>
              <a:latin typeface="+mn-lt"/>
            </a:endParaRPr>
          </a:p>
          <a:p>
            <a:r>
              <a:rPr kumimoji="1" lang="en-US" altLang="ko-KR" sz="1913" dirty="0" err="1">
                <a:solidFill>
                  <a:srgbClr val="000000"/>
                </a:solidFill>
                <a:latin typeface="+mn-lt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+mn-lt"/>
              </a:rPr>
              <a:t> 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+mn-lt"/>
              </a:rPr>
              <a:t>main()  </a:t>
            </a:r>
            <a:endParaRPr kumimoji="1" lang="en-US" altLang="ko-KR" sz="1913" dirty="0">
              <a:solidFill>
                <a:srgbClr val="000000"/>
              </a:solidFill>
              <a:latin typeface="+mn-lt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+mn-lt"/>
              </a:rPr>
              <a:t>{ 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+mn-lt"/>
              </a:rPr>
              <a:t>    Complex c; 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+mn-lt"/>
              </a:rPr>
              <a:t>    c = 1.2;  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+mn-lt"/>
              </a:rPr>
              <a:t>                         // </a:t>
            </a:r>
            <a:r>
              <a:rPr kumimoji="1" lang="zh-CN" altLang="en-US" sz="1913" dirty="0">
                <a:solidFill>
                  <a:srgbClr val="000000"/>
                </a:solidFill>
                <a:latin typeface="+mn-lt"/>
              </a:rPr>
              <a:t>调用转换构造函数将</a:t>
            </a:r>
            <a:r>
              <a:rPr kumimoji="1" lang="en-US" altLang="zh-CN" sz="1913" dirty="0">
                <a:solidFill>
                  <a:srgbClr val="000000"/>
                </a:solidFill>
                <a:latin typeface="+mn-lt"/>
              </a:rPr>
              <a:t>1.2</a:t>
            </a:r>
            <a:r>
              <a:rPr kumimoji="1" lang="zh-CN" altLang="en-US" sz="1913" dirty="0">
                <a:solidFill>
                  <a:srgbClr val="000000"/>
                </a:solidFill>
                <a:latin typeface="+mn-lt"/>
              </a:rPr>
              <a:t>转换为</a:t>
            </a:r>
            <a:r>
              <a:rPr kumimoji="1" lang="en-US" altLang="ko-KR" sz="1913" dirty="0">
                <a:solidFill>
                  <a:srgbClr val="000000"/>
                </a:solidFill>
                <a:latin typeface="+mn-lt"/>
              </a:rPr>
              <a:t>Complex</a:t>
            </a:r>
            <a:r>
              <a:rPr kumimoji="1" lang="zh-CN" altLang="en-US" sz="1913" dirty="0">
                <a:solidFill>
                  <a:srgbClr val="000000"/>
                </a:solidFill>
                <a:latin typeface="+mn-lt"/>
              </a:rPr>
              <a:t>类型  </a:t>
            </a:r>
          </a:p>
          <a:p>
            <a:r>
              <a:rPr kumimoji="1" lang="en-US" altLang="ko-KR" sz="1913" dirty="0" smtClean="0">
                <a:solidFill>
                  <a:srgbClr val="000000"/>
                </a:solidFill>
                <a:latin typeface="+mn-lt"/>
              </a:rPr>
              <a:t>    Complex </a:t>
            </a:r>
            <a:r>
              <a:rPr kumimoji="1" lang="en-US" altLang="ko-KR" sz="1913" dirty="0">
                <a:solidFill>
                  <a:srgbClr val="000000"/>
                </a:solidFill>
                <a:latin typeface="+mn-lt"/>
              </a:rPr>
              <a:t>c1(2.9, 4.2); 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+mn-lt"/>
              </a:rPr>
              <a:t>    Complex c2 = c1 + 3.1; // </a:t>
            </a:r>
            <a:r>
              <a:rPr kumimoji="1" lang="zh-CN" altLang="en-US" sz="1913" dirty="0">
                <a:solidFill>
                  <a:srgbClr val="000000"/>
                </a:solidFill>
                <a:latin typeface="+mn-lt"/>
              </a:rPr>
              <a:t>调用转换构造函数将</a:t>
            </a:r>
            <a:r>
              <a:rPr kumimoji="1" lang="en-US" altLang="zh-CN" sz="1913" dirty="0">
                <a:solidFill>
                  <a:srgbClr val="000000"/>
                </a:solidFill>
                <a:latin typeface="+mn-lt"/>
              </a:rPr>
              <a:t>3.1</a:t>
            </a:r>
            <a:r>
              <a:rPr kumimoji="1" lang="zh-CN" altLang="en-US" sz="1913" dirty="0">
                <a:solidFill>
                  <a:srgbClr val="000000"/>
                </a:solidFill>
                <a:latin typeface="+mn-lt"/>
              </a:rPr>
              <a:t>转换为</a:t>
            </a:r>
            <a:r>
              <a:rPr kumimoji="1" lang="en-US" altLang="ko-KR" sz="1913" dirty="0">
                <a:solidFill>
                  <a:srgbClr val="000000"/>
                </a:solidFill>
                <a:latin typeface="+mn-lt"/>
              </a:rPr>
              <a:t>Complex</a:t>
            </a:r>
            <a:r>
              <a:rPr kumimoji="1" lang="zh-CN" altLang="en-US" sz="1913" dirty="0">
                <a:solidFill>
                  <a:srgbClr val="000000"/>
                </a:solidFill>
                <a:latin typeface="+mn-lt"/>
              </a:rPr>
              <a:t>类型  </a:t>
            </a:r>
          </a:p>
          <a:p>
            <a:r>
              <a:rPr kumimoji="1" lang="en-US" altLang="ko-KR" sz="1913" dirty="0" smtClean="0">
                <a:solidFill>
                  <a:srgbClr val="000000"/>
                </a:solidFill>
                <a:latin typeface="+mn-lt"/>
              </a:rPr>
              <a:t>    return </a:t>
            </a:r>
            <a:r>
              <a:rPr kumimoji="1" lang="en-US" altLang="ko-KR" sz="1913" dirty="0">
                <a:solidFill>
                  <a:srgbClr val="000000"/>
                </a:solidFill>
                <a:latin typeface="+mn-lt"/>
              </a:rPr>
              <a:t>0; 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+mn-lt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519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1D0E4B-75E0-41F5-85FB-1781B36FD7A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81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229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Convert Constructors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28600" y="1096337"/>
            <a:ext cx="8793912" cy="56854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Person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Person(){ name = "Unknown"; }	//default constructor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Person( </a:t>
            </a:r>
            <a:r>
              <a:rPr kumimoji="1" lang="en-US" altLang="ko-KR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 string&amp; n ) {</a:t>
            </a:r>
            <a:r>
              <a:rPr kumimoji="1"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name = n; </a:t>
            </a:r>
            <a:r>
              <a:rPr kumimoji="1" lang="en-US" altLang="ko-KR" sz="1913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}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//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convert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constructor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Person( </a:t>
            </a:r>
            <a:r>
              <a:rPr kumimoji="1" lang="en-US" altLang="ko-KR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 char* n )</a:t>
            </a:r>
            <a:r>
              <a:rPr kumimoji="1"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{ name = n; }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 //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convert 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constructor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//…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name;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void fun( Person p) {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p.getName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 &lt;&lt;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 }</a:t>
            </a:r>
          </a:p>
          <a:p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Person soprano( "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Aawn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Upshaw");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Person student = "Huang";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fun(“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str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”);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kumimoji="1" lang="en-US" altLang="ko-KR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2290" name="Object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47852"/>
              </p:ext>
            </p:extLst>
          </p:nvPr>
        </p:nvGraphicFramePr>
        <p:xfrm>
          <a:off x="6553200" y="5173367"/>
          <a:ext cx="1761577" cy="61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4" name="包装程序外壳对象" showAsIcon="1" r:id="rId3" imgW="1380960" imgH="485640" progId="Package">
                  <p:embed/>
                </p:oleObj>
              </mc:Choice>
              <mc:Fallback>
                <p:oleObj name="包装程序外壳对象" showAsIcon="1" r:id="rId3" imgW="1380960" imgH="48564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173367"/>
                        <a:ext cx="1761577" cy="61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6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1B6F40-D821-4FEF-A331-6C24913F7AAA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82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33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Convert Constructor</a:t>
            </a:r>
            <a:br>
              <a:rPr lang="en-US" altLang="zh-CN" dirty="0" smtClean="0"/>
            </a:br>
            <a:r>
              <a:rPr lang="en-US" altLang="zh-CN" dirty="0" smtClean="0"/>
              <a:t>and Implicit Type Conversion</a:t>
            </a:r>
          </a:p>
        </p:txBody>
      </p:sp>
      <p:graphicFrame>
        <p:nvGraphicFramePr>
          <p:cNvPr id="13314" name="Object 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2994605"/>
              </p:ext>
            </p:extLst>
          </p:nvPr>
        </p:nvGraphicFramePr>
        <p:xfrm>
          <a:off x="1104074" y="5690338"/>
          <a:ext cx="29130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0" name="包装程序外壳对象" showAsIcon="1" r:id="rId3" imgW="2284920" imgH="711360" progId="Package">
                  <p:embed/>
                </p:oleObj>
              </mc:Choice>
              <mc:Fallback>
                <p:oleObj name="包装程序外壳对象" showAsIcon="1" r:id="rId3" imgW="22849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074" y="5690338"/>
                        <a:ext cx="29130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2828690"/>
              </p:ext>
            </p:extLst>
          </p:nvPr>
        </p:nvGraphicFramePr>
        <p:xfrm>
          <a:off x="5715000" y="5597525"/>
          <a:ext cx="2603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1" name="包装程序外壳对象" showAsIcon="1" r:id="rId5" imgW="2043720" imgH="711360" progId="Package">
                  <p:embed/>
                </p:oleObj>
              </mc:Choice>
              <mc:Fallback>
                <p:oleObj name="包装程序外壳对象" showAsIcon="1" r:id="rId5" imgW="204372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597525"/>
                        <a:ext cx="26035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13"/>
          <p:cNvSpPr>
            <a:spLocks noChangeArrowheads="1"/>
          </p:cNvSpPr>
          <p:nvPr/>
        </p:nvSpPr>
        <p:spPr bwMode="auto">
          <a:xfrm>
            <a:off x="533400" y="1654131"/>
            <a:ext cx="7162800" cy="33304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Person 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Person(){ name = "Unknown"; }	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explicit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Person(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n ) { name = n; } 	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explicit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Person(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char* n ) { name = n; }		//…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string&amp;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getName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{ return name;}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name;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5075574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solidFill>
                  <a:srgbClr val="333333"/>
                </a:solidFill>
                <a:latin typeface="宋体" panose="02010600030101010101" pitchFamily="2" charset="-122"/>
              </a:rPr>
              <a:t>注：如果</a:t>
            </a:r>
            <a:r>
              <a:rPr lang="zh-CN" altLang="en-US" b="0" dirty="0">
                <a:solidFill>
                  <a:srgbClr val="333333"/>
                </a:solidFill>
                <a:latin typeface="宋体" panose="02010600030101010101" pitchFamily="2" charset="-122"/>
              </a:rPr>
              <a:t>不想让转换构造函数生效，也就是拒绝其它类型通过转换构造函数转换为本类型，可以在转换构造函数前面加上</a:t>
            </a:r>
            <a:r>
              <a:rPr lang="en-US" altLang="zh-CN" b="0" dirty="0">
                <a:solidFill>
                  <a:srgbClr val="333333"/>
                </a:solidFill>
                <a:latin typeface="宋体" panose="02010600030101010101" pitchFamily="2" charset="-122"/>
              </a:rPr>
              <a:t>explicit</a:t>
            </a:r>
            <a:r>
              <a:rPr lang="zh-CN" altLang="en-US" b="0" dirty="0">
                <a:solidFill>
                  <a:srgbClr val="333333"/>
                </a:solidFill>
                <a:latin typeface="宋体" panose="02010600030101010101" pitchFamily="2" charset="-122"/>
              </a:rPr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1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0733BFE-90F3-4727-B6AC-67D4FD56B936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83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32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Constructor Initializers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1909388" y="1775751"/>
            <a:ext cx="3306499" cy="22907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2041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  <a:endParaRPr kumimoji="1" lang="en-US" altLang="zh-CN" sz="2041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2041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2041">
                <a:solidFill>
                  <a:srgbClr val="000000"/>
                </a:solidFill>
                <a:latin typeface="Comic Sans MS" panose="030F0702030302020204" pitchFamily="66" charset="0"/>
              </a:rPr>
              <a:t>	//</a:t>
            </a:r>
            <a:endParaRPr kumimoji="1" lang="en-US" altLang="ko-KR" sz="2041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2041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2041">
                <a:solidFill>
                  <a:srgbClr val="000000"/>
                </a:solidFill>
                <a:latin typeface="Comic Sans MS" panose="030F0702030302020204" pitchFamily="66" charset="0"/>
              </a:rPr>
              <a:t>	int x</a:t>
            </a:r>
            <a:r>
              <a:rPr kumimoji="1" lang="en-US" altLang="zh-CN" sz="204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2041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2041">
                <a:solidFill>
                  <a:srgbClr val="000000"/>
                </a:solidFill>
                <a:latin typeface="Comic Sans MS" panose="030F0702030302020204" pitchFamily="66" charset="0"/>
              </a:rPr>
              <a:t>	const int co</a:t>
            </a:r>
            <a:r>
              <a:rPr kumimoji="1" lang="en-US" altLang="zh-CN" sz="2041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ko-KR" sz="2041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419637" y="3612245"/>
            <a:ext cx="5643119" cy="2020751"/>
            <a:chOff x="1195" y="1784"/>
            <a:chExt cx="2787" cy="998"/>
          </a:xfrm>
        </p:grpSpPr>
        <p:sp>
          <p:nvSpPr>
            <p:cNvPr id="53254" name="AutoShape 10"/>
            <p:cNvSpPr>
              <a:spLocks noChangeArrowheads="1"/>
            </p:cNvSpPr>
            <p:nvPr/>
          </p:nvSpPr>
          <p:spPr bwMode="auto">
            <a:xfrm>
              <a:off x="2530" y="2011"/>
              <a:ext cx="1452" cy="771"/>
            </a:xfrm>
            <a:prstGeom prst="cloudCallout">
              <a:avLst>
                <a:gd name="adj1" fmla="val -74106"/>
                <a:gd name="adj2" fmla="val -55319"/>
              </a:avLst>
            </a:prstGeom>
            <a:solidFill>
              <a:srgbClr val="FFFF99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>
              <a:lvl1pPr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96">
                  <a:solidFill>
                    <a:srgbClr val="000000"/>
                  </a:solidFill>
                </a:rPr>
                <a:t>How to initialize </a:t>
              </a:r>
              <a:r>
                <a:rPr lang="en-US" altLang="zh-CN" sz="2296">
                  <a:solidFill>
                    <a:srgbClr val="FF0000"/>
                  </a:solidFill>
                </a:rPr>
                <a:t>co</a:t>
              </a:r>
              <a:r>
                <a:rPr lang="en-US" altLang="zh-CN" sz="2296">
                  <a:solidFill>
                    <a:srgbClr val="000000"/>
                  </a:solidFill>
                </a:rPr>
                <a:t>??</a:t>
              </a:r>
            </a:p>
          </p:txBody>
        </p:sp>
        <p:sp>
          <p:nvSpPr>
            <p:cNvPr id="53255" name="Freeform 11"/>
            <p:cNvSpPr>
              <a:spLocks/>
            </p:cNvSpPr>
            <p:nvPr/>
          </p:nvSpPr>
          <p:spPr bwMode="auto">
            <a:xfrm>
              <a:off x="1195" y="1784"/>
              <a:ext cx="955" cy="264"/>
            </a:xfrm>
            <a:custGeom>
              <a:avLst/>
              <a:gdLst>
                <a:gd name="T0" fmla="*/ 369 w 955"/>
                <a:gd name="T1" fmla="*/ 248 h 475"/>
                <a:gd name="T2" fmla="*/ 249 w 955"/>
                <a:gd name="T3" fmla="*/ 244 h 475"/>
                <a:gd name="T4" fmla="*/ 192 w 955"/>
                <a:gd name="T5" fmla="*/ 228 h 475"/>
                <a:gd name="T6" fmla="*/ 85 w 955"/>
                <a:gd name="T7" fmla="*/ 205 h 475"/>
                <a:gd name="T8" fmla="*/ 35 w 955"/>
                <a:gd name="T9" fmla="*/ 173 h 475"/>
                <a:gd name="T10" fmla="*/ 0 w 955"/>
                <a:gd name="T11" fmla="*/ 126 h 475"/>
                <a:gd name="T12" fmla="*/ 7 w 955"/>
                <a:gd name="T13" fmla="*/ 82 h 475"/>
                <a:gd name="T14" fmla="*/ 256 w 955"/>
                <a:gd name="T15" fmla="*/ 39 h 475"/>
                <a:gd name="T16" fmla="*/ 327 w 955"/>
                <a:gd name="T17" fmla="*/ 23 h 475"/>
                <a:gd name="T18" fmla="*/ 512 w 955"/>
                <a:gd name="T19" fmla="*/ 11 h 475"/>
                <a:gd name="T20" fmla="*/ 775 w 955"/>
                <a:gd name="T21" fmla="*/ 23 h 475"/>
                <a:gd name="T22" fmla="*/ 825 w 955"/>
                <a:gd name="T23" fmla="*/ 47 h 475"/>
                <a:gd name="T24" fmla="*/ 832 w 955"/>
                <a:gd name="T25" fmla="*/ 58 h 475"/>
                <a:gd name="T26" fmla="*/ 889 w 955"/>
                <a:gd name="T27" fmla="*/ 82 h 475"/>
                <a:gd name="T28" fmla="*/ 938 w 955"/>
                <a:gd name="T29" fmla="*/ 106 h 475"/>
                <a:gd name="T30" fmla="*/ 896 w 955"/>
                <a:gd name="T31" fmla="*/ 213 h 475"/>
                <a:gd name="T32" fmla="*/ 761 w 955"/>
                <a:gd name="T33" fmla="*/ 264 h 475"/>
                <a:gd name="T34" fmla="*/ 483 w 955"/>
                <a:gd name="T35" fmla="*/ 260 h 475"/>
                <a:gd name="T36" fmla="*/ 419 w 955"/>
                <a:gd name="T37" fmla="*/ 240 h 475"/>
                <a:gd name="T38" fmla="*/ 369 w 955"/>
                <a:gd name="T39" fmla="*/ 248 h 4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55"/>
                <a:gd name="T61" fmla="*/ 0 h 475"/>
                <a:gd name="T62" fmla="*/ 955 w 955"/>
                <a:gd name="T63" fmla="*/ 475 h 4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55" h="475">
                  <a:moveTo>
                    <a:pt x="369" y="447"/>
                  </a:moveTo>
                  <a:cubicBezTo>
                    <a:pt x="328" y="457"/>
                    <a:pt x="289" y="454"/>
                    <a:pt x="249" y="439"/>
                  </a:cubicBezTo>
                  <a:cubicBezTo>
                    <a:pt x="234" y="425"/>
                    <a:pt x="192" y="411"/>
                    <a:pt x="192" y="411"/>
                  </a:cubicBezTo>
                  <a:cubicBezTo>
                    <a:pt x="164" y="385"/>
                    <a:pt x="121" y="380"/>
                    <a:pt x="85" y="368"/>
                  </a:cubicBezTo>
                  <a:cubicBezTo>
                    <a:pt x="70" y="346"/>
                    <a:pt x="53" y="330"/>
                    <a:pt x="35" y="311"/>
                  </a:cubicBezTo>
                  <a:cubicBezTo>
                    <a:pt x="25" y="280"/>
                    <a:pt x="10" y="256"/>
                    <a:pt x="0" y="226"/>
                  </a:cubicBezTo>
                  <a:cubicBezTo>
                    <a:pt x="2" y="200"/>
                    <a:pt x="4" y="174"/>
                    <a:pt x="7" y="148"/>
                  </a:cubicBezTo>
                  <a:cubicBezTo>
                    <a:pt x="23" y="19"/>
                    <a:pt x="107" y="75"/>
                    <a:pt x="256" y="70"/>
                  </a:cubicBezTo>
                  <a:cubicBezTo>
                    <a:pt x="280" y="53"/>
                    <a:pt x="298" y="48"/>
                    <a:pt x="327" y="41"/>
                  </a:cubicBezTo>
                  <a:cubicBezTo>
                    <a:pt x="409" y="0"/>
                    <a:pt x="368" y="13"/>
                    <a:pt x="512" y="20"/>
                  </a:cubicBezTo>
                  <a:cubicBezTo>
                    <a:pt x="595" y="48"/>
                    <a:pt x="694" y="38"/>
                    <a:pt x="775" y="41"/>
                  </a:cubicBezTo>
                  <a:cubicBezTo>
                    <a:pt x="790" y="57"/>
                    <a:pt x="811" y="67"/>
                    <a:pt x="825" y="84"/>
                  </a:cubicBezTo>
                  <a:cubicBezTo>
                    <a:pt x="830" y="90"/>
                    <a:pt x="827" y="99"/>
                    <a:pt x="832" y="105"/>
                  </a:cubicBezTo>
                  <a:cubicBezTo>
                    <a:pt x="843" y="119"/>
                    <a:pt x="873" y="138"/>
                    <a:pt x="889" y="148"/>
                  </a:cubicBezTo>
                  <a:cubicBezTo>
                    <a:pt x="905" y="172"/>
                    <a:pt x="919" y="171"/>
                    <a:pt x="938" y="191"/>
                  </a:cubicBezTo>
                  <a:cubicBezTo>
                    <a:pt x="955" y="243"/>
                    <a:pt x="944" y="348"/>
                    <a:pt x="896" y="383"/>
                  </a:cubicBezTo>
                  <a:cubicBezTo>
                    <a:pt x="877" y="440"/>
                    <a:pt x="815" y="464"/>
                    <a:pt x="761" y="475"/>
                  </a:cubicBezTo>
                  <a:cubicBezTo>
                    <a:pt x="668" y="473"/>
                    <a:pt x="576" y="472"/>
                    <a:pt x="483" y="468"/>
                  </a:cubicBezTo>
                  <a:cubicBezTo>
                    <a:pt x="463" y="467"/>
                    <a:pt x="428" y="438"/>
                    <a:pt x="419" y="432"/>
                  </a:cubicBezTo>
                  <a:cubicBezTo>
                    <a:pt x="405" y="422"/>
                    <a:pt x="386" y="442"/>
                    <a:pt x="369" y="447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</p:spTree>
    <p:extLst>
      <p:ext uri="{BB962C8B-B14F-4D97-AF65-F5344CB8AC3E}">
        <p14:creationId xmlns:p14="http://schemas.microsoft.com/office/powerpoint/2010/main" val="19997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8473B5-6968-4B6A-825E-E03AC79C5CBB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84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42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Constructor Initializers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2642366" y="1684635"/>
            <a:ext cx="3948361" cy="36248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C() 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x = 0; //OK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co = 0;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x;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co;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73492" y="3521130"/>
            <a:ext cx="1470005" cy="1652237"/>
            <a:chOff x="2802" y="1739"/>
            <a:chExt cx="726" cy="816"/>
          </a:xfrm>
        </p:grpSpPr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 flipH="1">
              <a:off x="2802" y="1784"/>
              <a:ext cx="726" cy="7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2893" y="1739"/>
              <a:ext cx="635" cy="8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64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17E348D-F7DC-4DB8-973D-DC83BB21E67D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85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52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564921"/>
            <a:ext cx="8540609" cy="696531"/>
          </a:xfrm>
        </p:spPr>
        <p:txBody>
          <a:bodyPr/>
          <a:lstStyle/>
          <a:p>
            <a:pPr eaLnBrk="1" hangingPunct="1"/>
            <a:r>
              <a:rPr lang="en-US" altLang="zh-CN" smtClean="0"/>
              <a:t>Constructor Initializers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2642366" y="2142239"/>
            <a:ext cx="3213358" cy="244733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  <a:endParaRPr kumimoji="1" lang="en-US" altLang="zh-CN" sz="1913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C() : </a:t>
            </a:r>
            <a:r>
              <a:rPr kumimoji="1" lang="en-US" altLang="ko-KR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co(0), x(-1)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{}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x;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co;</a:t>
            </a:r>
          </a:p>
          <a:p>
            <a:r>
              <a:rPr kumimoji="1" lang="en-US" altLang="ko-KR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293893" name="Freeform 5"/>
          <p:cNvSpPr>
            <a:spLocks/>
          </p:cNvSpPr>
          <p:nvPr/>
        </p:nvSpPr>
        <p:spPr bwMode="auto">
          <a:xfrm>
            <a:off x="4663116" y="3612245"/>
            <a:ext cx="2111867" cy="2219182"/>
          </a:xfrm>
          <a:custGeom>
            <a:avLst/>
            <a:gdLst>
              <a:gd name="T0" fmla="*/ 0 w 1043"/>
              <a:gd name="T1" fmla="*/ 936625 h 1096"/>
              <a:gd name="T2" fmla="*/ 360362 w 1043"/>
              <a:gd name="T3" fmla="*/ 1584325 h 1096"/>
              <a:gd name="T4" fmla="*/ 1655762 w 1043"/>
              <a:gd name="T5" fmla="*/ 0 h 1096"/>
              <a:gd name="T6" fmla="*/ 0 60000 65536"/>
              <a:gd name="T7" fmla="*/ 0 60000 65536"/>
              <a:gd name="T8" fmla="*/ 0 60000 65536"/>
              <a:gd name="T9" fmla="*/ 0 w 1043"/>
              <a:gd name="T10" fmla="*/ 0 h 1096"/>
              <a:gd name="T11" fmla="*/ 1043 w 1043"/>
              <a:gd name="T12" fmla="*/ 1096 h 10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3" h="1096">
                <a:moveTo>
                  <a:pt x="0" y="590"/>
                </a:moveTo>
                <a:cubicBezTo>
                  <a:pt x="26" y="843"/>
                  <a:pt x="53" y="1096"/>
                  <a:pt x="227" y="998"/>
                </a:cubicBezTo>
                <a:cubicBezTo>
                  <a:pt x="401" y="900"/>
                  <a:pt x="722" y="450"/>
                  <a:pt x="1043" y="0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28114" y="1775752"/>
            <a:ext cx="4960762" cy="1929634"/>
            <a:chOff x="1986" y="877"/>
            <a:chExt cx="2450" cy="953"/>
          </a:xfrm>
        </p:grpSpPr>
        <p:sp>
          <p:nvSpPr>
            <p:cNvPr id="55304" name="AutoShape 7"/>
            <p:cNvSpPr>
              <a:spLocks noChangeArrowheads="1"/>
            </p:cNvSpPr>
            <p:nvPr/>
          </p:nvSpPr>
          <p:spPr bwMode="auto">
            <a:xfrm>
              <a:off x="2984" y="877"/>
              <a:ext cx="1452" cy="771"/>
            </a:xfrm>
            <a:prstGeom prst="cloudCallout">
              <a:avLst>
                <a:gd name="adj1" fmla="val -74588"/>
                <a:gd name="adj2" fmla="val 37810"/>
              </a:avLst>
            </a:prstGeom>
            <a:solidFill>
              <a:srgbClr val="FFFF99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>
              <a:lvl1pPr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561975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561975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296">
                  <a:solidFill>
                    <a:srgbClr val="000000"/>
                  </a:solidFill>
                </a:rPr>
                <a:t>Constructor Initializer!</a:t>
              </a:r>
            </a:p>
          </p:txBody>
        </p:sp>
        <p:sp>
          <p:nvSpPr>
            <p:cNvPr id="55305" name="Freeform 8"/>
            <p:cNvSpPr>
              <a:spLocks/>
            </p:cNvSpPr>
            <p:nvPr/>
          </p:nvSpPr>
          <p:spPr bwMode="auto">
            <a:xfrm>
              <a:off x="1986" y="1557"/>
              <a:ext cx="726" cy="273"/>
            </a:xfrm>
            <a:custGeom>
              <a:avLst/>
              <a:gdLst>
                <a:gd name="T0" fmla="*/ 281 w 955"/>
                <a:gd name="T1" fmla="*/ 257 h 475"/>
                <a:gd name="T2" fmla="*/ 189 w 955"/>
                <a:gd name="T3" fmla="*/ 252 h 475"/>
                <a:gd name="T4" fmla="*/ 146 w 955"/>
                <a:gd name="T5" fmla="*/ 236 h 475"/>
                <a:gd name="T6" fmla="*/ 65 w 955"/>
                <a:gd name="T7" fmla="*/ 212 h 475"/>
                <a:gd name="T8" fmla="*/ 27 w 955"/>
                <a:gd name="T9" fmla="*/ 179 h 475"/>
                <a:gd name="T10" fmla="*/ 0 w 955"/>
                <a:gd name="T11" fmla="*/ 130 h 475"/>
                <a:gd name="T12" fmla="*/ 5 w 955"/>
                <a:gd name="T13" fmla="*/ 85 h 475"/>
                <a:gd name="T14" fmla="*/ 195 w 955"/>
                <a:gd name="T15" fmla="*/ 40 h 475"/>
                <a:gd name="T16" fmla="*/ 249 w 955"/>
                <a:gd name="T17" fmla="*/ 24 h 475"/>
                <a:gd name="T18" fmla="*/ 389 w 955"/>
                <a:gd name="T19" fmla="*/ 11 h 475"/>
                <a:gd name="T20" fmla="*/ 589 w 955"/>
                <a:gd name="T21" fmla="*/ 24 h 475"/>
                <a:gd name="T22" fmla="*/ 627 w 955"/>
                <a:gd name="T23" fmla="*/ 48 h 475"/>
                <a:gd name="T24" fmla="*/ 632 w 955"/>
                <a:gd name="T25" fmla="*/ 60 h 475"/>
                <a:gd name="T26" fmla="*/ 676 w 955"/>
                <a:gd name="T27" fmla="*/ 85 h 475"/>
                <a:gd name="T28" fmla="*/ 713 w 955"/>
                <a:gd name="T29" fmla="*/ 110 h 475"/>
                <a:gd name="T30" fmla="*/ 681 w 955"/>
                <a:gd name="T31" fmla="*/ 220 h 475"/>
                <a:gd name="T32" fmla="*/ 579 w 955"/>
                <a:gd name="T33" fmla="*/ 273 h 475"/>
                <a:gd name="T34" fmla="*/ 367 w 955"/>
                <a:gd name="T35" fmla="*/ 269 h 475"/>
                <a:gd name="T36" fmla="*/ 319 w 955"/>
                <a:gd name="T37" fmla="*/ 248 h 475"/>
                <a:gd name="T38" fmla="*/ 281 w 955"/>
                <a:gd name="T39" fmla="*/ 257 h 47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55"/>
                <a:gd name="T61" fmla="*/ 0 h 475"/>
                <a:gd name="T62" fmla="*/ 955 w 955"/>
                <a:gd name="T63" fmla="*/ 475 h 47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55" h="475">
                  <a:moveTo>
                    <a:pt x="369" y="447"/>
                  </a:moveTo>
                  <a:cubicBezTo>
                    <a:pt x="328" y="457"/>
                    <a:pt x="289" y="454"/>
                    <a:pt x="249" y="439"/>
                  </a:cubicBezTo>
                  <a:cubicBezTo>
                    <a:pt x="234" y="425"/>
                    <a:pt x="192" y="411"/>
                    <a:pt x="192" y="411"/>
                  </a:cubicBezTo>
                  <a:cubicBezTo>
                    <a:pt x="164" y="385"/>
                    <a:pt x="121" y="380"/>
                    <a:pt x="85" y="368"/>
                  </a:cubicBezTo>
                  <a:cubicBezTo>
                    <a:pt x="70" y="346"/>
                    <a:pt x="53" y="330"/>
                    <a:pt x="35" y="311"/>
                  </a:cubicBezTo>
                  <a:cubicBezTo>
                    <a:pt x="25" y="280"/>
                    <a:pt x="10" y="256"/>
                    <a:pt x="0" y="226"/>
                  </a:cubicBezTo>
                  <a:cubicBezTo>
                    <a:pt x="2" y="200"/>
                    <a:pt x="4" y="174"/>
                    <a:pt x="7" y="148"/>
                  </a:cubicBezTo>
                  <a:cubicBezTo>
                    <a:pt x="23" y="19"/>
                    <a:pt x="107" y="75"/>
                    <a:pt x="256" y="70"/>
                  </a:cubicBezTo>
                  <a:cubicBezTo>
                    <a:pt x="280" y="53"/>
                    <a:pt x="298" y="48"/>
                    <a:pt x="327" y="41"/>
                  </a:cubicBezTo>
                  <a:cubicBezTo>
                    <a:pt x="409" y="0"/>
                    <a:pt x="368" y="13"/>
                    <a:pt x="512" y="20"/>
                  </a:cubicBezTo>
                  <a:cubicBezTo>
                    <a:pt x="595" y="48"/>
                    <a:pt x="694" y="38"/>
                    <a:pt x="775" y="41"/>
                  </a:cubicBezTo>
                  <a:cubicBezTo>
                    <a:pt x="790" y="57"/>
                    <a:pt x="811" y="67"/>
                    <a:pt x="825" y="84"/>
                  </a:cubicBezTo>
                  <a:cubicBezTo>
                    <a:pt x="830" y="90"/>
                    <a:pt x="827" y="99"/>
                    <a:pt x="832" y="105"/>
                  </a:cubicBezTo>
                  <a:cubicBezTo>
                    <a:pt x="843" y="119"/>
                    <a:pt x="873" y="138"/>
                    <a:pt x="889" y="148"/>
                  </a:cubicBezTo>
                  <a:cubicBezTo>
                    <a:pt x="905" y="172"/>
                    <a:pt x="919" y="171"/>
                    <a:pt x="938" y="191"/>
                  </a:cubicBezTo>
                  <a:cubicBezTo>
                    <a:pt x="955" y="243"/>
                    <a:pt x="944" y="348"/>
                    <a:pt x="896" y="383"/>
                  </a:cubicBezTo>
                  <a:cubicBezTo>
                    <a:pt x="877" y="440"/>
                    <a:pt x="815" y="464"/>
                    <a:pt x="761" y="475"/>
                  </a:cubicBezTo>
                  <a:cubicBezTo>
                    <a:pt x="668" y="473"/>
                    <a:pt x="576" y="472"/>
                    <a:pt x="483" y="468"/>
                  </a:cubicBezTo>
                  <a:cubicBezTo>
                    <a:pt x="463" y="467"/>
                    <a:pt x="428" y="438"/>
                    <a:pt x="419" y="432"/>
                  </a:cubicBezTo>
                  <a:cubicBezTo>
                    <a:pt x="405" y="422"/>
                    <a:pt x="386" y="442"/>
                    <a:pt x="369" y="447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913"/>
            </a:p>
          </p:txBody>
        </p:sp>
      </p:grpSp>
      <p:sp>
        <p:nvSpPr>
          <p:cNvPr id="293900" name="AutoShape 12"/>
          <p:cNvSpPr>
            <a:spLocks noChangeArrowheads="1"/>
          </p:cNvSpPr>
          <p:nvPr/>
        </p:nvSpPr>
        <p:spPr bwMode="auto">
          <a:xfrm>
            <a:off x="550747" y="5724113"/>
            <a:ext cx="8338129" cy="919260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Initialization occurs in the order in which the members are declared.</a:t>
            </a:r>
          </a:p>
          <a:p>
            <a:pPr algn="ctr"/>
            <a:r>
              <a:rPr kumimoji="1"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 first and then </a:t>
            </a:r>
            <a:r>
              <a:rPr kumimoji="1" lang="en-US" altLang="zh-CN" sz="1913">
                <a:solidFill>
                  <a:srgbClr val="FF0000"/>
                </a:solidFill>
                <a:latin typeface="Comic Sans MS" panose="030F0702030302020204" pitchFamily="66" charset="0"/>
              </a:rPr>
              <a:t>co</a:t>
            </a:r>
            <a:r>
              <a:rPr kumimoji="1" lang="en-US" altLang="zh-CN" sz="1913">
                <a:solidFill>
                  <a:srgbClr val="000000"/>
                </a:solidFill>
                <a:latin typeface="Comic Sans MS" panose="030F0702030302020204" pitchFamily="66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47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animBg="1"/>
      <p:bldP spid="293893" grpId="0" animBg="1"/>
      <p:bldP spid="29390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F26A8B-4DEB-4262-A5BD-7DCE3E1244E5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86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632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97" y="263225"/>
            <a:ext cx="8540609" cy="1299922"/>
          </a:xfrm>
        </p:spPr>
        <p:txBody>
          <a:bodyPr/>
          <a:lstStyle/>
          <a:p>
            <a:pPr eaLnBrk="1" hangingPunct="1"/>
            <a:r>
              <a:rPr lang="en-US" altLang="zh-CN" smtClean="0"/>
              <a:t>Constructors and the Operators new and new[]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439383" y="1591494"/>
            <a:ext cx="8265236" cy="42135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char* name );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-------------------------------------------------</a:t>
            </a:r>
          </a:p>
          <a:p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main() 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*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elvis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new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();			//default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*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cher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new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("Cher");		//convert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*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lotsOfEmps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= new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[1000];	//default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* foo =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malloc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sizeof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Emp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) );	//no constructor invoked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// …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32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EC0A04F-A2A4-48FC-B2FE-A321DEA91136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87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73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The Destructor</a:t>
            </a:r>
          </a:p>
        </p:txBody>
      </p:sp>
      <p:sp>
        <p:nvSpPr>
          <p:cNvPr id="29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13312"/>
            <a:ext cx="8587179" cy="4758888"/>
          </a:xfrm>
        </p:spPr>
        <p:txBody>
          <a:bodyPr/>
          <a:lstStyle/>
          <a:p>
            <a:pPr algn="just" eaLnBrk="1" hangingPunct="1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chemeClr val="tx1"/>
                </a:solidFill>
              </a:rPr>
              <a:t>constructor</a:t>
            </a:r>
            <a:r>
              <a:rPr lang="en-US" altLang="zh-CN" dirty="0" smtClean="0"/>
              <a:t> is automatically invoked whenever an object belonging to a class is </a:t>
            </a:r>
            <a:r>
              <a:rPr lang="en-US" altLang="zh-CN" i="1" dirty="0" smtClean="0">
                <a:solidFill>
                  <a:schemeClr val="tx1"/>
                </a:solidFill>
              </a:rPr>
              <a:t>created</a:t>
            </a:r>
            <a:r>
              <a:rPr lang="en-US" altLang="zh-CN" dirty="0" smtClean="0"/>
              <a:t>.</a:t>
            </a:r>
          </a:p>
          <a:p>
            <a:pPr algn="just" eaLnBrk="1" hangingPunct="1"/>
            <a:r>
              <a:rPr lang="en-US" altLang="zh-CN" dirty="0" smtClean="0"/>
              <a:t>The </a:t>
            </a:r>
            <a:r>
              <a:rPr lang="en-US" altLang="zh-CN" i="1" dirty="0" smtClean="0">
                <a:solidFill>
                  <a:schemeClr val="tx1"/>
                </a:solidFill>
              </a:rPr>
              <a:t>destructor</a:t>
            </a:r>
            <a:r>
              <a:rPr lang="en-US" altLang="zh-CN" dirty="0" smtClean="0"/>
              <a:t> is </a:t>
            </a:r>
            <a:r>
              <a:rPr lang="en-US" altLang="zh-CN" dirty="0" smtClean="0">
                <a:solidFill>
                  <a:srgbClr val="FF0000"/>
                </a:solidFill>
              </a:rPr>
              <a:t>automatically invoked</a:t>
            </a:r>
            <a:r>
              <a:rPr lang="en-US" altLang="zh-CN" dirty="0" smtClean="0"/>
              <a:t> whenever an object belonging to a class is </a:t>
            </a:r>
            <a:r>
              <a:rPr lang="en-US" altLang="zh-CN" i="1" dirty="0" smtClean="0">
                <a:solidFill>
                  <a:schemeClr val="tx1"/>
                </a:solidFill>
              </a:rPr>
              <a:t>destroyed</a:t>
            </a:r>
            <a:r>
              <a:rPr lang="en-US" altLang="zh-CN" dirty="0" smtClean="0"/>
              <a:t>.</a:t>
            </a:r>
          </a:p>
          <a:p>
            <a:pPr lvl="1" algn="just" eaLnBrk="1" hangingPunct="1"/>
            <a:r>
              <a:rPr lang="en-US" altLang="zh-CN" dirty="0" smtClean="0"/>
              <a:t>The object </a:t>
            </a:r>
            <a:r>
              <a:rPr lang="en-US" altLang="zh-CN" i="1" dirty="0" smtClean="0">
                <a:solidFill>
                  <a:schemeClr val="tx1"/>
                </a:solidFill>
              </a:rPr>
              <a:t>goes out of scope</a:t>
            </a:r>
            <a:r>
              <a:rPr lang="en-US" altLang="zh-CN" dirty="0" smtClean="0"/>
              <a:t> or</a:t>
            </a:r>
          </a:p>
          <a:p>
            <a:pPr lvl="1" algn="just" eaLnBrk="1" hangingPunct="1"/>
            <a:r>
              <a:rPr lang="en-US" altLang="zh-CN" dirty="0" smtClean="0"/>
              <a:t>Dynamically allocated storage of the class type is </a:t>
            </a:r>
            <a:r>
              <a:rPr lang="en-US" altLang="zh-CN" i="1" dirty="0" smtClean="0">
                <a:solidFill>
                  <a:schemeClr val="tx1"/>
                </a:solidFill>
              </a:rPr>
              <a:t>deleted</a:t>
            </a:r>
          </a:p>
        </p:txBody>
      </p:sp>
    </p:spTree>
    <p:extLst>
      <p:ext uri="{BB962C8B-B14F-4D97-AF65-F5344CB8AC3E}">
        <p14:creationId xmlns:p14="http://schemas.microsoft.com/office/powerpoint/2010/main" val="107284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522A30-C65A-4ABA-A151-6C733E851199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88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434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Destructor</a:t>
            </a:r>
          </a:p>
        </p:txBody>
      </p:sp>
      <p:graphicFrame>
        <p:nvGraphicFramePr>
          <p:cNvPr id="1433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778305"/>
              </p:ext>
            </p:extLst>
          </p:nvPr>
        </p:nvGraphicFramePr>
        <p:xfrm>
          <a:off x="7099300" y="2919413"/>
          <a:ext cx="17335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2" name="包装程序外壳对象" showAsIcon="1" r:id="rId3" imgW="1358280" imgH="711360" progId="Package">
                  <p:embed/>
                </p:oleObj>
              </mc:Choice>
              <mc:Fallback>
                <p:oleObj name="包装程序外壳对象" showAsIcon="1" r:id="rId3" imgW="1358280" imgH="71136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2919413"/>
                        <a:ext cx="17335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439382" y="1316121"/>
            <a:ext cx="6428742" cy="450796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class C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C() 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name = "anonymous";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name &lt;&lt;" constructing."&lt;&lt;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C(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char* n ) 	{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name = n;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name &lt;&lt;" constructing."&lt;&lt; </a:t>
            </a:r>
            <a:r>
              <a:rPr kumimoji="1" lang="en-US" altLang="zh-CN" sz="1913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~C() { </a:t>
            </a:r>
            <a:r>
              <a:rPr kumimoji="1" lang="en-US" altLang="zh-CN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 &lt;&lt; name &lt;&lt;" destructing."&lt;&lt; </a:t>
            </a:r>
            <a:r>
              <a:rPr kumimoji="1" lang="en-US" altLang="zh-CN" sz="1913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913" dirty="0">
                <a:solidFill>
                  <a:srgbClr val="FF0000"/>
                </a:solidFill>
                <a:latin typeface="Comic Sans MS" panose="030F0702030302020204" pitchFamily="66" charset="0"/>
              </a:rPr>
              <a:t>; }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	string name; </a:t>
            </a:r>
          </a:p>
          <a:p>
            <a:r>
              <a:rPr kumimoji="1" lang="en-US" altLang="zh-CN" sz="1913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1565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60DF13-74FE-48E1-AA5D-346C0B8D070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89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837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Destructor</a:t>
            </a:r>
            <a:endParaRPr lang="zh-CN" altLang="en-US" smtClean="0"/>
          </a:p>
        </p:txBody>
      </p:sp>
      <p:sp>
        <p:nvSpPr>
          <p:cNvPr id="583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09262"/>
            <a:ext cx="8540609" cy="49915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The </a:t>
            </a:r>
            <a:r>
              <a:rPr lang="en-US" altLang="zh-CN" i="1" dirty="0" smtClean="0">
                <a:solidFill>
                  <a:schemeClr val="tx1"/>
                </a:solidFill>
              </a:rPr>
              <a:t>destructor</a:t>
            </a:r>
            <a:r>
              <a:rPr lang="en-US" altLang="zh-CN" dirty="0" smtClean="0"/>
              <a:t> is given the name of the class prefixed with a tilde </a:t>
            </a:r>
            <a:r>
              <a:rPr lang="en-US" altLang="zh-CN" i="1" dirty="0" smtClean="0">
                <a:solidFill>
                  <a:schemeClr val="tx1"/>
                </a:solidFill>
              </a:rPr>
              <a:t>(~)</a:t>
            </a:r>
            <a:r>
              <a:rPr lang="en-US" altLang="zh-CN" dirty="0" smtClean="0"/>
              <a:t>. It can neither return a value nor can it take any parameters. </a:t>
            </a:r>
          </a:p>
          <a:p>
            <a:pPr eaLnBrk="1" hangingPunct="1"/>
            <a:r>
              <a:rPr lang="en-US" altLang="zh-CN" dirty="0" smtClean="0"/>
              <a:t>Because it cannot specify any parameters, it </a:t>
            </a:r>
            <a:r>
              <a:rPr lang="en-US" altLang="zh-CN" i="1" dirty="0" smtClean="0">
                <a:solidFill>
                  <a:schemeClr val="tx1"/>
                </a:solidFill>
              </a:rPr>
              <a:t>cannot be overloaded</a:t>
            </a:r>
            <a:r>
              <a:rPr lang="en-US" altLang="zh-CN" dirty="0" smtClean="0"/>
              <a:t>.</a:t>
            </a:r>
          </a:p>
          <a:p>
            <a:r>
              <a:rPr lang="zh-CN" altLang="en-US" sz="2500" dirty="0">
                <a:latin typeface="Times New Roman" pitchFamily="18" charset="0"/>
              </a:rPr>
              <a:t>函数名字为在类名前加</a:t>
            </a:r>
            <a:r>
              <a:rPr lang="zh-CN" altLang="en-US" sz="2500" dirty="0">
                <a:latin typeface="Arial"/>
              </a:rPr>
              <a:t>“</a:t>
            </a:r>
            <a:r>
              <a:rPr lang="en-US" altLang="zh-CN" sz="2500" dirty="0"/>
              <a:t>~</a:t>
            </a:r>
            <a:r>
              <a:rPr lang="en-US" altLang="zh-CN" sz="2500" dirty="0">
                <a:latin typeface="Arial"/>
              </a:rPr>
              <a:t>”</a:t>
            </a:r>
            <a:endParaRPr lang="en-US" altLang="zh-CN" sz="2500" dirty="0">
              <a:latin typeface="Times New Roman" pitchFamily="18" charset="0"/>
            </a:endParaRPr>
          </a:p>
          <a:p>
            <a:r>
              <a:rPr lang="zh-CN" altLang="en-US" sz="2500" dirty="0">
                <a:latin typeface="Times New Roman" pitchFamily="18" charset="0"/>
              </a:rPr>
              <a:t>不能指定返回值类型</a:t>
            </a:r>
          </a:p>
          <a:p>
            <a:r>
              <a:rPr lang="zh-CN" altLang="en-US" sz="2500" dirty="0">
                <a:latin typeface="Times New Roman" pitchFamily="18" charset="0"/>
              </a:rPr>
              <a:t>无形式参数</a:t>
            </a:r>
            <a:endParaRPr lang="zh-CN" altLang="en-US" sz="2500" dirty="0"/>
          </a:p>
          <a:p>
            <a:r>
              <a:rPr lang="zh-CN" altLang="en-US" sz="2500" dirty="0">
                <a:latin typeface="宋体" pitchFamily="2" charset="-122"/>
              </a:rPr>
              <a:t>在对象生存期结束时由系统自动调用</a:t>
            </a:r>
            <a:r>
              <a:rPr lang="zh-CN" altLang="en-US" sz="2500" dirty="0"/>
              <a:t> </a:t>
            </a:r>
            <a:endParaRPr lang="en-US" altLang="zh-CN" sz="2500" dirty="0" smtClean="0"/>
          </a:p>
          <a:p>
            <a:r>
              <a:rPr lang="zh-CN" altLang="en-US" sz="2500" dirty="0" smtClean="0"/>
              <a:t>不能重载</a:t>
            </a:r>
            <a:endParaRPr lang="zh-CN" altLang="en-US" sz="25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 smtClean="0"/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24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110413" y="6343650"/>
            <a:ext cx="1905000" cy="457200"/>
          </a:xfrm>
          <a:prstGeom prst="rect">
            <a:avLst/>
          </a:prstGeom>
        </p:spPr>
        <p:txBody>
          <a:bodyPr/>
          <a:lstStyle/>
          <a:p>
            <a:fld id="{1182BD03-AFF5-4891-84B8-4DDC6D2345FB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57175" y="914400"/>
            <a:ext cx="8610600" cy="586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iostream</a:t>
            </a:r>
            <a:r>
              <a:rPr lang="en-US" altLang="zh-CN" sz="1600" dirty="0" smtClean="0"/>
              <a:t>&gt;</a:t>
            </a:r>
          </a:p>
          <a:p>
            <a:r>
              <a:rPr lang="en-US" altLang="zh-CN" sz="1600" dirty="0" smtClean="0"/>
              <a:t>using namespace </a:t>
            </a:r>
            <a:r>
              <a:rPr lang="en-US" altLang="zh-CN" sz="1600" dirty="0" err="1" smtClean="0"/>
              <a:t>std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class  </a:t>
            </a:r>
            <a:r>
              <a:rPr lang="en-US" altLang="zh-CN" sz="1600" dirty="0" err="1" smtClean="0"/>
              <a:t>TimeType</a:t>
            </a:r>
            <a:r>
              <a:rPr lang="en-US" altLang="zh-CN" sz="1600" i="1" dirty="0" smtClean="0">
                <a:solidFill>
                  <a:schemeClr val="folHlink"/>
                </a:solidFill>
              </a:rPr>
              <a:t>	               </a:t>
            </a:r>
            <a:r>
              <a:rPr lang="en-US" altLang="zh-CN" sz="1600" i="1" dirty="0" smtClean="0">
                <a:solidFill>
                  <a:srgbClr val="CC0000"/>
                </a:solidFill>
              </a:rPr>
              <a:t>// declares a  class data type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  <a:r>
              <a:rPr lang="en-US" altLang="zh-CN" sz="1600" dirty="0" smtClean="0">
                <a:solidFill>
                  <a:schemeClr val="tx2"/>
                </a:solidFill>
              </a:rPr>
              <a:t>			</a:t>
            </a:r>
            <a:r>
              <a:rPr lang="en-US" altLang="zh-CN" sz="1600" i="1" dirty="0" smtClean="0">
                <a:solidFill>
                  <a:srgbClr val="CC0000"/>
                </a:solidFill>
              </a:rPr>
              <a:t>//  does not allocate memory</a:t>
            </a:r>
            <a:endParaRPr lang="en-US" altLang="zh-CN" sz="1600" dirty="0" smtClean="0"/>
          </a:p>
          <a:p>
            <a:r>
              <a:rPr lang="en-US" altLang="zh-CN" sz="1600" dirty="0" smtClean="0"/>
              <a:t>public : 		           </a:t>
            </a:r>
            <a:r>
              <a:rPr lang="en-US" altLang="zh-CN" sz="1600" i="1" dirty="0" smtClean="0">
                <a:solidFill>
                  <a:srgbClr val="CC0000"/>
                </a:solidFill>
              </a:rPr>
              <a:t>//  public function members</a:t>
            </a:r>
            <a:endParaRPr lang="en-US" altLang="zh-CN" sz="1600" dirty="0" smtClean="0"/>
          </a:p>
          <a:p>
            <a:r>
              <a:rPr lang="en-US" altLang="zh-CN" sz="1600" dirty="0" smtClean="0"/>
              <a:t>	void          Set (</a:t>
            </a:r>
            <a:r>
              <a:rPr lang="en-US" altLang="zh-CN" sz="1600" dirty="0" smtClean="0">
                <a:solidFill>
                  <a:schemeClr val="accent2"/>
                </a:solidFill>
              </a:rPr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hours ,</a:t>
            </a:r>
            <a:r>
              <a:rPr lang="en-US" altLang="zh-CN" sz="1600" dirty="0" smtClean="0">
                <a:solidFill>
                  <a:schemeClr val="accent2"/>
                </a:solidFill>
              </a:rPr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/>
              <a:t> minutes, </a:t>
            </a:r>
            <a:r>
              <a:rPr lang="en-US" altLang="zh-CN" sz="1600" dirty="0" err="1" smtClean="0"/>
              <a:t>int</a:t>
            </a:r>
            <a:r>
              <a:rPr lang="en-US" altLang="zh-CN" sz="1600" dirty="0"/>
              <a:t> seconds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            void	 Write ( );</a:t>
            </a:r>
          </a:p>
          <a:p>
            <a:r>
              <a:rPr lang="en-US" altLang="zh-CN" sz="1600" dirty="0" smtClean="0"/>
              <a:t>private :		</a:t>
            </a:r>
            <a:r>
              <a:rPr lang="en-US" altLang="zh-CN" sz="1600" i="1" dirty="0" smtClean="0">
                <a:solidFill>
                  <a:srgbClr val="CC0000"/>
                </a:solidFill>
              </a:rPr>
              <a:t>//  3 private data members</a:t>
            </a:r>
            <a:endParaRPr lang="en-US" altLang="zh-CN" sz="1600" dirty="0" smtClean="0"/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hrs</a:t>
            </a:r>
            <a:r>
              <a:rPr lang="en-US" altLang="zh-CN" sz="1600" dirty="0" smtClean="0"/>
              <a:t> ;           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           </a:t>
            </a:r>
            <a:r>
              <a:rPr lang="en-US" altLang="zh-CN" sz="1600" dirty="0" err="1" smtClean="0"/>
              <a:t>mins</a:t>
            </a:r>
            <a:r>
              <a:rPr lang="en-US" altLang="zh-CN" sz="1600" dirty="0" smtClean="0"/>
              <a:t> ;          </a:t>
            </a:r>
          </a:p>
          <a:p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	   </a:t>
            </a:r>
            <a:r>
              <a:rPr lang="en-US" altLang="zh-CN" sz="1600" dirty="0" err="1" smtClean="0"/>
              <a:t>secs</a:t>
            </a:r>
            <a:r>
              <a:rPr lang="en-US" altLang="zh-CN" sz="1600" dirty="0" smtClean="0"/>
              <a:t> ;</a:t>
            </a:r>
          </a:p>
          <a:p>
            <a:r>
              <a:rPr lang="en-US" altLang="zh-CN" sz="1600" dirty="0" smtClean="0"/>
              <a:t>} ;</a:t>
            </a:r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TimeType</a:t>
            </a:r>
            <a:r>
              <a:rPr lang="en-US" altLang="zh-CN" sz="1600" dirty="0"/>
              <a:t>::Set(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hours 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minutes 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 seconds)                             </a:t>
            </a:r>
          </a:p>
          <a:p>
            <a:r>
              <a:rPr lang="en-US" altLang="zh-CN" sz="1600" dirty="0" smtClean="0"/>
              <a:t>                          { </a:t>
            </a:r>
            <a:r>
              <a:rPr lang="en-US" altLang="zh-CN" sz="1600" dirty="0" err="1" smtClean="0"/>
              <a:t>hrs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hours; </a:t>
            </a:r>
            <a:r>
              <a:rPr lang="en-US" altLang="zh-CN" sz="1600" dirty="0" err="1"/>
              <a:t>mins</a:t>
            </a:r>
            <a:r>
              <a:rPr lang="en-US" altLang="zh-CN" sz="1600" dirty="0"/>
              <a:t> = minutes; </a:t>
            </a:r>
            <a:r>
              <a:rPr lang="en-US" altLang="zh-CN" sz="1600" dirty="0" err="1"/>
              <a:t>secs</a:t>
            </a:r>
            <a:r>
              <a:rPr lang="en-US" altLang="zh-CN" sz="1600" dirty="0"/>
              <a:t> = seconds</a:t>
            </a:r>
            <a:r>
              <a:rPr lang="en-US" altLang="zh-CN" sz="1600" dirty="0" smtClean="0"/>
              <a:t>; }             </a:t>
            </a:r>
            <a:endParaRPr lang="en-US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TimeType</a:t>
            </a:r>
            <a:r>
              <a:rPr lang="en-US" altLang="zh-CN" sz="1600" dirty="0"/>
              <a:t>::Write( )                             </a:t>
            </a:r>
          </a:p>
          <a:p>
            <a:r>
              <a:rPr lang="fr-FR" altLang="zh-CN" sz="1600" dirty="0" smtClean="0"/>
              <a:t>                           { cout </a:t>
            </a:r>
            <a:r>
              <a:rPr lang="fr-FR" altLang="zh-CN" sz="1600" dirty="0"/>
              <a:t>&lt;&lt; hrs &lt;&lt; ':' &lt;&lt; mins &lt;&lt; ':' &lt;&lt; secs &lt;&lt; endl</a:t>
            </a:r>
            <a:r>
              <a:rPr lang="fr-FR" altLang="zh-CN" sz="1600" dirty="0" smtClean="0"/>
              <a:t>; }</a:t>
            </a:r>
            <a:endParaRPr lang="en-US" altLang="zh-CN" sz="1600" dirty="0" smtClean="0"/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 main (  )</a:t>
            </a:r>
          </a:p>
          <a:p>
            <a:r>
              <a:rPr lang="en-US" altLang="zh-CN" sz="1600" dirty="0" smtClean="0"/>
              <a:t>{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TimeType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currentTime</a:t>
            </a:r>
            <a:r>
              <a:rPr lang="en-US" altLang="zh-CN" sz="1600" dirty="0" smtClean="0"/>
              <a:t> ; </a:t>
            </a:r>
            <a:r>
              <a:rPr lang="en-US" altLang="zh-CN" sz="1600" i="1" dirty="0" smtClean="0">
                <a:solidFill>
                  <a:srgbClr val="CC0000"/>
                </a:solidFill>
              </a:rPr>
              <a:t>// declares 1 objects of </a:t>
            </a:r>
            <a:r>
              <a:rPr lang="en-US" altLang="zh-CN" sz="1600" i="1" dirty="0" err="1" smtClean="0">
                <a:solidFill>
                  <a:srgbClr val="CC0000"/>
                </a:solidFill>
              </a:rPr>
              <a:t>TimeType</a:t>
            </a:r>
            <a:endParaRPr lang="en-US" altLang="zh-CN" sz="1600" dirty="0" smtClean="0">
              <a:solidFill>
                <a:srgbClr val="CC0000"/>
              </a:solidFill>
            </a:endParaRP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currentTime.Set</a:t>
            </a:r>
            <a:r>
              <a:rPr lang="en-US" altLang="zh-CN" sz="1600" dirty="0" smtClean="0"/>
              <a:t> ( 5, 30, 0 ) ;</a:t>
            </a:r>
          </a:p>
          <a:p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currentTime.Write</a:t>
            </a:r>
            <a:r>
              <a:rPr lang="en-US" altLang="zh-CN" sz="1600" dirty="0" smtClean="0"/>
              <a:t>();</a:t>
            </a:r>
          </a:p>
          <a:p>
            <a:r>
              <a:rPr lang="en-US" altLang="zh-CN" sz="1600" dirty="0" smtClean="0"/>
              <a:t>      return 0;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688975" y="252413"/>
            <a:ext cx="8302625" cy="635000"/>
          </a:xfrm>
          <a:noFill/>
          <a:ln/>
        </p:spPr>
        <p:txBody>
          <a:bodyPr/>
          <a:lstStyle/>
          <a:p>
            <a:r>
              <a:rPr lang="en-US" altLang="zh-CN" dirty="0">
                <a:latin typeface="Courier New" pitchFamily="49" charset="0"/>
                <a:ea typeface="宋体" pitchFamily="2" charset="-122"/>
              </a:rPr>
              <a:t>class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TimeType</a:t>
            </a:r>
            <a:r>
              <a:rPr lang="en-US" altLang="zh-CN" dirty="0">
                <a:ea typeface="宋体" pitchFamily="2" charset="-122"/>
              </a:rPr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2868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7604E9-4E10-4D2A-9931-43EC56A956EE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90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593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Destructor</a:t>
            </a:r>
            <a:endParaRPr lang="zh-CN" altLang="en-US" smtClean="0"/>
          </a:p>
        </p:txBody>
      </p:sp>
      <p:sp>
        <p:nvSpPr>
          <p:cNvPr id="593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844594"/>
            <a:ext cx="8540609" cy="273753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Although we can define </a:t>
            </a:r>
            <a:r>
              <a:rPr lang="en-US" altLang="zh-CN" i="1" dirty="0" smtClean="0">
                <a:solidFill>
                  <a:schemeClr val="tx1"/>
                </a:solidFill>
              </a:rPr>
              <a:t>multiple class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chemeClr val="tx1"/>
                </a:solidFill>
              </a:rPr>
              <a:t>constructors</a:t>
            </a:r>
            <a:r>
              <a:rPr lang="en-US" altLang="zh-CN" dirty="0" smtClean="0"/>
              <a:t>, we can provide </a:t>
            </a:r>
            <a:r>
              <a:rPr lang="en-US" altLang="zh-CN" i="1" dirty="0" smtClean="0">
                <a:solidFill>
                  <a:schemeClr val="tx1"/>
                </a:solidFill>
              </a:rPr>
              <a:t>only a single destructor</a:t>
            </a:r>
            <a:r>
              <a:rPr lang="en-US" altLang="zh-CN" dirty="0" smtClean="0"/>
              <a:t> to be applied to all objects of our class. </a:t>
            </a:r>
          </a:p>
          <a:p>
            <a:pPr eaLnBrk="1" hangingPunct="1"/>
            <a:r>
              <a:rPr lang="en-US" altLang="zh-CN" dirty="0" smtClean="0"/>
              <a:t>Only in </a:t>
            </a:r>
            <a:r>
              <a:rPr lang="en-US" altLang="zh-CN" i="1" dirty="0" smtClean="0">
                <a:solidFill>
                  <a:schemeClr val="tx1"/>
                </a:solidFill>
              </a:rPr>
              <a:t>very unusual circumstances</a:t>
            </a:r>
            <a:r>
              <a:rPr lang="en-US" altLang="zh-CN" dirty="0" smtClean="0"/>
              <a:t> does the user need to call a destructor explicitly.</a:t>
            </a:r>
          </a:p>
        </p:txBody>
      </p:sp>
    </p:spTree>
    <p:extLst>
      <p:ext uri="{BB962C8B-B14F-4D97-AF65-F5344CB8AC3E}">
        <p14:creationId xmlns:p14="http://schemas.microsoft.com/office/powerpoint/2010/main" val="9246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AFFAD58-BF5F-48D7-888B-961D561543BB}" type="slidenum">
              <a:rPr lang="en-US" altLang="zh-CN"/>
              <a:pPr/>
              <a:t>91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185863"/>
            <a:ext cx="7772400" cy="5627687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// </a:t>
            </a:r>
            <a:r>
              <a:rPr lang="zh-CN" altLang="en-US" sz="2000" b="1" dirty="0"/>
              <a:t>程序：</a:t>
            </a:r>
            <a:r>
              <a:rPr lang="en-US" altLang="zh-CN" sz="2000" b="1" dirty="0"/>
              <a:t>CON_DESDEMO.CPP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// </a:t>
            </a:r>
            <a:r>
              <a:rPr lang="zh-CN" altLang="en-US" sz="2000" b="1" dirty="0"/>
              <a:t>功能：演示对象的创建与撤销（构造函数与析构函数的调用）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 smtClean="0"/>
              <a:t>iostream</a:t>
            </a:r>
            <a:r>
              <a:rPr lang="en-US" altLang="zh-CN" sz="2000" b="1" dirty="0" smtClean="0"/>
              <a:t>&gt;</a:t>
            </a:r>
            <a:endParaRPr lang="en-US" altLang="zh-CN" sz="2000" b="1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class DEMO_CLASS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	DEMO_CLASS(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	~DEMO_CLASS();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private: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value;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DEMO_CLASS::DEMO_CLASS(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"Initial value is " &lt;&lt;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&lt;&lt; "\n";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	value=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//</a:t>
            </a:r>
            <a:r>
              <a:rPr lang="en-US" altLang="zh-CN" sz="2000" b="1" dirty="0"/>
              <a:t>	return;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构造函数、析构函数例子</a:t>
            </a:r>
          </a:p>
        </p:txBody>
      </p:sp>
    </p:spTree>
    <p:extLst>
      <p:ext uri="{BB962C8B-B14F-4D97-AF65-F5344CB8AC3E}">
        <p14:creationId xmlns:p14="http://schemas.microsoft.com/office/powerpoint/2010/main" val="8822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CAAF36A7-CDB7-4144-A08E-165A495359A6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5950" y="1249363"/>
            <a:ext cx="7988300" cy="5419725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DEMO_CLASS::~DEMO_CLASS()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“Destroy object(“ &lt;&lt; value &lt;&lt; ")!\n";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smtClean="0"/>
              <a:t>//</a:t>
            </a:r>
            <a:r>
              <a:rPr lang="en-US" altLang="zh-CN" sz="2000" b="1" dirty="0"/>
              <a:t>	return;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DEMO_CLASS obj1(10);// </a:t>
            </a:r>
            <a:r>
              <a:rPr lang="zh-CN" altLang="en-US" sz="2000" b="1" dirty="0"/>
              <a:t>声明一个全局对象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000" b="1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main()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"This is the beginning of main()“ &lt;&lt; 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	static DEMO_CLASS obj2(20);	// </a:t>
            </a:r>
            <a:r>
              <a:rPr lang="zh-CN" altLang="en-US" sz="2000" b="1" dirty="0"/>
              <a:t>声明一个局部静态对象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DEMO_CLASS obj3(30);		// </a:t>
            </a:r>
            <a:r>
              <a:rPr lang="zh-CN" altLang="en-US" sz="2000" b="1" dirty="0"/>
              <a:t>声明一个局部自动对象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DEMO_CLASS obj4(40);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"This is the end of main().\n";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	return 0;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/>
              <a:t>}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构造函数、析构函数例子</a:t>
            </a:r>
          </a:p>
        </p:txBody>
      </p:sp>
    </p:spTree>
    <p:extLst>
      <p:ext uri="{BB962C8B-B14F-4D97-AF65-F5344CB8AC3E}">
        <p14:creationId xmlns:p14="http://schemas.microsoft.com/office/powerpoint/2010/main" val="15612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100D312-7745-4462-BDF5-A7811C6472B2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程序输出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Initial value is 10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This is the beginning of main()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Initial value is 20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Initial value is 30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Initial value is 40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This is the end of main().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Destroy object(40)!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Destroy object(30)!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Destroy object(20)!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Destroy object(10)!</a:t>
            </a:r>
          </a:p>
        </p:txBody>
      </p:sp>
      <p:sp>
        <p:nvSpPr>
          <p:cNvPr id="7" name="矩形 6"/>
          <p:cNvSpPr/>
          <p:nvPr/>
        </p:nvSpPr>
        <p:spPr>
          <a:xfrm>
            <a:off x="660970" y="6072206"/>
            <a:ext cx="762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注：析构函数在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main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函数</a:t>
            </a:r>
            <a:r>
              <a:rPr lang="en-US" altLang="zh-CN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return 0</a:t>
            </a:r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后执行，单步跟踪可显示部分执行痕迹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9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80BAE99-9785-457A-9334-80C1CAB96527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94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04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Destructor</a:t>
            </a:r>
            <a:endParaRPr lang="zh-CN" altLang="en-US" smtClean="0"/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685800" y="1227925"/>
            <a:ext cx="8077200" cy="54014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class Name 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 char*s;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class Table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Name *p;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ko-KR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sz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  <a:endParaRPr kumimoji="1" lang="en-US" altLang="zh-CN" sz="23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//constructor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Table(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 s=15){p=new Name[</a:t>
            </a:r>
            <a:r>
              <a:rPr kumimoji="1" lang="en-US" altLang="ko-KR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sz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=s];}</a:t>
            </a:r>
            <a:endParaRPr kumimoji="1" lang="en-US" altLang="zh-CN" sz="23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</a:pP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//destructor</a:t>
            </a: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ko-KR" sz="2300" dirty="0">
                <a:solidFill>
                  <a:srgbClr val="FF0000"/>
                </a:solidFill>
                <a:latin typeface="Comic Sans MS" panose="030F0702030302020204" pitchFamily="66" charset="0"/>
              </a:rPr>
              <a:t>~Table(){delete[] p;}</a:t>
            </a: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endParaRPr kumimoji="1" lang="en-US" altLang="zh-CN" sz="23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</a:pPr>
            <a:r>
              <a:rPr kumimoji="1" lang="en-US" altLang="ko-KR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5781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65FC7CE-B060-4A4E-A56B-D2E00B36711D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95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14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Placement of Objects</a:t>
            </a:r>
            <a:endParaRPr lang="zh-CN" altLang="en-US" dirty="0" smtClean="0"/>
          </a:p>
        </p:txBody>
      </p:sp>
      <p:sp>
        <p:nvSpPr>
          <p:cNvPr id="614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5746" y="1484180"/>
            <a:ext cx="8540609" cy="111769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Operator </a:t>
            </a:r>
            <a:r>
              <a:rPr lang="en-US" altLang="zh-CN" i="1" dirty="0" smtClean="0">
                <a:solidFill>
                  <a:schemeClr val="tx1"/>
                </a:solidFill>
              </a:rPr>
              <a:t>new</a:t>
            </a:r>
            <a:r>
              <a:rPr lang="en-US" altLang="zh-CN" dirty="0" smtClean="0"/>
              <a:t> can request that the object be created in memory that is already allocated.</a:t>
            </a:r>
          </a:p>
        </p:txBody>
      </p:sp>
    </p:spTree>
    <p:extLst>
      <p:ext uri="{BB962C8B-B14F-4D97-AF65-F5344CB8AC3E}">
        <p14:creationId xmlns:p14="http://schemas.microsoft.com/office/powerpoint/2010/main" val="349249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726249-8A55-44D5-9C01-DFC95A2B1D38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96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24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Placement of Objects</a:t>
            </a:r>
            <a:endParaRPr lang="zh-CN" altLang="en-US" dirty="0" smtClean="0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762000" y="1295400"/>
            <a:ext cx="7487713" cy="54784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5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//#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include &lt;new&gt;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main(void)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buf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[100];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25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*p=new (</a:t>
            </a:r>
            <a:r>
              <a:rPr kumimoji="1" lang="en-US" altLang="zh-CN" sz="25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buf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kumimoji="1" lang="en-US" altLang="zh-CN" sz="25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	for (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=0;i&lt;50;i++)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		*(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p+i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)=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	for (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=0;i&lt;50;i++)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&lt;&lt;(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p+i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)&lt;&lt;":"&lt;&lt;*(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p+i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)&lt;&lt;</a:t>
            </a:r>
            <a:r>
              <a:rPr kumimoji="1"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kumimoji="1"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9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8535F4-C646-405E-998D-A2CBC7023F4F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97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536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4714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Placement of Objects</a:t>
            </a:r>
            <a:endParaRPr lang="zh-CN" altLang="en-US" dirty="0" smtClean="0"/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4714" y="762000"/>
            <a:ext cx="7442886" cy="393979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iostream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&gt;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&lt;new&gt;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std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chunk = 16;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class Foo 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public: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val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()  { return _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val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 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Foo() </a:t>
            </a:r>
            <a:r>
              <a:rPr kumimoji="1" lang="en-US" altLang="zh-CN" sz="1786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  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{ _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val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= 0; p = new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 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~Foo() </a:t>
            </a:r>
            <a:r>
              <a:rPr kumimoji="1" lang="en-US" altLang="zh-CN" sz="1786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 { 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delete p;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&lt;&lt; "Foo is Expiring!!\n"; 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_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val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*p;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600200" y="3941283"/>
            <a:ext cx="7467600" cy="28405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//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preallocate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the memory, but no Foo objects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char *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buf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= new char[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sizeof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(Foo) * chunk ];</a:t>
            </a:r>
          </a:p>
          <a:p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main() </a:t>
            </a:r>
            <a:r>
              <a:rPr kumimoji="1" lang="en-US" altLang="zh-CN" sz="1786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  <a:endParaRPr kumimoji="1" lang="en-US" altLang="zh-CN" sz="1786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786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Foo 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*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pb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= new (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buf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) Foo; </a:t>
            </a:r>
            <a:r>
              <a:rPr kumimoji="1" lang="en-US" altLang="zh-CN" sz="1786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786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 </a:t>
            </a:r>
            <a:r>
              <a:rPr kumimoji="1" lang="en-US" altLang="zh-CN" sz="1786" dirty="0">
                <a:solidFill>
                  <a:schemeClr val="bg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create a Foo object in </a:t>
            </a:r>
            <a:r>
              <a:rPr kumimoji="1" lang="en-US" altLang="zh-CN" sz="1786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buf</a:t>
            </a:r>
            <a:endParaRPr kumimoji="1" lang="en-US" altLang="zh-CN" sz="1786" dirty="0">
              <a:solidFill>
                <a:schemeClr val="bg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786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if 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pb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-&gt;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val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() == 0 ) </a:t>
            </a:r>
            <a:r>
              <a:rPr kumimoji="1" lang="en-US" altLang="zh-CN" sz="1786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//check </a:t>
            </a:r>
            <a:r>
              <a:rPr kumimoji="1" lang="en-US" altLang="zh-CN" sz="1786" dirty="0">
                <a:solidFill>
                  <a:schemeClr val="bg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that an object was placed in </a:t>
            </a:r>
            <a:r>
              <a:rPr kumimoji="1" lang="en-US" altLang="zh-CN" sz="1786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bufs</a:t>
            </a:r>
            <a:endParaRPr kumimoji="1" lang="en-US" altLang="zh-CN" sz="1786" dirty="0">
              <a:solidFill>
                <a:schemeClr val="bg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    </a:t>
            </a:r>
            <a:r>
              <a:rPr kumimoji="1" lang="en-US" altLang="zh-CN" sz="1786" dirty="0" err="1" smtClean="0">
                <a:solidFill>
                  <a:srgbClr val="000000"/>
                </a:solidFill>
                <a:latin typeface="Comic Sans MS" panose="030F0702030302020204" pitchFamily="66" charset="0"/>
              </a:rPr>
              <a:t>cout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&lt;&lt;"new expression worked!"&lt;&lt;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endl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786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pb</a:t>
            </a:r>
            <a:r>
              <a:rPr kumimoji="1" lang="en-US" altLang="zh-CN" sz="1786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kumimoji="1" lang="en-US" altLang="zh-CN" sz="1786" dirty="0">
                <a:solidFill>
                  <a:srgbClr val="FF0000"/>
                </a:solidFill>
                <a:latin typeface="Comic Sans MS" panose="030F0702030302020204" pitchFamily="66" charset="0"/>
              </a:rPr>
              <a:t>&gt;~Foo</a:t>
            </a:r>
            <a:r>
              <a:rPr kumimoji="1" lang="en-US" altLang="zh-CN" sz="1786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(); </a:t>
            </a:r>
            <a:r>
              <a:rPr kumimoji="1" lang="en-US" altLang="zh-CN" sz="1786" dirty="0">
                <a:solidFill>
                  <a:schemeClr val="bg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// cannot use </a:t>
            </a:r>
            <a:r>
              <a:rPr kumimoji="1" lang="en-US" altLang="zh-CN" sz="1786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pb</a:t>
            </a:r>
            <a:r>
              <a:rPr kumimoji="1" lang="en-US" altLang="zh-CN" sz="1786" dirty="0">
                <a:solidFill>
                  <a:schemeClr val="bg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786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here</a:t>
            </a:r>
            <a:endParaRPr kumimoji="1" lang="en-US" altLang="zh-CN" sz="1786" dirty="0">
              <a:solidFill>
                <a:schemeClr val="bg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1786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  delete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[]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buf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1786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return 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0;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graphicFrame>
        <p:nvGraphicFramePr>
          <p:cNvPr id="15362" name="Object 5">
            <a:hlinkClick r:id="" action="ppaction://ole?verb=0"/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122247"/>
              </p:ext>
            </p:extLst>
          </p:nvPr>
        </p:nvGraphicFramePr>
        <p:xfrm>
          <a:off x="361950" y="5861050"/>
          <a:ext cx="10858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6" name="包装程序外壳对象" showAsIcon="1" r:id="rId3" imgW="785520" imgH="630000" progId="Package">
                  <p:embed/>
                </p:oleObj>
              </mc:Choice>
              <mc:Fallback>
                <p:oleObj name="包装程序外壳对象" showAsIcon="1" r:id="rId3" imgW="785520" imgH="63000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861050"/>
                        <a:ext cx="10858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6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7CC2FB-D855-49A6-B74A-FB18A83F10A4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98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634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Copy Constructor Revisit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533400" y="1524000"/>
            <a:ext cx="8077200" cy="50475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class 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endParaRPr kumimoji="1" lang="en-US" altLang="zh-CN" sz="23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public</a:t>
            </a:r>
            <a:r>
              <a:rPr kumimoji="1" lang="en-US" altLang="zh-CN" sz="23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() { size = 0; p = 0; }    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 string[], 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);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&amp;); //copy constructor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2300" dirty="0">
                <a:solidFill>
                  <a:srgbClr val="FF0000"/>
                </a:solidFill>
                <a:latin typeface="Comic Sans MS" panose="030F0702030302020204" pitchFamily="66" charset="0"/>
              </a:rPr>
              <a:t>~</a:t>
            </a:r>
            <a:r>
              <a:rPr kumimoji="1" lang="en-US" altLang="zh-CN" sz="23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2300" dirty="0">
                <a:solidFill>
                  <a:srgbClr val="FF0000"/>
                </a:solidFill>
                <a:latin typeface="Comic Sans MS" panose="030F0702030302020204" pitchFamily="66" charset="0"/>
              </a:rPr>
              <a:t>() { delete[] p; }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//…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private: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 size;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string* p;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	void 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copyIntoP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3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&amp;);</a:t>
            </a:r>
          </a:p>
          <a:p>
            <a:r>
              <a:rPr kumimoji="1" lang="en-US" altLang="zh-CN" sz="2300" dirty="0">
                <a:solidFill>
                  <a:srgbClr val="000000"/>
                </a:solidFill>
                <a:latin typeface="Comic Sans MS" panose="030F0702030302020204" pitchFamily="66" charset="0"/>
              </a:rPr>
              <a:t>};</a:t>
            </a:r>
          </a:p>
          <a:p>
            <a:endParaRPr kumimoji="1" lang="en-US" altLang="zh-CN" sz="23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0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732463" y="6596801"/>
            <a:ext cx="2290049" cy="47785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47633" indent="-364474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57897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41055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24214" indent="-291579" defTabSz="915235"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7372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790531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73690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56848" indent="-291579" defTabSz="915235" eaLnBrk="0" fontAlgn="base" hangingPunct="0">
              <a:spcBef>
                <a:spcPct val="20000"/>
              </a:spcBef>
              <a:spcAft>
                <a:spcPct val="0"/>
              </a:spcAft>
              <a:defRPr sz="1913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AAFDF7-7286-4EB8-8415-FE2A1E42F803}" type="slidenum">
              <a:rPr lang="zh-CN" altLang="en-US" sz="1403">
                <a:solidFill>
                  <a:srgbClr val="000000"/>
                </a:solidFill>
                <a:ea typeface="黑体" panose="02010609060101010101" pitchFamily="49" charset="-122"/>
              </a:rPr>
              <a:pPr/>
              <a:t>99</a:t>
            </a:fld>
            <a:endParaRPr lang="en-US" altLang="zh-CN" sz="1403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Copy Constructor Revisit</a:t>
            </a:r>
          </a:p>
        </p:txBody>
      </p:sp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1" y="0"/>
            <a:ext cx="7487713" cy="28405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::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string s[],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si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) 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p = new string[ size =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si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];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for (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int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= 0;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&lt; size;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++) 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	p[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] = s[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i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];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  <a:p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::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Namelist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&amp; d) {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p = 0;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	</a:t>
            </a:r>
            <a:r>
              <a:rPr kumimoji="1" lang="en-US" altLang="zh-CN" sz="1786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copyIntoP</a:t>
            </a:r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(d);</a:t>
            </a:r>
          </a:p>
          <a:p>
            <a:r>
              <a:rPr kumimoji="1" lang="en-US" altLang="zh-CN" sz="1786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3470509" y="2510754"/>
            <a:ext cx="5511508" cy="366497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1437" tIns="45718" rIns="91437" bIns="45718"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void Namelist::copyIntoP(const Namelist&amp; d) {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//delete [] p;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if ( d.p != 0 ) 	{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p = new string[ size = d.size ];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for (int i = 0; i &lt; size; i++)  {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	p[i] = d.p[i];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}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else {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p = 0;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	size = 0;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	}</a:t>
            </a:r>
          </a:p>
          <a:p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</a:p>
        </p:txBody>
      </p:sp>
      <p:sp>
        <p:nvSpPr>
          <p:cNvPr id="345093" name="Freeform 5"/>
          <p:cNvSpPr>
            <a:spLocks/>
          </p:cNvSpPr>
          <p:nvPr/>
        </p:nvSpPr>
        <p:spPr bwMode="auto">
          <a:xfrm>
            <a:off x="255125" y="214630"/>
            <a:ext cx="3715510" cy="1974181"/>
          </a:xfrm>
          <a:custGeom>
            <a:avLst/>
            <a:gdLst>
              <a:gd name="T0" fmla="*/ 619125 w 1835"/>
              <a:gd name="T1" fmla="*/ 1206500 h 975"/>
              <a:gd name="T2" fmla="*/ 325438 w 1835"/>
              <a:gd name="T3" fmla="*/ 1116013 h 975"/>
              <a:gd name="T4" fmla="*/ 292100 w 1835"/>
              <a:gd name="T5" fmla="*/ 1081088 h 975"/>
              <a:gd name="T6" fmla="*/ 223838 w 1835"/>
              <a:gd name="T7" fmla="*/ 1058863 h 975"/>
              <a:gd name="T8" fmla="*/ 100013 w 1835"/>
              <a:gd name="T9" fmla="*/ 935038 h 975"/>
              <a:gd name="T10" fmla="*/ 65088 w 1835"/>
              <a:gd name="T11" fmla="*/ 877888 h 975"/>
              <a:gd name="T12" fmla="*/ 31750 w 1835"/>
              <a:gd name="T13" fmla="*/ 800100 h 975"/>
              <a:gd name="T14" fmla="*/ 100013 w 1835"/>
              <a:gd name="T15" fmla="*/ 325438 h 975"/>
              <a:gd name="T16" fmla="*/ 111125 w 1835"/>
              <a:gd name="T17" fmla="*/ 292100 h 975"/>
              <a:gd name="T18" fmla="*/ 133350 w 1835"/>
              <a:gd name="T19" fmla="*/ 268288 h 975"/>
              <a:gd name="T20" fmla="*/ 166688 w 1835"/>
              <a:gd name="T21" fmla="*/ 155575 h 975"/>
              <a:gd name="T22" fmla="*/ 279400 w 1835"/>
              <a:gd name="T23" fmla="*/ 77788 h 975"/>
              <a:gd name="T24" fmla="*/ 630238 w 1835"/>
              <a:gd name="T25" fmla="*/ 122238 h 975"/>
              <a:gd name="T26" fmla="*/ 2730501 w 1835"/>
              <a:gd name="T27" fmla="*/ 133350 h 975"/>
              <a:gd name="T28" fmla="*/ 2786063 w 1835"/>
              <a:gd name="T29" fmla="*/ 179388 h 975"/>
              <a:gd name="T30" fmla="*/ 2819401 w 1835"/>
              <a:gd name="T31" fmla="*/ 246063 h 975"/>
              <a:gd name="T32" fmla="*/ 2865438 w 1835"/>
              <a:gd name="T33" fmla="*/ 292100 h 975"/>
              <a:gd name="T34" fmla="*/ 2854326 w 1835"/>
              <a:gd name="T35" fmla="*/ 460375 h 975"/>
              <a:gd name="T36" fmla="*/ 2786063 w 1835"/>
              <a:gd name="T37" fmla="*/ 833438 h 975"/>
              <a:gd name="T38" fmla="*/ 2662238 w 1835"/>
              <a:gd name="T39" fmla="*/ 957263 h 975"/>
              <a:gd name="T40" fmla="*/ 2266951 w 1835"/>
              <a:gd name="T41" fmla="*/ 1195388 h 975"/>
              <a:gd name="T42" fmla="*/ 2063751 w 1835"/>
              <a:gd name="T43" fmla="*/ 1239838 h 975"/>
              <a:gd name="T44" fmla="*/ 619125 w 1835"/>
              <a:gd name="T45" fmla="*/ 1206500 h 97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835"/>
              <a:gd name="T70" fmla="*/ 0 h 975"/>
              <a:gd name="T71" fmla="*/ 1835 w 1835"/>
              <a:gd name="T72" fmla="*/ 975 h 97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835" h="975">
                <a:moveTo>
                  <a:pt x="390" y="760"/>
                </a:moveTo>
                <a:cubicBezTo>
                  <a:pt x="324" y="749"/>
                  <a:pt x="268" y="719"/>
                  <a:pt x="205" y="703"/>
                </a:cubicBezTo>
                <a:cubicBezTo>
                  <a:pt x="198" y="696"/>
                  <a:pt x="193" y="686"/>
                  <a:pt x="184" y="681"/>
                </a:cubicBezTo>
                <a:cubicBezTo>
                  <a:pt x="171" y="674"/>
                  <a:pt x="141" y="667"/>
                  <a:pt x="141" y="667"/>
                </a:cubicBezTo>
                <a:cubicBezTo>
                  <a:pt x="120" y="635"/>
                  <a:pt x="94" y="610"/>
                  <a:pt x="63" y="589"/>
                </a:cubicBezTo>
                <a:cubicBezTo>
                  <a:pt x="44" y="532"/>
                  <a:pt x="71" y="602"/>
                  <a:pt x="41" y="553"/>
                </a:cubicBezTo>
                <a:cubicBezTo>
                  <a:pt x="32" y="538"/>
                  <a:pt x="28" y="520"/>
                  <a:pt x="20" y="504"/>
                </a:cubicBezTo>
                <a:cubicBezTo>
                  <a:pt x="0" y="422"/>
                  <a:pt x="6" y="278"/>
                  <a:pt x="63" y="205"/>
                </a:cubicBezTo>
                <a:cubicBezTo>
                  <a:pt x="65" y="198"/>
                  <a:pt x="66" y="190"/>
                  <a:pt x="70" y="184"/>
                </a:cubicBezTo>
                <a:cubicBezTo>
                  <a:pt x="73" y="178"/>
                  <a:pt x="81" y="175"/>
                  <a:pt x="84" y="169"/>
                </a:cubicBezTo>
                <a:cubicBezTo>
                  <a:pt x="95" y="147"/>
                  <a:pt x="89" y="117"/>
                  <a:pt x="105" y="98"/>
                </a:cubicBezTo>
                <a:cubicBezTo>
                  <a:pt x="124" y="76"/>
                  <a:pt x="153" y="66"/>
                  <a:pt x="176" y="49"/>
                </a:cubicBezTo>
                <a:cubicBezTo>
                  <a:pt x="250" y="56"/>
                  <a:pt x="324" y="65"/>
                  <a:pt x="397" y="77"/>
                </a:cubicBezTo>
                <a:cubicBezTo>
                  <a:pt x="838" y="74"/>
                  <a:pt x="1287" y="0"/>
                  <a:pt x="1720" y="84"/>
                </a:cubicBezTo>
                <a:cubicBezTo>
                  <a:pt x="1760" y="144"/>
                  <a:pt x="1707" y="73"/>
                  <a:pt x="1755" y="113"/>
                </a:cubicBezTo>
                <a:cubicBezTo>
                  <a:pt x="1778" y="132"/>
                  <a:pt x="1762" y="133"/>
                  <a:pt x="1776" y="155"/>
                </a:cubicBezTo>
                <a:cubicBezTo>
                  <a:pt x="1783" y="167"/>
                  <a:pt x="1796" y="174"/>
                  <a:pt x="1805" y="184"/>
                </a:cubicBezTo>
                <a:cubicBezTo>
                  <a:pt x="1817" y="220"/>
                  <a:pt x="1810" y="255"/>
                  <a:pt x="1798" y="290"/>
                </a:cubicBezTo>
                <a:cubicBezTo>
                  <a:pt x="1809" y="376"/>
                  <a:pt x="1835" y="472"/>
                  <a:pt x="1755" y="525"/>
                </a:cubicBezTo>
                <a:cubicBezTo>
                  <a:pt x="1742" y="563"/>
                  <a:pt x="1703" y="574"/>
                  <a:pt x="1677" y="603"/>
                </a:cubicBezTo>
                <a:cubicBezTo>
                  <a:pt x="1611" y="678"/>
                  <a:pt x="1528" y="739"/>
                  <a:pt x="1428" y="753"/>
                </a:cubicBezTo>
                <a:cubicBezTo>
                  <a:pt x="1344" y="781"/>
                  <a:pt x="1386" y="772"/>
                  <a:pt x="1300" y="781"/>
                </a:cubicBezTo>
                <a:cubicBezTo>
                  <a:pt x="997" y="779"/>
                  <a:pt x="605" y="975"/>
                  <a:pt x="390" y="76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530498" y="4162991"/>
            <a:ext cx="1561122" cy="367152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Deep Copy!!</a:t>
            </a:r>
          </a:p>
        </p:txBody>
      </p:sp>
      <p:sp>
        <p:nvSpPr>
          <p:cNvPr id="345097" name="Freeform 9"/>
          <p:cNvSpPr>
            <a:spLocks/>
          </p:cNvSpPr>
          <p:nvPr/>
        </p:nvSpPr>
        <p:spPr bwMode="auto">
          <a:xfrm>
            <a:off x="3733733" y="3136418"/>
            <a:ext cx="4703613" cy="2045049"/>
          </a:xfrm>
          <a:custGeom>
            <a:avLst/>
            <a:gdLst>
              <a:gd name="T0" fmla="*/ 639763 w 2323"/>
              <a:gd name="T1" fmla="*/ 1547813 h 1010"/>
              <a:gd name="T2" fmla="*/ 346075 w 2323"/>
              <a:gd name="T3" fmla="*/ 1560513 h 1010"/>
              <a:gd name="T4" fmla="*/ 290513 w 2323"/>
              <a:gd name="T5" fmla="*/ 1470025 h 1010"/>
              <a:gd name="T6" fmla="*/ 200025 w 2323"/>
              <a:gd name="T7" fmla="*/ 1300163 h 1010"/>
              <a:gd name="T8" fmla="*/ 109538 w 2323"/>
              <a:gd name="T9" fmla="*/ 1108075 h 1010"/>
              <a:gd name="T10" fmla="*/ 63500 w 2323"/>
              <a:gd name="T11" fmla="*/ 915988 h 1010"/>
              <a:gd name="T12" fmla="*/ 188912 w 2323"/>
              <a:gd name="T13" fmla="*/ 239713 h 1010"/>
              <a:gd name="T14" fmla="*/ 357187 w 2323"/>
              <a:gd name="T15" fmla="*/ 92075 h 1010"/>
              <a:gd name="T16" fmla="*/ 469900 w 2323"/>
              <a:gd name="T17" fmla="*/ 12700 h 1010"/>
              <a:gd name="T18" fmla="*/ 1520825 w 2323"/>
              <a:gd name="T19" fmla="*/ 23813 h 1010"/>
              <a:gd name="T20" fmla="*/ 3281363 w 2323"/>
              <a:gd name="T21" fmla="*/ 47625 h 1010"/>
              <a:gd name="T22" fmla="*/ 3597276 w 2323"/>
              <a:gd name="T23" fmla="*/ 103188 h 1010"/>
              <a:gd name="T24" fmla="*/ 3687763 w 2323"/>
              <a:gd name="T25" fmla="*/ 363538 h 1010"/>
              <a:gd name="T26" fmla="*/ 3676651 w 2323"/>
              <a:gd name="T27" fmla="*/ 701675 h 1010"/>
              <a:gd name="T28" fmla="*/ 3530601 w 2323"/>
              <a:gd name="T29" fmla="*/ 938213 h 1010"/>
              <a:gd name="T30" fmla="*/ 3429001 w 2323"/>
              <a:gd name="T31" fmla="*/ 1130300 h 1010"/>
              <a:gd name="T32" fmla="*/ 3382963 w 2323"/>
              <a:gd name="T33" fmla="*/ 1231900 h 1010"/>
              <a:gd name="T34" fmla="*/ 3338513 w 2323"/>
              <a:gd name="T35" fmla="*/ 1277938 h 1010"/>
              <a:gd name="T36" fmla="*/ 3292476 w 2323"/>
              <a:gd name="T37" fmla="*/ 1322388 h 1010"/>
              <a:gd name="T38" fmla="*/ 3100387 w 2323"/>
              <a:gd name="T39" fmla="*/ 1470025 h 1010"/>
              <a:gd name="T40" fmla="*/ 2874962 w 2323"/>
              <a:gd name="T41" fmla="*/ 1536700 h 1010"/>
              <a:gd name="T42" fmla="*/ 639763 w 2323"/>
              <a:gd name="T43" fmla="*/ 1547813 h 10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323"/>
              <a:gd name="T67" fmla="*/ 0 h 1010"/>
              <a:gd name="T68" fmla="*/ 2323 w 2323"/>
              <a:gd name="T69" fmla="*/ 1010 h 10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323" h="1010">
                <a:moveTo>
                  <a:pt x="403" y="975"/>
                </a:moveTo>
                <a:cubicBezTo>
                  <a:pt x="332" y="983"/>
                  <a:pt x="290" y="989"/>
                  <a:pt x="218" y="983"/>
                </a:cubicBezTo>
                <a:cubicBezTo>
                  <a:pt x="202" y="965"/>
                  <a:pt x="196" y="946"/>
                  <a:pt x="183" y="926"/>
                </a:cubicBezTo>
                <a:cubicBezTo>
                  <a:pt x="172" y="881"/>
                  <a:pt x="151" y="857"/>
                  <a:pt x="126" y="819"/>
                </a:cubicBezTo>
                <a:cubicBezTo>
                  <a:pt x="114" y="773"/>
                  <a:pt x="89" y="740"/>
                  <a:pt x="69" y="698"/>
                </a:cubicBezTo>
                <a:cubicBezTo>
                  <a:pt x="62" y="656"/>
                  <a:pt x="65" y="613"/>
                  <a:pt x="40" y="577"/>
                </a:cubicBezTo>
                <a:cubicBezTo>
                  <a:pt x="0" y="458"/>
                  <a:pt x="17" y="246"/>
                  <a:pt x="119" y="151"/>
                </a:cubicBezTo>
                <a:cubicBezTo>
                  <a:pt x="140" y="84"/>
                  <a:pt x="161" y="71"/>
                  <a:pt x="225" y="58"/>
                </a:cubicBezTo>
                <a:cubicBezTo>
                  <a:pt x="246" y="38"/>
                  <a:pt x="269" y="17"/>
                  <a:pt x="296" y="8"/>
                </a:cubicBezTo>
                <a:cubicBezTo>
                  <a:pt x="518" y="62"/>
                  <a:pt x="680" y="19"/>
                  <a:pt x="958" y="15"/>
                </a:cubicBezTo>
                <a:cubicBezTo>
                  <a:pt x="1328" y="1"/>
                  <a:pt x="1700" y="0"/>
                  <a:pt x="2067" y="30"/>
                </a:cubicBezTo>
                <a:cubicBezTo>
                  <a:pt x="2132" y="51"/>
                  <a:pt x="2199" y="56"/>
                  <a:pt x="2266" y="65"/>
                </a:cubicBezTo>
                <a:cubicBezTo>
                  <a:pt x="2322" y="101"/>
                  <a:pt x="2315" y="167"/>
                  <a:pt x="2323" y="229"/>
                </a:cubicBezTo>
                <a:cubicBezTo>
                  <a:pt x="2321" y="300"/>
                  <a:pt x="2320" y="371"/>
                  <a:pt x="2316" y="442"/>
                </a:cubicBezTo>
                <a:cubicBezTo>
                  <a:pt x="2313" y="498"/>
                  <a:pt x="2247" y="545"/>
                  <a:pt x="2224" y="591"/>
                </a:cubicBezTo>
                <a:cubicBezTo>
                  <a:pt x="2214" y="644"/>
                  <a:pt x="2198" y="674"/>
                  <a:pt x="2160" y="712"/>
                </a:cubicBezTo>
                <a:cubicBezTo>
                  <a:pt x="2142" y="763"/>
                  <a:pt x="2153" y="742"/>
                  <a:pt x="2131" y="776"/>
                </a:cubicBezTo>
                <a:cubicBezTo>
                  <a:pt x="2113" y="834"/>
                  <a:pt x="2140" y="768"/>
                  <a:pt x="2103" y="805"/>
                </a:cubicBezTo>
                <a:cubicBezTo>
                  <a:pt x="2066" y="842"/>
                  <a:pt x="2132" y="815"/>
                  <a:pt x="2074" y="833"/>
                </a:cubicBezTo>
                <a:cubicBezTo>
                  <a:pt x="2032" y="875"/>
                  <a:pt x="2009" y="908"/>
                  <a:pt x="1953" y="926"/>
                </a:cubicBezTo>
                <a:cubicBezTo>
                  <a:pt x="1911" y="954"/>
                  <a:pt x="1861" y="960"/>
                  <a:pt x="1811" y="968"/>
                </a:cubicBezTo>
                <a:cubicBezTo>
                  <a:pt x="1582" y="965"/>
                  <a:pt x="312" y="1010"/>
                  <a:pt x="403" y="97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sp>
        <p:nvSpPr>
          <p:cNvPr id="345098" name="Line 10"/>
          <p:cNvSpPr>
            <a:spLocks noChangeShapeType="1"/>
          </p:cNvSpPr>
          <p:nvPr/>
        </p:nvSpPr>
        <p:spPr bwMode="auto">
          <a:xfrm flipV="1">
            <a:off x="899011" y="1960007"/>
            <a:ext cx="826119" cy="2202983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5099" name="Line 11"/>
          <p:cNvSpPr>
            <a:spLocks noChangeShapeType="1"/>
          </p:cNvSpPr>
          <p:nvPr/>
        </p:nvSpPr>
        <p:spPr bwMode="auto">
          <a:xfrm flipV="1">
            <a:off x="2091620" y="4256131"/>
            <a:ext cx="1654262" cy="91117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439382" y="5495310"/>
            <a:ext cx="1836494" cy="367152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561975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561975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786">
                <a:solidFill>
                  <a:srgbClr val="000000"/>
                </a:solidFill>
                <a:latin typeface="Comic Sans MS" panose="030F0702030302020204" pitchFamily="66" charset="0"/>
              </a:rPr>
              <a:t>Shallow Copy</a:t>
            </a:r>
          </a:p>
        </p:txBody>
      </p:sp>
      <p:sp>
        <p:nvSpPr>
          <p:cNvPr id="345101" name="AutoShape 13"/>
          <p:cNvSpPr>
            <a:spLocks noChangeArrowheads="1"/>
          </p:cNvSpPr>
          <p:nvPr/>
        </p:nvSpPr>
        <p:spPr bwMode="auto">
          <a:xfrm>
            <a:off x="1265501" y="4622621"/>
            <a:ext cx="184256" cy="826119"/>
          </a:xfrm>
          <a:prstGeom prst="upDownArrow">
            <a:avLst>
              <a:gd name="adj1" fmla="val 50000"/>
              <a:gd name="adj2" fmla="val 89671"/>
            </a:avLst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1913"/>
          </a:p>
        </p:txBody>
      </p:sp>
      <p:graphicFrame>
        <p:nvGraphicFramePr>
          <p:cNvPr id="16386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977611"/>
              </p:ext>
            </p:extLst>
          </p:nvPr>
        </p:nvGraphicFramePr>
        <p:xfrm>
          <a:off x="1922270" y="5820330"/>
          <a:ext cx="1676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0" name="包装程序外壳对象" showAsIcon="1" r:id="rId3" imgW="937440" imgH="630000" progId="Package">
                  <p:embed/>
                </p:oleObj>
              </mc:Choice>
              <mc:Fallback>
                <p:oleObj name="包装程序外壳对象" showAsIcon="1" r:id="rId3" imgW="937440" imgH="630000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270" y="5820330"/>
                        <a:ext cx="1676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26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5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3" grpId="0" animBg="1"/>
      <p:bldP spid="345095" grpId="0" animBg="1"/>
      <p:bldP spid="345097" grpId="0" animBg="1"/>
      <p:bldP spid="345098" grpId="0" animBg="1"/>
      <p:bldP spid="345099" grpId="0" animBg="1"/>
      <p:bldP spid="345100" grpId="0" animBg="1"/>
      <p:bldP spid="345101" grpId="0" animBg="1"/>
    </p:bldLst>
  </p:timing>
</p:sld>
</file>

<file path=ppt/theme/theme1.xml><?xml version="1.0" encoding="utf-8"?>
<a:theme xmlns:a="http://schemas.openxmlformats.org/drawingml/2006/main" name="中大模板">
  <a:themeElements>
    <a:clrScheme name="中大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大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中大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大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大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39565</TotalTime>
  <Words>6669</Words>
  <Application>Microsoft Office PowerPoint</Application>
  <PresentationFormat>全屏显示(4:3)</PresentationFormat>
  <Paragraphs>2369</Paragraphs>
  <Slides>153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153</vt:i4>
      </vt:variant>
    </vt:vector>
  </HeadingPairs>
  <TitlesOfParts>
    <vt:vector size="174" baseType="lpstr">
      <vt:lpstr>Arial Unicode MS</vt:lpstr>
      <vt:lpstr>Batang</vt:lpstr>
      <vt:lpstr>Courier</vt:lpstr>
      <vt:lpstr>Gulim</vt:lpstr>
      <vt:lpstr>PMingLiU</vt:lpstr>
      <vt:lpstr>TT6332o00</vt:lpstr>
      <vt:lpstr>黑体</vt:lpstr>
      <vt:lpstr>华文行楷</vt:lpstr>
      <vt:lpstr>华文楷体</vt:lpstr>
      <vt:lpstr>宋体</vt:lpstr>
      <vt:lpstr>Arial</vt:lpstr>
      <vt:lpstr>Arial Rounded MT Bold</vt:lpstr>
      <vt:lpstr>Comic Sans MS</vt:lpstr>
      <vt:lpstr>Courier New</vt:lpstr>
      <vt:lpstr>Tahoma</vt:lpstr>
      <vt:lpstr>Times New Roman</vt:lpstr>
      <vt:lpstr>Wingdings</vt:lpstr>
      <vt:lpstr>中大模板</vt:lpstr>
      <vt:lpstr>包</vt:lpstr>
      <vt:lpstr>包装程序外壳对象</vt:lpstr>
      <vt:lpstr>程序包</vt:lpstr>
      <vt:lpstr>Introduction to Classes and Objects</vt:lpstr>
      <vt:lpstr>PowerPoint 演示文稿</vt:lpstr>
      <vt:lpstr>Simple vs. Structured Data Type       </vt:lpstr>
      <vt:lpstr>Structured Data Type       </vt:lpstr>
      <vt:lpstr>example</vt:lpstr>
      <vt:lpstr>struct  AnimalType</vt:lpstr>
      <vt:lpstr>Abstraction </vt:lpstr>
      <vt:lpstr>class TimeType Specification</vt:lpstr>
      <vt:lpstr>class TimeType Specification</vt:lpstr>
      <vt:lpstr>class TimeType Specification</vt:lpstr>
      <vt:lpstr>Implementation File for TimeType</vt:lpstr>
      <vt:lpstr>Implementation File for TimeType</vt:lpstr>
      <vt:lpstr>Implementation File for TimeType</vt:lpstr>
      <vt:lpstr>Implementation File for TimeType</vt:lpstr>
      <vt:lpstr>Implementation File for TimeType</vt:lpstr>
      <vt:lpstr>Use of C++ data Type class</vt:lpstr>
      <vt:lpstr>Client Code Using TimeType</vt:lpstr>
      <vt:lpstr>class type Declaration</vt:lpstr>
      <vt:lpstr>C++ Data Type class represents an ADT </vt:lpstr>
      <vt:lpstr>Aggregate class Operations </vt:lpstr>
      <vt:lpstr>2 separate files Generally Used for a class Type</vt:lpstr>
      <vt:lpstr>Familiar Class Instances and Function Members </vt:lpstr>
      <vt:lpstr>Information Hiding</vt:lpstr>
      <vt:lpstr>Scope Resolution Operator ( :: ) </vt:lpstr>
      <vt:lpstr>PowerPoint 演示文稿</vt:lpstr>
      <vt:lpstr>Use of const with Member Functions </vt:lpstr>
      <vt:lpstr>Example Using const with a Member Function </vt:lpstr>
      <vt:lpstr>Separate Compilation and Linking of Files</vt:lpstr>
      <vt:lpstr>Separate Compilation and Linking of Files</vt:lpstr>
      <vt:lpstr>Separate Compilation and Linking of Files</vt:lpstr>
      <vt:lpstr>Class Constructors(构造函数) </vt:lpstr>
      <vt:lpstr>Class Constructors</vt:lpstr>
      <vt:lpstr>Class Constructors</vt:lpstr>
      <vt:lpstr> Specification of TimeType Class Constructors </vt:lpstr>
      <vt:lpstr> Implementation of TimeType Default Constructor </vt:lpstr>
      <vt:lpstr> Implementation of Another Class Constructor </vt:lpstr>
      <vt:lpstr>Automatic invocation of constructors occurs </vt:lpstr>
      <vt:lpstr>Class Definitions</vt:lpstr>
      <vt:lpstr>Class Definitions</vt:lpstr>
      <vt:lpstr>Class Member and Access Control</vt:lpstr>
      <vt:lpstr>Class Member and Access Control</vt:lpstr>
      <vt:lpstr>class And struct</vt:lpstr>
      <vt:lpstr>class And struct</vt:lpstr>
      <vt:lpstr>Using Classes in a Program</vt:lpstr>
      <vt:lpstr>Sample Application: A Stack Class</vt:lpstr>
      <vt:lpstr>Sample Application: A Stack Class</vt:lpstr>
      <vt:lpstr>Sample Application: A Stack Class</vt:lpstr>
      <vt:lpstr>Sample Application: A Stack Class</vt:lpstr>
      <vt:lpstr>Agenda</vt:lpstr>
      <vt:lpstr>Passing and Returning Objects by Reference</vt:lpstr>
      <vt:lpstr>Object References as const Parameters</vt:lpstr>
      <vt:lpstr>const Methods</vt:lpstr>
      <vt:lpstr>const Methods</vt:lpstr>
      <vt:lpstr>overloading Methods</vt:lpstr>
      <vt:lpstr>Using Constant Member Functions to Overload</vt:lpstr>
      <vt:lpstr>Efficient User-Defined Types</vt:lpstr>
      <vt:lpstr>Sample Application: A Time Stamp Class</vt:lpstr>
      <vt:lpstr>Agenda</vt:lpstr>
      <vt:lpstr>Constructors</vt:lpstr>
      <vt:lpstr>Constructors</vt:lpstr>
      <vt:lpstr>Array of Objects</vt:lpstr>
      <vt:lpstr>Object Creation Restricting</vt:lpstr>
      <vt:lpstr>Constructors Classification</vt:lpstr>
      <vt:lpstr>The Copy Constructor</vt:lpstr>
      <vt:lpstr>Copy Constructor Demo</vt:lpstr>
      <vt:lpstr>Copy Constructor Demo</vt:lpstr>
      <vt:lpstr>Why Copy Constructor</vt:lpstr>
      <vt:lpstr>指针别名 </vt:lpstr>
      <vt:lpstr>对象的复制 </vt:lpstr>
      <vt:lpstr>“指针别名”和“内存垃圾”的现象 </vt:lpstr>
      <vt:lpstr>“指针别名”和“内存垃圾”的现象 </vt:lpstr>
      <vt:lpstr>我们希望 </vt:lpstr>
      <vt:lpstr>PowerPoint 演示文稿</vt:lpstr>
      <vt:lpstr>Why Copy Constructor?</vt:lpstr>
      <vt:lpstr>Why Copy Constructor?</vt:lpstr>
      <vt:lpstr>Why Copy Constructor?</vt:lpstr>
      <vt:lpstr>PowerPoint 演示文稿</vt:lpstr>
      <vt:lpstr>Disabling Passing and  Returning by Value for Class Objects??</vt:lpstr>
      <vt:lpstr>Convert Constructors</vt:lpstr>
      <vt:lpstr>Convert Constructors</vt:lpstr>
      <vt:lpstr>Convert Constructors</vt:lpstr>
      <vt:lpstr>The Convert Constructor and Implicit Type Conversion</vt:lpstr>
      <vt:lpstr>Constructor Initializers</vt:lpstr>
      <vt:lpstr>Constructor Initializers</vt:lpstr>
      <vt:lpstr>Constructor Initializers</vt:lpstr>
      <vt:lpstr>Constructors and the Operators new and new[]</vt:lpstr>
      <vt:lpstr>The Destructor</vt:lpstr>
      <vt:lpstr>The Destructor</vt:lpstr>
      <vt:lpstr>The Destructor</vt:lpstr>
      <vt:lpstr>The Destructor</vt:lpstr>
      <vt:lpstr>构造函数、析构函数例子</vt:lpstr>
      <vt:lpstr>构造函数、析构函数例子</vt:lpstr>
      <vt:lpstr>程序输出</vt:lpstr>
      <vt:lpstr>The Destructor</vt:lpstr>
      <vt:lpstr>Placement of Objects</vt:lpstr>
      <vt:lpstr>Placement of Objects</vt:lpstr>
      <vt:lpstr>Placement of Objects</vt:lpstr>
      <vt:lpstr>Copy Constructor Revisit</vt:lpstr>
      <vt:lpstr>Copy Constructor Revisit</vt:lpstr>
      <vt:lpstr>Agenda</vt:lpstr>
      <vt:lpstr>类的静态成员（例子）</vt:lpstr>
      <vt:lpstr>对象的存储</vt:lpstr>
      <vt:lpstr>类的静态成员</vt:lpstr>
      <vt:lpstr>类的静态成员（续）</vt:lpstr>
      <vt:lpstr>类的静态成员（续）</vt:lpstr>
      <vt:lpstr>类的静态成员</vt:lpstr>
      <vt:lpstr>类的静态成员（续）</vt:lpstr>
      <vt:lpstr>Static Members</vt:lpstr>
      <vt:lpstr>Static Members</vt:lpstr>
      <vt:lpstr>Static Data Members</vt:lpstr>
      <vt:lpstr>Static Data Members</vt:lpstr>
      <vt:lpstr>Static Member Functions</vt:lpstr>
      <vt:lpstr>Static Member Functions</vt:lpstr>
      <vt:lpstr>Static Members</vt:lpstr>
      <vt:lpstr>Static Members</vt:lpstr>
      <vt:lpstr>Static Members</vt:lpstr>
      <vt:lpstr>static Variables  Defined Inside Methods</vt:lpstr>
      <vt:lpstr>Agenda</vt:lpstr>
      <vt:lpstr>指向对象的指针</vt:lpstr>
      <vt:lpstr>指向结构体变量的指针</vt:lpstr>
      <vt:lpstr>对象指针</vt:lpstr>
      <vt:lpstr>对象指针</vt:lpstr>
      <vt:lpstr>对象指针</vt:lpstr>
      <vt:lpstr>对象的动态创建和撤销 </vt:lpstr>
      <vt:lpstr>对象的动态创建和撤销 </vt:lpstr>
      <vt:lpstr>关于delete</vt:lpstr>
      <vt:lpstr>Pointers to Objects</vt:lpstr>
      <vt:lpstr>this指针的使用</vt:lpstr>
      <vt:lpstr>this指针的使用</vt:lpstr>
      <vt:lpstr>this指针的使用</vt:lpstr>
      <vt:lpstr>this指针的使用</vt:lpstr>
      <vt:lpstr>this指针的使用</vt:lpstr>
      <vt:lpstr>this指针的使用</vt:lpstr>
      <vt:lpstr>this指针的使用</vt:lpstr>
      <vt:lpstr>The Pointer Constant this</vt:lpstr>
      <vt:lpstr>The Pointer Constant this</vt:lpstr>
      <vt:lpstr>PowerPoint 演示文稿</vt:lpstr>
      <vt:lpstr>The Pointer Constant this</vt:lpstr>
      <vt:lpstr>The Pointer Constant this</vt:lpstr>
      <vt:lpstr>The Pointer Constant this</vt:lpstr>
      <vt:lpstr>Agenda</vt:lpstr>
      <vt:lpstr>Unions</vt:lpstr>
      <vt:lpstr>Unions in C++</vt:lpstr>
      <vt:lpstr>Using  Unions</vt:lpstr>
      <vt:lpstr>Unions</vt:lpstr>
      <vt:lpstr>Unions</vt:lpstr>
      <vt:lpstr>Unions</vt:lpstr>
      <vt:lpstr>Unions</vt:lpstr>
      <vt:lpstr>Unions</vt:lpstr>
      <vt:lpstr>Unions (10.4.13, C8.3)</vt:lpstr>
      <vt:lpstr>Unions</vt:lpstr>
      <vt:lpstr>Summary </vt:lpstr>
      <vt:lpstr>思考题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FangjunHuang</dc:creator>
  <cp:lastModifiedBy>Administrator</cp:lastModifiedBy>
  <cp:revision>2292</cp:revision>
  <cp:lastPrinted>1601-01-01T00:00:00Z</cp:lastPrinted>
  <dcterms:created xsi:type="dcterms:W3CDTF">1601-01-01T00:00:00Z</dcterms:created>
  <dcterms:modified xsi:type="dcterms:W3CDTF">2017-03-31T03:06:32Z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