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0"/>
  </p:notesMasterIdLst>
  <p:handoutMasterIdLst>
    <p:handoutMasterId r:id="rId141"/>
  </p:handoutMasterIdLst>
  <p:sldIdLst>
    <p:sldId id="256" r:id="rId2"/>
    <p:sldId id="257" r:id="rId3"/>
    <p:sldId id="258" r:id="rId4"/>
    <p:sldId id="265" r:id="rId5"/>
    <p:sldId id="264" r:id="rId6"/>
    <p:sldId id="267" r:id="rId7"/>
    <p:sldId id="266" r:id="rId8"/>
    <p:sldId id="268" r:id="rId9"/>
    <p:sldId id="269" r:id="rId10"/>
    <p:sldId id="270" r:id="rId11"/>
    <p:sldId id="272" r:id="rId12"/>
    <p:sldId id="273" r:id="rId13"/>
    <p:sldId id="397" r:id="rId14"/>
    <p:sldId id="399" r:id="rId15"/>
    <p:sldId id="400" r:id="rId16"/>
    <p:sldId id="401" r:id="rId17"/>
    <p:sldId id="402" r:id="rId18"/>
    <p:sldId id="403" r:id="rId19"/>
    <p:sldId id="404" r:id="rId20"/>
    <p:sldId id="405" r:id="rId21"/>
    <p:sldId id="259" r:id="rId22"/>
    <p:sldId id="274" r:id="rId23"/>
    <p:sldId id="275" r:id="rId24"/>
    <p:sldId id="334" r:id="rId25"/>
    <p:sldId id="332" r:id="rId26"/>
    <p:sldId id="335" r:id="rId27"/>
    <p:sldId id="333" r:id="rId28"/>
    <p:sldId id="336" r:id="rId29"/>
    <p:sldId id="337" r:id="rId30"/>
    <p:sldId id="279" r:id="rId31"/>
    <p:sldId id="276" r:id="rId32"/>
    <p:sldId id="280" r:id="rId33"/>
    <p:sldId id="390" r:id="rId34"/>
    <p:sldId id="396" r:id="rId35"/>
    <p:sldId id="341" r:id="rId36"/>
    <p:sldId id="409" r:id="rId37"/>
    <p:sldId id="339" r:id="rId38"/>
    <p:sldId id="282" r:id="rId39"/>
    <p:sldId id="283" r:id="rId40"/>
    <p:sldId id="284" r:id="rId41"/>
    <p:sldId id="285" r:id="rId42"/>
    <p:sldId id="391" r:id="rId43"/>
    <p:sldId id="286" r:id="rId44"/>
    <p:sldId id="287" r:id="rId45"/>
    <p:sldId id="288" r:id="rId46"/>
    <p:sldId id="260" r:id="rId47"/>
    <p:sldId id="292" r:id="rId48"/>
    <p:sldId id="289" r:id="rId49"/>
    <p:sldId id="291" r:id="rId50"/>
    <p:sldId id="392" r:id="rId51"/>
    <p:sldId id="293" r:id="rId52"/>
    <p:sldId id="393" r:id="rId53"/>
    <p:sldId id="294" r:id="rId54"/>
    <p:sldId id="295" r:id="rId55"/>
    <p:sldId id="290" r:id="rId56"/>
    <p:sldId id="394" r:id="rId57"/>
    <p:sldId id="297" r:id="rId58"/>
    <p:sldId id="395" r:id="rId59"/>
    <p:sldId id="298" r:id="rId60"/>
    <p:sldId id="299" r:id="rId61"/>
    <p:sldId id="300"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343" r:id="rId75"/>
    <p:sldId id="349" r:id="rId76"/>
    <p:sldId id="350" r:id="rId77"/>
    <p:sldId id="351" r:id="rId78"/>
    <p:sldId id="352" r:id="rId79"/>
    <p:sldId id="353" r:id="rId80"/>
    <p:sldId id="354" r:id="rId81"/>
    <p:sldId id="344" r:id="rId82"/>
    <p:sldId id="345" r:id="rId83"/>
    <p:sldId id="346" r:id="rId84"/>
    <p:sldId id="355" r:id="rId85"/>
    <p:sldId id="382" r:id="rId86"/>
    <p:sldId id="383" r:id="rId87"/>
    <p:sldId id="381" r:id="rId88"/>
    <p:sldId id="380" r:id="rId89"/>
    <p:sldId id="356" r:id="rId90"/>
    <p:sldId id="347" r:id="rId91"/>
    <p:sldId id="301" r:id="rId92"/>
    <p:sldId id="357" r:id="rId93"/>
    <p:sldId id="302" r:id="rId94"/>
    <p:sldId id="367" r:id="rId95"/>
    <p:sldId id="366" r:id="rId96"/>
    <p:sldId id="303" r:id="rId97"/>
    <p:sldId id="368" r:id="rId98"/>
    <p:sldId id="369" r:id="rId99"/>
    <p:sldId id="371" r:id="rId100"/>
    <p:sldId id="370" r:id="rId101"/>
    <p:sldId id="306" r:id="rId102"/>
    <p:sldId id="372" r:id="rId103"/>
    <p:sldId id="373" r:id="rId104"/>
    <p:sldId id="374" r:id="rId105"/>
    <p:sldId id="375" r:id="rId106"/>
    <p:sldId id="376" r:id="rId107"/>
    <p:sldId id="377" r:id="rId108"/>
    <p:sldId id="378" r:id="rId109"/>
    <p:sldId id="305" r:id="rId110"/>
    <p:sldId id="407" r:id="rId111"/>
    <p:sldId id="408" r:id="rId112"/>
    <p:sldId id="379" r:id="rId113"/>
    <p:sldId id="358" r:id="rId114"/>
    <p:sldId id="262" r:id="rId115"/>
    <p:sldId id="307" r:id="rId116"/>
    <p:sldId id="308" r:id="rId117"/>
    <p:sldId id="309" r:id="rId118"/>
    <p:sldId id="310" r:id="rId119"/>
    <p:sldId id="359" r:id="rId120"/>
    <p:sldId id="360" r:id="rId121"/>
    <p:sldId id="361" r:id="rId122"/>
    <p:sldId id="363" r:id="rId123"/>
    <p:sldId id="364" r:id="rId124"/>
    <p:sldId id="263" r:id="rId125"/>
    <p:sldId id="311" r:id="rId126"/>
    <p:sldId id="312" r:id="rId127"/>
    <p:sldId id="365" r:id="rId128"/>
    <p:sldId id="313" r:id="rId129"/>
    <p:sldId id="314" r:id="rId130"/>
    <p:sldId id="315" r:id="rId131"/>
    <p:sldId id="316" r:id="rId132"/>
    <p:sldId id="317" r:id="rId133"/>
    <p:sldId id="318" r:id="rId134"/>
    <p:sldId id="319" r:id="rId135"/>
    <p:sldId id="386" r:id="rId136"/>
    <p:sldId id="387" r:id="rId137"/>
    <p:sldId id="388" r:id="rId138"/>
    <p:sldId id="389" r:id="rId139"/>
  </p:sldIdLst>
  <p:sldSz cx="9144000" cy="6858000" type="screen4x3"/>
  <p:notesSz cx="6645275" cy="9777413"/>
  <p:defaultTextStyle>
    <a:defPPr>
      <a:defRPr lang="zh-CN"/>
    </a:defPPr>
    <a:lvl1pPr algn="l" rtl="0" fontAlgn="base">
      <a:spcBef>
        <a:spcPct val="0"/>
      </a:spcBef>
      <a:spcAft>
        <a:spcPct val="0"/>
      </a:spcAft>
      <a:defRPr sz="22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2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2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2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200" kern="1200">
        <a:solidFill>
          <a:schemeClr val="tx1"/>
        </a:solidFill>
        <a:latin typeface="Arial" pitchFamily="34" charset="0"/>
        <a:ea typeface="宋体" pitchFamily="2" charset="-122"/>
        <a:cs typeface="+mn-cs"/>
      </a:defRPr>
    </a:lvl5pPr>
    <a:lvl6pPr marL="2286000" algn="l" defTabSz="914400" rtl="0" eaLnBrk="1" latinLnBrk="0" hangingPunct="1">
      <a:defRPr sz="2200" kern="1200">
        <a:solidFill>
          <a:schemeClr val="tx1"/>
        </a:solidFill>
        <a:latin typeface="Arial" pitchFamily="34" charset="0"/>
        <a:ea typeface="宋体" pitchFamily="2" charset="-122"/>
        <a:cs typeface="+mn-cs"/>
      </a:defRPr>
    </a:lvl6pPr>
    <a:lvl7pPr marL="2743200" algn="l" defTabSz="914400" rtl="0" eaLnBrk="1" latinLnBrk="0" hangingPunct="1">
      <a:defRPr sz="2200" kern="1200">
        <a:solidFill>
          <a:schemeClr val="tx1"/>
        </a:solidFill>
        <a:latin typeface="Arial" pitchFamily="34" charset="0"/>
        <a:ea typeface="宋体" pitchFamily="2" charset="-122"/>
        <a:cs typeface="+mn-cs"/>
      </a:defRPr>
    </a:lvl7pPr>
    <a:lvl8pPr marL="3200400" algn="l" defTabSz="914400" rtl="0" eaLnBrk="1" latinLnBrk="0" hangingPunct="1">
      <a:defRPr sz="2200" kern="1200">
        <a:solidFill>
          <a:schemeClr val="tx1"/>
        </a:solidFill>
        <a:latin typeface="Arial" pitchFamily="34" charset="0"/>
        <a:ea typeface="宋体" pitchFamily="2" charset="-122"/>
        <a:cs typeface="+mn-cs"/>
      </a:defRPr>
    </a:lvl8pPr>
    <a:lvl9pPr marL="3657600" algn="l" defTabSz="914400" rtl="0" eaLnBrk="1" latinLnBrk="0" hangingPunct="1">
      <a:defRPr sz="22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750" autoAdjust="0"/>
  </p:normalViewPr>
  <p:slideViewPr>
    <p:cSldViewPr snapToObjects="1">
      <p:cViewPr varScale="1">
        <p:scale>
          <a:sx n="110" d="100"/>
          <a:sy n="110" d="100"/>
        </p:scale>
        <p:origin x="161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20.xml"/><Relationship Id="rId5" Type="http://schemas.openxmlformats.org/officeDocument/2006/relationships/slide" Target="slides/slide19.xml"/><Relationship Id="rId4"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ahoma" pitchFamily="34" charset="0"/>
              </a:defRPr>
            </a:lvl1pPr>
          </a:lstStyle>
          <a:p>
            <a:endParaRPr lang="en-US" altLang="zh-CN"/>
          </a:p>
        </p:txBody>
      </p:sp>
      <p:sp>
        <p:nvSpPr>
          <p:cNvPr id="78851"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ahoma" pitchFamily="34" charset="0"/>
              </a:defRPr>
            </a:lvl1pPr>
          </a:lstStyle>
          <a:p>
            <a:endParaRPr lang="en-US" altLang="zh-CN"/>
          </a:p>
        </p:txBody>
      </p:sp>
      <p:sp>
        <p:nvSpPr>
          <p:cNvPr id="78852" name="Rectangle 4"/>
          <p:cNvSpPr>
            <a:spLocks noGrp="1" noChangeArrowheads="1"/>
          </p:cNvSpPr>
          <p:nvPr>
            <p:ph type="ftr" sz="quarter" idx="2"/>
          </p:nvPr>
        </p:nvSpPr>
        <p:spPr bwMode="auto">
          <a:xfrm>
            <a:off x="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ahoma" pitchFamily="34" charset="0"/>
              </a:defRPr>
            </a:lvl1pPr>
          </a:lstStyle>
          <a:p>
            <a:endParaRPr lang="en-US" altLang="zh-CN"/>
          </a:p>
        </p:txBody>
      </p:sp>
      <p:sp>
        <p:nvSpPr>
          <p:cNvPr id="78853" name="Rectangle 5"/>
          <p:cNvSpPr>
            <a:spLocks noGrp="1" noChangeArrowheads="1"/>
          </p:cNvSpPr>
          <p:nvPr>
            <p:ph type="sldNum" sz="quarter" idx="3"/>
          </p:nvPr>
        </p:nvSpPr>
        <p:spPr bwMode="auto">
          <a:xfrm>
            <a:off x="376555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ahoma" pitchFamily="34" charset="0"/>
              </a:defRPr>
            </a:lvl1pPr>
          </a:lstStyle>
          <a:p>
            <a:fld id="{83746969-5E15-4C1D-B60B-74E6EBAFB380}" type="slidenum">
              <a:rPr lang="en-US" altLang="zh-CN"/>
              <a:pPr/>
              <a:t>‹#›</a:t>
            </a:fld>
            <a:endParaRPr lang="en-US" altLang="zh-CN"/>
          </a:p>
        </p:txBody>
      </p:sp>
    </p:spTree>
    <p:extLst>
      <p:ext uri="{BB962C8B-B14F-4D97-AF65-F5344CB8AC3E}">
        <p14:creationId xmlns:p14="http://schemas.microsoft.com/office/powerpoint/2010/main" val="1913715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ahoma" pitchFamily="34" charset="0"/>
              </a:defRPr>
            </a:lvl1pPr>
          </a:lstStyle>
          <a:p>
            <a:endParaRPr lang="en-US" altLang="zh-CN"/>
          </a:p>
        </p:txBody>
      </p:sp>
      <p:sp>
        <p:nvSpPr>
          <p:cNvPr id="16387"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ahoma" pitchFamily="34" charset="0"/>
              </a:defRPr>
            </a:lvl1pPr>
          </a:lstStyle>
          <a:p>
            <a:endParaRPr lang="en-US" altLang="zh-CN"/>
          </a:p>
        </p:txBody>
      </p:sp>
      <p:sp>
        <p:nvSpPr>
          <p:cNvPr id="16388"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885825" y="4645025"/>
            <a:ext cx="4873625"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90" name="Rectangle 6"/>
          <p:cNvSpPr>
            <a:spLocks noGrp="1" noChangeArrowheads="1"/>
          </p:cNvSpPr>
          <p:nvPr>
            <p:ph type="ftr" sz="quarter" idx="4"/>
          </p:nvPr>
        </p:nvSpPr>
        <p:spPr bwMode="auto">
          <a:xfrm>
            <a:off x="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ahoma" pitchFamily="34" charset="0"/>
              </a:defRPr>
            </a:lvl1pPr>
          </a:lstStyle>
          <a:p>
            <a:endParaRPr lang="en-US" altLang="zh-CN"/>
          </a:p>
        </p:txBody>
      </p:sp>
      <p:sp>
        <p:nvSpPr>
          <p:cNvPr id="16391" name="Rectangle 7"/>
          <p:cNvSpPr>
            <a:spLocks noGrp="1" noChangeArrowheads="1"/>
          </p:cNvSpPr>
          <p:nvPr>
            <p:ph type="sldNum" sz="quarter" idx="5"/>
          </p:nvPr>
        </p:nvSpPr>
        <p:spPr bwMode="auto">
          <a:xfrm>
            <a:off x="376555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ahoma" pitchFamily="34" charset="0"/>
              </a:defRPr>
            </a:lvl1pPr>
          </a:lstStyle>
          <a:p>
            <a:fld id="{0899210F-9B0F-4EF6-A270-BBD11908F2FD}" type="slidenum">
              <a:rPr lang="en-US" altLang="zh-CN"/>
              <a:pPr/>
              <a:t>‹#›</a:t>
            </a:fld>
            <a:endParaRPr lang="en-US" altLang="zh-CN"/>
          </a:p>
        </p:txBody>
      </p:sp>
    </p:spTree>
    <p:extLst>
      <p:ext uri="{BB962C8B-B14F-4D97-AF65-F5344CB8AC3E}">
        <p14:creationId xmlns:p14="http://schemas.microsoft.com/office/powerpoint/2010/main" val="11244287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A0F23-7487-42E2-8DDD-BAA422D0DDDD}" type="slidenum">
              <a:rPr lang="en-US" altLang="zh-CN"/>
              <a:pPr/>
              <a:t>8</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575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D8DE8-EB93-4D6E-951E-2869EB82846E}" type="slidenum">
              <a:rPr lang="en-US" altLang="zh-CN"/>
              <a:pPr/>
              <a:t>19</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160823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E19A9-AE0C-4C62-996F-3150640D8722}" type="slidenum">
              <a:rPr lang="en-US" altLang="zh-CN"/>
              <a:pPr/>
              <a:t>20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3432683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6F2A76-8F1C-4D9E-B6B8-95A75A57D6BD}" type="slidenum">
              <a:rPr lang="en-US" altLang="zh-CN"/>
              <a:pPr/>
              <a:t>25</a:t>
            </a:fld>
            <a:endParaRPr lang="en-US" altLang="zh-CN"/>
          </a:p>
        </p:txBody>
      </p:sp>
      <p:sp>
        <p:nvSpPr>
          <p:cNvPr id="122882" name="Rectangle 2"/>
          <p:cNvSpPr>
            <a:spLocks noGrp="1" noRot="1" noChangeAspect="1" noChangeArrowheads="1" noTextEdit="1"/>
          </p:cNvSpPr>
          <p:nvPr>
            <p:ph type="sldImg"/>
          </p:nvPr>
        </p:nvSpPr>
        <p:spPr>
          <a:xfrm>
            <a:off x="887413" y="739775"/>
            <a:ext cx="4870450" cy="3652838"/>
          </a:xfrm>
          <a:ln/>
        </p:spPr>
      </p:sp>
      <p:sp>
        <p:nvSpPr>
          <p:cNvPr id="122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148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AE9FC-932E-404A-9880-9E032E3F558E}" type="slidenum">
              <a:rPr lang="en-US" altLang="zh-CN"/>
              <a:pPr/>
              <a:t>27</a:t>
            </a:fld>
            <a:endParaRPr lang="en-US" altLang="zh-CN"/>
          </a:p>
        </p:txBody>
      </p:sp>
      <p:sp>
        <p:nvSpPr>
          <p:cNvPr id="124930" name="Rectangle 2"/>
          <p:cNvSpPr>
            <a:spLocks noGrp="1" noRot="1" noChangeAspect="1" noChangeArrowheads="1" noTextEdit="1"/>
          </p:cNvSpPr>
          <p:nvPr>
            <p:ph type="sldImg"/>
          </p:nvPr>
        </p:nvSpPr>
        <p:spPr>
          <a:xfrm>
            <a:off x="887413" y="739775"/>
            <a:ext cx="4870450" cy="3652838"/>
          </a:xfrm>
          <a:ln/>
        </p:spPr>
      </p:sp>
      <p:sp>
        <p:nvSpPr>
          <p:cNvPr id="124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31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C04C6-3DF1-4AFD-AF02-A441E976FC08}" type="slidenum">
              <a:rPr lang="en-US" altLang="zh-CN"/>
              <a:pPr/>
              <a:t>28</a:t>
            </a:fld>
            <a:endParaRPr lang="en-US" altLang="zh-CN"/>
          </a:p>
        </p:txBody>
      </p:sp>
      <p:sp>
        <p:nvSpPr>
          <p:cNvPr id="129026" name="Rectangle 2"/>
          <p:cNvSpPr>
            <a:spLocks noGrp="1" noRot="1" noChangeAspect="1" noChangeArrowheads="1" noTextEdit="1"/>
          </p:cNvSpPr>
          <p:nvPr>
            <p:ph type="sldImg"/>
          </p:nvPr>
        </p:nvSpPr>
        <p:spPr>
          <a:xfrm>
            <a:off x="887413" y="739775"/>
            <a:ext cx="4870450" cy="3652838"/>
          </a:xfrm>
          <a:ln/>
        </p:spPr>
      </p:sp>
      <p:sp>
        <p:nvSpPr>
          <p:cNvPr id="129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5048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6B598-F7B2-4EA6-97F8-820AA80EC437}" type="slidenum">
              <a:rPr lang="en-US" altLang="zh-CN"/>
              <a:pPr/>
              <a:t>29</a:t>
            </a:fld>
            <a:endParaRPr lang="en-US" altLang="zh-CN"/>
          </a:p>
        </p:txBody>
      </p:sp>
      <p:sp>
        <p:nvSpPr>
          <p:cNvPr id="131074" name="Rectangle 2"/>
          <p:cNvSpPr>
            <a:spLocks noGrp="1" noRot="1" noChangeAspect="1" noChangeArrowheads="1" noTextEdit="1"/>
          </p:cNvSpPr>
          <p:nvPr>
            <p:ph type="sldImg"/>
          </p:nvPr>
        </p:nvSpPr>
        <p:spPr>
          <a:xfrm>
            <a:off x="887413" y="739775"/>
            <a:ext cx="4870450" cy="3652838"/>
          </a:xfrm>
          <a:ln/>
        </p:spPr>
      </p:sp>
      <p:sp>
        <p:nvSpPr>
          <p:cNvPr id="131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901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F3A25-929B-4247-8C9E-B0578427C01C}" type="slidenum">
              <a:rPr lang="en-US" altLang="zh-CN"/>
              <a:pPr/>
              <a:t>38</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zh-CN" altLang="en-US"/>
              <a:t>复习：非继承情况下，类对象的存储组织方式</a:t>
            </a:r>
          </a:p>
        </p:txBody>
      </p:sp>
    </p:spTree>
    <p:extLst>
      <p:ext uri="{BB962C8B-B14F-4D97-AF65-F5344CB8AC3E}">
        <p14:creationId xmlns:p14="http://schemas.microsoft.com/office/powerpoint/2010/main" val="1994429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16ECB-6969-4E04-9374-1E991727FCF4}" type="slidenum">
              <a:rPr lang="en-US" altLang="zh-CN"/>
              <a:pPr/>
              <a:t>48</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2538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BCF87-FFD0-47C7-A72A-C2925B8E8CC3}" type="slidenum">
              <a:rPr lang="en-US" altLang="zh-CN"/>
              <a:pPr/>
              <a:t>55</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pPr>
              <a:lnSpc>
                <a:spcPct val="80000"/>
              </a:lnSpc>
            </a:pPr>
            <a:r>
              <a:rPr lang="zh-CN" altLang="en-US" sz="800"/>
              <a:t>若基类和对象成员的构造函数都需要参数，则都在初始化列表中出现，出现的次序无关紧要。例如：</a:t>
            </a:r>
          </a:p>
          <a:p>
            <a:pPr>
              <a:lnSpc>
                <a:spcPct val="80000"/>
              </a:lnSpc>
            </a:pPr>
            <a:r>
              <a:rPr lang="en-US" altLang="zh-CN" sz="800"/>
              <a:t>class C {</a:t>
            </a:r>
          </a:p>
          <a:p>
            <a:pPr>
              <a:lnSpc>
                <a:spcPct val="80000"/>
              </a:lnSpc>
            </a:pPr>
            <a:r>
              <a:rPr lang="en-US" altLang="zh-CN" sz="800"/>
              <a:t>public:</a:t>
            </a:r>
          </a:p>
          <a:p>
            <a:pPr>
              <a:lnSpc>
                <a:spcPct val="80000"/>
              </a:lnSpc>
            </a:pPr>
            <a:r>
              <a:rPr lang="en-US" altLang="zh-CN" sz="800"/>
              <a:t>	C(int v) // </a:t>
            </a:r>
            <a:r>
              <a:rPr lang="zh-CN" altLang="en-US" sz="800"/>
              <a:t>构造函数</a:t>
            </a:r>
          </a:p>
          <a:p>
            <a:pPr>
              <a:lnSpc>
                <a:spcPct val="80000"/>
              </a:lnSpc>
            </a:pPr>
            <a:r>
              <a:rPr lang="zh-CN" altLang="en-US" sz="800"/>
              <a:t>	</a:t>
            </a:r>
            <a:r>
              <a:rPr lang="en-US" altLang="zh-CN" sz="800"/>
              <a:t>{	cout &lt;&lt; "Constructing C object " &lt;&lt; v &lt;&lt; ".\n";	</a:t>
            </a:r>
          </a:p>
          <a:p>
            <a:pPr>
              <a:lnSpc>
                <a:spcPct val="80000"/>
              </a:lnSpc>
            </a:pPr>
            <a:r>
              <a:rPr lang="en-US" altLang="zh-CN" sz="800"/>
              <a:t>		valuec = v;</a:t>
            </a:r>
          </a:p>
          <a:p>
            <a:pPr>
              <a:lnSpc>
                <a:spcPct val="80000"/>
              </a:lnSpc>
            </a:pPr>
            <a:r>
              <a:rPr lang="en-US" altLang="zh-CN" sz="800"/>
              <a:t>	}</a:t>
            </a:r>
          </a:p>
          <a:p>
            <a:pPr>
              <a:lnSpc>
                <a:spcPct val="80000"/>
              </a:lnSpc>
            </a:pPr>
            <a:r>
              <a:rPr lang="en-US" altLang="zh-CN" sz="800"/>
              <a:t>	~C() // </a:t>
            </a:r>
            <a:r>
              <a:rPr lang="zh-CN" altLang="en-US" sz="800"/>
              <a:t>析构函数</a:t>
            </a:r>
          </a:p>
          <a:p>
            <a:pPr>
              <a:lnSpc>
                <a:spcPct val="80000"/>
              </a:lnSpc>
            </a:pPr>
            <a:r>
              <a:rPr lang="zh-CN" altLang="en-US" sz="800"/>
              <a:t>	</a:t>
            </a:r>
            <a:r>
              <a:rPr lang="en-US" altLang="zh-CN" sz="800"/>
              <a:t>{	cout &lt;&lt; "Destructing C object.\n";	}</a:t>
            </a:r>
          </a:p>
          <a:p>
            <a:pPr>
              <a:lnSpc>
                <a:spcPct val="80000"/>
              </a:lnSpc>
            </a:pPr>
            <a:r>
              <a:rPr lang="en-US" altLang="zh-CN" sz="800"/>
              <a:t>private:</a:t>
            </a:r>
          </a:p>
          <a:p>
            <a:pPr>
              <a:lnSpc>
                <a:spcPct val="80000"/>
              </a:lnSpc>
            </a:pPr>
            <a:r>
              <a:rPr lang="en-US" altLang="zh-CN" sz="800"/>
              <a:t>	int valuec;</a:t>
            </a:r>
          </a:p>
          <a:p>
            <a:pPr>
              <a:lnSpc>
                <a:spcPct val="80000"/>
              </a:lnSpc>
            </a:pPr>
            <a:r>
              <a:rPr lang="en-US" altLang="zh-CN" sz="800"/>
              <a:t>};</a:t>
            </a:r>
          </a:p>
          <a:p>
            <a:pPr>
              <a:lnSpc>
                <a:spcPct val="80000"/>
              </a:lnSpc>
            </a:pPr>
            <a:endParaRPr lang="en-US" altLang="zh-CN" sz="800"/>
          </a:p>
          <a:p>
            <a:pPr>
              <a:lnSpc>
                <a:spcPct val="80000"/>
              </a:lnSpc>
            </a:pPr>
            <a:r>
              <a:rPr lang="en-US" altLang="zh-CN" sz="800"/>
              <a:t>class BASE {</a:t>
            </a:r>
          </a:p>
          <a:p>
            <a:pPr>
              <a:lnSpc>
                <a:spcPct val="80000"/>
              </a:lnSpc>
            </a:pPr>
            <a:r>
              <a:rPr lang="en-US" altLang="zh-CN" sz="800"/>
              <a:t>public:	</a:t>
            </a:r>
          </a:p>
          <a:p>
            <a:pPr>
              <a:lnSpc>
                <a:spcPct val="80000"/>
              </a:lnSpc>
            </a:pPr>
            <a:r>
              <a:rPr lang="en-US" altLang="zh-CN" sz="800"/>
              <a:t>	BASE(int v) // </a:t>
            </a:r>
            <a:r>
              <a:rPr lang="zh-CN" altLang="en-US" sz="800"/>
              <a:t>构造函数</a:t>
            </a:r>
          </a:p>
          <a:p>
            <a:pPr>
              <a:lnSpc>
                <a:spcPct val="80000"/>
              </a:lnSpc>
            </a:pPr>
            <a:r>
              <a:rPr lang="zh-CN" altLang="en-US" sz="800"/>
              <a:t>	</a:t>
            </a:r>
            <a:r>
              <a:rPr lang="en-US" altLang="zh-CN" sz="800"/>
              <a:t>{	cout &lt;&lt; "Constructing BASE object " &lt;&lt; v &lt;&lt; ".\n";	</a:t>
            </a:r>
          </a:p>
          <a:p>
            <a:pPr>
              <a:lnSpc>
                <a:spcPct val="80000"/>
              </a:lnSpc>
            </a:pPr>
            <a:r>
              <a:rPr lang="en-US" altLang="zh-CN" sz="800"/>
              <a:t>		valueb = v;</a:t>
            </a:r>
          </a:p>
          <a:p>
            <a:pPr>
              <a:lnSpc>
                <a:spcPct val="80000"/>
              </a:lnSpc>
            </a:pPr>
            <a:r>
              <a:rPr lang="en-US" altLang="zh-CN" sz="800"/>
              <a:t>	}</a:t>
            </a:r>
          </a:p>
          <a:p>
            <a:pPr>
              <a:lnSpc>
                <a:spcPct val="80000"/>
              </a:lnSpc>
            </a:pPr>
            <a:r>
              <a:rPr lang="en-US" altLang="zh-CN" sz="800"/>
              <a:t>	~BASE() // </a:t>
            </a:r>
            <a:r>
              <a:rPr lang="zh-CN" altLang="en-US" sz="800"/>
              <a:t>析构函数</a:t>
            </a:r>
          </a:p>
          <a:p>
            <a:pPr>
              <a:lnSpc>
                <a:spcPct val="80000"/>
              </a:lnSpc>
            </a:pPr>
            <a:r>
              <a:rPr lang="zh-CN" altLang="en-US" sz="800"/>
              <a:t>	</a:t>
            </a:r>
            <a:r>
              <a:rPr lang="en-US" altLang="zh-CN" sz="800"/>
              <a:t>{	cout &lt;&lt; "Destructing BASE object.\n";	}</a:t>
            </a:r>
          </a:p>
          <a:p>
            <a:pPr>
              <a:lnSpc>
                <a:spcPct val="80000"/>
              </a:lnSpc>
            </a:pPr>
            <a:r>
              <a:rPr lang="en-US" altLang="zh-CN" sz="800"/>
              <a:t>private:</a:t>
            </a:r>
          </a:p>
          <a:p>
            <a:pPr>
              <a:lnSpc>
                <a:spcPct val="80000"/>
              </a:lnSpc>
            </a:pPr>
            <a:r>
              <a:rPr lang="en-US" altLang="zh-CN" sz="800"/>
              <a:t>	int valueb;</a:t>
            </a:r>
          </a:p>
          <a:p>
            <a:pPr>
              <a:lnSpc>
                <a:spcPct val="80000"/>
              </a:lnSpc>
            </a:pPr>
            <a:r>
              <a:rPr lang="en-US" altLang="zh-CN" sz="800"/>
              <a:t>};</a:t>
            </a:r>
          </a:p>
          <a:p>
            <a:pPr>
              <a:lnSpc>
                <a:spcPct val="80000"/>
              </a:lnSpc>
            </a:pPr>
            <a:endParaRPr lang="en-US" altLang="zh-CN" sz="800"/>
          </a:p>
          <a:p>
            <a:pPr>
              <a:lnSpc>
                <a:spcPct val="80000"/>
              </a:lnSpc>
            </a:pPr>
            <a:r>
              <a:rPr lang="en-US" altLang="zh-CN" sz="800"/>
              <a:t>class DERIVED: public BASE {</a:t>
            </a:r>
          </a:p>
          <a:p>
            <a:pPr>
              <a:lnSpc>
                <a:spcPct val="80000"/>
              </a:lnSpc>
            </a:pPr>
            <a:r>
              <a:rPr lang="en-US" altLang="zh-CN" sz="800"/>
              <a:t>     	C 	mOBJ;</a:t>
            </a:r>
          </a:p>
          <a:p>
            <a:pPr>
              <a:lnSpc>
                <a:spcPct val="80000"/>
              </a:lnSpc>
            </a:pPr>
            <a:r>
              <a:rPr lang="en-US" altLang="zh-CN" sz="800"/>
              <a:t>public:	</a:t>
            </a:r>
          </a:p>
          <a:p>
            <a:pPr>
              <a:lnSpc>
                <a:spcPct val="80000"/>
              </a:lnSpc>
            </a:pPr>
            <a:r>
              <a:rPr lang="en-US" altLang="zh-CN" sz="800"/>
              <a:t>	DERIVED(int v) : mOBJ(v+1),BASE(v)  // </a:t>
            </a:r>
            <a:r>
              <a:rPr lang="zh-CN" altLang="en-US" sz="800"/>
              <a:t>构造函数</a:t>
            </a:r>
          </a:p>
          <a:p>
            <a:pPr>
              <a:lnSpc>
                <a:spcPct val="80000"/>
              </a:lnSpc>
            </a:pPr>
            <a:r>
              <a:rPr lang="zh-CN" altLang="en-US" sz="800"/>
              <a:t>	</a:t>
            </a:r>
            <a:r>
              <a:rPr lang="en-US" altLang="zh-CN" sz="800"/>
              <a:t>{  cout &lt;&lt; "Constructing derived object.\n";  }</a:t>
            </a:r>
          </a:p>
          <a:p>
            <a:pPr>
              <a:lnSpc>
                <a:spcPct val="80000"/>
              </a:lnSpc>
            </a:pPr>
            <a:r>
              <a:rPr lang="en-US" altLang="zh-CN" sz="800"/>
              <a:t>	~DERIVED() // </a:t>
            </a:r>
            <a:r>
              <a:rPr lang="zh-CN" altLang="en-US" sz="800"/>
              <a:t>析构函数</a:t>
            </a:r>
          </a:p>
          <a:p>
            <a:pPr>
              <a:lnSpc>
                <a:spcPct val="80000"/>
              </a:lnSpc>
            </a:pPr>
            <a:r>
              <a:rPr lang="zh-CN" altLang="en-US" sz="800"/>
              <a:t>	</a:t>
            </a:r>
            <a:r>
              <a:rPr lang="en-US" altLang="zh-CN" sz="800"/>
              <a:t>{  cout &lt;&lt; "Destructing derived object.\n";	}</a:t>
            </a:r>
          </a:p>
          <a:p>
            <a:pPr>
              <a:lnSpc>
                <a:spcPct val="80000"/>
              </a:lnSpc>
            </a:pPr>
            <a:r>
              <a:rPr lang="en-US" altLang="zh-CN" sz="800"/>
              <a:t>};</a:t>
            </a:r>
          </a:p>
          <a:p>
            <a:pPr>
              <a:lnSpc>
                <a:spcPct val="80000"/>
              </a:lnSpc>
            </a:pPr>
            <a:endParaRPr lang="en-US" altLang="zh-CN" sz="800"/>
          </a:p>
          <a:p>
            <a:pPr>
              <a:lnSpc>
                <a:spcPct val="80000"/>
              </a:lnSpc>
            </a:pPr>
            <a:endParaRPr lang="en-US" altLang="zh-CN" sz="800"/>
          </a:p>
        </p:txBody>
      </p:sp>
    </p:spTree>
    <p:extLst>
      <p:ext uri="{BB962C8B-B14F-4D97-AF65-F5344CB8AC3E}">
        <p14:creationId xmlns:p14="http://schemas.microsoft.com/office/powerpoint/2010/main" val="2812764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0479D-4F1F-4017-8B65-3B441C4C1FFC}" type="slidenum">
              <a:rPr lang="en-US" altLang="zh-CN"/>
              <a:pPr/>
              <a:t>62</a:t>
            </a:fld>
            <a:endParaRPr lang="en-US" altLang="zh-CN"/>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zh-CN" altLang="en-US">
                <a:latin typeface="宋体" pitchFamily="2" charset="-122"/>
              </a:rPr>
              <a:t>静态成员函数不能直接访问类的非静态数据成员，只能直接访问类的静态数据成员，因为它可能不是通过对象实例来调用的。</a:t>
            </a:r>
          </a:p>
        </p:txBody>
      </p:sp>
    </p:spTree>
    <p:extLst>
      <p:ext uri="{BB962C8B-B14F-4D97-AF65-F5344CB8AC3E}">
        <p14:creationId xmlns:p14="http://schemas.microsoft.com/office/powerpoint/2010/main" val="269469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52C7F-A9C6-4487-B598-5460B1EBB36A}" type="slidenum">
              <a:rPr lang="en-US" altLang="zh-CN"/>
              <a:pPr/>
              <a:t>9</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zh-CN" altLang="en-US"/>
              <a:t>补充</a:t>
            </a:r>
            <a:r>
              <a:rPr lang="en-US" altLang="zh-CN"/>
              <a:t>UML</a:t>
            </a:r>
            <a:r>
              <a:rPr lang="zh-CN" altLang="en-US"/>
              <a:t>类图的继承表示</a:t>
            </a:r>
          </a:p>
          <a:p>
            <a:endParaRPr lang="zh-CN" altLang="en-US"/>
          </a:p>
          <a:p>
            <a:r>
              <a:rPr lang="zh-CN" altLang="en-US">
                <a:latin typeface="宋体" pitchFamily="2" charset="-122"/>
              </a:rPr>
              <a:t>构造函数和复制控制成员（拷贝构造函数、赋值运算符、析构函数）不能继承</a:t>
            </a:r>
            <a:r>
              <a:rPr lang="zh-CN" altLang="en-US"/>
              <a:t> </a:t>
            </a:r>
          </a:p>
          <a:p>
            <a:r>
              <a:rPr lang="zh-CN" altLang="en-US">
                <a:latin typeface="宋体" pitchFamily="2" charset="-122"/>
              </a:rPr>
              <a:t>友元关系不能继承。基类的友元对派生类的成员没有特殊访问权。如果基类被授予友元关系，则只有基类具有特殊访问权，该基类的派生类不能访问授予友元关系的类</a:t>
            </a:r>
            <a:r>
              <a:rPr lang="zh-CN" altLang="en-US"/>
              <a:t> </a:t>
            </a:r>
          </a:p>
          <a:p>
            <a:endParaRPr lang="en-US" altLang="zh-CN"/>
          </a:p>
        </p:txBody>
      </p:sp>
    </p:spTree>
    <p:extLst>
      <p:ext uri="{BB962C8B-B14F-4D97-AF65-F5344CB8AC3E}">
        <p14:creationId xmlns:p14="http://schemas.microsoft.com/office/powerpoint/2010/main" val="53948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0479D-4F1F-4017-8B65-3B441C4C1FFC}" type="slidenum">
              <a:rPr lang="en-US" altLang="zh-CN"/>
              <a:pPr/>
              <a:t>63</a:t>
            </a:fld>
            <a:endParaRPr lang="en-US" altLang="zh-CN"/>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zh-CN" altLang="en-US">
                <a:latin typeface="宋体" pitchFamily="2" charset="-122"/>
              </a:rPr>
              <a:t>静态成员函数不能直接访问类的非静态数据成员，只能直接访问类的静态数据成员，因为它可能不是通过对象实例来调用的。</a:t>
            </a:r>
          </a:p>
        </p:txBody>
      </p:sp>
    </p:spTree>
    <p:extLst>
      <p:ext uri="{BB962C8B-B14F-4D97-AF65-F5344CB8AC3E}">
        <p14:creationId xmlns:p14="http://schemas.microsoft.com/office/powerpoint/2010/main" val="1343837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22B0F-9CFD-4FFD-99D1-41C1B19B24ED}" type="slidenum">
              <a:rPr lang="en-US" altLang="zh-CN"/>
              <a:pPr/>
              <a:t>68</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310981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F41BE-654D-464D-943E-E8C0B8A12AC6}" type="slidenum">
              <a:rPr lang="en-US" altLang="zh-CN"/>
              <a:pPr/>
              <a:t>69</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1952064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CF86F-54C7-4AF8-B918-433F0C839914}"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561091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F09C7-846C-4F2A-84E1-DC6979097CBB}" type="slidenum">
              <a:rPr lang="en-US" altLang="zh-CN"/>
              <a:pPr/>
              <a:t>71</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886077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44A65-B139-4951-B822-C1B3556704B9}"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361896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A911-F336-4C69-9916-B3AB98AAE26E}" type="slidenum">
              <a:rPr lang="en-US" altLang="zh-CN"/>
              <a:pPr/>
              <a:t>73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zh-CN" altLang="en-US" b="1">
                <a:latin typeface="宋体" pitchFamily="2" charset="-122"/>
              </a:rPr>
              <a:t>常量数据成员</a:t>
            </a:r>
            <a:r>
              <a:rPr lang="zh-CN" altLang="en-US">
                <a:latin typeface="宋体" pitchFamily="2" charset="-122"/>
              </a:rPr>
              <a:t>只能用初始化列表实现初始化</a:t>
            </a:r>
            <a:r>
              <a:rPr lang="zh-CN" altLang="en-US"/>
              <a:t> </a:t>
            </a:r>
          </a:p>
        </p:txBody>
      </p:sp>
    </p:spTree>
    <p:extLst>
      <p:ext uri="{BB962C8B-B14F-4D97-AF65-F5344CB8AC3E}">
        <p14:creationId xmlns:p14="http://schemas.microsoft.com/office/powerpoint/2010/main" val="65547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A4D2F-133F-4EB2-8EF7-5A9C30783590}" type="slidenum">
              <a:rPr lang="en-US" altLang="zh-CN"/>
              <a:pPr/>
              <a:t>81</a:t>
            </a:fld>
            <a:endParaRPr lang="en-US" altLang="zh-CN"/>
          </a:p>
        </p:txBody>
      </p:sp>
      <p:sp>
        <p:nvSpPr>
          <p:cNvPr id="139266" name="Rectangle 2"/>
          <p:cNvSpPr>
            <a:spLocks noGrp="1" noRot="1" noChangeAspect="1" noChangeArrowheads="1" noTextEdit="1"/>
          </p:cNvSpPr>
          <p:nvPr>
            <p:ph type="sldImg"/>
          </p:nvPr>
        </p:nvSpPr>
        <p:spPr>
          <a:xfrm>
            <a:off x="887413" y="739775"/>
            <a:ext cx="4870450" cy="3652838"/>
          </a:xfrm>
          <a:ln/>
        </p:spPr>
      </p:sp>
      <p:sp>
        <p:nvSpPr>
          <p:cNvPr id="13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4052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E3ACA-505C-42B3-B3EE-C309026AA7C9}" type="slidenum">
              <a:rPr lang="en-US" altLang="zh-CN"/>
              <a:pPr/>
              <a:t>82</a:t>
            </a:fld>
            <a:endParaRPr lang="en-US" altLang="zh-CN"/>
          </a:p>
        </p:txBody>
      </p:sp>
      <p:sp>
        <p:nvSpPr>
          <p:cNvPr id="141314" name="Rectangle 2"/>
          <p:cNvSpPr>
            <a:spLocks noGrp="1" noRot="1" noChangeAspect="1" noChangeArrowheads="1" noTextEdit="1"/>
          </p:cNvSpPr>
          <p:nvPr>
            <p:ph type="sldImg"/>
          </p:nvPr>
        </p:nvSpPr>
        <p:spPr>
          <a:xfrm>
            <a:off x="887413" y="739775"/>
            <a:ext cx="4870450" cy="3652838"/>
          </a:xfrm>
          <a:ln/>
        </p:spPr>
      </p:sp>
      <p:sp>
        <p:nvSpPr>
          <p:cNvPr id="141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2922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AB0AA-A4EF-4587-B115-DBC174C2683F}" type="slidenum">
              <a:rPr lang="en-US" altLang="zh-CN"/>
              <a:pPr/>
              <a:t>83</a:t>
            </a:fld>
            <a:endParaRPr lang="en-US" altLang="zh-CN"/>
          </a:p>
        </p:txBody>
      </p:sp>
      <p:sp>
        <p:nvSpPr>
          <p:cNvPr id="143362" name="Rectangle 2"/>
          <p:cNvSpPr>
            <a:spLocks noGrp="1" noRot="1" noChangeAspect="1" noChangeArrowheads="1" noTextEdit="1"/>
          </p:cNvSpPr>
          <p:nvPr>
            <p:ph type="sldImg"/>
          </p:nvPr>
        </p:nvSpPr>
        <p:spPr>
          <a:xfrm>
            <a:off x="887413" y="739775"/>
            <a:ext cx="4870450" cy="3652838"/>
          </a:xfrm>
          <a:ln/>
        </p:spPr>
      </p:sp>
      <p:sp>
        <p:nvSpPr>
          <p:cNvPr id="143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22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15B39-8C35-4A95-87C1-A7C2C47ED8C1}" type="slidenum">
              <a:rPr lang="en-US" altLang="zh-CN"/>
              <a:pPr/>
              <a:t>10</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9770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A07AF-1860-40B8-BACB-A57AF20A95C2}" type="slidenum">
              <a:rPr lang="en-US" altLang="zh-CN"/>
              <a:pPr/>
              <a:t>88</a:t>
            </a:fld>
            <a:endParaRPr lang="en-US" altLang="zh-CN"/>
          </a:p>
        </p:txBody>
      </p:sp>
      <p:sp>
        <p:nvSpPr>
          <p:cNvPr id="189442" name="Rectangle 2"/>
          <p:cNvSpPr>
            <a:spLocks noGrp="1" noRot="1" noChangeAspect="1" noChangeArrowheads="1" noTextEdit="1"/>
          </p:cNvSpPr>
          <p:nvPr>
            <p:ph type="sldImg"/>
          </p:nvPr>
        </p:nvSpPr>
        <p:spPr>
          <a:xfrm>
            <a:off x="887413" y="739775"/>
            <a:ext cx="4870450" cy="3652838"/>
          </a:xfrm>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7135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BE4-7F01-497D-827A-82E5B018EBD6}" type="slidenum">
              <a:rPr lang="en-US" altLang="zh-CN"/>
              <a:pPr/>
              <a:t>90</a:t>
            </a:fld>
            <a:endParaRPr lang="en-US" altLang="zh-CN"/>
          </a:p>
        </p:txBody>
      </p:sp>
      <p:sp>
        <p:nvSpPr>
          <p:cNvPr id="145410" name="Rectangle 2"/>
          <p:cNvSpPr>
            <a:spLocks noGrp="1" noRot="1" noChangeAspect="1" noChangeArrowheads="1" noTextEdit="1"/>
          </p:cNvSpPr>
          <p:nvPr>
            <p:ph type="sldImg"/>
          </p:nvPr>
        </p:nvSpPr>
        <p:spPr>
          <a:xfrm>
            <a:off x="887413" y="739775"/>
            <a:ext cx="4870450" cy="3652838"/>
          </a:xfrm>
          <a:ln/>
        </p:spPr>
      </p:sp>
      <p:sp>
        <p:nvSpPr>
          <p:cNvPr id="145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8004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861E2-C6D1-417A-B499-6BA0FE21760C}" type="slidenum">
              <a:rPr lang="en-US" altLang="zh-CN"/>
              <a:pPr/>
              <a:t>93</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zh-CN"/>
              <a:t>VC6.0</a:t>
            </a:r>
            <a:r>
              <a:rPr lang="zh-CN" altLang="en-US"/>
              <a:t>中对于原来为</a:t>
            </a:r>
            <a:r>
              <a:rPr lang="en-US" altLang="zh-CN"/>
              <a:t>public</a:t>
            </a:r>
            <a:r>
              <a:rPr lang="zh-CN" altLang="en-US"/>
              <a:t>或</a:t>
            </a:r>
            <a:r>
              <a:rPr lang="en-US" altLang="zh-CN"/>
              <a:t>protected</a:t>
            </a:r>
            <a:r>
              <a:rPr lang="zh-CN" altLang="en-US"/>
              <a:t>的继承成员，可以在派生类中将其指定为任意访问方式。</a:t>
            </a:r>
          </a:p>
        </p:txBody>
      </p:sp>
    </p:spTree>
    <p:extLst>
      <p:ext uri="{BB962C8B-B14F-4D97-AF65-F5344CB8AC3E}">
        <p14:creationId xmlns:p14="http://schemas.microsoft.com/office/powerpoint/2010/main" val="3457123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9DF5B-F8AB-443E-A084-CA067E5AA94D}" type="slidenum">
              <a:rPr lang="en-US" altLang="zh-CN"/>
              <a:pPr/>
              <a:t>96</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a:lnSpc>
                <a:spcPct val="90000"/>
              </a:lnSpc>
            </a:pPr>
            <a:r>
              <a:rPr lang="zh-CN" altLang="en-US"/>
              <a:t>编译发现调用对象的成员函数时，首先在派生类中查找是否有该成员函数的定义，如果有则调用该成员函数，若没有则继续查找基类有没有存在对成员函数的定义，直到查完它所有的祖先类</a:t>
            </a:r>
          </a:p>
          <a:p>
            <a:endParaRPr lang="en-US" altLang="zh-CN"/>
          </a:p>
        </p:txBody>
      </p:sp>
    </p:spTree>
    <p:extLst>
      <p:ext uri="{BB962C8B-B14F-4D97-AF65-F5344CB8AC3E}">
        <p14:creationId xmlns:p14="http://schemas.microsoft.com/office/powerpoint/2010/main" val="1607725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E6924-8704-4D24-8FC9-599F4BDCC961}" type="slidenum">
              <a:rPr lang="en-US" altLang="zh-CN"/>
              <a:pPr/>
              <a:t>104</a:t>
            </a:fld>
            <a:endParaRPr lang="en-US" altLang="zh-CN"/>
          </a:p>
        </p:txBody>
      </p:sp>
      <p:sp>
        <p:nvSpPr>
          <p:cNvPr id="176130" name="Rectangle 2"/>
          <p:cNvSpPr>
            <a:spLocks noGrp="1" noRot="1" noChangeAspect="1" noChangeArrowheads="1" noTextEdit="1"/>
          </p:cNvSpPr>
          <p:nvPr>
            <p:ph type="sldImg"/>
          </p:nvPr>
        </p:nvSpPr>
        <p:spPr>
          <a:xfrm>
            <a:off x="887413" y="739775"/>
            <a:ext cx="4870450" cy="3652838"/>
          </a:xfrm>
          <a:ln/>
        </p:spPr>
      </p:sp>
      <p:sp>
        <p:nvSpPr>
          <p:cNvPr id="176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176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04195-8B83-4EAF-B48E-59F6B8D9AE6E}" type="slidenum">
              <a:rPr lang="en-US" altLang="zh-CN"/>
              <a:pPr/>
              <a:t>106</a:t>
            </a:fld>
            <a:endParaRPr lang="en-US" altLang="zh-CN"/>
          </a:p>
        </p:txBody>
      </p:sp>
      <p:sp>
        <p:nvSpPr>
          <p:cNvPr id="179202" name="Rectangle 2"/>
          <p:cNvSpPr>
            <a:spLocks noGrp="1" noRot="1" noChangeAspect="1" noChangeArrowheads="1" noTextEdit="1"/>
          </p:cNvSpPr>
          <p:nvPr>
            <p:ph type="sldImg"/>
          </p:nvPr>
        </p:nvSpPr>
        <p:spPr>
          <a:xfrm>
            <a:off x="887413" y="739775"/>
            <a:ext cx="4870450" cy="3652838"/>
          </a:xfrm>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5552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5F238-35B0-411A-B592-49309715A1A2}" type="slidenum">
              <a:rPr lang="en-US" altLang="zh-CN"/>
              <a:pPr/>
              <a:t>134</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lnSpc>
                <a:spcPct val="80000"/>
              </a:lnSpc>
            </a:pPr>
            <a:r>
              <a:rPr lang="zh-CN" altLang="en-US" sz="800"/>
              <a:t>例如：</a:t>
            </a:r>
          </a:p>
          <a:p>
            <a:pPr>
              <a:lnSpc>
                <a:spcPct val="80000"/>
              </a:lnSpc>
            </a:pPr>
            <a:r>
              <a:rPr lang="en-US" altLang="zh-CN" sz="800"/>
              <a:t>#include &lt;iostream&gt;</a:t>
            </a:r>
          </a:p>
          <a:p>
            <a:pPr>
              <a:lnSpc>
                <a:spcPct val="80000"/>
              </a:lnSpc>
            </a:pPr>
            <a:r>
              <a:rPr lang="en-US" altLang="zh-CN" sz="800"/>
              <a:t>using namespace std;</a:t>
            </a:r>
          </a:p>
          <a:p>
            <a:pPr>
              <a:lnSpc>
                <a:spcPct val="80000"/>
              </a:lnSpc>
            </a:pPr>
            <a:endParaRPr lang="en-US" altLang="zh-CN" sz="800"/>
          </a:p>
          <a:p>
            <a:pPr>
              <a:lnSpc>
                <a:spcPct val="80000"/>
              </a:lnSpc>
            </a:pPr>
            <a:r>
              <a:rPr lang="en-US" altLang="zh-CN" sz="800"/>
              <a:t>class A {</a:t>
            </a:r>
          </a:p>
          <a:p>
            <a:pPr>
              <a:lnSpc>
                <a:spcPct val="80000"/>
              </a:lnSpc>
            </a:pPr>
            <a:r>
              <a:rPr lang="en-US" altLang="zh-CN" sz="800"/>
              <a:t>	int a;</a:t>
            </a:r>
          </a:p>
          <a:p>
            <a:pPr>
              <a:lnSpc>
                <a:spcPct val="80000"/>
              </a:lnSpc>
            </a:pPr>
            <a:r>
              <a:rPr lang="en-US" altLang="zh-CN" sz="800"/>
              <a:t>public:</a:t>
            </a:r>
          </a:p>
          <a:p>
            <a:pPr>
              <a:lnSpc>
                <a:spcPct val="80000"/>
              </a:lnSpc>
            </a:pPr>
            <a:r>
              <a:rPr lang="en-US" altLang="zh-CN" sz="800"/>
              <a:t>	A(int v) { a = v; cout &lt;&lt; "A class" &lt;&lt; endl; }</a:t>
            </a:r>
          </a:p>
          <a:p>
            <a:pPr>
              <a:lnSpc>
                <a:spcPct val="80000"/>
              </a:lnSpc>
            </a:pPr>
            <a:r>
              <a:rPr lang="en-US" altLang="zh-CN" sz="800"/>
              <a:t>};</a:t>
            </a:r>
          </a:p>
          <a:p>
            <a:pPr>
              <a:lnSpc>
                <a:spcPct val="80000"/>
              </a:lnSpc>
            </a:pPr>
            <a:endParaRPr lang="en-US" altLang="zh-CN" sz="800"/>
          </a:p>
          <a:p>
            <a:pPr>
              <a:lnSpc>
                <a:spcPct val="80000"/>
              </a:lnSpc>
            </a:pPr>
            <a:r>
              <a:rPr lang="en-US" altLang="zh-CN" sz="800"/>
              <a:t>class B1: virtual public A {</a:t>
            </a:r>
          </a:p>
          <a:p>
            <a:pPr>
              <a:lnSpc>
                <a:spcPct val="80000"/>
              </a:lnSpc>
            </a:pPr>
            <a:r>
              <a:rPr lang="en-US" altLang="zh-CN" sz="800"/>
              <a:t>public:</a:t>
            </a:r>
          </a:p>
          <a:p>
            <a:pPr>
              <a:lnSpc>
                <a:spcPct val="80000"/>
              </a:lnSpc>
            </a:pPr>
            <a:r>
              <a:rPr lang="en-US" altLang="zh-CN" sz="800"/>
              <a:t>	B1(int v): A(v) { cout &lt;&lt; "B1 class" &lt;&lt; endl; };</a:t>
            </a:r>
          </a:p>
          <a:p>
            <a:pPr>
              <a:lnSpc>
                <a:spcPct val="80000"/>
              </a:lnSpc>
            </a:pPr>
            <a:r>
              <a:rPr lang="en-US" altLang="zh-CN" sz="800"/>
              <a:t>};</a:t>
            </a:r>
          </a:p>
          <a:p>
            <a:pPr>
              <a:lnSpc>
                <a:spcPct val="80000"/>
              </a:lnSpc>
            </a:pPr>
            <a:endParaRPr lang="en-US" altLang="zh-CN" sz="800"/>
          </a:p>
          <a:p>
            <a:pPr>
              <a:lnSpc>
                <a:spcPct val="80000"/>
              </a:lnSpc>
            </a:pPr>
            <a:r>
              <a:rPr lang="en-US" altLang="zh-CN" sz="800"/>
              <a:t>class B2: virtual public A {</a:t>
            </a:r>
          </a:p>
          <a:p>
            <a:pPr>
              <a:lnSpc>
                <a:spcPct val="80000"/>
              </a:lnSpc>
            </a:pPr>
            <a:r>
              <a:rPr lang="en-US" altLang="zh-CN" sz="800"/>
              <a:t>public:</a:t>
            </a:r>
          </a:p>
          <a:p>
            <a:pPr>
              <a:lnSpc>
                <a:spcPct val="80000"/>
              </a:lnSpc>
            </a:pPr>
            <a:r>
              <a:rPr lang="en-US" altLang="zh-CN" sz="800"/>
              <a:t>	B2(int v): A(v) { cout &lt;&lt; "B2 class" &lt;&lt; endl; };</a:t>
            </a:r>
          </a:p>
          <a:p>
            <a:pPr>
              <a:lnSpc>
                <a:spcPct val="80000"/>
              </a:lnSpc>
            </a:pPr>
            <a:r>
              <a:rPr lang="en-US" altLang="zh-CN" sz="800"/>
              <a:t>};</a:t>
            </a:r>
          </a:p>
          <a:p>
            <a:pPr>
              <a:lnSpc>
                <a:spcPct val="80000"/>
              </a:lnSpc>
            </a:pPr>
            <a:endParaRPr lang="en-US" altLang="zh-CN" sz="800"/>
          </a:p>
          <a:p>
            <a:pPr>
              <a:lnSpc>
                <a:spcPct val="80000"/>
              </a:lnSpc>
            </a:pPr>
            <a:r>
              <a:rPr lang="en-US" altLang="zh-CN" sz="800"/>
              <a:t>class C: public B1, public B2 {</a:t>
            </a:r>
          </a:p>
          <a:p>
            <a:pPr>
              <a:lnSpc>
                <a:spcPct val="80000"/>
              </a:lnSpc>
            </a:pPr>
            <a:r>
              <a:rPr lang="en-US" altLang="zh-CN" sz="800"/>
              <a:t>public:</a:t>
            </a:r>
          </a:p>
          <a:p>
            <a:pPr>
              <a:lnSpc>
                <a:spcPct val="80000"/>
              </a:lnSpc>
            </a:pPr>
            <a:r>
              <a:rPr lang="en-US" altLang="zh-CN" sz="800"/>
              <a:t>	C(int i, int j): B1(i), B2(j), A(i) { cout &lt;&lt; "C class" &lt;&lt; endl; }</a:t>
            </a:r>
          </a:p>
          <a:p>
            <a:pPr>
              <a:lnSpc>
                <a:spcPct val="80000"/>
              </a:lnSpc>
            </a:pPr>
            <a:r>
              <a:rPr lang="en-US" altLang="zh-CN" sz="800"/>
              <a:t>};</a:t>
            </a:r>
          </a:p>
          <a:p>
            <a:pPr>
              <a:lnSpc>
                <a:spcPct val="80000"/>
              </a:lnSpc>
            </a:pPr>
            <a:endParaRPr lang="en-US" altLang="zh-CN" sz="800"/>
          </a:p>
          <a:p>
            <a:pPr>
              <a:lnSpc>
                <a:spcPct val="80000"/>
              </a:lnSpc>
            </a:pPr>
            <a:r>
              <a:rPr lang="en-US" altLang="zh-CN" sz="800"/>
              <a:t>int main()</a:t>
            </a:r>
          </a:p>
          <a:p>
            <a:pPr>
              <a:lnSpc>
                <a:spcPct val="80000"/>
              </a:lnSpc>
            </a:pPr>
            <a:r>
              <a:rPr lang="en-US" altLang="zh-CN" sz="800"/>
              <a:t>{</a:t>
            </a:r>
          </a:p>
          <a:p>
            <a:pPr>
              <a:lnSpc>
                <a:spcPct val="80000"/>
              </a:lnSpc>
            </a:pPr>
            <a:r>
              <a:rPr lang="en-US" altLang="zh-CN" sz="800"/>
              <a:t>	C obj(8, 12);</a:t>
            </a:r>
          </a:p>
          <a:p>
            <a:pPr>
              <a:lnSpc>
                <a:spcPct val="80000"/>
              </a:lnSpc>
            </a:pPr>
            <a:endParaRPr lang="en-US" altLang="zh-CN" sz="800"/>
          </a:p>
          <a:p>
            <a:pPr>
              <a:lnSpc>
                <a:spcPct val="80000"/>
              </a:lnSpc>
            </a:pPr>
            <a:r>
              <a:rPr lang="en-US" altLang="zh-CN" sz="800"/>
              <a:t>	// ...</a:t>
            </a:r>
            <a:r>
              <a:rPr lang="zh-CN" altLang="en-US" sz="800"/>
              <a:t>使用</a:t>
            </a:r>
            <a:r>
              <a:rPr lang="en-US" altLang="zh-CN" sz="800"/>
              <a:t>dobj</a:t>
            </a:r>
            <a:r>
              <a:rPr lang="zh-CN" altLang="en-US" sz="800"/>
              <a:t>和</a:t>
            </a:r>
            <a:r>
              <a:rPr lang="en-US" altLang="zh-CN" sz="800"/>
              <a:t>tobj</a:t>
            </a:r>
            <a:r>
              <a:rPr lang="zh-CN" altLang="en-US" sz="800"/>
              <a:t>的代码略</a:t>
            </a:r>
          </a:p>
          <a:p>
            <a:pPr>
              <a:lnSpc>
                <a:spcPct val="80000"/>
              </a:lnSpc>
            </a:pPr>
            <a:endParaRPr lang="zh-CN" altLang="en-US" sz="800"/>
          </a:p>
          <a:p>
            <a:pPr>
              <a:lnSpc>
                <a:spcPct val="80000"/>
              </a:lnSpc>
            </a:pPr>
            <a:r>
              <a:rPr lang="zh-CN" altLang="en-US" sz="800"/>
              <a:t>	</a:t>
            </a:r>
            <a:r>
              <a:rPr lang="en-US" altLang="zh-CN" sz="800"/>
              <a:t>return 0;</a:t>
            </a:r>
          </a:p>
          <a:p>
            <a:pPr>
              <a:lnSpc>
                <a:spcPct val="80000"/>
              </a:lnSpc>
            </a:pPr>
            <a:r>
              <a:rPr lang="en-US" altLang="zh-CN" sz="800"/>
              <a:t>}</a:t>
            </a:r>
          </a:p>
          <a:p>
            <a:pPr>
              <a:lnSpc>
                <a:spcPct val="80000"/>
              </a:lnSpc>
            </a:pPr>
            <a:r>
              <a:rPr lang="zh-CN" altLang="en-US" sz="800"/>
              <a:t>上述程序的输出结果为：</a:t>
            </a:r>
          </a:p>
          <a:p>
            <a:pPr>
              <a:lnSpc>
                <a:spcPct val="80000"/>
              </a:lnSpc>
            </a:pPr>
            <a:r>
              <a:rPr lang="en-US" altLang="zh-CN" sz="800"/>
              <a:t>A class</a:t>
            </a:r>
          </a:p>
          <a:p>
            <a:pPr>
              <a:lnSpc>
                <a:spcPct val="80000"/>
              </a:lnSpc>
            </a:pPr>
            <a:r>
              <a:rPr lang="en-US" altLang="zh-CN" sz="800"/>
              <a:t>B1 class</a:t>
            </a:r>
          </a:p>
          <a:p>
            <a:pPr>
              <a:lnSpc>
                <a:spcPct val="80000"/>
              </a:lnSpc>
            </a:pPr>
            <a:r>
              <a:rPr lang="en-US" altLang="zh-CN" sz="800"/>
              <a:t>B2 class</a:t>
            </a:r>
          </a:p>
          <a:p>
            <a:pPr>
              <a:lnSpc>
                <a:spcPct val="80000"/>
              </a:lnSpc>
            </a:pPr>
            <a:r>
              <a:rPr lang="en-US" altLang="zh-CN" sz="800"/>
              <a:t>C class</a:t>
            </a:r>
          </a:p>
          <a:p>
            <a:pPr>
              <a:lnSpc>
                <a:spcPct val="80000"/>
              </a:lnSpc>
            </a:pPr>
            <a:endParaRPr lang="en-US" altLang="zh-CN" sz="800"/>
          </a:p>
        </p:txBody>
      </p:sp>
    </p:spTree>
    <p:extLst>
      <p:ext uri="{BB962C8B-B14F-4D97-AF65-F5344CB8AC3E}">
        <p14:creationId xmlns:p14="http://schemas.microsoft.com/office/powerpoint/2010/main" val="234266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0A6DA-4C41-4227-B2F9-096BCBB4E576}" type="slidenum">
              <a:rPr lang="en-US" altLang="zh-CN"/>
              <a:pPr/>
              <a:t>13</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718869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4BC25-1918-4989-842A-EC6BEA3A07DD}" type="slidenum">
              <a:rPr lang="en-US" altLang="zh-CN"/>
              <a:pPr/>
              <a:t>14</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244540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5CE03-1EF0-4C01-B81C-96DA6799C316}" type="slidenum">
              <a:rPr lang="en-US" altLang="zh-CN"/>
              <a:pPr/>
              <a:t>15</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96299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5AF53-5C68-453C-BBA0-AF8A3B9E15E3}" type="slidenum">
              <a:rPr lang="en-US" altLang="zh-CN"/>
              <a:pPr/>
              <a:t>16</a:t>
            </a:fld>
            <a:endParaRPr lang="en-US" altLang="zh-C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4195043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6E1D4-325B-44F8-B391-F22F15A7BC64}" type="slidenum">
              <a:rPr lang="en-US" altLang="zh-CN"/>
              <a:pPr/>
              <a:t>17</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17325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45211-7F66-4BBC-B1AF-12E32924EC9E}" type="slidenum">
              <a:rPr lang="en-US" altLang="zh-CN"/>
              <a:pPr/>
              <a:t>18</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xfrm>
            <a:off x="665163" y="4645025"/>
            <a:ext cx="5314950" cy="4398963"/>
          </a:xfrm>
        </p:spPr>
        <p:txBody>
          <a:bodyPr/>
          <a:lstStyle/>
          <a:p>
            <a:endParaRPr lang="zh-CN" altLang="zh-CN"/>
          </a:p>
        </p:txBody>
      </p:sp>
    </p:spTree>
    <p:extLst>
      <p:ext uri="{BB962C8B-B14F-4D97-AF65-F5344CB8AC3E}">
        <p14:creationId xmlns:p14="http://schemas.microsoft.com/office/powerpoint/2010/main" val="76831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D9E52E-AF13-4AB9-B4BB-C15A3DF0A68B}"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13A3C1-6B2C-4E5F-A0C8-76D5FEC540F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2900"/>
            <a:ext cx="2057400" cy="5783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42900"/>
            <a:ext cx="6019800" cy="5783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FC7D23-E59E-4AFD-AB5E-AD7A27E9E60B}"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42900"/>
            <a:ext cx="7831137"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41438"/>
            <a:ext cx="8229600" cy="4784725"/>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DB73481C-8307-4442-BFEE-3DC0FCA7E1E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98F5390-192F-4259-9A42-286807FE6752}"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E55CDD-F647-4BB8-876D-10797699683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EFCC69-B77F-416B-9CD1-BC32932BA6C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42D6703-829A-4DFA-9069-A797676508C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06A0906-71A3-448F-B8B1-8904376FD856}"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71A8767-C57F-4C93-AE58-A35FD4FD5C1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2BE8FF-0A5B-495C-82BE-20637AAD1A7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2BCABF2-521A-41C6-8F39-EACCB8C8476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000" name="Rectangle 8"/>
          <p:cNvSpPr>
            <a:spLocks noChangeArrowheads="1"/>
          </p:cNvSpPr>
          <p:nvPr userDrawn="1"/>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zh-CN" altLang="en-US"/>
          </a:p>
        </p:txBody>
      </p:sp>
      <p:sp>
        <p:nvSpPr>
          <p:cNvPr id="84994" name="Rectangle 2"/>
          <p:cNvSpPr>
            <a:spLocks noGrp="1" noChangeArrowheads="1"/>
          </p:cNvSpPr>
          <p:nvPr>
            <p:ph type="title"/>
          </p:nvPr>
        </p:nvSpPr>
        <p:spPr bwMode="auto">
          <a:xfrm>
            <a:off x="684213" y="342900"/>
            <a:ext cx="7831137"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4995" name="Rectangle 3"/>
          <p:cNvSpPr>
            <a:spLocks noGrp="1" noChangeArrowheads="1"/>
          </p:cNvSpPr>
          <p:nvPr>
            <p:ph type="body" idx="1"/>
          </p:nvPr>
        </p:nvSpPr>
        <p:spPr bwMode="auto">
          <a:xfrm>
            <a:off x="457200" y="1341438"/>
            <a:ext cx="8229600"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4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84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84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99306BB-3A48-428D-816E-AB44D857C31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Arial" pitchFamily="34" charset="0"/>
          <a:ea typeface="宋体" pitchFamily="2" charset="-122"/>
        </a:defRPr>
      </a:lvl2pPr>
      <a:lvl3pPr algn="ctr" rtl="0" fontAlgn="base">
        <a:spcBef>
          <a:spcPct val="0"/>
        </a:spcBef>
        <a:spcAft>
          <a:spcPct val="0"/>
        </a:spcAft>
        <a:defRPr sz="3200" b="1">
          <a:solidFill>
            <a:schemeClr val="tx2"/>
          </a:solidFill>
          <a:latin typeface="Arial" pitchFamily="34" charset="0"/>
          <a:ea typeface="宋体" pitchFamily="2" charset="-122"/>
        </a:defRPr>
      </a:lvl3pPr>
      <a:lvl4pPr algn="ctr" rtl="0" fontAlgn="base">
        <a:spcBef>
          <a:spcPct val="0"/>
        </a:spcBef>
        <a:spcAft>
          <a:spcPct val="0"/>
        </a:spcAft>
        <a:defRPr sz="3200" b="1">
          <a:solidFill>
            <a:schemeClr val="tx2"/>
          </a:solidFill>
          <a:latin typeface="Arial" pitchFamily="34" charset="0"/>
          <a:ea typeface="宋体" pitchFamily="2" charset="-122"/>
        </a:defRPr>
      </a:lvl4pPr>
      <a:lvl5pPr algn="ctr" rtl="0" fontAlgn="base">
        <a:spcBef>
          <a:spcPct val="0"/>
        </a:spcBef>
        <a:spcAft>
          <a:spcPct val="0"/>
        </a:spcAft>
        <a:defRPr sz="3200" b="1">
          <a:solidFill>
            <a:schemeClr val="tx2"/>
          </a:solidFill>
          <a:latin typeface="Arial" pitchFamily="34" charset="0"/>
          <a:ea typeface="宋体" pitchFamily="2" charset="-122"/>
        </a:defRPr>
      </a:lvl5pPr>
      <a:lvl6pPr marL="457200" algn="ctr" rtl="0" fontAlgn="base">
        <a:spcBef>
          <a:spcPct val="0"/>
        </a:spcBef>
        <a:spcAft>
          <a:spcPct val="0"/>
        </a:spcAft>
        <a:defRPr sz="3200" b="1">
          <a:solidFill>
            <a:schemeClr val="tx2"/>
          </a:solidFill>
          <a:latin typeface="Arial" pitchFamily="34" charset="0"/>
          <a:ea typeface="宋体" pitchFamily="2" charset="-122"/>
        </a:defRPr>
      </a:lvl6pPr>
      <a:lvl7pPr marL="914400" algn="ctr" rtl="0" fontAlgn="base">
        <a:spcBef>
          <a:spcPct val="0"/>
        </a:spcBef>
        <a:spcAft>
          <a:spcPct val="0"/>
        </a:spcAft>
        <a:defRPr sz="3200" b="1">
          <a:solidFill>
            <a:schemeClr val="tx2"/>
          </a:solidFill>
          <a:latin typeface="Arial" pitchFamily="34" charset="0"/>
          <a:ea typeface="宋体" pitchFamily="2" charset="-122"/>
        </a:defRPr>
      </a:lvl7pPr>
      <a:lvl8pPr marL="1371600" algn="ctr" rtl="0" fontAlgn="base">
        <a:spcBef>
          <a:spcPct val="0"/>
        </a:spcBef>
        <a:spcAft>
          <a:spcPct val="0"/>
        </a:spcAft>
        <a:defRPr sz="3200" b="1">
          <a:solidFill>
            <a:schemeClr val="tx2"/>
          </a:solidFill>
          <a:latin typeface="Arial" pitchFamily="34" charset="0"/>
          <a:ea typeface="宋体" pitchFamily="2" charset="-122"/>
        </a:defRPr>
      </a:lvl8pPr>
      <a:lvl9pPr marL="1828800" algn="ctr" rtl="0" fontAlgn="base">
        <a:spcBef>
          <a:spcPct val="0"/>
        </a:spcBef>
        <a:spcAft>
          <a:spcPct val="0"/>
        </a:spcAft>
        <a:defRPr sz="3200" b="1">
          <a:solidFill>
            <a:schemeClr val="tx2"/>
          </a:solidFill>
          <a:latin typeface="Arial" pitchFamily="34" charset="0"/>
          <a:ea typeface="宋体" pitchFamily="2" charset="-122"/>
        </a:defRPr>
      </a:lvl9pPr>
    </p:titleStyle>
    <p:bodyStyle>
      <a:lvl1pPr marL="342900" indent="-342900" algn="l" rtl="0" fontAlgn="base">
        <a:lnSpc>
          <a:spcPct val="120000"/>
        </a:lnSpc>
        <a:spcBef>
          <a:spcPct val="20000"/>
        </a:spcBef>
        <a:spcAft>
          <a:spcPct val="0"/>
        </a:spcAft>
        <a:buClr>
          <a:srgbClr val="FF0000"/>
        </a:buClr>
        <a:buChar char="•"/>
        <a:defRPr sz="3200" b="1">
          <a:solidFill>
            <a:schemeClr val="tx1"/>
          </a:solidFill>
          <a:latin typeface="+mn-lt"/>
          <a:ea typeface="+mn-ea"/>
          <a:cs typeface="+mn-cs"/>
        </a:defRPr>
      </a:lvl1pPr>
      <a:lvl2pPr marL="742950" indent="-285750" algn="l" rtl="0" fontAlgn="base">
        <a:lnSpc>
          <a:spcPct val="120000"/>
        </a:lnSpc>
        <a:spcBef>
          <a:spcPct val="20000"/>
        </a:spcBef>
        <a:spcAft>
          <a:spcPct val="0"/>
        </a:spcAft>
        <a:buChar char="–"/>
        <a:defRPr sz="2800" b="1">
          <a:solidFill>
            <a:schemeClr val="tx1"/>
          </a:solidFill>
          <a:latin typeface="+mn-lt"/>
          <a:ea typeface="+mn-ea"/>
        </a:defRPr>
      </a:lvl2pPr>
      <a:lvl3pPr marL="1143000" indent="-228600" algn="l" rtl="0" fontAlgn="base">
        <a:lnSpc>
          <a:spcPct val="120000"/>
        </a:lnSpc>
        <a:spcBef>
          <a:spcPct val="20000"/>
        </a:spcBef>
        <a:spcAft>
          <a:spcPct val="0"/>
        </a:spcAft>
        <a:buChar char="•"/>
        <a:defRPr sz="2400" b="1">
          <a:solidFill>
            <a:schemeClr val="tx1"/>
          </a:solidFill>
          <a:latin typeface="+mn-lt"/>
          <a:ea typeface="+mn-ea"/>
        </a:defRPr>
      </a:lvl3pPr>
      <a:lvl4pPr marL="1600200" indent="-228600" algn="l" rtl="0" fontAlgn="base">
        <a:lnSpc>
          <a:spcPct val="120000"/>
        </a:lnSpc>
        <a:spcBef>
          <a:spcPct val="20000"/>
        </a:spcBef>
        <a:spcAft>
          <a:spcPct val="0"/>
        </a:spcAft>
        <a:buChar char="–"/>
        <a:defRPr sz="2000" b="1">
          <a:solidFill>
            <a:schemeClr val="tx1"/>
          </a:solidFill>
          <a:latin typeface="+mn-lt"/>
          <a:ea typeface="+mn-ea"/>
        </a:defRPr>
      </a:lvl4pPr>
      <a:lvl5pPr marL="2057400" indent="-228600" algn="l" rtl="0" fontAlgn="base">
        <a:lnSpc>
          <a:spcPct val="120000"/>
        </a:lnSpc>
        <a:spcBef>
          <a:spcPct val="20000"/>
        </a:spcBef>
        <a:spcAft>
          <a:spcPct val="0"/>
        </a:spcAft>
        <a:buChar char="»"/>
        <a:defRPr sz="2000" b="1">
          <a:solidFill>
            <a:schemeClr val="tx1"/>
          </a:solidFill>
          <a:latin typeface="+mn-lt"/>
          <a:ea typeface="+mn-ea"/>
        </a:defRPr>
      </a:lvl5pPr>
      <a:lvl6pPr marL="2514600" indent="-228600" algn="l" rtl="0" fontAlgn="base">
        <a:lnSpc>
          <a:spcPct val="120000"/>
        </a:lnSpc>
        <a:spcBef>
          <a:spcPct val="20000"/>
        </a:spcBef>
        <a:spcAft>
          <a:spcPct val="0"/>
        </a:spcAft>
        <a:buChar char="»"/>
        <a:defRPr sz="2000" b="1">
          <a:solidFill>
            <a:schemeClr val="tx1"/>
          </a:solidFill>
          <a:latin typeface="+mn-lt"/>
          <a:ea typeface="+mn-ea"/>
        </a:defRPr>
      </a:lvl6pPr>
      <a:lvl7pPr marL="2971800" indent="-228600" algn="l" rtl="0" fontAlgn="base">
        <a:lnSpc>
          <a:spcPct val="120000"/>
        </a:lnSpc>
        <a:spcBef>
          <a:spcPct val="20000"/>
        </a:spcBef>
        <a:spcAft>
          <a:spcPct val="0"/>
        </a:spcAft>
        <a:buChar char="»"/>
        <a:defRPr sz="2000" b="1">
          <a:solidFill>
            <a:schemeClr val="tx1"/>
          </a:solidFill>
          <a:latin typeface="+mn-lt"/>
          <a:ea typeface="+mn-ea"/>
        </a:defRPr>
      </a:lvl7pPr>
      <a:lvl8pPr marL="3429000" indent="-228600" algn="l" rtl="0" fontAlgn="base">
        <a:lnSpc>
          <a:spcPct val="120000"/>
        </a:lnSpc>
        <a:spcBef>
          <a:spcPct val="20000"/>
        </a:spcBef>
        <a:spcAft>
          <a:spcPct val="0"/>
        </a:spcAft>
        <a:buChar char="»"/>
        <a:defRPr sz="2000" b="1">
          <a:solidFill>
            <a:schemeClr val="tx1"/>
          </a:solidFill>
          <a:latin typeface="+mn-lt"/>
          <a:ea typeface="+mn-ea"/>
        </a:defRPr>
      </a:lvl8pPr>
      <a:lvl9pPr marL="3886200" indent="-228600" algn="l" rtl="0" fontAlgn="base">
        <a:lnSpc>
          <a:spcPct val="120000"/>
        </a:lnSpc>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33EE67AB-27E8-4298-8B07-878B8AA6E412}" type="slidenum">
              <a:rPr lang="en-US" altLang="zh-CN"/>
              <a:pPr/>
              <a:t>1</a:t>
            </a:fld>
            <a:endParaRPr lang="en-US" altLang="zh-CN"/>
          </a:p>
        </p:txBody>
      </p:sp>
      <p:sp>
        <p:nvSpPr>
          <p:cNvPr id="2050" name="Rectangle 2"/>
          <p:cNvSpPr>
            <a:spLocks noGrp="1" noChangeArrowheads="1"/>
          </p:cNvSpPr>
          <p:nvPr>
            <p:ph type="ctrTitle"/>
          </p:nvPr>
        </p:nvSpPr>
        <p:spPr/>
        <p:txBody>
          <a:bodyPr/>
          <a:lstStyle/>
          <a:p>
            <a:r>
              <a:rPr lang="en-US" altLang="zh-CN" sz="4400" dirty="0" smtClean="0"/>
              <a:t>Chapter 4  Inheritance</a:t>
            </a:r>
            <a:endParaRPr lang="zh-CN" altLang="en-US" sz="4400" dirty="0">
              <a:solidFill>
                <a:srgbClr val="FF0000"/>
              </a:solidFill>
            </a:endParaRPr>
          </a:p>
        </p:txBody>
      </p:sp>
      <p:sp>
        <p:nvSpPr>
          <p:cNvPr id="2052" name="Text Box 4"/>
          <p:cNvSpPr txBox="1">
            <a:spLocks noChangeArrowheads="1"/>
          </p:cNvSpPr>
          <p:nvPr/>
        </p:nvSpPr>
        <p:spPr bwMode="auto">
          <a:xfrm>
            <a:off x="1115616" y="5935052"/>
            <a:ext cx="4122738" cy="446276"/>
          </a:xfrm>
          <a:prstGeom prst="rect">
            <a:avLst/>
          </a:prstGeom>
          <a:noFill/>
          <a:ln w="9525">
            <a:noFill/>
            <a:miter lim="800000"/>
            <a:headEnd/>
            <a:tailEnd/>
          </a:ln>
          <a:effectLst/>
        </p:spPr>
        <p:txBody>
          <a:bodyPr>
            <a:spAutoFit/>
          </a:bodyPr>
          <a:lstStyle/>
          <a:p>
            <a:pPr>
              <a:spcBef>
                <a:spcPct val="50000"/>
              </a:spcBef>
            </a:pPr>
            <a:r>
              <a:rPr lang="en-US" altLang="zh-CN" sz="2300" dirty="0">
                <a:solidFill>
                  <a:schemeClr val="tx2"/>
                </a:solidFill>
                <a:latin typeface="Times New Roman" panose="02020603050405020304" pitchFamily="18" charset="0"/>
                <a:cs typeface="Times New Roman" panose="02020603050405020304" pitchFamily="18" charset="0"/>
              </a:rPr>
              <a:t>Sun </a:t>
            </a:r>
            <a:r>
              <a:rPr lang="en-US" altLang="zh-CN" sz="2300" dirty="0" err="1">
                <a:solidFill>
                  <a:schemeClr val="tx2"/>
                </a:solidFill>
                <a:latin typeface="Times New Roman" panose="02020603050405020304" pitchFamily="18" charset="0"/>
                <a:cs typeface="Times New Roman" panose="02020603050405020304" pitchFamily="18" charset="0"/>
              </a:rPr>
              <a:t>Yat-sen</a:t>
            </a:r>
            <a:r>
              <a:rPr lang="en-US" altLang="zh-CN" sz="2300" dirty="0">
                <a:solidFill>
                  <a:schemeClr val="tx2"/>
                </a:solidFill>
                <a:latin typeface="Times New Roman" panose="02020603050405020304" pitchFamily="18" charset="0"/>
                <a:cs typeface="Times New Roman" panose="02020603050405020304" pitchFamily="18" charset="0"/>
              </a:rPr>
              <a:t> University</a:t>
            </a:r>
          </a:p>
        </p:txBody>
      </p:sp>
      <p:sp>
        <p:nvSpPr>
          <p:cNvPr id="2054" name="Rectangle 6"/>
          <p:cNvSpPr>
            <a:spLocks noGrp="1" noChangeArrowheads="1"/>
          </p:cNvSpPr>
          <p:nvPr>
            <p:ph type="subTitle" idx="1"/>
          </p:nvPr>
        </p:nvSpPr>
        <p:spPr/>
        <p:txBody>
          <a:bodyPr/>
          <a:lstStyle/>
          <a:p>
            <a:endParaRPr lang="zh-CN"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D2959F-81A4-4D8E-BADF-0741BE6A678D}" type="slidenum">
              <a:rPr lang="en-US" altLang="zh-CN"/>
              <a:pPr/>
              <a:t>10</a:t>
            </a:fld>
            <a:endParaRPr lang="en-US" altLang="zh-CN"/>
          </a:p>
        </p:txBody>
      </p:sp>
      <p:sp>
        <p:nvSpPr>
          <p:cNvPr id="20482" name="Rectangle 2"/>
          <p:cNvSpPr>
            <a:spLocks noGrp="1" noChangeArrowheads="1"/>
          </p:cNvSpPr>
          <p:nvPr>
            <p:ph type="title"/>
          </p:nvPr>
        </p:nvSpPr>
        <p:spPr/>
        <p:txBody>
          <a:bodyPr/>
          <a:lstStyle/>
          <a:p>
            <a:r>
              <a:rPr lang="zh-CN" altLang="en-US" sz="3000"/>
              <a:t>面向对象程序设计语言引入继承机制的目的</a:t>
            </a:r>
          </a:p>
        </p:txBody>
      </p:sp>
      <p:sp>
        <p:nvSpPr>
          <p:cNvPr id="20483" name="Rectangle 3"/>
          <p:cNvSpPr>
            <a:spLocks noGrp="1" noChangeArrowheads="1"/>
          </p:cNvSpPr>
          <p:nvPr>
            <p:ph type="body" idx="1"/>
          </p:nvPr>
        </p:nvSpPr>
        <p:spPr>
          <a:xfrm>
            <a:off x="179388" y="1142984"/>
            <a:ext cx="8820150" cy="5286412"/>
          </a:xfrm>
        </p:spPr>
        <p:txBody>
          <a:bodyPr/>
          <a:lstStyle/>
          <a:p>
            <a:r>
              <a:rPr lang="zh-CN" altLang="en-US" sz="2200" dirty="0">
                <a:latin typeface="Times New Roman" pitchFamily="18" charset="0"/>
              </a:rPr>
              <a:t>使得程序可刻划现实世界的</a:t>
            </a:r>
            <a:r>
              <a:rPr lang="en-US" altLang="zh-CN" sz="2200" dirty="0"/>
              <a:t>IS-A</a:t>
            </a:r>
            <a:r>
              <a:rPr lang="zh-CN" altLang="en-US" sz="2200" dirty="0">
                <a:latin typeface="Times New Roman" pitchFamily="18" charset="0"/>
              </a:rPr>
              <a:t>关系</a:t>
            </a:r>
          </a:p>
          <a:p>
            <a:pPr lvl="1"/>
            <a:r>
              <a:rPr lang="zh-CN" altLang="en-US" sz="2200" dirty="0">
                <a:latin typeface="Times New Roman" pitchFamily="18" charset="0"/>
              </a:rPr>
              <a:t>面向对象技术的核心思想是模拟和仿真现实世界，使得程序的结构与要解决的问题结构一致</a:t>
            </a:r>
          </a:p>
          <a:p>
            <a:pPr lvl="1"/>
            <a:r>
              <a:rPr lang="zh-CN" altLang="en-US" sz="2200" dirty="0">
                <a:latin typeface="Times New Roman" pitchFamily="18" charset="0"/>
              </a:rPr>
              <a:t>层次关系是对事物间共性的一种抽象，可以简化人们对世界的认识</a:t>
            </a:r>
          </a:p>
          <a:p>
            <a:pPr lvl="1"/>
            <a:r>
              <a:rPr lang="zh-CN" altLang="en-US" sz="2200" dirty="0">
                <a:latin typeface="Times New Roman" pitchFamily="18" charset="0"/>
              </a:rPr>
              <a:t>利用类与类之间的继承关系，程序员对类的理解可得到简化：只需理解类</a:t>
            </a:r>
            <a:r>
              <a:rPr lang="en-US" altLang="zh-CN" sz="2200" dirty="0"/>
              <a:t>B</a:t>
            </a:r>
            <a:r>
              <a:rPr lang="zh-CN" altLang="en-US" sz="2200" dirty="0" smtClean="0">
                <a:latin typeface="Times New Roman" pitchFamily="18" charset="0"/>
              </a:rPr>
              <a:t>的新增的特性</a:t>
            </a:r>
            <a:r>
              <a:rPr lang="zh-CN" altLang="en-US" sz="2200" dirty="0">
                <a:latin typeface="Times New Roman" pitchFamily="18" charset="0"/>
              </a:rPr>
              <a:t>即可，不需要重新理解类</a:t>
            </a:r>
            <a:r>
              <a:rPr lang="en-US" altLang="zh-CN" sz="2200" dirty="0"/>
              <a:t>B</a:t>
            </a:r>
            <a:r>
              <a:rPr lang="zh-CN" altLang="en-US" sz="2200" dirty="0">
                <a:latin typeface="Times New Roman" pitchFamily="18" charset="0"/>
              </a:rPr>
              <a:t>与类</a:t>
            </a:r>
            <a:r>
              <a:rPr lang="en-US" altLang="zh-CN" sz="2200" dirty="0"/>
              <a:t>A</a:t>
            </a:r>
            <a:r>
              <a:rPr lang="zh-CN" altLang="en-US" sz="2200" dirty="0">
                <a:latin typeface="Times New Roman" pitchFamily="18" charset="0"/>
              </a:rPr>
              <a:t>一致的</a:t>
            </a:r>
            <a:r>
              <a:rPr lang="zh-CN" altLang="en-US" sz="2200" dirty="0" smtClean="0">
                <a:latin typeface="Times New Roman" pitchFamily="18" charset="0"/>
              </a:rPr>
              <a:t>特性（即从类</a:t>
            </a:r>
            <a:r>
              <a:rPr lang="en-US" altLang="zh-CN" sz="2200" dirty="0" smtClean="0">
                <a:latin typeface="Times New Roman" pitchFamily="18" charset="0"/>
              </a:rPr>
              <a:t>A</a:t>
            </a:r>
            <a:r>
              <a:rPr lang="zh-CN" altLang="en-US" sz="2200" dirty="0" smtClean="0">
                <a:latin typeface="Times New Roman" pitchFamily="18" charset="0"/>
              </a:rPr>
              <a:t>继承过来的特性）</a:t>
            </a:r>
            <a:endParaRPr lang="zh-CN" altLang="en-US" sz="2200" dirty="0">
              <a:latin typeface="Times New Roman" pitchFamily="18" charset="0"/>
            </a:endParaRPr>
          </a:p>
          <a:p>
            <a:r>
              <a:rPr lang="zh-CN" altLang="en-US" sz="2200" dirty="0">
                <a:latin typeface="Times New Roman" pitchFamily="18" charset="0"/>
              </a:rPr>
              <a:t>提高程序的可重用性</a:t>
            </a:r>
          </a:p>
          <a:p>
            <a:pPr lvl="1"/>
            <a:r>
              <a:rPr lang="zh-CN" altLang="en-US" sz="2200" dirty="0">
                <a:latin typeface="Times New Roman" pitchFamily="18" charset="0"/>
              </a:rPr>
              <a:t>子类重用父类的代码可提高程序开发效率</a:t>
            </a:r>
          </a:p>
          <a:p>
            <a:pPr lvl="1"/>
            <a:r>
              <a:rPr lang="zh-CN" altLang="en-US" sz="2200" dirty="0">
                <a:latin typeface="Times New Roman" pitchFamily="18" charset="0"/>
              </a:rPr>
              <a:t>这种重用是一种灵活的重用方式：子类在继承父类代码的基础上，可根据自己的特性进行调整</a:t>
            </a:r>
            <a:endParaRPr lang="zh-CN" altLang="en-US" sz="2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7D11F27-69C6-4E81-B532-7ADD7C31AE28}" type="slidenum">
              <a:rPr lang="en-US" altLang="zh-CN"/>
              <a:pPr/>
              <a:t>100</a:t>
            </a:fld>
            <a:endParaRPr lang="en-US" altLang="zh-CN"/>
          </a:p>
        </p:txBody>
      </p:sp>
      <p:sp>
        <p:nvSpPr>
          <p:cNvPr id="171010" name="Rectangle 2"/>
          <p:cNvSpPr>
            <a:spLocks noGrp="1" noChangeArrowheads="1"/>
          </p:cNvSpPr>
          <p:nvPr>
            <p:ph type="title"/>
          </p:nvPr>
        </p:nvSpPr>
        <p:spPr>
          <a:noFill/>
          <a:ln/>
        </p:spPr>
        <p:txBody>
          <a:bodyPr/>
          <a:lstStyle/>
          <a:p>
            <a:r>
              <a:rPr kumimoji="1" lang="en-US" altLang="zh-CN"/>
              <a:t>GRAFDEMO.CPP</a:t>
            </a:r>
          </a:p>
        </p:txBody>
      </p:sp>
      <p:sp>
        <p:nvSpPr>
          <p:cNvPr id="171011" name="Text Box 3"/>
          <p:cNvSpPr txBox="1">
            <a:spLocks noChangeArrowheads="1"/>
          </p:cNvSpPr>
          <p:nvPr/>
        </p:nvSpPr>
        <p:spPr bwMode="auto">
          <a:xfrm>
            <a:off x="323850" y="1204913"/>
            <a:ext cx="8532813" cy="5537200"/>
          </a:xfrm>
          <a:prstGeom prst="rect">
            <a:avLst/>
          </a:prstGeom>
          <a:noFill/>
          <a:ln w="9525">
            <a:solidFill>
              <a:srgbClr val="FF00FF"/>
            </a:solidFill>
            <a:miter lim="800000"/>
            <a:headEnd/>
            <a:tailEnd/>
          </a:ln>
          <a:effectLst/>
        </p:spPr>
        <p:txBody>
          <a:bodyPr>
            <a:spAutoFit/>
          </a:bodyPr>
          <a:lstStyle/>
          <a:p>
            <a:pPr>
              <a:lnSpc>
                <a:spcPct val="105000"/>
              </a:lnSpc>
              <a:spcBef>
                <a:spcPct val="5000"/>
              </a:spcBef>
            </a:pPr>
            <a:r>
              <a:rPr kumimoji="1" lang="en-US" altLang="en-US" sz="2000" b="1"/>
              <a:t>#include "basgraph.h"	 </a:t>
            </a:r>
            <a:r>
              <a:rPr kumimoji="1" lang="en-US" altLang="en-US" sz="2000" b="1">
                <a:solidFill>
                  <a:srgbClr val="990000"/>
                </a:solidFill>
              </a:rPr>
              <a:t>// 基本图形元素的类界面</a:t>
            </a:r>
            <a:r>
              <a:rPr kumimoji="1" lang="en-US" altLang="en-US" sz="2000" b="1"/>
              <a:t> 		</a:t>
            </a:r>
          </a:p>
          <a:p>
            <a:pPr>
              <a:lnSpc>
                <a:spcPct val="105000"/>
              </a:lnSpc>
              <a:spcBef>
                <a:spcPct val="5000"/>
              </a:spcBef>
            </a:pPr>
            <a:r>
              <a:rPr kumimoji="1" lang="en-US" altLang="en-US" sz="2000" b="1"/>
              <a:t>#include &lt;conio.h&gt;	 </a:t>
            </a:r>
            <a:r>
              <a:rPr kumimoji="1" lang="en-US" altLang="en-US" sz="2000" b="1">
                <a:solidFill>
                  <a:srgbClr val="990000"/>
                </a:solidFill>
              </a:rPr>
              <a:t>// 利用其中的getch()函数暂停 	</a:t>
            </a:r>
            <a:r>
              <a:rPr kumimoji="1" lang="en-US" altLang="en-US" sz="2000" b="1"/>
              <a:t>	</a:t>
            </a:r>
          </a:p>
          <a:p>
            <a:pPr>
              <a:lnSpc>
                <a:spcPct val="105000"/>
              </a:lnSpc>
              <a:spcBef>
                <a:spcPct val="5000"/>
              </a:spcBef>
            </a:pPr>
            <a:r>
              <a:rPr kumimoji="1" lang="en-US" altLang="en-US" sz="2000" b="1"/>
              <a:t>int main()</a:t>
            </a:r>
          </a:p>
          <a:p>
            <a:pPr>
              <a:lnSpc>
                <a:spcPct val="105000"/>
              </a:lnSpc>
              <a:spcBef>
                <a:spcPct val="5000"/>
              </a:spcBef>
            </a:pPr>
            <a:r>
              <a:rPr kumimoji="1" lang="en-US" altLang="en-US" sz="2000" b="1"/>
              <a:t>{</a:t>
            </a:r>
          </a:p>
          <a:p>
            <a:pPr>
              <a:lnSpc>
                <a:spcPct val="105000"/>
              </a:lnSpc>
              <a:spcBef>
                <a:spcPct val="5000"/>
              </a:spcBef>
            </a:pPr>
            <a:r>
              <a:rPr kumimoji="1" lang="en-US" altLang="zh-CN" sz="2000" b="1"/>
              <a:t>    :</a:t>
            </a:r>
            <a:endParaRPr kumimoji="1" lang="en-US" altLang="en-US" sz="2000" b="1">
              <a:solidFill>
                <a:srgbClr val="990000"/>
              </a:solidFill>
            </a:endParaRPr>
          </a:p>
          <a:p>
            <a:pPr>
              <a:lnSpc>
                <a:spcPct val="105000"/>
              </a:lnSpc>
              <a:spcBef>
                <a:spcPct val="5000"/>
              </a:spcBef>
            </a:pPr>
            <a:r>
              <a:rPr kumimoji="1" lang="en-US" altLang="zh-CN" sz="2000" b="1"/>
              <a:t>   </a:t>
            </a:r>
            <a:r>
              <a:rPr kumimoji="1" lang="en-US" altLang="en-US" sz="2000" b="1">
                <a:solidFill>
                  <a:srgbClr val="990000"/>
                </a:solidFill>
              </a:rPr>
              <a:t>// 声明一个圆，圆心在(100, 200)，半径为50</a:t>
            </a:r>
            <a:endParaRPr kumimoji="1" lang="en-US" altLang="zh-CN" sz="2000" b="1">
              <a:solidFill>
                <a:srgbClr val="990000"/>
              </a:solidFill>
            </a:endParaRPr>
          </a:p>
          <a:p>
            <a:pPr>
              <a:lnSpc>
                <a:spcPct val="105000"/>
              </a:lnSpc>
              <a:spcBef>
                <a:spcPct val="5000"/>
              </a:spcBef>
            </a:pPr>
            <a:r>
              <a:rPr kumimoji="1" lang="en-US" altLang="zh-CN" sz="2000" b="1"/>
              <a:t>   POINT point( 20, 10 ); </a:t>
            </a:r>
          </a:p>
          <a:p>
            <a:pPr>
              <a:lnSpc>
                <a:spcPct val="105000"/>
              </a:lnSpc>
              <a:spcBef>
                <a:spcPct val="5000"/>
              </a:spcBef>
            </a:pPr>
            <a:r>
              <a:rPr kumimoji="1" lang="en-US" altLang="zh-CN" sz="2000" b="1"/>
              <a:t>   </a:t>
            </a:r>
            <a:r>
              <a:rPr kumimoji="1" lang="en-US" altLang="en-US" sz="2000" b="1"/>
              <a:t>CIRCLE circle(100, 200, 50);	</a:t>
            </a:r>
            <a:endParaRPr kumimoji="1" lang="en-US" altLang="zh-CN" sz="2000" b="1"/>
          </a:p>
          <a:p>
            <a:pPr>
              <a:lnSpc>
                <a:spcPct val="105000"/>
              </a:lnSpc>
              <a:spcBef>
                <a:spcPct val="5000"/>
              </a:spcBef>
            </a:pPr>
            <a:endParaRPr kumimoji="1" lang="en-US" altLang="en-US" sz="2000" b="1"/>
          </a:p>
          <a:p>
            <a:pPr>
              <a:lnSpc>
                <a:spcPct val="105000"/>
              </a:lnSpc>
              <a:spcBef>
                <a:spcPct val="5000"/>
              </a:spcBef>
            </a:pPr>
            <a:r>
              <a:rPr kumimoji="1" lang="en-US" altLang="zh-CN" sz="2000" b="1"/>
              <a:t>   </a:t>
            </a:r>
            <a:r>
              <a:rPr kumimoji="1" lang="en-US" altLang="en-US" sz="2000" b="1"/>
              <a:t>circle.show(); </a:t>
            </a:r>
            <a:r>
              <a:rPr kumimoji="1" lang="en-US" altLang="zh-CN" sz="2000" b="1"/>
              <a:t> </a:t>
            </a:r>
            <a:r>
              <a:rPr kumimoji="1" lang="en-US" altLang="en-US" sz="2000" b="1">
                <a:solidFill>
                  <a:srgbClr val="990000"/>
                </a:solidFill>
              </a:rPr>
              <a:t>// 显示</a:t>
            </a:r>
            <a:r>
              <a:rPr kumimoji="1" lang="zh-CN" altLang="en-US" sz="2000" b="1">
                <a:solidFill>
                  <a:srgbClr val="990000"/>
                </a:solidFill>
              </a:rPr>
              <a:t>圆</a:t>
            </a:r>
          </a:p>
          <a:p>
            <a:pPr>
              <a:lnSpc>
                <a:spcPct val="105000"/>
              </a:lnSpc>
              <a:spcBef>
                <a:spcPct val="5000"/>
              </a:spcBef>
            </a:pPr>
            <a:r>
              <a:rPr kumimoji="1" lang="zh-CN" altLang="en-US" sz="2000" b="1">
                <a:solidFill>
                  <a:srgbClr val="990000"/>
                </a:solidFill>
              </a:rPr>
              <a:t>   </a:t>
            </a:r>
            <a:r>
              <a:rPr kumimoji="1" lang="en-US" altLang="zh-CN" sz="2000" b="1"/>
              <a:t>point.show();  </a:t>
            </a:r>
            <a:r>
              <a:rPr kumimoji="1" lang="en-US" altLang="en-US" b="1">
                <a:solidFill>
                  <a:srgbClr val="990000"/>
                </a:solidFill>
              </a:rPr>
              <a:t>// </a:t>
            </a:r>
            <a:r>
              <a:rPr kumimoji="1" lang="zh-CN" altLang="en-US" b="1">
                <a:solidFill>
                  <a:srgbClr val="990000"/>
                </a:solidFill>
              </a:rPr>
              <a:t>显示点</a:t>
            </a:r>
            <a:endParaRPr kumimoji="1" lang="zh-CN" altLang="en-US" sz="2000" b="1"/>
          </a:p>
          <a:p>
            <a:pPr>
              <a:lnSpc>
                <a:spcPct val="105000"/>
              </a:lnSpc>
              <a:spcBef>
                <a:spcPct val="5000"/>
              </a:spcBef>
            </a:pPr>
            <a:endParaRPr kumimoji="1" lang="en-US" altLang="en-US" sz="2000" b="1"/>
          </a:p>
          <a:p>
            <a:pPr>
              <a:lnSpc>
                <a:spcPct val="105000"/>
              </a:lnSpc>
              <a:spcBef>
                <a:spcPct val="5000"/>
              </a:spcBef>
            </a:pPr>
            <a:r>
              <a:rPr kumimoji="1" lang="zh-CN" altLang="en-US" sz="2000" b="1"/>
              <a:t>   </a:t>
            </a:r>
            <a:r>
              <a:rPr kumimoji="1" lang="en-US" altLang="en-US" sz="2000" b="1"/>
              <a:t>circle.move_to(200, 250); </a:t>
            </a:r>
            <a:r>
              <a:rPr kumimoji="1" lang="en-US" altLang="zh-CN" sz="2000" b="1"/>
              <a:t> </a:t>
            </a:r>
            <a:r>
              <a:rPr kumimoji="1" lang="en-US" altLang="en-US" sz="2000" b="1">
                <a:solidFill>
                  <a:srgbClr val="990000"/>
                </a:solidFill>
              </a:rPr>
              <a:t>// 移动圆</a:t>
            </a:r>
          </a:p>
          <a:p>
            <a:pPr>
              <a:lnSpc>
                <a:spcPct val="105000"/>
              </a:lnSpc>
              <a:spcBef>
                <a:spcPct val="5000"/>
              </a:spcBef>
            </a:pPr>
            <a:r>
              <a:rPr kumimoji="1" lang="zh-CN" altLang="en-US" sz="2000" b="1"/>
              <a:t>   </a:t>
            </a:r>
            <a:r>
              <a:rPr kumimoji="1" lang="en-US" altLang="zh-CN" sz="2000" b="1"/>
              <a:t>point.move_to(100,20);     </a:t>
            </a:r>
            <a:r>
              <a:rPr kumimoji="1" lang="en-US" altLang="zh-CN" b="1">
                <a:solidFill>
                  <a:srgbClr val="990000"/>
                </a:solidFill>
              </a:rPr>
              <a:t>//</a:t>
            </a:r>
            <a:r>
              <a:rPr kumimoji="1" lang="en-US" altLang="en-US" b="1">
                <a:solidFill>
                  <a:srgbClr val="990000"/>
                </a:solidFill>
              </a:rPr>
              <a:t> 移动</a:t>
            </a:r>
            <a:r>
              <a:rPr kumimoji="1" lang="zh-CN" altLang="en-US" b="1">
                <a:solidFill>
                  <a:srgbClr val="990000"/>
                </a:solidFill>
              </a:rPr>
              <a:t>点</a:t>
            </a:r>
            <a:endParaRPr kumimoji="1" lang="zh-CN" altLang="en-US" sz="2000" b="1"/>
          </a:p>
          <a:p>
            <a:pPr>
              <a:lnSpc>
                <a:spcPct val="105000"/>
              </a:lnSpc>
              <a:spcBef>
                <a:spcPct val="5000"/>
              </a:spcBef>
            </a:pPr>
            <a:r>
              <a:rPr kumimoji="1" lang="zh-CN" altLang="en-US" sz="2000" b="1"/>
              <a:t>     </a:t>
            </a:r>
            <a:r>
              <a:rPr kumimoji="1" lang="en-US" altLang="zh-CN" sz="2000" b="1"/>
              <a:t>:</a:t>
            </a:r>
            <a:endParaRPr kumimoji="1" lang="en-US" altLang="en-US" sz="2000" b="1">
              <a:solidFill>
                <a:srgbClr val="990000"/>
              </a:solidFill>
            </a:endParaRPr>
          </a:p>
          <a:p>
            <a:pPr>
              <a:lnSpc>
                <a:spcPct val="105000"/>
              </a:lnSpc>
              <a:spcBef>
                <a:spcPct val="5000"/>
              </a:spcBef>
            </a:pPr>
            <a:r>
              <a:rPr kumimoji="1" lang="en-US" altLang="en-US" sz="2000" b="1"/>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4526FE-D74D-4848-ABC7-D3CA3C1B90E7}" type="slidenum">
              <a:rPr lang="en-US" altLang="zh-CN"/>
              <a:pPr/>
              <a:t>101</a:t>
            </a:fld>
            <a:endParaRPr lang="en-US" altLang="zh-CN"/>
          </a:p>
        </p:txBody>
      </p:sp>
      <p:sp>
        <p:nvSpPr>
          <p:cNvPr id="62466" name="Rectangle 2"/>
          <p:cNvSpPr>
            <a:spLocks noGrp="1" noChangeArrowheads="1"/>
          </p:cNvSpPr>
          <p:nvPr>
            <p:ph type="title"/>
          </p:nvPr>
        </p:nvSpPr>
        <p:spPr/>
        <p:txBody>
          <a:bodyPr/>
          <a:lstStyle/>
          <a:p>
            <a:r>
              <a:rPr lang="zh-CN" altLang="en-US"/>
              <a:t>编译器对成员函数调用的处理</a:t>
            </a:r>
          </a:p>
        </p:txBody>
      </p:sp>
      <p:pic>
        <p:nvPicPr>
          <p:cNvPr id="62468" name="Picture 4" descr="7"/>
          <p:cNvPicPr>
            <a:picLocks noChangeAspect="1" noChangeArrowheads="1"/>
          </p:cNvPicPr>
          <p:nvPr/>
        </p:nvPicPr>
        <p:blipFill>
          <a:blip r:embed="rId3"/>
          <a:srcRect/>
          <a:stretch>
            <a:fillRect/>
          </a:stretch>
        </p:blipFill>
        <p:spPr bwMode="auto">
          <a:xfrm>
            <a:off x="1116013" y="1484313"/>
            <a:ext cx="7127875" cy="4968875"/>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E670F08-01F0-42CF-BA97-9B4F930318F6}" type="slidenum">
              <a:rPr lang="en-US" altLang="zh-CN"/>
              <a:pPr/>
              <a:t>102</a:t>
            </a:fld>
            <a:endParaRPr lang="en-US" altLang="zh-CN"/>
          </a:p>
        </p:txBody>
      </p:sp>
      <p:sp>
        <p:nvSpPr>
          <p:cNvPr id="173058" name="Rectangle 2"/>
          <p:cNvSpPr>
            <a:spLocks noGrp="1" noChangeArrowheads="1"/>
          </p:cNvSpPr>
          <p:nvPr>
            <p:ph type="title"/>
          </p:nvPr>
        </p:nvSpPr>
        <p:spPr/>
        <p:txBody>
          <a:bodyPr/>
          <a:lstStyle/>
          <a:p>
            <a:r>
              <a:rPr lang="zh-CN" altLang="en-US"/>
              <a:t>重载继承成员</a:t>
            </a:r>
          </a:p>
        </p:txBody>
      </p:sp>
      <p:sp>
        <p:nvSpPr>
          <p:cNvPr id="173059" name="Rectangle 3"/>
          <p:cNvSpPr>
            <a:spLocks noGrp="1" noChangeArrowheads="1"/>
          </p:cNvSpPr>
          <p:nvPr>
            <p:ph type="body" idx="1"/>
          </p:nvPr>
        </p:nvSpPr>
        <p:spPr>
          <a:xfrm>
            <a:off x="519113" y="1381125"/>
            <a:ext cx="8229600" cy="4784725"/>
          </a:xfrm>
        </p:spPr>
        <p:txBody>
          <a:bodyPr/>
          <a:lstStyle/>
          <a:p>
            <a:r>
              <a:rPr lang="zh-CN" altLang="en-US"/>
              <a:t>函数名相同，但函数首部不同（即参数列表不同；当然，函数实现一般也不同）。</a:t>
            </a:r>
          </a:p>
          <a:p>
            <a:r>
              <a:rPr lang="zh-CN" altLang="en-US"/>
              <a:t>利用重载，实现新的功能。</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9067572-5225-43DB-94AB-21906BA0EB39}" type="slidenum">
              <a:rPr lang="en-US" altLang="zh-CN"/>
              <a:pPr/>
              <a:t>103</a:t>
            </a:fld>
            <a:endParaRPr lang="en-US" altLang="zh-CN"/>
          </a:p>
        </p:txBody>
      </p:sp>
      <p:sp>
        <p:nvSpPr>
          <p:cNvPr id="174082" name="Text Box 2"/>
          <p:cNvSpPr txBox="1">
            <a:spLocks noChangeArrowheads="1"/>
          </p:cNvSpPr>
          <p:nvPr/>
        </p:nvSpPr>
        <p:spPr bwMode="auto">
          <a:xfrm>
            <a:off x="107950" y="1208088"/>
            <a:ext cx="8928100" cy="5461000"/>
          </a:xfrm>
          <a:prstGeom prst="rect">
            <a:avLst/>
          </a:prstGeom>
          <a:noFill/>
          <a:ln w="9525">
            <a:solidFill>
              <a:srgbClr val="FF00FF"/>
            </a:solidFill>
            <a:miter lim="800000"/>
            <a:headEnd/>
            <a:tailEnd/>
          </a:ln>
          <a:effectLst/>
        </p:spPr>
        <p:txBody>
          <a:bodyPr>
            <a:spAutoFit/>
          </a:bodyPr>
          <a:lstStyle/>
          <a:p>
            <a:r>
              <a:rPr lang="en-US" altLang="zh-CN" b="1"/>
              <a:t>//  SPECIFICATION FILE ( time.h )</a:t>
            </a:r>
          </a:p>
          <a:p>
            <a:endParaRPr lang="en-US" altLang="zh-CN" b="1"/>
          </a:p>
          <a:p>
            <a:r>
              <a:rPr lang="en-US" altLang="zh-CN" b="1"/>
              <a:t>class  Time</a:t>
            </a:r>
          </a:p>
          <a:p>
            <a:r>
              <a:rPr lang="en-US" altLang="zh-CN" b="1"/>
              <a:t>{</a:t>
            </a:r>
            <a:r>
              <a:rPr lang="en-US" altLang="zh-CN" b="1">
                <a:solidFill>
                  <a:schemeClr val="tx2"/>
                </a:solidFill>
              </a:rPr>
              <a:t>						</a:t>
            </a:r>
            <a:endParaRPr lang="en-US" altLang="zh-CN" b="1" i="1">
              <a:solidFill>
                <a:srgbClr val="CC0000"/>
              </a:solidFill>
            </a:endParaRPr>
          </a:p>
          <a:p>
            <a:r>
              <a:rPr lang="en-US" altLang="zh-CN" b="1"/>
              <a:t>public : 				</a:t>
            </a:r>
          </a:p>
          <a:p>
            <a:r>
              <a:rPr lang="en-US" altLang="zh-CN" b="1"/>
              <a:t>       void  Set (</a:t>
            </a:r>
            <a:r>
              <a:rPr lang="en-US" altLang="zh-CN" b="1">
                <a:solidFill>
                  <a:schemeClr val="accent2"/>
                </a:solidFill>
              </a:rPr>
              <a:t> </a:t>
            </a:r>
            <a:r>
              <a:rPr lang="en-US" altLang="zh-CN" b="1"/>
              <a:t>int  hours ,</a:t>
            </a:r>
            <a:r>
              <a:rPr lang="en-US" altLang="zh-CN" b="1">
                <a:solidFill>
                  <a:schemeClr val="accent2"/>
                </a:solidFill>
              </a:rPr>
              <a:t> </a:t>
            </a:r>
            <a:r>
              <a:rPr lang="en-US" altLang="zh-CN" b="1"/>
              <a:t>int  minutes , int  seconds ) ;</a:t>
            </a:r>
          </a:p>
          <a:p>
            <a:r>
              <a:rPr lang="en-US" altLang="zh-CN" b="1"/>
              <a:t>       void  Increment ( ) ;</a:t>
            </a:r>
          </a:p>
          <a:p>
            <a:r>
              <a:rPr lang="en-US" altLang="zh-CN" b="1"/>
              <a:t>       void  Write ( )  const ;</a:t>
            </a:r>
          </a:p>
          <a:p>
            <a:r>
              <a:rPr lang="en-US" altLang="zh-CN" b="1"/>
              <a:t>       Time ( int  initHrs, int  initMins,  int  initSecs ) ;  </a:t>
            </a:r>
            <a:r>
              <a:rPr lang="en-US" altLang="zh-CN" b="1" i="1">
                <a:solidFill>
                  <a:srgbClr val="CC0000"/>
                </a:solidFill>
              </a:rPr>
              <a:t>//</a:t>
            </a:r>
            <a:r>
              <a:rPr lang="en-US" altLang="zh-CN" b="1">
                <a:solidFill>
                  <a:srgbClr val="CC0000"/>
                </a:solidFill>
              </a:rPr>
              <a:t> </a:t>
            </a:r>
            <a:r>
              <a:rPr lang="en-US" altLang="zh-CN" b="1" i="1">
                <a:solidFill>
                  <a:srgbClr val="CC0000"/>
                </a:solidFill>
              </a:rPr>
              <a:t>constructor</a:t>
            </a:r>
            <a:r>
              <a:rPr lang="en-US" altLang="zh-CN" b="1"/>
              <a:t> </a:t>
            </a:r>
          </a:p>
          <a:p>
            <a:r>
              <a:rPr lang="en-US" altLang="zh-CN" b="1"/>
              <a:t>       Time (</a:t>
            </a:r>
            <a:r>
              <a:rPr lang="en-US" altLang="zh-CN" b="1">
                <a:solidFill>
                  <a:schemeClr val="accent2"/>
                </a:solidFill>
              </a:rPr>
              <a:t> </a:t>
            </a:r>
            <a:r>
              <a:rPr lang="en-US" altLang="zh-CN" b="1"/>
              <a:t>) ; 	   </a:t>
            </a:r>
            <a:r>
              <a:rPr lang="en-US" altLang="zh-CN" b="1" i="1">
                <a:solidFill>
                  <a:srgbClr val="CC0000"/>
                </a:solidFill>
              </a:rPr>
              <a:t>//  default constructor</a:t>
            </a:r>
            <a:endParaRPr lang="en-US" altLang="zh-CN" b="1"/>
          </a:p>
          <a:p>
            <a:endParaRPr lang="en-US" altLang="zh-CN" b="1"/>
          </a:p>
          <a:p>
            <a:r>
              <a:rPr lang="en-US" altLang="zh-CN" b="1"/>
              <a:t>private :				</a:t>
            </a:r>
            <a:endParaRPr lang="en-US" altLang="zh-CN" b="1" i="1">
              <a:solidFill>
                <a:srgbClr val="CC0000"/>
              </a:solidFill>
            </a:endParaRPr>
          </a:p>
          <a:p>
            <a:r>
              <a:rPr lang="en-US" altLang="zh-CN" b="1"/>
              <a:t>       int hrs ;           </a:t>
            </a:r>
          </a:p>
          <a:p>
            <a:r>
              <a:rPr lang="en-US" altLang="zh-CN" b="1"/>
              <a:t>       int mins ;          </a:t>
            </a:r>
          </a:p>
          <a:p>
            <a:r>
              <a:rPr lang="en-US" altLang="zh-CN" b="1"/>
              <a:t>       int	 secs ;</a:t>
            </a:r>
          </a:p>
          <a:p>
            <a:r>
              <a:rPr lang="en-US" altLang="zh-CN" b="1"/>
              <a:t>} ;</a:t>
            </a:r>
            <a:r>
              <a:rPr lang="en-US" altLang="zh-CN" b="1" i="1">
                <a:solidFill>
                  <a:schemeClr val="folHlink"/>
                </a:solidFill>
              </a:rPr>
              <a:t>	</a:t>
            </a:r>
          </a:p>
        </p:txBody>
      </p:sp>
      <p:sp>
        <p:nvSpPr>
          <p:cNvPr id="174083" name="Rectangle 3"/>
          <p:cNvSpPr>
            <a:spLocks noGrp="1" noChangeArrowheads="1"/>
          </p:cNvSpPr>
          <p:nvPr>
            <p:ph type="title"/>
          </p:nvPr>
        </p:nvSpPr>
        <p:spPr/>
        <p:txBody>
          <a:bodyPr/>
          <a:lstStyle/>
          <a:p>
            <a:r>
              <a:rPr lang="en-US" altLang="zh-CN">
                <a:latin typeface="Courier New" pitchFamily="49" charset="0"/>
              </a:rPr>
              <a:t>class Time</a:t>
            </a:r>
            <a:r>
              <a:rPr lang="en-US" altLang="zh-CN"/>
              <a:t> Specification</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41FD54A7-8732-4CB0-8DEB-A30AE21014F7}" type="slidenum">
              <a:rPr lang="en-US" altLang="zh-CN"/>
              <a:pPr/>
              <a:t>104</a:t>
            </a:fld>
            <a:endParaRPr lang="en-US" altLang="zh-CN"/>
          </a:p>
        </p:txBody>
      </p:sp>
      <p:sp>
        <p:nvSpPr>
          <p:cNvPr id="175106" name="Oval 2"/>
          <p:cNvSpPr>
            <a:spLocks noChangeArrowheads="1"/>
          </p:cNvSpPr>
          <p:nvPr/>
        </p:nvSpPr>
        <p:spPr bwMode="auto">
          <a:xfrm>
            <a:off x="2757488" y="2143125"/>
            <a:ext cx="3913187"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75107" name="Oval 3"/>
          <p:cNvSpPr>
            <a:spLocks noChangeArrowheads="1"/>
          </p:cNvSpPr>
          <p:nvPr/>
        </p:nvSpPr>
        <p:spPr bwMode="auto">
          <a:xfrm>
            <a:off x="2339975" y="26479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5108" name="Oval 4"/>
          <p:cNvSpPr>
            <a:spLocks noChangeArrowheads="1"/>
          </p:cNvSpPr>
          <p:nvPr/>
        </p:nvSpPr>
        <p:spPr bwMode="auto">
          <a:xfrm>
            <a:off x="2339975" y="3829050"/>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5109" name="Oval 5"/>
          <p:cNvSpPr>
            <a:spLocks noChangeArrowheads="1"/>
          </p:cNvSpPr>
          <p:nvPr/>
        </p:nvSpPr>
        <p:spPr bwMode="auto">
          <a:xfrm>
            <a:off x="2339975" y="450373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5110" name="Oval 6"/>
          <p:cNvSpPr>
            <a:spLocks noChangeArrowheads="1"/>
          </p:cNvSpPr>
          <p:nvPr/>
        </p:nvSpPr>
        <p:spPr bwMode="auto">
          <a:xfrm>
            <a:off x="2339975" y="5092700"/>
            <a:ext cx="1825625" cy="411163"/>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5111" name="Oval 7"/>
          <p:cNvSpPr>
            <a:spLocks noChangeArrowheads="1"/>
          </p:cNvSpPr>
          <p:nvPr/>
        </p:nvSpPr>
        <p:spPr bwMode="auto">
          <a:xfrm>
            <a:off x="2339975" y="324008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5112" name="Rectangle 8"/>
          <p:cNvSpPr>
            <a:spLocks noChangeArrowheads="1"/>
          </p:cNvSpPr>
          <p:nvPr/>
        </p:nvSpPr>
        <p:spPr bwMode="auto">
          <a:xfrm>
            <a:off x="4595813" y="3155950"/>
            <a:ext cx="1573212" cy="2179638"/>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75113" name="Rectangle 9"/>
          <p:cNvSpPr>
            <a:spLocks noChangeArrowheads="1"/>
          </p:cNvSpPr>
          <p:nvPr/>
        </p:nvSpPr>
        <p:spPr bwMode="auto">
          <a:xfrm>
            <a:off x="4570413" y="3122613"/>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75114" name="Rectangle 10"/>
          <p:cNvSpPr>
            <a:spLocks noChangeArrowheads="1"/>
          </p:cNvSpPr>
          <p:nvPr/>
        </p:nvSpPr>
        <p:spPr bwMode="auto">
          <a:xfrm>
            <a:off x="2817813" y="2676525"/>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75115" name="Rectangle 11"/>
          <p:cNvSpPr>
            <a:spLocks noChangeArrowheads="1"/>
          </p:cNvSpPr>
          <p:nvPr/>
        </p:nvSpPr>
        <p:spPr bwMode="auto">
          <a:xfrm>
            <a:off x="2536825" y="32639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75116" name="Rectangle 12"/>
          <p:cNvSpPr>
            <a:spLocks noChangeArrowheads="1"/>
          </p:cNvSpPr>
          <p:nvPr/>
        </p:nvSpPr>
        <p:spPr bwMode="auto">
          <a:xfrm>
            <a:off x="2733675" y="3857625"/>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75117" name="Rectangle 13"/>
          <p:cNvSpPr>
            <a:spLocks noChangeArrowheads="1"/>
          </p:cNvSpPr>
          <p:nvPr/>
        </p:nvSpPr>
        <p:spPr bwMode="auto">
          <a:xfrm>
            <a:off x="2566988" y="4530725"/>
            <a:ext cx="9858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75118" name="Rectangle 14"/>
          <p:cNvSpPr>
            <a:spLocks noChangeArrowheads="1"/>
          </p:cNvSpPr>
          <p:nvPr/>
        </p:nvSpPr>
        <p:spPr bwMode="auto">
          <a:xfrm>
            <a:off x="2817813" y="5119688"/>
            <a:ext cx="77628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75119" name="Rectangle 15"/>
          <p:cNvSpPr>
            <a:spLocks noChangeArrowheads="1"/>
          </p:cNvSpPr>
          <p:nvPr/>
        </p:nvSpPr>
        <p:spPr bwMode="auto">
          <a:xfrm>
            <a:off x="5264150" y="357663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5120" name="Rectangle 16"/>
          <p:cNvSpPr>
            <a:spLocks noChangeArrowheads="1"/>
          </p:cNvSpPr>
          <p:nvPr/>
        </p:nvSpPr>
        <p:spPr bwMode="auto">
          <a:xfrm>
            <a:off x="5264150" y="416718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5121" name="Rectangle 17"/>
          <p:cNvSpPr>
            <a:spLocks noChangeArrowheads="1"/>
          </p:cNvSpPr>
          <p:nvPr/>
        </p:nvSpPr>
        <p:spPr bwMode="auto">
          <a:xfrm>
            <a:off x="5264150" y="4756150"/>
            <a:ext cx="738188"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5122" name="Rectangle 18"/>
          <p:cNvSpPr>
            <a:spLocks noChangeArrowheads="1"/>
          </p:cNvSpPr>
          <p:nvPr/>
        </p:nvSpPr>
        <p:spPr bwMode="auto">
          <a:xfrm>
            <a:off x="684213" y="1785938"/>
            <a:ext cx="237172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3200" b="1"/>
              <a:t>Time  class</a:t>
            </a:r>
          </a:p>
        </p:txBody>
      </p:sp>
      <p:sp>
        <p:nvSpPr>
          <p:cNvPr id="175123" name="Rectangle 19"/>
          <p:cNvSpPr>
            <a:spLocks noGrp="1" noChangeArrowheads="1"/>
          </p:cNvSpPr>
          <p:nvPr>
            <p:ph type="title"/>
          </p:nvPr>
        </p:nvSpPr>
        <p:spPr/>
        <p:txBody>
          <a:bodyPr/>
          <a:lstStyle/>
          <a:p>
            <a:r>
              <a:rPr lang="en-US" altLang="zh-CN">
                <a:solidFill>
                  <a:schemeClr val="tx1"/>
                </a:solidFill>
              </a:rPr>
              <a:t>Class Interface Diagram</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7AA96A8-648A-420F-BA48-529C64BB0197}" type="slidenum">
              <a:rPr lang="en-US" altLang="zh-CN"/>
              <a:pPr/>
              <a:t>105</a:t>
            </a:fld>
            <a:endParaRPr lang="en-US" altLang="zh-CN"/>
          </a:p>
        </p:txBody>
      </p:sp>
      <p:sp>
        <p:nvSpPr>
          <p:cNvPr id="177154" name="Text Box 2"/>
          <p:cNvSpPr txBox="1">
            <a:spLocks noChangeArrowheads="1"/>
          </p:cNvSpPr>
          <p:nvPr/>
        </p:nvSpPr>
        <p:spPr bwMode="auto">
          <a:xfrm>
            <a:off x="107950" y="1208088"/>
            <a:ext cx="8928100" cy="5795962"/>
          </a:xfrm>
          <a:prstGeom prst="rect">
            <a:avLst/>
          </a:prstGeom>
          <a:noFill/>
          <a:ln w="9525">
            <a:solidFill>
              <a:srgbClr val="FF00FF"/>
            </a:solidFill>
            <a:miter lim="800000"/>
            <a:headEnd/>
            <a:tailEnd/>
          </a:ln>
          <a:effectLst/>
        </p:spPr>
        <p:txBody>
          <a:bodyPr>
            <a:spAutoFit/>
          </a:bodyPr>
          <a:lstStyle/>
          <a:p>
            <a:r>
              <a:rPr lang="en-US" altLang="zh-CN" b="1"/>
              <a:t>// SPECIFICATION   FILE 			( exttime.h)</a:t>
            </a:r>
          </a:p>
          <a:p>
            <a:r>
              <a:rPr lang="en-US" altLang="zh-CN" b="1"/>
              <a:t>#include   “time.h”</a:t>
            </a:r>
          </a:p>
          <a:p>
            <a:r>
              <a:rPr lang="en-US" altLang="zh-CN" b="1"/>
              <a:t>enum  ZoneType {EST, CST, MST, PST, EDT, CDT, MDT, PDT } ;</a:t>
            </a:r>
          </a:p>
          <a:p>
            <a:endParaRPr lang="en-US" altLang="zh-CN" b="1"/>
          </a:p>
          <a:p>
            <a:r>
              <a:rPr lang="en-US" altLang="zh-CN" b="1"/>
              <a:t>class  ExtTime  :  public  Time	</a:t>
            </a:r>
            <a:r>
              <a:rPr lang="en-US" altLang="zh-CN" b="1" i="1">
                <a:solidFill>
                  <a:srgbClr val="990000"/>
                </a:solidFill>
              </a:rPr>
              <a:t>// Time is the base class</a:t>
            </a:r>
            <a:endParaRPr lang="en-US" altLang="zh-CN" b="1" i="1"/>
          </a:p>
          <a:p>
            <a:r>
              <a:rPr lang="en-US" altLang="zh-CN" b="1"/>
              <a:t>{</a:t>
            </a:r>
          </a:p>
          <a:p>
            <a:r>
              <a:rPr lang="en-US" altLang="zh-CN" b="1"/>
              <a:t>public :</a:t>
            </a:r>
            <a:endParaRPr lang="en-US" altLang="zh-CN" b="1" i="1"/>
          </a:p>
          <a:p>
            <a:r>
              <a:rPr lang="en-US" altLang="zh-CN" b="1"/>
              <a:t>        ExtTime ( int  initHrs , </a:t>
            </a:r>
            <a:r>
              <a:rPr lang="en-US" altLang="zh-CN" b="1" i="1">
                <a:solidFill>
                  <a:srgbClr val="0066FF"/>
                </a:solidFill>
              </a:rPr>
              <a:t> </a:t>
            </a:r>
            <a:r>
              <a:rPr lang="en-US" altLang="zh-CN" b="1"/>
              <a:t>int  initMins , </a:t>
            </a:r>
            <a:r>
              <a:rPr lang="en-US" altLang="zh-CN" b="1" i="1">
                <a:solidFill>
                  <a:srgbClr val="0066FF"/>
                </a:solidFill>
              </a:rPr>
              <a:t> </a:t>
            </a:r>
            <a:r>
              <a:rPr lang="en-US" altLang="zh-CN" b="1"/>
              <a:t>int  initSecs ,</a:t>
            </a:r>
          </a:p>
          <a:p>
            <a:r>
              <a:rPr lang="en-US" altLang="zh-CN" b="1"/>
              <a:t>		  ZoneType    initZone ) ;      </a:t>
            </a:r>
            <a:r>
              <a:rPr lang="en-US" altLang="zh-CN" b="1" i="1">
                <a:solidFill>
                  <a:srgbClr val="990000"/>
                </a:solidFill>
              </a:rPr>
              <a:t>// constructor</a:t>
            </a:r>
            <a:endParaRPr lang="en-US" altLang="zh-CN" b="1">
              <a:solidFill>
                <a:srgbClr val="990000"/>
              </a:solidFill>
            </a:endParaRPr>
          </a:p>
          <a:p>
            <a:r>
              <a:rPr lang="en-US" altLang="zh-CN" b="1"/>
              <a:t>        ExtTime ( ) ;</a:t>
            </a:r>
            <a:r>
              <a:rPr lang="en-US" altLang="zh-CN" b="1">
                <a:solidFill>
                  <a:schemeClr val="accent2"/>
                </a:solidFill>
              </a:rPr>
              <a:t> 			             </a:t>
            </a:r>
            <a:r>
              <a:rPr lang="en-US" altLang="zh-CN" b="1" i="1">
                <a:solidFill>
                  <a:srgbClr val="990000"/>
                </a:solidFill>
              </a:rPr>
              <a:t>// default constructor</a:t>
            </a:r>
            <a:endParaRPr lang="en-US" altLang="zh-CN" b="1"/>
          </a:p>
          <a:p>
            <a:r>
              <a:rPr lang="en-US" altLang="zh-CN" b="1"/>
              <a:t>        void Set (</a:t>
            </a:r>
            <a:r>
              <a:rPr lang="en-US" altLang="zh-CN" b="1">
                <a:solidFill>
                  <a:schemeClr val="accent2"/>
                </a:solidFill>
              </a:rPr>
              <a:t> </a:t>
            </a:r>
            <a:r>
              <a:rPr lang="en-US" altLang="zh-CN" b="1"/>
              <a:t>int  hours,  int  minutes, </a:t>
            </a:r>
            <a:r>
              <a:rPr lang="en-US" altLang="zh-CN" b="1" i="1">
                <a:solidFill>
                  <a:srgbClr val="0066FF"/>
                </a:solidFill>
              </a:rPr>
              <a:t> </a:t>
            </a:r>
            <a:r>
              <a:rPr lang="en-US" altLang="zh-CN" b="1"/>
              <a:t>int   seconds ,</a:t>
            </a:r>
          </a:p>
          <a:p>
            <a:r>
              <a:rPr lang="en-US" altLang="zh-CN" b="1"/>
              <a:t>                         ZoneType   timeZone ) ;	</a:t>
            </a:r>
          </a:p>
          <a:p>
            <a:r>
              <a:rPr lang="en-US" altLang="zh-CN" b="1"/>
              <a:t>        void Write ( )  const ;</a:t>
            </a:r>
          </a:p>
          <a:p>
            <a:r>
              <a:rPr lang="en-US" altLang="zh-CN" b="1"/>
              <a:t>        </a:t>
            </a:r>
          </a:p>
          <a:p>
            <a:r>
              <a:rPr lang="en-US" altLang="zh-CN" b="1"/>
              <a:t>private :				</a:t>
            </a:r>
            <a:endParaRPr lang="en-US" altLang="zh-CN" b="1" i="1">
              <a:solidFill>
                <a:srgbClr val="CC0000"/>
              </a:solidFill>
            </a:endParaRPr>
          </a:p>
          <a:p>
            <a:r>
              <a:rPr lang="en-US" altLang="zh-CN" b="1"/>
              <a:t>	ZoneType  zone ; 	</a:t>
            </a:r>
            <a:r>
              <a:rPr lang="en-US" altLang="zh-CN" b="1" i="1">
                <a:solidFill>
                  <a:srgbClr val="990000"/>
                </a:solidFill>
              </a:rPr>
              <a:t>//  added data member</a:t>
            </a:r>
            <a:endParaRPr lang="en-US" altLang="zh-CN" b="1">
              <a:solidFill>
                <a:srgbClr val="990000"/>
              </a:solidFill>
            </a:endParaRPr>
          </a:p>
          <a:p>
            <a:r>
              <a:rPr lang="en-US" altLang="zh-CN" b="1"/>
              <a:t>} ;</a:t>
            </a:r>
          </a:p>
        </p:txBody>
      </p:sp>
      <p:sp>
        <p:nvSpPr>
          <p:cNvPr id="177155" name="Rectangle 3"/>
          <p:cNvSpPr>
            <a:spLocks noGrp="1" noChangeArrowheads="1"/>
          </p:cNvSpPr>
          <p:nvPr>
            <p:ph type="title"/>
          </p:nvPr>
        </p:nvSpPr>
        <p:spPr/>
        <p:txBody>
          <a:bodyPr/>
          <a:lstStyle/>
          <a:p>
            <a:r>
              <a:rPr lang="zh-CN" altLang="en-US">
                <a:latin typeface="Courier New" pitchFamily="49" charset="0"/>
              </a:rPr>
              <a:t>利用继承加入新特性</a:t>
            </a:r>
            <a:endParaRPr lang="zh-CN" altLang="en-US"/>
          </a:p>
        </p:txBody>
      </p:sp>
      <p:sp>
        <p:nvSpPr>
          <p:cNvPr id="177156" name="Rectangle 4"/>
          <p:cNvSpPr>
            <a:spLocks noChangeArrowheads="1"/>
          </p:cNvSpPr>
          <p:nvPr/>
        </p:nvSpPr>
        <p:spPr bwMode="auto">
          <a:xfrm>
            <a:off x="2195513" y="2492375"/>
            <a:ext cx="2160587" cy="504825"/>
          </a:xfrm>
          <a:prstGeom prst="rect">
            <a:avLst/>
          </a:prstGeom>
          <a:noFill/>
          <a:ln w="38100">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5" name="灯片编号占位符 5"/>
          <p:cNvSpPr>
            <a:spLocks noGrp="1"/>
          </p:cNvSpPr>
          <p:nvPr>
            <p:ph type="sldNum" sz="quarter" idx="12"/>
          </p:nvPr>
        </p:nvSpPr>
        <p:spPr/>
        <p:txBody>
          <a:bodyPr/>
          <a:lstStyle/>
          <a:p>
            <a:fld id="{2EFD12CD-D531-4F84-B8D0-F60D711F9F21}" type="slidenum">
              <a:rPr lang="en-US" altLang="zh-CN"/>
              <a:pPr/>
              <a:t>106</a:t>
            </a:fld>
            <a:endParaRPr lang="en-US" altLang="zh-CN"/>
          </a:p>
        </p:txBody>
      </p:sp>
      <p:sp>
        <p:nvSpPr>
          <p:cNvPr id="178178" name="Oval 2"/>
          <p:cNvSpPr>
            <a:spLocks noChangeArrowheads="1"/>
          </p:cNvSpPr>
          <p:nvPr/>
        </p:nvSpPr>
        <p:spPr bwMode="auto">
          <a:xfrm>
            <a:off x="2060575" y="1341438"/>
            <a:ext cx="6327775" cy="5167312"/>
          </a:xfrm>
          <a:prstGeom prst="ellipse">
            <a:avLst/>
          </a:prstGeom>
          <a:solidFill>
            <a:srgbClr val="FFFFCC"/>
          </a:solidFill>
          <a:ln w="12700">
            <a:solidFill>
              <a:schemeClr val="tx1"/>
            </a:solidFill>
            <a:round/>
            <a:headEnd/>
            <a:tailEnd/>
          </a:ln>
          <a:effectLst/>
        </p:spPr>
        <p:txBody>
          <a:bodyPr wrap="none" anchor="ctr"/>
          <a:lstStyle/>
          <a:p>
            <a:endParaRPr lang="zh-CN" altLang="en-US"/>
          </a:p>
        </p:txBody>
      </p:sp>
      <p:sp>
        <p:nvSpPr>
          <p:cNvPr id="178179" name="Oval 3"/>
          <p:cNvSpPr>
            <a:spLocks noChangeArrowheads="1"/>
          </p:cNvSpPr>
          <p:nvPr/>
        </p:nvSpPr>
        <p:spPr bwMode="auto">
          <a:xfrm>
            <a:off x="4057650" y="1722438"/>
            <a:ext cx="3721100"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78180" name="Rectangle 4"/>
          <p:cNvSpPr>
            <a:spLocks noChangeArrowheads="1"/>
          </p:cNvSpPr>
          <p:nvPr/>
        </p:nvSpPr>
        <p:spPr bwMode="auto">
          <a:xfrm>
            <a:off x="5545138" y="2811463"/>
            <a:ext cx="1573212" cy="2179637"/>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78181" name="Rectangle 5"/>
          <p:cNvSpPr>
            <a:spLocks noChangeArrowheads="1"/>
          </p:cNvSpPr>
          <p:nvPr/>
        </p:nvSpPr>
        <p:spPr bwMode="auto">
          <a:xfrm>
            <a:off x="5519738" y="2854325"/>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78182" name="Rectangle 6"/>
          <p:cNvSpPr>
            <a:spLocks noChangeArrowheads="1"/>
          </p:cNvSpPr>
          <p:nvPr/>
        </p:nvSpPr>
        <p:spPr bwMode="auto">
          <a:xfrm>
            <a:off x="6213475" y="3232150"/>
            <a:ext cx="738188"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8183" name="Rectangle 7"/>
          <p:cNvSpPr>
            <a:spLocks noChangeArrowheads="1"/>
          </p:cNvSpPr>
          <p:nvPr/>
        </p:nvSpPr>
        <p:spPr bwMode="auto">
          <a:xfrm>
            <a:off x="6213475" y="3822700"/>
            <a:ext cx="738188"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8184" name="Rectangle 8"/>
          <p:cNvSpPr>
            <a:spLocks noChangeArrowheads="1"/>
          </p:cNvSpPr>
          <p:nvPr/>
        </p:nvSpPr>
        <p:spPr bwMode="auto">
          <a:xfrm>
            <a:off x="6213475" y="4411663"/>
            <a:ext cx="738188" cy="4111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8185" name="Oval 9"/>
          <p:cNvSpPr>
            <a:spLocks noChangeArrowheads="1"/>
          </p:cNvSpPr>
          <p:nvPr/>
        </p:nvSpPr>
        <p:spPr bwMode="auto">
          <a:xfrm>
            <a:off x="328930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86" name="Oval 10"/>
          <p:cNvSpPr>
            <a:spLocks noChangeArrowheads="1"/>
          </p:cNvSpPr>
          <p:nvPr/>
        </p:nvSpPr>
        <p:spPr bwMode="auto">
          <a:xfrm>
            <a:off x="3289300" y="3484563"/>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87" name="Oval 11"/>
          <p:cNvSpPr>
            <a:spLocks noChangeArrowheads="1"/>
          </p:cNvSpPr>
          <p:nvPr/>
        </p:nvSpPr>
        <p:spPr bwMode="auto">
          <a:xfrm>
            <a:off x="3289300" y="41592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88" name="Oval 12"/>
          <p:cNvSpPr>
            <a:spLocks noChangeArrowheads="1"/>
          </p:cNvSpPr>
          <p:nvPr/>
        </p:nvSpPr>
        <p:spPr bwMode="auto">
          <a:xfrm>
            <a:off x="3289300" y="4748213"/>
            <a:ext cx="1825625" cy="411162"/>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89" name="Oval 13"/>
          <p:cNvSpPr>
            <a:spLocks noChangeArrowheads="1"/>
          </p:cNvSpPr>
          <p:nvPr/>
        </p:nvSpPr>
        <p:spPr bwMode="auto">
          <a:xfrm>
            <a:off x="328930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90" name="Rectangle 14"/>
          <p:cNvSpPr>
            <a:spLocks noChangeArrowheads="1"/>
          </p:cNvSpPr>
          <p:nvPr/>
        </p:nvSpPr>
        <p:spPr bwMode="auto">
          <a:xfrm>
            <a:off x="3767138" y="2332038"/>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78191" name="Rectangle 15"/>
          <p:cNvSpPr>
            <a:spLocks noChangeArrowheads="1"/>
          </p:cNvSpPr>
          <p:nvPr/>
        </p:nvSpPr>
        <p:spPr bwMode="auto">
          <a:xfrm>
            <a:off x="3432175" y="29210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78192" name="Rectangle 16"/>
          <p:cNvSpPr>
            <a:spLocks noChangeArrowheads="1"/>
          </p:cNvSpPr>
          <p:nvPr/>
        </p:nvSpPr>
        <p:spPr bwMode="auto">
          <a:xfrm>
            <a:off x="3683000" y="3513138"/>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78193" name="Rectangle 17"/>
          <p:cNvSpPr>
            <a:spLocks noChangeArrowheads="1"/>
          </p:cNvSpPr>
          <p:nvPr/>
        </p:nvSpPr>
        <p:spPr bwMode="auto">
          <a:xfrm>
            <a:off x="3516313" y="4186238"/>
            <a:ext cx="9858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78194" name="Rectangle 18"/>
          <p:cNvSpPr>
            <a:spLocks noChangeArrowheads="1"/>
          </p:cNvSpPr>
          <p:nvPr/>
        </p:nvSpPr>
        <p:spPr bwMode="auto">
          <a:xfrm>
            <a:off x="3767138" y="4775200"/>
            <a:ext cx="77628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78195" name="Oval 19"/>
          <p:cNvSpPr>
            <a:spLocks noChangeArrowheads="1"/>
          </p:cNvSpPr>
          <p:nvPr/>
        </p:nvSpPr>
        <p:spPr bwMode="auto">
          <a:xfrm>
            <a:off x="100330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96" name="Oval 20"/>
          <p:cNvSpPr>
            <a:spLocks noChangeArrowheads="1"/>
          </p:cNvSpPr>
          <p:nvPr/>
        </p:nvSpPr>
        <p:spPr bwMode="auto">
          <a:xfrm>
            <a:off x="1003300" y="3484563"/>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97" name="Oval 21"/>
          <p:cNvSpPr>
            <a:spLocks noChangeArrowheads="1"/>
          </p:cNvSpPr>
          <p:nvPr/>
        </p:nvSpPr>
        <p:spPr bwMode="auto">
          <a:xfrm>
            <a:off x="1003300" y="41592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98" name="Oval 22"/>
          <p:cNvSpPr>
            <a:spLocks noChangeArrowheads="1"/>
          </p:cNvSpPr>
          <p:nvPr/>
        </p:nvSpPr>
        <p:spPr bwMode="auto">
          <a:xfrm>
            <a:off x="1003300" y="4748213"/>
            <a:ext cx="1825625" cy="411162"/>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199" name="Oval 23"/>
          <p:cNvSpPr>
            <a:spLocks noChangeArrowheads="1"/>
          </p:cNvSpPr>
          <p:nvPr/>
        </p:nvSpPr>
        <p:spPr bwMode="auto">
          <a:xfrm>
            <a:off x="100330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78200" name="Rectangle 24"/>
          <p:cNvSpPr>
            <a:spLocks noChangeArrowheads="1"/>
          </p:cNvSpPr>
          <p:nvPr/>
        </p:nvSpPr>
        <p:spPr bwMode="auto">
          <a:xfrm>
            <a:off x="1481138" y="2332038"/>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78201" name="Rectangle 25"/>
          <p:cNvSpPr>
            <a:spLocks noChangeArrowheads="1"/>
          </p:cNvSpPr>
          <p:nvPr/>
        </p:nvSpPr>
        <p:spPr bwMode="auto">
          <a:xfrm>
            <a:off x="1146175" y="29210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78202" name="Rectangle 26"/>
          <p:cNvSpPr>
            <a:spLocks noChangeArrowheads="1"/>
          </p:cNvSpPr>
          <p:nvPr/>
        </p:nvSpPr>
        <p:spPr bwMode="auto">
          <a:xfrm>
            <a:off x="1397000" y="3513138"/>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78203" name="Rectangle 27"/>
          <p:cNvSpPr>
            <a:spLocks noChangeArrowheads="1"/>
          </p:cNvSpPr>
          <p:nvPr/>
        </p:nvSpPr>
        <p:spPr bwMode="auto">
          <a:xfrm>
            <a:off x="1230313" y="4186238"/>
            <a:ext cx="138112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ExtTime</a:t>
            </a:r>
          </a:p>
        </p:txBody>
      </p:sp>
      <p:sp>
        <p:nvSpPr>
          <p:cNvPr id="178204" name="Rectangle 28"/>
          <p:cNvSpPr>
            <a:spLocks noChangeArrowheads="1"/>
          </p:cNvSpPr>
          <p:nvPr/>
        </p:nvSpPr>
        <p:spPr bwMode="auto">
          <a:xfrm>
            <a:off x="1481138" y="4775200"/>
            <a:ext cx="11715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ExtTime</a:t>
            </a:r>
          </a:p>
        </p:txBody>
      </p:sp>
      <p:sp>
        <p:nvSpPr>
          <p:cNvPr id="178205" name="Line 29"/>
          <p:cNvSpPr>
            <a:spLocks noChangeShapeType="1"/>
          </p:cNvSpPr>
          <p:nvPr/>
        </p:nvSpPr>
        <p:spPr bwMode="auto">
          <a:xfrm flipH="1">
            <a:off x="2825750" y="3087688"/>
            <a:ext cx="457200" cy="0"/>
          </a:xfrm>
          <a:prstGeom prst="line">
            <a:avLst/>
          </a:prstGeom>
          <a:noFill/>
          <a:ln w="12700">
            <a:solidFill>
              <a:schemeClr val="tx1"/>
            </a:solidFill>
            <a:prstDash val="dash"/>
            <a:round/>
            <a:headEnd type="none" w="sm" len="sm"/>
            <a:tailEnd type="stealth" w="med" len="med"/>
          </a:ln>
          <a:effectLst/>
        </p:spPr>
        <p:txBody>
          <a:bodyPr wrap="none" anchor="ctr"/>
          <a:lstStyle/>
          <a:p>
            <a:endParaRPr lang="zh-CN" altLang="en-US"/>
          </a:p>
        </p:txBody>
      </p:sp>
      <p:sp>
        <p:nvSpPr>
          <p:cNvPr id="178206" name="Rectangle 30"/>
          <p:cNvSpPr>
            <a:spLocks noChangeArrowheads="1"/>
          </p:cNvSpPr>
          <p:nvPr/>
        </p:nvSpPr>
        <p:spPr bwMode="auto">
          <a:xfrm>
            <a:off x="3289300" y="5303838"/>
            <a:ext cx="1358900" cy="596900"/>
          </a:xfrm>
          <a:prstGeom prst="rect">
            <a:avLst/>
          </a:prstGeom>
          <a:solidFill>
            <a:srgbClr val="FF99FF"/>
          </a:solidFill>
          <a:ln w="12700">
            <a:solidFill>
              <a:schemeClr val="tx1"/>
            </a:solidFill>
            <a:miter lim="800000"/>
            <a:headEnd/>
            <a:tailEnd/>
          </a:ln>
          <a:effectLst/>
        </p:spPr>
        <p:txBody>
          <a:bodyPr wrap="none" anchor="ctr"/>
          <a:lstStyle/>
          <a:p>
            <a:endParaRPr lang="zh-CN" altLang="en-US"/>
          </a:p>
        </p:txBody>
      </p:sp>
      <p:sp>
        <p:nvSpPr>
          <p:cNvPr id="178207" name="Rectangle 31"/>
          <p:cNvSpPr>
            <a:spLocks noChangeArrowheads="1"/>
          </p:cNvSpPr>
          <p:nvPr/>
        </p:nvSpPr>
        <p:spPr bwMode="auto">
          <a:xfrm>
            <a:off x="3233738" y="5297488"/>
            <a:ext cx="1460500"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zone</a:t>
            </a:r>
          </a:p>
        </p:txBody>
      </p:sp>
      <p:sp>
        <p:nvSpPr>
          <p:cNvPr id="178208" name="Rectangle 32"/>
          <p:cNvSpPr>
            <a:spLocks noChangeArrowheads="1"/>
          </p:cNvSpPr>
          <p:nvPr/>
        </p:nvSpPr>
        <p:spPr bwMode="auto">
          <a:xfrm>
            <a:off x="4051300" y="5608638"/>
            <a:ext cx="444500" cy="21590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78209" name="Rectangle 33"/>
          <p:cNvSpPr>
            <a:spLocks noGrp="1" noChangeArrowheads="1"/>
          </p:cNvSpPr>
          <p:nvPr>
            <p:ph type="title"/>
          </p:nvPr>
        </p:nvSpPr>
        <p:spPr/>
        <p:txBody>
          <a:bodyPr/>
          <a:lstStyle/>
          <a:p>
            <a:r>
              <a:rPr lang="en-US" altLang="zh-CN">
                <a:solidFill>
                  <a:schemeClr val="tx1"/>
                </a:solidFill>
              </a:rPr>
              <a:t> Interface Diagram of class ExtTime</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8A309CB-E0AC-4BF5-8191-0121F52BA26D}" type="slidenum">
              <a:rPr lang="en-US" altLang="zh-CN"/>
              <a:pPr/>
              <a:t>107</a:t>
            </a:fld>
            <a:endParaRPr lang="en-US" altLang="zh-CN"/>
          </a:p>
        </p:txBody>
      </p:sp>
      <p:sp>
        <p:nvSpPr>
          <p:cNvPr id="180226" name="Text Box 2"/>
          <p:cNvSpPr txBox="1">
            <a:spLocks noChangeArrowheads="1"/>
          </p:cNvSpPr>
          <p:nvPr/>
        </p:nvSpPr>
        <p:spPr bwMode="auto">
          <a:xfrm>
            <a:off x="107950" y="1208088"/>
            <a:ext cx="8928100" cy="2781300"/>
          </a:xfrm>
          <a:prstGeom prst="rect">
            <a:avLst/>
          </a:prstGeom>
          <a:noFill/>
          <a:ln w="9525">
            <a:solidFill>
              <a:srgbClr val="FF00FF"/>
            </a:solidFill>
            <a:miter lim="800000"/>
            <a:headEnd/>
            <a:tailEnd/>
          </a:ln>
          <a:effectLst/>
        </p:spPr>
        <p:txBody>
          <a:bodyPr>
            <a:spAutoFit/>
          </a:bodyPr>
          <a:lstStyle/>
          <a:p>
            <a:r>
              <a:rPr lang="en-US" altLang="zh-CN" b="1"/>
              <a:t>//  IMPLEMENTATION FILE ( time.cpp )</a:t>
            </a:r>
          </a:p>
          <a:p>
            <a:r>
              <a:rPr lang="en-US" altLang="zh-CN" b="1"/>
              <a:t>void Time::Set( int hours, int minutes, int seconds )</a:t>
            </a:r>
          </a:p>
          <a:p>
            <a:endParaRPr lang="en-US" altLang="zh-CN" b="1"/>
          </a:p>
          <a:p>
            <a:r>
              <a:rPr lang="en-US" altLang="zh-CN" b="1"/>
              <a:t>{</a:t>
            </a:r>
          </a:p>
          <a:p>
            <a:r>
              <a:rPr lang="en-US" altLang="zh-CN" b="1"/>
              <a:t>    hrs = hours;</a:t>
            </a:r>
          </a:p>
          <a:p>
            <a:r>
              <a:rPr lang="en-US" altLang="zh-CN" b="1"/>
              <a:t>    mins = minutes;</a:t>
            </a:r>
          </a:p>
          <a:p>
            <a:r>
              <a:rPr lang="en-US" altLang="zh-CN" b="1"/>
              <a:t>    secs = seconds;</a:t>
            </a:r>
          </a:p>
          <a:p>
            <a:r>
              <a:rPr lang="en-US" altLang="zh-CN" b="1"/>
              <a:t>}</a:t>
            </a:r>
          </a:p>
        </p:txBody>
      </p:sp>
      <p:sp>
        <p:nvSpPr>
          <p:cNvPr id="180227" name="Rectangle 3"/>
          <p:cNvSpPr>
            <a:spLocks noGrp="1" noChangeArrowheads="1"/>
          </p:cNvSpPr>
          <p:nvPr>
            <p:ph type="title"/>
          </p:nvPr>
        </p:nvSpPr>
        <p:spPr/>
        <p:txBody>
          <a:bodyPr/>
          <a:lstStyle/>
          <a:p>
            <a:r>
              <a:rPr lang="zh-CN" altLang="en-US"/>
              <a:t>函数重载：函数名相同，函数首部不相同</a:t>
            </a:r>
          </a:p>
        </p:txBody>
      </p:sp>
      <p:sp>
        <p:nvSpPr>
          <p:cNvPr id="180228" name="Text Box 4"/>
          <p:cNvSpPr txBox="1">
            <a:spLocks noChangeArrowheads="1"/>
          </p:cNvSpPr>
          <p:nvPr/>
        </p:nvSpPr>
        <p:spPr bwMode="auto">
          <a:xfrm>
            <a:off x="107950" y="4221163"/>
            <a:ext cx="8928100" cy="2446337"/>
          </a:xfrm>
          <a:prstGeom prst="rect">
            <a:avLst/>
          </a:prstGeom>
          <a:noFill/>
          <a:ln w="9525">
            <a:solidFill>
              <a:srgbClr val="FF00FF"/>
            </a:solidFill>
            <a:miter lim="800000"/>
            <a:headEnd/>
            <a:tailEnd/>
          </a:ln>
          <a:effectLst/>
        </p:spPr>
        <p:txBody>
          <a:bodyPr>
            <a:spAutoFit/>
          </a:bodyPr>
          <a:lstStyle/>
          <a:p>
            <a:r>
              <a:rPr lang="en-US" altLang="zh-CN" b="1"/>
              <a:t>//  IMPLEMENTATION FILE ( Exttime.cpp )</a:t>
            </a:r>
          </a:p>
          <a:p>
            <a:r>
              <a:rPr lang="en-US" altLang="zh-CN" b="1"/>
              <a:t>void ExtTime::Set( int hours, int minutes, int seconds,</a:t>
            </a:r>
          </a:p>
          <a:p>
            <a:r>
              <a:rPr lang="en-US" altLang="zh-CN" b="1"/>
              <a:t>                                ZoneType timeZone )</a:t>
            </a:r>
          </a:p>
          <a:p>
            <a:r>
              <a:rPr lang="en-US" altLang="zh-CN" b="1"/>
              <a:t>{</a:t>
            </a:r>
          </a:p>
          <a:p>
            <a:r>
              <a:rPr lang="en-US" altLang="zh-CN" b="1"/>
              <a:t>    Time::Set(hours, minutes, seconds);</a:t>
            </a:r>
          </a:p>
          <a:p>
            <a:r>
              <a:rPr lang="en-US" altLang="zh-CN" b="1"/>
              <a:t>    zone = timeZone;</a:t>
            </a:r>
          </a:p>
          <a:p>
            <a:r>
              <a:rPr lang="en-US" altLang="zh-CN" b="1"/>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B380786-2180-43FA-AF08-B8B1FBEE8507}" type="slidenum">
              <a:rPr lang="en-US" altLang="zh-CN"/>
              <a:pPr/>
              <a:t>108</a:t>
            </a:fld>
            <a:endParaRPr lang="en-US" altLang="zh-CN"/>
          </a:p>
        </p:txBody>
      </p:sp>
      <p:sp>
        <p:nvSpPr>
          <p:cNvPr id="186370" name="Text Box 2"/>
          <p:cNvSpPr txBox="1">
            <a:spLocks noChangeArrowheads="1"/>
          </p:cNvSpPr>
          <p:nvPr/>
        </p:nvSpPr>
        <p:spPr bwMode="auto">
          <a:xfrm>
            <a:off x="179388" y="1412875"/>
            <a:ext cx="3887787" cy="4791075"/>
          </a:xfrm>
          <a:prstGeom prst="rect">
            <a:avLst/>
          </a:prstGeom>
          <a:noFill/>
          <a:ln w="9525">
            <a:solidFill>
              <a:srgbClr val="FF00FF"/>
            </a:solidFill>
            <a:miter lim="800000"/>
            <a:headEnd/>
            <a:tailEnd/>
          </a:ln>
          <a:effectLst/>
        </p:spPr>
        <p:txBody>
          <a:bodyPr>
            <a:spAutoFit/>
          </a:bodyPr>
          <a:lstStyle/>
          <a:p>
            <a:r>
              <a:rPr lang="en-US" altLang="zh-CN" b="1"/>
              <a:t>// ( time.cpp )</a:t>
            </a:r>
          </a:p>
          <a:p>
            <a:endParaRPr lang="en-US" altLang="zh-CN" b="1"/>
          </a:p>
          <a:p>
            <a:r>
              <a:rPr lang="en-US" altLang="zh-CN" b="1"/>
              <a:t>void Time::Write() const</a:t>
            </a:r>
          </a:p>
          <a:p>
            <a:r>
              <a:rPr lang="en-US" altLang="zh-CN" b="1"/>
              <a:t>{</a:t>
            </a:r>
          </a:p>
          <a:p>
            <a:r>
              <a:rPr lang="en-US" altLang="zh-CN" b="1"/>
              <a:t>    if (hrs &lt; 10)</a:t>
            </a:r>
          </a:p>
          <a:p>
            <a:r>
              <a:rPr lang="en-US" altLang="zh-CN" b="1"/>
              <a:t>        cout &lt;&lt; '0';</a:t>
            </a:r>
          </a:p>
          <a:p>
            <a:r>
              <a:rPr lang="en-US" altLang="zh-CN" b="1"/>
              <a:t>    cout &lt;&lt; hrs &lt;&lt; ':';</a:t>
            </a:r>
          </a:p>
          <a:p>
            <a:r>
              <a:rPr lang="en-US" altLang="zh-CN" b="1"/>
              <a:t>    if (mins &lt; 10)</a:t>
            </a:r>
          </a:p>
          <a:p>
            <a:r>
              <a:rPr lang="en-US" altLang="zh-CN" b="1"/>
              <a:t>        cout &lt;&lt; '0';</a:t>
            </a:r>
          </a:p>
          <a:p>
            <a:r>
              <a:rPr lang="en-US" altLang="zh-CN" b="1"/>
              <a:t>    cout &lt;&lt; mins &lt;&lt; ':';</a:t>
            </a:r>
          </a:p>
          <a:p>
            <a:r>
              <a:rPr lang="en-US" altLang="zh-CN" b="1"/>
              <a:t>    if (secs &lt; 10)</a:t>
            </a:r>
          </a:p>
          <a:p>
            <a:r>
              <a:rPr lang="en-US" altLang="zh-CN" b="1"/>
              <a:t>        cout &lt;&lt; '0';</a:t>
            </a:r>
          </a:p>
          <a:p>
            <a:r>
              <a:rPr lang="en-US" altLang="zh-CN" b="1"/>
              <a:t>    cout &lt;&lt; secs;</a:t>
            </a:r>
          </a:p>
          <a:p>
            <a:r>
              <a:rPr lang="en-US" altLang="zh-CN" b="1"/>
              <a:t>}</a:t>
            </a:r>
          </a:p>
        </p:txBody>
      </p:sp>
      <p:sp>
        <p:nvSpPr>
          <p:cNvPr id="186371" name="Rectangle 3"/>
          <p:cNvSpPr>
            <a:spLocks noGrp="1" noChangeArrowheads="1"/>
          </p:cNvSpPr>
          <p:nvPr>
            <p:ph type="title"/>
          </p:nvPr>
        </p:nvSpPr>
        <p:spPr/>
        <p:txBody>
          <a:bodyPr/>
          <a:lstStyle/>
          <a:p>
            <a:r>
              <a:rPr lang="zh-CN" altLang="en-US"/>
              <a:t>函数重定义：函数首部相同，实现不同</a:t>
            </a:r>
          </a:p>
        </p:txBody>
      </p:sp>
      <p:sp>
        <p:nvSpPr>
          <p:cNvPr id="186372" name="Text Box 4"/>
          <p:cNvSpPr txBox="1">
            <a:spLocks noChangeArrowheads="1"/>
          </p:cNvSpPr>
          <p:nvPr/>
        </p:nvSpPr>
        <p:spPr bwMode="auto">
          <a:xfrm>
            <a:off x="4211638" y="1412875"/>
            <a:ext cx="4787900" cy="4121150"/>
          </a:xfrm>
          <a:prstGeom prst="rect">
            <a:avLst/>
          </a:prstGeom>
          <a:noFill/>
          <a:ln w="9525">
            <a:solidFill>
              <a:srgbClr val="FF00FF"/>
            </a:solidFill>
            <a:miter lim="800000"/>
            <a:headEnd/>
            <a:tailEnd/>
          </a:ln>
          <a:effectLst/>
        </p:spPr>
        <p:txBody>
          <a:bodyPr>
            <a:spAutoFit/>
          </a:bodyPr>
          <a:lstStyle/>
          <a:p>
            <a:r>
              <a:rPr lang="en-US" altLang="zh-CN" b="1"/>
              <a:t>//  ( Exttime.cpp )</a:t>
            </a:r>
          </a:p>
          <a:p>
            <a:endParaRPr lang="en-US" altLang="zh-CN" b="1"/>
          </a:p>
          <a:p>
            <a:r>
              <a:rPr lang="en-US" altLang="zh-CN" b="1"/>
              <a:t>void ExtTime::Write() const</a:t>
            </a:r>
          </a:p>
          <a:p>
            <a:r>
              <a:rPr lang="en-US" altLang="zh-CN" b="1"/>
              <a:t>{</a:t>
            </a:r>
          </a:p>
          <a:p>
            <a:r>
              <a:rPr lang="en-US" altLang="zh-CN" b="1"/>
              <a:t>    static string zoneString[8] =</a:t>
            </a:r>
          </a:p>
          <a:p>
            <a:r>
              <a:rPr lang="en-US" altLang="zh-CN" b="1"/>
              <a:t>    {</a:t>
            </a:r>
          </a:p>
          <a:p>
            <a:r>
              <a:rPr lang="en-US" altLang="zh-CN" b="1"/>
              <a:t>        …</a:t>
            </a:r>
          </a:p>
          <a:p>
            <a:r>
              <a:rPr lang="en-US" altLang="zh-CN" b="1"/>
              <a:t>    };</a:t>
            </a:r>
          </a:p>
          <a:p>
            <a:endParaRPr lang="en-US" altLang="zh-CN" b="1"/>
          </a:p>
          <a:p>
            <a:r>
              <a:rPr lang="en-US" altLang="zh-CN" b="1"/>
              <a:t>    Time::Write();</a:t>
            </a:r>
          </a:p>
          <a:p>
            <a:r>
              <a:rPr lang="en-US" altLang="zh-CN" b="1"/>
              <a:t>    cout &lt;&lt; ' ' &lt;&lt; zoneString[zone];</a:t>
            </a:r>
          </a:p>
          <a:p>
            <a:r>
              <a:rPr lang="en-US" altLang="zh-CN" b="1"/>
              <a: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BDE6D4F-306D-4E42-94F9-AFCE8CDD0BF3}" type="slidenum">
              <a:rPr lang="en-US" altLang="zh-CN"/>
              <a:pPr/>
              <a:t>109</a:t>
            </a:fld>
            <a:endParaRPr lang="en-US" altLang="zh-CN"/>
          </a:p>
        </p:txBody>
      </p:sp>
      <p:sp>
        <p:nvSpPr>
          <p:cNvPr id="59394" name="Rectangle 2"/>
          <p:cNvSpPr>
            <a:spLocks noGrp="1" noChangeArrowheads="1"/>
          </p:cNvSpPr>
          <p:nvPr>
            <p:ph type="title"/>
          </p:nvPr>
        </p:nvSpPr>
        <p:spPr/>
        <p:txBody>
          <a:bodyPr/>
          <a:lstStyle/>
          <a:p>
            <a:r>
              <a:rPr lang="zh-CN" altLang="en-US"/>
              <a:t>屏蔽继承成员</a:t>
            </a:r>
          </a:p>
        </p:txBody>
      </p:sp>
      <p:sp>
        <p:nvSpPr>
          <p:cNvPr id="59395" name="Rectangle 3"/>
          <p:cNvSpPr>
            <a:spLocks noGrp="1" noChangeArrowheads="1"/>
          </p:cNvSpPr>
          <p:nvPr>
            <p:ph type="body" idx="1"/>
          </p:nvPr>
        </p:nvSpPr>
        <p:spPr/>
        <p:txBody>
          <a:bodyPr/>
          <a:lstStyle/>
          <a:p>
            <a:pPr>
              <a:lnSpc>
                <a:spcPct val="135000"/>
              </a:lnSpc>
            </a:pPr>
            <a:r>
              <a:rPr lang="zh-CN" altLang="en-US" sz="2500" dirty="0"/>
              <a:t>目的：</a:t>
            </a:r>
          </a:p>
          <a:p>
            <a:pPr lvl="1">
              <a:lnSpc>
                <a:spcPct val="135000"/>
              </a:lnSpc>
            </a:pPr>
            <a:r>
              <a:rPr lang="zh-CN" altLang="en-US" sz="2500" dirty="0"/>
              <a:t>使得通过派生类对象不能访问继承成员</a:t>
            </a:r>
          </a:p>
          <a:p>
            <a:pPr>
              <a:lnSpc>
                <a:spcPct val="135000"/>
              </a:lnSpc>
            </a:pPr>
            <a:r>
              <a:rPr lang="zh-CN" altLang="en-US" sz="2500" dirty="0"/>
              <a:t>方法：</a:t>
            </a:r>
          </a:p>
          <a:p>
            <a:pPr lvl="1">
              <a:lnSpc>
                <a:spcPct val="135000"/>
              </a:lnSpc>
            </a:pPr>
            <a:r>
              <a:rPr lang="zh-CN" altLang="en-US" sz="2500" dirty="0" smtClean="0"/>
              <a:t>使用</a:t>
            </a:r>
            <a:r>
              <a:rPr lang="en-US" altLang="zh-CN" sz="2500" dirty="0" smtClean="0"/>
              <a:t>protected</a:t>
            </a:r>
            <a:r>
              <a:rPr lang="zh-CN" altLang="en-US" sz="2500" dirty="0"/>
              <a:t>和</a:t>
            </a:r>
            <a:r>
              <a:rPr lang="en-US" altLang="zh-CN" sz="2500" dirty="0" smtClean="0"/>
              <a:t>private</a:t>
            </a:r>
            <a:r>
              <a:rPr lang="zh-CN" altLang="en-US" sz="2500" dirty="0" smtClean="0"/>
              <a:t>继承访问控制（</a:t>
            </a:r>
            <a:r>
              <a:rPr lang="zh-CN" altLang="en-US" sz="2500" dirty="0"/>
              <a:t>真正</a:t>
            </a:r>
            <a:r>
              <a:rPr lang="zh-CN" altLang="en-US" sz="2500" dirty="0" smtClean="0"/>
              <a:t>屏蔽</a:t>
            </a:r>
            <a:r>
              <a:rPr lang="en-US" altLang="zh-CN" sz="2500" dirty="0" smtClean="0"/>
              <a:t>,</a:t>
            </a:r>
            <a:r>
              <a:rPr lang="zh-CN" altLang="en-US" sz="2500" dirty="0" smtClean="0"/>
              <a:t>不能通过使用“基类名</a:t>
            </a:r>
            <a:r>
              <a:rPr lang="en-US" altLang="zh-CN" sz="2500" dirty="0" smtClean="0"/>
              <a:t>::</a:t>
            </a:r>
            <a:r>
              <a:rPr lang="zh-CN" altLang="en-US" sz="2500" dirty="0" smtClean="0"/>
              <a:t>成员名”访问）</a:t>
            </a:r>
            <a:endParaRPr lang="zh-CN" altLang="en-US" sz="2500" dirty="0"/>
          </a:p>
          <a:p>
            <a:pPr lvl="1">
              <a:lnSpc>
                <a:spcPct val="135000"/>
              </a:lnSpc>
            </a:pPr>
            <a:r>
              <a:rPr lang="zh-CN" altLang="en-US" sz="2500" dirty="0" smtClean="0"/>
              <a:t>在公有派生</a:t>
            </a:r>
            <a:r>
              <a:rPr lang="zh-CN" altLang="en-US" sz="2500" dirty="0"/>
              <a:t>类中成员访问控制</a:t>
            </a:r>
            <a:r>
              <a:rPr lang="en-US" altLang="zh-CN" sz="2500" dirty="0"/>
              <a:t>protected</a:t>
            </a:r>
            <a:r>
              <a:rPr lang="zh-CN" altLang="en-US" sz="2500" dirty="0"/>
              <a:t>或</a:t>
            </a:r>
            <a:r>
              <a:rPr lang="en-US" altLang="zh-CN" sz="2500" dirty="0"/>
              <a:t>private</a:t>
            </a:r>
            <a:r>
              <a:rPr lang="zh-CN" altLang="en-US" sz="2500" dirty="0"/>
              <a:t>之后定义与继承成员函数相同的函数原型，而函数体为空（非真正屏蔽，仍可通过使用“基类名</a:t>
            </a:r>
            <a:r>
              <a:rPr lang="en-US" altLang="zh-CN" sz="2500" dirty="0"/>
              <a:t>::</a:t>
            </a:r>
            <a:r>
              <a:rPr lang="zh-CN" altLang="en-US" sz="2500" dirty="0"/>
              <a:t>成员名”访问）                                                   </a:t>
            </a:r>
            <a:r>
              <a:rPr lang="en-US" altLang="zh-CN" sz="2500" dirty="0">
                <a:solidFill>
                  <a:srgbClr val="990000"/>
                </a:solidFill>
              </a:rPr>
              <a:t>//</a:t>
            </a:r>
            <a:r>
              <a:rPr lang="zh-CN" altLang="en-US" sz="2500" dirty="0">
                <a:solidFill>
                  <a:srgbClr val="990000"/>
                </a:solidFill>
              </a:rPr>
              <a:t>程序</a:t>
            </a:r>
            <a:r>
              <a:rPr lang="en-US" altLang="zh-CN" sz="2500" dirty="0">
                <a:solidFill>
                  <a:srgbClr val="990000"/>
                </a:solidFill>
              </a:rPr>
              <a:t>7.4.2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4317517-7BE7-4C35-8EA4-B40FC63D9A88}" type="slidenum">
              <a:rPr lang="en-US" altLang="zh-CN"/>
              <a:pPr/>
              <a:t>11</a:t>
            </a:fld>
            <a:endParaRPr lang="en-US" altLang="zh-CN"/>
          </a:p>
        </p:txBody>
      </p:sp>
      <p:sp>
        <p:nvSpPr>
          <p:cNvPr id="23554" name="Rectangle 2"/>
          <p:cNvSpPr>
            <a:spLocks noGrp="1" noChangeArrowheads="1"/>
          </p:cNvSpPr>
          <p:nvPr>
            <p:ph type="title"/>
          </p:nvPr>
        </p:nvSpPr>
        <p:spPr>
          <a:xfrm>
            <a:off x="827088" y="333375"/>
            <a:ext cx="7632700" cy="720725"/>
          </a:xfrm>
        </p:spPr>
        <p:txBody>
          <a:bodyPr/>
          <a:lstStyle/>
          <a:p>
            <a:r>
              <a:rPr lang="zh-CN" altLang="en-US"/>
              <a:t>利用继承机制提高软件的可重用性</a:t>
            </a:r>
          </a:p>
        </p:txBody>
      </p:sp>
      <p:sp>
        <p:nvSpPr>
          <p:cNvPr id="23555" name="Rectangle 3"/>
          <p:cNvSpPr>
            <a:spLocks noGrp="1" noChangeArrowheads="1"/>
          </p:cNvSpPr>
          <p:nvPr>
            <p:ph type="body" idx="1"/>
          </p:nvPr>
        </p:nvSpPr>
        <p:spPr>
          <a:xfrm>
            <a:off x="446088" y="1268413"/>
            <a:ext cx="8229600" cy="4784725"/>
          </a:xfrm>
        </p:spPr>
        <p:txBody>
          <a:bodyPr/>
          <a:lstStyle/>
          <a:p>
            <a:pPr>
              <a:lnSpc>
                <a:spcPct val="130000"/>
              </a:lnSpc>
            </a:pPr>
            <a:r>
              <a:rPr lang="zh-CN" altLang="en-US" sz="2800" dirty="0"/>
              <a:t>利用继承机制可以更容易地组织类间的层次关系，派生类具有基类的属性（数据成员）和行为（函数成员），避免许多程序代码的重复</a:t>
            </a:r>
          </a:p>
          <a:p>
            <a:pPr>
              <a:lnSpc>
                <a:spcPct val="130000"/>
              </a:lnSpc>
            </a:pPr>
            <a:r>
              <a:rPr lang="zh-CN" altLang="en-US" sz="2800" dirty="0"/>
              <a:t>在派生类中可增加新的成员，也可重定义、重命名、或屏蔽原有的函数成员，提高派生类适应新应用环境的能力</a:t>
            </a:r>
          </a:p>
          <a:p>
            <a:pPr>
              <a:lnSpc>
                <a:spcPct val="130000"/>
              </a:lnSpc>
            </a:pPr>
            <a:r>
              <a:rPr lang="zh-CN" altLang="en-US" sz="2800" dirty="0"/>
              <a:t>定义派生类不需要基类实现的源代码，为软件重用的商业化提供了有利条件</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9066C98-EC37-4B33-A12D-3FFBB77A8AAB}" type="slidenum">
              <a:rPr lang="en-US" altLang="zh-CN"/>
              <a:pPr/>
              <a:t>110</a:t>
            </a:fld>
            <a:endParaRPr lang="en-US" altLang="zh-CN"/>
          </a:p>
        </p:txBody>
      </p:sp>
      <p:sp>
        <p:nvSpPr>
          <p:cNvPr id="227330" name="Rectangle 2"/>
          <p:cNvSpPr>
            <a:spLocks noGrp="1" noChangeArrowheads="1"/>
          </p:cNvSpPr>
          <p:nvPr>
            <p:ph type="title"/>
          </p:nvPr>
        </p:nvSpPr>
        <p:spPr/>
        <p:txBody>
          <a:bodyPr/>
          <a:lstStyle/>
          <a:p>
            <a:r>
              <a:rPr lang="zh-CN" altLang="en-US"/>
              <a:t>屏蔽继承成员</a:t>
            </a:r>
          </a:p>
        </p:txBody>
      </p:sp>
      <p:sp>
        <p:nvSpPr>
          <p:cNvPr id="227333" name="Rectangle 5"/>
          <p:cNvSpPr>
            <a:spLocks noChangeArrowheads="1"/>
          </p:cNvSpPr>
          <p:nvPr/>
        </p:nvSpPr>
        <p:spPr bwMode="auto">
          <a:xfrm>
            <a:off x="250825" y="1196975"/>
            <a:ext cx="4572000" cy="5116513"/>
          </a:xfrm>
          <a:prstGeom prst="rect">
            <a:avLst/>
          </a:prstGeom>
          <a:noFill/>
          <a:ln w="9525">
            <a:noFill/>
            <a:miter lim="800000"/>
            <a:headEnd/>
            <a:tailEnd/>
          </a:ln>
          <a:effectLst/>
        </p:spPr>
        <p:txBody>
          <a:bodyPr>
            <a:spAutoFit/>
          </a:bodyPr>
          <a:lstStyle/>
          <a:p>
            <a:r>
              <a:rPr lang="en-US" altLang="zh-CN" b="1" noProof="1"/>
              <a:t>#include &lt;iostream.h&gt;</a:t>
            </a:r>
          </a:p>
          <a:p>
            <a:endParaRPr lang="en-US" altLang="zh-CN" b="1" noProof="1"/>
          </a:p>
          <a:p>
            <a:r>
              <a:rPr lang="en-US" altLang="zh-CN" b="1" noProof="1"/>
              <a:t>class BASE {</a:t>
            </a:r>
          </a:p>
          <a:p>
            <a:r>
              <a:rPr lang="en-US" altLang="zh-CN" b="1" noProof="1"/>
              <a:t>public:</a:t>
            </a:r>
          </a:p>
          <a:p>
            <a:r>
              <a:rPr lang="en-US" altLang="zh-CN" b="1" noProof="1"/>
              <a:t>	void set_i(int x)</a:t>
            </a:r>
          </a:p>
          <a:p>
            <a:r>
              <a:rPr lang="en-US" altLang="zh-CN" b="1" noProof="1"/>
              <a:t>	{</a:t>
            </a:r>
          </a:p>
          <a:p>
            <a:r>
              <a:rPr lang="en-US" altLang="zh-CN" b="1" noProof="1"/>
              <a:t>		i = x;</a:t>
            </a:r>
          </a:p>
          <a:p>
            <a:r>
              <a:rPr lang="en-US" altLang="zh-CN" b="1" noProof="1"/>
              <a:t>	}</a:t>
            </a:r>
          </a:p>
          <a:p>
            <a:r>
              <a:rPr lang="en-US" altLang="zh-CN" b="1" noProof="1"/>
              <a:t>	int get_i()</a:t>
            </a:r>
          </a:p>
          <a:p>
            <a:r>
              <a:rPr lang="en-US" altLang="zh-CN" b="1" noProof="1"/>
              <a:t>	{</a:t>
            </a:r>
          </a:p>
          <a:p>
            <a:r>
              <a:rPr lang="en-US" altLang="zh-CN" b="1" noProof="1"/>
              <a:t>		return i;</a:t>
            </a:r>
          </a:p>
          <a:p>
            <a:r>
              <a:rPr lang="en-US" altLang="zh-CN" b="1" noProof="1"/>
              <a:t>	}</a:t>
            </a:r>
          </a:p>
          <a:p>
            <a:r>
              <a:rPr lang="en-US" altLang="zh-CN" b="1" noProof="1"/>
              <a:t>protected:</a:t>
            </a:r>
          </a:p>
          <a:p>
            <a:r>
              <a:rPr lang="en-US" altLang="zh-CN" b="1" noProof="1"/>
              <a:t>	int i;</a:t>
            </a:r>
          </a:p>
          <a:p>
            <a:r>
              <a:rPr lang="en-US" altLang="zh-CN" b="1" noProof="1"/>
              <a:t>};</a:t>
            </a:r>
            <a:endParaRPr lang="en-US" altLang="zh-CN" b="1"/>
          </a:p>
        </p:txBody>
      </p:sp>
      <p:sp>
        <p:nvSpPr>
          <p:cNvPr id="227334" name="Rectangle 6"/>
          <p:cNvSpPr>
            <a:spLocks noChangeArrowheads="1"/>
          </p:cNvSpPr>
          <p:nvPr/>
        </p:nvSpPr>
        <p:spPr bwMode="auto">
          <a:xfrm>
            <a:off x="4356100" y="1196975"/>
            <a:ext cx="4572000" cy="5451475"/>
          </a:xfrm>
          <a:prstGeom prst="rect">
            <a:avLst/>
          </a:prstGeom>
          <a:noFill/>
          <a:ln w="9525">
            <a:noFill/>
            <a:miter lim="800000"/>
            <a:headEnd/>
            <a:tailEnd/>
          </a:ln>
          <a:effectLst/>
        </p:spPr>
        <p:txBody>
          <a:bodyPr>
            <a:spAutoFit/>
          </a:bodyPr>
          <a:lstStyle/>
          <a:p>
            <a:r>
              <a:rPr lang="en-US" altLang="zh-CN" b="1" noProof="1"/>
              <a:t>class DERIVED: public BASE {</a:t>
            </a:r>
          </a:p>
          <a:p>
            <a:r>
              <a:rPr lang="en-US" altLang="zh-CN" b="1" noProof="1"/>
              <a:t>public:</a:t>
            </a:r>
          </a:p>
          <a:p>
            <a:r>
              <a:rPr lang="en-US" altLang="zh-CN" b="1" noProof="1"/>
              <a:t>	void set_ij(int x, int y)</a:t>
            </a:r>
          </a:p>
          <a:p>
            <a:r>
              <a:rPr lang="en-US" altLang="zh-CN" b="1" noProof="1"/>
              <a:t>	{</a:t>
            </a:r>
          </a:p>
          <a:p>
            <a:r>
              <a:rPr lang="en-US" altLang="zh-CN" b="1" noProof="1"/>
              <a:t>		i = x;</a:t>
            </a:r>
          </a:p>
          <a:p>
            <a:r>
              <a:rPr lang="en-US" altLang="zh-CN" b="1" noProof="1"/>
              <a:t>		j = y;</a:t>
            </a:r>
          </a:p>
          <a:p>
            <a:r>
              <a:rPr lang="en-US" altLang="zh-CN" b="1" noProof="1"/>
              <a:t>	}</a:t>
            </a:r>
          </a:p>
          <a:p>
            <a:r>
              <a:rPr lang="en-US" altLang="zh-CN" b="1" noProof="1"/>
              <a:t>	int get_ij()</a:t>
            </a:r>
          </a:p>
          <a:p>
            <a:r>
              <a:rPr lang="en-US" altLang="zh-CN" b="1" noProof="1"/>
              <a:t>	{</a:t>
            </a:r>
          </a:p>
          <a:p>
            <a:r>
              <a:rPr lang="en-US" altLang="zh-CN" b="1" noProof="1"/>
              <a:t>		return i + j;</a:t>
            </a:r>
          </a:p>
          <a:p>
            <a:r>
              <a:rPr lang="en-US" altLang="zh-CN" b="1" noProof="1"/>
              <a:t>	}</a:t>
            </a:r>
          </a:p>
          <a:p>
            <a:r>
              <a:rPr lang="en-US" altLang="zh-CN" b="1" noProof="1"/>
              <a:t>protected:</a:t>
            </a:r>
          </a:p>
          <a:p>
            <a:r>
              <a:rPr lang="en-US" altLang="zh-CN" b="1" noProof="1"/>
              <a:t>	int j;</a:t>
            </a:r>
          </a:p>
          <a:p>
            <a:r>
              <a:rPr lang="en-US" altLang="zh-CN" b="1" noProof="1"/>
              <a:t>private:</a:t>
            </a:r>
          </a:p>
          <a:p>
            <a:r>
              <a:rPr lang="en-US" altLang="zh-CN" b="1" noProof="1"/>
              <a:t>	void set_i(int x) { }</a:t>
            </a:r>
          </a:p>
          <a:p>
            <a:r>
              <a:rPr lang="en-US" altLang="zh-CN" b="1" noProof="1"/>
              <a:t>};</a:t>
            </a:r>
            <a:endParaRPr lang="en-US" altLang="zh-CN" b="1"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FB6D93-EAEC-4677-9572-34A27344AC20}" type="slidenum">
              <a:rPr lang="en-US" altLang="zh-CN"/>
              <a:pPr/>
              <a:t>111</a:t>
            </a:fld>
            <a:endParaRPr lang="en-US" altLang="zh-CN"/>
          </a:p>
        </p:txBody>
      </p:sp>
      <p:sp>
        <p:nvSpPr>
          <p:cNvPr id="228354" name="Rectangle 2"/>
          <p:cNvSpPr>
            <a:spLocks noGrp="1" noChangeArrowheads="1"/>
          </p:cNvSpPr>
          <p:nvPr>
            <p:ph type="title"/>
          </p:nvPr>
        </p:nvSpPr>
        <p:spPr/>
        <p:txBody>
          <a:bodyPr/>
          <a:lstStyle/>
          <a:p>
            <a:r>
              <a:rPr lang="zh-CN" altLang="en-US"/>
              <a:t>屏蔽继承成员</a:t>
            </a:r>
          </a:p>
        </p:txBody>
      </p:sp>
      <p:sp>
        <p:nvSpPr>
          <p:cNvPr id="228357" name="Rectangle 5"/>
          <p:cNvSpPr>
            <a:spLocks noChangeArrowheads="1"/>
          </p:cNvSpPr>
          <p:nvPr/>
        </p:nvSpPr>
        <p:spPr bwMode="auto">
          <a:xfrm>
            <a:off x="107950" y="1628775"/>
            <a:ext cx="8893175" cy="3106738"/>
          </a:xfrm>
          <a:prstGeom prst="rect">
            <a:avLst/>
          </a:prstGeom>
          <a:noFill/>
          <a:ln w="9525">
            <a:noFill/>
            <a:miter lim="800000"/>
            <a:headEnd/>
            <a:tailEnd/>
          </a:ln>
          <a:effectLst/>
        </p:spPr>
        <p:txBody>
          <a:bodyPr>
            <a:spAutoFit/>
          </a:bodyPr>
          <a:lstStyle/>
          <a:p>
            <a:r>
              <a:rPr lang="en-US" altLang="zh-CN" b="1" noProof="1"/>
              <a:t>int main()</a:t>
            </a:r>
          </a:p>
          <a:p>
            <a:r>
              <a:rPr lang="en-US" altLang="zh-CN" b="1" noProof="1"/>
              <a:t>{</a:t>
            </a:r>
          </a:p>
          <a:p>
            <a:r>
              <a:rPr lang="en-US" altLang="zh-CN" b="1" noProof="1"/>
              <a:t>	DERIVED obj;	// </a:t>
            </a:r>
            <a:r>
              <a:rPr lang="zh-CN" altLang="en-US" b="1" noProof="1"/>
              <a:t>声明一个派生类的对象</a:t>
            </a:r>
          </a:p>
          <a:p>
            <a:endParaRPr lang="zh-CN" altLang="en-US" b="1" noProof="1"/>
          </a:p>
          <a:p>
            <a:r>
              <a:rPr lang="zh-CN" altLang="en-US" b="1" noProof="1"/>
              <a:t>	</a:t>
            </a:r>
            <a:r>
              <a:rPr lang="en-US" altLang="zh-CN" b="1" noProof="1"/>
              <a:t>// obj.set_i(5);	// </a:t>
            </a:r>
            <a:r>
              <a:rPr lang="zh-CN" altLang="en-US" b="1" noProof="1"/>
              <a:t>不可访问错误，除非使用</a:t>
            </a:r>
            <a:r>
              <a:rPr lang="en-US" altLang="zh-CN" b="1" noProof="1"/>
              <a:t>obj.BASE::set_i(5)</a:t>
            </a:r>
          </a:p>
          <a:p>
            <a:r>
              <a:rPr lang="en-US" altLang="zh-CN" b="1" noProof="1"/>
              <a:t>	obj.set_ij(5, 7);// set_j()</a:t>
            </a:r>
            <a:r>
              <a:rPr lang="zh-CN" altLang="en-US" b="1" noProof="1"/>
              <a:t>本来就是公有的</a:t>
            </a:r>
          </a:p>
          <a:p>
            <a:r>
              <a:rPr lang="zh-CN" altLang="en-US" b="1" noProof="1"/>
              <a:t>	</a:t>
            </a:r>
            <a:r>
              <a:rPr lang="en-US" altLang="zh-CN" b="1" noProof="1"/>
              <a:t>cout &lt;&lt; obj.get_ij() &lt;&lt; "\n";	// get_ij()</a:t>
            </a:r>
            <a:r>
              <a:rPr lang="zh-CN" altLang="en-US" b="1" noProof="1"/>
              <a:t>本来就是公有的</a:t>
            </a:r>
          </a:p>
          <a:p>
            <a:r>
              <a:rPr lang="zh-CN" altLang="en-US" b="1" noProof="1"/>
              <a:t>	</a:t>
            </a:r>
            <a:r>
              <a:rPr lang="en-US" altLang="zh-CN" b="1" noProof="1"/>
              <a:t>return 0;</a:t>
            </a:r>
          </a:p>
          <a:p>
            <a:r>
              <a:rPr lang="en-US" altLang="zh-CN" b="1" noProof="1"/>
              <a: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8C8F8EC-C3FC-4953-84F5-29AF19E3A71E}" type="slidenum">
              <a:rPr lang="en-US" altLang="zh-CN"/>
              <a:pPr/>
              <a:t>112</a:t>
            </a:fld>
            <a:endParaRPr lang="en-US" altLang="zh-CN"/>
          </a:p>
        </p:txBody>
      </p:sp>
      <p:sp>
        <p:nvSpPr>
          <p:cNvPr id="187394" name="Rectangle 2"/>
          <p:cNvSpPr>
            <a:spLocks noGrp="1" noChangeArrowheads="1"/>
          </p:cNvSpPr>
          <p:nvPr>
            <p:ph type="title"/>
          </p:nvPr>
        </p:nvSpPr>
        <p:spPr/>
        <p:txBody>
          <a:bodyPr/>
          <a:lstStyle/>
          <a:p>
            <a:r>
              <a:rPr lang="zh-CN" altLang="en-US"/>
              <a:t>继承成员重命名</a:t>
            </a:r>
          </a:p>
        </p:txBody>
      </p:sp>
      <p:sp>
        <p:nvSpPr>
          <p:cNvPr id="187395" name="Rectangle 3"/>
          <p:cNvSpPr>
            <a:spLocks noGrp="1" noChangeArrowheads="1"/>
          </p:cNvSpPr>
          <p:nvPr>
            <p:ph type="body" idx="1"/>
          </p:nvPr>
        </p:nvSpPr>
        <p:spPr>
          <a:xfrm>
            <a:off x="519113" y="1381125"/>
            <a:ext cx="8229600" cy="4784725"/>
          </a:xfrm>
        </p:spPr>
        <p:txBody>
          <a:bodyPr/>
          <a:lstStyle/>
          <a:p>
            <a:pPr>
              <a:lnSpc>
                <a:spcPct val="135000"/>
              </a:lnSpc>
            </a:pPr>
            <a:r>
              <a:rPr lang="zh-CN" altLang="en-US" sz="2500" dirty="0"/>
              <a:t>目的：</a:t>
            </a:r>
          </a:p>
          <a:p>
            <a:pPr lvl="1">
              <a:lnSpc>
                <a:spcPct val="135000"/>
              </a:lnSpc>
            </a:pPr>
            <a:r>
              <a:rPr lang="zh-CN" altLang="en-US" sz="2500" dirty="0"/>
              <a:t>解决名字冲突</a:t>
            </a:r>
          </a:p>
          <a:p>
            <a:pPr lvl="1">
              <a:lnSpc>
                <a:spcPct val="135000"/>
              </a:lnSpc>
            </a:pPr>
            <a:r>
              <a:rPr lang="zh-CN" altLang="en-US" sz="2500" dirty="0"/>
              <a:t>在派生类中选择更合适的术语命名继承成员</a:t>
            </a:r>
          </a:p>
          <a:p>
            <a:pPr>
              <a:lnSpc>
                <a:spcPct val="135000"/>
              </a:lnSpc>
            </a:pPr>
            <a:r>
              <a:rPr lang="zh-CN" altLang="en-US" sz="2500" dirty="0"/>
              <a:t>方法</a:t>
            </a:r>
          </a:p>
          <a:p>
            <a:pPr lvl="1">
              <a:lnSpc>
                <a:spcPct val="135000"/>
              </a:lnSpc>
            </a:pPr>
            <a:r>
              <a:rPr lang="zh-CN" altLang="en-US" sz="2500" dirty="0"/>
              <a:t>在派生类中定义新的函数，该函数调用旧函数。</a:t>
            </a:r>
          </a:p>
          <a:p>
            <a:pPr lvl="1">
              <a:lnSpc>
                <a:spcPct val="135000"/>
              </a:lnSpc>
            </a:pPr>
            <a:r>
              <a:rPr lang="zh-CN" altLang="en-US" sz="2500" dirty="0"/>
              <a:t>在派生类中定义新的函数，该函数的函数体与旧函数相同。</a:t>
            </a:r>
          </a:p>
        </p:txBody>
      </p:sp>
      <p:sp>
        <p:nvSpPr>
          <p:cNvPr id="187396" name="Rectangle 4"/>
          <p:cNvSpPr>
            <a:spLocks noChangeArrowheads="1"/>
          </p:cNvSpPr>
          <p:nvPr/>
        </p:nvSpPr>
        <p:spPr bwMode="auto">
          <a:xfrm>
            <a:off x="214282" y="5508639"/>
            <a:ext cx="3024188" cy="1184275"/>
          </a:xfrm>
          <a:prstGeom prst="rect">
            <a:avLst/>
          </a:prstGeom>
          <a:noFill/>
          <a:ln w="9525">
            <a:solidFill>
              <a:srgbClr val="FF00FF"/>
            </a:solidFill>
            <a:miter lim="800000"/>
            <a:headEnd/>
            <a:tailEnd/>
          </a:ln>
          <a:effectLst/>
        </p:spPr>
        <p:txBody>
          <a:bodyPr wrap="none" anchor="ctr"/>
          <a:lstStyle/>
          <a:p>
            <a:r>
              <a:rPr lang="en-US" altLang="zh-CN" b="1" dirty="0"/>
              <a:t>string </a:t>
            </a:r>
            <a:r>
              <a:rPr lang="en-US" altLang="zh-CN" b="1" dirty="0" err="1"/>
              <a:t>str</a:t>
            </a:r>
            <a:r>
              <a:rPr lang="en-US" altLang="zh-CN" b="1" dirty="0"/>
              <a:t> = “</a:t>
            </a:r>
            <a:r>
              <a:rPr lang="en-US" altLang="zh-CN" b="1" dirty="0" err="1"/>
              <a:t>abc</a:t>
            </a:r>
            <a:r>
              <a:rPr lang="en-US" altLang="zh-CN" b="1" dirty="0"/>
              <a:t>”;</a:t>
            </a:r>
          </a:p>
          <a:p>
            <a:r>
              <a:rPr lang="en-US" altLang="zh-CN" b="1" dirty="0" err="1"/>
              <a:t>cout</a:t>
            </a:r>
            <a:r>
              <a:rPr lang="en-US" altLang="zh-CN" b="1" dirty="0"/>
              <a:t> &lt;&lt; </a:t>
            </a:r>
            <a:r>
              <a:rPr lang="en-US" altLang="zh-CN" b="1" dirty="0" err="1"/>
              <a:t>str.</a:t>
            </a:r>
            <a:r>
              <a:rPr lang="en-US" altLang="zh-CN" b="1" dirty="0" err="1">
                <a:solidFill>
                  <a:srgbClr val="FF0000"/>
                </a:solidFill>
              </a:rPr>
              <a:t>length</a:t>
            </a:r>
            <a:r>
              <a:rPr lang="en-US" altLang="zh-CN" b="1" dirty="0"/>
              <a:t>();</a:t>
            </a:r>
          </a:p>
          <a:p>
            <a:r>
              <a:rPr lang="en-US" altLang="zh-CN" b="1" dirty="0" err="1"/>
              <a:t>cout</a:t>
            </a:r>
            <a:r>
              <a:rPr lang="en-US" altLang="zh-CN" b="1" dirty="0"/>
              <a:t> &lt;&lt; </a:t>
            </a:r>
            <a:r>
              <a:rPr lang="en-US" altLang="zh-CN" b="1" dirty="0" err="1"/>
              <a:t>str.</a:t>
            </a:r>
            <a:r>
              <a:rPr lang="en-US" altLang="zh-CN" b="1" dirty="0" err="1">
                <a:solidFill>
                  <a:srgbClr val="FF0000"/>
                </a:solidFill>
              </a:rPr>
              <a:t>size</a:t>
            </a:r>
            <a:r>
              <a:rPr lang="en-US" altLang="zh-CN" b="1" dirty="0"/>
              <a:t>();</a:t>
            </a:r>
          </a:p>
        </p:txBody>
      </p:sp>
      <p:sp>
        <p:nvSpPr>
          <p:cNvPr id="6" name="圆角矩形标注 5"/>
          <p:cNvSpPr/>
          <p:nvPr/>
        </p:nvSpPr>
        <p:spPr bwMode="auto">
          <a:xfrm>
            <a:off x="3929058" y="5797557"/>
            <a:ext cx="4286280" cy="736586"/>
          </a:xfrm>
          <a:prstGeom prst="wedgeRoundRectCallout">
            <a:avLst>
              <a:gd name="adj1" fmla="val -65722"/>
              <a:gd name="adj2" fmla="val -8622"/>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000" dirty="0" smtClean="0"/>
              <a:t> </a:t>
            </a:r>
            <a:r>
              <a:rPr lang="en-US" altLang="zh-CN" sz="1000" dirty="0" smtClean="0"/>
              <a:t>length</a:t>
            </a:r>
            <a:r>
              <a:rPr lang="zh-CN" altLang="en-US" sz="1000" dirty="0" smtClean="0"/>
              <a:t>是因为沿用</a:t>
            </a:r>
            <a:r>
              <a:rPr lang="en-US" altLang="zh-CN" sz="1000" dirty="0" smtClean="0"/>
              <a:t>C</a:t>
            </a:r>
            <a:r>
              <a:rPr lang="zh-CN" altLang="en-US" sz="1000" dirty="0" smtClean="0"/>
              <a:t>语言的习惯而保留下来的，</a:t>
            </a:r>
            <a:r>
              <a:rPr lang="en-US" altLang="zh-CN" sz="1000" dirty="0" smtClean="0"/>
              <a:t>string</a:t>
            </a:r>
            <a:r>
              <a:rPr lang="zh-CN" altLang="en-US" sz="1000" dirty="0" smtClean="0"/>
              <a:t>类最初只有</a:t>
            </a:r>
            <a:r>
              <a:rPr lang="en-US" altLang="zh-CN" sz="1000" dirty="0" smtClean="0"/>
              <a:t>length</a:t>
            </a:r>
            <a:r>
              <a:rPr lang="zh-CN" altLang="en-US" sz="1000" dirty="0" smtClean="0"/>
              <a:t>，</a:t>
            </a:r>
            <a:endParaRPr lang="en-US" altLang="zh-CN" sz="1000" dirty="0" smtClean="0"/>
          </a:p>
          <a:p>
            <a:r>
              <a:rPr lang="zh-CN" altLang="en-US" sz="1000" dirty="0" smtClean="0"/>
              <a:t>引入</a:t>
            </a:r>
            <a:r>
              <a:rPr lang="en-US" altLang="zh-CN" sz="1000" dirty="0" smtClean="0"/>
              <a:t>STL</a:t>
            </a:r>
            <a:r>
              <a:rPr lang="zh-CN" altLang="en-US" sz="1000" dirty="0" smtClean="0"/>
              <a:t>之后，为了兼容又加入了</a:t>
            </a:r>
            <a:r>
              <a:rPr lang="en-US" altLang="zh-CN" sz="1000" dirty="0" smtClean="0"/>
              <a:t>size</a:t>
            </a:r>
            <a:r>
              <a:rPr lang="zh-CN" altLang="en-US" sz="1000" dirty="0" smtClean="0"/>
              <a:t>，它是作为</a:t>
            </a:r>
            <a:r>
              <a:rPr lang="en-US" altLang="zh-CN" sz="1000" dirty="0" smtClean="0"/>
              <a:t>STL</a:t>
            </a:r>
            <a:r>
              <a:rPr lang="zh-CN" altLang="en-US" sz="1000" dirty="0" smtClean="0"/>
              <a:t>容器的属性存在的，</a:t>
            </a:r>
            <a:endParaRPr lang="en-US" altLang="zh-CN" sz="1000" dirty="0" smtClean="0"/>
          </a:p>
          <a:p>
            <a:r>
              <a:rPr lang="zh-CN" altLang="en-US" sz="1000" dirty="0" smtClean="0"/>
              <a:t>便于符合</a:t>
            </a:r>
            <a:r>
              <a:rPr lang="en-US" altLang="zh-CN" sz="1000" dirty="0" smtClean="0"/>
              <a:t>STL</a:t>
            </a:r>
            <a:r>
              <a:rPr lang="zh-CN" altLang="en-US" sz="1000" dirty="0" smtClean="0"/>
              <a:t>的接口规则，以便用于</a:t>
            </a:r>
            <a:r>
              <a:rPr lang="en-US" altLang="zh-CN" sz="1000" dirty="0" smtClean="0"/>
              <a:t>STL</a:t>
            </a:r>
            <a:r>
              <a:rPr lang="zh-CN" altLang="en-US" sz="1000" dirty="0" smtClean="0"/>
              <a:t>的算法。</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3CF6EC7-9351-4A04-95F5-2F28C587B5A3}" type="slidenum">
              <a:rPr lang="en-US" altLang="zh-CN"/>
              <a:pPr/>
              <a:t>113</a:t>
            </a:fld>
            <a:endParaRPr lang="en-US" altLang="zh-CN"/>
          </a:p>
        </p:txBody>
      </p:sp>
      <p:sp>
        <p:nvSpPr>
          <p:cNvPr id="158722" name="Rectangle 2"/>
          <p:cNvSpPr>
            <a:spLocks noGrp="1" noChangeArrowheads="1"/>
          </p:cNvSpPr>
          <p:nvPr>
            <p:ph type="title"/>
          </p:nvPr>
        </p:nvSpPr>
        <p:spPr/>
        <p:txBody>
          <a:bodyPr/>
          <a:lstStyle/>
          <a:p>
            <a:r>
              <a:rPr lang="en-US" altLang="zh-CN">
                <a:latin typeface="Times New Roman" pitchFamily="18" charset="0"/>
              </a:rPr>
              <a:t>C++</a:t>
            </a:r>
            <a:r>
              <a:rPr lang="zh-CN" altLang="en-US">
                <a:latin typeface="Times New Roman" pitchFamily="18" charset="0"/>
              </a:rPr>
              <a:t>所支持的继承形式</a:t>
            </a:r>
          </a:p>
        </p:txBody>
      </p:sp>
      <p:graphicFrame>
        <p:nvGraphicFramePr>
          <p:cNvPr id="158723" name="Object 3" descr="7"/>
          <p:cNvGraphicFramePr>
            <a:graphicFrameLocks noGrp="1" noChangeAspect="1"/>
          </p:cNvGraphicFramePr>
          <p:nvPr>
            <p:ph type="body" idx="1"/>
          </p:nvPr>
        </p:nvGraphicFramePr>
        <p:xfrm>
          <a:off x="688975" y="1989138"/>
          <a:ext cx="7770813" cy="3543300"/>
        </p:xfrm>
        <a:graphic>
          <a:graphicData uri="http://schemas.openxmlformats.org/presentationml/2006/ole">
            <mc:AlternateContent xmlns:mc="http://schemas.openxmlformats.org/markup-compatibility/2006">
              <mc:Choice xmlns:v="urn:schemas-microsoft-com:vml" Requires="v">
                <p:oleObj spid="_x0000_s158730" name="位图图像" r:id="rId4" imgW="5304762" imgH="2419048" progId="PBrush">
                  <p:embed/>
                </p:oleObj>
              </mc:Choice>
              <mc:Fallback>
                <p:oleObj name="位图图像" r:id="rId4" imgW="5304762" imgH="2419048" progId="PBrush">
                  <p:embed/>
                  <p:pic>
                    <p:nvPicPr>
                      <p:cNvPr id="0" name="Picture 3" desc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1989138"/>
                        <a:ext cx="7770813" cy="354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6910DD9-6AE5-4C39-AB36-707BC8CD6FBC}" type="slidenum">
              <a:rPr lang="en-US" altLang="zh-CN"/>
              <a:pPr/>
              <a:t>114</a:t>
            </a:fld>
            <a:endParaRPr lang="en-US" altLang="zh-CN"/>
          </a:p>
        </p:txBody>
      </p:sp>
      <p:sp>
        <p:nvSpPr>
          <p:cNvPr id="9218" name="Rectangle 2"/>
          <p:cNvSpPr>
            <a:spLocks noGrp="1" noChangeArrowheads="1"/>
          </p:cNvSpPr>
          <p:nvPr>
            <p:ph type="title"/>
          </p:nvPr>
        </p:nvSpPr>
        <p:spPr/>
        <p:txBody>
          <a:bodyPr/>
          <a:lstStyle/>
          <a:p>
            <a:r>
              <a:rPr lang="zh-CN" altLang="en-US"/>
              <a:t>多重继承</a:t>
            </a:r>
          </a:p>
        </p:txBody>
      </p:sp>
      <p:sp>
        <p:nvSpPr>
          <p:cNvPr id="9219" name="Rectangle 3"/>
          <p:cNvSpPr>
            <a:spLocks noGrp="1" noChangeArrowheads="1"/>
          </p:cNvSpPr>
          <p:nvPr>
            <p:ph type="body" idx="1"/>
          </p:nvPr>
        </p:nvSpPr>
        <p:spPr>
          <a:xfrm>
            <a:off x="539750" y="1196975"/>
            <a:ext cx="8229600" cy="5516563"/>
          </a:xfrm>
        </p:spPr>
        <p:txBody>
          <a:bodyPr/>
          <a:lstStyle/>
          <a:p>
            <a:pPr>
              <a:lnSpc>
                <a:spcPct val="125000"/>
              </a:lnSpc>
            </a:pPr>
            <a:r>
              <a:rPr lang="zh-CN" altLang="en-US" sz="2400" dirty="0"/>
              <a:t>多重继承（</a:t>
            </a:r>
            <a:r>
              <a:rPr lang="en-US" altLang="zh-CN" sz="2400" dirty="0"/>
              <a:t>multiple inheritance</a:t>
            </a:r>
            <a:r>
              <a:rPr lang="zh-CN" altLang="en-US" sz="2400" dirty="0"/>
              <a:t>）：一个类由多个基类派生而来</a:t>
            </a:r>
          </a:p>
          <a:p>
            <a:pPr>
              <a:lnSpc>
                <a:spcPct val="125000"/>
              </a:lnSpc>
            </a:pPr>
            <a:r>
              <a:rPr lang="zh-CN" altLang="en-US" sz="2400" dirty="0"/>
              <a:t>用于表示：“</a:t>
            </a:r>
            <a:r>
              <a:rPr lang="en-US" altLang="zh-CN" sz="2400" dirty="0"/>
              <a:t>C</a:t>
            </a:r>
            <a:r>
              <a:rPr lang="zh-CN" altLang="en-US" sz="2400" dirty="0"/>
              <a:t>是一种</a:t>
            </a:r>
            <a:r>
              <a:rPr lang="en-US" altLang="zh-CN" sz="2400" dirty="0"/>
              <a:t>A</a:t>
            </a:r>
            <a:r>
              <a:rPr lang="zh-CN" altLang="en-US" sz="2400" dirty="0"/>
              <a:t>，又是一种</a:t>
            </a:r>
            <a:r>
              <a:rPr lang="en-US" altLang="zh-CN" sz="2400" dirty="0"/>
              <a:t>B”</a:t>
            </a:r>
            <a:r>
              <a:rPr lang="zh-CN" altLang="en-US" sz="2400" dirty="0"/>
              <a:t>的概念</a:t>
            </a:r>
          </a:p>
          <a:p>
            <a:pPr>
              <a:lnSpc>
                <a:spcPct val="125000"/>
              </a:lnSpc>
            </a:pPr>
            <a:r>
              <a:rPr lang="zh-CN" altLang="en-US" sz="2400" dirty="0"/>
              <a:t>一般形式</a:t>
            </a:r>
          </a:p>
          <a:p>
            <a:pPr lvl="1">
              <a:lnSpc>
                <a:spcPct val="115000"/>
              </a:lnSpc>
              <a:spcBef>
                <a:spcPct val="15000"/>
              </a:spcBef>
              <a:buFontTx/>
              <a:buNone/>
            </a:pPr>
            <a:r>
              <a:rPr lang="en-US" altLang="zh-CN" sz="2400" dirty="0"/>
              <a:t>class </a:t>
            </a:r>
            <a:r>
              <a:rPr lang="zh-CN" altLang="en-US" sz="2400" dirty="0"/>
              <a:t>派生类名：继承访问控制</a:t>
            </a:r>
            <a:r>
              <a:rPr lang="en-US" altLang="zh-CN" sz="2400" dirty="0"/>
              <a:t>1  </a:t>
            </a:r>
            <a:r>
              <a:rPr lang="zh-CN" altLang="en-US" sz="2400" dirty="0"/>
              <a:t>基类名</a:t>
            </a:r>
            <a:r>
              <a:rPr lang="en-US" altLang="zh-CN" sz="2400" dirty="0"/>
              <a:t>1</a:t>
            </a:r>
            <a:r>
              <a:rPr lang="zh-CN" altLang="en-US" sz="2400" dirty="0"/>
              <a:t>，</a:t>
            </a:r>
            <a:br>
              <a:rPr lang="zh-CN" altLang="en-US" sz="2400" dirty="0"/>
            </a:br>
            <a:r>
              <a:rPr lang="zh-CN" altLang="en-US" sz="2400" dirty="0"/>
              <a:t>                         继承访问控制</a:t>
            </a:r>
            <a:r>
              <a:rPr lang="en-US" altLang="zh-CN" sz="2400" dirty="0"/>
              <a:t>2  </a:t>
            </a:r>
            <a:r>
              <a:rPr lang="zh-CN" altLang="en-US" sz="2400" dirty="0"/>
              <a:t>基类名</a:t>
            </a:r>
            <a:r>
              <a:rPr lang="en-US" altLang="zh-CN" sz="2400" dirty="0"/>
              <a:t>2</a:t>
            </a:r>
            <a:r>
              <a:rPr lang="zh-CN" altLang="en-US" sz="2400" dirty="0"/>
              <a:t>，</a:t>
            </a:r>
            <a:r>
              <a:rPr lang="en-US" altLang="zh-CN" sz="2400" dirty="0"/>
              <a:t>...</a:t>
            </a:r>
          </a:p>
          <a:p>
            <a:pPr lvl="1">
              <a:lnSpc>
                <a:spcPct val="115000"/>
              </a:lnSpc>
              <a:spcBef>
                <a:spcPct val="15000"/>
              </a:spcBef>
              <a:buFontTx/>
              <a:buNone/>
            </a:pPr>
            <a:r>
              <a:rPr lang="en-US" altLang="zh-CN" sz="2400" dirty="0"/>
              <a:t>{</a:t>
            </a:r>
          </a:p>
          <a:p>
            <a:pPr lvl="1">
              <a:lnSpc>
                <a:spcPct val="115000"/>
              </a:lnSpc>
              <a:spcBef>
                <a:spcPct val="15000"/>
              </a:spcBef>
              <a:buFontTx/>
              <a:buNone/>
            </a:pPr>
            <a:r>
              <a:rPr lang="en-US" altLang="zh-CN" sz="2400" dirty="0"/>
              <a:t>        </a:t>
            </a:r>
            <a:r>
              <a:rPr lang="zh-CN" altLang="en-US" sz="2400" dirty="0"/>
              <a:t>成员声明；</a:t>
            </a:r>
          </a:p>
          <a:p>
            <a:pPr lvl="1">
              <a:lnSpc>
                <a:spcPct val="115000"/>
              </a:lnSpc>
              <a:spcBef>
                <a:spcPct val="15000"/>
              </a:spcBef>
              <a:buFontTx/>
              <a:buNone/>
            </a:pPr>
            <a:r>
              <a:rPr lang="en-US" altLang="zh-CN" sz="2400" dirty="0"/>
              <a:t>}</a:t>
            </a:r>
          </a:p>
          <a:p>
            <a:pPr lvl="1">
              <a:lnSpc>
                <a:spcPct val="135000"/>
              </a:lnSpc>
              <a:buFontTx/>
              <a:buNone/>
            </a:pPr>
            <a:r>
              <a:rPr lang="zh-CN" altLang="en-US" sz="2400" dirty="0">
                <a:solidFill>
                  <a:srgbClr val="FF0000"/>
                </a:solidFill>
              </a:rPr>
              <a:t>注意</a:t>
            </a:r>
            <a:r>
              <a:rPr lang="zh-CN" altLang="en-US" sz="2400" dirty="0"/>
              <a:t>：每一个“继承访问控制”，只用于限制对紧随其后之基类的继承</a:t>
            </a:r>
          </a:p>
        </p:txBody>
      </p:sp>
      <p:sp>
        <p:nvSpPr>
          <p:cNvPr id="9220" name="Rectangle 4"/>
          <p:cNvSpPr>
            <a:spLocks noChangeArrowheads="1"/>
          </p:cNvSpPr>
          <p:nvPr/>
        </p:nvSpPr>
        <p:spPr bwMode="auto">
          <a:xfrm>
            <a:off x="827088" y="3213100"/>
            <a:ext cx="6767512" cy="2447925"/>
          </a:xfrm>
          <a:prstGeom prst="rect">
            <a:avLst/>
          </a:prstGeom>
          <a:noFill/>
          <a:ln w="38100">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88B53E-CFC4-4FD9-B6EA-1EFFD8E6356F}" type="slidenum">
              <a:rPr lang="en-US" altLang="zh-CN"/>
              <a:pPr/>
              <a:t>115</a:t>
            </a:fld>
            <a:endParaRPr lang="en-US" altLang="zh-CN"/>
          </a:p>
        </p:txBody>
      </p:sp>
      <p:sp>
        <p:nvSpPr>
          <p:cNvPr id="63490" name="Rectangle 2"/>
          <p:cNvSpPr>
            <a:spLocks noGrp="1" noChangeArrowheads="1"/>
          </p:cNvSpPr>
          <p:nvPr>
            <p:ph type="title"/>
          </p:nvPr>
        </p:nvSpPr>
        <p:spPr/>
        <p:txBody>
          <a:bodyPr/>
          <a:lstStyle/>
          <a:p>
            <a:r>
              <a:rPr lang="zh-CN" altLang="en-US">
                <a:latin typeface="宋体" pitchFamily="2" charset="-122"/>
              </a:rPr>
              <a:t>多重继承的名字冲突问题</a:t>
            </a:r>
          </a:p>
        </p:txBody>
      </p:sp>
      <p:sp>
        <p:nvSpPr>
          <p:cNvPr id="63491" name="Rectangle 3"/>
          <p:cNvSpPr>
            <a:spLocks noGrp="1" noChangeArrowheads="1"/>
          </p:cNvSpPr>
          <p:nvPr>
            <p:ph type="body" idx="1"/>
          </p:nvPr>
        </p:nvSpPr>
        <p:spPr/>
        <p:txBody>
          <a:bodyPr/>
          <a:lstStyle/>
          <a:p>
            <a:pPr>
              <a:lnSpc>
                <a:spcPct val="140000"/>
              </a:lnSpc>
            </a:pPr>
            <a:r>
              <a:rPr lang="zh-CN" altLang="en-US" sz="2600">
                <a:solidFill>
                  <a:srgbClr val="FF0000"/>
                </a:solidFill>
                <a:latin typeface="宋体" pitchFamily="2" charset="-122"/>
              </a:rPr>
              <a:t>名字冲突（</a:t>
            </a:r>
            <a:r>
              <a:rPr lang="en-US" altLang="zh-CN" sz="2600">
                <a:solidFill>
                  <a:srgbClr val="FF0000"/>
                </a:solidFill>
                <a:latin typeface="宋体" pitchFamily="2" charset="-122"/>
              </a:rPr>
              <a:t>name clash</a:t>
            </a:r>
            <a:r>
              <a:rPr lang="zh-CN" altLang="en-US" sz="2600">
                <a:solidFill>
                  <a:srgbClr val="FF0000"/>
                </a:solidFill>
                <a:latin typeface="宋体" pitchFamily="2" charset="-122"/>
              </a:rPr>
              <a:t>）</a:t>
            </a:r>
            <a:r>
              <a:rPr lang="zh-CN" altLang="en-US" sz="2600">
                <a:latin typeface="宋体" pitchFamily="2" charset="-122"/>
              </a:rPr>
              <a:t>：指两个基类具有相同名字的成员时，在派生类中这个名字会产生</a:t>
            </a:r>
            <a:r>
              <a:rPr lang="zh-CN" altLang="en-US" sz="2600">
                <a:solidFill>
                  <a:srgbClr val="FF0000"/>
                </a:solidFill>
                <a:latin typeface="宋体" pitchFamily="2" charset="-122"/>
              </a:rPr>
              <a:t>二义性</a:t>
            </a:r>
            <a:r>
              <a:rPr lang="zh-CN" altLang="en-US" sz="2600">
                <a:latin typeface="宋体" pitchFamily="2" charset="-122"/>
              </a:rPr>
              <a:t>，即编译程序无法确定派生类的对象使用该名字时应调用哪个基类中的版本</a:t>
            </a:r>
          </a:p>
          <a:p>
            <a:pPr>
              <a:lnSpc>
                <a:spcPct val="140000"/>
              </a:lnSpc>
            </a:pPr>
            <a:r>
              <a:rPr lang="zh-CN" altLang="en-US" sz="2600">
                <a:latin typeface="宋体" pitchFamily="2" charset="-122"/>
              </a:rPr>
              <a:t>解决方式</a:t>
            </a:r>
          </a:p>
          <a:p>
            <a:pPr lvl="1">
              <a:lnSpc>
                <a:spcPct val="140000"/>
              </a:lnSpc>
            </a:pPr>
            <a:r>
              <a:rPr lang="zh-CN" altLang="en-US" sz="2600">
                <a:latin typeface="宋体" pitchFamily="2" charset="-122"/>
              </a:rPr>
              <a:t>用作用域运算符明确指明使用那个基类的成员</a:t>
            </a:r>
          </a:p>
          <a:p>
            <a:pPr lvl="1">
              <a:lnSpc>
                <a:spcPct val="140000"/>
              </a:lnSpc>
            </a:pPr>
            <a:r>
              <a:rPr lang="zh-CN" altLang="en-US" sz="2600">
                <a:latin typeface="宋体" pitchFamily="2" charset="-122"/>
              </a:rPr>
              <a:t>在派生类中重定义有名字冲突的成员</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57B060A-FF21-4176-8B42-8D1BFDE0FD7B}" type="slidenum">
              <a:rPr lang="en-US" altLang="zh-CN"/>
              <a:pPr/>
              <a:t>116</a:t>
            </a:fld>
            <a:endParaRPr lang="en-US" altLang="zh-CN"/>
          </a:p>
        </p:txBody>
      </p:sp>
      <p:sp>
        <p:nvSpPr>
          <p:cNvPr id="64518" name="Text Box 6"/>
          <p:cNvSpPr txBox="1">
            <a:spLocks noChangeArrowheads="1"/>
          </p:cNvSpPr>
          <p:nvPr/>
        </p:nvSpPr>
        <p:spPr bwMode="auto">
          <a:xfrm>
            <a:off x="323850" y="1196975"/>
            <a:ext cx="8532813" cy="5467350"/>
          </a:xfrm>
          <a:prstGeom prst="rect">
            <a:avLst/>
          </a:prstGeom>
          <a:noFill/>
          <a:ln w="9525">
            <a:solidFill>
              <a:srgbClr val="FF00FF"/>
            </a:solidFill>
            <a:miter lim="800000"/>
            <a:headEnd/>
            <a:tailEnd/>
          </a:ln>
          <a:effectLst/>
        </p:spPr>
        <p:txBody>
          <a:bodyPr>
            <a:spAutoFit/>
          </a:bodyPr>
          <a:lstStyle/>
          <a:p>
            <a:pPr>
              <a:lnSpc>
                <a:spcPct val="105000"/>
              </a:lnSpc>
              <a:spcBef>
                <a:spcPct val="5000"/>
              </a:spcBef>
            </a:pPr>
            <a:r>
              <a:rPr kumimoji="1" lang="en-US" altLang="zh-CN" sz="2300" b="1" dirty="0"/>
              <a:t>class BASE1 {</a:t>
            </a:r>
          </a:p>
          <a:p>
            <a:pPr>
              <a:lnSpc>
                <a:spcPct val="105000"/>
              </a:lnSpc>
              <a:spcBef>
                <a:spcPct val="5000"/>
              </a:spcBef>
            </a:pPr>
            <a:r>
              <a:rPr kumimoji="1" lang="en-US" altLang="zh-CN" sz="2300" b="1" dirty="0"/>
              <a:t>public:	void </a:t>
            </a:r>
            <a:r>
              <a:rPr kumimoji="1" lang="en-US" altLang="zh-CN" sz="2300" b="1" dirty="0">
                <a:solidFill>
                  <a:srgbClr val="FF0000"/>
                </a:solidFill>
              </a:rPr>
              <a:t>show</a:t>
            </a:r>
            <a:r>
              <a:rPr kumimoji="1" lang="en-US" altLang="zh-CN" sz="2300" b="1" dirty="0"/>
              <a:t>() { </a:t>
            </a:r>
            <a:r>
              <a:rPr kumimoji="1" lang="en-US" altLang="zh-CN" sz="2300" b="1" dirty="0" err="1"/>
              <a:t>cout</a:t>
            </a:r>
            <a:r>
              <a:rPr kumimoji="1" lang="en-US" altLang="zh-CN" sz="2300" b="1" dirty="0"/>
              <a:t> &lt;&lt; </a:t>
            </a:r>
            <a:r>
              <a:rPr kumimoji="1" lang="en-US" altLang="zh-CN" sz="2300" b="1" dirty="0" err="1"/>
              <a:t>i</a:t>
            </a:r>
            <a:r>
              <a:rPr kumimoji="1" lang="en-US" altLang="zh-CN" sz="2300" b="1" dirty="0"/>
              <a:t> &lt;&lt; "\n"; }</a:t>
            </a:r>
          </a:p>
          <a:p>
            <a:pPr>
              <a:lnSpc>
                <a:spcPct val="105000"/>
              </a:lnSpc>
              <a:spcBef>
                <a:spcPct val="5000"/>
              </a:spcBef>
            </a:pPr>
            <a:r>
              <a:rPr kumimoji="1" lang="en-US" altLang="zh-CN" sz="2300" b="1" dirty="0"/>
              <a:t>protected:	</a:t>
            </a:r>
            <a:r>
              <a:rPr kumimoji="1" lang="en-US" altLang="zh-CN" sz="2300" b="1" dirty="0" err="1"/>
              <a:t>int</a:t>
            </a:r>
            <a:r>
              <a:rPr kumimoji="1" lang="en-US" altLang="zh-CN" sz="2300" b="1" dirty="0"/>
              <a:t> </a:t>
            </a:r>
            <a:r>
              <a:rPr kumimoji="1" lang="en-US" altLang="zh-CN" sz="2300" b="1" dirty="0" err="1"/>
              <a:t>i</a:t>
            </a:r>
            <a:r>
              <a:rPr kumimoji="1" lang="en-US" altLang="zh-CN" sz="2300" b="1" dirty="0"/>
              <a:t>;</a:t>
            </a:r>
          </a:p>
          <a:p>
            <a:pPr>
              <a:lnSpc>
                <a:spcPct val="105000"/>
              </a:lnSpc>
              <a:spcBef>
                <a:spcPct val="5000"/>
              </a:spcBef>
            </a:pPr>
            <a:r>
              <a:rPr kumimoji="1" lang="en-US" altLang="zh-CN" sz="2300" b="1" dirty="0"/>
              <a:t>};</a:t>
            </a:r>
          </a:p>
          <a:p>
            <a:pPr>
              <a:lnSpc>
                <a:spcPct val="105000"/>
              </a:lnSpc>
              <a:spcBef>
                <a:spcPct val="5000"/>
              </a:spcBef>
            </a:pPr>
            <a:r>
              <a:rPr kumimoji="1" lang="en-US" altLang="zh-CN" sz="2300" b="1" dirty="0"/>
              <a:t>class BASE2 {</a:t>
            </a:r>
          </a:p>
          <a:p>
            <a:pPr>
              <a:lnSpc>
                <a:spcPct val="105000"/>
              </a:lnSpc>
              <a:spcBef>
                <a:spcPct val="5000"/>
              </a:spcBef>
            </a:pPr>
            <a:r>
              <a:rPr kumimoji="1" lang="en-US" altLang="zh-CN" sz="2300" b="1" dirty="0"/>
              <a:t>public:	void </a:t>
            </a:r>
            <a:r>
              <a:rPr kumimoji="1" lang="en-US" altLang="zh-CN" sz="2300" b="1" dirty="0">
                <a:solidFill>
                  <a:srgbClr val="FF0000"/>
                </a:solidFill>
              </a:rPr>
              <a:t>show</a:t>
            </a:r>
            <a:r>
              <a:rPr kumimoji="1" lang="en-US" altLang="zh-CN" sz="2300" b="1" dirty="0"/>
              <a:t>() {	</a:t>
            </a:r>
            <a:r>
              <a:rPr kumimoji="1" lang="en-US" altLang="zh-CN" sz="2300" b="1" dirty="0" err="1"/>
              <a:t>cout</a:t>
            </a:r>
            <a:r>
              <a:rPr kumimoji="1" lang="en-US" altLang="zh-CN" sz="2300" b="1" dirty="0"/>
              <a:t> &lt;&lt; j &lt;&lt; "\n"; }</a:t>
            </a:r>
          </a:p>
          <a:p>
            <a:pPr>
              <a:lnSpc>
                <a:spcPct val="105000"/>
              </a:lnSpc>
              <a:spcBef>
                <a:spcPct val="5000"/>
              </a:spcBef>
            </a:pPr>
            <a:r>
              <a:rPr kumimoji="1" lang="en-US" altLang="zh-CN" sz="2300" b="1" dirty="0"/>
              <a:t>protected:	</a:t>
            </a:r>
            <a:r>
              <a:rPr kumimoji="1" lang="en-US" altLang="zh-CN" sz="2300" b="1" dirty="0" err="1"/>
              <a:t>int</a:t>
            </a:r>
            <a:r>
              <a:rPr kumimoji="1" lang="en-US" altLang="zh-CN" sz="2300" b="1" dirty="0"/>
              <a:t> j;</a:t>
            </a:r>
          </a:p>
          <a:p>
            <a:pPr>
              <a:lnSpc>
                <a:spcPct val="105000"/>
              </a:lnSpc>
              <a:spcBef>
                <a:spcPct val="5000"/>
              </a:spcBef>
            </a:pPr>
            <a:r>
              <a:rPr kumimoji="1" lang="en-US" altLang="zh-CN" sz="2300" b="1" dirty="0"/>
              <a:t>};</a:t>
            </a:r>
          </a:p>
          <a:p>
            <a:pPr>
              <a:lnSpc>
                <a:spcPct val="105000"/>
              </a:lnSpc>
              <a:spcBef>
                <a:spcPct val="5000"/>
              </a:spcBef>
            </a:pPr>
            <a:r>
              <a:rPr kumimoji="1" lang="en-US" altLang="zh-CN" sz="2300" b="1" dirty="0">
                <a:solidFill>
                  <a:srgbClr val="990000"/>
                </a:solidFill>
              </a:rPr>
              <a:t>// </a:t>
            </a:r>
            <a:r>
              <a:rPr kumimoji="1" lang="zh-CN" altLang="en-US" sz="2300" b="1" dirty="0">
                <a:solidFill>
                  <a:srgbClr val="990000"/>
                </a:solidFill>
              </a:rPr>
              <a:t>多重继承引起名字冲突：</a:t>
            </a:r>
            <a:r>
              <a:rPr kumimoji="1" lang="en-US" altLang="zh-CN" sz="2300" b="1" dirty="0">
                <a:solidFill>
                  <a:srgbClr val="990000"/>
                </a:solidFill>
              </a:rPr>
              <a:t>DERIVED</a:t>
            </a:r>
            <a:r>
              <a:rPr kumimoji="1" lang="zh-CN" altLang="en-US" sz="2300" b="1" dirty="0">
                <a:solidFill>
                  <a:srgbClr val="990000"/>
                </a:solidFill>
              </a:rPr>
              <a:t>的两个基类</a:t>
            </a:r>
            <a:r>
              <a:rPr kumimoji="1" lang="en-US" altLang="zh-CN" sz="2300" b="1" dirty="0">
                <a:solidFill>
                  <a:srgbClr val="990000"/>
                </a:solidFill>
              </a:rPr>
              <a:t>BASE1</a:t>
            </a:r>
            <a:r>
              <a:rPr kumimoji="1" lang="zh-CN" altLang="en-US" sz="2300" b="1" dirty="0">
                <a:solidFill>
                  <a:srgbClr val="990000"/>
                </a:solidFill>
              </a:rPr>
              <a:t>和</a:t>
            </a:r>
            <a:r>
              <a:rPr kumimoji="1" lang="en-US" altLang="zh-CN" sz="2300" b="1" dirty="0">
                <a:solidFill>
                  <a:srgbClr val="990000"/>
                </a:solidFill>
              </a:rPr>
              <a:t>//BASE2</a:t>
            </a:r>
            <a:r>
              <a:rPr kumimoji="1" lang="zh-CN" altLang="en-US" sz="2300" b="1" dirty="0">
                <a:solidFill>
                  <a:srgbClr val="990000"/>
                </a:solidFill>
              </a:rPr>
              <a:t>有相同的名字</a:t>
            </a:r>
            <a:r>
              <a:rPr kumimoji="1" lang="en-US" altLang="zh-CN" sz="2300" b="1" dirty="0">
                <a:solidFill>
                  <a:srgbClr val="990000"/>
                </a:solidFill>
              </a:rPr>
              <a:t>show</a:t>
            </a:r>
          </a:p>
          <a:p>
            <a:pPr>
              <a:lnSpc>
                <a:spcPct val="105000"/>
              </a:lnSpc>
              <a:spcBef>
                <a:spcPct val="5000"/>
              </a:spcBef>
            </a:pPr>
            <a:r>
              <a:rPr kumimoji="1" lang="en-US" altLang="zh-CN" sz="2300" b="1" dirty="0"/>
              <a:t>class DERIVED: public BASE1, public BASE2 {</a:t>
            </a:r>
          </a:p>
          <a:p>
            <a:pPr>
              <a:lnSpc>
                <a:spcPct val="105000"/>
              </a:lnSpc>
              <a:spcBef>
                <a:spcPct val="5000"/>
              </a:spcBef>
            </a:pPr>
            <a:r>
              <a:rPr kumimoji="1" lang="en-US" altLang="zh-CN" sz="2300" b="1" dirty="0"/>
              <a:t>public:	</a:t>
            </a:r>
          </a:p>
          <a:p>
            <a:pPr>
              <a:lnSpc>
                <a:spcPct val="105000"/>
              </a:lnSpc>
              <a:spcBef>
                <a:spcPct val="5000"/>
              </a:spcBef>
            </a:pPr>
            <a:r>
              <a:rPr kumimoji="1" lang="en-US" altLang="zh-CN" sz="2300" b="1" dirty="0"/>
              <a:t>	void set(</a:t>
            </a:r>
            <a:r>
              <a:rPr kumimoji="1" lang="en-US" altLang="zh-CN" sz="2300" b="1" dirty="0" err="1"/>
              <a:t>int</a:t>
            </a:r>
            <a:r>
              <a:rPr kumimoji="1" lang="en-US" altLang="zh-CN" sz="2300" b="1" dirty="0"/>
              <a:t> x, </a:t>
            </a:r>
            <a:r>
              <a:rPr kumimoji="1" lang="en-US" altLang="zh-CN" sz="2300" b="1" dirty="0" err="1"/>
              <a:t>int</a:t>
            </a:r>
            <a:r>
              <a:rPr kumimoji="1" lang="en-US" altLang="zh-CN" sz="2300" b="1" dirty="0"/>
              <a:t> y)	{  </a:t>
            </a:r>
            <a:r>
              <a:rPr kumimoji="1" lang="en-US" altLang="zh-CN" sz="2300" b="1" dirty="0" err="1"/>
              <a:t>i</a:t>
            </a:r>
            <a:r>
              <a:rPr kumimoji="1" lang="en-US" altLang="zh-CN" sz="2300" b="1" dirty="0"/>
              <a:t> = x;  j = y;	}</a:t>
            </a:r>
          </a:p>
          <a:p>
            <a:pPr>
              <a:lnSpc>
                <a:spcPct val="105000"/>
              </a:lnSpc>
              <a:spcBef>
                <a:spcPct val="5000"/>
              </a:spcBef>
            </a:pPr>
            <a:r>
              <a:rPr kumimoji="1" lang="en-US" altLang="zh-CN" sz="2300" b="1" dirty="0">
                <a:solidFill>
                  <a:srgbClr val="990000"/>
                </a:solidFill>
              </a:rPr>
              <a:t>};// </a:t>
            </a:r>
            <a:r>
              <a:rPr kumimoji="1" lang="zh-CN" altLang="en-US" sz="2300" b="1" dirty="0">
                <a:solidFill>
                  <a:srgbClr val="990000"/>
                </a:solidFill>
              </a:rPr>
              <a:t>派生类在编译时不出错：</a:t>
            </a:r>
            <a:r>
              <a:rPr kumimoji="1" lang="en-US" altLang="zh-CN" sz="2300" b="1" dirty="0">
                <a:solidFill>
                  <a:srgbClr val="990000"/>
                </a:solidFill>
              </a:rPr>
              <a:t>C++</a:t>
            </a:r>
            <a:r>
              <a:rPr kumimoji="1" lang="zh-CN" altLang="en-US" sz="2300" b="1" dirty="0">
                <a:solidFill>
                  <a:srgbClr val="990000"/>
                </a:solidFill>
              </a:rPr>
              <a:t>并不禁止名字冲突的产生</a:t>
            </a:r>
          </a:p>
        </p:txBody>
      </p:sp>
      <p:sp>
        <p:nvSpPr>
          <p:cNvPr id="64519" name="Rectangle 7"/>
          <p:cNvSpPr>
            <a:spLocks noGrp="1" noChangeArrowheads="1"/>
          </p:cNvSpPr>
          <p:nvPr>
            <p:ph type="title"/>
          </p:nvPr>
        </p:nvSpPr>
        <p:spPr>
          <a:noFill/>
          <a:ln/>
        </p:spPr>
        <p:txBody>
          <a:bodyPr/>
          <a:lstStyle/>
          <a:p>
            <a:r>
              <a:rPr lang="en-US" altLang="zh-CN"/>
              <a:t>[</a:t>
            </a:r>
            <a:r>
              <a:rPr lang="zh-CN" altLang="en-US"/>
              <a:t>例</a:t>
            </a:r>
            <a:r>
              <a:rPr lang="en-US" altLang="zh-CN"/>
              <a:t>]1</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305119B-2ECF-4A50-AA7E-CDD03E9B9E5E}" type="slidenum">
              <a:rPr lang="en-US" altLang="zh-CN"/>
              <a:pPr/>
              <a:t>117</a:t>
            </a:fld>
            <a:endParaRPr lang="en-US" altLang="zh-CN"/>
          </a:p>
        </p:txBody>
      </p:sp>
      <p:sp>
        <p:nvSpPr>
          <p:cNvPr id="65540" name="Text Box 4"/>
          <p:cNvSpPr txBox="1">
            <a:spLocks noChangeArrowheads="1"/>
          </p:cNvSpPr>
          <p:nvPr/>
        </p:nvSpPr>
        <p:spPr bwMode="auto">
          <a:xfrm>
            <a:off x="990600" y="2209800"/>
            <a:ext cx="81534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ahoma" pitchFamily="34" charset="0"/>
            </a:endParaRPr>
          </a:p>
        </p:txBody>
      </p:sp>
      <p:sp>
        <p:nvSpPr>
          <p:cNvPr id="65542" name="Text Box 6"/>
          <p:cNvSpPr txBox="1">
            <a:spLocks noChangeArrowheads="1"/>
          </p:cNvSpPr>
          <p:nvPr/>
        </p:nvSpPr>
        <p:spPr bwMode="auto">
          <a:xfrm>
            <a:off x="323850" y="1196975"/>
            <a:ext cx="8532813" cy="5578475"/>
          </a:xfrm>
          <a:prstGeom prst="rect">
            <a:avLst/>
          </a:prstGeom>
          <a:noFill/>
          <a:ln w="9525">
            <a:solidFill>
              <a:srgbClr val="FF00FF"/>
            </a:solidFill>
            <a:miter lim="800000"/>
            <a:headEnd/>
            <a:tailEnd/>
          </a:ln>
          <a:effectLst/>
        </p:spPr>
        <p:txBody>
          <a:bodyPr>
            <a:spAutoFit/>
          </a:bodyPr>
          <a:lstStyle/>
          <a:p>
            <a:r>
              <a:rPr kumimoji="1" lang="en-US" altLang="zh-CN" sz="2400" b="1"/>
              <a:t>int main()</a:t>
            </a:r>
          </a:p>
          <a:p>
            <a:r>
              <a:rPr kumimoji="1" lang="en-US" altLang="zh-CN" sz="2400" b="1"/>
              <a:t>{	</a:t>
            </a:r>
          </a:p>
          <a:p>
            <a:r>
              <a:rPr kumimoji="1" lang="en-US" altLang="zh-CN" sz="2400" b="1"/>
              <a:t>           DERIVED obj;      </a:t>
            </a:r>
            <a:r>
              <a:rPr kumimoji="1" lang="en-US" altLang="zh-CN" sz="2400" b="1">
                <a:solidFill>
                  <a:srgbClr val="990000"/>
                </a:solidFill>
              </a:rPr>
              <a:t>// </a:t>
            </a:r>
            <a:r>
              <a:rPr kumimoji="1" lang="zh-CN" altLang="en-US" sz="2400" b="1">
                <a:solidFill>
                  <a:srgbClr val="990000"/>
                </a:solidFill>
              </a:rPr>
              <a:t>声明一个派生类的对象</a:t>
            </a:r>
          </a:p>
          <a:p>
            <a:r>
              <a:rPr kumimoji="1" lang="zh-CN" altLang="en-US" sz="2400" b="1"/>
              <a:t>	</a:t>
            </a:r>
            <a:r>
              <a:rPr kumimoji="1" lang="en-US" altLang="zh-CN" sz="2400" b="1"/>
              <a:t>obj.set(5, 7);	        </a:t>
            </a:r>
            <a:r>
              <a:rPr kumimoji="1" lang="en-US" altLang="zh-CN" sz="2400" b="1">
                <a:solidFill>
                  <a:srgbClr val="990000"/>
                </a:solidFill>
              </a:rPr>
              <a:t>// set()</a:t>
            </a:r>
            <a:r>
              <a:rPr kumimoji="1" lang="zh-CN" altLang="en-US" sz="2400" b="1">
                <a:solidFill>
                  <a:srgbClr val="990000"/>
                </a:solidFill>
              </a:rPr>
              <a:t>是</a:t>
            </a:r>
            <a:r>
              <a:rPr kumimoji="1" lang="en-US" altLang="zh-CN" sz="2400" b="1">
                <a:solidFill>
                  <a:srgbClr val="990000"/>
                </a:solidFill>
              </a:rPr>
              <a:t>DERIVED</a:t>
            </a:r>
            <a:r>
              <a:rPr kumimoji="1" lang="zh-CN" altLang="en-US" sz="2400" b="1">
                <a:solidFill>
                  <a:srgbClr val="990000"/>
                </a:solidFill>
              </a:rPr>
              <a:t>类自身定义的</a:t>
            </a:r>
          </a:p>
          <a:p>
            <a:r>
              <a:rPr kumimoji="1" lang="zh-CN" altLang="en-US" sz="2400" b="1"/>
              <a:t>	</a:t>
            </a:r>
          </a:p>
          <a:p>
            <a:r>
              <a:rPr kumimoji="1" lang="zh-CN" altLang="en-US" sz="2400" b="1"/>
              <a:t>           </a:t>
            </a:r>
            <a:r>
              <a:rPr kumimoji="1" lang="en-US" altLang="zh-CN" sz="2400" b="1">
                <a:solidFill>
                  <a:srgbClr val="FF0000"/>
                </a:solidFill>
              </a:rPr>
              <a:t>// obj.show();</a:t>
            </a:r>
          </a:p>
          <a:p>
            <a:r>
              <a:rPr kumimoji="1" lang="en-US" altLang="zh-CN" sz="2400" b="1"/>
              <a:t>	</a:t>
            </a:r>
            <a:r>
              <a:rPr kumimoji="1" lang="en-US" altLang="zh-CN" sz="2400" b="1">
                <a:solidFill>
                  <a:srgbClr val="990000"/>
                </a:solidFill>
              </a:rPr>
              <a:t>// </a:t>
            </a:r>
            <a:r>
              <a:rPr kumimoji="1" lang="zh-CN" altLang="en-US" sz="2400" b="1">
                <a:solidFill>
                  <a:srgbClr val="990000"/>
                </a:solidFill>
              </a:rPr>
              <a:t>二义性错误，编译程序无法决定调用哪一个版本</a:t>
            </a:r>
          </a:p>
          <a:p>
            <a:r>
              <a:rPr kumimoji="1" lang="zh-CN" altLang="en-US" sz="2400" b="1"/>
              <a:t>	</a:t>
            </a:r>
          </a:p>
          <a:p>
            <a:r>
              <a:rPr kumimoji="1" lang="zh-CN" altLang="en-US" sz="2400" b="1"/>
              <a:t>           </a:t>
            </a:r>
            <a:r>
              <a:rPr kumimoji="1" lang="en-US" altLang="zh-CN" sz="2400" b="1"/>
              <a:t>obj.</a:t>
            </a:r>
            <a:r>
              <a:rPr kumimoji="1" lang="en-US" altLang="zh-CN" sz="2400" b="1">
                <a:solidFill>
                  <a:srgbClr val="FF0000"/>
                </a:solidFill>
              </a:rPr>
              <a:t>BASE1::show</a:t>
            </a:r>
            <a:r>
              <a:rPr kumimoji="1" lang="en-US" altLang="zh-CN" sz="2400" b="1"/>
              <a:t>(); 	</a:t>
            </a:r>
          </a:p>
          <a:p>
            <a:r>
              <a:rPr kumimoji="1" lang="en-US" altLang="zh-CN" sz="2400" b="1"/>
              <a:t>	</a:t>
            </a:r>
            <a:r>
              <a:rPr kumimoji="1" lang="en-US" altLang="zh-CN" sz="2400" b="1">
                <a:solidFill>
                  <a:srgbClr val="990000"/>
                </a:solidFill>
              </a:rPr>
              <a:t>// </a:t>
            </a:r>
            <a:r>
              <a:rPr kumimoji="1" lang="zh-CN" altLang="en-US" sz="2400" b="1">
                <a:solidFill>
                  <a:srgbClr val="990000"/>
                </a:solidFill>
              </a:rPr>
              <a:t>显式地调用从</a:t>
            </a:r>
            <a:r>
              <a:rPr kumimoji="1" lang="en-US" altLang="zh-CN" sz="2400" b="1">
                <a:solidFill>
                  <a:srgbClr val="990000"/>
                </a:solidFill>
              </a:rPr>
              <a:t>BASE1</a:t>
            </a:r>
            <a:r>
              <a:rPr kumimoji="1" lang="zh-CN" altLang="en-US" sz="2400" b="1">
                <a:solidFill>
                  <a:srgbClr val="990000"/>
                </a:solidFill>
              </a:rPr>
              <a:t>继承下来</a:t>
            </a:r>
            <a:r>
              <a:rPr kumimoji="1" lang="en-US" altLang="zh-CN" sz="2400" b="1">
                <a:solidFill>
                  <a:srgbClr val="990000"/>
                </a:solidFill>
              </a:rPr>
              <a:t>show()</a:t>
            </a:r>
          </a:p>
          <a:p>
            <a:r>
              <a:rPr kumimoji="1" lang="en-US" altLang="zh-CN" sz="2400" b="1"/>
              <a:t>	</a:t>
            </a:r>
          </a:p>
          <a:p>
            <a:r>
              <a:rPr kumimoji="1" lang="en-US" altLang="zh-CN" sz="2400" b="1"/>
              <a:t>           obj.</a:t>
            </a:r>
            <a:r>
              <a:rPr kumimoji="1" lang="en-US" altLang="zh-CN" sz="2400" b="1">
                <a:solidFill>
                  <a:srgbClr val="FF0000"/>
                </a:solidFill>
              </a:rPr>
              <a:t>BASE2::show</a:t>
            </a:r>
            <a:r>
              <a:rPr kumimoji="1" lang="en-US" altLang="zh-CN" sz="2400" b="1"/>
              <a:t>();		</a:t>
            </a:r>
          </a:p>
          <a:p>
            <a:r>
              <a:rPr kumimoji="1" lang="en-US" altLang="zh-CN" sz="2400" b="1"/>
              <a:t>	</a:t>
            </a:r>
            <a:r>
              <a:rPr kumimoji="1" lang="en-US" altLang="zh-CN" sz="2400" b="1">
                <a:solidFill>
                  <a:srgbClr val="990000"/>
                </a:solidFill>
              </a:rPr>
              <a:t>// </a:t>
            </a:r>
            <a:r>
              <a:rPr kumimoji="1" lang="zh-CN" altLang="en-US" sz="2400" b="1">
                <a:solidFill>
                  <a:srgbClr val="990000"/>
                </a:solidFill>
              </a:rPr>
              <a:t>显式地调用从</a:t>
            </a:r>
            <a:r>
              <a:rPr kumimoji="1" lang="en-US" altLang="zh-CN" sz="2400" b="1">
                <a:solidFill>
                  <a:srgbClr val="990000"/>
                </a:solidFill>
              </a:rPr>
              <a:t>BASE2</a:t>
            </a:r>
            <a:r>
              <a:rPr kumimoji="1" lang="zh-CN" altLang="en-US" sz="2400" b="1">
                <a:solidFill>
                  <a:srgbClr val="990000"/>
                </a:solidFill>
              </a:rPr>
              <a:t>继承下来</a:t>
            </a:r>
            <a:r>
              <a:rPr kumimoji="1" lang="en-US" altLang="zh-CN" sz="2400" b="1">
                <a:solidFill>
                  <a:srgbClr val="990000"/>
                </a:solidFill>
              </a:rPr>
              <a:t>show()</a:t>
            </a:r>
          </a:p>
          <a:p>
            <a:r>
              <a:rPr kumimoji="1" lang="en-US" altLang="zh-CN" sz="2400" b="1"/>
              <a:t>	                  :</a:t>
            </a:r>
          </a:p>
          <a:p>
            <a:r>
              <a:rPr kumimoji="1" lang="en-US" altLang="zh-CN" sz="2400" b="1"/>
              <a:t>}                                                                  //</a:t>
            </a:r>
            <a:r>
              <a:rPr kumimoji="1" lang="zh-CN" altLang="en-US" sz="2400" b="1"/>
              <a:t>程序</a:t>
            </a:r>
            <a:r>
              <a:rPr kumimoji="1" lang="en-US" altLang="zh-CN" sz="2400" b="1"/>
              <a:t>NameClash</a:t>
            </a:r>
          </a:p>
        </p:txBody>
      </p:sp>
      <p:sp>
        <p:nvSpPr>
          <p:cNvPr id="65543" name="Rectangle 7"/>
          <p:cNvSpPr>
            <a:spLocks noGrp="1" noChangeArrowheads="1"/>
          </p:cNvSpPr>
          <p:nvPr>
            <p:ph type="title"/>
          </p:nvPr>
        </p:nvSpPr>
        <p:spPr>
          <a:noFill/>
          <a:ln/>
        </p:spPr>
        <p:txBody>
          <a:bodyPr/>
          <a:lstStyle/>
          <a:p>
            <a:r>
              <a:rPr lang="en-US" altLang="zh-CN"/>
              <a:t>[</a:t>
            </a:r>
            <a:r>
              <a:rPr lang="zh-CN" altLang="en-US"/>
              <a:t>例</a:t>
            </a:r>
            <a:r>
              <a:rPr lang="en-US" altLang="zh-CN"/>
              <a:t>]</a:t>
            </a:r>
            <a:r>
              <a:rPr lang="zh-CN" altLang="en-US"/>
              <a:t>用作用域运算符</a:t>
            </a:r>
            <a:r>
              <a:rPr lang="en-US" altLang="zh-CN"/>
              <a:t>::</a:t>
            </a:r>
            <a:r>
              <a:rPr lang="zh-CN" altLang="en-US"/>
              <a:t>解决名字冲突</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0552361-618C-4A25-B950-C3D7DB6A1F3B}" type="slidenum">
              <a:rPr lang="en-US" altLang="zh-CN"/>
              <a:pPr/>
              <a:t>118</a:t>
            </a:fld>
            <a:endParaRPr lang="en-US" altLang="zh-CN"/>
          </a:p>
        </p:txBody>
      </p:sp>
      <p:sp>
        <p:nvSpPr>
          <p:cNvPr id="66566" name="Text Box 6"/>
          <p:cNvSpPr txBox="1">
            <a:spLocks noChangeArrowheads="1"/>
          </p:cNvSpPr>
          <p:nvPr/>
        </p:nvSpPr>
        <p:spPr bwMode="auto">
          <a:xfrm>
            <a:off x="323850" y="1196975"/>
            <a:ext cx="8532813" cy="5618163"/>
          </a:xfrm>
          <a:prstGeom prst="rect">
            <a:avLst/>
          </a:prstGeom>
          <a:noFill/>
          <a:ln w="9525">
            <a:solidFill>
              <a:srgbClr val="FF00FF"/>
            </a:solidFill>
            <a:miter lim="800000"/>
            <a:headEnd/>
            <a:tailEnd/>
          </a:ln>
          <a:effectLst/>
        </p:spPr>
        <p:txBody>
          <a:bodyPr>
            <a:spAutoFit/>
          </a:bodyPr>
          <a:lstStyle/>
          <a:p>
            <a:r>
              <a:rPr kumimoji="1" lang="en-US" altLang="zh-CN" sz="2000" b="1"/>
              <a:t>class DERIVED: public BASE1, public BASE2 {</a:t>
            </a:r>
          </a:p>
          <a:p>
            <a:r>
              <a:rPr kumimoji="1" lang="en-US" altLang="zh-CN" sz="2000" b="1"/>
              <a:t>public:	</a:t>
            </a:r>
          </a:p>
          <a:p>
            <a:r>
              <a:rPr kumimoji="1" lang="en-US" altLang="zh-CN" sz="2000" b="1"/>
              <a:t>	void set(int x, int y) {  i = x;   j = y;   }</a:t>
            </a:r>
          </a:p>
          <a:p>
            <a:r>
              <a:rPr kumimoji="1" lang="en-US" altLang="zh-CN" sz="2000" b="1"/>
              <a:t>	</a:t>
            </a:r>
            <a:r>
              <a:rPr kumimoji="1" lang="en-US" altLang="zh-CN" sz="2000" b="1">
                <a:solidFill>
                  <a:srgbClr val="FF0000"/>
                </a:solidFill>
              </a:rPr>
              <a:t>void show()</a:t>
            </a:r>
          </a:p>
          <a:p>
            <a:r>
              <a:rPr kumimoji="1" lang="en-US" altLang="zh-CN" sz="2000" b="1">
                <a:solidFill>
                  <a:srgbClr val="FF0000"/>
                </a:solidFill>
              </a:rPr>
              <a:t>	{  cout &lt;&lt; i &lt;&lt; "\n";  cout &lt;&lt; j &lt;&lt; "\n";   }</a:t>
            </a:r>
          </a:p>
          <a:p>
            <a:r>
              <a:rPr kumimoji="1" lang="en-US" altLang="zh-CN" sz="2000" b="1"/>
              <a:t>};</a:t>
            </a:r>
          </a:p>
          <a:p>
            <a:r>
              <a:rPr kumimoji="1" lang="en-US" altLang="zh-CN" sz="2000" b="1"/>
              <a:t> </a:t>
            </a:r>
          </a:p>
          <a:p>
            <a:r>
              <a:rPr kumimoji="1" lang="en-US" altLang="zh-CN" sz="2000" b="1"/>
              <a:t>int main()</a:t>
            </a:r>
          </a:p>
          <a:p>
            <a:r>
              <a:rPr kumimoji="1" lang="en-US" altLang="zh-CN" sz="2000" b="1"/>
              <a:t>{	</a:t>
            </a:r>
          </a:p>
          <a:p>
            <a:r>
              <a:rPr kumimoji="1" lang="en-US" altLang="zh-CN" sz="2000" b="1"/>
              <a:t>       DERIVED obj;  </a:t>
            </a:r>
            <a:r>
              <a:rPr kumimoji="1" lang="en-US" altLang="zh-CN" sz="2000" b="1">
                <a:solidFill>
                  <a:srgbClr val="990000"/>
                </a:solidFill>
              </a:rPr>
              <a:t>// </a:t>
            </a:r>
            <a:r>
              <a:rPr kumimoji="1" lang="zh-CN" altLang="en-US" sz="2000" b="1">
                <a:solidFill>
                  <a:srgbClr val="990000"/>
                </a:solidFill>
              </a:rPr>
              <a:t>声明一个派生类的对象 </a:t>
            </a:r>
          </a:p>
          <a:p>
            <a:r>
              <a:rPr kumimoji="1" lang="zh-CN" altLang="en-US" sz="2000" b="1"/>
              <a:t>       </a:t>
            </a:r>
            <a:r>
              <a:rPr kumimoji="1" lang="en-US" altLang="zh-CN" sz="2000" b="1"/>
              <a:t>obj.set(5, 7);    </a:t>
            </a:r>
            <a:r>
              <a:rPr kumimoji="1" lang="en-US" altLang="zh-CN" sz="2000" b="1">
                <a:solidFill>
                  <a:srgbClr val="990000"/>
                </a:solidFill>
              </a:rPr>
              <a:t>// set()</a:t>
            </a:r>
            <a:r>
              <a:rPr kumimoji="1" lang="zh-CN" altLang="en-US" sz="2000" b="1">
                <a:solidFill>
                  <a:srgbClr val="990000"/>
                </a:solidFill>
              </a:rPr>
              <a:t>是</a:t>
            </a:r>
            <a:r>
              <a:rPr kumimoji="1" lang="en-US" altLang="zh-CN" sz="2000" b="1">
                <a:solidFill>
                  <a:srgbClr val="990000"/>
                </a:solidFill>
              </a:rPr>
              <a:t>DERIVED</a:t>
            </a:r>
            <a:r>
              <a:rPr kumimoji="1" lang="zh-CN" altLang="en-US" sz="2000" b="1">
                <a:solidFill>
                  <a:srgbClr val="990000"/>
                </a:solidFill>
              </a:rPr>
              <a:t>类自身定义的</a:t>
            </a:r>
          </a:p>
          <a:p>
            <a:r>
              <a:rPr kumimoji="1" lang="zh-CN" altLang="en-US" sz="2000" b="1"/>
              <a:t>       </a:t>
            </a:r>
            <a:r>
              <a:rPr kumimoji="1" lang="en-US" altLang="zh-CN" sz="2000" b="1">
                <a:solidFill>
                  <a:srgbClr val="FF0000"/>
                </a:solidFill>
              </a:rPr>
              <a:t>obj.show();      </a:t>
            </a:r>
            <a:r>
              <a:rPr kumimoji="1" lang="en-US" altLang="zh-CN" sz="2000" b="1">
                <a:solidFill>
                  <a:srgbClr val="990000"/>
                </a:solidFill>
              </a:rPr>
              <a:t>// </a:t>
            </a:r>
            <a:r>
              <a:rPr kumimoji="1" lang="zh-CN" altLang="en-US" sz="2000" b="1">
                <a:solidFill>
                  <a:srgbClr val="990000"/>
                </a:solidFill>
              </a:rPr>
              <a:t>无二义性问题，调用的是</a:t>
            </a:r>
            <a:r>
              <a:rPr kumimoji="1" lang="en-US" altLang="zh-CN" sz="2000" b="1">
                <a:solidFill>
                  <a:srgbClr val="990000"/>
                </a:solidFill>
              </a:rPr>
              <a:t>DERIVED</a:t>
            </a:r>
            <a:r>
              <a:rPr kumimoji="1" lang="zh-CN" altLang="en-US" sz="2000" b="1">
                <a:solidFill>
                  <a:srgbClr val="990000"/>
                </a:solidFill>
              </a:rPr>
              <a:t>中新定义的版本</a:t>
            </a:r>
          </a:p>
          <a:p>
            <a:endParaRPr kumimoji="1" lang="zh-CN" altLang="en-US" sz="2000" b="1">
              <a:solidFill>
                <a:srgbClr val="FF0000"/>
              </a:solidFill>
            </a:endParaRPr>
          </a:p>
          <a:p>
            <a:r>
              <a:rPr kumimoji="1" lang="zh-CN" altLang="en-US" sz="2000" b="1">
                <a:solidFill>
                  <a:schemeClr val="hlink"/>
                </a:solidFill>
              </a:rPr>
              <a:t>       </a:t>
            </a:r>
            <a:r>
              <a:rPr kumimoji="1" lang="en-US" altLang="zh-CN" sz="2000" b="1"/>
              <a:t>obj.BASE1::show();   </a:t>
            </a:r>
            <a:r>
              <a:rPr kumimoji="1" lang="en-US" altLang="zh-CN" sz="2000" b="1">
                <a:solidFill>
                  <a:srgbClr val="990000"/>
                </a:solidFill>
              </a:rPr>
              <a:t>// </a:t>
            </a:r>
            <a:r>
              <a:rPr kumimoji="1" lang="zh-CN" altLang="en-US" sz="2000" b="1">
                <a:solidFill>
                  <a:srgbClr val="990000"/>
                </a:solidFill>
              </a:rPr>
              <a:t>仍然可调用从</a:t>
            </a:r>
            <a:r>
              <a:rPr kumimoji="1" lang="en-US" altLang="zh-CN" sz="2000" b="1">
                <a:solidFill>
                  <a:srgbClr val="990000"/>
                </a:solidFill>
              </a:rPr>
              <a:t>BASE1</a:t>
            </a:r>
            <a:r>
              <a:rPr kumimoji="1" lang="zh-CN" altLang="en-US" sz="2000" b="1">
                <a:solidFill>
                  <a:srgbClr val="990000"/>
                </a:solidFill>
              </a:rPr>
              <a:t>继承下来</a:t>
            </a:r>
            <a:r>
              <a:rPr kumimoji="1" lang="en-US" altLang="zh-CN" sz="2000" b="1">
                <a:solidFill>
                  <a:srgbClr val="990000"/>
                </a:solidFill>
              </a:rPr>
              <a:t>show()</a:t>
            </a:r>
            <a:r>
              <a:rPr kumimoji="1" lang="en-US" altLang="zh-CN" sz="2000" b="1"/>
              <a:t> 	</a:t>
            </a:r>
          </a:p>
          <a:p>
            <a:r>
              <a:rPr kumimoji="1" lang="en-US" altLang="zh-CN" sz="2000" b="1"/>
              <a:t>       obj.BASE2::show();    </a:t>
            </a:r>
            <a:r>
              <a:rPr kumimoji="1" lang="en-US" altLang="zh-CN" sz="2000" b="1">
                <a:solidFill>
                  <a:srgbClr val="990000"/>
                </a:solidFill>
              </a:rPr>
              <a:t>// </a:t>
            </a:r>
            <a:r>
              <a:rPr kumimoji="1" lang="zh-CN" altLang="en-US" sz="2000" b="1">
                <a:solidFill>
                  <a:srgbClr val="990000"/>
                </a:solidFill>
              </a:rPr>
              <a:t>仍然可调用从</a:t>
            </a:r>
            <a:r>
              <a:rPr kumimoji="1" lang="en-US" altLang="zh-CN" sz="2000" b="1">
                <a:solidFill>
                  <a:srgbClr val="990000"/>
                </a:solidFill>
              </a:rPr>
              <a:t>BASE2</a:t>
            </a:r>
            <a:r>
              <a:rPr kumimoji="1" lang="zh-CN" altLang="en-US" sz="2000" b="1">
                <a:solidFill>
                  <a:srgbClr val="990000"/>
                </a:solidFill>
              </a:rPr>
              <a:t>继承下来</a:t>
            </a:r>
            <a:r>
              <a:rPr kumimoji="1" lang="en-US" altLang="zh-CN" sz="2000" b="1">
                <a:solidFill>
                  <a:srgbClr val="990000"/>
                </a:solidFill>
              </a:rPr>
              <a:t>show()</a:t>
            </a:r>
          </a:p>
          <a:p>
            <a:r>
              <a:rPr kumimoji="1" lang="en-US" altLang="zh-CN" sz="2000" b="1"/>
              <a:t>	</a:t>
            </a:r>
          </a:p>
          <a:p>
            <a:r>
              <a:rPr kumimoji="1" lang="en-US" altLang="zh-CN" sz="2000" b="1"/>
              <a:t>       return 0;</a:t>
            </a:r>
          </a:p>
          <a:p>
            <a:r>
              <a:rPr kumimoji="1" lang="en-US" altLang="zh-CN" sz="2000" b="1"/>
              <a:t>}                                                                                 </a:t>
            </a:r>
            <a:r>
              <a:rPr kumimoji="1" lang="en-US" altLang="zh-CN" b="1"/>
              <a:t>//</a:t>
            </a:r>
            <a:r>
              <a:rPr kumimoji="1" lang="zh-CN" altLang="en-US" b="1"/>
              <a:t>程序</a:t>
            </a:r>
            <a:r>
              <a:rPr kumimoji="1" lang="en-US" altLang="zh-CN" b="1"/>
              <a:t>NameClash1</a:t>
            </a:r>
          </a:p>
        </p:txBody>
      </p:sp>
      <p:sp>
        <p:nvSpPr>
          <p:cNvPr id="66567" name="Rectangle 7"/>
          <p:cNvSpPr>
            <a:spLocks noGrp="1" noChangeArrowheads="1"/>
          </p:cNvSpPr>
          <p:nvPr>
            <p:ph type="title"/>
          </p:nvPr>
        </p:nvSpPr>
        <p:spPr>
          <a:noFill/>
          <a:ln/>
        </p:spPr>
        <p:txBody>
          <a:bodyPr/>
          <a:lstStyle/>
          <a:p>
            <a:r>
              <a:rPr lang="en-US" altLang="zh-CN"/>
              <a:t>[</a:t>
            </a:r>
            <a:r>
              <a:rPr lang="zh-CN" altLang="en-US"/>
              <a:t>例</a:t>
            </a:r>
            <a:r>
              <a:rPr lang="en-US" altLang="zh-CN"/>
              <a:t>]</a:t>
            </a:r>
            <a:r>
              <a:rPr lang="zh-CN" altLang="en-US"/>
              <a:t>用重定义解决名字冲突</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8E967A0-524B-4BCF-BB4D-EA9AD96EFC7F}" type="slidenum">
              <a:rPr lang="en-US" altLang="zh-CN"/>
              <a:pPr/>
              <a:t>119</a:t>
            </a:fld>
            <a:endParaRPr lang="en-US" altLang="zh-CN"/>
          </a:p>
        </p:txBody>
      </p:sp>
      <p:sp>
        <p:nvSpPr>
          <p:cNvPr id="159746" name="Rectangle 2"/>
          <p:cNvSpPr>
            <a:spLocks noGrp="1" noChangeArrowheads="1"/>
          </p:cNvSpPr>
          <p:nvPr>
            <p:ph type="title"/>
          </p:nvPr>
        </p:nvSpPr>
        <p:spPr/>
        <p:txBody>
          <a:bodyPr/>
          <a:lstStyle/>
          <a:p>
            <a:r>
              <a:rPr lang="zh-CN" altLang="en-US">
                <a:latin typeface="宋体" pitchFamily="2" charset="-122"/>
              </a:rPr>
              <a:t>多重继承的构造函数与析构函数</a:t>
            </a:r>
          </a:p>
        </p:txBody>
      </p:sp>
      <p:sp>
        <p:nvSpPr>
          <p:cNvPr id="159747" name="Rectangle 3"/>
          <p:cNvSpPr>
            <a:spLocks noGrp="1" noChangeArrowheads="1"/>
          </p:cNvSpPr>
          <p:nvPr>
            <p:ph type="body" idx="1"/>
          </p:nvPr>
        </p:nvSpPr>
        <p:spPr/>
        <p:txBody>
          <a:bodyPr/>
          <a:lstStyle/>
          <a:p>
            <a:pPr>
              <a:lnSpc>
                <a:spcPct val="140000"/>
              </a:lnSpc>
            </a:pPr>
            <a:r>
              <a:rPr lang="zh-CN" altLang="en-US" sz="2400" dirty="0">
                <a:latin typeface="宋体" pitchFamily="2" charset="-122"/>
              </a:rPr>
              <a:t>多个基类的构造函数的调用次序：按基类在被继承时所声明的次序，从左到右依次调用</a:t>
            </a:r>
          </a:p>
          <a:p>
            <a:pPr>
              <a:lnSpc>
                <a:spcPct val="140000"/>
              </a:lnSpc>
            </a:pPr>
            <a:r>
              <a:rPr lang="zh-CN" altLang="en-US" sz="2400" dirty="0">
                <a:latin typeface="宋体" pitchFamily="2" charset="-122"/>
              </a:rPr>
              <a:t>与它们在派生类构造函数实现中的初始化列表中出现的次序无关。</a:t>
            </a:r>
          </a:p>
        </p:txBody>
      </p:sp>
      <p:sp>
        <p:nvSpPr>
          <p:cNvPr id="159748" name="Rectangle 4"/>
          <p:cNvSpPr>
            <a:spLocks noChangeArrowheads="1"/>
          </p:cNvSpPr>
          <p:nvPr/>
        </p:nvSpPr>
        <p:spPr bwMode="auto">
          <a:xfrm>
            <a:off x="1258888" y="3860800"/>
            <a:ext cx="6767512" cy="2089150"/>
          </a:xfrm>
          <a:prstGeom prst="rect">
            <a:avLst/>
          </a:prstGeom>
          <a:noFill/>
          <a:ln w="38100">
            <a:solidFill>
              <a:srgbClr val="FF0000"/>
            </a:solidFill>
            <a:miter lim="800000"/>
            <a:headEnd/>
            <a:tailEnd/>
          </a:ln>
          <a:effectLst/>
        </p:spPr>
        <p:txBody>
          <a:bodyPr wrap="none" anchor="ctr"/>
          <a:lstStyle/>
          <a:p>
            <a:pPr lvl="1"/>
            <a:r>
              <a:rPr lang="en-US" altLang="zh-CN" sz="2500" b="1"/>
              <a:t>class </a:t>
            </a:r>
            <a:r>
              <a:rPr lang="zh-CN" altLang="en-US" sz="2500" b="1"/>
              <a:t>派生类名：继承访问控制</a:t>
            </a:r>
            <a:r>
              <a:rPr lang="en-US" altLang="zh-CN" sz="2500" b="1"/>
              <a:t>1  </a:t>
            </a:r>
            <a:r>
              <a:rPr lang="zh-CN" altLang="en-US" sz="2500" b="1"/>
              <a:t>基类名</a:t>
            </a:r>
            <a:r>
              <a:rPr lang="en-US" altLang="zh-CN" sz="2500" b="1"/>
              <a:t>1</a:t>
            </a:r>
            <a:r>
              <a:rPr lang="zh-CN" altLang="en-US" sz="2500" b="1"/>
              <a:t>，</a:t>
            </a:r>
            <a:br>
              <a:rPr lang="zh-CN" altLang="en-US" sz="2500" b="1"/>
            </a:br>
            <a:r>
              <a:rPr lang="zh-CN" altLang="en-US" sz="2500" b="1"/>
              <a:t>                            继承访问控制</a:t>
            </a:r>
            <a:r>
              <a:rPr lang="en-US" altLang="zh-CN" sz="2500" b="1"/>
              <a:t>2  </a:t>
            </a:r>
            <a:r>
              <a:rPr lang="zh-CN" altLang="en-US" sz="2500" b="1"/>
              <a:t>基类名</a:t>
            </a:r>
            <a:r>
              <a:rPr lang="en-US" altLang="zh-CN" sz="2500" b="1"/>
              <a:t>2</a:t>
            </a:r>
            <a:r>
              <a:rPr lang="zh-CN" altLang="en-US" sz="2500" b="1"/>
              <a:t>，</a:t>
            </a:r>
            <a:r>
              <a:rPr lang="en-US" altLang="zh-CN" sz="2500" b="1"/>
              <a:t>...</a:t>
            </a:r>
          </a:p>
          <a:p>
            <a:pPr lvl="1"/>
            <a:r>
              <a:rPr lang="en-US" altLang="zh-CN" sz="2500" b="1"/>
              <a:t>{</a:t>
            </a:r>
          </a:p>
          <a:p>
            <a:pPr lvl="1"/>
            <a:r>
              <a:rPr lang="en-US" altLang="zh-CN" sz="2500" b="1"/>
              <a:t>        </a:t>
            </a:r>
            <a:r>
              <a:rPr lang="zh-CN" altLang="en-US" sz="2500" b="1"/>
              <a:t>成员声明；</a:t>
            </a:r>
          </a:p>
          <a:p>
            <a:pPr lvl="1"/>
            <a:r>
              <a:rPr lang="en-US" altLang="zh-CN" sz="2500" b="1"/>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9E26BA-4461-4224-AB06-DF5721E646F8}" type="slidenum">
              <a:rPr lang="en-US" altLang="zh-CN"/>
              <a:pPr/>
              <a:t>12</a:t>
            </a:fld>
            <a:endParaRPr lang="en-US" altLang="zh-CN"/>
          </a:p>
        </p:txBody>
      </p:sp>
      <p:sp>
        <p:nvSpPr>
          <p:cNvPr id="25603" name="Rectangle 3"/>
          <p:cNvSpPr>
            <a:spLocks noGrp="1" noChangeArrowheads="1"/>
          </p:cNvSpPr>
          <p:nvPr>
            <p:ph type="body" idx="1"/>
          </p:nvPr>
        </p:nvSpPr>
        <p:spPr/>
        <p:txBody>
          <a:bodyPr/>
          <a:lstStyle/>
          <a:p>
            <a:pPr>
              <a:lnSpc>
                <a:spcPct val="130000"/>
              </a:lnSpc>
            </a:pPr>
            <a:r>
              <a:rPr lang="zh-CN" altLang="en-US" sz="2800"/>
              <a:t>派生类的定义通常基于设计完善、并经严格测试的基类，从而使程序设计工作建立在一个可靠的基础上，有助于高效地开发出可靠性较高的软件</a:t>
            </a:r>
            <a:endParaRPr lang="zh-CN" altLang="en-US"/>
          </a:p>
        </p:txBody>
      </p:sp>
      <p:sp>
        <p:nvSpPr>
          <p:cNvPr id="25604" name="Rectangle 4"/>
          <p:cNvSpPr>
            <a:spLocks noGrp="1" noChangeArrowheads="1"/>
          </p:cNvSpPr>
          <p:nvPr>
            <p:ph type="title"/>
          </p:nvPr>
        </p:nvSpPr>
        <p:spPr/>
        <p:txBody>
          <a:bodyPr/>
          <a:lstStyle/>
          <a:p>
            <a:r>
              <a:rPr lang="zh-CN" altLang="en-US"/>
              <a:t>利用继承机制提高软件的可重用性</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BC529F3-E81D-4491-94A3-3B2ADD77D6A4}" type="slidenum">
              <a:rPr lang="en-US" altLang="zh-CN"/>
              <a:pPr/>
              <a:t>120</a:t>
            </a:fld>
            <a:endParaRPr lang="en-US" altLang="zh-CN"/>
          </a:p>
        </p:txBody>
      </p:sp>
      <p:sp>
        <p:nvSpPr>
          <p:cNvPr id="160770" name="Rectangle 2"/>
          <p:cNvSpPr>
            <a:spLocks noGrp="1" noChangeArrowheads="1"/>
          </p:cNvSpPr>
          <p:nvPr>
            <p:ph type="title"/>
          </p:nvPr>
        </p:nvSpPr>
        <p:spPr/>
        <p:txBody>
          <a:bodyPr/>
          <a:lstStyle/>
          <a:p>
            <a:r>
              <a:rPr lang="zh-CN" altLang="en-US">
                <a:latin typeface="宋体" pitchFamily="2" charset="-122"/>
              </a:rPr>
              <a:t>多重继承的构造函数与析构函数</a:t>
            </a:r>
            <a:r>
              <a:rPr lang="en-US" altLang="zh-CN">
                <a:latin typeface="宋体" pitchFamily="2" charset="-122"/>
              </a:rPr>
              <a:t>[</a:t>
            </a:r>
            <a:r>
              <a:rPr lang="zh-CN" altLang="en-US">
                <a:latin typeface="宋体" pitchFamily="2" charset="-122"/>
              </a:rPr>
              <a:t>例</a:t>
            </a:r>
            <a:r>
              <a:rPr lang="en-US" altLang="zh-CN">
                <a:latin typeface="宋体" pitchFamily="2" charset="-122"/>
              </a:rPr>
              <a:t>]</a:t>
            </a:r>
          </a:p>
        </p:txBody>
      </p:sp>
      <p:sp>
        <p:nvSpPr>
          <p:cNvPr id="160773" name="Text Box 5"/>
          <p:cNvSpPr txBox="1">
            <a:spLocks noChangeArrowheads="1"/>
          </p:cNvSpPr>
          <p:nvPr/>
        </p:nvSpPr>
        <p:spPr bwMode="auto">
          <a:xfrm>
            <a:off x="323850" y="1395413"/>
            <a:ext cx="8532813" cy="4121150"/>
          </a:xfrm>
          <a:prstGeom prst="rect">
            <a:avLst/>
          </a:prstGeom>
          <a:noFill/>
          <a:ln w="9525">
            <a:solidFill>
              <a:srgbClr val="FF00FF"/>
            </a:solidFill>
            <a:miter lim="800000"/>
            <a:headEnd/>
            <a:tailEnd/>
          </a:ln>
          <a:effectLst/>
        </p:spPr>
        <p:txBody>
          <a:bodyPr>
            <a:spAutoFit/>
          </a:bodyPr>
          <a:lstStyle/>
          <a:p>
            <a:r>
              <a:rPr kumimoji="1" lang="en-US" altLang="zh-CN" b="1"/>
              <a:t>class BASE1 </a:t>
            </a:r>
          </a:p>
          <a:p>
            <a:r>
              <a:rPr kumimoji="1" lang="en-US" altLang="zh-CN" b="1"/>
              <a:t>{</a:t>
            </a:r>
          </a:p>
          <a:p>
            <a:r>
              <a:rPr kumimoji="1" lang="en-US" altLang="zh-CN" b="1"/>
              <a:t>public:</a:t>
            </a:r>
          </a:p>
          <a:p>
            <a:r>
              <a:rPr kumimoji="1" lang="en-US" altLang="zh-CN" b="1"/>
              <a:t>        BASE1(int x)</a:t>
            </a:r>
          </a:p>
          <a:p>
            <a:r>
              <a:rPr kumimoji="1" lang="en-US" altLang="zh-CN" b="1"/>
              <a:t>       {</a:t>
            </a:r>
          </a:p>
          <a:p>
            <a:r>
              <a:rPr kumimoji="1" lang="en-US" altLang="zh-CN" b="1"/>
              <a:t>	 cout &lt;&lt; x &lt;&lt; "-&gt;Constructing base1 object.\n";</a:t>
            </a:r>
          </a:p>
          <a:p>
            <a:r>
              <a:rPr kumimoji="1" lang="en-US" altLang="zh-CN" b="1"/>
              <a:t>        }</a:t>
            </a:r>
          </a:p>
          <a:p>
            <a:r>
              <a:rPr kumimoji="1" lang="en-US" altLang="zh-CN" b="1"/>
              <a:t>        ~BASE1()</a:t>
            </a:r>
          </a:p>
          <a:p>
            <a:r>
              <a:rPr kumimoji="1" lang="en-US" altLang="zh-CN" b="1"/>
              <a:t>        {</a:t>
            </a:r>
          </a:p>
          <a:p>
            <a:r>
              <a:rPr kumimoji="1" lang="en-US" altLang="zh-CN" b="1"/>
              <a:t>	 cout &lt;&lt; "Destructing base1 object.\n";</a:t>
            </a:r>
          </a:p>
          <a:p>
            <a:r>
              <a:rPr kumimoji="1" lang="en-US" altLang="zh-CN" b="1"/>
              <a:t>        }</a:t>
            </a:r>
          </a:p>
          <a:p>
            <a:r>
              <a:rPr kumimoji="1" lang="en-US" altLang="zh-CN" b="1"/>
              <a: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87E4C76-ECB7-4203-A943-E89506DE5B45}" type="slidenum">
              <a:rPr lang="en-US" altLang="zh-CN"/>
              <a:pPr/>
              <a:t>121</a:t>
            </a:fld>
            <a:endParaRPr lang="en-US" altLang="zh-CN"/>
          </a:p>
        </p:txBody>
      </p:sp>
      <p:sp>
        <p:nvSpPr>
          <p:cNvPr id="161794" name="Rectangle 2"/>
          <p:cNvSpPr>
            <a:spLocks noGrp="1" noChangeArrowheads="1"/>
          </p:cNvSpPr>
          <p:nvPr>
            <p:ph type="title"/>
          </p:nvPr>
        </p:nvSpPr>
        <p:spPr/>
        <p:txBody>
          <a:bodyPr/>
          <a:lstStyle/>
          <a:p>
            <a:r>
              <a:rPr lang="zh-CN" altLang="en-US">
                <a:latin typeface="宋体" pitchFamily="2" charset="-122"/>
              </a:rPr>
              <a:t>多重继承的构造函数与析构函数</a:t>
            </a:r>
          </a:p>
        </p:txBody>
      </p:sp>
      <p:sp>
        <p:nvSpPr>
          <p:cNvPr id="161795" name="Text Box 3"/>
          <p:cNvSpPr txBox="1">
            <a:spLocks noChangeArrowheads="1"/>
          </p:cNvSpPr>
          <p:nvPr/>
        </p:nvSpPr>
        <p:spPr bwMode="auto">
          <a:xfrm>
            <a:off x="323850" y="1395413"/>
            <a:ext cx="8532813" cy="4121150"/>
          </a:xfrm>
          <a:prstGeom prst="rect">
            <a:avLst/>
          </a:prstGeom>
          <a:noFill/>
          <a:ln w="9525">
            <a:solidFill>
              <a:srgbClr val="FF00FF"/>
            </a:solidFill>
            <a:miter lim="800000"/>
            <a:headEnd/>
            <a:tailEnd/>
          </a:ln>
          <a:effectLst/>
        </p:spPr>
        <p:txBody>
          <a:bodyPr>
            <a:spAutoFit/>
          </a:bodyPr>
          <a:lstStyle/>
          <a:p>
            <a:r>
              <a:rPr kumimoji="1" lang="en-US" altLang="zh-CN" b="1"/>
              <a:t>class BASE2 </a:t>
            </a:r>
          </a:p>
          <a:p>
            <a:r>
              <a:rPr kumimoji="1" lang="en-US" altLang="zh-CN" b="1"/>
              <a:t>{</a:t>
            </a:r>
          </a:p>
          <a:p>
            <a:r>
              <a:rPr kumimoji="1" lang="en-US" altLang="zh-CN" b="1"/>
              <a:t>public:</a:t>
            </a:r>
          </a:p>
          <a:p>
            <a:r>
              <a:rPr kumimoji="1" lang="en-US" altLang="zh-CN" b="1"/>
              <a:t>	BASE2(int x)</a:t>
            </a:r>
          </a:p>
          <a:p>
            <a:r>
              <a:rPr kumimoji="1" lang="en-US" altLang="zh-CN" b="1"/>
              <a:t>	{</a:t>
            </a:r>
          </a:p>
          <a:p>
            <a:r>
              <a:rPr kumimoji="1" lang="en-US" altLang="zh-CN" b="1"/>
              <a:t>	     cout &lt;&lt; x &lt;&lt; "-&gt;Constructing base2 object.\n";</a:t>
            </a:r>
          </a:p>
          <a:p>
            <a:r>
              <a:rPr kumimoji="1" lang="en-US" altLang="zh-CN" b="1"/>
              <a:t>	}</a:t>
            </a:r>
          </a:p>
          <a:p>
            <a:r>
              <a:rPr kumimoji="1" lang="en-US" altLang="zh-CN" b="1"/>
              <a:t>	~BASE2()</a:t>
            </a:r>
          </a:p>
          <a:p>
            <a:r>
              <a:rPr kumimoji="1" lang="en-US" altLang="zh-CN" b="1"/>
              <a:t>	{</a:t>
            </a:r>
          </a:p>
          <a:p>
            <a:r>
              <a:rPr kumimoji="1" lang="en-US" altLang="zh-CN" b="1"/>
              <a:t>	    cout &lt;&lt; "Destructing base2 object.\n";</a:t>
            </a:r>
          </a:p>
          <a:p>
            <a:r>
              <a:rPr kumimoji="1" lang="en-US" altLang="zh-CN" b="1"/>
              <a:t>	}</a:t>
            </a:r>
          </a:p>
          <a:p>
            <a:r>
              <a:rPr kumimoji="1" lang="en-US" altLang="zh-CN" b="1"/>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D26A504-7A62-4765-9415-2B49E2D6C44B}" type="slidenum">
              <a:rPr lang="en-US" altLang="zh-CN"/>
              <a:pPr/>
              <a:t>122</a:t>
            </a:fld>
            <a:endParaRPr lang="en-US" altLang="zh-CN"/>
          </a:p>
        </p:txBody>
      </p:sp>
      <p:sp>
        <p:nvSpPr>
          <p:cNvPr id="163842" name="Rectangle 2"/>
          <p:cNvSpPr>
            <a:spLocks noGrp="1" noChangeArrowheads="1"/>
          </p:cNvSpPr>
          <p:nvPr>
            <p:ph type="title"/>
          </p:nvPr>
        </p:nvSpPr>
        <p:spPr/>
        <p:txBody>
          <a:bodyPr/>
          <a:lstStyle/>
          <a:p>
            <a:r>
              <a:rPr lang="zh-CN" altLang="en-US">
                <a:latin typeface="宋体" pitchFamily="2" charset="-122"/>
              </a:rPr>
              <a:t>多重继承的构造函数与析构函数</a:t>
            </a:r>
          </a:p>
        </p:txBody>
      </p:sp>
      <p:sp>
        <p:nvSpPr>
          <p:cNvPr id="163843" name="Text Box 3"/>
          <p:cNvSpPr txBox="1">
            <a:spLocks noChangeArrowheads="1"/>
          </p:cNvSpPr>
          <p:nvPr/>
        </p:nvSpPr>
        <p:spPr bwMode="auto">
          <a:xfrm>
            <a:off x="323850" y="1268413"/>
            <a:ext cx="8532813" cy="5289550"/>
          </a:xfrm>
          <a:prstGeom prst="rect">
            <a:avLst/>
          </a:prstGeom>
          <a:noFill/>
          <a:ln w="9525">
            <a:solidFill>
              <a:srgbClr val="FF00FF"/>
            </a:solidFill>
            <a:miter lim="800000"/>
            <a:headEnd/>
            <a:tailEnd/>
          </a:ln>
          <a:effectLst/>
        </p:spPr>
        <p:txBody>
          <a:bodyPr>
            <a:spAutoFit/>
          </a:bodyPr>
          <a:lstStyle/>
          <a:p>
            <a:pPr>
              <a:lnSpc>
                <a:spcPct val="110000"/>
              </a:lnSpc>
              <a:spcBef>
                <a:spcPct val="10000"/>
              </a:spcBef>
            </a:pPr>
            <a:r>
              <a:rPr kumimoji="1" lang="en-US" altLang="zh-CN" b="1"/>
              <a:t>class DERIVED: public BASE2, public BASE1</a:t>
            </a:r>
          </a:p>
          <a:p>
            <a:pPr>
              <a:lnSpc>
                <a:spcPct val="110000"/>
              </a:lnSpc>
              <a:spcBef>
                <a:spcPct val="10000"/>
              </a:spcBef>
            </a:pPr>
            <a:r>
              <a:rPr kumimoji="1" lang="en-US" altLang="zh-CN" b="1"/>
              <a:t>{</a:t>
            </a:r>
          </a:p>
          <a:p>
            <a:pPr>
              <a:lnSpc>
                <a:spcPct val="110000"/>
              </a:lnSpc>
              <a:spcBef>
                <a:spcPct val="10000"/>
              </a:spcBef>
            </a:pPr>
            <a:r>
              <a:rPr kumimoji="1" lang="en-US" altLang="zh-CN" b="1"/>
              <a:t>public:</a:t>
            </a:r>
          </a:p>
          <a:p>
            <a:pPr>
              <a:lnSpc>
                <a:spcPct val="110000"/>
              </a:lnSpc>
              <a:spcBef>
                <a:spcPct val="10000"/>
              </a:spcBef>
            </a:pPr>
            <a:r>
              <a:rPr kumimoji="1" lang="en-US" altLang="zh-CN" b="1"/>
              <a:t>       DERIVED(int x, int y): BASE1(x), BASE2(y)</a:t>
            </a:r>
          </a:p>
          <a:p>
            <a:pPr>
              <a:lnSpc>
                <a:spcPct val="110000"/>
              </a:lnSpc>
              <a:spcBef>
                <a:spcPct val="10000"/>
              </a:spcBef>
            </a:pPr>
            <a:r>
              <a:rPr kumimoji="1" lang="en-US" altLang="zh-CN" b="1"/>
              <a:t>       {    cout &lt;&lt; "Constructing derived object.\n";  }</a:t>
            </a:r>
          </a:p>
          <a:p>
            <a:pPr>
              <a:lnSpc>
                <a:spcPct val="110000"/>
              </a:lnSpc>
              <a:spcBef>
                <a:spcPct val="10000"/>
              </a:spcBef>
            </a:pPr>
            <a:r>
              <a:rPr kumimoji="1" lang="en-US" altLang="zh-CN" b="1"/>
              <a:t>       ~DERIVED()</a:t>
            </a:r>
          </a:p>
          <a:p>
            <a:pPr>
              <a:lnSpc>
                <a:spcPct val="110000"/>
              </a:lnSpc>
              <a:spcBef>
                <a:spcPct val="10000"/>
              </a:spcBef>
            </a:pPr>
            <a:r>
              <a:rPr kumimoji="1" lang="en-US" altLang="zh-CN" b="1"/>
              <a:t>       {    cout &lt;&lt; "Destructing derived object.\n";  }</a:t>
            </a:r>
          </a:p>
          <a:p>
            <a:pPr>
              <a:lnSpc>
                <a:spcPct val="110000"/>
              </a:lnSpc>
              <a:spcBef>
                <a:spcPct val="10000"/>
              </a:spcBef>
            </a:pPr>
            <a:r>
              <a:rPr kumimoji="1" lang="en-US" altLang="zh-CN" b="1"/>
              <a:t>};</a:t>
            </a:r>
          </a:p>
          <a:p>
            <a:pPr>
              <a:lnSpc>
                <a:spcPct val="110000"/>
              </a:lnSpc>
              <a:spcBef>
                <a:spcPct val="10000"/>
              </a:spcBef>
            </a:pPr>
            <a:r>
              <a:rPr kumimoji="1" lang="en-US" altLang="zh-CN" b="1"/>
              <a:t>int main()</a:t>
            </a:r>
          </a:p>
          <a:p>
            <a:pPr>
              <a:lnSpc>
                <a:spcPct val="110000"/>
              </a:lnSpc>
              <a:spcBef>
                <a:spcPct val="10000"/>
              </a:spcBef>
            </a:pPr>
            <a:r>
              <a:rPr kumimoji="1" lang="en-US" altLang="zh-CN" b="1"/>
              <a:t>{</a:t>
            </a:r>
          </a:p>
          <a:p>
            <a:pPr>
              <a:lnSpc>
                <a:spcPct val="110000"/>
              </a:lnSpc>
              <a:spcBef>
                <a:spcPct val="10000"/>
              </a:spcBef>
            </a:pPr>
            <a:r>
              <a:rPr kumimoji="1" lang="en-US" altLang="zh-CN" b="1"/>
              <a:t>        DERIVED obj(10, 20); </a:t>
            </a:r>
            <a:r>
              <a:rPr kumimoji="1" lang="en-US" altLang="zh-CN" b="1">
                <a:solidFill>
                  <a:srgbClr val="990000"/>
                </a:solidFill>
              </a:rPr>
              <a:t>// </a:t>
            </a:r>
            <a:r>
              <a:rPr kumimoji="1" lang="zh-CN" altLang="en-US" b="1">
                <a:solidFill>
                  <a:srgbClr val="990000"/>
                </a:solidFill>
              </a:rPr>
              <a:t>声明一个派生类的对象</a:t>
            </a:r>
          </a:p>
          <a:p>
            <a:pPr>
              <a:lnSpc>
                <a:spcPct val="110000"/>
              </a:lnSpc>
              <a:spcBef>
                <a:spcPct val="10000"/>
              </a:spcBef>
            </a:pPr>
            <a:r>
              <a:rPr kumimoji="1" lang="zh-CN" altLang="en-US" b="1"/>
              <a:t>        </a:t>
            </a:r>
            <a:r>
              <a:rPr kumimoji="1" lang="en-US" altLang="zh-CN" b="1"/>
              <a:t>return 0;</a:t>
            </a:r>
          </a:p>
          <a:p>
            <a:pPr>
              <a:lnSpc>
                <a:spcPct val="110000"/>
              </a:lnSpc>
              <a:spcBef>
                <a:spcPct val="10000"/>
              </a:spcBef>
            </a:pPr>
            <a:r>
              <a:rPr kumimoji="1" lang="en-US" altLang="zh-CN" b="1"/>
              <a:t>}                                                                               //</a:t>
            </a:r>
            <a:r>
              <a:rPr kumimoji="1" lang="zh-CN" altLang="en-US" b="1"/>
              <a:t>程序</a:t>
            </a:r>
            <a:r>
              <a:rPr kumimoji="1" lang="en-US" altLang="zh-CN" b="1"/>
              <a:t>07_05_04</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4835DBC-F57F-4ADD-9E9C-5BC330904D5D}" type="slidenum">
              <a:rPr lang="en-US" altLang="zh-CN"/>
              <a:pPr/>
              <a:t>123</a:t>
            </a:fld>
            <a:endParaRPr lang="en-US" altLang="zh-CN"/>
          </a:p>
        </p:txBody>
      </p:sp>
      <p:sp>
        <p:nvSpPr>
          <p:cNvPr id="164866" name="Rectangle 2"/>
          <p:cNvSpPr>
            <a:spLocks noGrp="1" noChangeArrowheads="1"/>
          </p:cNvSpPr>
          <p:nvPr>
            <p:ph type="title"/>
          </p:nvPr>
        </p:nvSpPr>
        <p:spPr/>
        <p:txBody>
          <a:bodyPr/>
          <a:lstStyle/>
          <a:p>
            <a:r>
              <a:rPr lang="zh-CN" altLang="en-US">
                <a:latin typeface="宋体" pitchFamily="2" charset="-122"/>
              </a:rPr>
              <a:t>输出结果</a:t>
            </a:r>
          </a:p>
        </p:txBody>
      </p:sp>
      <p:sp>
        <p:nvSpPr>
          <p:cNvPr id="164867" name="Text Box 3"/>
          <p:cNvSpPr txBox="1">
            <a:spLocks noChangeArrowheads="1"/>
          </p:cNvSpPr>
          <p:nvPr/>
        </p:nvSpPr>
        <p:spPr bwMode="auto">
          <a:xfrm>
            <a:off x="2197100" y="1746250"/>
            <a:ext cx="4679950" cy="3086100"/>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400" b="1"/>
              <a:t>20-&gt;Constructing base2 object.</a:t>
            </a:r>
          </a:p>
          <a:p>
            <a:pPr>
              <a:lnSpc>
                <a:spcPct val="120000"/>
              </a:lnSpc>
              <a:spcBef>
                <a:spcPct val="20000"/>
              </a:spcBef>
            </a:pPr>
            <a:r>
              <a:rPr kumimoji="1" lang="en-US" altLang="zh-CN" sz="2400" b="1"/>
              <a:t>10-&gt;Constructing base1 object.</a:t>
            </a:r>
          </a:p>
          <a:p>
            <a:pPr>
              <a:lnSpc>
                <a:spcPct val="120000"/>
              </a:lnSpc>
              <a:spcBef>
                <a:spcPct val="20000"/>
              </a:spcBef>
            </a:pPr>
            <a:r>
              <a:rPr kumimoji="1" lang="en-US" altLang="zh-CN" sz="2400" b="1"/>
              <a:t>Constructing derived object.</a:t>
            </a:r>
          </a:p>
          <a:p>
            <a:pPr>
              <a:lnSpc>
                <a:spcPct val="120000"/>
              </a:lnSpc>
              <a:spcBef>
                <a:spcPct val="20000"/>
              </a:spcBef>
            </a:pPr>
            <a:r>
              <a:rPr kumimoji="1" lang="en-US" altLang="zh-CN" sz="2400" b="1"/>
              <a:t>Destructing derived object.</a:t>
            </a:r>
          </a:p>
          <a:p>
            <a:pPr>
              <a:lnSpc>
                <a:spcPct val="120000"/>
              </a:lnSpc>
              <a:spcBef>
                <a:spcPct val="20000"/>
              </a:spcBef>
            </a:pPr>
            <a:r>
              <a:rPr kumimoji="1" lang="en-US" altLang="zh-CN" sz="2400" b="1"/>
              <a:t>Destructing base1 object.</a:t>
            </a:r>
          </a:p>
          <a:p>
            <a:pPr>
              <a:lnSpc>
                <a:spcPct val="120000"/>
              </a:lnSpc>
              <a:spcBef>
                <a:spcPct val="20000"/>
              </a:spcBef>
            </a:pPr>
            <a:r>
              <a:rPr kumimoji="1" lang="en-US" altLang="zh-CN" sz="2400" b="1"/>
              <a:t>Destructing base2 object.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A89B28E-DB61-4677-A3A7-86807FF85349}" type="slidenum">
              <a:rPr lang="en-US" altLang="zh-CN"/>
              <a:pPr/>
              <a:t>124</a:t>
            </a:fld>
            <a:endParaRPr lang="en-US" altLang="zh-CN"/>
          </a:p>
        </p:txBody>
      </p:sp>
      <p:sp>
        <p:nvSpPr>
          <p:cNvPr id="10242" name="Rectangle 2"/>
          <p:cNvSpPr>
            <a:spLocks noGrp="1" noChangeArrowheads="1"/>
          </p:cNvSpPr>
          <p:nvPr>
            <p:ph type="title"/>
          </p:nvPr>
        </p:nvSpPr>
        <p:spPr/>
        <p:txBody>
          <a:bodyPr/>
          <a:lstStyle/>
          <a:p>
            <a:r>
              <a:rPr lang="zh-CN" altLang="en-US"/>
              <a:t>重复继承</a:t>
            </a:r>
          </a:p>
        </p:txBody>
      </p:sp>
      <p:sp>
        <p:nvSpPr>
          <p:cNvPr id="10243" name="Rectangle 3"/>
          <p:cNvSpPr>
            <a:spLocks noGrp="1" noChangeArrowheads="1"/>
          </p:cNvSpPr>
          <p:nvPr>
            <p:ph type="body" idx="1"/>
          </p:nvPr>
        </p:nvSpPr>
        <p:spPr/>
        <p:txBody>
          <a:bodyPr/>
          <a:lstStyle/>
          <a:p>
            <a:r>
              <a:rPr lang="zh-CN" altLang="en-US"/>
              <a:t>一个派生类多次继承同一个基类</a:t>
            </a:r>
          </a:p>
          <a:p>
            <a:r>
              <a:rPr lang="zh-CN" altLang="en-US"/>
              <a:t>形式：</a:t>
            </a:r>
          </a:p>
          <a:p>
            <a:endParaRPr lang="en-US" altLang="zh-CN"/>
          </a:p>
        </p:txBody>
      </p:sp>
      <p:pic>
        <p:nvPicPr>
          <p:cNvPr id="10256" name="Picture 16" descr="7"/>
          <p:cNvPicPr>
            <a:picLocks noChangeAspect="1" noChangeArrowheads="1"/>
          </p:cNvPicPr>
          <p:nvPr/>
        </p:nvPicPr>
        <p:blipFill>
          <a:blip r:embed="rId3"/>
          <a:srcRect/>
          <a:stretch>
            <a:fillRect/>
          </a:stretch>
        </p:blipFill>
        <p:spPr bwMode="auto">
          <a:xfrm>
            <a:off x="1403350" y="2852738"/>
            <a:ext cx="7272338" cy="3159125"/>
          </a:xfrm>
          <a:prstGeom prst="rect">
            <a:avLst/>
          </a:prstGeom>
          <a:noFill/>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EE96AAA-E727-4C75-9690-5584977B526A}" type="slidenum">
              <a:rPr lang="en-US" altLang="zh-CN"/>
              <a:pPr/>
              <a:t>125</a:t>
            </a:fld>
            <a:endParaRPr lang="en-US" altLang="zh-CN"/>
          </a:p>
        </p:txBody>
      </p:sp>
      <p:sp>
        <p:nvSpPr>
          <p:cNvPr id="67586" name="Rectangle 2"/>
          <p:cNvSpPr>
            <a:spLocks noGrp="1" noChangeArrowheads="1"/>
          </p:cNvSpPr>
          <p:nvPr>
            <p:ph type="title"/>
          </p:nvPr>
        </p:nvSpPr>
        <p:spPr/>
        <p:txBody>
          <a:bodyPr/>
          <a:lstStyle/>
          <a:p>
            <a:r>
              <a:rPr lang="zh-CN" altLang="en-US"/>
              <a:t>重复继承</a:t>
            </a:r>
          </a:p>
        </p:txBody>
      </p:sp>
      <p:sp>
        <p:nvSpPr>
          <p:cNvPr id="67587" name="Rectangle 3"/>
          <p:cNvSpPr>
            <a:spLocks noGrp="1" noChangeArrowheads="1"/>
          </p:cNvSpPr>
          <p:nvPr>
            <p:ph type="body" idx="1"/>
          </p:nvPr>
        </p:nvSpPr>
        <p:spPr/>
        <p:txBody>
          <a:bodyPr/>
          <a:lstStyle/>
          <a:p>
            <a:r>
              <a:rPr lang="en-US" altLang="zh-CN"/>
              <a:t>C++</a:t>
            </a:r>
            <a:r>
              <a:rPr lang="zh-CN" altLang="en-US"/>
              <a:t>中</a:t>
            </a:r>
            <a:r>
              <a:rPr lang="zh-CN" altLang="en-US">
                <a:solidFill>
                  <a:srgbClr val="FF0000"/>
                </a:solidFill>
              </a:rPr>
              <a:t>不允许</a:t>
            </a:r>
            <a:r>
              <a:rPr lang="zh-CN" altLang="en-US"/>
              <a:t>的重复继承形式一：</a:t>
            </a:r>
          </a:p>
          <a:p>
            <a:endParaRPr lang="en-US" altLang="zh-CN"/>
          </a:p>
        </p:txBody>
      </p:sp>
      <p:pic>
        <p:nvPicPr>
          <p:cNvPr id="67589" name="Picture 5" descr="7"/>
          <p:cNvPicPr>
            <a:picLocks noChangeAspect="1" noChangeArrowheads="1"/>
          </p:cNvPicPr>
          <p:nvPr/>
        </p:nvPicPr>
        <p:blipFill>
          <a:blip r:embed="rId3"/>
          <a:srcRect/>
          <a:stretch>
            <a:fillRect/>
          </a:stretch>
        </p:blipFill>
        <p:spPr bwMode="auto">
          <a:xfrm>
            <a:off x="1404938" y="2997200"/>
            <a:ext cx="6983412" cy="2136775"/>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FF0AAAD-5FC2-4517-805D-97184E72FE1C}" type="slidenum">
              <a:rPr lang="en-US" altLang="zh-CN"/>
              <a:pPr/>
              <a:t>126</a:t>
            </a:fld>
            <a:endParaRPr lang="en-US" altLang="zh-CN"/>
          </a:p>
        </p:txBody>
      </p:sp>
      <p:sp>
        <p:nvSpPr>
          <p:cNvPr id="68610" name="Rectangle 2"/>
          <p:cNvSpPr>
            <a:spLocks noGrp="1" noChangeArrowheads="1"/>
          </p:cNvSpPr>
          <p:nvPr>
            <p:ph type="title"/>
          </p:nvPr>
        </p:nvSpPr>
        <p:spPr/>
        <p:txBody>
          <a:bodyPr/>
          <a:lstStyle/>
          <a:p>
            <a:r>
              <a:rPr lang="zh-CN" altLang="en-US"/>
              <a:t>重复继承</a:t>
            </a:r>
          </a:p>
        </p:txBody>
      </p:sp>
      <p:sp>
        <p:nvSpPr>
          <p:cNvPr id="68611" name="Rectangle 3"/>
          <p:cNvSpPr>
            <a:spLocks noGrp="1" noChangeArrowheads="1"/>
          </p:cNvSpPr>
          <p:nvPr>
            <p:ph type="body" idx="1"/>
          </p:nvPr>
        </p:nvSpPr>
        <p:spPr/>
        <p:txBody>
          <a:bodyPr/>
          <a:lstStyle/>
          <a:p>
            <a:r>
              <a:rPr lang="en-US" altLang="zh-CN"/>
              <a:t>C++</a:t>
            </a:r>
            <a:r>
              <a:rPr lang="zh-CN" altLang="en-US"/>
              <a:t>中</a:t>
            </a:r>
            <a:r>
              <a:rPr lang="zh-CN" altLang="en-US">
                <a:solidFill>
                  <a:srgbClr val="FF0000"/>
                </a:solidFill>
              </a:rPr>
              <a:t>不允许</a:t>
            </a:r>
            <a:r>
              <a:rPr lang="zh-CN" altLang="en-US"/>
              <a:t>的重复继承形式二：</a:t>
            </a:r>
          </a:p>
          <a:p>
            <a:endParaRPr lang="en-US" altLang="zh-CN"/>
          </a:p>
        </p:txBody>
      </p:sp>
      <p:pic>
        <p:nvPicPr>
          <p:cNvPr id="68613" name="Picture 5" descr="7"/>
          <p:cNvPicPr>
            <a:picLocks noChangeAspect="1" noChangeArrowheads="1"/>
          </p:cNvPicPr>
          <p:nvPr/>
        </p:nvPicPr>
        <p:blipFill>
          <a:blip r:embed="rId3"/>
          <a:srcRect/>
          <a:stretch>
            <a:fillRect/>
          </a:stretch>
        </p:blipFill>
        <p:spPr bwMode="auto">
          <a:xfrm>
            <a:off x="1676400" y="2565400"/>
            <a:ext cx="3740150" cy="3317875"/>
          </a:xfrm>
          <a:prstGeom prst="rect">
            <a:avLst/>
          </a:prstGeom>
          <a:noFill/>
        </p:spPr>
      </p:pic>
      <p:sp>
        <p:nvSpPr>
          <p:cNvPr id="68614" name="Text Box 6"/>
          <p:cNvSpPr txBox="1">
            <a:spLocks noChangeArrowheads="1"/>
          </p:cNvSpPr>
          <p:nvPr/>
        </p:nvSpPr>
        <p:spPr bwMode="auto">
          <a:xfrm>
            <a:off x="6019800" y="3733800"/>
            <a:ext cx="2438400" cy="1373188"/>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FF0000"/>
                </a:solidFill>
                <a:latin typeface="Tahoma" pitchFamily="34" charset="0"/>
              </a:rPr>
              <a:t>B</a:t>
            </a:r>
            <a:r>
              <a:rPr kumimoji="1" lang="zh-CN" altLang="en-US" sz="2800" b="1">
                <a:solidFill>
                  <a:srgbClr val="FF0000"/>
                </a:solidFill>
                <a:latin typeface="Tahoma" pitchFamily="34" charset="0"/>
              </a:rPr>
              <a:t>既是</a:t>
            </a:r>
            <a:r>
              <a:rPr kumimoji="1" lang="en-US" altLang="zh-CN" sz="2800" b="1">
                <a:solidFill>
                  <a:srgbClr val="FF0000"/>
                </a:solidFill>
                <a:latin typeface="Tahoma" pitchFamily="34" charset="0"/>
              </a:rPr>
              <a:t>D</a:t>
            </a:r>
            <a:r>
              <a:rPr kumimoji="1" lang="zh-CN" altLang="en-US" sz="2800" b="1">
                <a:solidFill>
                  <a:srgbClr val="FF0000"/>
                </a:solidFill>
                <a:latin typeface="Tahoma" pitchFamily="34" charset="0"/>
              </a:rPr>
              <a:t>的直接基类，又是</a:t>
            </a:r>
            <a:r>
              <a:rPr kumimoji="1" lang="en-US" altLang="zh-CN" sz="2800" b="1">
                <a:solidFill>
                  <a:srgbClr val="FF0000"/>
                </a:solidFill>
                <a:latin typeface="Tahoma" pitchFamily="34" charset="0"/>
              </a:rPr>
              <a:t>D</a:t>
            </a:r>
            <a:r>
              <a:rPr kumimoji="1" lang="zh-CN" altLang="en-US" sz="2800" b="1">
                <a:solidFill>
                  <a:srgbClr val="FF0000"/>
                </a:solidFill>
                <a:latin typeface="Tahoma" pitchFamily="34" charset="0"/>
              </a:rPr>
              <a:t>的间接基类</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5C54A95A-B6BB-4376-AA48-BFA9A6957463}" type="slidenum">
              <a:rPr lang="en-US" altLang="zh-CN"/>
              <a:pPr/>
              <a:t>127</a:t>
            </a:fld>
            <a:endParaRPr lang="en-US" altLang="zh-CN"/>
          </a:p>
        </p:txBody>
      </p:sp>
      <p:sp>
        <p:nvSpPr>
          <p:cNvPr id="165890" name="Rectangle 2"/>
          <p:cNvSpPr>
            <a:spLocks noGrp="1" noChangeArrowheads="1"/>
          </p:cNvSpPr>
          <p:nvPr>
            <p:ph type="title"/>
          </p:nvPr>
        </p:nvSpPr>
        <p:spPr/>
        <p:txBody>
          <a:bodyPr/>
          <a:lstStyle/>
          <a:p>
            <a:r>
              <a:rPr lang="zh-CN" altLang="en-US"/>
              <a:t>重复继承</a:t>
            </a:r>
          </a:p>
        </p:txBody>
      </p:sp>
      <p:sp>
        <p:nvSpPr>
          <p:cNvPr id="165895" name="Rectangle 7"/>
          <p:cNvSpPr>
            <a:spLocks noChangeArrowheads="1"/>
          </p:cNvSpPr>
          <p:nvPr/>
        </p:nvSpPr>
        <p:spPr bwMode="auto">
          <a:xfrm>
            <a:off x="3635375" y="1701800"/>
            <a:ext cx="2016125" cy="4318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altLang="zh-CN" b="1"/>
              <a:t>PERSON</a:t>
            </a:r>
          </a:p>
        </p:txBody>
      </p:sp>
      <p:sp>
        <p:nvSpPr>
          <p:cNvPr id="165896" name="Rectangle 8"/>
          <p:cNvSpPr>
            <a:spLocks noChangeArrowheads="1"/>
          </p:cNvSpPr>
          <p:nvPr/>
        </p:nvSpPr>
        <p:spPr bwMode="auto">
          <a:xfrm>
            <a:off x="3635375" y="2133600"/>
            <a:ext cx="2016125" cy="1295400"/>
          </a:xfrm>
          <a:prstGeom prst="rect">
            <a:avLst/>
          </a:prstGeom>
          <a:noFill/>
          <a:ln w="9525">
            <a:solidFill>
              <a:schemeClr val="tx1"/>
            </a:solidFill>
            <a:miter lim="800000"/>
            <a:headEnd/>
            <a:tailEnd/>
          </a:ln>
          <a:effectLst/>
        </p:spPr>
        <p:txBody>
          <a:bodyPr wrap="none" anchor="ctr"/>
          <a:lstStyle/>
          <a:p>
            <a:pPr algn="ctr"/>
            <a:r>
              <a:rPr lang="en-US" altLang="zh-CN" b="1"/>
              <a:t>name</a:t>
            </a:r>
          </a:p>
          <a:p>
            <a:pPr algn="ctr"/>
            <a:r>
              <a:rPr lang="en-US" altLang="zh-CN" b="1"/>
              <a:t>sex</a:t>
            </a:r>
          </a:p>
          <a:p>
            <a:pPr algn="ctr"/>
            <a:r>
              <a:rPr lang="en-US" altLang="zh-CN" b="1"/>
              <a:t>department</a:t>
            </a:r>
          </a:p>
        </p:txBody>
      </p:sp>
      <p:sp>
        <p:nvSpPr>
          <p:cNvPr id="165897" name="Rectangle 9"/>
          <p:cNvSpPr>
            <a:spLocks noChangeArrowheads="1"/>
          </p:cNvSpPr>
          <p:nvPr/>
        </p:nvSpPr>
        <p:spPr bwMode="auto">
          <a:xfrm>
            <a:off x="1547813" y="4294188"/>
            <a:ext cx="2016125" cy="4318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altLang="zh-CN" b="1" dirty="0"/>
              <a:t>STUDENT</a:t>
            </a:r>
          </a:p>
        </p:txBody>
      </p:sp>
      <p:sp>
        <p:nvSpPr>
          <p:cNvPr id="165898" name="Rectangle 10"/>
          <p:cNvSpPr>
            <a:spLocks noChangeArrowheads="1"/>
          </p:cNvSpPr>
          <p:nvPr/>
        </p:nvSpPr>
        <p:spPr bwMode="auto">
          <a:xfrm>
            <a:off x="5651500" y="4294188"/>
            <a:ext cx="2016125" cy="4318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altLang="zh-CN" b="1" dirty="0"/>
              <a:t>TEACHER</a:t>
            </a:r>
          </a:p>
        </p:txBody>
      </p:sp>
      <p:sp>
        <p:nvSpPr>
          <p:cNvPr id="165899" name="Rectangle 11"/>
          <p:cNvSpPr>
            <a:spLocks noChangeArrowheads="1"/>
          </p:cNvSpPr>
          <p:nvPr/>
        </p:nvSpPr>
        <p:spPr bwMode="auto">
          <a:xfrm>
            <a:off x="3635375" y="5518150"/>
            <a:ext cx="2016125" cy="4318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altLang="zh-CN" b="1" dirty="0"/>
              <a:t>IN_SERVICE</a:t>
            </a:r>
          </a:p>
        </p:txBody>
      </p:sp>
      <p:sp>
        <p:nvSpPr>
          <p:cNvPr id="165900" name="Line 12"/>
          <p:cNvSpPr>
            <a:spLocks noChangeShapeType="1"/>
          </p:cNvSpPr>
          <p:nvPr/>
        </p:nvSpPr>
        <p:spPr bwMode="auto">
          <a:xfrm flipV="1">
            <a:off x="2555875" y="3429000"/>
            <a:ext cx="1511300" cy="865188"/>
          </a:xfrm>
          <a:prstGeom prst="line">
            <a:avLst/>
          </a:prstGeom>
          <a:noFill/>
          <a:ln w="9525">
            <a:solidFill>
              <a:schemeClr val="tx1"/>
            </a:solidFill>
            <a:miter lim="800000"/>
            <a:headEnd/>
            <a:tailEnd type="triangle" w="med" len="lg"/>
          </a:ln>
          <a:effectLst/>
        </p:spPr>
        <p:txBody>
          <a:bodyPr wrap="none"/>
          <a:lstStyle/>
          <a:p>
            <a:endParaRPr lang="zh-CN" altLang="en-US"/>
          </a:p>
        </p:txBody>
      </p:sp>
      <p:sp>
        <p:nvSpPr>
          <p:cNvPr id="165901" name="Line 13"/>
          <p:cNvSpPr>
            <a:spLocks noChangeShapeType="1"/>
          </p:cNvSpPr>
          <p:nvPr/>
        </p:nvSpPr>
        <p:spPr bwMode="auto">
          <a:xfrm flipH="1" flipV="1">
            <a:off x="5146675" y="3429000"/>
            <a:ext cx="1441450" cy="865188"/>
          </a:xfrm>
          <a:prstGeom prst="line">
            <a:avLst/>
          </a:prstGeom>
          <a:noFill/>
          <a:ln w="9525">
            <a:solidFill>
              <a:schemeClr val="tx1"/>
            </a:solidFill>
            <a:miter lim="800000"/>
            <a:headEnd/>
            <a:tailEnd type="triangle" w="med" len="lg"/>
          </a:ln>
          <a:effectLst/>
        </p:spPr>
        <p:txBody>
          <a:bodyPr wrap="none"/>
          <a:lstStyle/>
          <a:p>
            <a:endParaRPr lang="zh-CN" altLang="en-US"/>
          </a:p>
        </p:txBody>
      </p:sp>
      <p:sp>
        <p:nvSpPr>
          <p:cNvPr id="165902" name="Line 14"/>
          <p:cNvSpPr>
            <a:spLocks noChangeShapeType="1"/>
          </p:cNvSpPr>
          <p:nvPr/>
        </p:nvSpPr>
        <p:spPr bwMode="auto">
          <a:xfrm flipH="1" flipV="1">
            <a:off x="2555875" y="4725988"/>
            <a:ext cx="1727200" cy="792162"/>
          </a:xfrm>
          <a:prstGeom prst="line">
            <a:avLst/>
          </a:prstGeom>
          <a:noFill/>
          <a:ln w="9525">
            <a:solidFill>
              <a:schemeClr val="tx1"/>
            </a:solidFill>
            <a:miter lim="800000"/>
            <a:headEnd/>
            <a:tailEnd type="triangle" w="med" len="lg"/>
          </a:ln>
          <a:effectLst/>
        </p:spPr>
        <p:txBody>
          <a:bodyPr wrap="none"/>
          <a:lstStyle/>
          <a:p>
            <a:endParaRPr lang="zh-CN" altLang="en-US"/>
          </a:p>
        </p:txBody>
      </p:sp>
      <p:sp>
        <p:nvSpPr>
          <p:cNvPr id="165903" name="Line 15"/>
          <p:cNvSpPr>
            <a:spLocks noChangeShapeType="1"/>
          </p:cNvSpPr>
          <p:nvPr/>
        </p:nvSpPr>
        <p:spPr bwMode="auto">
          <a:xfrm flipV="1">
            <a:off x="4895850" y="4725988"/>
            <a:ext cx="1511300" cy="792162"/>
          </a:xfrm>
          <a:prstGeom prst="line">
            <a:avLst/>
          </a:prstGeom>
          <a:noFill/>
          <a:ln w="9525">
            <a:solidFill>
              <a:schemeClr val="tx1"/>
            </a:solidFill>
            <a:miter lim="800000"/>
            <a:headEnd/>
            <a:tailEnd type="triangle" w="med" len="lg"/>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380122-8CD9-4622-B9D9-CAAA925DC48F}" type="slidenum">
              <a:rPr lang="en-US" altLang="zh-CN"/>
              <a:pPr/>
              <a:t>128</a:t>
            </a:fld>
            <a:endParaRPr lang="en-US" altLang="zh-CN"/>
          </a:p>
        </p:txBody>
      </p:sp>
      <p:sp>
        <p:nvSpPr>
          <p:cNvPr id="69634" name="Rectangle 2"/>
          <p:cNvSpPr>
            <a:spLocks noGrp="1" noChangeArrowheads="1"/>
          </p:cNvSpPr>
          <p:nvPr>
            <p:ph type="title"/>
          </p:nvPr>
        </p:nvSpPr>
        <p:spPr/>
        <p:txBody>
          <a:bodyPr/>
          <a:lstStyle/>
          <a:p>
            <a:r>
              <a:rPr lang="zh-CN" altLang="en-US"/>
              <a:t>重复继承的两种类型</a:t>
            </a:r>
          </a:p>
        </p:txBody>
      </p:sp>
      <p:sp>
        <p:nvSpPr>
          <p:cNvPr id="69635" name="Rectangle 3"/>
          <p:cNvSpPr>
            <a:spLocks noGrp="1" noChangeArrowheads="1"/>
          </p:cNvSpPr>
          <p:nvPr>
            <p:ph type="body" idx="1"/>
          </p:nvPr>
        </p:nvSpPr>
        <p:spPr/>
        <p:txBody>
          <a:bodyPr/>
          <a:lstStyle/>
          <a:p>
            <a:pPr>
              <a:lnSpc>
                <a:spcPct val="140000"/>
              </a:lnSpc>
            </a:pPr>
            <a:r>
              <a:rPr lang="zh-CN" altLang="en-US" sz="2800">
                <a:solidFill>
                  <a:srgbClr val="FF0000"/>
                </a:solidFill>
              </a:rPr>
              <a:t>复制继承</a:t>
            </a:r>
            <a:r>
              <a:rPr lang="zh-CN" altLang="en-US" sz="2800"/>
              <a:t>：被重复继承的基类在派生类中有多个实体副本（作为派生类对象的子对象）</a:t>
            </a:r>
          </a:p>
          <a:p>
            <a:pPr>
              <a:lnSpc>
                <a:spcPct val="140000"/>
              </a:lnSpc>
            </a:pPr>
            <a:r>
              <a:rPr lang="zh-CN" altLang="en-US" sz="2800">
                <a:solidFill>
                  <a:srgbClr val="FF0000"/>
                </a:solidFill>
              </a:rPr>
              <a:t>共享继承</a:t>
            </a:r>
            <a:r>
              <a:rPr lang="zh-CN" altLang="en-US" sz="2800"/>
              <a:t>：被重复继承的基类在派生类中只有一个实体副本</a:t>
            </a:r>
          </a:p>
          <a:p>
            <a:pPr>
              <a:lnSpc>
                <a:spcPct val="140000"/>
              </a:lnSpc>
            </a:pPr>
            <a:endParaRPr lang="en-US" altLang="zh-CN" sz="280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0077F8E-00EF-499E-9D34-82E0CEB76921}" type="slidenum">
              <a:rPr lang="en-US" altLang="zh-CN"/>
              <a:pPr/>
              <a:t>129</a:t>
            </a:fld>
            <a:endParaRPr lang="en-US" altLang="zh-CN"/>
          </a:p>
        </p:txBody>
      </p:sp>
      <p:sp>
        <p:nvSpPr>
          <p:cNvPr id="70658" name="Rectangle 2"/>
          <p:cNvSpPr>
            <a:spLocks noGrp="1" noChangeArrowheads="1"/>
          </p:cNvSpPr>
          <p:nvPr>
            <p:ph type="title"/>
          </p:nvPr>
        </p:nvSpPr>
        <p:spPr/>
        <p:txBody>
          <a:bodyPr/>
          <a:lstStyle/>
          <a:p>
            <a:r>
              <a:rPr lang="zh-CN" altLang="en-US">
                <a:latin typeface="宋体" pitchFamily="2" charset="-122"/>
              </a:rPr>
              <a:t>重复继承的二义性问题</a:t>
            </a:r>
          </a:p>
        </p:txBody>
      </p:sp>
      <p:sp>
        <p:nvSpPr>
          <p:cNvPr id="70659" name="Rectangle 3"/>
          <p:cNvSpPr>
            <a:spLocks noGrp="1" noChangeArrowheads="1"/>
          </p:cNvSpPr>
          <p:nvPr>
            <p:ph type="body" idx="1"/>
          </p:nvPr>
        </p:nvSpPr>
        <p:spPr/>
        <p:txBody>
          <a:bodyPr/>
          <a:lstStyle/>
          <a:p>
            <a:pPr>
              <a:lnSpc>
                <a:spcPct val="135000"/>
              </a:lnSpc>
            </a:pPr>
            <a:r>
              <a:rPr lang="zh-CN" altLang="en-US" sz="2800" dirty="0"/>
              <a:t>在</a:t>
            </a:r>
            <a:r>
              <a:rPr lang="en-US" altLang="zh-CN" sz="2800" dirty="0"/>
              <a:t>C++</a:t>
            </a:r>
            <a:r>
              <a:rPr lang="zh-CN" altLang="en-US" sz="2800" dirty="0"/>
              <a:t>中，若在继承时不作特殊声明，则采用的是</a:t>
            </a:r>
            <a:r>
              <a:rPr lang="zh-CN" altLang="en-US" sz="2800" dirty="0">
                <a:solidFill>
                  <a:srgbClr val="FF0000"/>
                </a:solidFill>
              </a:rPr>
              <a:t>复制继承</a:t>
            </a:r>
            <a:r>
              <a:rPr lang="zh-CN" altLang="en-US" sz="2800" dirty="0"/>
              <a:t>。重复继承有时会导致二义性问题。</a:t>
            </a:r>
          </a:p>
          <a:p>
            <a:pPr>
              <a:lnSpc>
                <a:spcPct val="135000"/>
              </a:lnSpc>
            </a:pPr>
            <a:r>
              <a:rPr lang="en-US" altLang="zh-CN" sz="2800" dirty="0"/>
              <a:t>C++</a:t>
            </a:r>
            <a:r>
              <a:rPr lang="zh-CN" altLang="en-US" sz="2800" dirty="0"/>
              <a:t>只能对被继承的基类</a:t>
            </a:r>
            <a:r>
              <a:rPr lang="zh-CN" altLang="en-US" sz="2800" dirty="0">
                <a:solidFill>
                  <a:srgbClr val="FF0000"/>
                </a:solidFill>
              </a:rPr>
              <a:t>整体</a:t>
            </a:r>
            <a:r>
              <a:rPr lang="zh-CN" altLang="en-US" sz="2800" dirty="0"/>
              <a:t>进行处理：要么基类所有数据成员都是以共享方式继承，要么所有数据成员都是以复制方式继承。</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C66AE37E-B3F0-47BC-B5B9-DADADA548DA5}" type="slidenum">
              <a:rPr lang="en-US" altLang="zh-CN"/>
              <a:pPr/>
              <a:t>13</a:t>
            </a:fld>
            <a:endParaRPr lang="en-US" altLang="zh-CN"/>
          </a:p>
        </p:txBody>
      </p:sp>
      <p:sp>
        <p:nvSpPr>
          <p:cNvPr id="207874" name="Rectangle 2"/>
          <p:cNvSpPr>
            <a:spLocks noGrp="1" noChangeArrowheads="1"/>
          </p:cNvSpPr>
          <p:nvPr>
            <p:ph type="title"/>
          </p:nvPr>
        </p:nvSpPr>
        <p:spPr>
          <a:xfrm>
            <a:off x="539750" y="419100"/>
            <a:ext cx="8064500" cy="488950"/>
          </a:xfrm>
        </p:spPr>
        <p:txBody>
          <a:bodyPr/>
          <a:lstStyle/>
          <a:p>
            <a:r>
              <a:rPr lang="zh-CN" altLang="en-US" sz="2800">
                <a:solidFill>
                  <a:srgbClr val="660066"/>
                </a:solidFill>
                <a:latin typeface="宋体" pitchFamily="2" charset="-122"/>
              </a:rPr>
              <a:t>公有派生与私有派生</a:t>
            </a:r>
            <a:endParaRPr lang="zh-CN" altLang="en-US" sz="2800">
              <a:solidFill>
                <a:schemeClr val="folHlink"/>
              </a:solidFill>
              <a:latin typeface="宋体" pitchFamily="2" charset="-122"/>
            </a:endParaRPr>
          </a:p>
        </p:txBody>
      </p:sp>
      <p:sp>
        <p:nvSpPr>
          <p:cNvPr id="207875" name="Line 3"/>
          <p:cNvSpPr>
            <a:spLocks noChangeShapeType="1"/>
          </p:cNvSpPr>
          <p:nvPr/>
        </p:nvSpPr>
        <p:spPr bwMode="auto">
          <a:xfrm>
            <a:off x="468313" y="6524625"/>
            <a:ext cx="8207375" cy="0"/>
          </a:xfrm>
          <a:prstGeom prst="line">
            <a:avLst/>
          </a:prstGeom>
          <a:noFill/>
          <a:ln w="28575" cap="sq">
            <a:noFill/>
            <a:round/>
            <a:headEnd/>
            <a:tailEnd/>
          </a:ln>
          <a:effectLst/>
        </p:spPr>
        <p:txBody>
          <a:bodyPr wrap="none"/>
          <a:lstStyle/>
          <a:p>
            <a:endParaRPr lang="zh-CN" altLang="en-US"/>
          </a:p>
        </p:txBody>
      </p:sp>
      <p:sp>
        <p:nvSpPr>
          <p:cNvPr id="207876" name="Line 4"/>
          <p:cNvSpPr>
            <a:spLocks noChangeShapeType="1"/>
          </p:cNvSpPr>
          <p:nvPr/>
        </p:nvSpPr>
        <p:spPr bwMode="auto">
          <a:xfrm>
            <a:off x="457200" y="6035675"/>
            <a:ext cx="0" cy="488950"/>
          </a:xfrm>
          <a:prstGeom prst="line">
            <a:avLst/>
          </a:prstGeom>
          <a:noFill/>
          <a:ln w="28575" cap="sq">
            <a:noFill/>
            <a:round/>
            <a:headEnd/>
            <a:tailEnd/>
          </a:ln>
          <a:effectLst/>
        </p:spPr>
        <p:txBody>
          <a:bodyPr wrap="none"/>
          <a:lstStyle/>
          <a:p>
            <a:endParaRPr lang="zh-CN" altLang="en-US"/>
          </a:p>
        </p:txBody>
      </p:sp>
      <p:sp>
        <p:nvSpPr>
          <p:cNvPr id="207877" name="Line 5"/>
          <p:cNvSpPr>
            <a:spLocks noChangeShapeType="1"/>
          </p:cNvSpPr>
          <p:nvPr/>
        </p:nvSpPr>
        <p:spPr bwMode="auto">
          <a:xfrm>
            <a:off x="8686800" y="6035675"/>
            <a:ext cx="0" cy="488950"/>
          </a:xfrm>
          <a:prstGeom prst="line">
            <a:avLst/>
          </a:prstGeom>
          <a:noFill/>
          <a:ln w="28575" cap="sq">
            <a:noFill/>
            <a:round/>
            <a:headEnd/>
            <a:tailEnd/>
          </a:ln>
          <a:effectLst/>
        </p:spPr>
        <p:txBody>
          <a:bodyPr wrap="none"/>
          <a:lstStyle/>
          <a:p>
            <a:endParaRPr lang="zh-CN" altLang="en-US"/>
          </a:p>
        </p:txBody>
      </p:sp>
      <p:sp>
        <p:nvSpPr>
          <p:cNvPr id="207878" name="Text Box 6"/>
          <p:cNvSpPr txBox="1">
            <a:spLocks noChangeArrowheads="1"/>
          </p:cNvSpPr>
          <p:nvPr/>
        </p:nvSpPr>
        <p:spPr bwMode="auto">
          <a:xfrm>
            <a:off x="179388" y="1028700"/>
            <a:ext cx="8964612" cy="5568950"/>
          </a:xfrm>
          <a:prstGeom prst="rect">
            <a:avLst/>
          </a:prstGeom>
          <a:noFill/>
          <a:ln w="9525">
            <a:noFill/>
            <a:miter lim="800000"/>
            <a:headEnd/>
            <a:tailEnd/>
          </a:ln>
          <a:effectLst/>
        </p:spPr>
        <p:txBody>
          <a:bodyPr>
            <a:spAutoFit/>
          </a:bodyPr>
          <a:lstStyle/>
          <a:p>
            <a:pPr marL="342900" indent="-342900"/>
            <a:r>
              <a:rPr kumimoji="1" lang="en-US" altLang="zh-CN" sz="2400" b="1">
                <a:solidFill>
                  <a:srgbClr val="FF0000"/>
                </a:solidFill>
                <a:latin typeface="宋体" pitchFamily="2" charset="-122"/>
              </a:rPr>
              <a:t>      </a:t>
            </a:r>
            <a:r>
              <a:rPr kumimoji="1" lang="zh-CN" altLang="en-US" sz="2400">
                <a:solidFill>
                  <a:srgbClr val="FF0000"/>
                </a:solidFill>
                <a:latin typeface="Tahoma" pitchFamily="34" charset="0"/>
                <a:ea typeface="幼圆" pitchFamily="49" charset="-122"/>
              </a:rPr>
              <a:t>继承方式</a:t>
            </a:r>
            <a:r>
              <a:rPr kumimoji="1" lang="zh-CN" altLang="en-US" sz="2400">
                <a:latin typeface="Tahoma" pitchFamily="34" charset="0"/>
                <a:ea typeface="幼圆" pitchFamily="49" charset="-122"/>
              </a:rPr>
              <a:t>，亦称为</a:t>
            </a:r>
            <a:r>
              <a:rPr kumimoji="1" lang="zh-CN" altLang="en-US" sz="2400">
                <a:solidFill>
                  <a:srgbClr val="FF0000"/>
                </a:solidFill>
                <a:latin typeface="Tahoma" pitchFamily="34" charset="0"/>
                <a:ea typeface="幼圆" pitchFamily="49" charset="-122"/>
              </a:rPr>
              <a:t>访问控制</a:t>
            </a:r>
            <a:r>
              <a:rPr kumimoji="1" lang="zh-CN" altLang="en-US" sz="2400">
                <a:latin typeface="Tahoma" pitchFamily="34" charset="0"/>
                <a:ea typeface="幼圆" pitchFamily="49" charset="-122"/>
              </a:rPr>
              <a:t>，是对基类成员的引用作进一步的限制。</a:t>
            </a:r>
          </a:p>
          <a:p>
            <a:pPr marL="342900" indent="-342900"/>
            <a:r>
              <a:rPr kumimoji="1" lang="zh-CN" altLang="en-US" sz="2400">
                <a:latin typeface="Tahoma" pitchFamily="34" charset="0"/>
                <a:ea typeface="幼圆" pitchFamily="49" charset="-122"/>
              </a:rPr>
              <a:t>          </a:t>
            </a:r>
            <a:r>
              <a:rPr kumimoji="1" lang="zh-CN" altLang="en-US" sz="2400">
                <a:solidFill>
                  <a:srgbClr val="FF0000"/>
                </a:solidFill>
                <a:latin typeface="Tahoma" pitchFamily="34" charset="0"/>
                <a:ea typeface="幼圆" pitchFamily="49" charset="-122"/>
              </a:rPr>
              <a:t>继承方式</a:t>
            </a:r>
            <a:r>
              <a:rPr kumimoji="1" lang="zh-CN" altLang="en-US" sz="2400">
                <a:latin typeface="Tahoma" pitchFamily="34" charset="0"/>
                <a:ea typeface="幼圆" pitchFamily="49" charset="-122"/>
              </a:rPr>
              <a:t>也有三种：</a:t>
            </a:r>
          </a:p>
          <a:p>
            <a:pPr marL="342900" indent="-342900"/>
            <a:r>
              <a:rPr kumimoji="1" lang="zh-CN" altLang="en-US" sz="2400">
                <a:latin typeface="Tahoma" pitchFamily="34" charset="0"/>
                <a:ea typeface="幼圆" pitchFamily="49" charset="-122"/>
              </a:rPr>
              <a:t>                </a:t>
            </a:r>
            <a:r>
              <a:rPr kumimoji="1" lang="zh-CN" altLang="en-US" sz="2400">
                <a:solidFill>
                  <a:srgbClr val="FF0000"/>
                </a:solidFill>
                <a:latin typeface="Tahoma" pitchFamily="34" charset="0"/>
                <a:ea typeface="幼圆" pitchFamily="49" charset="-122"/>
              </a:rPr>
              <a:t>公有（</a:t>
            </a:r>
            <a:r>
              <a:rPr kumimoji="1" lang="en-US" altLang="zh-CN" sz="2400">
                <a:solidFill>
                  <a:srgbClr val="FF0000"/>
                </a:solidFill>
                <a:latin typeface="Tahoma" pitchFamily="34" charset="0"/>
                <a:ea typeface="幼圆" pitchFamily="49" charset="-122"/>
              </a:rPr>
              <a:t>public</a:t>
            </a:r>
            <a:r>
              <a:rPr kumimoji="1" lang="zh-CN" altLang="en-US" sz="2400">
                <a:solidFill>
                  <a:srgbClr val="FF0000"/>
                </a:solidFill>
                <a:latin typeface="Tahoma" pitchFamily="34" charset="0"/>
                <a:ea typeface="幼圆" pitchFamily="49" charset="-122"/>
              </a:rPr>
              <a:t>）方式</a:t>
            </a:r>
          </a:p>
          <a:p>
            <a:pPr marL="342900" indent="-342900"/>
            <a:r>
              <a:rPr kumimoji="1" lang="zh-CN" altLang="en-US" sz="2400">
                <a:solidFill>
                  <a:srgbClr val="FF0000"/>
                </a:solidFill>
                <a:latin typeface="Tahoma" pitchFamily="34" charset="0"/>
                <a:ea typeface="幼圆" pitchFamily="49" charset="-122"/>
              </a:rPr>
              <a:t>                保护（</a:t>
            </a:r>
            <a:r>
              <a:rPr kumimoji="1" lang="en-US" altLang="zh-CN" sz="2400">
                <a:solidFill>
                  <a:srgbClr val="FF0000"/>
                </a:solidFill>
                <a:latin typeface="Tahoma" pitchFamily="34" charset="0"/>
                <a:ea typeface="幼圆" pitchFamily="49" charset="-122"/>
              </a:rPr>
              <a:t>protected</a:t>
            </a:r>
            <a:r>
              <a:rPr kumimoji="1" lang="zh-CN" altLang="en-US" sz="2400">
                <a:solidFill>
                  <a:srgbClr val="FF0000"/>
                </a:solidFill>
                <a:latin typeface="Tahoma" pitchFamily="34" charset="0"/>
                <a:ea typeface="幼圆" pitchFamily="49" charset="-122"/>
              </a:rPr>
              <a:t>）方式和</a:t>
            </a:r>
          </a:p>
          <a:p>
            <a:pPr marL="342900" indent="-342900"/>
            <a:r>
              <a:rPr kumimoji="1" lang="zh-CN" altLang="en-US" sz="2400">
                <a:solidFill>
                  <a:srgbClr val="FF0000"/>
                </a:solidFill>
                <a:latin typeface="Tahoma" pitchFamily="34" charset="0"/>
                <a:ea typeface="幼圆" pitchFamily="49" charset="-122"/>
              </a:rPr>
              <a:t>                私有（</a:t>
            </a:r>
            <a:r>
              <a:rPr kumimoji="1" lang="en-US" altLang="zh-CN" sz="2400">
                <a:solidFill>
                  <a:srgbClr val="FF0000"/>
                </a:solidFill>
                <a:latin typeface="Tahoma" pitchFamily="34" charset="0"/>
                <a:ea typeface="幼圆" pitchFamily="49" charset="-122"/>
              </a:rPr>
              <a:t>private</a:t>
            </a:r>
            <a:r>
              <a:rPr kumimoji="1" lang="zh-CN" altLang="en-US" sz="2400">
                <a:solidFill>
                  <a:srgbClr val="FF0000"/>
                </a:solidFill>
                <a:latin typeface="Tahoma" pitchFamily="34" charset="0"/>
                <a:ea typeface="幼圆" pitchFamily="49" charset="-122"/>
              </a:rPr>
              <a:t>）方式</a:t>
            </a:r>
            <a:endParaRPr kumimoji="1" lang="zh-CN" altLang="en-US" sz="2400">
              <a:latin typeface="Tahoma" pitchFamily="34" charset="0"/>
              <a:ea typeface="幼圆" pitchFamily="49" charset="-122"/>
            </a:endParaRPr>
          </a:p>
          <a:p>
            <a:pPr marL="342900" indent="-342900"/>
            <a:r>
              <a:rPr kumimoji="1" lang="zh-CN" altLang="en-US" sz="2400">
                <a:latin typeface="Tahoma" pitchFamily="34" charset="0"/>
                <a:ea typeface="幼圆" pitchFamily="49" charset="-122"/>
              </a:rPr>
              <a:t>     亦称公有继承、保护继承和私有继承。 </a:t>
            </a:r>
            <a:r>
              <a:rPr lang="zh-CN" altLang="en-US" sz="2400">
                <a:latin typeface="Tahoma" pitchFamily="34" charset="0"/>
                <a:ea typeface="幼圆" pitchFamily="49" charset="-122"/>
              </a:rPr>
              <a:t>           </a:t>
            </a:r>
          </a:p>
          <a:p>
            <a:pPr marL="342900" indent="-342900"/>
            <a:r>
              <a:rPr lang="zh-CN" altLang="en-US" sz="2400">
                <a:latin typeface="Tahoma" pitchFamily="34" charset="0"/>
                <a:ea typeface="幼圆" pitchFamily="49" charset="-122"/>
              </a:rPr>
              <a:t>      </a:t>
            </a:r>
          </a:p>
          <a:p>
            <a:pPr marL="342900" indent="-342900"/>
            <a:r>
              <a:rPr lang="zh-CN" altLang="en-US" sz="2400">
                <a:latin typeface="Tahoma" pitchFamily="34" charset="0"/>
                <a:ea typeface="幼圆" pitchFamily="49" charset="-122"/>
              </a:rPr>
              <a:t>     在派生类的定义中，基类前所加的</a:t>
            </a:r>
            <a:r>
              <a:rPr lang="zh-CN" altLang="en-US" sz="2400">
                <a:solidFill>
                  <a:srgbClr val="FF0000"/>
                </a:solidFill>
                <a:latin typeface="Tahoma" pitchFamily="34" charset="0"/>
                <a:ea typeface="幼圆" pitchFamily="49" charset="-122"/>
              </a:rPr>
              <a:t>继承方式</a:t>
            </a:r>
            <a:r>
              <a:rPr lang="zh-CN" altLang="en-US" sz="2400">
                <a:latin typeface="Tahoma" pitchFamily="34" charset="0"/>
                <a:ea typeface="幼圆" pitchFamily="49" charset="-122"/>
              </a:rPr>
              <a:t>有两方面含义：</a:t>
            </a:r>
          </a:p>
          <a:p>
            <a:pPr marL="342900" indent="-342900"/>
            <a:r>
              <a:rPr lang="zh-CN" altLang="en-US" sz="2400">
                <a:latin typeface="Tahoma" pitchFamily="34" charset="0"/>
                <a:ea typeface="幼圆" pitchFamily="49" charset="-122"/>
              </a:rPr>
              <a:t> 一</a:t>
            </a:r>
            <a:r>
              <a:rPr lang="en-US" altLang="zh-CN" sz="2400">
                <a:latin typeface="Tahoma" pitchFamily="34" charset="0"/>
                <a:ea typeface="幼圆" pitchFamily="49" charset="-122"/>
              </a:rPr>
              <a:t>:  </a:t>
            </a:r>
            <a:r>
              <a:rPr lang="zh-CN" altLang="en-US" sz="2400">
                <a:solidFill>
                  <a:srgbClr val="0000CC"/>
                </a:solidFill>
                <a:latin typeface="Tahoma" pitchFamily="34" charset="0"/>
                <a:ea typeface="幼圆" pitchFamily="49" charset="-122"/>
              </a:rPr>
              <a:t>派生类成员（新增）函数对基类（继承来的）成员的</a:t>
            </a:r>
          </a:p>
          <a:p>
            <a:pPr marL="342900" indent="-342900"/>
            <a:r>
              <a:rPr lang="zh-CN" altLang="en-US" sz="2400">
                <a:solidFill>
                  <a:srgbClr val="0000CC"/>
                </a:solidFill>
                <a:latin typeface="Tahoma" pitchFamily="34" charset="0"/>
                <a:ea typeface="幼圆" pitchFamily="49" charset="-122"/>
              </a:rPr>
              <a:t>       访问权限</a:t>
            </a:r>
            <a:endParaRPr lang="zh-CN" altLang="en-US" sz="2400">
              <a:latin typeface="Tahoma" pitchFamily="34" charset="0"/>
              <a:ea typeface="幼圆" pitchFamily="49" charset="-122"/>
            </a:endParaRPr>
          </a:p>
          <a:p>
            <a:pPr marL="342900" indent="-342900"/>
            <a:r>
              <a:rPr lang="zh-CN" altLang="en-US" sz="2400">
                <a:latin typeface="Tahoma" pitchFamily="34" charset="0"/>
                <a:ea typeface="幼圆" pitchFamily="49" charset="-122"/>
              </a:rPr>
              <a:t> 二</a:t>
            </a:r>
            <a:r>
              <a:rPr lang="en-US" altLang="zh-CN" sz="2400">
                <a:latin typeface="Tahoma" pitchFamily="34" charset="0"/>
                <a:ea typeface="幼圆" pitchFamily="49" charset="-122"/>
              </a:rPr>
              <a:t>:  </a:t>
            </a:r>
            <a:r>
              <a:rPr lang="zh-CN" altLang="en-US" sz="2400">
                <a:solidFill>
                  <a:srgbClr val="0000CC"/>
                </a:solidFill>
                <a:latin typeface="Tahoma" pitchFamily="34" charset="0"/>
                <a:ea typeface="幼圆" pitchFamily="49" charset="-122"/>
              </a:rPr>
              <a:t>从派生类对象之外对派生类对象中的基类成员的访问权限</a:t>
            </a:r>
            <a:r>
              <a:rPr lang="zh-CN" altLang="en-US" sz="2400">
                <a:latin typeface="Tahoma" pitchFamily="34" charset="0"/>
                <a:ea typeface="幼圆" pitchFamily="49" charset="-122"/>
              </a:rPr>
              <a:t>。</a:t>
            </a:r>
          </a:p>
          <a:p>
            <a:pPr marL="342900" indent="-342900"/>
            <a:endParaRPr lang="zh-CN" altLang="en-US" sz="2400">
              <a:latin typeface="Tahoma" pitchFamily="34" charset="0"/>
              <a:ea typeface="幼圆" pitchFamily="49" charset="-122"/>
            </a:endParaRPr>
          </a:p>
          <a:p>
            <a:pPr marL="342900" indent="-342900"/>
            <a:r>
              <a:rPr lang="zh-CN" altLang="en-US" sz="2400">
                <a:latin typeface="Tahoma" pitchFamily="34" charset="0"/>
                <a:ea typeface="幼圆" pitchFamily="49" charset="-122"/>
              </a:rPr>
              <a:t> 一般来说，</a:t>
            </a:r>
            <a:r>
              <a:rPr lang="zh-CN" altLang="en-US" sz="2400">
                <a:solidFill>
                  <a:srgbClr val="FF0000"/>
                </a:solidFill>
                <a:latin typeface="Tahoma" pitchFamily="34" charset="0"/>
                <a:ea typeface="幼圆" pitchFamily="49" charset="-122"/>
              </a:rPr>
              <a:t>公有派生是绝对主流</a:t>
            </a:r>
            <a:r>
              <a:rPr lang="zh-CN" altLang="en-US" sz="2400">
                <a:latin typeface="Tahoma" pitchFamily="34" charset="0"/>
                <a:ea typeface="幼圆" pitchFamily="49" charset="-122"/>
              </a:rPr>
              <a:t>。 </a:t>
            </a:r>
          </a:p>
          <a:p>
            <a:pPr marL="342900" indent="-342900"/>
            <a:r>
              <a:rPr kumimoji="1" lang="zh-CN" altLang="en-US" sz="2400">
                <a:solidFill>
                  <a:srgbClr val="FF0000"/>
                </a:solidFill>
                <a:latin typeface="Tahoma" pitchFamily="34" charset="0"/>
                <a:ea typeface="幼圆" pitchFamily="49" charset="-122"/>
              </a:rPr>
              <a: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DCBE3202-0AAE-420B-B249-B1D4C9B753E7}" type="slidenum">
              <a:rPr lang="en-US" altLang="zh-CN"/>
              <a:pPr/>
              <a:t>130</a:t>
            </a:fld>
            <a:endParaRPr lang="en-US" altLang="zh-CN"/>
          </a:p>
        </p:txBody>
      </p:sp>
      <p:sp>
        <p:nvSpPr>
          <p:cNvPr id="71695" name="Text Box 15"/>
          <p:cNvSpPr txBox="1">
            <a:spLocks noChangeArrowheads="1"/>
          </p:cNvSpPr>
          <p:nvPr/>
        </p:nvSpPr>
        <p:spPr bwMode="auto">
          <a:xfrm>
            <a:off x="360363" y="1125538"/>
            <a:ext cx="8532812" cy="5840412"/>
          </a:xfrm>
          <a:prstGeom prst="rect">
            <a:avLst/>
          </a:prstGeom>
          <a:noFill/>
          <a:ln w="9525">
            <a:solidFill>
              <a:srgbClr val="FF00FF"/>
            </a:solidFill>
            <a:miter lim="800000"/>
            <a:headEnd/>
            <a:tailEnd/>
          </a:ln>
          <a:effectLst/>
        </p:spPr>
        <p:txBody>
          <a:bodyPr>
            <a:spAutoFit/>
          </a:bodyPr>
          <a:lstStyle/>
          <a:p>
            <a:pPr>
              <a:lnSpc>
                <a:spcPct val="105000"/>
              </a:lnSpc>
              <a:spcBef>
                <a:spcPct val="5000"/>
              </a:spcBef>
            </a:pPr>
            <a:r>
              <a:rPr kumimoji="1" lang="en-US" altLang="zh-CN" sz="2000" b="1" dirty="0"/>
              <a:t>class </a:t>
            </a:r>
            <a:r>
              <a:rPr kumimoji="1" lang="en-US" altLang="zh-CN" sz="2000" b="1" dirty="0">
                <a:solidFill>
                  <a:srgbClr val="FF0000"/>
                </a:solidFill>
              </a:rPr>
              <a:t>BASE</a:t>
            </a:r>
            <a:r>
              <a:rPr kumimoji="1" lang="en-US" altLang="zh-CN" sz="2000" b="1" dirty="0"/>
              <a:t> {public:	</a:t>
            </a:r>
            <a:r>
              <a:rPr kumimoji="1" lang="en-US" altLang="zh-CN" sz="2000" b="1" dirty="0" err="1"/>
              <a:t>int</a:t>
            </a:r>
            <a:r>
              <a:rPr kumimoji="1" lang="en-US" altLang="zh-CN" sz="2000" b="1" dirty="0"/>
              <a:t> </a:t>
            </a:r>
            <a:r>
              <a:rPr kumimoji="1" lang="en-US" altLang="zh-CN" sz="2000" b="1" dirty="0" err="1"/>
              <a:t>i</a:t>
            </a:r>
            <a:r>
              <a:rPr kumimoji="1" lang="en-US" altLang="zh-CN" sz="2000" b="1" dirty="0"/>
              <a:t>;}; </a:t>
            </a:r>
          </a:p>
          <a:p>
            <a:pPr>
              <a:lnSpc>
                <a:spcPct val="105000"/>
              </a:lnSpc>
              <a:spcBef>
                <a:spcPct val="5000"/>
              </a:spcBef>
            </a:pPr>
            <a:r>
              <a:rPr kumimoji="1" lang="en-US" altLang="zh-CN" sz="2000" b="1" dirty="0"/>
              <a:t>class </a:t>
            </a:r>
            <a:r>
              <a:rPr kumimoji="1" lang="en-US" altLang="zh-CN" sz="2000" b="1" dirty="0">
                <a:solidFill>
                  <a:srgbClr val="FF0000"/>
                </a:solidFill>
              </a:rPr>
              <a:t>BASE1</a:t>
            </a:r>
            <a:r>
              <a:rPr kumimoji="1" lang="en-US" altLang="zh-CN" sz="2000" b="1" dirty="0"/>
              <a:t>: public BASE {</a:t>
            </a:r>
          </a:p>
          <a:p>
            <a:pPr>
              <a:lnSpc>
                <a:spcPct val="105000"/>
              </a:lnSpc>
              <a:spcBef>
                <a:spcPct val="5000"/>
              </a:spcBef>
            </a:pPr>
            <a:r>
              <a:rPr kumimoji="1" lang="en-US" altLang="zh-CN" sz="2000" b="1" dirty="0"/>
              <a:t>public:	</a:t>
            </a:r>
            <a:r>
              <a:rPr kumimoji="1" lang="en-US" altLang="zh-CN" sz="2000" b="1" dirty="0" err="1"/>
              <a:t>int</a:t>
            </a:r>
            <a:r>
              <a:rPr kumimoji="1" lang="en-US" altLang="zh-CN" sz="2000" b="1" dirty="0"/>
              <a:t> j;</a:t>
            </a:r>
          </a:p>
          <a:p>
            <a:pPr>
              <a:lnSpc>
                <a:spcPct val="105000"/>
              </a:lnSpc>
              <a:spcBef>
                <a:spcPct val="5000"/>
              </a:spcBef>
            </a:pPr>
            <a:r>
              <a:rPr kumimoji="1" lang="en-US" altLang="zh-CN" sz="2000" b="1" dirty="0"/>
              <a:t>};</a:t>
            </a:r>
          </a:p>
          <a:p>
            <a:pPr>
              <a:lnSpc>
                <a:spcPct val="105000"/>
              </a:lnSpc>
              <a:spcBef>
                <a:spcPct val="5000"/>
              </a:spcBef>
            </a:pPr>
            <a:r>
              <a:rPr kumimoji="1" lang="en-US" altLang="zh-CN" sz="2000" b="1" dirty="0"/>
              <a:t>class </a:t>
            </a:r>
            <a:r>
              <a:rPr kumimoji="1" lang="en-US" altLang="zh-CN" sz="2000" b="1" dirty="0">
                <a:solidFill>
                  <a:srgbClr val="FF0000"/>
                </a:solidFill>
              </a:rPr>
              <a:t>BASE2</a:t>
            </a:r>
            <a:r>
              <a:rPr kumimoji="1" lang="en-US" altLang="zh-CN" sz="2000" b="1" dirty="0"/>
              <a:t>: public BASE {</a:t>
            </a:r>
          </a:p>
          <a:p>
            <a:pPr>
              <a:lnSpc>
                <a:spcPct val="105000"/>
              </a:lnSpc>
              <a:spcBef>
                <a:spcPct val="5000"/>
              </a:spcBef>
            </a:pPr>
            <a:r>
              <a:rPr kumimoji="1" lang="en-US" altLang="zh-CN" sz="2000" b="1" dirty="0"/>
              <a:t>public:	</a:t>
            </a:r>
            <a:r>
              <a:rPr kumimoji="1" lang="en-US" altLang="zh-CN" sz="2000" b="1" dirty="0" err="1"/>
              <a:t>int</a:t>
            </a:r>
            <a:r>
              <a:rPr kumimoji="1" lang="en-US" altLang="zh-CN" sz="2000" b="1" dirty="0"/>
              <a:t> k;</a:t>
            </a:r>
          </a:p>
          <a:p>
            <a:pPr>
              <a:lnSpc>
                <a:spcPct val="105000"/>
              </a:lnSpc>
              <a:spcBef>
                <a:spcPct val="5000"/>
              </a:spcBef>
            </a:pPr>
            <a:r>
              <a:rPr kumimoji="1" lang="en-US" altLang="zh-CN" sz="2000" b="1" dirty="0"/>
              <a:t>}; </a:t>
            </a:r>
          </a:p>
          <a:p>
            <a:pPr>
              <a:lnSpc>
                <a:spcPct val="105000"/>
              </a:lnSpc>
              <a:spcBef>
                <a:spcPct val="5000"/>
              </a:spcBef>
            </a:pPr>
            <a:r>
              <a:rPr kumimoji="1" lang="en-US" altLang="zh-CN" sz="2000" b="1" dirty="0"/>
              <a:t>class </a:t>
            </a:r>
            <a:r>
              <a:rPr kumimoji="1" lang="en-US" altLang="zh-CN" sz="2000" b="1" dirty="0">
                <a:solidFill>
                  <a:srgbClr val="FF0000"/>
                </a:solidFill>
              </a:rPr>
              <a:t>DERIVED</a:t>
            </a:r>
            <a:r>
              <a:rPr kumimoji="1" lang="en-US" altLang="zh-CN" sz="2000" b="1" dirty="0"/>
              <a:t>: public BASE1, public BASE2 {</a:t>
            </a:r>
          </a:p>
          <a:p>
            <a:pPr>
              <a:lnSpc>
                <a:spcPct val="105000"/>
              </a:lnSpc>
              <a:spcBef>
                <a:spcPct val="5000"/>
              </a:spcBef>
            </a:pPr>
            <a:r>
              <a:rPr kumimoji="1" lang="en-US" altLang="zh-CN" sz="2000" b="1" dirty="0"/>
              <a:t>public:	</a:t>
            </a:r>
            <a:r>
              <a:rPr kumimoji="1" lang="en-US" altLang="zh-CN" sz="2000" b="1" dirty="0" err="1"/>
              <a:t>int</a:t>
            </a:r>
            <a:r>
              <a:rPr kumimoji="1" lang="en-US" altLang="zh-CN" sz="2000" b="1" dirty="0"/>
              <a:t> sum;</a:t>
            </a:r>
          </a:p>
          <a:p>
            <a:pPr>
              <a:lnSpc>
                <a:spcPct val="105000"/>
              </a:lnSpc>
              <a:spcBef>
                <a:spcPct val="5000"/>
              </a:spcBef>
            </a:pPr>
            <a:r>
              <a:rPr kumimoji="1" lang="en-US" altLang="zh-CN" sz="2000" b="1" dirty="0"/>
              <a:t>}; </a:t>
            </a:r>
          </a:p>
          <a:p>
            <a:pPr>
              <a:lnSpc>
                <a:spcPct val="105000"/>
              </a:lnSpc>
              <a:spcBef>
                <a:spcPct val="5000"/>
              </a:spcBef>
            </a:pPr>
            <a:r>
              <a:rPr kumimoji="1" lang="en-US" altLang="zh-CN" sz="2000" b="1" dirty="0"/>
              <a:t>void main()</a:t>
            </a:r>
          </a:p>
          <a:p>
            <a:pPr>
              <a:lnSpc>
                <a:spcPct val="105000"/>
              </a:lnSpc>
              <a:spcBef>
                <a:spcPct val="5000"/>
              </a:spcBef>
            </a:pPr>
            <a:r>
              <a:rPr kumimoji="1" lang="en-US" altLang="zh-CN" sz="2000" b="1" dirty="0"/>
              <a:t>{   </a:t>
            </a:r>
          </a:p>
          <a:p>
            <a:pPr>
              <a:lnSpc>
                <a:spcPct val="105000"/>
              </a:lnSpc>
              <a:spcBef>
                <a:spcPct val="5000"/>
              </a:spcBef>
            </a:pPr>
            <a:r>
              <a:rPr kumimoji="1" lang="en-US" altLang="zh-CN" sz="2000" b="1" dirty="0"/>
              <a:t>       DERIVED </a:t>
            </a:r>
            <a:r>
              <a:rPr kumimoji="1" lang="en-US" altLang="zh-CN" sz="2000" b="1" dirty="0" err="1"/>
              <a:t>obj</a:t>
            </a:r>
            <a:r>
              <a:rPr kumimoji="1" lang="en-US" altLang="zh-CN" sz="2000" b="1" dirty="0"/>
              <a:t>;	// </a:t>
            </a:r>
            <a:r>
              <a:rPr kumimoji="1" lang="zh-CN" altLang="en-US" sz="2000" b="1" dirty="0"/>
              <a:t>声明一个派生类对象</a:t>
            </a:r>
            <a:r>
              <a:rPr kumimoji="1" lang="zh-CN" altLang="en-US" sz="2000" b="1" dirty="0">
                <a:solidFill>
                  <a:schemeClr val="hlink"/>
                </a:solidFill>
              </a:rPr>
              <a:t> </a:t>
            </a:r>
          </a:p>
          <a:p>
            <a:pPr>
              <a:lnSpc>
                <a:spcPct val="105000"/>
              </a:lnSpc>
              <a:spcBef>
                <a:spcPct val="5000"/>
              </a:spcBef>
            </a:pPr>
            <a:r>
              <a:rPr kumimoji="1" lang="zh-CN" altLang="en-US" sz="2000" b="1" dirty="0">
                <a:solidFill>
                  <a:schemeClr val="hlink"/>
                </a:solidFill>
              </a:rPr>
              <a:t>       </a:t>
            </a:r>
            <a:r>
              <a:rPr kumimoji="1" lang="en-US" altLang="zh-CN" sz="2000" b="1" dirty="0" err="1">
                <a:solidFill>
                  <a:srgbClr val="FF0000"/>
                </a:solidFill>
              </a:rPr>
              <a:t>obj.i</a:t>
            </a:r>
            <a:r>
              <a:rPr kumimoji="1" lang="en-US" altLang="zh-CN" sz="2000" b="1" dirty="0">
                <a:solidFill>
                  <a:srgbClr val="FF0000"/>
                </a:solidFill>
              </a:rPr>
              <a:t> = 3;</a:t>
            </a:r>
            <a:r>
              <a:rPr kumimoji="1" lang="en-US" altLang="zh-CN" sz="2000" b="1" dirty="0">
                <a:solidFill>
                  <a:schemeClr val="hlink"/>
                </a:solidFill>
              </a:rPr>
              <a:t>	 </a:t>
            </a:r>
            <a:r>
              <a:rPr kumimoji="1" lang="en-US" altLang="zh-CN" sz="2000" b="1" dirty="0">
                <a:solidFill>
                  <a:srgbClr val="990000"/>
                </a:solidFill>
              </a:rPr>
              <a:t>//</a:t>
            </a:r>
            <a:r>
              <a:rPr kumimoji="1" lang="zh-CN" altLang="en-US" sz="2000" b="1" dirty="0">
                <a:solidFill>
                  <a:srgbClr val="990000"/>
                </a:solidFill>
              </a:rPr>
              <a:t>错误，编译程序无法确定使用</a:t>
            </a:r>
            <a:r>
              <a:rPr kumimoji="1" lang="en-US" altLang="zh-CN" sz="2000" b="1" dirty="0" err="1">
                <a:solidFill>
                  <a:srgbClr val="990000"/>
                </a:solidFill>
              </a:rPr>
              <a:t>i</a:t>
            </a:r>
            <a:r>
              <a:rPr kumimoji="1" lang="zh-CN" altLang="en-US" sz="2000" b="1" dirty="0">
                <a:solidFill>
                  <a:srgbClr val="990000"/>
                </a:solidFill>
              </a:rPr>
              <a:t>的哪一份副本 </a:t>
            </a:r>
          </a:p>
          <a:p>
            <a:pPr>
              <a:lnSpc>
                <a:spcPct val="105000"/>
              </a:lnSpc>
              <a:spcBef>
                <a:spcPct val="5000"/>
              </a:spcBef>
            </a:pPr>
            <a:r>
              <a:rPr kumimoji="1" lang="zh-CN" altLang="en-US" sz="2000" b="1" dirty="0">
                <a:solidFill>
                  <a:schemeClr val="hlink"/>
                </a:solidFill>
              </a:rPr>
              <a:t>       </a:t>
            </a:r>
            <a:r>
              <a:rPr kumimoji="1" lang="en-US" altLang="zh-CN" sz="2000" b="1" dirty="0" err="1"/>
              <a:t>obj.j</a:t>
            </a:r>
            <a:r>
              <a:rPr kumimoji="1" lang="en-US" altLang="zh-CN" sz="2000" b="1" dirty="0"/>
              <a:t> = 5;	 </a:t>
            </a:r>
            <a:r>
              <a:rPr kumimoji="1" lang="en-US" altLang="zh-CN" sz="2000" b="1" dirty="0">
                <a:solidFill>
                  <a:srgbClr val="990000"/>
                </a:solidFill>
              </a:rPr>
              <a:t>//</a:t>
            </a:r>
            <a:r>
              <a:rPr kumimoji="1" lang="zh-CN" altLang="en-US" sz="2000" b="1" dirty="0">
                <a:solidFill>
                  <a:srgbClr val="990000"/>
                </a:solidFill>
              </a:rPr>
              <a:t>正确，使用从</a:t>
            </a:r>
            <a:r>
              <a:rPr kumimoji="1" lang="en-US" altLang="zh-CN" sz="2000" b="1" dirty="0">
                <a:solidFill>
                  <a:srgbClr val="990000"/>
                </a:solidFill>
              </a:rPr>
              <a:t>BASE1</a:t>
            </a:r>
            <a:r>
              <a:rPr kumimoji="1" lang="zh-CN" altLang="en-US" sz="2000" b="1" dirty="0">
                <a:solidFill>
                  <a:srgbClr val="990000"/>
                </a:solidFill>
              </a:rPr>
              <a:t>继承下来的</a:t>
            </a:r>
            <a:r>
              <a:rPr kumimoji="1" lang="en-US" altLang="zh-CN" sz="2000" b="1" dirty="0">
                <a:solidFill>
                  <a:srgbClr val="990000"/>
                </a:solidFill>
              </a:rPr>
              <a:t>j</a:t>
            </a:r>
          </a:p>
          <a:p>
            <a:pPr>
              <a:lnSpc>
                <a:spcPct val="105000"/>
              </a:lnSpc>
              <a:spcBef>
                <a:spcPct val="5000"/>
              </a:spcBef>
            </a:pPr>
            <a:r>
              <a:rPr kumimoji="1" lang="en-US" altLang="zh-CN" sz="2000" b="1" dirty="0"/>
              <a:t>       </a:t>
            </a:r>
            <a:r>
              <a:rPr kumimoji="1" lang="en-US" altLang="zh-CN" sz="2000" b="1" dirty="0" err="1"/>
              <a:t>obj.k</a:t>
            </a:r>
            <a:r>
              <a:rPr kumimoji="1" lang="en-US" altLang="zh-CN" sz="2000" b="1" dirty="0"/>
              <a:t> = 7;	 </a:t>
            </a:r>
            <a:r>
              <a:rPr kumimoji="1" lang="en-US" altLang="zh-CN" sz="2000" b="1" dirty="0">
                <a:solidFill>
                  <a:srgbClr val="990000"/>
                </a:solidFill>
              </a:rPr>
              <a:t>//</a:t>
            </a:r>
            <a:r>
              <a:rPr kumimoji="1" lang="zh-CN" altLang="en-US" sz="2000" b="1" dirty="0">
                <a:solidFill>
                  <a:srgbClr val="990000"/>
                </a:solidFill>
              </a:rPr>
              <a:t>正确，使用从</a:t>
            </a:r>
            <a:r>
              <a:rPr kumimoji="1" lang="en-US" altLang="zh-CN" sz="2000" b="1" dirty="0">
                <a:solidFill>
                  <a:srgbClr val="990000"/>
                </a:solidFill>
              </a:rPr>
              <a:t>BASE2</a:t>
            </a:r>
            <a:r>
              <a:rPr kumimoji="1" lang="zh-CN" altLang="en-US" sz="2000" b="1" dirty="0">
                <a:solidFill>
                  <a:srgbClr val="990000"/>
                </a:solidFill>
              </a:rPr>
              <a:t>继承下来的</a:t>
            </a:r>
            <a:r>
              <a:rPr kumimoji="1" lang="en-US" altLang="zh-CN" sz="2000" b="1" dirty="0">
                <a:solidFill>
                  <a:srgbClr val="990000"/>
                </a:solidFill>
              </a:rPr>
              <a:t>k</a:t>
            </a:r>
          </a:p>
          <a:p>
            <a:pPr>
              <a:lnSpc>
                <a:spcPct val="105000"/>
              </a:lnSpc>
              <a:spcBef>
                <a:spcPct val="5000"/>
              </a:spcBef>
            </a:pPr>
            <a:r>
              <a:rPr kumimoji="1" lang="en-US" altLang="zh-CN" sz="2000" b="1" dirty="0"/>
              <a:t>}                                                                                               //</a:t>
            </a:r>
            <a:r>
              <a:rPr kumimoji="1" lang="zh-CN" altLang="en-US" b="1" dirty="0"/>
              <a:t>程序</a:t>
            </a:r>
            <a:r>
              <a:rPr kumimoji="1" lang="en-US" altLang="zh-CN" b="1" dirty="0"/>
              <a:t>7.6.1</a:t>
            </a:r>
          </a:p>
        </p:txBody>
      </p:sp>
      <p:grpSp>
        <p:nvGrpSpPr>
          <p:cNvPr id="71686" name="Group 6"/>
          <p:cNvGrpSpPr>
            <a:grpSpLocks/>
          </p:cNvGrpSpPr>
          <p:nvPr/>
        </p:nvGrpSpPr>
        <p:grpSpPr bwMode="auto">
          <a:xfrm>
            <a:off x="6246813" y="1838325"/>
            <a:ext cx="2573337" cy="2238375"/>
            <a:chOff x="4224" y="2016"/>
            <a:chExt cx="1440" cy="1410"/>
          </a:xfrm>
        </p:grpSpPr>
        <p:sp>
          <p:nvSpPr>
            <p:cNvPr id="71687" name="Text Box 7"/>
            <p:cNvSpPr txBox="1">
              <a:spLocks noChangeArrowheads="1"/>
            </p:cNvSpPr>
            <p:nvPr/>
          </p:nvSpPr>
          <p:spPr bwMode="auto">
            <a:xfrm>
              <a:off x="4224" y="2016"/>
              <a:ext cx="336" cy="231"/>
            </a:xfrm>
            <a:prstGeom prst="rect">
              <a:avLst/>
            </a:prstGeom>
            <a:noFill/>
            <a:ln w="9525">
              <a:no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obj</a:t>
              </a:r>
            </a:p>
          </p:txBody>
        </p:sp>
        <p:sp>
          <p:nvSpPr>
            <p:cNvPr id="71688" name="Text Box 8"/>
            <p:cNvSpPr txBox="1">
              <a:spLocks noChangeArrowheads="1"/>
            </p:cNvSpPr>
            <p:nvPr/>
          </p:nvSpPr>
          <p:spPr bwMode="auto">
            <a:xfrm>
              <a:off x="4560" y="2016"/>
              <a:ext cx="1104" cy="1410"/>
            </a:xfrm>
            <a:prstGeom prst="rect">
              <a:avLst/>
            </a:prstGeom>
            <a:noFill/>
            <a:ln w="9525">
              <a:solidFill>
                <a:schemeClr val="tx1"/>
              </a:solidFill>
              <a:miter lim="800000"/>
              <a:headEnd/>
              <a:tailEnd/>
            </a:ln>
            <a:effectLst/>
          </p:spPr>
          <p:txBody>
            <a:bodyPr lIns="0" tIns="0" rIns="0" bIns="0">
              <a:spAutoFit/>
            </a:bodyPr>
            <a:lstStyle/>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ea typeface="楷体_GB2312" pitchFamily="49" charset="-122"/>
                </a:rPr>
                <a:t> BASE1. </a:t>
              </a:r>
              <a:r>
                <a:rPr kumimoji="1" lang="en-US" altLang="zh-CN" sz="2000" b="1">
                  <a:solidFill>
                    <a:srgbClr val="FF0000"/>
                  </a:solidFill>
                  <a:latin typeface="Tahoma" pitchFamily="34" charset="0"/>
                  <a:ea typeface="楷体_GB2312" pitchFamily="49" charset="-122"/>
                </a:rPr>
                <a:t>BASE.i</a:t>
              </a:r>
              <a:endParaRPr kumimoji="1" lang="en-US" altLang="zh-CN" sz="2000" b="1">
                <a:solidFill>
                  <a:srgbClr val="FF0000"/>
                </a:solidFill>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ea typeface="楷体_GB2312" pitchFamily="49" charset="-122"/>
                </a:rPr>
                <a:t> BASE1. j</a:t>
              </a:r>
              <a:endParaRPr kumimoji="1" lang="en-US" altLang="zh-CN" sz="2000" b="1">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ea typeface="楷体_GB2312" pitchFamily="49" charset="-122"/>
                </a:rPr>
                <a:t> BASE2. </a:t>
              </a:r>
              <a:r>
                <a:rPr kumimoji="1" lang="en-US" altLang="zh-CN" sz="2000" b="1">
                  <a:solidFill>
                    <a:srgbClr val="FF0000"/>
                  </a:solidFill>
                  <a:latin typeface="Tahoma" pitchFamily="34" charset="0"/>
                  <a:ea typeface="楷体_GB2312" pitchFamily="49" charset="-122"/>
                </a:rPr>
                <a:t>BASE.i</a:t>
              </a:r>
              <a:endParaRPr kumimoji="1" lang="en-US" altLang="zh-CN" sz="2000" b="1">
                <a:solidFill>
                  <a:srgbClr val="FF0000"/>
                </a:solidFill>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ea typeface="楷体_GB2312" pitchFamily="49" charset="-122"/>
                </a:rPr>
                <a:t> BASE2. k</a:t>
              </a:r>
              <a:endParaRPr kumimoji="1" lang="en-US" altLang="zh-CN" sz="2000" b="1">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rPr>
                <a:t> sum</a:t>
              </a:r>
            </a:p>
            <a:p>
              <a:pPr>
                <a:lnSpc>
                  <a:spcPct val="80000"/>
                </a:lnSpc>
                <a:spcBef>
                  <a:spcPct val="50000"/>
                </a:spcBef>
                <a:buClr>
                  <a:schemeClr val="folHlink"/>
                </a:buClr>
                <a:buSzPct val="60000"/>
                <a:buFont typeface="Wingdings" pitchFamily="2" charset="2"/>
                <a:buNone/>
              </a:pPr>
              <a:r>
                <a:rPr kumimoji="1" lang="en-US" altLang="zh-CN" sz="2000" b="1">
                  <a:latin typeface="Tahoma" pitchFamily="34" charset="0"/>
                </a:rPr>
                <a:t> </a:t>
              </a:r>
              <a:r>
                <a:rPr kumimoji="1" lang="zh-CN" altLang="en-US" sz="2000" b="1">
                  <a:latin typeface="Tahoma" pitchFamily="34" charset="0"/>
                </a:rPr>
                <a:t>函数指针</a:t>
              </a:r>
            </a:p>
          </p:txBody>
        </p:sp>
        <p:sp>
          <p:nvSpPr>
            <p:cNvPr id="71689" name="Line 9"/>
            <p:cNvSpPr>
              <a:spLocks noChangeShapeType="1"/>
            </p:cNvSpPr>
            <p:nvPr/>
          </p:nvSpPr>
          <p:spPr bwMode="auto">
            <a:xfrm>
              <a:off x="4560" y="2208"/>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1690" name="Line 10"/>
            <p:cNvSpPr>
              <a:spLocks noChangeShapeType="1"/>
            </p:cNvSpPr>
            <p:nvPr/>
          </p:nvSpPr>
          <p:spPr bwMode="auto">
            <a:xfrm>
              <a:off x="4560" y="2448"/>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1691" name="Line 11"/>
            <p:cNvSpPr>
              <a:spLocks noChangeShapeType="1"/>
            </p:cNvSpPr>
            <p:nvPr/>
          </p:nvSpPr>
          <p:spPr bwMode="auto">
            <a:xfrm>
              <a:off x="4560" y="2688"/>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1692" name="Line 12"/>
            <p:cNvSpPr>
              <a:spLocks noChangeShapeType="1"/>
            </p:cNvSpPr>
            <p:nvPr/>
          </p:nvSpPr>
          <p:spPr bwMode="auto">
            <a:xfrm>
              <a:off x="4560" y="2976"/>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1693" name="Line 13"/>
            <p:cNvSpPr>
              <a:spLocks noChangeShapeType="1"/>
            </p:cNvSpPr>
            <p:nvPr/>
          </p:nvSpPr>
          <p:spPr bwMode="auto">
            <a:xfrm>
              <a:off x="4560" y="3216"/>
              <a:ext cx="1104" cy="0"/>
            </a:xfrm>
            <a:prstGeom prst="line">
              <a:avLst/>
            </a:prstGeom>
            <a:noFill/>
            <a:ln w="9525">
              <a:solidFill>
                <a:schemeClr val="tx1"/>
              </a:solidFill>
              <a:round/>
              <a:headEnd/>
              <a:tailEnd/>
            </a:ln>
            <a:effectLst/>
          </p:spPr>
          <p:txBody>
            <a:bodyPr lIns="0" tIns="0" rIns="0" bIns="0"/>
            <a:lstStyle/>
            <a:p>
              <a:endParaRPr lang="zh-CN" altLang="en-US"/>
            </a:p>
          </p:txBody>
        </p:sp>
      </p:grpSp>
      <p:sp>
        <p:nvSpPr>
          <p:cNvPr id="71696" name="Rectangle 16"/>
          <p:cNvSpPr>
            <a:spLocks noGrp="1" noChangeArrowheads="1"/>
          </p:cNvSpPr>
          <p:nvPr>
            <p:ph type="title"/>
          </p:nvPr>
        </p:nvSpPr>
        <p:spPr>
          <a:noFill/>
          <a:ln/>
        </p:spPr>
        <p:txBody>
          <a:bodyPr/>
          <a:lstStyle/>
          <a:p>
            <a:r>
              <a:rPr kumimoji="1" lang="zh-CN" altLang="en-US"/>
              <a:t>例：复制继承产生二义性</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B28A235-A437-45EF-BD0E-3A08A8BD073C}" type="slidenum">
              <a:rPr lang="en-US" altLang="zh-CN"/>
              <a:pPr/>
              <a:t>131</a:t>
            </a:fld>
            <a:endParaRPr lang="en-US" altLang="zh-CN"/>
          </a:p>
        </p:txBody>
      </p:sp>
      <p:sp>
        <p:nvSpPr>
          <p:cNvPr id="72706" name="Rectangle 2"/>
          <p:cNvSpPr>
            <a:spLocks noGrp="1" noChangeArrowheads="1"/>
          </p:cNvSpPr>
          <p:nvPr>
            <p:ph type="title"/>
          </p:nvPr>
        </p:nvSpPr>
        <p:spPr/>
        <p:txBody>
          <a:bodyPr/>
          <a:lstStyle/>
          <a:p>
            <a:r>
              <a:rPr lang="zh-CN" altLang="en-US">
                <a:latin typeface="宋体" pitchFamily="2" charset="-122"/>
              </a:rPr>
              <a:t>二义性的解决方法</a:t>
            </a:r>
          </a:p>
        </p:txBody>
      </p:sp>
      <p:sp>
        <p:nvSpPr>
          <p:cNvPr id="72707" name="Rectangle 3"/>
          <p:cNvSpPr>
            <a:spLocks noGrp="1" noChangeArrowheads="1"/>
          </p:cNvSpPr>
          <p:nvPr>
            <p:ph type="body" idx="1"/>
          </p:nvPr>
        </p:nvSpPr>
        <p:spPr>
          <a:xfrm>
            <a:off x="215900" y="1341438"/>
            <a:ext cx="8820150" cy="5256212"/>
          </a:xfrm>
        </p:spPr>
        <p:txBody>
          <a:bodyPr/>
          <a:lstStyle/>
          <a:p>
            <a:pPr>
              <a:lnSpc>
                <a:spcPct val="130000"/>
              </a:lnSpc>
            </a:pPr>
            <a:r>
              <a:rPr lang="zh-CN" altLang="en-US" sz="2400"/>
              <a:t>方法一：不改变重复继承的方法（还是复制继承），采用作用域运算符</a:t>
            </a:r>
            <a:r>
              <a:rPr lang="en-US" altLang="zh-CN" sz="2400"/>
              <a:t>::</a:t>
            </a:r>
            <a:r>
              <a:rPr lang="zh-CN" altLang="en-US" sz="2400"/>
              <a:t>明确指明采用哪个副本</a:t>
            </a:r>
          </a:p>
          <a:p>
            <a:pPr>
              <a:lnSpc>
                <a:spcPct val="105000"/>
              </a:lnSpc>
              <a:spcBef>
                <a:spcPct val="5000"/>
              </a:spcBef>
              <a:buFontTx/>
              <a:buNone/>
            </a:pPr>
            <a:r>
              <a:rPr lang="zh-CN" altLang="en-US" sz="2400"/>
              <a:t>		</a:t>
            </a:r>
            <a:r>
              <a:rPr lang="en-US" altLang="zh-CN" sz="2400">
                <a:ea typeface="楷体_GB2312" pitchFamily="49" charset="-122"/>
              </a:rPr>
              <a:t>int main()</a:t>
            </a:r>
          </a:p>
          <a:p>
            <a:pPr algn="just">
              <a:lnSpc>
                <a:spcPct val="105000"/>
              </a:lnSpc>
              <a:spcBef>
                <a:spcPct val="5000"/>
              </a:spcBef>
              <a:buFontTx/>
              <a:buNone/>
            </a:pPr>
            <a:r>
              <a:rPr lang="en-US" altLang="zh-CN" sz="2400">
                <a:ea typeface="楷体_GB2312" pitchFamily="49" charset="-122"/>
              </a:rPr>
              <a:t>		{	</a:t>
            </a:r>
          </a:p>
          <a:p>
            <a:pPr algn="just">
              <a:lnSpc>
                <a:spcPct val="105000"/>
              </a:lnSpc>
              <a:spcBef>
                <a:spcPct val="5000"/>
              </a:spcBef>
              <a:buFontTx/>
              <a:buNone/>
            </a:pPr>
            <a:r>
              <a:rPr lang="en-US" altLang="zh-CN" sz="2400">
                <a:ea typeface="楷体_GB2312" pitchFamily="49" charset="-122"/>
              </a:rPr>
              <a:t>                  DERIVED obj; </a:t>
            </a:r>
          </a:p>
          <a:p>
            <a:pPr algn="just">
              <a:lnSpc>
                <a:spcPct val="105000"/>
              </a:lnSpc>
              <a:spcBef>
                <a:spcPct val="5000"/>
              </a:spcBef>
              <a:buFontTx/>
              <a:buNone/>
            </a:pPr>
            <a:r>
              <a:rPr lang="en-US" altLang="zh-CN" sz="2400">
                <a:ea typeface="楷体_GB2312" pitchFamily="49" charset="-122"/>
              </a:rPr>
              <a:t>		       obj</a:t>
            </a:r>
            <a:r>
              <a:rPr lang="en-US" altLang="zh-CN" sz="2400">
                <a:solidFill>
                  <a:srgbClr val="FF0000"/>
                </a:solidFill>
                <a:ea typeface="楷体_GB2312" pitchFamily="49" charset="-122"/>
              </a:rPr>
              <a:t>.BASE1::</a:t>
            </a:r>
            <a:r>
              <a:rPr lang="en-US" altLang="zh-CN" sz="2400">
                <a:ea typeface="楷体_GB2312" pitchFamily="49" charset="-122"/>
              </a:rPr>
              <a:t>i = 3;  </a:t>
            </a:r>
            <a:r>
              <a:rPr lang="en-US" altLang="zh-CN" sz="2400">
                <a:solidFill>
                  <a:srgbClr val="990000"/>
                </a:solidFill>
                <a:ea typeface="楷体_GB2312" pitchFamily="49" charset="-122"/>
              </a:rPr>
              <a:t>//</a:t>
            </a:r>
            <a:r>
              <a:rPr lang="zh-CN" altLang="en-US" sz="2400">
                <a:solidFill>
                  <a:srgbClr val="990000"/>
                </a:solidFill>
                <a:ea typeface="楷体_GB2312" pitchFamily="49" charset="-122"/>
              </a:rPr>
              <a:t>正确</a:t>
            </a:r>
          </a:p>
          <a:p>
            <a:pPr algn="just">
              <a:lnSpc>
                <a:spcPct val="105000"/>
              </a:lnSpc>
              <a:spcBef>
                <a:spcPct val="5000"/>
              </a:spcBef>
              <a:buFontTx/>
              <a:buNone/>
            </a:pPr>
            <a:r>
              <a:rPr lang="zh-CN" altLang="en-US" sz="2400">
                <a:solidFill>
                  <a:srgbClr val="990000"/>
                </a:solidFill>
                <a:ea typeface="楷体_GB2312" pitchFamily="49" charset="-122"/>
              </a:rPr>
              <a:t>                  </a:t>
            </a:r>
            <a:r>
              <a:rPr lang="en-US" altLang="zh-CN" sz="2400">
                <a:ea typeface="楷体_GB2312" pitchFamily="49" charset="-122"/>
              </a:rPr>
              <a:t>obj</a:t>
            </a:r>
            <a:r>
              <a:rPr lang="en-US" altLang="zh-CN" sz="2400">
                <a:solidFill>
                  <a:srgbClr val="FF0000"/>
                </a:solidFill>
                <a:ea typeface="楷体_GB2312" pitchFamily="49" charset="-122"/>
              </a:rPr>
              <a:t>.BASE2::i</a:t>
            </a:r>
            <a:r>
              <a:rPr lang="en-US" altLang="zh-CN" sz="2400">
                <a:ea typeface="楷体_GB2312" pitchFamily="49" charset="-122"/>
              </a:rPr>
              <a:t> = 4</a:t>
            </a:r>
            <a:r>
              <a:rPr lang="en-US" altLang="zh-CN" sz="2400">
                <a:solidFill>
                  <a:srgbClr val="990000"/>
                </a:solidFill>
                <a:ea typeface="楷体_GB2312" pitchFamily="49" charset="-122"/>
              </a:rPr>
              <a:t>;  //</a:t>
            </a:r>
            <a:r>
              <a:rPr lang="zh-CN" altLang="en-US" sz="2400">
                <a:solidFill>
                  <a:srgbClr val="990000"/>
                </a:solidFill>
                <a:ea typeface="楷体_GB2312" pitchFamily="49" charset="-122"/>
              </a:rPr>
              <a:t>正确</a:t>
            </a:r>
          </a:p>
          <a:p>
            <a:pPr algn="just">
              <a:lnSpc>
                <a:spcPct val="105000"/>
              </a:lnSpc>
              <a:spcBef>
                <a:spcPct val="5000"/>
              </a:spcBef>
              <a:buFontTx/>
              <a:buNone/>
            </a:pPr>
            <a:r>
              <a:rPr lang="zh-CN" altLang="en-US" sz="2400">
                <a:ea typeface="楷体_GB2312" pitchFamily="49" charset="-122"/>
              </a:rPr>
              <a:t>			</a:t>
            </a:r>
            <a:r>
              <a:rPr lang="en-US" altLang="zh-CN" sz="2400">
                <a:ea typeface="楷体_GB2312" pitchFamily="49" charset="-122"/>
              </a:rPr>
              <a:t>……</a:t>
            </a:r>
          </a:p>
          <a:p>
            <a:pPr algn="just">
              <a:lnSpc>
                <a:spcPct val="105000"/>
              </a:lnSpc>
              <a:spcBef>
                <a:spcPct val="5000"/>
              </a:spcBef>
              <a:buFontTx/>
              <a:buNone/>
            </a:pPr>
            <a:r>
              <a:rPr lang="en-US" altLang="zh-CN" sz="2400">
                <a:ea typeface="楷体_GB2312" pitchFamily="49" charset="-122"/>
              </a:rPr>
              <a:t>		}</a:t>
            </a:r>
            <a:endParaRPr lang="en-US" altLang="zh-CN" sz="2400"/>
          </a:p>
          <a:p>
            <a:pPr>
              <a:lnSpc>
                <a:spcPct val="130000"/>
              </a:lnSpc>
            </a:pPr>
            <a:r>
              <a:rPr lang="zh-CN" altLang="en-US" sz="2400"/>
              <a:t>方法二：改用共享继承方式：用虚基类机制保证任何派生类中只提供一个基类的副本</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754A59B-3CAB-4274-81D4-E86635177C98}" type="slidenum">
              <a:rPr lang="en-US" altLang="zh-CN"/>
              <a:pPr/>
              <a:t>132</a:t>
            </a:fld>
            <a:endParaRPr lang="en-US" altLang="zh-CN"/>
          </a:p>
        </p:txBody>
      </p:sp>
      <p:sp>
        <p:nvSpPr>
          <p:cNvPr id="73730" name="Rectangle 2"/>
          <p:cNvSpPr>
            <a:spLocks noGrp="1" noChangeArrowheads="1"/>
          </p:cNvSpPr>
          <p:nvPr>
            <p:ph type="title"/>
          </p:nvPr>
        </p:nvSpPr>
        <p:spPr/>
        <p:txBody>
          <a:bodyPr/>
          <a:lstStyle/>
          <a:p>
            <a:r>
              <a:rPr lang="zh-CN" altLang="en-US">
                <a:latin typeface="宋体" pitchFamily="2" charset="-122"/>
              </a:rPr>
              <a:t>虚基类</a:t>
            </a:r>
          </a:p>
        </p:txBody>
      </p:sp>
      <p:sp>
        <p:nvSpPr>
          <p:cNvPr id="73731" name="Rectangle 3"/>
          <p:cNvSpPr>
            <a:spLocks noGrp="1" noChangeArrowheads="1"/>
          </p:cNvSpPr>
          <p:nvPr>
            <p:ph type="body" idx="1"/>
          </p:nvPr>
        </p:nvSpPr>
        <p:spPr/>
        <p:txBody>
          <a:bodyPr/>
          <a:lstStyle/>
          <a:p>
            <a:pPr>
              <a:lnSpc>
                <a:spcPct val="135000"/>
              </a:lnSpc>
            </a:pPr>
            <a:r>
              <a:rPr lang="zh-CN" altLang="en-US" sz="2800" dirty="0">
                <a:latin typeface="宋体" pitchFamily="2" charset="-122"/>
              </a:rPr>
              <a:t>虚基类：当基类被继承时，在基类的继承访问控制关键字前面加上关键字</a:t>
            </a:r>
            <a:r>
              <a:rPr lang="en-US" altLang="zh-CN" sz="2800" dirty="0">
                <a:solidFill>
                  <a:srgbClr val="FF0000"/>
                </a:solidFill>
              </a:rPr>
              <a:t>virtual</a:t>
            </a:r>
            <a:r>
              <a:rPr lang="zh-CN" altLang="en-US" sz="2800" dirty="0">
                <a:latin typeface="宋体" pitchFamily="2" charset="-122"/>
              </a:rPr>
              <a:t>而定义的基类</a:t>
            </a:r>
          </a:p>
          <a:p>
            <a:pPr>
              <a:lnSpc>
                <a:spcPct val="135000"/>
              </a:lnSpc>
            </a:pPr>
            <a:r>
              <a:rPr lang="zh-CN" altLang="en-US" sz="2800" dirty="0">
                <a:latin typeface="宋体" pitchFamily="2" charset="-122"/>
              </a:rPr>
              <a:t>虚基类用于实现共享继承</a:t>
            </a:r>
          </a:p>
          <a:p>
            <a:pPr>
              <a:lnSpc>
                <a:spcPct val="135000"/>
              </a:lnSpc>
            </a:pPr>
            <a:r>
              <a:rPr lang="zh-CN" altLang="en-US" sz="2800" dirty="0">
                <a:solidFill>
                  <a:srgbClr val="FF0000"/>
                </a:solidFill>
              </a:rPr>
              <a:t>普通基类与虚基类之间的唯一区别只有在派生类重复继承了某一基类时才表现出来</a:t>
            </a:r>
            <a:endParaRPr lang="zh-CN" altLang="en-US" sz="2800" dirty="0">
              <a:solidFill>
                <a:srgbClr val="FF0000"/>
              </a:solidFill>
              <a:latin typeface="宋体"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A9648BCE-E34D-43E7-B583-E8CB7A521DE7}" type="slidenum">
              <a:rPr lang="en-US" altLang="zh-CN"/>
              <a:pPr/>
              <a:t>133</a:t>
            </a:fld>
            <a:endParaRPr lang="en-US" altLang="zh-CN" dirty="0"/>
          </a:p>
        </p:txBody>
      </p:sp>
      <p:grpSp>
        <p:nvGrpSpPr>
          <p:cNvPr id="74763" name="Group 11"/>
          <p:cNvGrpSpPr>
            <a:grpSpLocks/>
          </p:cNvGrpSpPr>
          <p:nvPr/>
        </p:nvGrpSpPr>
        <p:grpSpPr bwMode="auto">
          <a:xfrm>
            <a:off x="6011863" y="1412875"/>
            <a:ext cx="2574925" cy="1841500"/>
            <a:chOff x="4224" y="2094"/>
            <a:chExt cx="1440" cy="1160"/>
          </a:xfrm>
        </p:grpSpPr>
        <p:sp>
          <p:nvSpPr>
            <p:cNvPr id="74764" name="Text Box 12"/>
            <p:cNvSpPr txBox="1">
              <a:spLocks noChangeArrowheads="1"/>
            </p:cNvSpPr>
            <p:nvPr/>
          </p:nvSpPr>
          <p:spPr bwMode="auto">
            <a:xfrm>
              <a:off x="4224" y="2094"/>
              <a:ext cx="336" cy="231"/>
            </a:xfrm>
            <a:prstGeom prst="rect">
              <a:avLst/>
            </a:prstGeom>
            <a:noFill/>
            <a:ln w="9525">
              <a:no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rPr>
                <a:t>obj</a:t>
              </a:r>
            </a:p>
          </p:txBody>
        </p:sp>
        <p:sp>
          <p:nvSpPr>
            <p:cNvPr id="74765" name="Text Box 13"/>
            <p:cNvSpPr txBox="1">
              <a:spLocks noChangeArrowheads="1"/>
            </p:cNvSpPr>
            <p:nvPr/>
          </p:nvSpPr>
          <p:spPr bwMode="auto">
            <a:xfrm>
              <a:off x="4560" y="2094"/>
              <a:ext cx="1104" cy="1160"/>
            </a:xfrm>
            <a:prstGeom prst="rect">
              <a:avLst/>
            </a:prstGeom>
            <a:noFill/>
            <a:ln w="9525">
              <a:solidFill>
                <a:schemeClr val="tx1"/>
              </a:solidFill>
              <a:miter lim="800000"/>
              <a:headEnd/>
              <a:tailEnd/>
            </a:ln>
            <a:effectLst/>
          </p:spPr>
          <p:txBody>
            <a:bodyPr lIns="0" tIns="0" rIns="0" bIns="0">
              <a:spAutoFit/>
            </a:bodyPr>
            <a:lstStyle/>
            <a:p>
              <a:pPr>
                <a:lnSpc>
                  <a:spcPct val="8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ea typeface="楷体_GB2312" pitchFamily="49" charset="-122"/>
                </a:rPr>
                <a:t> BASE.i</a:t>
              </a:r>
              <a:endParaRPr kumimoji="1" lang="en-US" altLang="zh-CN" sz="2000" b="1">
                <a:solidFill>
                  <a:srgbClr val="FF0000"/>
                </a:solidFill>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ea typeface="楷体_GB2312" pitchFamily="49" charset="-122"/>
                </a:rPr>
                <a:t> BASE1. j</a:t>
              </a:r>
              <a:endParaRPr kumimoji="1" lang="en-US" altLang="zh-CN" sz="2000" b="1">
                <a:solidFill>
                  <a:srgbClr val="FF0000"/>
                </a:solidFill>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ea typeface="楷体_GB2312" pitchFamily="49" charset="-122"/>
                </a:rPr>
                <a:t> BASE2. k</a:t>
              </a:r>
              <a:endParaRPr kumimoji="1" lang="en-US" altLang="zh-CN" sz="2000" b="1">
                <a:solidFill>
                  <a:srgbClr val="FF0000"/>
                </a:solidFill>
                <a:latin typeface="Tahoma" pitchFamily="34" charset="0"/>
              </a:endParaRPr>
            </a:p>
            <a:p>
              <a:pPr>
                <a:lnSpc>
                  <a:spcPct val="8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rPr>
                <a:t> sum</a:t>
              </a:r>
            </a:p>
            <a:p>
              <a:pPr>
                <a:lnSpc>
                  <a:spcPct val="8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rPr>
                <a:t> </a:t>
              </a:r>
              <a:r>
                <a:rPr kumimoji="1" lang="zh-CN" altLang="en-US" sz="2000" b="1">
                  <a:solidFill>
                    <a:srgbClr val="FF0000"/>
                  </a:solidFill>
                  <a:latin typeface="Tahoma" pitchFamily="34" charset="0"/>
                </a:rPr>
                <a:t>函数指针</a:t>
              </a:r>
            </a:p>
          </p:txBody>
        </p:sp>
        <p:sp>
          <p:nvSpPr>
            <p:cNvPr id="74766" name="Line 14"/>
            <p:cNvSpPr>
              <a:spLocks noChangeShapeType="1"/>
            </p:cNvSpPr>
            <p:nvPr/>
          </p:nvSpPr>
          <p:spPr bwMode="auto">
            <a:xfrm>
              <a:off x="4560" y="2286"/>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4767" name="Line 15"/>
            <p:cNvSpPr>
              <a:spLocks noChangeShapeType="1"/>
            </p:cNvSpPr>
            <p:nvPr/>
          </p:nvSpPr>
          <p:spPr bwMode="auto">
            <a:xfrm>
              <a:off x="4560" y="2526"/>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4768" name="Line 16"/>
            <p:cNvSpPr>
              <a:spLocks noChangeShapeType="1"/>
            </p:cNvSpPr>
            <p:nvPr/>
          </p:nvSpPr>
          <p:spPr bwMode="auto">
            <a:xfrm>
              <a:off x="4560" y="2766"/>
              <a:ext cx="1104" cy="0"/>
            </a:xfrm>
            <a:prstGeom prst="line">
              <a:avLst/>
            </a:prstGeom>
            <a:noFill/>
            <a:ln w="9525">
              <a:solidFill>
                <a:schemeClr val="tx1"/>
              </a:solidFill>
              <a:round/>
              <a:headEnd/>
              <a:tailEnd/>
            </a:ln>
            <a:effectLst/>
          </p:spPr>
          <p:txBody>
            <a:bodyPr lIns="0" tIns="0" rIns="0" bIns="0"/>
            <a:lstStyle/>
            <a:p>
              <a:endParaRPr lang="zh-CN" altLang="en-US"/>
            </a:p>
          </p:txBody>
        </p:sp>
        <p:sp>
          <p:nvSpPr>
            <p:cNvPr id="74769" name="Line 17"/>
            <p:cNvSpPr>
              <a:spLocks noChangeShapeType="1"/>
            </p:cNvSpPr>
            <p:nvPr/>
          </p:nvSpPr>
          <p:spPr bwMode="auto">
            <a:xfrm>
              <a:off x="4560" y="3054"/>
              <a:ext cx="1104" cy="0"/>
            </a:xfrm>
            <a:prstGeom prst="line">
              <a:avLst/>
            </a:prstGeom>
            <a:noFill/>
            <a:ln w="9525">
              <a:solidFill>
                <a:schemeClr val="tx1"/>
              </a:solidFill>
              <a:round/>
              <a:headEnd/>
              <a:tailEnd/>
            </a:ln>
            <a:effectLst/>
          </p:spPr>
          <p:txBody>
            <a:bodyPr lIns="0" tIns="0" rIns="0" bIns="0"/>
            <a:lstStyle/>
            <a:p>
              <a:endParaRPr lang="zh-CN" altLang="en-US"/>
            </a:p>
          </p:txBody>
        </p:sp>
      </p:grpSp>
      <p:sp>
        <p:nvSpPr>
          <p:cNvPr id="74771" name="Text Box 19"/>
          <p:cNvSpPr txBox="1">
            <a:spLocks noChangeArrowheads="1"/>
          </p:cNvSpPr>
          <p:nvPr/>
        </p:nvSpPr>
        <p:spPr bwMode="auto">
          <a:xfrm>
            <a:off x="250825" y="1196975"/>
            <a:ext cx="8532813" cy="5588000"/>
          </a:xfrm>
          <a:prstGeom prst="rect">
            <a:avLst/>
          </a:prstGeom>
          <a:noFill/>
          <a:ln w="9525">
            <a:solidFill>
              <a:srgbClr val="FF00FF"/>
            </a:solidFill>
            <a:miter lim="800000"/>
            <a:headEnd/>
            <a:tailEnd/>
          </a:ln>
          <a:effectLst/>
        </p:spPr>
        <p:txBody>
          <a:bodyPr>
            <a:spAutoFit/>
          </a:bodyPr>
          <a:lstStyle/>
          <a:p>
            <a:r>
              <a:rPr lang="en-US" altLang="zh-CN" sz="2000" b="1" dirty="0"/>
              <a:t>class BASE {public:  </a:t>
            </a:r>
            <a:r>
              <a:rPr lang="en-US" altLang="zh-CN" sz="2000" b="1" dirty="0" err="1"/>
              <a:t>int</a:t>
            </a:r>
            <a:r>
              <a:rPr lang="en-US" altLang="zh-CN" sz="2000" b="1" dirty="0"/>
              <a:t> </a:t>
            </a:r>
            <a:r>
              <a:rPr lang="en-US" altLang="zh-CN" sz="2000" b="1" dirty="0" err="1"/>
              <a:t>i</a:t>
            </a:r>
            <a:r>
              <a:rPr lang="en-US" altLang="zh-CN" sz="2000" b="1" dirty="0"/>
              <a:t>;}; </a:t>
            </a:r>
          </a:p>
          <a:p>
            <a:r>
              <a:rPr lang="en-US" altLang="zh-CN" sz="2000" b="1" dirty="0"/>
              <a:t>class BASE1: </a:t>
            </a:r>
            <a:r>
              <a:rPr lang="en-US" altLang="zh-CN" sz="2000" b="1" dirty="0">
                <a:solidFill>
                  <a:srgbClr val="FF0000"/>
                </a:solidFill>
              </a:rPr>
              <a:t>virtual</a:t>
            </a:r>
            <a:r>
              <a:rPr lang="en-US" altLang="zh-CN" sz="2000" b="1" dirty="0"/>
              <a:t> public BASE {</a:t>
            </a:r>
          </a:p>
          <a:p>
            <a:r>
              <a:rPr lang="en-US" altLang="zh-CN" sz="2000" b="1" dirty="0"/>
              <a:t>	public:	</a:t>
            </a:r>
            <a:r>
              <a:rPr lang="en-US" altLang="zh-CN" sz="2000" b="1" dirty="0" err="1"/>
              <a:t>int</a:t>
            </a:r>
            <a:r>
              <a:rPr lang="en-US" altLang="zh-CN" sz="2000" b="1" dirty="0"/>
              <a:t> j;</a:t>
            </a:r>
          </a:p>
          <a:p>
            <a:r>
              <a:rPr lang="en-US" altLang="zh-CN" sz="2000" b="1" dirty="0"/>
              <a:t>};</a:t>
            </a:r>
          </a:p>
          <a:p>
            <a:r>
              <a:rPr lang="en-US" altLang="zh-CN" sz="2000" b="1" dirty="0"/>
              <a:t>class BASE2: </a:t>
            </a:r>
            <a:r>
              <a:rPr lang="en-US" altLang="zh-CN" sz="2000" b="1" dirty="0">
                <a:solidFill>
                  <a:srgbClr val="FF0000"/>
                </a:solidFill>
              </a:rPr>
              <a:t>virtual</a:t>
            </a:r>
            <a:r>
              <a:rPr lang="en-US" altLang="zh-CN" sz="2000" b="1" dirty="0"/>
              <a:t> public BASE {</a:t>
            </a:r>
          </a:p>
          <a:p>
            <a:r>
              <a:rPr lang="en-US" altLang="zh-CN" sz="2000" b="1" dirty="0"/>
              <a:t>	public:	</a:t>
            </a:r>
            <a:r>
              <a:rPr lang="en-US" altLang="zh-CN" sz="2000" b="1" dirty="0" err="1"/>
              <a:t>int</a:t>
            </a:r>
            <a:r>
              <a:rPr lang="en-US" altLang="zh-CN" sz="2000" b="1" dirty="0"/>
              <a:t> k;</a:t>
            </a:r>
          </a:p>
          <a:p>
            <a:r>
              <a:rPr lang="en-US" altLang="zh-CN" sz="2000" b="1" dirty="0"/>
              <a:t>}; </a:t>
            </a:r>
          </a:p>
          <a:p>
            <a:r>
              <a:rPr lang="en-US" altLang="zh-CN" sz="2000" b="1" dirty="0"/>
              <a:t>class DERIVED: public BASE1, public BASE2 {</a:t>
            </a:r>
          </a:p>
          <a:p>
            <a:r>
              <a:rPr lang="en-US" altLang="zh-CN" sz="2000" b="1" dirty="0"/>
              <a:t>	public:	</a:t>
            </a:r>
            <a:r>
              <a:rPr lang="en-US" altLang="zh-CN" sz="2000" b="1" dirty="0" err="1"/>
              <a:t>int</a:t>
            </a:r>
            <a:r>
              <a:rPr lang="en-US" altLang="zh-CN" sz="2000" b="1" dirty="0"/>
              <a:t> sum;</a:t>
            </a:r>
          </a:p>
          <a:p>
            <a:r>
              <a:rPr lang="en-US" altLang="zh-CN" sz="2000" b="1" dirty="0"/>
              <a:t>}; </a:t>
            </a:r>
          </a:p>
          <a:p>
            <a:r>
              <a:rPr lang="en-US" altLang="zh-CN" sz="2000" b="1" dirty="0" err="1"/>
              <a:t>int</a:t>
            </a:r>
            <a:r>
              <a:rPr lang="en-US" altLang="zh-CN" sz="2000" b="1" dirty="0"/>
              <a:t> main()</a:t>
            </a:r>
          </a:p>
          <a:p>
            <a:r>
              <a:rPr lang="en-US" altLang="zh-CN" sz="2000" b="1" dirty="0"/>
              <a:t>{	</a:t>
            </a:r>
          </a:p>
          <a:p>
            <a:r>
              <a:rPr lang="en-US" altLang="zh-CN" sz="2000" b="1" dirty="0"/>
              <a:t>      DERIVED </a:t>
            </a:r>
            <a:r>
              <a:rPr lang="en-US" altLang="zh-CN" sz="2000" b="1" dirty="0" err="1"/>
              <a:t>obj</a:t>
            </a:r>
            <a:r>
              <a:rPr lang="en-US" altLang="zh-CN" sz="2000" b="1" dirty="0"/>
              <a:t>;    </a:t>
            </a:r>
            <a:r>
              <a:rPr lang="en-US" altLang="zh-CN" sz="2000" b="1" dirty="0">
                <a:solidFill>
                  <a:srgbClr val="990000"/>
                </a:solidFill>
              </a:rPr>
              <a:t>// </a:t>
            </a:r>
            <a:r>
              <a:rPr lang="zh-CN" altLang="en-US" sz="2000" b="1" dirty="0">
                <a:solidFill>
                  <a:srgbClr val="990000"/>
                </a:solidFill>
              </a:rPr>
              <a:t>声明一个派生类对象 </a:t>
            </a:r>
          </a:p>
          <a:p>
            <a:r>
              <a:rPr lang="zh-CN" altLang="en-US" sz="2000" b="1" dirty="0"/>
              <a:t>      </a:t>
            </a:r>
            <a:r>
              <a:rPr lang="en-US" altLang="zh-CN" sz="2000" b="1" dirty="0" err="1"/>
              <a:t>obj.i</a:t>
            </a:r>
            <a:r>
              <a:rPr lang="en-US" altLang="zh-CN" sz="2000" b="1" dirty="0"/>
              <a:t> = 3;	     </a:t>
            </a:r>
            <a:r>
              <a:rPr lang="en-US" altLang="zh-CN" sz="2000" b="1" dirty="0">
                <a:solidFill>
                  <a:srgbClr val="990000"/>
                </a:solidFill>
              </a:rPr>
              <a:t>// </a:t>
            </a:r>
            <a:r>
              <a:rPr lang="zh-CN" altLang="en-US" sz="2000" b="1" dirty="0">
                <a:solidFill>
                  <a:srgbClr val="990000"/>
                </a:solidFill>
              </a:rPr>
              <a:t>正确：从</a:t>
            </a:r>
            <a:r>
              <a:rPr lang="en-US" altLang="zh-CN" sz="2000" b="1" dirty="0">
                <a:solidFill>
                  <a:srgbClr val="990000"/>
                </a:solidFill>
              </a:rPr>
              <a:t>BASE</a:t>
            </a:r>
            <a:r>
              <a:rPr lang="zh-CN" altLang="en-US" sz="2000" b="1" dirty="0">
                <a:solidFill>
                  <a:srgbClr val="990000"/>
                </a:solidFill>
              </a:rPr>
              <a:t>继承的</a:t>
            </a:r>
            <a:r>
              <a:rPr lang="en-US" altLang="zh-CN" sz="2000" b="1" dirty="0" err="1">
                <a:solidFill>
                  <a:srgbClr val="990000"/>
                </a:solidFill>
              </a:rPr>
              <a:t>i</a:t>
            </a:r>
            <a:r>
              <a:rPr lang="zh-CN" altLang="en-US" sz="2000" b="1" dirty="0">
                <a:solidFill>
                  <a:srgbClr val="990000"/>
                </a:solidFill>
              </a:rPr>
              <a:t>在</a:t>
            </a:r>
            <a:r>
              <a:rPr lang="en-US" altLang="zh-CN" sz="2000" b="1" dirty="0">
                <a:solidFill>
                  <a:srgbClr val="990000"/>
                </a:solidFill>
              </a:rPr>
              <a:t>DERIVED</a:t>
            </a:r>
            <a:r>
              <a:rPr lang="zh-CN" altLang="en-US" sz="2000" b="1" dirty="0">
                <a:solidFill>
                  <a:srgbClr val="990000"/>
                </a:solidFill>
              </a:rPr>
              <a:t>中只有一份</a:t>
            </a:r>
          </a:p>
          <a:p>
            <a:r>
              <a:rPr lang="zh-CN" altLang="en-US" sz="2000" b="1" dirty="0"/>
              <a:t>      </a:t>
            </a:r>
            <a:r>
              <a:rPr lang="en-US" altLang="zh-CN" sz="2000" b="1" dirty="0" err="1"/>
              <a:t>obj.j</a:t>
            </a:r>
            <a:r>
              <a:rPr lang="en-US" altLang="zh-CN" sz="2000" b="1" dirty="0"/>
              <a:t> = 5;	     </a:t>
            </a:r>
            <a:r>
              <a:rPr lang="en-US" altLang="zh-CN" sz="2000" b="1" dirty="0">
                <a:solidFill>
                  <a:srgbClr val="990000"/>
                </a:solidFill>
              </a:rPr>
              <a:t>// </a:t>
            </a:r>
            <a:r>
              <a:rPr lang="zh-CN" altLang="en-US" sz="2000" b="1" dirty="0">
                <a:solidFill>
                  <a:srgbClr val="990000"/>
                </a:solidFill>
              </a:rPr>
              <a:t>正确：使用从</a:t>
            </a:r>
            <a:r>
              <a:rPr lang="en-US" altLang="zh-CN" sz="2000" b="1" dirty="0">
                <a:solidFill>
                  <a:srgbClr val="990000"/>
                </a:solidFill>
              </a:rPr>
              <a:t>BASE1</a:t>
            </a:r>
            <a:r>
              <a:rPr lang="zh-CN" altLang="en-US" sz="2000" b="1" dirty="0">
                <a:solidFill>
                  <a:srgbClr val="990000"/>
                </a:solidFill>
              </a:rPr>
              <a:t>继承的</a:t>
            </a:r>
            <a:r>
              <a:rPr lang="en-US" altLang="zh-CN" sz="2000" b="1" dirty="0">
                <a:solidFill>
                  <a:srgbClr val="990000"/>
                </a:solidFill>
              </a:rPr>
              <a:t>j</a:t>
            </a:r>
          </a:p>
          <a:p>
            <a:r>
              <a:rPr lang="en-US" altLang="zh-CN" sz="2000" b="1" dirty="0"/>
              <a:t>      </a:t>
            </a:r>
            <a:r>
              <a:rPr lang="en-US" altLang="zh-CN" sz="2000" b="1" dirty="0" err="1"/>
              <a:t>obj.k</a:t>
            </a:r>
            <a:r>
              <a:rPr lang="en-US" altLang="zh-CN" sz="2000" b="1" dirty="0"/>
              <a:t> = 7;	     </a:t>
            </a:r>
            <a:r>
              <a:rPr lang="en-US" altLang="zh-CN" sz="2000" b="1" dirty="0">
                <a:solidFill>
                  <a:srgbClr val="990000"/>
                </a:solidFill>
              </a:rPr>
              <a:t>// </a:t>
            </a:r>
            <a:r>
              <a:rPr lang="zh-CN" altLang="en-US" sz="2000" b="1" dirty="0">
                <a:solidFill>
                  <a:srgbClr val="990000"/>
                </a:solidFill>
              </a:rPr>
              <a:t>正确：使用从</a:t>
            </a:r>
            <a:r>
              <a:rPr lang="en-US" altLang="zh-CN" sz="2000" b="1" dirty="0">
                <a:solidFill>
                  <a:srgbClr val="990000"/>
                </a:solidFill>
              </a:rPr>
              <a:t>BASE2</a:t>
            </a:r>
            <a:r>
              <a:rPr lang="zh-CN" altLang="en-US" sz="2000" b="1" dirty="0">
                <a:solidFill>
                  <a:srgbClr val="990000"/>
                </a:solidFill>
              </a:rPr>
              <a:t>继承的</a:t>
            </a:r>
            <a:r>
              <a:rPr lang="en-US" altLang="zh-CN" sz="2000" b="1" dirty="0">
                <a:solidFill>
                  <a:srgbClr val="990000"/>
                </a:solidFill>
              </a:rPr>
              <a:t>k</a:t>
            </a:r>
          </a:p>
          <a:p>
            <a:r>
              <a:rPr lang="en-US" altLang="zh-CN" sz="2000" b="1" dirty="0"/>
              <a:t>      return 0;</a:t>
            </a:r>
          </a:p>
          <a:p>
            <a:r>
              <a:rPr lang="en-US" altLang="zh-CN" sz="2000" b="1" dirty="0"/>
              <a:t>}                                                                                    </a:t>
            </a:r>
            <a:r>
              <a:rPr lang="en-US" altLang="zh-CN" sz="2000" b="1" dirty="0" smtClean="0"/>
              <a:t>//</a:t>
            </a:r>
            <a:r>
              <a:rPr lang="zh-CN" altLang="en-US" sz="2000" b="1" dirty="0"/>
              <a:t>程序</a:t>
            </a:r>
            <a:r>
              <a:rPr lang="en-US" altLang="zh-CN" sz="2000" b="1" dirty="0"/>
              <a:t>7.6.2</a:t>
            </a:r>
            <a:endParaRPr kumimoji="1" lang="en-US" altLang="zh-CN" sz="2000" b="1" dirty="0"/>
          </a:p>
        </p:txBody>
      </p:sp>
      <p:sp>
        <p:nvSpPr>
          <p:cNvPr id="74772" name="Rectangle 20"/>
          <p:cNvSpPr>
            <a:spLocks noGrp="1" noChangeArrowheads="1"/>
          </p:cNvSpPr>
          <p:nvPr>
            <p:ph type="title"/>
          </p:nvPr>
        </p:nvSpPr>
        <p:spPr>
          <a:noFill/>
          <a:ln/>
        </p:spPr>
        <p:txBody>
          <a:bodyPr/>
          <a:lstStyle/>
          <a:p>
            <a:r>
              <a:rPr kumimoji="1" lang="zh-CN" altLang="en-US"/>
              <a:t>例：虚基类的使用</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27D42CD-BC56-47C8-9C3F-278F8BFA4679}" type="slidenum">
              <a:rPr lang="en-US" altLang="zh-CN"/>
              <a:pPr/>
              <a:t>134</a:t>
            </a:fld>
            <a:endParaRPr lang="en-US" altLang="zh-CN" dirty="0"/>
          </a:p>
        </p:txBody>
      </p:sp>
      <p:sp>
        <p:nvSpPr>
          <p:cNvPr id="75778" name="Rectangle 2"/>
          <p:cNvSpPr>
            <a:spLocks noGrp="1" noChangeArrowheads="1"/>
          </p:cNvSpPr>
          <p:nvPr>
            <p:ph type="title"/>
          </p:nvPr>
        </p:nvSpPr>
        <p:spPr/>
        <p:txBody>
          <a:bodyPr/>
          <a:lstStyle/>
          <a:p>
            <a:r>
              <a:rPr lang="zh-CN" altLang="en-US">
                <a:latin typeface="宋体" pitchFamily="2" charset="-122"/>
              </a:rPr>
              <a:t>虚基类的构造函数与析构函数</a:t>
            </a:r>
          </a:p>
        </p:txBody>
      </p:sp>
      <p:sp>
        <p:nvSpPr>
          <p:cNvPr id="75779" name="Rectangle 3"/>
          <p:cNvSpPr>
            <a:spLocks noGrp="1" noChangeArrowheads="1"/>
          </p:cNvSpPr>
          <p:nvPr>
            <p:ph type="body" idx="1"/>
          </p:nvPr>
        </p:nvSpPr>
        <p:spPr>
          <a:xfrm>
            <a:off x="179388" y="1196975"/>
            <a:ext cx="8893175" cy="5329238"/>
          </a:xfrm>
        </p:spPr>
        <p:txBody>
          <a:bodyPr/>
          <a:lstStyle/>
          <a:p>
            <a:r>
              <a:rPr lang="zh-CN" altLang="en-US" sz="2200" dirty="0" smtClean="0"/>
              <a:t>创建</a:t>
            </a:r>
            <a:r>
              <a:rPr lang="zh-CN" altLang="en-US" sz="2200" dirty="0"/>
              <a:t>派生类对象时构造函数的调用次序：</a:t>
            </a:r>
          </a:p>
          <a:p>
            <a:pPr lvl="1"/>
            <a:r>
              <a:rPr lang="zh-CN" altLang="en-US" sz="2200" dirty="0">
                <a:latin typeface="Times New Roman" pitchFamily="18" charset="0"/>
              </a:rPr>
              <a:t>最先调用虚基类的构造函数；</a:t>
            </a:r>
          </a:p>
          <a:p>
            <a:pPr lvl="1"/>
            <a:r>
              <a:rPr lang="zh-CN" altLang="en-US" sz="2200" dirty="0">
                <a:latin typeface="Times New Roman" pitchFamily="18" charset="0"/>
              </a:rPr>
              <a:t>其次调用普通基类的构造函数，</a:t>
            </a:r>
            <a:r>
              <a:rPr lang="zh-CN" altLang="en-US" sz="2200" dirty="0" smtClean="0">
                <a:latin typeface="Times New Roman" pitchFamily="18" charset="0"/>
              </a:rPr>
              <a:t>多个基类则按派生类声明时列出</a:t>
            </a:r>
            <a:r>
              <a:rPr lang="zh-CN" altLang="en-US" sz="2200" dirty="0">
                <a:latin typeface="Times New Roman" pitchFamily="18" charset="0"/>
              </a:rPr>
              <a:t>的次序、从左到右调用，而不是</a:t>
            </a:r>
            <a:r>
              <a:rPr lang="zh-CN" altLang="en-US" sz="2200" dirty="0" smtClean="0">
                <a:latin typeface="Times New Roman" pitchFamily="18" charset="0"/>
              </a:rPr>
              <a:t>初始化列表</a:t>
            </a:r>
            <a:r>
              <a:rPr lang="zh-CN" altLang="en-US" sz="2200" dirty="0">
                <a:latin typeface="Times New Roman" pitchFamily="18" charset="0"/>
              </a:rPr>
              <a:t>中的次序；</a:t>
            </a:r>
          </a:p>
          <a:p>
            <a:pPr lvl="1"/>
            <a:r>
              <a:rPr lang="zh-CN" altLang="en-US" sz="2200" dirty="0">
                <a:latin typeface="Times New Roman" pitchFamily="18" charset="0"/>
              </a:rPr>
              <a:t>再次调用对象成员的构造函数，按类声明中对象成员出现的次序调用，而不是初始化列表中的次序</a:t>
            </a:r>
          </a:p>
          <a:p>
            <a:pPr lvl="1"/>
            <a:r>
              <a:rPr lang="zh-CN" altLang="en-US" sz="2200" dirty="0">
                <a:latin typeface="宋体" pitchFamily="2" charset="-122"/>
              </a:rPr>
              <a:t>最后执行派生类的构造函数。</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29657D8-211C-48A7-8B97-11A85357EDC4}" type="slidenum">
              <a:rPr lang="en-US" altLang="zh-CN"/>
              <a:pPr/>
              <a:t>135</a:t>
            </a:fld>
            <a:endParaRPr lang="en-US" altLang="zh-CN"/>
          </a:p>
        </p:txBody>
      </p:sp>
      <p:sp>
        <p:nvSpPr>
          <p:cNvPr id="195593" name="Text Box 9"/>
          <p:cNvSpPr txBox="1">
            <a:spLocks noChangeArrowheads="1"/>
          </p:cNvSpPr>
          <p:nvPr/>
        </p:nvSpPr>
        <p:spPr bwMode="auto">
          <a:xfrm>
            <a:off x="250825" y="1125538"/>
            <a:ext cx="8532813" cy="5795962"/>
          </a:xfrm>
          <a:prstGeom prst="rect">
            <a:avLst/>
          </a:prstGeom>
          <a:noFill/>
          <a:ln w="9525">
            <a:solidFill>
              <a:srgbClr val="FF00FF"/>
            </a:solidFill>
            <a:miter lim="800000"/>
            <a:headEnd/>
            <a:tailEnd/>
          </a:ln>
          <a:effectLst/>
        </p:spPr>
        <p:txBody>
          <a:bodyPr>
            <a:spAutoFit/>
          </a:bodyPr>
          <a:lstStyle/>
          <a:p>
            <a:r>
              <a:rPr lang="en-US" altLang="zh-CN" b="1" dirty="0"/>
              <a:t>class </a:t>
            </a:r>
            <a:r>
              <a:rPr lang="en-US" altLang="zh-CN" b="1" dirty="0" err="1"/>
              <a:t>baseA</a:t>
            </a:r>
            <a:endParaRPr lang="en-US" altLang="zh-CN" b="1" dirty="0"/>
          </a:p>
          <a:p>
            <a:r>
              <a:rPr lang="en-US" altLang="zh-CN" b="1" dirty="0"/>
              <a:t>{</a:t>
            </a:r>
          </a:p>
          <a:p>
            <a:r>
              <a:rPr lang="en-US" altLang="zh-CN" b="1" dirty="0"/>
              <a:t>public:</a:t>
            </a:r>
          </a:p>
          <a:p>
            <a:r>
              <a:rPr lang="en-US" altLang="zh-CN" b="1" dirty="0"/>
              <a:t>	</a:t>
            </a:r>
            <a:r>
              <a:rPr lang="en-US" altLang="zh-CN" b="1" dirty="0" err="1" smtClean="0"/>
              <a:t>baseA</a:t>
            </a:r>
            <a:r>
              <a:rPr lang="en-US" altLang="zh-CN" b="1" dirty="0" smtClean="0"/>
              <a:t>()</a:t>
            </a:r>
            <a:endParaRPr lang="en-US" altLang="zh-CN" b="1" dirty="0"/>
          </a:p>
          <a:p>
            <a:r>
              <a:rPr lang="en-US" altLang="zh-CN" b="1" dirty="0"/>
              <a:t>	{</a:t>
            </a:r>
          </a:p>
          <a:p>
            <a:r>
              <a:rPr lang="en-US" altLang="zh-CN" b="1" dirty="0"/>
              <a:t>		</a:t>
            </a:r>
            <a:r>
              <a:rPr lang="en-US" altLang="zh-CN" b="1" dirty="0" err="1"/>
              <a:t>cout</a:t>
            </a:r>
            <a:r>
              <a:rPr lang="en-US" altLang="zh-CN" b="1" dirty="0"/>
              <a:t> &lt;&lt; </a:t>
            </a:r>
            <a:r>
              <a:rPr lang="en-US" altLang="zh-CN" b="1" dirty="0" err="1"/>
              <a:t>endl</a:t>
            </a:r>
            <a:r>
              <a:rPr lang="en-US" altLang="zh-CN" b="1" dirty="0"/>
              <a:t> &lt;&lt; "This is </a:t>
            </a:r>
            <a:r>
              <a:rPr lang="en-US" altLang="zh-CN" b="1" dirty="0" err="1"/>
              <a:t>baseA</a:t>
            </a:r>
            <a:r>
              <a:rPr lang="en-US" altLang="zh-CN" b="1" dirty="0"/>
              <a:t> class." &lt;&lt; </a:t>
            </a:r>
            <a:r>
              <a:rPr lang="en-US" altLang="zh-CN" b="1" dirty="0" err="1"/>
              <a:t>endl</a:t>
            </a:r>
            <a:r>
              <a:rPr lang="en-US" altLang="zh-CN" b="1" dirty="0"/>
              <a:t>;</a:t>
            </a:r>
          </a:p>
          <a:p>
            <a:r>
              <a:rPr lang="en-US" altLang="zh-CN" b="1" dirty="0"/>
              <a:t>	}</a:t>
            </a:r>
          </a:p>
          <a:p>
            <a:r>
              <a:rPr lang="en-US" altLang="zh-CN" b="1" dirty="0"/>
              <a:t>};</a:t>
            </a:r>
          </a:p>
          <a:p>
            <a:endParaRPr lang="en-US" altLang="zh-CN" b="1" dirty="0"/>
          </a:p>
          <a:p>
            <a:r>
              <a:rPr lang="en-US" altLang="zh-CN" b="1" dirty="0"/>
              <a:t>class </a:t>
            </a:r>
            <a:r>
              <a:rPr lang="en-US" altLang="zh-CN" b="1" dirty="0" err="1"/>
              <a:t>baseB</a:t>
            </a:r>
            <a:endParaRPr lang="en-US" altLang="zh-CN" b="1" dirty="0"/>
          </a:p>
          <a:p>
            <a:r>
              <a:rPr lang="en-US" altLang="zh-CN" b="1" dirty="0"/>
              <a:t>{</a:t>
            </a:r>
          </a:p>
          <a:p>
            <a:r>
              <a:rPr lang="en-US" altLang="zh-CN" b="1" dirty="0"/>
              <a:t>public:</a:t>
            </a:r>
          </a:p>
          <a:p>
            <a:r>
              <a:rPr lang="en-US" altLang="zh-CN" b="1" dirty="0"/>
              <a:t>	</a:t>
            </a:r>
            <a:r>
              <a:rPr lang="en-US" altLang="zh-CN" b="1" dirty="0" err="1"/>
              <a:t>baseB</a:t>
            </a:r>
            <a:r>
              <a:rPr lang="en-US" altLang="zh-CN" b="1" dirty="0"/>
              <a:t>()</a:t>
            </a:r>
          </a:p>
          <a:p>
            <a:r>
              <a:rPr lang="en-US" altLang="zh-CN" b="1" dirty="0"/>
              <a:t>	{</a:t>
            </a:r>
          </a:p>
          <a:p>
            <a:r>
              <a:rPr lang="en-US" altLang="zh-CN" b="1" dirty="0"/>
              <a:t>		</a:t>
            </a:r>
            <a:r>
              <a:rPr lang="en-US" altLang="zh-CN" b="1" dirty="0" err="1"/>
              <a:t>cout</a:t>
            </a:r>
            <a:r>
              <a:rPr lang="en-US" altLang="zh-CN" b="1" dirty="0"/>
              <a:t> &lt;&lt; </a:t>
            </a:r>
            <a:r>
              <a:rPr lang="en-US" altLang="zh-CN" b="1" dirty="0" err="1"/>
              <a:t>endl</a:t>
            </a:r>
            <a:r>
              <a:rPr lang="en-US" altLang="zh-CN" b="1" dirty="0"/>
              <a:t> &lt;&lt; "This is </a:t>
            </a:r>
            <a:r>
              <a:rPr lang="en-US" altLang="zh-CN" b="1" dirty="0" err="1"/>
              <a:t>baseB</a:t>
            </a:r>
            <a:r>
              <a:rPr lang="en-US" altLang="zh-CN" b="1" dirty="0"/>
              <a:t> class." &lt;&lt; </a:t>
            </a:r>
            <a:r>
              <a:rPr lang="en-US" altLang="zh-CN" b="1" dirty="0" err="1"/>
              <a:t>endl</a:t>
            </a:r>
            <a:r>
              <a:rPr lang="en-US" altLang="zh-CN" b="1" dirty="0"/>
              <a:t>;</a:t>
            </a:r>
          </a:p>
          <a:p>
            <a:r>
              <a:rPr lang="en-US" altLang="zh-CN" b="1" dirty="0"/>
              <a:t>	}</a:t>
            </a:r>
          </a:p>
          <a:p>
            <a:r>
              <a:rPr lang="en-US" altLang="zh-CN" b="1" dirty="0"/>
              <a:t>};</a:t>
            </a:r>
          </a:p>
        </p:txBody>
      </p:sp>
      <p:sp>
        <p:nvSpPr>
          <p:cNvPr id="195594" name="Rectangle 10"/>
          <p:cNvSpPr>
            <a:spLocks noGrp="1" noChangeArrowheads="1"/>
          </p:cNvSpPr>
          <p:nvPr>
            <p:ph type="title"/>
          </p:nvPr>
        </p:nvSpPr>
        <p:spPr>
          <a:noFill/>
          <a:ln/>
        </p:spPr>
        <p:txBody>
          <a:bodyPr/>
          <a:lstStyle/>
          <a:p>
            <a:r>
              <a:rPr kumimoji="1" lang="zh-CN" altLang="en-US"/>
              <a:t>例：</a:t>
            </a:r>
            <a:r>
              <a:rPr lang="zh-CN" altLang="en-US">
                <a:latin typeface="宋体" pitchFamily="2" charset="-122"/>
              </a:rPr>
              <a:t>虚基类的构造函数</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DDC5F60-1496-4783-871F-ABB0E7C8A2F3}" type="slidenum">
              <a:rPr lang="en-US" altLang="zh-CN"/>
              <a:pPr/>
              <a:t>136</a:t>
            </a:fld>
            <a:endParaRPr lang="en-US" altLang="zh-CN"/>
          </a:p>
        </p:txBody>
      </p:sp>
      <p:sp>
        <p:nvSpPr>
          <p:cNvPr id="196610" name="Text Box 2"/>
          <p:cNvSpPr txBox="1">
            <a:spLocks noChangeArrowheads="1"/>
          </p:cNvSpPr>
          <p:nvPr/>
        </p:nvSpPr>
        <p:spPr bwMode="auto">
          <a:xfrm>
            <a:off x="250825" y="1196975"/>
            <a:ext cx="8532813" cy="5461000"/>
          </a:xfrm>
          <a:prstGeom prst="rect">
            <a:avLst/>
          </a:prstGeom>
          <a:noFill/>
          <a:ln w="9525">
            <a:solidFill>
              <a:srgbClr val="FF00FF"/>
            </a:solidFill>
            <a:miter lim="800000"/>
            <a:headEnd/>
            <a:tailEnd/>
          </a:ln>
          <a:effectLst/>
        </p:spPr>
        <p:txBody>
          <a:bodyPr>
            <a:spAutoFit/>
          </a:bodyPr>
          <a:lstStyle/>
          <a:p>
            <a:r>
              <a:rPr lang="en-US" altLang="zh-CN" b="1" dirty="0"/>
              <a:t>class </a:t>
            </a:r>
            <a:r>
              <a:rPr lang="en-US" altLang="zh-CN" b="1" dirty="0" err="1"/>
              <a:t>derivedA</a:t>
            </a:r>
            <a:r>
              <a:rPr lang="en-US" altLang="zh-CN" b="1" dirty="0"/>
              <a:t> : public </a:t>
            </a:r>
            <a:r>
              <a:rPr lang="en-US" altLang="zh-CN" b="1" dirty="0" err="1"/>
              <a:t>baseB</a:t>
            </a:r>
            <a:r>
              <a:rPr lang="en-US" altLang="zh-CN" b="1" dirty="0"/>
              <a:t>, </a:t>
            </a:r>
            <a:r>
              <a:rPr lang="en-US" altLang="zh-CN" b="1" dirty="0">
                <a:solidFill>
                  <a:srgbClr val="FF0000"/>
                </a:solidFill>
              </a:rPr>
              <a:t>virtual </a:t>
            </a:r>
            <a:r>
              <a:rPr lang="en-US" altLang="zh-CN" b="1" dirty="0"/>
              <a:t>public </a:t>
            </a:r>
            <a:r>
              <a:rPr lang="en-US" altLang="zh-CN" b="1" dirty="0" err="1"/>
              <a:t>baseA</a:t>
            </a:r>
            <a:endParaRPr lang="en-US" altLang="zh-CN" b="1" dirty="0"/>
          </a:p>
          <a:p>
            <a:r>
              <a:rPr lang="en-US" altLang="zh-CN" b="1" dirty="0"/>
              <a:t>{</a:t>
            </a:r>
          </a:p>
          <a:p>
            <a:r>
              <a:rPr lang="en-US" altLang="zh-CN" b="1" dirty="0"/>
              <a:t>public:</a:t>
            </a:r>
          </a:p>
          <a:p>
            <a:r>
              <a:rPr lang="en-US" altLang="zh-CN" b="1" dirty="0"/>
              <a:t>	</a:t>
            </a:r>
            <a:r>
              <a:rPr lang="en-US" altLang="zh-CN" b="1" dirty="0" err="1"/>
              <a:t>derivedA</a:t>
            </a:r>
            <a:r>
              <a:rPr lang="en-US" altLang="zh-CN" b="1" dirty="0"/>
              <a:t>()</a:t>
            </a:r>
          </a:p>
          <a:p>
            <a:r>
              <a:rPr lang="en-US" altLang="zh-CN" b="1" dirty="0"/>
              <a:t>	{</a:t>
            </a:r>
          </a:p>
          <a:p>
            <a:r>
              <a:rPr lang="en-US" altLang="zh-CN" b="1" dirty="0"/>
              <a:t>		</a:t>
            </a:r>
            <a:r>
              <a:rPr lang="en-US" altLang="zh-CN" b="1" dirty="0" err="1"/>
              <a:t>cout</a:t>
            </a:r>
            <a:r>
              <a:rPr lang="en-US" altLang="zh-CN" b="1" dirty="0"/>
              <a:t> &lt;&lt; </a:t>
            </a:r>
            <a:r>
              <a:rPr lang="en-US" altLang="zh-CN" b="1" dirty="0" err="1"/>
              <a:t>endl</a:t>
            </a:r>
            <a:r>
              <a:rPr lang="en-US" altLang="zh-CN" b="1" dirty="0"/>
              <a:t> &lt;&lt; "This is </a:t>
            </a:r>
            <a:r>
              <a:rPr lang="en-US" altLang="zh-CN" b="1" dirty="0" err="1"/>
              <a:t>derivedA</a:t>
            </a:r>
            <a:r>
              <a:rPr lang="en-US" altLang="zh-CN" b="1" dirty="0"/>
              <a:t> class." &lt;&lt; </a:t>
            </a:r>
            <a:r>
              <a:rPr lang="en-US" altLang="zh-CN" b="1" dirty="0" err="1"/>
              <a:t>endl</a:t>
            </a:r>
            <a:r>
              <a:rPr lang="en-US" altLang="zh-CN" b="1" dirty="0"/>
              <a:t>;</a:t>
            </a:r>
          </a:p>
          <a:p>
            <a:r>
              <a:rPr lang="en-US" altLang="zh-CN" b="1" dirty="0"/>
              <a:t>	}</a:t>
            </a:r>
          </a:p>
          <a:p>
            <a:r>
              <a:rPr lang="en-US" altLang="zh-CN" b="1" dirty="0"/>
              <a:t>};</a:t>
            </a:r>
          </a:p>
          <a:p>
            <a:r>
              <a:rPr lang="en-US" altLang="zh-CN" b="1" dirty="0"/>
              <a:t>class </a:t>
            </a:r>
            <a:r>
              <a:rPr lang="en-US" altLang="zh-CN" b="1" dirty="0" err="1"/>
              <a:t>derivedB</a:t>
            </a:r>
            <a:r>
              <a:rPr lang="en-US" altLang="zh-CN" b="1" dirty="0"/>
              <a:t> : public </a:t>
            </a:r>
            <a:r>
              <a:rPr lang="en-US" altLang="zh-CN" b="1" dirty="0" err="1"/>
              <a:t>baseB</a:t>
            </a:r>
            <a:r>
              <a:rPr lang="en-US" altLang="zh-CN" b="1" dirty="0"/>
              <a:t>, </a:t>
            </a:r>
            <a:r>
              <a:rPr lang="en-US" altLang="zh-CN" b="1" dirty="0">
                <a:solidFill>
                  <a:srgbClr val="FF0000"/>
                </a:solidFill>
              </a:rPr>
              <a:t>virtual </a:t>
            </a:r>
            <a:r>
              <a:rPr lang="en-US" altLang="zh-CN" b="1" dirty="0"/>
              <a:t>public </a:t>
            </a:r>
            <a:r>
              <a:rPr lang="en-US" altLang="zh-CN" b="1" dirty="0" err="1"/>
              <a:t>baseA</a:t>
            </a:r>
            <a:endParaRPr lang="en-US" altLang="zh-CN" b="1" dirty="0"/>
          </a:p>
          <a:p>
            <a:r>
              <a:rPr lang="en-US" altLang="zh-CN" b="1" dirty="0"/>
              <a:t>{</a:t>
            </a:r>
          </a:p>
          <a:p>
            <a:r>
              <a:rPr lang="en-US" altLang="zh-CN" b="1" dirty="0"/>
              <a:t>public:</a:t>
            </a:r>
          </a:p>
          <a:p>
            <a:r>
              <a:rPr lang="en-US" altLang="zh-CN" b="1" dirty="0"/>
              <a:t>	</a:t>
            </a:r>
            <a:r>
              <a:rPr lang="en-US" altLang="zh-CN" b="1" dirty="0" err="1"/>
              <a:t>derivedB</a:t>
            </a:r>
            <a:r>
              <a:rPr lang="en-US" altLang="zh-CN" b="1" dirty="0"/>
              <a:t>()</a:t>
            </a:r>
          </a:p>
          <a:p>
            <a:r>
              <a:rPr lang="en-US" altLang="zh-CN" b="1" dirty="0"/>
              <a:t>	{</a:t>
            </a:r>
          </a:p>
          <a:p>
            <a:r>
              <a:rPr lang="en-US" altLang="zh-CN" b="1" dirty="0"/>
              <a:t>		</a:t>
            </a:r>
            <a:r>
              <a:rPr lang="en-US" altLang="zh-CN" b="1" dirty="0" err="1"/>
              <a:t>cout</a:t>
            </a:r>
            <a:r>
              <a:rPr lang="en-US" altLang="zh-CN" b="1" dirty="0"/>
              <a:t> &lt;&lt; </a:t>
            </a:r>
            <a:r>
              <a:rPr lang="en-US" altLang="zh-CN" b="1" dirty="0" err="1"/>
              <a:t>endl</a:t>
            </a:r>
            <a:r>
              <a:rPr lang="en-US" altLang="zh-CN" b="1" dirty="0"/>
              <a:t> &lt;&lt; "This is </a:t>
            </a:r>
            <a:r>
              <a:rPr lang="en-US" altLang="zh-CN" b="1" dirty="0" err="1"/>
              <a:t>derivedB</a:t>
            </a:r>
            <a:r>
              <a:rPr lang="en-US" altLang="zh-CN" b="1" dirty="0"/>
              <a:t> class." &lt;&lt; </a:t>
            </a:r>
            <a:r>
              <a:rPr lang="en-US" altLang="zh-CN" b="1" dirty="0" err="1"/>
              <a:t>endl</a:t>
            </a:r>
            <a:r>
              <a:rPr lang="en-US" altLang="zh-CN" b="1" dirty="0"/>
              <a:t>;</a:t>
            </a:r>
          </a:p>
          <a:p>
            <a:r>
              <a:rPr lang="en-US" altLang="zh-CN" b="1" dirty="0"/>
              <a:t>	}</a:t>
            </a:r>
          </a:p>
          <a:p>
            <a:r>
              <a:rPr lang="en-US" altLang="zh-CN" b="1" dirty="0"/>
              <a:t>};</a:t>
            </a:r>
          </a:p>
        </p:txBody>
      </p:sp>
      <p:sp>
        <p:nvSpPr>
          <p:cNvPr id="196611" name="Rectangle 3"/>
          <p:cNvSpPr>
            <a:spLocks noGrp="1" noChangeArrowheads="1"/>
          </p:cNvSpPr>
          <p:nvPr>
            <p:ph type="title"/>
          </p:nvPr>
        </p:nvSpPr>
        <p:spPr>
          <a:noFill/>
          <a:ln/>
        </p:spPr>
        <p:txBody>
          <a:bodyPr/>
          <a:lstStyle/>
          <a:p>
            <a:r>
              <a:rPr kumimoji="1" lang="zh-CN" altLang="en-US"/>
              <a:t>例：</a:t>
            </a:r>
            <a:r>
              <a:rPr lang="zh-CN" altLang="en-US">
                <a:latin typeface="宋体" pitchFamily="2" charset="-122"/>
              </a:rPr>
              <a:t>虚基类的构造函数</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00BD5DD0-1C44-4E4F-9A66-1C62F41A6D68}" type="slidenum">
              <a:rPr lang="en-US" altLang="zh-CN"/>
              <a:pPr/>
              <a:t>137</a:t>
            </a:fld>
            <a:endParaRPr lang="en-US" altLang="zh-CN"/>
          </a:p>
        </p:txBody>
      </p:sp>
      <p:sp>
        <p:nvSpPr>
          <p:cNvPr id="197634" name="Text Box 2"/>
          <p:cNvSpPr txBox="1">
            <a:spLocks noChangeArrowheads="1"/>
          </p:cNvSpPr>
          <p:nvPr/>
        </p:nvSpPr>
        <p:spPr bwMode="auto">
          <a:xfrm>
            <a:off x="250825" y="1268413"/>
            <a:ext cx="8532813" cy="5461000"/>
          </a:xfrm>
          <a:prstGeom prst="rect">
            <a:avLst/>
          </a:prstGeom>
          <a:noFill/>
          <a:ln w="9525">
            <a:solidFill>
              <a:srgbClr val="FF00FF"/>
            </a:solidFill>
            <a:miter lim="800000"/>
            <a:headEnd/>
            <a:tailEnd/>
          </a:ln>
          <a:effectLst/>
        </p:spPr>
        <p:txBody>
          <a:bodyPr>
            <a:spAutoFit/>
          </a:bodyPr>
          <a:lstStyle/>
          <a:p>
            <a:r>
              <a:rPr lang="en-US" altLang="zh-CN" b="1" dirty="0"/>
              <a:t>class Derived : public </a:t>
            </a:r>
            <a:r>
              <a:rPr lang="en-US" altLang="zh-CN" b="1" dirty="0" err="1"/>
              <a:t>derivedA</a:t>
            </a:r>
            <a:r>
              <a:rPr lang="en-US" altLang="zh-CN" b="1" dirty="0"/>
              <a:t>, virtual public </a:t>
            </a:r>
            <a:r>
              <a:rPr lang="en-US" altLang="zh-CN" b="1" dirty="0" err="1"/>
              <a:t>derivedB</a:t>
            </a:r>
            <a:endParaRPr lang="en-US" altLang="zh-CN" b="1" dirty="0"/>
          </a:p>
          <a:p>
            <a:r>
              <a:rPr lang="en-US" altLang="zh-CN" b="1" dirty="0"/>
              <a:t>{</a:t>
            </a:r>
          </a:p>
          <a:p>
            <a:r>
              <a:rPr lang="en-US" altLang="zh-CN" b="1" dirty="0"/>
              <a:t>public:</a:t>
            </a:r>
          </a:p>
          <a:p>
            <a:r>
              <a:rPr lang="en-US" altLang="zh-CN" b="1" dirty="0"/>
              <a:t>	Derived()</a:t>
            </a:r>
          </a:p>
          <a:p>
            <a:r>
              <a:rPr lang="en-US" altLang="zh-CN" b="1" dirty="0"/>
              <a:t>	{</a:t>
            </a:r>
          </a:p>
          <a:p>
            <a:r>
              <a:rPr lang="en-US" altLang="zh-CN" b="1" dirty="0"/>
              <a:t>		</a:t>
            </a:r>
            <a:r>
              <a:rPr lang="en-US" altLang="zh-CN" b="1" dirty="0" err="1"/>
              <a:t>cout</a:t>
            </a:r>
            <a:r>
              <a:rPr lang="en-US" altLang="zh-CN" b="1" dirty="0"/>
              <a:t> &lt;&lt; </a:t>
            </a:r>
            <a:r>
              <a:rPr lang="en-US" altLang="zh-CN" b="1" dirty="0" err="1"/>
              <a:t>endl</a:t>
            </a:r>
            <a:r>
              <a:rPr lang="en-US" altLang="zh-CN" b="1" dirty="0"/>
              <a:t> &lt;&lt; "This is Derived class." &lt;&lt; </a:t>
            </a:r>
            <a:r>
              <a:rPr lang="en-US" altLang="zh-CN" b="1" dirty="0" err="1"/>
              <a:t>endl</a:t>
            </a:r>
            <a:r>
              <a:rPr lang="en-US" altLang="zh-CN" b="1" dirty="0"/>
              <a:t>;</a:t>
            </a:r>
          </a:p>
          <a:p>
            <a:r>
              <a:rPr lang="en-US" altLang="zh-CN" b="1" dirty="0"/>
              <a:t>	}</a:t>
            </a:r>
          </a:p>
          <a:p>
            <a:r>
              <a:rPr lang="en-US" altLang="zh-CN" b="1" dirty="0"/>
              <a:t>};</a:t>
            </a:r>
          </a:p>
          <a:p>
            <a:endParaRPr lang="en-US" altLang="zh-CN" b="1" dirty="0"/>
          </a:p>
          <a:p>
            <a:r>
              <a:rPr lang="en-US" altLang="zh-CN" b="1" dirty="0" err="1"/>
              <a:t>int</a:t>
            </a:r>
            <a:r>
              <a:rPr lang="en-US" altLang="zh-CN" b="1" dirty="0"/>
              <a:t> main()</a:t>
            </a:r>
          </a:p>
          <a:p>
            <a:r>
              <a:rPr lang="en-US" altLang="zh-CN" b="1" dirty="0"/>
              <a:t>{</a:t>
            </a:r>
          </a:p>
          <a:p>
            <a:r>
              <a:rPr lang="en-US" altLang="zh-CN" b="1" dirty="0"/>
              <a:t>	Derived </a:t>
            </a:r>
            <a:r>
              <a:rPr lang="en-US" altLang="zh-CN" b="1" dirty="0" err="1"/>
              <a:t>obj</a:t>
            </a:r>
            <a:r>
              <a:rPr lang="en-US" altLang="zh-CN" b="1" dirty="0"/>
              <a:t>;</a:t>
            </a:r>
          </a:p>
          <a:p>
            <a:r>
              <a:rPr lang="en-US" altLang="zh-CN" b="1" dirty="0"/>
              <a:t>	return 0;</a:t>
            </a:r>
          </a:p>
          <a:p>
            <a:r>
              <a:rPr lang="en-US" altLang="zh-CN" b="1" dirty="0"/>
              <a:t>}</a:t>
            </a:r>
          </a:p>
          <a:p>
            <a:endParaRPr lang="en-US" altLang="zh-CN" b="1" dirty="0"/>
          </a:p>
          <a:p>
            <a:r>
              <a:rPr lang="en-US" altLang="zh-CN" b="1" dirty="0"/>
              <a:t>//</a:t>
            </a:r>
            <a:r>
              <a:rPr lang="zh-CN" altLang="en-US" b="1" dirty="0"/>
              <a:t>程序</a:t>
            </a:r>
            <a:r>
              <a:rPr lang="en-US" altLang="zh-CN" b="1" dirty="0"/>
              <a:t>7.6.3</a:t>
            </a:r>
          </a:p>
        </p:txBody>
      </p:sp>
      <p:sp>
        <p:nvSpPr>
          <p:cNvPr id="197635" name="Rectangle 3"/>
          <p:cNvSpPr>
            <a:spLocks noGrp="1" noChangeArrowheads="1"/>
          </p:cNvSpPr>
          <p:nvPr>
            <p:ph type="title"/>
          </p:nvPr>
        </p:nvSpPr>
        <p:spPr>
          <a:noFill/>
          <a:ln/>
        </p:spPr>
        <p:txBody>
          <a:bodyPr/>
          <a:lstStyle/>
          <a:p>
            <a:r>
              <a:rPr kumimoji="1" lang="zh-CN" altLang="en-US"/>
              <a:t>例：</a:t>
            </a:r>
            <a:r>
              <a:rPr lang="zh-CN" altLang="en-US">
                <a:latin typeface="宋体" pitchFamily="2" charset="-122"/>
              </a:rPr>
              <a:t>虚基类的构造函数</a:t>
            </a:r>
          </a:p>
        </p:txBody>
      </p:sp>
      <p:sp>
        <p:nvSpPr>
          <p:cNvPr id="197636" name="Rectangle 4"/>
          <p:cNvSpPr>
            <a:spLocks noChangeArrowheads="1"/>
          </p:cNvSpPr>
          <p:nvPr/>
        </p:nvSpPr>
        <p:spPr bwMode="auto">
          <a:xfrm>
            <a:off x="4068763" y="3860800"/>
            <a:ext cx="1223962" cy="576263"/>
          </a:xfrm>
          <a:prstGeom prst="rect">
            <a:avLst/>
          </a:prstGeom>
          <a:noFill/>
          <a:ln w="25400">
            <a:solidFill>
              <a:srgbClr val="FF0000"/>
            </a:solidFill>
            <a:miter lim="800000"/>
            <a:headEnd/>
            <a:tailEnd/>
          </a:ln>
          <a:effectLst/>
        </p:spPr>
        <p:txBody>
          <a:bodyPr wrap="none" anchor="ctr"/>
          <a:lstStyle/>
          <a:p>
            <a:pPr algn="ctr"/>
            <a:r>
              <a:rPr lang="en-US" altLang="zh-CN" b="1" dirty="0" err="1"/>
              <a:t>baseB</a:t>
            </a:r>
            <a:endParaRPr lang="en-US" altLang="zh-CN" b="1" dirty="0"/>
          </a:p>
        </p:txBody>
      </p:sp>
      <p:sp>
        <p:nvSpPr>
          <p:cNvPr id="197637" name="Rectangle 5"/>
          <p:cNvSpPr>
            <a:spLocks noChangeArrowheads="1"/>
          </p:cNvSpPr>
          <p:nvPr/>
        </p:nvSpPr>
        <p:spPr bwMode="auto">
          <a:xfrm>
            <a:off x="5508625" y="3860800"/>
            <a:ext cx="1223963" cy="576263"/>
          </a:xfrm>
          <a:prstGeom prst="rect">
            <a:avLst/>
          </a:prstGeom>
          <a:noFill/>
          <a:ln w="25400">
            <a:solidFill>
              <a:srgbClr val="FF0000"/>
            </a:solidFill>
            <a:miter lim="800000"/>
            <a:headEnd/>
            <a:tailEnd/>
          </a:ln>
          <a:effectLst/>
        </p:spPr>
        <p:txBody>
          <a:bodyPr wrap="none" anchor="ctr"/>
          <a:lstStyle/>
          <a:p>
            <a:pPr algn="ctr"/>
            <a:r>
              <a:rPr lang="en-US" altLang="zh-CN" b="1" dirty="0" err="1"/>
              <a:t>baseB</a:t>
            </a:r>
            <a:endParaRPr lang="en-US" altLang="zh-CN" b="1" dirty="0"/>
          </a:p>
        </p:txBody>
      </p:sp>
      <p:sp>
        <p:nvSpPr>
          <p:cNvPr id="197638" name="Rectangle 6"/>
          <p:cNvSpPr>
            <a:spLocks noChangeArrowheads="1"/>
          </p:cNvSpPr>
          <p:nvPr/>
        </p:nvSpPr>
        <p:spPr bwMode="auto">
          <a:xfrm>
            <a:off x="6948488" y="3860800"/>
            <a:ext cx="1223962" cy="576263"/>
          </a:xfrm>
          <a:prstGeom prst="rect">
            <a:avLst/>
          </a:prstGeom>
          <a:noFill/>
          <a:ln w="25400">
            <a:solidFill>
              <a:srgbClr val="FF0000"/>
            </a:solidFill>
            <a:miter lim="800000"/>
            <a:headEnd/>
            <a:tailEnd/>
          </a:ln>
          <a:effectLst/>
        </p:spPr>
        <p:txBody>
          <a:bodyPr wrap="none" anchor="ctr"/>
          <a:lstStyle/>
          <a:p>
            <a:pPr algn="ctr"/>
            <a:r>
              <a:rPr lang="en-US" altLang="zh-CN" b="1"/>
              <a:t>baseA</a:t>
            </a:r>
          </a:p>
        </p:txBody>
      </p:sp>
      <p:sp>
        <p:nvSpPr>
          <p:cNvPr id="197639" name="Rectangle 7"/>
          <p:cNvSpPr>
            <a:spLocks noChangeArrowheads="1"/>
          </p:cNvSpPr>
          <p:nvPr/>
        </p:nvSpPr>
        <p:spPr bwMode="auto">
          <a:xfrm>
            <a:off x="4645025" y="4868863"/>
            <a:ext cx="1223963" cy="576262"/>
          </a:xfrm>
          <a:prstGeom prst="rect">
            <a:avLst/>
          </a:prstGeom>
          <a:noFill/>
          <a:ln w="25400">
            <a:solidFill>
              <a:srgbClr val="FF0000"/>
            </a:solidFill>
            <a:miter lim="800000"/>
            <a:headEnd/>
            <a:tailEnd/>
          </a:ln>
          <a:effectLst/>
        </p:spPr>
        <p:txBody>
          <a:bodyPr wrap="none" anchor="ctr"/>
          <a:lstStyle/>
          <a:p>
            <a:pPr algn="ctr"/>
            <a:r>
              <a:rPr lang="en-US" altLang="zh-CN" b="1" dirty="0" err="1"/>
              <a:t>derivedA</a:t>
            </a:r>
            <a:endParaRPr lang="en-US" altLang="zh-CN" b="1" dirty="0"/>
          </a:p>
        </p:txBody>
      </p:sp>
      <p:sp>
        <p:nvSpPr>
          <p:cNvPr id="197640" name="Rectangle 8"/>
          <p:cNvSpPr>
            <a:spLocks noChangeArrowheads="1"/>
          </p:cNvSpPr>
          <p:nvPr/>
        </p:nvSpPr>
        <p:spPr bwMode="auto">
          <a:xfrm>
            <a:off x="6300788" y="4868863"/>
            <a:ext cx="1223962" cy="576262"/>
          </a:xfrm>
          <a:prstGeom prst="rect">
            <a:avLst/>
          </a:prstGeom>
          <a:noFill/>
          <a:ln w="25400">
            <a:solidFill>
              <a:srgbClr val="FF0000"/>
            </a:solidFill>
            <a:miter lim="800000"/>
            <a:headEnd/>
            <a:tailEnd/>
          </a:ln>
          <a:effectLst/>
        </p:spPr>
        <p:txBody>
          <a:bodyPr wrap="none" anchor="ctr"/>
          <a:lstStyle/>
          <a:p>
            <a:pPr algn="ctr"/>
            <a:r>
              <a:rPr lang="en-US" altLang="zh-CN" b="1" dirty="0" err="1"/>
              <a:t>derivedB</a:t>
            </a:r>
            <a:endParaRPr lang="en-US" altLang="zh-CN" b="1" dirty="0"/>
          </a:p>
        </p:txBody>
      </p:sp>
      <p:sp>
        <p:nvSpPr>
          <p:cNvPr id="197641" name="Rectangle 9"/>
          <p:cNvSpPr>
            <a:spLocks noChangeArrowheads="1"/>
          </p:cNvSpPr>
          <p:nvPr/>
        </p:nvSpPr>
        <p:spPr bwMode="auto">
          <a:xfrm>
            <a:off x="5437188" y="5876925"/>
            <a:ext cx="1223962" cy="576263"/>
          </a:xfrm>
          <a:prstGeom prst="rect">
            <a:avLst/>
          </a:prstGeom>
          <a:noFill/>
          <a:ln w="25400">
            <a:solidFill>
              <a:srgbClr val="FF0000"/>
            </a:solidFill>
            <a:miter lim="800000"/>
            <a:headEnd/>
            <a:tailEnd/>
          </a:ln>
          <a:effectLst/>
        </p:spPr>
        <p:txBody>
          <a:bodyPr wrap="none" anchor="ctr"/>
          <a:lstStyle/>
          <a:p>
            <a:pPr algn="ctr"/>
            <a:r>
              <a:rPr lang="en-US" altLang="zh-CN" b="1" dirty="0"/>
              <a:t>Derived</a:t>
            </a:r>
          </a:p>
        </p:txBody>
      </p:sp>
      <p:sp>
        <p:nvSpPr>
          <p:cNvPr id="197642" name="Line 10"/>
          <p:cNvSpPr>
            <a:spLocks noChangeShapeType="1"/>
          </p:cNvSpPr>
          <p:nvPr/>
        </p:nvSpPr>
        <p:spPr bwMode="auto">
          <a:xfrm flipH="1" flipV="1">
            <a:off x="4645025" y="4437063"/>
            <a:ext cx="358775" cy="431800"/>
          </a:xfrm>
          <a:prstGeom prst="line">
            <a:avLst/>
          </a:prstGeom>
          <a:noFill/>
          <a:ln w="38100">
            <a:solidFill>
              <a:schemeClr val="tx1"/>
            </a:solidFill>
            <a:miter lim="800000"/>
            <a:headEnd/>
            <a:tailEnd type="triangle" w="med" len="lg"/>
          </a:ln>
          <a:effectLst/>
        </p:spPr>
        <p:txBody>
          <a:bodyPr wrap="none"/>
          <a:lstStyle/>
          <a:p>
            <a:endParaRPr lang="zh-CN" altLang="en-US"/>
          </a:p>
        </p:txBody>
      </p:sp>
      <p:sp>
        <p:nvSpPr>
          <p:cNvPr id="197643" name="Line 11"/>
          <p:cNvSpPr>
            <a:spLocks noChangeShapeType="1"/>
          </p:cNvSpPr>
          <p:nvPr/>
        </p:nvSpPr>
        <p:spPr bwMode="auto">
          <a:xfrm flipH="1" flipV="1">
            <a:off x="5292725" y="5445125"/>
            <a:ext cx="358775" cy="431800"/>
          </a:xfrm>
          <a:prstGeom prst="line">
            <a:avLst/>
          </a:prstGeom>
          <a:noFill/>
          <a:ln w="38100">
            <a:solidFill>
              <a:schemeClr val="tx1"/>
            </a:solidFill>
            <a:miter lim="800000"/>
            <a:headEnd/>
            <a:tailEnd type="triangle" w="med" len="lg"/>
          </a:ln>
          <a:effectLst/>
        </p:spPr>
        <p:txBody>
          <a:bodyPr wrap="none"/>
          <a:lstStyle/>
          <a:p>
            <a:endParaRPr lang="zh-CN" altLang="en-US"/>
          </a:p>
        </p:txBody>
      </p:sp>
      <p:sp>
        <p:nvSpPr>
          <p:cNvPr id="197644" name="Line 12"/>
          <p:cNvSpPr>
            <a:spLocks noChangeShapeType="1"/>
          </p:cNvSpPr>
          <p:nvPr/>
        </p:nvSpPr>
        <p:spPr bwMode="auto">
          <a:xfrm flipV="1">
            <a:off x="5508625" y="4437063"/>
            <a:ext cx="1728788" cy="431800"/>
          </a:xfrm>
          <a:prstGeom prst="line">
            <a:avLst/>
          </a:prstGeom>
          <a:noFill/>
          <a:ln w="38100">
            <a:solidFill>
              <a:srgbClr val="FF00FF"/>
            </a:solidFill>
            <a:miter lim="800000"/>
            <a:headEnd/>
            <a:tailEnd type="triangle" w="med" len="lg"/>
          </a:ln>
          <a:effectLst/>
        </p:spPr>
        <p:txBody>
          <a:bodyPr wrap="none"/>
          <a:lstStyle/>
          <a:p>
            <a:endParaRPr lang="zh-CN" altLang="en-US"/>
          </a:p>
        </p:txBody>
      </p:sp>
      <p:sp>
        <p:nvSpPr>
          <p:cNvPr id="197645" name="Line 13"/>
          <p:cNvSpPr>
            <a:spLocks noChangeShapeType="1"/>
          </p:cNvSpPr>
          <p:nvPr/>
        </p:nvSpPr>
        <p:spPr bwMode="auto">
          <a:xfrm flipH="1" flipV="1">
            <a:off x="6121400" y="4437063"/>
            <a:ext cx="827088" cy="431800"/>
          </a:xfrm>
          <a:prstGeom prst="line">
            <a:avLst/>
          </a:prstGeom>
          <a:noFill/>
          <a:ln w="38100">
            <a:solidFill>
              <a:schemeClr val="tx1"/>
            </a:solidFill>
            <a:miter lim="800000"/>
            <a:headEnd/>
            <a:tailEnd type="triangle" w="med" len="lg"/>
          </a:ln>
          <a:effectLst/>
        </p:spPr>
        <p:txBody>
          <a:bodyPr wrap="none"/>
          <a:lstStyle/>
          <a:p>
            <a:endParaRPr lang="zh-CN" altLang="en-US"/>
          </a:p>
        </p:txBody>
      </p:sp>
      <p:sp>
        <p:nvSpPr>
          <p:cNvPr id="197646" name="Line 14"/>
          <p:cNvSpPr>
            <a:spLocks noChangeShapeType="1"/>
          </p:cNvSpPr>
          <p:nvPr/>
        </p:nvSpPr>
        <p:spPr bwMode="auto">
          <a:xfrm flipV="1">
            <a:off x="7237413" y="4437063"/>
            <a:ext cx="287337" cy="431800"/>
          </a:xfrm>
          <a:prstGeom prst="line">
            <a:avLst/>
          </a:prstGeom>
          <a:noFill/>
          <a:ln w="38100">
            <a:solidFill>
              <a:srgbClr val="FF00FF"/>
            </a:solidFill>
            <a:miter lim="800000"/>
            <a:headEnd/>
            <a:tailEnd type="triangle" w="med" len="lg"/>
          </a:ln>
          <a:effectLst/>
        </p:spPr>
        <p:txBody>
          <a:bodyPr wrap="none"/>
          <a:lstStyle/>
          <a:p>
            <a:endParaRPr lang="zh-CN" altLang="en-US"/>
          </a:p>
        </p:txBody>
      </p:sp>
      <p:sp>
        <p:nvSpPr>
          <p:cNvPr id="197647" name="Line 15"/>
          <p:cNvSpPr>
            <a:spLocks noChangeShapeType="1"/>
          </p:cNvSpPr>
          <p:nvPr/>
        </p:nvSpPr>
        <p:spPr bwMode="auto">
          <a:xfrm flipV="1">
            <a:off x="6300788" y="5445125"/>
            <a:ext cx="360362" cy="433388"/>
          </a:xfrm>
          <a:prstGeom prst="line">
            <a:avLst/>
          </a:prstGeom>
          <a:noFill/>
          <a:ln w="38100">
            <a:solidFill>
              <a:srgbClr val="FF00FF"/>
            </a:solidFill>
            <a:miter lim="800000"/>
            <a:headEnd/>
            <a:tailEnd type="triangle" w="med" len="lg"/>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2C401BE-6946-4400-AFDA-DCCB75BA1111}" type="slidenum">
              <a:rPr lang="en-US" altLang="zh-CN"/>
              <a:pPr/>
              <a:t>138</a:t>
            </a:fld>
            <a:endParaRPr lang="en-US" altLang="zh-CN"/>
          </a:p>
        </p:txBody>
      </p:sp>
      <p:sp>
        <p:nvSpPr>
          <p:cNvPr id="198658" name="Text Box 2"/>
          <p:cNvSpPr txBox="1">
            <a:spLocks noChangeArrowheads="1"/>
          </p:cNvSpPr>
          <p:nvPr/>
        </p:nvSpPr>
        <p:spPr bwMode="auto">
          <a:xfrm>
            <a:off x="250825" y="1420813"/>
            <a:ext cx="8532813" cy="4456112"/>
          </a:xfrm>
          <a:prstGeom prst="rect">
            <a:avLst/>
          </a:prstGeom>
          <a:noFill/>
          <a:ln w="9525">
            <a:solidFill>
              <a:srgbClr val="FF00FF"/>
            </a:solidFill>
            <a:miter lim="800000"/>
            <a:headEnd/>
            <a:tailEnd/>
          </a:ln>
          <a:effectLst/>
        </p:spPr>
        <p:txBody>
          <a:bodyPr>
            <a:spAutoFit/>
          </a:bodyPr>
          <a:lstStyle/>
          <a:p>
            <a:r>
              <a:rPr lang="zh-CN" altLang="en-US" b="1" dirty="0"/>
              <a:t>运行结果：</a:t>
            </a:r>
          </a:p>
          <a:p>
            <a:endParaRPr lang="zh-CN" altLang="en-US" b="1" dirty="0"/>
          </a:p>
          <a:p>
            <a:r>
              <a:rPr lang="en-US" altLang="zh-CN" b="1" dirty="0"/>
              <a:t>This is </a:t>
            </a:r>
            <a:r>
              <a:rPr lang="en-US" altLang="zh-CN" b="1" dirty="0" err="1"/>
              <a:t>baseA</a:t>
            </a:r>
            <a:r>
              <a:rPr lang="en-US" altLang="zh-CN" b="1" dirty="0"/>
              <a:t> class.</a:t>
            </a:r>
          </a:p>
          <a:p>
            <a:endParaRPr lang="en-US" altLang="zh-CN" b="1" dirty="0"/>
          </a:p>
          <a:p>
            <a:r>
              <a:rPr lang="en-US" altLang="zh-CN" b="1" dirty="0"/>
              <a:t>This is </a:t>
            </a:r>
            <a:r>
              <a:rPr lang="en-US" altLang="zh-CN" b="1" dirty="0" err="1"/>
              <a:t>baseB</a:t>
            </a:r>
            <a:r>
              <a:rPr lang="en-US" altLang="zh-CN" b="1" dirty="0"/>
              <a:t> class.</a:t>
            </a:r>
          </a:p>
          <a:p>
            <a:endParaRPr lang="en-US" altLang="zh-CN" b="1" dirty="0"/>
          </a:p>
          <a:p>
            <a:r>
              <a:rPr lang="en-US" altLang="zh-CN" b="1" dirty="0"/>
              <a:t>This is </a:t>
            </a:r>
            <a:r>
              <a:rPr lang="en-US" altLang="zh-CN" b="1" dirty="0" err="1"/>
              <a:t>derivedB</a:t>
            </a:r>
            <a:r>
              <a:rPr lang="en-US" altLang="zh-CN" b="1" dirty="0"/>
              <a:t> class.</a:t>
            </a:r>
          </a:p>
          <a:p>
            <a:r>
              <a:rPr lang="en-US" altLang="zh-CN" b="1" dirty="0"/>
              <a:t>//</a:t>
            </a:r>
            <a:r>
              <a:rPr lang="zh-CN" altLang="en-US" b="1" dirty="0"/>
              <a:t>由于是虚基类，这里</a:t>
            </a:r>
            <a:r>
              <a:rPr lang="en-US" altLang="zh-CN" b="1" dirty="0"/>
              <a:t>This is </a:t>
            </a:r>
            <a:r>
              <a:rPr lang="en-US" altLang="zh-CN" b="1" dirty="0" err="1"/>
              <a:t>baseA</a:t>
            </a:r>
            <a:r>
              <a:rPr lang="en-US" altLang="zh-CN" b="1" dirty="0"/>
              <a:t> class. </a:t>
            </a:r>
            <a:r>
              <a:rPr lang="zh-CN" altLang="en-US" b="1" dirty="0"/>
              <a:t>不再运行。</a:t>
            </a:r>
          </a:p>
          <a:p>
            <a:r>
              <a:rPr lang="en-US" altLang="zh-CN" b="1" dirty="0"/>
              <a:t>This is </a:t>
            </a:r>
            <a:r>
              <a:rPr lang="en-US" altLang="zh-CN" b="1" dirty="0" err="1"/>
              <a:t>baseB</a:t>
            </a:r>
            <a:r>
              <a:rPr lang="en-US" altLang="zh-CN" b="1" dirty="0"/>
              <a:t> class.</a:t>
            </a:r>
          </a:p>
          <a:p>
            <a:endParaRPr lang="en-US" altLang="zh-CN" b="1" dirty="0"/>
          </a:p>
          <a:p>
            <a:r>
              <a:rPr lang="en-US" altLang="zh-CN" b="1" dirty="0"/>
              <a:t>This is </a:t>
            </a:r>
            <a:r>
              <a:rPr lang="en-US" altLang="zh-CN" b="1" dirty="0" err="1"/>
              <a:t>derivedA</a:t>
            </a:r>
            <a:r>
              <a:rPr lang="en-US" altLang="zh-CN" b="1" dirty="0"/>
              <a:t> class.</a:t>
            </a:r>
          </a:p>
          <a:p>
            <a:endParaRPr lang="en-US" altLang="zh-CN" b="1" dirty="0"/>
          </a:p>
          <a:p>
            <a:r>
              <a:rPr lang="en-US" altLang="zh-CN" b="1" dirty="0"/>
              <a:t>This is Derived class.</a:t>
            </a:r>
          </a:p>
        </p:txBody>
      </p:sp>
      <p:sp>
        <p:nvSpPr>
          <p:cNvPr id="198659" name="Rectangle 3"/>
          <p:cNvSpPr>
            <a:spLocks noGrp="1" noChangeArrowheads="1"/>
          </p:cNvSpPr>
          <p:nvPr>
            <p:ph type="title"/>
          </p:nvPr>
        </p:nvSpPr>
        <p:spPr>
          <a:noFill/>
          <a:ln/>
        </p:spPr>
        <p:txBody>
          <a:bodyPr/>
          <a:lstStyle/>
          <a:p>
            <a:r>
              <a:rPr kumimoji="1" lang="zh-CN" altLang="en-US"/>
              <a:t>例：</a:t>
            </a:r>
            <a:r>
              <a:rPr lang="zh-CN" altLang="en-US">
                <a:latin typeface="宋体" pitchFamily="2" charset="-122"/>
              </a:rPr>
              <a:t>虚基类的构造函数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3B6889E6-95EC-47EB-95AB-C1226040AC05}" type="slidenum">
              <a:rPr lang="en-US" altLang="zh-CN"/>
              <a:pPr/>
              <a:t>14</a:t>
            </a:fld>
            <a:endParaRPr lang="en-US" altLang="zh-CN"/>
          </a:p>
        </p:txBody>
      </p:sp>
      <p:sp>
        <p:nvSpPr>
          <p:cNvPr id="212008" name="Text Box 40"/>
          <p:cNvSpPr txBox="1">
            <a:spLocks noChangeArrowheads="1"/>
          </p:cNvSpPr>
          <p:nvPr/>
        </p:nvSpPr>
        <p:spPr bwMode="auto">
          <a:xfrm>
            <a:off x="152400" y="1214422"/>
            <a:ext cx="8534400" cy="175895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kumimoji="1" lang="zh-CN" altLang="en-US" sz="2100" dirty="0">
                <a:latin typeface="Tahoma" pitchFamily="34" charset="0"/>
                <a:ea typeface="幼圆" pitchFamily="49" charset="-122"/>
              </a:rPr>
              <a:t>（</a:t>
            </a:r>
            <a:r>
              <a:rPr kumimoji="1" lang="en-US" altLang="zh-CN" sz="2100" dirty="0">
                <a:latin typeface="Tahoma" pitchFamily="34" charset="0"/>
                <a:ea typeface="幼圆" pitchFamily="49" charset="-122"/>
              </a:rPr>
              <a:t>1</a:t>
            </a:r>
            <a:r>
              <a:rPr kumimoji="1" lang="zh-CN" altLang="en-US" sz="2100" dirty="0">
                <a:latin typeface="Tahoma" pitchFamily="34" charset="0"/>
                <a:ea typeface="幼圆" pitchFamily="49" charset="-122"/>
              </a:rPr>
              <a:t>）</a:t>
            </a:r>
            <a:r>
              <a:rPr kumimoji="1" lang="zh-CN" altLang="en-US" sz="2100" dirty="0">
                <a:solidFill>
                  <a:srgbClr val="FF0000"/>
                </a:solidFill>
                <a:latin typeface="Tahoma" pitchFamily="34" charset="0"/>
                <a:ea typeface="幼圆" pitchFamily="49" charset="-122"/>
              </a:rPr>
              <a:t>在公有继承时</a:t>
            </a:r>
            <a:r>
              <a:rPr kumimoji="1" lang="zh-CN" altLang="en-US" sz="2100" dirty="0">
                <a:latin typeface="Tahoma" pitchFamily="34" charset="0"/>
                <a:ea typeface="幼圆" pitchFamily="49" charset="-122"/>
              </a:rPr>
              <a:t>，派生类的对象可以访问基类中的公有成员；派生类的成员函数可以访问基类中的公有成员和保护成员。这里，一定要区分清楚</a:t>
            </a:r>
            <a:r>
              <a:rPr kumimoji="1" lang="zh-CN" altLang="en-US" sz="2100" dirty="0">
                <a:solidFill>
                  <a:srgbClr val="0070C0"/>
                </a:solidFill>
                <a:latin typeface="Tahoma" pitchFamily="34" charset="0"/>
                <a:ea typeface="幼圆" pitchFamily="49" charset="-122"/>
              </a:rPr>
              <a:t>派生类的对象和派生类中的成员函数对基类的访问</a:t>
            </a:r>
            <a:r>
              <a:rPr kumimoji="1" lang="zh-CN" altLang="en-US" sz="2100" dirty="0">
                <a:latin typeface="Tahoma" pitchFamily="34" charset="0"/>
                <a:ea typeface="幼圆" pitchFamily="49" charset="-122"/>
              </a:rPr>
              <a:t>是不同的。 </a:t>
            </a:r>
          </a:p>
          <a:p>
            <a:pPr>
              <a:spcBef>
                <a:spcPct val="20000"/>
              </a:spcBef>
              <a:buClr>
                <a:schemeClr val="folHlink"/>
              </a:buClr>
              <a:buSzPct val="60000"/>
              <a:buFont typeface="Wingdings" pitchFamily="2" charset="2"/>
              <a:buNone/>
            </a:pPr>
            <a:r>
              <a:rPr kumimoji="1" lang="zh-CN" altLang="en-US" sz="2100" dirty="0">
                <a:latin typeface="Tahoma" pitchFamily="34" charset="0"/>
                <a:ea typeface="幼圆" pitchFamily="49" charset="-122"/>
              </a:rPr>
              <a:t>（</a:t>
            </a:r>
            <a:r>
              <a:rPr kumimoji="1" lang="en-US" altLang="zh-CN" sz="2100" dirty="0">
                <a:latin typeface="Tahoma" pitchFamily="34" charset="0"/>
                <a:ea typeface="幼圆" pitchFamily="49" charset="-122"/>
              </a:rPr>
              <a:t>2</a:t>
            </a:r>
            <a:r>
              <a:rPr kumimoji="1" lang="zh-CN" altLang="en-US" sz="2100" dirty="0">
                <a:latin typeface="Tahoma" pitchFamily="34" charset="0"/>
                <a:ea typeface="幼圆" pitchFamily="49" charset="-122"/>
              </a:rPr>
              <a:t>）</a:t>
            </a:r>
            <a:r>
              <a:rPr kumimoji="1" lang="zh-CN" altLang="en-US" sz="2100" dirty="0">
                <a:solidFill>
                  <a:srgbClr val="FF0000"/>
                </a:solidFill>
                <a:latin typeface="Tahoma" pitchFamily="34" charset="0"/>
                <a:ea typeface="幼圆" pitchFamily="49" charset="-122"/>
              </a:rPr>
              <a:t>在私有继承时</a:t>
            </a:r>
            <a:r>
              <a:rPr kumimoji="1" lang="zh-CN" altLang="en-US" sz="2100" dirty="0">
                <a:latin typeface="Tahoma" pitchFamily="34" charset="0"/>
                <a:ea typeface="幼圆" pitchFamily="49" charset="-122"/>
              </a:rPr>
              <a:t>，基类的成员只能由直接派生类访问，而无法再往下继承。 </a:t>
            </a:r>
          </a:p>
        </p:txBody>
      </p:sp>
      <p:sp>
        <p:nvSpPr>
          <p:cNvPr id="212009" name="Rectangle 41"/>
          <p:cNvSpPr>
            <a:spLocks noGrp="1" noChangeArrowheads="1"/>
          </p:cNvSpPr>
          <p:nvPr>
            <p:ph type="title"/>
          </p:nvPr>
        </p:nvSpPr>
        <p:spPr>
          <a:xfrm>
            <a:off x="539750" y="492125"/>
            <a:ext cx="8064500" cy="488950"/>
          </a:xfrm>
          <a:noFill/>
          <a:ln/>
        </p:spPr>
        <p:txBody>
          <a:bodyPr anchor="b"/>
          <a:lstStyle/>
          <a:p>
            <a:r>
              <a:rPr lang="zh-CN" altLang="en-US"/>
              <a:t>公有派生与私有派生</a:t>
            </a:r>
          </a:p>
        </p:txBody>
      </p:sp>
      <p:sp>
        <p:nvSpPr>
          <p:cNvPr id="43" name="Rectangle 2"/>
          <p:cNvSpPr txBox="1">
            <a:spLocks noChangeArrowheads="1"/>
          </p:cNvSpPr>
          <p:nvPr/>
        </p:nvSpPr>
        <p:spPr bwMode="auto">
          <a:xfrm>
            <a:off x="144492" y="3071810"/>
            <a:ext cx="8713788" cy="278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defRPr/>
            </a:pP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a:t>
            </a:r>
            <a:r>
              <a:rPr kumimoji="0" lang="en-US" altLang="zh-CN"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3</a:t>
            </a: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a:t>
            </a:r>
            <a:r>
              <a:rPr kumimoji="0" lang="zh-CN" altLang="en-US" sz="2100" b="1" i="0" u="none" strike="noStrike" kern="0" cap="none" spc="0" normalizeH="0" baseline="0" noProof="0" dirty="0" smtClean="0">
                <a:ln>
                  <a:noFill/>
                </a:ln>
                <a:solidFill>
                  <a:srgbClr val="FF0000"/>
                </a:solidFill>
                <a:effectLst/>
                <a:uLnTx/>
                <a:uFillTx/>
                <a:latin typeface="幼圆" pitchFamily="49" charset="-122"/>
                <a:ea typeface="幼圆" pitchFamily="49" charset="-122"/>
                <a:cs typeface="+mn-cs"/>
              </a:rPr>
              <a:t>对于保护继承方式</a:t>
            </a: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，这种继承方式与私有继承方式的情况相同。两者的区别仅在于对派生类的成员而言，对基类成员有不同的可访问性。 </a:t>
            </a:r>
          </a:p>
          <a:p>
            <a:pPr marL="342900" marR="0" lvl="0" indent="-342900" algn="l"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defRPr/>
            </a:pP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a:t>
            </a:r>
            <a:r>
              <a:rPr kumimoji="0" lang="en-US" altLang="zh-CN"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4</a:t>
            </a: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）如果派生类定义了与基类同名的成员，称派生类的成员覆盖了基类的同名成员，若要在派生类中使用基类同名成员，可以显式地使用类名限定符：  </a:t>
            </a:r>
            <a:r>
              <a:rPr kumimoji="0" lang="zh-CN" altLang="en-US" sz="2100" b="1" i="0" u="none" strike="noStrike" kern="0" cap="none" spc="0" normalizeH="0" baseline="0" noProof="0" dirty="0" smtClean="0">
                <a:ln>
                  <a:noFill/>
                </a:ln>
                <a:solidFill>
                  <a:srgbClr val="FF0000"/>
                </a:solidFill>
                <a:effectLst/>
                <a:uLnTx/>
                <a:uFillTx/>
                <a:latin typeface="幼圆" pitchFamily="49" charset="-122"/>
                <a:ea typeface="幼圆" pitchFamily="49" charset="-122"/>
                <a:cs typeface="+mn-cs"/>
              </a:rPr>
              <a:t>类名 </a:t>
            </a:r>
            <a:r>
              <a:rPr kumimoji="0" lang="en-US" altLang="zh-CN" sz="2100" b="1" i="0" u="none" strike="noStrike" kern="0" cap="none" spc="0" normalizeH="0" baseline="0" noProof="0" dirty="0" smtClean="0">
                <a:ln>
                  <a:noFill/>
                </a:ln>
                <a:solidFill>
                  <a:srgbClr val="FF0000"/>
                </a:solidFill>
                <a:effectLst/>
                <a:uLnTx/>
                <a:uFillTx/>
                <a:latin typeface="幼圆" pitchFamily="49" charset="-122"/>
                <a:ea typeface="幼圆" pitchFamily="49" charset="-122"/>
                <a:cs typeface="+mn-cs"/>
              </a:rPr>
              <a:t>:: </a:t>
            </a:r>
            <a:r>
              <a:rPr kumimoji="0" lang="zh-CN" altLang="en-US" sz="2100" b="1" i="0" u="none" strike="noStrike" kern="0" cap="none" spc="0" normalizeH="0" baseline="0" noProof="0" dirty="0" smtClean="0">
                <a:ln>
                  <a:noFill/>
                </a:ln>
                <a:solidFill>
                  <a:srgbClr val="FF0000"/>
                </a:solidFill>
                <a:effectLst/>
                <a:uLnTx/>
                <a:uFillTx/>
                <a:latin typeface="幼圆" pitchFamily="49" charset="-122"/>
                <a:ea typeface="幼圆" pitchFamily="49" charset="-122"/>
                <a:cs typeface="+mn-cs"/>
              </a:rPr>
              <a:t>成员</a:t>
            </a: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 </a:t>
            </a:r>
          </a:p>
          <a:p>
            <a:pPr marL="342900" marR="0" lvl="0" indent="-342900" algn="l" defTabSz="914400" rtl="0" eaLnBrk="1" fontAlgn="base" latinLnBrk="0" hangingPunct="1">
              <a:lnSpc>
                <a:spcPct val="120000"/>
              </a:lnSpc>
              <a:spcBef>
                <a:spcPct val="20000"/>
              </a:spcBef>
              <a:spcAft>
                <a:spcPct val="0"/>
              </a:spcAft>
              <a:buClr>
                <a:srgbClr val="FF0000"/>
              </a:buClr>
              <a:buSzTx/>
              <a:buFontTx/>
              <a:buNone/>
              <a:tabLst/>
              <a:defRPr/>
            </a:pP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a:t>
            </a:r>
            <a:r>
              <a:rPr kumimoji="0" lang="en-US" altLang="zh-CN"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5</a:t>
            </a:r>
            <a:r>
              <a:rPr kumimoji="0" lang="zh-CN" altLang="en-US" sz="2100" b="1" i="0" u="none" strike="noStrike" kern="0" cap="none" spc="0" normalizeH="0" baseline="0" noProof="0" dirty="0" smtClean="0">
                <a:ln>
                  <a:noFill/>
                </a:ln>
                <a:solidFill>
                  <a:schemeClr val="tx1"/>
                </a:solidFill>
                <a:effectLst/>
                <a:uLnTx/>
                <a:uFillTx/>
                <a:latin typeface="幼圆" pitchFamily="49" charset="-122"/>
                <a:ea typeface="幼圆" pitchFamily="49" charset="-122"/>
                <a:cs typeface="+mn-cs"/>
              </a:rPr>
              <a:t>）派生类不能访问基类私有成员</a:t>
            </a:r>
            <a:endParaRPr kumimoji="0" lang="zh-CN" altLang="en-US" sz="2100" b="1" i="0" u="none" strike="noStrike" kern="0" cap="none" spc="0" normalizeH="0" baseline="0" noProof="0" dirty="0">
              <a:ln>
                <a:noFill/>
              </a:ln>
              <a:solidFill>
                <a:schemeClr val="tx1"/>
              </a:solidFill>
              <a:effectLst/>
              <a:uLnTx/>
              <a:uFillTx/>
              <a:latin typeface="幼圆" pitchFamily="49" charset="-122"/>
              <a:ea typeface="幼圆" pitchFamily="49" charset="-122"/>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a:xfrm>
            <a:off x="6553200" y="6073777"/>
            <a:ext cx="2133600" cy="476250"/>
          </a:xfrm>
        </p:spPr>
        <p:txBody>
          <a:bodyPr/>
          <a:lstStyle/>
          <a:p>
            <a:fld id="{ED86BBF6-D055-4EBE-AFB8-633F12287B90}" type="slidenum">
              <a:rPr lang="en-US" altLang="zh-CN"/>
              <a:pPr/>
              <a:t>15</a:t>
            </a:fld>
            <a:endParaRPr lang="en-US" altLang="zh-CN"/>
          </a:p>
        </p:txBody>
      </p:sp>
      <p:sp>
        <p:nvSpPr>
          <p:cNvPr id="214019" name="Text Box 3"/>
          <p:cNvSpPr txBox="1">
            <a:spLocks noChangeArrowheads="1"/>
          </p:cNvSpPr>
          <p:nvPr/>
        </p:nvSpPr>
        <p:spPr bwMode="auto">
          <a:xfrm>
            <a:off x="71406" y="2143116"/>
            <a:ext cx="8991600" cy="2560638"/>
          </a:xfrm>
          <a:prstGeom prst="rect">
            <a:avLst/>
          </a:prstGeom>
          <a:noFill/>
          <a:ln w="9525">
            <a:noFill/>
            <a:miter lim="800000"/>
            <a:headEnd/>
            <a:tailEnd/>
          </a:ln>
          <a:effectLst/>
        </p:spPr>
        <p:txBody>
          <a:bodyPr>
            <a:spAutoFit/>
          </a:bodyPr>
          <a:lstStyle/>
          <a:p>
            <a:r>
              <a:rPr lang="en-US" altLang="zh-CN" b="1" dirty="0">
                <a:ea typeface="幼圆" pitchFamily="49" charset="-122"/>
              </a:rPr>
              <a:t> </a:t>
            </a:r>
            <a:r>
              <a:rPr lang="zh-CN" altLang="en-US" sz="2000" b="1" dirty="0">
                <a:latin typeface="Tahoma" pitchFamily="34" charset="0"/>
              </a:rPr>
              <a:t>基类             派生类          基类           派生类              基类            派生类</a:t>
            </a:r>
          </a:p>
          <a:p>
            <a:r>
              <a:rPr lang="zh-CN" altLang="en-US" sz="2000" b="1" dirty="0">
                <a:latin typeface="Tahoma" pitchFamily="34" charset="0"/>
              </a:rPr>
              <a:t> </a:t>
            </a:r>
            <a:r>
              <a:rPr lang="en-US" altLang="zh-CN" sz="2000" b="1" dirty="0">
                <a:latin typeface="Tahoma" pitchFamily="34" charset="0"/>
              </a:rPr>
              <a:t>public                         </a:t>
            </a:r>
            <a:r>
              <a:rPr lang="en-US" altLang="zh-CN" sz="2000" b="1" dirty="0" err="1">
                <a:latin typeface="Tahoma" pitchFamily="34" charset="0"/>
              </a:rPr>
              <a:t>public</a:t>
            </a:r>
            <a:r>
              <a:rPr lang="en-US" altLang="zh-CN" sz="2000" b="1" dirty="0">
                <a:latin typeface="Tahoma" pitchFamily="34" charset="0"/>
              </a:rPr>
              <a:t>                                 </a:t>
            </a:r>
            <a:r>
              <a:rPr lang="en-US" altLang="zh-CN" sz="2000" b="1" dirty="0" err="1">
                <a:latin typeface="Tahoma" pitchFamily="34" charset="0"/>
              </a:rPr>
              <a:t>public</a:t>
            </a:r>
            <a:r>
              <a:rPr lang="en-US" altLang="zh-CN" sz="2000" b="1" dirty="0">
                <a:latin typeface="Tahoma" pitchFamily="34" charset="0"/>
              </a:rPr>
              <a:t>            </a:t>
            </a:r>
            <a:r>
              <a:rPr lang="en-US" altLang="zh-CN" sz="2000" b="1" dirty="0" err="1">
                <a:latin typeface="Tahoma" pitchFamily="34" charset="0"/>
              </a:rPr>
              <a:t>public</a:t>
            </a:r>
            <a:endParaRPr lang="en-US" altLang="zh-CN" sz="2000" b="1" dirty="0">
              <a:latin typeface="Tahoma" pitchFamily="34" charset="0"/>
            </a:endParaRPr>
          </a:p>
          <a:p>
            <a:r>
              <a:rPr lang="en-US" altLang="zh-CN" sz="2000" b="1" dirty="0">
                <a:latin typeface="Tahoma" pitchFamily="34" charset="0"/>
              </a:rPr>
              <a:t> Protected                  </a:t>
            </a:r>
            <a:r>
              <a:rPr lang="en-US" altLang="zh-CN" sz="2000" b="1" dirty="0" err="1">
                <a:latin typeface="Tahoma" pitchFamily="34" charset="0"/>
              </a:rPr>
              <a:t>protected</a:t>
            </a:r>
            <a:r>
              <a:rPr lang="en-US" altLang="zh-CN" sz="2000" b="1" dirty="0">
                <a:latin typeface="Tahoma" pitchFamily="34" charset="0"/>
              </a:rPr>
              <a:t>     </a:t>
            </a:r>
            <a:r>
              <a:rPr lang="en-US" altLang="zh-CN" sz="2000" b="1" dirty="0" err="1">
                <a:latin typeface="Tahoma" pitchFamily="34" charset="0"/>
              </a:rPr>
              <a:t>protected</a:t>
            </a:r>
            <a:r>
              <a:rPr lang="en-US" altLang="zh-CN" sz="2000" b="1" dirty="0">
                <a:latin typeface="Tahoma" pitchFamily="34" charset="0"/>
              </a:rPr>
              <a:t>      </a:t>
            </a:r>
            <a:r>
              <a:rPr lang="en-US" altLang="zh-CN" sz="2000" b="1" dirty="0" err="1">
                <a:latin typeface="Tahoma" pitchFamily="34" charset="0"/>
              </a:rPr>
              <a:t>protected</a:t>
            </a:r>
            <a:r>
              <a:rPr lang="en-US" altLang="zh-CN" sz="2000" b="1" dirty="0">
                <a:latin typeface="Tahoma" pitchFamily="34" charset="0"/>
              </a:rPr>
              <a:t>      </a:t>
            </a:r>
            <a:r>
              <a:rPr lang="en-US" altLang="zh-CN" sz="2000" b="1" dirty="0" err="1">
                <a:latin typeface="Tahoma" pitchFamily="34" charset="0"/>
              </a:rPr>
              <a:t>proteced</a:t>
            </a:r>
            <a:endParaRPr lang="en-US" altLang="zh-CN" sz="2000" b="1" dirty="0">
              <a:latin typeface="Tahoma" pitchFamily="34" charset="0"/>
            </a:endParaRPr>
          </a:p>
          <a:p>
            <a:r>
              <a:rPr lang="en-US" altLang="zh-CN" sz="2000" b="1" dirty="0">
                <a:latin typeface="Tahoma" pitchFamily="34" charset="0"/>
              </a:rPr>
              <a:t>                     private</a:t>
            </a:r>
          </a:p>
          <a:p>
            <a:r>
              <a:rPr lang="en-US" altLang="zh-CN" sz="2000" b="1" dirty="0">
                <a:latin typeface="Tahoma" pitchFamily="34" charset="0"/>
              </a:rPr>
              <a:t> private                       </a:t>
            </a:r>
            <a:r>
              <a:rPr lang="en-US" altLang="zh-CN" sz="2000" b="1" dirty="0" err="1">
                <a:latin typeface="Tahoma" pitchFamily="34" charset="0"/>
              </a:rPr>
              <a:t>private</a:t>
            </a:r>
            <a:r>
              <a:rPr lang="en-US" altLang="zh-CN" sz="2000" b="1" dirty="0">
                <a:latin typeface="Tahoma" pitchFamily="34" charset="0"/>
              </a:rPr>
              <a:t>                               </a:t>
            </a:r>
            <a:r>
              <a:rPr lang="en-US" altLang="zh-CN" sz="2000" b="1" dirty="0" err="1">
                <a:latin typeface="Tahoma" pitchFamily="34" charset="0"/>
              </a:rPr>
              <a:t>private</a:t>
            </a:r>
            <a:endParaRPr lang="en-US" altLang="zh-CN" sz="2000" b="1" dirty="0">
              <a:latin typeface="Tahoma" pitchFamily="34" charset="0"/>
            </a:endParaRPr>
          </a:p>
          <a:p>
            <a:r>
              <a:rPr lang="en-US" altLang="zh-CN" sz="2000" b="1" dirty="0">
                <a:latin typeface="Tahoma" pitchFamily="34" charset="0"/>
              </a:rPr>
              <a:t>                     </a:t>
            </a:r>
            <a:r>
              <a:rPr lang="zh-CN" altLang="en-US" sz="2000" b="1" dirty="0">
                <a:latin typeface="Tahoma" pitchFamily="34" charset="0"/>
              </a:rPr>
              <a:t>不可见                          不可见                                  不可见</a:t>
            </a:r>
          </a:p>
          <a:p>
            <a:endParaRPr lang="zh-CN" altLang="en-US" sz="2000" b="1" dirty="0">
              <a:latin typeface="Tahoma" pitchFamily="34" charset="0"/>
            </a:endParaRPr>
          </a:p>
          <a:p>
            <a:r>
              <a:rPr lang="zh-CN" altLang="en-US" sz="2000" b="1" dirty="0">
                <a:latin typeface="Tahoma" pitchFamily="34" charset="0"/>
              </a:rPr>
              <a:t>        </a:t>
            </a:r>
            <a:r>
              <a:rPr lang="en-US" altLang="zh-CN" sz="2000" b="1" dirty="0">
                <a:solidFill>
                  <a:srgbClr val="FF0000"/>
                </a:solidFill>
                <a:latin typeface="Tahoma" pitchFamily="34" charset="0"/>
              </a:rPr>
              <a:t>private </a:t>
            </a:r>
            <a:r>
              <a:rPr lang="zh-CN" altLang="en-US" sz="2000" b="1" dirty="0">
                <a:solidFill>
                  <a:srgbClr val="FF0000"/>
                </a:solidFill>
                <a:latin typeface="Tahoma" pitchFamily="34" charset="0"/>
              </a:rPr>
              <a:t>派生</a:t>
            </a:r>
            <a:r>
              <a:rPr lang="zh-CN" altLang="en-US" sz="2000" b="1" dirty="0">
                <a:latin typeface="Tahoma" pitchFamily="34" charset="0"/>
              </a:rPr>
              <a:t>                    </a:t>
            </a:r>
            <a:r>
              <a:rPr lang="en-US" altLang="zh-CN" sz="2000" b="1" dirty="0">
                <a:solidFill>
                  <a:srgbClr val="FF0000"/>
                </a:solidFill>
                <a:latin typeface="Tahoma" pitchFamily="34" charset="0"/>
              </a:rPr>
              <a:t>protected </a:t>
            </a:r>
            <a:r>
              <a:rPr lang="zh-CN" altLang="en-US" sz="2000" b="1" dirty="0">
                <a:solidFill>
                  <a:srgbClr val="FF0000"/>
                </a:solidFill>
                <a:latin typeface="Tahoma" pitchFamily="34" charset="0"/>
              </a:rPr>
              <a:t>派生</a:t>
            </a:r>
            <a:r>
              <a:rPr lang="zh-CN" altLang="en-US" sz="2000" b="1" dirty="0">
                <a:latin typeface="Tahoma" pitchFamily="34" charset="0"/>
              </a:rPr>
              <a:t>               </a:t>
            </a:r>
            <a:r>
              <a:rPr lang="en-US" altLang="zh-CN" sz="2000" b="1" dirty="0">
                <a:solidFill>
                  <a:srgbClr val="FF0000"/>
                </a:solidFill>
                <a:latin typeface="Tahoma" pitchFamily="34" charset="0"/>
              </a:rPr>
              <a:t>public </a:t>
            </a:r>
            <a:r>
              <a:rPr lang="zh-CN" altLang="en-US" sz="2000" b="1" dirty="0">
                <a:solidFill>
                  <a:srgbClr val="FF0000"/>
                </a:solidFill>
                <a:latin typeface="Tahoma" pitchFamily="34" charset="0"/>
              </a:rPr>
              <a:t>派生</a:t>
            </a:r>
          </a:p>
        </p:txBody>
      </p:sp>
      <p:sp>
        <p:nvSpPr>
          <p:cNvPr id="214020" name="Line 4"/>
          <p:cNvSpPr>
            <a:spLocks noChangeShapeType="1"/>
          </p:cNvSpPr>
          <p:nvPr/>
        </p:nvSpPr>
        <p:spPr bwMode="auto">
          <a:xfrm>
            <a:off x="1519206" y="2285992"/>
            <a:ext cx="0" cy="2133600"/>
          </a:xfrm>
          <a:prstGeom prst="line">
            <a:avLst/>
          </a:prstGeom>
          <a:noFill/>
          <a:ln w="9525" cap="rnd">
            <a:solidFill>
              <a:schemeClr val="tx1"/>
            </a:solidFill>
            <a:prstDash val="sysDot"/>
            <a:round/>
            <a:headEnd/>
            <a:tailEnd/>
          </a:ln>
          <a:effectLst/>
        </p:spPr>
        <p:txBody>
          <a:bodyPr/>
          <a:lstStyle/>
          <a:p>
            <a:endParaRPr lang="zh-CN" altLang="en-US"/>
          </a:p>
        </p:txBody>
      </p:sp>
      <p:sp>
        <p:nvSpPr>
          <p:cNvPr id="214021" name="Line 5"/>
          <p:cNvSpPr>
            <a:spLocks noChangeShapeType="1"/>
          </p:cNvSpPr>
          <p:nvPr/>
        </p:nvSpPr>
        <p:spPr bwMode="auto">
          <a:xfrm>
            <a:off x="1138206" y="2819392"/>
            <a:ext cx="914400" cy="457200"/>
          </a:xfrm>
          <a:prstGeom prst="line">
            <a:avLst/>
          </a:prstGeom>
          <a:noFill/>
          <a:ln w="9525">
            <a:solidFill>
              <a:srgbClr val="FF0000"/>
            </a:solidFill>
            <a:round/>
            <a:headEnd/>
            <a:tailEnd type="triangle" w="med" len="med"/>
          </a:ln>
          <a:effectLst/>
        </p:spPr>
        <p:txBody>
          <a:bodyPr/>
          <a:lstStyle/>
          <a:p>
            <a:endParaRPr lang="zh-CN" altLang="en-US"/>
          </a:p>
        </p:txBody>
      </p:sp>
      <p:sp>
        <p:nvSpPr>
          <p:cNvPr id="214022" name="Line 6"/>
          <p:cNvSpPr>
            <a:spLocks noChangeShapeType="1"/>
          </p:cNvSpPr>
          <p:nvPr/>
        </p:nvSpPr>
        <p:spPr bwMode="auto">
          <a:xfrm>
            <a:off x="1214406" y="3276592"/>
            <a:ext cx="457200" cy="152400"/>
          </a:xfrm>
          <a:prstGeom prst="line">
            <a:avLst/>
          </a:prstGeom>
          <a:noFill/>
          <a:ln w="9525">
            <a:solidFill>
              <a:srgbClr val="FF0000"/>
            </a:solidFill>
            <a:round/>
            <a:headEnd/>
            <a:tailEnd type="triangle" w="med" len="med"/>
          </a:ln>
          <a:effectLst/>
        </p:spPr>
        <p:txBody>
          <a:bodyPr/>
          <a:lstStyle/>
          <a:p>
            <a:endParaRPr lang="zh-CN" altLang="en-US"/>
          </a:p>
        </p:txBody>
      </p:sp>
      <p:sp>
        <p:nvSpPr>
          <p:cNvPr id="214023" name="Line 7"/>
          <p:cNvSpPr>
            <a:spLocks noChangeShapeType="1"/>
          </p:cNvSpPr>
          <p:nvPr/>
        </p:nvSpPr>
        <p:spPr bwMode="auto">
          <a:xfrm>
            <a:off x="1214406" y="3733792"/>
            <a:ext cx="533400" cy="228600"/>
          </a:xfrm>
          <a:prstGeom prst="line">
            <a:avLst/>
          </a:prstGeom>
          <a:noFill/>
          <a:ln w="9525">
            <a:solidFill>
              <a:srgbClr val="FF0000"/>
            </a:solidFill>
            <a:round/>
            <a:headEnd/>
            <a:tailEnd type="triangle" w="med" len="med"/>
          </a:ln>
          <a:effectLst/>
        </p:spPr>
        <p:txBody>
          <a:bodyPr/>
          <a:lstStyle/>
          <a:p>
            <a:endParaRPr lang="zh-CN" altLang="en-US"/>
          </a:p>
        </p:txBody>
      </p:sp>
      <p:sp>
        <p:nvSpPr>
          <p:cNvPr id="214024" name="Line 8"/>
          <p:cNvSpPr>
            <a:spLocks noChangeShapeType="1"/>
          </p:cNvSpPr>
          <p:nvPr/>
        </p:nvSpPr>
        <p:spPr bwMode="auto">
          <a:xfrm>
            <a:off x="3729006" y="2819392"/>
            <a:ext cx="1066800" cy="152400"/>
          </a:xfrm>
          <a:prstGeom prst="line">
            <a:avLst/>
          </a:prstGeom>
          <a:noFill/>
          <a:ln w="9525">
            <a:solidFill>
              <a:srgbClr val="FF0000"/>
            </a:solidFill>
            <a:round/>
            <a:headEnd/>
            <a:tailEnd type="triangle" w="med" len="med"/>
          </a:ln>
          <a:effectLst/>
        </p:spPr>
        <p:txBody>
          <a:bodyPr/>
          <a:lstStyle/>
          <a:p>
            <a:endParaRPr lang="zh-CN" altLang="en-US"/>
          </a:p>
        </p:txBody>
      </p:sp>
      <p:sp>
        <p:nvSpPr>
          <p:cNvPr id="214025" name="Line 9"/>
          <p:cNvSpPr>
            <a:spLocks noChangeShapeType="1"/>
          </p:cNvSpPr>
          <p:nvPr/>
        </p:nvSpPr>
        <p:spPr bwMode="auto">
          <a:xfrm>
            <a:off x="4033806" y="3124192"/>
            <a:ext cx="381000" cy="0"/>
          </a:xfrm>
          <a:prstGeom prst="line">
            <a:avLst/>
          </a:prstGeom>
          <a:noFill/>
          <a:ln w="9525">
            <a:solidFill>
              <a:srgbClr val="FF0000"/>
            </a:solidFill>
            <a:round/>
            <a:headEnd/>
            <a:tailEnd type="triangle" w="med" len="med"/>
          </a:ln>
          <a:effectLst/>
        </p:spPr>
        <p:txBody>
          <a:bodyPr/>
          <a:lstStyle/>
          <a:p>
            <a:endParaRPr lang="zh-CN" altLang="en-US"/>
          </a:p>
        </p:txBody>
      </p:sp>
      <p:sp>
        <p:nvSpPr>
          <p:cNvPr id="214026" name="Line 10"/>
          <p:cNvSpPr>
            <a:spLocks noChangeShapeType="1"/>
          </p:cNvSpPr>
          <p:nvPr/>
        </p:nvSpPr>
        <p:spPr bwMode="auto">
          <a:xfrm>
            <a:off x="3805206" y="3733792"/>
            <a:ext cx="609600" cy="304800"/>
          </a:xfrm>
          <a:prstGeom prst="line">
            <a:avLst/>
          </a:prstGeom>
          <a:noFill/>
          <a:ln w="9525">
            <a:solidFill>
              <a:srgbClr val="FF0000"/>
            </a:solidFill>
            <a:round/>
            <a:headEnd/>
            <a:tailEnd type="triangle" w="med" len="med"/>
          </a:ln>
          <a:effectLst/>
        </p:spPr>
        <p:txBody>
          <a:bodyPr/>
          <a:lstStyle/>
          <a:p>
            <a:endParaRPr lang="zh-CN" altLang="en-US"/>
          </a:p>
        </p:txBody>
      </p:sp>
      <p:sp>
        <p:nvSpPr>
          <p:cNvPr id="214027" name="Line 11"/>
          <p:cNvSpPr>
            <a:spLocks noChangeShapeType="1"/>
          </p:cNvSpPr>
          <p:nvPr/>
        </p:nvSpPr>
        <p:spPr bwMode="auto">
          <a:xfrm>
            <a:off x="4110006" y="2362192"/>
            <a:ext cx="0" cy="1981200"/>
          </a:xfrm>
          <a:prstGeom prst="line">
            <a:avLst/>
          </a:prstGeom>
          <a:noFill/>
          <a:ln w="9525" cap="rnd">
            <a:solidFill>
              <a:schemeClr val="tx1"/>
            </a:solidFill>
            <a:prstDash val="sysDot"/>
            <a:round/>
            <a:headEnd/>
            <a:tailEnd/>
          </a:ln>
          <a:effectLst/>
        </p:spPr>
        <p:txBody>
          <a:bodyPr/>
          <a:lstStyle/>
          <a:p>
            <a:endParaRPr lang="zh-CN" altLang="en-US"/>
          </a:p>
        </p:txBody>
      </p:sp>
      <p:sp>
        <p:nvSpPr>
          <p:cNvPr id="214028" name="Line 12"/>
          <p:cNvSpPr>
            <a:spLocks noChangeShapeType="1"/>
          </p:cNvSpPr>
          <p:nvPr/>
        </p:nvSpPr>
        <p:spPr bwMode="auto">
          <a:xfrm>
            <a:off x="7005606" y="2819392"/>
            <a:ext cx="762000" cy="0"/>
          </a:xfrm>
          <a:prstGeom prst="line">
            <a:avLst/>
          </a:prstGeom>
          <a:noFill/>
          <a:ln w="9525">
            <a:solidFill>
              <a:srgbClr val="FF0000"/>
            </a:solidFill>
            <a:round/>
            <a:headEnd/>
            <a:tailEnd type="triangle" w="med" len="med"/>
          </a:ln>
          <a:effectLst/>
        </p:spPr>
        <p:txBody>
          <a:bodyPr/>
          <a:lstStyle/>
          <a:p>
            <a:endParaRPr lang="zh-CN" altLang="en-US"/>
          </a:p>
        </p:txBody>
      </p:sp>
      <p:sp>
        <p:nvSpPr>
          <p:cNvPr id="214029" name="Line 13"/>
          <p:cNvSpPr>
            <a:spLocks noChangeShapeType="1"/>
          </p:cNvSpPr>
          <p:nvPr/>
        </p:nvSpPr>
        <p:spPr bwMode="auto">
          <a:xfrm>
            <a:off x="7310406" y="3124192"/>
            <a:ext cx="457200" cy="0"/>
          </a:xfrm>
          <a:prstGeom prst="line">
            <a:avLst/>
          </a:prstGeom>
          <a:noFill/>
          <a:ln w="9525">
            <a:solidFill>
              <a:srgbClr val="FF0000"/>
            </a:solidFill>
            <a:round/>
            <a:headEnd/>
            <a:tailEnd type="triangle" w="med" len="med"/>
          </a:ln>
          <a:effectLst/>
        </p:spPr>
        <p:txBody>
          <a:bodyPr/>
          <a:lstStyle/>
          <a:p>
            <a:endParaRPr lang="zh-CN" altLang="en-US"/>
          </a:p>
        </p:txBody>
      </p:sp>
      <p:sp>
        <p:nvSpPr>
          <p:cNvPr id="214030" name="Line 14"/>
          <p:cNvSpPr>
            <a:spLocks noChangeShapeType="1"/>
          </p:cNvSpPr>
          <p:nvPr/>
        </p:nvSpPr>
        <p:spPr bwMode="auto">
          <a:xfrm>
            <a:off x="7005606" y="3733792"/>
            <a:ext cx="762000" cy="304800"/>
          </a:xfrm>
          <a:prstGeom prst="line">
            <a:avLst/>
          </a:prstGeom>
          <a:noFill/>
          <a:ln w="9525">
            <a:solidFill>
              <a:srgbClr val="FF0000"/>
            </a:solidFill>
            <a:round/>
            <a:headEnd/>
            <a:tailEnd type="triangle" w="med" len="med"/>
          </a:ln>
          <a:effectLst/>
        </p:spPr>
        <p:txBody>
          <a:bodyPr/>
          <a:lstStyle/>
          <a:p>
            <a:endParaRPr lang="zh-CN" altLang="en-US"/>
          </a:p>
        </p:txBody>
      </p:sp>
      <p:sp>
        <p:nvSpPr>
          <p:cNvPr id="214031" name="Line 15"/>
          <p:cNvSpPr>
            <a:spLocks noChangeShapeType="1"/>
          </p:cNvSpPr>
          <p:nvPr/>
        </p:nvSpPr>
        <p:spPr bwMode="auto">
          <a:xfrm>
            <a:off x="7386606" y="2362192"/>
            <a:ext cx="0" cy="1981200"/>
          </a:xfrm>
          <a:prstGeom prst="line">
            <a:avLst/>
          </a:prstGeom>
          <a:noFill/>
          <a:ln w="9525" cap="rnd">
            <a:solidFill>
              <a:schemeClr val="tx1"/>
            </a:solidFill>
            <a:prstDash val="sysDot"/>
            <a:round/>
            <a:headEnd/>
            <a:tailEnd/>
          </a:ln>
          <a:effectLst/>
        </p:spPr>
        <p:txBody>
          <a:bodyPr/>
          <a:lstStyle/>
          <a:p>
            <a:endParaRPr lang="zh-CN" altLang="en-US"/>
          </a:p>
        </p:txBody>
      </p:sp>
      <p:sp>
        <p:nvSpPr>
          <p:cNvPr id="214032" name="Rectangle 16"/>
          <p:cNvSpPr>
            <a:spLocks noGrp="1" noChangeArrowheads="1"/>
          </p:cNvSpPr>
          <p:nvPr>
            <p:ph type="title"/>
          </p:nvPr>
        </p:nvSpPr>
        <p:spPr>
          <a:xfrm>
            <a:off x="539750" y="419100"/>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4933499-9703-4CBA-B58E-B0A4DDAAD407}" type="slidenum">
              <a:rPr lang="en-US" altLang="zh-CN"/>
              <a:pPr/>
              <a:t>16</a:t>
            </a:fld>
            <a:endParaRPr lang="en-US" altLang="zh-CN"/>
          </a:p>
        </p:txBody>
      </p:sp>
      <p:sp>
        <p:nvSpPr>
          <p:cNvPr id="216066" name="Rectangle 2"/>
          <p:cNvSpPr>
            <a:spLocks noGrp="1" noChangeArrowheads="1"/>
          </p:cNvSpPr>
          <p:nvPr>
            <p:ph type="body" idx="1"/>
          </p:nvPr>
        </p:nvSpPr>
        <p:spPr>
          <a:xfrm>
            <a:off x="228600" y="1282700"/>
            <a:ext cx="8686800" cy="5459413"/>
          </a:xfrm>
        </p:spPr>
        <p:txBody>
          <a:bodyPr/>
          <a:lstStyle/>
          <a:p>
            <a:pPr>
              <a:lnSpc>
                <a:spcPct val="90000"/>
              </a:lnSpc>
              <a:buFontTx/>
              <a:buNone/>
            </a:pPr>
            <a:r>
              <a:rPr lang="zh-CN" altLang="en-US" sz="2300" dirty="0">
                <a:solidFill>
                  <a:srgbClr val="FF0000"/>
                </a:solidFill>
                <a:latin typeface="幼圆" pitchFamily="49" charset="-122"/>
                <a:ea typeface="幼圆" pitchFamily="49" charset="-122"/>
              </a:rPr>
              <a:t>派生继承的例子：</a:t>
            </a:r>
          </a:p>
          <a:p>
            <a:pPr>
              <a:lnSpc>
                <a:spcPct val="70000"/>
              </a:lnSpc>
              <a:buFontTx/>
              <a:buNone/>
            </a:pPr>
            <a:r>
              <a:rPr lang="en-US" altLang="zh-CN" sz="2300" dirty="0">
                <a:ea typeface="幼圆" pitchFamily="49" charset="-122"/>
              </a:rPr>
              <a:t>class Base  </a:t>
            </a:r>
          </a:p>
          <a:p>
            <a:pPr>
              <a:lnSpc>
                <a:spcPct val="70000"/>
              </a:lnSpc>
              <a:buFontTx/>
              <a:buNone/>
            </a:pPr>
            <a:r>
              <a:rPr lang="en-US" altLang="zh-CN" sz="2300" dirty="0">
                <a:ea typeface="幼圆" pitchFamily="49" charset="-122"/>
              </a:rPr>
              <a:t>{   private:</a:t>
            </a:r>
          </a:p>
          <a:p>
            <a:pPr>
              <a:lnSpc>
                <a:spcPct val="70000"/>
              </a:lnSpc>
              <a:buFontTx/>
              <a:buNone/>
            </a:pPr>
            <a:r>
              <a:rPr lang="en-US" altLang="zh-CN" sz="2300" dirty="0">
                <a:ea typeface="幼圆" pitchFamily="49" charset="-122"/>
              </a:rPr>
              <a:t>        </a:t>
            </a:r>
            <a:r>
              <a:rPr lang="en-US" altLang="zh-CN" sz="2300" dirty="0" err="1">
                <a:ea typeface="幼圆" pitchFamily="49" charset="-122"/>
              </a:rPr>
              <a:t>int</a:t>
            </a:r>
            <a:r>
              <a:rPr lang="en-US" altLang="zh-CN" sz="2300" dirty="0">
                <a:ea typeface="幼圆" pitchFamily="49" charset="-122"/>
              </a:rPr>
              <a:t>  b3;</a:t>
            </a:r>
          </a:p>
          <a:p>
            <a:pPr>
              <a:lnSpc>
                <a:spcPct val="70000"/>
              </a:lnSpc>
              <a:buFontTx/>
              <a:buNone/>
            </a:pPr>
            <a:r>
              <a:rPr lang="en-US" altLang="zh-CN" sz="2300" dirty="0">
                <a:ea typeface="幼圆" pitchFamily="49" charset="-122"/>
              </a:rPr>
              <a:t>    protected:</a:t>
            </a:r>
          </a:p>
          <a:p>
            <a:pPr>
              <a:lnSpc>
                <a:spcPct val="70000"/>
              </a:lnSpc>
              <a:buFontTx/>
              <a:buNone/>
            </a:pPr>
            <a:r>
              <a:rPr lang="en-US" altLang="zh-CN" sz="2300" dirty="0">
                <a:ea typeface="幼圆" pitchFamily="49" charset="-122"/>
              </a:rPr>
              <a:t>        </a:t>
            </a:r>
            <a:r>
              <a:rPr lang="en-US" altLang="zh-CN" sz="2300" dirty="0" err="1">
                <a:ea typeface="幼圆" pitchFamily="49" charset="-122"/>
              </a:rPr>
              <a:t>int</a:t>
            </a:r>
            <a:r>
              <a:rPr lang="en-US" altLang="zh-CN" sz="2300" dirty="0">
                <a:ea typeface="幼圆" pitchFamily="49" charset="-122"/>
              </a:rPr>
              <a:t> b2;</a:t>
            </a:r>
          </a:p>
          <a:p>
            <a:pPr>
              <a:lnSpc>
                <a:spcPct val="70000"/>
              </a:lnSpc>
              <a:buFontTx/>
              <a:buNone/>
            </a:pPr>
            <a:r>
              <a:rPr lang="en-US" altLang="zh-CN" sz="2300" dirty="0">
                <a:ea typeface="幼圆" pitchFamily="49" charset="-122"/>
              </a:rPr>
              <a:t>    public:</a:t>
            </a:r>
          </a:p>
          <a:p>
            <a:pPr>
              <a:lnSpc>
                <a:spcPct val="70000"/>
              </a:lnSpc>
              <a:buFontTx/>
              <a:buNone/>
            </a:pPr>
            <a:r>
              <a:rPr lang="en-US" altLang="zh-CN" sz="2300" dirty="0">
                <a:ea typeface="幼圆" pitchFamily="49" charset="-122"/>
              </a:rPr>
              <a:t>        </a:t>
            </a:r>
            <a:r>
              <a:rPr lang="en-US" altLang="zh-CN" sz="2300" dirty="0" err="1">
                <a:ea typeface="幼圆" pitchFamily="49" charset="-122"/>
              </a:rPr>
              <a:t>int</a:t>
            </a:r>
            <a:r>
              <a:rPr lang="en-US" altLang="zh-CN" sz="2300" dirty="0">
                <a:ea typeface="幼圆" pitchFamily="49" charset="-122"/>
              </a:rPr>
              <a:t> b1;</a:t>
            </a:r>
          </a:p>
          <a:p>
            <a:pPr>
              <a:lnSpc>
                <a:spcPct val="70000"/>
              </a:lnSpc>
              <a:buFontTx/>
              <a:buNone/>
            </a:pPr>
            <a:r>
              <a:rPr lang="en-US" altLang="zh-CN" sz="2300" dirty="0">
                <a:ea typeface="幼圆" pitchFamily="49" charset="-122"/>
              </a:rPr>
              <a:t>};</a:t>
            </a:r>
          </a:p>
          <a:p>
            <a:pPr>
              <a:lnSpc>
                <a:spcPct val="70000"/>
              </a:lnSpc>
              <a:buFontTx/>
              <a:buNone/>
            </a:pPr>
            <a:r>
              <a:rPr lang="en-US" altLang="zh-CN" sz="2300" dirty="0">
                <a:ea typeface="幼圆" pitchFamily="49" charset="-122"/>
              </a:rPr>
              <a:t>class D1:</a:t>
            </a:r>
            <a:r>
              <a:rPr lang="en-US" altLang="zh-CN" sz="2300" dirty="0">
                <a:solidFill>
                  <a:srgbClr val="FF0000"/>
                </a:solidFill>
                <a:ea typeface="幼圆" pitchFamily="49" charset="-122"/>
              </a:rPr>
              <a:t>public</a:t>
            </a:r>
            <a:r>
              <a:rPr lang="en-US" altLang="zh-CN" sz="2300" dirty="0">
                <a:ea typeface="幼圆" pitchFamily="49" charset="-122"/>
              </a:rPr>
              <a:t> Base  </a:t>
            </a:r>
          </a:p>
          <a:p>
            <a:pPr>
              <a:lnSpc>
                <a:spcPct val="70000"/>
              </a:lnSpc>
              <a:buFontTx/>
              <a:buNone/>
            </a:pPr>
            <a:r>
              <a:rPr lang="en-US" altLang="zh-CN" sz="2300" dirty="0">
                <a:ea typeface="幼圆" pitchFamily="49" charset="-122"/>
              </a:rPr>
              <a:t>{   public:</a:t>
            </a:r>
          </a:p>
          <a:p>
            <a:pPr>
              <a:lnSpc>
                <a:spcPct val="70000"/>
              </a:lnSpc>
              <a:buFontTx/>
              <a:buNone/>
            </a:pPr>
            <a:r>
              <a:rPr lang="en-US" altLang="zh-CN" sz="2300" dirty="0">
                <a:ea typeface="幼圆" pitchFamily="49" charset="-122"/>
              </a:rPr>
              <a:t>        void test()</a:t>
            </a:r>
          </a:p>
          <a:p>
            <a:pPr>
              <a:lnSpc>
                <a:spcPct val="70000"/>
              </a:lnSpc>
              <a:buFontTx/>
              <a:buNone/>
            </a:pPr>
            <a:r>
              <a:rPr lang="en-US" altLang="zh-CN" sz="2300" dirty="0">
                <a:ea typeface="幼圆" pitchFamily="49" charset="-122"/>
              </a:rPr>
              <a:t>        {   b1 = 10;      //  </a:t>
            </a:r>
            <a:r>
              <a:rPr lang="zh-CN" altLang="en-US" sz="2300" dirty="0">
                <a:ea typeface="幼圆" pitchFamily="49" charset="-122"/>
              </a:rPr>
              <a:t>可以，  </a:t>
            </a:r>
            <a:r>
              <a:rPr lang="en-US" altLang="zh-CN" sz="2300" dirty="0">
                <a:ea typeface="幼圆" pitchFamily="49" charset="-122"/>
              </a:rPr>
              <a:t>b1</a:t>
            </a:r>
            <a:r>
              <a:rPr lang="zh-CN" altLang="en-US" sz="2300" dirty="0">
                <a:ea typeface="幼圆" pitchFamily="49" charset="-122"/>
              </a:rPr>
              <a:t>为</a:t>
            </a:r>
            <a:r>
              <a:rPr lang="en-US" altLang="zh-CN" sz="2300" dirty="0">
                <a:ea typeface="幼圆" pitchFamily="49" charset="-122"/>
              </a:rPr>
              <a:t>public</a:t>
            </a:r>
          </a:p>
          <a:p>
            <a:pPr>
              <a:lnSpc>
                <a:spcPct val="70000"/>
              </a:lnSpc>
              <a:buFontTx/>
              <a:buNone/>
            </a:pPr>
            <a:r>
              <a:rPr lang="en-US" altLang="zh-CN" sz="2300" dirty="0">
                <a:ea typeface="幼圆" pitchFamily="49" charset="-122"/>
              </a:rPr>
              <a:t>            b2 = 20;      //  </a:t>
            </a:r>
            <a:r>
              <a:rPr lang="zh-CN" altLang="en-US" sz="2300" dirty="0">
                <a:ea typeface="幼圆" pitchFamily="49" charset="-122"/>
              </a:rPr>
              <a:t>可以，  </a:t>
            </a:r>
            <a:r>
              <a:rPr lang="en-US" altLang="zh-CN" sz="2300" dirty="0">
                <a:ea typeface="幼圆" pitchFamily="49" charset="-122"/>
              </a:rPr>
              <a:t>b2</a:t>
            </a:r>
            <a:r>
              <a:rPr lang="zh-CN" altLang="en-US" sz="2300" dirty="0">
                <a:ea typeface="幼圆" pitchFamily="49" charset="-122"/>
              </a:rPr>
              <a:t>为</a:t>
            </a:r>
            <a:r>
              <a:rPr lang="en-US" altLang="zh-CN" sz="2300" dirty="0" err="1">
                <a:ea typeface="幼圆" pitchFamily="49" charset="-122"/>
              </a:rPr>
              <a:t>proteced</a:t>
            </a:r>
            <a:endParaRPr lang="en-US" altLang="zh-CN" sz="2300" dirty="0">
              <a:ea typeface="幼圆" pitchFamily="49" charset="-122"/>
            </a:endParaRPr>
          </a:p>
          <a:p>
            <a:pPr>
              <a:lnSpc>
                <a:spcPct val="70000"/>
              </a:lnSpc>
              <a:buFontTx/>
              <a:buNone/>
            </a:pPr>
            <a:r>
              <a:rPr lang="en-US" altLang="zh-CN" sz="2300" dirty="0">
                <a:ea typeface="幼圆" pitchFamily="49" charset="-122"/>
              </a:rPr>
              <a:t>            b3 = 30;      //  </a:t>
            </a:r>
            <a:r>
              <a:rPr lang="zh-CN" altLang="en-US" sz="2300" dirty="0">
                <a:ea typeface="幼圆" pitchFamily="49" charset="-122"/>
              </a:rPr>
              <a:t>不可以，</a:t>
            </a:r>
            <a:r>
              <a:rPr lang="en-US" altLang="zh-CN" sz="2300" dirty="0">
                <a:ea typeface="幼圆" pitchFamily="49" charset="-122"/>
              </a:rPr>
              <a:t>b3</a:t>
            </a:r>
            <a:r>
              <a:rPr lang="zh-CN" altLang="en-US" sz="2300" dirty="0">
                <a:ea typeface="幼圆" pitchFamily="49" charset="-122"/>
              </a:rPr>
              <a:t>为</a:t>
            </a:r>
            <a:r>
              <a:rPr lang="en-US" altLang="zh-CN" sz="2300" dirty="0">
                <a:ea typeface="幼圆" pitchFamily="49" charset="-122"/>
              </a:rPr>
              <a:t>private</a:t>
            </a:r>
          </a:p>
          <a:p>
            <a:pPr>
              <a:lnSpc>
                <a:spcPct val="70000"/>
              </a:lnSpc>
              <a:buFontTx/>
              <a:buNone/>
            </a:pPr>
            <a:r>
              <a:rPr lang="en-US" altLang="zh-CN" sz="2300" dirty="0">
                <a:ea typeface="幼圆" pitchFamily="49" charset="-122"/>
              </a:rPr>
              <a:t>        }</a:t>
            </a:r>
          </a:p>
          <a:p>
            <a:pPr>
              <a:lnSpc>
                <a:spcPct val="70000"/>
              </a:lnSpc>
              <a:buFontTx/>
              <a:buNone/>
            </a:pPr>
            <a:r>
              <a:rPr lang="en-US" altLang="zh-CN" sz="2300" dirty="0">
                <a:ea typeface="幼圆" pitchFamily="49" charset="-122"/>
              </a:rPr>
              <a:t>}</a:t>
            </a:r>
          </a:p>
        </p:txBody>
      </p:sp>
      <p:sp>
        <p:nvSpPr>
          <p:cNvPr id="216067" name="Rectangle 3"/>
          <p:cNvSpPr>
            <a:spLocks noGrp="1" noChangeArrowheads="1"/>
          </p:cNvSpPr>
          <p:nvPr>
            <p:ph type="title"/>
          </p:nvPr>
        </p:nvSpPr>
        <p:spPr>
          <a:xfrm>
            <a:off x="539750" y="492125"/>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C1FA74F-DD5E-4EE0-B345-5FD24013A2EA}" type="slidenum">
              <a:rPr lang="en-US" altLang="zh-CN"/>
              <a:pPr/>
              <a:t>17</a:t>
            </a:fld>
            <a:endParaRPr lang="en-US" altLang="zh-CN"/>
          </a:p>
        </p:txBody>
      </p:sp>
      <p:sp>
        <p:nvSpPr>
          <p:cNvPr id="218114" name="Rectangle 2"/>
          <p:cNvSpPr>
            <a:spLocks noGrp="1" noChangeArrowheads="1"/>
          </p:cNvSpPr>
          <p:nvPr>
            <p:ph type="body" idx="1"/>
          </p:nvPr>
        </p:nvSpPr>
        <p:spPr>
          <a:xfrm>
            <a:off x="228600" y="1230313"/>
            <a:ext cx="8686800" cy="5511800"/>
          </a:xfrm>
        </p:spPr>
        <p:txBody>
          <a:bodyPr/>
          <a:lstStyle/>
          <a:p>
            <a:pPr>
              <a:lnSpc>
                <a:spcPct val="80000"/>
              </a:lnSpc>
              <a:buFontTx/>
              <a:buNone/>
            </a:pPr>
            <a:r>
              <a:rPr lang="en-US" altLang="zh-CN" sz="2200">
                <a:ea typeface="幼圆" pitchFamily="49" charset="-122"/>
              </a:rPr>
              <a:t>class D11:</a:t>
            </a:r>
            <a:r>
              <a:rPr lang="en-US" altLang="zh-CN" sz="2200">
                <a:solidFill>
                  <a:srgbClr val="FF0000"/>
                </a:solidFill>
                <a:ea typeface="幼圆" pitchFamily="49" charset="-122"/>
              </a:rPr>
              <a:t>public</a:t>
            </a:r>
            <a:r>
              <a:rPr lang="en-US" altLang="zh-CN" sz="2200">
                <a:ea typeface="幼圆" pitchFamily="49" charset="-122"/>
              </a:rPr>
              <a:t> D1  </a:t>
            </a:r>
          </a:p>
          <a:p>
            <a:pPr>
              <a:lnSpc>
                <a:spcPct val="80000"/>
              </a:lnSpc>
              <a:buFontTx/>
              <a:buNone/>
            </a:pPr>
            <a:r>
              <a:rPr lang="en-US" altLang="zh-CN" sz="2200">
                <a:ea typeface="幼圆" pitchFamily="49" charset="-122"/>
              </a:rPr>
              <a:t>{   public:</a:t>
            </a:r>
          </a:p>
          <a:p>
            <a:pPr>
              <a:lnSpc>
                <a:spcPct val="80000"/>
              </a:lnSpc>
              <a:buFontTx/>
              <a:buNone/>
            </a:pPr>
            <a:r>
              <a:rPr lang="en-US" altLang="zh-CN" sz="2200">
                <a:ea typeface="幼圆" pitchFamily="49" charset="-122"/>
              </a:rPr>
              <a:t>        void test()</a:t>
            </a:r>
          </a:p>
          <a:p>
            <a:pPr>
              <a:lnSpc>
                <a:spcPct val="80000"/>
              </a:lnSpc>
              <a:buFontTx/>
              <a:buNone/>
            </a:pPr>
            <a:r>
              <a:rPr lang="en-US" altLang="zh-CN" sz="2200">
                <a:ea typeface="幼圆" pitchFamily="49" charset="-122"/>
              </a:rPr>
              <a:t>        {  b1 = 5;      //  </a:t>
            </a:r>
            <a:r>
              <a:rPr lang="zh-CN" altLang="en-US" sz="2200">
                <a:ea typeface="幼圆" pitchFamily="49" charset="-122"/>
              </a:rPr>
              <a:t>可以，  </a:t>
            </a:r>
            <a:r>
              <a:rPr lang="en-US" altLang="zh-CN" sz="2200">
                <a:ea typeface="幼圆" pitchFamily="49" charset="-122"/>
              </a:rPr>
              <a:t>b1</a:t>
            </a:r>
            <a:r>
              <a:rPr lang="zh-CN" altLang="en-US" sz="2200">
                <a:ea typeface="幼圆" pitchFamily="49" charset="-122"/>
              </a:rPr>
              <a:t>为</a:t>
            </a:r>
            <a:r>
              <a:rPr lang="en-US" altLang="zh-CN" sz="2200">
                <a:ea typeface="幼圆" pitchFamily="49" charset="-122"/>
              </a:rPr>
              <a:t>public</a:t>
            </a:r>
          </a:p>
          <a:p>
            <a:pPr>
              <a:lnSpc>
                <a:spcPct val="80000"/>
              </a:lnSpc>
              <a:buFontTx/>
              <a:buNone/>
            </a:pPr>
            <a:r>
              <a:rPr lang="en-US" altLang="zh-CN" sz="2200">
                <a:ea typeface="幼圆" pitchFamily="49" charset="-122"/>
              </a:rPr>
              <a:t>            b2 = 6;      //  </a:t>
            </a:r>
            <a:r>
              <a:rPr lang="zh-CN" altLang="en-US" sz="2200">
                <a:ea typeface="幼圆" pitchFamily="49" charset="-122"/>
              </a:rPr>
              <a:t>可以，  </a:t>
            </a:r>
            <a:r>
              <a:rPr lang="en-US" altLang="zh-CN" sz="2200">
                <a:ea typeface="幼圆" pitchFamily="49" charset="-122"/>
              </a:rPr>
              <a:t>b2</a:t>
            </a:r>
            <a:r>
              <a:rPr lang="zh-CN" altLang="en-US" sz="2200">
                <a:ea typeface="幼圆" pitchFamily="49" charset="-122"/>
              </a:rPr>
              <a:t>为</a:t>
            </a:r>
            <a:r>
              <a:rPr lang="en-US" altLang="zh-CN" sz="2200">
                <a:ea typeface="幼圆" pitchFamily="49" charset="-122"/>
              </a:rPr>
              <a:t>proteced</a:t>
            </a:r>
          </a:p>
          <a:p>
            <a:pPr>
              <a:lnSpc>
                <a:spcPct val="80000"/>
              </a:lnSpc>
              <a:buFontTx/>
              <a:buNone/>
            </a:pPr>
            <a:r>
              <a:rPr lang="en-US" altLang="zh-CN" sz="2200">
                <a:ea typeface="幼圆" pitchFamily="49" charset="-122"/>
              </a:rPr>
              <a:t>            b3 = 7;      //  </a:t>
            </a:r>
            <a:r>
              <a:rPr lang="zh-CN" altLang="en-US" sz="2200">
                <a:ea typeface="幼圆" pitchFamily="49" charset="-122"/>
              </a:rPr>
              <a:t>不可以，</a:t>
            </a:r>
            <a:r>
              <a:rPr lang="en-US" altLang="zh-CN" sz="2200">
                <a:ea typeface="幼圆" pitchFamily="49" charset="-122"/>
              </a:rPr>
              <a:t>b3</a:t>
            </a:r>
            <a:r>
              <a:rPr lang="zh-CN" altLang="en-US" sz="2200">
                <a:ea typeface="幼圆" pitchFamily="49" charset="-122"/>
              </a:rPr>
              <a:t>为</a:t>
            </a:r>
            <a:r>
              <a:rPr lang="en-US" altLang="zh-CN" sz="2200">
                <a:ea typeface="幼圆" pitchFamily="49" charset="-122"/>
              </a:rPr>
              <a:t>private</a:t>
            </a:r>
          </a:p>
          <a:p>
            <a:pPr>
              <a:lnSpc>
                <a:spcPct val="80000"/>
              </a:lnSpc>
              <a:buFontTx/>
              <a:buNone/>
            </a:pPr>
            <a:r>
              <a:rPr lang="en-US" altLang="zh-CN" sz="2200">
                <a:ea typeface="幼圆" pitchFamily="49" charset="-122"/>
              </a:rPr>
              <a:t>        }</a:t>
            </a:r>
          </a:p>
          <a:p>
            <a:pPr>
              <a:lnSpc>
                <a:spcPct val="80000"/>
              </a:lnSpc>
              <a:buFontTx/>
              <a:buNone/>
            </a:pPr>
            <a:r>
              <a:rPr lang="en-US" altLang="zh-CN" sz="2200">
                <a:ea typeface="幼圆" pitchFamily="49" charset="-122"/>
              </a:rPr>
              <a:t>}</a:t>
            </a:r>
          </a:p>
          <a:p>
            <a:pPr>
              <a:lnSpc>
                <a:spcPct val="80000"/>
              </a:lnSpc>
              <a:buFontTx/>
              <a:buNone/>
            </a:pPr>
            <a:r>
              <a:rPr lang="en-US" altLang="zh-CN" sz="2200">
                <a:ea typeface="幼圆" pitchFamily="49" charset="-122"/>
              </a:rPr>
              <a:t>class D2:</a:t>
            </a:r>
            <a:r>
              <a:rPr lang="en-US" altLang="zh-CN" sz="2200">
                <a:solidFill>
                  <a:srgbClr val="FF0000"/>
                </a:solidFill>
                <a:ea typeface="幼圆" pitchFamily="49" charset="-122"/>
              </a:rPr>
              <a:t>private</a:t>
            </a:r>
            <a:r>
              <a:rPr lang="en-US" altLang="zh-CN" sz="2200">
                <a:ea typeface="幼圆" pitchFamily="49" charset="-122"/>
              </a:rPr>
              <a:t> Base  </a:t>
            </a:r>
          </a:p>
          <a:p>
            <a:pPr>
              <a:lnSpc>
                <a:spcPct val="80000"/>
              </a:lnSpc>
              <a:buFontTx/>
              <a:buNone/>
            </a:pPr>
            <a:r>
              <a:rPr lang="en-US" altLang="zh-CN" sz="2200">
                <a:ea typeface="幼圆" pitchFamily="49" charset="-122"/>
              </a:rPr>
              <a:t>{    public:</a:t>
            </a:r>
          </a:p>
          <a:p>
            <a:pPr>
              <a:lnSpc>
                <a:spcPct val="80000"/>
              </a:lnSpc>
              <a:buFontTx/>
              <a:buNone/>
            </a:pPr>
            <a:r>
              <a:rPr lang="en-US" altLang="zh-CN" sz="2200">
                <a:ea typeface="幼圆" pitchFamily="49" charset="-122"/>
              </a:rPr>
              <a:t>         void test()</a:t>
            </a:r>
          </a:p>
          <a:p>
            <a:pPr>
              <a:lnSpc>
                <a:spcPct val="80000"/>
              </a:lnSpc>
              <a:buFontTx/>
              <a:buNone/>
            </a:pPr>
            <a:r>
              <a:rPr lang="en-US" altLang="zh-CN" sz="2200">
                <a:ea typeface="幼圆" pitchFamily="49" charset="-122"/>
              </a:rPr>
              <a:t>         {  b1 = 8;      //  </a:t>
            </a:r>
            <a:r>
              <a:rPr lang="zh-CN" altLang="en-US" sz="2200">
                <a:ea typeface="幼圆" pitchFamily="49" charset="-122"/>
              </a:rPr>
              <a:t>可以，  </a:t>
            </a:r>
            <a:r>
              <a:rPr lang="en-US" altLang="zh-CN" sz="2200">
                <a:ea typeface="幼圆" pitchFamily="49" charset="-122"/>
              </a:rPr>
              <a:t>b1</a:t>
            </a:r>
            <a:r>
              <a:rPr lang="zh-CN" altLang="en-US" sz="2200">
                <a:ea typeface="幼圆" pitchFamily="49" charset="-122"/>
              </a:rPr>
              <a:t>为</a:t>
            </a:r>
            <a:r>
              <a:rPr lang="en-US" altLang="zh-CN" sz="2200">
                <a:ea typeface="幼圆" pitchFamily="49" charset="-122"/>
              </a:rPr>
              <a:t>public</a:t>
            </a:r>
          </a:p>
          <a:p>
            <a:pPr>
              <a:lnSpc>
                <a:spcPct val="80000"/>
              </a:lnSpc>
              <a:buFontTx/>
              <a:buNone/>
            </a:pPr>
            <a:r>
              <a:rPr lang="en-US" altLang="zh-CN" sz="2200">
                <a:ea typeface="幼圆" pitchFamily="49" charset="-122"/>
              </a:rPr>
              <a:t>             b2 = 9;      //  </a:t>
            </a:r>
            <a:r>
              <a:rPr lang="zh-CN" altLang="en-US" sz="2200">
                <a:ea typeface="幼圆" pitchFamily="49" charset="-122"/>
              </a:rPr>
              <a:t>可以，  </a:t>
            </a:r>
            <a:r>
              <a:rPr lang="en-US" altLang="zh-CN" sz="2200">
                <a:ea typeface="幼圆" pitchFamily="49" charset="-122"/>
              </a:rPr>
              <a:t>b2</a:t>
            </a:r>
            <a:r>
              <a:rPr lang="zh-CN" altLang="en-US" sz="2200">
                <a:ea typeface="幼圆" pitchFamily="49" charset="-122"/>
              </a:rPr>
              <a:t>为</a:t>
            </a:r>
            <a:r>
              <a:rPr lang="en-US" altLang="zh-CN" sz="2200">
                <a:ea typeface="幼圆" pitchFamily="49" charset="-122"/>
              </a:rPr>
              <a:t>proteced</a:t>
            </a:r>
          </a:p>
          <a:p>
            <a:pPr>
              <a:lnSpc>
                <a:spcPct val="80000"/>
              </a:lnSpc>
              <a:buFontTx/>
              <a:buNone/>
            </a:pPr>
            <a:r>
              <a:rPr lang="en-US" altLang="zh-CN" sz="2200">
                <a:ea typeface="幼圆" pitchFamily="49" charset="-122"/>
              </a:rPr>
              <a:t>             b3 = 10;     //  </a:t>
            </a:r>
            <a:r>
              <a:rPr lang="zh-CN" altLang="en-US" sz="2200">
                <a:ea typeface="幼圆" pitchFamily="49" charset="-122"/>
              </a:rPr>
              <a:t>不可以，</a:t>
            </a:r>
            <a:r>
              <a:rPr lang="en-US" altLang="zh-CN" sz="2200">
                <a:ea typeface="幼圆" pitchFamily="49" charset="-122"/>
              </a:rPr>
              <a:t>b3</a:t>
            </a:r>
            <a:r>
              <a:rPr lang="zh-CN" altLang="en-US" sz="2200">
                <a:ea typeface="幼圆" pitchFamily="49" charset="-122"/>
              </a:rPr>
              <a:t>为</a:t>
            </a:r>
            <a:r>
              <a:rPr lang="en-US" altLang="zh-CN" sz="2200">
                <a:ea typeface="幼圆" pitchFamily="49" charset="-122"/>
              </a:rPr>
              <a:t>private</a:t>
            </a:r>
          </a:p>
          <a:p>
            <a:pPr>
              <a:lnSpc>
                <a:spcPct val="80000"/>
              </a:lnSpc>
              <a:buFontTx/>
              <a:buNone/>
            </a:pPr>
            <a:r>
              <a:rPr lang="en-US" altLang="zh-CN" sz="2200">
                <a:ea typeface="幼圆" pitchFamily="49" charset="-122"/>
              </a:rPr>
              <a:t>         }</a:t>
            </a:r>
          </a:p>
          <a:p>
            <a:pPr>
              <a:lnSpc>
                <a:spcPct val="80000"/>
              </a:lnSpc>
              <a:buFontTx/>
              <a:buNone/>
            </a:pPr>
            <a:r>
              <a:rPr lang="en-US" altLang="zh-CN" sz="2200">
                <a:ea typeface="幼圆" pitchFamily="49" charset="-122"/>
              </a:rPr>
              <a:t>}</a:t>
            </a:r>
          </a:p>
        </p:txBody>
      </p:sp>
      <p:sp>
        <p:nvSpPr>
          <p:cNvPr id="218115" name="Rectangle 3"/>
          <p:cNvSpPr>
            <a:spLocks noGrp="1" noChangeArrowheads="1"/>
          </p:cNvSpPr>
          <p:nvPr>
            <p:ph type="title"/>
          </p:nvPr>
        </p:nvSpPr>
        <p:spPr>
          <a:xfrm>
            <a:off x="539750" y="419100"/>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6FBF2CC-74A1-4859-B653-9709C398A462}" type="slidenum">
              <a:rPr lang="en-US" altLang="zh-CN"/>
              <a:pPr/>
              <a:t>18</a:t>
            </a:fld>
            <a:endParaRPr lang="en-US" altLang="zh-CN"/>
          </a:p>
        </p:txBody>
      </p:sp>
      <p:sp>
        <p:nvSpPr>
          <p:cNvPr id="220162" name="Rectangle 2"/>
          <p:cNvSpPr>
            <a:spLocks noGrp="1" noChangeArrowheads="1"/>
          </p:cNvSpPr>
          <p:nvPr>
            <p:ph type="body" idx="1"/>
          </p:nvPr>
        </p:nvSpPr>
        <p:spPr>
          <a:xfrm>
            <a:off x="228600" y="1230313"/>
            <a:ext cx="8686800" cy="5511800"/>
          </a:xfrm>
        </p:spPr>
        <p:txBody>
          <a:bodyPr/>
          <a:lstStyle/>
          <a:p>
            <a:pPr>
              <a:lnSpc>
                <a:spcPct val="80000"/>
              </a:lnSpc>
              <a:buFontTx/>
              <a:buNone/>
            </a:pPr>
            <a:r>
              <a:rPr lang="en-US" altLang="zh-CN" sz="2200" dirty="0">
                <a:ea typeface="幼圆" pitchFamily="49" charset="-122"/>
              </a:rPr>
              <a:t>class D22:</a:t>
            </a:r>
            <a:r>
              <a:rPr lang="en-US" altLang="zh-CN" sz="2200" dirty="0">
                <a:solidFill>
                  <a:srgbClr val="FF0000"/>
                </a:solidFill>
                <a:ea typeface="幼圆" pitchFamily="49" charset="-122"/>
              </a:rPr>
              <a:t>public</a:t>
            </a:r>
            <a:r>
              <a:rPr lang="en-US" altLang="zh-CN" sz="2200" dirty="0">
                <a:ea typeface="幼圆" pitchFamily="49" charset="-122"/>
              </a:rPr>
              <a:t> D2  </a:t>
            </a:r>
          </a:p>
          <a:p>
            <a:pPr>
              <a:lnSpc>
                <a:spcPct val="80000"/>
              </a:lnSpc>
              <a:buFontTx/>
              <a:buNone/>
            </a:pPr>
            <a:r>
              <a:rPr lang="en-US" altLang="zh-CN" sz="2200" dirty="0">
                <a:ea typeface="幼圆" pitchFamily="49" charset="-122"/>
              </a:rPr>
              <a:t>{   public:</a:t>
            </a:r>
          </a:p>
          <a:p>
            <a:pPr>
              <a:lnSpc>
                <a:spcPct val="80000"/>
              </a:lnSpc>
              <a:buFontTx/>
              <a:buNone/>
            </a:pPr>
            <a:r>
              <a:rPr lang="en-US" altLang="zh-CN" sz="2200" dirty="0">
                <a:ea typeface="幼圆" pitchFamily="49" charset="-122"/>
              </a:rPr>
              <a:t>        void test()</a:t>
            </a:r>
          </a:p>
          <a:p>
            <a:pPr>
              <a:lnSpc>
                <a:spcPct val="80000"/>
              </a:lnSpc>
              <a:buNone/>
            </a:pPr>
            <a:r>
              <a:rPr lang="en-US" altLang="zh-CN" sz="2200" dirty="0">
                <a:ea typeface="幼圆" pitchFamily="49" charset="-122"/>
              </a:rPr>
              <a:t>        {  b1 = 11;     //  </a:t>
            </a:r>
            <a:r>
              <a:rPr lang="zh-CN" altLang="en-US" sz="2200" dirty="0">
                <a:ea typeface="幼圆" pitchFamily="49" charset="-122"/>
              </a:rPr>
              <a:t>不可以，</a:t>
            </a:r>
            <a:r>
              <a:rPr lang="en-US" altLang="zh-CN" sz="2200" dirty="0">
                <a:ea typeface="幼圆" pitchFamily="49" charset="-122"/>
              </a:rPr>
              <a:t>b1,b2</a:t>
            </a:r>
            <a:r>
              <a:rPr lang="zh-CN" altLang="en-US" sz="2200" dirty="0">
                <a:ea typeface="幼圆" pitchFamily="49" charset="-122"/>
              </a:rPr>
              <a:t>经过上次派生</a:t>
            </a:r>
            <a:r>
              <a:rPr lang="zh-CN" altLang="en-US" sz="2200" dirty="0" smtClean="0">
                <a:ea typeface="幼圆" pitchFamily="49" charset="-122"/>
              </a:rPr>
              <a:t>变为</a:t>
            </a:r>
            <a:r>
              <a:rPr lang="en-US" altLang="zh-CN" sz="2200" dirty="0" smtClean="0">
                <a:ea typeface="幼圆" pitchFamily="49" charset="-122"/>
              </a:rPr>
              <a:t>private</a:t>
            </a:r>
            <a:endParaRPr lang="zh-CN" altLang="en-US" sz="2200" dirty="0">
              <a:ea typeface="幼圆" pitchFamily="49" charset="-122"/>
            </a:endParaRPr>
          </a:p>
          <a:p>
            <a:pPr>
              <a:lnSpc>
                <a:spcPct val="80000"/>
              </a:lnSpc>
              <a:buFontTx/>
              <a:buNone/>
            </a:pPr>
            <a:r>
              <a:rPr lang="zh-CN" altLang="en-US" sz="2200" dirty="0">
                <a:ea typeface="幼圆" pitchFamily="49" charset="-122"/>
              </a:rPr>
              <a:t>            </a:t>
            </a:r>
            <a:r>
              <a:rPr lang="en-US" altLang="zh-CN" sz="2200" dirty="0">
                <a:ea typeface="幼圆" pitchFamily="49" charset="-122"/>
              </a:rPr>
              <a:t>b2 = 12;     //  </a:t>
            </a:r>
            <a:r>
              <a:rPr lang="zh-CN" altLang="en-US" sz="2200" dirty="0">
                <a:ea typeface="幼圆" pitchFamily="49" charset="-122"/>
              </a:rPr>
              <a:t>不可以 </a:t>
            </a:r>
            <a:endParaRPr lang="en-US" altLang="zh-CN" sz="2200" dirty="0" smtClean="0">
              <a:ea typeface="幼圆" pitchFamily="49" charset="-122"/>
            </a:endParaRPr>
          </a:p>
          <a:p>
            <a:pPr>
              <a:lnSpc>
                <a:spcPct val="80000"/>
              </a:lnSpc>
              <a:buFontTx/>
              <a:buNone/>
            </a:pPr>
            <a:r>
              <a:rPr lang="en-US" altLang="zh-CN" sz="2200" dirty="0">
                <a:ea typeface="幼圆" pitchFamily="49" charset="-122"/>
              </a:rPr>
              <a:t> </a:t>
            </a:r>
            <a:r>
              <a:rPr lang="en-US" altLang="zh-CN" sz="2200" dirty="0" smtClean="0">
                <a:ea typeface="幼圆" pitchFamily="49" charset="-122"/>
              </a:rPr>
              <a:t>           </a:t>
            </a:r>
            <a:r>
              <a:rPr lang="en-US" altLang="zh-CN" sz="2200" dirty="0" smtClean="0">
                <a:ea typeface="幼圆" pitchFamily="49" charset="-122"/>
              </a:rPr>
              <a:t>b3 </a:t>
            </a:r>
            <a:r>
              <a:rPr lang="en-US" altLang="zh-CN" sz="2200" dirty="0">
                <a:ea typeface="幼圆" pitchFamily="49" charset="-122"/>
              </a:rPr>
              <a:t>= 13;     //  </a:t>
            </a:r>
            <a:r>
              <a:rPr lang="zh-CN" altLang="en-US" sz="2200" dirty="0">
                <a:ea typeface="幼圆" pitchFamily="49" charset="-122"/>
              </a:rPr>
              <a:t>不可以</a:t>
            </a:r>
          </a:p>
          <a:p>
            <a:pPr>
              <a:lnSpc>
                <a:spcPct val="80000"/>
              </a:lnSpc>
              <a:buFontTx/>
              <a:buNone/>
            </a:pPr>
            <a:r>
              <a:rPr lang="zh-CN" altLang="en-US" sz="2200" dirty="0">
                <a:ea typeface="幼圆" pitchFamily="49" charset="-122"/>
              </a:rPr>
              <a:t>        </a:t>
            </a:r>
            <a:r>
              <a:rPr lang="en-US" altLang="zh-CN" sz="2200" dirty="0">
                <a:ea typeface="幼圆" pitchFamily="49" charset="-122"/>
              </a:rPr>
              <a:t>}</a:t>
            </a:r>
          </a:p>
          <a:p>
            <a:pPr>
              <a:lnSpc>
                <a:spcPct val="80000"/>
              </a:lnSpc>
              <a:buFontTx/>
              <a:buNone/>
            </a:pPr>
            <a:r>
              <a:rPr lang="en-US" altLang="zh-CN" sz="2200" dirty="0">
                <a:ea typeface="幼圆" pitchFamily="49" charset="-122"/>
              </a:rPr>
              <a:t>}</a:t>
            </a:r>
          </a:p>
          <a:p>
            <a:pPr>
              <a:lnSpc>
                <a:spcPct val="80000"/>
              </a:lnSpc>
              <a:buFontTx/>
              <a:buNone/>
            </a:pPr>
            <a:r>
              <a:rPr lang="en-US" altLang="zh-CN" sz="2200" dirty="0">
                <a:ea typeface="幼圆" pitchFamily="49" charset="-122"/>
              </a:rPr>
              <a:t>class D3:</a:t>
            </a:r>
            <a:r>
              <a:rPr lang="en-US" altLang="zh-CN" sz="2200" dirty="0">
                <a:solidFill>
                  <a:srgbClr val="FF0000"/>
                </a:solidFill>
                <a:ea typeface="幼圆" pitchFamily="49" charset="-122"/>
              </a:rPr>
              <a:t>protected</a:t>
            </a:r>
            <a:r>
              <a:rPr lang="en-US" altLang="zh-CN" sz="2200" dirty="0">
                <a:ea typeface="幼圆" pitchFamily="49" charset="-122"/>
              </a:rPr>
              <a:t> Base  </a:t>
            </a:r>
          </a:p>
          <a:p>
            <a:pPr>
              <a:lnSpc>
                <a:spcPct val="80000"/>
              </a:lnSpc>
              <a:buFontTx/>
              <a:buNone/>
            </a:pPr>
            <a:r>
              <a:rPr lang="en-US" altLang="zh-CN" sz="2200" dirty="0">
                <a:ea typeface="幼圆" pitchFamily="49" charset="-122"/>
              </a:rPr>
              <a:t>{   public:</a:t>
            </a:r>
          </a:p>
          <a:p>
            <a:pPr>
              <a:lnSpc>
                <a:spcPct val="80000"/>
              </a:lnSpc>
              <a:buFontTx/>
              <a:buNone/>
            </a:pPr>
            <a:r>
              <a:rPr lang="en-US" altLang="zh-CN" sz="2200" dirty="0">
                <a:ea typeface="幼圆" pitchFamily="49" charset="-122"/>
              </a:rPr>
              <a:t>        void test()</a:t>
            </a:r>
          </a:p>
          <a:p>
            <a:pPr>
              <a:lnSpc>
                <a:spcPct val="80000"/>
              </a:lnSpc>
              <a:buFontTx/>
              <a:buNone/>
            </a:pPr>
            <a:r>
              <a:rPr lang="en-US" altLang="zh-CN" sz="2200" dirty="0">
                <a:ea typeface="幼圆" pitchFamily="49" charset="-122"/>
              </a:rPr>
              <a:t>        {  b1 = 15;      //  </a:t>
            </a:r>
            <a:r>
              <a:rPr lang="zh-CN" altLang="en-US" sz="2200" dirty="0">
                <a:ea typeface="幼圆" pitchFamily="49" charset="-122"/>
              </a:rPr>
              <a:t>可以，</a:t>
            </a:r>
            <a:r>
              <a:rPr lang="en-US" altLang="zh-CN" sz="2200" dirty="0">
                <a:ea typeface="幼圆" pitchFamily="49" charset="-122"/>
              </a:rPr>
              <a:t>b1</a:t>
            </a:r>
            <a:r>
              <a:rPr lang="zh-CN" altLang="en-US" sz="2200" dirty="0">
                <a:ea typeface="幼圆" pitchFamily="49" charset="-122"/>
              </a:rPr>
              <a:t>为</a:t>
            </a:r>
            <a:r>
              <a:rPr lang="en-US" altLang="zh-CN" sz="2200" dirty="0" err="1">
                <a:ea typeface="幼圆" pitchFamily="49" charset="-122"/>
              </a:rPr>
              <a:t>proteced</a:t>
            </a:r>
            <a:endParaRPr lang="en-US" altLang="zh-CN" sz="2200" dirty="0">
              <a:ea typeface="幼圆" pitchFamily="49" charset="-122"/>
            </a:endParaRPr>
          </a:p>
          <a:p>
            <a:pPr>
              <a:lnSpc>
                <a:spcPct val="80000"/>
              </a:lnSpc>
              <a:buFontTx/>
              <a:buNone/>
            </a:pPr>
            <a:r>
              <a:rPr lang="en-US" altLang="zh-CN" sz="2200" dirty="0">
                <a:ea typeface="幼圆" pitchFamily="49" charset="-122"/>
              </a:rPr>
              <a:t>           b2 = 16;      //  </a:t>
            </a:r>
            <a:r>
              <a:rPr lang="zh-CN" altLang="en-US" sz="2200" dirty="0">
                <a:ea typeface="幼圆" pitchFamily="49" charset="-122"/>
              </a:rPr>
              <a:t>可以，</a:t>
            </a:r>
            <a:r>
              <a:rPr lang="en-US" altLang="zh-CN" sz="2200" dirty="0">
                <a:ea typeface="幼圆" pitchFamily="49" charset="-122"/>
              </a:rPr>
              <a:t>b2</a:t>
            </a:r>
            <a:r>
              <a:rPr lang="zh-CN" altLang="en-US" sz="2200" dirty="0">
                <a:ea typeface="幼圆" pitchFamily="49" charset="-122"/>
              </a:rPr>
              <a:t>为</a:t>
            </a:r>
            <a:r>
              <a:rPr lang="en-US" altLang="zh-CN" sz="2200" dirty="0" err="1">
                <a:ea typeface="幼圆" pitchFamily="49" charset="-122"/>
              </a:rPr>
              <a:t>proteced</a:t>
            </a:r>
            <a:endParaRPr lang="en-US" altLang="zh-CN" sz="2200" dirty="0">
              <a:ea typeface="幼圆" pitchFamily="49" charset="-122"/>
            </a:endParaRPr>
          </a:p>
          <a:p>
            <a:pPr>
              <a:lnSpc>
                <a:spcPct val="80000"/>
              </a:lnSpc>
              <a:buFontTx/>
              <a:buNone/>
            </a:pPr>
            <a:r>
              <a:rPr lang="en-US" altLang="zh-CN" sz="2200" dirty="0">
                <a:ea typeface="幼圆" pitchFamily="49" charset="-122"/>
              </a:rPr>
              <a:t>           b3 = 17;      //  </a:t>
            </a:r>
            <a:r>
              <a:rPr lang="zh-CN" altLang="en-US" sz="2200" dirty="0">
                <a:ea typeface="幼圆" pitchFamily="49" charset="-122"/>
              </a:rPr>
              <a:t>不可以</a:t>
            </a:r>
          </a:p>
          <a:p>
            <a:pPr>
              <a:lnSpc>
                <a:spcPct val="80000"/>
              </a:lnSpc>
              <a:buFontTx/>
              <a:buNone/>
            </a:pPr>
            <a:r>
              <a:rPr lang="zh-CN" altLang="en-US" sz="2200" dirty="0">
                <a:ea typeface="幼圆" pitchFamily="49" charset="-122"/>
              </a:rPr>
              <a:t>        </a:t>
            </a:r>
            <a:r>
              <a:rPr lang="en-US" altLang="zh-CN" sz="2200" dirty="0">
                <a:ea typeface="幼圆" pitchFamily="49" charset="-122"/>
              </a:rPr>
              <a:t>}</a:t>
            </a:r>
          </a:p>
          <a:p>
            <a:pPr>
              <a:lnSpc>
                <a:spcPct val="80000"/>
              </a:lnSpc>
              <a:buFontTx/>
              <a:buNone/>
            </a:pPr>
            <a:r>
              <a:rPr lang="en-US" altLang="zh-CN" sz="2200" dirty="0">
                <a:ea typeface="幼圆" pitchFamily="49" charset="-122"/>
              </a:rPr>
              <a:t>}</a:t>
            </a:r>
          </a:p>
        </p:txBody>
      </p:sp>
      <p:sp>
        <p:nvSpPr>
          <p:cNvPr id="220163" name="Rectangle 3"/>
          <p:cNvSpPr>
            <a:spLocks noGrp="1" noChangeArrowheads="1"/>
          </p:cNvSpPr>
          <p:nvPr>
            <p:ph type="title"/>
          </p:nvPr>
        </p:nvSpPr>
        <p:spPr>
          <a:xfrm>
            <a:off x="539750" y="492125"/>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2BA5F0-D819-4CB4-8F07-2EE1CD715443}" type="slidenum">
              <a:rPr lang="en-US" altLang="zh-CN"/>
              <a:pPr/>
              <a:t>19</a:t>
            </a:fld>
            <a:endParaRPr lang="en-US" altLang="zh-CN"/>
          </a:p>
        </p:txBody>
      </p:sp>
      <p:sp>
        <p:nvSpPr>
          <p:cNvPr id="222210" name="Rectangle 2"/>
          <p:cNvSpPr>
            <a:spLocks noGrp="1" noChangeArrowheads="1"/>
          </p:cNvSpPr>
          <p:nvPr>
            <p:ph type="body" idx="1"/>
          </p:nvPr>
        </p:nvSpPr>
        <p:spPr>
          <a:xfrm>
            <a:off x="179388" y="1206500"/>
            <a:ext cx="8686800" cy="5535613"/>
          </a:xfrm>
        </p:spPr>
        <p:txBody>
          <a:bodyPr/>
          <a:lstStyle/>
          <a:p>
            <a:pPr>
              <a:lnSpc>
                <a:spcPct val="80000"/>
              </a:lnSpc>
              <a:buFontTx/>
              <a:buNone/>
            </a:pPr>
            <a:r>
              <a:rPr lang="en-US" altLang="zh-CN" sz="2400" dirty="0">
                <a:ea typeface="幼圆" pitchFamily="49" charset="-122"/>
              </a:rPr>
              <a:t>class D33:</a:t>
            </a:r>
            <a:r>
              <a:rPr lang="en-US" altLang="zh-CN" sz="2400" dirty="0">
                <a:solidFill>
                  <a:srgbClr val="FF0000"/>
                </a:solidFill>
                <a:ea typeface="幼圆" pitchFamily="49" charset="-122"/>
              </a:rPr>
              <a:t>public</a:t>
            </a:r>
            <a:r>
              <a:rPr lang="en-US" altLang="zh-CN" sz="2400" dirty="0">
                <a:ea typeface="幼圆" pitchFamily="49" charset="-122"/>
              </a:rPr>
              <a:t> D3  </a:t>
            </a:r>
          </a:p>
          <a:p>
            <a:pPr>
              <a:lnSpc>
                <a:spcPct val="80000"/>
              </a:lnSpc>
              <a:buFontTx/>
              <a:buNone/>
            </a:pPr>
            <a:r>
              <a:rPr lang="en-US" altLang="zh-CN" sz="2400" dirty="0">
                <a:ea typeface="幼圆" pitchFamily="49" charset="-122"/>
              </a:rPr>
              <a:t>{   public:</a:t>
            </a:r>
          </a:p>
          <a:p>
            <a:pPr>
              <a:lnSpc>
                <a:spcPct val="80000"/>
              </a:lnSpc>
              <a:buFontTx/>
              <a:buNone/>
            </a:pPr>
            <a:r>
              <a:rPr lang="en-US" altLang="zh-CN" sz="2400" dirty="0">
                <a:ea typeface="幼圆" pitchFamily="49" charset="-122"/>
              </a:rPr>
              <a:t>        void test()</a:t>
            </a:r>
          </a:p>
          <a:p>
            <a:pPr>
              <a:lnSpc>
                <a:spcPct val="80000"/>
              </a:lnSpc>
              <a:buFontTx/>
              <a:buNone/>
            </a:pPr>
            <a:r>
              <a:rPr lang="en-US" altLang="zh-CN" sz="2400" dirty="0">
                <a:ea typeface="幼圆" pitchFamily="49" charset="-122"/>
              </a:rPr>
              <a:t>        {  b1 = 18;      //  </a:t>
            </a:r>
            <a:r>
              <a:rPr lang="zh-CN" altLang="en-US" sz="2400" dirty="0">
                <a:ea typeface="幼圆" pitchFamily="49" charset="-122"/>
              </a:rPr>
              <a:t>可以， </a:t>
            </a:r>
            <a:r>
              <a:rPr lang="en-US" altLang="zh-CN" sz="2400" dirty="0">
                <a:ea typeface="幼圆" pitchFamily="49" charset="-122"/>
              </a:rPr>
              <a:t>b1</a:t>
            </a:r>
            <a:r>
              <a:rPr lang="zh-CN" altLang="en-US" sz="2400" dirty="0">
                <a:ea typeface="幼圆" pitchFamily="49" charset="-122"/>
              </a:rPr>
              <a:t>为</a:t>
            </a:r>
            <a:r>
              <a:rPr lang="en-US" altLang="zh-CN" sz="2400" dirty="0" err="1">
                <a:ea typeface="幼圆" pitchFamily="49" charset="-122"/>
              </a:rPr>
              <a:t>proteced</a:t>
            </a:r>
            <a:endParaRPr lang="en-US" altLang="zh-CN" sz="2400" dirty="0">
              <a:ea typeface="幼圆" pitchFamily="49" charset="-122"/>
            </a:endParaRPr>
          </a:p>
          <a:p>
            <a:pPr>
              <a:lnSpc>
                <a:spcPct val="80000"/>
              </a:lnSpc>
              <a:buFontTx/>
              <a:buNone/>
            </a:pPr>
            <a:r>
              <a:rPr lang="en-US" altLang="zh-CN" sz="2400" dirty="0">
                <a:ea typeface="幼圆" pitchFamily="49" charset="-122"/>
              </a:rPr>
              <a:t>           b2 = 19;      //  </a:t>
            </a:r>
            <a:r>
              <a:rPr lang="zh-CN" altLang="en-US" sz="2400" dirty="0">
                <a:ea typeface="幼圆" pitchFamily="49" charset="-122"/>
              </a:rPr>
              <a:t>可以， </a:t>
            </a:r>
            <a:r>
              <a:rPr lang="en-US" altLang="zh-CN" sz="2400" dirty="0">
                <a:ea typeface="幼圆" pitchFamily="49" charset="-122"/>
              </a:rPr>
              <a:t>b2</a:t>
            </a:r>
            <a:r>
              <a:rPr lang="zh-CN" altLang="en-US" sz="2400" dirty="0">
                <a:ea typeface="幼圆" pitchFamily="49" charset="-122"/>
              </a:rPr>
              <a:t>为</a:t>
            </a:r>
            <a:r>
              <a:rPr lang="en-US" altLang="zh-CN" sz="2400" dirty="0" err="1">
                <a:ea typeface="幼圆" pitchFamily="49" charset="-122"/>
              </a:rPr>
              <a:t>proteced</a:t>
            </a:r>
            <a:endParaRPr lang="en-US" altLang="zh-CN" sz="2400" dirty="0">
              <a:ea typeface="幼圆" pitchFamily="49" charset="-122"/>
            </a:endParaRPr>
          </a:p>
          <a:p>
            <a:pPr>
              <a:lnSpc>
                <a:spcPct val="80000"/>
              </a:lnSpc>
              <a:buFontTx/>
              <a:buNone/>
            </a:pPr>
            <a:r>
              <a:rPr lang="en-US" altLang="zh-CN" sz="2400" dirty="0">
                <a:ea typeface="幼圆" pitchFamily="49" charset="-122"/>
              </a:rPr>
              <a:t>           b3 = 20;      //  </a:t>
            </a:r>
            <a:r>
              <a:rPr lang="zh-CN" altLang="en-US" sz="2400" dirty="0">
                <a:ea typeface="幼圆" pitchFamily="49" charset="-122"/>
              </a:rPr>
              <a:t>不可以</a:t>
            </a:r>
          </a:p>
          <a:p>
            <a:pPr>
              <a:lnSpc>
                <a:spcPct val="80000"/>
              </a:lnSpc>
              <a:buFontTx/>
              <a:buNone/>
            </a:pPr>
            <a:r>
              <a:rPr lang="zh-CN" altLang="en-US" sz="2400" dirty="0">
                <a:ea typeface="幼圆" pitchFamily="49" charset="-122"/>
              </a:rPr>
              <a:t>        </a:t>
            </a:r>
            <a:r>
              <a:rPr lang="en-US" altLang="zh-CN" sz="2400" dirty="0">
                <a:ea typeface="幼圆" pitchFamily="49" charset="-122"/>
              </a:rPr>
              <a:t>}</a:t>
            </a:r>
          </a:p>
          <a:p>
            <a:pPr>
              <a:lnSpc>
                <a:spcPct val="80000"/>
              </a:lnSpc>
              <a:buFontTx/>
              <a:buNone/>
            </a:pPr>
            <a:r>
              <a:rPr lang="en-US" altLang="zh-CN" sz="2400" dirty="0">
                <a:ea typeface="幼圆" pitchFamily="49" charset="-122"/>
              </a:rPr>
              <a:t>}</a:t>
            </a:r>
          </a:p>
          <a:p>
            <a:pPr>
              <a:lnSpc>
                <a:spcPct val="80000"/>
              </a:lnSpc>
              <a:buFontTx/>
              <a:buNone/>
            </a:pPr>
            <a:endParaRPr lang="en-US" altLang="zh-CN" sz="2400" dirty="0">
              <a:ea typeface="幼圆" pitchFamily="49" charset="-122"/>
            </a:endParaRPr>
          </a:p>
          <a:p>
            <a:pPr>
              <a:lnSpc>
                <a:spcPct val="80000"/>
              </a:lnSpc>
              <a:buFontTx/>
              <a:buNone/>
            </a:pPr>
            <a:r>
              <a:rPr lang="en-US" altLang="zh-CN" sz="2400" dirty="0">
                <a:ea typeface="幼圆" pitchFamily="49" charset="-122"/>
              </a:rPr>
              <a:t>main()</a:t>
            </a:r>
          </a:p>
          <a:p>
            <a:pPr>
              <a:lnSpc>
                <a:spcPct val="80000"/>
              </a:lnSpc>
              <a:buFontTx/>
              <a:buNone/>
            </a:pPr>
            <a:r>
              <a:rPr lang="en-US" altLang="zh-CN" sz="2400" dirty="0">
                <a:ea typeface="幼圆" pitchFamily="49" charset="-122"/>
              </a:rPr>
              <a:t>{   D11  d1;</a:t>
            </a:r>
          </a:p>
          <a:p>
            <a:pPr>
              <a:lnSpc>
                <a:spcPct val="80000"/>
              </a:lnSpc>
              <a:buFontTx/>
              <a:buNone/>
            </a:pPr>
            <a:r>
              <a:rPr lang="en-US" altLang="zh-CN" sz="2400" dirty="0">
                <a:ea typeface="幼圆" pitchFamily="49" charset="-122"/>
              </a:rPr>
              <a:t>    d1.b1 = 1;  //  </a:t>
            </a:r>
            <a:r>
              <a:rPr lang="zh-CN" altLang="en-US" sz="2400" dirty="0">
                <a:ea typeface="幼圆" pitchFamily="49" charset="-122"/>
              </a:rPr>
              <a:t>合法</a:t>
            </a:r>
          </a:p>
          <a:p>
            <a:pPr>
              <a:lnSpc>
                <a:spcPct val="80000"/>
              </a:lnSpc>
              <a:buFontTx/>
              <a:buNone/>
            </a:pPr>
            <a:r>
              <a:rPr lang="zh-CN" altLang="en-US" sz="2400" dirty="0">
                <a:ea typeface="幼圆" pitchFamily="49" charset="-122"/>
              </a:rPr>
              <a:t>    </a:t>
            </a:r>
            <a:r>
              <a:rPr lang="en-US" altLang="zh-CN" sz="2400" dirty="0">
                <a:ea typeface="幼圆" pitchFamily="49" charset="-122"/>
              </a:rPr>
              <a:t>d1.b2 = 2;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d1.b3 = 3;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p>
        </p:txBody>
      </p:sp>
      <p:sp>
        <p:nvSpPr>
          <p:cNvPr id="222211" name="Rectangle 3"/>
          <p:cNvSpPr>
            <a:spLocks noGrp="1" noChangeArrowheads="1"/>
          </p:cNvSpPr>
          <p:nvPr>
            <p:ph type="title"/>
          </p:nvPr>
        </p:nvSpPr>
        <p:spPr>
          <a:xfrm>
            <a:off x="539750" y="492125"/>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7D79D94-2055-4670-A511-D2CA162E0D52}" type="slidenum">
              <a:rPr lang="en-US" altLang="zh-CN"/>
              <a:pPr/>
              <a:t>2</a:t>
            </a:fld>
            <a:endParaRPr lang="en-US" altLang="zh-CN"/>
          </a:p>
        </p:txBody>
      </p:sp>
      <p:sp>
        <p:nvSpPr>
          <p:cNvPr id="3074" name="Rectangle 2"/>
          <p:cNvSpPr>
            <a:spLocks noGrp="1" noChangeArrowheads="1"/>
          </p:cNvSpPr>
          <p:nvPr>
            <p:ph type="title"/>
          </p:nvPr>
        </p:nvSpPr>
        <p:spPr/>
        <p:txBody>
          <a:bodyPr/>
          <a:lstStyle/>
          <a:p>
            <a:r>
              <a:rPr lang="zh-CN" altLang="en-US"/>
              <a:t>主要内容及要求</a:t>
            </a:r>
          </a:p>
        </p:txBody>
      </p:sp>
      <p:sp>
        <p:nvSpPr>
          <p:cNvPr id="3075" name="Rectangle 3"/>
          <p:cNvSpPr>
            <a:spLocks noGrp="1" noChangeArrowheads="1"/>
          </p:cNvSpPr>
          <p:nvPr>
            <p:ph type="body" idx="1"/>
          </p:nvPr>
        </p:nvSpPr>
        <p:spPr>
          <a:xfrm>
            <a:off x="468313" y="1341438"/>
            <a:ext cx="8229600" cy="4895850"/>
          </a:xfrm>
        </p:spPr>
        <p:txBody>
          <a:bodyPr/>
          <a:lstStyle/>
          <a:p>
            <a:r>
              <a:rPr lang="zh-CN" altLang="en-US" sz="2800" dirty="0"/>
              <a:t>主要内容</a:t>
            </a:r>
          </a:p>
          <a:p>
            <a:pPr lvl="1"/>
            <a:r>
              <a:rPr lang="zh-CN" altLang="en-US" dirty="0">
                <a:latin typeface="Times New Roman" pitchFamily="18" charset="0"/>
              </a:rPr>
              <a:t>继承的基本概念</a:t>
            </a:r>
            <a:endParaRPr lang="zh-CN" altLang="en-US" dirty="0"/>
          </a:p>
          <a:p>
            <a:pPr lvl="1"/>
            <a:r>
              <a:rPr lang="en-US" altLang="zh-CN" dirty="0"/>
              <a:t>C++</a:t>
            </a:r>
            <a:r>
              <a:rPr lang="zh-CN" altLang="en-US" dirty="0">
                <a:latin typeface="Times New Roman" pitchFamily="18" charset="0"/>
              </a:rPr>
              <a:t>语言对继承机制的支持</a:t>
            </a:r>
            <a:endParaRPr lang="zh-CN" altLang="en-US" dirty="0"/>
          </a:p>
          <a:p>
            <a:pPr lvl="1"/>
            <a:r>
              <a:rPr lang="zh-CN" altLang="en-US" dirty="0">
                <a:latin typeface="Times New Roman" pitchFamily="18" charset="0"/>
              </a:rPr>
              <a:t>继承与构造函数、析构函数</a:t>
            </a:r>
            <a:endParaRPr lang="zh-CN" altLang="en-US" dirty="0"/>
          </a:p>
          <a:p>
            <a:pPr lvl="1"/>
            <a:r>
              <a:rPr lang="zh-CN" altLang="en-US" dirty="0">
                <a:latin typeface="Times New Roman" pitchFamily="18" charset="0"/>
              </a:rPr>
              <a:t>继承成员的调整</a:t>
            </a:r>
          </a:p>
          <a:p>
            <a:pPr lvl="1"/>
            <a:r>
              <a:rPr lang="zh-CN" altLang="en-US" dirty="0">
                <a:latin typeface="Times New Roman" pitchFamily="18" charset="0"/>
              </a:rPr>
              <a:t>多重继承</a:t>
            </a:r>
          </a:p>
          <a:p>
            <a:pPr lvl="1"/>
            <a:r>
              <a:rPr lang="zh-CN" altLang="en-US" dirty="0">
                <a:latin typeface="Times New Roman" pitchFamily="18" charset="0"/>
              </a:rPr>
              <a:t>重复继承</a:t>
            </a:r>
          </a:p>
          <a:p>
            <a:pPr lvl="1"/>
            <a:r>
              <a:rPr lang="zh-CN" altLang="en-US" dirty="0">
                <a:latin typeface="Times New Roman" pitchFamily="18" charset="0"/>
              </a:rPr>
              <a:t>组合</a:t>
            </a:r>
            <a:endParaRPr lang="zh-CN" altLang="en-US" dirty="0"/>
          </a:p>
        </p:txBody>
      </p:sp>
      <p:pic>
        <p:nvPicPr>
          <p:cNvPr id="3076" name="Picture 4" descr="j0301252"/>
          <p:cNvPicPr>
            <a:picLocks noChangeAspect="1" noChangeArrowheads="1"/>
          </p:cNvPicPr>
          <p:nvPr/>
        </p:nvPicPr>
        <p:blipFill>
          <a:blip r:embed="rId3"/>
          <a:srcRect/>
          <a:stretch>
            <a:fillRect/>
          </a:stretch>
        </p:blipFill>
        <p:spPr bwMode="auto">
          <a:xfrm>
            <a:off x="6156325" y="4005263"/>
            <a:ext cx="1830388" cy="15652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14C77DD-4ECD-4780-A664-159F949D3BBC}" type="slidenum">
              <a:rPr lang="en-US" altLang="zh-CN"/>
              <a:pPr/>
              <a:t>20</a:t>
            </a:fld>
            <a:endParaRPr lang="en-US" altLang="zh-CN"/>
          </a:p>
        </p:txBody>
      </p:sp>
      <p:sp>
        <p:nvSpPr>
          <p:cNvPr id="224258" name="Rectangle 2"/>
          <p:cNvSpPr>
            <a:spLocks noGrp="1" noChangeArrowheads="1"/>
          </p:cNvSpPr>
          <p:nvPr>
            <p:ph type="body" idx="1"/>
          </p:nvPr>
        </p:nvSpPr>
        <p:spPr>
          <a:xfrm>
            <a:off x="228600" y="1271588"/>
            <a:ext cx="8664575" cy="5326062"/>
          </a:xfrm>
        </p:spPr>
        <p:txBody>
          <a:bodyPr/>
          <a:lstStyle/>
          <a:p>
            <a:pPr>
              <a:lnSpc>
                <a:spcPct val="80000"/>
              </a:lnSpc>
              <a:buFontTx/>
              <a:buNone/>
            </a:pPr>
            <a:r>
              <a:rPr lang="en-US" altLang="zh-CN" sz="2400" dirty="0">
                <a:latin typeface="幼圆" pitchFamily="49" charset="-122"/>
                <a:ea typeface="幼圆" pitchFamily="49" charset="-122"/>
              </a:rPr>
              <a:t>    </a:t>
            </a:r>
            <a:r>
              <a:rPr lang="en-US" altLang="zh-CN" sz="2400" dirty="0">
                <a:ea typeface="幼圆" pitchFamily="49" charset="-122"/>
              </a:rPr>
              <a:t>D22  d2;</a:t>
            </a:r>
          </a:p>
          <a:p>
            <a:pPr>
              <a:lnSpc>
                <a:spcPct val="80000"/>
              </a:lnSpc>
              <a:buFontTx/>
              <a:buNone/>
            </a:pPr>
            <a:r>
              <a:rPr lang="en-US" altLang="zh-CN" sz="2400" dirty="0">
                <a:ea typeface="幼圆" pitchFamily="49" charset="-122"/>
              </a:rPr>
              <a:t>      d2.b1 = 4;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d2.b2 = 5;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d2.b3 = 6;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D33  d3;</a:t>
            </a:r>
          </a:p>
          <a:p>
            <a:pPr>
              <a:lnSpc>
                <a:spcPct val="80000"/>
              </a:lnSpc>
              <a:buFontTx/>
              <a:buNone/>
            </a:pPr>
            <a:r>
              <a:rPr lang="en-US" altLang="zh-CN" sz="2400" dirty="0">
                <a:ea typeface="幼圆" pitchFamily="49" charset="-122"/>
              </a:rPr>
              <a:t>      d3.b1 = 7;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d3.b2 = 8; //  </a:t>
            </a:r>
            <a:r>
              <a:rPr lang="zh-CN" altLang="en-US" sz="2400" dirty="0">
                <a:ea typeface="幼圆" pitchFamily="49" charset="-122"/>
              </a:rPr>
              <a:t>不合法</a:t>
            </a:r>
          </a:p>
          <a:p>
            <a:pPr>
              <a:lnSpc>
                <a:spcPct val="80000"/>
              </a:lnSpc>
              <a:buFontTx/>
              <a:buNone/>
            </a:pPr>
            <a:r>
              <a:rPr lang="zh-CN" altLang="en-US" sz="2400" dirty="0">
                <a:ea typeface="幼圆" pitchFamily="49" charset="-122"/>
              </a:rPr>
              <a:t>      </a:t>
            </a:r>
            <a:r>
              <a:rPr lang="en-US" altLang="zh-CN" sz="2400" dirty="0">
                <a:ea typeface="幼圆" pitchFamily="49" charset="-122"/>
              </a:rPr>
              <a:t>d3.b3 = 9; //  </a:t>
            </a:r>
            <a:r>
              <a:rPr lang="zh-CN" altLang="en-US" sz="2400" dirty="0">
                <a:ea typeface="幼圆" pitchFamily="49" charset="-122"/>
              </a:rPr>
              <a:t>不合法</a:t>
            </a:r>
          </a:p>
          <a:p>
            <a:pPr>
              <a:lnSpc>
                <a:spcPct val="80000"/>
              </a:lnSpc>
              <a:buFontTx/>
              <a:buNone/>
            </a:pPr>
            <a:r>
              <a:rPr lang="en-US" altLang="zh-CN" sz="2400" dirty="0">
                <a:ea typeface="幼圆" pitchFamily="49" charset="-122"/>
              </a:rPr>
              <a:t>}</a:t>
            </a:r>
          </a:p>
          <a:p>
            <a:pPr>
              <a:lnSpc>
                <a:spcPct val="80000"/>
              </a:lnSpc>
              <a:buFontTx/>
              <a:buNone/>
            </a:pPr>
            <a:r>
              <a:rPr lang="zh-CN" altLang="en-US" sz="2400" dirty="0">
                <a:ea typeface="幼圆" pitchFamily="49" charset="-122"/>
              </a:rPr>
              <a:t>基类成员对派生类对象的可访问性归结如下：</a:t>
            </a:r>
          </a:p>
          <a:p>
            <a:pPr>
              <a:lnSpc>
                <a:spcPct val="90000"/>
              </a:lnSpc>
              <a:buFontTx/>
              <a:buNone/>
            </a:pPr>
            <a:r>
              <a:rPr lang="en-US" altLang="zh-CN" sz="2400" dirty="0">
                <a:ea typeface="幼圆" pitchFamily="49" charset="-122"/>
              </a:rPr>
              <a:t>1</a:t>
            </a:r>
            <a:r>
              <a:rPr lang="zh-CN" altLang="en-US" sz="2400" dirty="0">
                <a:ea typeface="幼圆" pitchFamily="49" charset="-122"/>
              </a:rPr>
              <a:t>、对公有继承方式，只有基类的公有成员可被派生对象所访 </a:t>
            </a:r>
          </a:p>
          <a:p>
            <a:pPr>
              <a:lnSpc>
                <a:spcPct val="90000"/>
              </a:lnSpc>
              <a:buFontTx/>
              <a:buNone/>
            </a:pPr>
            <a:r>
              <a:rPr lang="zh-CN" altLang="en-US" sz="2400" dirty="0">
                <a:ea typeface="幼圆" pitchFamily="49" charset="-122"/>
              </a:rPr>
              <a:t>     问，其他成员都不能被访问</a:t>
            </a:r>
          </a:p>
          <a:p>
            <a:pPr>
              <a:lnSpc>
                <a:spcPct val="90000"/>
              </a:lnSpc>
              <a:buFontTx/>
              <a:buNone/>
            </a:pPr>
            <a:r>
              <a:rPr lang="en-US" altLang="zh-CN" sz="2400" dirty="0">
                <a:ea typeface="幼圆" pitchFamily="49" charset="-122"/>
              </a:rPr>
              <a:t>2</a:t>
            </a:r>
            <a:r>
              <a:rPr lang="zh-CN" altLang="en-US" sz="2400" dirty="0">
                <a:ea typeface="幼圆" pitchFamily="49" charset="-122"/>
              </a:rPr>
              <a:t>、对私有或保护继承方式，基类中所有成员都不能被派生类的</a:t>
            </a:r>
          </a:p>
          <a:p>
            <a:pPr>
              <a:lnSpc>
                <a:spcPct val="90000"/>
              </a:lnSpc>
              <a:buFontTx/>
              <a:buNone/>
            </a:pPr>
            <a:r>
              <a:rPr lang="zh-CN" altLang="en-US" sz="2400" dirty="0">
                <a:ea typeface="幼圆" pitchFamily="49" charset="-122"/>
              </a:rPr>
              <a:t>     对象所访问。</a:t>
            </a:r>
          </a:p>
        </p:txBody>
      </p:sp>
      <p:sp>
        <p:nvSpPr>
          <p:cNvPr id="224259" name="Rectangle 3"/>
          <p:cNvSpPr>
            <a:spLocks noGrp="1" noChangeArrowheads="1"/>
          </p:cNvSpPr>
          <p:nvPr>
            <p:ph type="title"/>
          </p:nvPr>
        </p:nvSpPr>
        <p:spPr>
          <a:xfrm>
            <a:off x="539750" y="492125"/>
            <a:ext cx="8064500" cy="488950"/>
          </a:xfrm>
          <a:noFill/>
          <a:ln/>
        </p:spPr>
        <p:txBody>
          <a:bodyPr anchor="b"/>
          <a:lstStyle/>
          <a:p>
            <a:r>
              <a:rPr lang="zh-CN" altLang="en-US"/>
              <a:t>公有派生与私有派生</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6969EDA-6718-4003-A661-066DFB390159}" type="slidenum">
              <a:rPr lang="en-US" altLang="zh-CN"/>
              <a:pPr/>
              <a:t>21</a:t>
            </a:fld>
            <a:endParaRPr lang="en-US" altLang="zh-CN"/>
          </a:p>
        </p:txBody>
      </p:sp>
      <p:sp>
        <p:nvSpPr>
          <p:cNvPr id="6146" name="Rectangle 2"/>
          <p:cNvSpPr>
            <a:spLocks noGrp="1" noChangeArrowheads="1"/>
          </p:cNvSpPr>
          <p:nvPr>
            <p:ph type="title"/>
          </p:nvPr>
        </p:nvSpPr>
        <p:spPr/>
        <p:txBody>
          <a:bodyPr/>
          <a:lstStyle/>
          <a:p>
            <a:r>
              <a:rPr lang="en-US" altLang="zh-CN"/>
              <a:t>C++</a:t>
            </a:r>
            <a:r>
              <a:rPr lang="zh-CN" altLang="en-US">
                <a:latin typeface="Times New Roman" pitchFamily="18" charset="0"/>
              </a:rPr>
              <a:t>语言对继承机制的支持</a:t>
            </a:r>
          </a:p>
        </p:txBody>
      </p:sp>
      <p:sp>
        <p:nvSpPr>
          <p:cNvPr id="6147" name="Rectangle 3"/>
          <p:cNvSpPr>
            <a:spLocks noGrp="1" noChangeArrowheads="1"/>
          </p:cNvSpPr>
          <p:nvPr>
            <p:ph type="body" idx="1"/>
          </p:nvPr>
        </p:nvSpPr>
        <p:spPr>
          <a:xfrm>
            <a:off x="457200" y="1452563"/>
            <a:ext cx="8229600" cy="4784725"/>
          </a:xfrm>
        </p:spPr>
        <p:txBody>
          <a:bodyPr/>
          <a:lstStyle/>
          <a:p>
            <a:pPr algn="just"/>
            <a:r>
              <a:rPr lang="en-US" altLang="zh-CN">
                <a:latin typeface="Times New Roman" pitchFamily="18" charset="0"/>
              </a:rPr>
              <a:t>C++</a:t>
            </a:r>
            <a:r>
              <a:rPr lang="zh-CN" altLang="en-US">
                <a:latin typeface="Times New Roman" pitchFamily="18" charset="0"/>
              </a:rPr>
              <a:t>所支持的继承形式</a:t>
            </a:r>
          </a:p>
          <a:p>
            <a:pPr algn="just"/>
            <a:r>
              <a:rPr lang="zh-CN" altLang="en-US">
                <a:latin typeface="Times New Roman" pitchFamily="18" charset="0"/>
              </a:rPr>
              <a:t>继承的语法</a:t>
            </a:r>
          </a:p>
          <a:p>
            <a:pPr algn="just"/>
            <a:r>
              <a:rPr lang="zh-CN" altLang="en-US">
                <a:latin typeface="Times New Roman" pitchFamily="18" charset="0"/>
              </a:rPr>
              <a:t>继承成员的访问控制规则</a:t>
            </a:r>
          </a:p>
          <a:p>
            <a:pPr algn="just"/>
            <a:r>
              <a:rPr lang="zh-CN" altLang="en-US">
                <a:latin typeface="Times New Roman" pitchFamily="18" charset="0"/>
              </a:rPr>
              <a:t>派生类对象的存储</a:t>
            </a:r>
          </a:p>
          <a:p>
            <a:pPr algn="just"/>
            <a:r>
              <a:rPr lang="zh-CN" altLang="en-US">
                <a:latin typeface="Times New Roman" pitchFamily="18" charset="0"/>
              </a:rPr>
              <a:t>继承与转换</a:t>
            </a:r>
            <a:endParaRPr lang="zh-CN" altLang="en-US"/>
          </a:p>
          <a:p>
            <a:endParaRPr lang="zh-CN" altLang="en-US"/>
          </a:p>
          <a:p>
            <a:endParaRPr lang="en-US" altLang="zh-CN"/>
          </a:p>
        </p:txBody>
      </p:sp>
      <p:pic>
        <p:nvPicPr>
          <p:cNvPr id="6148" name="Picture 4" descr="j0301252"/>
          <p:cNvPicPr>
            <a:picLocks noChangeAspect="1" noChangeArrowheads="1"/>
          </p:cNvPicPr>
          <p:nvPr/>
        </p:nvPicPr>
        <p:blipFill>
          <a:blip r:embed="rId3"/>
          <a:srcRect/>
          <a:stretch>
            <a:fillRect/>
          </a:stretch>
        </p:blipFill>
        <p:spPr bwMode="auto">
          <a:xfrm>
            <a:off x="6156325" y="4005263"/>
            <a:ext cx="1830388" cy="15652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01A784B-ED12-4E7F-9279-685F9D1FD8D5}" type="slidenum">
              <a:rPr lang="en-US" altLang="zh-CN"/>
              <a:pPr/>
              <a:t>22</a:t>
            </a:fld>
            <a:endParaRPr lang="en-US" altLang="zh-CN"/>
          </a:p>
        </p:txBody>
      </p:sp>
      <p:sp>
        <p:nvSpPr>
          <p:cNvPr id="26626" name="Rectangle 2"/>
          <p:cNvSpPr>
            <a:spLocks noGrp="1" noChangeArrowheads="1"/>
          </p:cNvSpPr>
          <p:nvPr>
            <p:ph type="title"/>
          </p:nvPr>
        </p:nvSpPr>
        <p:spPr/>
        <p:txBody>
          <a:bodyPr/>
          <a:lstStyle/>
          <a:p>
            <a:r>
              <a:rPr lang="en-US" altLang="zh-CN">
                <a:latin typeface="Times New Roman" pitchFamily="18" charset="0"/>
              </a:rPr>
              <a:t>C++</a:t>
            </a:r>
            <a:r>
              <a:rPr lang="zh-CN" altLang="en-US">
                <a:latin typeface="Times New Roman" pitchFamily="18" charset="0"/>
              </a:rPr>
              <a:t>所支持的继承形式</a:t>
            </a:r>
          </a:p>
        </p:txBody>
      </p:sp>
      <p:graphicFrame>
        <p:nvGraphicFramePr>
          <p:cNvPr id="26628" name="Object 4" descr="7"/>
          <p:cNvGraphicFramePr>
            <a:graphicFrameLocks noGrp="1" noChangeAspect="1"/>
          </p:cNvGraphicFramePr>
          <p:nvPr>
            <p:ph type="body" idx="1"/>
          </p:nvPr>
        </p:nvGraphicFramePr>
        <p:xfrm>
          <a:off x="688975" y="1989138"/>
          <a:ext cx="7770813" cy="3543300"/>
        </p:xfrm>
        <a:graphic>
          <a:graphicData uri="http://schemas.openxmlformats.org/presentationml/2006/ole">
            <mc:AlternateContent xmlns:mc="http://schemas.openxmlformats.org/markup-compatibility/2006">
              <mc:Choice xmlns:v="urn:schemas-microsoft-com:vml" Requires="v">
                <p:oleObj spid="_x0000_s26635" name="位图图像" r:id="rId4" imgW="5304762" imgH="2419048" progId="PBrush">
                  <p:embed/>
                </p:oleObj>
              </mc:Choice>
              <mc:Fallback>
                <p:oleObj name="位图图像" r:id="rId4" imgW="5304762" imgH="2419048" progId="PBrush">
                  <p:embed/>
                  <p:pic>
                    <p:nvPicPr>
                      <p:cNvPr id="0" name="Picture 4" desc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1989138"/>
                        <a:ext cx="7770813" cy="354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15010D0-9F3B-4008-9381-597F7A88C13C}" type="slidenum">
              <a:rPr lang="en-US" altLang="zh-CN"/>
              <a:pPr/>
              <a:t>23</a:t>
            </a:fld>
            <a:endParaRPr lang="en-US" altLang="zh-CN"/>
          </a:p>
        </p:txBody>
      </p:sp>
      <p:sp>
        <p:nvSpPr>
          <p:cNvPr id="27650" name="Rectangle 2"/>
          <p:cNvSpPr>
            <a:spLocks noGrp="1" noChangeArrowheads="1"/>
          </p:cNvSpPr>
          <p:nvPr>
            <p:ph type="title"/>
          </p:nvPr>
        </p:nvSpPr>
        <p:spPr/>
        <p:txBody>
          <a:bodyPr/>
          <a:lstStyle/>
          <a:p>
            <a:r>
              <a:rPr lang="zh-CN" altLang="en-US">
                <a:latin typeface="Times New Roman" pitchFamily="18" charset="0"/>
              </a:rPr>
              <a:t>继承的语法</a:t>
            </a:r>
          </a:p>
        </p:txBody>
      </p:sp>
      <p:sp>
        <p:nvSpPr>
          <p:cNvPr id="27651" name="Rectangle 3"/>
          <p:cNvSpPr>
            <a:spLocks noGrp="1" noChangeArrowheads="1"/>
          </p:cNvSpPr>
          <p:nvPr>
            <p:ph type="body" idx="1"/>
          </p:nvPr>
        </p:nvSpPr>
        <p:spPr>
          <a:xfrm>
            <a:off x="457200" y="1341438"/>
            <a:ext cx="8229600" cy="5040312"/>
          </a:xfrm>
        </p:spPr>
        <p:txBody>
          <a:bodyPr/>
          <a:lstStyle/>
          <a:p>
            <a:pPr>
              <a:lnSpc>
                <a:spcPct val="110000"/>
              </a:lnSpc>
            </a:pPr>
            <a:r>
              <a:rPr lang="zh-CN" altLang="en-US" sz="2800" dirty="0"/>
              <a:t>单重继承的定义形式</a:t>
            </a:r>
          </a:p>
          <a:p>
            <a:pPr>
              <a:lnSpc>
                <a:spcPct val="110000"/>
              </a:lnSpc>
            </a:pPr>
            <a:endParaRPr lang="zh-CN" altLang="en-US" sz="2800" dirty="0"/>
          </a:p>
          <a:p>
            <a:pPr>
              <a:lnSpc>
                <a:spcPct val="110000"/>
              </a:lnSpc>
            </a:pPr>
            <a:endParaRPr lang="zh-CN" altLang="en-US" sz="2800" dirty="0"/>
          </a:p>
          <a:p>
            <a:pPr>
              <a:lnSpc>
                <a:spcPct val="110000"/>
              </a:lnSpc>
            </a:pPr>
            <a:endParaRPr lang="zh-CN" altLang="en-US" sz="2800" dirty="0"/>
          </a:p>
          <a:p>
            <a:pPr>
              <a:lnSpc>
                <a:spcPct val="110000"/>
              </a:lnSpc>
            </a:pPr>
            <a:endParaRPr lang="zh-CN" altLang="en-US" sz="2800" dirty="0"/>
          </a:p>
          <a:p>
            <a:pPr>
              <a:lnSpc>
                <a:spcPct val="110000"/>
              </a:lnSpc>
            </a:pPr>
            <a:endParaRPr lang="zh-CN" altLang="en-US" sz="2800" dirty="0"/>
          </a:p>
          <a:p>
            <a:pPr>
              <a:lnSpc>
                <a:spcPct val="110000"/>
              </a:lnSpc>
            </a:pPr>
            <a:r>
              <a:rPr lang="zh-CN" altLang="en-US" sz="2800" dirty="0"/>
              <a:t>继承访问控制和成员访问控制均由保留</a:t>
            </a:r>
            <a:r>
              <a:rPr lang="en-US" altLang="zh-CN" sz="2800" dirty="0">
                <a:solidFill>
                  <a:srgbClr val="FF0000"/>
                </a:solidFill>
              </a:rPr>
              <a:t>public</a:t>
            </a:r>
            <a:r>
              <a:rPr lang="zh-CN" altLang="en-US" sz="2800" dirty="0">
                <a:solidFill>
                  <a:srgbClr val="FF0000"/>
                </a:solidFill>
              </a:rPr>
              <a:t>、</a:t>
            </a:r>
            <a:r>
              <a:rPr lang="en-US" altLang="zh-CN" sz="2800" dirty="0">
                <a:solidFill>
                  <a:srgbClr val="FF0000"/>
                </a:solidFill>
              </a:rPr>
              <a:t>protected</a:t>
            </a:r>
            <a:r>
              <a:rPr lang="zh-CN" altLang="en-US" sz="2800" dirty="0">
                <a:solidFill>
                  <a:srgbClr val="FF0000"/>
                </a:solidFill>
              </a:rPr>
              <a:t>、</a:t>
            </a:r>
            <a:r>
              <a:rPr lang="en-US" altLang="zh-CN" sz="2800" dirty="0">
                <a:solidFill>
                  <a:srgbClr val="FF0000"/>
                </a:solidFill>
              </a:rPr>
              <a:t>private</a:t>
            </a:r>
            <a:r>
              <a:rPr lang="zh-CN" altLang="en-US" sz="2800" dirty="0"/>
              <a:t>来定义，缺省均为</a:t>
            </a:r>
            <a:r>
              <a:rPr lang="en-US" altLang="zh-CN" sz="2800" dirty="0">
                <a:solidFill>
                  <a:srgbClr val="FF0000"/>
                </a:solidFill>
              </a:rPr>
              <a:t>private</a:t>
            </a:r>
          </a:p>
        </p:txBody>
      </p:sp>
      <p:sp>
        <p:nvSpPr>
          <p:cNvPr id="27652" name="Rectangle 4"/>
          <p:cNvSpPr>
            <a:spLocks noChangeArrowheads="1"/>
          </p:cNvSpPr>
          <p:nvPr/>
        </p:nvSpPr>
        <p:spPr bwMode="auto">
          <a:xfrm>
            <a:off x="684213" y="2205038"/>
            <a:ext cx="7831137" cy="2303462"/>
          </a:xfrm>
          <a:prstGeom prst="rect">
            <a:avLst/>
          </a:prstGeom>
          <a:noFill/>
          <a:ln w="38100">
            <a:solidFill>
              <a:srgbClr val="FF0000"/>
            </a:solidFill>
            <a:miter lim="800000"/>
            <a:headEnd/>
            <a:tailEnd/>
          </a:ln>
          <a:effectLst/>
        </p:spPr>
        <p:txBody>
          <a:bodyPr wrap="none" anchor="ctr"/>
          <a:lstStyle/>
          <a:p>
            <a:pPr lvl="1">
              <a:lnSpc>
                <a:spcPct val="110000"/>
              </a:lnSpc>
              <a:spcBef>
                <a:spcPct val="20000"/>
              </a:spcBef>
            </a:pPr>
            <a:r>
              <a:rPr lang="en-US" altLang="zh-CN" sz="2800" b="1"/>
              <a:t>class </a:t>
            </a:r>
            <a:r>
              <a:rPr lang="zh-CN" altLang="en-US" sz="2800" b="1"/>
              <a:t>派生类名：</a:t>
            </a:r>
            <a:r>
              <a:rPr lang="zh-CN" altLang="en-US" sz="2800" b="1">
                <a:solidFill>
                  <a:srgbClr val="FF0000"/>
                </a:solidFill>
              </a:rPr>
              <a:t>继承访问控制</a:t>
            </a:r>
            <a:r>
              <a:rPr lang="zh-CN" altLang="en-US" sz="2800" b="1"/>
              <a:t>　基类类名</a:t>
            </a:r>
            <a:r>
              <a:rPr lang="en-US" altLang="zh-CN" sz="2800" b="1"/>
              <a:t>{</a:t>
            </a:r>
          </a:p>
          <a:p>
            <a:pPr lvl="1">
              <a:lnSpc>
                <a:spcPct val="110000"/>
              </a:lnSpc>
              <a:spcBef>
                <a:spcPct val="20000"/>
              </a:spcBef>
            </a:pPr>
            <a:r>
              <a:rPr lang="en-US" altLang="zh-CN" sz="2800" b="1"/>
              <a:t>  </a:t>
            </a:r>
            <a:r>
              <a:rPr lang="zh-CN" altLang="en-US" sz="2800" b="1">
                <a:solidFill>
                  <a:srgbClr val="FF0000"/>
                </a:solidFill>
              </a:rPr>
              <a:t>成员访问控制</a:t>
            </a:r>
            <a:r>
              <a:rPr lang="zh-CN" altLang="en-US" sz="2800" b="1"/>
              <a:t>：</a:t>
            </a:r>
          </a:p>
          <a:p>
            <a:pPr lvl="1">
              <a:lnSpc>
                <a:spcPct val="110000"/>
              </a:lnSpc>
              <a:spcBef>
                <a:spcPct val="20000"/>
              </a:spcBef>
            </a:pPr>
            <a:r>
              <a:rPr lang="zh-CN" altLang="en-US" sz="2800" b="1"/>
              <a:t>	    成员声明列表；</a:t>
            </a:r>
          </a:p>
          <a:p>
            <a:pPr lvl="1">
              <a:lnSpc>
                <a:spcPct val="110000"/>
              </a:lnSpc>
              <a:spcBef>
                <a:spcPct val="20000"/>
              </a:spcBef>
            </a:pPr>
            <a:r>
              <a:rPr lang="zh-CN" altLang="en-US" sz="2800" b="1"/>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BE40792-49CC-463D-8D1B-9DB6C9409971}" type="slidenum">
              <a:rPr lang="en-US" altLang="zh-CN"/>
              <a:pPr/>
              <a:t>24</a:t>
            </a:fld>
            <a:endParaRPr lang="en-US" altLang="zh-CN"/>
          </a:p>
        </p:txBody>
      </p:sp>
      <p:sp>
        <p:nvSpPr>
          <p:cNvPr id="125954" name="Text Box 2"/>
          <p:cNvSpPr txBox="1">
            <a:spLocks noChangeArrowheads="1"/>
          </p:cNvSpPr>
          <p:nvPr/>
        </p:nvSpPr>
        <p:spPr bwMode="auto">
          <a:xfrm>
            <a:off x="107950" y="1208088"/>
            <a:ext cx="8928100" cy="5461000"/>
          </a:xfrm>
          <a:prstGeom prst="rect">
            <a:avLst/>
          </a:prstGeom>
          <a:noFill/>
          <a:ln w="9525">
            <a:solidFill>
              <a:srgbClr val="FF00FF"/>
            </a:solidFill>
            <a:miter lim="800000"/>
            <a:headEnd/>
            <a:tailEnd/>
          </a:ln>
          <a:effectLst/>
        </p:spPr>
        <p:txBody>
          <a:bodyPr>
            <a:spAutoFit/>
          </a:bodyPr>
          <a:lstStyle/>
          <a:p>
            <a:r>
              <a:rPr lang="en-US" altLang="zh-CN" b="1" dirty="0"/>
              <a:t>//  SPECIFICATION FILE ( </a:t>
            </a:r>
            <a:r>
              <a:rPr lang="en-US" altLang="zh-CN" b="1" dirty="0" err="1"/>
              <a:t>time.h</a:t>
            </a:r>
            <a:r>
              <a:rPr lang="en-US" altLang="zh-CN" b="1" dirty="0"/>
              <a:t> )</a:t>
            </a:r>
          </a:p>
          <a:p>
            <a:endParaRPr lang="en-US" altLang="zh-CN" b="1" dirty="0"/>
          </a:p>
          <a:p>
            <a:r>
              <a:rPr lang="en-US" altLang="zh-CN" b="1" dirty="0"/>
              <a:t>class  Time</a:t>
            </a:r>
          </a:p>
          <a:p>
            <a:r>
              <a:rPr lang="en-US" altLang="zh-CN" b="1" dirty="0"/>
              <a:t>{</a:t>
            </a:r>
            <a:r>
              <a:rPr lang="en-US" altLang="zh-CN" b="1" dirty="0">
                <a:solidFill>
                  <a:schemeClr val="tx2"/>
                </a:solidFill>
              </a:rPr>
              <a:t>						</a:t>
            </a:r>
            <a:endParaRPr lang="en-US" altLang="zh-CN" b="1" i="1" dirty="0">
              <a:solidFill>
                <a:srgbClr val="CC0000"/>
              </a:solidFill>
            </a:endParaRPr>
          </a:p>
          <a:p>
            <a:r>
              <a:rPr lang="en-US" altLang="zh-CN" b="1" dirty="0"/>
              <a:t>public : 				</a:t>
            </a:r>
          </a:p>
          <a:p>
            <a:r>
              <a:rPr lang="en-US" altLang="zh-CN" b="1" dirty="0"/>
              <a:t>       void  Set (</a:t>
            </a:r>
            <a:r>
              <a:rPr lang="en-US" altLang="zh-CN" b="1" dirty="0">
                <a:solidFill>
                  <a:schemeClr val="accent2"/>
                </a:solidFill>
              </a:rPr>
              <a:t> </a:t>
            </a:r>
            <a:r>
              <a:rPr lang="en-US" altLang="zh-CN" b="1" dirty="0" err="1"/>
              <a:t>int</a:t>
            </a:r>
            <a:r>
              <a:rPr lang="en-US" altLang="zh-CN" b="1" dirty="0"/>
              <a:t>  hours ,</a:t>
            </a:r>
            <a:r>
              <a:rPr lang="en-US" altLang="zh-CN" b="1" dirty="0">
                <a:solidFill>
                  <a:schemeClr val="accent2"/>
                </a:solidFill>
              </a:rPr>
              <a:t> </a:t>
            </a:r>
            <a:r>
              <a:rPr lang="en-US" altLang="zh-CN" b="1" dirty="0" err="1"/>
              <a:t>int</a:t>
            </a:r>
            <a:r>
              <a:rPr lang="en-US" altLang="zh-CN" b="1" dirty="0"/>
              <a:t>  minutes , </a:t>
            </a:r>
            <a:r>
              <a:rPr lang="en-US" altLang="zh-CN" b="1" dirty="0" err="1"/>
              <a:t>int</a:t>
            </a:r>
            <a:r>
              <a:rPr lang="en-US" altLang="zh-CN" b="1" dirty="0"/>
              <a:t>  seconds ) ;</a:t>
            </a:r>
          </a:p>
          <a:p>
            <a:r>
              <a:rPr lang="en-US" altLang="zh-CN" b="1" dirty="0"/>
              <a:t>       void  Increment ( ) ;</a:t>
            </a:r>
          </a:p>
          <a:p>
            <a:r>
              <a:rPr lang="en-US" altLang="zh-CN" b="1" dirty="0"/>
              <a:t>       void  Write ( )  const ;</a:t>
            </a:r>
          </a:p>
          <a:p>
            <a:r>
              <a:rPr lang="en-US" altLang="zh-CN" b="1" dirty="0"/>
              <a:t>       Time ( </a:t>
            </a:r>
            <a:r>
              <a:rPr lang="en-US" altLang="zh-CN" b="1" dirty="0" err="1"/>
              <a:t>int</a:t>
            </a:r>
            <a:r>
              <a:rPr lang="en-US" altLang="zh-CN" b="1" dirty="0"/>
              <a:t>  </a:t>
            </a:r>
            <a:r>
              <a:rPr lang="en-US" altLang="zh-CN" b="1" dirty="0" err="1"/>
              <a:t>initHrs</a:t>
            </a:r>
            <a:r>
              <a:rPr lang="en-US" altLang="zh-CN" b="1" dirty="0"/>
              <a:t>, </a:t>
            </a:r>
            <a:r>
              <a:rPr lang="en-US" altLang="zh-CN" b="1" dirty="0" err="1"/>
              <a:t>int</a:t>
            </a:r>
            <a:r>
              <a:rPr lang="en-US" altLang="zh-CN" b="1" dirty="0"/>
              <a:t>  </a:t>
            </a:r>
            <a:r>
              <a:rPr lang="en-US" altLang="zh-CN" b="1" dirty="0" err="1"/>
              <a:t>initMins</a:t>
            </a:r>
            <a:r>
              <a:rPr lang="en-US" altLang="zh-CN" b="1" dirty="0"/>
              <a:t>,  </a:t>
            </a:r>
            <a:r>
              <a:rPr lang="en-US" altLang="zh-CN" b="1" dirty="0" err="1"/>
              <a:t>int</a:t>
            </a:r>
            <a:r>
              <a:rPr lang="en-US" altLang="zh-CN" b="1" dirty="0"/>
              <a:t>  </a:t>
            </a:r>
            <a:r>
              <a:rPr lang="en-US" altLang="zh-CN" b="1" dirty="0" err="1"/>
              <a:t>initSecs</a:t>
            </a:r>
            <a:r>
              <a:rPr lang="en-US" altLang="zh-CN" b="1" dirty="0"/>
              <a:t> ) ;  </a:t>
            </a:r>
            <a:r>
              <a:rPr lang="en-US" altLang="zh-CN" b="1" i="1" dirty="0">
                <a:solidFill>
                  <a:srgbClr val="CC0000"/>
                </a:solidFill>
              </a:rPr>
              <a:t>//</a:t>
            </a:r>
            <a:r>
              <a:rPr lang="en-US" altLang="zh-CN" b="1" dirty="0">
                <a:solidFill>
                  <a:srgbClr val="CC0000"/>
                </a:solidFill>
              </a:rPr>
              <a:t> </a:t>
            </a:r>
            <a:r>
              <a:rPr lang="en-US" altLang="zh-CN" b="1" i="1" dirty="0">
                <a:solidFill>
                  <a:srgbClr val="CC0000"/>
                </a:solidFill>
              </a:rPr>
              <a:t>constructor</a:t>
            </a:r>
            <a:r>
              <a:rPr lang="en-US" altLang="zh-CN" b="1" dirty="0"/>
              <a:t> </a:t>
            </a:r>
          </a:p>
          <a:p>
            <a:r>
              <a:rPr lang="en-US" altLang="zh-CN" b="1" dirty="0"/>
              <a:t>       Time (</a:t>
            </a:r>
            <a:r>
              <a:rPr lang="en-US" altLang="zh-CN" b="1" dirty="0">
                <a:solidFill>
                  <a:schemeClr val="accent2"/>
                </a:solidFill>
              </a:rPr>
              <a:t> </a:t>
            </a:r>
            <a:r>
              <a:rPr lang="en-US" altLang="zh-CN" b="1" dirty="0"/>
              <a:t>) ; 	   </a:t>
            </a:r>
            <a:r>
              <a:rPr lang="en-US" altLang="zh-CN" b="1" i="1" dirty="0">
                <a:solidFill>
                  <a:srgbClr val="CC0000"/>
                </a:solidFill>
              </a:rPr>
              <a:t>//  default constructor</a:t>
            </a:r>
            <a:endParaRPr lang="en-US" altLang="zh-CN" b="1" dirty="0"/>
          </a:p>
          <a:p>
            <a:endParaRPr lang="en-US" altLang="zh-CN" b="1" dirty="0"/>
          </a:p>
          <a:p>
            <a:r>
              <a:rPr lang="en-US" altLang="zh-CN" b="1" dirty="0"/>
              <a:t>private :				</a:t>
            </a:r>
            <a:endParaRPr lang="en-US" altLang="zh-CN" b="1" i="1" dirty="0">
              <a:solidFill>
                <a:srgbClr val="CC0000"/>
              </a:solidFill>
            </a:endParaRPr>
          </a:p>
          <a:p>
            <a:r>
              <a:rPr lang="en-US" altLang="zh-CN" b="1" dirty="0"/>
              <a:t>       </a:t>
            </a:r>
            <a:r>
              <a:rPr lang="en-US" altLang="zh-CN" b="1" dirty="0" err="1"/>
              <a:t>int</a:t>
            </a:r>
            <a:r>
              <a:rPr lang="en-US" altLang="zh-CN" b="1" dirty="0"/>
              <a:t> hrs ;           </a:t>
            </a:r>
          </a:p>
          <a:p>
            <a:r>
              <a:rPr lang="en-US" altLang="zh-CN" b="1" dirty="0"/>
              <a:t>       </a:t>
            </a:r>
            <a:r>
              <a:rPr lang="en-US" altLang="zh-CN" b="1" dirty="0" err="1"/>
              <a:t>int</a:t>
            </a:r>
            <a:r>
              <a:rPr lang="en-US" altLang="zh-CN" b="1" dirty="0"/>
              <a:t> </a:t>
            </a:r>
            <a:r>
              <a:rPr lang="en-US" altLang="zh-CN" b="1" dirty="0" err="1"/>
              <a:t>mins</a:t>
            </a:r>
            <a:r>
              <a:rPr lang="en-US" altLang="zh-CN" b="1" dirty="0"/>
              <a:t> ;          </a:t>
            </a:r>
          </a:p>
          <a:p>
            <a:r>
              <a:rPr lang="en-US" altLang="zh-CN" b="1" dirty="0"/>
              <a:t>       </a:t>
            </a:r>
            <a:r>
              <a:rPr lang="en-US" altLang="zh-CN" b="1" dirty="0" err="1"/>
              <a:t>int</a:t>
            </a:r>
            <a:r>
              <a:rPr lang="en-US" altLang="zh-CN" b="1" dirty="0"/>
              <a:t>	 </a:t>
            </a:r>
            <a:r>
              <a:rPr lang="en-US" altLang="zh-CN" b="1" dirty="0" err="1"/>
              <a:t>secs</a:t>
            </a:r>
            <a:r>
              <a:rPr lang="en-US" altLang="zh-CN" b="1" dirty="0"/>
              <a:t> ;</a:t>
            </a:r>
          </a:p>
          <a:p>
            <a:r>
              <a:rPr lang="en-US" altLang="zh-CN" b="1" dirty="0"/>
              <a:t>} ;</a:t>
            </a:r>
            <a:r>
              <a:rPr lang="en-US" altLang="zh-CN" b="1" i="1" dirty="0">
                <a:solidFill>
                  <a:schemeClr val="folHlink"/>
                </a:solidFill>
              </a:rPr>
              <a:t>	</a:t>
            </a:r>
          </a:p>
        </p:txBody>
      </p:sp>
      <p:sp>
        <p:nvSpPr>
          <p:cNvPr id="125955" name="Rectangle 3"/>
          <p:cNvSpPr>
            <a:spLocks noGrp="1" noChangeArrowheads="1"/>
          </p:cNvSpPr>
          <p:nvPr>
            <p:ph type="title"/>
          </p:nvPr>
        </p:nvSpPr>
        <p:spPr/>
        <p:txBody>
          <a:bodyPr/>
          <a:lstStyle/>
          <a:p>
            <a:r>
              <a:rPr lang="en-US" altLang="zh-CN">
                <a:latin typeface="Courier New" pitchFamily="49" charset="0"/>
              </a:rPr>
              <a:t>class Time</a:t>
            </a:r>
            <a:r>
              <a:rPr lang="en-US" altLang="zh-CN"/>
              <a:t> Specification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E47A0AEA-6369-42D6-AEFC-932D58E57849}" type="slidenum">
              <a:rPr lang="en-US" altLang="zh-CN"/>
              <a:pPr/>
              <a:t>25</a:t>
            </a:fld>
            <a:endParaRPr lang="en-US" altLang="zh-CN"/>
          </a:p>
        </p:txBody>
      </p:sp>
      <p:sp>
        <p:nvSpPr>
          <p:cNvPr id="121860" name="Oval 4"/>
          <p:cNvSpPr>
            <a:spLocks noChangeArrowheads="1"/>
          </p:cNvSpPr>
          <p:nvPr/>
        </p:nvSpPr>
        <p:spPr bwMode="auto">
          <a:xfrm>
            <a:off x="2757488" y="2143125"/>
            <a:ext cx="3913187"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21861" name="Oval 5"/>
          <p:cNvSpPr>
            <a:spLocks noChangeArrowheads="1"/>
          </p:cNvSpPr>
          <p:nvPr/>
        </p:nvSpPr>
        <p:spPr bwMode="auto">
          <a:xfrm>
            <a:off x="2339975" y="26479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1862" name="Oval 6"/>
          <p:cNvSpPr>
            <a:spLocks noChangeArrowheads="1"/>
          </p:cNvSpPr>
          <p:nvPr/>
        </p:nvSpPr>
        <p:spPr bwMode="auto">
          <a:xfrm>
            <a:off x="2339975" y="3829050"/>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1863" name="Oval 7"/>
          <p:cNvSpPr>
            <a:spLocks noChangeArrowheads="1"/>
          </p:cNvSpPr>
          <p:nvPr/>
        </p:nvSpPr>
        <p:spPr bwMode="auto">
          <a:xfrm>
            <a:off x="2339975" y="450373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1864" name="Oval 8"/>
          <p:cNvSpPr>
            <a:spLocks noChangeArrowheads="1"/>
          </p:cNvSpPr>
          <p:nvPr/>
        </p:nvSpPr>
        <p:spPr bwMode="auto">
          <a:xfrm>
            <a:off x="2339975" y="5092700"/>
            <a:ext cx="1825625" cy="411163"/>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1865" name="Oval 9"/>
          <p:cNvSpPr>
            <a:spLocks noChangeArrowheads="1"/>
          </p:cNvSpPr>
          <p:nvPr/>
        </p:nvSpPr>
        <p:spPr bwMode="auto">
          <a:xfrm>
            <a:off x="2339975" y="324008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1866" name="Rectangle 10"/>
          <p:cNvSpPr>
            <a:spLocks noChangeArrowheads="1"/>
          </p:cNvSpPr>
          <p:nvPr/>
        </p:nvSpPr>
        <p:spPr bwMode="auto">
          <a:xfrm>
            <a:off x="4595813" y="3155950"/>
            <a:ext cx="1573212" cy="2179638"/>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21867" name="Rectangle 11"/>
          <p:cNvSpPr>
            <a:spLocks noChangeArrowheads="1"/>
          </p:cNvSpPr>
          <p:nvPr/>
        </p:nvSpPr>
        <p:spPr bwMode="auto">
          <a:xfrm>
            <a:off x="4570413" y="3122613"/>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21868" name="Rectangle 12"/>
          <p:cNvSpPr>
            <a:spLocks noChangeArrowheads="1"/>
          </p:cNvSpPr>
          <p:nvPr/>
        </p:nvSpPr>
        <p:spPr bwMode="auto">
          <a:xfrm>
            <a:off x="2817813" y="2676525"/>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21869" name="Rectangle 13"/>
          <p:cNvSpPr>
            <a:spLocks noChangeArrowheads="1"/>
          </p:cNvSpPr>
          <p:nvPr/>
        </p:nvSpPr>
        <p:spPr bwMode="auto">
          <a:xfrm>
            <a:off x="2536825" y="32639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21870" name="Rectangle 14"/>
          <p:cNvSpPr>
            <a:spLocks noChangeArrowheads="1"/>
          </p:cNvSpPr>
          <p:nvPr/>
        </p:nvSpPr>
        <p:spPr bwMode="auto">
          <a:xfrm>
            <a:off x="2733675" y="3857625"/>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21871" name="Rectangle 15"/>
          <p:cNvSpPr>
            <a:spLocks noChangeArrowheads="1"/>
          </p:cNvSpPr>
          <p:nvPr/>
        </p:nvSpPr>
        <p:spPr bwMode="auto">
          <a:xfrm>
            <a:off x="2566988" y="4530725"/>
            <a:ext cx="9858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21872" name="Rectangle 16"/>
          <p:cNvSpPr>
            <a:spLocks noChangeArrowheads="1"/>
          </p:cNvSpPr>
          <p:nvPr/>
        </p:nvSpPr>
        <p:spPr bwMode="auto">
          <a:xfrm>
            <a:off x="2817813" y="5119688"/>
            <a:ext cx="77628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21873" name="Rectangle 17"/>
          <p:cNvSpPr>
            <a:spLocks noChangeArrowheads="1"/>
          </p:cNvSpPr>
          <p:nvPr/>
        </p:nvSpPr>
        <p:spPr bwMode="auto">
          <a:xfrm>
            <a:off x="5264150" y="357663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1874" name="Rectangle 18"/>
          <p:cNvSpPr>
            <a:spLocks noChangeArrowheads="1"/>
          </p:cNvSpPr>
          <p:nvPr/>
        </p:nvSpPr>
        <p:spPr bwMode="auto">
          <a:xfrm>
            <a:off x="5264150" y="416718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1875" name="Rectangle 19"/>
          <p:cNvSpPr>
            <a:spLocks noChangeArrowheads="1"/>
          </p:cNvSpPr>
          <p:nvPr/>
        </p:nvSpPr>
        <p:spPr bwMode="auto">
          <a:xfrm>
            <a:off x="5264150" y="4756150"/>
            <a:ext cx="738188"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1876" name="Rectangle 20"/>
          <p:cNvSpPr>
            <a:spLocks noChangeArrowheads="1"/>
          </p:cNvSpPr>
          <p:nvPr/>
        </p:nvSpPr>
        <p:spPr bwMode="auto">
          <a:xfrm>
            <a:off x="684213" y="1785938"/>
            <a:ext cx="237172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3200" b="1"/>
              <a:t>Time  class</a:t>
            </a:r>
          </a:p>
        </p:txBody>
      </p:sp>
      <p:sp>
        <p:nvSpPr>
          <p:cNvPr id="121878" name="Rectangle 22"/>
          <p:cNvSpPr>
            <a:spLocks noGrp="1" noChangeArrowheads="1"/>
          </p:cNvSpPr>
          <p:nvPr>
            <p:ph type="title"/>
          </p:nvPr>
        </p:nvSpPr>
        <p:spPr/>
        <p:txBody>
          <a:bodyPr/>
          <a:lstStyle/>
          <a:p>
            <a:r>
              <a:rPr lang="en-US" altLang="zh-CN">
                <a:solidFill>
                  <a:schemeClr val="tx1"/>
                </a:solidFill>
              </a:rPr>
              <a:t>Class Interface Diagram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4DA7B60-0110-4CD0-ADB3-0AFB001074DB}" type="slidenum">
              <a:rPr lang="en-US" altLang="zh-CN"/>
              <a:pPr/>
              <a:t>26</a:t>
            </a:fld>
            <a:endParaRPr lang="en-US" altLang="zh-CN"/>
          </a:p>
        </p:txBody>
      </p:sp>
      <p:sp>
        <p:nvSpPr>
          <p:cNvPr id="126978" name="Text Box 2"/>
          <p:cNvSpPr txBox="1">
            <a:spLocks noChangeArrowheads="1"/>
          </p:cNvSpPr>
          <p:nvPr/>
        </p:nvSpPr>
        <p:spPr bwMode="auto">
          <a:xfrm>
            <a:off x="107950" y="1081707"/>
            <a:ext cx="8928100" cy="5847755"/>
          </a:xfrm>
          <a:prstGeom prst="rect">
            <a:avLst/>
          </a:prstGeom>
          <a:noFill/>
          <a:ln w="9525">
            <a:solidFill>
              <a:srgbClr val="FF00FF"/>
            </a:solidFill>
            <a:miter lim="800000"/>
            <a:headEnd/>
            <a:tailEnd/>
          </a:ln>
          <a:effectLst/>
        </p:spPr>
        <p:txBody>
          <a:bodyPr wrap="square">
            <a:spAutoFit/>
          </a:bodyPr>
          <a:lstStyle/>
          <a:p>
            <a:r>
              <a:rPr lang="en-US" altLang="zh-CN" b="1"/>
              <a:t>// SPECIFICATION   FILE 			( exttime.h)</a:t>
            </a:r>
          </a:p>
          <a:p>
            <a:r>
              <a:rPr lang="en-US" altLang="zh-CN" b="1"/>
              <a:t>#include   “time.h”</a:t>
            </a:r>
          </a:p>
          <a:p>
            <a:r>
              <a:rPr lang="en-US" altLang="zh-CN" b="1"/>
              <a:t>enum  ZoneType {EST, CST, MST, PST, EDT, CDT, MDT, PDT } ;</a:t>
            </a:r>
          </a:p>
          <a:p>
            <a:endParaRPr lang="en-US" altLang="zh-CN" b="1"/>
          </a:p>
          <a:p>
            <a:r>
              <a:rPr lang="en-US" altLang="zh-CN" b="1"/>
              <a:t>class  ExtTime  :  public  Time	</a:t>
            </a:r>
            <a:r>
              <a:rPr lang="en-US" altLang="zh-CN" b="1" i="1">
                <a:solidFill>
                  <a:srgbClr val="990000"/>
                </a:solidFill>
              </a:rPr>
              <a:t>// Time is the base class</a:t>
            </a:r>
            <a:endParaRPr lang="en-US" altLang="zh-CN" b="1" i="1"/>
          </a:p>
          <a:p>
            <a:r>
              <a:rPr lang="en-US" altLang="zh-CN" b="1"/>
              <a:t>{</a:t>
            </a:r>
          </a:p>
          <a:p>
            <a:r>
              <a:rPr lang="en-US" altLang="zh-CN" b="1"/>
              <a:t>public :</a:t>
            </a:r>
            <a:endParaRPr lang="en-US" altLang="zh-CN" b="1" i="1"/>
          </a:p>
          <a:p>
            <a:r>
              <a:rPr lang="en-US" altLang="zh-CN" b="1"/>
              <a:t>        ExtTime ( int  initHrs , </a:t>
            </a:r>
            <a:r>
              <a:rPr lang="en-US" altLang="zh-CN" b="1" i="1">
                <a:solidFill>
                  <a:srgbClr val="0066FF"/>
                </a:solidFill>
              </a:rPr>
              <a:t> </a:t>
            </a:r>
            <a:r>
              <a:rPr lang="en-US" altLang="zh-CN" b="1"/>
              <a:t>int  initMins , </a:t>
            </a:r>
            <a:r>
              <a:rPr lang="en-US" altLang="zh-CN" b="1" i="1">
                <a:solidFill>
                  <a:srgbClr val="0066FF"/>
                </a:solidFill>
              </a:rPr>
              <a:t> </a:t>
            </a:r>
            <a:r>
              <a:rPr lang="en-US" altLang="zh-CN" b="1"/>
              <a:t>int  initSecs ,</a:t>
            </a:r>
          </a:p>
          <a:p>
            <a:r>
              <a:rPr lang="en-US" altLang="zh-CN" b="1"/>
              <a:t>		  ZoneType    initZone ) ;      </a:t>
            </a:r>
            <a:r>
              <a:rPr lang="en-US" altLang="zh-CN" b="1" i="1">
                <a:solidFill>
                  <a:srgbClr val="990000"/>
                </a:solidFill>
              </a:rPr>
              <a:t>// constructor</a:t>
            </a:r>
            <a:endParaRPr lang="en-US" altLang="zh-CN" b="1">
              <a:solidFill>
                <a:srgbClr val="990000"/>
              </a:solidFill>
            </a:endParaRPr>
          </a:p>
          <a:p>
            <a:r>
              <a:rPr lang="en-US" altLang="zh-CN" b="1"/>
              <a:t>        ExtTime ( ) ;</a:t>
            </a:r>
            <a:r>
              <a:rPr lang="en-US" altLang="zh-CN" b="1">
                <a:solidFill>
                  <a:schemeClr val="accent2"/>
                </a:solidFill>
              </a:rPr>
              <a:t> 			             </a:t>
            </a:r>
            <a:r>
              <a:rPr lang="en-US" altLang="zh-CN" b="1" i="1">
                <a:solidFill>
                  <a:srgbClr val="990000"/>
                </a:solidFill>
              </a:rPr>
              <a:t>// default constructor</a:t>
            </a:r>
            <a:endParaRPr lang="en-US" altLang="zh-CN" b="1"/>
          </a:p>
          <a:p>
            <a:r>
              <a:rPr lang="en-US" altLang="zh-CN" b="1"/>
              <a:t>        void Set (</a:t>
            </a:r>
            <a:r>
              <a:rPr lang="en-US" altLang="zh-CN" b="1">
                <a:solidFill>
                  <a:schemeClr val="accent2"/>
                </a:solidFill>
              </a:rPr>
              <a:t> </a:t>
            </a:r>
            <a:r>
              <a:rPr lang="en-US" altLang="zh-CN" b="1"/>
              <a:t>int  hours,  int  minutes, </a:t>
            </a:r>
            <a:r>
              <a:rPr lang="en-US" altLang="zh-CN" b="1" i="1">
                <a:solidFill>
                  <a:srgbClr val="0066FF"/>
                </a:solidFill>
              </a:rPr>
              <a:t> </a:t>
            </a:r>
            <a:r>
              <a:rPr lang="en-US" altLang="zh-CN" b="1"/>
              <a:t>int   seconds ,</a:t>
            </a:r>
          </a:p>
          <a:p>
            <a:r>
              <a:rPr lang="en-US" altLang="zh-CN" b="1"/>
              <a:t>                         ZoneType   timeZone ) ;	</a:t>
            </a:r>
          </a:p>
          <a:p>
            <a:r>
              <a:rPr lang="en-US" altLang="zh-CN" b="1"/>
              <a:t>        void Write ( )  const ;</a:t>
            </a:r>
          </a:p>
          <a:p>
            <a:r>
              <a:rPr lang="en-US" altLang="zh-CN" b="1"/>
              <a:t>        </a:t>
            </a:r>
          </a:p>
          <a:p>
            <a:r>
              <a:rPr lang="en-US" altLang="zh-CN" b="1"/>
              <a:t>private :				</a:t>
            </a:r>
            <a:endParaRPr lang="en-US" altLang="zh-CN" b="1" i="1">
              <a:solidFill>
                <a:srgbClr val="CC0000"/>
              </a:solidFill>
            </a:endParaRPr>
          </a:p>
          <a:p>
            <a:r>
              <a:rPr lang="en-US" altLang="zh-CN" b="1"/>
              <a:t>	ZoneType  zone ; 	</a:t>
            </a:r>
            <a:r>
              <a:rPr lang="en-US" altLang="zh-CN" b="1" i="1">
                <a:solidFill>
                  <a:srgbClr val="990000"/>
                </a:solidFill>
              </a:rPr>
              <a:t>//  added data member</a:t>
            </a:r>
            <a:endParaRPr lang="en-US" altLang="zh-CN" b="1">
              <a:solidFill>
                <a:srgbClr val="990000"/>
              </a:solidFill>
            </a:endParaRPr>
          </a:p>
          <a:p>
            <a:r>
              <a:rPr lang="en-US" altLang="zh-CN" b="1"/>
              <a:t>} ;</a:t>
            </a:r>
          </a:p>
        </p:txBody>
      </p:sp>
      <p:sp>
        <p:nvSpPr>
          <p:cNvPr id="126979" name="Rectangle 3"/>
          <p:cNvSpPr>
            <a:spLocks noGrp="1" noChangeArrowheads="1"/>
          </p:cNvSpPr>
          <p:nvPr>
            <p:ph type="title"/>
          </p:nvPr>
        </p:nvSpPr>
        <p:spPr/>
        <p:txBody>
          <a:bodyPr/>
          <a:lstStyle/>
          <a:p>
            <a:r>
              <a:rPr lang="zh-CN" altLang="en-US">
                <a:latin typeface="Courier New" pitchFamily="49" charset="0"/>
              </a:rPr>
              <a:t>利用继承加入新特性</a:t>
            </a:r>
            <a:endParaRPr lang="zh-CN" altLang="en-US"/>
          </a:p>
        </p:txBody>
      </p:sp>
      <p:sp>
        <p:nvSpPr>
          <p:cNvPr id="126980" name="Rectangle 4"/>
          <p:cNvSpPr>
            <a:spLocks noChangeArrowheads="1"/>
          </p:cNvSpPr>
          <p:nvPr/>
        </p:nvSpPr>
        <p:spPr bwMode="auto">
          <a:xfrm>
            <a:off x="2195513" y="2492375"/>
            <a:ext cx="2160587" cy="504825"/>
          </a:xfrm>
          <a:prstGeom prst="rect">
            <a:avLst/>
          </a:prstGeom>
          <a:noFill/>
          <a:ln w="38100">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5" name="灯片编号占位符 5"/>
          <p:cNvSpPr>
            <a:spLocks noGrp="1"/>
          </p:cNvSpPr>
          <p:nvPr>
            <p:ph type="sldNum" sz="quarter" idx="12"/>
          </p:nvPr>
        </p:nvSpPr>
        <p:spPr/>
        <p:txBody>
          <a:bodyPr/>
          <a:lstStyle/>
          <a:p>
            <a:fld id="{468C1316-F130-4300-9897-5C656FCCDC26}" type="slidenum">
              <a:rPr lang="en-US" altLang="zh-CN"/>
              <a:pPr/>
              <a:t>27</a:t>
            </a:fld>
            <a:endParaRPr lang="en-US" altLang="zh-CN"/>
          </a:p>
        </p:txBody>
      </p:sp>
      <p:sp>
        <p:nvSpPr>
          <p:cNvPr id="123906" name="Oval 2"/>
          <p:cNvSpPr>
            <a:spLocks noChangeArrowheads="1"/>
          </p:cNvSpPr>
          <p:nvPr/>
        </p:nvSpPr>
        <p:spPr bwMode="auto">
          <a:xfrm>
            <a:off x="2060575" y="1341438"/>
            <a:ext cx="6327775" cy="5167312"/>
          </a:xfrm>
          <a:prstGeom prst="ellipse">
            <a:avLst/>
          </a:prstGeom>
          <a:solidFill>
            <a:srgbClr val="FFFFCC"/>
          </a:solidFill>
          <a:ln w="12700">
            <a:solidFill>
              <a:schemeClr val="tx1"/>
            </a:solidFill>
            <a:round/>
            <a:headEnd/>
            <a:tailEnd/>
          </a:ln>
          <a:effectLst/>
        </p:spPr>
        <p:txBody>
          <a:bodyPr wrap="none" anchor="ctr"/>
          <a:lstStyle/>
          <a:p>
            <a:endParaRPr lang="zh-CN" altLang="en-US"/>
          </a:p>
        </p:txBody>
      </p:sp>
      <p:sp>
        <p:nvSpPr>
          <p:cNvPr id="123907" name="Oval 3"/>
          <p:cNvSpPr>
            <a:spLocks noChangeArrowheads="1"/>
          </p:cNvSpPr>
          <p:nvPr/>
        </p:nvSpPr>
        <p:spPr bwMode="auto">
          <a:xfrm>
            <a:off x="4057650" y="1722438"/>
            <a:ext cx="3721100"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23908" name="Rectangle 4"/>
          <p:cNvSpPr>
            <a:spLocks noChangeArrowheads="1"/>
          </p:cNvSpPr>
          <p:nvPr/>
        </p:nvSpPr>
        <p:spPr bwMode="auto">
          <a:xfrm>
            <a:off x="5545138" y="2811463"/>
            <a:ext cx="1573212" cy="2179637"/>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23911" name="Rectangle 7"/>
          <p:cNvSpPr>
            <a:spLocks noChangeArrowheads="1"/>
          </p:cNvSpPr>
          <p:nvPr/>
        </p:nvSpPr>
        <p:spPr bwMode="auto">
          <a:xfrm>
            <a:off x="5519738" y="2854325"/>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23912" name="Rectangle 8"/>
          <p:cNvSpPr>
            <a:spLocks noChangeArrowheads="1"/>
          </p:cNvSpPr>
          <p:nvPr/>
        </p:nvSpPr>
        <p:spPr bwMode="auto">
          <a:xfrm>
            <a:off x="6213475" y="3232150"/>
            <a:ext cx="738188"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3913" name="Rectangle 9"/>
          <p:cNvSpPr>
            <a:spLocks noChangeArrowheads="1"/>
          </p:cNvSpPr>
          <p:nvPr/>
        </p:nvSpPr>
        <p:spPr bwMode="auto">
          <a:xfrm>
            <a:off x="6213475" y="3822700"/>
            <a:ext cx="738188"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3914" name="Rectangle 10"/>
          <p:cNvSpPr>
            <a:spLocks noChangeArrowheads="1"/>
          </p:cNvSpPr>
          <p:nvPr/>
        </p:nvSpPr>
        <p:spPr bwMode="auto">
          <a:xfrm>
            <a:off x="6213475" y="4411663"/>
            <a:ext cx="738188" cy="4111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3916" name="Oval 12"/>
          <p:cNvSpPr>
            <a:spLocks noChangeArrowheads="1"/>
          </p:cNvSpPr>
          <p:nvPr/>
        </p:nvSpPr>
        <p:spPr bwMode="auto">
          <a:xfrm>
            <a:off x="328930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17" name="Oval 13"/>
          <p:cNvSpPr>
            <a:spLocks noChangeArrowheads="1"/>
          </p:cNvSpPr>
          <p:nvPr/>
        </p:nvSpPr>
        <p:spPr bwMode="auto">
          <a:xfrm>
            <a:off x="3289300" y="3484563"/>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18" name="Oval 14"/>
          <p:cNvSpPr>
            <a:spLocks noChangeArrowheads="1"/>
          </p:cNvSpPr>
          <p:nvPr/>
        </p:nvSpPr>
        <p:spPr bwMode="auto">
          <a:xfrm>
            <a:off x="3289300" y="41592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19" name="Oval 15"/>
          <p:cNvSpPr>
            <a:spLocks noChangeArrowheads="1"/>
          </p:cNvSpPr>
          <p:nvPr/>
        </p:nvSpPr>
        <p:spPr bwMode="auto">
          <a:xfrm>
            <a:off x="3289300" y="4748213"/>
            <a:ext cx="1825625" cy="411162"/>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20" name="Oval 16"/>
          <p:cNvSpPr>
            <a:spLocks noChangeArrowheads="1"/>
          </p:cNvSpPr>
          <p:nvPr/>
        </p:nvSpPr>
        <p:spPr bwMode="auto">
          <a:xfrm>
            <a:off x="328930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21" name="Rectangle 17"/>
          <p:cNvSpPr>
            <a:spLocks noChangeArrowheads="1"/>
          </p:cNvSpPr>
          <p:nvPr/>
        </p:nvSpPr>
        <p:spPr bwMode="auto">
          <a:xfrm>
            <a:off x="3767138" y="2332038"/>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23922" name="Rectangle 18"/>
          <p:cNvSpPr>
            <a:spLocks noChangeArrowheads="1"/>
          </p:cNvSpPr>
          <p:nvPr/>
        </p:nvSpPr>
        <p:spPr bwMode="auto">
          <a:xfrm>
            <a:off x="3432175" y="29210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23923" name="Rectangle 19"/>
          <p:cNvSpPr>
            <a:spLocks noChangeArrowheads="1"/>
          </p:cNvSpPr>
          <p:nvPr/>
        </p:nvSpPr>
        <p:spPr bwMode="auto">
          <a:xfrm>
            <a:off x="3683000" y="3513138"/>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23924" name="Rectangle 20"/>
          <p:cNvSpPr>
            <a:spLocks noChangeArrowheads="1"/>
          </p:cNvSpPr>
          <p:nvPr/>
        </p:nvSpPr>
        <p:spPr bwMode="auto">
          <a:xfrm>
            <a:off x="3516313" y="4186238"/>
            <a:ext cx="9858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23925" name="Rectangle 21"/>
          <p:cNvSpPr>
            <a:spLocks noChangeArrowheads="1"/>
          </p:cNvSpPr>
          <p:nvPr/>
        </p:nvSpPr>
        <p:spPr bwMode="auto">
          <a:xfrm>
            <a:off x="3767138" y="4775200"/>
            <a:ext cx="77628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23926" name="Oval 22"/>
          <p:cNvSpPr>
            <a:spLocks noChangeArrowheads="1"/>
          </p:cNvSpPr>
          <p:nvPr/>
        </p:nvSpPr>
        <p:spPr bwMode="auto">
          <a:xfrm>
            <a:off x="100330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27" name="Oval 23"/>
          <p:cNvSpPr>
            <a:spLocks noChangeArrowheads="1"/>
          </p:cNvSpPr>
          <p:nvPr/>
        </p:nvSpPr>
        <p:spPr bwMode="auto">
          <a:xfrm>
            <a:off x="1003300" y="3484563"/>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28" name="Oval 24"/>
          <p:cNvSpPr>
            <a:spLocks noChangeArrowheads="1"/>
          </p:cNvSpPr>
          <p:nvPr/>
        </p:nvSpPr>
        <p:spPr bwMode="auto">
          <a:xfrm>
            <a:off x="1003300" y="41592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29" name="Oval 25"/>
          <p:cNvSpPr>
            <a:spLocks noChangeArrowheads="1"/>
          </p:cNvSpPr>
          <p:nvPr/>
        </p:nvSpPr>
        <p:spPr bwMode="auto">
          <a:xfrm>
            <a:off x="1003300" y="4748213"/>
            <a:ext cx="1825625" cy="411162"/>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30" name="Oval 26"/>
          <p:cNvSpPr>
            <a:spLocks noChangeArrowheads="1"/>
          </p:cNvSpPr>
          <p:nvPr/>
        </p:nvSpPr>
        <p:spPr bwMode="auto">
          <a:xfrm>
            <a:off x="100330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3931" name="Rectangle 27"/>
          <p:cNvSpPr>
            <a:spLocks noChangeArrowheads="1"/>
          </p:cNvSpPr>
          <p:nvPr/>
        </p:nvSpPr>
        <p:spPr bwMode="auto">
          <a:xfrm>
            <a:off x="1481138" y="2332038"/>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23932" name="Rectangle 28"/>
          <p:cNvSpPr>
            <a:spLocks noChangeArrowheads="1"/>
          </p:cNvSpPr>
          <p:nvPr/>
        </p:nvSpPr>
        <p:spPr bwMode="auto">
          <a:xfrm>
            <a:off x="1146175" y="29210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23933" name="Rectangle 29"/>
          <p:cNvSpPr>
            <a:spLocks noChangeArrowheads="1"/>
          </p:cNvSpPr>
          <p:nvPr/>
        </p:nvSpPr>
        <p:spPr bwMode="auto">
          <a:xfrm>
            <a:off x="1397000" y="3513138"/>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23934" name="Rectangle 30"/>
          <p:cNvSpPr>
            <a:spLocks noChangeArrowheads="1"/>
          </p:cNvSpPr>
          <p:nvPr/>
        </p:nvSpPr>
        <p:spPr bwMode="auto">
          <a:xfrm>
            <a:off x="1230313" y="4186238"/>
            <a:ext cx="138112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ExtTime</a:t>
            </a:r>
          </a:p>
        </p:txBody>
      </p:sp>
      <p:sp>
        <p:nvSpPr>
          <p:cNvPr id="123935" name="Rectangle 31"/>
          <p:cNvSpPr>
            <a:spLocks noChangeArrowheads="1"/>
          </p:cNvSpPr>
          <p:nvPr/>
        </p:nvSpPr>
        <p:spPr bwMode="auto">
          <a:xfrm>
            <a:off x="1481138" y="4775200"/>
            <a:ext cx="11715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ExtTime</a:t>
            </a:r>
          </a:p>
        </p:txBody>
      </p:sp>
      <p:sp>
        <p:nvSpPr>
          <p:cNvPr id="123936" name="Line 32"/>
          <p:cNvSpPr>
            <a:spLocks noChangeShapeType="1"/>
          </p:cNvSpPr>
          <p:nvPr/>
        </p:nvSpPr>
        <p:spPr bwMode="auto">
          <a:xfrm flipH="1">
            <a:off x="2825750" y="3087688"/>
            <a:ext cx="457200" cy="0"/>
          </a:xfrm>
          <a:prstGeom prst="line">
            <a:avLst/>
          </a:prstGeom>
          <a:noFill/>
          <a:ln w="12700">
            <a:solidFill>
              <a:schemeClr val="tx1"/>
            </a:solidFill>
            <a:prstDash val="dash"/>
            <a:round/>
            <a:headEnd type="none" w="sm" len="sm"/>
            <a:tailEnd type="stealth" w="med" len="med"/>
          </a:ln>
          <a:effectLst/>
        </p:spPr>
        <p:txBody>
          <a:bodyPr wrap="none" anchor="ctr"/>
          <a:lstStyle/>
          <a:p>
            <a:endParaRPr lang="zh-CN" altLang="en-US"/>
          </a:p>
        </p:txBody>
      </p:sp>
      <p:sp>
        <p:nvSpPr>
          <p:cNvPr id="123937" name="Rectangle 33"/>
          <p:cNvSpPr>
            <a:spLocks noChangeArrowheads="1"/>
          </p:cNvSpPr>
          <p:nvPr/>
        </p:nvSpPr>
        <p:spPr bwMode="auto">
          <a:xfrm>
            <a:off x="3289300" y="5303838"/>
            <a:ext cx="1358900" cy="596900"/>
          </a:xfrm>
          <a:prstGeom prst="rect">
            <a:avLst/>
          </a:prstGeom>
          <a:solidFill>
            <a:srgbClr val="FF99FF"/>
          </a:solidFill>
          <a:ln w="12700">
            <a:solidFill>
              <a:schemeClr val="tx1"/>
            </a:solidFill>
            <a:miter lim="800000"/>
            <a:headEnd/>
            <a:tailEnd/>
          </a:ln>
          <a:effectLst/>
        </p:spPr>
        <p:txBody>
          <a:bodyPr wrap="none" anchor="ctr"/>
          <a:lstStyle/>
          <a:p>
            <a:endParaRPr lang="zh-CN" altLang="en-US"/>
          </a:p>
        </p:txBody>
      </p:sp>
      <p:sp>
        <p:nvSpPr>
          <p:cNvPr id="123938" name="Rectangle 34"/>
          <p:cNvSpPr>
            <a:spLocks noChangeArrowheads="1"/>
          </p:cNvSpPr>
          <p:nvPr/>
        </p:nvSpPr>
        <p:spPr bwMode="auto">
          <a:xfrm>
            <a:off x="3233738" y="5297488"/>
            <a:ext cx="1460500"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zone</a:t>
            </a:r>
          </a:p>
        </p:txBody>
      </p:sp>
      <p:sp>
        <p:nvSpPr>
          <p:cNvPr id="123939" name="Rectangle 35"/>
          <p:cNvSpPr>
            <a:spLocks noChangeArrowheads="1"/>
          </p:cNvSpPr>
          <p:nvPr/>
        </p:nvSpPr>
        <p:spPr bwMode="auto">
          <a:xfrm>
            <a:off x="4051300" y="5608638"/>
            <a:ext cx="444500" cy="21590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3941" name="Rectangle 37"/>
          <p:cNvSpPr>
            <a:spLocks noGrp="1" noChangeArrowheads="1"/>
          </p:cNvSpPr>
          <p:nvPr>
            <p:ph type="title"/>
          </p:nvPr>
        </p:nvSpPr>
        <p:spPr/>
        <p:txBody>
          <a:bodyPr/>
          <a:lstStyle/>
          <a:p>
            <a:r>
              <a:rPr lang="en-US" altLang="zh-CN">
                <a:solidFill>
                  <a:schemeClr val="tx1"/>
                </a:solidFill>
              </a:rPr>
              <a:t> Interface Diagram of class ExtTime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5" name="灯片编号占位符 5"/>
          <p:cNvSpPr>
            <a:spLocks noGrp="1"/>
          </p:cNvSpPr>
          <p:nvPr>
            <p:ph type="sldNum" sz="quarter" idx="12"/>
          </p:nvPr>
        </p:nvSpPr>
        <p:spPr/>
        <p:txBody>
          <a:bodyPr/>
          <a:lstStyle/>
          <a:p>
            <a:fld id="{CE25E42C-808D-4512-B1EA-F724A9750168}" type="slidenum">
              <a:rPr lang="en-US" altLang="zh-CN"/>
              <a:pPr/>
              <a:t>28</a:t>
            </a:fld>
            <a:endParaRPr lang="en-US" altLang="zh-CN"/>
          </a:p>
        </p:txBody>
      </p:sp>
      <p:sp>
        <p:nvSpPr>
          <p:cNvPr id="128002" name="Oval 2"/>
          <p:cNvSpPr>
            <a:spLocks noChangeArrowheads="1"/>
          </p:cNvSpPr>
          <p:nvPr/>
        </p:nvSpPr>
        <p:spPr bwMode="auto">
          <a:xfrm>
            <a:off x="2757488" y="2143125"/>
            <a:ext cx="3913187"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28003" name="Oval 3"/>
          <p:cNvSpPr>
            <a:spLocks noChangeArrowheads="1"/>
          </p:cNvSpPr>
          <p:nvPr/>
        </p:nvSpPr>
        <p:spPr bwMode="auto">
          <a:xfrm>
            <a:off x="2339975" y="264795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8004" name="Oval 4"/>
          <p:cNvSpPr>
            <a:spLocks noChangeArrowheads="1"/>
          </p:cNvSpPr>
          <p:nvPr/>
        </p:nvSpPr>
        <p:spPr bwMode="auto">
          <a:xfrm>
            <a:off x="2339975" y="3829050"/>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8005" name="Oval 5"/>
          <p:cNvSpPr>
            <a:spLocks noChangeArrowheads="1"/>
          </p:cNvSpPr>
          <p:nvPr/>
        </p:nvSpPr>
        <p:spPr bwMode="auto">
          <a:xfrm>
            <a:off x="2339975" y="450373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8006" name="Oval 6"/>
          <p:cNvSpPr>
            <a:spLocks noChangeArrowheads="1"/>
          </p:cNvSpPr>
          <p:nvPr/>
        </p:nvSpPr>
        <p:spPr bwMode="auto">
          <a:xfrm>
            <a:off x="2339975" y="5092700"/>
            <a:ext cx="1825625" cy="411163"/>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8007" name="Oval 7"/>
          <p:cNvSpPr>
            <a:spLocks noChangeArrowheads="1"/>
          </p:cNvSpPr>
          <p:nvPr/>
        </p:nvSpPr>
        <p:spPr bwMode="auto">
          <a:xfrm>
            <a:off x="2339975" y="3240088"/>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28008" name="Rectangle 8"/>
          <p:cNvSpPr>
            <a:spLocks noChangeArrowheads="1"/>
          </p:cNvSpPr>
          <p:nvPr/>
        </p:nvSpPr>
        <p:spPr bwMode="auto">
          <a:xfrm>
            <a:off x="4595813" y="3155950"/>
            <a:ext cx="1573212" cy="2179638"/>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28009" name="Rectangle 9"/>
          <p:cNvSpPr>
            <a:spLocks noChangeArrowheads="1"/>
          </p:cNvSpPr>
          <p:nvPr/>
        </p:nvSpPr>
        <p:spPr bwMode="auto">
          <a:xfrm>
            <a:off x="4570413" y="3122613"/>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28010" name="Rectangle 10"/>
          <p:cNvSpPr>
            <a:spLocks noChangeArrowheads="1"/>
          </p:cNvSpPr>
          <p:nvPr/>
        </p:nvSpPr>
        <p:spPr bwMode="auto">
          <a:xfrm>
            <a:off x="2817813" y="2676525"/>
            <a:ext cx="579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28011" name="Rectangle 11"/>
          <p:cNvSpPr>
            <a:spLocks noChangeArrowheads="1"/>
          </p:cNvSpPr>
          <p:nvPr/>
        </p:nvSpPr>
        <p:spPr bwMode="auto">
          <a:xfrm>
            <a:off x="2536825" y="3263900"/>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28012" name="Rectangle 12"/>
          <p:cNvSpPr>
            <a:spLocks noChangeArrowheads="1"/>
          </p:cNvSpPr>
          <p:nvPr/>
        </p:nvSpPr>
        <p:spPr bwMode="auto">
          <a:xfrm>
            <a:off x="2733675" y="3857625"/>
            <a:ext cx="8175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28013" name="Rectangle 13"/>
          <p:cNvSpPr>
            <a:spLocks noChangeArrowheads="1"/>
          </p:cNvSpPr>
          <p:nvPr/>
        </p:nvSpPr>
        <p:spPr bwMode="auto">
          <a:xfrm>
            <a:off x="2566988" y="4530725"/>
            <a:ext cx="9858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28014" name="Rectangle 14"/>
          <p:cNvSpPr>
            <a:spLocks noChangeArrowheads="1"/>
          </p:cNvSpPr>
          <p:nvPr/>
        </p:nvSpPr>
        <p:spPr bwMode="auto">
          <a:xfrm>
            <a:off x="2817813" y="5119688"/>
            <a:ext cx="77628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28015" name="Rectangle 15"/>
          <p:cNvSpPr>
            <a:spLocks noChangeArrowheads="1"/>
          </p:cNvSpPr>
          <p:nvPr/>
        </p:nvSpPr>
        <p:spPr bwMode="auto">
          <a:xfrm>
            <a:off x="5264150" y="357663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8016" name="Rectangle 16"/>
          <p:cNvSpPr>
            <a:spLocks noChangeArrowheads="1"/>
          </p:cNvSpPr>
          <p:nvPr/>
        </p:nvSpPr>
        <p:spPr bwMode="auto">
          <a:xfrm>
            <a:off x="5264150" y="4167188"/>
            <a:ext cx="738188"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8017" name="Rectangle 17"/>
          <p:cNvSpPr>
            <a:spLocks noChangeArrowheads="1"/>
          </p:cNvSpPr>
          <p:nvPr/>
        </p:nvSpPr>
        <p:spPr bwMode="auto">
          <a:xfrm>
            <a:off x="5264150" y="4756150"/>
            <a:ext cx="738188"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28018" name="Rectangle 18"/>
          <p:cNvSpPr>
            <a:spLocks noChangeArrowheads="1"/>
          </p:cNvSpPr>
          <p:nvPr/>
        </p:nvSpPr>
        <p:spPr bwMode="auto">
          <a:xfrm>
            <a:off x="6030913" y="1785938"/>
            <a:ext cx="237172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3200" b="1"/>
              <a:t>Time  class</a:t>
            </a:r>
          </a:p>
        </p:txBody>
      </p:sp>
      <p:sp>
        <p:nvSpPr>
          <p:cNvPr id="128019" name="Rectangle 19"/>
          <p:cNvSpPr>
            <a:spLocks noGrp="1" noChangeArrowheads="1"/>
          </p:cNvSpPr>
          <p:nvPr>
            <p:ph type="title"/>
          </p:nvPr>
        </p:nvSpPr>
        <p:spPr/>
        <p:txBody>
          <a:bodyPr/>
          <a:lstStyle/>
          <a:p>
            <a:r>
              <a:rPr lang="en-US" altLang="zh-CN">
                <a:solidFill>
                  <a:schemeClr val="tx1"/>
                </a:solidFill>
              </a:rPr>
              <a:t>Class Interface Diagram</a:t>
            </a:r>
          </a:p>
        </p:txBody>
      </p:sp>
      <p:grpSp>
        <p:nvGrpSpPr>
          <p:cNvPr id="128020" name="Group 20"/>
          <p:cNvGrpSpPr>
            <a:grpSpLocks/>
          </p:cNvGrpSpPr>
          <p:nvPr/>
        </p:nvGrpSpPr>
        <p:grpSpPr bwMode="auto">
          <a:xfrm>
            <a:off x="250825" y="1484313"/>
            <a:ext cx="5400675" cy="2847975"/>
            <a:chOff x="158" y="935"/>
            <a:chExt cx="3402" cy="1794"/>
          </a:xfrm>
        </p:grpSpPr>
        <p:sp>
          <p:nvSpPr>
            <p:cNvPr id="128021" name="Rectangle 21"/>
            <p:cNvSpPr>
              <a:spLocks noChangeArrowheads="1"/>
            </p:cNvSpPr>
            <p:nvPr/>
          </p:nvSpPr>
          <p:spPr bwMode="auto">
            <a:xfrm>
              <a:off x="158" y="935"/>
              <a:ext cx="1349" cy="615"/>
            </a:xfrm>
            <a:prstGeom prst="rect">
              <a:avLst/>
            </a:prstGeom>
            <a:noFill/>
            <a:ln w="9525">
              <a:solidFill>
                <a:srgbClr val="FF00FF"/>
              </a:solidFill>
              <a:miter lim="800000"/>
              <a:headEnd/>
              <a:tailEnd/>
            </a:ln>
            <a:effectLst/>
          </p:spPr>
          <p:txBody>
            <a:bodyPr wrap="none" anchor="ctr"/>
            <a:lstStyle/>
            <a:p>
              <a:pPr algn="ctr"/>
              <a:r>
                <a:rPr lang="en-US" altLang="zh-CN" b="1"/>
                <a:t>Client Codes</a:t>
              </a:r>
            </a:p>
          </p:txBody>
        </p:sp>
        <p:sp>
          <p:nvSpPr>
            <p:cNvPr id="128022" name="Arc 22"/>
            <p:cNvSpPr>
              <a:spLocks/>
            </p:cNvSpPr>
            <p:nvPr/>
          </p:nvSpPr>
          <p:spPr bwMode="auto">
            <a:xfrm>
              <a:off x="1292" y="1125"/>
              <a:ext cx="2268" cy="1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arrow" w="med" len="med"/>
            </a:ln>
            <a:effectLst/>
          </p:spPr>
          <p:txBody>
            <a:bodyPr wrap="none" anchor="ctr"/>
            <a:lstStyle/>
            <a:p>
              <a:endParaRPr lang="zh-CN" altLang="en-US"/>
            </a:p>
          </p:txBody>
        </p:sp>
        <p:grpSp>
          <p:nvGrpSpPr>
            <p:cNvPr id="128023" name="Group 23"/>
            <p:cNvGrpSpPr>
              <a:grpSpLocks/>
            </p:cNvGrpSpPr>
            <p:nvPr/>
          </p:nvGrpSpPr>
          <p:grpSpPr bwMode="auto">
            <a:xfrm>
              <a:off x="1892" y="1026"/>
              <a:ext cx="489" cy="464"/>
              <a:chOff x="3264" y="2976"/>
              <a:chExt cx="96" cy="144"/>
            </a:xfrm>
          </p:grpSpPr>
          <p:sp>
            <p:nvSpPr>
              <p:cNvPr id="128024" name="Line 24"/>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28025" name="Line 25"/>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grpSp>
          <p:nvGrpSpPr>
            <p:cNvPr id="128026" name="Group 26"/>
            <p:cNvGrpSpPr>
              <a:grpSpLocks/>
            </p:cNvGrpSpPr>
            <p:nvPr/>
          </p:nvGrpSpPr>
          <p:grpSpPr bwMode="auto">
            <a:xfrm>
              <a:off x="703" y="1868"/>
              <a:ext cx="589" cy="480"/>
              <a:chOff x="3264" y="2544"/>
              <a:chExt cx="240" cy="240"/>
            </a:xfrm>
          </p:grpSpPr>
          <p:sp>
            <p:nvSpPr>
              <p:cNvPr id="128027" name="Line 27"/>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28028" name="Line 28"/>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28029" name="Arc 29"/>
            <p:cNvSpPr>
              <a:spLocks/>
            </p:cNvSpPr>
            <p:nvPr/>
          </p:nvSpPr>
          <p:spPr bwMode="auto">
            <a:xfrm rot="6291383" flipV="1">
              <a:off x="659" y="1392"/>
              <a:ext cx="817" cy="10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arrow" w="med" len="med"/>
            </a:ln>
            <a:effectLst/>
          </p:spPr>
          <p:txBody>
            <a:bodyPr wrap="none" anchor="ctr"/>
            <a:lstStyle/>
            <a:p>
              <a:endParaRPr lang="zh-CN" altLang="en-US"/>
            </a:p>
          </p:txBody>
        </p:sp>
        <p:sp>
          <p:nvSpPr>
            <p:cNvPr id="128030" name="Line 30"/>
            <p:cNvSpPr>
              <a:spLocks noChangeShapeType="1"/>
            </p:cNvSpPr>
            <p:nvPr/>
          </p:nvSpPr>
          <p:spPr bwMode="auto">
            <a:xfrm>
              <a:off x="2478" y="2510"/>
              <a:ext cx="629" cy="0"/>
            </a:xfrm>
            <a:prstGeom prst="line">
              <a:avLst/>
            </a:prstGeom>
            <a:noFill/>
            <a:ln w="38100">
              <a:solidFill>
                <a:schemeClr val="tx1"/>
              </a:solidFill>
              <a:miter lim="800000"/>
              <a:headEnd/>
              <a:tailEnd type="triangle" w="med" len="med"/>
            </a:ln>
            <a:effectLst/>
          </p:spPr>
          <p:txBody>
            <a:bodyPr wrap="none"/>
            <a:lstStyle/>
            <a:p>
              <a:endParaRPr lang="zh-CN" altLang="en-US"/>
            </a:p>
          </p:txBody>
        </p:sp>
        <p:grpSp>
          <p:nvGrpSpPr>
            <p:cNvPr id="128031" name="Group 31"/>
            <p:cNvGrpSpPr>
              <a:grpSpLocks/>
            </p:cNvGrpSpPr>
            <p:nvPr/>
          </p:nvGrpSpPr>
          <p:grpSpPr bwMode="auto">
            <a:xfrm>
              <a:off x="2653" y="2523"/>
              <a:ext cx="213" cy="206"/>
              <a:chOff x="3264" y="2544"/>
              <a:chExt cx="240" cy="240"/>
            </a:xfrm>
          </p:grpSpPr>
          <p:sp>
            <p:nvSpPr>
              <p:cNvPr id="128032" name="Line 32"/>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28033" name="Line 33"/>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020"/>
                                        </p:tgtEl>
                                        <p:attrNameLst>
                                          <p:attrName>style.visibility</p:attrName>
                                        </p:attrNameLst>
                                      </p:cBhvr>
                                      <p:to>
                                        <p:strVal val="visible"/>
                                      </p:to>
                                    </p:set>
                                    <p:anim calcmode="lin" valueType="num">
                                      <p:cBhvr additive="base">
                                        <p:cTn id="7" dur="500" fill="hold"/>
                                        <p:tgtEl>
                                          <p:spTgt spid="128020"/>
                                        </p:tgtEl>
                                        <p:attrNameLst>
                                          <p:attrName>ppt_x</p:attrName>
                                        </p:attrNameLst>
                                      </p:cBhvr>
                                      <p:tavLst>
                                        <p:tav tm="0">
                                          <p:val>
                                            <p:strVal val="0-#ppt_w/2"/>
                                          </p:val>
                                        </p:tav>
                                        <p:tav tm="100000">
                                          <p:val>
                                            <p:strVal val="#ppt_x"/>
                                          </p:val>
                                        </p:tav>
                                      </p:tavLst>
                                    </p:anim>
                                    <p:anim calcmode="lin" valueType="num">
                                      <p:cBhvr additive="base">
                                        <p:cTn id="8" dur="500" fill="hold"/>
                                        <p:tgtEl>
                                          <p:spTgt spid="128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8" name="灯片编号占位符 5"/>
          <p:cNvSpPr>
            <a:spLocks noGrp="1"/>
          </p:cNvSpPr>
          <p:nvPr>
            <p:ph type="sldNum" sz="quarter" idx="12"/>
          </p:nvPr>
        </p:nvSpPr>
        <p:spPr/>
        <p:txBody>
          <a:bodyPr/>
          <a:lstStyle/>
          <a:p>
            <a:fld id="{9CFA51FF-E058-41B2-A81B-4D69F29A82C7}" type="slidenum">
              <a:rPr lang="en-US" altLang="zh-CN"/>
              <a:pPr/>
              <a:t>29</a:t>
            </a:fld>
            <a:endParaRPr lang="en-US" altLang="zh-CN"/>
          </a:p>
        </p:txBody>
      </p:sp>
      <p:sp>
        <p:nvSpPr>
          <p:cNvPr id="130050" name="Oval 2"/>
          <p:cNvSpPr>
            <a:spLocks noChangeArrowheads="1"/>
          </p:cNvSpPr>
          <p:nvPr/>
        </p:nvSpPr>
        <p:spPr bwMode="auto">
          <a:xfrm>
            <a:off x="2351088" y="1606550"/>
            <a:ext cx="6327775" cy="5167313"/>
          </a:xfrm>
          <a:prstGeom prst="ellipse">
            <a:avLst/>
          </a:prstGeom>
          <a:solidFill>
            <a:srgbClr val="FFFFCC"/>
          </a:solidFill>
          <a:ln w="12700">
            <a:solidFill>
              <a:schemeClr val="tx1"/>
            </a:solidFill>
            <a:round/>
            <a:headEnd/>
            <a:tailEnd/>
          </a:ln>
          <a:effectLst/>
        </p:spPr>
        <p:txBody>
          <a:bodyPr wrap="none" anchor="ctr"/>
          <a:lstStyle/>
          <a:p>
            <a:endParaRPr lang="zh-CN" altLang="en-US"/>
          </a:p>
        </p:txBody>
      </p:sp>
      <p:sp>
        <p:nvSpPr>
          <p:cNvPr id="130051" name="Oval 3"/>
          <p:cNvSpPr>
            <a:spLocks noChangeArrowheads="1"/>
          </p:cNvSpPr>
          <p:nvPr/>
        </p:nvSpPr>
        <p:spPr bwMode="auto">
          <a:xfrm>
            <a:off x="4348163" y="1987550"/>
            <a:ext cx="3721100"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30052" name="Rectangle 4"/>
          <p:cNvSpPr>
            <a:spLocks noChangeArrowheads="1"/>
          </p:cNvSpPr>
          <p:nvPr/>
        </p:nvSpPr>
        <p:spPr bwMode="auto">
          <a:xfrm>
            <a:off x="5835650" y="3076575"/>
            <a:ext cx="1573213" cy="2179638"/>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30053" name="Rectangle 5"/>
          <p:cNvSpPr>
            <a:spLocks noChangeArrowheads="1"/>
          </p:cNvSpPr>
          <p:nvPr/>
        </p:nvSpPr>
        <p:spPr bwMode="auto">
          <a:xfrm>
            <a:off x="5810250" y="3119438"/>
            <a:ext cx="1460500" cy="18923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Private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hrs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mins</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secs</a:t>
            </a:r>
          </a:p>
        </p:txBody>
      </p:sp>
      <p:sp>
        <p:nvSpPr>
          <p:cNvPr id="130054" name="Rectangle 6"/>
          <p:cNvSpPr>
            <a:spLocks noChangeArrowheads="1"/>
          </p:cNvSpPr>
          <p:nvPr/>
        </p:nvSpPr>
        <p:spPr bwMode="auto">
          <a:xfrm>
            <a:off x="6503988" y="3497263"/>
            <a:ext cx="738187"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0055" name="Rectangle 7"/>
          <p:cNvSpPr>
            <a:spLocks noChangeArrowheads="1"/>
          </p:cNvSpPr>
          <p:nvPr/>
        </p:nvSpPr>
        <p:spPr bwMode="auto">
          <a:xfrm>
            <a:off x="6503988" y="4087813"/>
            <a:ext cx="738187"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0056" name="Rectangle 8"/>
          <p:cNvSpPr>
            <a:spLocks noChangeArrowheads="1"/>
          </p:cNvSpPr>
          <p:nvPr/>
        </p:nvSpPr>
        <p:spPr bwMode="auto">
          <a:xfrm>
            <a:off x="6503988" y="4676775"/>
            <a:ext cx="738187"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0057" name="Oval 9"/>
          <p:cNvSpPr>
            <a:spLocks noChangeArrowheads="1"/>
          </p:cNvSpPr>
          <p:nvPr/>
        </p:nvSpPr>
        <p:spPr bwMode="auto">
          <a:xfrm>
            <a:off x="3579813" y="2568575"/>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58" name="Oval 10"/>
          <p:cNvSpPr>
            <a:spLocks noChangeArrowheads="1"/>
          </p:cNvSpPr>
          <p:nvPr/>
        </p:nvSpPr>
        <p:spPr bwMode="auto">
          <a:xfrm>
            <a:off x="3579813" y="3749675"/>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59" name="Oval 11"/>
          <p:cNvSpPr>
            <a:spLocks noChangeArrowheads="1"/>
          </p:cNvSpPr>
          <p:nvPr/>
        </p:nvSpPr>
        <p:spPr bwMode="auto">
          <a:xfrm>
            <a:off x="3579813" y="44243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60" name="Oval 12"/>
          <p:cNvSpPr>
            <a:spLocks noChangeArrowheads="1"/>
          </p:cNvSpPr>
          <p:nvPr/>
        </p:nvSpPr>
        <p:spPr bwMode="auto">
          <a:xfrm>
            <a:off x="3579813" y="5013325"/>
            <a:ext cx="1825625" cy="411163"/>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61" name="Oval 13"/>
          <p:cNvSpPr>
            <a:spLocks noChangeArrowheads="1"/>
          </p:cNvSpPr>
          <p:nvPr/>
        </p:nvSpPr>
        <p:spPr bwMode="auto">
          <a:xfrm>
            <a:off x="3579813" y="316071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62" name="Rectangle 14"/>
          <p:cNvSpPr>
            <a:spLocks noChangeArrowheads="1"/>
          </p:cNvSpPr>
          <p:nvPr/>
        </p:nvSpPr>
        <p:spPr bwMode="auto">
          <a:xfrm>
            <a:off x="4057650" y="2597150"/>
            <a:ext cx="5794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30063" name="Rectangle 15"/>
          <p:cNvSpPr>
            <a:spLocks noChangeArrowheads="1"/>
          </p:cNvSpPr>
          <p:nvPr/>
        </p:nvSpPr>
        <p:spPr bwMode="auto">
          <a:xfrm>
            <a:off x="3722688" y="3186113"/>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30064" name="Rectangle 16"/>
          <p:cNvSpPr>
            <a:spLocks noChangeArrowheads="1"/>
          </p:cNvSpPr>
          <p:nvPr/>
        </p:nvSpPr>
        <p:spPr bwMode="auto">
          <a:xfrm>
            <a:off x="3973513" y="3778250"/>
            <a:ext cx="817562"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30065" name="Rectangle 17"/>
          <p:cNvSpPr>
            <a:spLocks noChangeArrowheads="1"/>
          </p:cNvSpPr>
          <p:nvPr/>
        </p:nvSpPr>
        <p:spPr bwMode="auto">
          <a:xfrm>
            <a:off x="3806825" y="4451350"/>
            <a:ext cx="9858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Time</a:t>
            </a:r>
          </a:p>
        </p:txBody>
      </p:sp>
      <p:sp>
        <p:nvSpPr>
          <p:cNvPr id="130066" name="Rectangle 18"/>
          <p:cNvSpPr>
            <a:spLocks noChangeArrowheads="1"/>
          </p:cNvSpPr>
          <p:nvPr/>
        </p:nvSpPr>
        <p:spPr bwMode="auto">
          <a:xfrm>
            <a:off x="4057650" y="5040313"/>
            <a:ext cx="77628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Time</a:t>
            </a:r>
          </a:p>
        </p:txBody>
      </p:sp>
      <p:sp>
        <p:nvSpPr>
          <p:cNvPr id="130067" name="Oval 19"/>
          <p:cNvSpPr>
            <a:spLocks noChangeArrowheads="1"/>
          </p:cNvSpPr>
          <p:nvPr/>
        </p:nvSpPr>
        <p:spPr bwMode="auto">
          <a:xfrm>
            <a:off x="1293813" y="2568575"/>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68" name="Oval 20"/>
          <p:cNvSpPr>
            <a:spLocks noChangeArrowheads="1"/>
          </p:cNvSpPr>
          <p:nvPr/>
        </p:nvSpPr>
        <p:spPr bwMode="auto">
          <a:xfrm>
            <a:off x="1293813" y="3749675"/>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69" name="Oval 21"/>
          <p:cNvSpPr>
            <a:spLocks noChangeArrowheads="1"/>
          </p:cNvSpPr>
          <p:nvPr/>
        </p:nvSpPr>
        <p:spPr bwMode="auto">
          <a:xfrm>
            <a:off x="1293813" y="44243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70" name="Oval 22"/>
          <p:cNvSpPr>
            <a:spLocks noChangeArrowheads="1"/>
          </p:cNvSpPr>
          <p:nvPr/>
        </p:nvSpPr>
        <p:spPr bwMode="auto">
          <a:xfrm>
            <a:off x="1293813" y="5013325"/>
            <a:ext cx="1825625" cy="411163"/>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71" name="Oval 23"/>
          <p:cNvSpPr>
            <a:spLocks noChangeArrowheads="1"/>
          </p:cNvSpPr>
          <p:nvPr/>
        </p:nvSpPr>
        <p:spPr bwMode="auto">
          <a:xfrm>
            <a:off x="1293813" y="316071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0072" name="Rectangle 24"/>
          <p:cNvSpPr>
            <a:spLocks noChangeArrowheads="1"/>
          </p:cNvSpPr>
          <p:nvPr/>
        </p:nvSpPr>
        <p:spPr bwMode="auto">
          <a:xfrm>
            <a:off x="1771650" y="2597150"/>
            <a:ext cx="5794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Set</a:t>
            </a:r>
          </a:p>
        </p:txBody>
      </p:sp>
      <p:sp>
        <p:nvSpPr>
          <p:cNvPr id="130073" name="Rectangle 25"/>
          <p:cNvSpPr>
            <a:spLocks noChangeArrowheads="1"/>
          </p:cNvSpPr>
          <p:nvPr/>
        </p:nvSpPr>
        <p:spPr bwMode="auto">
          <a:xfrm>
            <a:off x="1436688" y="3186113"/>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30074" name="Rectangle 26"/>
          <p:cNvSpPr>
            <a:spLocks noChangeArrowheads="1"/>
          </p:cNvSpPr>
          <p:nvPr/>
        </p:nvSpPr>
        <p:spPr bwMode="auto">
          <a:xfrm>
            <a:off x="1687513" y="3778250"/>
            <a:ext cx="817562"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Write</a:t>
            </a:r>
          </a:p>
        </p:txBody>
      </p:sp>
      <p:sp>
        <p:nvSpPr>
          <p:cNvPr id="130075" name="Rectangle 27"/>
          <p:cNvSpPr>
            <a:spLocks noChangeArrowheads="1"/>
          </p:cNvSpPr>
          <p:nvPr/>
        </p:nvSpPr>
        <p:spPr bwMode="auto">
          <a:xfrm>
            <a:off x="1520825" y="4451350"/>
            <a:ext cx="138112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   ExtTime</a:t>
            </a:r>
          </a:p>
        </p:txBody>
      </p:sp>
      <p:sp>
        <p:nvSpPr>
          <p:cNvPr id="130076" name="Rectangle 28"/>
          <p:cNvSpPr>
            <a:spLocks noChangeArrowheads="1"/>
          </p:cNvSpPr>
          <p:nvPr/>
        </p:nvSpPr>
        <p:spPr bwMode="auto">
          <a:xfrm>
            <a:off x="1771650" y="5040313"/>
            <a:ext cx="11715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ExtTime</a:t>
            </a:r>
          </a:p>
        </p:txBody>
      </p:sp>
      <p:sp>
        <p:nvSpPr>
          <p:cNvPr id="130077" name="Line 29"/>
          <p:cNvSpPr>
            <a:spLocks noChangeShapeType="1"/>
          </p:cNvSpPr>
          <p:nvPr/>
        </p:nvSpPr>
        <p:spPr bwMode="auto">
          <a:xfrm flipH="1">
            <a:off x="3116263" y="3352800"/>
            <a:ext cx="457200" cy="0"/>
          </a:xfrm>
          <a:prstGeom prst="line">
            <a:avLst/>
          </a:prstGeom>
          <a:noFill/>
          <a:ln w="12700">
            <a:solidFill>
              <a:schemeClr val="tx1"/>
            </a:solidFill>
            <a:prstDash val="dash"/>
            <a:round/>
            <a:headEnd type="none" w="sm" len="sm"/>
            <a:tailEnd type="stealth" w="med" len="med"/>
          </a:ln>
          <a:effectLst/>
        </p:spPr>
        <p:txBody>
          <a:bodyPr wrap="none" anchor="ctr"/>
          <a:lstStyle/>
          <a:p>
            <a:endParaRPr lang="zh-CN" altLang="en-US"/>
          </a:p>
        </p:txBody>
      </p:sp>
      <p:sp>
        <p:nvSpPr>
          <p:cNvPr id="130078" name="Rectangle 30"/>
          <p:cNvSpPr>
            <a:spLocks noChangeArrowheads="1"/>
          </p:cNvSpPr>
          <p:nvPr/>
        </p:nvSpPr>
        <p:spPr bwMode="auto">
          <a:xfrm>
            <a:off x="3579813" y="5568950"/>
            <a:ext cx="1358900" cy="596900"/>
          </a:xfrm>
          <a:prstGeom prst="rect">
            <a:avLst/>
          </a:prstGeom>
          <a:solidFill>
            <a:srgbClr val="FF99FF"/>
          </a:solidFill>
          <a:ln w="12700">
            <a:solidFill>
              <a:schemeClr val="tx1"/>
            </a:solidFill>
            <a:miter lim="800000"/>
            <a:headEnd/>
            <a:tailEnd/>
          </a:ln>
          <a:effectLst/>
        </p:spPr>
        <p:txBody>
          <a:bodyPr wrap="none" anchor="ctr"/>
          <a:lstStyle/>
          <a:p>
            <a:endParaRPr lang="zh-CN" altLang="en-US"/>
          </a:p>
        </p:txBody>
      </p:sp>
      <p:sp>
        <p:nvSpPr>
          <p:cNvPr id="130079" name="Rectangle 31"/>
          <p:cNvSpPr>
            <a:spLocks noChangeArrowheads="1"/>
          </p:cNvSpPr>
          <p:nvPr/>
        </p:nvSpPr>
        <p:spPr bwMode="auto">
          <a:xfrm>
            <a:off x="3524250" y="5562600"/>
            <a:ext cx="1460500"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zone</a:t>
            </a:r>
          </a:p>
        </p:txBody>
      </p:sp>
      <p:sp>
        <p:nvSpPr>
          <p:cNvPr id="130080" name="Rectangle 32"/>
          <p:cNvSpPr>
            <a:spLocks noChangeArrowheads="1"/>
          </p:cNvSpPr>
          <p:nvPr/>
        </p:nvSpPr>
        <p:spPr bwMode="auto">
          <a:xfrm>
            <a:off x="4341813" y="5873750"/>
            <a:ext cx="444500" cy="21590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0081" name="Rectangle 33"/>
          <p:cNvSpPr>
            <a:spLocks noGrp="1" noChangeArrowheads="1"/>
          </p:cNvSpPr>
          <p:nvPr>
            <p:ph type="title"/>
          </p:nvPr>
        </p:nvSpPr>
        <p:spPr/>
        <p:txBody>
          <a:bodyPr/>
          <a:lstStyle/>
          <a:p>
            <a:r>
              <a:rPr lang="en-US" altLang="zh-CN">
                <a:solidFill>
                  <a:schemeClr val="tx1"/>
                </a:solidFill>
              </a:rPr>
              <a:t> Interface Diagram of class ExtTime</a:t>
            </a:r>
          </a:p>
        </p:txBody>
      </p:sp>
      <p:grpSp>
        <p:nvGrpSpPr>
          <p:cNvPr id="130082" name="Group 34"/>
          <p:cNvGrpSpPr>
            <a:grpSpLocks/>
          </p:cNvGrpSpPr>
          <p:nvPr/>
        </p:nvGrpSpPr>
        <p:grpSpPr bwMode="auto">
          <a:xfrm>
            <a:off x="395288" y="1327150"/>
            <a:ext cx="5761037" cy="4549775"/>
            <a:chOff x="249" y="836"/>
            <a:chExt cx="3629" cy="2866"/>
          </a:xfrm>
        </p:grpSpPr>
        <p:sp>
          <p:nvSpPr>
            <p:cNvPr id="130083" name="Rectangle 35"/>
            <p:cNvSpPr>
              <a:spLocks noChangeArrowheads="1"/>
            </p:cNvSpPr>
            <p:nvPr/>
          </p:nvSpPr>
          <p:spPr bwMode="auto">
            <a:xfrm>
              <a:off x="249" y="836"/>
              <a:ext cx="1232" cy="371"/>
            </a:xfrm>
            <a:prstGeom prst="rect">
              <a:avLst/>
            </a:prstGeom>
            <a:noFill/>
            <a:ln w="9525">
              <a:solidFill>
                <a:srgbClr val="FF00FF"/>
              </a:solidFill>
              <a:miter lim="800000"/>
              <a:headEnd/>
              <a:tailEnd/>
            </a:ln>
            <a:effectLst/>
          </p:spPr>
          <p:txBody>
            <a:bodyPr wrap="none" anchor="ctr"/>
            <a:lstStyle/>
            <a:p>
              <a:pPr algn="ctr"/>
              <a:r>
                <a:rPr lang="en-US" altLang="zh-CN" b="1"/>
                <a:t>Client Codes</a:t>
              </a:r>
            </a:p>
          </p:txBody>
        </p:sp>
        <p:grpSp>
          <p:nvGrpSpPr>
            <p:cNvPr id="130084" name="Group 36"/>
            <p:cNvGrpSpPr>
              <a:grpSpLocks/>
            </p:cNvGrpSpPr>
            <p:nvPr/>
          </p:nvGrpSpPr>
          <p:grpSpPr bwMode="auto">
            <a:xfrm>
              <a:off x="476" y="3430"/>
              <a:ext cx="272" cy="272"/>
              <a:chOff x="3264" y="2976"/>
              <a:chExt cx="96" cy="144"/>
            </a:xfrm>
          </p:grpSpPr>
          <p:sp>
            <p:nvSpPr>
              <p:cNvPr id="130085" name="Line 37"/>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30086" name="Line 38"/>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grpSp>
          <p:nvGrpSpPr>
            <p:cNvPr id="130087" name="Group 39"/>
            <p:cNvGrpSpPr>
              <a:grpSpLocks/>
            </p:cNvGrpSpPr>
            <p:nvPr/>
          </p:nvGrpSpPr>
          <p:grpSpPr bwMode="auto">
            <a:xfrm>
              <a:off x="510" y="1434"/>
              <a:ext cx="238" cy="288"/>
              <a:chOff x="3264" y="2544"/>
              <a:chExt cx="240" cy="240"/>
            </a:xfrm>
          </p:grpSpPr>
          <p:sp>
            <p:nvSpPr>
              <p:cNvPr id="130088" name="Line 40"/>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0089" name="Line 41"/>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30090" name="Arc 42"/>
            <p:cNvSpPr>
              <a:spLocks/>
            </p:cNvSpPr>
            <p:nvPr/>
          </p:nvSpPr>
          <p:spPr bwMode="auto">
            <a:xfrm rot="6291383" flipV="1">
              <a:off x="319" y="1376"/>
              <a:ext cx="817" cy="3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arrow" w="med" len="med"/>
            </a:ln>
            <a:effectLst/>
          </p:spPr>
          <p:txBody>
            <a:bodyPr wrap="none" anchor="ctr"/>
            <a:lstStyle/>
            <a:p>
              <a:endParaRPr lang="zh-CN" altLang="en-US"/>
            </a:p>
          </p:txBody>
        </p:sp>
        <p:sp>
          <p:nvSpPr>
            <p:cNvPr id="130091" name="Line 43"/>
            <p:cNvSpPr>
              <a:spLocks noChangeShapeType="1"/>
            </p:cNvSpPr>
            <p:nvPr/>
          </p:nvSpPr>
          <p:spPr bwMode="auto">
            <a:xfrm>
              <a:off x="1701" y="2510"/>
              <a:ext cx="590" cy="1011"/>
            </a:xfrm>
            <a:prstGeom prst="line">
              <a:avLst/>
            </a:prstGeom>
            <a:noFill/>
            <a:ln w="38100">
              <a:solidFill>
                <a:schemeClr val="tx1"/>
              </a:solidFill>
              <a:miter lim="800000"/>
              <a:headEnd/>
              <a:tailEnd type="triangle" w="med" len="med"/>
            </a:ln>
            <a:effectLst/>
          </p:spPr>
          <p:txBody>
            <a:bodyPr wrap="none"/>
            <a:lstStyle/>
            <a:p>
              <a:endParaRPr lang="zh-CN" altLang="en-US"/>
            </a:p>
          </p:txBody>
        </p:sp>
        <p:grpSp>
          <p:nvGrpSpPr>
            <p:cNvPr id="130092" name="Group 44"/>
            <p:cNvGrpSpPr>
              <a:grpSpLocks/>
            </p:cNvGrpSpPr>
            <p:nvPr/>
          </p:nvGrpSpPr>
          <p:grpSpPr bwMode="auto">
            <a:xfrm>
              <a:off x="1973" y="2952"/>
              <a:ext cx="213" cy="206"/>
              <a:chOff x="3264" y="2544"/>
              <a:chExt cx="240" cy="240"/>
            </a:xfrm>
          </p:grpSpPr>
          <p:sp>
            <p:nvSpPr>
              <p:cNvPr id="130093" name="Line 45"/>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0094" name="Line 46"/>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30095" name="Freeform 47"/>
            <p:cNvSpPr>
              <a:spLocks/>
            </p:cNvSpPr>
            <p:nvPr/>
          </p:nvSpPr>
          <p:spPr bwMode="auto">
            <a:xfrm>
              <a:off x="310" y="1162"/>
              <a:ext cx="1935" cy="2540"/>
            </a:xfrm>
            <a:custGeom>
              <a:avLst/>
              <a:gdLst/>
              <a:ahLst/>
              <a:cxnLst>
                <a:cxn ang="0">
                  <a:pos x="30" y="0"/>
                </a:cxn>
                <a:cxn ang="0">
                  <a:pos x="30" y="2041"/>
                </a:cxn>
                <a:cxn ang="0">
                  <a:pos x="212" y="2404"/>
                </a:cxn>
                <a:cxn ang="0">
                  <a:pos x="801" y="2495"/>
                </a:cxn>
                <a:cxn ang="0">
                  <a:pos x="1935" y="2540"/>
                </a:cxn>
              </a:cxnLst>
              <a:rect l="0" t="0" r="r" b="b"/>
              <a:pathLst>
                <a:path w="1935" h="2540">
                  <a:moveTo>
                    <a:pt x="30" y="0"/>
                  </a:moveTo>
                  <a:cubicBezTo>
                    <a:pt x="15" y="820"/>
                    <a:pt x="0" y="1640"/>
                    <a:pt x="30" y="2041"/>
                  </a:cubicBezTo>
                  <a:cubicBezTo>
                    <a:pt x="60" y="2442"/>
                    <a:pt x="84" y="2328"/>
                    <a:pt x="212" y="2404"/>
                  </a:cubicBezTo>
                  <a:cubicBezTo>
                    <a:pt x="340" y="2480"/>
                    <a:pt x="514" y="2472"/>
                    <a:pt x="801" y="2495"/>
                  </a:cubicBezTo>
                  <a:cubicBezTo>
                    <a:pt x="1088" y="2518"/>
                    <a:pt x="1738" y="2540"/>
                    <a:pt x="1935" y="2540"/>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0096" name="Line 48"/>
            <p:cNvSpPr>
              <a:spLocks noChangeShapeType="1"/>
            </p:cNvSpPr>
            <p:nvPr/>
          </p:nvSpPr>
          <p:spPr bwMode="auto">
            <a:xfrm>
              <a:off x="3225" y="2510"/>
              <a:ext cx="653" cy="0"/>
            </a:xfrm>
            <a:prstGeom prst="line">
              <a:avLst/>
            </a:prstGeom>
            <a:noFill/>
            <a:ln w="38100">
              <a:solidFill>
                <a:schemeClr val="tx1"/>
              </a:solidFill>
              <a:miter lim="800000"/>
              <a:headEnd/>
              <a:tailEnd type="triangle" w="med" len="med"/>
            </a:ln>
            <a:effectLst/>
          </p:spPr>
          <p:txBody>
            <a:bodyPr wrap="none"/>
            <a:lstStyle/>
            <a:p>
              <a:endParaRPr lang="zh-CN" altLang="en-US"/>
            </a:p>
          </p:txBody>
        </p:sp>
        <p:grpSp>
          <p:nvGrpSpPr>
            <p:cNvPr id="130097" name="Group 49"/>
            <p:cNvGrpSpPr>
              <a:grpSpLocks/>
            </p:cNvGrpSpPr>
            <p:nvPr/>
          </p:nvGrpSpPr>
          <p:grpSpPr bwMode="auto">
            <a:xfrm>
              <a:off x="3438" y="2387"/>
              <a:ext cx="213" cy="206"/>
              <a:chOff x="3264" y="2544"/>
              <a:chExt cx="240" cy="240"/>
            </a:xfrm>
          </p:grpSpPr>
          <p:sp>
            <p:nvSpPr>
              <p:cNvPr id="130098" name="Line 50"/>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0099" name="Line 51"/>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grpSp>
        <p:nvGrpSpPr>
          <p:cNvPr id="130100" name="Group 52"/>
          <p:cNvGrpSpPr>
            <a:grpSpLocks/>
          </p:cNvGrpSpPr>
          <p:nvPr/>
        </p:nvGrpSpPr>
        <p:grpSpPr bwMode="auto">
          <a:xfrm>
            <a:off x="2351088" y="1268413"/>
            <a:ext cx="4149725" cy="2170112"/>
            <a:chOff x="1481" y="799"/>
            <a:chExt cx="2614" cy="1367"/>
          </a:xfrm>
        </p:grpSpPr>
        <p:sp>
          <p:nvSpPr>
            <p:cNvPr id="130101" name="Arc 53"/>
            <p:cNvSpPr>
              <a:spLocks/>
            </p:cNvSpPr>
            <p:nvPr/>
          </p:nvSpPr>
          <p:spPr bwMode="auto">
            <a:xfrm rot="12217116" flipV="1">
              <a:off x="1513" y="1009"/>
              <a:ext cx="2582" cy="1157"/>
            </a:xfrm>
            <a:custGeom>
              <a:avLst/>
              <a:gdLst>
                <a:gd name="G0" fmla="+- 16289 0 0"/>
                <a:gd name="G1" fmla="+- 21600 0 0"/>
                <a:gd name="G2" fmla="+- 21600 0 0"/>
                <a:gd name="T0" fmla="*/ 0 w 37889"/>
                <a:gd name="T1" fmla="*/ 7415 h 21600"/>
                <a:gd name="T2" fmla="*/ 37889 w 37889"/>
                <a:gd name="T3" fmla="*/ 21600 h 21600"/>
                <a:gd name="T4" fmla="*/ 16289 w 37889"/>
                <a:gd name="T5" fmla="*/ 21600 h 21600"/>
              </a:gdLst>
              <a:ahLst/>
              <a:cxnLst>
                <a:cxn ang="0">
                  <a:pos x="T0" y="T1"/>
                </a:cxn>
                <a:cxn ang="0">
                  <a:pos x="T2" y="T3"/>
                </a:cxn>
                <a:cxn ang="0">
                  <a:pos x="T4" y="T5"/>
                </a:cxn>
              </a:cxnLst>
              <a:rect l="0" t="0" r="r" b="b"/>
              <a:pathLst>
                <a:path w="37889" h="21600" fill="none" extrusionOk="0">
                  <a:moveTo>
                    <a:pt x="-1" y="7414"/>
                  </a:moveTo>
                  <a:cubicBezTo>
                    <a:pt x="4101" y="2704"/>
                    <a:pt x="10042" y="-1"/>
                    <a:pt x="16289" y="0"/>
                  </a:cubicBezTo>
                  <a:cubicBezTo>
                    <a:pt x="28218" y="0"/>
                    <a:pt x="37889" y="9670"/>
                    <a:pt x="37889" y="21600"/>
                  </a:cubicBezTo>
                </a:path>
                <a:path w="37889" h="21600" stroke="0" extrusionOk="0">
                  <a:moveTo>
                    <a:pt x="-1" y="7414"/>
                  </a:moveTo>
                  <a:cubicBezTo>
                    <a:pt x="4101" y="2704"/>
                    <a:pt x="10042" y="-1"/>
                    <a:pt x="16289" y="0"/>
                  </a:cubicBezTo>
                  <a:cubicBezTo>
                    <a:pt x="28218" y="0"/>
                    <a:pt x="37889" y="9670"/>
                    <a:pt x="37889" y="21600"/>
                  </a:cubicBezTo>
                  <a:lnTo>
                    <a:pt x="16289" y="21600"/>
                  </a:lnTo>
                  <a:close/>
                </a:path>
              </a:pathLst>
            </a:custGeom>
            <a:noFill/>
            <a:ln w="38100">
              <a:solidFill>
                <a:schemeClr val="tx1"/>
              </a:solidFill>
              <a:miter lim="800000"/>
              <a:headEnd type="arrow" w="med" len="med"/>
              <a:tailEnd/>
            </a:ln>
            <a:effectLst/>
          </p:spPr>
          <p:txBody>
            <a:bodyPr wrap="none" anchor="ctr"/>
            <a:lstStyle/>
            <a:p>
              <a:endParaRPr lang="zh-CN" altLang="en-US"/>
            </a:p>
          </p:txBody>
        </p:sp>
        <p:sp>
          <p:nvSpPr>
            <p:cNvPr id="130102" name="Rectangle 54"/>
            <p:cNvSpPr>
              <a:spLocks noChangeArrowheads="1"/>
            </p:cNvSpPr>
            <p:nvPr/>
          </p:nvSpPr>
          <p:spPr bwMode="auto">
            <a:xfrm>
              <a:off x="2271" y="799"/>
              <a:ext cx="382" cy="326"/>
            </a:xfrm>
            <a:prstGeom prst="rect">
              <a:avLst/>
            </a:prstGeom>
            <a:noFill/>
            <a:ln w="9525">
              <a:noFill/>
              <a:miter lim="800000"/>
              <a:headEnd/>
              <a:tailEnd/>
            </a:ln>
            <a:effectLst/>
          </p:spPr>
          <p:txBody>
            <a:bodyPr wrap="none" anchor="ctr"/>
            <a:lstStyle/>
            <a:p>
              <a:pPr algn="ctr"/>
              <a:r>
                <a:rPr lang="zh-CN" altLang="en-US" sz="6000" b="1">
                  <a:solidFill>
                    <a:srgbClr val="FF0000"/>
                  </a:solidFill>
                </a:rPr>
                <a:t>？</a:t>
              </a:r>
            </a:p>
          </p:txBody>
        </p:sp>
        <p:sp>
          <p:nvSpPr>
            <p:cNvPr id="130103" name="Line 55"/>
            <p:cNvSpPr>
              <a:spLocks noChangeShapeType="1"/>
            </p:cNvSpPr>
            <p:nvPr/>
          </p:nvSpPr>
          <p:spPr bwMode="auto">
            <a:xfrm>
              <a:off x="1481" y="1162"/>
              <a:ext cx="1075" cy="44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30104" name="Rectangle 56"/>
            <p:cNvSpPr>
              <a:spLocks noChangeArrowheads="1"/>
            </p:cNvSpPr>
            <p:nvPr/>
          </p:nvSpPr>
          <p:spPr bwMode="auto">
            <a:xfrm>
              <a:off x="1701" y="1154"/>
              <a:ext cx="382" cy="326"/>
            </a:xfrm>
            <a:prstGeom prst="rect">
              <a:avLst/>
            </a:prstGeom>
            <a:noFill/>
            <a:ln w="9525">
              <a:noFill/>
              <a:miter lim="800000"/>
              <a:headEnd/>
              <a:tailEnd/>
            </a:ln>
            <a:effectLst/>
          </p:spPr>
          <p:txBody>
            <a:bodyPr wrap="none" anchor="ctr"/>
            <a:lstStyle/>
            <a:p>
              <a:pPr algn="ctr"/>
              <a:r>
                <a:rPr lang="en-US" altLang="zh-CN" sz="6000" b="1">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082"/>
                                        </p:tgtEl>
                                        <p:attrNameLst>
                                          <p:attrName>style.visibility</p:attrName>
                                        </p:attrNameLst>
                                      </p:cBhvr>
                                      <p:to>
                                        <p:strVal val="visible"/>
                                      </p:to>
                                    </p:set>
                                    <p:animEffect transition="in" filter="fade">
                                      <p:cBhvr>
                                        <p:cTn id="7" dur="1000"/>
                                        <p:tgtEl>
                                          <p:spTgt spid="1300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100"/>
                                        </p:tgtEl>
                                        <p:attrNameLst>
                                          <p:attrName>style.visibility</p:attrName>
                                        </p:attrNameLst>
                                      </p:cBhvr>
                                      <p:to>
                                        <p:strVal val="visible"/>
                                      </p:to>
                                    </p:set>
                                    <p:animEffect transition="in" filter="fade">
                                      <p:cBhvr>
                                        <p:cTn id="12" dur="2000"/>
                                        <p:tgtEl>
                                          <p:spTgt spid="13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504DA5A-B994-419B-A481-9067B80E303D}" type="slidenum">
              <a:rPr lang="en-US" altLang="zh-CN"/>
              <a:pPr/>
              <a:t>3</a:t>
            </a:fld>
            <a:endParaRPr lang="en-US" altLang="zh-CN"/>
          </a:p>
        </p:txBody>
      </p:sp>
      <p:sp>
        <p:nvSpPr>
          <p:cNvPr id="1026" name="Rectangle 2"/>
          <p:cNvSpPr>
            <a:spLocks noGrp="1" noChangeArrowheads="1"/>
          </p:cNvSpPr>
          <p:nvPr>
            <p:ph type="title"/>
          </p:nvPr>
        </p:nvSpPr>
        <p:spPr/>
        <p:txBody>
          <a:bodyPr/>
          <a:lstStyle/>
          <a:p>
            <a:r>
              <a:rPr lang="zh-CN" altLang="en-US">
                <a:latin typeface="Times New Roman" pitchFamily="18" charset="0"/>
              </a:rPr>
              <a:t>继承的基本概念</a:t>
            </a:r>
          </a:p>
        </p:txBody>
      </p:sp>
      <p:sp>
        <p:nvSpPr>
          <p:cNvPr id="1027" name="Rectangle 3"/>
          <p:cNvSpPr>
            <a:spLocks noGrp="1" noChangeArrowheads="1"/>
          </p:cNvSpPr>
          <p:nvPr>
            <p:ph type="body" idx="1"/>
          </p:nvPr>
        </p:nvSpPr>
        <p:spPr>
          <a:xfrm>
            <a:off x="457200" y="1452563"/>
            <a:ext cx="8229600" cy="4784725"/>
          </a:xfrm>
        </p:spPr>
        <p:txBody>
          <a:bodyPr/>
          <a:lstStyle/>
          <a:p>
            <a:r>
              <a:rPr lang="en-US" altLang="zh-CN" dirty="0"/>
              <a:t>IS-A </a:t>
            </a:r>
            <a:r>
              <a:rPr lang="zh-CN" altLang="en-US" dirty="0">
                <a:latin typeface="Times New Roman" pitchFamily="18" charset="0"/>
              </a:rPr>
              <a:t>关系</a:t>
            </a:r>
          </a:p>
          <a:p>
            <a:r>
              <a:rPr lang="zh-CN" altLang="en-US" dirty="0">
                <a:latin typeface="Times New Roman" pitchFamily="18" charset="0"/>
              </a:rPr>
              <a:t>继承机制</a:t>
            </a:r>
          </a:p>
          <a:p>
            <a:r>
              <a:rPr lang="zh-CN" altLang="en-US" dirty="0">
                <a:latin typeface="Times New Roman" pitchFamily="18" charset="0"/>
              </a:rPr>
              <a:t>继承的作用</a:t>
            </a:r>
          </a:p>
          <a:p>
            <a:r>
              <a:rPr lang="zh-CN" altLang="en-US" dirty="0">
                <a:latin typeface="Times New Roman" pitchFamily="18" charset="0"/>
              </a:rPr>
              <a:t>继承与软件重用</a:t>
            </a:r>
            <a:endParaRPr lang="zh-CN" altLang="en-US" dirty="0"/>
          </a:p>
        </p:txBody>
      </p:sp>
      <p:pic>
        <p:nvPicPr>
          <p:cNvPr id="1028" name="Picture 4" descr="j0301252"/>
          <p:cNvPicPr>
            <a:picLocks noChangeAspect="1" noChangeArrowheads="1"/>
          </p:cNvPicPr>
          <p:nvPr/>
        </p:nvPicPr>
        <p:blipFill>
          <a:blip r:embed="rId3"/>
          <a:srcRect/>
          <a:stretch>
            <a:fillRect/>
          </a:stretch>
        </p:blipFill>
        <p:spPr bwMode="auto">
          <a:xfrm>
            <a:off x="6156325" y="3789363"/>
            <a:ext cx="1830388" cy="15652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4E2463A-A0FB-45CB-B822-E59400784468}" type="slidenum">
              <a:rPr lang="en-US" altLang="zh-CN"/>
              <a:pPr/>
              <a:t>30</a:t>
            </a:fld>
            <a:endParaRPr lang="en-US" altLang="zh-CN"/>
          </a:p>
        </p:txBody>
      </p:sp>
      <p:sp>
        <p:nvSpPr>
          <p:cNvPr id="31746" name="Rectangle 2"/>
          <p:cNvSpPr>
            <a:spLocks noGrp="1" noChangeArrowheads="1"/>
          </p:cNvSpPr>
          <p:nvPr>
            <p:ph type="title"/>
          </p:nvPr>
        </p:nvSpPr>
        <p:spPr/>
        <p:txBody>
          <a:bodyPr/>
          <a:lstStyle/>
          <a:p>
            <a:r>
              <a:rPr lang="zh-CN" altLang="en-US"/>
              <a:t>新成员的访问控制</a:t>
            </a:r>
          </a:p>
        </p:txBody>
      </p:sp>
      <p:sp>
        <p:nvSpPr>
          <p:cNvPr id="31747" name="Rectangle 3"/>
          <p:cNvSpPr>
            <a:spLocks noGrp="1" noChangeArrowheads="1"/>
          </p:cNvSpPr>
          <p:nvPr>
            <p:ph type="body" idx="1"/>
          </p:nvPr>
        </p:nvSpPr>
        <p:spPr>
          <a:xfrm>
            <a:off x="250825" y="1196975"/>
            <a:ext cx="8569325" cy="5256213"/>
          </a:xfrm>
        </p:spPr>
        <p:txBody>
          <a:bodyPr/>
          <a:lstStyle/>
          <a:p>
            <a:pPr>
              <a:lnSpc>
                <a:spcPct val="125000"/>
              </a:lnSpc>
            </a:pPr>
            <a:r>
              <a:rPr lang="en-US" altLang="zh-CN" sz="2300" dirty="0">
                <a:solidFill>
                  <a:srgbClr val="FF0000"/>
                </a:solidFill>
              </a:rPr>
              <a:t>private</a:t>
            </a:r>
            <a:r>
              <a:rPr lang="zh-CN" altLang="en-US" sz="2300" dirty="0"/>
              <a:t>（私有的）：</a:t>
            </a:r>
          </a:p>
          <a:p>
            <a:pPr>
              <a:lnSpc>
                <a:spcPct val="125000"/>
              </a:lnSpc>
              <a:buFontTx/>
              <a:buNone/>
            </a:pPr>
            <a:r>
              <a:rPr lang="zh-CN" altLang="en-US" sz="2300" dirty="0"/>
              <a:t>    在</a:t>
            </a:r>
            <a:r>
              <a:rPr lang="en-US" altLang="zh-CN" sz="2300" dirty="0"/>
              <a:t>private</a:t>
            </a:r>
            <a:r>
              <a:rPr lang="zh-CN" altLang="en-US" sz="2300" dirty="0"/>
              <a:t>后声明的成员称为私有成员，私有成员只能通过本类的成员函数来访问</a:t>
            </a:r>
          </a:p>
          <a:p>
            <a:pPr>
              <a:lnSpc>
                <a:spcPct val="125000"/>
              </a:lnSpc>
            </a:pPr>
            <a:r>
              <a:rPr lang="en-US" altLang="zh-CN" sz="2300" dirty="0">
                <a:solidFill>
                  <a:srgbClr val="FF0000"/>
                </a:solidFill>
              </a:rPr>
              <a:t>public</a:t>
            </a:r>
            <a:r>
              <a:rPr lang="en-US" altLang="zh-CN" sz="2300" dirty="0"/>
              <a:t>(</a:t>
            </a:r>
            <a:r>
              <a:rPr lang="zh-CN" altLang="en-US" sz="2300" dirty="0"/>
              <a:t>公有的）：	</a:t>
            </a:r>
          </a:p>
          <a:p>
            <a:pPr>
              <a:lnSpc>
                <a:spcPct val="125000"/>
              </a:lnSpc>
              <a:buFontTx/>
              <a:buNone/>
            </a:pPr>
            <a:r>
              <a:rPr lang="zh-CN" altLang="en-US" sz="2300" dirty="0"/>
              <a:t>	在</a:t>
            </a:r>
            <a:r>
              <a:rPr lang="en-US" altLang="zh-CN" sz="2300" dirty="0"/>
              <a:t>public</a:t>
            </a:r>
            <a:r>
              <a:rPr lang="zh-CN" altLang="en-US" sz="2300" dirty="0"/>
              <a:t>后声明的成员称为公有成员，公有成员用于描述一个类与外部世界的接口，类的外部（程序的其它部分的代码）可以访问公有成员</a:t>
            </a:r>
          </a:p>
          <a:p>
            <a:pPr>
              <a:lnSpc>
                <a:spcPct val="125000"/>
              </a:lnSpc>
            </a:pPr>
            <a:r>
              <a:rPr lang="en-US" altLang="zh-CN" sz="2300" dirty="0">
                <a:solidFill>
                  <a:srgbClr val="FF0000"/>
                </a:solidFill>
              </a:rPr>
              <a:t>protected</a:t>
            </a:r>
            <a:r>
              <a:rPr lang="zh-CN" altLang="en-US" sz="2300" dirty="0"/>
              <a:t>（受保护的）：</a:t>
            </a:r>
          </a:p>
          <a:p>
            <a:pPr>
              <a:lnSpc>
                <a:spcPct val="125000"/>
              </a:lnSpc>
              <a:buFontTx/>
              <a:buNone/>
            </a:pPr>
            <a:r>
              <a:rPr lang="zh-CN" altLang="en-US" sz="2300" dirty="0"/>
              <a:t>    受保护成员具有</a:t>
            </a:r>
            <a:r>
              <a:rPr lang="en-US" altLang="zh-CN" sz="2300" dirty="0"/>
              <a:t>private</a:t>
            </a:r>
            <a:r>
              <a:rPr lang="zh-CN" altLang="en-US" sz="2300" dirty="0"/>
              <a:t>与</a:t>
            </a:r>
            <a:r>
              <a:rPr lang="en-US" altLang="zh-CN" sz="2300" dirty="0"/>
              <a:t>public</a:t>
            </a:r>
            <a:r>
              <a:rPr lang="zh-CN" altLang="en-US" sz="2300" dirty="0"/>
              <a:t>的双重角色：对派生类的成员函数而言，它为</a:t>
            </a:r>
            <a:r>
              <a:rPr lang="en-US" altLang="zh-CN" sz="2300" dirty="0"/>
              <a:t>public</a:t>
            </a:r>
            <a:r>
              <a:rPr lang="zh-CN" altLang="en-US" sz="2300" dirty="0"/>
              <a:t>，而对类的外部而言，它为</a:t>
            </a:r>
            <a:r>
              <a:rPr lang="en-US" altLang="zh-CN" sz="2300" dirty="0"/>
              <a:t>private</a:t>
            </a:r>
            <a:r>
              <a:rPr lang="zh-CN" altLang="en-US" sz="2300" dirty="0"/>
              <a:t>。即：</a:t>
            </a:r>
            <a:r>
              <a:rPr lang="en-US" altLang="zh-CN" sz="2300" dirty="0"/>
              <a:t>protected</a:t>
            </a:r>
            <a:r>
              <a:rPr lang="zh-CN" altLang="en-US" sz="2300" dirty="0"/>
              <a:t>成员只能由本类及其后代类的成员函数访问</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516D575-ADBD-4FDF-ABBA-22C008868C61}" type="slidenum">
              <a:rPr lang="en-US" altLang="zh-CN"/>
              <a:pPr/>
              <a:t>31</a:t>
            </a:fld>
            <a:endParaRPr lang="en-US" altLang="zh-CN"/>
          </a:p>
        </p:txBody>
      </p:sp>
      <p:sp>
        <p:nvSpPr>
          <p:cNvPr id="28674" name="Rectangle 2"/>
          <p:cNvSpPr>
            <a:spLocks noGrp="1" noChangeArrowheads="1"/>
          </p:cNvSpPr>
          <p:nvPr>
            <p:ph type="title"/>
          </p:nvPr>
        </p:nvSpPr>
        <p:spPr/>
        <p:txBody>
          <a:bodyPr/>
          <a:lstStyle/>
          <a:p>
            <a:r>
              <a:rPr lang="zh-CN" altLang="en-US">
                <a:latin typeface="Times New Roman" pitchFamily="18" charset="0"/>
              </a:rPr>
              <a:t>继承成员的访问控制</a:t>
            </a:r>
          </a:p>
        </p:txBody>
      </p:sp>
      <p:sp>
        <p:nvSpPr>
          <p:cNvPr id="28675" name="Rectangle 3"/>
          <p:cNvSpPr>
            <a:spLocks noGrp="1" noChangeArrowheads="1"/>
          </p:cNvSpPr>
          <p:nvPr>
            <p:ph type="body" idx="1"/>
          </p:nvPr>
        </p:nvSpPr>
        <p:spPr/>
        <p:txBody>
          <a:bodyPr/>
          <a:lstStyle/>
          <a:p>
            <a:pPr>
              <a:lnSpc>
                <a:spcPct val="130000"/>
              </a:lnSpc>
            </a:pPr>
            <a:r>
              <a:rPr lang="zh-CN" altLang="en-US" sz="2800" dirty="0"/>
              <a:t>影响继承成员（派生类从基类中继承而来的成员）访问控制方式的两个因素：</a:t>
            </a:r>
          </a:p>
          <a:p>
            <a:pPr lvl="1">
              <a:lnSpc>
                <a:spcPct val="130000"/>
              </a:lnSpc>
            </a:pPr>
            <a:r>
              <a:rPr lang="zh-CN" altLang="en-US" dirty="0"/>
              <a:t>定义派生类时指定的继承访问控制</a:t>
            </a:r>
          </a:p>
          <a:p>
            <a:pPr lvl="1">
              <a:lnSpc>
                <a:spcPct val="130000"/>
              </a:lnSpc>
            </a:pPr>
            <a:r>
              <a:rPr lang="zh-CN" altLang="en-US" dirty="0"/>
              <a:t>该成员在基类中所具有的成员访问控制</a:t>
            </a:r>
          </a:p>
          <a:p>
            <a:pPr>
              <a:lnSpc>
                <a:spcPct val="130000"/>
              </a:lnSpc>
            </a:pPr>
            <a:endParaRPr lang="zh-CN" altLang="en-US" sz="2800" dirty="0"/>
          </a:p>
          <a:p>
            <a:pPr>
              <a:lnSpc>
                <a:spcPct val="130000"/>
              </a:lnSpc>
              <a:buFontTx/>
              <a:buNone/>
            </a:pPr>
            <a:endParaRPr lang="en-US" altLang="zh-CN" sz="2800" dirty="0"/>
          </a:p>
        </p:txBody>
      </p:sp>
      <p:sp>
        <p:nvSpPr>
          <p:cNvPr id="28676" name="Rectangle 4"/>
          <p:cNvSpPr>
            <a:spLocks noChangeArrowheads="1"/>
          </p:cNvSpPr>
          <p:nvPr/>
        </p:nvSpPr>
        <p:spPr bwMode="auto">
          <a:xfrm>
            <a:off x="684213" y="4078288"/>
            <a:ext cx="7831137" cy="2303462"/>
          </a:xfrm>
          <a:prstGeom prst="rect">
            <a:avLst/>
          </a:prstGeom>
          <a:noFill/>
          <a:ln w="38100">
            <a:solidFill>
              <a:srgbClr val="FF0000"/>
            </a:solidFill>
            <a:miter lim="800000"/>
            <a:headEnd/>
            <a:tailEnd/>
          </a:ln>
          <a:effectLst/>
        </p:spPr>
        <p:txBody>
          <a:bodyPr wrap="none" anchor="ctr"/>
          <a:lstStyle/>
          <a:p>
            <a:pPr lvl="1">
              <a:lnSpc>
                <a:spcPct val="110000"/>
              </a:lnSpc>
              <a:spcBef>
                <a:spcPct val="20000"/>
              </a:spcBef>
            </a:pPr>
            <a:r>
              <a:rPr lang="en-US" altLang="zh-CN" sz="2800" b="1" dirty="0"/>
              <a:t>class B</a:t>
            </a:r>
            <a:r>
              <a:rPr lang="zh-CN" altLang="en-US" sz="2800" b="1" dirty="0"/>
              <a:t>：</a:t>
            </a:r>
            <a:r>
              <a:rPr lang="zh-CN" altLang="en-US" sz="2800" b="1" dirty="0">
                <a:solidFill>
                  <a:srgbClr val="FF0000"/>
                </a:solidFill>
              </a:rPr>
              <a:t>继承访问控制</a:t>
            </a:r>
            <a:r>
              <a:rPr lang="zh-CN" altLang="en-US" sz="2800" b="1" dirty="0"/>
              <a:t> </a:t>
            </a:r>
            <a:r>
              <a:rPr lang="en-US" altLang="zh-CN" sz="2800" b="1" dirty="0"/>
              <a:t>A {</a:t>
            </a:r>
          </a:p>
          <a:p>
            <a:pPr lvl="1">
              <a:lnSpc>
                <a:spcPct val="110000"/>
              </a:lnSpc>
              <a:spcBef>
                <a:spcPct val="20000"/>
              </a:spcBef>
            </a:pPr>
            <a:r>
              <a:rPr lang="en-US" altLang="zh-CN" sz="2800" b="1" dirty="0"/>
              <a:t>  </a:t>
            </a:r>
            <a:r>
              <a:rPr lang="zh-CN" altLang="en-US" sz="2800" b="1" dirty="0">
                <a:solidFill>
                  <a:srgbClr val="FF0000"/>
                </a:solidFill>
              </a:rPr>
              <a:t>成员访问控制</a:t>
            </a:r>
            <a:r>
              <a:rPr lang="zh-CN" altLang="en-US" sz="2800" b="1" dirty="0"/>
              <a:t>：</a:t>
            </a:r>
          </a:p>
          <a:p>
            <a:pPr lvl="1">
              <a:lnSpc>
                <a:spcPct val="110000"/>
              </a:lnSpc>
              <a:spcBef>
                <a:spcPct val="20000"/>
              </a:spcBef>
            </a:pPr>
            <a:r>
              <a:rPr lang="zh-CN" altLang="en-US" sz="2800" b="1" dirty="0"/>
              <a:t>	    成员声明列表；</a:t>
            </a:r>
          </a:p>
          <a:p>
            <a:pPr lvl="1">
              <a:lnSpc>
                <a:spcPct val="110000"/>
              </a:lnSpc>
              <a:spcBef>
                <a:spcPct val="20000"/>
              </a:spcBef>
            </a:pPr>
            <a:r>
              <a:rPr lang="zh-CN" altLang="en-US" sz="2800" b="1"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03CC86C-2516-4A65-B875-0C73F86A560E}" type="slidenum">
              <a:rPr lang="en-US" altLang="zh-CN"/>
              <a:pPr/>
              <a:t>32</a:t>
            </a:fld>
            <a:endParaRPr lang="en-US" altLang="zh-CN" dirty="0"/>
          </a:p>
        </p:txBody>
      </p:sp>
      <p:sp>
        <p:nvSpPr>
          <p:cNvPr id="32770" name="Rectangle 2"/>
          <p:cNvSpPr>
            <a:spLocks noGrp="1" noChangeArrowheads="1"/>
          </p:cNvSpPr>
          <p:nvPr>
            <p:ph type="title"/>
          </p:nvPr>
        </p:nvSpPr>
        <p:spPr/>
        <p:txBody>
          <a:bodyPr/>
          <a:lstStyle/>
          <a:p>
            <a:r>
              <a:rPr kumimoji="1" lang="zh-CN" altLang="en-US"/>
              <a:t>继承成员的访问控制规则</a:t>
            </a:r>
          </a:p>
        </p:txBody>
      </p:sp>
      <p:pic>
        <p:nvPicPr>
          <p:cNvPr id="32773" name="Picture 5" descr="actr"/>
          <p:cNvPicPr>
            <a:picLocks noChangeAspect="1" noChangeArrowheads="1"/>
          </p:cNvPicPr>
          <p:nvPr/>
        </p:nvPicPr>
        <p:blipFill>
          <a:blip r:embed="rId3"/>
          <a:srcRect/>
          <a:stretch>
            <a:fillRect/>
          </a:stretch>
        </p:blipFill>
        <p:spPr bwMode="auto">
          <a:xfrm>
            <a:off x="755650" y="1174750"/>
            <a:ext cx="7632700" cy="3478213"/>
          </a:xfrm>
          <a:prstGeom prst="rect">
            <a:avLst/>
          </a:prstGeom>
          <a:noFill/>
        </p:spPr>
      </p:pic>
      <p:sp>
        <p:nvSpPr>
          <p:cNvPr id="32774" name="Text Box 6"/>
          <p:cNvSpPr txBox="1">
            <a:spLocks noChangeArrowheads="1"/>
          </p:cNvSpPr>
          <p:nvPr/>
        </p:nvSpPr>
        <p:spPr bwMode="auto">
          <a:xfrm>
            <a:off x="436563" y="4724400"/>
            <a:ext cx="8383587" cy="1765300"/>
          </a:xfrm>
          <a:prstGeom prst="rect">
            <a:avLst/>
          </a:prstGeom>
          <a:noFill/>
          <a:ln w="9525">
            <a:noFill/>
            <a:miter lim="800000"/>
            <a:headEnd/>
            <a:tailEnd/>
          </a:ln>
          <a:effectLst/>
        </p:spPr>
        <p:txBody>
          <a:bodyPr>
            <a:spAutoFit/>
          </a:bodyPr>
          <a:lstStyle/>
          <a:p>
            <a:pPr>
              <a:lnSpc>
                <a:spcPct val="120000"/>
              </a:lnSpc>
              <a:spcBef>
                <a:spcPct val="20000"/>
              </a:spcBef>
              <a:buClr>
                <a:srgbClr val="FF0000"/>
              </a:buClr>
              <a:buSzPct val="60000"/>
              <a:buFont typeface="Wingdings" pitchFamily="2" charset="2"/>
              <a:buChar char="l"/>
            </a:pPr>
            <a:r>
              <a:rPr kumimoji="1" lang="zh-CN" altLang="en-US" b="1" dirty="0">
                <a:latin typeface="Tahoma" pitchFamily="34" charset="0"/>
              </a:rPr>
              <a:t>无论采用什么继承方式，基类的私有成员在派生类中都是不可访问的</a:t>
            </a:r>
          </a:p>
          <a:p>
            <a:pPr>
              <a:lnSpc>
                <a:spcPct val="120000"/>
              </a:lnSpc>
              <a:spcBef>
                <a:spcPct val="20000"/>
              </a:spcBef>
              <a:buClr>
                <a:srgbClr val="FF0000"/>
              </a:buClr>
              <a:buSzPct val="60000"/>
              <a:buFont typeface="Wingdings" pitchFamily="2" charset="2"/>
              <a:buChar char="l"/>
            </a:pPr>
            <a:r>
              <a:rPr kumimoji="1" lang="zh-CN" altLang="en-US" b="1" dirty="0">
                <a:latin typeface="Times New Roman"/>
              </a:rPr>
              <a:t>“</a:t>
            </a:r>
            <a:r>
              <a:rPr kumimoji="1" lang="zh-CN" altLang="en-US" b="1" dirty="0">
                <a:latin typeface="Tahoma" pitchFamily="34" charset="0"/>
              </a:rPr>
              <a:t>私有</a:t>
            </a:r>
            <a:r>
              <a:rPr kumimoji="1" lang="zh-CN" altLang="en-US" b="1" dirty="0">
                <a:latin typeface="Times New Roman"/>
              </a:rPr>
              <a:t>”</a:t>
            </a:r>
            <a:r>
              <a:rPr kumimoji="1" lang="zh-CN" altLang="en-US" b="1" dirty="0">
                <a:latin typeface="Tahoma" pitchFamily="34" charset="0"/>
              </a:rPr>
              <a:t>和</a:t>
            </a:r>
            <a:r>
              <a:rPr kumimoji="1" lang="zh-CN" altLang="en-US" b="1" dirty="0">
                <a:latin typeface="Times New Roman"/>
              </a:rPr>
              <a:t>“</a:t>
            </a:r>
            <a:r>
              <a:rPr kumimoji="1" lang="zh-CN" altLang="en-US" b="1" dirty="0">
                <a:latin typeface="Tahoma" pitchFamily="34" charset="0"/>
              </a:rPr>
              <a:t>不可访问</a:t>
            </a:r>
            <a:r>
              <a:rPr kumimoji="1" lang="zh-CN" altLang="en-US" b="1" dirty="0">
                <a:latin typeface="Times New Roman"/>
              </a:rPr>
              <a:t>”</a:t>
            </a:r>
            <a:r>
              <a:rPr kumimoji="1" lang="zh-CN" altLang="en-US" b="1" dirty="0">
                <a:latin typeface="Tahoma" pitchFamily="34" charset="0"/>
              </a:rPr>
              <a:t>有区别：私有成员可以由派生类本身访问，不可访问成员即使是派生类本身也不能访问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0759488-5FD0-46DB-8F7B-679BD03B6DFB}" type="slidenum">
              <a:rPr lang="en-US" altLang="zh-CN"/>
              <a:pPr/>
              <a:t>33</a:t>
            </a:fld>
            <a:endParaRPr lang="en-US" altLang="zh-CN"/>
          </a:p>
        </p:txBody>
      </p:sp>
      <p:sp>
        <p:nvSpPr>
          <p:cNvPr id="199682" name="Rectangle 2"/>
          <p:cNvSpPr>
            <a:spLocks noGrp="1" noChangeArrowheads="1"/>
          </p:cNvSpPr>
          <p:nvPr>
            <p:ph type="title"/>
          </p:nvPr>
        </p:nvSpPr>
        <p:spPr/>
        <p:txBody>
          <a:bodyPr/>
          <a:lstStyle/>
          <a:p>
            <a:r>
              <a:rPr lang="zh-CN" altLang="en-US">
                <a:latin typeface="Times New Roman" pitchFamily="18" charset="0"/>
              </a:rPr>
              <a:t>继承成员的访问控制</a:t>
            </a:r>
          </a:p>
        </p:txBody>
      </p:sp>
      <p:sp>
        <p:nvSpPr>
          <p:cNvPr id="199683" name="Rectangle 3"/>
          <p:cNvSpPr>
            <a:spLocks noGrp="1" noChangeArrowheads="1"/>
          </p:cNvSpPr>
          <p:nvPr>
            <p:ph type="body" idx="1"/>
          </p:nvPr>
        </p:nvSpPr>
        <p:spPr/>
        <p:txBody>
          <a:bodyPr/>
          <a:lstStyle/>
          <a:p>
            <a:pPr>
              <a:lnSpc>
                <a:spcPct val="130000"/>
              </a:lnSpc>
            </a:pPr>
            <a:r>
              <a:rPr lang="zh-CN" altLang="en-US" sz="2800"/>
              <a:t>在大多数情况下，使用</a:t>
            </a:r>
            <a:r>
              <a:rPr lang="en-US" altLang="zh-CN" sz="2800"/>
              <a:t>public</a:t>
            </a:r>
            <a:r>
              <a:rPr lang="zh-CN" altLang="en-US" sz="2800"/>
              <a:t>的继承方式；</a:t>
            </a:r>
            <a:r>
              <a:rPr lang="en-US" altLang="zh-CN" sz="2800"/>
              <a:t>private</a:t>
            </a:r>
            <a:r>
              <a:rPr lang="zh-CN" altLang="en-US" sz="2800"/>
              <a:t>和</a:t>
            </a:r>
            <a:r>
              <a:rPr lang="en-US" altLang="zh-CN" sz="2800"/>
              <a:t>protected</a:t>
            </a:r>
            <a:r>
              <a:rPr lang="zh-CN" altLang="en-US" sz="2800"/>
              <a:t>是很少使用的。</a:t>
            </a:r>
          </a:p>
          <a:p>
            <a:pPr>
              <a:lnSpc>
                <a:spcPct val="130000"/>
              </a:lnSpc>
              <a:buSzPct val="60000"/>
              <a:buFont typeface="Wingdings" pitchFamily="2" charset="2"/>
              <a:buChar char="ü"/>
            </a:pPr>
            <a:r>
              <a:rPr lang="zh-CN" altLang="en-US" sz="2800"/>
              <a:t>微软的</a:t>
            </a:r>
            <a:r>
              <a:rPr lang="en-US" altLang="zh-CN" sz="2800"/>
              <a:t>MFC</a:t>
            </a:r>
            <a:r>
              <a:rPr lang="zh-CN" altLang="en-US" sz="2800"/>
              <a:t>：全部使用</a:t>
            </a:r>
            <a:r>
              <a:rPr lang="en-US" altLang="zh-CN" sz="2800"/>
              <a:t>public</a:t>
            </a:r>
            <a:r>
              <a:rPr lang="zh-CN" altLang="en-US" sz="2800"/>
              <a:t>的继承方式</a:t>
            </a:r>
          </a:p>
          <a:p>
            <a:pPr>
              <a:lnSpc>
                <a:spcPct val="130000"/>
              </a:lnSpc>
              <a:buSzPct val="60000"/>
              <a:buFont typeface="Wingdings" pitchFamily="2" charset="2"/>
              <a:buChar char="ü"/>
            </a:pPr>
            <a:r>
              <a:rPr lang="en-US" altLang="zh-CN" sz="2800"/>
              <a:t>AT&amp;T</a:t>
            </a:r>
            <a:r>
              <a:rPr lang="zh-CN" altLang="en-US" sz="2800"/>
              <a:t>的</a:t>
            </a:r>
            <a:r>
              <a:rPr lang="en-US" altLang="zh-CN" sz="2800"/>
              <a:t>iostream</a:t>
            </a:r>
            <a:r>
              <a:rPr lang="zh-CN" altLang="en-US" sz="2800"/>
              <a:t>库：</a:t>
            </a:r>
            <a:r>
              <a:rPr lang="en-US" altLang="zh-CN" sz="2800"/>
              <a:t>95%</a:t>
            </a:r>
            <a:r>
              <a:rPr lang="zh-CN" altLang="en-US" sz="2800"/>
              <a:t>以上使用的是</a:t>
            </a:r>
            <a:r>
              <a:rPr lang="en-US" altLang="zh-CN" sz="2800"/>
              <a:t>public</a:t>
            </a:r>
            <a:r>
              <a:rPr lang="zh-CN" altLang="en-US" sz="2800"/>
              <a:t>的继承方式</a:t>
            </a:r>
          </a:p>
          <a:p>
            <a:pPr>
              <a:lnSpc>
                <a:spcPct val="130000"/>
              </a:lnSpc>
            </a:pPr>
            <a:endParaRPr lang="zh-CN" altLang="en-US" sz="2800"/>
          </a:p>
          <a:p>
            <a:pPr>
              <a:lnSpc>
                <a:spcPct val="130000"/>
              </a:lnSpc>
              <a:buFontTx/>
              <a:buNone/>
            </a:pPr>
            <a:endParaRPr lang="en-US" altLang="zh-CN" sz="2800"/>
          </a:p>
        </p:txBody>
      </p:sp>
      <p:pic>
        <p:nvPicPr>
          <p:cNvPr id="199684" name="Picture 4" descr="j0301252"/>
          <p:cNvPicPr>
            <a:picLocks noChangeAspect="1" noChangeArrowheads="1"/>
          </p:cNvPicPr>
          <p:nvPr/>
        </p:nvPicPr>
        <p:blipFill>
          <a:blip r:embed="rId3"/>
          <a:srcRect/>
          <a:stretch>
            <a:fillRect/>
          </a:stretch>
        </p:blipFill>
        <p:spPr bwMode="auto">
          <a:xfrm>
            <a:off x="6054725" y="4311650"/>
            <a:ext cx="1830388" cy="15652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5A24AF1-A1A8-43DE-A1FB-02EF6CB25EB9}" type="slidenum">
              <a:rPr lang="en-US" altLang="zh-CN"/>
              <a:pPr/>
              <a:t>34</a:t>
            </a:fld>
            <a:endParaRPr lang="en-US" altLang="zh-CN"/>
          </a:p>
        </p:txBody>
      </p:sp>
      <p:sp>
        <p:nvSpPr>
          <p:cNvPr id="206850" name="Text Box 2"/>
          <p:cNvSpPr txBox="1">
            <a:spLocks noChangeArrowheads="1"/>
          </p:cNvSpPr>
          <p:nvPr/>
        </p:nvSpPr>
        <p:spPr bwMode="auto">
          <a:xfrm>
            <a:off x="107950" y="1303338"/>
            <a:ext cx="8928100" cy="5464175"/>
          </a:xfrm>
          <a:prstGeom prst="rect">
            <a:avLst/>
          </a:prstGeom>
          <a:noFill/>
          <a:ln w="9525">
            <a:solidFill>
              <a:srgbClr val="FF00FF"/>
            </a:solidFill>
            <a:miter lim="800000"/>
            <a:headEnd/>
            <a:tailEnd/>
          </a:ln>
          <a:effectLst/>
        </p:spPr>
        <p:txBody>
          <a:bodyPr>
            <a:spAutoFit/>
          </a:bodyPr>
          <a:lstStyle/>
          <a:p>
            <a:pPr>
              <a:spcBef>
                <a:spcPct val="10000"/>
              </a:spcBef>
            </a:pPr>
            <a:r>
              <a:rPr lang="en-US" altLang="zh-CN" sz="2000" b="1" dirty="0"/>
              <a:t>class BASE</a:t>
            </a:r>
          </a:p>
          <a:p>
            <a:pPr>
              <a:spcBef>
                <a:spcPct val="10000"/>
              </a:spcBef>
            </a:pPr>
            <a:r>
              <a:rPr lang="en-US" altLang="zh-CN" sz="2000" b="1" dirty="0"/>
              <a:t>{</a:t>
            </a:r>
          </a:p>
          <a:p>
            <a:pPr>
              <a:spcBef>
                <a:spcPct val="10000"/>
              </a:spcBef>
            </a:pPr>
            <a:r>
              <a:rPr lang="en-US" altLang="zh-CN" sz="2000" b="1" dirty="0"/>
              <a:t>      public:   	BASE();</a:t>
            </a:r>
          </a:p>
          <a:p>
            <a:pPr>
              <a:spcBef>
                <a:spcPct val="10000"/>
              </a:spcBef>
            </a:pPr>
            <a:r>
              <a:rPr lang="en-US" altLang="zh-CN" sz="2000" b="1" dirty="0"/>
              <a:t>                          void </a:t>
            </a:r>
            <a:r>
              <a:rPr lang="en-US" altLang="zh-CN" sz="2000" b="1" dirty="0" err="1"/>
              <a:t>get_ij</a:t>
            </a:r>
            <a:r>
              <a:rPr lang="en-US" altLang="zh-CN" sz="2000" b="1" dirty="0"/>
              <a:t>();</a:t>
            </a:r>
          </a:p>
          <a:p>
            <a:pPr>
              <a:spcBef>
                <a:spcPct val="10000"/>
              </a:spcBef>
            </a:pPr>
            <a:r>
              <a:rPr lang="en-US" altLang="zh-CN" sz="2000" b="1" dirty="0"/>
              <a:t>      protected:	</a:t>
            </a:r>
            <a:r>
              <a:rPr lang="en-US" altLang="zh-CN" sz="2000" b="1" dirty="0" err="1"/>
              <a:t>int</a:t>
            </a:r>
            <a:r>
              <a:rPr lang="en-US" altLang="zh-CN" sz="2000" b="1" dirty="0"/>
              <a:t> </a:t>
            </a:r>
            <a:r>
              <a:rPr lang="en-US" altLang="zh-CN" sz="2000" b="1" dirty="0" err="1"/>
              <a:t>i</a:t>
            </a:r>
            <a:r>
              <a:rPr lang="en-US" altLang="zh-CN" sz="2000" b="1" dirty="0"/>
              <a:t>, j;</a:t>
            </a:r>
          </a:p>
          <a:p>
            <a:pPr>
              <a:spcBef>
                <a:spcPct val="10000"/>
              </a:spcBef>
            </a:pPr>
            <a:r>
              <a:rPr lang="en-US" altLang="zh-CN" sz="2000" b="1" dirty="0"/>
              <a:t>      private:	</a:t>
            </a:r>
            <a:r>
              <a:rPr lang="en-US" altLang="zh-CN" sz="2000" b="1" dirty="0" err="1"/>
              <a:t>int</a:t>
            </a:r>
            <a:r>
              <a:rPr lang="en-US" altLang="zh-CN" sz="2000" b="1" dirty="0"/>
              <a:t> </a:t>
            </a:r>
            <a:r>
              <a:rPr lang="en-US" altLang="zh-CN" sz="2000" b="1" dirty="0" err="1"/>
              <a:t>x_temp</a:t>
            </a:r>
            <a:r>
              <a:rPr lang="en-US" altLang="zh-CN" sz="2000" b="1" dirty="0"/>
              <a:t>;</a:t>
            </a:r>
          </a:p>
          <a:p>
            <a:pPr>
              <a:spcBef>
                <a:spcPct val="10000"/>
              </a:spcBef>
            </a:pPr>
            <a:r>
              <a:rPr lang="en-US" altLang="zh-CN" sz="2000" b="1" dirty="0"/>
              <a:t>};</a:t>
            </a:r>
          </a:p>
          <a:p>
            <a:pPr>
              <a:spcBef>
                <a:spcPct val="10000"/>
              </a:spcBef>
            </a:pPr>
            <a:endParaRPr lang="en-US" altLang="zh-CN" sz="2000" b="1" dirty="0"/>
          </a:p>
          <a:p>
            <a:pPr>
              <a:spcBef>
                <a:spcPct val="10000"/>
              </a:spcBef>
            </a:pPr>
            <a:r>
              <a:rPr lang="en-US" altLang="zh-CN" b="1" dirty="0">
                <a:solidFill>
                  <a:srgbClr val="990000"/>
                </a:solidFill>
              </a:rPr>
              <a:t>//</a:t>
            </a:r>
            <a:r>
              <a:rPr lang="zh-CN" altLang="en-US" b="1" dirty="0">
                <a:solidFill>
                  <a:srgbClr val="990000"/>
                </a:solidFill>
              </a:rPr>
              <a:t>公有派生：在</a:t>
            </a:r>
            <a:r>
              <a:rPr lang="en-US" altLang="zh-CN" b="1" dirty="0">
                <a:solidFill>
                  <a:srgbClr val="990000"/>
                </a:solidFill>
              </a:rPr>
              <a:t>Y1</a:t>
            </a:r>
            <a:r>
              <a:rPr lang="zh-CN" altLang="en-US" b="1" dirty="0">
                <a:solidFill>
                  <a:srgbClr val="990000"/>
                </a:solidFill>
              </a:rPr>
              <a:t>类中，</a:t>
            </a:r>
            <a:r>
              <a:rPr lang="en-US" altLang="zh-CN" b="1" dirty="0" err="1">
                <a:solidFill>
                  <a:srgbClr val="990000"/>
                </a:solidFill>
              </a:rPr>
              <a:t>i</a:t>
            </a:r>
            <a:r>
              <a:rPr lang="zh-CN" altLang="en-US" b="1" dirty="0">
                <a:solidFill>
                  <a:srgbClr val="990000"/>
                </a:solidFill>
              </a:rPr>
              <a:t>、</a:t>
            </a:r>
            <a:r>
              <a:rPr lang="en-US" altLang="zh-CN" b="1" dirty="0">
                <a:solidFill>
                  <a:srgbClr val="990000"/>
                </a:solidFill>
              </a:rPr>
              <a:t>j</a:t>
            </a:r>
            <a:r>
              <a:rPr lang="zh-CN" altLang="en-US" b="1" dirty="0">
                <a:solidFill>
                  <a:srgbClr val="990000"/>
                </a:solidFill>
              </a:rPr>
              <a:t>是受保护成员</a:t>
            </a:r>
            <a:endParaRPr lang="zh-CN" altLang="en-US" sz="2000" b="1" dirty="0"/>
          </a:p>
          <a:p>
            <a:pPr>
              <a:spcBef>
                <a:spcPct val="10000"/>
              </a:spcBef>
            </a:pPr>
            <a:r>
              <a:rPr lang="en-US" altLang="zh-CN" sz="2000" b="1" dirty="0"/>
              <a:t>class Y1:public BASE</a:t>
            </a:r>
          </a:p>
          <a:p>
            <a:pPr>
              <a:spcBef>
                <a:spcPct val="10000"/>
              </a:spcBef>
            </a:pPr>
            <a:r>
              <a:rPr lang="en-US" altLang="zh-CN" sz="2000" b="1" dirty="0"/>
              <a:t>{	</a:t>
            </a:r>
            <a:endParaRPr lang="en-US" altLang="zh-CN" sz="2000" b="1" dirty="0">
              <a:solidFill>
                <a:srgbClr val="990000"/>
              </a:solidFill>
            </a:endParaRPr>
          </a:p>
          <a:p>
            <a:pPr>
              <a:spcBef>
                <a:spcPct val="10000"/>
              </a:spcBef>
            </a:pPr>
            <a:r>
              <a:rPr lang="en-US" altLang="zh-CN" sz="2000" b="1" dirty="0"/>
              <a:t> public: </a:t>
            </a:r>
          </a:p>
          <a:p>
            <a:pPr>
              <a:spcBef>
                <a:spcPct val="10000"/>
              </a:spcBef>
            </a:pPr>
            <a:r>
              <a:rPr lang="en-US" altLang="zh-CN" sz="2000" b="1" dirty="0"/>
              <a:t>     void increment();   </a:t>
            </a:r>
            <a:r>
              <a:rPr lang="en-US" altLang="zh-CN" sz="2000" b="1" dirty="0">
                <a:solidFill>
                  <a:srgbClr val="990000"/>
                </a:solidFill>
              </a:rPr>
              <a:t>//</a:t>
            </a:r>
            <a:r>
              <a:rPr lang="en-US" altLang="zh-CN" sz="2000" b="1" dirty="0" err="1">
                <a:solidFill>
                  <a:srgbClr val="990000"/>
                </a:solidFill>
              </a:rPr>
              <a:t>get_ij</a:t>
            </a:r>
            <a:r>
              <a:rPr lang="en-US" altLang="zh-CN" sz="2000" b="1" dirty="0">
                <a:solidFill>
                  <a:srgbClr val="990000"/>
                </a:solidFill>
              </a:rPr>
              <a:t>()</a:t>
            </a:r>
            <a:r>
              <a:rPr lang="zh-CN" altLang="en-US" sz="2000" b="1" dirty="0">
                <a:solidFill>
                  <a:srgbClr val="990000"/>
                </a:solidFill>
              </a:rPr>
              <a:t>是公有成员，</a:t>
            </a:r>
            <a:r>
              <a:rPr lang="en-US" altLang="zh-CN" sz="2000" b="1" dirty="0" err="1">
                <a:solidFill>
                  <a:srgbClr val="990000"/>
                </a:solidFill>
              </a:rPr>
              <a:t>x_temp</a:t>
            </a:r>
            <a:r>
              <a:rPr lang="zh-CN" altLang="en-US" sz="2000" b="1" dirty="0">
                <a:solidFill>
                  <a:srgbClr val="990000"/>
                </a:solidFill>
              </a:rPr>
              <a:t>不可访问</a:t>
            </a:r>
            <a:endParaRPr lang="zh-CN" altLang="en-US" sz="2000" b="1" dirty="0"/>
          </a:p>
          <a:p>
            <a:pPr>
              <a:spcBef>
                <a:spcPct val="10000"/>
              </a:spcBef>
            </a:pPr>
            <a:r>
              <a:rPr lang="zh-CN" altLang="en-US" sz="2000" b="1" dirty="0"/>
              <a:t> </a:t>
            </a:r>
            <a:r>
              <a:rPr lang="en-US" altLang="zh-CN" sz="2000" b="1" dirty="0"/>
              <a:t>private:</a:t>
            </a:r>
          </a:p>
          <a:p>
            <a:pPr>
              <a:spcBef>
                <a:spcPct val="10000"/>
              </a:spcBef>
            </a:pPr>
            <a:r>
              <a:rPr lang="en-US" altLang="zh-CN" sz="2000" b="1" dirty="0"/>
              <a:t>      float  </a:t>
            </a:r>
            <a:r>
              <a:rPr lang="en-US" altLang="zh-CN" sz="2000" b="1" dirty="0" err="1"/>
              <a:t>nmember</a:t>
            </a:r>
            <a:r>
              <a:rPr lang="en-US" altLang="zh-CN" sz="2000" b="1" dirty="0"/>
              <a:t>;</a:t>
            </a:r>
          </a:p>
          <a:p>
            <a:pPr>
              <a:spcBef>
                <a:spcPct val="10000"/>
              </a:spcBef>
            </a:pPr>
            <a:r>
              <a:rPr lang="en-US" altLang="zh-CN" sz="2000" b="1" dirty="0"/>
              <a:t>};</a:t>
            </a:r>
          </a:p>
        </p:txBody>
      </p:sp>
      <p:sp>
        <p:nvSpPr>
          <p:cNvPr id="206851" name="Rectangle 3"/>
          <p:cNvSpPr>
            <a:spLocks noGrp="1" noChangeArrowheads="1"/>
          </p:cNvSpPr>
          <p:nvPr>
            <p:ph type="title"/>
          </p:nvPr>
        </p:nvSpPr>
        <p:spPr/>
        <p:txBody>
          <a:bodyPr/>
          <a:lstStyle/>
          <a:p>
            <a:r>
              <a:rPr lang="zh-CN" altLang="en-US"/>
              <a:t>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fld id="{A062D097-570F-4526-A6FC-2D3625705463}" type="slidenum">
              <a:rPr lang="en-US" altLang="zh-CN"/>
              <a:pPr/>
              <a:t>35</a:t>
            </a:fld>
            <a:endParaRPr lang="en-US" altLang="zh-CN"/>
          </a:p>
        </p:txBody>
      </p:sp>
      <p:sp>
        <p:nvSpPr>
          <p:cNvPr id="135171" name="Rectangle 3"/>
          <p:cNvSpPr>
            <a:spLocks noGrp="1" noChangeArrowheads="1"/>
          </p:cNvSpPr>
          <p:nvPr>
            <p:ph type="title"/>
          </p:nvPr>
        </p:nvSpPr>
        <p:spPr/>
        <p:txBody>
          <a:bodyPr/>
          <a:lstStyle/>
          <a:p>
            <a:r>
              <a:rPr lang="en-US" altLang="zh-CN">
                <a:solidFill>
                  <a:schemeClr val="tx1"/>
                </a:solidFill>
              </a:rPr>
              <a:t>Interface Diagram of class Y1</a:t>
            </a:r>
          </a:p>
        </p:txBody>
      </p:sp>
      <p:sp>
        <p:nvSpPr>
          <p:cNvPr id="135172" name="Oval 4"/>
          <p:cNvSpPr>
            <a:spLocks noChangeArrowheads="1"/>
          </p:cNvSpPr>
          <p:nvPr/>
        </p:nvSpPr>
        <p:spPr bwMode="auto">
          <a:xfrm>
            <a:off x="2700338" y="1341438"/>
            <a:ext cx="5832475" cy="5167312"/>
          </a:xfrm>
          <a:prstGeom prst="ellipse">
            <a:avLst/>
          </a:prstGeom>
          <a:solidFill>
            <a:srgbClr val="FFFFCC"/>
          </a:solidFill>
          <a:ln w="12700">
            <a:solidFill>
              <a:schemeClr val="tx1"/>
            </a:solidFill>
            <a:round/>
            <a:headEnd/>
            <a:tailEnd/>
          </a:ln>
          <a:effectLst/>
        </p:spPr>
        <p:txBody>
          <a:bodyPr wrap="none" anchor="ctr"/>
          <a:lstStyle/>
          <a:p>
            <a:endParaRPr lang="zh-CN" altLang="en-US"/>
          </a:p>
        </p:txBody>
      </p:sp>
      <p:sp>
        <p:nvSpPr>
          <p:cNvPr id="135173" name="Oval 5"/>
          <p:cNvSpPr>
            <a:spLocks noChangeArrowheads="1"/>
          </p:cNvSpPr>
          <p:nvPr/>
        </p:nvSpPr>
        <p:spPr bwMode="auto">
          <a:xfrm>
            <a:off x="4489450" y="1722438"/>
            <a:ext cx="3721100"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35174" name="Rectangle 6"/>
          <p:cNvSpPr>
            <a:spLocks noChangeArrowheads="1"/>
          </p:cNvSpPr>
          <p:nvPr/>
        </p:nvSpPr>
        <p:spPr bwMode="auto">
          <a:xfrm>
            <a:off x="6019800" y="2492375"/>
            <a:ext cx="1835150" cy="1457325"/>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35175" name="Rectangle 7"/>
          <p:cNvSpPr>
            <a:spLocks noChangeArrowheads="1"/>
          </p:cNvSpPr>
          <p:nvPr/>
        </p:nvSpPr>
        <p:spPr bwMode="auto">
          <a:xfrm>
            <a:off x="6064250" y="2492375"/>
            <a:ext cx="1676400" cy="161766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protected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       i</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       j</a:t>
            </a:r>
          </a:p>
          <a:p>
            <a:pPr eaLnBrk="0" hangingPunct="0"/>
            <a:endParaRPr lang="en-US" altLang="zh-CN" sz="1800" b="1">
              <a:latin typeface="Times New Roman" pitchFamily="18" charset="0"/>
            </a:endParaRPr>
          </a:p>
        </p:txBody>
      </p:sp>
      <p:sp>
        <p:nvSpPr>
          <p:cNvPr id="135176" name="Rectangle 8"/>
          <p:cNvSpPr>
            <a:spLocks noChangeArrowheads="1"/>
          </p:cNvSpPr>
          <p:nvPr/>
        </p:nvSpPr>
        <p:spPr bwMode="auto">
          <a:xfrm>
            <a:off x="6900863" y="2852738"/>
            <a:ext cx="738187"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5177" name="Rectangle 9"/>
          <p:cNvSpPr>
            <a:spLocks noChangeArrowheads="1"/>
          </p:cNvSpPr>
          <p:nvPr/>
        </p:nvSpPr>
        <p:spPr bwMode="auto">
          <a:xfrm>
            <a:off x="6900863" y="3429000"/>
            <a:ext cx="738187"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5180" name="Oval 12"/>
          <p:cNvSpPr>
            <a:spLocks noChangeArrowheads="1"/>
          </p:cNvSpPr>
          <p:nvPr/>
        </p:nvSpPr>
        <p:spPr bwMode="auto">
          <a:xfrm>
            <a:off x="3763963" y="3495675"/>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5183" name="Oval 15"/>
          <p:cNvSpPr>
            <a:spLocks noChangeArrowheads="1"/>
          </p:cNvSpPr>
          <p:nvPr/>
        </p:nvSpPr>
        <p:spPr bwMode="auto">
          <a:xfrm>
            <a:off x="3763963" y="290671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5185" name="Rectangle 17"/>
          <p:cNvSpPr>
            <a:spLocks noChangeArrowheads="1"/>
          </p:cNvSpPr>
          <p:nvPr/>
        </p:nvSpPr>
        <p:spPr bwMode="auto">
          <a:xfrm>
            <a:off x="4183063" y="2932113"/>
            <a:ext cx="8461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get_ij</a:t>
            </a:r>
          </a:p>
        </p:txBody>
      </p:sp>
      <p:sp>
        <p:nvSpPr>
          <p:cNvPr id="135187" name="Rectangle 19"/>
          <p:cNvSpPr>
            <a:spLocks noChangeArrowheads="1"/>
          </p:cNvSpPr>
          <p:nvPr/>
        </p:nvSpPr>
        <p:spPr bwMode="auto">
          <a:xfrm>
            <a:off x="4038600" y="3511550"/>
            <a:ext cx="1112484" cy="400752"/>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dirty="0"/>
              <a:t>   </a:t>
            </a:r>
            <a:r>
              <a:rPr lang="en-US" altLang="zh-CN" sz="2000" b="1" dirty="0" smtClean="0"/>
              <a:t>BASE</a:t>
            </a:r>
            <a:endParaRPr lang="en-US" altLang="zh-CN" sz="2000" b="1" dirty="0"/>
          </a:p>
        </p:txBody>
      </p:sp>
      <p:sp>
        <p:nvSpPr>
          <p:cNvPr id="135189" name="Oval 21"/>
          <p:cNvSpPr>
            <a:spLocks noChangeArrowheads="1"/>
          </p:cNvSpPr>
          <p:nvPr/>
        </p:nvSpPr>
        <p:spPr bwMode="auto">
          <a:xfrm>
            <a:off x="159385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5193" name="Oval 25"/>
          <p:cNvSpPr>
            <a:spLocks noChangeArrowheads="1"/>
          </p:cNvSpPr>
          <p:nvPr/>
        </p:nvSpPr>
        <p:spPr bwMode="auto">
          <a:xfrm>
            <a:off x="159385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5194" name="Rectangle 26"/>
          <p:cNvSpPr>
            <a:spLocks noChangeArrowheads="1"/>
          </p:cNvSpPr>
          <p:nvPr/>
        </p:nvSpPr>
        <p:spPr bwMode="auto">
          <a:xfrm>
            <a:off x="1778000" y="2332038"/>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35195" name="Rectangle 27"/>
          <p:cNvSpPr>
            <a:spLocks noChangeArrowheads="1"/>
          </p:cNvSpPr>
          <p:nvPr/>
        </p:nvSpPr>
        <p:spPr bwMode="auto">
          <a:xfrm>
            <a:off x="2060575" y="2921000"/>
            <a:ext cx="915988" cy="42703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b="1"/>
              <a:t>get_ij</a:t>
            </a:r>
          </a:p>
        </p:txBody>
      </p:sp>
      <p:sp>
        <p:nvSpPr>
          <p:cNvPr id="135199" name="Line 31"/>
          <p:cNvSpPr>
            <a:spLocks noChangeShapeType="1"/>
          </p:cNvSpPr>
          <p:nvPr/>
        </p:nvSpPr>
        <p:spPr bwMode="auto">
          <a:xfrm flipH="1">
            <a:off x="3257550" y="3087688"/>
            <a:ext cx="457200" cy="0"/>
          </a:xfrm>
          <a:prstGeom prst="line">
            <a:avLst/>
          </a:prstGeom>
          <a:noFill/>
          <a:ln w="12700">
            <a:solidFill>
              <a:schemeClr val="tx1"/>
            </a:solidFill>
            <a:prstDash val="dash"/>
            <a:round/>
            <a:headEnd type="none" w="sm" len="sm"/>
            <a:tailEnd type="stealth" w="med" len="med"/>
          </a:ln>
          <a:effectLst/>
        </p:spPr>
        <p:txBody>
          <a:bodyPr wrap="none" anchor="ctr"/>
          <a:lstStyle/>
          <a:p>
            <a:endParaRPr lang="zh-CN" altLang="en-US"/>
          </a:p>
        </p:txBody>
      </p:sp>
      <p:sp>
        <p:nvSpPr>
          <p:cNvPr id="135200" name="Rectangle 32"/>
          <p:cNvSpPr>
            <a:spLocks noChangeArrowheads="1"/>
          </p:cNvSpPr>
          <p:nvPr/>
        </p:nvSpPr>
        <p:spPr bwMode="auto">
          <a:xfrm>
            <a:off x="3763963" y="5314950"/>
            <a:ext cx="1358900" cy="596900"/>
          </a:xfrm>
          <a:prstGeom prst="rect">
            <a:avLst/>
          </a:prstGeom>
          <a:solidFill>
            <a:srgbClr val="FF99FF"/>
          </a:solidFill>
          <a:ln w="12700">
            <a:solidFill>
              <a:schemeClr val="tx1"/>
            </a:solidFill>
            <a:miter lim="800000"/>
            <a:headEnd/>
            <a:tailEnd/>
          </a:ln>
          <a:effectLst/>
        </p:spPr>
        <p:txBody>
          <a:bodyPr wrap="none" anchor="ctr"/>
          <a:lstStyle/>
          <a:p>
            <a:endParaRPr lang="zh-CN" altLang="en-US"/>
          </a:p>
        </p:txBody>
      </p:sp>
      <p:sp>
        <p:nvSpPr>
          <p:cNvPr id="135201" name="Rectangle 33"/>
          <p:cNvSpPr>
            <a:spLocks noChangeArrowheads="1"/>
          </p:cNvSpPr>
          <p:nvPr/>
        </p:nvSpPr>
        <p:spPr bwMode="auto">
          <a:xfrm>
            <a:off x="3708400" y="5308600"/>
            <a:ext cx="1881188"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nmember</a:t>
            </a:r>
          </a:p>
        </p:txBody>
      </p:sp>
      <p:sp>
        <p:nvSpPr>
          <p:cNvPr id="135202" name="Rectangle 34"/>
          <p:cNvSpPr>
            <a:spLocks noChangeArrowheads="1"/>
          </p:cNvSpPr>
          <p:nvPr/>
        </p:nvSpPr>
        <p:spPr bwMode="auto">
          <a:xfrm>
            <a:off x="4818063" y="5661025"/>
            <a:ext cx="257175" cy="1746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5203" name="Freeform 35"/>
          <p:cNvSpPr>
            <a:spLocks/>
          </p:cNvSpPr>
          <p:nvPr/>
        </p:nvSpPr>
        <p:spPr bwMode="auto">
          <a:xfrm>
            <a:off x="3132138" y="2239963"/>
            <a:ext cx="2932112" cy="828675"/>
          </a:xfrm>
          <a:custGeom>
            <a:avLst/>
            <a:gdLst/>
            <a:ahLst/>
            <a:cxnLst>
              <a:cxn ang="0">
                <a:pos x="0" y="522"/>
              </a:cxn>
              <a:cxn ang="0">
                <a:pos x="453" y="159"/>
              </a:cxn>
              <a:cxn ang="0">
                <a:pos x="861" y="23"/>
              </a:cxn>
              <a:cxn ang="0">
                <a:pos x="1360" y="23"/>
              </a:cxn>
              <a:cxn ang="0">
                <a:pos x="1814" y="159"/>
              </a:cxn>
              <a:cxn ang="0">
                <a:pos x="2086" y="386"/>
              </a:cxn>
            </a:cxnLst>
            <a:rect l="0" t="0" r="r" b="b"/>
            <a:pathLst>
              <a:path w="2086" h="522">
                <a:moveTo>
                  <a:pt x="0" y="522"/>
                </a:moveTo>
                <a:cubicBezTo>
                  <a:pt x="154" y="382"/>
                  <a:pt x="309" y="242"/>
                  <a:pt x="453" y="159"/>
                </a:cubicBezTo>
                <a:cubicBezTo>
                  <a:pt x="597" y="76"/>
                  <a:pt x="710" y="46"/>
                  <a:pt x="861" y="23"/>
                </a:cubicBezTo>
                <a:cubicBezTo>
                  <a:pt x="1012" y="0"/>
                  <a:pt x="1201" y="0"/>
                  <a:pt x="1360" y="23"/>
                </a:cubicBezTo>
                <a:cubicBezTo>
                  <a:pt x="1519" y="46"/>
                  <a:pt x="1693" y="99"/>
                  <a:pt x="1814" y="159"/>
                </a:cubicBezTo>
                <a:cubicBezTo>
                  <a:pt x="1935" y="219"/>
                  <a:pt x="2010" y="302"/>
                  <a:pt x="2086" y="386"/>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5204" name="Freeform 36"/>
          <p:cNvSpPr>
            <a:spLocks/>
          </p:cNvSpPr>
          <p:nvPr/>
        </p:nvSpPr>
        <p:spPr bwMode="auto">
          <a:xfrm>
            <a:off x="2411413" y="1760538"/>
            <a:ext cx="4443412" cy="876300"/>
          </a:xfrm>
          <a:custGeom>
            <a:avLst/>
            <a:gdLst/>
            <a:ahLst/>
            <a:cxnLst>
              <a:cxn ang="0">
                <a:pos x="0" y="462"/>
              </a:cxn>
              <a:cxn ang="0">
                <a:pos x="453" y="144"/>
              </a:cxn>
              <a:cxn ang="0">
                <a:pos x="1360" y="8"/>
              </a:cxn>
              <a:cxn ang="0">
                <a:pos x="2131" y="189"/>
              </a:cxn>
              <a:cxn ang="0">
                <a:pos x="2630" y="598"/>
              </a:cxn>
              <a:cxn ang="0">
                <a:pos x="2812" y="824"/>
              </a:cxn>
            </a:cxnLst>
            <a:rect l="0" t="0" r="r" b="b"/>
            <a:pathLst>
              <a:path w="2812" h="824">
                <a:moveTo>
                  <a:pt x="0" y="462"/>
                </a:moveTo>
                <a:cubicBezTo>
                  <a:pt x="113" y="341"/>
                  <a:pt x="226" y="220"/>
                  <a:pt x="453" y="144"/>
                </a:cubicBezTo>
                <a:cubicBezTo>
                  <a:pt x="680" y="68"/>
                  <a:pt x="1080" y="0"/>
                  <a:pt x="1360" y="8"/>
                </a:cubicBezTo>
                <a:cubicBezTo>
                  <a:pt x="1640" y="16"/>
                  <a:pt x="1919" y="91"/>
                  <a:pt x="2131" y="189"/>
                </a:cubicBezTo>
                <a:cubicBezTo>
                  <a:pt x="2343" y="287"/>
                  <a:pt x="2517" y="492"/>
                  <a:pt x="2630" y="598"/>
                </a:cubicBezTo>
                <a:cubicBezTo>
                  <a:pt x="2743" y="704"/>
                  <a:pt x="2777" y="764"/>
                  <a:pt x="2812" y="824"/>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5205" name="Rectangle 37"/>
          <p:cNvSpPr>
            <a:spLocks noChangeArrowheads="1"/>
          </p:cNvSpPr>
          <p:nvPr/>
        </p:nvSpPr>
        <p:spPr bwMode="auto">
          <a:xfrm>
            <a:off x="611188" y="4279900"/>
            <a:ext cx="1271587" cy="1093788"/>
          </a:xfrm>
          <a:prstGeom prst="rect">
            <a:avLst/>
          </a:prstGeom>
          <a:noFill/>
          <a:ln w="9525">
            <a:solidFill>
              <a:srgbClr val="FF00FF"/>
            </a:solidFill>
            <a:miter lim="800000"/>
            <a:headEnd/>
            <a:tailEnd/>
          </a:ln>
          <a:effectLst/>
        </p:spPr>
        <p:txBody>
          <a:bodyPr wrap="none" anchor="ctr"/>
          <a:lstStyle/>
          <a:p>
            <a:pPr algn="ctr"/>
            <a:r>
              <a:rPr lang="en-US" altLang="zh-CN" b="1"/>
              <a:t>Client </a:t>
            </a:r>
          </a:p>
          <a:p>
            <a:pPr algn="ctr"/>
            <a:r>
              <a:rPr lang="en-US" altLang="zh-CN" b="1"/>
              <a:t>codes</a:t>
            </a:r>
          </a:p>
        </p:txBody>
      </p:sp>
      <p:sp>
        <p:nvSpPr>
          <p:cNvPr id="135206" name="Line 38"/>
          <p:cNvSpPr>
            <a:spLocks noChangeShapeType="1"/>
          </p:cNvSpPr>
          <p:nvPr/>
        </p:nvSpPr>
        <p:spPr bwMode="auto">
          <a:xfrm flipV="1">
            <a:off x="1593850" y="3314700"/>
            <a:ext cx="504825" cy="1108075"/>
          </a:xfrm>
          <a:prstGeom prst="line">
            <a:avLst/>
          </a:prstGeom>
          <a:noFill/>
          <a:ln w="50800">
            <a:solidFill>
              <a:schemeClr val="tx1"/>
            </a:solidFill>
            <a:miter lim="800000"/>
            <a:headEnd/>
            <a:tailEnd type="triangle" w="med" len="med"/>
          </a:ln>
          <a:effectLst/>
        </p:spPr>
        <p:txBody>
          <a:bodyPr wrap="none"/>
          <a:lstStyle/>
          <a:p>
            <a:endParaRPr lang="zh-CN" altLang="en-US"/>
          </a:p>
        </p:txBody>
      </p:sp>
      <p:sp>
        <p:nvSpPr>
          <p:cNvPr id="135207" name="Line 39"/>
          <p:cNvSpPr>
            <a:spLocks noChangeShapeType="1"/>
          </p:cNvSpPr>
          <p:nvPr/>
        </p:nvSpPr>
        <p:spPr bwMode="auto">
          <a:xfrm flipV="1">
            <a:off x="1116013" y="2636838"/>
            <a:ext cx="503237" cy="1604962"/>
          </a:xfrm>
          <a:prstGeom prst="line">
            <a:avLst/>
          </a:prstGeom>
          <a:noFill/>
          <a:ln w="50800">
            <a:solidFill>
              <a:schemeClr val="tx1"/>
            </a:solidFill>
            <a:miter lim="800000"/>
            <a:headEnd/>
            <a:tailEnd type="triangle" w="med" len="med"/>
          </a:ln>
          <a:effectLst/>
        </p:spPr>
        <p:txBody>
          <a:bodyPr wrap="none"/>
          <a:lstStyle/>
          <a:p>
            <a:endParaRPr lang="zh-CN" altLang="en-US"/>
          </a:p>
        </p:txBody>
      </p:sp>
      <p:sp>
        <p:nvSpPr>
          <p:cNvPr id="135208" name="Line 40"/>
          <p:cNvSpPr>
            <a:spLocks noChangeShapeType="1"/>
          </p:cNvSpPr>
          <p:nvPr/>
        </p:nvSpPr>
        <p:spPr bwMode="auto">
          <a:xfrm flipV="1">
            <a:off x="1619250" y="3729038"/>
            <a:ext cx="4824413" cy="1104900"/>
          </a:xfrm>
          <a:prstGeom prst="line">
            <a:avLst/>
          </a:prstGeom>
          <a:noFill/>
          <a:ln w="50800">
            <a:solidFill>
              <a:schemeClr val="tx1"/>
            </a:solidFill>
            <a:miter lim="800000"/>
            <a:headEnd/>
            <a:tailEnd type="triangle" w="med" len="med"/>
          </a:ln>
          <a:effectLst/>
        </p:spPr>
        <p:txBody>
          <a:bodyPr wrap="none"/>
          <a:lstStyle/>
          <a:p>
            <a:endParaRPr lang="zh-CN" altLang="en-US"/>
          </a:p>
        </p:txBody>
      </p:sp>
      <p:sp>
        <p:nvSpPr>
          <p:cNvPr id="135209" name="Line 41"/>
          <p:cNvSpPr>
            <a:spLocks noChangeShapeType="1"/>
          </p:cNvSpPr>
          <p:nvPr/>
        </p:nvSpPr>
        <p:spPr bwMode="auto">
          <a:xfrm>
            <a:off x="1619250" y="5308600"/>
            <a:ext cx="2144713" cy="352425"/>
          </a:xfrm>
          <a:prstGeom prst="line">
            <a:avLst/>
          </a:prstGeom>
          <a:noFill/>
          <a:ln w="50800">
            <a:solidFill>
              <a:schemeClr val="tx1"/>
            </a:solidFill>
            <a:miter lim="800000"/>
            <a:headEnd/>
            <a:tailEnd type="triangle" w="med" len="med"/>
          </a:ln>
          <a:effectLst/>
        </p:spPr>
        <p:txBody>
          <a:bodyPr wrap="none"/>
          <a:lstStyle/>
          <a:p>
            <a:endParaRPr lang="zh-CN" altLang="en-US"/>
          </a:p>
        </p:txBody>
      </p:sp>
      <p:grpSp>
        <p:nvGrpSpPr>
          <p:cNvPr id="135210" name="Group 42"/>
          <p:cNvGrpSpPr>
            <a:grpSpLocks/>
          </p:cNvGrpSpPr>
          <p:nvPr/>
        </p:nvGrpSpPr>
        <p:grpSpPr bwMode="auto">
          <a:xfrm>
            <a:off x="2581275" y="5229225"/>
            <a:ext cx="355600" cy="606425"/>
            <a:chOff x="3264" y="2976"/>
            <a:chExt cx="96" cy="144"/>
          </a:xfrm>
        </p:grpSpPr>
        <p:sp>
          <p:nvSpPr>
            <p:cNvPr id="135211" name="Line 43"/>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35212" name="Line 44"/>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grpSp>
        <p:nvGrpSpPr>
          <p:cNvPr id="135213" name="Group 45"/>
          <p:cNvGrpSpPr>
            <a:grpSpLocks/>
          </p:cNvGrpSpPr>
          <p:nvPr/>
        </p:nvGrpSpPr>
        <p:grpSpPr bwMode="auto">
          <a:xfrm>
            <a:off x="925513" y="3348038"/>
            <a:ext cx="381000" cy="381000"/>
            <a:chOff x="3264" y="2544"/>
            <a:chExt cx="240" cy="240"/>
          </a:xfrm>
        </p:grpSpPr>
        <p:sp>
          <p:nvSpPr>
            <p:cNvPr id="135214" name="Line 46"/>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5215" name="Line 47"/>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35225" name="Rectangle 57"/>
          <p:cNvSpPr>
            <a:spLocks noChangeArrowheads="1"/>
          </p:cNvSpPr>
          <p:nvPr/>
        </p:nvSpPr>
        <p:spPr bwMode="auto">
          <a:xfrm>
            <a:off x="6184900" y="4095750"/>
            <a:ext cx="1555750" cy="846138"/>
          </a:xfrm>
          <a:prstGeom prst="rect">
            <a:avLst/>
          </a:prstGeom>
          <a:solidFill>
            <a:srgbClr val="FFFF99"/>
          </a:solidFill>
          <a:ln w="12700">
            <a:solidFill>
              <a:schemeClr val="tx1"/>
            </a:solidFill>
            <a:miter lim="800000"/>
            <a:headEnd/>
            <a:tailEnd/>
          </a:ln>
          <a:effectLst/>
        </p:spPr>
        <p:txBody>
          <a:bodyPr wrap="none" anchor="ctr"/>
          <a:lstStyle/>
          <a:p>
            <a:pPr algn="ctr"/>
            <a:endParaRPr lang="zh-CN" altLang="zh-CN" sz="1800" b="1"/>
          </a:p>
        </p:txBody>
      </p:sp>
      <p:grpSp>
        <p:nvGrpSpPr>
          <p:cNvPr id="135216" name="Group 48"/>
          <p:cNvGrpSpPr>
            <a:grpSpLocks/>
          </p:cNvGrpSpPr>
          <p:nvPr/>
        </p:nvGrpSpPr>
        <p:grpSpPr bwMode="auto">
          <a:xfrm>
            <a:off x="1908175" y="3602038"/>
            <a:ext cx="381000" cy="381000"/>
            <a:chOff x="3264" y="2544"/>
            <a:chExt cx="240" cy="240"/>
          </a:xfrm>
        </p:grpSpPr>
        <p:sp>
          <p:nvSpPr>
            <p:cNvPr id="135217" name="Line 49"/>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5218" name="Line 50"/>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135219" name="Group 51"/>
          <p:cNvGrpSpPr>
            <a:grpSpLocks/>
          </p:cNvGrpSpPr>
          <p:nvPr/>
        </p:nvGrpSpPr>
        <p:grpSpPr bwMode="auto">
          <a:xfrm>
            <a:off x="4741863" y="1535113"/>
            <a:ext cx="381000" cy="381000"/>
            <a:chOff x="3264" y="2544"/>
            <a:chExt cx="240" cy="240"/>
          </a:xfrm>
        </p:grpSpPr>
        <p:sp>
          <p:nvSpPr>
            <p:cNvPr id="135220" name="Line 52"/>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5221" name="Line 53"/>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135222" name="Group 54"/>
          <p:cNvGrpSpPr>
            <a:grpSpLocks/>
          </p:cNvGrpSpPr>
          <p:nvPr/>
        </p:nvGrpSpPr>
        <p:grpSpPr bwMode="auto">
          <a:xfrm>
            <a:off x="4298950" y="2049463"/>
            <a:ext cx="381000" cy="381000"/>
            <a:chOff x="3264" y="2544"/>
            <a:chExt cx="240" cy="240"/>
          </a:xfrm>
        </p:grpSpPr>
        <p:sp>
          <p:nvSpPr>
            <p:cNvPr id="135223" name="Line 55"/>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5224" name="Line 56"/>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35226" name="Rectangle 58"/>
          <p:cNvSpPr>
            <a:spLocks noChangeArrowheads="1"/>
          </p:cNvSpPr>
          <p:nvPr/>
        </p:nvSpPr>
        <p:spPr bwMode="auto">
          <a:xfrm>
            <a:off x="6156325" y="4076700"/>
            <a:ext cx="1447800"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x_temp</a:t>
            </a:r>
          </a:p>
        </p:txBody>
      </p:sp>
      <p:sp>
        <p:nvSpPr>
          <p:cNvPr id="135178" name="Rectangle 10"/>
          <p:cNvSpPr>
            <a:spLocks noChangeArrowheads="1"/>
          </p:cNvSpPr>
          <p:nvPr/>
        </p:nvSpPr>
        <p:spPr bwMode="auto">
          <a:xfrm>
            <a:off x="7065963" y="4422775"/>
            <a:ext cx="601662"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5227" name="Line 59"/>
          <p:cNvSpPr>
            <a:spLocks noChangeShapeType="1"/>
          </p:cNvSpPr>
          <p:nvPr/>
        </p:nvSpPr>
        <p:spPr bwMode="auto">
          <a:xfrm flipV="1">
            <a:off x="1778000" y="4422775"/>
            <a:ext cx="4406900" cy="519113"/>
          </a:xfrm>
          <a:prstGeom prst="line">
            <a:avLst/>
          </a:prstGeom>
          <a:noFill/>
          <a:ln w="50800">
            <a:solidFill>
              <a:schemeClr val="tx1"/>
            </a:solidFill>
            <a:miter lim="800000"/>
            <a:headEnd/>
            <a:tailEnd type="triangle" w="med" len="med"/>
          </a:ln>
          <a:effectLst/>
        </p:spPr>
        <p:txBody>
          <a:bodyPr wrap="none"/>
          <a:lstStyle/>
          <a:p>
            <a:endParaRPr lang="zh-CN" altLang="en-US"/>
          </a:p>
        </p:txBody>
      </p:sp>
      <p:grpSp>
        <p:nvGrpSpPr>
          <p:cNvPr id="135228" name="Group 60"/>
          <p:cNvGrpSpPr>
            <a:grpSpLocks/>
          </p:cNvGrpSpPr>
          <p:nvPr/>
        </p:nvGrpSpPr>
        <p:grpSpPr bwMode="auto">
          <a:xfrm>
            <a:off x="3568700" y="4437063"/>
            <a:ext cx="355600" cy="606425"/>
            <a:chOff x="3264" y="2976"/>
            <a:chExt cx="96" cy="144"/>
          </a:xfrm>
        </p:grpSpPr>
        <p:sp>
          <p:nvSpPr>
            <p:cNvPr id="135229" name="Line 61"/>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35230" name="Line 62"/>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grpSp>
        <p:nvGrpSpPr>
          <p:cNvPr id="135231" name="Group 63"/>
          <p:cNvGrpSpPr>
            <a:grpSpLocks/>
          </p:cNvGrpSpPr>
          <p:nvPr/>
        </p:nvGrpSpPr>
        <p:grpSpPr bwMode="auto">
          <a:xfrm>
            <a:off x="2992438" y="4076700"/>
            <a:ext cx="355600" cy="606425"/>
            <a:chOff x="3264" y="2976"/>
            <a:chExt cx="96" cy="144"/>
          </a:xfrm>
        </p:grpSpPr>
        <p:sp>
          <p:nvSpPr>
            <p:cNvPr id="135232" name="Line 64"/>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35233" name="Line 65"/>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2" name="灯片编号占位符 5"/>
          <p:cNvSpPr>
            <a:spLocks noGrp="1"/>
          </p:cNvSpPr>
          <p:nvPr>
            <p:ph type="sldNum" sz="quarter" idx="12"/>
          </p:nvPr>
        </p:nvSpPr>
        <p:spPr/>
        <p:txBody>
          <a:bodyPr/>
          <a:lstStyle/>
          <a:p>
            <a:fld id="{21A27D19-DAA3-4F14-98AA-462E5448D0A4}" type="slidenum">
              <a:rPr lang="en-US" altLang="zh-CN"/>
              <a:pPr/>
              <a:t>36</a:t>
            </a:fld>
            <a:endParaRPr lang="en-US" altLang="zh-CN"/>
          </a:p>
        </p:txBody>
      </p:sp>
      <p:sp>
        <p:nvSpPr>
          <p:cNvPr id="136194" name="Rectangle 2"/>
          <p:cNvSpPr>
            <a:spLocks noGrp="1" noChangeArrowheads="1"/>
          </p:cNvSpPr>
          <p:nvPr>
            <p:ph type="title"/>
          </p:nvPr>
        </p:nvSpPr>
        <p:spPr/>
        <p:txBody>
          <a:bodyPr/>
          <a:lstStyle/>
          <a:p>
            <a:r>
              <a:rPr lang="en-US" altLang="zh-CN">
                <a:solidFill>
                  <a:schemeClr val="tx1"/>
                </a:solidFill>
              </a:rPr>
              <a:t>Interface Diagram of class Y1</a:t>
            </a:r>
          </a:p>
        </p:txBody>
      </p:sp>
      <p:sp>
        <p:nvSpPr>
          <p:cNvPr id="136195" name="Oval 3"/>
          <p:cNvSpPr>
            <a:spLocks noChangeArrowheads="1"/>
          </p:cNvSpPr>
          <p:nvPr/>
        </p:nvSpPr>
        <p:spPr bwMode="auto">
          <a:xfrm>
            <a:off x="2700338" y="1341438"/>
            <a:ext cx="5832475" cy="5167312"/>
          </a:xfrm>
          <a:prstGeom prst="ellipse">
            <a:avLst/>
          </a:prstGeom>
          <a:solidFill>
            <a:srgbClr val="FFFFCC"/>
          </a:solidFill>
          <a:ln w="12700">
            <a:solidFill>
              <a:schemeClr val="tx1"/>
            </a:solidFill>
            <a:round/>
            <a:headEnd/>
            <a:tailEnd/>
          </a:ln>
          <a:effectLst/>
        </p:spPr>
        <p:txBody>
          <a:bodyPr wrap="none" anchor="ctr"/>
          <a:lstStyle/>
          <a:p>
            <a:endParaRPr lang="zh-CN" altLang="en-US"/>
          </a:p>
        </p:txBody>
      </p:sp>
      <p:sp>
        <p:nvSpPr>
          <p:cNvPr id="136196" name="Oval 4"/>
          <p:cNvSpPr>
            <a:spLocks noChangeArrowheads="1"/>
          </p:cNvSpPr>
          <p:nvPr/>
        </p:nvSpPr>
        <p:spPr bwMode="auto">
          <a:xfrm>
            <a:off x="4489450" y="1722438"/>
            <a:ext cx="3721100" cy="3949700"/>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136197" name="Rectangle 5"/>
          <p:cNvSpPr>
            <a:spLocks noChangeArrowheads="1"/>
          </p:cNvSpPr>
          <p:nvPr/>
        </p:nvSpPr>
        <p:spPr bwMode="auto">
          <a:xfrm>
            <a:off x="6019800" y="2492375"/>
            <a:ext cx="1835150" cy="1457325"/>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36198" name="Rectangle 6"/>
          <p:cNvSpPr>
            <a:spLocks noChangeArrowheads="1"/>
          </p:cNvSpPr>
          <p:nvPr/>
        </p:nvSpPr>
        <p:spPr bwMode="auto">
          <a:xfrm>
            <a:off x="6064250" y="2492375"/>
            <a:ext cx="1676400" cy="1617663"/>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b="1">
                <a:latin typeface="Times New Roman" pitchFamily="18" charset="0"/>
              </a:rPr>
              <a:t>protected data:</a:t>
            </a:r>
          </a:p>
          <a:p>
            <a:pPr eaLnBrk="0" hangingPunct="0"/>
            <a:endParaRPr lang="en-US" altLang="zh-CN" sz="1000" b="1">
              <a:latin typeface="Times New Roman" pitchFamily="18" charset="0"/>
            </a:endParaRPr>
          </a:p>
          <a:p>
            <a:pPr eaLnBrk="0" hangingPunct="0"/>
            <a:r>
              <a:rPr lang="en-US" altLang="zh-CN" sz="1800" b="1">
                <a:latin typeface="Times New Roman" pitchFamily="18" charset="0"/>
              </a:rPr>
              <a:t>       i</a:t>
            </a:r>
          </a:p>
          <a:p>
            <a:pPr eaLnBrk="0" hangingPunct="0"/>
            <a:endParaRPr lang="en-US" altLang="zh-CN" sz="1800" b="1">
              <a:latin typeface="Times New Roman" pitchFamily="18" charset="0"/>
            </a:endParaRPr>
          </a:p>
          <a:p>
            <a:pPr eaLnBrk="0" hangingPunct="0"/>
            <a:r>
              <a:rPr lang="en-US" altLang="zh-CN" sz="1800" b="1">
                <a:latin typeface="Times New Roman" pitchFamily="18" charset="0"/>
              </a:rPr>
              <a:t>       j</a:t>
            </a:r>
          </a:p>
          <a:p>
            <a:pPr eaLnBrk="0" hangingPunct="0"/>
            <a:endParaRPr lang="en-US" altLang="zh-CN" sz="1800" b="1">
              <a:latin typeface="Times New Roman" pitchFamily="18" charset="0"/>
            </a:endParaRPr>
          </a:p>
        </p:txBody>
      </p:sp>
      <p:sp>
        <p:nvSpPr>
          <p:cNvPr id="136199" name="Rectangle 7"/>
          <p:cNvSpPr>
            <a:spLocks noChangeArrowheads="1"/>
          </p:cNvSpPr>
          <p:nvPr/>
        </p:nvSpPr>
        <p:spPr bwMode="auto">
          <a:xfrm>
            <a:off x="6900863" y="2852738"/>
            <a:ext cx="738187" cy="407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6200" name="Rectangle 8"/>
          <p:cNvSpPr>
            <a:spLocks noChangeArrowheads="1"/>
          </p:cNvSpPr>
          <p:nvPr/>
        </p:nvSpPr>
        <p:spPr bwMode="auto">
          <a:xfrm>
            <a:off x="6900863" y="3429000"/>
            <a:ext cx="738187" cy="4079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6201" name="Oval 9"/>
          <p:cNvSpPr>
            <a:spLocks noChangeArrowheads="1"/>
          </p:cNvSpPr>
          <p:nvPr/>
        </p:nvSpPr>
        <p:spPr bwMode="auto">
          <a:xfrm>
            <a:off x="3763963" y="3495675"/>
            <a:ext cx="1825625" cy="409575"/>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6202" name="Oval 10"/>
          <p:cNvSpPr>
            <a:spLocks noChangeArrowheads="1"/>
          </p:cNvSpPr>
          <p:nvPr/>
        </p:nvSpPr>
        <p:spPr bwMode="auto">
          <a:xfrm>
            <a:off x="3763963" y="290671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6203" name="Rectangle 11"/>
          <p:cNvSpPr>
            <a:spLocks noChangeArrowheads="1"/>
          </p:cNvSpPr>
          <p:nvPr/>
        </p:nvSpPr>
        <p:spPr bwMode="auto">
          <a:xfrm>
            <a:off x="4183063" y="2932113"/>
            <a:ext cx="8461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get_ij</a:t>
            </a:r>
          </a:p>
        </p:txBody>
      </p:sp>
      <p:sp>
        <p:nvSpPr>
          <p:cNvPr id="136204" name="Rectangle 12"/>
          <p:cNvSpPr>
            <a:spLocks noChangeArrowheads="1"/>
          </p:cNvSpPr>
          <p:nvPr/>
        </p:nvSpPr>
        <p:spPr bwMode="auto">
          <a:xfrm>
            <a:off x="4038600" y="3511550"/>
            <a:ext cx="1112484" cy="400752"/>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dirty="0"/>
              <a:t>   </a:t>
            </a:r>
            <a:r>
              <a:rPr lang="en-US" altLang="zh-CN" sz="2000" b="1" dirty="0" smtClean="0"/>
              <a:t>BASE</a:t>
            </a:r>
            <a:endParaRPr lang="en-US" altLang="zh-CN" sz="2000" b="1" dirty="0"/>
          </a:p>
        </p:txBody>
      </p:sp>
      <p:sp>
        <p:nvSpPr>
          <p:cNvPr id="136205" name="Oval 13"/>
          <p:cNvSpPr>
            <a:spLocks noChangeArrowheads="1"/>
          </p:cNvSpPr>
          <p:nvPr/>
        </p:nvSpPr>
        <p:spPr bwMode="auto">
          <a:xfrm>
            <a:off x="1593850" y="2303463"/>
            <a:ext cx="1825625" cy="407987"/>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6206" name="Oval 14"/>
          <p:cNvSpPr>
            <a:spLocks noChangeArrowheads="1"/>
          </p:cNvSpPr>
          <p:nvPr/>
        </p:nvSpPr>
        <p:spPr bwMode="auto">
          <a:xfrm>
            <a:off x="1593850" y="2895600"/>
            <a:ext cx="1825625" cy="407988"/>
          </a:xfrm>
          <a:prstGeom prst="ellipse">
            <a:avLst/>
          </a:prstGeom>
          <a:solidFill>
            <a:srgbClr val="FFFFFF"/>
          </a:solidFill>
          <a:ln w="12700">
            <a:solidFill>
              <a:schemeClr val="tx1"/>
            </a:solidFill>
            <a:round/>
            <a:headEnd/>
            <a:tailEnd/>
          </a:ln>
          <a:effectLst/>
        </p:spPr>
        <p:txBody>
          <a:bodyPr wrap="none" anchor="ctr"/>
          <a:lstStyle/>
          <a:p>
            <a:endParaRPr lang="zh-CN" altLang="en-US"/>
          </a:p>
        </p:txBody>
      </p:sp>
      <p:sp>
        <p:nvSpPr>
          <p:cNvPr id="136207" name="Rectangle 15"/>
          <p:cNvSpPr>
            <a:spLocks noChangeArrowheads="1"/>
          </p:cNvSpPr>
          <p:nvPr/>
        </p:nvSpPr>
        <p:spPr bwMode="auto">
          <a:xfrm>
            <a:off x="1778000" y="2332038"/>
            <a:ext cx="139700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increment</a:t>
            </a:r>
          </a:p>
        </p:txBody>
      </p:sp>
      <p:sp>
        <p:nvSpPr>
          <p:cNvPr id="136208" name="Rectangle 16"/>
          <p:cNvSpPr>
            <a:spLocks noChangeArrowheads="1"/>
          </p:cNvSpPr>
          <p:nvPr/>
        </p:nvSpPr>
        <p:spPr bwMode="auto">
          <a:xfrm>
            <a:off x="2060575" y="2921000"/>
            <a:ext cx="915988" cy="42703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b="1"/>
              <a:t>get_ij</a:t>
            </a:r>
          </a:p>
        </p:txBody>
      </p:sp>
      <p:sp>
        <p:nvSpPr>
          <p:cNvPr id="136209" name="Line 17"/>
          <p:cNvSpPr>
            <a:spLocks noChangeShapeType="1"/>
          </p:cNvSpPr>
          <p:nvPr/>
        </p:nvSpPr>
        <p:spPr bwMode="auto">
          <a:xfrm flipH="1">
            <a:off x="3203575" y="3122613"/>
            <a:ext cx="647700" cy="19050"/>
          </a:xfrm>
          <a:prstGeom prst="line">
            <a:avLst/>
          </a:prstGeom>
          <a:noFill/>
          <a:ln w="38100">
            <a:solidFill>
              <a:schemeClr val="tx1"/>
            </a:solidFill>
            <a:prstDash val="sysDot"/>
            <a:round/>
            <a:headEnd type="none" w="sm" len="sm"/>
            <a:tailEnd type="stealth" w="med" len="med"/>
          </a:ln>
          <a:effectLst/>
        </p:spPr>
        <p:txBody>
          <a:bodyPr wrap="none" anchor="ctr"/>
          <a:lstStyle/>
          <a:p>
            <a:endParaRPr lang="zh-CN" altLang="en-US"/>
          </a:p>
        </p:txBody>
      </p:sp>
      <p:sp>
        <p:nvSpPr>
          <p:cNvPr id="136210" name="Rectangle 18"/>
          <p:cNvSpPr>
            <a:spLocks noChangeArrowheads="1"/>
          </p:cNvSpPr>
          <p:nvPr/>
        </p:nvSpPr>
        <p:spPr bwMode="auto">
          <a:xfrm>
            <a:off x="3763963" y="5314950"/>
            <a:ext cx="1358900" cy="596900"/>
          </a:xfrm>
          <a:prstGeom prst="rect">
            <a:avLst/>
          </a:prstGeom>
          <a:solidFill>
            <a:srgbClr val="FF99FF"/>
          </a:solidFill>
          <a:ln w="12700">
            <a:solidFill>
              <a:schemeClr val="tx1"/>
            </a:solidFill>
            <a:miter lim="800000"/>
            <a:headEnd/>
            <a:tailEnd/>
          </a:ln>
          <a:effectLst/>
        </p:spPr>
        <p:txBody>
          <a:bodyPr wrap="none" anchor="ctr"/>
          <a:lstStyle/>
          <a:p>
            <a:endParaRPr lang="zh-CN" altLang="en-US"/>
          </a:p>
        </p:txBody>
      </p:sp>
      <p:sp>
        <p:nvSpPr>
          <p:cNvPr id="136211" name="Rectangle 19"/>
          <p:cNvSpPr>
            <a:spLocks noChangeArrowheads="1"/>
          </p:cNvSpPr>
          <p:nvPr/>
        </p:nvSpPr>
        <p:spPr bwMode="auto">
          <a:xfrm>
            <a:off x="3708400" y="5308600"/>
            <a:ext cx="1881188"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nmember</a:t>
            </a:r>
          </a:p>
        </p:txBody>
      </p:sp>
      <p:sp>
        <p:nvSpPr>
          <p:cNvPr id="136212" name="Rectangle 20"/>
          <p:cNvSpPr>
            <a:spLocks noChangeArrowheads="1"/>
          </p:cNvSpPr>
          <p:nvPr/>
        </p:nvSpPr>
        <p:spPr bwMode="auto">
          <a:xfrm>
            <a:off x="4818063" y="5661025"/>
            <a:ext cx="257175" cy="1746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36213" name="Freeform 21"/>
          <p:cNvSpPr>
            <a:spLocks/>
          </p:cNvSpPr>
          <p:nvPr/>
        </p:nvSpPr>
        <p:spPr bwMode="auto">
          <a:xfrm>
            <a:off x="3132138" y="2239963"/>
            <a:ext cx="2932112" cy="828675"/>
          </a:xfrm>
          <a:custGeom>
            <a:avLst/>
            <a:gdLst/>
            <a:ahLst/>
            <a:cxnLst>
              <a:cxn ang="0">
                <a:pos x="0" y="522"/>
              </a:cxn>
              <a:cxn ang="0">
                <a:pos x="453" y="159"/>
              </a:cxn>
              <a:cxn ang="0">
                <a:pos x="861" y="23"/>
              </a:cxn>
              <a:cxn ang="0">
                <a:pos x="1360" y="23"/>
              </a:cxn>
              <a:cxn ang="0">
                <a:pos x="1814" y="159"/>
              </a:cxn>
              <a:cxn ang="0">
                <a:pos x="2086" y="386"/>
              </a:cxn>
            </a:cxnLst>
            <a:rect l="0" t="0" r="r" b="b"/>
            <a:pathLst>
              <a:path w="2086" h="522">
                <a:moveTo>
                  <a:pt x="0" y="522"/>
                </a:moveTo>
                <a:cubicBezTo>
                  <a:pt x="154" y="382"/>
                  <a:pt x="309" y="242"/>
                  <a:pt x="453" y="159"/>
                </a:cubicBezTo>
                <a:cubicBezTo>
                  <a:pt x="597" y="76"/>
                  <a:pt x="710" y="46"/>
                  <a:pt x="861" y="23"/>
                </a:cubicBezTo>
                <a:cubicBezTo>
                  <a:pt x="1012" y="0"/>
                  <a:pt x="1201" y="0"/>
                  <a:pt x="1360" y="23"/>
                </a:cubicBezTo>
                <a:cubicBezTo>
                  <a:pt x="1519" y="46"/>
                  <a:pt x="1693" y="99"/>
                  <a:pt x="1814" y="159"/>
                </a:cubicBezTo>
                <a:cubicBezTo>
                  <a:pt x="1935" y="219"/>
                  <a:pt x="2010" y="302"/>
                  <a:pt x="2086" y="386"/>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6214" name="Freeform 22"/>
          <p:cNvSpPr>
            <a:spLocks/>
          </p:cNvSpPr>
          <p:nvPr/>
        </p:nvSpPr>
        <p:spPr bwMode="auto">
          <a:xfrm>
            <a:off x="2411413" y="1760538"/>
            <a:ext cx="4443412" cy="876300"/>
          </a:xfrm>
          <a:custGeom>
            <a:avLst/>
            <a:gdLst/>
            <a:ahLst/>
            <a:cxnLst>
              <a:cxn ang="0">
                <a:pos x="0" y="462"/>
              </a:cxn>
              <a:cxn ang="0">
                <a:pos x="453" y="144"/>
              </a:cxn>
              <a:cxn ang="0">
                <a:pos x="1360" y="8"/>
              </a:cxn>
              <a:cxn ang="0">
                <a:pos x="2131" y="189"/>
              </a:cxn>
              <a:cxn ang="0">
                <a:pos x="2630" y="598"/>
              </a:cxn>
              <a:cxn ang="0">
                <a:pos x="2812" y="824"/>
              </a:cxn>
            </a:cxnLst>
            <a:rect l="0" t="0" r="r" b="b"/>
            <a:pathLst>
              <a:path w="2812" h="824">
                <a:moveTo>
                  <a:pt x="0" y="462"/>
                </a:moveTo>
                <a:cubicBezTo>
                  <a:pt x="113" y="341"/>
                  <a:pt x="226" y="220"/>
                  <a:pt x="453" y="144"/>
                </a:cubicBezTo>
                <a:cubicBezTo>
                  <a:pt x="680" y="68"/>
                  <a:pt x="1080" y="0"/>
                  <a:pt x="1360" y="8"/>
                </a:cubicBezTo>
                <a:cubicBezTo>
                  <a:pt x="1640" y="16"/>
                  <a:pt x="1919" y="91"/>
                  <a:pt x="2131" y="189"/>
                </a:cubicBezTo>
                <a:cubicBezTo>
                  <a:pt x="2343" y="287"/>
                  <a:pt x="2517" y="492"/>
                  <a:pt x="2630" y="598"/>
                </a:cubicBezTo>
                <a:cubicBezTo>
                  <a:pt x="2743" y="704"/>
                  <a:pt x="2777" y="764"/>
                  <a:pt x="2812" y="824"/>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6226" name="Rectangle 34"/>
          <p:cNvSpPr>
            <a:spLocks noChangeArrowheads="1"/>
          </p:cNvSpPr>
          <p:nvPr/>
        </p:nvSpPr>
        <p:spPr bwMode="auto">
          <a:xfrm>
            <a:off x="6184900" y="4095750"/>
            <a:ext cx="1555750" cy="846138"/>
          </a:xfrm>
          <a:prstGeom prst="rect">
            <a:avLst/>
          </a:prstGeom>
          <a:solidFill>
            <a:srgbClr val="FFFF99"/>
          </a:solidFill>
          <a:ln w="12700">
            <a:solidFill>
              <a:schemeClr val="tx1"/>
            </a:solidFill>
            <a:miter lim="800000"/>
            <a:headEnd/>
            <a:tailEnd/>
          </a:ln>
          <a:effectLst/>
        </p:spPr>
        <p:txBody>
          <a:bodyPr wrap="none" anchor="ctr"/>
          <a:lstStyle/>
          <a:p>
            <a:pPr algn="ctr"/>
            <a:endParaRPr lang="zh-CN" altLang="zh-CN" sz="1800" b="1"/>
          </a:p>
        </p:txBody>
      </p:sp>
      <p:grpSp>
        <p:nvGrpSpPr>
          <p:cNvPr id="2" name="Group 38"/>
          <p:cNvGrpSpPr>
            <a:grpSpLocks/>
          </p:cNvGrpSpPr>
          <p:nvPr/>
        </p:nvGrpSpPr>
        <p:grpSpPr bwMode="auto">
          <a:xfrm>
            <a:off x="4741863" y="1535113"/>
            <a:ext cx="381000" cy="381000"/>
            <a:chOff x="3264" y="2544"/>
            <a:chExt cx="240" cy="240"/>
          </a:xfrm>
        </p:grpSpPr>
        <p:sp>
          <p:nvSpPr>
            <p:cNvPr id="136231" name="Line 39"/>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6232" name="Line 40"/>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3" name="Group 41"/>
          <p:cNvGrpSpPr>
            <a:grpSpLocks/>
          </p:cNvGrpSpPr>
          <p:nvPr/>
        </p:nvGrpSpPr>
        <p:grpSpPr bwMode="auto">
          <a:xfrm>
            <a:off x="4298950" y="2049463"/>
            <a:ext cx="381000" cy="381000"/>
            <a:chOff x="3264" y="2544"/>
            <a:chExt cx="240" cy="240"/>
          </a:xfrm>
        </p:grpSpPr>
        <p:sp>
          <p:nvSpPr>
            <p:cNvPr id="136234" name="Line 42"/>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6235" name="Line 43"/>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136236" name="Rectangle 44"/>
          <p:cNvSpPr>
            <a:spLocks noChangeArrowheads="1"/>
          </p:cNvSpPr>
          <p:nvPr/>
        </p:nvSpPr>
        <p:spPr bwMode="auto">
          <a:xfrm>
            <a:off x="6156325" y="4076700"/>
            <a:ext cx="1447800" cy="641350"/>
          </a:xfrm>
          <a:prstGeom prst="rect">
            <a:avLst/>
          </a:prstGeom>
          <a:noFill/>
          <a:ln w="9525">
            <a:noFill/>
            <a:miter lim="800000"/>
            <a:headEnd/>
            <a:tailEnd/>
          </a:ln>
          <a:effectLst/>
        </p:spPr>
        <p:txBody>
          <a:bodyPr lIns="92075" tIns="46038" rIns="92075" bIns="46038">
            <a:spAutoFit/>
          </a:bodyPr>
          <a:lstStyle/>
          <a:p>
            <a:pPr eaLnBrk="0" hangingPunct="0"/>
            <a:r>
              <a:rPr lang="en-US" altLang="zh-CN" sz="1800" b="1">
                <a:latin typeface="Times New Roman" pitchFamily="18" charset="0"/>
              </a:rPr>
              <a:t>private data:</a:t>
            </a:r>
          </a:p>
          <a:p>
            <a:pPr eaLnBrk="0" hangingPunct="0"/>
            <a:r>
              <a:rPr lang="en-US" altLang="zh-CN" sz="1800" b="1">
                <a:latin typeface="Times New Roman" pitchFamily="18" charset="0"/>
              </a:rPr>
              <a:t>x_temp</a:t>
            </a:r>
          </a:p>
        </p:txBody>
      </p:sp>
      <p:sp>
        <p:nvSpPr>
          <p:cNvPr id="136237" name="Rectangle 45"/>
          <p:cNvSpPr>
            <a:spLocks noChangeArrowheads="1"/>
          </p:cNvSpPr>
          <p:nvPr/>
        </p:nvSpPr>
        <p:spPr bwMode="auto">
          <a:xfrm>
            <a:off x="7065963" y="4422775"/>
            <a:ext cx="601662" cy="41116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grpSp>
        <p:nvGrpSpPr>
          <p:cNvPr id="4" name="Group 50"/>
          <p:cNvGrpSpPr>
            <a:grpSpLocks/>
          </p:cNvGrpSpPr>
          <p:nvPr/>
        </p:nvGrpSpPr>
        <p:grpSpPr bwMode="auto">
          <a:xfrm>
            <a:off x="2344738" y="4076700"/>
            <a:ext cx="355600" cy="606425"/>
            <a:chOff x="3264" y="2976"/>
            <a:chExt cx="96" cy="144"/>
          </a:xfrm>
        </p:grpSpPr>
        <p:sp>
          <p:nvSpPr>
            <p:cNvPr id="136243" name="Line 51"/>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136244" name="Line 52"/>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sp>
        <p:nvSpPr>
          <p:cNvPr id="136246" name="Freeform 54"/>
          <p:cNvSpPr>
            <a:spLocks/>
          </p:cNvSpPr>
          <p:nvPr/>
        </p:nvSpPr>
        <p:spPr bwMode="auto">
          <a:xfrm>
            <a:off x="468313" y="2565400"/>
            <a:ext cx="5688012" cy="2087563"/>
          </a:xfrm>
          <a:custGeom>
            <a:avLst/>
            <a:gdLst/>
            <a:ahLst/>
            <a:cxnLst>
              <a:cxn ang="0">
                <a:pos x="680" y="0"/>
              </a:cxn>
              <a:cxn ang="0">
                <a:pos x="272" y="181"/>
              </a:cxn>
              <a:cxn ang="0">
                <a:pos x="90" y="635"/>
              </a:cxn>
              <a:cxn ang="0">
                <a:pos x="317" y="907"/>
              </a:cxn>
              <a:cxn ang="0">
                <a:pos x="1995" y="1224"/>
              </a:cxn>
              <a:cxn ang="0">
                <a:pos x="3583" y="1315"/>
              </a:cxn>
            </a:cxnLst>
            <a:rect l="0" t="0" r="r" b="b"/>
            <a:pathLst>
              <a:path w="3583" h="1315">
                <a:moveTo>
                  <a:pt x="680" y="0"/>
                </a:moveTo>
                <a:cubicBezTo>
                  <a:pt x="525" y="37"/>
                  <a:pt x="370" y="75"/>
                  <a:pt x="272" y="181"/>
                </a:cubicBezTo>
                <a:cubicBezTo>
                  <a:pt x="174" y="287"/>
                  <a:pt x="83" y="514"/>
                  <a:pt x="90" y="635"/>
                </a:cubicBezTo>
                <a:cubicBezTo>
                  <a:pt x="97" y="756"/>
                  <a:pt x="0" y="809"/>
                  <a:pt x="317" y="907"/>
                </a:cubicBezTo>
                <a:cubicBezTo>
                  <a:pt x="634" y="1005"/>
                  <a:pt x="1451" y="1156"/>
                  <a:pt x="1995" y="1224"/>
                </a:cubicBezTo>
                <a:cubicBezTo>
                  <a:pt x="2539" y="1292"/>
                  <a:pt x="3061" y="1303"/>
                  <a:pt x="3583" y="1315"/>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sp>
        <p:nvSpPr>
          <p:cNvPr id="136247" name="Freeform 55"/>
          <p:cNvSpPr>
            <a:spLocks/>
          </p:cNvSpPr>
          <p:nvPr/>
        </p:nvSpPr>
        <p:spPr bwMode="auto">
          <a:xfrm>
            <a:off x="2184400" y="3357563"/>
            <a:ext cx="3900488" cy="935037"/>
          </a:xfrm>
          <a:custGeom>
            <a:avLst/>
            <a:gdLst/>
            <a:ahLst/>
            <a:cxnLst>
              <a:cxn ang="0">
                <a:pos x="53" y="0"/>
              </a:cxn>
              <a:cxn ang="0">
                <a:pos x="234" y="272"/>
              </a:cxn>
              <a:cxn ang="0">
                <a:pos x="1459" y="499"/>
              </a:cxn>
              <a:cxn ang="0">
                <a:pos x="2457" y="589"/>
              </a:cxn>
            </a:cxnLst>
            <a:rect l="0" t="0" r="r" b="b"/>
            <a:pathLst>
              <a:path w="2457" h="589">
                <a:moveTo>
                  <a:pt x="53" y="0"/>
                </a:moveTo>
                <a:cubicBezTo>
                  <a:pt x="26" y="94"/>
                  <a:pt x="0" y="189"/>
                  <a:pt x="234" y="272"/>
                </a:cubicBezTo>
                <a:cubicBezTo>
                  <a:pt x="468" y="355"/>
                  <a:pt x="1089" y="446"/>
                  <a:pt x="1459" y="499"/>
                </a:cubicBezTo>
                <a:cubicBezTo>
                  <a:pt x="1829" y="552"/>
                  <a:pt x="2143" y="570"/>
                  <a:pt x="2457" y="589"/>
                </a:cubicBezTo>
              </a:path>
            </a:pathLst>
          </a:custGeom>
          <a:noFill/>
          <a:ln w="38100" cap="flat" cmpd="sng">
            <a:solidFill>
              <a:schemeClr val="tx1"/>
            </a:solidFill>
            <a:prstDash val="solid"/>
            <a:miter lim="800000"/>
            <a:headEnd type="none" w="med" len="med"/>
            <a:tailEnd type="arrow" w="med" len="med"/>
          </a:ln>
          <a:effectLst/>
        </p:spPr>
        <p:txBody>
          <a:bodyPr wrap="none"/>
          <a:lstStyle/>
          <a:p>
            <a:endParaRPr lang="zh-CN" altLang="en-US"/>
          </a:p>
        </p:txBody>
      </p:sp>
      <p:grpSp>
        <p:nvGrpSpPr>
          <p:cNvPr id="5" name="Group 56"/>
          <p:cNvGrpSpPr>
            <a:grpSpLocks/>
          </p:cNvGrpSpPr>
          <p:nvPr/>
        </p:nvGrpSpPr>
        <p:grpSpPr bwMode="auto">
          <a:xfrm>
            <a:off x="3348038" y="3789363"/>
            <a:ext cx="381000" cy="381000"/>
            <a:chOff x="3264" y="2544"/>
            <a:chExt cx="240" cy="240"/>
          </a:xfrm>
        </p:grpSpPr>
        <p:sp>
          <p:nvSpPr>
            <p:cNvPr id="136249" name="Line 57"/>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136250" name="Line 58"/>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aphicFrame>
        <p:nvGraphicFramePr>
          <p:cNvPr id="6" name="对象 5"/>
          <p:cNvGraphicFramePr>
            <a:graphicFrameLocks noChangeAspect="1"/>
          </p:cNvGraphicFramePr>
          <p:nvPr>
            <p:extLst>
              <p:ext uri="{D42A27DB-BD31-4B8C-83A1-F6EECF244321}">
                <p14:modId xmlns:p14="http://schemas.microsoft.com/office/powerpoint/2010/main" val="3676964106"/>
              </p:ext>
            </p:extLst>
          </p:nvPr>
        </p:nvGraphicFramePr>
        <p:xfrm>
          <a:off x="1101824" y="5200650"/>
          <a:ext cx="508000" cy="711200"/>
        </p:xfrm>
        <a:graphic>
          <a:graphicData uri="http://schemas.openxmlformats.org/presentationml/2006/ole">
            <mc:AlternateContent xmlns:mc="http://schemas.openxmlformats.org/markup-compatibility/2006">
              <mc:Choice xmlns:v="urn:schemas-microsoft-com:vml" Requires="v">
                <p:oleObj spid="_x0000_s159746" name="包装程序外壳对象" showAsIcon="1" r:id="rId4" imgW="507600" imgH="711360" progId="Package">
                  <p:embed/>
                </p:oleObj>
              </mc:Choice>
              <mc:Fallback>
                <p:oleObj name="包装程序外壳对象" showAsIcon="1" r:id="rId4" imgW="507600" imgH="711360" progId="Package">
                  <p:embed/>
                  <p:pic>
                    <p:nvPicPr>
                      <p:cNvPr id="0" name=""/>
                      <p:cNvPicPr/>
                      <p:nvPr/>
                    </p:nvPicPr>
                    <p:blipFill>
                      <a:blip r:embed="rId5"/>
                      <a:stretch>
                        <a:fillRect/>
                      </a:stretch>
                    </p:blipFill>
                    <p:spPr>
                      <a:xfrm>
                        <a:off x="1101824" y="5200650"/>
                        <a:ext cx="508000" cy="7112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2B4CC08-31D2-463A-872F-ABBBA781FE98}" type="slidenum">
              <a:rPr lang="en-US" altLang="zh-CN"/>
              <a:pPr/>
              <a:t>37</a:t>
            </a:fld>
            <a:endParaRPr lang="en-US" altLang="zh-CN"/>
          </a:p>
        </p:txBody>
      </p:sp>
      <p:sp>
        <p:nvSpPr>
          <p:cNvPr id="133122" name="Text Box 2"/>
          <p:cNvSpPr txBox="1">
            <a:spLocks noChangeArrowheads="1"/>
          </p:cNvSpPr>
          <p:nvPr/>
        </p:nvSpPr>
        <p:spPr bwMode="auto">
          <a:xfrm>
            <a:off x="107950" y="1341438"/>
            <a:ext cx="8928100" cy="4789487"/>
          </a:xfrm>
          <a:prstGeom prst="rect">
            <a:avLst/>
          </a:prstGeom>
          <a:noFill/>
          <a:ln w="9525">
            <a:solidFill>
              <a:srgbClr val="FF00FF"/>
            </a:solidFill>
            <a:miter lim="800000"/>
            <a:headEnd/>
            <a:tailEnd/>
          </a:ln>
          <a:effectLst/>
        </p:spPr>
        <p:txBody>
          <a:bodyPr>
            <a:spAutoFit/>
          </a:bodyPr>
          <a:lstStyle/>
          <a:p>
            <a:pPr>
              <a:spcBef>
                <a:spcPct val="10000"/>
              </a:spcBef>
            </a:pPr>
            <a:r>
              <a:rPr lang="en-US" altLang="zh-CN" b="1"/>
              <a:t>class BASE{</a:t>
            </a:r>
          </a:p>
          <a:p>
            <a:pPr>
              <a:spcBef>
                <a:spcPct val="10000"/>
              </a:spcBef>
            </a:pPr>
            <a:r>
              <a:rPr lang="en-US" altLang="zh-CN" b="1"/>
              <a:t>	protected:	int i, j;</a:t>
            </a:r>
          </a:p>
          <a:p>
            <a:pPr>
              <a:spcBef>
                <a:spcPct val="10000"/>
              </a:spcBef>
            </a:pPr>
            <a:r>
              <a:rPr lang="en-US" altLang="zh-CN" b="1"/>
              <a:t>	public:   	void get_ij();</a:t>
            </a:r>
          </a:p>
          <a:p>
            <a:pPr>
              <a:spcBef>
                <a:spcPct val="10000"/>
              </a:spcBef>
            </a:pPr>
            <a:r>
              <a:rPr lang="en-US" altLang="zh-CN" b="1"/>
              <a:t>	private:	int x_temp;</a:t>
            </a:r>
          </a:p>
          <a:p>
            <a:pPr>
              <a:spcBef>
                <a:spcPct val="10000"/>
              </a:spcBef>
            </a:pPr>
            <a:r>
              <a:rPr lang="en-US" altLang="zh-CN" b="1"/>
              <a:t>};</a:t>
            </a:r>
          </a:p>
          <a:p>
            <a:pPr>
              <a:spcBef>
                <a:spcPct val="10000"/>
              </a:spcBef>
            </a:pPr>
            <a:endParaRPr lang="en-US" altLang="zh-CN" b="1">
              <a:solidFill>
                <a:srgbClr val="990000"/>
              </a:solidFill>
            </a:endParaRPr>
          </a:p>
          <a:p>
            <a:pPr>
              <a:spcBef>
                <a:spcPct val="10000"/>
              </a:spcBef>
            </a:pPr>
            <a:r>
              <a:rPr lang="zh-CN" altLang="en-US" b="1">
                <a:solidFill>
                  <a:srgbClr val="990000"/>
                </a:solidFill>
              </a:rPr>
              <a:t>保护派生：在</a:t>
            </a:r>
            <a:r>
              <a:rPr lang="en-US" altLang="zh-CN" b="1">
                <a:solidFill>
                  <a:srgbClr val="990000"/>
                </a:solidFill>
              </a:rPr>
              <a:t>Y2</a:t>
            </a:r>
            <a:r>
              <a:rPr lang="zh-CN" altLang="en-US" b="1">
                <a:solidFill>
                  <a:srgbClr val="990000"/>
                </a:solidFill>
              </a:rPr>
              <a:t>类中，</a:t>
            </a:r>
            <a:r>
              <a:rPr lang="en-US" altLang="zh-CN" b="1">
                <a:solidFill>
                  <a:srgbClr val="990000"/>
                </a:solidFill>
              </a:rPr>
              <a:t>i</a:t>
            </a:r>
            <a:r>
              <a:rPr lang="zh-CN" altLang="en-US" b="1">
                <a:solidFill>
                  <a:srgbClr val="990000"/>
                </a:solidFill>
              </a:rPr>
              <a:t>、</a:t>
            </a:r>
            <a:r>
              <a:rPr lang="en-US" altLang="zh-CN" b="1">
                <a:solidFill>
                  <a:srgbClr val="990000"/>
                </a:solidFill>
              </a:rPr>
              <a:t>j</a:t>
            </a:r>
            <a:r>
              <a:rPr lang="zh-CN" altLang="en-US" b="1">
                <a:solidFill>
                  <a:srgbClr val="990000"/>
                </a:solidFill>
              </a:rPr>
              <a:t>是受保护成员。</a:t>
            </a:r>
            <a:r>
              <a:rPr lang="en-US" altLang="zh-CN" b="1">
                <a:solidFill>
                  <a:srgbClr val="990000"/>
                </a:solidFill>
              </a:rPr>
              <a:t>get_ij()</a:t>
            </a:r>
            <a:r>
              <a:rPr lang="zh-CN" altLang="en-US" b="1">
                <a:solidFill>
                  <a:srgbClr val="990000"/>
                </a:solidFill>
              </a:rPr>
              <a:t>变成受保护成员，</a:t>
            </a:r>
            <a:r>
              <a:rPr lang="en-US" altLang="zh-CN" b="1">
                <a:solidFill>
                  <a:srgbClr val="990000"/>
                </a:solidFill>
              </a:rPr>
              <a:t>x_temp</a:t>
            </a:r>
            <a:r>
              <a:rPr lang="zh-CN" altLang="en-US" b="1">
                <a:solidFill>
                  <a:srgbClr val="990000"/>
                </a:solidFill>
              </a:rPr>
              <a:t>不可访问</a:t>
            </a:r>
          </a:p>
          <a:p>
            <a:pPr>
              <a:spcBef>
                <a:spcPct val="10000"/>
              </a:spcBef>
            </a:pPr>
            <a:r>
              <a:rPr lang="en-US" altLang="zh-CN" b="1"/>
              <a:t>class Y2:</a:t>
            </a:r>
            <a:r>
              <a:rPr lang="en-US" altLang="zh-CN" b="1">
                <a:solidFill>
                  <a:srgbClr val="FF0000"/>
                </a:solidFill>
              </a:rPr>
              <a:t>protected</a:t>
            </a:r>
            <a:r>
              <a:rPr lang="en-US" altLang="zh-CN" b="1"/>
              <a:t> BASE{  … }</a:t>
            </a:r>
            <a:r>
              <a:rPr lang="zh-CN" altLang="en-US" b="1"/>
              <a:t>；			</a:t>
            </a:r>
          </a:p>
          <a:p>
            <a:pPr>
              <a:spcBef>
                <a:spcPct val="10000"/>
              </a:spcBef>
            </a:pPr>
            <a:endParaRPr lang="zh-CN" altLang="en-US" b="1">
              <a:solidFill>
                <a:srgbClr val="990000"/>
              </a:solidFill>
            </a:endParaRPr>
          </a:p>
          <a:p>
            <a:pPr>
              <a:spcBef>
                <a:spcPct val="10000"/>
              </a:spcBef>
            </a:pPr>
            <a:r>
              <a:rPr lang="zh-CN" altLang="en-US" b="1">
                <a:solidFill>
                  <a:srgbClr val="990000"/>
                </a:solidFill>
              </a:rPr>
              <a:t>私有派生：在</a:t>
            </a:r>
            <a:r>
              <a:rPr lang="en-US" altLang="zh-CN" b="1">
                <a:solidFill>
                  <a:srgbClr val="990000"/>
                </a:solidFill>
              </a:rPr>
              <a:t>Y3</a:t>
            </a:r>
            <a:r>
              <a:rPr lang="zh-CN" altLang="en-US" b="1">
                <a:solidFill>
                  <a:srgbClr val="990000"/>
                </a:solidFill>
              </a:rPr>
              <a:t>类中，</a:t>
            </a:r>
            <a:r>
              <a:rPr lang="en-US" altLang="zh-CN" b="1">
                <a:solidFill>
                  <a:srgbClr val="990000"/>
                </a:solidFill>
              </a:rPr>
              <a:t>i</a:t>
            </a:r>
            <a:r>
              <a:rPr lang="zh-CN" altLang="en-US" b="1">
                <a:solidFill>
                  <a:srgbClr val="990000"/>
                </a:solidFill>
              </a:rPr>
              <a:t>、</a:t>
            </a:r>
            <a:r>
              <a:rPr lang="en-US" altLang="zh-CN" b="1">
                <a:solidFill>
                  <a:srgbClr val="990000"/>
                </a:solidFill>
              </a:rPr>
              <a:t>j</a:t>
            </a:r>
            <a:r>
              <a:rPr lang="zh-CN" altLang="en-US" b="1">
                <a:solidFill>
                  <a:srgbClr val="990000"/>
                </a:solidFill>
              </a:rPr>
              <a:t>、 </a:t>
            </a:r>
            <a:r>
              <a:rPr lang="en-US" altLang="zh-CN" b="1">
                <a:solidFill>
                  <a:srgbClr val="990000"/>
                </a:solidFill>
              </a:rPr>
              <a:t>get_ij()</a:t>
            </a:r>
            <a:r>
              <a:rPr lang="zh-CN" altLang="en-US" b="1">
                <a:solidFill>
                  <a:srgbClr val="990000"/>
                </a:solidFill>
              </a:rPr>
              <a:t>都变成私有成员，</a:t>
            </a:r>
            <a:r>
              <a:rPr lang="en-US" altLang="zh-CN" b="1">
                <a:solidFill>
                  <a:srgbClr val="990000"/>
                </a:solidFill>
              </a:rPr>
              <a:t>x_temp</a:t>
            </a:r>
            <a:r>
              <a:rPr lang="zh-CN" altLang="en-US" b="1">
                <a:solidFill>
                  <a:srgbClr val="990000"/>
                </a:solidFill>
              </a:rPr>
              <a:t>不可访问</a:t>
            </a:r>
          </a:p>
          <a:p>
            <a:pPr>
              <a:spcBef>
                <a:spcPct val="10000"/>
              </a:spcBef>
            </a:pPr>
            <a:r>
              <a:rPr lang="en-US" altLang="zh-CN" b="1"/>
              <a:t>class Y3:</a:t>
            </a:r>
            <a:r>
              <a:rPr lang="en-US" altLang="zh-CN" b="1">
                <a:solidFill>
                  <a:srgbClr val="FF0000"/>
                </a:solidFill>
              </a:rPr>
              <a:t>private</a:t>
            </a:r>
            <a:r>
              <a:rPr lang="en-US" altLang="zh-CN" b="1"/>
              <a:t> BASE{  … };</a:t>
            </a:r>
          </a:p>
        </p:txBody>
      </p:sp>
      <p:sp>
        <p:nvSpPr>
          <p:cNvPr id="133123" name="Rectangle 3"/>
          <p:cNvSpPr>
            <a:spLocks noGrp="1" noChangeArrowheads="1"/>
          </p:cNvSpPr>
          <p:nvPr>
            <p:ph type="title"/>
          </p:nvPr>
        </p:nvSpPr>
        <p:spPr/>
        <p:txBody>
          <a:bodyPr/>
          <a:lstStyle/>
          <a:p>
            <a:r>
              <a:rPr lang="zh-CN" altLang="en-US"/>
              <a:t>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655114D5-838E-4B05-979F-9885911C568C}" type="slidenum">
              <a:rPr lang="en-US" altLang="zh-CN"/>
              <a:pPr/>
              <a:t>38</a:t>
            </a:fld>
            <a:endParaRPr lang="en-US" altLang="zh-CN"/>
          </a:p>
        </p:txBody>
      </p:sp>
      <p:sp>
        <p:nvSpPr>
          <p:cNvPr id="34818" name="Rectangle 2"/>
          <p:cNvSpPr>
            <a:spLocks noGrp="1" noChangeArrowheads="1"/>
          </p:cNvSpPr>
          <p:nvPr>
            <p:ph type="title"/>
          </p:nvPr>
        </p:nvSpPr>
        <p:spPr/>
        <p:txBody>
          <a:bodyPr/>
          <a:lstStyle/>
          <a:p>
            <a:r>
              <a:rPr lang="zh-CN" altLang="en-US">
                <a:latin typeface="宋体" pitchFamily="2" charset="-122"/>
              </a:rPr>
              <a:t>派生类对象的存储</a:t>
            </a:r>
          </a:p>
        </p:txBody>
      </p:sp>
      <p:sp>
        <p:nvSpPr>
          <p:cNvPr id="34819" name="Rectangle 3"/>
          <p:cNvSpPr>
            <a:spLocks noGrp="1" noChangeArrowheads="1"/>
          </p:cNvSpPr>
          <p:nvPr>
            <p:ph type="body" idx="1"/>
          </p:nvPr>
        </p:nvSpPr>
        <p:spPr>
          <a:xfrm>
            <a:off x="468313" y="1330325"/>
            <a:ext cx="8421687" cy="4114800"/>
          </a:xfrm>
        </p:spPr>
        <p:txBody>
          <a:bodyPr/>
          <a:lstStyle/>
          <a:p>
            <a:r>
              <a:rPr lang="zh-CN" altLang="en-US" sz="2800">
                <a:latin typeface="宋体" pitchFamily="2" charset="-122"/>
              </a:rPr>
              <a:t>派生类的对象不仅存放了在派生类中定义的非静态数据成员，而且也存放了从基类中继承下来的非静态数据成员</a:t>
            </a:r>
          </a:p>
          <a:p>
            <a:r>
              <a:rPr lang="zh-CN" altLang="en-US" sz="2800">
                <a:latin typeface="宋体" pitchFamily="2" charset="-122"/>
              </a:rPr>
              <a:t>可以认为派生类对象中包含了基类子对象。</a:t>
            </a:r>
            <a:r>
              <a:rPr lang="zh-CN" altLang="en-US" sz="2800"/>
              <a:t> </a:t>
            </a:r>
          </a:p>
        </p:txBody>
      </p:sp>
      <p:sp>
        <p:nvSpPr>
          <p:cNvPr id="34821" name="Text Box 5"/>
          <p:cNvSpPr txBox="1">
            <a:spLocks noChangeArrowheads="1"/>
          </p:cNvSpPr>
          <p:nvPr/>
        </p:nvSpPr>
        <p:spPr bwMode="auto">
          <a:xfrm>
            <a:off x="3059113" y="3933825"/>
            <a:ext cx="914400" cy="420688"/>
          </a:xfrm>
          <a:prstGeom prst="rect">
            <a:avLst/>
          </a:prstGeom>
          <a:noFill/>
          <a:ln w="9525">
            <a:no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400" b="1">
                <a:latin typeface="Tahoma" pitchFamily="34" charset="0"/>
              </a:rPr>
              <a:t>obj1</a:t>
            </a:r>
          </a:p>
        </p:txBody>
      </p:sp>
      <p:sp>
        <p:nvSpPr>
          <p:cNvPr id="34822" name="Text Box 6"/>
          <p:cNvSpPr txBox="1">
            <a:spLocks noChangeArrowheads="1"/>
          </p:cNvSpPr>
          <p:nvPr/>
        </p:nvSpPr>
        <p:spPr bwMode="auto">
          <a:xfrm>
            <a:off x="4049713" y="3933825"/>
            <a:ext cx="1447800" cy="1230313"/>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i</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j</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x_temp</a:t>
            </a:r>
          </a:p>
        </p:txBody>
      </p:sp>
      <p:sp>
        <p:nvSpPr>
          <p:cNvPr id="34823" name="Line 7"/>
          <p:cNvSpPr>
            <a:spLocks noChangeShapeType="1"/>
          </p:cNvSpPr>
          <p:nvPr/>
        </p:nvSpPr>
        <p:spPr bwMode="auto">
          <a:xfrm>
            <a:off x="4049713" y="4391025"/>
            <a:ext cx="1447800" cy="0"/>
          </a:xfrm>
          <a:prstGeom prst="line">
            <a:avLst/>
          </a:prstGeom>
          <a:noFill/>
          <a:ln w="9525">
            <a:solidFill>
              <a:schemeClr val="tx1"/>
            </a:solidFill>
            <a:round/>
            <a:headEnd/>
            <a:tailEnd/>
          </a:ln>
          <a:effectLst/>
        </p:spPr>
        <p:txBody>
          <a:bodyPr/>
          <a:lstStyle/>
          <a:p>
            <a:endParaRPr lang="zh-CN" altLang="en-US"/>
          </a:p>
        </p:txBody>
      </p:sp>
      <p:sp>
        <p:nvSpPr>
          <p:cNvPr id="34824" name="Line 8"/>
          <p:cNvSpPr>
            <a:spLocks noChangeShapeType="1"/>
          </p:cNvSpPr>
          <p:nvPr/>
        </p:nvSpPr>
        <p:spPr bwMode="auto">
          <a:xfrm>
            <a:off x="4049713" y="4848225"/>
            <a:ext cx="1447800" cy="0"/>
          </a:xfrm>
          <a:prstGeom prst="line">
            <a:avLst/>
          </a:prstGeom>
          <a:noFill/>
          <a:ln w="9525">
            <a:solidFill>
              <a:schemeClr val="tx1"/>
            </a:solidFill>
            <a:round/>
            <a:headEnd/>
            <a:tailEnd/>
          </a:ln>
          <a:effectLst/>
        </p:spPr>
        <p:txBody>
          <a:bodyPr/>
          <a:lstStyle/>
          <a:p>
            <a:endParaRPr lang="zh-CN" altLang="en-US"/>
          </a:p>
        </p:txBody>
      </p:sp>
      <p:sp>
        <p:nvSpPr>
          <p:cNvPr id="34826" name="Text Box 10"/>
          <p:cNvSpPr txBox="1">
            <a:spLocks noChangeArrowheads="1"/>
          </p:cNvSpPr>
          <p:nvPr/>
        </p:nvSpPr>
        <p:spPr bwMode="auto">
          <a:xfrm>
            <a:off x="5954713" y="3933825"/>
            <a:ext cx="914400" cy="420688"/>
          </a:xfrm>
          <a:prstGeom prst="rect">
            <a:avLst/>
          </a:prstGeom>
          <a:noFill/>
          <a:ln w="9525">
            <a:no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400" b="1">
                <a:latin typeface="Tahoma" pitchFamily="34" charset="0"/>
              </a:rPr>
              <a:t>obj2</a:t>
            </a:r>
          </a:p>
        </p:txBody>
      </p:sp>
      <p:sp>
        <p:nvSpPr>
          <p:cNvPr id="34828" name="Text Box 12"/>
          <p:cNvSpPr txBox="1">
            <a:spLocks noChangeArrowheads="1"/>
          </p:cNvSpPr>
          <p:nvPr/>
        </p:nvSpPr>
        <p:spPr bwMode="auto">
          <a:xfrm>
            <a:off x="6869113" y="3933825"/>
            <a:ext cx="1447800" cy="1657350"/>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dirty="0" err="1">
                <a:latin typeface="Tahoma" pitchFamily="34" charset="0"/>
              </a:rPr>
              <a:t>i</a:t>
            </a:r>
            <a:endParaRPr kumimoji="1" lang="en-US" altLang="zh-CN" sz="2000" b="1" dirty="0">
              <a:latin typeface="Tahoma" pitchFamily="34" charset="0"/>
            </a:endParaRPr>
          </a:p>
          <a:p>
            <a:pPr algn="ctr">
              <a:lnSpc>
                <a:spcPct val="90000"/>
              </a:lnSpc>
              <a:spcBef>
                <a:spcPct val="50000"/>
              </a:spcBef>
              <a:buClr>
                <a:schemeClr val="folHlink"/>
              </a:buClr>
              <a:buSzPct val="60000"/>
              <a:buFont typeface="Wingdings" pitchFamily="2" charset="2"/>
              <a:buNone/>
            </a:pPr>
            <a:r>
              <a:rPr kumimoji="1" lang="en-US" altLang="zh-CN" sz="2000" b="1" dirty="0">
                <a:latin typeface="Tahoma" pitchFamily="34" charset="0"/>
              </a:rPr>
              <a:t>j</a:t>
            </a:r>
          </a:p>
          <a:p>
            <a:pPr algn="ctr">
              <a:lnSpc>
                <a:spcPct val="90000"/>
              </a:lnSpc>
              <a:spcBef>
                <a:spcPct val="50000"/>
              </a:spcBef>
              <a:buClr>
                <a:schemeClr val="folHlink"/>
              </a:buClr>
              <a:buSzPct val="60000"/>
              <a:buFont typeface="Wingdings" pitchFamily="2" charset="2"/>
              <a:buNone/>
            </a:pPr>
            <a:r>
              <a:rPr kumimoji="1" lang="en-US" altLang="zh-CN" sz="2000" b="1" dirty="0" err="1">
                <a:latin typeface="Tahoma" pitchFamily="34" charset="0"/>
              </a:rPr>
              <a:t>x_temp</a:t>
            </a:r>
            <a:endParaRPr kumimoji="1" lang="en-US" altLang="zh-CN" sz="2000" b="1" dirty="0">
              <a:latin typeface="Tahoma" pitchFamily="34" charset="0"/>
            </a:endParaRPr>
          </a:p>
          <a:p>
            <a:pPr algn="ctr">
              <a:lnSpc>
                <a:spcPct val="90000"/>
              </a:lnSpc>
              <a:spcBef>
                <a:spcPct val="50000"/>
              </a:spcBef>
              <a:buClr>
                <a:schemeClr val="folHlink"/>
              </a:buClr>
              <a:buSzPct val="60000"/>
              <a:buFont typeface="Wingdings" pitchFamily="2" charset="2"/>
              <a:buNone/>
            </a:pPr>
            <a:r>
              <a:rPr kumimoji="1" lang="en-US" altLang="zh-CN" sz="2000" b="1" dirty="0" err="1">
                <a:latin typeface="Tahoma" pitchFamily="34" charset="0"/>
              </a:rPr>
              <a:t>nmember</a:t>
            </a:r>
            <a:endParaRPr kumimoji="1" lang="en-US" altLang="zh-CN" sz="2000" b="1" dirty="0">
              <a:latin typeface="Tahoma" pitchFamily="34" charset="0"/>
            </a:endParaRPr>
          </a:p>
        </p:txBody>
      </p:sp>
      <p:sp>
        <p:nvSpPr>
          <p:cNvPr id="34829" name="Line 13"/>
          <p:cNvSpPr>
            <a:spLocks noChangeShapeType="1"/>
          </p:cNvSpPr>
          <p:nvPr/>
        </p:nvSpPr>
        <p:spPr bwMode="auto">
          <a:xfrm>
            <a:off x="6869113" y="4391025"/>
            <a:ext cx="1447800" cy="0"/>
          </a:xfrm>
          <a:prstGeom prst="line">
            <a:avLst/>
          </a:prstGeom>
          <a:noFill/>
          <a:ln w="9525">
            <a:solidFill>
              <a:schemeClr val="tx1"/>
            </a:solidFill>
            <a:round/>
            <a:headEnd/>
            <a:tailEnd/>
          </a:ln>
          <a:effectLst/>
        </p:spPr>
        <p:txBody>
          <a:bodyPr/>
          <a:lstStyle/>
          <a:p>
            <a:endParaRPr lang="zh-CN" altLang="en-US"/>
          </a:p>
        </p:txBody>
      </p:sp>
      <p:sp>
        <p:nvSpPr>
          <p:cNvPr id="34830" name="Line 14"/>
          <p:cNvSpPr>
            <a:spLocks noChangeShapeType="1"/>
          </p:cNvSpPr>
          <p:nvPr/>
        </p:nvSpPr>
        <p:spPr bwMode="auto">
          <a:xfrm>
            <a:off x="6869113" y="4848225"/>
            <a:ext cx="1447800" cy="0"/>
          </a:xfrm>
          <a:prstGeom prst="line">
            <a:avLst/>
          </a:prstGeom>
          <a:noFill/>
          <a:ln w="9525">
            <a:solidFill>
              <a:schemeClr val="tx1"/>
            </a:solidFill>
            <a:round/>
            <a:headEnd/>
            <a:tailEnd/>
          </a:ln>
          <a:effectLst/>
        </p:spPr>
        <p:txBody>
          <a:bodyPr/>
          <a:lstStyle/>
          <a:p>
            <a:endParaRPr lang="zh-CN" altLang="en-US"/>
          </a:p>
        </p:txBody>
      </p:sp>
      <p:sp>
        <p:nvSpPr>
          <p:cNvPr id="34831" name="Line 15"/>
          <p:cNvSpPr>
            <a:spLocks noChangeShapeType="1"/>
          </p:cNvSpPr>
          <p:nvPr/>
        </p:nvSpPr>
        <p:spPr bwMode="auto">
          <a:xfrm>
            <a:off x="6869113" y="5229225"/>
            <a:ext cx="1447800" cy="0"/>
          </a:xfrm>
          <a:prstGeom prst="line">
            <a:avLst/>
          </a:prstGeom>
          <a:noFill/>
          <a:ln w="9525">
            <a:solidFill>
              <a:schemeClr val="tx1"/>
            </a:solidFill>
            <a:round/>
            <a:headEnd/>
            <a:tailEnd/>
          </a:ln>
          <a:effectLst/>
        </p:spPr>
        <p:txBody>
          <a:bodyPr/>
          <a:lstStyle/>
          <a:p>
            <a:endParaRPr lang="zh-CN" altLang="en-US"/>
          </a:p>
        </p:txBody>
      </p:sp>
      <p:sp>
        <p:nvSpPr>
          <p:cNvPr id="34833" name="Text Box 17"/>
          <p:cNvSpPr txBox="1">
            <a:spLocks noChangeArrowheads="1"/>
          </p:cNvSpPr>
          <p:nvPr/>
        </p:nvSpPr>
        <p:spPr bwMode="auto">
          <a:xfrm>
            <a:off x="468313" y="4076700"/>
            <a:ext cx="2089150" cy="977900"/>
          </a:xfrm>
          <a:prstGeom prst="rect">
            <a:avLst/>
          </a:prstGeom>
          <a:noFill/>
          <a:ln w="9525">
            <a:solidFill>
              <a:srgbClr val="FF00FF"/>
            </a:solidFill>
            <a:miter lim="800000"/>
            <a:headEnd/>
            <a:tailEnd/>
          </a:ln>
          <a:effectLst/>
        </p:spPr>
        <p:txBody>
          <a:bodyPr>
            <a:spAutoFit/>
          </a:bodyPr>
          <a:lstStyle/>
          <a:p>
            <a:pPr>
              <a:lnSpc>
                <a:spcPct val="110000"/>
              </a:lnSpc>
              <a:spcBef>
                <a:spcPct val="20000"/>
              </a:spcBef>
            </a:pPr>
            <a:r>
              <a:rPr lang="en-US" altLang="zh-CN" sz="2400" b="1" dirty="0"/>
              <a:t>BASE  obj1;</a:t>
            </a:r>
          </a:p>
          <a:p>
            <a:pPr>
              <a:lnSpc>
                <a:spcPct val="110000"/>
              </a:lnSpc>
              <a:spcBef>
                <a:spcPct val="20000"/>
              </a:spcBef>
            </a:pPr>
            <a:r>
              <a:rPr lang="en-US" altLang="zh-CN" sz="2400" b="1" dirty="0"/>
              <a:t>Y1      obj2;	</a:t>
            </a:r>
            <a:endParaRPr kumimoji="1" lang="en-US" altLang="zh-CN" sz="2400" b="1" dirty="0">
              <a:latin typeface="Tahom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72B12B7-0770-4773-AEEF-CD06E4A7C0F6}" type="slidenum">
              <a:rPr lang="en-US" altLang="zh-CN"/>
              <a:pPr/>
              <a:t>39</a:t>
            </a:fld>
            <a:endParaRPr lang="en-US" altLang="zh-CN"/>
          </a:p>
        </p:txBody>
      </p:sp>
      <p:sp>
        <p:nvSpPr>
          <p:cNvPr id="36866" name="Rectangle 2"/>
          <p:cNvSpPr>
            <a:spLocks noGrp="1" noChangeArrowheads="1"/>
          </p:cNvSpPr>
          <p:nvPr>
            <p:ph type="title"/>
          </p:nvPr>
        </p:nvSpPr>
        <p:spPr/>
        <p:txBody>
          <a:bodyPr/>
          <a:lstStyle/>
          <a:p>
            <a:r>
              <a:rPr lang="zh-CN" altLang="en-US"/>
              <a:t>类型兼容性</a:t>
            </a:r>
          </a:p>
        </p:txBody>
      </p:sp>
      <p:sp>
        <p:nvSpPr>
          <p:cNvPr id="36867" name="Rectangle 3"/>
          <p:cNvSpPr>
            <a:spLocks noGrp="1" noChangeArrowheads="1"/>
          </p:cNvSpPr>
          <p:nvPr>
            <p:ph type="body" idx="1"/>
          </p:nvPr>
        </p:nvSpPr>
        <p:spPr>
          <a:xfrm>
            <a:off x="250825" y="1268413"/>
            <a:ext cx="8650288" cy="2808287"/>
          </a:xfrm>
        </p:spPr>
        <p:txBody>
          <a:bodyPr/>
          <a:lstStyle/>
          <a:p>
            <a:r>
              <a:rPr lang="zh-CN" altLang="en-US" sz="2800">
                <a:latin typeface="宋体" pitchFamily="2" charset="-122"/>
              </a:rPr>
              <a:t>赋值运算的类型兼容性</a:t>
            </a:r>
          </a:p>
          <a:p>
            <a:pPr lvl="1"/>
            <a:r>
              <a:rPr lang="zh-CN" altLang="en-US">
                <a:latin typeface="宋体" pitchFamily="2" charset="-122"/>
              </a:rPr>
              <a:t>可以将后代类的对象赋值给祖先类对象，反之不可</a:t>
            </a:r>
          </a:p>
          <a:p>
            <a:pPr lvl="1"/>
            <a:r>
              <a:rPr lang="zh-CN" altLang="en-US">
                <a:latin typeface="宋体" pitchFamily="2" charset="-122"/>
              </a:rPr>
              <a:t>每个派生类对象包含一个基类部分，这意味着可以将派生类对象当作基类对象使用  </a:t>
            </a:r>
            <a:endParaRPr lang="zh-CN" altLang="en-US" sz="2400">
              <a:solidFill>
                <a:schemeClr val="hlink"/>
              </a:solidFill>
            </a:endParaRPr>
          </a:p>
        </p:txBody>
      </p:sp>
      <p:sp>
        <p:nvSpPr>
          <p:cNvPr id="36875" name="Text Box 11"/>
          <p:cNvSpPr txBox="1">
            <a:spLocks noChangeArrowheads="1"/>
          </p:cNvSpPr>
          <p:nvPr/>
        </p:nvSpPr>
        <p:spPr bwMode="auto">
          <a:xfrm>
            <a:off x="360363" y="4221163"/>
            <a:ext cx="8532812" cy="2000250"/>
          </a:xfrm>
          <a:prstGeom prst="rect">
            <a:avLst/>
          </a:prstGeom>
          <a:noFill/>
          <a:ln w="9525">
            <a:solidFill>
              <a:srgbClr val="FF00FF"/>
            </a:solidFill>
            <a:miter lim="800000"/>
            <a:headEnd/>
            <a:tailEnd/>
          </a:ln>
          <a:effectLst/>
        </p:spPr>
        <p:txBody>
          <a:bodyPr>
            <a:spAutoFit/>
          </a:bodyPr>
          <a:lstStyle/>
          <a:p>
            <a:pPr>
              <a:spcBef>
                <a:spcPct val="15000"/>
              </a:spcBef>
            </a:pPr>
            <a:r>
              <a:rPr lang="en-US" altLang="zh-CN" sz="2800" b="1" dirty="0"/>
              <a:t>BASE  obj1;</a:t>
            </a:r>
          </a:p>
          <a:p>
            <a:pPr>
              <a:spcBef>
                <a:spcPct val="15000"/>
              </a:spcBef>
            </a:pPr>
            <a:r>
              <a:rPr lang="en-US" altLang="zh-CN" sz="2800" b="1" dirty="0"/>
              <a:t>Y1      obj2;</a:t>
            </a:r>
          </a:p>
          <a:p>
            <a:pPr>
              <a:spcBef>
                <a:spcPct val="15000"/>
              </a:spcBef>
            </a:pPr>
            <a:r>
              <a:rPr lang="en-US" altLang="zh-CN" sz="2800" b="1" dirty="0"/>
              <a:t>obj1 = obj2 ;  </a:t>
            </a:r>
            <a:r>
              <a:rPr lang="en-US" altLang="zh-CN" sz="2800" b="1" dirty="0">
                <a:solidFill>
                  <a:srgbClr val="990000"/>
                </a:solidFill>
              </a:rPr>
              <a:t>//</a:t>
            </a:r>
            <a:r>
              <a:rPr lang="zh-CN" altLang="en-US" sz="2800" b="1" dirty="0">
                <a:solidFill>
                  <a:srgbClr val="990000"/>
                </a:solidFill>
              </a:rPr>
              <a:t>把</a:t>
            </a:r>
            <a:r>
              <a:rPr lang="en-US" altLang="zh-CN" sz="2800" b="1" dirty="0">
                <a:solidFill>
                  <a:srgbClr val="990000"/>
                </a:solidFill>
              </a:rPr>
              <a:t>obj2</a:t>
            </a:r>
            <a:r>
              <a:rPr lang="zh-CN" altLang="en-US" sz="2800" b="1" dirty="0">
                <a:solidFill>
                  <a:srgbClr val="990000"/>
                </a:solidFill>
              </a:rPr>
              <a:t>中基类部分的内容赋给</a:t>
            </a:r>
            <a:r>
              <a:rPr lang="en-US" altLang="zh-CN" sz="2800" b="1" dirty="0">
                <a:solidFill>
                  <a:srgbClr val="990000"/>
                </a:solidFill>
              </a:rPr>
              <a:t>obj1</a:t>
            </a:r>
          </a:p>
          <a:p>
            <a:pPr>
              <a:spcBef>
                <a:spcPct val="15000"/>
              </a:spcBef>
            </a:pPr>
            <a:r>
              <a:rPr lang="en-US" altLang="zh-CN" sz="2800" b="1" dirty="0"/>
              <a:t>obj2 = obj1 ;  </a:t>
            </a:r>
            <a:r>
              <a:rPr lang="en-US" altLang="zh-CN" sz="2800" b="1" dirty="0">
                <a:solidFill>
                  <a:srgbClr val="990000"/>
                </a:solidFill>
              </a:rPr>
              <a:t>//</a:t>
            </a:r>
            <a:r>
              <a:rPr lang="zh-CN" altLang="en-US" sz="2800" b="1" dirty="0">
                <a:solidFill>
                  <a:srgbClr val="990000"/>
                </a:solidFill>
              </a:rPr>
              <a:t>错误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0730412-4C63-4B03-B91F-94CC1D56C527}" type="slidenum">
              <a:rPr lang="en-US" altLang="zh-CN"/>
              <a:pPr/>
              <a:t>4</a:t>
            </a:fld>
            <a:endParaRPr lang="en-US" altLang="zh-CN"/>
          </a:p>
        </p:txBody>
      </p:sp>
      <p:sp>
        <p:nvSpPr>
          <p:cNvPr id="12290" name="Rectangle 2"/>
          <p:cNvSpPr>
            <a:spLocks noGrp="1" noChangeArrowheads="1"/>
          </p:cNvSpPr>
          <p:nvPr>
            <p:ph type="title"/>
          </p:nvPr>
        </p:nvSpPr>
        <p:spPr/>
        <p:txBody>
          <a:bodyPr/>
          <a:lstStyle/>
          <a:p>
            <a:r>
              <a:rPr lang="en-US" altLang="zh-CN"/>
              <a:t>IS-A</a:t>
            </a:r>
            <a:r>
              <a:rPr lang="zh-CN" altLang="en-US"/>
              <a:t>关系</a:t>
            </a:r>
          </a:p>
        </p:txBody>
      </p:sp>
      <p:pic>
        <p:nvPicPr>
          <p:cNvPr id="12292" name="Picture 4" descr="7"/>
          <p:cNvPicPr>
            <a:picLocks noGrp="1" noChangeAspect="1" noChangeArrowheads="1"/>
          </p:cNvPicPr>
          <p:nvPr>
            <p:ph type="body" idx="1"/>
          </p:nvPr>
        </p:nvPicPr>
        <p:blipFill>
          <a:blip r:embed="rId3"/>
          <a:srcRect/>
          <a:stretch>
            <a:fillRect/>
          </a:stretch>
        </p:blipFill>
        <p:spPr>
          <a:xfrm>
            <a:off x="395288" y="1268413"/>
            <a:ext cx="8396287" cy="1941512"/>
          </a:xfrm>
          <a:noFill/>
          <a:ln/>
        </p:spPr>
      </p:pic>
      <p:sp>
        <p:nvSpPr>
          <p:cNvPr id="12293" name="Text Box 5"/>
          <p:cNvSpPr txBox="1">
            <a:spLocks noChangeArrowheads="1"/>
          </p:cNvSpPr>
          <p:nvPr/>
        </p:nvSpPr>
        <p:spPr bwMode="auto">
          <a:xfrm>
            <a:off x="763588" y="3500438"/>
            <a:ext cx="7696200" cy="2574925"/>
          </a:xfrm>
          <a:prstGeom prst="rect">
            <a:avLst/>
          </a:prstGeom>
          <a:noFill/>
          <a:ln w="9525">
            <a:noFill/>
            <a:miter lim="800000"/>
            <a:headEnd/>
            <a:tailEnd/>
          </a:ln>
          <a:effectLst/>
        </p:spPr>
        <p:txBody>
          <a:bodyPr>
            <a:spAutoFit/>
          </a:bodyPr>
          <a:lstStyle/>
          <a:p>
            <a:pPr>
              <a:lnSpc>
                <a:spcPct val="120000"/>
              </a:lnSpc>
              <a:spcBef>
                <a:spcPct val="20000"/>
              </a:spcBef>
              <a:buClr>
                <a:schemeClr val="accent2"/>
              </a:buClr>
              <a:buSzPct val="80000"/>
              <a:buFont typeface="Wingdings" pitchFamily="2" charset="2"/>
              <a:buNone/>
            </a:pPr>
            <a:r>
              <a:rPr lang="zh-CN" altLang="en-US" sz="2400" b="1" dirty="0"/>
              <a:t>解释：</a:t>
            </a:r>
          </a:p>
          <a:p>
            <a:pPr>
              <a:lnSpc>
                <a:spcPct val="120000"/>
              </a:lnSpc>
              <a:spcBef>
                <a:spcPct val="20000"/>
              </a:spcBef>
              <a:buClr>
                <a:schemeClr val="accent2"/>
              </a:buClr>
              <a:buSzPct val="80000"/>
              <a:buFont typeface="Wingdings" pitchFamily="2" charset="2"/>
              <a:buNone/>
            </a:pPr>
            <a:r>
              <a:rPr lang="zh-CN" altLang="en-US" sz="2400" b="1" dirty="0"/>
              <a:t>苹果是一种水果（苹果具有水果的特征）；</a:t>
            </a:r>
          </a:p>
          <a:p>
            <a:pPr>
              <a:lnSpc>
                <a:spcPct val="120000"/>
              </a:lnSpc>
              <a:spcBef>
                <a:spcPct val="20000"/>
              </a:spcBef>
              <a:buClr>
                <a:schemeClr val="accent2"/>
              </a:buClr>
              <a:buSzPct val="80000"/>
              <a:buFont typeface="Wingdings" pitchFamily="2" charset="2"/>
              <a:buNone/>
            </a:pPr>
            <a:r>
              <a:rPr lang="zh-CN" altLang="en-US" sz="2400" b="1" dirty="0"/>
              <a:t>国光苹果是一种苹果（国光苹果具有苹果的特征）；</a:t>
            </a:r>
          </a:p>
          <a:p>
            <a:pPr>
              <a:lnSpc>
                <a:spcPct val="120000"/>
              </a:lnSpc>
              <a:spcBef>
                <a:spcPct val="20000"/>
              </a:spcBef>
              <a:buClr>
                <a:schemeClr val="accent2"/>
              </a:buClr>
              <a:buSzPct val="80000"/>
              <a:buFont typeface="Wingdings" pitchFamily="2" charset="2"/>
              <a:buNone/>
            </a:pPr>
            <a:r>
              <a:rPr lang="zh-CN" altLang="en-US" sz="2400" b="1" dirty="0"/>
              <a:t>梨是一种水果；    雪梨是一种梨；</a:t>
            </a:r>
          </a:p>
          <a:p>
            <a:pPr>
              <a:lnSpc>
                <a:spcPct val="120000"/>
              </a:lnSpc>
              <a:spcBef>
                <a:spcPct val="20000"/>
              </a:spcBef>
              <a:buClr>
                <a:schemeClr val="accent2"/>
              </a:buClr>
              <a:buSzPct val="80000"/>
              <a:buFont typeface="Wingdings" pitchFamily="2" charset="2"/>
              <a:buNone/>
            </a:pPr>
            <a:r>
              <a:rPr lang="zh-CN" altLang="en-US" sz="2400" b="1" dirty="0"/>
              <a:t>蕉是一种水果；    香蕉是一种蕉；</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C9A43283-6FC4-4023-9ACB-941868818826}" type="slidenum">
              <a:rPr lang="en-US" altLang="zh-CN"/>
              <a:pPr/>
              <a:t>40</a:t>
            </a:fld>
            <a:endParaRPr lang="en-US" altLang="zh-CN"/>
          </a:p>
        </p:txBody>
      </p:sp>
      <p:sp>
        <p:nvSpPr>
          <p:cNvPr id="37890" name="Rectangle 2"/>
          <p:cNvSpPr>
            <a:spLocks noGrp="1" noChangeArrowheads="1"/>
          </p:cNvSpPr>
          <p:nvPr>
            <p:ph type="title"/>
          </p:nvPr>
        </p:nvSpPr>
        <p:spPr/>
        <p:txBody>
          <a:bodyPr/>
          <a:lstStyle/>
          <a:p>
            <a:r>
              <a:rPr lang="zh-CN" altLang="en-US">
                <a:latin typeface="宋体" pitchFamily="2" charset="-122"/>
              </a:rPr>
              <a:t>赋值运算的类型兼容性（续）</a:t>
            </a:r>
          </a:p>
        </p:txBody>
      </p:sp>
      <p:sp>
        <p:nvSpPr>
          <p:cNvPr id="37891" name="Rectangle 3"/>
          <p:cNvSpPr>
            <a:spLocks noGrp="1" noChangeArrowheads="1"/>
          </p:cNvSpPr>
          <p:nvPr>
            <p:ph type="body" idx="1"/>
          </p:nvPr>
        </p:nvSpPr>
        <p:spPr>
          <a:xfrm>
            <a:off x="574675" y="2924175"/>
            <a:ext cx="8245475" cy="3538538"/>
          </a:xfrm>
        </p:spPr>
        <p:txBody>
          <a:bodyPr/>
          <a:lstStyle/>
          <a:p>
            <a:pPr>
              <a:buSzPct val="60000"/>
              <a:buFont typeface="Wingdings" pitchFamily="2" charset="2"/>
              <a:buChar char="l"/>
            </a:pPr>
            <a:r>
              <a:rPr lang="zh-CN" altLang="en-US" sz="2400" dirty="0"/>
              <a:t>指向基类对象的指针也可指向公有派生类对象</a:t>
            </a:r>
          </a:p>
          <a:p>
            <a:pPr>
              <a:buSzPct val="60000"/>
              <a:buFont typeface="Wingdings" pitchFamily="2" charset="2"/>
              <a:buChar char="l"/>
            </a:pPr>
            <a:endParaRPr lang="zh-CN" altLang="en-US" sz="2400" dirty="0">
              <a:solidFill>
                <a:srgbClr val="FF0000"/>
              </a:solidFill>
              <a:latin typeface="宋体" pitchFamily="2" charset="-122"/>
            </a:endParaRPr>
          </a:p>
          <a:p>
            <a:pPr>
              <a:buSzPct val="60000"/>
              <a:buFont typeface="Wingdings" pitchFamily="2" charset="2"/>
              <a:buChar char="l"/>
            </a:pPr>
            <a:endParaRPr lang="zh-CN" altLang="en-US" sz="2400" dirty="0">
              <a:solidFill>
                <a:srgbClr val="FF0000"/>
              </a:solidFill>
              <a:latin typeface="宋体" pitchFamily="2" charset="-122"/>
            </a:endParaRPr>
          </a:p>
          <a:p>
            <a:pPr>
              <a:buSzPct val="60000"/>
              <a:buFont typeface="Wingdings" pitchFamily="2" charset="2"/>
              <a:buChar char="l"/>
            </a:pPr>
            <a:endParaRPr lang="zh-CN" altLang="en-US" sz="2400" dirty="0">
              <a:solidFill>
                <a:srgbClr val="FF0000"/>
              </a:solidFill>
              <a:latin typeface="宋体" pitchFamily="2" charset="-122"/>
            </a:endParaRPr>
          </a:p>
          <a:p>
            <a:pPr>
              <a:buSzPct val="60000"/>
              <a:buFont typeface="Wingdings" pitchFamily="2" charset="2"/>
              <a:buChar char="l"/>
            </a:pPr>
            <a:endParaRPr lang="zh-CN" altLang="en-US" sz="2400" dirty="0">
              <a:solidFill>
                <a:srgbClr val="FF0000"/>
              </a:solidFill>
              <a:latin typeface="宋体" pitchFamily="2" charset="-122"/>
            </a:endParaRPr>
          </a:p>
          <a:p>
            <a:pPr>
              <a:buSzPct val="60000"/>
              <a:buFont typeface="Wingdings" pitchFamily="2" charset="2"/>
              <a:buChar char="l"/>
            </a:pPr>
            <a:r>
              <a:rPr lang="zh-CN" altLang="en-US" sz="2400" dirty="0">
                <a:solidFill>
                  <a:srgbClr val="FF0000"/>
                </a:solidFill>
                <a:latin typeface="宋体" pitchFamily="2" charset="-122"/>
              </a:rPr>
              <a:t>只有公有派生类才能兼容基类类型</a:t>
            </a:r>
            <a:r>
              <a:rPr lang="zh-CN" altLang="en-US" sz="2400" dirty="0">
                <a:latin typeface="宋体" pitchFamily="2" charset="-122"/>
              </a:rPr>
              <a:t>（上述规则只适用于公有派生）。</a:t>
            </a:r>
          </a:p>
        </p:txBody>
      </p:sp>
      <p:sp>
        <p:nvSpPr>
          <p:cNvPr id="37913" name="Text Box 25"/>
          <p:cNvSpPr txBox="1">
            <a:spLocks noChangeArrowheads="1"/>
          </p:cNvSpPr>
          <p:nvPr/>
        </p:nvSpPr>
        <p:spPr bwMode="auto">
          <a:xfrm>
            <a:off x="3059113" y="1328738"/>
            <a:ext cx="2879725" cy="1452562"/>
          </a:xfrm>
          <a:prstGeom prst="rect">
            <a:avLst/>
          </a:prstGeom>
          <a:noFill/>
          <a:ln w="9525">
            <a:solidFill>
              <a:srgbClr val="FF00FF"/>
            </a:solidFill>
            <a:miter lim="800000"/>
            <a:headEnd/>
            <a:tailEnd/>
          </a:ln>
          <a:effectLst/>
        </p:spPr>
        <p:txBody>
          <a:bodyPr>
            <a:spAutoFit/>
          </a:bodyPr>
          <a:lstStyle/>
          <a:p>
            <a:pPr>
              <a:lnSpc>
                <a:spcPct val="110000"/>
              </a:lnSpc>
              <a:spcBef>
                <a:spcPct val="20000"/>
              </a:spcBef>
            </a:pPr>
            <a:r>
              <a:rPr kumimoji="1" lang="en-US" altLang="zh-CN" sz="2400" b="1"/>
              <a:t>Y1</a:t>
            </a:r>
            <a:r>
              <a:rPr kumimoji="1" lang="zh-CN" altLang="en-US" sz="2400" b="1"/>
              <a:t>继承</a:t>
            </a:r>
            <a:r>
              <a:rPr kumimoji="1" lang="en-US" altLang="zh-CN" sz="2400" b="1"/>
              <a:t>BASE</a:t>
            </a:r>
            <a:r>
              <a:rPr kumimoji="1" lang="zh-CN" altLang="en-US" sz="2400" b="1"/>
              <a:t>，且</a:t>
            </a:r>
          </a:p>
          <a:p>
            <a:pPr lvl="1">
              <a:lnSpc>
                <a:spcPct val="110000"/>
              </a:lnSpc>
              <a:spcBef>
                <a:spcPct val="20000"/>
              </a:spcBef>
            </a:pPr>
            <a:r>
              <a:rPr kumimoji="1" lang="en-US" altLang="zh-CN" sz="2400" b="1"/>
              <a:t>BASE  obj1;</a:t>
            </a:r>
          </a:p>
          <a:p>
            <a:pPr lvl="1">
              <a:lnSpc>
                <a:spcPct val="110000"/>
              </a:lnSpc>
              <a:spcBef>
                <a:spcPct val="20000"/>
              </a:spcBef>
            </a:pPr>
            <a:r>
              <a:rPr kumimoji="1" lang="en-US" altLang="zh-CN" sz="2400" b="1"/>
              <a:t>Y1       obj2;</a:t>
            </a:r>
            <a:endParaRPr kumimoji="1" lang="en-US" altLang="zh-CN" sz="2400" b="1">
              <a:latin typeface="Tahoma" pitchFamily="34" charset="0"/>
            </a:endParaRPr>
          </a:p>
        </p:txBody>
      </p:sp>
      <p:grpSp>
        <p:nvGrpSpPr>
          <p:cNvPr id="37892" name="Group 4"/>
          <p:cNvGrpSpPr>
            <a:grpSpLocks/>
          </p:cNvGrpSpPr>
          <p:nvPr/>
        </p:nvGrpSpPr>
        <p:grpSpPr bwMode="auto">
          <a:xfrm>
            <a:off x="3543300" y="4365625"/>
            <a:ext cx="381000" cy="381000"/>
            <a:chOff x="3264" y="2544"/>
            <a:chExt cx="240" cy="240"/>
          </a:xfrm>
        </p:grpSpPr>
        <p:sp>
          <p:nvSpPr>
            <p:cNvPr id="37893" name="Line 5"/>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37894" name="Line 6"/>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37898" name="Group 10"/>
          <p:cNvGrpSpPr>
            <a:grpSpLocks/>
          </p:cNvGrpSpPr>
          <p:nvPr/>
        </p:nvGrpSpPr>
        <p:grpSpPr bwMode="auto">
          <a:xfrm>
            <a:off x="6588125" y="4208463"/>
            <a:ext cx="152400" cy="228600"/>
            <a:chOff x="3264" y="2976"/>
            <a:chExt cx="96" cy="144"/>
          </a:xfrm>
        </p:grpSpPr>
        <p:sp>
          <p:nvSpPr>
            <p:cNvPr id="37899" name="Line 11"/>
            <p:cNvSpPr>
              <a:spLocks noChangeShapeType="1"/>
            </p:cNvSpPr>
            <p:nvPr/>
          </p:nvSpPr>
          <p:spPr bwMode="auto">
            <a:xfrm>
              <a:off x="3264" y="2976"/>
              <a:ext cx="96" cy="144"/>
            </a:xfrm>
            <a:prstGeom prst="line">
              <a:avLst/>
            </a:prstGeom>
            <a:noFill/>
            <a:ln w="50800">
              <a:solidFill>
                <a:srgbClr val="FF0000"/>
              </a:solidFill>
              <a:round/>
              <a:headEnd/>
              <a:tailEnd/>
            </a:ln>
            <a:effectLst/>
          </p:spPr>
          <p:txBody>
            <a:bodyPr/>
            <a:lstStyle/>
            <a:p>
              <a:endParaRPr lang="zh-CN" altLang="en-US"/>
            </a:p>
          </p:txBody>
        </p:sp>
        <p:sp>
          <p:nvSpPr>
            <p:cNvPr id="37900" name="Line 12"/>
            <p:cNvSpPr>
              <a:spLocks noChangeShapeType="1"/>
            </p:cNvSpPr>
            <p:nvPr/>
          </p:nvSpPr>
          <p:spPr bwMode="auto">
            <a:xfrm flipH="1">
              <a:off x="3264" y="2976"/>
              <a:ext cx="96" cy="144"/>
            </a:xfrm>
            <a:prstGeom prst="line">
              <a:avLst/>
            </a:prstGeom>
            <a:noFill/>
            <a:ln w="50800">
              <a:solidFill>
                <a:srgbClr val="FF0000"/>
              </a:solidFill>
              <a:round/>
              <a:headEnd/>
              <a:tailEnd/>
            </a:ln>
            <a:effectLst/>
          </p:spPr>
          <p:txBody>
            <a:bodyPr/>
            <a:lstStyle/>
            <a:p>
              <a:endParaRPr lang="zh-CN" altLang="en-US"/>
            </a:p>
          </p:txBody>
        </p:sp>
      </p:grpSp>
      <p:grpSp>
        <p:nvGrpSpPr>
          <p:cNvPr id="37901" name="Group 13"/>
          <p:cNvGrpSpPr>
            <a:grpSpLocks/>
          </p:cNvGrpSpPr>
          <p:nvPr/>
        </p:nvGrpSpPr>
        <p:grpSpPr bwMode="auto">
          <a:xfrm>
            <a:off x="3543300" y="3984625"/>
            <a:ext cx="381000" cy="381000"/>
            <a:chOff x="3264" y="2544"/>
            <a:chExt cx="240" cy="240"/>
          </a:xfrm>
        </p:grpSpPr>
        <p:sp>
          <p:nvSpPr>
            <p:cNvPr id="37902" name="Line 14"/>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37903" name="Line 15"/>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37904" name="Group 16"/>
          <p:cNvGrpSpPr>
            <a:grpSpLocks/>
          </p:cNvGrpSpPr>
          <p:nvPr/>
        </p:nvGrpSpPr>
        <p:grpSpPr bwMode="auto">
          <a:xfrm>
            <a:off x="6516688" y="4416425"/>
            <a:ext cx="381000" cy="381000"/>
            <a:chOff x="3264" y="2544"/>
            <a:chExt cx="240" cy="240"/>
          </a:xfrm>
        </p:grpSpPr>
        <p:sp>
          <p:nvSpPr>
            <p:cNvPr id="37905" name="Line 17"/>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37906" name="Line 18"/>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grpSp>
        <p:nvGrpSpPr>
          <p:cNvPr id="37907" name="Group 19"/>
          <p:cNvGrpSpPr>
            <a:grpSpLocks/>
          </p:cNvGrpSpPr>
          <p:nvPr/>
        </p:nvGrpSpPr>
        <p:grpSpPr bwMode="auto">
          <a:xfrm>
            <a:off x="3203575" y="4797425"/>
            <a:ext cx="381000" cy="381000"/>
            <a:chOff x="3264" y="2544"/>
            <a:chExt cx="240" cy="240"/>
          </a:xfrm>
        </p:grpSpPr>
        <p:sp>
          <p:nvSpPr>
            <p:cNvPr id="37908" name="Line 20"/>
            <p:cNvSpPr>
              <a:spLocks noChangeShapeType="1"/>
            </p:cNvSpPr>
            <p:nvPr/>
          </p:nvSpPr>
          <p:spPr bwMode="auto">
            <a:xfrm>
              <a:off x="3264" y="2688"/>
              <a:ext cx="48" cy="96"/>
            </a:xfrm>
            <a:prstGeom prst="line">
              <a:avLst/>
            </a:prstGeom>
            <a:noFill/>
            <a:ln w="50800">
              <a:solidFill>
                <a:srgbClr val="FF0000"/>
              </a:solidFill>
              <a:round/>
              <a:headEnd/>
              <a:tailEnd/>
            </a:ln>
            <a:effectLst/>
          </p:spPr>
          <p:txBody>
            <a:bodyPr/>
            <a:lstStyle/>
            <a:p>
              <a:endParaRPr lang="zh-CN" altLang="en-US"/>
            </a:p>
          </p:txBody>
        </p:sp>
        <p:sp>
          <p:nvSpPr>
            <p:cNvPr id="37909" name="Line 21"/>
            <p:cNvSpPr>
              <a:spLocks noChangeShapeType="1"/>
            </p:cNvSpPr>
            <p:nvPr/>
          </p:nvSpPr>
          <p:spPr bwMode="auto">
            <a:xfrm flipV="1">
              <a:off x="3312" y="2544"/>
              <a:ext cx="192" cy="240"/>
            </a:xfrm>
            <a:prstGeom prst="line">
              <a:avLst/>
            </a:prstGeom>
            <a:noFill/>
            <a:ln w="50800">
              <a:solidFill>
                <a:srgbClr val="FF0000"/>
              </a:solidFill>
              <a:round/>
              <a:headEnd/>
              <a:tailEnd/>
            </a:ln>
            <a:effectLst/>
          </p:spPr>
          <p:txBody>
            <a:bodyPr/>
            <a:lstStyle/>
            <a:p>
              <a:endParaRPr lang="zh-CN" altLang="en-US"/>
            </a:p>
          </p:txBody>
        </p:sp>
      </p:grpSp>
      <p:sp>
        <p:nvSpPr>
          <p:cNvPr id="37915" name="Text Box 27"/>
          <p:cNvSpPr txBox="1">
            <a:spLocks noChangeArrowheads="1"/>
          </p:cNvSpPr>
          <p:nvPr/>
        </p:nvSpPr>
        <p:spPr bwMode="auto">
          <a:xfrm>
            <a:off x="1908175" y="3644900"/>
            <a:ext cx="5148263" cy="1625600"/>
          </a:xfrm>
          <a:prstGeom prst="rect">
            <a:avLst/>
          </a:prstGeom>
          <a:noFill/>
          <a:ln w="9525">
            <a:solidFill>
              <a:srgbClr val="FF00FF"/>
            </a:solidFill>
            <a:miter lim="800000"/>
            <a:headEnd/>
            <a:tailEnd/>
          </a:ln>
          <a:effectLst/>
        </p:spPr>
        <p:txBody>
          <a:bodyPr>
            <a:spAutoFit/>
          </a:bodyPr>
          <a:lstStyle/>
          <a:p>
            <a:r>
              <a:rPr lang="en-US" altLang="zh-CN" sz="2500" b="1" dirty="0">
                <a:solidFill>
                  <a:schemeClr val="tx2"/>
                </a:solidFill>
              </a:rPr>
              <a:t>BASE *p ;		Y1 *p1;</a:t>
            </a:r>
          </a:p>
          <a:p>
            <a:r>
              <a:rPr lang="en-US" altLang="zh-CN" sz="2500" b="1" dirty="0">
                <a:solidFill>
                  <a:schemeClr val="tx2"/>
                </a:solidFill>
              </a:rPr>
              <a:t>p = &amp;obj1;		p1 = &amp;obj1;</a:t>
            </a:r>
          </a:p>
          <a:p>
            <a:r>
              <a:rPr lang="en-US" altLang="zh-CN" sz="2500" b="1" dirty="0">
                <a:solidFill>
                  <a:schemeClr val="tx2"/>
                </a:solidFill>
              </a:rPr>
              <a:t>p = &amp;obj2;		p1 = &amp;obj2;</a:t>
            </a:r>
          </a:p>
          <a:p>
            <a:r>
              <a:rPr lang="en-US" altLang="zh-CN" sz="2500" b="1" dirty="0">
                <a:solidFill>
                  <a:schemeClr val="tx2"/>
                </a:solidFill>
              </a:rPr>
              <a:t>p = p1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7DA8C2D-79BA-4DD5-B4F7-23759F5CDBAE}" type="slidenum">
              <a:rPr lang="en-US" altLang="zh-CN"/>
              <a:pPr/>
              <a:t>41</a:t>
            </a:fld>
            <a:endParaRPr lang="en-US" altLang="zh-CN"/>
          </a:p>
        </p:txBody>
      </p:sp>
      <p:sp>
        <p:nvSpPr>
          <p:cNvPr id="38914" name="Rectangle 2"/>
          <p:cNvSpPr>
            <a:spLocks noGrp="1" noChangeArrowheads="1"/>
          </p:cNvSpPr>
          <p:nvPr>
            <p:ph type="title"/>
          </p:nvPr>
        </p:nvSpPr>
        <p:spPr>
          <a:xfrm>
            <a:off x="684213" y="115888"/>
            <a:ext cx="7793037" cy="1143000"/>
          </a:xfrm>
        </p:spPr>
        <p:txBody>
          <a:bodyPr/>
          <a:lstStyle/>
          <a:p>
            <a:r>
              <a:rPr lang="zh-CN" altLang="en-US">
                <a:latin typeface="宋体" pitchFamily="2" charset="-122"/>
              </a:rPr>
              <a:t>类型兼容性（续）</a:t>
            </a:r>
          </a:p>
        </p:txBody>
      </p:sp>
      <p:sp>
        <p:nvSpPr>
          <p:cNvPr id="38915" name="Rectangle 3"/>
          <p:cNvSpPr>
            <a:spLocks noGrp="1" noChangeArrowheads="1"/>
          </p:cNvSpPr>
          <p:nvPr>
            <p:ph type="body" idx="1"/>
          </p:nvPr>
        </p:nvSpPr>
        <p:spPr>
          <a:xfrm>
            <a:off x="611188" y="1628775"/>
            <a:ext cx="8193087" cy="4495800"/>
          </a:xfrm>
        </p:spPr>
        <p:txBody>
          <a:bodyPr/>
          <a:lstStyle/>
          <a:p>
            <a:r>
              <a:rPr lang="zh-CN" altLang="en-US"/>
              <a:t>参数传递与对象初始化的类型兼容性</a:t>
            </a:r>
          </a:p>
          <a:p>
            <a:pPr lvl="1"/>
            <a:r>
              <a:rPr lang="zh-CN" altLang="en-US" sz="3200"/>
              <a:t>与赋值运算的类型兼容性相同</a:t>
            </a:r>
            <a:endParaRPr lang="zh-CN" altLang="en-US" sz="3200">
              <a:solidFill>
                <a:schemeClr val="tx2"/>
              </a:solidFill>
            </a:endParaRPr>
          </a:p>
          <a:p>
            <a:pPr>
              <a:buFontTx/>
              <a:buNone/>
            </a:pPr>
            <a:endParaRPr lang="zh-CN" altLang="en-US"/>
          </a:p>
          <a:p>
            <a:pPr>
              <a:buFontTx/>
              <a:buNone/>
            </a:pPr>
            <a:endParaRPr lang="zh-CN" altLang="en-US"/>
          </a:p>
          <a:p>
            <a:pPr>
              <a:buFontTx/>
              <a:buNone/>
            </a:pPr>
            <a:endParaRPr lang="zh-CN" altLang="en-US"/>
          </a:p>
          <a:p>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CE60AD4-E6BB-4FEE-90BB-3B334F991648}" type="slidenum">
              <a:rPr lang="en-US" altLang="zh-CN"/>
              <a:pPr/>
              <a:t>42</a:t>
            </a:fld>
            <a:endParaRPr lang="en-US" altLang="zh-CN"/>
          </a:p>
        </p:txBody>
      </p:sp>
      <p:sp>
        <p:nvSpPr>
          <p:cNvPr id="200706" name="Text Box 2"/>
          <p:cNvSpPr txBox="1">
            <a:spLocks noChangeArrowheads="1"/>
          </p:cNvSpPr>
          <p:nvPr/>
        </p:nvSpPr>
        <p:spPr bwMode="auto">
          <a:xfrm>
            <a:off x="323850" y="1311275"/>
            <a:ext cx="8532813" cy="5213350"/>
          </a:xfrm>
          <a:prstGeom prst="rect">
            <a:avLst/>
          </a:prstGeom>
          <a:noFill/>
          <a:ln w="9525">
            <a:solidFill>
              <a:srgbClr val="FF00FF"/>
            </a:solidFill>
            <a:miter lim="800000"/>
            <a:headEnd/>
            <a:tailEnd/>
          </a:ln>
          <a:effectLst/>
        </p:spPr>
        <p:txBody>
          <a:bodyPr>
            <a:spAutoFit/>
          </a:bodyPr>
          <a:lstStyle/>
          <a:p>
            <a:r>
              <a:rPr kumimoji="1" lang="en-US" altLang="zh-CN" sz="2400" b="1"/>
              <a:t>class B0 { 	</a:t>
            </a:r>
            <a:r>
              <a:rPr kumimoji="1" lang="en-US" altLang="zh-CN" sz="2400" b="1">
                <a:solidFill>
                  <a:srgbClr val="990000"/>
                </a:solidFill>
              </a:rPr>
              <a:t>//B.h</a:t>
            </a:r>
          </a:p>
          <a:p>
            <a:r>
              <a:rPr kumimoji="1" lang="en-US" altLang="zh-CN" sz="2400" b="1"/>
              <a:t>public:          </a:t>
            </a:r>
          </a:p>
          <a:p>
            <a:r>
              <a:rPr kumimoji="1" lang="en-US" altLang="zh-CN" sz="2400" b="1"/>
              <a:t>	void display() ;</a:t>
            </a:r>
          </a:p>
          <a:p>
            <a:r>
              <a:rPr kumimoji="1" lang="en-US" altLang="zh-CN" sz="2400" b="1"/>
              <a:t>};</a:t>
            </a:r>
          </a:p>
          <a:p>
            <a:endParaRPr kumimoji="1" lang="en-US" altLang="zh-CN" sz="2400" b="1"/>
          </a:p>
          <a:p>
            <a:r>
              <a:rPr kumimoji="1" lang="en-US" altLang="zh-CN" sz="2400" b="1"/>
              <a:t>class B1: public B0 { 	</a:t>
            </a:r>
          </a:p>
          <a:p>
            <a:r>
              <a:rPr kumimoji="1" lang="en-US" altLang="zh-CN" sz="2400" b="1"/>
              <a:t> public:</a:t>
            </a:r>
          </a:p>
          <a:p>
            <a:r>
              <a:rPr kumimoji="1" lang="en-US" altLang="zh-CN" sz="2400" b="1"/>
              <a:t>	void display() ;</a:t>
            </a:r>
          </a:p>
          <a:p>
            <a:r>
              <a:rPr kumimoji="1" lang="en-US" altLang="zh-CN" sz="2400" b="1"/>
              <a:t>};</a:t>
            </a:r>
          </a:p>
          <a:p>
            <a:endParaRPr kumimoji="1" lang="en-US" altLang="zh-CN" sz="2400" b="1"/>
          </a:p>
          <a:p>
            <a:r>
              <a:rPr kumimoji="1" lang="en-US" altLang="zh-CN" sz="2400" b="1"/>
              <a:t>class D1: public B1 {</a:t>
            </a:r>
          </a:p>
          <a:p>
            <a:r>
              <a:rPr kumimoji="1" lang="en-US" altLang="zh-CN" sz="2400" b="1"/>
              <a:t>public:</a:t>
            </a:r>
          </a:p>
          <a:p>
            <a:r>
              <a:rPr kumimoji="1" lang="en-US" altLang="zh-CN" sz="2400" b="1"/>
              <a:t>	void display() ;</a:t>
            </a:r>
          </a:p>
          <a:p>
            <a:r>
              <a:rPr kumimoji="1" lang="en-US" altLang="zh-CN" sz="2400" b="1"/>
              <a:t>};</a:t>
            </a:r>
          </a:p>
        </p:txBody>
      </p:sp>
      <p:sp>
        <p:nvSpPr>
          <p:cNvPr id="200707" name="Rectangle 3"/>
          <p:cNvSpPr>
            <a:spLocks noGrp="1" noChangeArrowheads="1"/>
          </p:cNvSpPr>
          <p:nvPr>
            <p:ph type="title"/>
          </p:nvPr>
        </p:nvSpPr>
        <p:spPr>
          <a:noFill/>
          <a:ln/>
        </p:spPr>
        <p:txBody>
          <a:bodyPr/>
          <a:lstStyle/>
          <a:p>
            <a:r>
              <a:rPr lang="zh-CN" altLang="en-US"/>
              <a:t>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C17543B-EA35-4D9A-A6A3-695673B10C4A}" type="slidenum">
              <a:rPr lang="en-US" altLang="zh-CN"/>
              <a:pPr/>
              <a:t>43</a:t>
            </a:fld>
            <a:endParaRPr lang="en-US" altLang="zh-CN"/>
          </a:p>
        </p:txBody>
      </p:sp>
      <p:sp>
        <p:nvSpPr>
          <p:cNvPr id="39943" name="Text Box 7"/>
          <p:cNvSpPr txBox="1">
            <a:spLocks noChangeArrowheads="1"/>
          </p:cNvSpPr>
          <p:nvPr/>
        </p:nvSpPr>
        <p:spPr bwMode="auto">
          <a:xfrm>
            <a:off x="323850" y="1311275"/>
            <a:ext cx="8532813" cy="4967514"/>
          </a:xfrm>
          <a:prstGeom prst="rect">
            <a:avLst/>
          </a:prstGeom>
          <a:noFill/>
          <a:ln w="9525">
            <a:solidFill>
              <a:srgbClr val="FF00FF"/>
            </a:solidFill>
            <a:miter lim="800000"/>
            <a:headEnd/>
            <a:tailEnd/>
          </a:ln>
          <a:effectLst/>
        </p:spPr>
        <p:txBody>
          <a:bodyPr>
            <a:spAutoFit/>
          </a:bodyPr>
          <a:lstStyle/>
          <a:p>
            <a:r>
              <a:rPr kumimoji="1" lang="en-US" altLang="zh-CN" sz="2400" b="1" dirty="0">
                <a:solidFill>
                  <a:srgbClr val="990000"/>
                </a:solidFill>
              </a:rPr>
              <a:t>//</a:t>
            </a:r>
            <a:r>
              <a:rPr kumimoji="1" lang="en-US" altLang="zh-CN" sz="2400" b="1" dirty="0" smtClean="0">
                <a:solidFill>
                  <a:srgbClr val="990000"/>
                </a:solidFill>
              </a:rPr>
              <a:t>B.cpp</a:t>
            </a:r>
            <a:endParaRPr kumimoji="1" lang="en-US" altLang="zh-CN" sz="2400" b="1" dirty="0"/>
          </a:p>
          <a:p>
            <a:r>
              <a:rPr kumimoji="1" lang="en-US" altLang="zh-CN" sz="2400" b="1" dirty="0"/>
              <a:t>#include “</a:t>
            </a:r>
            <a:r>
              <a:rPr kumimoji="1" lang="en-US" altLang="zh-CN" sz="2400" b="1" dirty="0" err="1"/>
              <a:t>B.h</a:t>
            </a:r>
            <a:r>
              <a:rPr kumimoji="1" lang="en-US" altLang="zh-CN" sz="2400" b="1" dirty="0"/>
              <a:t>” 	</a:t>
            </a:r>
            <a:endParaRPr kumimoji="1" lang="en-US" altLang="zh-CN" sz="2400" b="1" dirty="0">
              <a:solidFill>
                <a:srgbClr val="990000"/>
              </a:solidFill>
            </a:endParaRPr>
          </a:p>
          <a:p>
            <a:endParaRPr kumimoji="1" lang="en-US" altLang="zh-CN" sz="2400" b="1" dirty="0"/>
          </a:p>
          <a:p>
            <a:r>
              <a:rPr kumimoji="1" lang="en-US" altLang="zh-CN" sz="2400" b="1" dirty="0"/>
              <a:t>void B0:: display() </a:t>
            </a:r>
            <a:endParaRPr kumimoji="1" lang="en-US" altLang="zh-CN" sz="2400" b="1" dirty="0" smtClean="0"/>
          </a:p>
          <a:p>
            <a:r>
              <a:rPr kumimoji="1" lang="en-US" altLang="zh-CN" sz="2400" b="1" dirty="0" smtClean="0"/>
              <a:t>        {</a:t>
            </a:r>
            <a:r>
              <a:rPr kumimoji="1" lang="en-US" altLang="zh-CN" sz="2400" b="1" dirty="0" err="1"/>
              <a:t>cout</a:t>
            </a:r>
            <a:r>
              <a:rPr kumimoji="1" lang="en-US" altLang="zh-CN" sz="2400" b="1" dirty="0"/>
              <a:t>&lt;&lt;"B0::display()"&lt;&lt;</a:t>
            </a:r>
            <a:r>
              <a:rPr kumimoji="1" lang="en-US" altLang="zh-CN" sz="2400" b="1" dirty="0" err="1"/>
              <a:t>endl</a:t>
            </a:r>
            <a:r>
              <a:rPr kumimoji="1" lang="en-US" altLang="zh-CN" sz="2400" b="1" dirty="0" smtClean="0"/>
              <a:t>;}</a:t>
            </a:r>
            <a:endParaRPr kumimoji="1" lang="en-US" altLang="zh-CN" sz="2400" b="1" dirty="0"/>
          </a:p>
          <a:p>
            <a:r>
              <a:rPr kumimoji="1" lang="en-US" altLang="zh-CN" sz="2400" b="1" dirty="0"/>
              <a:t>void B1:: display() </a:t>
            </a:r>
            <a:endParaRPr kumimoji="1" lang="en-US" altLang="zh-CN" sz="2400" b="1" dirty="0" smtClean="0"/>
          </a:p>
          <a:p>
            <a:r>
              <a:rPr kumimoji="1" lang="en-US" altLang="zh-CN" sz="2400" b="1" dirty="0" smtClean="0"/>
              <a:t>        {</a:t>
            </a:r>
            <a:r>
              <a:rPr kumimoji="1" lang="en-US" altLang="zh-CN" sz="2400" b="1" dirty="0" err="1"/>
              <a:t>cout</a:t>
            </a:r>
            <a:r>
              <a:rPr kumimoji="1" lang="en-US" altLang="zh-CN" sz="2400" b="1" dirty="0"/>
              <a:t>&lt;&lt;"B1::display()"&lt;&lt;</a:t>
            </a:r>
            <a:r>
              <a:rPr kumimoji="1" lang="en-US" altLang="zh-CN" sz="2400" b="1" dirty="0" err="1"/>
              <a:t>endl</a:t>
            </a:r>
            <a:r>
              <a:rPr kumimoji="1" lang="en-US" altLang="zh-CN" sz="2400" b="1" dirty="0" smtClean="0"/>
              <a:t>;}</a:t>
            </a:r>
            <a:endParaRPr kumimoji="1" lang="en-US" altLang="zh-CN" sz="2400" b="1" dirty="0"/>
          </a:p>
          <a:p>
            <a:r>
              <a:rPr kumimoji="1" lang="en-US" altLang="zh-CN" sz="2400" b="1" dirty="0"/>
              <a:t>void D1:: display() </a:t>
            </a:r>
            <a:endParaRPr kumimoji="1" lang="en-US" altLang="zh-CN" sz="2400" b="1" dirty="0" smtClean="0"/>
          </a:p>
          <a:p>
            <a:r>
              <a:rPr kumimoji="1" lang="en-US" altLang="zh-CN" sz="2400" b="1" dirty="0" smtClean="0"/>
              <a:t>        {</a:t>
            </a:r>
            <a:r>
              <a:rPr kumimoji="1" lang="en-US" altLang="zh-CN" sz="2400" b="1" dirty="0" err="1"/>
              <a:t>cout</a:t>
            </a:r>
            <a:r>
              <a:rPr kumimoji="1" lang="en-US" altLang="zh-CN" sz="2400" b="1" dirty="0"/>
              <a:t>&lt;&lt;"D1::display()"&lt;&lt;</a:t>
            </a:r>
            <a:r>
              <a:rPr kumimoji="1" lang="en-US" altLang="zh-CN" sz="2400" b="1" dirty="0" err="1"/>
              <a:t>endl</a:t>
            </a:r>
            <a:r>
              <a:rPr kumimoji="1" lang="en-US" altLang="zh-CN" sz="2400" b="1" dirty="0" smtClean="0"/>
              <a:t>;}</a:t>
            </a:r>
          </a:p>
          <a:p>
            <a:endParaRPr kumimoji="1" lang="en-US" altLang="zh-CN" sz="2400" b="1" dirty="0" smtClean="0"/>
          </a:p>
          <a:p>
            <a:pPr>
              <a:spcBef>
                <a:spcPct val="10000"/>
              </a:spcBef>
            </a:pPr>
            <a:r>
              <a:rPr kumimoji="1" lang="en-US" altLang="zh-CN" sz="2400" b="1" dirty="0" smtClean="0"/>
              <a:t>void fun(B0 *</a:t>
            </a:r>
            <a:r>
              <a:rPr kumimoji="1" lang="en-US" altLang="zh-CN" sz="2400" b="1" dirty="0" err="1" smtClean="0"/>
              <a:t>ptr</a:t>
            </a:r>
            <a:r>
              <a:rPr kumimoji="1" lang="en-US" altLang="zh-CN" sz="2400" b="1" dirty="0" smtClean="0"/>
              <a:t>)	</a:t>
            </a:r>
          </a:p>
          <a:p>
            <a:pPr>
              <a:spcBef>
                <a:spcPct val="10000"/>
              </a:spcBef>
            </a:pPr>
            <a:r>
              <a:rPr kumimoji="1" lang="en-US" altLang="zh-CN" sz="2400" b="1" dirty="0" smtClean="0"/>
              <a:t>        {</a:t>
            </a:r>
            <a:r>
              <a:rPr kumimoji="1" lang="en-US" altLang="zh-CN" sz="2400" b="1" dirty="0" err="1" smtClean="0"/>
              <a:t>ptr</a:t>
            </a:r>
            <a:r>
              <a:rPr kumimoji="1" lang="en-US" altLang="zh-CN" sz="2400" b="1" dirty="0" smtClean="0"/>
              <a:t>-&gt;display();}</a:t>
            </a:r>
          </a:p>
          <a:p>
            <a:endParaRPr kumimoji="1" lang="en-US" altLang="zh-CN" sz="2400" b="1" dirty="0"/>
          </a:p>
        </p:txBody>
      </p:sp>
      <p:sp>
        <p:nvSpPr>
          <p:cNvPr id="39944" name="Rectangle 8"/>
          <p:cNvSpPr>
            <a:spLocks noGrp="1" noChangeArrowheads="1"/>
          </p:cNvSpPr>
          <p:nvPr>
            <p:ph type="title"/>
          </p:nvPr>
        </p:nvSpPr>
        <p:spPr>
          <a:noFill/>
          <a:ln/>
        </p:spPr>
        <p:txBody>
          <a:bodyPr/>
          <a:lstStyle/>
          <a:p>
            <a:r>
              <a:rPr lang="zh-CN" altLang="en-US"/>
              <a:t>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66FC9D-8DC4-4545-9CBD-2EA183E6E95A}" type="slidenum">
              <a:rPr lang="en-US" altLang="zh-CN"/>
              <a:pPr/>
              <a:t>44</a:t>
            </a:fld>
            <a:endParaRPr lang="en-US" altLang="zh-CN"/>
          </a:p>
        </p:txBody>
      </p:sp>
      <p:sp>
        <p:nvSpPr>
          <p:cNvPr id="40968" name="Text Box 8"/>
          <p:cNvSpPr txBox="1">
            <a:spLocks noChangeArrowheads="1"/>
          </p:cNvSpPr>
          <p:nvPr/>
        </p:nvSpPr>
        <p:spPr bwMode="auto">
          <a:xfrm>
            <a:off x="323850" y="1149350"/>
            <a:ext cx="8532813" cy="4527393"/>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dirty="0" err="1" smtClean="0"/>
              <a:t>int</a:t>
            </a:r>
            <a:r>
              <a:rPr kumimoji="1" lang="en-US" altLang="zh-CN" b="1" dirty="0" smtClean="0"/>
              <a:t> </a:t>
            </a:r>
            <a:r>
              <a:rPr kumimoji="1" lang="en-US" altLang="zh-CN" b="1" dirty="0"/>
              <a:t>main()	</a:t>
            </a:r>
          </a:p>
          <a:p>
            <a:pPr>
              <a:spcBef>
                <a:spcPct val="10000"/>
              </a:spcBef>
            </a:pPr>
            <a:r>
              <a:rPr kumimoji="1" lang="en-US" altLang="zh-CN" b="1" dirty="0"/>
              <a:t>{	B0 </a:t>
            </a:r>
            <a:r>
              <a:rPr kumimoji="1" lang="en-US" altLang="zh-CN" b="1" dirty="0" err="1"/>
              <a:t>b0</a:t>
            </a:r>
            <a:r>
              <a:rPr kumimoji="1" lang="en-US" altLang="zh-CN" b="1" dirty="0"/>
              <a:t>;	            </a:t>
            </a:r>
            <a:r>
              <a:rPr kumimoji="1" lang="en-US" altLang="zh-CN" b="1" dirty="0">
                <a:solidFill>
                  <a:srgbClr val="990000"/>
                </a:solidFill>
              </a:rPr>
              <a:t>//</a:t>
            </a:r>
            <a:r>
              <a:rPr kumimoji="1" lang="zh-CN" altLang="en-US" b="1" dirty="0">
                <a:solidFill>
                  <a:srgbClr val="990000"/>
                </a:solidFill>
              </a:rPr>
              <a:t>声明</a:t>
            </a:r>
            <a:r>
              <a:rPr kumimoji="1" lang="en-US" altLang="zh-CN" b="1" dirty="0">
                <a:solidFill>
                  <a:srgbClr val="990000"/>
                </a:solidFill>
              </a:rPr>
              <a:t>B0</a:t>
            </a:r>
            <a:r>
              <a:rPr kumimoji="1" lang="zh-CN" altLang="en-US" b="1" dirty="0">
                <a:solidFill>
                  <a:srgbClr val="990000"/>
                </a:solidFill>
              </a:rPr>
              <a:t>类对象</a:t>
            </a:r>
          </a:p>
          <a:p>
            <a:pPr>
              <a:spcBef>
                <a:spcPct val="10000"/>
              </a:spcBef>
            </a:pPr>
            <a:r>
              <a:rPr kumimoji="1" lang="zh-CN" altLang="en-US" b="1" dirty="0"/>
              <a:t>	</a:t>
            </a:r>
            <a:r>
              <a:rPr kumimoji="1" lang="en-US" altLang="zh-CN" b="1" dirty="0"/>
              <a:t>B1 </a:t>
            </a:r>
            <a:r>
              <a:rPr kumimoji="1" lang="en-US" altLang="zh-CN" b="1" dirty="0" err="1"/>
              <a:t>b1</a:t>
            </a:r>
            <a:r>
              <a:rPr kumimoji="1" lang="en-US" altLang="zh-CN" b="1" dirty="0"/>
              <a:t>;	            </a:t>
            </a:r>
            <a:r>
              <a:rPr kumimoji="1" lang="en-US" altLang="zh-CN" b="1" dirty="0">
                <a:solidFill>
                  <a:srgbClr val="990000"/>
                </a:solidFill>
              </a:rPr>
              <a:t>//</a:t>
            </a:r>
            <a:r>
              <a:rPr kumimoji="1" lang="zh-CN" altLang="en-US" b="1" dirty="0">
                <a:solidFill>
                  <a:srgbClr val="990000"/>
                </a:solidFill>
              </a:rPr>
              <a:t>声明</a:t>
            </a:r>
            <a:r>
              <a:rPr kumimoji="1" lang="en-US" altLang="zh-CN" b="1" dirty="0">
                <a:solidFill>
                  <a:srgbClr val="990000"/>
                </a:solidFill>
              </a:rPr>
              <a:t>B1</a:t>
            </a:r>
            <a:r>
              <a:rPr kumimoji="1" lang="zh-CN" altLang="en-US" b="1" dirty="0">
                <a:solidFill>
                  <a:srgbClr val="990000"/>
                </a:solidFill>
              </a:rPr>
              <a:t>类对象</a:t>
            </a:r>
          </a:p>
          <a:p>
            <a:pPr>
              <a:spcBef>
                <a:spcPct val="10000"/>
              </a:spcBef>
            </a:pPr>
            <a:r>
              <a:rPr kumimoji="1" lang="zh-CN" altLang="en-US" b="1" dirty="0"/>
              <a:t>	</a:t>
            </a:r>
            <a:r>
              <a:rPr kumimoji="1" lang="en-US" altLang="zh-CN" b="1" dirty="0"/>
              <a:t>D1 </a:t>
            </a:r>
            <a:r>
              <a:rPr kumimoji="1" lang="en-US" altLang="zh-CN" b="1" dirty="0" err="1"/>
              <a:t>d1</a:t>
            </a:r>
            <a:r>
              <a:rPr kumimoji="1" lang="en-US" altLang="zh-CN" b="1" dirty="0"/>
              <a:t>;	            </a:t>
            </a:r>
            <a:r>
              <a:rPr kumimoji="1" lang="en-US" altLang="zh-CN" b="1" dirty="0">
                <a:solidFill>
                  <a:srgbClr val="990000"/>
                </a:solidFill>
              </a:rPr>
              <a:t>//</a:t>
            </a:r>
            <a:r>
              <a:rPr kumimoji="1" lang="zh-CN" altLang="en-US" b="1" dirty="0">
                <a:solidFill>
                  <a:srgbClr val="990000"/>
                </a:solidFill>
              </a:rPr>
              <a:t>声明</a:t>
            </a:r>
            <a:r>
              <a:rPr kumimoji="1" lang="en-US" altLang="zh-CN" b="1" dirty="0">
                <a:solidFill>
                  <a:srgbClr val="990000"/>
                </a:solidFill>
              </a:rPr>
              <a:t>D1</a:t>
            </a:r>
            <a:r>
              <a:rPr kumimoji="1" lang="zh-CN" altLang="en-US" b="1" dirty="0">
                <a:solidFill>
                  <a:srgbClr val="990000"/>
                </a:solidFill>
              </a:rPr>
              <a:t>类对象</a:t>
            </a:r>
          </a:p>
          <a:p>
            <a:pPr>
              <a:spcBef>
                <a:spcPct val="10000"/>
              </a:spcBef>
            </a:pPr>
            <a:r>
              <a:rPr kumimoji="1" lang="zh-CN" altLang="en-US" b="1" dirty="0"/>
              <a:t>	</a:t>
            </a:r>
            <a:r>
              <a:rPr kumimoji="1" lang="en-US" altLang="zh-CN" b="1" dirty="0"/>
              <a:t>B0 *p;		</a:t>
            </a:r>
            <a:r>
              <a:rPr kumimoji="1" lang="en-US" altLang="zh-CN" b="1" dirty="0">
                <a:solidFill>
                  <a:srgbClr val="990000"/>
                </a:solidFill>
              </a:rPr>
              <a:t>//</a:t>
            </a:r>
            <a:r>
              <a:rPr kumimoji="1" lang="zh-CN" altLang="en-US" b="1" dirty="0">
                <a:solidFill>
                  <a:srgbClr val="990000"/>
                </a:solidFill>
              </a:rPr>
              <a:t>声明</a:t>
            </a:r>
            <a:r>
              <a:rPr kumimoji="1" lang="en-US" altLang="zh-CN" b="1" dirty="0">
                <a:solidFill>
                  <a:srgbClr val="990000"/>
                </a:solidFill>
              </a:rPr>
              <a:t>B0</a:t>
            </a:r>
            <a:r>
              <a:rPr kumimoji="1" lang="zh-CN" altLang="en-US" b="1" dirty="0">
                <a:solidFill>
                  <a:srgbClr val="990000"/>
                </a:solidFill>
              </a:rPr>
              <a:t>类指针</a:t>
            </a:r>
          </a:p>
          <a:p>
            <a:pPr>
              <a:spcBef>
                <a:spcPct val="10000"/>
              </a:spcBef>
            </a:pPr>
            <a:r>
              <a:rPr kumimoji="1" lang="zh-CN" altLang="en-US" b="1" dirty="0"/>
              <a:t>	</a:t>
            </a:r>
            <a:r>
              <a:rPr kumimoji="1" lang="en-US" altLang="zh-CN" b="1" dirty="0"/>
              <a:t>p=&amp;b0;	</a:t>
            </a:r>
            <a:r>
              <a:rPr kumimoji="1" lang="en-US" altLang="zh-CN" b="1" dirty="0">
                <a:solidFill>
                  <a:srgbClr val="990000"/>
                </a:solidFill>
              </a:rPr>
              <a:t>//B0</a:t>
            </a:r>
            <a:r>
              <a:rPr kumimoji="1" lang="zh-CN" altLang="en-US" b="1" dirty="0">
                <a:solidFill>
                  <a:srgbClr val="990000"/>
                </a:solidFill>
              </a:rPr>
              <a:t>类指针指向</a:t>
            </a:r>
            <a:r>
              <a:rPr kumimoji="1" lang="en-US" altLang="zh-CN" b="1" dirty="0">
                <a:solidFill>
                  <a:srgbClr val="990000"/>
                </a:solidFill>
              </a:rPr>
              <a:t>B0</a:t>
            </a:r>
            <a:r>
              <a:rPr kumimoji="1" lang="zh-CN" altLang="en-US" b="1" dirty="0">
                <a:solidFill>
                  <a:srgbClr val="990000"/>
                </a:solidFill>
              </a:rPr>
              <a:t>类对象</a:t>
            </a:r>
          </a:p>
          <a:p>
            <a:pPr>
              <a:spcBef>
                <a:spcPct val="10000"/>
              </a:spcBef>
            </a:pPr>
            <a:r>
              <a:rPr kumimoji="1" lang="zh-CN" altLang="en-US" b="1" dirty="0"/>
              <a:t>	</a:t>
            </a:r>
            <a:r>
              <a:rPr kumimoji="1" lang="en-US" altLang="zh-CN" b="1" dirty="0"/>
              <a:t>fun(p);</a:t>
            </a:r>
          </a:p>
          <a:p>
            <a:pPr>
              <a:spcBef>
                <a:spcPct val="10000"/>
              </a:spcBef>
            </a:pPr>
            <a:r>
              <a:rPr kumimoji="1" lang="en-US" altLang="zh-CN" b="1" dirty="0"/>
              <a:t>	p=&amp;b1;	</a:t>
            </a:r>
            <a:r>
              <a:rPr kumimoji="1" lang="en-US" altLang="zh-CN" b="1" dirty="0">
                <a:solidFill>
                  <a:srgbClr val="990000"/>
                </a:solidFill>
              </a:rPr>
              <a:t>//B0</a:t>
            </a:r>
            <a:r>
              <a:rPr kumimoji="1" lang="zh-CN" altLang="en-US" b="1" dirty="0">
                <a:solidFill>
                  <a:srgbClr val="990000"/>
                </a:solidFill>
              </a:rPr>
              <a:t>类指针指向</a:t>
            </a:r>
            <a:r>
              <a:rPr kumimoji="1" lang="en-US" altLang="zh-CN" b="1" dirty="0">
                <a:solidFill>
                  <a:srgbClr val="990000"/>
                </a:solidFill>
              </a:rPr>
              <a:t>B1</a:t>
            </a:r>
            <a:r>
              <a:rPr kumimoji="1" lang="zh-CN" altLang="en-US" b="1" dirty="0">
                <a:solidFill>
                  <a:srgbClr val="990000"/>
                </a:solidFill>
              </a:rPr>
              <a:t>类对象</a:t>
            </a:r>
          </a:p>
          <a:p>
            <a:pPr>
              <a:spcBef>
                <a:spcPct val="10000"/>
              </a:spcBef>
            </a:pPr>
            <a:r>
              <a:rPr kumimoji="1" lang="zh-CN" altLang="en-US" b="1" dirty="0"/>
              <a:t>	</a:t>
            </a:r>
            <a:r>
              <a:rPr kumimoji="1" lang="en-US" altLang="zh-CN" b="1" dirty="0"/>
              <a:t>fun(p);</a:t>
            </a:r>
          </a:p>
          <a:p>
            <a:pPr>
              <a:spcBef>
                <a:spcPct val="10000"/>
              </a:spcBef>
            </a:pPr>
            <a:r>
              <a:rPr kumimoji="1" lang="en-US" altLang="zh-CN" b="1" dirty="0"/>
              <a:t>	p=&amp;d1;	</a:t>
            </a:r>
            <a:r>
              <a:rPr kumimoji="1" lang="en-US" altLang="zh-CN" b="1" dirty="0">
                <a:solidFill>
                  <a:srgbClr val="990000"/>
                </a:solidFill>
              </a:rPr>
              <a:t>//B0</a:t>
            </a:r>
            <a:r>
              <a:rPr kumimoji="1" lang="zh-CN" altLang="en-US" b="1" dirty="0">
                <a:solidFill>
                  <a:srgbClr val="990000"/>
                </a:solidFill>
              </a:rPr>
              <a:t>类指针指向</a:t>
            </a:r>
            <a:r>
              <a:rPr kumimoji="1" lang="en-US" altLang="zh-CN" b="1" dirty="0">
                <a:solidFill>
                  <a:srgbClr val="990000"/>
                </a:solidFill>
              </a:rPr>
              <a:t>D1</a:t>
            </a:r>
            <a:r>
              <a:rPr kumimoji="1" lang="zh-CN" altLang="en-US" b="1" dirty="0">
                <a:solidFill>
                  <a:srgbClr val="990000"/>
                </a:solidFill>
              </a:rPr>
              <a:t>类对象</a:t>
            </a:r>
          </a:p>
          <a:p>
            <a:pPr>
              <a:spcBef>
                <a:spcPct val="10000"/>
              </a:spcBef>
            </a:pPr>
            <a:r>
              <a:rPr kumimoji="1" lang="zh-CN" altLang="en-US" b="1" dirty="0"/>
              <a:t>	</a:t>
            </a:r>
            <a:r>
              <a:rPr kumimoji="1" lang="en-US" altLang="zh-CN" b="1" dirty="0"/>
              <a:t>fun(p);</a:t>
            </a:r>
          </a:p>
          <a:p>
            <a:pPr>
              <a:spcBef>
                <a:spcPct val="10000"/>
              </a:spcBef>
            </a:pPr>
            <a:r>
              <a:rPr kumimoji="1" lang="en-US" altLang="zh-CN" b="1" dirty="0"/>
              <a:t>}</a:t>
            </a:r>
          </a:p>
        </p:txBody>
      </p:sp>
      <p:sp>
        <p:nvSpPr>
          <p:cNvPr id="40969" name="Rectangle 9"/>
          <p:cNvSpPr>
            <a:spLocks noGrp="1" noChangeArrowheads="1"/>
          </p:cNvSpPr>
          <p:nvPr>
            <p:ph type="title"/>
          </p:nvPr>
        </p:nvSpPr>
        <p:spPr>
          <a:noFill/>
          <a:ln/>
        </p:spPr>
        <p:txBody>
          <a:bodyPr/>
          <a:lstStyle/>
          <a:p>
            <a:r>
              <a:rPr lang="zh-CN" altLang="en-US"/>
              <a:t>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91D77E-852A-4E35-9F5C-C3A7356D5336}" type="slidenum">
              <a:rPr lang="en-US" altLang="zh-CN"/>
              <a:pPr/>
              <a:t>45</a:t>
            </a:fld>
            <a:endParaRPr lang="en-US" altLang="zh-CN"/>
          </a:p>
        </p:txBody>
      </p:sp>
      <p:sp>
        <p:nvSpPr>
          <p:cNvPr id="41986" name="Rectangle 2"/>
          <p:cNvSpPr>
            <a:spLocks noGrp="1" noChangeArrowheads="1"/>
          </p:cNvSpPr>
          <p:nvPr>
            <p:ph type="title"/>
          </p:nvPr>
        </p:nvSpPr>
        <p:spPr/>
        <p:txBody>
          <a:bodyPr/>
          <a:lstStyle/>
          <a:p>
            <a:r>
              <a:rPr lang="en-US" altLang="zh-CN"/>
              <a:t>[</a:t>
            </a:r>
            <a:r>
              <a:rPr lang="zh-CN" altLang="en-US"/>
              <a:t>例</a:t>
            </a:r>
            <a:r>
              <a:rPr lang="en-US" altLang="zh-CN"/>
              <a:t>]</a:t>
            </a:r>
          </a:p>
        </p:txBody>
      </p:sp>
      <p:sp>
        <p:nvSpPr>
          <p:cNvPr id="41988" name="Text Box 4"/>
          <p:cNvSpPr txBox="1">
            <a:spLocks noGrp="1" noChangeArrowheads="1"/>
          </p:cNvSpPr>
          <p:nvPr>
            <p:ph type="body" idx="1"/>
          </p:nvPr>
        </p:nvSpPr>
        <p:spPr>
          <a:noFill/>
          <a:ln/>
        </p:spPr>
        <p:txBody>
          <a:bodyPr/>
          <a:lstStyle/>
          <a:p>
            <a:pPr>
              <a:spcBef>
                <a:spcPct val="0"/>
              </a:spcBef>
              <a:buClrTx/>
              <a:buFontTx/>
              <a:buNone/>
            </a:pPr>
            <a:r>
              <a:rPr lang="zh-CN" altLang="en-US" sz="2600">
                <a:latin typeface="Times New Roman" pitchFamily="18" charset="0"/>
              </a:rPr>
              <a:t>运行结果：</a:t>
            </a:r>
          </a:p>
          <a:p>
            <a:pPr>
              <a:spcBef>
                <a:spcPct val="0"/>
              </a:spcBef>
              <a:buClrTx/>
              <a:buFontTx/>
              <a:buNone/>
            </a:pPr>
            <a:r>
              <a:rPr lang="en-US" altLang="zh-CN" sz="2600">
                <a:latin typeface="Times New Roman" pitchFamily="18" charset="0"/>
              </a:rPr>
              <a:t>B0::display()</a:t>
            </a:r>
          </a:p>
          <a:p>
            <a:pPr>
              <a:spcBef>
                <a:spcPct val="0"/>
              </a:spcBef>
              <a:buClrTx/>
              <a:buFontTx/>
              <a:buNone/>
            </a:pPr>
            <a:r>
              <a:rPr lang="en-US" altLang="zh-CN" sz="2600">
                <a:latin typeface="Times New Roman" pitchFamily="18" charset="0"/>
              </a:rPr>
              <a:t>B0::display()</a:t>
            </a:r>
          </a:p>
          <a:p>
            <a:pPr>
              <a:spcBef>
                <a:spcPct val="0"/>
              </a:spcBef>
              <a:buClrTx/>
              <a:buFontTx/>
              <a:buNone/>
            </a:pPr>
            <a:r>
              <a:rPr lang="en-US" altLang="zh-CN" sz="2600">
                <a:latin typeface="Times New Roman" pitchFamily="18" charset="0"/>
              </a:rPr>
              <a:t>B0::display()</a:t>
            </a:r>
          </a:p>
          <a:p>
            <a:pPr>
              <a:spcBef>
                <a:spcPct val="0"/>
              </a:spcBef>
              <a:buClrTx/>
              <a:buFontTx/>
              <a:buNone/>
            </a:pPr>
            <a:endParaRPr lang="en-US" altLang="zh-CN" sz="2600">
              <a:latin typeface="Times New Roman" pitchFamily="18" charset="0"/>
            </a:endParaRPr>
          </a:p>
          <a:p>
            <a:pPr>
              <a:spcBef>
                <a:spcPct val="0"/>
              </a:spcBef>
              <a:buClrTx/>
              <a:buFontTx/>
              <a:buNone/>
            </a:pPr>
            <a:r>
              <a:rPr lang="zh-CN" altLang="en-US" sz="2600">
                <a:latin typeface="Times New Roman" pitchFamily="18" charset="0"/>
              </a:rPr>
              <a:t>解释：</a:t>
            </a:r>
          </a:p>
          <a:p>
            <a:pPr>
              <a:spcBef>
                <a:spcPct val="0"/>
              </a:spcBef>
              <a:buClrTx/>
              <a:buFontTx/>
              <a:buNone/>
            </a:pPr>
            <a:r>
              <a:rPr lang="zh-CN" altLang="en-US" sz="2600">
                <a:latin typeface="Times New Roman" pitchFamily="18" charset="0"/>
              </a:rPr>
              <a:t>函数</a:t>
            </a:r>
            <a:r>
              <a:rPr lang="en-US" altLang="zh-CN" sz="2600">
                <a:latin typeface="Times New Roman" pitchFamily="18" charset="0"/>
              </a:rPr>
              <a:t>fun</a:t>
            </a:r>
            <a:r>
              <a:rPr lang="zh-CN" altLang="en-US" sz="2600">
                <a:latin typeface="Times New Roman" pitchFamily="18" charset="0"/>
              </a:rPr>
              <a:t>形参是指针类型，其基类型为</a:t>
            </a:r>
            <a:r>
              <a:rPr lang="en-US" altLang="zh-CN" sz="2600">
                <a:latin typeface="Times New Roman" pitchFamily="18" charset="0"/>
              </a:rPr>
              <a:t>B0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FF91D79-6F9A-439F-A2AA-779322D53BF3}" type="slidenum">
              <a:rPr lang="en-US" altLang="zh-CN"/>
              <a:pPr/>
              <a:t>46</a:t>
            </a:fld>
            <a:endParaRPr lang="en-US" altLang="zh-CN"/>
          </a:p>
        </p:txBody>
      </p:sp>
      <p:sp>
        <p:nvSpPr>
          <p:cNvPr id="7170" name="Rectangle 2"/>
          <p:cNvSpPr>
            <a:spLocks noGrp="1" noChangeArrowheads="1"/>
          </p:cNvSpPr>
          <p:nvPr>
            <p:ph type="title"/>
          </p:nvPr>
        </p:nvSpPr>
        <p:spPr/>
        <p:txBody>
          <a:bodyPr/>
          <a:lstStyle/>
          <a:p>
            <a:r>
              <a:rPr lang="zh-CN" altLang="en-US">
                <a:latin typeface="Times New Roman" pitchFamily="18" charset="0"/>
              </a:rPr>
              <a:t>继承与构造函数、析构函数</a:t>
            </a:r>
          </a:p>
        </p:txBody>
      </p:sp>
      <p:sp>
        <p:nvSpPr>
          <p:cNvPr id="7171" name="Rectangle 3"/>
          <p:cNvSpPr>
            <a:spLocks noGrp="1" noChangeArrowheads="1"/>
          </p:cNvSpPr>
          <p:nvPr>
            <p:ph type="body" idx="1"/>
          </p:nvPr>
        </p:nvSpPr>
        <p:spPr>
          <a:xfrm>
            <a:off x="457200" y="1452563"/>
            <a:ext cx="8229600" cy="4784725"/>
          </a:xfrm>
        </p:spPr>
        <p:txBody>
          <a:bodyPr/>
          <a:lstStyle/>
          <a:p>
            <a:pPr algn="just"/>
            <a:r>
              <a:rPr lang="zh-CN" altLang="en-US" dirty="0">
                <a:latin typeface="Times New Roman" pitchFamily="18" charset="0"/>
              </a:rPr>
              <a:t>继承时的构造函数与析构函数</a:t>
            </a:r>
          </a:p>
          <a:p>
            <a:pPr algn="just"/>
            <a:r>
              <a:rPr lang="zh-CN" altLang="en-US" dirty="0">
                <a:latin typeface="Times New Roman" pitchFamily="18" charset="0"/>
              </a:rPr>
              <a:t>构造函数与析构函数调用次序</a:t>
            </a:r>
          </a:p>
          <a:p>
            <a:pPr algn="just"/>
            <a:r>
              <a:rPr lang="zh-CN" altLang="en-US" dirty="0">
                <a:latin typeface="Times New Roman" pitchFamily="18" charset="0"/>
              </a:rPr>
              <a:t>向基类构造函数传递实参</a:t>
            </a:r>
            <a:endParaRPr lang="zh-CN" altLang="en-US" dirty="0"/>
          </a:p>
        </p:txBody>
      </p:sp>
      <p:pic>
        <p:nvPicPr>
          <p:cNvPr id="7172" name="Picture 4" descr="j0301252"/>
          <p:cNvPicPr>
            <a:picLocks noChangeAspect="1" noChangeArrowheads="1"/>
          </p:cNvPicPr>
          <p:nvPr/>
        </p:nvPicPr>
        <p:blipFill>
          <a:blip r:embed="rId3"/>
          <a:srcRect/>
          <a:stretch>
            <a:fillRect/>
          </a:stretch>
        </p:blipFill>
        <p:spPr bwMode="auto">
          <a:xfrm>
            <a:off x="6156325" y="4005263"/>
            <a:ext cx="1830388" cy="156527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A38BD2-3060-4CC1-8A49-571CED903F4E}" type="slidenum">
              <a:rPr lang="en-US" altLang="zh-CN"/>
              <a:pPr/>
              <a:t>47</a:t>
            </a:fld>
            <a:endParaRPr lang="en-US" altLang="zh-CN"/>
          </a:p>
        </p:txBody>
      </p:sp>
      <p:sp>
        <p:nvSpPr>
          <p:cNvPr id="46082" name="Rectangle 2"/>
          <p:cNvSpPr>
            <a:spLocks noGrp="1" noChangeArrowheads="1"/>
          </p:cNvSpPr>
          <p:nvPr>
            <p:ph type="title"/>
          </p:nvPr>
        </p:nvSpPr>
        <p:spPr/>
        <p:txBody>
          <a:bodyPr/>
          <a:lstStyle/>
          <a:p>
            <a:r>
              <a:rPr lang="zh-CN" altLang="en-US">
                <a:latin typeface="Times New Roman" pitchFamily="18" charset="0"/>
              </a:rPr>
              <a:t>继承时的构造函数</a:t>
            </a:r>
          </a:p>
        </p:txBody>
      </p:sp>
      <p:sp>
        <p:nvSpPr>
          <p:cNvPr id="46083" name="Rectangle 3"/>
          <p:cNvSpPr>
            <a:spLocks noGrp="1" noChangeArrowheads="1"/>
          </p:cNvSpPr>
          <p:nvPr>
            <p:ph type="body" idx="1"/>
          </p:nvPr>
        </p:nvSpPr>
        <p:spPr/>
        <p:txBody>
          <a:bodyPr/>
          <a:lstStyle/>
          <a:p>
            <a:pPr>
              <a:lnSpc>
                <a:spcPct val="135000"/>
              </a:lnSpc>
            </a:pPr>
            <a:r>
              <a:rPr lang="zh-CN" altLang="en-US" sz="2800" dirty="0"/>
              <a:t>基类的构造函数不被继承，派生类中需要声明自己的构造函数</a:t>
            </a:r>
          </a:p>
          <a:p>
            <a:pPr>
              <a:lnSpc>
                <a:spcPct val="135000"/>
              </a:lnSpc>
            </a:pPr>
            <a:r>
              <a:rPr lang="zh-CN" altLang="en-US" sz="2800" dirty="0"/>
              <a:t>声明构造函数时，只需要对本类中新增成员进行初始化。对继承来的基类成员的初始化，自动调用基类构造函数完成</a:t>
            </a:r>
          </a:p>
          <a:p>
            <a:pPr>
              <a:lnSpc>
                <a:spcPct val="135000"/>
              </a:lnSpc>
            </a:pPr>
            <a:r>
              <a:rPr lang="zh-CN" altLang="en-US" sz="2800" dirty="0"/>
              <a:t>派生类的构造函数需要给基类的构造函数传递参数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76028A2-13E6-445B-95F5-1B271A03ADAA}" type="slidenum">
              <a:rPr lang="en-US" altLang="zh-CN"/>
              <a:pPr/>
              <a:t>48</a:t>
            </a:fld>
            <a:endParaRPr lang="en-US" altLang="zh-CN"/>
          </a:p>
        </p:txBody>
      </p:sp>
      <p:sp>
        <p:nvSpPr>
          <p:cNvPr id="43010" name="Rectangle 2"/>
          <p:cNvSpPr>
            <a:spLocks noGrp="1" noChangeArrowheads="1"/>
          </p:cNvSpPr>
          <p:nvPr>
            <p:ph type="title"/>
          </p:nvPr>
        </p:nvSpPr>
        <p:spPr/>
        <p:txBody>
          <a:bodyPr/>
          <a:lstStyle/>
          <a:p>
            <a:r>
              <a:rPr lang="zh-CN" altLang="en-US">
                <a:latin typeface="Times New Roman" pitchFamily="18" charset="0"/>
              </a:rPr>
              <a:t>构造函数的调用次序</a:t>
            </a:r>
          </a:p>
        </p:txBody>
      </p:sp>
      <p:sp>
        <p:nvSpPr>
          <p:cNvPr id="43011" name="Rectangle 3"/>
          <p:cNvSpPr>
            <a:spLocks noGrp="1" noChangeArrowheads="1"/>
          </p:cNvSpPr>
          <p:nvPr>
            <p:ph type="body" idx="1"/>
          </p:nvPr>
        </p:nvSpPr>
        <p:spPr>
          <a:xfrm>
            <a:off x="482600" y="1557338"/>
            <a:ext cx="8193088" cy="4114800"/>
          </a:xfrm>
        </p:spPr>
        <p:txBody>
          <a:bodyPr/>
          <a:lstStyle/>
          <a:p>
            <a:pPr>
              <a:lnSpc>
                <a:spcPct val="135000"/>
              </a:lnSpc>
            </a:pPr>
            <a:r>
              <a:rPr lang="zh-CN" altLang="en-US" sz="2800">
                <a:latin typeface="宋体" pitchFamily="2" charset="-122"/>
              </a:rPr>
              <a:t>构造函数的调用次序（创建派生类对象时）</a:t>
            </a:r>
          </a:p>
          <a:p>
            <a:pPr lvl="1">
              <a:lnSpc>
                <a:spcPct val="135000"/>
              </a:lnSpc>
            </a:pPr>
            <a:r>
              <a:rPr lang="zh-CN" altLang="en-US"/>
              <a:t>首先调用其基类的构造函数（调用顺序按照基类被继承时的声明顺序（从左向右））</a:t>
            </a:r>
          </a:p>
          <a:p>
            <a:pPr lvl="1">
              <a:lnSpc>
                <a:spcPct val="135000"/>
              </a:lnSpc>
            </a:pPr>
            <a:r>
              <a:rPr lang="zh-CN" altLang="en-US"/>
              <a:t>然后调用本类对象成员的构造函数（调用顺序按照对象成员在类中的声明顺序）</a:t>
            </a:r>
          </a:p>
          <a:p>
            <a:pPr lvl="1">
              <a:lnSpc>
                <a:spcPct val="135000"/>
              </a:lnSpc>
            </a:pPr>
            <a:r>
              <a:rPr lang="zh-CN" altLang="en-US"/>
              <a:t>最后调用本类的构造函数</a:t>
            </a:r>
          </a:p>
          <a:p>
            <a:pPr>
              <a:lnSpc>
                <a:spcPct val="135000"/>
              </a:lnSpc>
            </a:pPr>
            <a:endParaRPr lang="en-US" altLang="zh-CN" sz="2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656D38F-EAEC-4911-9AA7-F762C26A1E03}" type="slidenum">
              <a:rPr lang="en-US" altLang="zh-CN"/>
              <a:pPr/>
              <a:t>49</a:t>
            </a:fld>
            <a:endParaRPr lang="en-US" altLang="zh-CN"/>
          </a:p>
        </p:txBody>
      </p:sp>
      <p:sp>
        <p:nvSpPr>
          <p:cNvPr id="45058" name="Rectangle 2"/>
          <p:cNvSpPr>
            <a:spLocks noGrp="1" noChangeArrowheads="1"/>
          </p:cNvSpPr>
          <p:nvPr>
            <p:ph type="title"/>
          </p:nvPr>
        </p:nvSpPr>
        <p:spPr/>
        <p:txBody>
          <a:bodyPr/>
          <a:lstStyle/>
          <a:p>
            <a:r>
              <a:rPr lang="zh-CN" altLang="en-US">
                <a:latin typeface="宋体" pitchFamily="2" charset="-122"/>
              </a:rPr>
              <a:t>析构</a:t>
            </a:r>
            <a:r>
              <a:rPr lang="zh-CN" altLang="en-US">
                <a:latin typeface="Times New Roman" pitchFamily="18" charset="0"/>
              </a:rPr>
              <a:t>函数的调用次序</a:t>
            </a:r>
          </a:p>
        </p:txBody>
      </p:sp>
      <p:sp>
        <p:nvSpPr>
          <p:cNvPr id="45059" name="Rectangle 3"/>
          <p:cNvSpPr>
            <a:spLocks noGrp="1" noChangeArrowheads="1"/>
          </p:cNvSpPr>
          <p:nvPr>
            <p:ph type="body" idx="1"/>
          </p:nvPr>
        </p:nvSpPr>
        <p:spPr>
          <a:xfrm>
            <a:off x="555625" y="1628775"/>
            <a:ext cx="8193088" cy="4114800"/>
          </a:xfrm>
        </p:spPr>
        <p:txBody>
          <a:bodyPr/>
          <a:lstStyle/>
          <a:p>
            <a:pPr>
              <a:lnSpc>
                <a:spcPct val="135000"/>
              </a:lnSpc>
            </a:pPr>
            <a:r>
              <a:rPr lang="zh-CN" altLang="en-US" sz="2800">
                <a:latin typeface="宋体" pitchFamily="2" charset="-122"/>
              </a:rPr>
              <a:t>撤销派生类对象时析构函数的调用次序与构造函数的调用次序相反</a:t>
            </a:r>
            <a:endParaRPr lang="zh-CN" altLang="en-US" sz="2800"/>
          </a:p>
          <a:p>
            <a:pPr lvl="1">
              <a:lnSpc>
                <a:spcPct val="135000"/>
              </a:lnSpc>
            </a:pPr>
            <a:r>
              <a:rPr lang="zh-CN" altLang="en-US"/>
              <a:t>首先调用本类的析构函数</a:t>
            </a:r>
          </a:p>
          <a:p>
            <a:pPr lvl="1">
              <a:lnSpc>
                <a:spcPct val="135000"/>
              </a:lnSpc>
            </a:pPr>
            <a:r>
              <a:rPr lang="zh-CN" altLang="en-US"/>
              <a:t>然后调用本类对象成员的析构函数</a:t>
            </a:r>
          </a:p>
          <a:p>
            <a:pPr lvl="1">
              <a:lnSpc>
                <a:spcPct val="135000"/>
              </a:lnSpc>
            </a:pPr>
            <a:r>
              <a:rPr lang="zh-CN" altLang="en-US"/>
              <a:t>最后调用其基类的析构函数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3A39F2F-C4F9-4A1F-A026-C5EA05788BFF}" type="slidenum">
              <a:rPr lang="en-US" altLang="zh-CN"/>
              <a:pPr/>
              <a:t>5</a:t>
            </a:fld>
            <a:endParaRPr lang="en-US" altLang="zh-CN"/>
          </a:p>
        </p:txBody>
      </p:sp>
      <p:sp>
        <p:nvSpPr>
          <p:cNvPr id="11266" name="Rectangle 2"/>
          <p:cNvSpPr>
            <a:spLocks noGrp="1" noChangeArrowheads="1"/>
          </p:cNvSpPr>
          <p:nvPr>
            <p:ph type="title"/>
          </p:nvPr>
        </p:nvSpPr>
        <p:spPr/>
        <p:txBody>
          <a:bodyPr/>
          <a:lstStyle/>
          <a:p>
            <a:r>
              <a:rPr lang="en-US" altLang="zh-CN"/>
              <a:t>IS-A</a:t>
            </a:r>
            <a:r>
              <a:rPr lang="zh-CN" altLang="en-US"/>
              <a:t>关系（续）</a:t>
            </a:r>
          </a:p>
        </p:txBody>
      </p:sp>
      <p:pic>
        <p:nvPicPr>
          <p:cNvPr id="11268" name="Picture 4" descr="untitled2"/>
          <p:cNvPicPr>
            <a:picLocks noGrp="1" noChangeAspect="1" noChangeArrowheads="1"/>
          </p:cNvPicPr>
          <p:nvPr>
            <p:ph type="body" idx="1"/>
          </p:nvPr>
        </p:nvPicPr>
        <p:blipFill>
          <a:blip r:embed="rId3"/>
          <a:srcRect/>
          <a:stretch>
            <a:fillRect/>
          </a:stretch>
        </p:blipFill>
        <p:spPr>
          <a:xfrm>
            <a:off x="684213" y="1412875"/>
            <a:ext cx="7772400" cy="3716338"/>
          </a:xfrm>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E1B63C1-38A5-44E2-836A-9BDF4B1CC45E}" type="slidenum">
              <a:rPr lang="en-US" altLang="zh-CN"/>
              <a:pPr/>
              <a:t>50</a:t>
            </a:fld>
            <a:endParaRPr lang="en-US" altLang="zh-CN"/>
          </a:p>
        </p:txBody>
      </p:sp>
      <p:sp>
        <p:nvSpPr>
          <p:cNvPr id="201730" name="Text Box 2"/>
          <p:cNvSpPr txBox="1">
            <a:spLocks noChangeArrowheads="1"/>
          </p:cNvSpPr>
          <p:nvPr/>
        </p:nvSpPr>
        <p:spPr bwMode="auto">
          <a:xfrm>
            <a:off x="323850" y="1470025"/>
            <a:ext cx="8532813" cy="4856163"/>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dirty="0">
                <a:solidFill>
                  <a:srgbClr val="990000"/>
                </a:solidFill>
              </a:rPr>
              <a:t>//</a:t>
            </a:r>
            <a:r>
              <a:rPr kumimoji="1" lang="en-US" altLang="zh-CN" b="1" dirty="0" err="1">
                <a:solidFill>
                  <a:srgbClr val="990000"/>
                </a:solidFill>
              </a:rPr>
              <a:t>Demo.h</a:t>
            </a:r>
            <a:r>
              <a:rPr kumimoji="1" lang="en-US" altLang="zh-CN" b="1" dirty="0">
                <a:solidFill>
                  <a:srgbClr val="990000"/>
                </a:solidFill>
              </a:rPr>
              <a:t> </a:t>
            </a:r>
          </a:p>
          <a:p>
            <a:pPr>
              <a:spcBef>
                <a:spcPct val="10000"/>
              </a:spcBef>
            </a:pPr>
            <a:endParaRPr kumimoji="1" lang="en-US" altLang="zh-CN" b="1" dirty="0">
              <a:solidFill>
                <a:srgbClr val="990000"/>
              </a:solidFill>
            </a:endParaRPr>
          </a:p>
          <a:p>
            <a:pPr>
              <a:spcBef>
                <a:spcPct val="10000"/>
              </a:spcBef>
            </a:pPr>
            <a:r>
              <a:rPr kumimoji="1" lang="en-US" altLang="zh-CN" b="1" dirty="0"/>
              <a:t>class C {</a:t>
            </a:r>
          </a:p>
          <a:p>
            <a:pPr>
              <a:spcBef>
                <a:spcPct val="10000"/>
              </a:spcBef>
            </a:pPr>
            <a:r>
              <a:rPr kumimoji="1" lang="en-US" altLang="zh-CN" b="1" dirty="0"/>
              <a:t>public:</a:t>
            </a:r>
          </a:p>
          <a:p>
            <a:pPr>
              <a:spcBef>
                <a:spcPct val="10000"/>
              </a:spcBef>
            </a:pPr>
            <a:r>
              <a:rPr kumimoji="1" lang="en-US" altLang="zh-CN" b="1" dirty="0"/>
              <a:t>         C( );   </a:t>
            </a:r>
            <a:r>
              <a:rPr kumimoji="1" lang="en-US" altLang="zh-CN" b="1" dirty="0">
                <a:solidFill>
                  <a:srgbClr val="990000"/>
                </a:solidFill>
              </a:rPr>
              <a:t>//</a:t>
            </a:r>
            <a:r>
              <a:rPr kumimoji="1" lang="zh-CN" altLang="en-US" b="1" dirty="0">
                <a:solidFill>
                  <a:srgbClr val="990000"/>
                </a:solidFill>
              </a:rPr>
              <a:t>构造函数</a:t>
            </a:r>
          </a:p>
          <a:p>
            <a:pPr>
              <a:spcBef>
                <a:spcPct val="10000"/>
              </a:spcBef>
            </a:pPr>
            <a:r>
              <a:rPr kumimoji="1" lang="zh-CN" altLang="en-US" b="1" dirty="0"/>
              <a:t>         </a:t>
            </a:r>
            <a:r>
              <a:rPr kumimoji="1" lang="en-US" altLang="zh-CN" b="1" dirty="0"/>
              <a:t>~C( ); </a:t>
            </a:r>
            <a:r>
              <a:rPr kumimoji="1" lang="en-US" altLang="zh-CN" b="1" dirty="0">
                <a:solidFill>
                  <a:srgbClr val="990000"/>
                </a:solidFill>
              </a:rPr>
              <a:t>//</a:t>
            </a:r>
            <a:r>
              <a:rPr kumimoji="1" lang="zh-CN" altLang="en-US" b="1" dirty="0">
                <a:solidFill>
                  <a:srgbClr val="990000"/>
                </a:solidFill>
              </a:rPr>
              <a:t>析构函数</a:t>
            </a:r>
          </a:p>
          <a:p>
            <a:pPr>
              <a:spcBef>
                <a:spcPct val="10000"/>
              </a:spcBef>
            </a:pPr>
            <a:r>
              <a:rPr kumimoji="1" lang="en-US" altLang="zh-CN" b="1" dirty="0"/>
              <a:t>};</a:t>
            </a:r>
          </a:p>
          <a:p>
            <a:pPr>
              <a:spcBef>
                <a:spcPct val="10000"/>
              </a:spcBef>
            </a:pPr>
            <a:endParaRPr kumimoji="1" lang="en-US" altLang="zh-CN" b="1" dirty="0"/>
          </a:p>
          <a:p>
            <a:pPr>
              <a:spcBef>
                <a:spcPct val="10000"/>
              </a:spcBef>
            </a:pPr>
            <a:r>
              <a:rPr kumimoji="1" lang="en-US" altLang="zh-CN" b="1" dirty="0"/>
              <a:t>class BASE {</a:t>
            </a:r>
          </a:p>
          <a:p>
            <a:pPr>
              <a:spcBef>
                <a:spcPct val="10000"/>
              </a:spcBef>
            </a:pPr>
            <a:r>
              <a:rPr kumimoji="1" lang="en-US" altLang="zh-CN" b="1" dirty="0"/>
              <a:t>public:	</a:t>
            </a:r>
          </a:p>
          <a:p>
            <a:pPr>
              <a:spcBef>
                <a:spcPct val="10000"/>
              </a:spcBef>
            </a:pPr>
            <a:r>
              <a:rPr kumimoji="1" lang="en-US" altLang="zh-CN" b="1" dirty="0"/>
              <a:t>          BASE( );   </a:t>
            </a:r>
            <a:r>
              <a:rPr kumimoji="1" lang="en-US" altLang="zh-CN" b="1" dirty="0">
                <a:solidFill>
                  <a:srgbClr val="990000"/>
                </a:solidFill>
              </a:rPr>
              <a:t>// </a:t>
            </a:r>
            <a:r>
              <a:rPr kumimoji="1" lang="zh-CN" altLang="en-US" b="1" dirty="0">
                <a:solidFill>
                  <a:srgbClr val="990000"/>
                </a:solidFill>
              </a:rPr>
              <a:t>构造函数</a:t>
            </a:r>
          </a:p>
          <a:p>
            <a:pPr>
              <a:spcBef>
                <a:spcPct val="10000"/>
              </a:spcBef>
            </a:pPr>
            <a:r>
              <a:rPr kumimoji="1" lang="zh-CN" altLang="en-US" b="1" dirty="0"/>
              <a:t>          </a:t>
            </a:r>
            <a:r>
              <a:rPr kumimoji="1" lang="en-US" altLang="zh-CN" b="1" dirty="0"/>
              <a:t>~BASE( )  </a:t>
            </a:r>
            <a:r>
              <a:rPr kumimoji="1" lang="en-US" altLang="zh-CN" b="1" dirty="0">
                <a:solidFill>
                  <a:srgbClr val="990000"/>
                </a:solidFill>
              </a:rPr>
              <a:t>// </a:t>
            </a:r>
            <a:r>
              <a:rPr kumimoji="1" lang="zh-CN" altLang="en-US" b="1" dirty="0">
                <a:solidFill>
                  <a:srgbClr val="990000"/>
                </a:solidFill>
              </a:rPr>
              <a:t>析构函数</a:t>
            </a:r>
          </a:p>
          <a:p>
            <a:pPr>
              <a:spcBef>
                <a:spcPct val="10000"/>
              </a:spcBef>
            </a:pPr>
            <a:r>
              <a:rPr kumimoji="1" lang="en-US" altLang="zh-CN" b="1" dirty="0"/>
              <a:t>}; </a:t>
            </a:r>
          </a:p>
        </p:txBody>
      </p:sp>
      <p:sp>
        <p:nvSpPr>
          <p:cNvPr id="201731" name="Rectangle 3"/>
          <p:cNvSpPr>
            <a:spLocks noGrp="1" noChangeArrowheads="1"/>
          </p:cNvSpPr>
          <p:nvPr>
            <p:ph type="title"/>
          </p:nvPr>
        </p:nvSpPr>
        <p:spPr>
          <a:noFill/>
          <a:ln/>
        </p:spPr>
        <p:txBody>
          <a:bodyPr/>
          <a:lstStyle/>
          <a:p>
            <a:r>
              <a:rPr lang="en-US" altLang="zh-CN"/>
              <a:t>[</a:t>
            </a:r>
            <a:r>
              <a:rPr lang="zh-CN" altLang="en-US"/>
              <a:t>例</a:t>
            </a:r>
            <a:r>
              <a:rPr lang="en-US" altLang="zh-CN"/>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8A2192A-3EF0-4852-B97F-9416A800A011}" type="slidenum">
              <a:rPr lang="en-US" altLang="zh-CN"/>
              <a:pPr/>
              <a:t>51</a:t>
            </a:fld>
            <a:endParaRPr lang="en-US" altLang="zh-CN"/>
          </a:p>
        </p:txBody>
      </p:sp>
      <p:sp>
        <p:nvSpPr>
          <p:cNvPr id="47110" name="Text Box 6"/>
          <p:cNvSpPr txBox="1">
            <a:spLocks noChangeArrowheads="1"/>
          </p:cNvSpPr>
          <p:nvPr/>
        </p:nvSpPr>
        <p:spPr bwMode="auto">
          <a:xfrm>
            <a:off x="323850" y="1397000"/>
            <a:ext cx="8532813" cy="4856163"/>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a:t>#include “Demo.h”                                                   </a:t>
            </a:r>
            <a:r>
              <a:rPr kumimoji="1" lang="en-US" altLang="zh-CN" b="1">
                <a:solidFill>
                  <a:srgbClr val="990000"/>
                </a:solidFill>
              </a:rPr>
              <a:t>//Demo.cpp</a:t>
            </a:r>
          </a:p>
          <a:p>
            <a:pPr>
              <a:spcBef>
                <a:spcPct val="10000"/>
              </a:spcBef>
            </a:pPr>
            <a:endParaRPr kumimoji="1" lang="en-US" altLang="zh-CN" b="1"/>
          </a:p>
          <a:p>
            <a:pPr>
              <a:spcBef>
                <a:spcPct val="10000"/>
              </a:spcBef>
            </a:pPr>
            <a:r>
              <a:rPr kumimoji="1" lang="en-US" altLang="zh-CN" b="1"/>
              <a:t>C::C( )   </a:t>
            </a:r>
            <a:r>
              <a:rPr kumimoji="1" lang="en-US" altLang="zh-CN" b="1">
                <a:solidFill>
                  <a:srgbClr val="990000"/>
                </a:solidFill>
              </a:rPr>
              <a:t>//</a:t>
            </a:r>
            <a:r>
              <a:rPr kumimoji="1" lang="zh-CN" altLang="en-US" b="1">
                <a:solidFill>
                  <a:srgbClr val="990000"/>
                </a:solidFill>
              </a:rPr>
              <a:t>构造函数</a:t>
            </a:r>
          </a:p>
          <a:p>
            <a:pPr>
              <a:spcBef>
                <a:spcPct val="10000"/>
              </a:spcBef>
            </a:pPr>
            <a:r>
              <a:rPr kumimoji="1" lang="en-US" altLang="zh-CN" b="1"/>
              <a:t>{   cout &lt;&lt; "Constructing C object.\n";	}</a:t>
            </a:r>
          </a:p>
          <a:p>
            <a:pPr>
              <a:spcBef>
                <a:spcPct val="10000"/>
              </a:spcBef>
            </a:pPr>
            <a:endParaRPr kumimoji="1" lang="en-US" altLang="zh-CN" b="1"/>
          </a:p>
          <a:p>
            <a:pPr>
              <a:spcBef>
                <a:spcPct val="10000"/>
              </a:spcBef>
            </a:pPr>
            <a:r>
              <a:rPr kumimoji="1" lang="en-US" altLang="zh-CN" b="1"/>
              <a:t>C::</a:t>
            </a:r>
            <a:r>
              <a:rPr kumimoji="1" lang="en-US" altLang="zh-CN" b="1">
                <a:solidFill>
                  <a:schemeClr val="accent2"/>
                </a:solidFill>
              </a:rPr>
              <a:t> </a:t>
            </a:r>
            <a:r>
              <a:rPr kumimoji="1" lang="en-US" altLang="zh-CN" b="1"/>
              <a:t>~C( )  </a:t>
            </a:r>
            <a:r>
              <a:rPr kumimoji="1" lang="en-US" altLang="zh-CN" b="1">
                <a:solidFill>
                  <a:srgbClr val="990000"/>
                </a:solidFill>
              </a:rPr>
              <a:t>//</a:t>
            </a:r>
            <a:r>
              <a:rPr kumimoji="1" lang="zh-CN" altLang="en-US" b="1">
                <a:solidFill>
                  <a:srgbClr val="990000"/>
                </a:solidFill>
              </a:rPr>
              <a:t>析构函数</a:t>
            </a:r>
          </a:p>
          <a:p>
            <a:pPr>
              <a:spcBef>
                <a:spcPct val="10000"/>
              </a:spcBef>
            </a:pPr>
            <a:r>
              <a:rPr kumimoji="1" lang="en-US" altLang="zh-CN" b="1"/>
              <a:t>{   cout &lt;&lt; "Destructing C object.\n";	}</a:t>
            </a:r>
          </a:p>
          <a:p>
            <a:pPr>
              <a:spcBef>
                <a:spcPct val="10000"/>
              </a:spcBef>
            </a:pPr>
            <a:endParaRPr kumimoji="1" lang="en-US" altLang="zh-CN" b="1"/>
          </a:p>
          <a:p>
            <a:pPr>
              <a:spcBef>
                <a:spcPct val="10000"/>
              </a:spcBef>
            </a:pPr>
            <a:r>
              <a:rPr kumimoji="1" lang="en-US" altLang="zh-CN" b="1"/>
              <a:t>BASE::BASE( )   </a:t>
            </a:r>
            <a:r>
              <a:rPr kumimoji="1" lang="en-US" altLang="zh-CN" b="1">
                <a:solidFill>
                  <a:srgbClr val="990000"/>
                </a:solidFill>
              </a:rPr>
              <a:t>// </a:t>
            </a:r>
            <a:r>
              <a:rPr kumimoji="1" lang="zh-CN" altLang="en-US" b="1">
                <a:solidFill>
                  <a:srgbClr val="990000"/>
                </a:solidFill>
              </a:rPr>
              <a:t>构造函数</a:t>
            </a:r>
          </a:p>
          <a:p>
            <a:pPr>
              <a:spcBef>
                <a:spcPct val="10000"/>
              </a:spcBef>
            </a:pPr>
            <a:r>
              <a:rPr kumimoji="1" lang="en-US" altLang="zh-CN" b="1"/>
              <a:t>{   cout &lt;&lt; "Constructing BASE object.\n";	}</a:t>
            </a:r>
          </a:p>
          <a:p>
            <a:pPr>
              <a:spcBef>
                <a:spcPct val="10000"/>
              </a:spcBef>
            </a:pPr>
            <a:endParaRPr kumimoji="1" lang="en-US" altLang="zh-CN" b="1"/>
          </a:p>
          <a:p>
            <a:pPr>
              <a:spcBef>
                <a:spcPct val="10000"/>
              </a:spcBef>
            </a:pPr>
            <a:r>
              <a:rPr kumimoji="1" lang="en-US" altLang="zh-CN" b="1"/>
              <a:t>BASE:: ~BASE( )  </a:t>
            </a:r>
            <a:r>
              <a:rPr kumimoji="1" lang="en-US" altLang="zh-CN" b="1">
                <a:solidFill>
                  <a:srgbClr val="990000"/>
                </a:solidFill>
              </a:rPr>
              <a:t>// </a:t>
            </a:r>
            <a:r>
              <a:rPr kumimoji="1" lang="zh-CN" altLang="en-US" b="1">
                <a:solidFill>
                  <a:srgbClr val="990000"/>
                </a:solidFill>
              </a:rPr>
              <a:t>析构函数</a:t>
            </a:r>
          </a:p>
          <a:p>
            <a:pPr>
              <a:spcBef>
                <a:spcPct val="10000"/>
              </a:spcBef>
            </a:pPr>
            <a:r>
              <a:rPr kumimoji="1" lang="en-US" altLang="zh-CN" b="1"/>
              <a:t>{   cout &lt;&lt; "Destructing BASE object.\n";	}</a:t>
            </a:r>
          </a:p>
        </p:txBody>
      </p:sp>
      <p:sp>
        <p:nvSpPr>
          <p:cNvPr id="47111" name="Rectangle 7"/>
          <p:cNvSpPr>
            <a:spLocks noGrp="1" noChangeArrowheads="1"/>
          </p:cNvSpPr>
          <p:nvPr>
            <p:ph type="title"/>
          </p:nvPr>
        </p:nvSpPr>
        <p:spPr>
          <a:noFill/>
          <a:ln/>
        </p:spPr>
        <p:txBody>
          <a:bodyPr/>
          <a:lstStyle/>
          <a:p>
            <a:r>
              <a:rPr lang="en-US" altLang="zh-CN"/>
              <a:t>[</a:t>
            </a:r>
            <a:r>
              <a:rPr lang="zh-CN" altLang="en-US"/>
              <a:t>例</a:t>
            </a:r>
            <a:r>
              <a:rPr lang="en-US" altLang="zh-CN"/>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B78168D-072D-4706-AEA9-ACF324DFD6CF}" type="slidenum">
              <a:rPr lang="en-US" altLang="zh-CN"/>
              <a:pPr/>
              <a:t>52</a:t>
            </a:fld>
            <a:endParaRPr lang="en-US" altLang="zh-CN"/>
          </a:p>
        </p:txBody>
      </p:sp>
      <p:sp>
        <p:nvSpPr>
          <p:cNvPr id="202754" name="Text Box 2"/>
          <p:cNvSpPr txBox="1">
            <a:spLocks noChangeArrowheads="1"/>
          </p:cNvSpPr>
          <p:nvPr/>
        </p:nvSpPr>
        <p:spPr bwMode="auto">
          <a:xfrm>
            <a:off x="1371600" y="2286000"/>
            <a:ext cx="62484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ahoma" pitchFamily="34" charset="0"/>
            </a:endParaRPr>
          </a:p>
        </p:txBody>
      </p:sp>
      <p:sp>
        <p:nvSpPr>
          <p:cNvPr id="202755" name="Text Box 3"/>
          <p:cNvSpPr txBox="1">
            <a:spLocks noChangeArrowheads="1"/>
          </p:cNvSpPr>
          <p:nvPr/>
        </p:nvSpPr>
        <p:spPr bwMode="auto">
          <a:xfrm>
            <a:off x="323850" y="1196975"/>
            <a:ext cx="8532813" cy="2646363"/>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dirty="0"/>
              <a:t>class DERIVED: public BASE {                          </a:t>
            </a:r>
            <a:r>
              <a:rPr kumimoji="1" lang="en-US" altLang="zh-CN" b="1" dirty="0">
                <a:solidFill>
                  <a:srgbClr val="990000"/>
                </a:solidFill>
              </a:rPr>
              <a:t>// </a:t>
            </a:r>
            <a:r>
              <a:rPr kumimoji="1" lang="en-US" altLang="zh-CN" b="1" dirty="0" err="1">
                <a:solidFill>
                  <a:srgbClr val="990000"/>
                </a:solidFill>
              </a:rPr>
              <a:t>Derived.h</a:t>
            </a:r>
            <a:endParaRPr kumimoji="1" lang="en-US" altLang="zh-CN" b="1" dirty="0"/>
          </a:p>
          <a:p>
            <a:pPr>
              <a:spcBef>
                <a:spcPct val="10000"/>
              </a:spcBef>
            </a:pPr>
            <a:r>
              <a:rPr kumimoji="1" lang="en-US" altLang="zh-CN" b="1" dirty="0"/>
              <a:t>public:	</a:t>
            </a:r>
          </a:p>
          <a:p>
            <a:pPr>
              <a:spcBef>
                <a:spcPct val="10000"/>
              </a:spcBef>
            </a:pPr>
            <a:r>
              <a:rPr kumimoji="1" lang="en-US" altLang="zh-CN" b="1" dirty="0"/>
              <a:t>     </a:t>
            </a:r>
            <a:r>
              <a:rPr kumimoji="1" lang="en-US" altLang="zh-CN" b="1" dirty="0">
                <a:solidFill>
                  <a:srgbClr val="FF0000"/>
                </a:solidFill>
              </a:rPr>
              <a:t>DERIVED()          </a:t>
            </a:r>
            <a:r>
              <a:rPr kumimoji="1" lang="en-US" altLang="zh-CN" b="1" dirty="0"/>
              <a:t> </a:t>
            </a:r>
            <a:r>
              <a:rPr kumimoji="1" lang="en-US" altLang="zh-CN" b="1" dirty="0">
                <a:solidFill>
                  <a:srgbClr val="990000"/>
                </a:solidFill>
              </a:rPr>
              <a:t>// </a:t>
            </a:r>
            <a:r>
              <a:rPr kumimoji="1" lang="zh-CN" altLang="en-US" b="1" dirty="0">
                <a:solidFill>
                  <a:srgbClr val="990000"/>
                </a:solidFill>
              </a:rPr>
              <a:t>构造函数</a:t>
            </a:r>
          </a:p>
          <a:p>
            <a:pPr>
              <a:spcBef>
                <a:spcPct val="10000"/>
              </a:spcBef>
            </a:pPr>
            <a:r>
              <a:rPr kumimoji="1" lang="zh-CN" altLang="en-US" b="1" dirty="0">
                <a:solidFill>
                  <a:srgbClr val="FF0000"/>
                </a:solidFill>
              </a:rPr>
              <a:t>    </a:t>
            </a:r>
            <a:r>
              <a:rPr kumimoji="1" lang="en-US" altLang="zh-CN" b="1" dirty="0">
                <a:solidFill>
                  <a:srgbClr val="FF0000"/>
                </a:solidFill>
              </a:rPr>
              <a:t>~DERIVED()        </a:t>
            </a:r>
            <a:r>
              <a:rPr kumimoji="1" lang="en-US" altLang="zh-CN" b="1" dirty="0"/>
              <a:t> </a:t>
            </a:r>
            <a:r>
              <a:rPr kumimoji="1" lang="en-US" altLang="zh-CN" b="1" dirty="0">
                <a:solidFill>
                  <a:srgbClr val="990000"/>
                </a:solidFill>
              </a:rPr>
              <a:t>// </a:t>
            </a:r>
            <a:r>
              <a:rPr kumimoji="1" lang="zh-CN" altLang="en-US" b="1" dirty="0">
                <a:solidFill>
                  <a:srgbClr val="990000"/>
                </a:solidFill>
              </a:rPr>
              <a:t>析构函数</a:t>
            </a:r>
          </a:p>
          <a:p>
            <a:pPr>
              <a:spcBef>
                <a:spcPct val="10000"/>
              </a:spcBef>
            </a:pPr>
            <a:r>
              <a:rPr kumimoji="1" lang="en-US" altLang="zh-CN" b="1" dirty="0"/>
              <a:t>private:</a:t>
            </a:r>
          </a:p>
          <a:p>
            <a:pPr>
              <a:spcBef>
                <a:spcPct val="10000"/>
              </a:spcBef>
            </a:pPr>
            <a:r>
              <a:rPr kumimoji="1" lang="en-US" altLang="zh-CN" b="1" dirty="0"/>
              <a:t>C   </a:t>
            </a:r>
            <a:r>
              <a:rPr kumimoji="1" lang="en-US" altLang="zh-CN" b="1" dirty="0" err="1">
                <a:solidFill>
                  <a:srgbClr val="FF0000"/>
                </a:solidFill>
              </a:rPr>
              <a:t>mOBJ</a:t>
            </a:r>
            <a:r>
              <a:rPr kumimoji="1" lang="en-US" altLang="zh-CN" b="1" dirty="0"/>
              <a:t>;</a:t>
            </a:r>
            <a:endParaRPr kumimoji="1" lang="en-US" altLang="zh-CN" b="1" dirty="0">
              <a:solidFill>
                <a:srgbClr val="990000"/>
              </a:solidFill>
            </a:endParaRPr>
          </a:p>
          <a:p>
            <a:pPr>
              <a:spcBef>
                <a:spcPct val="10000"/>
              </a:spcBef>
            </a:pPr>
            <a:r>
              <a:rPr kumimoji="1" lang="en-US" altLang="zh-CN" b="1" dirty="0"/>
              <a:t>}; </a:t>
            </a:r>
          </a:p>
        </p:txBody>
      </p:sp>
      <p:sp>
        <p:nvSpPr>
          <p:cNvPr id="202756" name="Rectangle 4"/>
          <p:cNvSpPr>
            <a:spLocks noGrp="1" noChangeArrowheads="1"/>
          </p:cNvSpPr>
          <p:nvPr>
            <p:ph type="title"/>
          </p:nvPr>
        </p:nvSpPr>
        <p:spPr>
          <a:noFill/>
          <a:ln/>
        </p:spPr>
        <p:txBody>
          <a:bodyPr/>
          <a:lstStyle/>
          <a:p>
            <a:r>
              <a:rPr lang="en-US" altLang="zh-CN"/>
              <a:t>[</a:t>
            </a:r>
            <a:r>
              <a:rPr lang="zh-CN" altLang="en-US"/>
              <a:t>例</a:t>
            </a:r>
            <a:r>
              <a:rPr lang="en-US" altLang="zh-CN"/>
              <a:t>]</a:t>
            </a:r>
          </a:p>
        </p:txBody>
      </p:sp>
      <p:sp>
        <p:nvSpPr>
          <p:cNvPr id="202757" name="Text Box 5"/>
          <p:cNvSpPr txBox="1">
            <a:spLocks noChangeArrowheads="1"/>
          </p:cNvSpPr>
          <p:nvPr/>
        </p:nvSpPr>
        <p:spPr bwMode="auto">
          <a:xfrm>
            <a:off x="323850" y="4005263"/>
            <a:ext cx="8532813" cy="2646362"/>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a:t>#include “Derived.h”                                         </a:t>
            </a:r>
            <a:r>
              <a:rPr kumimoji="1" lang="en-US" altLang="zh-CN" b="1">
                <a:solidFill>
                  <a:srgbClr val="990000"/>
                </a:solidFill>
              </a:rPr>
              <a:t>// Derived.cpp</a:t>
            </a:r>
            <a:endParaRPr kumimoji="1" lang="en-US" altLang="zh-CN" b="1"/>
          </a:p>
          <a:p>
            <a:pPr>
              <a:spcBef>
                <a:spcPct val="10000"/>
              </a:spcBef>
            </a:pPr>
            <a:r>
              <a:rPr kumimoji="1" lang="en-US" altLang="zh-CN" b="1"/>
              <a:t>                                        </a:t>
            </a:r>
          </a:p>
          <a:p>
            <a:pPr>
              <a:spcBef>
                <a:spcPct val="10000"/>
              </a:spcBef>
            </a:pPr>
            <a:r>
              <a:rPr kumimoji="1" lang="en-US" altLang="zh-CN" b="1"/>
              <a:t>DERIVED::</a:t>
            </a:r>
            <a:r>
              <a:rPr kumimoji="1" lang="en-US" altLang="zh-CN" b="1">
                <a:solidFill>
                  <a:srgbClr val="FF0000"/>
                </a:solidFill>
              </a:rPr>
              <a:t>DERIVED()          </a:t>
            </a:r>
            <a:r>
              <a:rPr kumimoji="1" lang="en-US" altLang="zh-CN" b="1"/>
              <a:t> </a:t>
            </a:r>
            <a:r>
              <a:rPr kumimoji="1" lang="en-US" altLang="zh-CN" b="1">
                <a:solidFill>
                  <a:srgbClr val="990000"/>
                </a:solidFill>
              </a:rPr>
              <a:t>// </a:t>
            </a:r>
            <a:r>
              <a:rPr kumimoji="1" lang="zh-CN" altLang="en-US" b="1">
                <a:solidFill>
                  <a:srgbClr val="990000"/>
                </a:solidFill>
              </a:rPr>
              <a:t>构造函数</a:t>
            </a:r>
          </a:p>
          <a:p>
            <a:pPr>
              <a:spcBef>
                <a:spcPct val="10000"/>
              </a:spcBef>
            </a:pPr>
            <a:r>
              <a:rPr kumimoji="1" lang="en-US" altLang="zh-CN" b="1"/>
              <a:t>{  cout &lt;&lt; "Constructing derived object.\n";  }</a:t>
            </a:r>
          </a:p>
          <a:p>
            <a:pPr>
              <a:spcBef>
                <a:spcPct val="10000"/>
              </a:spcBef>
            </a:pPr>
            <a:endParaRPr kumimoji="1" lang="en-US" altLang="zh-CN" b="1"/>
          </a:p>
          <a:p>
            <a:pPr>
              <a:spcBef>
                <a:spcPct val="10000"/>
              </a:spcBef>
            </a:pPr>
            <a:r>
              <a:rPr kumimoji="1" lang="en-US" altLang="zh-CN" b="1">
                <a:solidFill>
                  <a:srgbClr val="FF0000"/>
                </a:solidFill>
              </a:rPr>
              <a:t>DERIVED:: ~DERIVED()        </a:t>
            </a:r>
            <a:r>
              <a:rPr kumimoji="1" lang="en-US" altLang="zh-CN" b="1"/>
              <a:t> </a:t>
            </a:r>
            <a:r>
              <a:rPr kumimoji="1" lang="en-US" altLang="zh-CN" b="1">
                <a:solidFill>
                  <a:srgbClr val="990000"/>
                </a:solidFill>
              </a:rPr>
              <a:t>// </a:t>
            </a:r>
            <a:r>
              <a:rPr kumimoji="1" lang="zh-CN" altLang="en-US" b="1">
                <a:solidFill>
                  <a:srgbClr val="990000"/>
                </a:solidFill>
              </a:rPr>
              <a:t>析构函数</a:t>
            </a:r>
          </a:p>
          <a:p>
            <a:pPr>
              <a:spcBef>
                <a:spcPct val="10000"/>
              </a:spcBef>
            </a:pPr>
            <a:r>
              <a:rPr kumimoji="1" lang="en-US" altLang="zh-CN" b="1"/>
              <a:t>{  cout &lt;&lt; "Destructing derived object.\n";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AE7D91A-C913-438E-907A-937FB83E3A6D}" type="slidenum">
              <a:rPr lang="en-US" altLang="zh-CN"/>
              <a:pPr/>
              <a:t>53</a:t>
            </a:fld>
            <a:endParaRPr lang="en-US" altLang="zh-CN"/>
          </a:p>
        </p:txBody>
      </p:sp>
      <p:sp>
        <p:nvSpPr>
          <p:cNvPr id="48132" name="Text Box 4"/>
          <p:cNvSpPr txBox="1">
            <a:spLocks noChangeArrowheads="1"/>
          </p:cNvSpPr>
          <p:nvPr/>
        </p:nvSpPr>
        <p:spPr bwMode="auto">
          <a:xfrm>
            <a:off x="1371600" y="2286000"/>
            <a:ext cx="62484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ahoma" pitchFamily="34" charset="0"/>
            </a:endParaRPr>
          </a:p>
        </p:txBody>
      </p:sp>
      <p:sp>
        <p:nvSpPr>
          <p:cNvPr id="48135" name="Text Box 7"/>
          <p:cNvSpPr txBox="1">
            <a:spLocks noChangeArrowheads="1"/>
          </p:cNvSpPr>
          <p:nvPr/>
        </p:nvSpPr>
        <p:spPr bwMode="auto">
          <a:xfrm>
            <a:off x="323850" y="1493838"/>
            <a:ext cx="8532813" cy="3014662"/>
          </a:xfrm>
          <a:prstGeom prst="rect">
            <a:avLst/>
          </a:prstGeom>
          <a:noFill/>
          <a:ln w="9525">
            <a:solidFill>
              <a:srgbClr val="FF00FF"/>
            </a:solidFill>
            <a:miter lim="800000"/>
            <a:headEnd/>
            <a:tailEnd/>
          </a:ln>
          <a:effectLst/>
        </p:spPr>
        <p:txBody>
          <a:bodyPr>
            <a:spAutoFit/>
          </a:bodyPr>
          <a:lstStyle/>
          <a:p>
            <a:pPr>
              <a:spcBef>
                <a:spcPct val="10000"/>
              </a:spcBef>
            </a:pPr>
            <a:r>
              <a:rPr kumimoji="1" lang="en-US" altLang="zh-CN" b="1" dirty="0"/>
              <a:t>#include “</a:t>
            </a:r>
            <a:r>
              <a:rPr kumimoji="1" lang="en-US" altLang="zh-CN" b="1" dirty="0" err="1"/>
              <a:t>Derived.h</a:t>
            </a:r>
            <a:r>
              <a:rPr kumimoji="1" lang="en-US" altLang="zh-CN" b="1" dirty="0"/>
              <a:t>”  </a:t>
            </a:r>
            <a:r>
              <a:rPr kumimoji="1" lang="en-US" altLang="zh-CN" b="1" dirty="0">
                <a:solidFill>
                  <a:srgbClr val="990000"/>
                </a:solidFill>
              </a:rPr>
              <a:t>// Client.cpp</a:t>
            </a:r>
            <a:endParaRPr kumimoji="1" lang="en-US" altLang="zh-CN" b="1" dirty="0"/>
          </a:p>
          <a:p>
            <a:pPr>
              <a:spcBef>
                <a:spcPct val="10000"/>
              </a:spcBef>
            </a:pPr>
            <a:endParaRPr kumimoji="1" lang="en-US" altLang="zh-CN" b="1" dirty="0"/>
          </a:p>
          <a:p>
            <a:pPr>
              <a:spcBef>
                <a:spcPct val="10000"/>
              </a:spcBef>
            </a:pPr>
            <a:r>
              <a:rPr kumimoji="1" lang="en-US" altLang="zh-CN" b="1" dirty="0" err="1"/>
              <a:t>int</a:t>
            </a:r>
            <a:r>
              <a:rPr kumimoji="1" lang="en-US" altLang="zh-CN" b="1" dirty="0"/>
              <a:t> main()</a:t>
            </a:r>
          </a:p>
          <a:p>
            <a:pPr>
              <a:spcBef>
                <a:spcPct val="10000"/>
              </a:spcBef>
            </a:pPr>
            <a:r>
              <a:rPr kumimoji="1" lang="en-US" altLang="zh-CN" b="1" dirty="0"/>
              <a:t>{	</a:t>
            </a:r>
          </a:p>
          <a:p>
            <a:pPr>
              <a:spcBef>
                <a:spcPct val="10000"/>
              </a:spcBef>
            </a:pPr>
            <a:r>
              <a:rPr kumimoji="1" lang="en-US" altLang="zh-CN" b="1" dirty="0"/>
              <a:t>     DERIVED </a:t>
            </a:r>
            <a:r>
              <a:rPr kumimoji="1" lang="en-US" altLang="zh-CN" b="1" dirty="0" err="1"/>
              <a:t>obj</a:t>
            </a:r>
            <a:r>
              <a:rPr kumimoji="1" lang="en-US" altLang="zh-CN" b="1" dirty="0"/>
              <a:t>;  </a:t>
            </a:r>
            <a:r>
              <a:rPr kumimoji="1" lang="en-US" altLang="zh-CN" b="1" dirty="0">
                <a:solidFill>
                  <a:srgbClr val="990000"/>
                </a:solidFill>
              </a:rPr>
              <a:t>// </a:t>
            </a:r>
            <a:r>
              <a:rPr kumimoji="1" lang="zh-CN" altLang="en-US" b="1" dirty="0">
                <a:solidFill>
                  <a:srgbClr val="990000"/>
                </a:solidFill>
              </a:rPr>
              <a:t>声明一个派生类的对象</a:t>
            </a:r>
          </a:p>
          <a:p>
            <a:pPr>
              <a:spcBef>
                <a:spcPct val="10000"/>
              </a:spcBef>
            </a:pPr>
            <a:r>
              <a:rPr kumimoji="1" lang="zh-CN" altLang="en-US" b="1" dirty="0"/>
              <a:t> 	                   </a:t>
            </a:r>
            <a:r>
              <a:rPr kumimoji="1" lang="en-US" altLang="zh-CN" b="1" dirty="0">
                <a:solidFill>
                  <a:srgbClr val="990000"/>
                </a:solidFill>
              </a:rPr>
              <a:t>// </a:t>
            </a:r>
            <a:r>
              <a:rPr kumimoji="1" lang="zh-CN" altLang="en-US" b="1" dirty="0">
                <a:solidFill>
                  <a:srgbClr val="990000"/>
                </a:solidFill>
              </a:rPr>
              <a:t>什么也不做，仅完成对象</a:t>
            </a:r>
            <a:r>
              <a:rPr kumimoji="1" lang="en-US" altLang="zh-CN" b="1" dirty="0" err="1">
                <a:solidFill>
                  <a:srgbClr val="990000"/>
                </a:solidFill>
              </a:rPr>
              <a:t>obj</a:t>
            </a:r>
            <a:r>
              <a:rPr kumimoji="1" lang="zh-CN" altLang="en-US" b="1" dirty="0">
                <a:solidFill>
                  <a:srgbClr val="990000"/>
                </a:solidFill>
              </a:rPr>
              <a:t>的构造与析构</a:t>
            </a:r>
          </a:p>
          <a:p>
            <a:pPr>
              <a:spcBef>
                <a:spcPct val="10000"/>
              </a:spcBef>
            </a:pPr>
            <a:r>
              <a:rPr kumimoji="1" lang="zh-CN" altLang="en-US" b="1" dirty="0"/>
              <a:t>     </a:t>
            </a:r>
            <a:r>
              <a:rPr kumimoji="1" lang="en-US" altLang="zh-CN" b="1" dirty="0"/>
              <a:t>return 0;</a:t>
            </a:r>
          </a:p>
          <a:p>
            <a:pPr>
              <a:spcBef>
                <a:spcPct val="10000"/>
              </a:spcBef>
            </a:pPr>
            <a:r>
              <a:rPr kumimoji="1" lang="en-US" altLang="zh-CN" b="1" dirty="0"/>
              <a:t>}</a:t>
            </a:r>
          </a:p>
        </p:txBody>
      </p:sp>
      <p:sp>
        <p:nvSpPr>
          <p:cNvPr id="48136" name="Rectangle 8"/>
          <p:cNvSpPr>
            <a:spLocks noGrp="1" noChangeArrowheads="1"/>
          </p:cNvSpPr>
          <p:nvPr>
            <p:ph type="title"/>
          </p:nvPr>
        </p:nvSpPr>
        <p:spPr>
          <a:noFill/>
          <a:ln/>
        </p:spPr>
        <p:txBody>
          <a:bodyPr/>
          <a:lstStyle/>
          <a:p>
            <a:r>
              <a:rPr lang="en-US" altLang="zh-CN"/>
              <a:t>[</a:t>
            </a:r>
            <a:r>
              <a:rPr lang="zh-CN" altLang="en-US"/>
              <a:t>例</a:t>
            </a:r>
            <a:r>
              <a:rPr lang="en-US" altLang="zh-CN"/>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D7B6683-85A7-4BE9-90A8-166932448C55}" type="slidenum">
              <a:rPr lang="en-US" altLang="zh-CN"/>
              <a:pPr/>
              <a:t>54</a:t>
            </a:fld>
            <a:endParaRPr lang="en-US" altLang="zh-CN"/>
          </a:p>
        </p:txBody>
      </p:sp>
      <p:sp>
        <p:nvSpPr>
          <p:cNvPr id="49154" name="Rectangle 2"/>
          <p:cNvSpPr>
            <a:spLocks noGrp="1" noChangeArrowheads="1"/>
          </p:cNvSpPr>
          <p:nvPr>
            <p:ph type="title"/>
          </p:nvPr>
        </p:nvSpPr>
        <p:spPr/>
        <p:txBody>
          <a:bodyPr/>
          <a:lstStyle/>
          <a:p>
            <a:r>
              <a:rPr lang="zh-CN" altLang="en-US"/>
              <a:t>运行结果</a:t>
            </a:r>
          </a:p>
        </p:txBody>
      </p:sp>
      <p:sp>
        <p:nvSpPr>
          <p:cNvPr id="49155" name="Rectangle 3"/>
          <p:cNvSpPr>
            <a:spLocks noGrp="1" noChangeArrowheads="1"/>
          </p:cNvSpPr>
          <p:nvPr>
            <p:ph type="body" idx="1"/>
          </p:nvPr>
        </p:nvSpPr>
        <p:spPr>
          <a:xfrm>
            <a:off x="663575" y="1524000"/>
            <a:ext cx="8229600" cy="4784725"/>
          </a:xfrm>
        </p:spPr>
        <p:txBody>
          <a:bodyPr/>
          <a:lstStyle/>
          <a:p>
            <a:pPr>
              <a:buFontTx/>
              <a:buNone/>
            </a:pPr>
            <a:r>
              <a:rPr lang="en-US" altLang="zh-CN" sz="2800">
                <a:ea typeface="楷体_GB2312" pitchFamily="49" charset="-122"/>
              </a:rPr>
              <a:t>Constructing BASE object.</a:t>
            </a:r>
          </a:p>
          <a:p>
            <a:pPr>
              <a:buFontTx/>
              <a:buNone/>
            </a:pPr>
            <a:r>
              <a:rPr lang="en-US" altLang="zh-CN" sz="2800">
                <a:ea typeface="楷体_GB2312" pitchFamily="49" charset="-122"/>
              </a:rPr>
              <a:t>Constructing C object.</a:t>
            </a:r>
          </a:p>
          <a:p>
            <a:pPr>
              <a:buFontTx/>
              <a:buNone/>
            </a:pPr>
            <a:r>
              <a:rPr lang="en-US" altLang="zh-CN" sz="2800">
                <a:ea typeface="楷体_GB2312" pitchFamily="49" charset="-122"/>
              </a:rPr>
              <a:t>Constructing derived object.</a:t>
            </a:r>
          </a:p>
          <a:p>
            <a:pPr>
              <a:buFontTx/>
              <a:buNone/>
            </a:pPr>
            <a:r>
              <a:rPr lang="en-US" altLang="zh-CN" sz="2800">
                <a:ea typeface="楷体_GB2312" pitchFamily="49" charset="-122"/>
              </a:rPr>
              <a:t>Destructing derived object.</a:t>
            </a:r>
          </a:p>
          <a:p>
            <a:pPr>
              <a:buFontTx/>
              <a:buNone/>
            </a:pPr>
            <a:r>
              <a:rPr lang="en-US" altLang="zh-CN" sz="2800">
                <a:ea typeface="楷体_GB2312" pitchFamily="49" charset="-122"/>
              </a:rPr>
              <a:t>Destructing C object.</a:t>
            </a:r>
          </a:p>
          <a:p>
            <a:pPr>
              <a:buFontTx/>
              <a:buNone/>
            </a:pPr>
            <a:r>
              <a:rPr lang="en-US" altLang="zh-CN" sz="2800">
                <a:ea typeface="楷体_GB2312" pitchFamily="49" charset="-122"/>
              </a:rPr>
              <a:t>Destructing BASE object.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BCDB9FA-C26E-46F1-97F9-17172E918DC3}" type="slidenum">
              <a:rPr lang="en-US" altLang="zh-CN"/>
              <a:pPr/>
              <a:t>55</a:t>
            </a:fld>
            <a:endParaRPr lang="en-US" altLang="zh-CN"/>
          </a:p>
        </p:txBody>
      </p:sp>
      <p:sp>
        <p:nvSpPr>
          <p:cNvPr id="44034" name="Rectangle 2"/>
          <p:cNvSpPr>
            <a:spLocks noGrp="1" noChangeArrowheads="1"/>
          </p:cNvSpPr>
          <p:nvPr>
            <p:ph type="title"/>
          </p:nvPr>
        </p:nvSpPr>
        <p:spPr/>
        <p:txBody>
          <a:bodyPr/>
          <a:lstStyle/>
          <a:p>
            <a:r>
              <a:rPr lang="zh-CN" altLang="en-US">
                <a:latin typeface="Times New Roman" pitchFamily="18" charset="0"/>
              </a:rPr>
              <a:t>向基类构造函数传递实参</a:t>
            </a:r>
          </a:p>
        </p:txBody>
      </p:sp>
      <p:sp>
        <p:nvSpPr>
          <p:cNvPr id="44035" name="Rectangle 3"/>
          <p:cNvSpPr>
            <a:spLocks noGrp="1" noChangeArrowheads="1"/>
          </p:cNvSpPr>
          <p:nvPr>
            <p:ph type="body" idx="1"/>
          </p:nvPr>
        </p:nvSpPr>
        <p:spPr/>
        <p:txBody>
          <a:bodyPr/>
          <a:lstStyle/>
          <a:p>
            <a:pPr>
              <a:lnSpc>
                <a:spcPct val="130000"/>
              </a:lnSpc>
            </a:pPr>
            <a:r>
              <a:rPr lang="zh-CN" altLang="en-US" sz="2800" dirty="0"/>
              <a:t>若</a:t>
            </a:r>
            <a:r>
              <a:rPr lang="zh-CN" altLang="en-US" sz="2800" dirty="0">
                <a:solidFill>
                  <a:srgbClr val="FF0000"/>
                </a:solidFill>
              </a:rPr>
              <a:t>基类构造函数带参数</a:t>
            </a:r>
            <a:r>
              <a:rPr lang="zh-CN" altLang="en-US" sz="2800" dirty="0"/>
              <a:t>，则定义派生类构造函数时通过</a:t>
            </a:r>
            <a:r>
              <a:rPr lang="zh-CN" altLang="en-US" sz="2800" dirty="0">
                <a:solidFill>
                  <a:srgbClr val="FF0000"/>
                </a:solidFill>
              </a:rPr>
              <a:t>初始化列表</a:t>
            </a:r>
            <a:r>
              <a:rPr lang="zh-CN" altLang="en-US" sz="2800" dirty="0"/>
              <a:t>显式调用基类构造函数，并向基类构造函数传递实参 </a:t>
            </a:r>
          </a:p>
          <a:p>
            <a:pPr>
              <a:lnSpc>
                <a:spcPct val="130000"/>
              </a:lnSpc>
            </a:pPr>
            <a:r>
              <a:rPr lang="zh-CN" altLang="en-US" sz="2800" dirty="0"/>
              <a:t>带初始化列表的派生类构造函数的一般形式</a:t>
            </a:r>
            <a:endParaRPr lang="zh-CN" altLang="en-US" dirty="0"/>
          </a:p>
        </p:txBody>
      </p:sp>
      <p:sp>
        <p:nvSpPr>
          <p:cNvPr id="44036" name="Rectangle 4"/>
          <p:cNvSpPr>
            <a:spLocks noChangeArrowheads="1"/>
          </p:cNvSpPr>
          <p:nvPr/>
        </p:nvSpPr>
        <p:spPr bwMode="auto">
          <a:xfrm>
            <a:off x="773113" y="3860800"/>
            <a:ext cx="7742237" cy="2447925"/>
          </a:xfrm>
          <a:prstGeom prst="rect">
            <a:avLst/>
          </a:prstGeom>
          <a:noFill/>
          <a:ln w="38100">
            <a:solidFill>
              <a:srgbClr val="FF0000"/>
            </a:solidFill>
            <a:miter lim="800000"/>
            <a:headEnd/>
            <a:tailEnd/>
          </a:ln>
          <a:effectLst/>
        </p:spPr>
        <p:txBody>
          <a:bodyPr wrap="none" anchor="ctr"/>
          <a:lstStyle/>
          <a:p>
            <a:pPr lvl="1">
              <a:lnSpc>
                <a:spcPct val="115000"/>
              </a:lnSpc>
              <a:spcBef>
                <a:spcPct val="15000"/>
              </a:spcBef>
            </a:pPr>
            <a:r>
              <a:rPr lang="zh-CN" altLang="en-US" sz="2800" b="1" dirty="0"/>
              <a:t>派生类名</a:t>
            </a:r>
            <a:r>
              <a:rPr lang="en-US" altLang="zh-CN" sz="2800" b="1" dirty="0"/>
              <a:t>(</a:t>
            </a:r>
            <a:r>
              <a:rPr lang="zh-CN" altLang="en-US" sz="2800" b="1" dirty="0"/>
              <a:t>形参表</a:t>
            </a:r>
            <a:r>
              <a:rPr lang="en-US" altLang="zh-CN" sz="2800" b="1" dirty="0"/>
              <a:t>) : </a:t>
            </a:r>
            <a:r>
              <a:rPr lang="zh-CN" altLang="en-US" sz="2800" b="1" dirty="0"/>
              <a:t>基类名</a:t>
            </a:r>
            <a:r>
              <a:rPr lang="en-US" altLang="zh-CN" sz="2800" b="1" dirty="0"/>
              <a:t>(</a:t>
            </a:r>
            <a:r>
              <a:rPr lang="zh-CN" altLang="en-US" sz="2800" b="1" dirty="0"/>
              <a:t>实参表</a:t>
            </a:r>
            <a:r>
              <a:rPr lang="en-US" altLang="zh-CN" sz="2800" b="1" dirty="0"/>
              <a:t>)</a:t>
            </a:r>
          </a:p>
          <a:p>
            <a:pPr lvl="1">
              <a:lnSpc>
                <a:spcPct val="115000"/>
              </a:lnSpc>
              <a:spcBef>
                <a:spcPct val="15000"/>
              </a:spcBef>
            </a:pPr>
            <a:r>
              <a:rPr lang="en-US" altLang="zh-CN" sz="2800" b="1" dirty="0"/>
              <a:t>{    </a:t>
            </a:r>
          </a:p>
          <a:p>
            <a:pPr lvl="1">
              <a:lnSpc>
                <a:spcPct val="115000"/>
              </a:lnSpc>
              <a:spcBef>
                <a:spcPct val="15000"/>
              </a:spcBef>
            </a:pPr>
            <a:r>
              <a:rPr lang="en-US" altLang="zh-CN" sz="2800" b="1" dirty="0"/>
              <a:t>       </a:t>
            </a:r>
            <a:r>
              <a:rPr lang="zh-CN" altLang="en-US" sz="2800" b="1" dirty="0"/>
              <a:t>派生类成员初始化赋值语句</a:t>
            </a:r>
            <a:r>
              <a:rPr lang="en-US" altLang="zh-CN" sz="2800" b="1" dirty="0"/>
              <a:t>;</a:t>
            </a:r>
          </a:p>
          <a:p>
            <a:pPr lvl="1">
              <a:lnSpc>
                <a:spcPct val="115000"/>
              </a:lnSpc>
              <a:spcBef>
                <a:spcPct val="15000"/>
              </a:spcBef>
            </a:pPr>
            <a:r>
              <a:rPr lang="en-US" altLang="zh-CN" sz="2800" b="1" dirty="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04979C0-8523-4A60-B834-79974BCB08D8}" type="slidenum">
              <a:rPr lang="en-US" altLang="zh-CN"/>
              <a:pPr/>
              <a:t>56</a:t>
            </a:fld>
            <a:endParaRPr lang="en-US" altLang="zh-CN"/>
          </a:p>
        </p:txBody>
      </p:sp>
      <p:sp>
        <p:nvSpPr>
          <p:cNvPr id="203778" name="Text Box 2"/>
          <p:cNvSpPr txBox="1">
            <a:spLocks noChangeArrowheads="1"/>
          </p:cNvSpPr>
          <p:nvPr/>
        </p:nvSpPr>
        <p:spPr bwMode="auto">
          <a:xfrm>
            <a:off x="323850" y="1435100"/>
            <a:ext cx="8532813" cy="4730750"/>
          </a:xfrm>
          <a:prstGeom prst="rect">
            <a:avLst/>
          </a:prstGeom>
          <a:noFill/>
          <a:ln w="9525">
            <a:solidFill>
              <a:srgbClr val="FF00FF"/>
            </a:solidFill>
            <a:miter lim="800000"/>
            <a:headEnd/>
            <a:tailEnd/>
          </a:ln>
          <a:effectLst/>
        </p:spPr>
        <p:txBody>
          <a:bodyPr>
            <a:spAutoFit/>
          </a:bodyPr>
          <a:lstStyle/>
          <a:p>
            <a:pPr>
              <a:lnSpc>
                <a:spcPct val="110000"/>
              </a:lnSpc>
            </a:pPr>
            <a:r>
              <a:rPr kumimoji="1" lang="en-US" altLang="zh-CN" sz="2300" b="1" dirty="0"/>
              <a:t>class BASE {</a:t>
            </a:r>
          </a:p>
          <a:p>
            <a:pPr>
              <a:lnSpc>
                <a:spcPct val="110000"/>
              </a:lnSpc>
            </a:pPr>
            <a:r>
              <a:rPr kumimoji="1" lang="en-US" altLang="zh-CN" sz="2300" b="1" dirty="0"/>
              <a:t>    public: </a:t>
            </a:r>
          </a:p>
          <a:p>
            <a:pPr>
              <a:lnSpc>
                <a:spcPct val="110000"/>
              </a:lnSpc>
            </a:pPr>
            <a:r>
              <a:rPr kumimoji="1" lang="en-US" altLang="zh-CN" sz="2300" b="1" dirty="0"/>
              <a:t>	BASE(</a:t>
            </a:r>
            <a:r>
              <a:rPr kumimoji="1" lang="en-US" altLang="zh-CN" sz="2300" b="1" dirty="0" err="1"/>
              <a:t>int</a:t>
            </a:r>
            <a:r>
              <a:rPr kumimoji="1" lang="en-US" altLang="zh-CN" sz="2300" b="1" dirty="0"/>
              <a:t> p1, </a:t>
            </a:r>
            <a:r>
              <a:rPr kumimoji="1" lang="en-US" altLang="zh-CN" sz="2300" b="1" dirty="0" err="1"/>
              <a:t>int</a:t>
            </a:r>
            <a:r>
              <a:rPr kumimoji="1" lang="en-US" altLang="zh-CN" sz="2300" b="1" dirty="0"/>
              <a:t> p2);</a:t>
            </a:r>
          </a:p>
          <a:p>
            <a:pPr>
              <a:lnSpc>
                <a:spcPct val="110000"/>
              </a:lnSpc>
            </a:pPr>
            <a:r>
              <a:rPr kumimoji="1" lang="en-US" altLang="zh-CN" sz="2300" b="1" dirty="0"/>
              <a:t>	</a:t>
            </a:r>
          </a:p>
          <a:p>
            <a:pPr>
              <a:lnSpc>
                <a:spcPct val="110000"/>
              </a:lnSpc>
            </a:pPr>
            <a:r>
              <a:rPr kumimoji="1" lang="en-US" altLang="zh-CN" sz="2300" b="1" dirty="0"/>
              <a:t>	</a:t>
            </a:r>
            <a:r>
              <a:rPr kumimoji="1" lang="en-US" altLang="zh-CN" sz="2300" b="1" dirty="0" err="1"/>
              <a:t>int</a:t>
            </a:r>
            <a:r>
              <a:rPr kumimoji="1" lang="en-US" altLang="zh-CN" sz="2300" b="1" dirty="0"/>
              <a:t> inc1();	</a:t>
            </a:r>
          </a:p>
          <a:p>
            <a:pPr>
              <a:lnSpc>
                <a:spcPct val="110000"/>
              </a:lnSpc>
            </a:pPr>
            <a:r>
              <a:rPr kumimoji="1" lang="en-US" altLang="zh-CN" sz="2300" b="1" dirty="0"/>
              <a:t>           </a:t>
            </a:r>
            <a:r>
              <a:rPr kumimoji="1" lang="en-US" altLang="zh-CN" sz="2300" b="1" dirty="0" err="1"/>
              <a:t>int</a:t>
            </a:r>
            <a:r>
              <a:rPr kumimoji="1" lang="en-US" altLang="zh-CN" sz="2300" b="1" dirty="0"/>
              <a:t> inc2();</a:t>
            </a:r>
          </a:p>
          <a:p>
            <a:pPr>
              <a:lnSpc>
                <a:spcPct val="110000"/>
              </a:lnSpc>
            </a:pPr>
            <a:endParaRPr kumimoji="1" lang="en-US" altLang="zh-CN" sz="2300" b="1" dirty="0"/>
          </a:p>
          <a:p>
            <a:pPr>
              <a:lnSpc>
                <a:spcPct val="110000"/>
              </a:lnSpc>
            </a:pPr>
            <a:r>
              <a:rPr kumimoji="1" lang="en-US" altLang="zh-CN" sz="2300" b="1" dirty="0"/>
              <a:t>	void display(); </a:t>
            </a:r>
          </a:p>
          <a:p>
            <a:pPr>
              <a:lnSpc>
                <a:spcPct val="110000"/>
              </a:lnSpc>
            </a:pPr>
            <a:r>
              <a:rPr kumimoji="1" lang="en-US" altLang="zh-CN" sz="2300" b="1" dirty="0"/>
              <a:t>    </a:t>
            </a:r>
          </a:p>
          <a:p>
            <a:pPr>
              <a:lnSpc>
                <a:spcPct val="110000"/>
              </a:lnSpc>
            </a:pPr>
            <a:r>
              <a:rPr kumimoji="1" lang="en-US" altLang="zh-CN" sz="2300" b="1" dirty="0"/>
              <a:t>     private:</a:t>
            </a:r>
          </a:p>
          <a:p>
            <a:pPr>
              <a:lnSpc>
                <a:spcPct val="110000"/>
              </a:lnSpc>
            </a:pPr>
            <a:r>
              <a:rPr kumimoji="1" lang="en-US" altLang="zh-CN" sz="2300" b="1" dirty="0"/>
              <a:t>           </a:t>
            </a:r>
            <a:r>
              <a:rPr kumimoji="1" lang="en-US" altLang="zh-CN" sz="2300" b="1" dirty="0" err="1"/>
              <a:t>int</a:t>
            </a:r>
            <a:r>
              <a:rPr kumimoji="1" lang="en-US" altLang="zh-CN" sz="2300" b="1" dirty="0"/>
              <a:t> mem1, mem2;</a:t>
            </a:r>
          </a:p>
          <a:p>
            <a:pPr>
              <a:lnSpc>
                <a:spcPct val="110000"/>
              </a:lnSpc>
            </a:pPr>
            <a:r>
              <a:rPr kumimoji="1" lang="en-US" altLang="zh-CN" sz="2300" b="1" dirty="0"/>
              <a:t>};</a:t>
            </a:r>
          </a:p>
        </p:txBody>
      </p:sp>
      <p:sp>
        <p:nvSpPr>
          <p:cNvPr id="203779" name="Rectangle 3"/>
          <p:cNvSpPr>
            <a:spLocks noGrp="1" noChangeArrowheads="1"/>
          </p:cNvSpPr>
          <p:nvPr>
            <p:ph type="title"/>
          </p:nvPr>
        </p:nvSpPr>
        <p:spPr>
          <a:noFill/>
          <a:ln/>
        </p:spPr>
        <p:txBody>
          <a:bodyPr/>
          <a:lstStyle/>
          <a:p>
            <a:r>
              <a:rPr lang="en-US" altLang="zh-CN"/>
              <a:t>Base.h</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649378F-A6B1-49FE-9350-D014B9814419}" type="slidenum">
              <a:rPr lang="en-US" altLang="zh-CN"/>
              <a:pPr/>
              <a:t>57</a:t>
            </a:fld>
            <a:endParaRPr lang="en-US" altLang="zh-CN"/>
          </a:p>
        </p:txBody>
      </p:sp>
      <p:sp>
        <p:nvSpPr>
          <p:cNvPr id="51206" name="Text Box 6"/>
          <p:cNvSpPr txBox="1">
            <a:spLocks noChangeArrowheads="1"/>
          </p:cNvSpPr>
          <p:nvPr/>
        </p:nvSpPr>
        <p:spPr bwMode="auto">
          <a:xfrm>
            <a:off x="323850" y="1196975"/>
            <a:ext cx="8532813" cy="5543056"/>
          </a:xfrm>
          <a:prstGeom prst="rect">
            <a:avLst/>
          </a:prstGeom>
          <a:noFill/>
          <a:ln w="9525">
            <a:solidFill>
              <a:srgbClr val="FF00FF"/>
            </a:solidFill>
            <a:miter lim="800000"/>
            <a:headEnd/>
            <a:tailEnd/>
          </a:ln>
          <a:effectLst/>
        </p:spPr>
        <p:txBody>
          <a:bodyPr>
            <a:spAutoFit/>
          </a:bodyPr>
          <a:lstStyle/>
          <a:p>
            <a:pPr>
              <a:lnSpc>
                <a:spcPct val="110000"/>
              </a:lnSpc>
            </a:pPr>
            <a:r>
              <a:rPr kumimoji="1" lang="en-US" altLang="zh-CN" sz="2300" b="1" dirty="0"/>
              <a:t>#include “</a:t>
            </a:r>
            <a:r>
              <a:rPr kumimoji="1" lang="en-US" altLang="zh-CN" sz="2300" b="1" dirty="0" err="1"/>
              <a:t>BASE.h</a:t>
            </a:r>
            <a:r>
              <a:rPr kumimoji="1" lang="en-US" altLang="zh-CN" sz="2300" b="1" dirty="0"/>
              <a:t>”</a:t>
            </a:r>
          </a:p>
          <a:p>
            <a:pPr>
              <a:lnSpc>
                <a:spcPct val="110000"/>
              </a:lnSpc>
            </a:pPr>
            <a:endParaRPr kumimoji="1" lang="en-US" altLang="zh-CN" sz="2300" b="1" dirty="0"/>
          </a:p>
          <a:p>
            <a:pPr>
              <a:lnSpc>
                <a:spcPct val="110000"/>
              </a:lnSpc>
            </a:pPr>
            <a:r>
              <a:rPr kumimoji="1" lang="en-US" altLang="zh-CN" sz="2300" b="1" dirty="0"/>
              <a:t>BASE::BASE(</a:t>
            </a:r>
            <a:r>
              <a:rPr kumimoji="1" lang="en-US" altLang="zh-CN" sz="2300" b="1" dirty="0" err="1"/>
              <a:t>int</a:t>
            </a:r>
            <a:r>
              <a:rPr kumimoji="1" lang="en-US" altLang="zh-CN" sz="2300" b="1" dirty="0"/>
              <a:t> p1, </a:t>
            </a:r>
            <a:r>
              <a:rPr kumimoji="1" lang="en-US" altLang="zh-CN" sz="2300" b="1" dirty="0" err="1"/>
              <a:t>int</a:t>
            </a:r>
            <a:r>
              <a:rPr kumimoji="1" lang="en-US" altLang="zh-CN" sz="2300" b="1" dirty="0"/>
              <a:t> p2)</a:t>
            </a:r>
          </a:p>
          <a:p>
            <a:pPr>
              <a:lnSpc>
                <a:spcPct val="110000"/>
              </a:lnSpc>
            </a:pPr>
            <a:r>
              <a:rPr kumimoji="1" lang="en-US" altLang="zh-CN" sz="2300" b="1" dirty="0" smtClean="0"/>
              <a:t>        { </a:t>
            </a:r>
            <a:r>
              <a:rPr kumimoji="1" lang="en-US" altLang="zh-CN" sz="2300" b="1" dirty="0"/>
              <a:t>mem1 = p1; mem2 = p2</a:t>
            </a:r>
            <a:r>
              <a:rPr kumimoji="1" lang="en-US" altLang="zh-CN" sz="2300" b="1" dirty="0" smtClean="0"/>
              <a:t>;}</a:t>
            </a:r>
            <a:endParaRPr kumimoji="1" lang="en-US" altLang="zh-CN" sz="2300" b="1" dirty="0"/>
          </a:p>
          <a:p>
            <a:pPr>
              <a:lnSpc>
                <a:spcPct val="110000"/>
              </a:lnSpc>
            </a:pPr>
            <a:r>
              <a:rPr kumimoji="1" lang="en-US" altLang="zh-CN" sz="2300" b="1" dirty="0" err="1"/>
              <a:t>int</a:t>
            </a:r>
            <a:r>
              <a:rPr kumimoji="1" lang="en-US" altLang="zh-CN" sz="2300" b="1" dirty="0"/>
              <a:t> BASE::inc1() </a:t>
            </a:r>
            <a:endParaRPr kumimoji="1" lang="en-US" altLang="zh-CN" sz="2300" b="1" dirty="0" smtClean="0"/>
          </a:p>
          <a:p>
            <a:pPr>
              <a:lnSpc>
                <a:spcPct val="110000"/>
              </a:lnSpc>
            </a:pPr>
            <a:r>
              <a:rPr kumimoji="1" lang="en-US" altLang="zh-CN" sz="2300" b="1" dirty="0" smtClean="0"/>
              <a:t>        { </a:t>
            </a:r>
            <a:r>
              <a:rPr kumimoji="1" lang="en-US" altLang="zh-CN" sz="2300" b="1" dirty="0"/>
              <a:t>return ++mem1; </a:t>
            </a:r>
            <a:r>
              <a:rPr kumimoji="1" lang="en-US" altLang="zh-CN" sz="2300" b="1" dirty="0" smtClean="0"/>
              <a:t>}</a:t>
            </a:r>
            <a:endParaRPr kumimoji="1" lang="en-US" altLang="zh-CN" sz="2300" b="1" dirty="0"/>
          </a:p>
          <a:p>
            <a:pPr>
              <a:lnSpc>
                <a:spcPct val="110000"/>
              </a:lnSpc>
            </a:pPr>
            <a:r>
              <a:rPr kumimoji="1" lang="en-US" altLang="zh-CN" sz="2300" b="1" dirty="0" err="1"/>
              <a:t>int</a:t>
            </a:r>
            <a:r>
              <a:rPr kumimoji="1" lang="en-US" altLang="zh-CN" sz="2300" b="1" dirty="0"/>
              <a:t> BASE::inc2() </a:t>
            </a:r>
            <a:endParaRPr kumimoji="1" lang="en-US" altLang="zh-CN" sz="2300" b="1" dirty="0" smtClean="0"/>
          </a:p>
          <a:p>
            <a:pPr>
              <a:lnSpc>
                <a:spcPct val="110000"/>
              </a:lnSpc>
            </a:pPr>
            <a:r>
              <a:rPr kumimoji="1" lang="en-US" altLang="zh-CN" sz="2300" b="1" dirty="0" smtClean="0"/>
              <a:t>        { </a:t>
            </a:r>
            <a:r>
              <a:rPr kumimoji="1" lang="en-US" altLang="zh-CN" sz="2300" b="1" dirty="0"/>
              <a:t>return ++mem2; }</a:t>
            </a:r>
          </a:p>
          <a:p>
            <a:pPr>
              <a:lnSpc>
                <a:spcPct val="110000"/>
              </a:lnSpc>
            </a:pPr>
            <a:endParaRPr kumimoji="1" lang="en-US" altLang="zh-CN" sz="2300" b="1" dirty="0"/>
          </a:p>
          <a:p>
            <a:pPr>
              <a:lnSpc>
                <a:spcPct val="110000"/>
              </a:lnSpc>
            </a:pPr>
            <a:r>
              <a:rPr kumimoji="1" lang="en-US" altLang="zh-CN" sz="2300" b="1" dirty="0"/>
              <a:t>void BASE::display() </a:t>
            </a:r>
          </a:p>
          <a:p>
            <a:pPr>
              <a:lnSpc>
                <a:spcPct val="110000"/>
              </a:lnSpc>
            </a:pPr>
            <a:r>
              <a:rPr kumimoji="1" lang="en-US" altLang="zh-CN" sz="2300" b="1" dirty="0"/>
              <a:t>{   </a:t>
            </a:r>
          </a:p>
          <a:p>
            <a:pPr>
              <a:lnSpc>
                <a:spcPct val="110000"/>
              </a:lnSpc>
            </a:pPr>
            <a:r>
              <a:rPr kumimoji="1" lang="en-US" altLang="zh-CN" sz="2300" b="1" dirty="0"/>
              <a:t>     </a:t>
            </a:r>
            <a:r>
              <a:rPr kumimoji="1" lang="en-US" altLang="zh-CN" sz="2300" b="1" dirty="0" err="1"/>
              <a:t>cout</a:t>
            </a:r>
            <a:r>
              <a:rPr kumimoji="1" lang="en-US" altLang="zh-CN" sz="2300" b="1" dirty="0"/>
              <a:t> &lt;&lt; "mem1 = “ &lt;&lt; mem1</a:t>
            </a:r>
          </a:p>
          <a:p>
            <a:pPr>
              <a:lnSpc>
                <a:spcPct val="110000"/>
              </a:lnSpc>
            </a:pPr>
            <a:r>
              <a:rPr kumimoji="1" lang="en-US" altLang="zh-CN" sz="2300" b="1" dirty="0"/>
              <a:t>	  &lt;&lt; ", mem2 = “ &lt;&lt; mem2 &lt;&lt; </a:t>
            </a:r>
            <a:r>
              <a:rPr kumimoji="1" lang="en-US" altLang="zh-CN" sz="2300" b="1" dirty="0" err="1"/>
              <a:t>endl</a:t>
            </a:r>
            <a:r>
              <a:rPr kumimoji="1" lang="en-US" altLang="zh-CN" sz="2300" b="1" dirty="0"/>
              <a:t>; </a:t>
            </a:r>
          </a:p>
          <a:p>
            <a:pPr>
              <a:lnSpc>
                <a:spcPct val="110000"/>
              </a:lnSpc>
            </a:pPr>
            <a:r>
              <a:rPr kumimoji="1" lang="en-US" altLang="zh-CN" sz="2300" b="1" dirty="0"/>
              <a:t>}</a:t>
            </a:r>
          </a:p>
        </p:txBody>
      </p:sp>
      <p:sp>
        <p:nvSpPr>
          <p:cNvPr id="51207" name="Rectangle 7"/>
          <p:cNvSpPr>
            <a:spLocks noGrp="1" noChangeArrowheads="1"/>
          </p:cNvSpPr>
          <p:nvPr>
            <p:ph type="title"/>
          </p:nvPr>
        </p:nvSpPr>
        <p:spPr>
          <a:noFill/>
          <a:ln/>
        </p:spPr>
        <p:txBody>
          <a:bodyPr/>
          <a:lstStyle/>
          <a:p>
            <a:r>
              <a:rPr lang="en-US" altLang="zh-CN"/>
              <a:t>BASE.cpp</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AE9C1E6-80ED-46DC-9189-F1C42DF3600D}" type="slidenum">
              <a:rPr lang="en-US" altLang="zh-CN"/>
              <a:pPr/>
              <a:t>58</a:t>
            </a:fld>
            <a:endParaRPr lang="en-US" altLang="zh-CN"/>
          </a:p>
        </p:txBody>
      </p:sp>
      <p:sp>
        <p:nvSpPr>
          <p:cNvPr id="204802" name="Rectangle 2"/>
          <p:cNvSpPr>
            <a:spLocks noGrp="1" noChangeArrowheads="1"/>
          </p:cNvSpPr>
          <p:nvPr>
            <p:ph type="title"/>
          </p:nvPr>
        </p:nvSpPr>
        <p:spPr>
          <a:noFill/>
          <a:ln/>
        </p:spPr>
        <p:txBody>
          <a:bodyPr/>
          <a:lstStyle/>
          <a:p>
            <a:r>
              <a:rPr lang="en-US" altLang="zh-CN"/>
              <a:t>Derived.h</a:t>
            </a:r>
          </a:p>
        </p:txBody>
      </p:sp>
      <p:sp>
        <p:nvSpPr>
          <p:cNvPr id="204803" name="Text Box 3"/>
          <p:cNvSpPr txBox="1">
            <a:spLocks noChangeArrowheads="1"/>
          </p:cNvSpPr>
          <p:nvPr/>
        </p:nvSpPr>
        <p:spPr bwMode="auto">
          <a:xfrm>
            <a:off x="323850" y="1374775"/>
            <a:ext cx="8532813" cy="4913313"/>
          </a:xfrm>
          <a:prstGeom prst="rect">
            <a:avLst/>
          </a:prstGeom>
          <a:noFill/>
          <a:ln w="9525">
            <a:solidFill>
              <a:srgbClr val="FF00FF"/>
            </a:solidFill>
            <a:miter lim="800000"/>
            <a:headEnd/>
            <a:tailEnd/>
          </a:ln>
          <a:effectLst/>
        </p:spPr>
        <p:txBody>
          <a:bodyPr>
            <a:spAutoFit/>
          </a:bodyPr>
          <a:lstStyle/>
          <a:p>
            <a:pPr>
              <a:lnSpc>
                <a:spcPct val="115000"/>
              </a:lnSpc>
            </a:pPr>
            <a:r>
              <a:rPr kumimoji="1" lang="en-US" altLang="zh-CN" b="1"/>
              <a:t>#include “base.h”</a:t>
            </a:r>
          </a:p>
          <a:p>
            <a:pPr>
              <a:lnSpc>
                <a:spcPct val="115000"/>
              </a:lnSpc>
            </a:pPr>
            <a:endParaRPr kumimoji="1" lang="en-US" altLang="zh-CN" b="1"/>
          </a:p>
          <a:p>
            <a:pPr>
              <a:lnSpc>
                <a:spcPct val="115000"/>
              </a:lnSpc>
            </a:pPr>
            <a:r>
              <a:rPr kumimoji="1" lang="en-US" altLang="zh-CN" b="1"/>
              <a:t>class DERIVED : </a:t>
            </a:r>
            <a:r>
              <a:rPr kumimoji="1" lang="en-US" altLang="zh-CN" b="1">
                <a:solidFill>
                  <a:srgbClr val="FF0000"/>
                </a:solidFill>
              </a:rPr>
              <a:t>public</a:t>
            </a:r>
            <a:r>
              <a:rPr kumimoji="1" lang="en-US" altLang="zh-CN" b="1"/>
              <a:t> BASE{</a:t>
            </a:r>
          </a:p>
          <a:p>
            <a:pPr>
              <a:lnSpc>
                <a:spcPct val="115000"/>
              </a:lnSpc>
            </a:pPr>
            <a:r>
              <a:rPr kumimoji="1" lang="en-US" altLang="zh-CN" b="1"/>
              <a:t>    public:	</a:t>
            </a:r>
          </a:p>
          <a:p>
            <a:pPr>
              <a:lnSpc>
                <a:spcPct val="115000"/>
              </a:lnSpc>
            </a:pPr>
            <a:r>
              <a:rPr kumimoji="1" lang="en-US" altLang="zh-CN" b="1"/>
              <a:t>	DERIVED(int x1, int x2, int x3, int x4, int x5); 			</a:t>
            </a:r>
            <a:r>
              <a:rPr kumimoji="1" lang="en-US" altLang="zh-CN" b="1">
                <a:solidFill>
                  <a:srgbClr val="FF0000"/>
                </a:solidFill>
              </a:rPr>
              <a:t>int inc1() ;</a:t>
            </a:r>
          </a:p>
          <a:p>
            <a:pPr>
              <a:lnSpc>
                <a:spcPct val="115000"/>
              </a:lnSpc>
            </a:pPr>
            <a:r>
              <a:rPr kumimoji="1" lang="en-US" altLang="zh-CN" b="1"/>
              <a:t>	int inc3( ) ;</a:t>
            </a:r>
          </a:p>
          <a:p>
            <a:pPr>
              <a:lnSpc>
                <a:spcPct val="115000"/>
              </a:lnSpc>
            </a:pPr>
            <a:r>
              <a:rPr kumimoji="1" lang="en-US" altLang="zh-CN" b="1"/>
              <a:t>	</a:t>
            </a:r>
            <a:r>
              <a:rPr kumimoji="1" lang="en-US" altLang="zh-CN" b="1">
                <a:solidFill>
                  <a:srgbClr val="FF0000"/>
                </a:solidFill>
              </a:rPr>
              <a:t>void display( ) ;</a:t>
            </a:r>
          </a:p>
          <a:p>
            <a:endParaRPr kumimoji="1" lang="en-US" altLang="zh-CN" b="1"/>
          </a:p>
          <a:p>
            <a:r>
              <a:rPr kumimoji="1" lang="en-US" altLang="zh-CN" b="1"/>
              <a:t>    private:           </a:t>
            </a:r>
          </a:p>
          <a:p>
            <a:r>
              <a:rPr kumimoji="1" lang="en-US" altLang="zh-CN" b="1"/>
              <a:t>            int mem3;</a:t>
            </a:r>
          </a:p>
          <a:p>
            <a:r>
              <a:rPr kumimoji="1" lang="en-US" altLang="zh-CN" b="1"/>
              <a:t>	BASE mem4;</a:t>
            </a:r>
            <a:endParaRPr kumimoji="1" lang="en-US" altLang="zh-CN" b="1">
              <a:solidFill>
                <a:srgbClr val="FF0000"/>
              </a:solidFill>
            </a:endParaRPr>
          </a:p>
          <a:p>
            <a:pPr>
              <a:lnSpc>
                <a:spcPct val="115000"/>
              </a:lnSpc>
            </a:pPr>
            <a:r>
              <a:rPr kumimoji="1" lang="en-US" altLang="zh-CN" b="1"/>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8B2725-095E-423C-8F56-01E2CB3FAE05}" type="slidenum">
              <a:rPr lang="en-US" altLang="zh-CN"/>
              <a:pPr/>
              <a:t>59</a:t>
            </a:fld>
            <a:endParaRPr lang="en-US" altLang="zh-CN"/>
          </a:p>
        </p:txBody>
      </p:sp>
      <p:sp>
        <p:nvSpPr>
          <p:cNvPr id="52229" name="Rectangle 5"/>
          <p:cNvSpPr>
            <a:spLocks noGrp="1" noChangeArrowheads="1"/>
          </p:cNvSpPr>
          <p:nvPr>
            <p:ph type="title"/>
          </p:nvPr>
        </p:nvSpPr>
        <p:spPr>
          <a:noFill/>
          <a:ln/>
        </p:spPr>
        <p:txBody>
          <a:bodyPr/>
          <a:lstStyle/>
          <a:p>
            <a:r>
              <a:rPr lang="en-US" altLang="zh-CN"/>
              <a:t>Derived.cpp</a:t>
            </a:r>
          </a:p>
        </p:txBody>
      </p:sp>
      <p:sp>
        <p:nvSpPr>
          <p:cNvPr id="52230" name="Text Box 6"/>
          <p:cNvSpPr txBox="1">
            <a:spLocks noChangeArrowheads="1"/>
          </p:cNvSpPr>
          <p:nvPr/>
        </p:nvSpPr>
        <p:spPr bwMode="auto">
          <a:xfrm>
            <a:off x="323850" y="1196975"/>
            <a:ext cx="8532813" cy="5502275"/>
          </a:xfrm>
          <a:prstGeom prst="rect">
            <a:avLst/>
          </a:prstGeom>
          <a:noFill/>
          <a:ln w="9525">
            <a:solidFill>
              <a:srgbClr val="FF00FF"/>
            </a:solidFill>
            <a:miter lim="800000"/>
            <a:headEnd/>
            <a:tailEnd/>
          </a:ln>
          <a:effectLst/>
        </p:spPr>
        <p:txBody>
          <a:bodyPr>
            <a:spAutoFit/>
          </a:bodyPr>
          <a:lstStyle/>
          <a:p>
            <a:pPr>
              <a:lnSpc>
                <a:spcPct val="115000"/>
              </a:lnSpc>
            </a:pPr>
            <a:r>
              <a:rPr kumimoji="1" lang="en-US" altLang="zh-CN" b="1" dirty="0"/>
              <a:t>#include “</a:t>
            </a:r>
            <a:r>
              <a:rPr kumimoji="1" lang="en-US" altLang="zh-CN" b="1" dirty="0" err="1"/>
              <a:t>Derived.h</a:t>
            </a:r>
            <a:r>
              <a:rPr kumimoji="1" lang="en-US" altLang="zh-CN" b="1" dirty="0"/>
              <a:t>”</a:t>
            </a:r>
          </a:p>
          <a:p>
            <a:pPr>
              <a:lnSpc>
                <a:spcPct val="115000"/>
              </a:lnSpc>
            </a:pPr>
            <a:r>
              <a:rPr kumimoji="1" lang="en-US" altLang="zh-CN" b="1" dirty="0"/>
              <a:t>DERIVED::DERIVED(</a:t>
            </a:r>
            <a:r>
              <a:rPr kumimoji="1" lang="en-US" altLang="zh-CN" b="1" dirty="0" err="1"/>
              <a:t>int</a:t>
            </a:r>
            <a:r>
              <a:rPr kumimoji="1" lang="en-US" altLang="zh-CN" b="1" dirty="0"/>
              <a:t> x1, </a:t>
            </a:r>
            <a:r>
              <a:rPr kumimoji="1" lang="en-US" altLang="zh-CN" b="1" dirty="0" err="1"/>
              <a:t>int</a:t>
            </a:r>
            <a:r>
              <a:rPr kumimoji="1" lang="en-US" altLang="zh-CN" b="1" dirty="0"/>
              <a:t> x2, </a:t>
            </a:r>
            <a:r>
              <a:rPr kumimoji="1" lang="en-US" altLang="zh-CN" b="1" dirty="0" err="1"/>
              <a:t>int</a:t>
            </a:r>
            <a:r>
              <a:rPr kumimoji="1" lang="en-US" altLang="zh-CN" b="1" dirty="0"/>
              <a:t> x3, </a:t>
            </a:r>
            <a:r>
              <a:rPr kumimoji="1" lang="en-US" altLang="zh-CN" b="1" dirty="0" err="1"/>
              <a:t>int</a:t>
            </a:r>
            <a:r>
              <a:rPr kumimoji="1" lang="en-US" altLang="zh-CN" b="1" dirty="0"/>
              <a:t> x4, </a:t>
            </a:r>
            <a:r>
              <a:rPr kumimoji="1" lang="en-US" altLang="zh-CN" b="1" dirty="0" err="1"/>
              <a:t>int</a:t>
            </a:r>
            <a:r>
              <a:rPr kumimoji="1" lang="en-US" altLang="zh-CN" b="1" dirty="0"/>
              <a:t> x5): 			      BASE(x1,x2), mem4(x3,x4)</a:t>
            </a:r>
          </a:p>
          <a:p>
            <a:pPr>
              <a:lnSpc>
                <a:spcPct val="115000"/>
              </a:lnSpc>
            </a:pPr>
            <a:r>
              <a:rPr kumimoji="1" lang="en-US" altLang="zh-CN" b="1" dirty="0"/>
              <a:t>{ mem3 = x5 ; }</a:t>
            </a:r>
          </a:p>
          <a:p>
            <a:pPr>
              <a:lnSpc>
                <a:spcPct val="115000"/>
              </a:lnSpc>
            </a:pPr>
            <a:endParaRPr kumimoji="1" lang="en-US" altLang="zh-CN" b="1" dirty="0"/>
          </a:p>
          <a:p>
            <a:pPr>
              <a:lnSpc>
                <a:spcPct val="115000"/>
              </a:lnSpc>
            </a:pPr>
            <a:r>
              <a:rPr kumimoji="1" lang="en-US" altLang="zh-CN" b="1" dirty="0" err="1"/>
              <a:t>int</a:t>
            </a:r>
            <a:r>
              <a:rPr kumimoji="1" lang="en-US" altLang="zh-CN" b="1" dirty="0"/>
              <a:t> DERIVED::inc1() { return  BASE::inc1();}</a:t>
            </a:r>
          </a:p>
          <a:p>
            <a:pPr>
              <a:lnSpc>
                <a:spcPct val="115000"/>
              </a:lnSpc>
            </a:pPr>
            <a:endParaRPr kumimoji="1" lang="en-US" altLang="zh-CN" b="1" dirty="0"/>
          </a:p>
          <a:p>
            <a:pPr>
              <a:lnSpc>
                <a:spcPct val="115000"/>
              </a:lnSpc>
            </a:pPr>
            <a:r>
              <a:rPr kumimoji="1" lang="en-US" altLang="zh-CN" b="1" dirty="0" err="1"/>
              <a:t>int</a:t>
            </a:r>
            <a:r>
              <a:rPr kumimoji="1" lang="en-US" altLang="zh-CN" b="1" dirty="0"/>
              <a:t> DERIVED::inc3( ) { return ++mem3 ; }</a:t>
            </a:r>
          </a:p>
          <a:p>
            <a:pPr>
              <a:lnSpc>
                <a:spcPct val="115000"/>
              </a:lnSpc>
            </a:pPr>
            <a:endParaRPr kumimoji="1" lang="en-US" altLang="zh-CN" b="1" dirty="0"/>
          </a:p>
          <a:p>
            <a:pPr>
              <a:lnSpc>
                <a:spcPct val="115000"/>
              </a:lnSpc>
            </a:pPr>
            <a:r>
              <a:rPr kumimoji="1" lang="en-US" altLang="zh-CN" b="1" dirty="0"/>
              <a:t>void DERIVED::display( ) </a:t>
            </a:r>
          </a:p>
          <a:p>
            <a:pPr>
              <a:lnSpc>
                <a:spcPct val="115000"/>
              </a:lnSpc>
            </a:pPr>
            <a:r>
              <a:rPr kumimoji="1" lang="en-US" altLang="zh-CN" b="1" dirty="0"/>
              <a:t>{	BASE::display();</a:t>
            </a:r>
          </a:p>
          <a:p>
            <a:pPr>
              <a:lnSpc>
                <a:spcPct val="115000"/>
              </a:lnSpc>
            </a:pPr>
            <a:r>
              <a:rPr kumimoji="1" lang="en-US" altLang="zh-CN" b="1" dirty="0"/>
              <a:t>	mem4.display();</a:t>
            </a:r>
          </a:p>
          <a:p>
            <a:pPr>
              <a:lnSpc>
                <a:spcPct val="115000"/>
              </a:lnSpc>
            </a:pPr>
            <a:r>
              <a:rPr kumimoji="1" lang="en-US" altLang="zh-CN" b="1" dirty="0"/>
              <a:t>	</a:t>
            </a:r>
            <a:r>
              <a:rPr kumimoji="1" lang="en-US" altLang="zh-CN" b="1" dirty="0" err="1"/>
              <a:t>cout</a:t>
            </a:r>
            <a:r>
              <a:rPr kumimoji="1" lang="en-US" altLang="zh-CN" b="1" dirty="0"/>
              <a:t>&lt;&lt;"mem3 = "&lt;&lt;mem3&lt;&lt;"\n";     }</a:t>
            </a:r>
          </a:p>
          <a:p>
            <a:pPr>
              <a:lnSpc>
                <a:spcPct val="115000"/>
              </a:lnSpc>
            </a:pPr>
            <a:r>
              <a:rPr kumimoji="1" lang="en-US" altLang="zh-CN" b="1"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618FB17-0AC1-4B21-A5D2-A966AD007055}" type="slidenum">
              <a:rPr lang="en-US" altLang="zh-CN"/>
              <a:pPr/>
              <a:t>6</a:t>
            </a:fld>
            <a:endParaRPr lang="en-US" altLang="zh-CN"/>
          </a:p>
        </p:txBody>
      </p:sp>
      <p:sp>
        <p:nvSpPr>
          <p:cNvPr id="14338" name="Rectangle 2"/>
          <p:cNvSpPr>
            <a:spLocks noGrp="1" noChangeArrowheads="1"/>
          </p:cNvSpPr>
          <p:nvPr>
            <p:ph type="title"/>
          </p:nvPr>
        </p:nvSpPr>
        <p:spPr/>
        <p:txBody>
          <a:bodyPr/>
          <a:lstStyle/>
          <a:p>
            <a:r>
              <a:rPr lang="en-US" altLang="zh-CN"/>
              <a:t>IS-A</a:t>
            </a:r>
            <a:r>
              <a:rPr lang="zh-CN" altLang="en-US"/>
              <a:t>关系（续）</a:t>
            </a:r>
          </a:p>
        </p:txBody>
      </p:sp>
      <p:graphicFrame>
        <p:nvGraphicFramePr>
          <p:cNvPr id="14341" name="Object 5"/>
          <p:cNvGraphicFramePr>
            <a:graphicFrameLocks noGrp="1" noChangeAspect="1"/>
          </p:cNvGraphicFramePr>
          <p:nvPr>
            <p:ph type="body" idx="1"/>
          </p:nvPr>
        </p:nvGraphicFramePr>
        <p:xfrm>
          <a:off x="1947863" y="1835150"/>
          <a:ext cx="5138737" cy="4114800"/>
        </p:xfrm>
        <a:graphic>
          <a:graphicData uri="http://schemas.openxmlformats.org/presentationml/2006/ole">
            <mc:AlternateContent xmlns:mc="http://schemas.openxmlformats.org/markup-compatibility/2006">
              <mc:Choice xmlns:v="urn:schemas-microsoft-com:vml" Requires="v">
                <p:oleObj spid="_x0000_s14348" name="MS 组织结构图 2.0" r:id="rId4" imgW="4686120" imgH="3752640" progId="OrgPlusWOPX.4">
                  <p:embed followColorScheme="full"/>
                </p:oleObj>
              </mc:Choice>
              <mc:Fallback>
                <p:oleObj name="MS 组织结构图 2.0" r:id="rId4" imgW="4686120" imgH="3752640" progId="OrgPlusWOPX.4">
                  <p:embed followColorScheme="full"/>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863" y="1835150"/>
                        <a:ext cx="5138737" cy="4114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2" name="Oval 6"/>
          <p:cNvSpPr>
            <a:spLocks noChangeArrowheads="1"/>
          </p:cNvSpPr>
          <p:nvPr/>
        </p:nvSpPr>
        <p:spPr bwMode="auto">
          <a:xfrm>
            <a:off x="1735138" y="1646238"/>
            <a:ext cx="1447800" cy="609600"/>
          </a:xfrm>
          <a:prstGeom prst="ellipse">
            <a:avLst/>
          </a:prstGeom>
          <a:solidFill>
            <a:schemeClr val="accent2"/>
          </a:solidFill>
          <a:ln w="9525">
            <a:solidFill>
              <a:schemeClr val="tx1"/>
            </a:solidFill>
            <a:miter lim="800000"/>
            <a:headEnd/>
            <a:tailEnd/>
          </a:ln>
          <a:effectLst/>
        </p:spPr>
        <p:txBody>
          <a:bodyPr wrap="none" anchor="ctr"/>
          <a:lstStyle/>
          <a:p>
            <a:pPr algn="ctr"/>
            <a:r>
              <a:rPr kumimoji="1" lang="zh-CN" altLang="en-US" sz="2000" b="1">
                <a:solidFill>
                  <a:schemeClr val="bg1"/>
                </a:solidFill>
                <a:latin typeface="Tahoma" pitchFamily="34" charset="0"/>
              </a:rPr>
              <a:t>交通工具</a:t>
            </a:r>
          </a:p>
        </p:txBody>
      </p:sp>
      <p:sp>
        <p:nvSpPr>
          <p:cNvPr id="14343" name="Rectangle 7"/>
          <p:cNvSpPr>
            <a:spLocks noChangeArrowheads="1"/>
          </p:cNvSpPr>
          <p:nvPr/>
        </p:nvSpPr>
        <p:spPr bwMode="auto">
          <a:xfrm>
            <a:off x="3059113" y="2997200"/>
            <a:ext cx="1001712" cy="503238"/>
          </a:xfrm>
          <a:prstGeom prst="rect">
            <a:avLst/>
          </a:prstGeom>
          <a:solidFill>
            <a:srgbClr val="FF9933"/>
          </a:solidFill>
          <a:ln w="25400">
            <a:solidFill>
              <a:schemeClr val="tx1"/>
            </a:solidFill>
            <a:miter lim="800000"/>
            <a:headEnd/>
            <a:tailEnd/>
          </a:ln>
          <a:effectLst/>
        </p:spPr>
        <p:txBody>
          <a:bodyPr wrap="none" anchor="ctr"/>
          <a:lstStyle/>
          <a:p>
            <a:pPr algn="ctr"/>
            <a:r>
              <a:rPr lang="zh-CN" altLang="en-US" sz="1800" b="1"/>
              <a:t>船</a:t>
            </a:r>
          </a:p>
        </p:txBody>
      </p:sp>
      <p:sp>
        <p:nvSpPr>
          <p:cNvPr id="14344" name="Line 8"/>
          <p:cNvSpPr>
            <a:spLocks noChangeShapeType="1"/>
          </p:cNvSpPr>
          <p:nvPr/>
        </p:nvSpPr>
        <p:spPr bwMode="auto">
          <a:xfrm>
            <a:off x="3708400" y="2636838"/>
            <a:ext cx="1439863" cy="0"/>
          </a:xfrm>
          <a:prstGeom prst="line">
            <a:avLst/>
          </a:prstGeom>
          <a:noFill/>
          <a:ln w="19050">
            <a:solidFill>
              <a:schemeClr val="bg1"/>
            </a:solidFill>
            <a:miter lim="800000"/>
            <a:headEnd/>
            <a:tailEnd/>
          </a:ln>
          <a:effectLst/>
        </p:spPr>
        <p:txBody>
          <a:bodyPr wrap="none"/>
          <a:lstStyle/>
          <a:p>
            <a:endParaRPr lang="zh-CN" altLang="en-US"/>
          </a:p>
        </p:txBody>
      </p:sp>
      <p:sp>
        <p:nvSpPr>
          <p:cNvPr id="14345" name="Line 9"/>
          <p:cNvSpPr>
            <a:spLocks noChangeShapeType="1"/>
          </p:cNvSpPr>
          <p:nvPr/>
        </p:nvSpPr>
        <p:spPr bwMode="auto">
          <a:xfrm>
            <a:off x="3708400" y="2636838"/>
            <a:ext cx="0" cy="360362"/>
          </a:xfrm>
          <a:prstGeom prst="line">
            <a:avLst/>
          </a:prstGeom>
          <a:noFill/>
          <a:ln w="19050">
            <a:solidFill>
              <a:schemeClr val="bg1"/>
            </a:solidFill>
            <a:miter lim="800000"/>
            <a:headEnd/>
            <a:tailEn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DBB7E2E-C584-46B2-A2E9-99C4BA2CBA6F}" type="slidenum">
              <a:rPr lang="en-US" altLang="zh-CN"/>
              <a:pPr/>
              <a:t>60</a:t>
            </a:fld>
            <a:endParaRPr lang="en-US" altLang="zh-CN"/>
          </a:p>
        </p:txBody>
      </p:sp>
      <p:sp>
        <p:nvSpPr>
          <p:cNvPr id="53256" name="Rectangle 8"/>
          <p:cNvSpPr>
            <a:spLocks noGrp="1" noChangeArrowheads="1"/>
          </p:cNvSpPr>
          <p:nvPr>
            <p:ph type="title"/>
          </p:nvPr>
        </p:nvSpPr>
        <p:spPr>
          <a:noFill/>
          <a:ln/>
        </p:spPr>
        <p:txBody>
          <a:bodyPr/>
          <a:lstStyle/>
          <a:p>
            <a:r>
              <a:rPr lang="en-US" altLang="zh-CN"/>
              <a:t>[</a:t>
            </a:r>
            <a:r>
              <a:rPr lang="zh-CN" altLang="en-US"/>
              <a:t>例</a:t>
            </a:r>
            <a:r>
              <a:rPr lang="en-US" altLang="zh-CN"/>
              <a:t>]</a:t>
            </a:r>
          </a:p>
        </p:txBody>
      </p:sp>
      <p:sp>
        <p:nvSpPr>
          <p:cNvPr id="53257" name="Text Box 9"/>
          <p:cNvSpPr txBox="1">
            <a:spLocks noChangeArrowheads="1"/>
          </p:cNvSpPr>
          <p:nvPr/>
        </p:nvSpPr>
        <p:spPr bwMode="auto">
          <a:xfrm>
            <a:off x="323850" y="1377950"/>
            <a:ext cx="8532813" cy="3730625"/>
          </a:xfrm>
          <a:prstGeom prst="rect">
            <a:avLst/>
          </a:prstGeom>
          <a:noFill/>
          <a:ln w="9525">
            <a:solidFill>
              <a:srgbClr val="FF00FF"/>
            </a:solidFill>
            <a:miter lim="800000"/>
            <a:headEnd/>
            <a:tailEnd/>
          </a:ln>
          <a:effectLst/>
        </p:spPr>
        <p:txBody>
          <a:bodyPr>
            <a:spAutoFit/>
          </a:bodyPr>
          <a:lstStyle/>
          <a:p>
            <a:pPr>
              <a:lnSpc>
                <a:spcPct val="115000"/>
              </a:lnSpc>
            </a:pPr>
            <a:r>
              <a:rPr kumimoji="1" lang="en-US" altLang="zh-CN" sz="2300" b="1"/>
              <a:t>#include “Derived.h”</a:t>
            </a:r>
          </a:p>
          <a:p>
            <a:pPr>
              <a:lnSpc>
                <a:spcPct val="115000"/>
              </a:lnSpc>
            </a:pPr>
            <a:r>
              <a:rPr kumimoji="1" lang="en-US" altLang="zh-CN" sz="2300" b="1"/>
              <a:t>int main()</a:t>
            </a:r>
          </a:p>
          <a:p>
            <a:pPr>
              <a:lnSpc>
                <a:spcPct val="115000"/>
              </a:lnSpc>
            </a:pPr>
            <a:r>
              <a:rPr kumimoji="1" lang="en-US" altLang="zh-CN" sz="2300" b="1"/>
              <a:t>{	</a:t>
            </a:r>
          </a:p>
          <a:p>
            <a:pPr>
              <a:lnSpc>
                <a:spcPct val="115000"/>
              </a:lnSpc>
            </a:pPr>
            <a:r>
              <a:rPr kumimoji="1" lang="en-US" altLang="zh-CN" sz="2300" b="1"/>
              <a:t>      DERIVED obj( 17, 18, 1, 2, -5);</a:t>
            </a:r>
          </a:p>
          <a:p>
            <a:pPr>
              <a:lnSpc>
                <a:spcPct val="115000"/>
              </a:lnSpc>
            </a:pPr>
            <a:r>
              <a:rPr kumimoji="1" lang="en-US" altLang="zh-CN" sz="2300" b="1"/>
              <a:t>      obj.inc1();</a:t>
            </a:r>
          </a:p>
          <a:p>
            <a:pPr>
              <a:lnSpc>
                <a:spcPct val="115000"/>
              </a:lnSpc>
            </a:pPr>
            <a:r>
              <a:rPr kumimoji="1" lang="en-US" altLang="zh-CN" sz="2300" b="1"/>
              <a:t>      obj.display();</a:t>
            </a:r>
          </a:p>
          <a:p>
            <a:pPr>
              <a:lnSpc>
                <a:spcPct val="115000"/>
              </a:lnSpc>
            </a:pPr>
            <a:endParaRPr kumimoji="1" lang="en-US" altLang="zh-CN" sz="2300" b="1"/>
          </a:p>
          <a:p>
            <a:pPr>
              <a:lnSpc>
                <a:spcPct val="115000"/>
              </a:lnSpc>
            </a:pPr>
            <a:r>
              <a:rPr kumimoji="1" lang="en-US" altLang="zh-CN" sz="2300" b="1"/>
              <a:t>      return 0;</a:t>
            </a:r>
          </a:p>
          <a:p>
            <a:pPr>
              <a:lnSpc>
                <a:spcPct val="115000"/>
              </a:lnSpc>
            </a:pPr>
            <a:r>
              <a:rPr kumimoji="1" lang="en-US" altLang="zh-CN" sz="2300" b="1"/>
              <a:t>}</a:t>
            </a:r>
          </a:p>
        </p:txBody>
      </p:sp>
      <p:sp>
        <p:nvSpPr>
          <p:cNvPr id="53258" name="Text Box 10"/>
          <p:cNvSpPr txBox="1">
            <a:spLocks noChangeArrowheads="1"/>
          </p:cNvSpPr>
          <p:nvPr/>
        </p:nvSpPr>
        <p:spPr bwMode="auto">
          <a:xfrm>
            <a:off x="3994150" y="3535363"/>
            <a:ext cx="3962400" cy="133350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kumimoji="1" lang="en-US" altLang="zh-CN" sz="2400" b="1" dirty="0">
                <a:latin typeface="Tahoma" pitchFamily="34" charset="0"/>
              </a:rPr>
              <a:t>mem1 = 18, mem2 = 18</a:t>
            </a:r>
          </a:p>
          <a:p>
            <a:pPr>
              <a:spcBef>
                <a:spcPct val="20000"/>
              </a:spcBef>
              <a:buClr>
                <a:schemeClr val="folHlink"/>
              </a:buClr>
              <a:buSzPct val="60000"/>
              <a:buFont typeface="Wingdings" pitchFamily="2" charset="2"/>
              <a:buNone/>
            </a:pPr>
            <a:r>
              <a:rPr kumimoji="1" lang="en-US" altLang="zh-CN" sz="2400" b="1" dirty="0">
                <a:latin typeface="Tahoma" pitchFamily="34" charset="0"/>
              </a:rPr>
              <a:t>mem1 = 1, mem2 = 2</a:t>
            </a:r>
          </a:p>
          <a:p>
            <a:pPr>
              <a:spcBef>
                <a:spcPct val="20000"/>
              </a:spcBef>
              <a:buClr>
                <a:schemeClr val="folHlink"/>
              </a:buClr>
              <a:buSzPct val="60000"/>
              <a:buFont typeface="Wingdings" pitchFamily="2" charset="2"/>
              <a:buNone/>
            </a:pPr>
            <a:r>
              <a:rPr kumimoji="1" lang="en-US" altLang="zh-CN" sz="2400" b="1" dirty="0">
                <a:latin typeface="Tahoma" pitchFamily="34" charset="0"/>
              </a:rPr>
              <a:t>mem3 =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58"/>
                                        </p:tgtEl>
                                        <p:attrNameLst>
                                          <p:attrName>style.visibility</p:attrName>
                                        </p:attrNameLst>
                                      </p:cBhvr>
                                      <p:to>
                                        <p:strVal val="visible"/>
                                      </p:to>
                                    </p:set>
                                    <p:animEffect transition="in" filter="checkerboard(across)">
                                      <p:cBhvr>
                                        <p:cTn id="7" dur="5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8"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54D14B71-2748-4B55-B430-7D518FBEDA79}" type="slidenum">
              <a:rPr lang="en-US" altLang="zh-CN"/>
              <a:pPr/>
              <a:t>61</a:t>
            </a:fld>
            <a:endParaRPr lang="en-US" altLang="zh-CN"/>
          </a:p>
        </p:txBody>
      </p:sp>
      <p:sp>
        <p:nvSpPr>
          <p:cNvPr id="54274" name="Rectangle 2"/>
          <p:cNvSpPr>
            <a:spLocks noGrp="1" noChangeArrowheads="1"/>
          </p:cNvSpPr>
          <p:nvPr>
            <p:ph type="title"/>
          </p:nvPr>
        </p:nvSpPr>
        <p:spPr/>
        <p:txBody>
          <a:bodyPr/>
          <a:lstStyle/>
          <a:p>
            <a:r>
              <a:rPr lang="zh-CN" altLang="en-US">
                <a:solidFill>
                  <a:schemeClr val="tx1"/>
                </a:solidFill>
              </a:rPr>
              <a:t>运行结果</a:t>
            </a:r>
          </a:p>
        </p:txBody>
      </p:sp>
      <p:grpSp>
        <p:nvGrpSpPr>
          <p:cNvPr id="54276" name="Group 4"/>
          <p:cNvGrpSpPr>
            <a:grpSpLocks/>
          </p:cNvGrpSpPr>
          <p:nvPr/>
        </p:nvGrpSpPr>
        <p:grpSpPr bwMode="auto">
          <a:xfrm>
            <a:off x="4643438" y="3284538"/>
            <a:ext cx="5329237" cy="2084387"/>
            <a:chOff x="3024" y="2112"/>
            <a:chExt cx="2880" cy="1313"/>
          </a:xfrm>
        </p:grpSpPr>
        <p:grpSp>
          <p:nvGrpSpPr>
            <p:cNvPr id="54277" name="Group 5"/>
            <p:cNvGrpSpPr>
              <a:grpSpLocks/>
            </p:cNvGrpSpPr>
            <p:nvPr/>
          </p:nvGrpSpPr>
          <p:grpSpPr bwMode="auto">
            <a:xfrm>
              <a:off x="3024" y="2112"/>
              <a:ext cx="2880" cy="1313"/>
              <a:chOff x="432" y="2112"/>
              <a:chExt cx="2880" cy="1313"/>
            </a:xfrm>
          </p:grpSpPr>
          <p:sp>
            <p:nvSpPr>
              <p:cNvPr id="54278" name="Text Box 6"/>
              <p:cNvSpPr txBox="1">
                <a:spLocks noChangeArrowheads="1"/>
              </p:cNvSpPr>
              <p:nvPr/>
            </p:nvSpPr>
            <p:spPr bwMode="auto">
              <a:xfrm>
                <a:off x="432" y="2112"/>
                <a:ext cx="336" cy="231"/>
              </a:xfrm>
              <a:prstGeom prst="rect">
                <a:avLst/>
              </a:prstGeom>
              <a:noFill/>
              <a:ln w="9525">
                <a:noFill/>
                <a:miter lim="800000"/>
                <a:headEnd/>
                <a:tailEnd/>
              </a:ln>
              <a:effectLst/>
            </p:spPr>
            <p:txBody>
              <a:bodyPr>
                <a:spAutoFit/>
              </a:bodyPr>
              <a:lstStyle/>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obj</a:t>
                </a:r>
              </a:p>
            </p:txBody>
          </p:sp>
          <p:sp>
            <p:nvSpPr>
              <p:cNvPr id="54279" name="Text Box 7"/>
              <p:cNvSpPr txBox="1">
                <a:spLocks noChangeArrowheads="1"/>
              </p:cNvSpPr>
              <p:nvPr/>
            </p:nvSpPr>
            <p:spPr bwMode="auto">
              <a:xfrm>
                <a:off x="768" y="2112"/>
                <a:ext cx="480" cy="1313"/>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rPr>
                  <a:t>18</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18</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-5</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1</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2</a:t>
                </a:r>
              </a:p>
            </p:txBody>
          </p:sp>
          <p:sp>
            <p:nvSpPr>
              <p:cNvPr id="54280" name="Text Box 8"/>
              <p:cNvSpPr txBox="1">
                <a:spLocks noChangeArrowheads="1"/>
              </p:cNvSpPr>
              <p:nvPr/>
            </p:nvSpPr>
            <p:spPr bwMode="auto">
              <a:xfrm>
                <a:off x="1248" y="2112"/>
                <a:ext cx="2064" cy="1307"/>
              </a:xfrm>
              <a:prstGeom prst="rect">
                <a:avLst/>
              </a:prstGeom>
              <a:noFill/>
              <a:ln w="9525">
                <a:noFill/>
                <a:miter lim="800000"/>
                <a:headEnd/>
                <a:tailEnd/>
              </a:ln>
              <a:effectLst/>
            </p:spPr>
            <p:txBody>
              <a:bodyPr>
                <a:spAutoFit/>
              </a:bodyPr>
              <a:lstStyle/>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mem1	    </a:t>
                </a:r>
                <a:r>
                  <a:rPr kumimoji="1" lang="zh-CN" altLang="en-US" sz="2000" b="1">
                    <a:latin typeface="Tahoma" pitchFamily="34" charset="0"/>
                  </a:rPr>
                  <a:t>从基类继承</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mem2</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mem3</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mem4.mem1</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mem4.mem2</a:t>
                </a:r>
              </a:p>
            </p:txBody>
          </p:sp>
        </p:grpSp>
        <p:sp>
          <p:nvSpPr>
            <p:cNvPr id="54281" name="AutoShape 9"/>
            <p:cNvSpPr>
              <a:spLocks/>
            </p:cNvSpPr>
            <p:nvPr/>
          </p:nvSpPr>
          <p:spPr bwMode="auto">
            <a:xfrm>
              <a:off x="4512" y="2208"/>
              <a:ext cx="192" cy="288"/>
            </a:xfrm>
            <a:prstGeom prst="rightBrace">
              <a:avLst>
                <a:gd name="adj1" fmla="val 12500"/>
                <a:gd name="adj2" fmla="val 18403"/>
              </a:avLst>
            </a:prstGeom>
            <a:noFill/>
            <a:ln w="9525">
              <a:solidFill>
                <a:schemeClr val="tx1"/>
              </a:solidFill>
              <a:round/>
              <a:headEnd/>
              <a:tailEnd/>
            </a:ln>
            <a:effectLst/>
          </p:spPr>
          <p:txBody>
            <a:bodyPr wrap="none" anchor="ctr"/>
            <a:lstStyle/>
            <a:p>
              <a:endParaRPr lang="zh-CN" altLang="en-US"/>
            </a:p>
          </p:txBody>
        </p:sp>
        <p:sp>
          <p:nvSpPr>
            <p:cNvPr id="54282" name="Line 10"/>
            <p:cNvSpPr>
              <a:spLocks noChangeShapeType="1"/>
            </p:cNvSpPr>
            <p:nvPr/>
          </p:nvSpPr>
          <p:spPr bwMode="auto">
            <a:xfrm>
              <a:off x="3360" y="2352"/>
              <a:ext cx="480" cy="0"/>
            </a:xfrm>
            <a:prstGeom prst="line">
              <a:avLst/>
            </a:prstGeom>
            <a:noFill/>
            <a:ln w="9525">
              <a:solidFill>
                <a:schemeClr val="tx1"/>
              </a:solidFill>
              <a:round/>
              <a:headEnd/>
              <a:tailEnd/>
            </a:ln>
            <a:effectLst/>
          </p:spPr>
          <p:txBody>
            <a:bodyPr/>
            <a:lstStyle/>
            <a:p>
              <a:endParaRPr lang="zh-CN" altLang="en-US"/>
            </a:p>
          </p:txBody>
        </p:sp>
        <p:sp>
          <p:nvSpPr>
            <p:cNvPr id="54283" name="Line 11"/>
            <p:cNvSpPr>
              <a:spLocks noChangeShapeType="1"/>
            </p:cNvSpPr>
            <p:nvPr/>
          </p:nvSpPr>
          <p:spPr bwMode="auto">
            <a:xfrm>
              <a:off x="3360" y="2592"/>
              <a:ext cx="480" cy="0"/>
            </a:xfrm>
            <a:prstGeom prst="line">
              <a:avLst/>
            </a:prstGeom>
            <a:noFill/>
            <a:ln w="9525">
              <a:solidFill>
                <a:schemeClr val="tx1"/>
              </a:solidFill>
              <a:round/>
              <a:headEnd/>
              <a:tailEnd/>
            </a:ln>
            <a:effectLst/>
          </p:spPr>
          <p:txBody>
            <a:bodyPr/>
            <a:lstStyle/>
            <a:p>
              <a:endParaRPr lang="zh-CN" altLang="en-US"/>
            </a:p>
          </p:txBody>
        </p:sp>
        <p:sp>
          <p:nvSpPr>
            <p:cNvPr id="54284" name="Line 12"/>
            <p:cNvSpPr>
              <a:spLocks noChangeShapeType="1"/>
            </p:cNvSpPr>
            <p:nvPr/>
          </p:nvSpPr>
          <p:spPr bwMode="auto">
            <a:xfrm>
              <a:off x="3360" y="2880"/>
              <a:ext cx="480" cy="0"/>
            </a:xfrm>
            <a:prstGeom prst="line">
              <a:avLst/>
            </a:prstGeom>
            <a:noFill/>
            <a:ln w="9525">
              <a:solidFill>
                <a:schemeClr val="tx1"/>
              </a:solidFill>
              <a:round/>
              <a:headEnd/>
              <a:tailEnd/>
            </a:ln>
            <a:effectLst/>
          </p:spPr>
          <p:txBody>
            <a:bodyPr/>
            <a:lstStyle/>
            <a:p>
              <a:endParaRPr lang="zh-CN" altLang="en-US"/>
            </a:p>
          </p:txBody>
        </p:sp>
        <p:sp>
          <p:nvSpPr>
            <p:cNvPr id="54285" name="Line 13"/>
            <p:cNvSpPr>
              <a:spLocks noChangeShapeType="1"/>
            </p:cNvSpPr>
            <p:nvPr/>
          </p:nvSpPr>
          <p:spPr bwMode="auto">
            <a:xfrm>
              <a:off x="3360" y="3168"/>
              <a:ext cx="480" cy="0"/>
            </a:xfrm>
            <a:prstGeom prst="line">
              <a:avLst/>
            </a:prstGeom>
            <a:noFill/>
            <a:ln w="9525">
              <a:solidFill>
                <a:schemeClr val="tx1"/>
              </a:solidFill>
              <a:round/>
              <a:headEnd/>
              <a:tailEnd/>
            </a:ln>
            <a:effectLst/>
          </p:spPr>
          <p:txBody>
            <a:bodyPr/>
            <a:lstStyle/>
            <a:p>
              <a:endParaRPr lang="zh-CN" altLang="en-US"/>
            </a:p>
          </p:txBody>
        </p:sp>
      </p:grpSp>
      <p:sp>
        <p:nvSpPr>
          <p:cNvPr id="54286" name="Text Box 14"/>
          <p:cNvSpPr txBox="1">
            <a:spLocks noChangeArrowheads="1"/>
          </p:cNvSpPr>
          <p:nvPr/>
        </p:nvSpPr>
        <p:spPr bwMode="auto">
          <a:xfrm>
            <a:off x="684213" y="1341438"/>
            <a:ext cx="3962400" cy="1260475"/>
          </a:xfrm>
          <a:prstGeom prst="rect">
            <a:avLst/>
          </a:prstGeom>
          <a:noFill/>
          <a:ln w="9525">
            <a:noFill/>
            <a:miter lim="800000"/>
            <a:headEnd/>
            <a:tailEnd/>
          </a:ln>
          <a:effectLst/>
        </p:spPr>
        <p:txBody>
          <a:bodyPr>
            <a:spAutoFit/>
          </a:bodyPr>
          <a:lstStyle/>
          <a:p>
            <a:pPr>
              <a:spcBef>
                <a:spcPct val="10000"/>
              </a:spcBef>
              <a:buClr>
                <a:schemeClr val="folHlink"/>
              </a:buClr>
              <a:buSzPct val="60000"/>
              <a:buFont typeface="Wingdings" pitchFamily="2" charset="2"/>
              <a:buNone/>
            </a:pPr>
            <a:r>
              <a:rPr kumimoji="1" lang="en-US" altLang="zh-CN" sz="2400" b="1">
                <a:latin typeface="Tahoma" pitchFamily="34" charset="0"/>
              </a:rPr>
              <a:t>mem1 = 18, mem2 = 18</a:t>
            </a:r>
          </a:p>
          <a:p>
            <a:pPr>
              <a:spcBef>
                <a:spcPct val="10000"/>
              </a:spcBef>
              <a:buClr>
                <a:schemeClr val="folHlink"/>
              </a:buClr>
              <a:buSzPct val="60000"/>
              <a:buFont typeface="Wingdings" pitchFamily="2" charset="2"/>
              <a:buNone/>
            </a:pPr>
            <a:r>
              <a:rPr kumimoji="1" lang="en-US" altLang="zh-CN" sz="2400" b="1">
                <a:latin typeface="Tahoma" pitchFamily="34" charset="0"/>
              </a:rPr>
              <a:t>mem1 = 1, mem2 = 2</a:t>
            </a:r>
          </a:p>
          <a:p>
            <a:pPr>
              <a:spcBef>
                <a:spcPct val="10000"/>
              </a:spcBef>
              <a:buClr>
                <a:schemeClr val="folHlink"/>
              </a:buClr>
              <a:buSzPct val="60000"/>
              <a:buFont typeface="Wingdings" pitchFamily="2" charset="2"/>
              <a:buNone/>
            </a:pPr>
            <a:r>
              <a:rPr kumimoji="1" lang="en-US" altLang="zh-CN" sz="2400" b="1">
                <a:latin typeface="Tahoma" pitchFamily="34" charset="0"/>
              </a:rPr>
              <a:t>mem3 = -5</a:t>
            </a:r>
          </a:p>
        </p:txBody>
      </p:sp>
      <p:sp>
        <p:nvSpPr>
          <p:cNvPr id="54288" name="Text Box 16"/>
          <p:cNvSpPr txBox="1">
            <a:spLocks noChangeArrowheads="1"/>
          </p:cNvSpPr>
          <p:nvPr/>
        </p:nvSpPr>
        <p:spPr bwMode="auto">
          <a:xfrm>
            <a:off x="3446463" y="2540000"/>
            <a:ext cx="21336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ahoma" pitchFamily="34" charset="0"/>
              </a:rPr>
              <a:t>对象的存储</a:t>
            </a:r>
          </a:p>
        </p:txBody>
      </p:sp>
      <p:grpSp>
        <p:nvGrpSpPr>
          <p:cNvPr id="54289" name="Group 17"/>
          <p:cNvGrpSpPr>
            <a:grpSpLocks/>
          </p:cNvGrpSpPr>
          <p:nvPr/>
        </p:nvGrpSpPr>
        <p:grpSpPr bwMode="auto">
          <a:xfrm>
            <a:off x="74613" y="3284538"/>
            <a:ext cx="5360987" cy="2084387"/>
            <a:chOff x="3024" y="2112"/>
            <a:chExt cx="2880" cy="1313"/>
          </a:xfrm>
        </p:grpSpPr>
        <p:grpSp>
          <p:nvGrpSpPr>
            <p:cNvPr id="54290" name="Group 18"/>
            <p:cNvGrpSpPr>
              <a:grpSpLocks/>
            </p:cNvGrpSpPr>
            <p:nvPr/>
          </p:nvGrpSpPr>
          <p:grpSpPr bwMode="auto">
            <a:xfrm>
              <a:off x="3024" y="2112"/>
              <a:ext cx="2880" cy="1313"/>
              <a:chOff x="432" y="2112"/>
              <a:chExt cx="2880" cy="1313"/>
            </a:xfrm>
          </p:grpSpPr>
          <p:sp>
            <p:nvSpPr>
              <p:cNvPr id="54291" name="Text Box 19"/>
              <p:cNvSpPr txBox="1">
                <a:spLocks noChangeArrowheads="1"/>
              </p:cNvSpPr>
              <p:nvPr/>
            </p:nvSpPr>
            <p:spPr bwMode="auto">
              <a:xfrm>
                <a:off x="432" y="2112"/>
                <a:ext cx="336" cy="231"/>
              </a:xfrm>
              <a:prstGeom prst="rect">
                <a:avLst/>
              </a:prstGeom>
              <a:noFill/>
              <a:ln w="9525">
                <a:noFill/>
                <a:miter lim="800000"/>
                <a:headEnd/>
                <a:tailEnd/>
              </a:ln>
              <a:effectLst/>
            </p:spPr>
            <p:txBody>
              <a:bodyPr>
                <a:spAutoFit/>
              </a:bodyPr>
              <a:lstStyle/>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obj</a:t>
                </a:r>
              </a:p>
            </p:txBody>
          </p:sp>
          <p:sp>
            <p:nvSpPr>
              <p:cNvPr id="54292" name="Text Box 20"/>
              <p:cNvSpPr txBox="1">
                <a:spLocks noChangeArrowheads="1"/>
              </p:cNvSpPr>
              <p:nvPr/>
            </p:nvSpPr>
            <p:spPr bwMode="auto">
              <a:xfrm>
                <a:off x="768" y="2112"/>
                <a:ext cx="480" cy="1313"/>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000" b="1">
                    <a:solidFill>
                      <a:srgbClr val="FF0000"/>
                    </a:solidFill>
                    <a:latin typeface="Tahoma" pitchFamily="34" charset="0"/>
                  </a:rPr>
                  <a:t>17</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18</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-5</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1</a:t>
                </a:r>
              </a:p>
              <a:p>
                <a:pPr algn="ctr">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2</a:t>
                </a:r>
              </a:p>
            </p:txBody>
          </p:sp>
          <p:sp>
            <p:nvSpPr>
              <p:cNvPr id="54293" name="Text Box 21"/>
              <p:cNvSpPr txBox="1">
                <a:spLocks noChangeArrowheads="1"/>
              </p:cNvSpPr>
              <p:nvPr/>
            </p:nvSpPr>
            <p:spPr bwMode="auto">
              <a:xfrm>
                <a:off x="1248" y="2112"/>
                <a:ext cx="2064" cy="1307"/>
              </a:xfrm>
              <a:prstGeom prst="rect">
                <a:avLst/>
              </a:prstGeom>
              <a:noFill/>
              <a:ln w="9525">
                <a:noFill/>
                <a:miter lim="800000"/>
                <a:headEnd/>
                <a:tailEnd/>
              </a:ln>
              <a:effectLst/>
            </p:spPr>
            <p:txBody>
              <a:bodyPr>
                <a:spAutoFit/>
              </a:bodyPr>
              <a:lstStyle/>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mem1	       </a:t>
                </a:r>
                <a:r>
                  <a:rPr kumimoji="1" lang="zh-CN" altLang="en-US" sz="2000" b="1">
                    <a:latin typeface="Tahoma" pitchFamily="34" charset="0"/>
                  </a:rPr>
                  <a:t>从基类继承</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mem2</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mem3</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mem4.mem1</a:t>
                </a:r>
              </a:p>
              <a:p>
                <a:pPr algn="just">
                  <a:lnSpc>
                    <a:spcPct val="90000"/>
                  </a:lnSpc>
                  <a:spcBef>
                    <a:spcPct val="50000"/>
                  </a:spcBef>
                  <a:buClr>
                    <a:schemeClr val="folHlink"/>
                  </a:buClr>
                  <a:buSzPct val="60000"/>
                  <a:buFont typeface="Wingdings" pitchFamily="2" charset="2"/>
                  <a:buNone/>
                </a:pPr>
                <a:r>
                  <a:rPr kumimoji="1" lang="en-US" altLang="zh-CN" sz="2000" b="1">
                    <a:latin typeface="Tahoma" pitchFamily="34" charset="0"/>
                  </a:rPr>
                  <a:t>mem4.mem2</a:t>
                </a:r>
              </a:p>
            </p:txBody>
          </p:sp>
        </p:grpSp>
        <p:sp>
          <p:nvSpPr>
            <p:cNvPr id="54294" name="AutoShape 22"/>
            <p:cNvSpPr>
              <a:spLocks/>
            </p:cNvSpPr>
            <p:nvPr/>
          </p:nvSpPr>
          <p:spPr bwMode="auto">
            <a:xfrm>
              <a:off x="4512" y="2208"/>
              <a:ext cx="192" cy="288"/>
            </a:xfrm>
            <a:prstGeom prst="rightBrace">
              <a:avLst>
                <a:gd name="adj1" fmla="val 12500"/>
                <a:gd name="adj2" fmla="val 18403"/>
              </a:avLst>
            </a:prstGeom>
            <a:noFill/>
            <a:ln w="9525">
              <a:solidFill>
                <a:schemeClr val="tx1"/>
              </a:solidFill>
              <a:round/>
              <a:headEnd/>
              <a:tailEnd/>
            </a:ln>
            <a:effectLst/>
          </p:spPr>
          <p:txBody>
            <a:bodyPr wrap="none" anchor="ctr"/>
            <a:lstStyle/>
            <a:p>
              <a:endParaRPr lang="zh-CN" altLang="en-US"/>
            </a:p>
          </p:txBody>
        </p:sp>
        <p:sp>
          <p:nvSpPr>
            <p:cNvPr id="54295" name="Line 23"/>
            <p:cNvSpPr>
              <a:spLocks noChangeShapeType="1"/>
            </p:cNvSpPr>
            <p:nvPr/>
          </p:nvSpPr>
          <p:spPr bwMode="auto">
            <a:xfrm>
              <a:off x="3360" y="2352"/>
              <a:ext cx="480" cy="0"/>
            </a:xfrm>
            <a:prstGeom prst="line">
              <a:avLst/>
            </a:prstGeom>
            <a:noFill/>
            <a:ln w="9525">
              <a:solidFill>
                <a:schemeClr val="tx1"/>
              </a:solidFill>
              <a:round/>
              <a:headEnd/>
              <a:tailEnd/>
            </a:ln>
            <a:effectLst/>
          </p:spPr>
          <p:txBody>
            <a:bodyPr/>
            <a:lstStyle/>
            <a:p>
              <a:endParaRPr lang="zh-CN" altLang="en-US"/>
            </a:p>
          </p:txBody>
        </p:sp>
        <p:sp>
          <p:nvSpPr>
            <p:cNvPr id="54296" name="Line 24"/>
            <p:cNvSpPr>
              <a:spLocks noChangeShapeType="1"/>
            </p:cNvSpPr>
            <p:nvPr/>
          </p:nvSpPr>
          <p:spPr bwMode="auto">
            <a:xfrm>
              <a:off x="3360" y="2592"/>
              <a:ext cx="480" cy="0"/>
            </a:xfrm>
            <a:prstGeom prst="line">
              <a:avLst/>
            </a:prstGeom>
            <a:noFill/>
            <a:ln w="9525">
              <a:solidFill>
                <a:schemeClr val="tx1"/>
              </a:solidFill>
              <a:round/>
              <a:headEnd/>
              <a:tailEnd/>
            </a:ln>
            <a:effectLst/>
          </p:spPr>
          <p:txBody>
            <a:bodyPr/>
            <a:lstStyle/>
            <a:p>
              <a:endParaRPr lang="zh-CN" altLang="en-US"/>
            </a:p>
          </p:txBody>
        </p:sp>
        <p:sp>
          <p:nvSpPr>
            <p:cNvPr id="54297" name="Line 25"/>
            <p:cNvSpPr>
              <a:spLocks noChangeShapeType="1"/>
            </p:cNvSpPr>
            <p:nvPr/>
          </p:nvSpPr>
          <p:spPr bwMode="auto">
            <a:xfrm>
              <a:off x="3360" y="2880"/>
              <a:ext cx="480" cy="0"/>
            </a:xfrm>
            <a:prstGeom prst="line">
              <a:avLst/>
            </a:prstGeom>
            <a:noFill/>
            <a:ln w="9525">
              <a:solidFill>
                <a:schemeClr val="tx1"/>
              </a:solidFill>
              <a:round/>
              <a:headEnd/>
              <a:tailEnd/>
            </a:ln>
            <a:effectLst/>
          </p:spPr>
          <p:txBody>
            <a:bodyPr/>
            <a:lstStyle/>
            <a:p>
              <a:endParaRPr lang="zh-CN" altLang="en-US"/>
            </a:p>
          </p:txBody>
        </p:sp>
        <p:sp>
          <p:nvSpPr>
            <p:cNvPr id="54298" name="Line 26"/>
            <p:cNvSpPr>
              <a:spLocks noChangeShapeType="1"/>
            </p:cNvSpPr>
            <p:nvPr/>
          </p:nvSpPr>
          <p:spPr bwMode="auto">
            <a:xfrm>
              <a:off x="3360" y="3168"/>
              <a:ext cx="480" cy="0"/>
            </a:xfrm>
            <a:prstGeom prst="line">
              <a:avLst/>
            </a:prstGeom>
            <a:noFill/>
            <a:ln w="9525">
              <a:solidFill>
                <a:schemeClr val="tx1"/>
              </a:solidFill>
              <a:round/>
              <a:headEnd/>
              <a:tailEnd/>
            </a:ln>
            <a:effectLst/>
          </p:spPr>
          <p:txBody>
            <a:bodyPr/>
            <a:lstStyle/>
            <a:p>
              <a:endParaRPr lang="zh-CN" altLang="en-US"/>
            </a:p>
          </p:txBody>
        </p:sp>
      </p:grpSp>
      <p:sp>
        <p:nvSpPr>
          <p:cNvPr id="54299" name="Text Box 27"/>
          <p:cNvSpPr txBox="1">
            <a:spLocks noChangeArrowheads="1"/>
          </p:cNvSpPr>
          <p:nvPr/>
        </p:nvSpPr>
        <p:spPr bwMode="auto">
          <a:xfrm>
            <a:off x="395288" y="5546725"/>
            <a:ext cx="3502025" cy="762000"/>
          </a:xfrm>
          <a:prstGeom prst="rect">
            <a:avLst/>
          </a:prstGeom>
          <a:noFill/>
          <a:ln w="9525">
            <a:noFill/>
            <a:miter lim="800000"/>
            <a:headEnd/>
            <a:tailEnd/>
          </a:ln>
          <a:effectLst/>
        </p:spPr>
        <p:txBody>
          <a:bodyPr>
            <a:spAutoFit/>
          </a:bodyPr>
          <a:lstStyle/>
          <a:p>
            <a:pPr>
              <a:spcBef>
                <a:spcPct val="50000"/>
              </a:spcBef>
            </a:pPr>
            <a:r>
              <a:rPr kumimoji="1" lang="zh-CN" altLang="en-US" b="1">
                <a:latin typeface="Tahoma" pitchFamily="34" charset="0"/>
              </a:rPr>
              <a:t>执行</a:t>
            </a:r>
            <a:r>
              <a:rPr kumimoji="1" lang="en-US" altLang="zh-CN" b="1">
                <a:latin typeface="Tahoma" pitchFamily="34" charset="0"/>
              </a:rPr>
              <a:t>DERIVED obj( 17, 18, 1, 2, -5);</a:t>
            </a:r>
            <a:r>
              <a:rPr kumimoji="1" lang="zh-CN" altLang="en-US" b="1">
                <a:latin typeface="Tahoma" pitchFamily="34" charset="0"/>
              </a:rPr>
              <a:t>之后</a:t>
            </a:r>
          </a:p>
        </p:txBody>
      </p:sp>
      <p:sp>
        <p:nvSpPr>
          <p:cNvPr id="54300" name="Text Box 28"/>
          <p:cNvSpPr txBox="1">
            <a:spLocks noChangeArrowheads="1"/>
          </p:cNvSpPr>
          <p:nvPr/>
        </p:nvSpPr>
        <p:spPr bwMode="auto">
          <a:xfrm>
            <a:off x="5360988" y="5734050"/>
            <a:ext cx="3154362" cy="427038"/>
          </a:xfrm>
          <a:prstGeom prst="rect">
            <a:avLst/>
          </a:prstGeom>
          <a:noFill/>
          <a:ln w="9525">
            <a:noFill/>
            <a:miter lim="800000"/>
            <a:headEnd/>
            <a:tailEnd/>
          </a:ln>
          <a:effectLst/>
        </p:spPr>
        <p:txBody>
          <a:bodyPr>
            <a:spAutoFit/>
          </a:bodyPr>
          <a:lstStyle/>
          <a:p>
            <a:pPr>
              <a:spcBef>
                <a:spcPct val="50000"/>
              </a:spcBef>
            </a:pPr>
            <a:r>
              <a:rPr kumimoji="1" lang="zh-CN" altLang="en-US" b="1">
                <a:latin typeface="Tahoma" pitchFamily="34" charset="0"/>
              </a:rPr>
              <a:t>执行</a:t>
            </a:r>
            <a:r>
              <a:rPr kumimoji="1" lang="en-US" altLang="zh-CN" b="1">
                <a:latin typeface="Tahoma" pitchFamily="34" charset="0"/>
              </a:rPr>
              <a:t>obj.inc1();</a:t>
            </a:r>
            <a:r>
              <a:rPr kumimoji="1" lang="zh-CN" altLang="en-US" b="1">
                <a:latin typeface="Tahoma" pitchFamily="34" charset="0"/>
              </a:rPr>
              <a:t>之后</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F9223D8-D61A-480B-9610-DED316594EF6}" type="slidenum">
              <a:rPr lang="en-US" altLang="zh-CN"/>
              <a:pPr/>
              <a:t>62</a:t>
            </a:fld>
            <a:endParaRPr lang="en-US" altLang="zh-CN"/>
          </a:p>
        </p:txBody>
      </p:sp>
      <p:sp>
        <p:nvSpPr>
          <p:cNvPr id="158722" name="Rectangle 2"/>
          <p:cNvSpPr>
            <a:spLocks noGrp="1" noChangeArrowheads="1"/>
          </p:cNvSpPr>
          <p:nvPr>
            <p:ph type="title"/>
          </p:nvPr>
        </p:nvSpPr>
        <p:spPr/>
        <p:txBody>
          <a:bodyPr/>
          <a:lstStyle/>
          <a:p>
            <a:pPr latinLnBrk="1"/>
            <a:r>
              <a:rPr lang="zh-CN" altLang="en-US" dirty="0" smtClean="0"/>
              <a:t>初始化成员列表</a:t>
            </a:r>
            <a:endParaRPr lang="zh-CN" altLang="en-US" dirty="0"/>
          </a:p>
        </p:txBody>
      </p:sp>
      <p:sp>
        <p:nvSpPr>
          <p:cNvPr id="7" name="内容占位符 6"/>
          <p:cNvSpPr>
            <a:spLocks noGrp="1"/>
          </p:cNvSpPr>
          <p:nvPr>
            <p:ph idx="1"/>
          </p:nvPr>
        </p:nvSpPr>
        <p:spPr/>
        <p:txBody>
          <a:bodyPr/>
          <a:lstStyle/>
          <a:p>
            <a:pPr>
              <a:buFont typeface="Wingdings" pitchFamily="2" charset="2"/>
              <a:buChar char="Ø"/>
            </a:pPr>
            <a:r>
              <a:rPr lang="zh-CN" altLang="en-US" dirty="0" smtClean="0"/>
              <a:t>在以下三种情况下需要使用初始化成员列表：</a:t>
            </a:r>
            <a:endParaRPr lang="en-US" altLang="zh-CN" dirty="0" smtClean="0"/>
          </a:p>
          <a:p>
            <a:pPr lvl="1"/>
            <a:r>
              <a:rPr lang="zh-CN" altLang="en-US" sz="3200" dirty="0" smtClean="0"/>
              <a:t>需要初始化引用成员数据</a:t>
            </a:r>
            <a:r>
              <a:rPr lang="en-US" altLang="zh-CN" sz="3200" dirty="0" smtClean="0"/>
              <a:t>(</a:t>
            </a:r>
            <a:r>
              <a:rPr lang="zh-CN" altLang="en-US" sz="3200" dirty="0" smtClean="0"/>
              <a:t>注：</a:t>
            </a:r>
            <a:r>
              <a:rPr lang="en-US" altLang="zh-CN" sz="3200" dirty="0" smtClean="0"/>
              <a:t>C++</a:t>
            </a:r>
            <a:r>
              <a:rPr lang="zh-CN" altLang="en-US" sz="3200" dirty="0" smtClean="0"/>
              <a:t>可以定义引用类型的成员变量</a:t>
            </a:r>
            <a:r>
              <a:rPr lang="en-US" altLang="zh-CN" sz="3200" dirty="0" smtClean="0"/>
              <a:t>)</a:t>
            </a:r>
            <a:r>
              <a:rPr lang="zh-CN" altLang="en-US" sz="3200" dirty="0" smtClean="0"/>
              <a:t>；</a:t>
            </a:r>
            <a:endParaRPr lang="en-US" altLang="zh-CN" sz="3200" dirty="0" smtClean="0"/>
          </a:p>
          <a:p>
            <a:pPr lvl="1"/>
            <a:r>
              <a:rPr lang="zh-CN" altLang="en-US" sz="3200" dirty="0" smtClean="0"/>
              <a:t>需要初始化</a:t>
            </a:r>
            <a:r>
              <a:rPr lang="en-US" altLang="zh-CN" sz="3200" dirty="0" smtClean="0"/>
              <a:t>const</a:t>
            </a:r>
            <a:r>
              <a:rPr lang="zh-CN" altLang="en-US" sz="3200" dirty="0" smtClean="0"/>
              <a:t>修饰的类成员；</a:t>
            </a:r>
            <a:endParaRPr lang="en-US" altLang="zh-CN" sz="3200" dirty="0" smtClean="0"/>
          </a:p>
          <a:p>
            <a:pPr lvl="1"/>
            <a:r>
              <a:rPr lang="zh-CN" altLang="en-US" sz="3200" dirty="0" smtClean="0"/>
              <a:t>需要初始化的数据成员是对象的情况；</a:t>
            </a:r>
            <a:endParaRPr lang="zh-CN" altLang="en-US" sz="3200" dirty="0"/>
          </a:p>
        </p:txBody>
      </p:sp>
      <p:sp>
        <p:nvSpPr>
          <p:cNvPr id="2" name="文本框 1"/>
          <p:cNvSpPr txBox="1"/>
          <p:nvPr/>
        </p:nvSpPr>
        <p:spPr>
          <a:xfrm>
            <a:off x="486440" y="5910719"/>
            <a:ext cx="6832320" cy="430887"/>
          </a:xfrm>
          <a:prstGeom prst="rect">
            <a:avLst/>
          </a:prstGeom>
          <a:noFill/>
        </p:spPr>
        <p:txBody>
          <a:bodyPr wrap="none" rtlCol="0">
            <a:spAutoFit/>
          </a:bodyPr>
          <a:lstStyle/>
          <a:p>
            <a:r>
              <a:rPr lang="en-US" altLang="zh-CN" dirty="0" smtClean="0">
                <a:solidFill>
                  <a:srgbClr val="FF0000"/>
                </a:solidFill>
              </a:rPr>
              <a:t>62-73</a:t>
            </a:r>
            <a:r>
              <a:rPr lang="zh-CN" altLang="en-US" dirty="0" smtClean="0">
                <a:solidFill>
                  <a:srgbClr val="FF0000"/>
                </a:solidFill>
              </a:rPr>
              <a:t>页为补充内容，讲解关于初始化成员列表的问题</a:t>
            </a:r>
            <a:endParaRPr lang="zh-CN" altLang="en-US" dirty="0">
              <a:solidFill>
                <a:srgbClr val="FF0000"/>
              </a:solidFill>
            </a:endParaRPr>
          </a:p>
        </p:txBody>
      </p:sp>
    </p:spTree>
    <p:extLst>
      <p:ext uri="{BB962C8B-B14F-4D97-AF65-F5344CB8AC3E}">
        <p14:creationId xmlns:p14="http://schemas.microsoft.com/office/powerpoint/2010/main" val="26301194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F9223D8-D61A-480B-9610-DED316594EF6}" type="slidenum">
              <a:rPr lang="en-US" altLang="zh-CN"/>
              <a:pPr/>
              <a:t>63</a:t>
            </a:fld>
            <a:endParaRPr lang="en-US" altLang="zh-CN" dirty="0"/>
          </a:p>
        </p:txBody>
      </p:sp>
      <p:sp>
        <p:nvSpPr>
          <p:cNvPr id="158722" name="Rectangle 2"/>
          <p:cNvSpPr>
            <a:spLocks noGrp="1" noChangeArrowheads="1"/>
          </p:cNvSpPr>
          <p:nvPr>
            <p:ph type="title"/>
          </p:nvPr>
        </p:nvSpPr>
        <p:spPr/>
        <p:txBody>
          <a:bodyPr/>
          <a:lstStyle/>
          <a:p>
            <a:pPr latinLnBrk="1"/>
            <a:r>
              <a:rPr lang="zh-CN" altLang="en-US" dirty="0" smtClean="0"/>
              <a:t>初始化引用成员数据</a:t>
            </a:r>
            <a:endParaRPr lang="zh-CN" altLang="en-US" dirty="0"/>
          </a:p>
        </p:txBody>
      </p:sp>
      <p:sp>
        <p:nvSpPr>
          <p:cNvPr id="5" name="矩形 4"/>
          <p:cNvSpPr/>
          <p:nvPr/>
        </p:nvSpPr>
        <p:spPr>
          <a:xfrm>
            <a:off x="428596" y="1142984"/>
            <a:ext cx="4572000" cy="5643578"/>
          </a:xfrm>
          <a:prstGeom prst="rect">
            <a:avLst/>
          </a:prstGeom>
        </p:spPr>
        <p:txBody>
          <a:bodyPr wrap="square">
            <a:spAutoFit/>
          </a:bodyPr>
          <a:lstStyle/>
          <a:p>
            <a:r>
              <a:rPr lang="en-US" altLang="zh-CN" sz="2400" dirty="0" smtClean="0"/>
              <a:t>#include &lt;</a:t>
            </a:r>
            <a:r>
              <a:rPr lang="en-US" altLang="zh-CN" sz="2400" dirty="0" err="1" smtClean="0"/>
              <a:t>iostream</a:t>
            </a:r>
            <a:r>
              <a:rPr lang="en-US" altLang="zh-CN" sz="2400" dirty="0" smtClean="0"/>
              <a:t>&gt;</a:t>
            </a:r>
          </a:p>
          <a:p>
            <a:r>
              <a:rPr lang="en-US" altLang="zh-CN" sz="2400" dirty="0" smtClean="0"/>
              <a:t>using namespace std;</a:t>
            </a:r>
          </a:p>
          <a:p>
            <a:r>
              <a:rPr lang="en-US" altLang="zh-CN" sz="2400" dirty="0" smtClean="0"/>
              <a:t>class Test</a:t>
            </a:r>
          </a:p>
          <a:p>
            <a:r>
              <a:rPr lang="en-US" altLang="zh-CN" sz="2400" dirty="0" smtClean="0"/>
              <a:t>{</a:t>
            </a:r>
          </a:p>
          <a:p>
            <a:r>
              <a:rPr lang="en-US" altLang="zh-CN" sz="2400" dirty="0" smtClean="0"/>
              <a:t>private:</a:t>
            </a:r>
          </a:p>
          <a:p>
            <a:r>
              <a:rPr lang="en-US" altLang="zh-CN" sz="2400" dirty="0" smtClean="0"/>
              <a:t>    </a:t>
            </a:r>
            <a:r>
              <a:rPr lang="en-US" altLang="zh-CN" sz="2400" dirty="0" err="1" smtClean="0"/>
              <a:t>int</a:t>
            </a:r>
            <a:r>
              <a:rPr lang="en-US" altLang="zh-CN" sz="2400" dirty="0" smtClean="0"/>
              <a:t> &amp;a;</a:t>
            </a:r>
          </a:p>
          <a:p>
            <a:r>
              <a:rPr lang="en-US" altLang="zh-CN" sz="2400" dirty="0" smtClean="0"/>
              <a:t>public:</a:t>
            </a:r>
          </a:p>
          <a:p>
            <a:r>
              <a:rPr lang="en-US" altLang="zh-CN" sz="2400" dirty="0" smtClean="0"/>
              <a:t>    Test(</a:t>
            </a:r>
            <a:r>
              <a:rPr lang="en-US" altLang="zh-CN" sz="2400" dirty="0" err="1" smtClean="0"/>
              <a:t>int</a:t>
            </a:r>
            <a:r>
              <a:rPr lang="en-US" altLang="zh-CN" sz="2400" dirty="0" smtClean="0"/>
              <a:t> &amp;b) : a(b)</a:t>
            </a:r>
          </a:p>
          <a:p>
            <a:r>
              <a:rPr lang="zh-CN" altLang="en-US" sz="2400" dirty="0" smtClean="0"/>
              <a:t>    </a:t>
            </a:r>
            <a:r>
              <a:rPr lang="en-US" altLang="zh-CN" sz="2400" dirty="0" smtClean="0"/>
              <a:t>{</a:t>
            </a:r>
          </a:p>
          <a:p>
            <a:r>
              <a:rPr lang="zh-CN" altLang="en-US" sz="2400" dirty="0" smtClean="0"/>
              <a:t>    </a:t>
            </a:r>
            <a:r>
              <a:rPr lang="en-US" altLang="zh-CN" sz="2400" dirty="0" smtClean="0"/>
              <a:t>}</a:t>
            </a:r>
          </a:p>
          <a:p>
            <a:r>
              <a:rPr lang="en-US" altLang="zh-CN" sz="2400" dirty="0" smtClean="0"/>
              <a:t>    void Modify(</a:t>
            </a:r>
            <a:r>
              <a:rPr lang="en-US" altLang="zh-CN" sz="2400" dirty="0" err="1" smtClean="0"/>
              <a:t>int</a:t>
            </a:r>
            <a:r>
              <a:rPr lang="en-US" altLang="zh-CN" sz="2400" dirty="0" smtClean="0"/>
              <a:t> value)</a:t>
            </a:r>
          </a:p>
          <a:p>
            <a:r>
              <a:rPr lang="zh-CN" altLang="en-US" sz="2400" dirty="0" smtClean="0"/>
              <a:t>    </a:t>
            </a:r>
            <a:r>
              <a:rPr lang="en-US" altLang="zh-CN" sz="2400" dirty="0" smtClean="0"/>
              <a:t>{</a:t>
            </a:r>
          </a:p>
          <a:p>
            <a:r>
              <a:rPr lang="en-US" altLang="zh-CN" sz="2400" dirty="0" smtClean="0"/>
              <a:t>        a = value;</a:t>
            </a:r>
          </a:p>
          <a:p>
            <a:r>
              <a:rPr lang="zh-CN" altLang="en-US" sz="2400" dirty="0" smtClean="0"/>
              <a:t>    </a:t>
            </a:r>
            <a:r>
              <a:rPr lang="en-US" altLang="zh-CN" sz="2400" dirty="0" smtClean="0"/>
              <a:t>}</a:t>
            </a:r>
          </a:p>
          <a:p>
            <a:r>
              <a:rPr lang="en-US" altLang="zh-CN" sz="2400" dirty="0" smtClean="0"/>
              <a:t>};</a:t>
            </a:r>
            <a:endParaRPr lang="zh-CN" altLang="en-US" sz="2400" dirty="0"/>
          </a:p>
        </p:txBody>
      </p:sp>
      <p:sp>
        <p:nvSpPr>
          <p:cNvPr id="6" name="矩形 5"/>
          <p:cNvSpPr/>
          <p:nvPr/>
        </p:nvSpPr>
        <p:spPr>
          <a:xfrm>
            <a:off x="4714876" y="1428736"/>
            <a:ext cx="4143404" cy="3785652"/>
          </a:xfrm>
          <a:prstGeom prst="rect">
            <a:avLst/>
          </a:prstGeom>
        </p:spPr>
        <p:txBody>
          <a:bodyPr wrap="square">
            <a:spAutoFit/>
          </a:bodyPr>
          <a:lstStyle/>
          <a:p>
            <a:r>
              <a:rPr lang="en-US" altLang="zh-CN" sz="2400" dirty="0" err="1" smtClean="0">
                <a:solidFill>
                  <a:srgbClr val="FF0000"/>
                </a:solidFill>
              </a:rPr>
              <a:t>int</a:t>
            </a:r>
            <a:r>
              <a:rPr lang="en-US" altLang="zh-CN" sz="2400" dirty="0" smtClean="0">
                <a:solidFill>
                  <a:srgbClr val="FF0000"/>
                </a:solidFill>
              </a:rPr>
              <a:t> main()</a:t>
            </a:r>
          </a:p>
          <a:p>
            <a:r>
              <a:rPr lang="en-US" altLang="zh-CN" sz="2400" dirty="0" smtClean="0">
                <a:solidFill>
                  <a:srgbClr val="FF0000"/>
                </a:solidFill>
              </a:rPr>
              <a:t>{</a:t>
            </a:r>
          </a:p>
          <a:p>
            <a:r>
              <a:rPr lang="en-US" altLang="zh-CN" sz="2400" dirty="0" smtClean="0">
                <a:solidFill>
                  <a:srgbClr val="FF0000"/>
                </a:solidFill>
              </a:rPr>
              <a:t>    </a:t>
            </a:r>
            <a:r>
              <a:rPr lang="en-US" altLang="zh-CN" sz="2400" dirty="0" err="1" smtClean="0">
                <a:solidFill>
                  <a:srgbClr val="FF0000"/>
                </a:solidFill>
              </a:rPr>
              <a:t>int</a:t>
            </a:r>
            <a:r>
              <a:rPr lang="en-US" altLang="zh-CN" sz="2400" dirty="0" smtClean="0">
                <a:solidFill>
                  <a:srgbClr val="FF0000"/>
                </a:solidFill>
              </a:rPr>
              <a:t> b = 3;</a:t>
            </a:r>
          </a:p>
          <a:p>
            <a:r>
              <a:rPr lang="en-US" altLang="zh-CN" sz="2400" dirty="0" smtClean="0">
                <a:solidFill>
                  <a:srgbClr val="FF0000"/>
                </a:solidFill>
              </a:rPr>
              <a:t>    Test </a:t>
            </a:r>
            <a:r>
              <a:rPr lang="en-US" altLang="zh-CN" sz="2400" dirty="0" err="1" smtClean="0">
                <a:solidFill>
                  <a:srgbClr val="FF0000"/>
                </a:solidFill>
              </a:rPr>
              <a:t>test</a:t>
            </a:r>
            <a:r>
              <a:rPr lang="en-US" altLang="zh-CN" sz="2400" dirty="0" smtClean="0">
                <a:solidFill>
                  <a:srgbClr val="FF0000"/>
                </a:solidFill>
              </a:rPr>
              <a:t>(b);</a:t>
            </a:r>
          </a:p>
          <a:p>
            <a:r>
              <a:rPr lang="en-US" altLang="zh-CN" sz="2400" dirty="0" smtClean="0">
                <a:solidFill>
                  <a:srgbClr val="FF0000"/>
                </a:solidFill>
              </a:rPr>
              <a:t>    </a:t>
            </a:r>
            <a:r>
              <a:rPr lang="en-US" altLang="zh-CN" sz="2400" dirty="0" err="1" smtClean="0">
                <a:solidFill>
                  <a:srgbClr val="FF0000"/>
                </a:solidFill>
              </a:rPr>
              <a:t>cout</a:t>
            </a:r>
            <a:r>
              <a:rPr lang="en-US" altLang="zh-CN" sz="2400" dirty="0" smtClean="0">
                <a:solidFill>
                  <a:srgbClr val="FF0000"/>
                </a:solidFill>
              </a:rPr>
              <a:t> &lt;&lt;"b="&lt;&lt;b&lt;&lt;</a:t>
            </a:r>
            <a:r>
              <a:rPr lang="en-US" altLang="zh-CN" sz="2400" dirty="0" err="1" smtClean="0">
                <a:solidFill>
                  <a:srgbClr val="FF0000"/>
                </a:solidFill>
              </a:rPr>
              <a:t>endl</a:t>
            </a:r>
            <a:r>
              <a:rPr lang="en-US" altLang="zh-CN" sz="2400" dirty="0" smtClean="0">
                <a:solidFill>
                  <a:srgbClr val="FF0000"/>
                </a:solidFill>
              </a:rPr>
              <a:t>;</a:t>
            </a:r>
          </a:p>
          <a:p>
            <a:r>
              <a:rPr lang="en-US" altLang="zh-CN" sz="2400" dirty="0" smtClean="0">
                <a:solidFill>
                  <a:srgbClr val="FF0000"/>
                </a:solidFill>
              </a:rPr>
              <a:t>    </a:t>
            </a:r>
            <a:r>
              <a:rPr lang="en-US" altLang="zh-CN" sz="2400" dirty="0" err="1" smtClean="0">
                <a:solidFill>
                  <a:srgbClr val="FF0000"/>
                </a:solidFill>
              </a:rPr>
              <a:t>test.Modify</a:t>
            </a:r>
            <a:r>
              <a:rPr lang="en-US" altLang="zh-CN" sz="2400" dirty="0" smtClean="0">
                <a:solidFill>
                  <a:srgbClr val="FF0000"/>
                </a:solidFill>
              </a:rPr>
              <a:t>(4);</a:t>
            </a:r>
          </a:p>
          <a:p>
            <a:r>
              <a:rPr lang="en-US" altLang="zh-CN" sz="2400" dirty="0" smtClean="0">
                <a:solidFill>
                  <a:srgbClr val="FF0000"/>
                </a:solidFill>
              </a:rPr>
              <a:t>    </a:t>
            </a:r>
            <a:r>
              <a:rPr lang="en-US" altLang="zh-CN" sz="2400" dirty="0" err="1" smtClean="0">
                <a:solidFill>
                  <a:srgbClr val="FF0000"/>
                </a:solidFill>
              </a:rPr>
              <a:t>cout</a:t>
            </a:r>
            <a:r>
              <a:rPr lang="en-US" altLang="zh-CN" sz="2400" dirty="0" smtClean="0">
                <a:solidFill>
                  <a:srgbClr val="FF0000"/>
                </a:solidFill>
              </a:rPr>
              <a:t> &lt;&lt;"b="&lt;&lt;b&lt;&lt;</a:t>
            </a:r>
            <a:r>
              <a:rPr lang="en-US" altLang="zh-CN" sz="2400" dirty="0" err="1" smtClean="0">
                <a:solidFill>
                  <a:srgbClr val="FF0000"/>
                </a:solidFill>
              </a:rPr>
              <a:t>endl</a:t>
            </a:r>
            <a:r>
              <a:rPr lang="en-US" altLang="zh-CN" sz="2400" dirty="0" smtClean="0">
                <a:solidFill>
                  <a:srgbClr val="FF0000"/>
                </a:solidFill>
              </a:rPr>
              <a:t>;</a:t>
            </a:r>
          </a:p>
          <a:p>
            <a:r>
              <a:rPr lang="en-US" altLang="zh-CN" sz="2400" dirty="0" smtClean="0">
                <a:solidFill>
                  <a:srgbClr val="FF0000"/>
                </a:solidFill>
              </a:rPr>
              <a:t>    system("pause");</a:t>
            </a:r>
          </a:p>
          <a:p>
            <a:r>
              <a:rPr lang="en-US" altLang="zh-CN" sz="2400" dirty="0" smtClean="0">
                <a:solidFill>
                  <a:srgbClr val="FF0000"/>
                </a:solidFill>
              </a:rPr>
              <a:t>    return 0;</a:t>
            </a:r>
          </a:p>
          <a:p>
            <a:r>
              <a:rPr lang="en-US" altLang="zh-CN" sz="2400" dirty="0" smtClean="0">
                <a:solidFill>
                  <a:srgbClr val="FF0000"/>
                </a:solidFill>
              </a:rPr>
              <a:t>}</a:t>
            </a:r>
          </a:p>
        </p:txBody>
      </p:sp>
    </p:spTree>
    <p:extLst>
      <p:ext uri="{BB962C8B-B14F-4D97-AF65-F5344CB8AC3E}">
        <p14:creationId xmlns:p14="http://schemas.microsoft.com/office/powerpoint/2010/main" val="2725560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949D3F8-6DD2-4BEA-B022-B8F7ABE048E9}" type="slidenum">
              <a:rPr lang="en-US" altLang="zh-CN"/>
              <a:pPr/>
              <a:t>64</a:t>
            </a:fld>
            <a:endParaRPr lang="en-US" altLang="zh-CN"/>
          </a:p>
        </p:txBody>
      </p:sp>
      <p:sp>
        <p:nvSpPr>
          <p:cNvPr id="70658" name="Rectangle 2"/>
          <p:cNvSpPr>
            <a:spLocks noGrp="1" noChangeArrowheads="1"/>
          </p:cNvSpPr>
          <p:nvPr>
            <p:ph type="title"/>
          </p:nvPr>
        </p:nvSpPr>
        <p:spPr/>
        <p:txBody>
          <a:bodyPr/>
          <a:lstStyle/>
          <a:p>
            <a:r>
              <a:rPr lang="zh-CN" altLang="en-US"/>
              <a:t>类的常量成员</a:t>
            </a:r>
          </a:p>
        </p:txBody>
      </p:sp>
      <p:sp>
        <p:nvSpPr>
          <p:cNvPr id="70659" name="Rectangle 3"/>
          <p:cNvSpPr>
            <a:spLocks noGrp="1" noChangeArrowheads="1"/>
          </p:cNvSpPr>
          <p:nvPr>
            <p:ph type="body" idx="1"/>
          </p:nvPr>
        </p:nvSpPr>
        <p:spPr>
          <a:xfrm>
            <a:off x="250825" y="1196975"/>
            <a:ext cx="8569325" cy="5111750"/>
          </a:xfrm>
        </p:spPr>
        <p:txBody>
          <a:bodyPr/>
          <a:lstStyle/>
          <a:p>
            <a:pPr>
              <a:lnSpc>
                <a:spcPct val="140000"/>
              </a:lnSpc>
            </a:pPr>
            <a:r>
              <a:rPr lang="zh-CN" altLang="en-US" sz="2300" b="1" dirty="0">
                <a:solidFill>
                  <a:srgbClr val="FF0000"/>
                </a:solidFill>
              </a:rPr>
              <a:t>常量数据成员</a:t>
            </a:r>
            <a:r>
              <a:rPr lang="zh-CN" altLang="en-US" sz="2300" b="1" dirty="0"/>
              <a:t>的声明与符号常量（命名常量）的声明类似</a:t>
            </a:r>
          </a:p>
          <a:p>
            <a:pPr>
              <a:lnSpc>
                <a:spcPct val="140000"/>
              </a:lnSpc>
            </a:pPr>
            <a:r>
              <a:rPr lang="zh-CN" altLang="en-US" sz="2300" b="1" dirty="0"/>
              <a:t>常量数据成员是对象的数据成员，</a:t>
            </a:r>
            <a:r>
              <a:rPr lang="zh-CN" altLang="en-US" sz="2300" b="1" dirty="0">
                <a:solidFill>
                  <a:srgbClr val="FF0000"/>
                </a:solidFill>
              </a:rPr>
              <a:t>不能在声明时初始化</a:t>
            </a:r>
            <a:r>
              <a:rPr lang="zh-CN" altLang="en-US" sz="2300" b="1" dirty="0"/>
              <a:t>，且常量一旦声明之后就不能再作为左值，所以</a:t>
            </a:r>
            <a:r>
              <a:rPr lang="zh-CN" altLang="en-US" sz="2300" b="1" dirty="0">
                <a:solidFill>
                  <a:srgbClr val="FF0000"/>
                </a:solidFill>
              </a:rPr>
              <a:t>只能在构造函数的初始化列表中对常量数据成员进行初始化</a:t>
            </a:r>
          </a:p>
          <a:p>
            <a:pPr>
              <a:lnSpc>
                <a:spcPct val="140000"/>
              </a:lnSpc>
            </a:pPr>
            <a:r>
              <a:rPr lang="zh-CN" altLang="en-US" sz="2300" b="1" dirty="0">
                <a:solidFill>
                  <a:srgbClr val="FF0000"/>
                </a:solidFill>
              </a:rPr>
              <a:t>常量成员函数</a:t>
            </a:r>
            <a:r>
              <a:rPr lang="zh-CN" altLang="en-US" sz="2300" b="1" dirty="0"/>
              <a:t>通过在成员函数的参数表后面加保留字</a:t>
            </a:r>
            <a:r>
              <a:rPr lang="en-US" altLang="zh-CN" sz="2300" b="1" dirty="0"/>
              <a:t>const</a:t>
            </a:r>
            <a:r>
              <a:rPr lang="zh-CN" altLang="en-US" sz="2300" b="1" dirty="0"/>
              <a:t>声明，如果成员函数的原型与实现是分开的，那么在原型与实现两个地方都要给出保留字</a:t>
            </a:r>
            <a:r>
              <a:rPr lang="en-US" altLang="zh-CN" sz="2300" b="1" dirty="0"/>
              <a:t>const</a:t>
            </a:r>
          </a:p>
          <a:p>
            <a:pPr>
              <a:lnSpc>
                <a:spcPct val="140000"/>
              </a:lnSpc>
            </a:pPr>
            <a:r>
              <a:rPr lang="zh-CN" altLang="en-US" sz="2300" b="1" dirty="0">
                <a:solidFill>
                  <a:srgbClr val="FF0000"/>
                </a:solidFill>
              </a:rPr>
              <a:t>常量成员函数不能修改类的数据成员</a:t>
            </a:r>
            <a:r>
              <a:rPr lang="zh-CN" altLang="en-US" sz="2300" b="1" dirty="0"/>
              <a:t>（即，调用常量成员函数不会改变对象的状态），否则，将产生编译错误。常量成员函数常用于获取类的数据成员的值</a:t>
            </a:r>
          </a:p>
        </p:txBody>
      </p:sp>
    </p:spTree>
    <p:extLst>
      <p:ext uri="{BB962C8B-B14F-4D97-AF65-F5344CB8AC3E}">
        <p14:creationId xmlns:p14="http://schemas.microsoft.com/office/powerpoint/2010/main" val="24955737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2056901-B7F0-48BD-B198-0ED969983241}" type="slidenum">
              <a:rPr lang="en-US" altLang="zh-CN"/>
              <a:pPr/>
              <a:t>65</a:t>
            </a:fld>
            <a:endParaRPr lang="en-US" altLang="zh-CN"/>
          </a:p>
        </p:txBody>
      </p:sp>
      <p:sp>
        <p:nvSpPr>
          <p:cNvPr id="80900" name="Rectangle 4"/>
          <p:cNvSpPr>
            <a:spLocks noGrp="1" noChangeArrowheads="1"/>
          </p:cNvSpPr>
          <p:nvPr>
            <p:ph type="title"/>
          </p:nvPr>
        </p:nvSpPr>
        <p:spPr>
          <a:noFill/>
          <a:ln/>
        </p:spPr>
        <p:txBody>
          <a:bodyPr/>
          <a:lstStyle/>
          <a:p>
            <a:r>
              <a:rPr lang="zh-CN" altLang="en-US"/>
              <a:t>类的常量成员</a:t>
            </a:r>
          </a:p>
        </p:txBody>
      </p:sp>
      <p:sp>
        <p:nvSpPr>
          <p:cNvPr id="5" name="矩形 4"/>
          <p:cNvSpPr/>
          <p:nvPr/>
        </p:nvSpPr>
        <p:spPr>
          <a:xfrm>
            <a:off x="303370" y="1098440"/>
            <a:ext cx="5125886" cy="5262979"/>
          </a:xfrm>
          <a:prstGeom prst="rect">
            <a:avLst/>
          </a:prstGeom>
        </p:spPr>
        <p:txBody>
          <a:bodyPr wrap="square">
            <a:spAutoFit/>
          </a:bodyPr>
          <a:lstStyle/>
          <a:p>
            <a:r>
              <a:rPr lang="en-US" altLang="zh-CN" sz="2800" dirty="0" smtClean="0"/>
              <a:t>#include &lt;</a:t>
            </a:r>
            <a:r>
              <a:rPr lang="en-US" altLang="zh-CN" sz="2800" dirty="0" err="1" smtClean="0"/>
              <a:t>iostream</a:t>
            </a:r>
            <a:r>
              <a:rPr lang="en-US" altLang="zh-CN" sz="2800" dirty="0" smtClean="0"/>
              <a:t>&gt;</a:t>
            </a:r>
          </a:p>
          <a:p>
            <a:r>
              <a:rPr lang="en-US" altLang="zh-CN" sz="2800" dirty="0" smtClean="0"/>
              <a:t>using namespace std;</a:t>
            </a:r>
          </a:p>
          <a:p>
            <a:r>
              <a:rPr lang="en-US" altLang="zh-CN" sz="2800" dirty="0" smtClean="0"/>
              <a:t>class base</a:t>
            </a:r>
          </a:p>
          <a:p>
            <a:r>
              <a:rPr lang="en-US" altLang="zh-CN" sz="2800" dirty="0" smtClean="0"/>
              <a:t>{  public:</a:t>
            </a:r>
          </a:p>
          <a:p>
            <a:r>
              <a:rPr lang="en-US" altLang="zh-CN" sz="2800" dirty="0" smtClean="0"/>
              <a:t>     const </a:t>
            </a:r>
            <a:r>
              <a:rPr lang="en-US" altLang="zh-CN" sz="2800" dirty="0" err="1" smtClean="0"/>
              <a:t>int</a:t>
            </a:r>
            <a:r>
              <a:rPr lang="en-US" altLang="zh-CN" sz="2800" dirty="0" smtClean="0"/>
              <a:t> a;</a:t>
            </a:r>
          </a:p>
          <a:p>
            <a:r>
              <a:rPr lang="en-US" altLang="zh-CN" sz="2800" dirty="0" smtClean="0"/>
              <a:t>     </a:t>
            </a:r>
            <a:r>
              <a:rPr lang="en-US" altLang="zh-CN" sz="2800" dirty="0" err="1" smtClean="0"/>
              <a:t>int</a:t>
            </a:r>
            <a:r>
              <a:rPr lang="en-US" altLang="zh-CN" sz="2800" dirty="0" smtClean="0"/>
              <a:t>&amp; b;</a:t>
            </a:r>
          </a:p>
          <a:p>
            <a:r>
              <a:rPr lang="en-US" altLang="zh-CN" sz="2800" dirty="0" smtClean="0"/>
              <a:t>   public:</a:t>
            </a:r>
          </a:p>
          <a:p>
            <a:r>
              <a:rPr lang="en-US" altLang="zh-CN" sz="2800" dirty="0" smtClean="0"/>
              <a:t>      // base(</a:t>
            </a:r>
            <a:r>
              <a:rPr lang="en-US" altLang="zh-CN" sz="2800" dirty="0" err="1" smtClean="0"/>
              <a:t>int</a:t>
            </a:r>
            <a:r>
              <a:rPr lang="en-US" altLang="zh-CN" sz="2800" dirty="0" smtClean="0"/>
              <a:t> m, </a:t>
            </a:r>
            <a:r>
              <a:rPr lang="en-US" altLang="zh-CN" sz="2800" dirty="0" err="1" smtClean="0"/>
              <a:t>int</a:t>
            </a:r>
            <a:r>
              <a:rPr lang="en-US" altLang="zh-CN" sz="2800" dirty="0" smtClean="0"/>
              <a:t> n)</a:t>
            </a:r>
          </a:p>
          <a:p>
            <a:r>
              <a:rPr lang="en-US" altLang="zh-CN" sz="2800" dirty="0" smtClean="0"/>
              <a:t>      // {   a = m;   b = n;}</a:t>
            </a:r>
          </a:p>
          <a:p>
            <a:r>
              <a:rPr lang="pt-BR" altLang="zh-CN" sz="2800" dirty="0" smtClean="0"/>
              <a:t>   base(int m, int n):a(m),b(n)</a:t>
            </a:r>
          </a:p>
          <a:p>
            <a:r>
              <a:rPr lang="zh-CN" altLang="en-US" sz="2800" dirty="0" smtClean="0"/>
              <a:t>      </a:t>
            </a:r>
            <a:r>
              <a:rPr lang="en-US" altLang="zh-CN" sz="2800" dirty="0" smtClean="0"/>
              <a:t>{}</a:t>
            </a:r>
          </a:p>
          <a:p>
            <a:r>
              <a:rPr lang="en-US" altLang="zh-CN" sz="2800" dirty="0" smtClean="0"/>
              <a:t>};</a:t>
            </a:r>
            <a:endParaRPr lang="zh-CN" altLang="en-US" sz="2800" dirty="0"/>
          </a:p>
        </p:txBody>
      </p:sp>
      <p:sp>
        <p:nvSpPr>
          <p:cNvPr id="7" name="矩形 6"/>
          <p:cNvSpPr/>
          <p:nvPr/>
        </p:nvSpPr>
        <p:spPr>
          <a:xfrm>
            <a:off x="4786314" y="1214422"/>
            <a:ext cx="4286280" cy="3539430"/>
          </a:xfrm>
          <a:prstGeom prst="rect">
            <a:avLst/>
          </a:prstGeom>
        </p:spPr>
        <p:txBody>
          <a:bodyPr wrap="square">
            <a:spAutoFit/>
          </a:bodyPr>
          <a:lstStyle/>
          <a:p>
            <a:r>
              <a:rPr lang="en-US" altLang="zh-CN" sz="2800" dirty="0" err="1" smtClean="0">
                <a:solidFill>
                  <a:srgbClr val="FF0000"/>
                </a:solidFill>
              </a:rPr>
              <a:t>int</a:t>
            </a:r>
            <a:r>
              <a:rPr lang="en-US" altLang="zh-CN" sz="2800" dirty="0" smtClean="0">
                <a:solidFill>
                  <a:srgbClr val="FF0000"/>
                </a:solidFill>
              </a:rPr>
              <a:t> main()</a:t>
            </a:r>
          </a:p>
          <a:p>
            <a:r>
              <a:rPr lang="en-US" altLang="zh-CN" sz="2800" dirty="0" smtClean="0">
                <a:solidFill>
                  <a:srgbClr val="FF0000"/>
                </a:solidFill>
              </a:rPr>
              <a:t>{</a:t>
            </a:r>
          </a:p>
          <a:p>
            <a:r>
              <a:rPr lang="en-US" altLang="zh-CN" sz="2800" dirty="0" smtClean="0">
                <a:solidFill>
                  <a:srgbClr val="FF0000"/>
                </a:solidFill>
              </a:rPr>
              <a:t>    base </a:t>
            </a:r>
            <a:r>
              <a:rPr lang="en-US" altLang="zh-CN" sz="2800" dirty="0" err="1" smtClean="0">
                <a:solidFill>
                  <a:srgbClr val="FF0000"/>
                </a:solidFill>
              </a:rPr>
              <a:t>ba</a:t>
            </a:r>
            <a:r>
              <a:rPr lang="en-US" altLang="zh-CN" sz="2800" dirty="0" smtClean="0">
                <a:solidFill>
                  <a:srgbClr val="FF0000"/>
                </a:solidFill>
              </a:rPr>
              <a:t>(1,2);</a:t>
            </a:r>
          </a:p>
          <a:p>
            <a:r>
              <a:rPr lang="en-US" altLang="zh-CN" sz="2800" dirty="0" smtClean="0">
                <a:solidFill>
                  <a:srgbClr val="FF0000"/>
                </a:solidFill>
              </a:rPr>
              <a:t>    </a:t>
            </a:r>
            <a:r>
              <a:rPr lang="en-US" altLang="zh-CN" sz="2800" dirty="0" err="1" smtClean="0">
                <a:solidFill>
                  <a:srgbClr val="FF0000"/>
                </a:solidFill>
              </a:rPr>
              <a:t>cout</a:t>
            </a:r>
            <a:r>
              <a:rPr lang="en-US" altLang="zh-CN" sz="2800" dirty="0" smtClean="0">
                <a:solidFill>
                  <a:srgbClr val="FF0000"/>
                </a:solidFill>
              </a:rPr>
              <a:t> &lt;&lt; </a:t>
            </a:r>
            <a:r>
              <a:rPr lang="en-US" altLang="zh-CN" sz="2800" dirty="0" err="1" smtClean="0">
                <a:solidFill>
                  <a:srgbClr val="FF0000"/>
                </a:solidFill>
              </a:rPr>
              <a:t>ba.a</a:t>
            </a:r>
            <a:r>
              <a:rPr lang="en-US" altLang="zh-CN" sz="2800" dirty="0" smtClean="0">
                <a:solidFill>
                  <a:srgbClr val="FF0000"/>
                </a:solidFill>
              </a:rPr>
              <a:t> &lt;&lt;</a:t>
            </a:r>
            <a:r>
              <a:rPr lang="en-US" altLang="zh-CN" sz="2800" dirty="0" err="1" smtClean="0">
                <a:solidFill>
                  <a:srgbClr val="FF0000"/>
                </a:solidFill>
              </a:rPr>
              <a:t>endl</a:t>
            </a:r>
            <a:r>
              <a:rPr lang="en-US" altLang="zh-CN" sz="2800" dirty="0" smtClean="0">
                <a:solidFill>
                  <a:srgbClr val="FF0000"/>
                </a:solidFill>
              </a:rPr>
              <a:t>;</a:t>
            </a:r>
          </a:p>
          <a:p>
            <a:r>
              <a:rPr lang="en-US" altLang="zh-CN" sz="2800" dirty="0" smtClean="0">
                <a:solidFill>
                  <a:srgbClr val="FF0000"/>
                </a:solidFill>
              </a:rPr>
              <a:t>    </a:t>
            </a:r>
            <a:r>
              <a:rPr lang="en-US" altLang="zh-CN" sz="2800" dirty="0" err="1" smtClean="0">
                <a:solidFill>
                  <a:srgbClr val="FF0000"/>
                </a:solidFill>
              </a:rPr>
              <a:t>cout</a:t>
            </a:r>
            <a:r>
              <a:rPr lang="en-US" altLang="zh-CN" sz="2800" dirty="0" smtClean="0">
                <a:solidFill>
                  <a:srgbClr val="FF0000"/>
                </a:solidFill>
              </a:rPr>
              <a:t> &lt;&lt; </a:t>
            </a:r>
            <a:r>
              <a:rPr lang="en-US" altLang="zh-CN" sz="2800" dirty="0" err="1" smtClean="0">
                <a:solidFill>
                  <a:srgbClr val="FF0000"/>
                </a:solidFill>
              </a:rPr>
              <a:t>ba.b</a:t>
            </a:r>
            <a:r>
              <a:rPr lang="en-US" altLang="zh-CN" sz="2800" dirty="0" smtClean="0">
                <a:solidFill>
                  <a:srgbClr val="FF0000"/>
                </a:solidFill>
              </a:rPr>
              <a:t> &lt;&lt;</a:t>
            </a:r>
            <a:r>
              <a:rPr lang="en-US" altLang="zh-CN" sz="2800" dirty="0" err="1" smtClean="0">
                <a:solidFill>
                  <a:srgbClr val="FF0000"/>
                </a:solidFill>
              </a:rPr>
              <a:t>endl</a:t>
            </a:r>
            <a:r>
              <a:rPr lang="en-US" altLang="zh-CN" sz="2800" dirty="0" smtClean="0">
                <a:solidFill>
                  <a:srgbClr val="FF0000"/>
                </a:solidFill>
              </a:rPr>
              <a:t>;</a:t>
            </a:r>
          </a:p>
          <a:p>
            <a:r>
              <a:rPr lang="en-US" altLang="zh-CN" sz="2800" dirty="0" smtClean="0">
                <a:solidFill>
                  <a:srgbClr val="FF0000"/>
                </a:solidFill>
              </a:rPr>
              <a:t>    system("pause");</a:t>
            </a:r>
          </a:p>
          <a:p>
            <a:r>
              <a:rPr lang="en-US" altLang="zh-CN" sz="2800" dirty="0" smtClean="0">
                <a:solidFill>
                  <a:srgbClr val="FF0000"/>
                </a:solidFill>
              </a:rPr>
              <a:t>    return 0;</a:t>
            </a:r>
          </a:p>
          <a:p>
            <a:r>
              <a:rPr lang="en-US" altLang="zh-CN"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21035576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2056901-B7F0-48BD-B198-0ED969983241}" type="slidenum">
              <a:rPr lang="en-US" altLang="zh-CN"/>
              <a:pPr/>
              <a:t>66</a:t>
            </a:fld>
            <a:endParaRPr lang="en-US" altLang="zh-CN"/>
          </a:p>
        </p:txBody>
      </p:sp>
      <p:sp>
        <p:nvSpPr>
          <p:cNvPr id="80899" name="Rectangle 3"/>
          <p:cNvSpPr>
            <a:spLocks noGrp="1" noChangeArrowheads="1"/>
          </p:cNvSpPr>
          <p:nvPr>
            <p:ph type="body" idx="1"/>
          </p:nvPr>
        </p:nvSpPr>
        <p:spPr>
          <a:xfrm>
            <a:off x="615950" y="1381125"/>
            <a:ext cx="7988300" cy="5000625"/>
          </a:xfrm>
          <a:noFill/>
          <a:ln>
            <a:solidFill>
              <a:srgbClr val="FF0000"/>
            </a:solidFill>
          </a:ln>
        </p:spPr>
        <p:txBody>
          <a:bodyPr/>
          <a:lstStyle/>
          <a:p>
            <a:pPr algn="just">
              <a:lnSpc>
                <a:spcPct val="100000"/>
              </a:lnSpc>
              <a:spcBef>
                <a:spcPct val="0"/>
              </a:spcBef>
              <a:buFont typeface="Wingdings" pitchFamily="2" charset="2"/>
              <a:buNone/>
            </a:pPr>
            <a:r>
              <a:rPr lang="en-US" altLang="zh-CN" sz="2000" b="1" dirty="0">
                <a:ea typeface="楷体_GB2312" pitchFamily="49" charset="-122"/>
              </a:rPr>
              <a:t>class Demo {</a:t>
            </a:r>
          </a:p>
          <a:p>
            <a:pPr algn="just">
              <a:lnSpc>
                <a:spcPct val="100000"/>
              </a:lnSpc>
              <a:spcBef>
                <a:spcPct val="0"/>
              </a:spcBef>
              <a:buFont typeface="Wingdings" pitchFamily="2" charset="2"/>
              <a:buNone/>
            </a:pPr>
            <a:r>
              <a:rPr lang="en-US" altLang="zh-CN" sz="2000" b="1" dirty="0">
                <a:ea typeface="楷体_GB2312" pitchFamily="49" charset="-122"/>
              </a:rPr>
              <a:t>public:</a:t>
            </a:r>
          </a:p>
          <a:p>
            <a:pPr algn="just">
              <a:lnSpc>
                <a:spcPct val="100000"/>
              </a:lnSpc>
              <a:spcBef>
                <a:spcPct val="0"/>
              </a:spcBef>
              <a:buFont typeface="Wingdings" pitchFamily="2" charset="2"/>
              <a:buNone/>
            </a:pPr>
            <a:r>
              <a:rPr lang="en-US" altLang="zh-CN" sz="2000" b="1" dirty="0">
                <a:solidFill>
                  <a:srgbClr val="CC0000"/>
                </a:solidFill>
                <a:ea typeface="楷体_GB2312" pitchFamily="49" charset="-122"/>
              </a:rPr>
              <a:t>// </a:t>
            </a:r>
            <a:r>
              <a:rPr lang="zh-CN" altLang="en-US" sz="2000" b="1" dirty="0">
                <a:solidFill>
                  <a:srgbClr val="CC0000"/>
                </a:solidFill>
                <a:ea typeface="楷体_GB2312" pitchFamily="49" charset="-122"/>
              </a:rPr>
              <a:t>常量数据成员只能在构造函数初始化列表中初始化</a:t>
            </a:r>
          </a:p>
          <a:p>
            <a:pPr algn="just">
              <a:lnSpc>
                <a:spcPct val="100000"/>
              </a:lnSpc>
              <a:spcBef>
                <a:spcPct val="0"/>
              </a:spcBef>
              <a:buFont typeface="Wingdings" pitchFamily="2" charset="2"/>
              <a:buNone/>
            </a:pPr>
            <a:r>
              <a:rPr lang="en-US" altLang="zh-CN" sz="2000" b="1" dirty="0">
                <a:ea typeface="楷体_GB2312" pitchFamily="49" charset="-122"/>
              </a:rPr>
              <a:t>Demo( ): data1(0) {</a:t>
            </a:r>
          </a:p>
          <a:p>
            <a:pPr algn="just">
              <a:lnSpc>
                <a:spcPct val="100000"/>
              </a:lnSpc>
              <a:spcBef>
                <a:spcPct val="0"/>
              </a:spcBef>
              <a:buFont typeface="Wingdings" pitchFamily="2" charset="2"/>
              <a:buNone/>
            </a:pPr>
            <a:r>
              <a:rPr lang="en-US" altLang="zh-CN" sz="2000" b="1" dirty="0">
                <a:ea typeface="楷体_GB2312" pitchFamily="49" charset="-122"/>
              </a:rPr>
              <a:t>       // data1 = 0;	</a:t>
            </a:r>
            <a:r>
              <a:rPr lang="en-US" altLang="zh-CN" sz="2000" b="1" dirty="0">
                <a:solidFill>
                  <a:srgbClr val="CC0000"/>
                </a:solidFill>
                <a:ea typeface="楷体_GB2312" pitchFamily="49" charset="-122"/>
              </a:rPr>
              <a:t>// </a:t>
            </a:r>
            <a:r>
              <a:rPr lang="zh-CN" altLang="en-US" sz="2000" b="1" dirty="0">
                <a:solidFill>
                  <a:srgbClr val="CC0000"/>
                </a:solidFill>
                <a:ea typeface="楷体_GB2312" pitchFamily="49" charset="-122"/>
              </a:rPr>
              <a:t>此处不能对常量数据成员</a:t>
            </a:r>
            <a:r>
              <a:rPr lang="en-US" altLang="zh-CN" sz="2000" b="1" dirty="0">
                <a:solidFill>
                  <a:srgbClr val="CC0000"/>
                </a:solidFill>
                <a:ea typeface="楷体_GB2312" pitchFamily="49" charset="-122"/>
              </a:rPr>
              <a:t>data1</a:t>
            </a:r>
            <a:r>
              <a:rPr lang="zh-CN" altLang="en-US" sz="2000" b="1" dirty="0">
                <a:solidFill>
                  <a:srgbClr val="CC0000"/>
                </a:solidFill>
                <a:ea typeface="楷体_GB2312" pitchFamily="49" charset="-122"/>
              </a:rPr>
              <a:t>赋值</a:t>
            </a:r>
          </a:p>
          <a:p>
            <a:pPr algn="just">
              <a:lnSpc>
                <a:spcPct val="100000"/>
              </a:lnSpc>
              <a:spcBef>
                <a:spcPct val="0"/>
              </a:spcBef>
              <a:buFont typeface="Wingdings" pitchFamily="2" charset="2"/>
              <a:buNone/>
            </a:pPr>
            <a:r>
              <a:rPr lang="zh-CN" altLang="en-US" sz="2000" b="1" dirty="0">
                <a:ea typeface="楷体_GB2312" pitchFamily="49" charset="-122"/>
              </a:rPr>
              <a:t>          </a:t>
            </a:r>
            <a:r>
              <a:rPr lang="en-US" altLang="zh-CN" sz="2000" b="1" dirty="0">
                <a:ea typeface="楷体_GB2312" pitchFamily="49" charset="-122"/>
              </a:rPr>
              <a:t>data = 0</a:t>
            </a:r>
            <a:r>
              <a:rPr lang="en-US" altLang="zh-CN" sz="2000" b="1" dirty="0" smtClean="0">
                <a:ea typeface="楷体_GB2312" pitchFamily="49" charset="-122"/>
              </a:rPr>
              <a:t>;    }</a:t>
            </a:r>
            <a:endParaRPr lang="en-US" altLang="zh-CN" sz="2000" b="1" dirty="0">
              <a:ea typeface="楷体_GB2312" pitchFamily="49" charset="-122"/>
            </a:endParaRPr>
          </a:p>
          <a:p>
            <a:pPr algn="just">
              <a:lnSpc>
                <a:spcPct val="100000"/>
              </a:lnSpc>
              <a:spcBef>
                <a:spcPct val="0"/>
              </a:spcBef>
              <a:buFont typeface="Wingdings" pitchFamily="2" charset="2"/>
              <a:buNone/>
            </a:pPr>
            <a:r>
              <a:rPr lang="en-US" altLang="zh-CN" sz="2000" b="1" dirty="0">
                <a:ea typeface="楷体_GB2312" pitchFamily="49" charset="-122"/>
              </a:rPr>
              <a:t>// </a:t>
            </a:r>
            <a:r>
              <a:rPr lang="zh-CN" altLang="en-US" sz="2000" b="1" dirty="0">
                <a:ea typeface="楷体_GB2312" pitchFamily="49" charset="-122"/>
              </a:rPr>
              <a:t>常量成员函数，注意</a:t>
            </a:r>
            <a:r>
              <a:rPr lang="en-US" altLang="zh-CN" sz="2000" b="1" dirty="0">
                <a:ea typeface="楷体_GB2312" pitchFamily="49" charset="-122"/>
              </a:rPr>
              <a:t>const</a:t>
            </a:r>
            <a:r>
              <a:rPr lang="zh-CN" altLang="en-US" sz="2000" b="1" dirty="0">
                <a:ea typeface="楷体_GB2312" pitchFamily="49" charset="-122"/>
              </a:rPr>
              <a:t>写在参数表后面</a:t>
            </a:r>
          </a:p>
          <a:p>
            <a:pPr algn="just">
              <a:lnSpc>
                <a:spcPct val="100000"/>
              </a:lnSpc>
              <a:spcBef>
                <a:spcPct val="0"/>
              </a:spcBef>
              <a:buFont typeface="Wingdings" pitchFamily="2" charset="2"/>
              <a:buNone/>
            </a:pPr>
            <a:r>
              <a:rPr lang="en-US" altLang="zh-CN" sz="2000" b="1" dirty="0" err="1">
                <a:ea typeface="楷体_GB2312" pitchFamily="49" charset="-122"/>
              </a:rPr>
              <a:t>int</a:t>
            </a:r>
            <a:r>
              <a:rPr lang="en-US" altLang="zh-CN" sz="2000" b="1" dirty="0">
                <a:ea typeface="楷体_GB2312" pitchFamily="49" charset="-122"/>
              </a:rPr>
              <a:t> function1( ) const	 {</a:t>
            </a:r>
          </a:p>
          <a:p>
            <a:pPr algn="just">
              <a:lnSpc>
                <a:spcPct val="100000"/>
              </a:lnSpc>
              <a:spcBef>
                <a:spcPct val="0"/>
              </a:spcBef>
              <a:buFont typeface="Wingdings" pitchFamily="2" charset="2"/>
              <a:buNone/>
            </a:pPr>
            <a:r>
              <a:rPr lang="en-US" altLang="zh-CN" sz="2000" b="1" dirty="0">
                <a:ea typeface="楷体_GB2312" pitchFamily="49" charset="-122"/>
              </a:rPr>
              <a:t>         // data++;  		</a:t>
            </a:r>
            <a:r>
              <a:rPr lang="en-US" altLang="zh-CN" sz="2000" b="1" dirty="0">
                <a:solidFill>
                  <a:srgbClr val="CC0000"/>
                </a:solidFill>
                <a:ea typeface="楷体_GB2312" pitchFamily="49" charset="-122"/>
              </a:rPr>
              <a:t>// </a:t>
            </a:r>
            <a:r>
              <a:rPr lang="zh-CN" altLang="en-US" sz="2000" b="1" dirty="0">
                <a:solidFill>
                  <a:srgbClr val="CC0000"/>
                </a:solidFill>
                <a:ea typeface="楷体_GB2312" pitchFamily="49" charset="-122"/>
              </a:rPr>
              <a:t>此处不能修改类的数据成员</a:t>
            </a:r>
          </a:p>
          <a:p>
            <a:pPr algn="just">
              <a:lnSpc>
                <a:spcPct val="100000"/>
              </a:lnSpc>
              <a:spcBef>
                <a:spcPct val="0"/>
              </a:spcBef>
              <a:buNone/>
            </a:pPr>
            <a:r>
              <a:rPr lang="zh-CN" altLang="en-US" sz="2000" b="1" dirty="0">
                <a:ea typeface="楷体_GB2312" pitchFamily="49" charset="-122"/>
              </a:rPr>
              <a:t>            </a:t>
            </a:r>
            <a:r>
              <a:rPr lang="en-US" altLang="zh-CN" sz="2000" b="1" dirty="0">
                <a:ea typeface="楷体_GB2312" pitchFamily="49" charset="-122"/>
              </a:rPr>
              <a:t>return data</a:t>
            </a:r>
            <a:r>
              <a:rPr lang="en-US" altLang="zh-CN" sz="2000" b="1" dirty="0" smtClean="0">
                <a:ea typeface="楷体_GB2312" pitchFamily="49" charset="-122"/>
              </a:rPr>
              <a:t>;   }               </a:t>
            </a:r>
            <a:r>
              <a:rPr lang="en-US" altLang="zh-CN" sz="2000" b="1" dirty="0" smtClean="0">
                <a:solidFill>
                  <a:srgbClr val="CC0000"/>
                </a:solidFill>
                <a:ea typeface="楷体_GB2312" pitchFamily="49" charset="-122"/>
              </a:rPr>
              <a:t>// </a:t>
            </a:r>
            <a:r>
              <a:rPr lang="zh-CN" altLang="en-US" sz="2000" b="1" dirty="0">
                <a:solidFill>
                  <a:srgbClr val="CC0000"/>
                </a:solidFill>
                <a:ea typeface="楷体_GB2312" pitchFamily="49" charset="-122"/>
              </a:rPr>
              <a:t>但可以返回数据成员的值</a:t>
            </a:r>
          </a:p>
          <a:p>
            <a:pPr algn="just">
              <a:lnSpc>
                <a:spcPct val="100000"/>
              </a:lnSpc>
              <a:spcBef>
                <a:spcPct val="0"/>
              </a:spcBef>
              <a:buFont typeface="Wingdings" pitchFamily="2" charset="2"/>
              <a:buNone/>
            </a:pPr>
            <a:r>
              <a:rPr lang="en-US" altLang="zh-CN" sz="2000" b="1" dirty="0" smtClean="0">
                <a:ea typeface="楷体_GB2312" pitchFamily="49" charset="-122"/>
              </a:rPr>
              <a:t>private</a:t>
            </a:r>
            <a:r>
              <a:rPr lang="en-US" altLang="zh-CN" sz="2000" b="1" dirty="0">
                <a:ea typeface="楷体_GB2312" pitchFamily="49" charset="-122"/>
              </a:rPr>
              <a:t>:</a:t>
            </a:r>
          </a:p>
          <a:p>
            <a:pPr algn="just">
              <a:lnSpc>
                <a:spcPct val="100000"/>
              </a:lnSpc>
              <a:spcBef>
                <a:spcPct val="0"/>
              </a:spcBef>
              <a:buFont typeface="Wingdings" pitchFamily="2" charset="2"/>
              <a:buNone/>
            </a:pPr>
            <a:r>
              <a:rPr lang="en-US" altLang="zh-CN" sz="2000" b="1" dirty="0">
                <a:ea typeface="楷体_GB2312" pitchFamily="49" charset="-122"/>
              </a:rPr>
              <a:t>      </a:t>
            </a:r>
            <a:r>
              <a:rPr lang="en-US" altLang="zh-CN" sz="2000" b="1" dirty="0" err="1">
                <a:ea typeface="楷体_GB2312" pitchFamily="49" charset="-122"/>
              </a:rPr>
              <a:t>int</a:t>
            </a:r>
            <a:r>
              <a:rPr lang="en-US" altLang="zh-CN" sz="2000" b="1" dirty="0">
                <a:ea typeface="楷体_GB2312" pitchFamily="49" charset="-122"/>
              </a:rPr>
              <a:t> data;		</a:t>
            </a:r>
            <a:r>
              <a:rPr lang="en-US" altLang="zh-CN" sz="2000" b="1" dirty="0">
                <a:solidFill>
                  <a:srgbClr val="CC0000"/>
                </a:solidFill>
                <a:ea typeface="楷体_GB2312" pitchFamily="49" charset="-122"/>
              </a:rPr>
              <a:t>// </a:t>
            </a:r>
            <a:r>
              <a:rPr lang="zh-CN" altLang="en-US" sz="2000" b="1" dirty="0">
                <a:solidFill>
                  <a:srgbClr val="CC0000"/>
                </a:solidFill>
                <a:ea typeface="楷体_GB2312" pitchFamily="49" charset="-122"/>
              </a:rPr>
              <a:t>一般的数据成员</a:t>
            </a:r>
          </a:p>
          <a:p>
            <a:pPr algn="just">
              <a:lnSpc>
                <a:spcPct val="100000"/>
              </a:lnSpc>
              <a:spcBef>
                <a:spcPct val="0"/>
              </a:spcBef>
              <a:buFont typeface="Wingdings" pitchFamily="2" charset="2"/>
              <a:buNone/>
            </a:pPr>
            <a:r>
              <a:rPr lang="zh-CN" altLang="en-US" sz="2000" b="1" dirty="0">
                <a:ea typeface="楷体_GB2312" pitchFamily="49" charset="-122"/>
              </a:rPr>
              <a:t>      </a:t>
            </a:r>
            <a:r>
              <a:rPr lang="en-US" altLang="zh-CN" sz="2000" b="1" dirty="0">
                <a:ea typeface="楷体_GB2312" pitchFamily="49" charset="-122"/>
              </a:rPr>
              <a:t>const </a:t>
            </a:r>
            <a:r>
              <a:rPr lang="en-US" altLang="zh-CN" sz="2000" b="1" dirty="0" err="1">
                <a:ea typeface="楷体_GB2312" pitchFamily="49" charset="-122"/>
              </a:rPr>
              <a:t>int</a:t>
            </a:r>
            <a:r>
              <a:rPr lang="en-US" altLang="zh-CN" sz="2000" b="1" dirty="0">
                <a:ea typeface="楷体_GB2312" pitchFamily="49" charset="-122"/>
              </a:rPr>
              <a:t> data1;	</a:t>
            </a:r>
            <a:r>
              <a:rPr lang="en-US" altLang="zh-CN" sz="2000" b="1" dirty="0">
                <a:solidFill>
                  <a:srgbClr val="CC0000"/>
                </a:solidFill>
                <a:ea typeface="楷体_GB2312" pitchFamily="49" charset="-122"/>
              </a:rPr>
              <a:t>// </a:t>
            </a:r>
            <a:r>
              <a:rPr lang="zh-CN" altLang="en-US" sz="2000" b="1" dirty="0">
                <a:solidFill>
                  <a:srgbClr val="CC0000"/>
                </a:solidFill>
                <a:ea typeface="楷体_GB2312" pitchFamily="49" charset="-122"/>
              </a:rPr>
              <a:t>常量数据成员</a:t>
            </a:r>
          </a:p>
          <a:p>
            <a:pPr algn="just">
              <a:lnSpc>
                <a:spcPct val="100000"/>
              </a:lnSpc>
              <a:spcBef>
                <a:spcPct val="0"/>
              </a:spcBef>
              <a:buFont typeface="Wingdings" pitchFamily="2" charset="2"/>
              <a:buNone/>
            </a:pPr>
            <a:r>
              <a:rPr lang="en-US" altLang="zh-CN" sz="2000" b="1" dirty="0">
                <a:ea typeface="楷体_GB2312" pitchFamily="49" charset="-122"/>
              </a:rPr>
              <a:t>};</a:t>
            </a:r>
            <a:endParaRPr lang="en-US" altLang="zh-CN" sz="2000" b="1" dirty="0"/>
          </a:p>
        </p:txBody>
      </p:sp>
      <p:sp>
        <p:nvSpPr>
          <p:cNvPr id="80900" name="Rectangle 4"/>
          <p:cNvSpPr>
            <a:spLocks noGrp="1" noChangeArrowheads="1"/>
          </p:cNvSpPr>
          <p:nvPr>
            <p:ph type="title"/>
          </p:nvPr>
        </p:nvSpPr>
        <p:spPr>
          <a:noFill/>
          <a:ln/>
        </p:spPr>
        <p:txBody>
          <a:bodyPr/>
          <a:lstStyle/>
          <a:p>
            <a:r>
              <a:rPr lang="zh-CN" altLang="en-US"/>
              <a:t>类的常量成员</a:t>
            </a:r>
          </a:p>
        </p:txBody>
      </p:sp>
    </p:spTree>
    <p:extLst>
      <p:ext uri="{BB962C8B-B14F-4D97-AF65-F5344CB8AC3E}">
        <p14:creationId xmlns:p14="http://schemas.microsoft.com/office/powerpoint/2010/main" val="24397592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3AD88DB-4418-4D35-9706-BF494C34D04E}" type="slidenum">
              <a:rPr lang="en-US" altLang="zh-CN"/>
              <a:pPr/>
              <a:t>67</a:t>
            </a:fld>
            <a:endParaRPr lang="en-US" altLang="zh-CN"/>
          </a:p>
        </p:txBody>
      </p:sp>
      <p:sp>
        <p:nvSpPr>
          <p:cNvPr id="198658" name="Rectangle 2"/>
          <p:cNvSpPr>
            <a:spLocks noGrp="1" noChangeArrowheads="1"/>
          </p:cNvSpPr>
          <p:nvPr>
            <p:ph type="title"/>
          </p:nvPr>
        </p:nvSpPr>
        <p:spPr/>
        <p:txBody>
          <a:bodyPr/>
          <a:lstStyle/>
          <a:p>
            <a:r>
              <a:rPr lang="zh-CN" altLang="en-US"/>
              <a:t>对象成员的初始化</a:t>
            </a:r>
          </a:p>
        </p:txBody>
      </p:sp>
      <p:sp>
        <p:nvSpPr>
          <p:cNvPr id="198659" name="Rectangle 3"/>
          <p:cNvSpPr>
            <a:spLocks noGrp="1" noChangeArrowheads="1"/>
          </p:cNvSpPr>
          <p:nvPr>
            <p:ph type="body" idx="1"/>
          </p:nvPr>
        </p:nvSpPr>
        <p:spPr>
          <a:xfrm>
            <a:off x="609600" y="1341438"/>
            <a:ext cx="8153400" cy="1582737"/>
          </a:xfrm>
        </p:spPr>
        <p:txBody>
          <a:bodyPr/>
          <a:lstStyle/>
          <a:p>
            <a:r>
              <a:rPr lang="zh-CN" altLang="en-US" sz="2400" b="1" dirty="0">
                <a:latin typeface="Times New Roman" pitchFamily="18" charset="0"/>
              </a:rPr>
              <a:t>对象成员：在类中声明的具有类类型的数据成员</a:t>
            </a:r>
          </a:p>
          <a:p>
            <a:r>
              <a:rPr lang="zh-CN" altLang="en-US" sz="2400" b="1" dirty="0">
                <a:latin typeface="Times New Roman" pitchFamily="18" charset="0"/>
              </a:rPr>
              <a:t>为了初始化对象成员，类的构造函数必须调用对象成员所属类的构造函数，如：</a:t>
            </a:r>
            <a:endParaRPr lang="zh-CN" altLang="en-US" sz="2400" b="1" dirty="0"/>
          </a:p>
        </p:txBody>
      </p:sp>
      <p:sp>
        <p:nvSpPr>
          <p:cNvPr id="198660" name="Rectangle 4"/>
          <p:cNvSpPr>
            <a:spLocks noChangeArrowheads="1"/>
          </p:cNvSpPr>
          <p:nvPr/>
        </p:nvSpPr>
        <p:spPr bwMode="auto">
          <a:xfrm>
            <a:off x="611188" y="2997200"/>
            <a:ext cx="8064500" cy="3384550"/>
          </a:xfrm>
          <a:prstGeom prst="rect">
            <a:avLst/>
          </a:prstGeom>
          <a:noFill/>
          <a:ln w="25400">
            <a:solidFill>
              <a:srgbClr val="FF0000"/>
            </a:solidFill>
            <a:miter lim="800000"/>
            <a:headEnd/>
            <a:tailEnd/>
          </a:ln>
          <a:effectLst/>
        </p:spPr>
        <p:txBody>
          <a:bodyPr wrap="none" anchor="ctr"/>
          <a:lstStyle/>
          <a:p>
            <a:r>
              <a:rPr lang="en-US" altLang="zh-CN" sz="2000"/>
              <a:t>class  C</a:t>
            </a:r>
          </a:p>
          <a:p>
            <a:r>
              <a:rPr lang="en-US" altLang="zh-CN" sz="2000"/>
              <a:t>      {</a:t>
            </a:r>
          </a:p>
          <a:p>
            <a:r>
              <a:rPr lang="en-US" altLang="zh-CN" sz="2000"/>
              <a:t>        CLASS_1  obj1;</a:t>
            </a:r>
          </a:p>
          <a:p>
            <a:r>
              <a:rPr lang="en-US" altLang="zh-CN" sz="2000"/>
              <a:t>        CLASS_2  obj2;</a:t>
            </a:r>
          </a:p>
          <a:p>
            <a:r>
              <a:rPr lang="en-US" altLang="zh-CN" sz="2000"/>
              <a:t>        …</a:t>
            </a:r>
          </a:p>
          <a:p>
            <a:r>
              <a:rPr lang="en-US" altLang="zh-CN" sz="2000"/>
              <a:t>        CLASS_N  objn;</a:t>
            </a:r>
          </a:p>
          <a:p>
            <a:r>
              <a:rPr lang="en-US" altLang="zh-CN" sz="2000"/>
              <a:t>      };</a:t>
            </a:r>
          </a:p>
          <a:p>
            <a:r>
              <a:rPr lang="en-US" altLang="zh-CN" sz="2000"/>
              <a:t>  </a:t>
            </a:r>
          </a:p>
          <a:p>
            <a:r>
              <a:rPr lang="en-US" altLang="zh-CN" sz="2000"/>
              <a:t>C::C(</a:t>
            </a:r>
            <a:r>
              <a:rPr lang="zh-CN" altLang="en-US" sz="2000"/>
              <a:t>参数表</a:t>
            </a:r>
            <a:r>
              <a:rPr lang="en-US" altLang="zh-CN" sz="2000"/>
              <a:t>0): obj1(</a:t>
            </a:r>
            <a:r>
              <a:rPr lang="zh-CN" altLang="en-US" sz="2000"/>
              <a:t>参数表</a:t>
            </a:r>
            <a:r>
              <a:rPr lang="en-US" altLang="zh-CN" sz="2000"/>
              <a:t>1), obj2(</a:t>
            </a:r>
            <a:r>
              <a:rPr lang="zh-CN" altLang="en-US" sz="2000"/>
              <a:t>参数表</a:t>
            </a:r>
            <a:r>
              <a:rPr lang="en-US" altLang="zh-CN" sz="2000"/>
              <a:t>2), …, objn(</a:t>
            </a:r>
            <a:r>
              <a:rPr lang="zh-CN" altLang="en-US" sz="2000"/>
              <a:t>参数表</a:t>
            </a:r>
            <a:r>
              <a:rPr lang="en-US" altLang="zh-CN" sz="2000"/>
              <a:t>n)</a:t>
            </a:r>
          </a:p>
          <a:p>
            <a:r>
              <a:rPr lang="en-US" altLang="zh-CN" sz="2000"/>
              <a:t> {        …               } </a:t>
            </a:r>
            <a:endParaRPr lang="en-US" altLang="zh-CN" sz="2000" b="0"/>
          </a:p>
        </p:txBody>
      </p:sp>
    </p:spTree>
    <p:extLst>
      <p:ext uri="{BB962C8B-B14F-4D97-AF65-F5344CB8AC3E}">
        <p14:creationId xmlns:p14="http://schemas.microsoft.com/office/powerpoint/2010/main" val="2153560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C692E9F-4B4C-46D3-BFCB-212968B4DE09}" type="slidenum">
              <a:rPr lang="en-US" altLang="zh-CN"/>
              <a:pPr/>
              <a:t>68</a:t>
            </a:fld>
            <a:endParaRPr lang="en-US" altLang="zh-CN"/>
          </a:p>
        </p:txBody>
      </p:sp>
      <p:sp>
        <p:nvSpPr>
          <p:cNvPr id="199682" name="Rectangle 2"/>
          <p:cNvSpPr>
            <a:spLocks noGrp="1" noChangeArrowheads="1"/>
          </p:cNvSpPr>
          <p:nvPr>
            <p:ph type="title"/>
          </p:nvPr>
        </p:nvSpPr>
        <p:spPr/>
        <p:txBody>
          <a:bodyPr/>
          <a:lstStyle/>
          <a:p>
            <a:r>
              <a:rPr lang="zh-CN" altLang="en-US"/>
              <a:t>对象成员的初始化（续）</a:t>
            </a:r>
          </a:p>
        </p:txBody>
      </p:sp>
      <p:sp>
        <p:nvSpPr>
          <p:cNvPr id="199683" name="Rectangle 3"/>
          <p:cNvSpPr>
            <a:spLocks noGrp="1" noChangeArrowheads="1"/>
          </p:cNvSpPr>
          <p:nvPr>
            <p:ph type="body" idx="1"/>
          </p:nvPr>
        </p:nvSpPr>
        <p:spPr>
          <a:xfrm>
            <a:off x="200025" y="1268413"/>
            <a:ext cx="8693150" cy="5111750"/>
          </a:xfrm>
        </p:spPr>
        <p:txBody>
          <a:bodyPr/>
          <a:lstStyle/>
          <a:p>
            <a:pPr>
              <a:lnSpc>
                <a:spcPct val="125000"/>
              </a:lnSpc>
            </a:pPr>
            <a:r>
              <a:rPr lang="zh-CN" altLang="en-US" sz="2200" b="1" dirty="0">
                <a:latin typeface="宋体" pitchFamily="2" charset="-122"/>
              </a:rPr>
              <a:t>对象成员初始化列表：由在冒号</a:t>
            </a:r>
            <a:r>
              <a:rPr lang="zh-CN" altLang="en-US" sz="2200" b="1" dirty="0">
                <a:latin typeface="Arial"/>
              </a:rPr>
              <a:t>“</a:t>
            </a:r>
            <a:r>
              <a:rPr lang="en-US" altLang="zh-CN" sz="2200" b="1" dirty="0">
                <a:latin typeface="宋体" pitchFamily="2" charset="-122"/>
              </a:rPr>
              <a:t>:</a:t>
            </a:r>
            <a:r>
              <a:rPr lang="en-US" altLang="zh-CN" sz="2200" b="1" dirty="0">
                <a:latin typeface="Arial"/>
              </a:rPr>
              <a:t>”</a:t>
            </a:r>
            <a:r>
              <a:rPr lang="zh-CN" altLang="en-US" sz="2200" b="1" dirty="0">
                <a:latin typeface="宋体" pitchFamily="2" charset="-122"/>
              </a:rPr>
              <a:t>后由逗号</a:t>
            </a:r>
            <a:r>
              <a:rPr lang="zh-CN" altLang="en-US" sz="2200" b="1" dirty="0">
                <a:latin typeface="Arial"/>
              </a:rPr>
              <a:t>“</a:t>
            </a:r>
            <a:r>
              <a:rPr lang="en-US" altLang="zh-CN" sz="2200" b="1" dirty="0">
                <a:latin typeface="宋体" pitchFamily="2" charset="-122"/>
              </a:rPr>
              <a:t>,</a:t>
            </a:r>
            <a:r>
              <a:rPr lang="en-US" altLang="zh-CN" sz="2200" b="1" dirty="0">
                <a:latin typeface="Arial"/>
              </a:rPr>
              <a:t>”</a:t>
            </a:r>
            <a:r>
              <a:rPr lang="zh-CN" altLang="en-US" sz="2200" b="1" dirty="0">
                <a:latin typeface="宋体" pitchFamily="2" charset="-122"/>
              </a:rPr>
              <a:t>分隔的项组成</a:t>
            </a:r>
          </a:p>
          <a:p>
            <a:pPr>
              <a:lnSpc>
                <a:spcPct val="125000"/>
              </a:lnSpc>
            </a:pPr>
            <a:r>
              <a:rPr lang="zh-CN" altLang="en-US" sz="2200" b="1" dirty="0">
                <a:latin typeface="宋体" pitchFamily="2" charset="-122"/>
              </a:rPr>
              <a:t>初始化列表中的参数表给出了为调用相应对象成员所属类的构造函数应提供的参数</a:t>
            </a:r>
          </a:p>
          <a:p>
            <a:pPr>
              <a:lnSpc>
                <a:spcPct val="125000"/>
              </a:lnSpc>
            </a:pPr>
            <a:r>
              <a:rPr lang="zh-CN" altLang="en-US" sz="2200" b="1" dirty="0">
                <a:latin typeface="宋体" pitchFamily="2" charset="-122"/>
              </a:rPr>
              <a:t>参数表</a:t>
            </a:r>
            <a:r>
              <a:rPr lang="en-US" altLang="zh-CN" sz="2200" b="1" dirty="0">
                <a:latin typeface="宋体" pitchFamily="2" charset="-122"/>
              </a:rPr>
              <a:t>1 </a:t>
            </a:r>
            <a:r>
              <a:rPr lang="en-US" altLang="zh-CN" sz="2200" b="1" dirty="0">
                <a:latin typeface="Arial"/>
              </a:rPr>
              <a:t>…</a:t>
            </a:r>
            <a:r>
              <a:rPr lang="zh-CN" altLang="en-US" sz="2200" b="1" dirty="0">
                <a:latin typeface="宋体" pitchFamily="2" charset="-122"/>
              </a:rPr>
              <a:t>参数表</a:t>
            </a:r>
            <a:r>
              <a:rPr lang="en-US" altLang="zh-CN" sz="2200" b="1" dirty="0">
                <a:latin typeface="宋体" pitchFamily="2" charset="-122"/>
              </a:rPr>
              <a:t>n</a:t>
            </a:r>
            <a:r>
              <a:rPr lang="zh-CN" altLang="en-US" sz="2200" b="1" dirty="0">
                <a:latin typeface="宋体" pitchFamily="2" charset="-122"/>
              </a:rPr>
              <a:t>中的参数可以来自</a:t>
            </a:r>
            <a:r>
              <a:rPr lang="zh-CN" altLang="en-US" sz="2200" b="1" dirty="0">
                <a:latin typeface="Arial"/>
              </a:rPr>
              <a:t>“</a:t>
            </a:r>
            <a:r>
              <a:rPr lang="zh-CN" altLang="en-US" sz="2200" b="1" dirty="0">
                <a:latin typeface="宋体" pitchFamily="2" charset="-122"/>
              </a:rPr>
              <a:t>参数表</a:t>
            </a:r>
            <a:r>
              <a:rPr lang="en-US" altLang="zh-CN" sz="2200" b="1" dirty="0">
                <a:latin typeface="宋体" pitchFamily="2" charset="-122"/>
              </a:rPr>
              <a:t>0</a:t>
            </a:r>
            <a:r>
              <a:rPr lang="en-US" altLang="zh-CN" sz="2200" b="1" dirty="0">
                <a:latin typeface="Arial"/>
              </a:rPr>
              <a:t>”</a:t>
            </a:r>
            <a:r>
              <a:rPr lang="zh-CN" altLang="en-US" sz="2200" b="1" dirty="0">
                <a:latin typeface="宋体" pitchFamily="2" charset="-122"/>
              </a:rPr>
              <a:t>，也可以使用任意表达式，如果某项的参数表为空则可以省略</a:t>
            </a:r>
          </a:p>
          <a:p>
            <a:pPr>
              <a:lnSpc>
                <a:spcPct val="125000"/>
              </a:lnSpc>
            </a:pPr>
            <a:r>
              <a:rPr lang="zh-CN" altLang="en-US" sz="2200" b="1" dirty="0">
                <a:latin typeface="Times New Roman" pitchFamily="18" charset="0"/>
              </a:rPr>
              <a:t>对象成员构造函数的调用次序取决于成员在类中的声明次序，与在初始化列表中出现的次序无关；析构函数的调用次序则相反</a:t>
            </a:r>
            <a:endParaRPr lang="zh-CN" altLang="en-US" sz="2200" b="1" dirty="0">
              <a:latin typeface="宋体" pitchFamily="2" charset="-122"/>
            </a:endParaRPr>
          </a:p>
          <a:p>
            <a:pPr>
              <a:lnSpc>
                <a:spcPct val="125000"/>
              </a:lnSpc>
            </a:pPr>
            <a:r>
              <a:rPr lang="zh-CN" altLang="en-US" sz="2200" b="1" dirty="0">
                <a:latin typeface="宋体" pitchFamily="2" charset="-122"/>
              </a:rPr>
              <a:t>先调用对象成员的构造函数，后执行类的构造函数并初始化其他数据成员</a:t>
            </a:r>
          </a:p>
          <a:p>
            <a:pPr>
              <a:lnSpc>
                <a:spcPct val="125000"/>
              </a:lnSpc>
            </a:pPr>
            <a:r>
              <a:rPr lang="zh-CN" altLang="en-US" sz="2200" b="1" dirty="0">
                <a:latin typeface="宋体" pitchFamily="2" charset="-122"/>
              </a:rPr>
              <a:t>基本数据类型的数据成员（不包括静态数据成员）也可用初始化列表进行初始化</a:t>
            </a:r>
            <a:endParaRPr lang="zh-CN" altLang="en-US" sz="2200" b="1" dirty="0">
              <a:latin typeface="Times New Roman" pitchFamily="18" charset="0"/>
            </a:endParaRPr>
          </a:p>
        </p:txBody>
      </p:sp>
    </p:spTree>
    <p:extLst>
      <p:ext uri="{BB962C8B-B14F-4D97-AF65-F5344CB8AC3E}">
        <p14:creationId xmlns:p14="http://schemas.microsoft.com/office/powerpoint/2010/main" val="7347137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E56446B-27E5-4C86-8763-ADB3A58BFBBA}" type="slidenum">
              <a:rPr lang="en-US" altLang="zh-CN"/>
              <a:pPr/>
              <a:t>69</a:t>
            </a:fld>
            <a:endParaRPr lang="en-US" altLang="zh-CN"/>
          </a:p>
        </p:txBody>
      </p:sp>
      <p:sp>
        <p:nvSpPr>
          <p:cNvPr id="203778" name="Rectangle 2"/>
          <p:cNvSpPr>
            <a:spLocks noGrp="1" noChangeArrowheads="1"/>
          </p:cNvSpPr>
          <p:nvPr>
            <p:ph type="title"/>
          </p:nvPr>
        </p:nvSpPr>
        <p:spPr/>
        <p:txBody>
          <a:bodyPr/>
          <a:lstStyle/>
          <a:p>
            <a:r>
              <a:rPr lang="zh-CN" altLang="en-US"/>
              <a:t>对象成员的初始化（续）</a:t>
            </a:r>
          </a:p>
        </p:txBody>
      </p:sp>
      <p:sp>
        <p:nvSpPr>
          <p:cNvPr id="203779" name="Rectangle 3"/>
          <p:cNvSpPr>
            <a:spLocks noGrp="1" noChangeArrowheads="1"/>
          </p:cNvSpPr>
          <p:nvPr>
            <p:ph type="body" idx="1"/>
          </p:nvPr>
        </p:nvSpPr>
        <p:spPr>
          <a:xfrm>
            <a:off x="179388" y="1268413"/>
            <a:ext cx="8693150" cy="5111750"/>
          </a:xfrm>
        </p:spPr>
        <p:txBody>
          <a:bodyPr/>
          <a:lstStyle/>
          <a:p>
            <a:pPr>
              <a:lnSpc>
                <a:spcPct val="100000"/>
              </a:lnSpc>
            </a:pPr>
            <a:r>
              <a:rPr lang="en-US" altLang="zh-CN" sz="2800" b="1" dirty="0"/>
              <a:t>class Date</a:t>
            </a:r>
          </a:p>
          <a:p>
            <a:pPr>
              <a:lnSpc>
                <a:spcPct val="100000"/>
              </a:lnSpc>
            </a:pPr>
            <a:r>
              <a:rPr lang="en-US" altLang="zh-CN" sz="2800" b="1" dirty="0"/>
              <a:t>{ </a:t>
            </a:r>
          </a:p>
          <a:p>
            <a:pPr>
              <a:lnSpc>
                <a:spcPct val="100000"/>
              </a:lnSpc>
            </a:pPr>
            <a:r>
              <a:rPr lang="en-US" altLang="zh-CN" sz="2800" b="1" dirty="0"/>
              <a:t> public:</a:t>
            </a:r>
          </a:p>
          <a:p>
            <a:pPr>
              <a:lnSpc>
                <a:spcPct val="100000"/>
              </a:lnSpc>
            </a:pPr>
            <a:r>
              <a:rPr lang="en-US" altLang="zh-CN" sz="2800" b="1" dirty="0"/>
              <a:t> Date( </a:t>
            </a:r>
            <a:r>
              <a:rPr lang="en-US" altLang="zh-CN" sz="2800" b="1" dirty="0" smtClean="0"/>
              <a:t>)</a:t>
            </a:r>
          </a:p>
          <a:p>
            <a:pPr>
              <a:lnSpc>
                <a:spcPct val="100000"/>
              </a:lnSpc>
            </a:pPr>
            <a:r>
              <a:rPr lang="en-US" altLang="zh-CN" sz="2800" b="1" dirty="0" smtClean="0"/>
              <a:t>     { </a:t>
            </a:r>
            <a:r>
              <a:rPr lang="en-US" altLang="zh-CN" sz="2800" b="1" dirty="0" err="1" smtClean="0"/>
              <a:t>cout</a:t>
            </a:r>
            <a:r>
              <a:rPr lang="en-US" altLang="zh-CN" sz="2800" b="1" dirty="0"/>
              <a:t>&lt;&lt;"This is Date"&lt;&lt;</a:t>
            </a:r>
            <a:r>
              <a:rPr lang="en-US" altLang="zh-CN" sz="2800" b="1" dirty="0" err="1"/>
              <a:t>endl</a:t>
            </a:r>
            <a:r>
              <a:rPr lang="en-US" altLang="zh-CN" sz="2800" b="1" dirty="0"/>
              <a:t>; </a:t>
            </a:r>
            <a:endParaRPr lang="en-US" altLang="zh-CN" sz="2800" b="1" dirty="0" smtClean="0"/>
          </a:p>
          <a:p>
            <a:pPr>
              <a:lnSpc>
                <a:spcPct val="100000"/>
              </a:lnSpc>
            </a:pPr>
            <a:r>
              <a:rPr lang="en-US" altLang="zh-CN" sz="2800" b="1" dirty="0" smtClean="0"/>
              <a:t>     }      </a:t>
            </a:r>
            <a:r>
              <a:rPr lang="en-US" altLang="zh-CN" sz="2800" b="1" dirty="0"/>
              <a:t>//Date</a:t>
            </a:r>
            <a:r>
              <a:rPr lang="zh-CN" altLang="en-US" sz="2800" b="1" dirty="0"/>
              <a:t>的缺省构造函数</a:t>
            </a:r>
          </a:p>
          <a:p>
            <a:pPr>
              <a:lnSpc>
                <a:spcPct val="100000"/>
              </a:lnSpc>
            </a:pPr>
            <a:r>
              <a:rPr lang="zh-CN" altLang="en-US" sz="2800" b="1" dirty="0"/>
              <a:t> </a:t>
            </a:r>
            <a:r>
              <a:rPr lang="en-US" altLang="zh-CN" sz="2800" b="1" dirty="0"/>
              <a:t>Date(</a:t>
            </a:r>
            <a:r>
              <a:rPr lang="en-US" altLang="zh-CN" sz="2800" b="1" dirty="0" err="1"/>
              <a:t>int</a:t>
            </a:r>
            <a:r>
              <a:rPr lang="en-US" altLang="zh-CN" sz="2800" b="1" dirty="0"/>
              <a:t> A) </a:t>
            </a:r>
            <a:endParaRPr lang="en-US" altLang="zh-CN" sz="2800" b="1" dirty="0" smtClean="0"/>
          </a:p>
          <a:p>
            <a:pPr>
              <a:lnSpc>
                <a:spcPct val="100000"/>
              </a:lnSpc>
            </a:pPr>
            <a:r>
              <a:rPr lang="en-US" altLang="zh-CN" sz="2800" b="1" dirty="0" smtClean="0"/>
              <a:t>     { </a:t>
            </a:r>
            <a:r>
              <a:rPr lang="en-US" altLang="zh-CN" sz="2800" b="1" dirty="0" err="1"/>
              <a:t>cout</a:t>
            </a:r>
            <a:r>
              <a:rPr lang="en-US" altLang="zh-CN" sz="2800" b="1" dirty="0"/>
              <a:t>&lt;&lt;"The value="&lt;&lt;A&lt;&lt;</a:t>
            </a:r>
            <a:r>
              <a:rPr lang="en-US" altLang="zh-CN" sz="2800" b="1" dirty="0" err="1"/>
              <a:t>endl</a:t>
            </a:r>
            <a:r>
              <a:rPr lang="en-US" altLang="zh-CN" sz="2800" b="1" dirty="0"/>
              <a:t>; </a:t>
            </a:r>
          </a:p>
          <a:p>
            <a:pPr>
              <a:lnSpc>
                <a:spcPct val="100000"/>
              </a:lnSpc>
            </a:pPr>
            <a:r>
              <a:rPr lang="en-US" altLang="zh-CN" sz="2800" b="1" dirty="0"/>
              <a:t>  </a:t>
            </a:r>
            <a:r>
              <a:rPr lang="en-US" altLang="zh-CN" sz="2800" b="1" dirty="0" smtClean="0"/>
              <a:t>   };</a:t>
            </a:r>
            <a:endParaRPr lang="en-US" altLang="zh-CN" sz="2800" b="1" dirty="0"/>
          </a:p>
          <a:p>
            <a:pPr>
              <a:lnSpc>
                <a:spcPct val="100000"/>
              </a:lnSpc>
            </a:pPr>
            <a:r>
              <a:rPr lang="en-US" altLang="zh-CN" sz="2800" b="1" dirty="0"/>
              <a:t> </a:t>
            </a:r>
          </a:p>
        </p:txBody>
      </p:sp>
    </p:spTree>
    <p:extLst>
      <p:ext uri="{BB962C8B-B14F-4D97-AF65-F5344CB8AC3E}">
        <p14:creationId xmlns:p14="http://schemas.microsoft.com/office/powerpoint/2010/main" val="2724488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CBCD65-D53B-49E2-9DB9-5E6B0AF8D50E}" type="slidenum">
              <a:rPr lang="en-US" altLang="zh-CN"/>
              <a:pPr/>
              <a:t>7</a:t>
            </a:fld>
            <a:endParaRPr lang="en-US" altLang="zh-CN"/>
          </a:p>
        </p:txBody>
      </p:sp>
      <p:sp>
        <p:nvSpPr>
          <p:cNvPr id="13314" name="Rectangle 2"/>
          <p:cNvSpPr>
            <a:spLocks noGrp="1" noChangeArrowheads="1"/>
          </p:cNvSpPr>
          <p:nvPr>
            <p:ph type="title"/>
          </p:nvPr>
        </p:nvSpPr>
        <p:spPr/>
        <p:txBody>
          <a:bodyPr/>
          <a:lstStyle/>
          <a:p>
            <a:r>
              <a:rPr lang="en-US" altLang="zh-CN"/>
              <a:t>IS-A</a:t>
            </a:r>
            <a:r>
              <a:rPr lang="zh-CN" altLang="en-US"/>
              <a:t>关系（续）</a:t>
            </a:r>
          </a:p>
        </p:txBody>
      </p:sp>
      <p:sp>
        <p:nvSpPr>
          <p:cNvPr id="13316" name="Rectangle 4"/>
          <p:cNvSpPr>
            <a:spLocks noGrp="1" noChangeArrowheads="1"/>
          </p:cNvSpPr>
          <p:nvPr>
            <p:ph type="body" idx="1"/>
          </p:nvPr>
        </p:nvSpPr>
        <p:spPr>
          <a:xfrm>
            <a:off x="539750" y="1546225"/>
            <a:ext cx="7961313" cy="4114800"/>
          </a:xfrm>
        </p:spPr>
        <p:txBody>
          <a:bodyPr/>
          <a:lstStyle/>
          <a:p>
            <a:r>
              <a:rPr lang="en-US" altLang="zh-CN"/>
              <a:t>IS-A</a:t>
            </a:r>
            <a:r>
              <a:rPr lang="zh-CN" altLang="en-US"/>
              <a:t>关系表达了一种层次结构的分类方式</a:t>
            </a:r>
          </a:p>
          <a:p>
            <a:pPr>
              <a:lnSpc>
                <a:spcPct val="130000"/>
              </a:lnSpc>
            </a:pPr>
            <a:r>
              <a:rPr lang="en-US" altLang="zh-CN"/>
              <a:t>IS-A</a:t>
            </a:r>
            <a:r>
              <a:rPr lang="zh-CN" altLang="en-US"/>
              <a:t>关系利用现有概念来定义新的概念</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DC83868-E3D6-4EAD-B3A7-B409CA5702FE}" type="slidenum">
              <a:rPr lang="en-US" altLang="zh-CN"/>
              <a:pPr/>
              <a:t>70</a:t>
            </a:fld>
            <a:endParaRPr lang="en-US" altLang="zh-CN"/>
          </a:p>
        </p:txBody>
      </p:sp>
      <p:sp>
        <p:nvSpPr>
          <p:cNvPr id="205826" name="Rectangle 2"/>
          <p:cNvSpPr>
            <a:spLocks noGrp="1" noChangeArrowheads="1"/>
          </p:cNvSpPr>
          <p:nvPr>
            <p:ph type="title"/>
          </p:nvPr>
        </p:nvSpPr>
        <p:spPr/>
        <p:txBody>
          <a:bodyPr/>
          <a:lstStyle/>
          <a:p>
            <a:r>
              <a:rPr lang="zh-CN" altLang="en-US"/>
              <a:t>对象成员的初始化（续）</a:t>
            </a:r>
          </a:p>
        </p:txBody>
      </p:sp>
      <p:sp>
        <p:nvSpPr>
          <p:cNvPr id="205827" name="Rectangle 3"/>
          <p:cNvSpPr>
            <a:spLocks noGrp="1" noChangeArrowheads="1"/>
          </p:cNvSpPr>
          <p:nvPr>
            <p:ph type="body" idx="1"/>
          </p:nvPr>
        </p:nvSpPr>
        <p:spPr>
          <a:xfrm>
            <a:off x="179388" y="1268413"/>
            <a:ext cx="8693150" cy="5111750"/>
          </a:xfrm>
        </p:spPr>
        <p:txBody>
          <a:bodyPr/>
          <a:lstStyle/>
          <a:p>
            <a:pPr>
              <a:lnSpc>
                <a:spcPct val="100000"/>
              </a:lnSpc>
            </a:pPr>
            <a:r>
              <a:rPr lang="en-US" altLang="zh-CN" sz="2400" b="1" dirty="0"/>
              <a:t>class Time</a:t>
            </a:r>
          </a:p>
          <a:p>
            <a:pPr>
              <a:lnSpc>
                <a:spcPct val="100000"/>
              </a:lnSpc>
            </a:pPr>
            <a:r>
              <a:rPr lang="en-US" altLang="zh-CN" sz="2400" b="1" dirty="0"/>
              <a:t> {  </a:t>
            </a:r>
          </a:p>
          <a:p>
            <a:pPr>
              <a:lnSpc>
                <a:spcPct val="100000"/>
              </a:lnSpc>
            </a:pPr>
            <a:r>
              <a:rPr lang="en-US" altLang="zh-CN" sz="2400" b="1" dirty="0"/>
              <a:t>   public:</a:t>
            </a:r>
          </a:p>
          <a:p>
            <a:pPr>
              <a:lnSpc>
                <a:spcPct val="100000"/>
              </a:lnSpc>
            </a:pPr>
            <a:r>
              <a:rPr lang="en-US" altLang="zh-CN" sz="2400" b="1" dirty="0"/>
              <a:t>    Time( ) {</a:t>
            </a:r>
            <a:r>
              <a:rPr lang="en-US" altLang="zh-CN" sz="2400" b="1" dirty="0" err="1"/>
              <a:t>cout</a:t>
            </a:r>
            <a:r>
              <a:rPr lang="en-US" altLang="zh-CN" sz="2400" b="1" dirty="0"/>
              <a:t>&lt;&lt;"This is Time"&lt;&lt;</a:t>
            </a:r>
            <a:r>
              <a:rPr lang="en-US" altLang="zh-CN" sz="2400" b="1" dirty="0" err="1"/>
              <a:t>endl</a:t>
            </a:r>
            <a:r>
              <a:rPr lang="en-US" altLang="zh-CN" sz="2400" b="1" dirty="0"/>
              <a:t>;} </a:t>
            </a:r>
          </a:p>
          <a:p>
            <a:pPr>
              <a:lnSpc>
                <a:spcPct val="100000"/>
              </a:lnSpc>
            </a:pPr>
            <a:r>
              <a:rPr lang="en-US" altLang="zh-CN" sz="2400" b="1" dirty="0"/>
              <a:t>    Time(</a:t>
            </a:r>
            <a:r>
              <a:rPr lang="en-US" altLang="zh-CN" sz="2400" b="1" dirty="0" err="1"/>
              <a:t>int</a:t>
            </a:r>
            <a:r>
              <a:rPr lang="en-US" altLang="zh-CN" sz="2400" b="1" dirty="0"/>
              <a:t> A):d2( A ) {</a:t>
            </a:r>
          </a:p>
          <a:p>
            <a:pPr>
              <a:lnSpc>
                <a:spcPct val="100000"/>
              </a:lnSpc>
            </a:pPr>
            <a:r>
              <a:rPr lang="en-US" altLang="zh-CN" sz="2400" b="1" dirty="0"/>
              <a:t>        </a:t>
            </a:r>
            <a:r>
              <a:rPr lang="en-US" altLang="zh-CN" sz="2400" b="1" dirty="0" err="1"/>
              <a:t>cout</a:t>
            </a:r>
            <a:r>
              <a:rPr lang="en-US" altLang="zh-CN" sz="2400" b="1" dirty="0"/>
              <a:t>&lt;&lt;"Hello!"&lt;&lt;</a:t>
            </a:r>
            <a:r>
              <a:rPr lang="en-US" altLang="zh-CN" sz="2400" b="1" dirty="0" err="1"/>
              <a:t>endl</a:t>
            </a:r>
            <a:r>
              <a:rPr lang="en-US" altLang="zh-CN" sz="2400" b="1" dirty="0"/>
              <a:t>;</a:t>
            </a:r>
          </a:p>
          <a:p>
            <a:pPr>
              <a:lnSpc>
                <a:spcPct val="100000"/>
              </a:lnSpc>
            </a:pPr>
            <a:r>
              <a:rPr lang="en-US" altLang="zh-CN" sz="2400" b="1" dirty="0"/>
              <a:t>   }</a:t>
            </a:r>
          </a:p>
          <a:p>
            <a:pPr>
              <a:lnSpc>
                <a:spcPct val="100000"/>
              </a:lnSpc>
            </a:pPr>
            <a:r>
              <a:rPr lang="en-US" altLang="zh-CN" sz="2400" b="1" dirty="0"/>
              <a:t>   private:</a:t>
            </a:r>
          </a:p>
          <a:p>
            <a:pPr>
              <a:lnSpc>
                <a:spcPct val="100000"/>
              </a:lnSpc>
            </a:pPr>
            <a:r>
              <a:rPr lang="en-US" altLang="zh-CN" sz="2400" b="1" dirty="0"/>
              <a:t>   Date d1 , d2;        //</a:t>
            </a:r>
            <a:r>
              <a:rPr lang="zh-CN" altLang="en-US" sz="2400" b="1" dirty="0"/>
              <a:t>在</a:t>
            </a:r>
            <a:r>
              <a:rPr lang="en-US" altLang="zh-CN" sz="2400" b="1" dirty="0"/>
              <a:t>Time</a:t>
            </a:r>
            <a:r>
              <a:rPr lang="zh-CN" altLang="en-US" sz="2400" b="1" dirty="0"/>
              <a:t>中声明两个数据成员</a:t>
            </a:r>
            <a:r>
              <a:rPr lang="en-US" altLang="zh-CN" sz="2400" b="1" dirty="0"/>
              <a:t>d1</a:t>
            </a:r>
            <a:r>
              <a:rPr lang="zh-CN" altLang="en-US" sz="2400" b="1" dirty="0"/>
              <a:t>和</a:t>
            </a:r>
            <a:r>
              <a:rPr lang="en-US" altLang="zh-CN" sz="2400" b="1" dirty="0"/>
              <a:t>d2</a:t>
            </a:r>
            <a:r>
              <a:rPr lang="zh-CN" altLang="en-US" sz="2400" b="1" dirty="0"/>
              <a:t>，这两个成员是</a:t>
            </a:r>
            <a:r>
              <a:rPr lang="en-US" altLang="zh-CN" sz="2400" b="1" dirty="0"/>
              <a:t>Date</a:t>
            </a:r>
            <a:r>
              <a:rPr lang="zh-CN" altLang="en-US" sz="2400" b="1" dirty="0"/>
              <a:t>类的两个对象，即</a:t>
            </a:r>
            <a:r>
              <a:rPr lang="en-US" altLang="zh-CN" sz="2400" b="1" dirty="0"/>
              <a:t>d1</a:t>
            </a:r>
            <a:r>
              <a:rPr lang="zh-CN" altLang="en-US" sz="2400" b="1" dirty="0"/>
              <a:t>和</a:t>
            </a:r>
            <a:r>
              <a:rPr lang="en-US" altLang="zh-CN" sz="2400" b="1" dirty="0"/>
              <a:t>d2</a:t>
            </a:r>
            <a:r>
              <a:rPr lang="zh-CN" altLang="en-US" sz="2400" b="1" dirty="0"/>
              <a:t>是成员对象</a:t>
            </a:r>
          </a:p>
          <a:p>
            <a:pPr>
              <a:lnSpc>
                <a:spcPct val="100000"/>
              </a:lnSpc>
            </a:pPr>
            <a:r>
              <a:rPr lang="en-US" altLang="zh-CN" sz="2400" b="1" dirty="0"/>
              <a:t>};</a:t>
            </a:r>
          </a:p>
        </p:txBody>
      </p:sp>
    </p:spTree>
    <p:extLst>
      <p:ext uri="{BB962C8B-B14F-4D97-AF65-F5344CB8AC3E}">
        <p14:creationId xmlns:p14="http://schemas.microsoft.com/office/powerpoint/2010/main" val="35999514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AB56F0C-5A12-47E7-8238-C6F68984E9F6}" type="slidenum">
              <a:rPr lang="en-US" altLang="zh-CN"/>
              <a:pPr/>
              <a:t>71</a:t>
            </a:fld>
            <a:endParaRPr lang="en-US" altLang="zh-CN"/>
          </a:p>
        </p:txBody>
      </p:sp>
      <p:sp>
        <p:nvSpPr>
          <p:cNvPr id="211970" name="Rectangle 2"/>
          <p:cNvSpPr>
            <a:spLocks noGrp="1" noChangeArrowheads="1"/>
          </p:cNvSpPr>
          <p:nvPr>
            <p:ph type="title"/>
          </p:nvPr>
        </p:nvSpPr>
        <p:spPr/>
        <p:txBody>
          <a:bodyPr/>
          <a:lstStyle/>
          <a:p>
            <a:r>
              <a:rPr lang="zh-CN" altLang="en-US"/>
              <a:t>对象成员的初始化（续）</a:t>
            </a:r>
          </a:p>
        </p:txBody>
      </p:sp>
      <p:sp>
        <p:nvSpPr>
          <p:cNvPr id="211971" name="Rectangle 3"/>
          <p:cNvSpPr>
            <a:spLocks noGrp="1" noChangeArrowheads="1"/>
          </p:cNvSpPr>
          <p:nvPr>
            <p:ph type="body" idx="1"/>
          </p:nvPr>
        </p:nvSpPr>
        <p:spPr>
          <a:xfrm>
            <a:off x="179388" y="1268413"/>
            <a:ext cx="8693150" cy="5111750"/>
          </a:xfrm>
        </p:spPr>
        <p:txBody>
          <a:bodyPr/>
          <a:lstStyle/>
          <a:p>
            <a:pPr>
              <a:lnSpc>
                <a:spcPct val="100000"/>
              </a:lnSpc>
            </a:pPr>
            <a:r>
              <a:rPr lang="en-US" altLang="zh-CN" sz="3600" b="1" dirty="0"/>
              <a:t>void main( )</a:t>
            </a:r>
            <a:br>
              <a:rPr lang="en-US" altLang="zh-CN" sz="3600" b="1" dirty="0"/>
            </a:br>
            <a:r>
              <a:rPr lang="en-US" altLang="zh-CN" sz="3600" b="1" dirty="0"/>
              <a:t>  {</a:t>
            </a:r>
            <a:br>
              <a:rPr lang="en-US" altLang="zh-CN" sz="3600" b="1" dirty="0"/>
            </a:br>
            <a:r>
              <a:rPr lang="en-US" altLang="zh-CN" sz="3600" b="1" dirty="0"/>
              <a:t>     Time t1, t2(6);   //</a:t>
            </a:r>
            <a:r>
              <a:rPr lang="zh-CN" altLang="en-US" sz="3600" b="1" dirty="0"/>
              <a:t>注释</a:t>
            </a:r>
            <a:r>
              <a:rPr lang="en-US" altLang="zh-CN" sz="3600" b="1" dirty="0"/>
              <a:t>1</a:t>
            </a:r>
            <a:br>
              <a:rPr lang="en-US" altLang="zh-CN" sz="3600" b="1" dirty="0"/>
            </a:br>
            <a:r>
              <a:rPr lang="en-US" altLang="zh-CN" sz="3600" b="1" dirty="0"/>
              <a:t>     </a:t>
            </a:r>
            <a:r>
              <a:rPr lang="en-US" altLang="zh-CN" sz="3600" b="1" dirty="0" err="1"/>
              <a:t>cout</a:t>
            </a:r>
            <a:r>
              <a:rPr lang="en-US" altLang="zh-CN" sz="3600" b="1" dirty="0"/>
              <a:t>&lt;&lt;"The end"&lt;&lt;</a:t>
            </a:r>
            <a:r>
              <a:rPr lang="en-US" altLang="zh-CN" sz="3600" b="1" dirty="0" err="1"/>
              <a:t>endl</a:t>
            </a:r>
            <a:r>
              <a:rPr lang="en-US" altLang="zh-CN" sz="3600" b="1" dirty="0"/>
              <a:t>;</a:t>
            </a:r>
            <a:br>
              <a:rPr lang="en-US" altLang="zh-CN" sz="3600" b="1" dirty="0"/>
            </a:br>
            <a:r>
              <a:rPr lang="en-US" altLang="zh-CN" sz="3600" b="1" dirty="0"/>
              <a:t>  }</a:t>
            </a:r>
            <a:r>
              <a:rPr lang="en-US" altLang="zh-CN" sz="3600" dirty="0"/>
              <a:t> </a:t>
            </a:r>
          </a:p>
        </p:txBody>
      </p:sp>
    </p:spTree>
    <p:extLst>
      <p:ext uri="{BB962C8B-B14F-4D97-AF65-F5344CB8AC3E}">
        <p14:creationId xmlns:p14="http://schemas.microsoft.com/office/powerpoint/2010/main" val="3528858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5D8D0F2-6673-499C-9C5F-8D0DCC56C031}" type="slidenum">
              <a:rPr lang="en-US" altLang="zh-CN"/>
              <a:pPr/>
              <a:t>72</a:t>
            </a:fld>
            <a:endParaRPr lang="en-US" altLang="zh-CN"/>
          </a:p>
        </p:txBody>
      </p:sp>
      <p:sp>
        <p:nvSpPr>
          <p:cNvPr id="207874" name="Rectangle 2"/>
          <p:cNvSpPr>
            <a:spLocks noGrp="1" noChangeArrowheads="1"/>
          </p:cNvSpPr>
          <p:nvPr>
            <p:ph type="title"/>
          </p:nvPr>
        </p:nvSpPr>
        <p:spPr/>
        <p:txBody>
          <a:bodyPr/>
          <a:lstStyle/>
          <a:p>
            <a:r>
              <a:rPr lang="zh-CN" altLang="en-US"/>
              <a:t>对象成员的初始化（续）</a:t>
            </a:r>
          </a:p>
        </p:txBody>
      </p:sp>
      <p:sp>
        <p:nvSpPr>
          <p:cNvPr id="207875" name="Rectangle 3"/>
          <p:cNvSpPr>
            <a:spLocks noGrp="1" noChangeArrowheads="1"/>
          </p:cNvSpPr>
          <p:nvPr>
            <p:ph type="body" idx="1"/>
          </p:nvPr>
        </p:nvSpPr>
        <p:spPr>
          <a:xfrm>
            <a:off x="179388" y="1268413"/>
            <a:ext cx="8693150" cy="5111750"/>
          </a:xfrm>
        </p:spPr>
        <p:txBody>
          <a:bodyPr/>
          <a:lstStyle/>
          <a:p>
            <a:pPr>
              <a:lnSpc>
                <a:spcPct val="100000"/>
              </a:lnSpc>
            </a:pPr>
            <a:r>
              <a:rPr lang="zh-CN" altLang="en-US" sz="2400" b="1" dirty="0"/>
              <a:t>（</a:t>
            </a:r>
            <a:r>
              <a:rPr lang="zh-CN" altLang="en-US" sz="2800" b="1" dirty="0"/>
              <a:t>一）在创建</a:t>
            </a:r>
            <a:r>
              <a:rPr lang="en-US" altLang="zh-CN" sz="2800" b="1" dirty="0"/>
              <a:t>t1</a:t>
            </a:r>
            <a:r>
              <a:rPr lang="zh-CN" altLang="en-US" sz="2800" b="1" dirty="0"/>
              <a:t>对象（无参数）时，按下列步骤进行：</a:t>
            </a:r>
          </a:p>
          <a:p>
            <a:pPr>
              <a:lnSpc>
                <a:spcPct val="100000"/>
              </a:lnSpc>
            </a:pPr>
            <a:r>
              <a:rPr lang="en-US" altLang="zh-CN" sz="2800" b="1" dirty="0"/>
              <a:t>1</a:t>
            </a:r>
            <a:r>
              <a:rPr lang="zh-CN" altLang="en-US" sz="2800" b="1" dirty="0"/>
              <a:t>、执行</a:t>
            </a:r>
            <a:r>
              <a:rPr lang="en-US" altLang="zh-CN" sz="2800" b="1" dirty="0"/>
              <a:t>d1</a:t>
            </a:r>
            <a:r>
              <a:rPr lang="zh-CN" altLang="en-US" sz="2800" b="1" dirty="0"/>
              <a:t>所属类</a:t>
            </a:r>
            <a:r>
              <a:rPr lang="en-US" altLang="zh-CN" sz="2800" b="1" dirty="0"/>
              <a:t>Date</a:t>
            </a:r>
            <a:r>
              <a:rPr lang="zh-CN" altLang="en-US" sz="2800" b="1" dirty="0"/>
              <a:t>的构造函数，因为</a:t>
            </a:r>
            <a:r>
              <a:rPr lang="en-US" altLang="zh-CN" sz="2800" b="1" dirty="0"/>
              <a:t>d1</a:t>
            </a:r>
            <a:r>
              <a:rPr lang="zh-CN" altLang="en-US" sz="2800" b="1" dirty="0"/>
              <a:t>在</a:t>
            </a:r>
            <a:r>
              <a:rPr lang="en-US" altLang="zh-CN" sz="2800" b="1" dirty="0"/>
              <a:t>Time</a:t>
            </a:r>
            <a:r>
              <a:rPr lang="zh-CN" altLang="en-US" sz="2800" b="1" dirty="0"/>
              <a:t>中未初始化，故在重载时调用缺省构造函数，输出 </a:t>
            </a:r>
            <a:r>
              <a:rPr lang="en-US" altLang="zh-CN" sz="2800" b="1" dirty="0"/>
              <a:t>This is Date</a:t>
            </a:r>
            <a:r>
              <a:rPr lang="zh-CN" altLang="en-US" sz="2800" b="1" dirty="0"/>
              <a:t>；</a:t>
            </a:r>
          </a:p>
          <a:p>
            <a:pPr>
              <a:lnSpc>
                <a:spcPct val="100000"/>
              </a:lnSpc>
            </a:pPr>
            <a:r>
              <a:rPr lang="en-US" altLang="zh-CN" sz="2800" b="1" dirty="0"/>
              <a:t>2</a:t>
            </a:r>
            <a:r>
              <a:rPr lang="zh-CN" altLang="en-US" sz="2800" b="1" dirty="0"/>
              <a:t>、执行</a:t>
            </a:r>
            <a:r>
              <a:rPr lang="en-US" altLang="zh-CN" sz="2800" b="1" dirty="0"/>
              <a:t>d2</a:t>
            </a:r>
            <a:r>
              <a:rPr lang="zh-CN" altLang="en-US" sz="2800" b="1" dirty="0"/>
              <a:t>所属类</a:t>
            </a:r>
            <a:r>
              <a:rPr lang="en-US" altLang="zh-CN" sz="2800" b="1" dirty="0"/>
              <a:t>Date</a:t>
            </a:r>
            <a:r>
              <a:rPr lang="zh-CN" altLang="en-US" sz="2800" b="1" dirty="0"/>
              <a:t>的构造函数，因为</a:t>
            </a:r>
            <a:r>
              <a:rPr lang="en-US" altLang="zh-CN" sz="2800" b="1" dirty="0" smtClean="0"/>
              <a:t>d2</a:t>
            </a:r>
            <a:r>
              <a:rPr lang="zh-CN" altLang="en-US" sz="2800" b="1" dirty="0" smtClean="0"/>
              <a:t>在</a:t>
            </a:r>
            <a:r>
              <a:rPr lang="en-US" altLang="zh-CN" sz="2800" b="1" dirty="0"/>
              <a:t>Time</a:t>
            </a:r>
            <a:r>
              <a:rPr lang="zh-CN" altLang="en-US" sz="2800" b="1" dirty="0"/>
              <a:t>中未初始化，故在重载时调用缺省构造函数，输出 </a:t>
            </a:r>
            <a:r>
              <a:rPr lang="en-US" altLang="zh-CN" sz="2800" b="1" dirty="0"/>
              <a:t>This is Date</a:t>
            </a:r>
            <a:r>
              <a:rPr lang="zh-CN" altLang="en-US" sz="2800" b="1" dirty="0"/>
              <a:t>；</a:t>
            </a:r>
          </a:p>
          <a:p>
            <a:pPr>
              <a:lnSpc>
                <a:spcPct val="100000"/>
              </a:lnSpc>
            </a:pPr>
            <a:r>
              <a:rPr lang="en-US" altLang="zh-CN" sz="2800" b="1" dirty="0"/>
              <a:t>3</a:t>
            </a:r>
            <a:r>
              <a:rPr lang="zh-CN" altLang="en-US" sz="2800" b="1" dirty="0"/>
              <a:t>、执行</a:t>
            </a:r>
            <a:r>
              <a:rPr lang="en-US" altLang="zh-CN" sz="2800" b="1" dirty="0"/>
              <a:t>t1</a:t>
            </a:r>
            <a:r>
              <a:rPr lang="zh-CN" altLang="en-US" sz="2800" b="1" dirty="0"/>
              <a:t>所属类</a:t>
            </a:r>
            <a:r>
              <a:rPr lang="en-US" altLang="zh-CN" sz="2800" b="1" dirty="0"/>
              <a:t>Time</a:t>
            </a:r>
            <a:r>
              <a:rPr lang="zh-CN" altLang="en-US" sz="2800" b="1" dirty="0"/>
              <a:t>的构造函数，</a:t>
            </a:r>
            <a:r>
              <a:rPr lang="zh-CN" altLang="en-US" sz="2800" b="1" dirty="0" smtClean="0"/>
              <a:t>因为</a:t>
            </a:r>
            <a:r>
              <a:rPr lang="en-US" altLang="zh-CN" sz="2800" b="1" dirty="0" smtClean="0"/>
              <a:t>t1</a:t>
            </a:r>
            <a:r>
              <a:rPr lang="zh-CN" altLang="en-US" sz="2800" b="1" dirty="0"/>
              <a:t>在</a:t>
            </a:r>
            <a:r>
              <a:rPr lang="en-US" altLang="zh-CN" sz="2800" b="1" dirty="0"/>
              <a:t>Time</a:t>
            </a:r>
            <a:r>
              <a:rPr lang="zh-CN" altLang="en-US" sz="2800" b="1" dirty="0"/>
              <a:t>中未初始化，故在重载时调用缺省构造函数，输出 </a:t>
            </a:r>
            <a:r>
              <a:rPr lang="en-US" altLang="zh-CN" sz="2800" b="1" dirty="0"/>
              <a:t>This is time;</a:t>
            </a:r>
          </a:p>
          <a:p>
            <a:pPr>
              <a:lnSpc>
                <a:spcPct val="100000"/>
              </a:lnSpc>
            </a:pPr>
            <a:endParaRPr lang="en-US" altLang="zh-CN" sz="2800" b="1" dirty="0"/>
          </a:p>
        </p:txBody>
      </p:sp>
    </p:spTree>
    <p:extLst>
      <p:ext uri="{BB962C8B-B14F-4D97-AF65-F5344CB8AC3E}">
        <p14:creationId xmlns:p14="http://schemas.microsoft.com/office/powerpoint/2010/main" val="23734473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B5AFFBA-EC76-4693-9579-978039E7FFFF}" type="slidenum">
              <a:rPr lang="en-US" altLang="zh-CN"/>
              <a:pPr/>
              <a:t>73</a:t>
            </a:fld>
            <a:endParaRPr lang="en-US" altLang="zh-CN"/>
          </a:p>
        </p:txBody>
      </p:sp>
      <p:sp>
        <p:nvSpPr>
          <p:cNvPr id="209922" name="Rectangle 2"/>
          <p:cNvSpPr>
            <a:spLocks noGrp="1" noChangeArrowheads="1"/>
          </p:cNvSpPr>
          <p:nvPr>
            <p:ph type="title"/>
          </p:nvPr>
        </p:nvSpPr>
        <p:spPr/>
        <p:txBody>
          <a:bodyPr/>
          <a:lstStyle/>
          <a:p>
            <a:r>
              <a:rPr lang="zh-CN" altLang="en-US"/>
              <a:t>对象成员的初始化（续）</a:t>
            </a:r>
          </a:p>
        </p:txBody>
      </p:sp>
      <p:sp>
        <p:nvSpPr>
          <p:cNvPr id="209923" name="Rectangle 3"/>
          <p:cNvSpPr>
            <a:spLocks noGrp="1" noChangeArrowheads="1"/>
          </p:cNvSpPr>
          <p:nvPr>
            <p:ph type="body" idx="1"/>
          </p:nvPr>
        </p:nvSpPr>
        <p:spPr>
          <a:xfrm>
            <a:off x="179388" y="1268413"/>
            <a:ext cx="8693150" cy="5111750"/>
          </a:xfrm>
        </p:spPr>
        <p:txBody>
          <a:bodyPr/>
          <a:lstStyle/>
          <a:p>
            <a:pPr>
              <a:lnSpc>
                <a:spcPct val="100000"/>
              </a:lnSpc>
            </a:pPr>
            <a:r>
              <a:rPr lang="zh-CN" altLang="en-US" sz="2800" b="1" dirty="0"/>
              <a:t>（二）在创建</a:t>
            </a:r>
            <a:r>
              <a:rPr lang="en-US" altLang="zh-CN" sz="2800" b="1" dirty="0"/>
              <a:t>t2</a:t>
            </a:r>
            <a:r>
              <a:rPr lang="zh-CN" altLang="en-US" sz="2800" b="1" dirty="0"/>
              <a:t>对象（有参数）时，按下列步骤进行：</a:t>
            </a:r>
          </a:p>
          <a:p>
            <a:pPr>
              <a:lnSpc>
                <a:spcPct val="100000"/>
              </a:lnSpc>
            </a:pPr>
            <a:r>
              <a:rPr lang="en-US" altLang="zh-CN" sz="2800" b="1" dirty="0"/>
              <a:t>4</a:t>
            </a:r>
            <a:r>
              <a:rPr lang="zh-CN" altLang="en-US" sz="2800" b="1" dirty="0"/>
              <a:t>、执行</a:t>
            </a:r>
            <a:r>
              <a:rPr lang="en-US" altLang="zh-CN" sz="2800" b="1" dirty="0"/>
              <a:t>d1</a:t>
            </a:r>
            <a:r>
              <a:rPr lang="zh-CN" altLang="en-US" sz="2800" b="1" dirty="0"/>
              <a:t>所属类</a:t>
            </a:r>
            <a:r>
              <a:rPr lang="en-US" altLang="zh-CN" sz="2800" b="1" dirty="0"/>
              <a:t>Date</a:t>
            </a:r>
            <a:r>
              <a:rPr lang="zh-CN" altLang="en-US" sz="2800" b="1" dirty="0"/>
              <a:t>的构造函数，因为</a:t>
            </a:r>
            <a:r>
              <a:rPr lang="en-US" altLang="zh-CN" sz="2800" b="1" dirty="0"/>
              <a:t>d1</a:t>
            </a:r>
            <a:r>
              <a:rPr lang="zh-CN" altLang="en-US" sz="2800" b="1" dirty="0"/>
              <a:t>在</a:t>
            </a:r>
            <a:r>
              <a:rPr lang="en-US" altLang="zh-CN" sz="2800" b="1" dirty="0"/>
              <a:t>Time</a:t>
            </a:r>
            <a:r>
              <a:rPr lang="zh-CN" altLang="en-US" sz="2800" b="1" dirty="0"/>
              <a:t>中未初始化，故在重载时调用缺省构造函数，输出 </a:t>
            </a:r>
            <a:r>
              <a:rPr lang="en-US" altLang="zh-CN" sz="2800" b="1" dirty="0"/>
              <a:t>This is Date.</a:t>
            </a:r>
          </a:p>
          <a:p>
            <a:pPr>
              <a:lnSpc>
                <a:spcPct val="100000"/>
              </a:lnSpc>
            </a:pPr>
            <a:r>
              <a:rPr lang="en-US" altLang="zh-CN" sz="2800" b="1" dirty="0"/>
              <a:t>5</a:t>
            </a:r>
            <a:r>
              <a:rPr lang="zh-CN" altLang="en-US" sz="2800" b="1" dirty="0"/>
              <a:t>、执行</a:t>
            </a:r>
            <a:r>
              <a:rPr lang="en-US" altLang="zh-CN" sz="2800" b="1" dirty="0"/>
              <a:t>d2</a:t>
            </a:r>
            <a:r>
              <a:rPr lang="zh-CN" altLang="en-US" sz="2800" b="1" dirty="0"/>
              <a:t>所属类</a:t>
            </a:r>
            <a:r>
              <a:rPr lang="en-US" altLang="zh-CN" sz="2800" b="1" dirty="0"/>
              <a:t>Date</a:t>
            </a:r>
            <a:r>
              <a:rPr lang="zh-CN" altLang="en-US" sz="2800" b="1" dirty="0"/>
              <a:t>的构造函数，根据</a:t>
            </a:r>
            <a:r>
              <a:rPr lang="en-US" altLang="zh-CN" sz="2800" b="1" dirty="0"/>
              <a:t>Time</a:t>
            </a:r>
            <a:r>
              <a:rPr lang="zh-CN" altLang="en-US" sz="2800" b="1" dirty="0"/>
              <a:t>中 </a:t>
            </a:r>
            <a:r>
              <a:rPr lang="en-US" altLang="zh-CN" sz="2800" b="1" dirty="0"/>
              <a:t>Time(</a:t>
            </a:r>
            <a:r>
              <a:rPr lang="en-US" altLang="zh-CN" sz="2800" b="1" dirty="0" err="1"/>
              <a:t>int</a:t>
            </a:r>
            <a:r>
              <a:rPr lang="en-US" altLang="zh-CN" sz="2800" b="1" dirty="0"/>
              <a:t> A):d2(A); </a:t>
            </a:r>
            <a:r>
              <a:rPr lang="zh-CN" altLang="en-US" sz="2800" b="1" dirty="0"/>
              <a:t>发现</a:t>
            </a:r>
            <a:r>
              <a:rPr lang="en-US" altLang="zh-CN" sz="2800" b="1" dirty="0"/>
              <a:t>d2</a:t>
            </a:r>
            <a:r>
              <a:rPr lang="zh-CN" altLang="en-US" sz="2800" b="1" dirty="0"/>
              <a:t>已经被初始化为</a:t>
            </a:r>
            <a:r>
              <a:rPr lang="en-US" altLang="zh-CN" sz="2800" b="1" dirty="0"/>
              <a:t>d2(A)</a:t>
            </a:r>
            <a:r>
              <a:rPr lang="zh-CN" altLang="en-US" sz="2800" b="1" dirty="0"/>
              <a:t>，在这里即为</a:t>
            </a:r>
            <a:r>
              <a:rPr lang="en-US" altLang="zh-CN" sz="2800" b="1" dirty="0"/>
              <a:t>d2(6)</a:t>
            </a:r>
            <a:r>
              <a:rPr lang="zh-CN" altLang="en-US" sz="2800" b="1" dirty="0"/>
              <a:t>，由此则需要调用</a:t>
            </a:r>
            <a:r>
              <a:rPr lang="en-US" altLang="zh-CN" sz="2800" b="1" dirty="0"/>
              <a:t>Date</a:t>
            </a:r>
            <a:r>
              <a:rPr lang="zh-CN" altLang="en-US" sz="2800" b="1" dirty="0"/>
              <a:t>类的构造函数</a:t>
            </a:r>
            <a:r>
              <a:rPr lang="en-US" altLang="zh-CN" sz="2800" b="1" dirty="0"/>
              <a:t>Date(</a:t>
            </a:r>
            <a:r>
              <a:rPr lang="en-US" altLang="zh-CN" sz="2800" b="1" dirty="0" err="1"/>
              <a:t>int</a:t>
            </a:r>
            <a:r>
              <a:rPr lang="en-US" altLang="zh-CN" sz="2800" b="1" dirty="0"/>
              <a:t> A)</a:t>
            </a:r>
            <a:r>
              <a:rPr lang="zh-CN" altLang="en-US" sz="2800" b="1" dirty="0"/>
              <a:t>，输出 </a:t>
            </a:r>
            <a:r>
              <a:rPr lang="en-US" altLang="zh-CN" sz="2800" b="1" dirty="0"/>
              <a:t>The </a:t>
            </a:r>
            <a:r>
              <a:rPr lang="en-US" altLang="zh-CN" sz="2800" b="1" dirty="0" smtClean="0"/>
              <a:t>value = 6.</a:t>
            </a:r>
            <a:endParaRPr lang="en-US" altLang="zh-CN" sz="2800" b="1" dirty="0"/>
          </a:p>
          <a:p>
            <a:pPr>
              <a:lnSpc>
                <a:spcPct val="100000"/>
              </a:lnSpc>
            </a:pPr>
            <a:r>
              <a:rPr lang="en-US" altLang="zh-CN" sz="2800" b="1" dirty="0"/>
              <a:t>6</a:t>
            </a:r>
            <a:r>
              <a:rPr lang="zh-CN" altLang="en-US" sz="2800" b="1" dirty="0"/>
              <a:t>、执行</a:t>
            </a:r>
            <a:r>
              <a:rPr lang="en-US" altLang="zh-CN" sz="2800" b="1" dirty="0"/>
              <a:t>t2</a:t>
            </a:r>
            <a:r>
              <a:rPr lang="zh-CN" altLang="en-US" sz="2800" b="1" dirty="0"/>
              <a:t>所属类</a:t>
            </a:r>
            <a:r>
              <a:rPr lang="en-US" altLang="zh-CN" sz="2800" b="1" dirty="0"/>
              <a:t>Time</a:t>
            </a:r>
            <a:r>
              <a:rPr lang="zh-CN" altLang="en-US" sz="2800" b="1" dirty="0"/>
              <a:t>的构造函数，</a:t>
            </a:r>
            <a:r>
              <a:rPr lang="en-US" altLang="zh-CN" sz="2800" b="1" dirty="0"/>
              <a:t>t2</a:t>
            </a:r>
            <a:r>
              <a:rPr lang="zh-CN" altLang="en-US" sz="2800" b="1" dirty="0"/>
              <a:t>的重载函数应为</a:t>
            </a:r>
            <a:r>
              <a:rPr lang="en-US" altLang="zh-CN" sz="2800" b="1" dirty="0"/>
              <a:t>Time(</a:t>
            </a:r>
            <a:r>
              <a:rPr lang="en-US" altLang="zh-CN" sz="2800" b="1" dirty="0" err="1"/>
              <a:t>int</a:t>
            </a:r>
            <a:r>
              <a:rPr lang="en-US" altLang="zh-CN" sz="2800" b="1" dirty="0"/>
              <a:t> A)</a:t>
            </a:r>
            <a:r>
              <a:rPr lang="zh-CN" altLang="en-US" sz="2800" b="1" dirty="0"/>
              <a:t>，输出 </a:t>
            </a:r>
            <a:r>
              <a:rPr lang="en-US" altLang="zh-CN" sz="2800" b="1" dirty="0"/>
              <a:t>Hello.</a:t>
            </a:r>
          </a:p>
        </p:txBody>
      </p:sp>
    </p:spTree>
    <p:extLst>
      <p:ext uri="{BB962C8B-B14F-4D97-AF65-F5344CB8AC3E}">
        <p14:creationId xmlns:p14="http://schemas.microsoft.com/office/powerpoint/2010/main" val="36728165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587624C-AE5E-49FD-9F3E-390F8BB133F8}" type="slidenum">
              <a:rPr lang="en-US" altLang="zh-CN"/>
              <a:pPr/>
              <a:t>74</a:t>
            </a:fld>
            <a:endParaRPr lang="en-US" altLang="zh-CN"/>
          </a:p>
        </p:txBody>
      </p:sp>
      <p:sp>
        <p:nvSpPr>
          <p:cNvPr id="137218" name="Rectangle 2"/>
          <p:cNvSpPr>
            <a:spLocks noGrp="1" noChangeArrowheads="1"/>
          </p:cNvSpPr>
          <p:nvPr>
            <p:ph type="title"/>
          </p:nvPr>
        </p:nvSpPr>
        <p:spPr/>
        <p:txBody>
          <a:bodyPr/>
          <a:lstStyle/>
          <a:p>
            <a:r>
              <a:rPr lang="zh-CN" altLang="en-US">
                <a:latin typeface="Times New Roman" pitchFamily="18" charset="0"/>
              </a:rPr>
              <a:t>文件的组织</a:t>
            </a:r>
          </a:p>
        </p:txBody>
      </p:sp>
      <p:sp>
        <p:nvSpPr>
          <p:cNvPr id="137219" name="Rectangle 3"/>
          <p:cNvSpPr>
            <a:spLocks noGrp="1" noChangeArrowheads="1"/>
          </p:cNvSpPr>
          <p:nvPr>
            <p:ph type="body" idx="1"/>
          </p:nvPr>
        </p:nvSpPr>
        <p:spPr>
          <a:xfrm>
            <a:off x="457200" y="1452563"/>
            <a:ext cx="8229600" cy="4784725"/>
          </a:xfrm>
        </p:spPr>
        <p:txBody>
          <a:bodyPr/>
          <a:lstStyle/>
          <a:p>
            <a:pPr algn="just"/>
            <a:r>
              <a:rPr lang="zh-CN" altLang="en-US">
                <a:latin typeface="Times New Roman" pitchFamily="18" charset="0"/>
              </a:rPr>
              <a:t>下面我们将再通过</a:t>
            </a:r>
            <a:r>
              <a:rPr lang="en-US" altLang="zh-CN">
                <a:latin typeface="Times New Roman" pitchFamily="18" charset="0"/>
              </a:rPr>
              <a:t>TIME</a:t>
            </a:r>
            <a:r>
              <a:rPr lang="zh-CN" altLang="en-US">
                <a:latin typeface="Times New Roman" pitchFamily="18" charset="0"/>
              </a:rPr>
              <a:t>和其派生类</a:t>
            </a:r>
            <a:r>
              <a:rPr lang="en-US" altLang="zh-CN">
                <a:latin typeface="Times New Roman" pitchFamily="18" charset="0"/>
              </a:rPr>
              <a:t>EXTTIME</a:t>
            </a:r>
            <a:r>
              <a:rPr lang="zh-CN" altLang="en-US">
                <a:latin typeface="Times New Roman" pitchFamily="18" charset="0"/>
              </a:rPr>
              <a:t>探讨多文件的组织问题。</a:t>
            </a:r>
            <a:endParaRPr lang="zh-CN" altLang="en-US"/>
          </a:p>
        </p:txBody>
      </p:sp>
      <p:pic>
        <p:nvPicPr>
          <p:cNvPr id="137220" name="Picture 4" descr="j0301252"/>
          <p:cNvPicPr>
            <a:picLocks noChangeAspect="1" noChangeArrowheads="1"/>
          </p:cNvPicPr>
          <p:nvPr/>
        </p:nvPicPr>
        <p:blipFill>
          <a:blip r:embed="rId3"/>
          <a:srcRect/>
          <a:stretch>
            <a:fillRect/>
          </a:stretch>
        </p:blipFill>
        <p:spPr bwMode="auto">
          <a:xfrm>
            <a:off x="6156325" y="3644900"/>
            <a:ext cx="1830388" cy="1565275"/>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4B23C1-C1D1-4ACC-AA86-1E1152333596}" type="slidenum">
              <a:rPr lang="en-US" altLang="zh-CN"/>
              <a:pPr/>
              <a:t>75</a:t>
            </a:fld>
            <a:endParaRPr lang="en-US" altLang="zh-CN"/>
          </a:p>
        </p:txBody>
      </p:sp>
      <p:sp>
        <p:nvSpPr>
          <p:cNvPr id="148482" name="Text Box 2"/>
          <p:cNvSpPr txBox="1">
            <a:spLocks noChangeArrowheads="1"/>
          </p:cNvSpPr>
          <p:nvPr/>
        </p:nvSpPr>
        <p:spPr bwMode="auto">
          <a:xfrm>
            <a:off x="179388" y="1139825"/>
            <a:ext cx="8928100" cy="5775325"/>
          </a:xfrm>
          <a:prstGeom prst="rect">
            <a:avLst/>
          </a:prstGeom>
          <a:noFill/>
          <a:ln w="9525">
            <a:solidFill>
              <a:srgbClr val="FF00FF"/>
            </a:solidFill>
            <a:miter lim="800000"/>
            <a:headEnd/>
            <a:tailEnd/>
          </a:ln>
          <a:effectLst/>
        </p:spPr>
        <p:txBody>
          <a:bodyPr>
            <a:spAutoFit/>
          </a:bodyPr>
          <a:lstStyle/>
          <a:p>
            <a:r>
              <a:rPr lang="en-US" altLang="zh-CN" b="1" dirty="0">
                <a:solidFill>
                  <a:srgbClr val="FF0000"/>
                </a:solidFill>
              </a:rPr>
              <a:t>#</a:t>
            </a:r>
            <a:r>
              <a:rPr lang="en-US" altLang="zh-CN" b="1" dirty="0" err="1">
                <a:solidFill>
                  <a:srgbClr val="FF0000"/>
                </a:solidFill>
              </a:rPr>
              <a:t>ifndef</a:t>
            </a:r>
            <a:r>
              <a:rPr lang="en-US" altLang="zh-CN" b="1" dirty="0">
                <a:solidFill>
                  <a:srgbClr val="FF0000"/>
                </a:solidFill>
              </a:rPr>
              <a:t> TIME_H</a:t>
            </a:r>
          </a:p>
          <a:p>
            <a:r>
              <a:rPr lang="en-US" altLang="zh-CN" b="1" dirty="0">
                <a:solidFill>
                  <a:srgbClr val="FF0000"/>
                </a:solidFill>
              </a:rPr>
              <a:t>#define TIME_H</a:t>
            </a:r>
          </a:p>
          <a:p>
            <a:endParaRPr lang="en-US" altLang="zh-CN" b="1" dirty="0">
              <a:solidFill>
                <a:srgbClr val="FF0000"/>
              </a:solidFill>
            </a:endParaRPr>
          </a:p>
          <a:p>
            <a:r>
              <a:rPr lang="en-US" altLang="zh-CN" sz="1900" b="1" dirty="0"/>
              <a:t>class  Time</a:t>
            </a:r>
          </a:p>
          <a:p>
            <a:r>
              <a:rPr lang="en-US" altLang="zh-CN" sz="1900" b="1" dirty="0"/>
              <a:t>{</a:t>
            </a:r>
            <a:r>
              <a:rPr lang="en-US" altLang="zh-CN" sz="1900" b="1" dirty="0">
                <a:solidFill>
                  <a:schemeClr val="tx2"/>
                </a:solidFill>
              </a:rPr>
              <a:t>						</a:t>
            </a:r>
            <a:endParaRPr lang="en-US" altLang="zh-CN" sz="1900" b="1" i="1" dirty="0">
              <a:solidFill>
                <a:srgbClr val="CC0000"/>
              </a:solidFill>
            </a:endParaRPr>
          </a:p>
          <a:p>
            <a:r>
              <a:rPr lang="en-US" altLang="zh-CN" sz="1900" b="1" dirty="0"/>
              <a:t>public : 				</a:t>
            </a:r>
          </a:p>
          <a:p>
            <a:r>
              <a:rPr lang="en-US" altLang="zh-CN" sz="1900" b="1" dirty="0"/>
              <a:t>       void  Set (</a:t>
            </a:r>
            <a:r>
              <a:rPr lang="en-US" altLang="zh-CN" sz="1900" b="1" dirty="0">
                <a:solidFill>
                  <a:schemeClr val="accent2"/>
                </a:solidFill>
              </a:rPr>
              <a:t> </a:t>
            </a:r>
            <a:r>
              <a:rPr lang="en-US" altLang="zh-CN" sz="1900" b="1" dirty="0" err="1"/>
              <a:t>int</a:t>
            </a:r>
            <a:r>
              <a:rPr lang="en-US" altLang="zh-CN" sz="1900" b="1" dirty="0"/>
              <a:t>  hours ,</a:t>
            </a:r>
            <a:r>
              <a:rPr lang="en-US" altLang="zh-CN" sz="1900" b="1" dirty="0">
                <a:solidFill>
                  <a:schemeClr val="accent2"/>
                </a:solidFill>
              </a:rPr>
              <a:t> </a:t>
            </a:r>
            <a:r>
              <a:rPr lang="en-US" altLang="zh-CN" sz="1900" b="1" dirty="0" err="1"/>
              <a:t>int</a:t>
            </a:r>
            <a:r>
              <a:rPr lang="en-US" altLang="zh-CN" sz="1900" b="1" dirty="0"/>
              <a:t>  minutes , </a:t>
            </a:r>
            <a:r>
              <a:rPr lang="en-US" altLang="zh-CN" sz="1900" b="1" dirty="0" err="1"/>
              <a:t>int</a:t>
            </a:r>
            <a:r>
              <a:rPr lang="en-US" altLang="zh-CN" sz="1900" b="1" dirty="0"/>
              <a:t>  seconds ) ;</a:t>
            </a:r>
          </a:p>
          <a:p>
            <a:r>
              <a:rPr lang="en-US" altLang="zh-CN" sz="1900" b="1" dirty="0"/>
              <a:t>       void  Increment ( ) ;</a:t>
            </a:r>
          </a:p>
          <a:p>
            <a:r>
              <a:rPr lang="en-US" altLang="zh-CN" sz="1900" b="1" dirty="0"/>
              <a:t>       void  Write ( )  const ;</a:t>
            </a:r>
          </a:p>
          <a:p>
            <a:r>
              <a:rPr lang="en-US" altLang="zh-CN" sz="1900" b="1" dirty="0"/>
              <a:t>       Time ( </a:t>
            </a:r>
            <a:r>
              <a:rPr lang="en-US" altLang="zh-CN" sz="1900" b="1" dirty="0" err="1"/>
              <a:t>int</a:t>
            </a:r>
            <a:r>
              <a:rPr lang="en-US" altLang="zh-CN" sz="1900" b="1" dirty="0"/>
              <a:t>  </a:t>
            </a:r>
            <a:r>
              <a:rPr lang="en-US" altLang="zh-CN" sz="1900" b="1" dirty="0" err="1"/>
              <a:t>initHrs</a:t>
            </a:r>
            <a:r>
              <a:rPr lang="en-US" altLang="zh-CN" sz="1900" b="1" dirty="0"/>
              <a:t>, </a:t>
            </a:r>
            <a:r>
              <a:rPr lang="en-US" altLang="zh-CN" sz="1900" b="1" dirty="0" err="1"/>
              <a:t>int</a:t>
            </a:r>
            <a:r>
              <a:rPr lang="en-US" altLang="zh-CN" sz="1900" b="1" dirty="0"/>
              <a:t>  </a:t>
            </a:r>
            <a:r>
              <a:rPr lang="en-US" altLang="zh-CN" sz="1900" b="1" dirty="0" err="1"/>
              <a:t>initMins</a:t>
            </a:r>
            <a:r>
              <a:rPr lang="en-US" altLang="zh-CN" sz="1900" b="1" dirty="0"/>
              <a:t>,  </a:t>
            </a:r>
            <a:r>
              <a:rPr lang="en-US" altLang="zh-CN" sz="1900" b="1" dirty="0" err="1"/>
              <a:t>int</a:t>
            </a:r>
            <a:r>
              <a:rPr lang="en-US" altLang="zh-CN" sz="1900" b="1" dirty="0"/>
              <a:t>  </a:t>
            </a:r>
            <a:r>
              <a:rPr lang="en-US" altLang="zh-CN" sz="1900" b="1" dirty="0" err="1"/>
              <a:t>initSecs</a:t>
            </a:r>
            <a:r>
              <a:rPr lang="en-US" altLang="zh-CN" sz="1900" b="1" dirty="0"/>
              <a:t> ) ;  </a:t>
            </a:r>
            <a:r>
              <a:rPr lang="en-US" altLang="zh-CN" sz="1900" b="1" i="1" dirty="0">
                <a:solidFill>
                  <a:srgbClr val="CC0000"/>
                </a:solidFill>
              </a:rPr>
              <a:t>//</a:t>
            </a:r>
            <a:r>
              <a:rPr lang="en-US" altLang="zh-CN" sz="1900" b="1" dirty="0">
                <a:solidFill>
                  <a:srgbClr val="CC0000"/>
                </a:solidFill>
              </a:rPr>
              <a:t> </a:t>
            </a:r>
            <a:r>
              <a:rPr lang="en-US" altLang="zh-CN" sz="1900" b="1" i="1" dirty="0">
                <a:solidFill>
                  <a:srgbClr val="CC0000"/>
                </a:solidFill>
              </a:rPr>
              <a:t>constructor</a:t>
            </a:r>
            <a:r>
              <a:rPr lang="en-US" altLang="zh-CN" sz="1900" b="1" dirty="0"/>
              <a:t> </a:t>
            </a:r>
          </a:p>
          <a:p>
            <a:r>
              <a:rPr lang="en-US" altLang="zh-CN" sz="1900" b="1" dirty="0"/>
              <a:t>       Time (</a:t>
            </a:r>
            <a:r>
              <a:rPr lang="en-US" altLang="zh-CN" sz="1900" b="1" dirty="0">
                <a:solidFill>
                  <a:schemeClr val="accent2"/>
                </a:solidFill>
              </a:rPr>
              <a:t> </a:t>
            </a:r>
            <a:r>
              <a:rPr lang="en-US" altLang="zh-CN" sz="1900" b="1" dirty="0"/>
              <a:t>) ; 	   </a:t>
            </a:r>
            <a:r>
              <a:rPr lang="en-US" altLang="zh-CN" sz="1900" b="1" i="1" dirty="0">
                <a:solidFill>
                  <a:srgbClr val="CC0000"/>
                </a:solidFill>
              </a:rPr>
              <a:t>//  default constructor</a:t>
            </a:r>
            <a:endParaRPr lang="en-US" altLang="zh-CN" sz="1900" b="1" dirty="0"/>
          </a:p>
          <a:p>
            <a:endParaRPr lang="en-US" altLang="zh-CN" sz="1900" b="1" dirty="0"/>
          </a:p>
          <a:p>
            <a:r>
              <a:rPr lang="en-US" altLang="zh-CN" sz="1900" b="1" dirty="0"/>
              <a:t>private :				</a:t>
            </a:r>
            <a:endParaRPr lang="en-US" altLang="zh-CN" sz="1900" b="1" i="1" dirty="0">
              <a:solidFill>
                <a:srgbClr val="CC0000"/>
              </a:solidFill>
            </a:endParaRPr>
          </a:p>
          <a:p>
            <a:r>
              <a:rPr lang="en-US" altLang="zh-CN" sz="1900" b="1" dirty="0"/>
              <a:t>       </a:t>
            </a:r>
            <a:r>
              <a:rPr lang="en-US" altLang="zh-CN" sz="1900" b="1" dirty="0" err="1"/>
              <a:t>int</a:t>
            </a:r>
            <a:r>
              <a:rPr lang="en-US" altLang="zh-CN" sz="1900" b="1" dirty="0"/>
              <a:t> hrs ;           </a:t>
            </a:r>
          </a:p>
          <a:p>
            <a:r>
              <a:rPr lang="en-US" altLang="zh-CN" sz="1900" b="1" dirty="0"/>
              <a:t>       </a:t>
            </a:r>
            <a:r>
              <a:rPr lang="en-US" altLang="zh-CN" sz="1900" b="1" dirty="0" err="1"/>
              <a:t>int</a:t>
            </a:r>
            <a:r>
              <a:rPr lang="en-US" altLang="zh-CN" sz="1900" b="1" dirty="0"/>
              <a:t> </a:t>
            </a:r>
            <a:r>
              <a:rPr lang="en-US" altLang="zh-CN" sz="1900" b="1" dirty="0" err="1"/>
              <a:t>mins</a:t>
            </a:r>
            <a:r>
              <a:rPr lang="en-US" altLang="zh-CN" sz="1900" b="1" dirty="0"/>
              <a:t> ;          </a:t>
            </a:r>
          </a:p>
          <a:p>
            <a:r>
              <a:rPr lang="en-US" altLang="zh-CN" sz="1900" b="1" dirty="0"/>
              <a:t>       </a:t>
            </a:r>
            <a:r>
              <a:rPr lang="en-US" altLang="zh-CN" sz="1900" b="1" dirty="0" err="1"/>
              <a:t>int</a:t>
            </a:r>
            <a:r>
              <a:rPr lang="en-US" altLang="zh-CN" sz="1900" b="1" dirty="0"/>
              <a:t>	 </a:t>
            </a:r>
            <a:r>
              <a:rPr lang="en-US" altLang="zh-CN" sz="1900" b="1" dirty="0" err="1"/>
              <a:t>secs</a:t>
            </a:r>
            <a:r>
              <a:rPr lang="en-US" altLang="zh-CN" sz="1900" b="1" dirty="0"/>
              <a:t> ;</a:t>
            </a:r>
          </a:p>
          <a:p>
            <a:r>
              <a:rPr lang="en-US" altLang="zh-CN" sz="1900" b="1" dirty="0"/>
              <a:t>} ;</a:t>
            </a:r>
          </a:p>
          <a:p>
            <a:endParaRPr lang="en-US" altLang="zh-CN" sz="1900" b="1" dirty="0"/>
          </a:p>
          <a:p>
            <a:r>
              <a:rPr lang="en-US" altLang="zh-CN" b="1" dirty="0">
                <a:solidFill>
                  <a:srgbClr val="FF0000"/>
                </a:solidFill>
              </a:rPr>
              <a:t>#</a:t>
            </a:r>
            <a:r>
              <a:rPr lang="en-US" altLang="zh-CN" b="1" dirty="0" err="1">
                <a:solidFill>
                  <a:srgbClr val="FF0000"/>
                </a:solidFill>
              </a:rPr>
              <a:t>endif</a:t>
            </a:r>
            <a:r>
              <a:rPr lang="en-US" altLang="zh-CN" b="1" i="1" dirty="0">
                <a:solidFill>
                  <a:srgbClr val="FF0000"/>
                </a:solidFill>
              </a:rPr>
              <a:t>	</a:t>
            </a:r>
          </a:p>
        </p:txBody>
      </p:sp>
      <p:sp>
        <p:nvSpPr>
          <p:cNvPr id="148483" name="Rectangle 3"/>
          <p:cNvSpPr>
            <a:spLocks noGrp="1" noChangeArrowheads="1"/>
          </p:cNvSpPr>
          <p:nvPr>
            <p:ph type="title"/>
          </p:nvPr>
        </p:nvSpPr>
        <p:spPr/>
        <p:txBody>
          <a:bodyPr/>
          <a:lstStyle/>
          <a:p>
            <a:r>
              <a:rPr lang="en-US" altLang="zh-CN">
                <a:latin typeface="Courier New" pitchFamily="49" charset="0"/>
              </a:rPr>
              <a:t>class Time</a:t>
            </a:r>
            <a:r>
              <a:rPr lang="en-US" altLang="zh-CN"/>
              <a:t> Specification: </a:t>
            </a:r>
            <a:r>
              <a:rPr lang="en-US" altLang="zh-CN">
                <a:solidFill>
                  <a:schemeClr val="tx1"/>
                </a:solidFill>
              </a:rPr>
              <a:t>time.h</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8B163A6-8E6B-4325-AAA0-AF7ECBA42186}" type="slidenum">
              <a:rPr lang="en-US" altLang="zh-CN"/>
              <a:pPr/>
              <a:t>76</a:t>
            </a:fld>
            <a:endParaRPr lang="en-US" altLang="zh-CN"/>
          </a:p>
        </p:txBody>
      </p:sp>
      <p:sp>
        <p:nvSpPr>
          <p:cNvPr id="149506" name="Text Box 2"/>
          <p:cNvSpPr txBox="1">
            <a:spLocks noChangeArrowheads="1"/>
          </p:cNvSpPr>
          <p:nvPr/>
        </p:nvSpPr>
        <p:spPr bwMode="auto">
          <a:xfrm>
            <a:off x="107950" y="1208088"/>
            <a:ext cx="8928100" cy="5588000"/>
          </a:xfrm>
          <a:prstGeom prst="rect">
            <a:avLst/>
          </a:prstGeom>
          <a:noFill/>
          <a:ln w="9525">
            <a:solidFill>
              <a:srgbClr val="FF00FF"/>
            </a:solidFill>
            <a:miter lim="800000"/>
            <a:headEnd/>
            <a:tailEnd/>
          </a:ln>
          <a:effectLst/>
        </p:spPr>
        <p:txBody>
          <a:bodyPr>
            <a:spAutoFit/>
          </a:bodyPr>
          <a:lstStyle/>
          <a:p>
            <a:r>
              <a:rPr lang="en-US" altLang="zh-CN" sz="2000" b="1">
                <a:solidFill>
                  <a:srgbClr val="FF0000"/>
                </a:solidFill>
              </a:rPr>
              <a:t>#include "time.h"</a:t>
            </a:r>
          </a:p>
          <a:p>
            <a:r>
              <a:rPr lang="en-US" altLang="zh-CN" sz="2000" b="1"/>
              <a:t>#include &lt;iostream&gt;</a:t>
            </a:r>
          </a:p>
          <a:p>
            <a:endParaRPr lang="en-US" altLang="zh-CN" sz="2000" b="1"/>
          </a:p>
          <a:p>
            <a:r>
              <a:rPr lang="en-US" altLang="zh-CN" sz="2000" b="1"/>
              <a:t>using namespace std;</a:t>
            </a:r>
          </a:p>
          <a:p>
            <a:endParaRPr lang="en-US" altLang="zh-CN" sz="2000" b="1"/>
          </a:p>
          <a:p>
            <a:r>
              <a:rPr lang="en-US" altLang="zh-CN" sz="2000" b="1"/>
              <a:t>Time::Time( /* in */ int initHrs, /* in */ int initMins, /* in */ int initSecs )</a:t>
            </a:r>
          </a:p>
          <a:p>
            <a:r>
              <a:rPr lang="en-US" altLang="zh-CN" sz="2000" b="1"/>
              <a:t>{</a:t>
            </a:r>
          </a:p>
          <a:p>
            <a:r>
              <a:rPr lang="en-US" altLang="zh-CN" sz="2000" b="1"/>
              <a:t>    hrs = initHrs;</a:t>
            </a:r>
          </a:p>
          <a:p>
            <a:r>
              <a:rPr lang="en-US" altLang="zh-CN" sz="2000" b="1"/>
              <a:t>    mins = initMins;</a:t>
            </a:r>
          </a:p>
          <a:p>
            <a:r>
              <a:rPr lang="en-US" altLang="zh-CN" sz="2000" b="1"/>
              <a:t>    secs = initSecs;</a:t>
            </a:r>
          </a:p>
          <a:p>
            <a:r>
              <a:rPr lang="en-US" altLang="zh-CN" sz="2000" b="1"/>
              <a:t>}</a:t>
            </a:r>
          </a:p>
          <a:p>
            <a:endParaRPr lang="en-US" altLang="zh-CN" sz="2000" b="1"/>
          </a:p>
          <a:p>
            <a:r>
              <a:rPr lang="en-US" altLang="zh-CN" sz="2000" b="1"/>
              <a:t>Time::Time()</a:t>
            </a:r>
          </a:p>
          <a:p>
            <a:r>
              <a:rPr lang="en-US" altLang="zh-CN" sz="2000" b="1"/>
              <a:t>{</a:t>
            </a:r>
          </a:p>
          <a:p>
            <a:r>
              <a:rPr lang="en-US" altLang="zh-CN" sz="2000" b="1"/>
              <a:t>    hrs = 0;</a:t>
            </a:r>
          </a:p>
          <a:p>
            <a:r>
              <a:rPr lang="en-US" altLang="zh-CN" sz="2000" b="1"/>
              <a:t>    mins = 0;</a:t>
            </a:r>
          </a:p>
          <a:p>
            <a:r>
              <a:rPr lang="en-US" altLang="zh-CN" sz="2000" b="1"/>
              <a:t>    secs = 0;</a:t>
            </a:r>
          </a:p>
          <a:p>
            <a:r>
              <a:rPr lang="en-US" altLang="zh-CN" sz="2000" b="1"/>
              <a:t>}</a:t>
            </a:r>
          </a:p>
        </p:txBody>
      </p:sp>
      <p:sp>
        <p:nvSpPr>
          <p:cNvPr id="149507" name="Rectangle 3"/>
          <p:cNvSpPr>
            <a:spLocks noGrp="1" noChangeArrowheads="1"/>
          </p:cNvSpPr>
          <p:nvPr>
            <p:ph type="title"/>
          </p:nvPr>
        </p:nvSpPr>
        <p:spPr/>
        <p:txBody>
          <a:bodyPr/>
          <a:lstStyle/>
          <a:p>
            <a:r>
              <a:rPr lang="en-US" altLang="zh-CN"/>
              <a:t>Implementation</a:t>
            </a:r>
            <a:r>
              <a:rPr lang="en-US" altLang="zh-CN">
                <a:latin typeface="Courier New" pitchFamily="49" charset="0"/>
              </a:rPr>
              <a:t>: </a:t>
            </a:r>
            <a:r>
              <a:rPr lang="en-US" altLang="zh-CN"/>
              <a:t>time.cpp</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77D26D7-A438-4902-BBBD-26409D324A04}" type="slidenum">
              <a:rPr lang="en-US" altLang="zh-CN"/>
              <a:pPr/>
              <a:t>77</a:t>
            </a:fld>
            <a:endParaRPr lang="en-US" altLang="zh-CN"/>
          </a:p>
        </p:txBody>
      </p:sp>
      <p:sp>
        <p:nvSpPr>
          <p:cNvPr id="150530" name="Text Box 2"/>
          <p:cNvSpPr txBox="1">
            <a:spLocks noChangeArrowheads="1"/>
          </p:cNvSpPr>
          <p:nvPr/>
        </p:nvSpPr>
        <p:spPr bwMode="auto">
          <a:xfrm>
            <a:off x="107950" y="1484313"/>
            <a:ext cx="8928100" cy="2781300"/>
          </a:xfrm>
          <a:prstGeom prst="rect">
            <a:avLst/>
          </a:prstGeom>
          <a:noFill/>
          <a:ln w="9525">
            <a:solidFill>
              <a:srgbClr val="FF00FF"/>
            </a:solidFill>
            <a:miter lim="800000"/>
            <a:headEnd/>
            <a:tailEnd/>
          </a:ln>
          <a:effectLst/>
        </p:spPr>
        <p:txBody>
          <a:bodyPr>
            <a:spAutoFit/>
          </a:bodyPr>
          <a:lstStyle/>
          <a:p>
            <a:r>
              <a:rPr lang="en-US" altLang="zh-CN" b="1"/>
              <a:t>void Time::Set( /* in */ int hours,</a:t>
            </a:r>
          </a:p>
          <a:p>
            <a:r>
              <a:rPr lang="en-US" altLang="zh-CN" b="1"/>
              <a:t>                           /* in */ int minutes,</a:t>
            </a:r>
          </a:p>
          <a:p>
            <a:r>
              <a:rPr lang="en-US" altLang="zh-CN" b="1"/>
              <a:t>                           /* in */ int seconds )</a:t>
            </a:r>
          </a:p>
          <a:p>
            <a:r>
              <a:rPr lang="en-US" altLang="zh-CN" b="1"/>
              <a:t>{</a:t>
            </a:r>
          </a:p>
          <a:p>
            <a:r>
              <a:rPr lang="en-US" altLang="zh-CN" b="1"/>
              <a:t>    hrs = hours;</a:t>
            </a:r>
          </a:p>
          <a:p>
            <a:r>
              <a:rPr lang="en-US" altLang="zh-CN" b="1"/>
              <a:t>    mins = minutes;</a:t>
            </a:r>
          </a:p>
          <a:p>
            <a:r>
              <a:rPr lang="en-US" altLang="zh-CN" b="1"/>
              <a:t>    secs = seconds;</a:t>
            </a:r>
          </a:p>
          <a:p>
            <a:r>
              <a:rPr lang="en-US" altLang="zh-CN" b="1"/>
              <a:t>}</a:t>
            </a:r>
          </a:p>
        </p:txBody>
      </p:sp>
      <p:sp>
        <p:nvSpPr>
          <p:cNvPr id="150531" name="Rectangle 3"/>
          <p:cNvSpPr>
            <a:spLocks noGrp="1" noChangeArrowheads="1"/>
          </p:cNvSpPr>
          <p:nvPr>
            <p:ph type="title"/>
          </p:nvPr>
        </p:nvSpPr>
        <p:spPr/>
        <p:txBody>
          <a:bodyPr/>
          <a:lstStyle/>
          <a:p>
            <a:r>
              <a:rPr lang="en-US" altLang="zh-CN"/>
              <a:t>Implementation</a:t>
            </a:r>
            <a:r>
              <a:rPr lang="en-US" altLang="zh-CN">
                <a:latin typeface="Courier New" pitchFamily="49" charset="0"/>
              </a:rPr>
              <a:t>:</a:t>
            </a:r>
            <a:r>
              <a:rPr lang="en-US" altLang="zh-CN"/>
              <a:t> time.cpp</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F4C4B4B-F573-4A73-B48F-7A4EA0B7ED4B}" type="slidenum">
              <a:rPr lang="en-US" altLang="zh-CN"/>
              <a:pPr/>
              <a:t>78</a:t>
            </a:fld>
            <a:endParaRPr lang="en-US" altLang="zh-CN"/>
          </a:p>
        </p:txBody>
      </p:sp>
      <p:sp>
        <p:nvSpPr>
          <p:cNvPr id="151554" name="Text Box 2"/>
          <p:cNvSpPr txBox="1">
            <a:spLocks noChangeArrowheads="1"/>
          </p:cNvSpPr>
          <p:nvPr/>
        </p:nvSpPr>
        <p:spPr bwMode="auto">
          <a:xfrm>
            <a:off x="107950" y="1268413"/>
            <a:ext cx="8928100" cy="5461000"/>
          </a:xfrm>
          <a:prstGeom prst="rect">
            <a:avLst/>
          </a:prstGeom>
          <a:noFill/>
          <a:ln w="9525">
            <a:solidFill>
              <a:srgbClr val="FF00FF"/>
            </a:solidFill>
            <a:miter lim="800000"/>
            <a:headEnd/>
            <a:tailEnd/>
          </a:ln>
          <a:effectLst/>
        </p:spPr>
        <p:txBody>
          <a:bodyPr>
            <a:spAutoFit/>
          </a:bodyPr>
          <a:lstStyle/>
          <a:p>
            <a:r>
              <a:rPr lang="en-US" altLang="zh-CN" b="1"/>
              <a:t>void Time::Increment()</a:t>
            </a:r>
          </a:p>
          <a:p>
            <a:r>
              <a:rPr lang="en-US" altLang="zh-CN" b="1"/>
              <a:t>{</a:t>
            </a:r>
          </a:p>
          <a:p>
            <a:r>
              <a:rPr lang="en-US" altLang="zh-CN" b="1"/>
              <a:t>    secs++;</a:t>
            </a:r>
          </a:p>
          <a:p>
            <a:r>
              <a:rPr lang="en-US" altLang="zh-CN" b="1"/>
              <a:t>    if (secs &gt; 59)</a:t>
            </a:r>
          </a:p>
          <a:p>
            <a:r>
              <a:rPr lang="en-US" altLang="zh-CN" b="1"/>
              <a:t>    {</a:t>
            </a:r>
          </a:p>
          <a:p>
            <a:r>
              <a:rPr lang="en-US" altLang="zh-CN" b="1"/>
              <a:t>        secs = 0;</a:t>
            </a:r>
          </a:p>
          <a:p>
            <a:r>
              <a:rPr lang="en-US" altLang="zh-CN" b="1"/>
              <a:t>        mins++;</a:t>
            </a:r>
          </a:p>
          <a:p>
            <a:r>
              <a:rPr lang="en-US" altLang="zh-CN" b="1"/>
              <a:t>        if (mins &gt; 59)</a:t>
            </a:r>
          </a:p>
          <a:p>
            <a:r>
              <a:rPr lang="en-US" altLang="zh-CN" b="1"/>
              <a:t>        {</a:t>
            </a:r>
          </a:p>
          <a:p>
            <a:r>
              <a:rPr lang="en-US" altLang="zh-CN" b="1"/>
              <a:t>            mins = 0;</a:t>
            </a:r>
          </a:p>
          <a:p>
            <a:r>
              <a:rPr lang="en-US" altLang="zh-CN" b="1"/>
              <a:t>            hrs++;</a:t>
            </a:r>
          </a:p>
          <a:p>
            <a:r>
              <a:rPr lang="en-US" altLang="zh-CN" b="1"/>
              <a:t>            if (hrs &gt; 23)</a:t>
            </a:r>
          </a:p>
          <a:p>
            <a:r>
              <a:rPr lang="en-US" altLang="zh-CN" b="1"/>
              <a:t>                hrs = 0;</a:t>
            </a:r>
          </a:p>
          <a:p>
            <a:r>
              <a:rPr lang="en-US" altLang="zh-CN" b="1"/>
              <a:t>        }</a:t>
            </a:r>
          </a:p>
          <a:p>
            <a:r>
              <a:rPr lang="en-US" altLang="zh-CN" b="1"/>
              <a:t>    }</a:t>
            </a:r>
          </a:p>
          <a:p>
            <a:r>
              <a:rPr lang="en-US" altLang="zh-CN" b="1"/>
              <a:t>}</a:t>
            </a:r>
          </a:p>
        </p:txBody>
      </p:sp>
      <p:sp>
        <p:nvSpPr>
          <p:cNvPr id="151555" name="Rectangle 3"/>
          <p:cNvSpPr>
            <a:spLocks noGrp="1" noChangeArrowheads="1"/>
          </p:cNvSpPr>
          <p:nvPr>
            <p:ph type="title"/>
          </p:nvPr>
        </p:nvSpPr>
        <p:spPr/>
        <p:txBody>
          <a:bodyPr/>
          <a:lstStyle/>
          <a:p>
            <a:r>
              <a:rPr lang="en-US" altLang="zh-CN"/>
              <a:t>Implementation</a:t>
            </a:r>
            <a:r>
              <a:rPr lang="en-US" altLang="zh-CN">
                <a:latin typeface="Courier New" pitchFamily="49" charset="0"/>
              </a:rPr>
              <a:t>: </a:t>
            </a:r>
            <a:r>
              <a:rPr lang="en-US" altLang="zh-CN"/>
              <a:t>time.cpp</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3F98BC-C8DC-484A-A07D-1BEAC4D7145A}" type="slidenum">
              <a:rPr lang="en-US" altLang="zh-CN"/>
              <a:pPr/>
              <a:t>79</a:t>
            </a:fld>
            <a:endParaRPr lang="en-US" altLang="zh-CN"/>
          </a:p>
        </p:txBody>
      </p:sp>
      <p:sp>
        <p:nvSpPr>
          <p:cNvPr id="152578" name="Text Box 2"/>
          <p:cNvSpPr txBox="1">
            <a:spLocks noChangeArrowheads="1"/>
          </p:cNvSpPr>
          <p:nvPr/>
        </p:nvSpPr>
        <p:spPr bwMode="auto">
          <a:xfrm>
            <a:off x="107950" y="1468438"/>
            <a:ext cx="8928100" cy="4121150"/>
          </a:xfrm>
          <a:prstGeom prst="rect">
            <a:avLst/>
          </a:prstGeom>
          <a:noFill/>
          <a:ln w="9525">
            <a:solidFill>
              <a:srgbClr val="FF00FF"/>
            </a:solidFill>
            <a:miter lim="800000"/>
            <a:headEnd/>
            <a:tailEnd/>
          </a:ln>
          <a:effectLst/>
        </p:spPr>
        <p:txBody>
          <a:bodyPr>
            <a:spAutoFit/>
          </a:bodyPr>
          <a:lstStyle/>
          <a:p>
            <a:r>
              <a:rPr lang="en-US" altLang="zh-CN" b="1" dirty="0"/>
              <a:t>void Time::Write() const</a:t>
            </a:r>
          </a:p>
          <a:p>
            <a:r>
              <a:rPr lang="en-US" altLang="zh-CN" b="1" dirty="0"/>
              <a:t>{</a:t>
            </a:r>
          </a:p>
          <a:p>
            <a:r>
              <a:rPr lang="en-US" altLang="zh-CN" b="1" dirty="0"/>
              <a:t>    if (hrs &lt; 10)</a:t>
            </a:r>
          </a:p>
          <a:p>
            <a:r>
              <a:rPr lang="en-US" altLang="zh-CN" b="1" dirty="0"/>
              <a:t>        </a:t>
            </a:r>
            <a:r>
              <a:rPr lang="en-US" altLang="zh-CN" b="1" dirty="0" err="1"/>
              <a:t>cout</a:t>
            </a:r>
            <a:r>
              <a:rPr lang="en-US" altLang="zh-CN" b="1" dirty="0"/>
              <a:t> &lt;&lt; '0';</a:t>
            </a:r>
          </a:p>
          <a:p>
            <a:r>
              <a:rPr lang="en-US" altLang="zh-CN" b="1" dirty="0"/>
              <a:t>    </a:t>
            </a:r>
            <a:r>
              <a:rPr lang="en-US" altLang="zh-CN" b="1" dirty="0" err="1"/>
              <a:t>cout</a:t>
            </a:r>
            <a:r>
              <a:rPr lang="en-US" altLang="zh-CN" b="1" dirty="0"/>
              <a:t> &lt;&lt; hrs &lt;&lt; ':';</a:t>
            </a:r>
          </a:p>
          <a:p>
            <a:r>
              <a:rPr lang="en-US" altLang="zh-CN" b="1" dirty="0"/>
              <a:t>    if (</a:t>
            </a:r>
            <a:r>
              <a:rPr lang="en-US" altLang="zh-CN" b="1" dirty="0" err="1"/>
              <a:t>mins</a:t>
            </a:r>
            <a:r>
              <a:rPr lang="en-US" altLang="zh-CN" b="1" dirty="0"/>
              <a:t> &lt; 10)</a:t>
            </a:r>
          </a:p>
          <a:p>
            <a:r>
              <a:rPr lang="en-US" altLang="zh-CN" b="1" dirty="0"/>
              <a:t>        </a:t>
            </a:r>
            <a:r>
              <a:rPr lang="en-US" altLang="zh-CN" b="1" dirty="0" err="1"/>
              <a:t>cout</a:t>
            </a:r>
            <a:r>
              <a:rPr lang="en-US" altLang="zh-CN" b="1" dirty="0"/>
              <a:t> &lt;&lt; '0';</a:t>
            </a:r>
          </a:p>
          <a:p>
            <a:r>
              <a:rPr lang="en-US" altLang="zh-CN" b="1" dirty="0"/>
              <a:t>    </a:t>
            </a:r>
            <a:r>
              <a:rPr lang="en-US" altLang="zh-CN" b="1" dirty="0" err="1"/>
              <a:t>cout</a:t>
            </a:r>
            <a:r>
              <a:rPr lang="en-US" altLang="zh-CN" b="1" dirty="0"/>
              <a:t> &lt;&lt; </a:t>
            </a:r>
            <a:r>
              <a:rPr lang="en-US" altLang="zh-CN" b="1" dirty="0" err="1"/>
              <a:t>mins</a:t>
            </a:r>
            <a:r>
              <a:rPr lang="en-US" altLang="zh-CN" b="1" dirty="0"/>
              <a:t> &lt;&lt; ':';</a:t>
            </a:r>
          </a:p>
          <a:p>
            <a:r>
              <a:rPr lang="en-US" altLang="zh-CN" b="1" dirty="0"/>
              <a:t>    if (</a:t>
            </a:r>
            <a:r>
              <a:rPr lang="en-US" altLang="zh-CN" b="1" dirty="0" err="1"/>
              <a:t>secs</a:t>
            </a:r>
            <a:r>
              <a:rPr lang="en-US" altLang="zh-CN" b="1" dirty="0"/>
              <a:t> &lt; 10)</a:t>
            </a:r>
          </a:p>
          <a:p>
            <a:r>
              <a:rPr lang="en-US" altLang="zh-CN" b="1" dirty="0"/>
              <a:t>        </a:t>
            </a:r>
            <a:r>
              <a:rPr lang="en-US" altLang="zh-CN" b="1" dirty="0" err="1"/>
              <a:t>cout</a:t>
            </a:r>
            <a:r>
              <a:rPr lang="en-US" altLang="zh-CN" b="1" dirty="0"/>
              <a:t> &lt;&lt; '0';</a:t>
            </a:r>
          </a:p>
          <a:p>
            <a:r>
              <a:rPr lang="en-US" altLang="zh-CN" b="1" dirty="0"/>
              <a:t>    </a:t>
            </a:r>
            <a:r>
              <a:rPr lang="en-US" altLang="zh-CN" b="1" dirty="0" err="1"/>
              <a:t>cout</a:t>
            </a:r>
            <a:r>
              <a:rPr lang="en-US" altLang="zh-CN" b="1" dirty="0"/>
              <a:t> &lt;&lt; </a:t>
            </a:r>
            <a:r>
              <a:rPr lang="en-US" altLang="zh-CN" b="1" dirty="0" err="1"/>
              <a:t>secs</a:t>
            </a:r>
            <a:r>
              <a:rPr lang="en-US" altLang="zh-CN" b="1" dirty="0"/>
              <a:t>;</a:t>
            </a:r>
          </a:p>
          <a:p>
            <a:r>
              <a:rPr lang="en-US" altLang="zh-CN" b="1" dirty="0"/>
              <a:t>}</a:t>
            </a:r>
          </a:p>
        </p:txBody>
      </p:sp>
      <p:sp>
        <p:nvSpPr>
          <p:cNvPr id="152579" name="Rectangle 3"/>
          <p:cNvSpPr>
            <a:spLocks noGrp="1" noChangeArrowheads="1"/>
          </p:cNvSpPr>
          <p:nvPr>
            <p:ph type="title"/>
          </p:nvPr>
        </p:nvSpPr>
        <p:spPr/>
        <p:txBody>
          <a:bodyPr/>
          <a:lstStyle/>
          <a:p>
            <a:r>
              <a:rPr lang="en-US" altLang="zh-CN"/>
              <a:t>Implementation</a:t>
            </a:r>
            <a:r>
              <a:rPr lang="en-US" altLang="zh-CN">
                <a:latin typeface="Courier New" pitchFamily="49" charset="0"/>
              </a:rPr>
              <a:t>: </a:t>
            </a:r>
            <a:r>
              <a:rPr lang="en-US" altLang="zh-CN"/>
              <a:t>time.cpp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3CB7DAF-645B-4275-BB61-D6A8ED4B0946}" type="slidenum">
              <a:rPr lang="en-US" altLang="zh-CN"/>
              <a:pPr/>
              <a:t>8</a:t>
            </a:fld>
            <a:endParaRPr lang="en-US" altLang="zh-CN"/>
          </a:p>
        </p:txBody>
      </p:sp>
      <p:sp>
        <p:nvSpPr>
          <p:cNvPr id="15362" name="Rectangle 2"/>
          <p:cNvSpPr>
            <a:spLocks noGrp="1" noChangeArrowheads="1"/>
          </p:cNvSpPr>
          <p:nvPr>
            <p:ph type="title"/>
          </p:nvPr>
        </p:nvSpPr>
        <p:spPr/>
        <p:txBody>
          <a:bodyPr/>
          <a:lstStyle/>
          <a:p>
            <a:r>
              <a:rPr lang="zh-CN" altLang="en-US"/>
              <a:t>继承机制</a:t>
            </a:r>
          </a:p>
        </p:txBody>
      </p:sp>
      <p:sp>
        <p:nvSpPr>
          <p:cNvPr id="15363" name="Rectangle 3"/>
          <p:cNvSpPr>
            <a:spLocks noGrp="1" noChangeArrowheads="1"/>
          </p:cNvSpPr>
          <p:nvPr>
            <p:ph type="body" idx="1"/>
          </p:nvPr>
        </p:nvSpPr>
        <p:spPr/>
        <p:txBody>
          <a:bodyPr/>
          <a:lstStyle/>
          <a:p>
            <a:pPr>
              <a:lnSpc>
                <a:spcPct val="130000"/>
              </a:lnSpc>
            </a:pPr>
            <a:r>
              <a:rPr lang="zh-CN" altLang="en-US" dirty="0"/>
              <a:t>继承（</a:t>
            </a:r>
            <a:r>
              <a:rPr lang="en-US" altLang="zh-CN" dirty="0"/>
              <a:t>inheritance</a:t>
            </a:r>
            <a:r>
              <a:rPr lang="zh-CN" altLang="en-US" dirty="0"/>
              <a:t>）：在一个或几个现有类的基础上，经过适当修改、扩充而构成一个新类的一种机制。</a:t>
            </a:r>
          </a:p>
          <a:p>
            <a:pPr algn="just">
              <a:lnSpc>
                <a:spcPct val="130000"/>
              </a:lnSpc>
            </a:pPr>
            <a:r>
              <a:rPr lang="zh-CN" altLang="en-US" dirty="0">
                <a:latin typeface="宋体" pitchFamily="2" charset="-122"/>
              </a:rPr>
              <a:t>继承使我们能够定义类，对类型之间的关系建模，共享公共的东西，仅仅特别指明不同的东西。</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2F6D80F-DF81-441A-9A35-FE6519772F3A}" type="slidenum">
              <a:rPr lang="en-US" altLang="zh-CN"/>
              <a:pPr/>
              <a:t>80</a:t>
            </a:fld>
            <a:endParaRPr lang="en-US" altLang="zh-CN"/>
          </a:p>
        </p:txBody>
      </p:sp>
      <p:sp>
        <p:nvSpPr>
          <p:cNvPr id="153602" name="Text Box 2"/>
          <p:cNvSpPr txBox="1">
            <a:spLocks noChangeArrowheads="1"/>
          </p:cNvSpPr>
          <p:nvPr/>
        </p:nvSpPr>
        <p:spPr bwMode="auto">
          <a:xfrm>
            <a:off x="107950" y="1468438"/>
            <a:ext cx="8928100" cy="4791075"/>
          </a:xfrm>
          <a:prstGeom prst="rect">
            <a:avLst/>
          </a:prstGeom>
          <a:noFill/>
          <a:ln w="9525">
            <a:solidFill>
              <a:srgbClr val="FF00FF"/>
            </a:solidFill>
            <a:miter lim="800000"/>
            <a:headEnd/>
            <a:tailEnd/>
          </a:ln>
          <a:effectLst/>
        </p:spPr>
        <p:txBody>
          <a:bodyPr>
            <a:spAutoFit/>
          </a:bodyPr>
          <a:lstStyle/>
          <a:p>
            <a:r>
              <a:rPr lang="en-US" altLang="zh-CN" b="1"/>
              <a:t>#include &lt;iostream&gt;</a:t>
            </a:r>
          </a:p>
          <a:p>
            <a:r>
              <a:rPr lang="en-US" altLang="zh-CN" b="1"/>
              <a:t>#include "time.h"</a:t>
            </a:r>
          </a:p>
          <a:p>
            <a:endParaRPr lang="en-US" altLang="zh-CN" b="1"/>
          </a:p>
          <a:p>
            <a:r>
              <a:rPr lang="en-US" altLang="zh-CN" b="1"/>
              <a:t>using namespace std;</a:t>
            </a:r>
          </a:p>
          <a:p>
            <a:endParaRPr lang="en-US" altLang="zh-CN" b="1"/>
          </a:p>
          <a:p>
            <a:r>
              <a:rPr lang="en-US" altLang="zh-CN" b="1"/>
              <a:t>int main()</a:t>
            </a:r>
          </a:p>
          <a:p>
            <a:r>
              <a:rPr lang="en-US" altLang="zh-CN" b="1"/>
              <a:t>{</a:t>
            </a:r>
          </a:p>
          <a:p>
            <a:r>
              <a:rPr lang="en-US" altLang="zh-CN" b="1"/>
              <a:t>    Time time(5, 30, 0 );</a:t>
            </a:r>
          </a:p>
          <a:p>
            <a:r>
              <a:rPr lang="en-US" altLang="zh-CN" b="1"/>
              <a:t>    </a:t>
            </a:r>
          </a:p>
          <a:p>
            <a:r>
              <a:rPr lang="en-US" altLang="zh-CN" b="1"/>
              <a:t>    time.Increment();</a:t>
            </a:r>
          </a:p>
          <a:p>
            <a:r>
              <a:rPr lang="en-US" altLang="zh-CN" b="1"/>
              <a:t>    time.Write();</a:t>
            </a:r>
          </a:p>
          <a:p>
            <a:endParaRPr lang="en-US" altLang="zh-CN" b="1"/>
          </a:p>
          <a:p>
            <a:r>
              <a:rPr lang="en-US" altLang="zh-CN" b="1"/>
              <a:t>    return 0;</a:t>
            </a:r>
          </a:p>
          <a:p>
            <a:r>
              <a:rPr lang="en-US" altLang="zh-CN" b="1"/>
              <a:t>}</a:t>
            </a:r>
          </a:p>
        </p:txBody>
      </p:sp>
      <p:sp>
        <p:nvSpPr>
          <p:cNvPr id="153603" name="Rectangle 3"/>
          <p:cNvSpPr>
            <a:spLocks noGrp="1" noChangeArrowheads="1"/>
          </p:cNvSpPr>
          <p:nvPr>
            <p:ph type="title"/>
          </p:nvPr>
        </p:nvSpPr>
        <p:spPr/>
        <p:txBody>
          <a:bodyPr/>
          <a:lstStyle/>
          <a:p>
            <a:r>
              <a:rPr lang="en-US" altLang="zh-CN"/>
              <a:t>Client codes: Test.cpp</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2CF066B-B042-4ABC-AB94-FCFDABAE4EAB}" type="slidenum">
              <a:rPr lang="en-US" altLang="zh-CN"/>
              <a:pPr/>
              <a:t>81</a:t>
            </a:fld>
            <a:endParaRPr lang="en-US" altLang="zh-CN"/>
          </a:p>
        </p:txBody>
      </p:sp>
      <p:sp>
        <p:nvSpPr>
          <p:cNvPr id="138242" name="Rectangle 2"/>
          <p:cNvSpPr>
            <a:spLocks noGrp="1" noChangeArrowheads="1"/>
          </p:cNvSpPr>
          <p:nvPr>
            <p:ph type="title"/>
          </p:nvPr>
        </p:nvSpPr>
        <p:spPr/>
        <p:txBody>
          <a:bodyPr/>
          <a:lstStyle/>
          <a:p>
            <a:r>
              <a:rPr lang="en-US" altLang="zh-CN" sz="2800"/>
              <a:t>Separate Compilation and Linking of Files</a:t>
            </a:r>
          </a:p>
        </p:txBody>
      </p:sp>
      <p:sp>
        <p:nvSpPr>
          <p:cNvPr id="138243" name="Rectangle 3"/>
          <p:cNvSpPr>
            <a:spLocks noGrp="1" noChangeArrowheads="1"/>
          </p:cNvSpPr>
          <p:nvPr>
            <p:ph type="body" idx="1"/>
          </p:nvPr>
        </p:nvSpPr>
        <p:spPr>
          <a:xfrm>
            <a:off x="347663" y="1341438"/>
            <a:ext cx="8386762" cy="5006975"/>
          </a:xfrm>
        </p:spPr>
        <p:txBody>
          <a:bodyPr/>
          <a:lstStyle/>
          <a:p>
            <a:pPr>
              <a:lnSpc>
                <a:spcPct val="140000"/>
              </a:lnSpc>
            </a:pPr>
            <a:r>
              <a:rPr lang="en-US" altLang="zh-CN" sz="2400" dirty="0"/>
              <a:t>.</a:t>
            </a:r>
            <a:r>
              <a:rPr lang="en-US" altLang="zh-CN" sz="2400" dirty="0" err="1"/>
              <a:t>cpp</a:t>
            </a:r>
            <a:r>
              <a:rPr lang="zh-CN" altLang="en-US" sz="2400" dirty="0"/>
              <a:t>被</a:t>
            </a:r>
            <a:r>
              <a:rPr lang="zh-CN" altLang="en-US" sz="2400" dirty="0">
                <a:solidFill>
                  <a:srgbClr val="FF0000"/>
                </a:solidFill>
              </a:rPr>
              <a:t>编译</a:t>
            </a:r>
            <a:r>
              <a:rPr lang="zh-CN" altLang="en-US" sz="2400" dirty="0"/>
              <a:t>成</a:t>
            </a:r>
            <a:r>
              <a:rPr lang="en-US" altLang="zh-CN" sz="2400" dirty="0">
                <a:solidFill>
                  <a:srgbClr val="FF0000"/>
                </a:solidFill>
                <a:latin typeface="Courier New" pitchFamily="49" charset="0"/>
              </a:rPr>
              <a:t>.</a:t>
            </a:r>
            <a:r>
              <a:rPr lang="en-US" altLang="zh-CN" sz="2400" dirty="0" err="1">
                <a:solidFill>
                  <a:srgbClr val="FF0000"/>
                </a:solidFill>
                <a:latin typeface="Courier New" pitchFamily="49" charset="0"/>
              </a:rPr>
              <a:t>obj</a:t>
            </a:r>
            <a:r>
              <a:rPr lang="zh-CN" altLang="en-US" sz="2400" dirty="0"/>
              <a:t>文件，同一程序中的各个</a:t>
            </a:r>
            <a:r>
              <a:rPr lang="en-US" altLang="zh-CN" sz="2400" dirty="0" err="1">
                <a:latin typeface="Courier New" pitchFamily="49" charset="0"/>
              </a:rPr>
              <a:t>obj</a:t>
            </a:r>
            <a:r>
              <a:rPr lang="zh-CN" altLang="en-US" sz="2400" dirty="0"/>
              <a:t>文件被</a:t>
            </a:r>
            <a:r>
              <a:rPr lang="zh-CN" altLang="en-US" sz="2400" dirty="0">
                <a:solidFill>
                  <a:srgbClr val="FF0000"/>
                </a:solidFill>
              </a:rPr>
              <a:t>链接</a:t>
            </a:r>
            <a:r>
              <a:rPr lang="zh-CN" altLang="en-US" sz="2400" dirty="0"/>
              <a:t>成</a:t>
            </a:r>
            <a:r>
              <a:rPr lang="en-US" altLang="zh-CN" sz="2400" dirty="0">
                <a:solidFill>
                  <a:srgbClr val="FF0000"/>
                </a:solidFill>
                <a:latin typeface="Courier New" pitchFamily="49" charset="0"/>
              </a:rPr>
              <a:t>.exe</a:t>
            </a:r>
            <a:r>
              <a:rPr lang="zh-CN" altLang="en-US" sz="2400" dirty="0"/>
              <a:t>可执行文件。 </a:t>
            </a:r>
          </a:p>
          <a:p>
            <a:pPr>
              <a:lnSpc>
                <a:spcPct val="140000"/>
              </a:lnSpc>
            </a:pPr>
            <a:r>
              <a:rPr lang="zh-CN" altLang="en-US" sz="2400" dirty="0"/>
              <a:t>在</a:t>
            </a:r>
            <a:r>
              <a:rPr lang="en-US" altLang="zh-CN" sz="2400" dirty="0"/>
              <a:t>C++</a:t>
            </a:r>
            <a:r>
              <a:rPr lang="zh-CN" altLang="en-US" sz="2400" dirty="0"/>
              <a:t>中，多文件程序中的各</a:t>
            </a:r>
            <a:r>
              <a:rPr lang="en-US" altLang="zh-CN" sz="2400" dirty="0"/>
              <a:t>.</a:t>
            </a:r>
            <a:r>
              <a:rPr lang="en-US" altLang="zh-CN" sz="2400" dirty="0" err="1"/>
              <a:t>cpp</a:t>
            </a:r>
            <a:r>
              <a:rPr lang="zh-CN" altLang="en-US" sz="2400" dirty="0"/>
              <a:t>文件不但被</a:t>
            </a:r>
            <a:r>
              <a:rPr lang="zh-CN" altLang="en-US" sz="2400" dirty="0">
                <a:solidFill>
                  <a:srgbClr val="FF0000"/>
                </a:solidFill>
              </a:rPr>
              <a:t>单独编译</a:t>
            </a:r>
            <a:r>
              <a:rPr lang="zh-CN" altLang="en-US" sz="2400" dirty="0"/>
              <a:t>（</a:t>
            </a:r>
            <a:r>
              <a:rPr lang="en-US" altLang="zh-CN" sz="2400" dirty="0"/>
              <a:t>separate compilation</a:t>
            </a:r>
            <a:r>
              <a:rPr lang="zh-CN" altLang="en-US" sz="2400" dirty="0"/>
              <a:t>） ，而且可以在不同的时刻编译。</a:t>
            </a:r>
          </a:p>
          <a:p>
            <a:pPr>
              <a:lnSpc>
                <a:spcPct val="140000"/>
              </a:lnSpc>
            </a:pPr>
            <a:r>
              <a:rPr lang="zh-CN" altLang="en-US" sz="2400" dirty="0"/>
              <a:t>对于一个类，例如</a:t>
            </a:r>
            <a:r>
              <a:rPr lang="en-US" altLang="zh-CN" sz="2400" dirty="0">
                <a:latin typeface="Courier New" pitchFamily="49" charset="0"/>
              </a:rPr>
              <a:t>Time</a:t>
            </a:r>
            <a:r>
              <a:rPr lang="zh-CN" altLang="en-US" sz="2400" dirty="0"/>
              <a:t>，其</a:t>
            </a:r>
            <a:r>
              <a:rPr lang="en-US" altLang="zh-CN" sz="2400" dirty="0">
                <a:latin typeface="Courier New" pitchFamily="49" charset="0"/>
              </a:rPr>
              <a:t>.h</a:t>
            </a:r>
            <a:r>
              <a:rPr lang="zh-CN" altLang="en-US" sz="2400" dirty="0"/>
              <a:t>及</a:t>
            </a:r>
            <a:r>
              <a:rPr lang="en-US" altLang="zh-CN" sz="2400" dirty="0">
                <a:latin typeface="Courier New" pitchFamily="49" charset="0"/>
              </a:rPr>
              <a:t>.</a:t>
            </a:r>
            <a:r>
              <a:rPr lang="en-US" altLang="zh-CN" sz="2400" dirty="0" err="1">
                <a:latin typeface="Courier New" pitchFamily="49" charset="0"/>
              </a:rPr>
              <a:t>obj</a:t>
            </a:r>
            <a:r>
              <a:rPr lang="zh-CN" altLang="en-US" sz="2400" dirty="0"/>
              <a:t>文件都应该可以被用户使用。用户把前者加入（</a:t>
            </a:r>
            <a:r>
              <a:rPr lang="en-US" altLang="zh-CN" sz="2400" dirty="0"/>
              <a:t>include</a:t>
            </a:r>
            <a:r>
              <a:rPr lang="zh-CN" altLang="en-US" sz="2400" dirty="0"/>
              <a:t>）到自己的程序中，使得可以编写利用</a:t>
            </a:r>
            <a:r>
              <a:rPr lang="en-US" altLang="zh-CN" sz="2400" dirty="0"/>
              <a:t>Time</a:t>
            </a:r>
            <a:r>
              <a:rPr lang="zh-CN" altLang="en-US" sz="2400" dirty="0"/>
              <a:t>类的代码；用户也需要后者链接到他自己的程序上，以便创建可执行文件。</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p>
            <a:fld id="{12037D9B-0C24-4F58-B4A5-50A4F428DF58}" type="slidenum">
              <a:rPr lang="en-US" altLang="zh-CN"/>
              <a:pPr/>
              <a:t>82</a:t>
            </a:fld>
            <a:endParaRPr lang="en-US" altLang="zh-CN"/>
          </a:p>
        </p:txBody>
      </p:sp>
      <p:sp>
        <p:nvSpPr>
          <p:cNvPr id="140290" name="Rectangle 2"/>
          <p:cNvSpPr>
            <a:spLocks noGrp="1" noChangeArrowheads="1"/>
          </p:cNvSpPr>
          <p:nvPr>
            <p:ph type="title"/>
          </p:nvPr>
        </p:nvSpPr>
        <p:spPr>
          <a:xfrm>
            <a:off x="709613" y="404813"/>
            <a:ext cx="7761287" cy="576262"/>
          </a:xfrm>
          <a:noFill/>
          <a:ln/>
        </p:spPr>
        <p:txBody>
          <a:bodyPr lIns="92075" tIns="46038" rIns="92075" bIns="46038" anchor="b"/>
          <a:lstStyle/>
          <a:p>
            <a:r>
              <a:rPr lang="en-US" altLang="zh-CN" sz="2800"/>
              <a:t>Separate Compilation and Linking of Files</a:t>
            </a:r>
          </a:p>
        </p:txBody>
      </p:sp>
      <p:sp>
        <p:nvSpPr>
          <p:cNvPr id="140292" name="Rectangle 4"/>
          <p:cNvSpPr>
            <a:spLocks noChangeArrowheads="1"/>
          </p:cNvSpPr>
          <p:nvPr/>
        </p:nvSpPr>
        <p:spPr bwMode="auto">
          <a:xfrm>
            <a:off x="3514725" y="1744663"/>
            <a:ext cx="1739900"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40293" name="Rectangle 5"/>
          <p:cNvSpPr>
            <a:spLocks noChangeArrowheads="1"/>
          </p:cNvSpPr>
          <p:nvPr/>
        </p:nvSpPr>
        <p:spPr bwMode="auto">
          <a:xfrm>
            <a:off x="3827463" y="1773238"/>
            <a:ext cx="1104900"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2400" b="1">
                <a:latin typeface="Arial Rounded MT Bold" pitchFamily="34" charset="0"/>
              </a:rPr>
              <a:t>time.h</a:t>
            </a:r>
          </a:p>
        </p:txBody>
      </p:sp>
      <p:sp>
        <p:nvSpPr>
          <p:cNvPr id="140295" name="Rectangle 7"/>
          <p:cNvSpPr>
            <a:spLocks noChangeArrowheads="1"/>
          </p:cNvSpPr>
          <p:nvPr/>
        </p:nvSpPr>
        <p:spPr bwMode="auto">
          <a:xfrm>
            <a:off x="395288" y="2201863"/>
            <a:ext cx="2217737" cy="520700"/>
          </a:xfrm>
          <a:prstGeom prst="rect">
            <a:avLst/>
          </a:prstGeom>
          <a:noFill/>
          <a:ln w="12700">
            <a:solidFill>
              <a:schemeClr val="tx1"/>
            </a:solidFill>
            <a:miter lim="800000"/>
            <a:headEnd/>
            <a:tailEnd/>
          </a:ln>
          <a:effectLst/>
        </p:spPr>
        <p:txBody>
          <a:bodyPr wrap="none" anchor="ctr"/>
          <a:lstStyle/>
          <a:p>
            <a:pPr algn="ctr" eaLnBrk="0" hangingPunct="0"/>
            <a:r>
              <a:rPr lang="en-US" altLang="zh-CN" sz="2400" b="1">
                <a:latin typeface="Arial Rounded MT Bold" pitchFamily="34" charset="0"/>
              </a:rPr>
              <a:t>Test.cpp</a:t>
            </a:r>
          </a:p>
        </p:txBody>
      </p:sp>
      <p:sp>
        <p:nvSpPr>
          <p:cNvPr id="140298" name="Rectangle 10"/>
          <p:cNvSpPr>
            <a:spLocks noChangeArrowheads="1"/>
          </p:cNvSpPr>
          <p:nvPr/>
        </p:nvSpPr>
        <p:spPr bwMode="auto">
          <a:xfrm>
            <a:off x="6210300" y="2201863"/>
            <a:ext cx="2106613"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40299" name="Rectangle 11"/>
          <p:cNvSpPr>
            <a:spLocks noChangeArrowheads="1"/>
          </p:cNvSpPr>
          <p:nvPr/>
        </p:nvSpPr>
        <p:spPr bwMode="auto">
          <a:xfrm>
            <a:off x="6473825" y="2255838"/>
            <a:ext cx="1482725"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time.cpp</a:t>
            </a:r>
          </a:p>
        </p:txBody>
      </p:sp>
      <p:grpSp>
        <p:nvGrpSpPr>
          <p:cNvPr id="140303" name="Group 15"/>
          <p:cNvGrpSpPr>
            <a:grpSpLocks/>
          </p:cNvGrpSpPr>
          <p:nvPr/>
        </p:nvGrpSpPr>
        <p:grpSpPr bwMode="auto">
          <a:xfrm>
            <a:off x="3517900" y="5859463"/>
            <a:ext cx="1762125" cy="520700"/>
            <a:chOff x="2198" y="3844"/>
            <a:chExt cx="1110" cy="328"/>
          </a:xfrm>
        </p:grpSpPr>
        <p:sp>
          <p:nvSpPr>
            <p:cNvPr id="140304" name="Rectangle 16"/>
            <p:cNvSpPr>
              <a:spLocks noChangeArrowheads="1"/>
            </p:cNvSpPr>
            <p:nvPr/>
          </p:nvSpPr>
          <p:spPr bwMode="auto">
            <a:xfrm>
              <a:off x="2212" y="3844"/>
              <a:ext cx="1096" cy="328"/>
            </a:xfrm>
            <a:prstGeom prst="rect">
              <a:avLst/>
            </a:prstGeom>
            <a:noFill/>
            <a:ln w="12700">
              <a:solidFill>
                <a:schemeClr val="tx1"/>
              </a:solidFill>
              <a:miter lim="800000"/>
              <a:headEnd/>
              <a:tailEnd/>
            </a:ln>
            <a:effectLst/>
          </p:spPr>
          <p:txBody>
            <a:bodyPr wrap="none" anchor="ctr"/>
            <a:lstStyle/>
            <a:p>
              <a:endParaRPr lang="zh-CN" altLang="en-US"/>
            </a:p>
          </p:txBody>
        </p:sp>
        <p:sp>
          <p:nvSpPr>
            <p:cNvPr id="140305" name="Rectangle 17"/>
            <p:cNvSpPr>
              <a:spLocks noChangeArrowheads="1"/>
            </p:cNvSpPr>
            <p:nvPr/>
          </p:nvSpPr>
          <p:spPr bwMode="auto">
            <a:xfrm>
              <a:off x="2198" y="3878"/>
              <a:ext cx="958"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 Test.exe</a:t>
              </a:r>
            </a:p>
          </p:txBody>
        </p:sp>
      </p:grpSp>
      <p:sp>
        <p:nvSpPr>
          <p:cNvPr id="140307" name="Rectangle 19"/>
          <p:cNvSpPr>
            <a:spLocks noChangeArrowheads="1"/>
          </p:cNvSpPr>
          <p:nvPr/>
        </p:nvSpPr>
        <p:spPr bwMode="auto">
          <a:xfrm>
            <a:off x="6134100" y="4106863"/>
            <a:ext cx="2047875"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40308" name="Rectangle 20"/>
          <p:cNvSpPr>
            <a:spLocks noChangeArrowheads="1"/>
          </p:cNvSpPr>
          <p:nvPr/>
        </p:nvSpPr>
        <p:spPr bwMode="auto">
          <a:xfrm>
            <a:off x="6507163" y="4160838"/>
            <a:ext cx="1377950"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time.obj</a:t>
            </a:r>
          </a:p>
        </p:txBody>
      </p:sp>
      <p:sp>
        <p:nvSpPr>
          <p:cNvPr id="140309" name="Oval 21"/>
          <p:cNvSpPr>
            <a:spLocks noChangeArrowheads="1"/>
          </p:cNvSpPr>
          <p:nvPr/>
        </p:nvSpPr>
        <p:spPr bwMode="auto">
          <a:xfrm>
            <a:off x="6207125" y="3192463"/>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40310" name="Oval 22"/>
          <p:cNvSpPr>
            <a:spLocks noChangeArrowheads="1"/>
          </p:cNvSpPr>
          <p:nvPr/>
        </p:nvSpPr>
        <p:spPr bwMode="auto">
          <a:xfrm>
            <a:off x="720725" y="3192463"/>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40311" name="Oval 23"/>
          <p:cNvSpPr>
            <a:spLocks noChangeArrowheads="1"/>
          </p:cNvSpPr>
          <p:nvPr/>
        </p:nvSpPr>
        <p:spPr bwMode="auto">
          <a:xfrm>
            <a:off x="3463925" y="5097463"/>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40312" name="Line 24"/>
          <p:cNvSpPr>
            <a:spLocks noChangeShapeType="1"/>
          </p:cNvSpPr>
          <p:nvPr/>
        </p:nvSpPr>
        <p:spPr bwMode="auto">
          <a:xfrm>
            <a:off x="4371975" y="5548313"/>
            <a:ext cx="0" cy="3048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nvGrpSpPr>
          <p:cNvPr id="140313" name="Group 25"/>
          <p:cNvGrpSpPr>
            <a:grpSpLocks/>
          </p:cNvGrpSpPr>
          <p:nvPr/>
        </p:nvGrpSpPr>
        <p:grpSpPr bwMode="auto">
          <a:xfrm>
            <a:off x="1628775" y="4633913"/>
            <a:ext cx="2438400" cy="457200"/>
            <a:chOff x="1008" y="3072"/>
            <a:chExt cx="1536" cy="288"/>
          </a:xfrm>
        </p:grpSpPr>
        <p:sp>
          <p:nvSpPr>
            <p:cNvPr id="140314" name="Line 26"/>
            <p:cNvSpPr>
              <a:spLocks noChangeShapeType="1"/>
            </p:cNvSpPr>
            <p:nvPr/>
          </p:nvSpPr>
          <p:spPr bwMode="auto">
            <a:xfrm>
              <a:off x="1008" y="3072"/>
              <a:ext cx="0" cy="144"/>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40315" name="Line 27"/>
            <p:cNvSpPr>
              <a:spLocks noChangeShapeType="1"/>
            </p:cNvSpPr>
            <p:nvPr/>
          </p:nvSpPr>
          <p:spPr bwMode="auto">
            <a:xfrm>
              <a:off x="1008" y="3216"/>
              <a:ext cx="1536" cy="0"/>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40316" name="Line 28"/>
            <p:cNvSpPr>
              <a:spLocks noChangeShapeType="1"/>
            </p:cNvSpPr>
            <p:nvPr/>
          </p:nvSpPr>
          <p:spPr bwMode="auto">
            <a:xfrm>
              <a:off x="2544" y="3216"/>
              <a:ext cx="0" cy="144"/>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grpSp>
        <p:nvGrpSpPr>
          <p:cNvPr id="140317" name="Group 29"/>
          <p:cNvGrpSpPr>
            <a:grpSpLocks/>
          </p:cNvGrpSpPr>
          <p:nvPr/>
        </p:nvGrpSpPr>
        <p:grpSpPr bwMode="auto">
          <a:xfrm>
            <a:off x="4752975" y="4633913"/>
            <a:ext cx="2438400" cy="457200"/>
            <a:chOff x="2976" y="3072"/>
            <a:chExt cx="1536" cy="288"/>
          </a:xfrm>
        </p:grpSpPr>
        <p:sp>
          <p:nvSpPr>
            <p:cNvPr id="140318" name="Line 30"/>
            <p:cNvSpPr>
              <a:spLocks noChangeShapeType="1"/>
            </p:cNvSpPr>
            <p:nvPr/>
          </p:nvSpPr>
          <p:spPr bwMode="auto">
            <a:xfrm>
              <a:off x="4512" y="3072"/>
              <a:ext cx="0" cy="144"/>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40319" name="Line 31"/>
            <p:cNvSpPr>
              <a:spLocks noChangeShapeType="1"/>
            </p:cNvSpPr>
            <p:nvPr/>
          </p:nvSpPr>
          <p:spPr bwMode="auto">
            <a:xfrm flipH="1">
              <a:off x="2976" y="3216"/>
              <a:ext cx="1536" cy="0"/>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40320" name="Line 32"/>
            <p:cNvSpPr>
              <a:spLocks noChangeShapeType="1"/>
            </p:cNvSpPr>
            <p:nvPr/>
          </p:nvSpPr>
          <p:spPr bwMode="auto">
            <a:xfrm>
              <a:off x="2976" y="3216"/>
              <a:ext cx="0" cy="144"/>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sp>
        <p:nvSpPr>
          <p:cNvPr id="140321" name="Line 33"/>
          <p:cNvSpPr>
            <a:spLocks noChangeShapeType="1"/>
          </p:cNvSpPr>
          <p:nvPr/>
        </p:nvSpPr>
        <p:spPr bwMode="auto">
          <a:xfrm>
            <a:off x="1628775" y="364331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40322" name="Line 34"/>
          <p:cNvSpPr>
            <a:spLocks noChangeShapeType="1"/>
          </p:cNvSpPr>
          <p:nvPr/>
        </p:nvSpPr>
        <p:spPr bwMode="auto">
          <a:xfrm>
            <a:off x="1552575" y="272891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40323" name="Line 35"/>
          <p:cNvSpPr>
            <a:spLocks noChangeShapeType="1"/>
          </p:cNvSpPr>
          <p:nvPr/>
        </p:nvSpPr>
        <p:spPr bwMode="auto">
          <a:xfrm>
            <a:off x="7191375" y="272891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40324" name="Line 36"/>
          <p:cNvSpPr>
            <a:spLocks noChangeShapeType="1"/>
          </p:cNvSpPr>
          <p:nvPr/>
        </p:nvSpPr>
        <p:spPr bwMode="auto">
          <a:xfrm>
            <a:off x="7191375" y="364331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40325" name="Rectangle 37"/>
          <p:cNvSpPr>
            <a:spLocks noChangeArrowheads="1"/>
          </p:cNvSpPr>
          <p:nvPr/>
        </p:nvSpPr>
        <p:spPr bwMode="auto">
          <a:xfrm>
            <a:off x="1003300" y="3216275"/>
            <a:ext cx="12144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Compiler</a:t>
            </a:r>
          </a:p>
        </p:txBody>
      </p:sp>
      <p:sp>
        <p:nvSpPr>
          <p:cNvPr id="140326" name="Rectangle 38"/>
          <p:cNvSpPr>
            <a:spLocks noChangeArrowheads="1"/>
          </p:cNvSpPr>
          <p:nvPr/>
        </p:nvSpPr>
        <p:spPr bwMode="auto">
          <a:xfrm>
            <a:off x="6489700" y="3216275"/>
            <a:ext cx="12144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Compiler</a:t>
            </a:r>
          </a:p>
        </p:txBody>
      </p:sp>
      <p:sp>
        <p:nvSpPr>
          <p:cNvPr id="140327" name="Rectangle 39"/>
          <p:cNvSpPr>
            <a:spLocks noChangeArrowheads="1"/>
          </p:cNvSpPr>
          <p:nvPr/>
        </p:nvSpPr>
        <p:spPr bwMode="auto">
          <a:xfrm>
            <a:off x="3898900" y="5121275"/>
            <a:ext cx="9318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Linker</a:t>
            </a:r>
          </a:p>
        </p:txBody>
      </p:sp>
      <p:sp>
        <p:nvSpPr>
          <p:cNvPr id="140328" name="Arc 40"/>
          <p:cNvSpPr>
            <a:spLocks/>
          </p:cNvSpPr>
          <p:nvPr/>
        </p:nvSpPr>
        <p:spPr bwMode="auto">
          <a:xfrm>
            <a:off x="4525963" y="2271713"/>
            <a:ext cx="1600200" cy="3810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4925" cap="rnd">
            <a:solidFill>
              <a:schemeClr val="tx1"/>
            </a:solidFill>
            <a:prstDash val="dash"/>
            <a:round/>
            <a:headEnd type="stealth" w="med" len="med"/>
            <a:tailEnd type="none" w="sm" len="sm"/>
          </a:ln>
          <a:effectLst/>
        </p:spPr>
        <p:txBody>
          <a:bodyPr wrap="none" anchor="ctr"/>
          <a:lstStyle/>
          <a:p>
            <a:endParaRPr lang="zh-CN" altLang="en-US"/>
          </a:p>
        </p:txBody>
      </p:sp>
      <p:sp>
        <p:nvSpPr>
          <p:cNvPr id="140329" name="Arc 41"/>
          <p:cNvSpPr>
            <a:spLocks/>
          </p:cNvSpPr>
          <p:nvPr/>
        </p:nvSpPr>
        <p:spPr bwMode="auto">
          <a:xfrm>
            <a:off x="2619375" y="2271713"/>
            <a:ext cx="1600200" cy="381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4925" cap="rnd">
            <a:solidFill>
              <a:schemeClr val="tx1"/>
            </a:solidFill>
            <a:prstDash val="dash"/>
            <a:round/>
            <a:headEnd type="none" w="sm" len="sm"/>
            <a:tailEnd type="stealth" w="med" len="med"/>
          </a:ln>
          <a:effectLst/>
        </p:spPr>
        <p:txBody>
          <a:bodyPr wrap="none" anchor="ctr"/>
          <a:lstStyle/>
          <a:p>
            <a:endParaRPr lang="zh-CN" altLang="en-US"/>
          </a:p>
        </p:txBody>
      </p:sp>
      <p:sp>
        <p:nvSpPr>
          <p:cNvPr id="140330" name="Rectangle 42"/>
          <p:cNvSpPr>
            <a:spLocks noChangeArrowheads="1"/>
          </p:cNvSpPr>
          <p:nvPr/>
        </p:nvSpPr>
        <p:spPr bwMode="auto">
          <a:xfrm>
            <a:off x="2940050" y="2682875"/>
            <a:ext cx="3317875" cy="457200"/>
          </a:xfrm>
          <a:prstGeom prst="rect">
            <a:avLst/>
          </a:prstGeom>
          <a:noFill/>
          <a:ln w="9525">
            <a:noFill/>
            <a:miter lim="800000"/>
            <a:headEnd/>
            <a:tailEnd/>
          </a:ln>
          <a:effectLst/>
        </p:spPr>
        <p:txBody>
          <a:bodyPr lIns="92075" tIns="46038" rIns="92075" bIns="46038">
            <a:spAutoFit/>
          </a:bodyPr>
          <a:lstStyle/>
          <a:p>
            <a:pPr eaLnBrk="0" hangingPunct="0"/>
            <a:r>
              <a:rPr lang="en-US" altLang="zh-CN" sz="2400" b="1">
                <a:latin typeface="Times New Roman" pitchFamily="18" charset="0"/>
              </a:rPr>
              <a:t>  #include “time.h” </a:t>
            </a:r>
          </a:p>
        </p:txBody>
      </p:sp>
      <p:sp>
        <p:nvSpPr>
          <p:cNvPr id="140331" name="Rectangle 43"/>
          <p:cNvSpPr>
            <a:spLocks noChangeArrowheads="1"/>
          </p:cNvSpPr>
          <p:nvPr/>
        </p:nvSpPr>
        <p:spPr bwMode="auto">
          <a:xfrm>
            <a:off x="6032500" y="1768475"/>
            <a:ext cx="249396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implementation file</a:t>
            </a:r>
          </a:p>
        </p:txBody>
      </p:sp>
      <p:sp>
        <p:nvSpPr>
          <p:cNvPr id="140332" name="Rectangle 44"/>
          <p:cNvSpPr>
            <a:spLocks noChangeArrowheads="1"/>
          </p:cNvSpPr>
          <p:nvPr/>
        </p:nvSpPr>
        <p:spPr bwMode="auto">
          <a:xfrm>
            <a:off x="3441700" y="1311275"/>
            <a:ext cx="2170113"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specification file</a:t>
            </a:r>
          </a:p>
        </p:txBody>
      </p:sp>
      <p:sp>
        <p:nvSpPr>
          <p:cNvPr id="140333" name="Rectangle 45"/>
          <p:cNvSpPr>
            <a:spLocks noChangeArrowheads="1"/>
          </p:cNvSpPr>
          <p:nvPr/>
        </p:nvSpPr>
        <p:spPr bwMode="auto">
          <a:xfrm>
            <a:off x="539750" y="1768475"/>
            <a:ext cx="187642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main program</a:t>
            </a:r>
          </a:p>
        </p:txBody>
      </p:sp>
      <p:sp>
        <p:nvSpPr>
          <p:cNvPr id="140334" name="Rectangle 46"/>
          <p:cNvSpPr>
            <a:spLocks noChangeArrowheads="1"/>
          </p:cNvSpPr>
          <p:nvPr/>
        </p:nvSpPr>
        <p:spPr bwMode="auto">
          <a:xfrm>
            <a:off x="468313" y="4060825"/>
            <a:ext cx="2217737" cy="520700"/>
          </a:xfrm>
          <a:prstGeom prst="rect">
            <a:avLst/>
          </a:prstGeom>
          <a:noFill/>
          <a:ln w="12700">
            <a:solidFill>
              <a:schemeClr val="tx1"/>
            </a:solidFill>
            <a:miter lim="800000"/>
            <a:headEnd/>
            <a:tailEnd/>
          </a:ln>
          <a:effectLst/>
        </p:spPr>
        <p:txBody>
          <a:bodyPr wrap="none" anchor="ctr"/>
          <a:lstStyle/>
          <a:p>
            <a:pPr algn="ctr" eaLnBrk="0" hangingPunct="0"/>
            <a:r>
              <a:rPr lang="en-US" altLang="zh-CN" sz="2400" b="1">
                <a:latin typeface="Arial Rounded MT Bold" pitchFamily="34" charset="0"/>
              </a:rPr>
              <a:t>Test.obj</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A9A32E3F-7F29-4B50-95F6-A1619589C310}" type="slidenum">
              <a:rPr lang="en-US" altLang="zh-CN"/>
              <a:pPr/>
              <a:t>83</a:t>
            </a:fld>
            <a:endParaRPr lang="en-US" altLang="zh-CN"/>
          </a:p>
        </p:txBody>
      </p:sp>
      <p:sp>
        <p:nvSpPr>
          <p:cNvPr id="142338" name="Rectangle 2"/>
          <p:cNvSpPr>
            <a:spLocks noChangeArrowheads="1"/>
          </p:cNvSpPr>
          <p:nvPr/>
        </p:nvSpPr>
        <p:spPr bwMode="auto">
          <a:xfrm>
            <a:off x="4635500" y="1292225"/>
            <a:ext cx="3816350" cy="42830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endParaRPr lang="zh-CN" altLang="zh-CN" sz="2400" b="1"/>
          </a:p>
        </p:txBody>
      </p:sp>
      <p:sp>
        <p:nvSpPr>
          <p:cNvPr id="142339" name="Rectangle 3"/>
          <p:cNvSpPr>
            <a:spLocks noChangeArrowheads="1"/>
          </p:cNvSpPr>
          <p:nvPr/>
        </p:nvSpPr>
        <p:spPr bwMode="auto">
          <a:xfrm>
            <a:off x="5000625" y="1603375"/>
            <a:ext cx="2990850" cy="1524000"/>
          </a:xfrm>
          <a:prstGeom prst="rect">
            <a:avLst/>
          </a:prstGeom>
          <a:noFill/>
          <a:ln w="12700">
            <a:solidFill>
              <a:schemeClr val="tx1"/>
            </a:solidFill>
            <a:miter lim="800000"/>
            <a:headEnd type="none" w="sm" len="sm"/>
            <a:tailEnd type="none" w="sm" len="sm"/>
          </a:ln>
          <a:effectLst/>
        </p:spPr>
        <p:txBody>
          <a:bodyPr wrap="none" anchor="ctr"/>
          <a:lstStyle/>
          <a:p>
            <a:pPr algn="ctr" eaLnBrk="0" hangingPunct="0"/>
            <a:r>
              <a:rPr lang="en-US" altLang="zh-CN" sz="2400" b="1"/>
              <a:t>…</a:t>
            </a:r>
          </a:p>
          <a:p>
            <a:pPr algn="ctr" eaLnBrk="0" hangingPunct="0"/>
            <a:r>
              <a:rPr lang="en-US" altLang="zh-CN" sz="2400" b="1"/>
              <a:t>000110100101</a:t>
            </a:r>
          </a:p>
          <a:p>
            <a:pPr algn="ctr" eaLnBrk="0" hangingPunct="0"/>
            <a:r>
              <a:rPr lang="en-US" altLang="zh-CN" sz="2400" b="1"/>
              <a:t>…</a:t>
            </a:r>
          </a:p>
        </p:txBody>
      </p:sp>
      <p:sp>
        <p:nvSpPr>
          <p:cNvPr id="142340" name="Rectangle 4"/>
          <p:cNvSpPr>
            <a:spLocks noChangeArrowheads="1"/>
          </p:cNvSpPr>
          <p:nvPr/>
        </p:nvSpPr>
        <p:spPr bwMode="auto">
          <a:xfrm>
            <a:off x="5000625" y="3611563"/>
            <a:ext cx="2932113" cy="1566862"/>
          </a:xfrm>
          <a:prstGeom prst="rect">
            <a:avLst/>
          </a:prstGeom>
          <a:noFill/>
          <a:ln w="12700">
            <a:solidFill>
              <a:schemeClr val="tx1"/>
            </a:solidFill>
            <a:miter lim="800000"/>
            <a:headEnd type="none" w="sm" len="sm"/>
            <a:tailEnd type="none" w="sm" len="sm"/>
          </a:ln>
          <a:effectLst/>
        </p:spPr>
        <p:txBody>
          <a:bodyPr wrap="none" anchor="ctr"/>
          <a:lstStyle/>
          <a:p>
            <a:pPr algn="ctr" eaLnBrk="0" hangingPunct="0"/>
            <a:r>
              <a:rPr lang="en-US" altLang="zh-CN" sz="2400" b="1"/>
              <a:t>…</a:t>
            </a:r>
          </a:p>
          <a:p>
            <a:pPr algn="ctr" eaLnBrk="0" hangingPunct="0"/>
            <a:r>
              <a:rPr lang="en-US" altLang="zh-CN" sz="2400" b="1"/>
              <a:t>00111000110</a:t>
            </a:r>
          </a:p>
          <a:p>
            <a:pPr algn="ctr" eaLnBrk="0" hangingPunct="0"/>
            <a:r>
              <a:rPr lang="en-US" altLang="zh-CN" sz="2400" b="1"/>
              <a:t>01010010111</a:t>
            </a:r>
          </a:p>
          <a:p>
            <a:pPr algn="ctr" eaLnBrk="0" hangingPunct="0"/>
            <a:r>
              <a:rPr lang="en-US" altLang="zh-CN" sz="2400" b="1"/>
              <a:t>…</a:t>
            </a:r>
          </a:p>
        </p:txBody>
      </p:sp>
      <p:sp>
        <p:nvSpPr>
          <p:cNvPr id="142341" name="Rectangle 5"/>
          <p:cNvSpPr>
            <a:spLocks noChangeArrowheads="1"/>
          </p:cNvSpPr>
          <p:nvPr/>
        </p:nvSpPr>
        <p:spPr bwMode="auto">
          <a:xfrm>
            <a:off x="665163" y="1670050"/>
            <a:ext cx="2525712" cy="1263650"/>
          </a:xfrm>
          <a:prstGeom prst="rect">
            <a:avLst/>
          </a:prstGeom>
          <a:noFill/>
          <a:ln w="12700">
            <a:solidFill>
              <a:schemeClr val="tx1"/>
            </a:solidFill>
            <a:miter lim="800000"/>
            <a:headEnd type="none" w="sm" len="sm"/>
            <a:tailEnd type="none" w="sm" len="sm"/>
          </a:ln>
          <a:effectLst/>
        </p:spPr>
        <p:txBody>
          <a:bodyPr wrap="none" anchor="ctr"/>
          <a:lstStyle/>
          <a:p>
            <a:pPr algn="ctr" eaLnBrk="0" hangingPunct="0"/>
            <a:r>
              <a:rPr lang="en-US" altLang="zh-CN" sz="2400" b="1"/>
              <a:t>…</a:t>
            </a:r>
          </a:p>
          <a:p>
            <a:pPr algn="ctr" eaLnBrk="0" hangingPunct="0"/>
            <a:r>
              <a:rPr lang="en-US" altLang="zh-CN" sz="2400" b="1"/>
              <a:t>time.Write();</a:t>
            </a:r>
          </a:p>
          <a:p>
            <a:pPr algn="ctr" eaLnBrk="0" hangingPunct="0"/>
            <a:r>
              <a:rPr lang="en-US" altLang="zh-CN" sz="2400" b="1"/>
              <a:t>…</a:t>
            </a:r>
          </a:p>
        </p:txBody>
      </p:sp>
      <p:sp>
        <p:nvSpPr>
          <p:cNvPr id="142342" name="Rectangle 6"/>
          <p:cNvSpPr>
            <a:spLocks noChangeArrowheads="1"/>
          </p:cNvSpPr>
          <p:nvPr/>
        </p:nvSpPr>
        <p:spPr bwMode="auto">
          <a:xfrm>
            <a:off x="417513" y="3222625"/>
            <a:ext cx="3730625" cy="2438400"/>
          </a:xfrm>
          <a:prstGeom prst="rect">
            <a:avLst/>
          </a:prstGeom>
          <a:noFill/>
          <a:ln w="12700">
            <a:solidFill>
              <a:schemeClr val="tx1"/>
            </a:solidFill>
            <a:miter lim="800000"/>
            <a:headEnd type="none" w="sm" len="sm"/>
            <a:tailEnd type="none" w="sm" len="sm"/>
          </a:ln>
          <a:effectLst/>
        </p:spPr>
        <p:txBody>
          <a:bodyPr wrap="none" anchor="ctr"/>
          <a:lstStyle/>
          <a:p>
            <a:pPr eaLnBrk="0" hangingPunct="0"/>
            <a:r>
              <a:rPr lang="en-US" altLang="zh-CN" sz="2000" b="1"/>
              <a:t>void TimeType::Write() const</a:t>
            </a:r>
          </a:p>
          <a:p>
            <a:pPr eaLnBrk="0" hangingPunct="0"/>
            <a:r>
              <a:rPr lang="en-US" altLang="zh-CN" sz="2000" b="1"/>
              <a:t>{</a:t>
            </a:r>
          </a:p>
          <a:p>
            <a:pPr eaLnBrk="0" hangingPunct="0"/>
            <a:r>
              <a:rPr lang="en-US" altLang="zh-CN" sz="2000" b="1"/>
              <a:t>    if (hrs &lt; 10)</a:t>
            </a:r>
          </a:p>
          <a:p>
            <a:pPr eaLnBrk="0" hangingPunct="0"/>
            <a:r>
              <a:rPr lang="en-US" altLang="zh-CN" sz="2000" b="1"/>
              <a:t>        cout &lt;&lt; '0';</a:t>
            </a:r>
          </a:p>
          <a:p>
            <a:pPr eaLnBrk="0" hangingPunct="0"/>
            <a:r>
              <a:rPr lang="en-US" altLang="zh-CN" sz="2000" b="1"/>
              <a:t>    cout &lt;&lt; hrs &lt;&lt; ':';</a:t>
            </a:r>
          </a:p>
          <a:p>
            <a:pPr eaLnBrk="0" hangingPunct="0"/>
            <a:r>
              <a:rPr lang="en-US" altLang="zh-CN" sz="2000" b="1"/>
              <a:t>              …</a:t>
            </a:r>
          </a:p>
          <a:p>
            <a:pPr eaLnBrk="0" hangingPunct="0"/>
            <a:r>
              <a:rPr lang="en-US" altLang="zh-CN" sz="2000" b="1"/>
              <a:t>}</a:t>
            </a:r>
          </a:p>
        </p:txBody>
      </p:sp>
      <p:sp>
        <p:nvSpPr>
          <p:cNvPr id="142343" name="Line 7"/>
          <p:cNvSpPr>
            <a:spLocks noChangeShapeType="1"/>
          </p:cNvSpPr>
          <p:nvPr/>
        </p:nvSpPr>
        <p:spPr bwMode="auto">
          <a:xfrm>
            <a:off x="2581275" y="2482850"/>
            <a:ext cx="0" cy="869950"/>
          </a:xfrm>
          <a:prstGeom prst="line">
            <a:avLst/>
          </a:prstGeom>
          <a:noFill/>
          <a:ln w="44450">
            <a:solidFill>
              <a:schemeClr val="tx1"/>
            </a:solidFill>
            <a:round/>
            <a:headEnd type="none" w="sm" len="sm"/>
            <a:tailEnd type="triangle" w="sm" len="sm"/>
          </a:ln>
          <a:effectLst/>
        </p:spPr>
        <p:txBody>
          <a:bodyPr/>
          <a:lstStyle/>
          <a:p>
            <a:endParaRPr lang="zh-CN" altLang="en-US"/>
          </a:p>
        </p:txBody>
      </p:sp>
      <p:sp>
        <p:nvSpPr>
          <p:cNvPr id="142344" name="Line 8"/>
          <p:cNvSpPr>
            <a:spLocks noChangeShapeType="1"/>
          </p:cNvSpPr>
          <p:nvPr/>
        </p:nvSpPr>
        <p:spPr bwMode="auto">
          <a:xfrm flipV="1">
            <a:off x="1114425" y="2498725"/>
            <a:ext cx="566738" cy="825500"/>
          </a:xfrm>
          <a:prstGeom prst="line">
            <a:avLst/>
          </a:prstGeom>
          <a:noFill/>
          <a:ln w="44450">
            <a:solidFill>
              <a:schemeClr val="tx1"/>
            </a:solidFill>
            <a:round/>
            <a:headEnd type="none" w="sm" len="sm"/>
            <a:tailEnd type="triangle" w="sm" len="sm"/>
          </a:ln>
          <a:effectLst/>
        </p:spPr>
        <p:txBody>
          <a:bodyPr/>
          <a:lstStyle/>
          <a:p>
            <a:endParaRPr lang="zh-CN" altLang="en-US"/>
          </a:p>
        </p:txBody>
      </p:sp>
      <p:sp>
        <p:nvSpPr>
          <p:cNvPr id="142345" name="AutoShape 9"/>
          <p:cNvSpPr>
            <a:spLocks noChangeArrowheads="1"/>
          </p:cNvSpPr>
          <p:nvPr/>
        </p:nvSpPr>
        <p:spPr bwMode="auto">
          <a:xfrm>
            <a:off x="3263900" y="2147888"/>
            <a:ext cx="1668463" cy="392112"/>
          </a:xfrm>
          <a:prstGeom prst="rightArrow">
            <a:avLst>
              <a:gd name="adj1" fmla="val 50000"/>
              <a:gd name="adj2" fmla="val 106377"/>
            </a:avLst>
          </a:prstGeom>
          <a:noFill/>
          <a:ln w="12700">
            <a:solidFill>
              <a:schemeClr val="tx1"/>
            </a:solidFill>
            <a:miter lim="800000"/>
            <a:headEnd type="none" w="sm" len="sm"/>
            <a:tailEnd type="none" w="sm" len="sm"/>
          </a:ln>
          <a:effectLst/>
        </p:spPr>
        <p:txBody>
          <a:bodyPr wrap="none" anchor="ctr"/>
          <a:lstStyle/>
          <a:p>
            <a:endParaRPr lang="zh-CN" altLang="en-US"/>
          </a:p>
        </p:txBody>
      </p:sp>
      <p:sp>
        <p:nvSpPr>
          <p:cNvPr id="142346" name="AutoShape 10"/>
          <p:cNvSpPr>
            <a:spLocks noChangeArrowheads="1"/>
          </p:cNvSpPr>
          <p:nvPr/>
        </p:nvSpPr>
        <p:spPr bwMode="auto">
          <a:xfrm>
            <a:off x="4192588" y="4195763"/>
            <a:ext cx="725487" cy="479425"/>
          </a:xfrm>
          <a:prstGeom prst="rightArrow">
            <a:avLst>
              <a:gd name="adj1" fmla="val 50000"/>
              <a:gd name="adj2" fmla="val 37831"/>
            </a:avLst>
          </a:prstGeom>
          <a:noFill/>
          <a:ln w="12700">
            <a:solidFill>
              <a:schemeClr val="tx1"/>
            </a:solidFill>
            <a:miter lim="800000"/>
            <a:headEnd type="none" w="sm" len="sm"/>
            <a:tailEnd type="none" w="sm" len="sm"/>
          </a:ln>
          <a:effectLst/>
        </p:spPr>
        <p:txBody>
          <a:bodyPr wrap="none" anchor="ctr"/>
          <a:lstStyle/>
          <a:p>
            <a:endParaRPr lang="zh-CN" altLang="en-US"/>
          </a:p>
        </p:txBody>
      </p:sp>
      <p:sp>
        <p:nvSpPr>
          <p:cNvPr id="142347" name="Rectangle 11"/>
          <p:cNvSpPr>
            <a:spLocks noChangeArrowheads="1"/>
          </p:cNvSpPr>
          <p:nvPr/>
        </p:nvSpPr>
        <p:spPr bwMode="auto">
          <a:xfrm>
            <a:off x="5454650" y="2178050"/>
            <a:ext cx="1393825" cy="361950"/>
          </a:xfrm>
          <a:prstGeom prst="rect">
            <a:avLst/>
          </a:prstGeom>
          <a:noFill/>
          <a:ln w="12700">
            <a:solidFill>
              <a:schemeClr val="tx1"/>
            </a:solidFill>
            <a:miter lim="800000"/>
            <a:headEnd type="none" w="sm" len="sm"/>
            <a:tailEnd type="none" w="sm" len="sm"/>
          </a:ln>
          <a:effectLst/>
        </p:spPr>
        <p:txBody>
          <a:bodyPr wrap="none" anchor="ctr"/>
          <a:lstStyle/>
          <a:p>
            <a:endParaRPr lang="zh-CN" altLang="en-US"/>
          </a:p>
        </p:txBody>
      </p:sp>
      <p:sp>
        <p:nvSpPr>
          <p:cNvPr id="142348" name="Oval 12"/>
          <p:cNvSpPr>
            <a:spLocks noChangeArrowheads="1"/>
          </p:cNvSpPr>
          <p:nvPr/>
        </p:nvSpPr>
        <p:spPr bwMode="auto">
          <a:xfrm>
            <a:off x="8002588" y="5091113"/>
            <a:ext cx="377825" cy="334962"/>
          </a:xfrm>
          <a:prstGeom prst="ellipse">
            <a:avLst/>
          </a:prstGeom>
          <a:noFill/>
          <a:ln w="25400">
            <a:solidFill>
              <a:srgbClr val="FF0000"/>
            </a:solidFill>
            <a:round/>
            <a:headEnd type="none" w="sm" len="sm"/>
            <a:tailEnd type="none" w="sm" len="sm"/>
          </a:ln>
          <a:effectLst/>
        </p:spPr>
        <p:txBody>
          <a:bodyPr wrap="none" anchor="ctr"/>
          <a:lstStyle/>
          <a:p>
            <a:pPr algn="ctr" eaLnBrk="0" hangingPunct="0"/>
            <a:r>
              <a:rPr lang="en-US" altLang="zh-CN" sz="2400" b="1"/>
              <a:t>5</a:t>
            </a:r>
          </a:p>
        </p:txBody>
      </p:sp>
      <p:sp>
        <p:nvSpPr>
          <p:cNvPr id="142349" name="Oval 13"/>
          <p:cNvSpPr>
            <a:spLocks noChangeArrowheads="1"/>
          </p:cNvSpPr>
          <p:nvPr/>
        </p:nvSpPr>
        <p:spPr bwMode="auto">
          <a:xfrm>
            <a:off x="7370763" y="4733925"/>
            <a:ext cx="377825" cy="334963"/>
          </a:xfrm>
          <a:prstGeom prst="ellipse">
            <a:avLst/>
          </a:prstGeom>
          <a:noFill/>
          <a:ln w="25400">
            <a:solidFill>
              <a:srgbClr val="FF0000"/>
            </a:solidFill>
            <a:round/>
            <a:headEnd type="none" w="sm" len="sm"/>
            <a:tailEnd type="none" w="sm" len="sm"/>
          </a:ln>
          <a:effectLst/>
        </p:spPr>
        <p:txBody>
          <a:bodyPr wrap="none" anchor="ctr"/>
          <a:lstStyle/>
          <a:p>
            <a:pPr algn="ctr" eaLnBrk="0" hangingPunct="0"/>
            <a:r>
              <a:rPr lang="en-US" altLang="zh-CN" sz="2400" b="1"/>
              <a:t>4</a:t>
            </a:r>
          </a:p>
        </p:txBody>
      </p:sp>
      <p:sp>
        <p:nvSpPr>
          <p:cNvPr id="142350" name="Oval 14"/>
          <p:cNvSpPr>
            <a:spLocks noChangeArrowheads="1"/>
          </p:cNvSpPr>
          <p:nvPr/>
        </p:nvSpPr>
        <p:spPr bwMode="auto">
          <a:xfrm>
            <a:off x="3487738" y="5119688"/>
            <a:ext cx="377825" cy="334962"/>
          </a:xfrm>
          <a:prstGeom prst="ellipse">
            <a:avLst/>
          </a:prstGeom>
          <a:noFill/>
          <a:ln w="25400">
            <a:solidFill>
              <a:srgbClr val="FF0000"/>
            </a:solidFill>
            <a:round/>
            <a:headEnd type="none" w="sm" len="sm"/>
            <a:tailEnd type="none" w="sm" len="sm"/>
          </a:ln>
          <a:effectLst/>
        </p:spPr>
        <p:txBody>
          <a:bodyPr wrap="none" anchor="ctr"/>
          <a:lstStyle/>
          <a:p>
            <a:pPr algn="ctr" eaLnBrk="0" hangingPunct="0"/>
            <a:r>
              <a:rPr lang="en-US" altLang="zh-CN" sz="2400" b="1"/>
              <a:t>3</a:t>
            </a:r>
          </a:p>
        </p:txBody>
      </p:sp>
      <p:sp>
        <p:nvSpPr>
          <p:cNvPr id="142351" name="Oval 15"/>
          <p:cNvSpPr>
            <a:spLocks noChangeArrowheads="1"/>
          </p:cNvSpPr>
          <p:nvPr/>
        </p:nvSpPr>
        <p:spPr bwMode="auto">
          <a:xfrm>
            <a:off x="7399338" y="2614613"/>
            <a:ext cx="377825" cy="334962"/>
          </a:xfrm>
          <a:prstGeom prst="ellipse">
            <a:avLst/>
          </a:prstGeom>
          <a:noFill/>
          <a:ln w="25400">
            <a:solidFill>
              <a:srgbClr val="FF0000"/>
            </a:solidFill>
            <a:round/>
            <a:headEnd type="none" w="sm" len="sm"/>
            <a:tailEnd type="none" w="sm" len="sm"/>
          </a:ln>
          <a:effectLst/>
        </p:spPr>
        <p:txBody>
          <a:bodyPr wrap="none" anchor="ctr"/>
          <a:lstStyle/>
          <a:p>
            <a:pPr algn="ctr" eaLnBrk="0" hangingPunct="0"/>
            <a:r>
              <a:rPr lang="en-US" altLang="zh-CN" sz="2400" b="1"/>
              <a:t>2</a:t>
            </a:r>
          </a:p>
        </p:txBody>
      </p:sp>
      <p:sp>
        <p:nvSpPr>
          <p:cNvPr id="142352" name="Oval 16"/>
          <p:cNvSpPr>
            <a:spLocks noChangeArrowheads="1"/>
          </p:cNvSpPr>
          <p:nvPr/>
        </p:nvSpPr>
        <p:spPr bwMode="auto">
          <a:xfrm>
            <a:off x="2762250" y="2497138"/>
            <a:ext cx="377825" cy="350837"/>
          </a:xfrm>
          <a:prstGeom prst="ellipse">
            <a:avLst/>
          </a:prstGeom>
          <a:noFill/>
          <a:ln w="25400">
            <a:solidFill>
              <a:srgbClr val="FF0000"/>
            </a:solidFill>
            <a:round/>
            <a:headEnd type="none" w="sm" len="sm"/>
            <a:tailEnd type="none" w="sm" len="sm"/>
          </a:ln>
          <a:effectLst/>
        </p:spPr>
        <p:txBody>
          <a:bodyPr wrap="none" anchor="ctr"/>
          <a:lstStyle/>
          <a:p>
            <a:pPr algn="ctr" eaLnBrk="0" hangingPunct="0"/>
            <a:r>
              <a:rPr lang="en-US" altLang="zh-CN" sz="2400" b="1"/>
              <a:t>1</a:t>
            </a:r>
          </a:p>
        </p:txBody>
      </p:sp>
      <p:sp>
        <p:nvSpPr>
          <p:cNvPr id="142353" name="Line 17"/>
          <p:cNvSpPr>
            <a:spLocks noChangeShapeType="1"/>
          </p:cNvSpPr>
          <p:nvPr/>
        </p:nvSpPr>
        <p:spPr bwMode="auto">
          <a:xfrm>
            <a:off x="5629275" y="2557463"/>
            <a:ext cx="0" cy="1466850"/>
          </a:xfrm>
          <a:prstGeom prst="line">
            <a:avLst/>
          </a:prstGeom>
          <a:noFill/>
          <a:ln w="44450">
            <a:solidFill>
              <a:schemeClr val="tx1"/>
            </a:solidFill>
            <a:round/>
            <a:headEnd type="none" w="sm" len="sm"/>
            <a:tailEnd type="triangle" w="med" len="lg"/>
          </a:ln>
          <a:effectLst/>
        </p:spPr>
        <p:txBody>
          <a:bodyPr/>
          <a:lstStyle/>
          <a:p>
            <a:endParaRPr lang="zh-CN" altLang="en-US"/>
          </a:p>
        </p:txBody>
      </p:sp>
      <p:sp>
        <p:nvSpPr>
          <p:cNvPr id="142354" name="Rectangle 18"/>
          <p:cNvSpPr>
            <a:spLocks noChangeArrowheads="1"/>
          </p:cNvSpPr>
          <p:nvPr/>
        </p:nvSpPr>
        <p:spPr bwMode="auto">
          <a:xfrm>
            <a:off x="388938" y="5762625"/>
            <a:ext cx="7983537" cy="835025"/>
          </a:xfrm>
          <a:prstGeom prst="rect">
            <a:avLst/>
          </a:prstGeom>
          <a:noFill/>
          <a:ln w="12700">
            <a:noFill/>
            <a:miter lim="800000"/>
            <a:headEnd type="none" w="sm" len="sm"/>
            <a:tailEnd type="none" w="sm" len="sm"/>
          </a:ln>
          <a:effectLst/>
        </p:spPr>
        <p:txBody>
          <a:bodyPr wrap="none" anchor="ctr"/>
          <a:lstStyle/>
          <a:p>
            <a:pPr eaLnBrk="0" hangingPunct="0"/>
            <a:r>
              <a:rPr lang="en-US" altLang="zh-CN" sz="2400" b="1"/>
              <a:t>1 test.cpp       2 test.obj       3 Time.cpp      4 Time.obj     </a:t>
            </a:r>
          </a:p>
          <a:p>
            <a:pPr eaLnBrk="0" hangingPunct="0"/>
            <a:r>
              <a:rPr lang="en-US" altLang="zh-CN" sz="2400" b="1"/>
              <a:t>5 Test.exe</a:t>
            </a:r>
          </a:p>
        </p:txBody>
      </p:sp>
      <p:sp>
        <p:nvSpPr>
          <p:cNvPr id="142355" name="Rectangle 19"/>
          <p:cNvSpPr>
            <a:spLocks noGrp="1" noChangeArrowheads="1"/>
          </p:cNvSpPr>
          <p:nvPr>
            <p:ph type="title"/>
          </p:nvPr>
        </p:nvSpPr>
        <p:spPr>
          <a:xfrm>
            <a:off x="709613" y="404813"/>
            <a:ext cx="7761287" cy="576262"/>
          </a:xfrm>
          <a:noFill/>
          <a:ln/>
        </p:spPr>
        <p:txBody>
          <a:bodyPr lIns="92075" tIns="46038" rIns="92075" bIns="46038" anchor="b"/>
          <a:lstStyle/>
          <a:p>
            <a:r>
              <a:rPr lang="en-US" altLang="zh-CN" sz="2800"/>
              <a:t>Separate Compilation and Linking of Files</a:t>
            </a:r>
          </a:p>
        </p:txBody>
      </p:sp>
      <p:sp>
        <p:nvSpPr>
          <p:cNvPr id="142356" name="Rectangle 20"/>
          <p:cNvSpPr>
            <a:spLocks noChangeArrowheads="1"/>
          </p:cNvSpPr>
          <p:nvPr/>
        </p:nvSpPr>
        <p:spPr bwMode="auto">
          <a:xfrm>
            <a:off x="3132138" y="1795463"/>
            <a:ext cx="16081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compliation</a:t>
            </a:r>
          </a:p>
        </p:txBody>
      </p:sp>
      <p:sp>
        <p:nvSpPr>
          <p:cNvPr id="142357" name="Rectangle 21"/>
          <p:cNvSpPr>
            <a:spLocks noChangeArrowheads="1"/>
          </p:cNvSpPr>
          <p:nvPr/>
        </p:nvSpPr>
        <p:spPr bwMode="auto">
          <a:xfrm>
            <a:off x="3684588" y="3919538"/>
            <a:ext cx="16081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compliation</a:t>
            </a:r>
          </a:p>
        </p:txBody>
      </p:sp>
      <p:sp>
        <p:nvSpPr>
          <p:cNvPr id="142358" name="Rectangle 22"/>
          <p:cNvSpPr>
            <a:spLocks noChangeArrowheads="1"/>
          </p:cNvSpPr>
          <p:nvPr/>
        </p:nvSpPr>
        <p:spPr bwMode="auto">
          <a:xfrm>
            <a:off x="8091488" y="2408238"/>
            <a:ext cx="339725" cy="22256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L</a:t>
            </a:r>
          </a:p>
          <a:p>
            <a:pPr eaLnBrk="0" hangingPunct="0"/>
            <a:r>
              <a:rPr lang="en-US" altLang="zh-CN" sz="2000" b="1"/>
              <a:t>i</a:t>
            </a:r>
          </a:p>
          <a:p>
            <a:pPr eaLnBrk="0" hangingPunct="0"/>
            <a:r>
              <a:rPr lang="en-US" altLang="zh-CN" sz="2000" b="1"/>
              <a:t>n</a:t>
            </a:r>
          </a:p>
          <a:p>
            <a:pPr eaLnBrk="0" hangingPunct="0"/>
            <a:r>
              <a:rPr lang="en-US" altLang="zh-CN" sz="2000" b="1"/>
              <a:t>k</a:t>
            </a:r>
          </a:p>
          <a:p>
            <a:pPr eaLnBrk="0" hangingPunct="0"/>
            <a:r>
              <a:rPr lang="en-US" altLang="zh-CN" sz="2000" b="1"/>
              <a:t>i</a:t>
            </a:r>
          </a:p>
          <a:p>
            <a:pPr eaLnBrk="0" hangingPunct="0"/>
            <a:r>
              <a:rPr lang="en-US" altLang="zh-CN" sz="2000" b="1"/>
              <a:t>n</a:t>
            </a:r>
          </a:p>
          <a:p>
            <a:pPr eaLnBrk="0" hangingPunct="0"/>
            <a:r>
              <a:rPr lang="en-US" altLang="zh-CN" sz="2000" b="1"/>
              <a:t>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B7A2945-A9CF-4580-8F58-0C3F477B1A6D}" type="slidenum">
              <a:rPr lang="en-US" altLang="zh-CN"/>
              <a:pPr/>
              <a:t>84</a:t>
            </a:fld>
            <a:endParaRPr lang="en-US" altLang="zh-CN"/>
          </a:p>
        </p:txBody>
      </p:sp>
      <p:sp>
        <p:nvSpPr>
          <p:cNvPr id="154626" name="Text Box 2"/>
          <p:cNvSpPr txBox="1">
            <a:spLocks noChangeArrowheads="1"/>
          </p:cNvSpPr>
          <p:nvPr/>
        </p:nvSpPr>
        <p:spPr bwMode="auto">
          <a:xfrm>
            <a:off x="107950" y="1208088"/>
            <a:ext cx="8928100" cy="5461000"/>
          </a:xfrm>
          <a:prstGeom prst="rect">
            <a:avLst/>
          </a:prstGeom>
          <a:noFill/>
          <a:ln w="9525">
            <a:solidFill>
              <a:srgbClr val="FF00FF"/>
            </a:solidFill>
            <a:miter lim="800000"/>
            <a:headEnd/>
            <a:tailEnd/>
          </a:ln>
          <a:effectLst/>
        </p:spPr>
        <p:txBody>
          <a:bodyPr>
            <a:spAutoFit/>
          </a:bodyPr>
          <a:lstStyle/>
          <a:p>
            <a:r>
              <a:rPr lang="en-US" altLang="zh-CN" b="1"/>
              <a:t>#include   “time.h”</a:t>
            </a:r>
          </a:p>
          <a:p>
            <a:r>
              <a:rPr lang="en-US" altLang="zh-CN" b="1"/>
              <a:t>enum  ZoneType {EST, CST, MST, PST, EDT, CDT, MDT, PDT } ;</a:t>
            </a:r>
          </a:p>
          <a:p>
            <a:endParaRPr lang="en-US" altLang="zh-CN" b="1"/>
          </a:p>
          <a:p>
            <a:r>
              <a:rPr lang="en-US" altLang="zh-CN" b="1"/>
              <a:t>class  ExtTime  </a:t>
            </a:r>
            <a:r>
              <a:rPr lang="en-US" altLang="zh-CN" b="1">
                <a:solidFill>
                  <a:srgbClr val="FF0000"/>
                </a:solidFill>
              </a:rPr>
              <a:t>:  public</a:t>
            </a:r>
            <a:r>
              <a:rPr lang="en-US" altLang="zh-CN" b="1"/>
              <a:t>  Time	</a:t>
            </a:r>
            <a:r>
              <a:rPr lang="en-US" altLang="zh-CN" b="1" i="1">
                <a:solidFill>
                  <a:srgbClr val="990000"/>
                </a:solidFill>
              </a:rPr>
              <a:t>// Time is the base class</a:t>
            </a:r>
            <a:endParaRPr lang="en-US" altLang="zh-CN" b="1" i="1"/>
          </a:p>
          <a:p>
            <a:r>
              <a:rPr lang="en-US" altLang="zh-CN" b="1"/>
              <a:t>{</a:t>
            </a:r>
          </a:p>
          <a:p>
            <a:r>
              <a:rPr lang="en-US" altLang="zh-CN" b="1"/>
              <a:t>public :</a:t>
            </a:r>
            <a:endParaRPr lang="en-US" altLang="zh-CN" b="1" i="1"/>
          </a:p>
          <a:p>
            <a:r>
              <a:rPr lang="en-US" altLang="zh-CN" b="1"/>
              <a:t>        ExtTime ( int  initHrs , </a:t>
            </a:r>
            <a:r>
              <a:rPr lang="en-US" altLang="zh-CN" b="1" i="1">
                <a:solidFill>
                  <a:srgbClr val="0066FF"/>
                </a:solidFill>
              </a:rPr>
              <a:t> </a:t>
            </a:r>
            <a:r>
              <a:rPr lang="en-US" altLang="zh-CN" b="1"/>
              <a:t>int  initMins , </a:t>
            </a:r>
            <a:r>
              <a:rPr lang="en-US" altLang="zh-CN" b="1" i="1">
                <a:solidFill>
                  <a:srgbClr val="0066FF"/>
                </a:solidFill>
              </a:rPr>
              <a:t> </a:t>
            </a:r>
            <a:r>
              <a:rPr lang="en-US" altLang="zh-CN" b="1"/>
              <a:t>int  initSecs ,</a:t>
            </a:r>
          </a:p>
          <a:p>
            <a:r>
              <a:rPr lang="en-US" altLang="zh-CN" b="1"/>
              <a:t>		  ZoneType    initZone ) ;      </a:t>
            </a:r>
            <a:r>
              <a:rPr lang="en-US" altLang="zh-CN" b="1" i="1">
                <a:solidFill>
                  <a:srgbClr val="990000"/>
                </a:solidFill>
              </a:rPr>
              <a:t>// constructor</a:t>
            </a:r>
            <a:endParaRPr lang="en-US" altLang="zh-CN" b="1">
              <a:solidFill>
                <a:srgbClr val="990000"/>
              </a:solidFill>
            </a:endParaRPr>
          </a:p>
          <a:p>
            <a:r>
              <a:rPr lang="en-US" altLang="zh-CN" b="1"/>
              <a:t>        ExtTime ( ) ;</a:t>
            </a:r>
            <a:r>
              <a:rPr lang="en-US" altLang="zh-CN" b="1">
                <a:solidFill>
                  <a:schemeClr val="accent2"/>
                </a:solidFill>
              </a:rPr>
              <a:t> 			             </a:t>
            </a:r>
            <a:r>
              <a:rPr lang="en-US" altLang="zh-CN" b="1" i="1">
                <a:solidFill>
                  <a:srgbClr val="990000"/>
                </a:solidFill>
              </a:rPr>
              <a:t>// default constructor</a:t>
            </a:r>
            <a:endParaRPr lang="en-US" altLang="zh-CN" b="1"/>
          </a:p>
          <a:p>
            <a:r>
              <a:rPr lang="en-US" altLang="zh-CN" b="1"/>
              <a:t>        void Set (</a:t>
            </a:r>
            <a:r>
              <a:rPr lang="en-US" altLang="zh-CN" b="1">
                <a:solidFill>
                  <a:schemeClr val="accent2"/>
                </a:solidFill>
              </a:rPr>
              <a:t> </a:t>
            </a:r>
            <a:r>
              <a:rPr lang="en-US" altLang="zh-CN" b="1"/>
              <a:t>int  hours,  int  minutes, </a:t>
            </a:r>
            <a:r>
              <a:rPr lang="en-US" altLang="zh-CN" b="1" i="1">
                <a:solidFill>
                  <a:srgbClr val="0066FF"/>
                </a:solidFill>
              </a:rPr>
              <a:t> </a:t>
            </a:r>
            <a:r>
              <a:rPr lang="en-US" altLang="zh-CN" b="1"/>
              <a:t>int   seconds ,</a:t>
            </a:r>
          </a:p>
          <a:p>
            <a:r>
              <a:rPr lang="en-US" altLang="zh-CN" b="1"/>
              <a:t>                         ZoneType   timeZone ) ;	</a:t>
            </a:r>
          </a:p>
          <a:p>
            <a:r>
              <a:rPr lang="en-US" altLang="zh-CN" b="1"/>
              <a:t>        void Write ( )  const ;</a:t>
            </a:r>
          </a:p>
          <a:p>
            <a:r>
              <a:rPr lang="en-US" altLang="zh-CN" b="1"/>
              <a:t>        </a:t>
            </a:r>
          </a:p>
          <a:p>
            <a:r>
              <a:rPr lang="en-US" altLang="zh-CN" b="1"/>
              <a:t>private :				</a:t>
            </a:r>
            <a:endParaRPr lang="en-US" altLang="zh-CN" b="1" i="1">
              <a:solidFill>
                <a:srgbClr val="CC0000"/>
              </a:solidFill>
            </a:endParaRPr>
          </a:p>
          <a:p>
            <a:r>
              <a:rPr lang="en-US" altLang="zh-CN" b="1"/>
              <a:t>	ZoneType  zone ; 	</a:t>
            </a:r>
            <a:r>
              <a:rPr lang="en-US" altLang="zh-CN" b="1" i="1">
                <a:solidFill>
                  <a:srgbClr val="990000"/>
                </a:solidFill>
              </a:rPr>
              <a:t>//  added data member</a:t>
            </a:r>
            <a:endParaRPr lang="en-US" altLang="zh-CN" b="1">
              <a:solidFill>
                <a:srgbClr val="990000"/>
              </a:solidFill>
            </a:endParaRPr>
          </a:p>
          <a:p>
            <a:r>
              <a:rPr lang="en-US" altLang="zh-CN" b="1"/>
              <a:t>} ;</a:t>
            </a:r>
          </a:p>
        </p:txBody>
      </p:sp>
      <p:sp>
        <p:nvSpPr>
          <p:cNvPr id="154627" name="Rectangle 3"/>
          <p:cNvSpPr>
            <a:spLocks noGrp="1" noChangeArrowheads="1"/>
          </p:cNvSpPr>
          <p:nvPr>
            <p:ph type="title"/>
          </p:nvPr>
        </p:nvSpPr>
        <p:spPr/>
        <p:txBody>
          <a:bodyPr/>
          <a:lstStyle/>
          <a:p>
            <a:r>
              <a:rPr lang="en-US" altLang="zh-CN">
                <a:solidFill>
                  <a:schemeClr val="tx1"/>
                </a:solidFill>
              </a:rPr>
              <a:t>SPECIFICATION FILE: ExtTime.h</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1154E9-5B94-48FD-ABDC-AC23A111DAB6}" type="slidenum">
              <a:rPr lang="en-US" altLang="zh-CN"/>
              <a:pPr/>
              <a:t>85</a:t>
            </a:fld>
            <a:endParaRPr lang="en-US" altLang="zh-CN"/>
          </a:p>
        </p:txBody>
      </p:sp>
      <p:sp>
        <p:nvSpPr>
          <p:cNvPr id="191490" name="Text Box 2"/>
          <p:cNvSpPr txBox="1">
            <a:spLocks noChangeArrowheads="1"/>
          </p:cNvSpPr>
          <p:nvPr/>
        </p:nvSpPr>
        <p:spPr bwMode="auto">
          <a:xfrm>
            <a:off x="107950" y="1208088"/>
            <a:ext cx="8928100" cy="5461000"/>
          </a:xfrm>
          <a:prstGeom prst="rect">
            <a:avLst/>
          </a:prstGeom>
          <a:noFill/>
          <a:ln w="9525">
            <a:solidFill>
              <a:srgbClr val="FF00FF"/>
            </a:solidFill>
            <a:miter lim="800000"/>
            <a:headEnd/>
            <a:tailEnd/>
          </a:ln>
          <a:effectLst/>
        </p:spPr>
        <p:txBody>
          <a:bodyPr>
            <a:spAutoFit/>
          </a:bodyPr>
          <a:lstStyle/>
          <a:p>
            <a:r>
              <a:rPr lang="en-US" altLang="zh-CN" b="1"/>
              <a:t>#include "exttime.h"</a:t>
            </a:r>
          </a:p>
          <a:p>
            <a:endParaRPr lang="en-US" altLang="zh-CN" b="1"/>
          </a:p>
          <a:p>
            <a:r>
              <a:rPr lang="en-US" altLang="zh-CN" b="1"/>
              <a:t>ExtTime::ExtTime( /* in */ int      initHrs,</a:t>
            </a:r>
          </a:p>
          <a:p>
            <a:r>
              <a:rPr lang="en-US" altLang="zh-CN" b="1"/>
              <a:t>                  /* in */ int      initMins,</a:t>
            </a:r>
          </a:p>
          <a:p>
            <a:r>
              <a:rPr lang="en-US" altLang="zh-CN" b="1"/>
              <a:t>                  /* in */ int      initSecs,</a:t>
            </a:r>
          </a:p>
          <a:p>
            <a:r>
              <a:rPr lang="en-US" altLang="zh-CN" b="1"/>
              <a:t>                  /* in */ ZoneType initZone )</a:t>
            </a:r>
          </a:p>
          <a:p>
            <a:r>
              <a:rPr lang="en-US" altLang="zh-CN" b="1"/>
              <a:t>               : Time(initHrs, initMins, initSecs)</a:t>
            </a:r>
          </a:p>
          <a:p>
            <a:r>
              <a:rPr lang="en-US" altLang="zh-CN" b="1"/>
              <a:t>{</a:t>
            </a:r>
          </a:p>
          <a:p>
            <a:r>
              <a:rPr lang="en-US" altLang="zh-CN" b="1"/>
              <a:t>    zone = initZone;</a:t>
            </a:r>
          </a:p>
          <a:p>
            <a:r>
              <a:rPr lang="en-US" altLang="zh-CN" b="1"/>
              <a:t>}</a:t>
            </a:r>
          </a:p>
          <a:p>
            <a:endParaRPr lang="en-US" altLang="zh-CN" b="1"/>
          </a:p>
          <a:p>
            <a:endParaRPr lang="en-US" altLang="zh-CN" b="1"/>
          </a:p>
          <a:p>
            <a:r>
              <a:rPr lang="en-US" altLang="zh-CN" b="1"/>
              <a:t>ExtTime::ExtTime()</a:t>
            </a:r>
          </a:p>
          <a:p>
            <a:r>
              <a:rPr lang="en-US" altLang="zh-CN" b="1"/>
              <a:t>{</a:t>
            </a:r>
          </a:p>
          <a:p>
            <a:r>
              <a:rPr lang="en-US" altLang="zh-CN" b="1"/>
              <a:t>    zone = EST;</a:t>
            </a:r>
          </a:p>
          <a:p>
            <a:r>
              <a:rPr lang="en-US" altLang="zh-CN" b="1"/>
              <a:t>}</a:t>
            </a:r>
          </a:p>
        </p:txBody>
      </p:sp>
      <p:sp>
        <p:nvSpPr>
          <p:cNvPr id="191491" name="Rectangle 3"/>
          <p:cNvSpPr>
            <a:spLocks noGrp="1" noChangeArrowheads="1"/>
          </p:cNvSpPr>
          <p:nvPr>
            <p:ph type="title"/>
          </p:nvPr>
        </p:nvSpPr>
        <p:spPr/>
        <p:txBody>
          <a:bodyPr/>
          <a:lstStyle/>
          <a:p>
            <a:r>
              <a:rPr lang="en-US" altLang="zh-CN">
                <a:solidFill>
                  <a:schemeClr val="tx1"/>
                </a:solidFill>
              </a:rPr>
              <a:t>IMPLEMENTATION FILE: ExtTime.cpp</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4370764-07A6-4639-BFD9-3E27C971755C}" type="slidenum">
              <a:rPr lang="en-US" altLang="zh-CN"/>
              <a:pPr/>
              <a:t>86</a:t>
            </a:fld>
            <a:endParaRPr lang="en-US" altLang="zh-CN"/>
          </a:p>
        </p:txBody>
      </p:sp>
      <p:sp>
        <p:nvSpPr>
          <p:cNvPr id="192514" name="Text Box 2"/>
          <p:cNvSpPr txBox="1">
            <a:spLocks noChangeArrowheads="1"/>
          </p:cNvSpPr>
          <p:nvPr/>
        </p:nvSpPr>
        <p:spPr bwMode="auto">
          <a:xfrm>
            <a:off x="107950" y="1125538"/>
            <a:ext cx="8928100" cy="5795962"/>
          </a:xfrm>
          <a:prstGeom prst="rect">
            <a:avLst/>
          </a:prstGeom>
          <a:noFill/>
          <a:ln w="9525">
            <a:solidFill>
              <a:srgbClr val="FF00FF"/>
            </a:solidFill>
            <a:miter lim="800000"/>
            <a:headEnd/>
            <a:tailEnd/>
          </a:ln>
          <a:effectLst/>
        </p:spPr>
        <p:txBody>
          <a:bodyPr>
            <a:spAutoFit/>
          </a:bodyPr>
          <a:lstStyle/>
          <a:p>
            <a:r>
              <a:rPr lang="en-US" altLang="zh-CN" b="1"/>
              <a:t>void ExtTime::Set(  int hours,  int minutes, int seconds,</a:t>
            </a:r>
          </a:p>
          <a:p>
            <a:r>
              <a:rPr lang="en-US" altLang="zh-CN" b="1"/>
              <a:t>                                 ZoneType timeZone )</a:t>
            </a:r>
          </a:p>
          <a:p>
            <a:r>
              <a:rPr lang="en-US" altLang="zh-CN" b="1"/>
              <a:t>{</a:t>
            </a:r>
          </a:p>
          <a:p>
            <a:r>
              <a:rPr lang="en-US" altLang="zh-CN" b="1"/>
              <a:t>    Time::Set(hours, minutes, seconds);</a:t>
            </a:r>
          </a:p>
          <a:p>
            <a:r>
              <a:rPr lang="en-US" altLang="zh-CN" b="1"/>
              <a:t>    zone = timeZone;</a:t>
            </a:r>
          </a:p>
          <a:p>
            <a:r>
              <a:rPr lang="en-US" altLang="zh-CN" b="1"/>
              <a:t>}</a:t>
            </a:r>
          </a:p>
          <a:p>
            <a:endParaRPr lang="en-US" altLang="zh-CN" b="1"/>
          </a:p>
          <a:p>
            <a:r>
              <a:rPr lang="en-US" altLang="zh-CN" b="1"/>
              <a:t>void ExtTime::Write() const</a:t>
            </a:r>
          </a:p>
          <a:p>
            <a:r>
              <a:rPr lang="en-US" altLang="zh-CN" b="1"/>
              <a:t>{</a:t>
            </a:r>
          </a:p>
          <a:p>
            <a:r>
              <a:rPr lang="en-US" altLang="zh-CN" b="1"/>
              <a:t>    static string zoneString[8] =</a:t>
            </a:r>
          </a:p>
          <a:p>
            <a:r>
              <a:rPr lang="en-US" altLang="zh-CN" b="1"/>
              <a:t>    {</a:t>
            </a:r>
          </a:p>
          <a:p>
            <a:r>
              <a:rPr lang="en-US" altLang="zh-CN" b="1"/>
              <a:t>        "EST", "CST", "MST", "PST", "EDT", "CDT", "MDT", "PDT"</a:t>
            </a:r>
          </a:p>
          <a:p>
            <a:r>
              <a:rPr lang="en-US" altLang="zh-CN" b="1"/>
              <a:t>    };</a:t>
            </a:r>
          </a:p>
          <a:p>
            <a:endParaRPr lang="en-US" altLang="zh-CN" b="1"/>
          </a:p>
          <a:p>
            <a:r>
              <a:rPr lang="en-US" altLang="zh-CN" b="1"/>
              <a:t>    Time::Write();</a:t>
            </a:r>
          </a:p>
          <a:p>
            <a:r>
              <a:rPr lang="en-US" altLang="zh-CN" b="1"/>
              <a:t>    cout &lt;&lt; ' ' &lt;&lt; zoneString[zone];</a:t>
            </a:r>
          </a:p>
          <a:p>
            <a:r>
              <a:rPr lang="en-US" altLang="zh-CN" b="1"/>
              <a:t>}</a:t>
            </a:r>
          </a:p>
        </p:txBody>
      </p:sp>
      <p:sp>
        <p:nvSpPr>
          <p:cNvPr id="192515" name="Rectangle 3"/>
          <p:cNvSpPr>
            <a:spLocks noGrp="1" noChangeArrowheads="1"/>
          </p:cNvSpPr>
          <p:nvPr>
            <p:ph type="title"/>
          </p:nvPr>
        </p:nvSpPr>
        <p:spPr/>
        <p:txBody>
          <a:bodyPr/>
          <a:lstStyle/>
          <a:p>
            <a:r>
              <a:rPr lang="en-US" altLang="zh-CN">
                <a:solidFill>
                  <a:schemeClr val="tx1"/>
                </a:solidFill>
              </a:rPr>
              <a:t>IMPLEMENTATION FILE: ExtTime.cpp</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E64FA96-E7A1-41E0-9119-CA0878840A64}" type="slidenum">
              <a:rPr lang="en-US" altLang="zh-CN"/>
              <a:pPr/>
              <a:t>87</a:t>
            </a:fld>
            <a:endParaRPr lang="en-US" altLang="zh-CN"/>
          </a:p>
        </p:txBody>
      </p:sp>
      <p:sp>
        <p:nvSpPr>
          <p:cNvPr id="190466" name="Text Box 2"/>
          <p:cNvSpPr txBox="1">
            <a:spLocks noChangeArrowheads="1"/>
          </p:cNvSpPr>
          <p:nvPr/>
        </p:nvSpPr>
        <p:spPr bwMode="auto">
          <a:xfrm>
            <a:off x="107950" y="1268413"/>
            <a:ext cx="8928100" cy="5461000"/>
          </a:xfrm>
          <a:prstGeom prst="rect">
            <a:avLst/>
          </a:prstGeom>
          <a:noFill/>
          <a:ln w="9525">
            <a:solidFill>
              <a:srgbClr val="FF00FF"/>
            </a:solidFill>
            <a:miter lim="800000"/>
            <a:headEnd/>
            <a:tailEnd/>
          </a:ln>
          <a:effectLst/>
        </p:spPr>
        <p:txBody>
          <a:bodyPr>
            <a:spAutoFit/>
          </a:bodyPr>
          <a:lstStyle/>
          <a:p>
            <a:r>
              <a:rPr lang="en-US" altLang="zh-CN" b="1"/>
              <a:t>#include “ExtTime.h"</a:t>
            </a:r>
          </a:p>
          <a:p>
            <a:r>
              <a:rPr lang="en-US" altLang="zh-CN" b="1"/>
              <a:t>#include "time.h"</a:t>
            </a:r>
          </a:p>
          <a:p>
            <a:endParaRPr lang="en-US" altLang="zh-CN" b="1"/>
          </a:p>
          <a:p>
            <a:r>
              <a:rPr lang="en-US" altLang="zh-CN" b="1"/>
              <a:t>using namespace std;</a:t>
            </a:r>
          </a:p>
          <a:p>
            <a:endParaRPr lang="en-US" altLang="zh-CN" b="1"/>
          </a:p>
          <a:p>
            <a:r>
              <a:rPr lang="en-US" altLang="zh-CN" b="1"/>
              <a:t>int main()</a:t>
            </a:r>
          </a:p>
          <a:p>
            <a:r>
              <a:rPr lang="en-US" altLang="zh-CN" b="1"/>
              <a:t>{</a:t>
            </a:r>
          </a:p>
          <a:p>
            <a:r>
              <a:rPr lang="en-US" altLang="zh-CN" b="1"/>
              <a:t>    ExtTime time1(5, 30, 0, CDT);</a:t>
            </a:r>
          </a:p>
          <a:p>
            <a:r>
              <a:rPr lang="en-US" altLang="zh-CN" b="1"/>
              <a:t>    ExtTime time2;</a:t>
            </a:r>
          </a:p>
          <a:p>
            <a:r>
              <a:rPr lang="en-US" altLang="zh-CN" b="1"/>
              <a:t>    Time time3;</a:t>
            </a:r>
          </a:p>
          <a:p>
            <a:endParaRPr lang="en-US" altLang="zh-CN" b="1"/>
          </a:p>
          <a:p>
            <a:r>
              <a:rPr lang="en-US" altLang="zh-CN" b="1"/>
              <a:t>    time1.Set( 2, 2, 3, MDT);</a:t>
            </a:r>
          </a:p>
          <a:p>
            <a:r>
              <a:rPr lang="en-US" altLang="zh-CN" b="1"/>
              <a:t>    time3.Write();</a:t>
            </a:r>
          </a:p>
          <a:p>
            <a:r>
              <a:rPr lang="en-US" altLang="zh-CN" b="1"/>
              <a:t>	:    </a:t>
            </a:r>
          </a:p>
          <a:p>
            <a:r>
              <a:rPr lang="en-US" altLang="zh-CN" b="1"/>
              <a:t>    return 0;</a:t>
            </a:r>
          </a:p>
          <a:p>
            <a:r>
              <a:rPr lang="en-US" altLang="zh-CN" b="1"/>
              <a:t>}</a:t>
            </a:r>
          </a:p>
        </p:txBody>
      </p:sp>
      <p:sp>
        <p:nvSpPr>
          <p:cNvPr id="190467" name="Rectangle 3"/>
          <p:cNvSpPr>
            <a:spLocks noGrp="1" noChangeArrowheads="1"/>
          </p:cNvSpPr>
          <p:nvPr>
            <p:ph type="title"/>
          </p:nvPr>
        </p:nvSpPr>
        <p:spPr/>
        <p:txBody>
          <a:bodyPr/>
          <a:lstStyle/>
          <a:p>
            <a:r>
              <a:rPr lang="en-US" altLang="zh-CN">
                <a:solidFill>
                  <a:schemeClr val="tx1"/>
                </a:solidFill>
              </a:rPr>
              <a:t>Client Code: Test.cpp</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2" name="灯片编号占位符 5"/>
          <p:cNvSpPr>
            <a:spLocks noGrp="1"/>
          </p:cNvSpPr>
          <p:nvPr>
            <p:ph type="sldNum" sz="quarter" idx="12"/>
          </p:nvPr>
        </p:nvSpPr>
        <p:spPr/>
        <p:txBody>
          <a:bodyPr/>
          <a:lstStyle/>
          <a:p>
            <a:fld id="{9163CE17-B139-4F09-AE63-A4DDC93A0A2C}" type="slidenum">
              <a:rPr lang="en-US" altLang="zh-CN"/>
              <a:pPr/>
              <a:t>88</a:t>
            </a:fld>
            <a:endParaRPr lang="en-US" altLang="zh-CN"/>
          </a:p>
        </p:txBody>
      </p:sp>
      <p:sp>
        <p:nvSpPr>
          <p:cNvPr id="188418" name="Rectangle 2"/>
          <p:cNvSpPr>
            <a:spLocks noGrp="1" noChangeArrowheads="1"/>
          </p:cNvSpPr>
          <p:nvPr>
            <p:ph type="title"/>
          </p:nvPr>
        </p:nvSpPr>
        <p:spPr>
          <a:xfrm>
            <a:off x="709613" y="404813"/>
            <a:ext cx="7761287" cy="576262"/>
          </a:xfrm>
          <a:noFill/>
          <a:ln/>
        </p:spPr>
        <p:txBody>
          <a:bodyPr lIns="92075" tIns="46038" rIns="92075" bIns="46038" anchor="b"/>
          <a:lstStyle/>
          <a:p>
            <a:r>
              <a:rPr lang="en-US" altLang="zh-CN" sz="2800"/>
              <a:t>Separate Compilation and Linking of Files</a:t>
            </a:r>
          </a:p>
        </p:txBody>
      </p:sp>
      <p:sp>
        <p:nvSpPr>
          <p:cNvPr id="188419" name="Rectangle 3"/>
          <p:cNvSpPr>
            <a:spLocks noChangeArrowheads="1"/>
          </p:cNvSpPr>
          <p:nvPr/>
        </p:nvSpPr>
        <p:spPr bwMode="auto">
          <a:xfrm>
            <a:off x="3592513" y="1601788"/>
            <a:ext cx="1739900"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88420" name="Rectangle 4"/>
          <p:cNvSpPr>
            <a:spLocks noChangeArrowheads="1"/>
          </p:cNvSpPr>
          <p:nvPr/>
        </p:nvSpPr>
        <p:spPr bwMode="auto">
          <a:xfrm>
            <a:off x="3905250" y="1630363"/>
            <a:ext cx="1104900"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2400" b="1">
                <a:latin typeface="Arial Rounded MT Bold" pitchFamily="34" charset="0"/>
              </a:rPr>
              <a:t>time.h</a:t>
            </a:r>
          </a:p>
        </p:txBody>
      </p:sp>
      <p:sp>
        <p:nvSpPr>
          <p:cNvPr id="188421" name="Rectangle 5"/>
          <p:cNvSpPr>
            <a:spLocks noChangeArrowheads="1"/>
          </p:cNvSpPr>
          <p:nvPr/>
        </p:nvSpPr>
        <p:spPr bwMode="auto">
          <a:xfrm>
            <a:off x="473075" y="2563813"/>
            <a:ext cx="2217738" cy="520700"/>
          </a:xfrm>
          <a:prstGeom prst="rect">
            <a:avLst/>
          </a:prstGeom>
          <a:noFill/>
          <a:ln w="12700">
            <a:solidFill>
              <a:schemeClr val="tx1"/>
            </a:solidFill>
            <a:miter lim="800000"/>
            <a:headEnd/>
            <a:tailEnd/>
          </a:ln>
          <a:effectLst/>
        </p:spPr>
        <p:txBody>
          <a:bodyPr wrap="none" anchor="ctr"/>
          <a:lstStyle/>
          <a:p>
            <a:pPr algn="ctr" eaLnBrk="0" hangingPunct="0"/>
            <a:r>
              <a:rPr lang="en-US" altLang="zh-CN" sz="2400" b="1">
                <a:latin typeface="Arial Rounded MT Bold" pitchFamily="34" charset="0"/>
              </a:rPr>
              <a:t>Test.cpp</a:t>
            </a:r>
          </a:p>
        </p:txBody>
      </p:sp>
      <p:sp>
        <p:nvSpPr>
          <p:cNvPr id="188422" name="Rectangle 6"/>
          <p:cNvSpPr>
            <a:spLocks noChangeArrowheads="1"/>
          </p:cNvSpPr>
          <p:nvPr/>
        </p:nvSpPr>
        <p:spPr bwMode="auto">
          <a:xfrm>
            <a:off x="6432550" y="2516188"/>
            <a:ext cx="2106613"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88423" name="Rectangle 7"/>
          <p:cNvSpPr>
            <a:spLocks noChangeArrowheads="1"/>
          </p:cNvSpPr>
          <p:nvPr/>
        </p:nvSpPr>
        <p:spPr bwMode="auto">
          <a:xfrm>
            <a:off x="6450013" y="2570163"/>
            <a:ext cx="2035175"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ExtTime.cpp</a:t>
            </a:r>
          </a:p>
        </p:txBody>
      </p:sp>
      <p:grpSp>
        <p:nvGrpSpPr>
          <p:cNvPr id="188424" name="Group 8"/>
          <p:cNvGrpSpPr>
            <a:grpSpLocks/>
          </p:cNvGrpSpPr>
          <p:nvPr/>
        </p:nvGrpSpPr>
        <p:grpSpPr bwMode="auto">
          <a:xfrm>
            <a:off x="3595688" y="6221413"/>
            <a:ext cx="1762125" cy="520700"/>
            <a:chOff x="2198" y="3844"/>
            <a:chExt cx="1110" cy="328"/>
          </a:xfrm>
        </p:grpSpPr>
        <p:sp>
          <p:nvSpPr>
            <p:cNvPr id="188425" name="Rectangle 9"/>
            <p:cNvSpPr>
              <a:spLocks noChangeArrowheads="1"/>
            </p:cNvSpPr>
            <p:nvPr/>
          </p:nvSpPr>
          <p:spPr bwMode="auto">
            <a:xfrm>
              <a:off x="2212" y="3844"/>
              <a:ext cx="1096" cy="328"/>
            </a:xfrm>
            <a:prstGeom prst="rect">
              <a:avLst/>
            </a:prstGeom>
            <a:noFill/>
            <a:ln w="12700">
              <a:solidFill>
                <a:schemeClr val="tx1"/>
              </a:solidFill>
              <a:miter lim="800000"/>
              <a:headEnd/>
              <a:tailEnd/>
            </a:ln>
            <a:effectLst/>
          </p:spPr>
          <p:txBody>
            <a:bodyPr wrap="none" anchor="ctr"/>
            <a:lstStyle/>
            <a:p>
              <a:endParaRPr lang="zh-CN" altLang="en-US"/>
            </a:p>
          </p:txBody>
        </p:sp>
        <p:sp>
          <p:nvSpPr>
            <p:cNvPr id="188426" name="Rectangle 10"/>
            <p:cNvSpPr>
              <a:spLocks noChangeArrowheads="1"/>
            </p:cNvSpPr>
            <p:nvPr/>
          </p:nvSpPr>
          <p:spPr bwMode="auto">
            <a:xfrm>
              <a:off x="2198" y="3878"/>
              <a:ext cx="958"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 Test.exe</a:t>
              </a:r>
            </a:p>
          </p:txBody>
        </p:sp>
      </p:grpSp>
      <p:sp>
        <p:nvSpPr>
          <p:cNvPr id="188427" name="Rectangle 11"/>
          <p:cNvSpPr>
            <a:spLocks noChangeArrowheads="1"/>
          </p:cNvSpPr>
          <p:nvPr/>
        </p:nvSpPr>
        <p:spPr bwMode="auto">
          <a:xfrm>
            <a:off x="6356350" y="4421188"/>
            <a:ext cx="2047875"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88428" name="Rectangle 12"/>
          <p:cNvSpPr>
            <a:spLocks noChangeArrowheads="1"/>
          </p:cNvSpPr>
          <p:nvPr/>
        </p:nvSpPr>
        <p:spPr bwMode="auto">
          <a:xfrm>
            <a:off x="6450013" y="4475163"/>
            <a:ext cx="1930400"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ExtTime.obj</a:t>
            </a:r>
          </a:p>
        </p:txBody>
      </p:sp>
      <p:sp>
        <p:nvSpPr>
          <p:cNvPr id="188429" name="Oval 13"/>
          <p:cNvSpPr>
            <a:spLocks noChangeArrowheads="1"/>
          </p:cNvSpPr>
          <p:nvPr/>
        </p:nvSpPr>
        <p:spPr bwMode="auto">
          <a:xfrm>
            <a:off x="6429375" y="3506788"/>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88430" name="Oval 14"/>
          <p:cNvSpPr>
            <a:spLocks noChangeArrowheads="1"/>
          </p:cNvSpPr>
          <p:nvPr/>
        </p:nvSpPr>
        <p:spPr bwMode="auto">
          <a:xfrm>
            <a:off x="798513" y="3554413"/>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88431" name="Oval 15"/>
          <p:cNvSpPr>
            <a:spLocks noChangeArrowheads="1"/>
          </p:cNvSpPr>
          <p:nvPr/>
        </p:nvSpPr>
        <p:spPr bwMode="auto">
          <a:xfrm>
            <a:off x="3541713" y="5459413"/>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88432" name="Line 16"/>
          <p:cNvSpPr>
            <a:spLocks noChangeShapeType="1"/>
          </p:cNvSpPr>
          <p:nvPr/>
        </p:nvSpPr>
        <p:spPr bwMode="auto">
          <a:xfrm>
            <a:off x="4449763" y="5910263"/>
            <a:ext cx="0" cy="3048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nvGrpSpPr>
          <p:cNvPr id="188433" name="Group 17"/>
          <p:cNvGrpSpPr>
            <a:grpSpLocks/>
          </p:cNvGrpSpPr>
          <p:nvPr/>
        </p:nvGrpSpPr>
        <p:grpSpPr bwMode="auto">
          <a:xfrm>
            <a:off x="1706563" y="4995863"/>
            <a:ext cx="2438400" cy="457200"/>
            <a:chOff x="1008" y="3072"/>
            <a:chExt cx="1536" cy="288"/>
          </a:xfrm>
        </p:grpSpPr>
        <p:sp>
          <p:nvSpPr>
            <p:cNvPr id="188434" name="Line 18"/>
            <p:cNvSpPr>
              <a:spLocks noChangeShapeType="1"/>
            </p:cNvSpPr>
            <p:nvPr/>
          </p:nvSpPr>
          <p:spPr bwMode="auto">
            <a:xfrm>
              <a:off x="1008" y="3072"/>
              <a:ext cx="0" cy="144"/>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88435" name="Line 19"/>
            <p:cNvSpPr>
              <a:spLocks noChangeShapeType="1"/>
            </p:cNvSpPr>
            <p:nvPr/>
          </p:nvSpPr>
          <p:spPr bwMode="auto">
            <a:xfrm>
              <a:off x="1008" y="3216"/>
              <a:ext cx="1536" cy="0"/>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88436" name="Line 20"/>
            <p:cNvSpPr>
              <a:spLocks noChangeShapeType="1"/>
            </p:cNvSpPr>
            <p:nvPr/>
          </p:nvSpPr>
          <p:spPr bwMode="auto">
            <a:xfrm>
              <a:off x="2544" y="3216"/>
              <a:ext cx="0" cy="144"/>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grpSp>
        <p:nvGrpSpPr>
          <p:cNvPr id="188437" name="Group 21"/>
          <p:cNvGrpSpPr>
            <a:grpSpLocks/>
          </p:cNvGrpSpPr>
          <p:nvPr/>
        </p:nvGrpSpPr>
        <p:grpSpPr bwMode="auto">
          <a:xfrm>
            <a:off x="4830763" y="4995863"/>
            <a:ext cx="2438400" cy="457200"/>
            <a:chOff x="2976" y="3072"/>
            <a:chExt cx="1536" cy="288"/>
          </a:xfrm>
        </p:grpSpPr>
        <p:sp>
          <p:nvSpPr>
            <p:cNvPr id="188438" name="Line 22"/>
            <p:cNvSpPr>
              <a:spLocks noChangeShapeType="1"/>
            </p:cNvSpPr>
            <p:nvPr/>
          </p:nvSpPr>
          <p:spPr bwMode="auto">
            <a:xfrm>
              <a:off x="4512" y="3072"/>
              <a:ext cx="0" cy="144"/>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88439" name="Line 23"/>
            <p:cNvSpPr>
              <a:spLocks noChangeShapeType="1"/>
            </p:cNvSpPr>
            <p:nvPr/>
          </p:nvSpPr>
          <p:spPr bwMode="auto">
            <a:xfrm flipH="1">
              <a:off x="2976" y="3216"/>
              <a:ext cx="1536" cy="0"/>
            </a:xfrm>
            <a:prstGeom prst="line">
              <a:avLst/>
            </a:prstGeom>
            <a:noFill/>
            <a:ln w="34925">
              <a:solidFill>
                <a:schemeClr val="tx1"/>
              </a:solidFill>
              <a:round/>
              <a:headEnd type="none" w="sm" len="sm"/>
              <a:tailEnd type="none" w="sm" len="sm"/>
            </a:ln>
            <a:effectLst/>
          </p:spPr>
          <p:txBody>
            <a:bodyPr wrap="none" anchor="ctr"/>
            <a:lstStyle/>
            <a:p>
              <a:endParaRPr lang="zh-CN" altLang="en-US"/>
            </a:p>
          </p:txBody>
        </p:sp>
        <p:sp>
          <p:nvSpPr>
            <p:cNvPr id="188440" name="Line 24"/>
            <p:cNvSpPr>
              <a:spLocks noChangeShapeType="1"/>
            </p:cNvSpPr>
            <p:nvPr/>
          </p:nvSpPr>
          <p:spPr bwMode="auto">
            <a:xfrm>
              <a:off x="2976" y="3216"/>
              <a:ext cx="0" cy="144"/>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grpSp>
      <p:sp>
        <p:nvSpPr>
          <p:cNvPr id="188441" name="Line 25"/>
          <p:cNvSpPr>
            <a:spLocks noChangeShapeType="1"/>
          </p:cNvSpPr>
          <p:nvPr/>
        </p:nvSpPr>
        <p:spPr bwMode="auto">
          <a:xfrm>
            <a:off x="1706563" y="400526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42" name="Line 26"/>
          <p:cNvSpPr>
            <a:spLocks noChangeShapeType="1"/>
          </p:cNvSpPr>
          <p:nvPr/>
        </p:nvSpPr>
        <p:spPr bwMode="auto">
          <a:xfrm>
            <a:off x="1630363" y="309086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43" name="Line 27"/>
          <p:cNvSpPr>
            <a:spLocks noChangeShapeType="1"/>
          </p:cNvSpPr>
          <p:nvPr/>
        </p:nvSpPr>
        <p:spPr bwMode="auto">
          <a:xfrm>
            <a:off x="7413625" y="3043238"/>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44" name="Line 28"/>
          <p:cNvSpPr>
            <a:spLocks noChangeShapeType="1"/>
          </p:cNvSpPr>
          <p:nvPr/>
        </p:nvSpPr>
        <p:spPr bwMode="auto">
          <a:xfrm>
            <a:off x="7413625" y="3957638"/>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45" name="Rectangle 29"/>
          <p:cNvSpPr>
            <a:spLocks noChangeArrowheads="1"/>
          </p:cNvSpPr>
          <p:nvPr/>
        </p:nvSpPr>
        <p:spPr bwMode="auto">
          <a:xfrm>
            <a:off x="1081088" y="3578225"/>
            <a:ext cx="1214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Compiler</a:t>
            </a:r>
          </a:p>
        </p:txBody>
      </p:sp>
      <p:sp>
        <p:nvSpPr>
          <p:cNvPr id="188446" name="Rectangle 30"/>
          <p:cNvSpPr>
            <a:spLocks noChangeArrowheads="1"/>
          </p:cNvSpPr>
          <p:nvPr/>
        </p:nvSpPr>
        <p:spPr bwMode="auto">
          <a:xfrm>
            <a:off x="6711950" y="3530600"/>
            <a:ext cx="121443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Compiler</a:t>
            </a:r>
          </a:p>
        </p:txBody>
      </p:sp>
      <p:sp>
        <p:nvSpPr>
          <p:cNvPr id="188447" name="Rectangle 31"/>
          <p:cNvSpPr>
            <a:spLocks noChangeArrowheads="1"/>
          </p:cNvSpPr>
          <p:nvPr/>
        </p:nvSpPr>
        <p:spPr bwMode="auto">
          <a:xfrm>
            <a:off x="3976688" y="5553075"/>
            <a:ext cx="931862"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Linker</a:t>
            </a:r>
          </a:p>
        </p:txBody>
      </p:sp>
      <p:sp>
        <p:nvSpPr>
          <p:cNvPr id="188449" name="Arc 33"/>
          <p:cNvSpPr>
            <a:spLocks/>
          </p:cNvSpPr>
          <p:nvPr/>
        </p:nvSpPr>
        <p:spPr bwMode="auto">
          <a:xfrm>
            <a:off x="2697163" y="2133600"/>
            <a:ext cx="1600200" cy="381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4925" cap="rnd">
            <a:solidFill>
              <a:schemeClr val="tx1"/>
            </a:solidFill>
            <a:prstDash val="dash"/>
            <a:round/>
            <a:headEnd type="none" w="sm" len="sm"/>
            <a:tailEnd type="stealth" w="med" len="med"/>
          </a:ln>
          <a:effectLst/>
        </p:spPr>
        <p:txBody>
          <a:bodyPr wrap="none" anchor="ctr"/>
          <a:lstStyle/>
          <a:p>
            <a:endParaRPr lang="zh-CN" altLang="en-US"/>
          </a:p>
        </p:txBody>
      </p:sp>
      <p:sp>
        <p:nvSpPr>
          <p:cNvPr id="188452" name="Rectangle 36"/>
          <p:cNvSpPr>
            <a:spLocks noChangeArrowheads="1"/>
          </p:cNvSpPr>
          <p:nvPr/>
        </p:nvSpPr>
        <p:spPr bwMode="auto">
          <a:xfrm>
            <a:off x="3519488" y="1168400"/>
            <a:ext cx="2170112"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specification file</a:t>
            </a:r>
          </a:p>
        </p:txBody>
      </p:sp>
      <p:sp>
        <p:nvSpPr>
          <p:cNvPr id="188453" name="Rectangle 37"/>
          <p:cNvSpPr>
            <a:spLocks noChangeArrowheads="1"/>
          </p:cNvSpPr>
          <p:nvPr/>
        </p:nvSpPr>
        <p:spPr bwMode="auto">
          <a:xfrm>
            <a:off x="679450" y="2133600"/>
            <a:ext cx="187642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main program</a:t>
            </a:r>
          </a:p>
        </p:txBody>
      </p:sp>
      <p:sp>
        <p:nvSpPr>
          <p:cNvPr id="188454" name="Rectangle 38"/>
          <p:cNvSpPr>
            <a:spLocks noChangeArrowheads="1"/>
          </p:cNvSpPr>
          <p:nvPr/>
        </p:nvSpPr>
        <p:spPr bwMode="auto">
          <a:xfrm>
            <a:off x="546100" y="4422775"/>
            <a:ext cx="2217738" cy="520700"/>
          </a:xfrm>
          <a:prstGeom prst="rect">
            <a:avLst/>
          </a:prstGeom>
          <a:noFill/>
          <a:ln w="12700">
            <a:solidFill>
              <a:schemeClr val="tx1"/>
            </a:solidFill>
            <a:miter lim="800000"/>
            <a:headEnd/>
            <a:tailEnd/>
          </a:ln>
          <a:effectLst/>
        </p:spPr>
        <p:txBody>
          <a:bodyPr wrap="none" anchor="ctr"/>
          <a:lstStyle/>
          <a:p>
            <a:pPr algn="ctr" eaLnBrk="0" hangingPunct="0"/>
            <a:r>
              <a:rPr lang="en-US" altLang="zh-CN" sz="2400" b="1">
                <a:latin typeface="Arial Rounded MT Bold" pitchFamily="34" charset="0"/>
              </a:rPr>
              <a:t>Test.obj</a:t>
            </a:r>
          </a:p>
        </p:txBody>
      </p:sp>
      <p:sp>
        <p:nvSpPr>
          <p:cNvPr id="188455" name="Rectangle 39"/>
          <p:cNvSpPr>
            <a:spLocks noChangeArrowheads="1"/>
          </p:cNvSpPr>
          <p:nvPr/>
        </p:nvSpPr>
        <p:spPr bwMode="auto">
          <a:xfrm>
            <a:off x="3573463" y="2516188"/>
            <a:ext cx="2106612"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88456" name="Rectangle 40"/>
          <p:cNvSpPr>
            <a:spLocks noChangeArrowheads="1"/>
          </p:cNvSpPr>
          <p:nvPr/>
        </p:nvSpPr>
        <p:spPr bwMode="auto">
          <a:xfrm>
            <a:off x="3836988" y="2570163"/>
            <a:ext cx="1482725"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time.cpp</a:t>
            </a:r>
          </a:p>
        </p:txBody>
      </p:sp>
      <p:sp>
        <p:nvSpPr>
          <p:cNvPr id="188457" name="Rectangle 41"/>
          <p:cNvSpPr>
            <a:spLocks noChangeArrowheads="1"/>
          </p:cNvSpPr>
          <p:nvPr/>
        </p:nvSpPr>
        <p:spPr bwMode="auto">
          <a:xfrm>
            <a:off x="3497263" y="4421188"/>
            <a:ext cx="2047875" cy="520700"/>
          </a:xfrm>
          <a:prstGeom prst="rect">
            <a:avLst/>
          </a:prstGeom>
          <a:noFill/>
          <a:ln w="12700">
            <a:solidFill>
              <a:schemeClr val="tx1"/>
            </a:solidFill>
            <a:miter lim="800000"/>
            <a:headEnd/>
            <a:tailEnd/>
          </a:ln>
          <a:effectLst/>
        </p:spPr>
        <p:txBody>
          <a:bodyPr wrap="none" anchor="ctr"/>
          <a:lstStyle/>
          <a:p>
            <a:endParaRPr lang="zh-CN" altLang="en-US"/>
          </a:p>
        </p:txBody>
      </p:sp>
      <p:sp>
        <p:nvSpPr>
          <p:cNvPr id="188458" name="Rectangle 42"/>
          <p:cNvSpPr>
            <a:spLocks noChangeArrowheads="1"/>
          </p:cNvSpPr>
          <p:nvPr/>
        </p:nvSpPr>
        <p:spPr bwMode="auto">
          <a:xfrm>
            <a:off x="3870325" y="4475163"/>
            <a:ext cx="1377950"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400" b="1">
                <a:latin typeface="Arial Rounded MT Bold" pitchFamily="34" charset="0"/>
              </a:rPr>
              <a:t>time.obj</a:t>
            </a:r>
          </a:p>
        </p:txBody>
      </p:sp>
      <p:sp>
        <p:nvSpPr>
          <p:cNvPr id="188459" name="Oval 43"/>
          <p:cNvSpPr>
            <a:spLocks noChangeArrowheads="1"/>
          </p:cNvSpPr>
          <p:nvPr/>
        </p:nvSpPr>
        <p:spPr bwMode="auto">
          <a:xfrm>
            <a:off x="3570288" y="3506788"/>
            <a:ext cx="1816100" cy="444500"/>
          </a:xfrm>
          <a:prstGeom prst="ellipse">
            <a:avLst/>
          </a:prstGeom>
          <a:solidFill>
            <a:srgbClr val="800080">
              <a:alpha val="80000"/>
            </a:srgbClr>
          </a:solidFill>
          <a:ln w="12700">
            <a:solidFill>
              <a:schemeClr val="tx1"/>
            </a:solidFill>
            <a:round/>
            <a:headEnd/>
            <a:tailEnd/>
          </a:ln>
          <a:effectLst/>
        </p:spPr>
        <p:txBody>
          <a:bodyPr wrap="none" anchor="ctr"/>
          <a:lstStyle/>
          <a:p>
            <a:endParaRPr lang="zh-CN" altLang="en-US"/>
          </a:p>
        </p:txBody>
      </p:sp>
      <p:sp>
        <p:nvSpPr>
          <p:cNvPr id="188460" name="Line 44"/>
          <p:cNvSpPr>
            <a:spLocks noChangeShapeType="1"/>
          </p:cNvSpPr>
          <p:nvPr/>
        </p:nvSpPr>
        <p:spPr bwMode="auto">
          <a:xfrm>
            <a:off x="4554538" y="3043238"/>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61" name="Line 45"/>
          <p:cNvSpPr>
            <a:spLocks noChangeShapeType="1"/>
          </p:cNvSpPr>
          <p:nvPr/>
        </p:nvSpPr>
        <p:spPr bwMode="auto">
          <a:xfrm>
            <a:off x="4554538" y="3957638"/>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62" name="Rectangle 46"/>
          <p:cNvSpPr>
            <a:spLocks noChangeArrowheads="1"/>
          </p:cNvSpPr>
          <p:nvPr/>
        </p:nvSpPr>
        <p:spPr bwMode="auto">
          <a:xfrm>
            <a:off x="3852863" y="3530600"/>
            <a:ext cx="1214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solidFill>
                  <a:schemeClr val="bg1"/>
                </a:solidFill>
                <a:latin typeface="Times New Roman" pitchFamily="18" charset="0"/>
              </a:rPr>
              <a:t>Compiler</a:t>
            </a:r>
          </a:p>
        </p:txBody>
      </p:sp>
      <p:sp>
        <p:nvSpPr>
          <p:cNvPr id="188463" name="Line 47"/>
          <p:cNvSpPr>
            <a:spLocks noChangeShapeType="1"/>
          </p:cNvSpPr>
          <p:nvPr/>
        </p:nvSpPr>
        <p:spPr bwMode="auto">
          <a:xfrm>
            <a:off x="4449763" y="2133600"/>
            <a:ext cx="0" cy="381000"/>
          </a:xfrm>
          <a:prstGeom prst="line">
            <a:avLst/>
          </a:prstGeom>
          <a:noFill/>
          <a:ln w="34925">
            <a:solidFill>
              <a:schemeClr val="tx1"/>
            </a:solidFill>
            <a:prstDash val="dash"/>
            <a:miter lim="800000"/>
            <a:headEnd/>
            <a:tailEnd type="triangle" w="med" len="med"/>
          </a:ln>
          <a:effectLst/>
        </p:spPr>
        <p:txBody>
          <a:bodyPr wrap="none"/>
          <a:lstStyle/>
          <a:p>
            <a:endParaRPr lang="zh-CN" altLang="en-US"/>
          </a:p>
        </p:txBody>
      </p:sp>
      <p:sp>
        <p:nvSpPr>
          <p:cNvPr id="188464" name="Line 48"/>
          <p:cNvSpPr>
            <a:spLocks noChangeShapeType="1"/>
          </p:cNvSpPr>
          <p:nvPr/>
        </p:nvSpPr>
        <p:spPr bwMode="auto">
          <a:xfrm>
            <a:off x="4505325" y="4989513"/>
            <a:ext cx="0" cy="457200"/>
          </a:xfrm>
          <a:prstGeom prst="line">
            <a:avLst/>
          </a:prstGeom>
          <a:noFill/>
          <a:ln w="34925">
            <a:solidFill>
              <a:schemeClr val="tx1"/>
            </a:solidFill>
            <a:round/>
            <a:headEnd type="none" w="sm" len="sm"/>
            <a:tailEnd type="stealth" w="med" len="med"/>
          </a:ln>
          <a:effectLst/>
        </p:spPr>
        <p:txBody>
          <a:bodyPr wrap="none" anchor="ctr"/>
          <a:lstStyle/>
          <a:p>
            <a:endParaRPr lang="zh-CN" altLang="en-US"/>
          </a:p>
        </p:txBody>
      </p:sp>
      <p:sp>
        <p:nvSpPr>
          <p:cNvPr id="188465" name="Rectangle 49"/>
          <p:cNvSpPr>
            <a:spLocks noChangeArrowheads="1"/>
          </p:cNvSpPr>
          <p:nvPr/>
        </p:nvSpPr>
        <p:spPr bwMode="auto">
          <a:xfrm>
            <a:off x="6443663" y="1612900"/>
            <a:ext cx="2032000" cy="520700"/>
          </a:xfrm>
          <a:prstGeom prst="rect">
            <a:avLst/>
          </a:prstGeom>
          <a:noFill/>
          <a:ln w="12700">
            <a:solidFill>
              <a:schemeClr val="tx1"/>
            </a:solidFill>
            <a:miter lim="800000"/>
            <a:headEnd/>
            <a:tailEnd/>
          </a:ln>
          <a:effectLst/>
        </p:spPr>
        <p:txBody>
          <a:bodyPr wrap="none" anchor="ctr"/>
          <a:lstStyle/>
          <a:p>
            <a:pPr algn="ctr"/>
            <a:r>
              <a:rPr lang="en-US" altLang="zh-CN" sz="2400" b="1">
                <a:latin typeface="Arial Rounded MT Bold" pitchFamily="34" charset="0"/>
              </a:rPr>
              <a:t>ExtTime.h</a:t>
            </a:r>
          </a:p>
        </p:txBody>
      </p:sp>
      <p:sp>
        <p:nvSpPr>
          <p:cNvPr id="188466" name="Rectangle 50"/>
          <p:cNvSpPr>
            <a:spLocks noChangeArrowheads="1"/>
          </p:cNvSpPr>
          <p:nvPr/>
        </p:nvSpPr>
        <p:spPr bwMode="auto">
          <a:xfrm>
            <a:off x="6434138" y="1160463"/>
            <a:ext cx="2170112"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2000" b="1"/>
              <a:t>specification file</a:t>
            </a:r>
          </a:p>
        </p:txBody>
      </p:sp>
      <p:sp>
        <p:nvSpPr>
          <p:cNvPr id="188467" name="Line 51"/>
          <p:cNvSpPr>
            <a:spLocks noChangeShapeType="1"/>
          </p:cNvSpPr>
          <p:nvPr/>
        </p:nvSpPr>
        <p:spPr bwMode="auto">
          <a:xfrm>
            <a:off x="5383213" y="1844675"/>
            <a:ext cx="1060450" cy="0"/>
          </a:xfrm>
          <a:prstGeom prst="line">
            <a:avLst/>
          </a:prstGeom>
          <a:noFill/>
          <a:ln w="34925">
            <a:solidFill>
              <a:schemeClr val="tx1"/>
            </a:solidFill>
            <a:prstDash val="dash"/>
            <a:miter lim="800000"/>
            <a:headEnd/>
            <a:tailEnd type="triangle" w="med" len="med"/>
          </a:ln>
          <a:effectLst/>
        </p:spPr>
        <p:txBody>
          <a:bodyPr wrap="none"/>
          <a:lstStyle/>
          <a:p>
            <a:endParaRPr lang="zh-CN" altLang="en-US"/>
          </a:p>
        </p:txBody>
      </p:sp>
      <p:sp>
        <p:nvSpPr>
          <p:cNvPr id="188468" name="Line 52"/>
          <p:cNvSpPr>
            <a:spLocks noChangeShapeType="1"/>
          </p:cNvSpPr>
          <p:nvPr/>
        </p:nvSpPr>
        <p:spPr bwMode="auto">
          <a:xfrm>
            <a:off x="7380288" y="2133600"/>
            <a:ext cx="0" cy="381000"/>
          </a:xfrm>
          <a:prstGeom prst="line">
            <a:avLst/>
          </a:prstGeom>
          <a:noFill/>
          <a:ln w="34925">
            <a:solidFill>
              <a:schemeClr val="tx1"/>
            </a:solidFill>
            <a:prstDash val="dash"/>
            <a:miter lim="800000"/>
            <a:headEnd/>
            <a:tailEnd type="triangle" w="med" len="me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90B04F1-9EB9-4D0F-9592-F9BC52C8FC6A}" type="slidenum">
              <a:rPr lang="en-US" altLang="zh-CN"/>
              <a:pPr/>
              <a:t>89</a:t>
            </a:fld>
            <a:endParaRPr lang="en-US" altLang="zh-CN"/>
          </a:p>
        </p:txBody>
      </p:sp>
      <p:sp>
        <p:nvSpPr>
          <p:cNvPr id="155650" name="Text Box 2"/>
          <p:cNvSpPr txBox="1">
            <a:spLocks noChangeArrowheads="1"/>
          </p:cNvSpPr>
          <p:nvPr/>
        </p:nvSpPr>
        <p:spPr bwMode="auto">
          <a:xfrm>
            <a:off x="107950" y="1196975"/>
            <a:ext cx="8928100" cy="5461000"/>
          </a:xfrm>
          <a:prstGeom prst="rect">
            <a:avLst/>
          </a:prstGeom>
          <a:noFill/>
          <a:ln w="9525">
            <a:solidFill>
              <a:srgbClr val="FF00FF"/>
            </a:solidFill>
            <a:miter lim="800000"/>
            <a:headEnd/>
            <a:tailEnd/>
          </a:ln>
          <a:effectLst/>
        </p:spPr>
        <p:txBody>
          <a:bodyPr>
            <a:spAutoFit/>
          </a:bodyPr>
          <a:lstStyle/>
          <a:p>
            <a:r>
              <a:rPr lang="en-US" altLang="zh-CN" b="1"/>
              <a:t>#include &lt;iostream&gt;</a:t>
            </a:r>
          </a:p>
          <a:p>
            <a:r>
              <a:rPr lang="en-US" altLang="zh-CN" b="1"/>
              <a:t>#include “ExtTime.h"</a:t>
            </a:r>
          </a:p>
          <a:p>
            <a:r>
              <a:rPr lang="en-US" altLang="zh-CN" b="1"/>
              <a:t>#include "time.h"</a:t>
            </a:r>
          </a:p>
          <a:p>
            <a:endParaRPr lang="en-US" altLang="zh-CN" b="1"/>
          </a:p>
          <a:p>
            <a:r>
              <a:rPr lang="en-US" altLang="zh-CN" b="1"/>
              <a:t>using namespace std;</a:t>
            </a:r>
          </a:p>
          <a:p>
            <a:endParaRPr lang="en-US" altLang="zh-CN" b="1"/>
          </a:p>
          <a:p>
            <a:r>
              <a:rPr lang="en-US" altLang="zh-CN" b="1"/>
              <a:t>int main()</a:t>
            </a:r>
          </a:p>
          <a:p>
            <a:r>
              <a:rPr lang="en-US" altLang="zh-CN" b="1"/>
              <a:t>{</a:t>
            </a:r>
          </a:p>
          <a:p>
            <a:r>
              <a:rPr lang="en-US" altLang="zh-CN" b="1"/>
              <a:t>    ExtTime time1(5, 30, 0, CDT);</a:t>
            </a:r>
          </a:p>
          <a:p>
            <a:r>
              <a:rPr lang="en-US" altLang="zh-CN" b="1"/>
              <a:t>    ExtTime time2;</a:t>
            </a:r>
          </a:p>
          <a:p>
            <a:r>
              <a:rPr lang="en-US" altLang="zh-CN" b="1"/>
              <a:t>    Time time3;</a:t>
            </a:r>
          </a:p>
          <a:p>
            <a:r>
              <a:rPr lang="en-US" altLang="zh-CN" b="1"/>
              <a:t>	:    </a:t>
            </a:r>
          </a:p>
          <a:p>
            <a:r>
              <a:rPr lang="en-US" altLang="zh-CN" b="1"/>
              <a:t>    return 0;</a:t>
            </a:r>
          </a:p>
          <a:p>
            <a:r>
              <a:rPr lang="en-US" altLang="zh-CN" b="1"/>
              <a:t>}</a:t>
            </a:r>
          </a:p>
          <a:p>
            <a:endParaRPr lang="en-US" altLang="zh-CN" b="1"/>
          </a:p>
          <a:p>
            <a:endParaRPr lang="en-US" altLang="zh-CN" b="1"/>
          </a:p>
        </p:txBody>
      </p:sp>
      <p:sp>
        <p:nvSpPr>
          <p:cNvPr id="155651" name="Rectangle 3"/>
          <p:cNvSpPr>
            <a:spLocks noGrp="1" noChangeArrowheads="1"/>
          </p:cNvSpPr>
          <p:nvPr>
            <p:ph type="title"/>
          </p:nvPr>
        </p:nvSpPr>
        <p:spPr/>
        <p:txBody>
          <a:bodyPr/>
          <a:lstStyle/>
          <a:p>
            <a:r>
              <a:rPr lang="en-US" altLang="zh-CN">
                <a:solidFill>
                  <a:schemeClr val="tx1"/>
                </a:solidFill>
              </a:rPr>
              <a:t>Client Code: Test.cpp</a:t>
            </a:r>
          </a:p>
        </p:txBody>
      </p:sp>
      <p:sp>
        <p:nvSpPr>
          <p:cNvPr id="155652" name="AutoShape 4"/>
          <p:cNvSpPr>
            <a:spLocks noChangeArrowheads="1"/>
          </p:cNvSpPr>
          <p:nvPr/>
        </p:nvSpPr>
        <p:spPr bwMode="auto">
          <a:xfrm>
            <a:off x="4500563" y="1339850"/>
            <a:ext cx="4248150" cy="2089150"/>
          </a:xfrm>
          <a:prstGeom prst="wedgeRectCallout">
            <a:avLst>
              <a:gd name="adj1" fmla="val -83148"/>
              <a:gd name="adj2" fmla="val -33282"/>
            </a:avLst>
          </a:prstGeom>
          <a:noFill/>
          <a:ln w="22225">
            <a:solidFill>
              <a:srgbClr val="FF0000"/>
            </a:solidFill>
            <a:miter lim="800000"/>
            <a:headEnd/>
            <a:tailEnd/>
          </a:ln>
          <a:effectLst/>
        </p:spPr>
        <p:txBody>
          <a:bodyPr/>
          <a:lstStyle/>
          <a:p>
            <a:r>
              <a:rPr lang="en-US" altLang="zh-CN" b="1">
                <a:solidFill>
                  <a:srgbClr val="FF0000"/>
                </a:solidFill>
              </a:rPr>
              <a:t>#include   “time.h”</a:t>
            </a:r>
          </a:p>
          <a:p>
            <a:r>
              <a:rPr lang="en-US" altLang="zh-CN" b="1"/>
              <a:t>class  ExtTime  :  public  Time</a:t>
            </a:r>
          </a:p>
          <a:p>
            <a:r>
              <a:rPr lang="en-US" altLang="zh-CN" b="1" i="1">
                <a:solidFill>
                  <a:srgbClr val="990000"/>
                </a:solidFill>
              </a:rPr>
              <a:t> </a:t>
            </a:r>
            <a:r>
              <a:rPr lang="en-US" altLang="zh-CN" b="1"/>
              <a:t>{</a:t>
            </a:r>
          </a:p>
          <a:p>
            <a:r>
              <a:rPr lang="en-US" altLang="zh-CN" b="1"/>
              <a:t>    public :   …      </a:t>
            </a:r>
          </a:p>
          <a:p>
            <a:r>
              <a:rPr lang="en-US" altLang="zh-CN" b="1"/>
              <a:t>    private :  …</a:t>
            </a:r>
          </a:p>
          <a:p>
            <a:r>
              <a:rPr lang="en-US" altLang="zh-CN" b="1"/>
              <a:t>  } ;</a:t>
            </a:r>
          </a:p>
          <a:p>
            <a:endParaRPr lang="en-US" altLang="zh-CN"/>
          </a:p>
        </p:txBody>
      </p:sp>
      <p:sp>
        <p:nvSpPr>
          <p:cNvPr id="155654" name="AutoShape 6"/>
          <p:cNvSpPr>
            <a:spLocks noChangeArrowheads="1"/>
          </p:cNvSpPr>
          <p:nvPr/>
        </p:nvSpPr>
        <p:spPr bwMode="auto">
          <a:xfrm>
            <a:off x="4572000" y="3716338"/>
            <a:ext cx="4248150" cy="2808287"/>
          </a:xfrm>
          <a:prstGeom prst="wedgeRectCallout">
            <a:avLst>
              <a:gd name="adj1" fmla="val -110690"/>
              <a:gd name="adj2" fmla="val -102741"/>
            </a:avLst>
          </a:prstGeom>
          <a:noFill/>
          <a:ln w="22225">
            <a:solidFill>
              <a:srgbClr val="FF0000"/>
            </a:solidFill>
            <a:miter lim="800000"/>
            <a:headEnd/>
            <a:tailEnd/>
          </a:ln>
          <a:effectLst/>
        </p:spPr>
        <p:txBody>
          <a:bodyPr/>
          <a:lstStyle/>
          <a:p>
            <a:r>
              <a:rPr lang="en-US" altLang="zh-CN" b="1">
                <a:solidFill>
                  <a:srgbClr val="FF0000"/>
                </a:solidFill>
              </a:rPr>
              <a:t>#ifndef TIME_H</a:t>
            </a:r>
          </a:p>
          <a:p>
            <a:r>
              <a:rPr lang="en-US" altLang="zh-CN" b="1">
                <a:solidFill>
                  <a:srgbClr val="FF0000"/>
                </a:solidFill>
              </a:rPr>
              <a:t>#define TIME_H</a:t>
            </a:r>
          </a:p>
          <a:p>
            <a:r>
              <a:rPr lang="en-US" altLang="zh-CN" b="1"/>
              <a:t>class  Time</a:t>
            </a:r>
          </a:p>
          <a:p>
            <a:r>
              <a:rPr lang="en-US" altLang="zh-CN" b="1"/>
              <a:t>{</a:t>
            </a:r>
            <a:r>
              <a:rPr lang="en-US" altLang="zh-CN" b="1">
                <a:solidFill>
                  <a:schemeClr val="tx2"/>
                </a:solidFill>
              </a:rPr>
              <a:t>		</a:t>
            </a:r>
          </a:p>
          <a:p>
            <a:r>
              <a:rPr lang="en-US" altLang="zh-CN" b="1"/>
              <a:t>  public :    …	</a:t>
            </a:r>
          </a:p>
          <a:p>
            <a:r>
              <a:rPr lang="en-US" altLang="zh-CN" b="1"/>
              <a:t>  private:    …	</a:t>
            </a:r>
          </a:p>
          <a:p>
            <a:r>
              <a:rPr lang="en-US" altLang="zh-CN" b="1"/>
              <a:t>} ;</a:t>
            </a:r>
          </a:p>
          <a:p>
            <a:r>
              <a:rPr lang="en-US" altLang="zh-CN" b="1">
                <a:solidFill>
                  <a:srgbClr val="FF0000"/>
                </a:solidFill>
              </a:rPr>
              <a:t>#endif</a:t>
            </a:r>
            <a:r>
              <a:rPr lang="en-US" altLang="zh-CN" b="1" i="1">
                <a:solidFill>
                  <a:srgbClr val="FF0000"/>
                </a:solidFill>
              </a:rPr>
              <a:t>	</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A6D4985D-1E4F-4F58-80F4-7ADE519B6A67}" type="slidenum">
              <a:rPr lang="en-US" altLang="zh-CN"/>
              <a:pPr/>
              <a:t>9</a:t>
            </a:fld>
            <a:endParaRPr lang="en-US" altLang="zh-CN"/>
          </a:p>
        </p:txBody>
      </p:sp>
      <p:sp>
        <p:nvSpPr>
          <p:cNvPr id="18434" name="Rectangle 2"/>
          <p:cNvSpPr>
            <a:spLocks noGrp="1" noChangeArrowheads="1"/>
          </p:cNvSpPr>
          <p:nvPr>
            <p:ph type="title"/>
          </p:nvPr>
        </p:nvSpPr>
        <p:spPr/>
        <p:txBody>
          <a:bodyPr/>
          <a:lstStyle/>
          <a:p>
            <a:r>
              <a:rPr lang="zh-CN" altLang="en-US"/>
              <a:t>继承机制（续）</a:t>
            </a:r>
          </a:p>
        </p:txBody>
      </p:sp>
      <p:sp>
        <p:nvSpPr>
          <p:cNvPr id="18435" name="Rectangle 3"/>
          <p:cNvSpPr>
            <a:spLocks noGrp="1" noChangeArrowheads="1"/>
          </p:cNvSpPr>
          <p:nvPr>
            <p:ph type="body" idx="1"/>
          </p:nvPr>
        </p:nvSpPr>
        <p:spPr>
          <a:xfrm>
            <a:off x="457200" y="1341438"/>
            <a:ext cx="8229600" cy="5256212"/>
          </a:xfrm>
        </p:spPr>
        <p:txBody>
          <a:bodyPr/>
          <a:lstStyle/>
          <a:p>
            <a:r>
              <a:rPr lang="zh-CN" altLang="en-US" sz="2400"/>
              <a:t>定义：“</a:t>
            </a:r>
            <a:r>
              <a:rPr lang="zh-CN" altLang="en-US" sz="2400">
                <a:solidFill>
                  <a:srgbClr val="FF0000"/>
                </a:solidFill>
              </a:rPr>
              <a:t>类</a:t>
            </a:r>
            <a:r>
              <a:rPr lang="en-US" altLang="zh-CN" sz="2400">
                <a:solidFill>
                  <a:srgbClr val="FF0000"/>
                </a:solidFill>
              </a:rPr>
              <a:t>B</a:t>
            </a:r>
            <a:r>
              <a:rPr lang="zh-CN" altLang="en-US" sz="2400">
                <a:solidFill>
                  <a:srgbClr val="FF0000"/>
                </a:solidFill>
              </a:rPr>
              <a:t>继承类</a:t>
            </a:r>
            <a:r>
              <a:rPr lang="en-US" altLang="zh-CN" sz="2400">
                <a:solidFill>
                  <a:srgbClr val="FF0000"/>
                </a:solidFill>
              </a:rPr>
              <a:t>A</a:t>
            </a:r>
            <a:r>
              <a:rPr lang="en-US" altLang="zh-CN" sz="2400"/>
              <a:t>”</a:t>
            </a:r>
            <a:r>
              <a:rPr lang="zh-CN" altLang="en-US" sz="2400"/>
              <a:t>或“</a:t>
            </a:r>
            <a:r>
              <a:rPr lang="zh-CN" altLang="en-US" sz="2400">
                <a:solidFill>
                  <a:srgbClr val="FF0000"/>
                </a:solidFill>
              </a:rPr>
              <a:t>类</a:t>
            </a:r>
            <a:r>
              <a:rPr lang="en-US" altLang="zh-CN" sz="2400">
                <a:solidFill>
                  <a:srgbClr val="FF0000"/>
                </a:solidFill>
              </a:rPr>
              <a:t>A</a:t>
            </a:r>
            <a:r>
              <a:rPr lang="zh-CN" altLang="en-US" sz="2400">
                <a:solidFill>
                  <a:srgbClr val="FF0000"/>
                </a:solidFill>
              </a:rPr>
              <a:t>派生类</a:t>
            </a:r>
            <a:r>
              <a:rPr lang="en-US" altLang="zh-CN" sz="2400">
                <a:solidFill>
                  <a:srgbClr val="FF0000"/>
                </a:solidFill>
              </a:rPr>
              <a:t>B</a:t>
            </a:r>
            <a:r>
              <a:rPr lang="en-US" altLang="zh-CN" sz="2400"/>
              <a:t>”</a:t>
            </a:r>
            <a:r>
              <a:rPr lang="en-US" altLang="zh-CN" sz="2400">
                <a:solidFill>
                  <a:srgbClr val="3333CC"/>
                </a:solidFill>
              </a:rPr>
              <a:t/>
            </a:r>
            <a:br>
              <a:rPr lang="en-US" altLang="zh-CN" sz="2400">
                <a:solidFill>
                  <a:srgbClr val="3333CC"/>
                </a:solidFill>
              </a:rPr>
            </a:br>
            <a:r>
              <a:rPr lang="en-US" altLang="zh-CN" sz="2400"/>
              <a:t/>
            </a:r>
            <a:br>
              <a:rPr lang="en-US" altLang="zh-CN" sz="2400"/>
            </a:br>
            <a:r>
              <a:rPr lang="zh-CN" altLang="en-US" sz="2400">
                <a:latin typeface="宋体" pitchFamily="2" charset="-122"/>
              </a:rPr>
              <a:t>在类</a:t>
            </a:r>
            <a:r>
              <a:rPr lang="en-US" altLang="zh-CN" sz="2400"/>
              <a:t>B</a:t>
            </a:r>
            <a:r>
              <a:rPr lang="zh-CN" altLang="en-US" sz="2400">
                <a:latin typeface="宋体" pitchFamily="2" charset="-122"/>
              </a:rPr>
              <a:t>中除了自己定义的成员之外，还自动包括了类</a:t>
            </a:r>
            <a:r>
              <a:rPr lang="en-US" altLang="zh-CN" sz="2400"/>
              <a:t>A</a:t>
            </a:r>
            <a:r>
              <a:rPr lang="zh-CN" altLang="en-US" sz="2400">
                <a:latin typeface="宋体" pitchFamily="2" charset="-122"/>
              </a:rPr>
              <a:t>中定义的数据成员与成员函数，这些自动继承下来的成员称为类</a:t>
            </a:r>
            <a:r>
              <a:rPr lang="en-US" altLang="zh-CN" sz="2400"/>
              <a:t>B</a:t>
            </a:r>
            <a:r>
              <a:rPr lang="zh-CN" altLang="en-US" sz="2400">
                <a:latin typeface="宋体" pitchFamily="2" charset="-122"/>
              </a:rPr>
              <a:t>的</a:t>
            </a:r>
            <a:r>
              <a:rPr lang="zh-CN" altLang="en-US" sz="2400">
                <a:solidFill>
                  <a:srgbClr val="FF0000"/>
                </a:solidFill>
              </a:rPr>
              <a:t>继承成员</a:t>
            </a:r>
            <a:r>
              <a:rPr lang="zh-CN" altLang="en-US" sz="2400">
                <a:latin typeface="宋体" pitchFamily="2" charset="-122"/>
              </a:rPr>
              <a:t>	</a:t>
            </a:r>
          </a:p>
        </p:txBody>
      </p:sp>
      <p:sp>
        <p:nvSpPr>
          <p:cNvPr id="18437" name="Text Box 5"/>
          <p:cNvSpPr txBox="1">
            <a:spLocks noChangeArrowheads="1"/>
          </p:cNvSpPr>
          <p:nvPr/>
        </p:nvSpPr>
        <p:spPr bwMode="auto">
          <a:xfrm>
            <a:off x="900113" y="4076700"/>
            <a:ext cx="838200" cy="485775"/>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800">
                <a:latin typeface="Tahoma" pitchFamily="34" charset="0"/>
              </a:rPr>
              <a:t>A</a:t>
            </a:r>
          </a:p>
        </p:txBody>
      </p:sp>
      <p:sp>
        <p:nvSpPr>
          <p:cNvPr id="18438" name="Text Box 6"/>
          <p:cNvSpPr txBox="1">
            <a:spLocks noChangeArrowheads="1"/>
          </p:cNvSpPr>
          <p:nvPr/>
        </p:nvSpPr>
        <p:spPr bwMode="auto">
          <a:xfrm>
            <a:off x="900113" y="4941888"/>
            <a:ext cx="838200" cy="485775"/>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800">
                <a:latin typeface="Tahoma" pitchFamily="34" charset="0"/>
              </a:rPr>
              <a:t>B</a:t>
            </a:r>
          </a:p>
        </p:txBody>
      </p:sp>
      <p:sp>
        <p:nvSpPr>
          <p:cNvPr id="18439" name="Line 7"/>
          <p:cNvSpPr>
            <a:spLocks noChangeShapeType="1"/>
          </p:cNvSpPr>
          <p:nvPr/>
        </p:nvSpPr>
        <p:spPr bwMode="auto">
          <a:xfrm flipV="1">
            <a:off x="1281113" y="4533900"/>
            <a:ext cx="0" cy="407988"/>
          </a:xfrm>
          <a:prstGeom prst="line">
            <a:avLst/>
          </a:prstGeom>
          <a:noFill/>
          <a:ln w="28575">
            <a:solidFill>
              <a:schemeClr val="tx1"/>
            </a:solidFill>
            <a:round/>
            <a:headEnd/>
            <a:tailEnd type="arrow" w="med" len="med"/>
          </a:ln>
          <a:effectLst/>
        </p:spPr>
        <p:txBody>
          <a:bodyPr/>
          <a:lstStyle/>
          <a:p>
            <a:endParaRPr lang="zh-CN" altLang="en-US"/>
          </a:p>
        </p:txBody>
      </p:sp>
      <p:sp>
        <p:nvSpPr>
          <p:cNvPr id="18440" name="Text Box 8"/>
          <p:cNvSpPr txBox="1">
            <a:spLocks noChangeArrowheads="1"/>
          </p:cNvSpPr>
          <p:nvPr/>
        </p:nvSpPr>
        <p:spPr bwMode="auto">
          <a:xfrm>
            <a:off x="1966913" y="4076700"/>
            <a:ext cx="1295400" cy="476250"/>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kumimoji="1" lang="zh-CN" altLang="en-US" sz="2800" b="1">
                <a:solidFill>
                  <a:srgbClr val="FF0000"/>
                </a:solidFill>
                <a:latin typeface="Tahoma" pitchFamily="34" charset="0"/>
              </a:rPr>
              <a:t>基类</a:t>
            </a:r>
          </a:p>
        </p:txBody>
      </p:sp>
      <p:sp>
        <p:nvSpPr>
          <p:cNvPr id="18441" name="Text Box 9"/>
          <p:cNvSpPr txBox="1">
            <a:spLocks noChangeArrowheads="1"/>
          </p:cNvSpPr>
          <p:nvPr/>
        </p:nvSpPr>
        <p:spPr bwMode="auto">
          <a:xfrm>
            <a:off x="1981200" y="4941888"/>
            <a:ext cx="1295400" cy="476250"/>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kumimoji="1" lang="zh-CN" altLang="en-US" sz="2800" b="1">
                <a:solidFill>
                  <a:srgbClr val="FF0000"/>
                </a:solidFill>
                <a:latin typeface="Tahoma" pitchFamily="34" charset="0"/>
              </a:rPr>
              <a:t>派生类</a:t>
            </a:r>
          </a:p>
        </p:txBody>
      </p:sp>
      <p:sp>
        <p:nvSpPr>
          <p:cNvPr id="18442" name="Text Box 10"/>
          <p:cNvSpPr txBox="1">
            <a:spLocks noChangeArrowheads="1"/>
          </p:cNvSpPr>
          <p:nvPr/>
        </p:nvSpPr>
        <p:spPr bwMode="auto">
          <a:xfrm>
            <a:off x="2735263" y="4095750"/>
            <a:ext cx="1981200" cy="457200"/>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ahoma" pitchFamily="34" charset="0"/>
              </a:rPr>
              <a:t>(BASE class)</a:t>
            </a:r>
          </a:p>
        </p:txBody>
      </p:sp>
      <p:sp>
        <p:nvSpPr>
          <p:cNvPr id="18443" name="Text Box 11"/>
          <p:cNvSpPr txBox="1">
            <a:spLocks noChangeArrowheads="1"/>
          </p:cNvSpPr>
          <p:nvPr/>
        </p:nvSpPr>
        <p:spPr bwMode="auto">
          <a:xfrm>
            <a:off x="3132138" y="4941888"/>
            <a:ext cx="2619375" cy="457200"/>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ahoma" pitchFamily="34" charset="0"/>
              </a:rPr>
              <a:t>(derived class)</a:t>
            </a:r>
          </a:p>
        </p:txBody>
      </p:sp>
      <p:sp>
        <p:nvSpPr>
          <p:cNvPr id="18444" name="Text Box 12"/>
          <p:cNvSpPr txBox="1">
            <a:spLocks noChangeArrowheads="1"/>
          </p:cNvSpPr>
          <p:nvPr/>
        </p:nvSpPr>
        <p:spPr bwMode="auto">
          <a:xfrm>
            <a:off x="6156325" y="4149725"/>
            <a:ext cx="2466975" cy="1577975"/>
          </a:xfrm>
          <a:prstGeom prst="rect">
            <a:avLst/>
          </a:prstGeom>
          <a:noFill/>
          <a:ln w="25400">
            <a:solidFill>
              <a:srgbClr val="FF0000"/>
            </a:solidFill>
            <a:miter lim="800000"/>
            <a:headEnd/>
            <a:tailEnd/>
          </a:ln>
          <a:effectLst/>
        </p:spPr>
        <p:txBody>
          <a:bodyPr>
            <a:spAutoFit/>
          </a:bodyPr>
          <a:lstStyle/>
          <a:p>
            <a:pPr>
              <a:spcBef>
                <a:spcPct val="50000"/>
              </a:spcBef>
            </a:pPr>
            <a:r>
              <a:rPr kumimoji="1" lang="zh-CN" altLang="en-US" sz="2400" b="1">
                <a:latin typeface="Tahoma" pitchFamily="34" charset="0"/>
              </a:rPr>
              <a:t>相关概念：</a:t>
            </a:r>
          </a:p>
          <a:p>
            <a:pPr>
              <a:spcBef>
                <a:spcPct val="50000"/>
              </a:spcBef>
            </a:pPr>
            <a:r>
              <a:rPr kumimoji="1" lang="zh-CN" altLang="en-US" sz="2400" b="1">
                <a:latin typeface="Tahoma" pitchFamily="34" charset="0"/>
              </a:rPr>
              <a:t>父类，子类</a:t>
            </a:r>
          </a:p>
          <a:p>
            <a:pPr>
              <a:spcBef>
                <a:spcPct val="50000"/>
              </a:spcBef>
            </a:pPr>
            <a:r>
              <a:rPr kumimoji="1" lang="zh-CN" altLang="en-US" sz="2400" b="1">
                <a:latin typeface="Tahoma" pitchFamily="34" charset="0"/>
              </a:rPr>
              <a:t>祖先类，后代类</a:t>
            </a:r>
          </a:p>
        </p:txBody>
      </p:sp>
      <p:sp>
        <p:nvSpPr>
          <p:cNvPr id="18447" name="Text Box 15"/>
          <p:cNvSpPr txBox="1">
            <a:spLocks noChangeArrowheads="1"/>
          </p:cNvSpPr>
          <p:nvPr/>
        </p:nvSpPr>
        <p:spPr bwMode="auto">
          <a:xfrm>
            <a:off x="900113" y="5876925"/>
            <a:ext cx="838200" cy="485775"/>
          </a:xfrm>
          <a:prstGeom prst="rect">
            <a:avLst/>
          </a:prstGeom>
          <a:noFill/>
          <a:ln w="9525">
            <a:solidFill>
              <a:schemeClr val="tx1"/>
            </a:solidFill>
            <a:miter lim="800000"/>
            <a:headEnd/>
            <a:tailEnd/>
          </a:ln>
          <a:effectLst/>
        </p:spPr>
        <p:txBody>
          <a:bodyPr>
            <a:spAutoFit/>
          </a:bodyPr>
          <a:lstStyle/>
          <a:p>
            <a:pPr algn="ctr">
              <a:lnSpc>
                <a:spcPct val="90000"/>
              </a:lnSpc>
              <a:spcBef>
                <a:spcPct val="50000"/>
              </a:spcBef>
              <a:buClr>
                <a:schemeClr val="folHlink"/>
              </a:buClr>
              <a:buSzPct val="60000"/>
              <a:buFont typeface="Wingdings" pitchFamily="2" charset="2"/>
              <a:buNone/>
            </a:pPr>
            <a:r>
              <a:rPr kumimoji="1" lang="en-US" altLang="zh-CN" sz="2800">
                <a:latin typeface="Tahoma" pitchFamily="34" charset="0"/>
              </a:rPr>
              <a:t>C</a:t>
            </a:r>
          </a:p>
        </p:txBody>
      </p:sp>
      <p:sp>
        <p:nvSpPr>
          <p:cNvPr id="18449" name="Line 17"/>
          <p:cNvSpPr>
            <a:spLocks noChangeShapeType="1"/>
          </p:cNvSpPr>
          <p:nvPr/>
        </p:nvSpPr>
        <p:spPr bwMode="auto">
          <a:xfrm flipV="1">
            <a:off x="1258888" y="5445125"/>
            <a:ext cx="0" cy="407988"/>
          </a:xfrm>
          <a:prstGeom prst="line">
            <a:avLst/>
          </a:prstGeom>
          <a:noFill/>
          <a:ln w="28575">
            <a:solidFill>
              <a:schemeClr val="tx1"/>
            </a:solidFill>
            <a:round/>
            <a:headEnd/>
            <a:tailEnd type="arrow"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E7EC7E0-6899-43E7-9EBF-2C21606DCF32}" type="slidenum">
              <a:rPr lang="en-US" altLang="zh-CN"/>
              <a:pPr/>
              <a:t>90</a:t>
            </a:fld>
            <a:endParaRPr lang="en-US" altLang="zh-CN"/>
          </a:p>
        </p:txBody>
      </p:sp>
      <p:sp>
        <p:nvSpPr>
          <p:cNvPr id="144386" name="Rectangle 2"/>
          <p:cNvSpPr>
            <a:spLocks noChangeArrowheads="1"/>
          </p:cNvSpPr>
          <p:nvPr/>
        </p:nvSpPr>
        <p:spPr bwMode="auto">
          <a:xfrm>
            <a:off x="1898650" y="4479925"/>
            <a:ext cx="5230813" cy="1570038"/>
          </a:xfrm>
          <a:prstGeom prst="rect">
            <a:avLst/>
          </a:prstGeom>
          <a:noFill/>
          <a:ln w="25400">
            <a:solidFill>
              <a:srgbClr val="FF0000"/>
            </a:solidFill>
            <a:miter lim="800000"/>
            <a:headEnd/>
            <a:tailEnd/>
          </a:ln>
          <a:effectLst/>
        </p:spPr>
        <p:txBody>
          <a:bodyPr wrap="none" anchor="ctr"/>
          <a:lstStyle/>
          <a:p>
            <a:pPr eaLnBrk="0" hangingPunct="0"/>
            <a:r>
              <a:rPr lang="en-US" altLang="zh-CN" sz="2400" b="1"/>
              <a:t>#ifndef   </a:t>
            </a:r>
            <a:r>
              <a:rPr lang="en-US" altLang="zh-CN" sz="2400" b="1" i="1"/>
              <a:t>Preprocessor_Identifier</a:t>
            </a:r>
          </a:p>
          <a:p>
            <a:pPr eaLnBrk="0" hangingPunct="0"/>
            <a:r>
              <a:rPr lang="en-US" altLang="zh-CN" sz="2400" b="1"/>
              <a:t>#define  </a:t>
            </a:r>
            <a:r>
              <a:rPr lang="en-US" altLang="zh-CN" sz="2400" b="1" i="1"/>
              <a:t>Preprocessor_Identifier</a:t>
            </a:r>
          </a:p>
          <a:p>
            <a:pPr eaLnBrk="0" hangingPunct="0"/>
            <a:r>
              <a:rPr lang="en-US" altLang="zh-CN" sz="2400"/>
              <a:t>                             :</a:t>
            </a:r>
            <a:endParaRPr lang="en-US" altLang="zh-CN" sz="2400" b="1"/>
          </a:p>
          <a:p>
            <a:pPr eaLnBrk="0" hangingPunct="0"/>
            <a:r>
              <a:rPr lang="en-US" altLang="zh-CN" sz="2400" b="1"/>
              <a:t>#endif</a:t>
            </a:r>
          </a:p>
        </p:txBody>
      </p:sp>
      <p:sp>
        <p:nvSpPr>
          <p:cNvPr id="144387" name="Rectangle 3"/>
          <p:cNvSpPr>
            <a:spLocks noGrp="1" noChangeArrowheads="1"/>
          </p:cNvSpPr>
          <p:nvPr>
            <p:ph type="body" idx="1"/>
          </p:nvPr>
        </p:nvSpPr>
        <p:spPr>
          <a:xfrm>
            <a:off x="376238" y="1271588"/>
            <a:ext cx="8208962" cy="2913062"/>
          </a:xfrm>
          <a:noFill/>
          <a:ln/>
        </p:spPr>
        <p:txBody>
          <a:bodyPr lIns="92075" tIns="46038" rIns="92075" bIns="46038"/>
          <a:lstStyle/>
          <a:p>
            <a:r>
              <a:rPr lang="en-US" altLang="zh-CN" sz="2200" dirty="0"/>
              <a:t>often several program files use the same header file containing </a:t>
            </a:r>
            <a:r>
              <a:rPr lang="en-US" altLang="zh-CN" sz="2200" dirty="0" err="1"/>
              <a:t>typedef</a:t>
            </a:r>
            <a:r>
              <a:rPr lang="en-US" altLang="zh-CN" sz="2200" dirty="0"/>
              <a:t> statements, constants, or class type declarations--but, it is a </a:t>
            </a:r>
            <a:r>
              <a:rPr lang="en-US" altLang="zh-CN" sz="2200" dirty="0">
                <a:solidFill>
                  <a:srgbClr val="FF0000"/>
                </a:solidFill>
              </a:rPr>
              <a:t>compile-time error</a:t>
            </a:r>
            <a:r>
              <a:rPr lang="en-US" altLang="zh-CN" sz="2200" dirty="0"/>
              <a:t> to define the same identifier twice.    </a:t>
            </a:r>
          </a:p>
          <a:p>
            <a:r>
              <a:rPr lang="en-US" altLang="zh-CN" sz="2200" dirty="0"/>
              <a:t>this preprocessor directive syntax is used to avoid the compilation error that would otherwise occur from multiple uses of #include for the same header file </a:t>
            </a:r>
          </a:p>
        </p:txBody>
      </p:sp>
      <p:sp>
        <p:nvSpPr>
          <p:cNvPr id="144388" name="Rectangle 4"/>
          <p:cNvSpPr>
            <a:spLocks noGrp="1" noChangeArrowheads="1"/>
          </p:cNvSpPr>
          <p:nvPr>
            <p:ph type="title"/>
          </p:nvPr>
        </p:nvSpPr>
        <p:spPr>
          <a:xfrm>
            <a:off x="684213" y="404813"/>
            <a:ext cx="7791450" cy="606425"/>
          </a:xfrm>
          <a:noFill/>
          <a:ln/>
        </p:spPr>
        <p:txBody>
          <a:bodyPr lIns="92075" tIns="46038" rIns="92075" bIns="46038" anchor="b"/>
          <a:lstStyle/>
          <a:p>
            <a:r>
              <a:rPr lang="en-US" altLang="zh-CN" sz="2800"/>
              <a:t>Avoiding Multiple Inclusion of Header Files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7F9F289-7EE0-4164-A16E-3E6120825C01}" type="slidenum">
              <a:rPr lang="en-US" altLang="zh-CN"/>
              <a:pPr/>
              <a:t>91</a:t>
            </a:fld>
            <a:endParaRPr lang="en-US" altLang="zh-CN"/>
          </a:p>
        </p:txBody>
      </p:sp>
      <p:sp>
        <p:nvSpPr>
          <p:cNvPr id="55298" name="Rectangle 2"/>
          <p:cNvSpPr>
            <a:spLocks noGrp="1" noChangeArrowheads="1"/>
          </p:cNvSpPr>
          <p:nvPr>
            <p:ph type="title"/>
          </p:nvPr>
        </p:nvSpPr>
        <p:spPr/>
        <p:txBody>
          <a:bodyPr/>
          <a:lstStyle/>
          <a:p>
            <a:r>
              <a:rPr lang="zh-CN" altLang="en-US">
                <a:latin typeface="Times New Roman" pitchFamily="18" charset="0"/>
              </a:rPr>
              <a:t>继承成员的调整</a:t>
            </a:r>
            <a:endParaRPr lang="zh-CN" altLang="en-US"/>
          </a:p>
        </p:txBody>
      </p:sp>
      <p:sp>
        <p:nvSpPr>
          <p:cNvPr id="55299" name="Rectangle 3"/>
          <p:cNvSpPr>
            <a:spLocks noGrp="1" noChangeArrowheads="1"/>
          </p:cNvSpPr>
          <p:nvPr>
            <p:ph type="body" idx="1"/>
          </p:nvPr>
        </p:nvSpPr>
        <p:spPr/>
        <p:txBody>
          <a:bodyPr/>
          <a:lstStyle/>
          <a:p>
            <a:r>
              <a:rPr lang="zh-CN" altLang="en-US" dirty="0"/>
              <a:t>若从基类继承而来的成员不能满足派生类的要求，就要对它们进行必要的调整</a:t>
            </a:r>
          </a:p>
          <a:p>
            <a:r>
              <a:rPr lang="zh-CN" altLang="en-US" dirty="0"/>
              <a:t>调整方式</a:t>
            </a:r>
          </a:p>
          <a:p>
            <a:pPr lvl="1"/>
            <a:r>
              <a:rPr lang="zh-CN" altLang="en-US" dirty="0"/>
              <a:t>恢复访问控制方式</a:t>
            </a:r>
          </a:p>
          <a:p>
            <a:pPr lvl="1"/>
            <a:r>
              <a:rPr lang="zh-CN" altLang="en-US" dirty="0"/>
              <a:t>继承成员重定义</a:t>
            </a:r>
          </a:p>
          <a:p>
            <a:pPr lvl="1"/>
            <a:r>
              <a:rPr lang="zh-CN" altLang="en-US" dirty="0"/>
              <a:t>继承成员重命名</a:t>
            </a:r>
          </a:p>
          <a:p>
            <a:pPr lvl="1"/>
            <a:r>
              <a:rPr lang="zh-CN" altLang="en-US" dirty="0"/>
              <a:t>屏蔽继承成员</a:t>
            </a:r>
          </a:p>
          <a:p>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E811A5C-7126-47BA-A3FB-58D14D347BAD}" type="slidenum">
              <a:rPr lang="en-US" altLang="zh-CN"/>
              <a:pPr/>
              <a:t>92</a:t>
            </a:fld>
            <a:endParaRPr lang="en-US" altLang="zh-CN"/>
          </a:p>
        </p:txBody>
      </p:sp>
      <p:sp>
        <p:nvSpPr>
          <p:cNvPr id="157698" name="Rectangle 2"/>
          <p:cNvSpPr>
            <a:spLocks noGrp="1" noChangeArrowheads="1"/>
          </p:cNvSpPr>
          <p:nvPr>
            <p:ph type="title"/>
          </p:nvPr>
        </p:nvSpPr>
        <p:spPr/>
        <p:txBody>
          <a:bodyPr/>
          <a:lstStyle/>
          <a:p>
            <a:r>
              <a:rPr kumimoji="1" lang="zh-CN" altLang="en-US"/>
              <a:t>继承成员的访问控制规则</a:t>
            </a:r>
          </a:p>
        </p:txBody>
      </p:sp>
      <p:pic>
        <p:nvPicPr>
          <p:cNvPr id="157699" name="Picture 3" descr="actr"/>
          <p:cNvPicPr>
            <a:picLocks noChangeAspect="1" noChangeArrowheads="1"/>
          </p:cNvPicPr>
          <p:nvPr/>
        </p:nvPicPr>
        <p:blipFill>
          <a:blip r:embed="rId3"/>
          <a:srcRect/>
          <a:stretch>
            <a:fillRect/>
          </a:stretch>
        </p:blipFill>
        <p:spPr bwMode="auto">
          <a:xfrm>
            <a:off x="107950" y="1412875"/>
            <a:ext cx="9001125" cy="4102100"/>
          </a:xfrm>
          <a:prstGeom prst="rect">
            <a:avLst/>
          </a:prstGeo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12A1396-2A4F-4834-8759-3C26FD21E25A}" type="slidenum">
              <a:rPr lang="en-US" altLang="zh-CN"/>
              <a:pPr/>
              <a:t>93</a:t>
            </a:fld>
            <a:endParaRPr lang="en-US" altLang="zh-CN"/>
          </a:p>
        </p:txBody>
      </p:sp>
      <p:sp>
        <p:nvSpPr>
          <p:cNvPr id="56322" name="Rectangle 2"/>
          <p:cNvSpPr>
            <a:spLocks noGrp="1" noChangeArrowheads="1"/>
          </p:cNvSpPr>
          <p:nvPr>
            <p:ph type="title"/>
          </p:nvPr>
        </p:nvSpPr>
        <p:spPr/>
        <p:txBody>
          <a:bodyPr/>
          <a:lstStyle/>
          <a:p>
            <a:r>
              <a:rPr lang="zh-CN" altLang="en-US"/>
              <a:t>恢复访问控制方式</a:t>
            </a:r>
          </a:p>
        </p:txBody>
      </p:sp>
      <p:sp>
        <p:nvSpPr>
          <p:cNvPr id="56323" name="Rectangle 3"/>
          <p:cNvSpPr>
            <a:spLocks noGrp="1" noChangeArrowheads="1"/>
          </p:cNvSpPr>
          <p:nvPr>
            <p:ph type="body" idx="1"/>
          </p:nvPr>
        </p:nvSpPr>
        <p:spPr>
          <a:xfrm>
            <a:off x="285720" y="1339850"/>
            <a:ext cx="8643997" cy="5113338"/>
          </a:xfrm>
        </p:spPr>
        <p:txBody>
          <a:bodyPr/>
          <a:lstStyle/>
          <a:p>
            <a:pPr>
              <a:lnSpc>
                <a:spcPct val="135000"/>
              </a:lnSpc>
            </a:pPr>
            <a:r>
              <a:rPr lang="zh-CN" altLang="en-US" sz="2500" dirty="0"/>
              <a:t>基类中的</a:t>
            </a:r>
            <a:r>
              <a:rPr lang="en-US" altLang="zh-CN" sz="2500" dirty="0">
                <a:solidFill>
                  <a:srgbClr val="FF0000"/>
                </a:solidFill>
              </a:rPr>
              <a:t>public</a:t>
            </a:r>
            <a:r>
              <a:rPr lang="zh-CN" altLang="en-US" sz="2500" dirty="0"/>
              <a:t>或</a:t>
            </a:r>
            <a:r>
              <a:rPr lang="en-US" altLang="zh-CN" sz="2500" dirty="0">
                <a:solidFill>
                  <a:srgbClr val="FF0000"/>
                </a:solidFill>
              </a:rPr>
              <a:t>protected</a:t>
            </a:r>
            <a:r>
              <a:rPr lang="zh-CN" altLang="en-US" sz="2500" dirty="0"/>
              <a:t>成员，因使用</a:t>
            </a:r>
            <a:r>
              <a:rPr lang="en-US" altLang="zh-CN" sz="2500" dirty="0"/>
              <a:t>protected</a:t>
            </a:r>
            <a:r>
              <a:rPr lang="zh-CN" altLang="en-US" sz="2500" dirty="0"/>
              <a:t>或</a:t>
            </a:r>
            <a:r>
              <a:rPr lang="en-US" altLang="zh-CN" sz="2500" dirty="0"/>
              <a:t>private</a:t>
            </a:r>
            <a:r>
              <a:rPr lang="zh-CN" altLang="en-US" sz="2500" dirty="0"/>
              <a:t>继承访问控制而导致在派生类中的访问方式发生改变，可以使用</a:t>
            </a:r>
            <a:r>
              <a:rPr lang="zh-CN" altLang="en-US" sz="2500" dirty="0">
                <a:solidFill>
                  <a:srgbClr val="FF0000"/>
                </a:solidFill>
              </a:rPr>
              <a:t>“访问声明”</a:t>
            </a:r>
            <a:r>
              <a:rPr lang="zh-CN" altLang="en-US" sz="2500" dirty="0"/>
              <a:t>恢复为</a:t>
            </a:r>
            <a:r>
              <a:rPr lang="zh-CN" altLang="en-US" sz="2500" dirty="0">
                <a:solidFill>
                  <a:srgbClr val="FF0000"/>
                </a:solidFill>
              </a:rPr>
              <a:t>原来的</a:t>
            </a:r>
            <a:r>
              <a:rPr lang="zh-CN" altLang="en-US" sz="2500" dirty="0"/>
              <a:t>访问控制</a:t>
            </a:r>
            <a:r>
              <a:rPr lang="zh-CN" altLang="en-US" sz="2500" dirty="0" smtClean="0"/>
              <a:t>方式</a:t>
            </a:r>
            <a:r>
              <a:rPr lang="en-US" altLang="zh-CN" sz="2500" dirty="0" smtClean="0"/>
              <a:t>(</a:t>
            </a:r>
            <a:r>
              <a:rPr lang="zh-CN" altLang="en-US" sz="2500" dirty="0" smtClean="0"/>
              <a:t>如是基类中的</a:t>
            </a:r>
            <a:r>
              <a:rPr lang="en-US" altLang="zh-CN" sz="2500" dirty="0" smtClean="0">
                <a:solidFill>
                  <a:srgbClr val="FF0000"/>
                </a:solidFill>
              </a:rPr>
              <a:t>private</a:t>
            </a:r>
            <a:r>
              <a:rPr lang="zh-CN" altLang="en-US" sz="2500" dirty="0" smtClean="0"/>
              <a:t>成员，不允许采用上述方式</a:t>
            </a:r>
            <a:r>
              <a:rPr lang="en-US" altLang="zh-CN" sz="2500" dirty="0" smtClean="0"/>
              <a:t>)</a:t>
            </a:r>
            <a:endParaRPr lang="zh-CN" altLang="en-US" sz="2500" dirty="0"/>
          </a:p>
          <a:p>
            <a:pPr>
              <a:lnSpc>
                <a:spcPct val="135000"/>
              </a:lnSpc>
            </a:pPr>
            <a:r>
              <a:rPr lang="zh-CN" altLang="en-US" sz="2500" dirty="0"/>
              <a:t>访问声明的形式</a:t>
            </a:r>
          </a:p>
          <a:p>
            <a:pPr lvl="1">
              <a:lnSpc>
                <a:spcPct val="135000"/>
              </a:lnSpc>
              <a:buFontTx/>
              <a:buNone/>
            </a:pPr>
            <a:r>
              <a:rPr lang="zh-CN" altLang="en-US" sz="2500" dirty="0"/>
              <a:t>       基类名</a:t>
            </a:r>
            <a:r>
              <a:rPr lang="en-US" altLang="zh-CN" sz="2500" dirty="0"/>
              <a:t>::</a:t>
            </a:r>
            <a:r>
              <a:rPr lang="zh-CN" altLang="en-US" sz="2500" dirty="0"/>
              <a:t>成员名；（放于适当的成员访问控制后）</a:t>
            </a:r>
          </a:p>
          <a:p>
            <a:pPr>
              <a:lnSpc>
                <a:spcPct val="135000"/>
              </a:lnSpc>
            </a:pPr>
            <a:r>
              <a:rPr lang="zh-CN" altLang="en-US" sz="2500" dirty="0"/>
              <a:t>使用情景</a:t>
            </a:r>
          </a:p>
          <a:p>
            <a:pPr lvl="1">
              <a:lnSpc>
                <a:spcPct val="135000"/>
              </a:lnSpc>
            </a:pPr>
            <a:r>
              <a:rPr lang="zh-CN" altLang="en-US" sz="2500" dirty="0"/>
              <a:t>在派生类中希望大多数继承成员为</a:t>
            </a:r>
            <a:r>
              <a:rPr lang="en-US" altLang="zh-CN" sz="2500" dirty="0"/>
              <a:t>protected</a:t>
            </a:r>
            <a:r>
              <a:rPr lang="zh-CN" altLang="en-US" sz="2500" dirty="0"/>
              <a:t>或</a:t>
            </a:r>
            <a:r>
              <a:rPr lang="en-US" altLang="zh-CN" sz="2500" dirty="0"/>
              <a:t>private</a:t>
            </a:r>
            <a:r>
              <a:rPr lang="zh-CN" altLang="en-US" sz="2500" dirty="0"/>
              <a:t>，只有少数希望保持为基类原来的访问控制方式</a:t>
            </a:r>
          </a:p>
        </p:txBody>
      </p:sp>
      <p:sp>
        <p:nvSpPr>
          <p:cNvPr id="56324" name="Rectangle 4"/>
          <p:cNvSpPr>
            <a:spLocks noChangeArrowheads="1"/>
          </p:cNvSpPr>
          <p:nvPr/>
        </p:nvSpPr>
        <p:spPr bwMode="auto">
          <a:xfrm>
            <a:off x="611560" y="3501008"/>
            <a:ext cx="2498725" cy="647700"/>
          </a:xfrm>
          <a:prstGeom prst="rect">
            <a:avLst/>
          </a:prstGeom>
          <a:noFill/>
          <a:ln w="50800">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6780F3E-11AB-4AB9-85C7-562BBDC11B57}" type="slidenum">
              <a:rPr lang="en-US" altLang="zh-CN"/>
              <a:pPr/>
              <a:t>94</a:t>
            </a:fld>
            <a:endParaRPr lang="en-US" altLang="zh-CN"/>
          </a:p>
        </p:txBody>
      </p:sp>
      <p:sp>
        <p:nvSpPr>
          <p:cNvPr id="167938" name="Text Box 2"/>
          <p:cNvSpPr txBox="1">
            <a:spLocks noChangeArrowheads="1"/>
          </p:cNvSpPr>
          <p:nvPr/>
        </p:nvSpPr>
        <p:spPr bwMode="auto">
          <a:xfrm>
            <a:off x="468313" y="1349375"/>
            <a:ext cx="3527425" cy="4456113"/>
          </a:xfrm>
          <a:prstGeom prst="rect">
            <a:avLst/>
          </a:prstGeom>
          <a:noFill/>
          <a:ln w="9525">
            <a:solidFill>
              <a:srgbClr val="FF00FF"/>
            </a:solidFill>
            <a:miter lim="800000"/>
            <a:headEnd/>
            <a:tailEnd/>
          </a:ln>
          <a:effectLst/>
        </p:spPr>
        <p:txBody>
          <a:bodyPr>
            <a:spAutoFit/>
          </a:bodyPr>
          <a:lstStyle/>
          <a:p>
            <a:r>
              <a:rPr kumimoji="1" lang="en-US" altLang="zh-CN" b="1" dirty="0"/>
              <a:t>class BASE {</a:t>
            </a:r>
          </a:p>
          <a:p>
            <a:r>
              <a:rPr kumimoji="1" lang="en-US" altLang="zh-CN" b="1" dirty="0"/>
              <a:t>public:</a:t>
            </a:r>
          </a:p>
          <a:p>
            <a:r>
              <a:rPr kumimoji="1" lang="en-US" altLang="zh-CN" b="1" dirty="0"/>
              <a:t>       void </a:t>
            </a:r>
            <a:r>
              <a:rPr kumimoji="1" lang="en-US" altLang="zh-CN" b="1" dirty="0" err="1"/>
              <a:t>set_i</a:t>
            </a:r>
            <a:r>
              <a:rPr kumimoji="1" lang="en-US" altLang="zh-CN" b="1" dirty="0"/>
              <a:t>(</a:t>
            </a:r>
            <a:r>
              <a:rPr kumimoji="1" lang="en-US" altLang="zh-CN" b="1" dirty="0" err="1"/>
              <a:t>int</a:t>
            </a:r>
            <a:r>
              <a:rPr kumimoji="1" lang="en-US" altLang="zh-CN" b="1" dirty="0"/>
              <a:t> x)</a:t>
            </a:r>
          </a:p>
          <a:p>
            <a:r>
              <a:rPr kumimoji="1" lang="en-US" altLang="zh-CN" b="1" dirty="0"/>
              <a:t>       {</a:t>
            </a:r>
          </a:p>
          <a:p>
            <a:r>
              <a:rPr kumimoji="1" lang="en-US" altLang="zh-CN" b="1" dirty="0"/>
              <a:t>	</a:t>
            </a:r>
            <a:r>
              <a:rPr kumimoji="1" lang="en-US" altLang="zh-CN" b="1" dirty="0" err="1"/>
              <a:t>i</a:t>
            </a:r>
            <a:r>
              <a:rPr kumimoji="1" lang="en-US" altLang="zh-CN" b="1" dirty="0"/>
              <a:t> = x;</a:t>
            </a:r>
          </a:p>
          <a:p>
            <a:r>
              <a:rPr kumimoji="1" lang="en-US" altLang="zh-CN" b="1" dirty="0"/>
              <a:t>       }</a:t>
            </a:r>
          </a:p>
          <a:p>
            <a:r>
              <a:rPr kumimoji="1" lang="en-US" altLang="zh-CN" b="1" dirty="0"/>
              <a:t>       </a:t>
            </a:r>
            <a:r>
              <a:rPr kumimoji="1" lang="en-US" altLang="zh-CN" b="1" dirty="0" err="1"/>
              <a:t>int</a:t>
            </a:r>
            <a:r>
              <a:rPr kumimoji="1" lang="en-US" altLang="zh-CN" b="1" dirty="0"/>
              <a:t> </a:t>
            </a:r>
            <a:r>
              <a:rPr kumimoji="1" lang="en-US" altLang="zh-CN" b="1" dirty="0" err="1"/>
              <a:t>get_i</a:t>
            </a:r>
            <a:r>
              <a:rPr kumimoji="1" lang="en-US" altLang="zh-CN" b="1" dirty="0"/>
              <a:t>()</a:t>
            </a:r>
          </a:p>
          <a:p>
            <a:r>
              <a:rPr kumimoji="1" lang="en-US" altLang="zh-CN" b="1" dirty="0"/>
              <a:t>       {</a:t>
            </a:r>
          </a:p>
          <a:p>
            <a:r>
              <a:rPr kumimoji="1" lang="en-US" altLang="zh-CN" b="1" dirty="0"/>
              <a:t>	return </a:t>
            </a:r>
            <a:r>
              <a:rPr kumimoji="1" lang="en-US" altLang="zh-CN" b="1" dirty="0" err="1"/>
              <a:t>i</a:t>
            </a:r>
            <a:r>
              <a:rPr kumimoji="1" lang="en-US" altLang="zh-CN" b="1" dirty="0"/>
              <a:t>;</a:t>
            </a:r>
          </a:p>
          <a:p>
            <a:r>
              <a:rPr kumimoji="1" lang="en-US" altLang="zh-CN" b="1" dirty="0"/>
              <a:t>        }</a:t>
            </a:r>
          </a:p>
          <a:p>
            <a:r>
              <a:rPr kumimoji="1" lang="en-US" altLang="zh-CN" b="1" dirty="0" smtClean="0"/>
              <a:t>protected:</a:t>
            </a:r>
            <a:endParaRPr kumimoji="1" lang="en-US" altLang="zh-CN" b="1" dirty="0"/>
          </a:p>
          <a:p>
            <a:r>
              <a:rPr kumimoji="1" lang="en-US" altLang="zh-CN" b="1" dirty="0"/>
              <a:t>        </a:t>
            </a:r>
            <a:r>
              <a:rPr kumimoji="1" lang="en-US" altLang="zh-CN" b="1" dirty="0" err="1"/>
              <a:t>int</a:t>
            </a:r>
            <a:r>
              <a:rPr kumimoji="1" lang="en-US" altLang="zh-CN" b="1" dirty="0"/>
              <a:t> </a:t>
            </a:r>
            <a:r>
              <a:rPr kumimoji="1" lang="en-US" altLang="zh-CN" b="1" dirty="0" err="1"/>
              <a:t>i</a:t>
            </a:r>
            <a:r>
              <a:rPr kumimoji="1" lang="en-US" altLang="zh-CN" b="1" dirty="0"/>
              <a:t>;</a:t>
            </a:r>
          </a:p>
          <a:p>
            <a:r>
              <a:rPr kumimoji="1" lang="en-US" altLang="zh-CN" b="1" dirty="0"/>
              <a:t>};</a:t>
            </a:r>
          </a:p>
        </p:txBody>
      </p:sp>
      <p:sp>
        <p:nvSpPr>
          <p:cNvPr id="167939" name="Rectangle 3"/>
          <p:cNvSpPr>
            <a:spLocks noGrp="1" noChangeArrowheads="1"/>
          </p:cNvSpPr>
          <p:nvPr>
            <p:ph type="title"/>
          </p:nvPr>
        </p:nvSpPr>
        <p:spPr>
          <a:noFill/>
          <a:ln/>
        </p:spPr>
        <p:txBody>
          <a:bodyPr/>
          <a:lstStyle/>
          <a:p>
            <a:r>
              <a:rPr lang="zh-CN" altLang="en-US"/>
              <a:t>恢复访问控制方式</a:t>
            </a:r>
            <a:r>
              <a:rPr lang="en-US" altLang="zh-CN"/>
              <a:t>[</a:t>
            </a:r>
            <a:r>
              <a:rPr lang="zh-CN" altLang="en-US"/>
              <a:t>例</a:t>
            </a:r>
            <a:r>
              <a:rPr lang="en-US" altLang="zh-CN"/>
              <a:t>]</a:t>
            </a:r>
          </a:p>
        </p:txBody>
      </p:sp>
      <p:sp>
        <p:nvSpPr>
          <p:cNvPr id="167940" name="Text Box 4"/>
          <p:cNvSpPr txBox="1">
            <a:spLocks noChangeArrowheads="1"/>
          </p:cNvSpPr>
          <p:nvPr/>
        </p:nvSpPr>
        <p:spPr bwMode="auto">
          <a:xfrm>
            <a:off x="4429125" y="1268413"/>
            <a:ext cx="4319588" cy="5461000"/>
          </a:xfrm>
          <a:prstGeom prst="rect">
            <a:avLst/>
          </a:prstGeom>
          <a:noFill/>
          <a:ln w="9525">
            <a:solidFill>
              <a:srgbClr val="FF00FF"/>
            </a:solidFill>
            <a:miter lim="800000"/>
            <a:headEnd/>
            <a:tailEnd/>
          </a:ln>
          <a:effectLst/>
        </p:spPr>
        <p:txBody>
          <a:bodyPr>
            <a:spAutoFit/>
          </a:bodyPr>
          <a:lstStyle/>
          <a:p>
            <a:r>
              <a:rPr kumimoji="1" lang="en-US" altLang="zh-CN" b="1" dirty="0"/>
              <a:t>class DERIVED: private BASE {</a:t>
            </a:r>
          </a:p>
          <a:p>
            <a:r>
              <a:rPr kumimoji="1" lang="en-US" altLang="zh-CN" b="1" dirty="0"/>
              <a:t>public:</a:t>
            </a:r>
          </a:p>
          <a:p>
            <a:r>
              <a:rPr kumimoji="1" lang="en-US" altLang="zh-CN" b="1" dirty="0"/>
              <a:t>      </a:t>
            </a:r>
            <a:r>
              <a:rPr kumimoji="1" lang="en-US" altLang="zh-CN" b="1" dirty="0">
                <a:solidFill>
                  <a:srgbClr val="FF0000"/>
                </a:solidFill>
              </a:rPr>
              <a:t>BASE::</a:t>
            </a:r>
            <a:r>
              <a:rPr kumimoji="1" lang="en-US" altLang="zh-CN" b="1" dirty="0" err="1">
                <a:solidFill>
                  <a:srgbClr val="FF0000"/>
                </a:solidFill>
              </a:rPr>
              <a:t>set_i</a:t>
            </a:r>
            <a:r>
              <a:rPr kumimoji="1" lang="en-US" altLang="zh-CN" b="1" dirty="0">
                <a:solidFill>
                  <a:srgbClr val="FF0000"/>
                </a:solidFill>
              </a:rPr>
              <a:t>;</a:t>
            </a:r>
            <a:r>
              <a:rPr kumimoji="1" lang="en-US" altLang="zh-CN" b="1" dirty="0"/>
              <a:t>   </a:t>
            </a:r>
            <a:r>
              <a:rPr kumimoji="1" lang="en-US" altLang="zh-CN" b="1" dirty="0">
                <a:solidFill>
                  <a:srgbClr val="990000"/>
                </a:solidFill>
              </a:rPr>
              <a:t>// </a:t>
            </a:r>
            <a:r>
              <a:rPr kumimoji="1" lang="zh-CN" altLang="en-US" b="1" dirty="0">
                <a:solidFill>
                  <a:srgbClr val="990000"/>
                </a:solidFill>
              </a:rPr>
              <a:t>访问声明</a:t>
            </a:r>
          </a:p>
          <a:p>
            <a:r>
              <a:rPr kumimoji="1" lang="en-US" altLang="zh-CN" b="1" dirty="0" smtClean="0"/>
              <a:t>//</a:t>
            </a:r>
            <a:r>
              <a:rPr kumimoji="1" lang="zh-CN" altLang="en-US" b="1" dirty="0" smtClean="0"/>
              <a:t>      </a:t>
            </a:r>
            <a:r>
              <a:rPr kumimoji="1" lang="en-US" altLang="zh-CN" b="1" dirty="0">
                <a:solidFill>
                  <a:srgbClr val="FF0000"/>
                </a:solidFill>
              </a:rPr>
              <a:t>BASE::</a:t>
            </a:r>
            <a:r>
              <a:rPr kumimoji="1" lang="en-US" altLang="zh-CN" b="1" dirty="0" err="1">
                <a:solidFill>
                  <a:srgbClr val="FF0000"/>
                </a:solidFill>
              </a:rPr>
              <a:t>i</a:t>
            </a:r>
            <a:r>
              <a:rPr kumimoji="1" lang="en-US" altLang="zh-CN" b="1" dirty="0">
                <a:solidFill>
                  <a:srgbClr val="FF0000"/>
                </a:solidFill>
              </a:rPr>
              <a:t>;</a:t>
            </a:r>
          </a:p>
          <a:p>
            <a:r>
              <a:rPr kumimoji="1" lang="en-US" altLang="zh-CN" b="1" dirty="0"/>
              <a:t>      void set_ j(</a:t>
            </a:r>
            <a:r>
              <a:rPr kumimoji="1" lang="en-US" altLang="zh-CN" b="1" dirty="0" err="1"/>
              <a:t>int</a:t>
            </a:r>
            <a:r>
              <a:rPr kumimoji="1" lang="en-US" altLang="zh-CN" b="1" dirty="0"/>
              <a:t> x)</a:t>
            </a:r>
          </a:p>
          <a:p>
            <a:r>
              <a:rPr kumimoji="1" lang="en-US" altLang="zh-CN" b="1" dirty="0"/>
              <a:t>      {</a:t>
            </a:r>
          </a:p>
          <a:p>
            <a:r>
              <a:rPr kumimoji="1" lang="en-US" altLang="zh-CN" b="1" dirty="0"/>
              <a:t>	j = x;</a:t>
            </a:r>
          </a:p>
          <a:p>
            <a:r>
              <a:rPr kumimoji="1" lang="en-US" altLang="zh-CN" b="1" dirty="0"/>
              <a:t>      }</a:t>
            </a:r>
          </a:p>
          <a:p>
            <a:r>
              <a:rPr kumimoji="1" lang="en-US" altLang="zh-CN" b="1" dirty="0"/>
              <a:t>       </a:t>
            </a:r>
            <a:r>
              <a:rPr kumimoji="1" lang="en-US" altLang="zh-CN" b="1" dirty="0" err="1"/>
              <a:t>int</a:t>
            </a:r>
            <a:r>
              <a:rPr kumimoji="1" lang="en-US" altLang="zh-CN" b="1" dirty="0"/>
              <a:t> </a:t>
            </a:r>
            <a:r>
              <a:rPr kumimoji="1" lang="en-US" altLang="zh-CN" b="1" dirty="0" err="1"/>
              <a:t>get_ij</a:t>
            </a:r>
            <a:r>
              <a:rPr kumimoji="1" lang="en-US" altLang="zh-CN" b="1" dirty="0"/>
              <a:t>()</a:t>
            </a:r>
          </a:p>
          <a:p>
            <a:r>
              <a:rPr kumimoji="1" lang="en-US" altLang="zh-CN" b="1" dirty="0"/>
              <a:t>       {</a:t>
            </a:r>
          </a:p>
          <a:p>
            <a:r>
              <a:rPr kumimoji="1" lang="en-US" altLang="zh-CN" b="1" dirty="0"/>
              <a:t>	return </a:t>
            </a:r>
            <a:r>
              <a:rPr kumimoji="1" lang="en-US" altLang="zh-CN" b="1" dirty="0" err="1"/>
              <a:t>i</a:t>
            </a:r>
            <a:r>
              <a:rPr kumimoji="1" lang="en-US" altLang="zh-CN" b="1" dirty="0"/>
              <a:t> + j;</a:t>
            </a:r>
          </a:p>
          <a:p>
            <a:r>
              <a:rPr kumimoji="1" lang="en-US" altLang="zh-CN" b="1" dirty="0"/>
              <a:t>       }</a:t>
            </a:r>
          </a:p>
          <a:p>
            <a:r>
              <a:rPr kumimoji="1" lang="en-US" altLang="zh-CN" b="1" dirty="0"/>
              <a:t>protected:</a:t>
            </a:r>
          </a:p>
          <a:p>
            <a:r>
              <a:rPr kumimoji="1" lang="en-US" altLang="zh-CN" b="1" dirty="0"/>
              <a:t>       </a:t>
            </a:r>
            <a:r>
              <a:rPr kumimoji="1" lang="en-US" altLang="zh-CN" b="1" dirty="0" err="1"/>
              <a:t>int</a:t>
            </a:r>
            <a:r>
              <a:rPr kumimoji="1" lang="en-US" altLang="zh-CN" b="1" dirty="0"/>
              <a:t> j;</a:t>
            </a:r>
          </a:p>
          <a:p>
            <a:r>
              <a:rPr kumimoji="1" lang="en-US" altLang="zh-CN" b="1" dirty="0"/>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2519D4-6108-4280-930C-56CCE9FA8B67}" type="slidenum">
              <a:rPr lang="en-US" altLang="zh-CN"/>
              <a:pPr/>
              <a:t>95</a:t>
            </a:fld>
            <a:endParaRPr lang="en-US" altLang="zh-CN"/>
          </a:p>
        </p:txBody>
      </p:sp>
      <p:sp>
        <p:nvSpPr>
          <p:cNvPr id="166914" name="Text Box 2"/>
          <p:cNvSpPr txBox="1">
            <a:spLocks noChangeArrowheads="1"/>
          </p:cNvSpPr>
          <p:nvPr/>
        </p:nvSpPr>
        <p:spPr bwMode="auto">
          <a:xfrm>
            <a:off x="323850" y="1412875"/>
            <a:ext cx="8532813" cy="3451225"/>
          </a:xfrm>
          <a:prstGeom prst="rect">
            <a:avLst/>
          </a:prstGeom>
          <a:noFill/>
          <a:ln w="9525">
            <a:solidFill>
              <a:srgbClr val="FF00FF"/>
            </a:solidFill>
            <a:miter lim="800000"/>
            <a:headEnd/>
            <a:tailEnd/>
          </a:ln>
          <a:effectLst/>
        </p:spPr>
        <p:txBody>
          <a:bodyPr>
            <a:spAutoFit/>
          </a:bodyPr>
          <a:lstStyle/>
          <a:p>
            <a:r>
              <a:rPr kumimoji="1" lang="en-US" altLang="zh-CN" b="1" dirty="0" err="1"/>
              <a:t>int</a:t>
            </a:r>
            <a:r>
              <a:rPr kumimoji="1" lang="en-US" altLang="zh-CN" b="1" dirty="0"/>
              <a:t> main()</a:t>
            </a:r>
          </a:p>
          <a:p>
            <a:r>
              <a:rPr kumimoji="1" lang="en-US" altLang="zh-CN" b="1" dirty="0"/>
              <a:t>{</a:t>
            </a:r>
          </a:p>
          <a:p>
            <a:r>
              <a:rPr kumimoji="1" lang="en-US" altLang="zh-CN" b="1" dirty="0"/>
              <a:t>      DERIVED </a:t>
            </a:r>
            <a:r>
              <a:rPr kumimoji="1" lang="en-US" altLang="zh-CN" b="1" dirty="0" err="1"/>
              <a:t>obj</a:t>
            </a:r>
            <a:r>
              <a:rPr kumimoji="1" lang="en-US" altLang="zh-CN" b="1" dirty="0"/>
              <a:t>;	</a:t>
            </a:r>
            <a:r>
              <a:rPr kumimoji="1" lang="en-US" altLang="zh-CN" b="1" dirty="0">
                <a:solidFill>
                  <a:srgbClr val="990000"/>
                </a:solidFill>
              </a:rPr>
              <a:t>// </a:t>
            </a:r>
            <a:r>
              <a:rPr kumimoji="1" lang="zh-CN" altLang="en-US" b="1" dirty="0">
                <a:solidFill>
                  <a:srgbClr val="990000"/>
                </a:solidFill>
              </a:rPr>
              <a:t>声明一个派生类的对象</a:t>
            </a:r>
          </a:p>
          <a:p>
            <a:endParaRPr kumimoji="1" lang="zh-CN" altLang="en-US" b="1" dirty="0"/>
          </a:p>
          <a:p>
            <a:r>
              <a:rPr kumimoji="1" lang="zh-CN" altLang="en-US" b="1" dirty="0"/>
              <a:t>      </a:t>
            </a:r>
            <a:r>
              <a:rPr kumimoji="1" lang="en-US" altLang="zh-CN" b="1" dirty="0" err="1"/>
              <a:t>obj.set_i</a:t>
            </a:r>
            <a:r>
              <a:rPr kumimoji="1" lang="en-US" altLang="zh-CN" b="1" dirty="0"/>
              <a:t>(5);	</a:t>
            </a:r>
            <a:r>
              <a:rPr kumimoji="1" lang="en-US" altLang="zh-CN" b="1" dirty="0">
                <a:solidFill>
                  <a:srgbClr val="990000"/>
                </a:solidFill>
              </a:rPr>
              <a:t>// </a:t>
            </a:r>
            <a:r>
              <a:rPr kumimoji="1" lang="en-US" altLang="zh-CN" b="1" dirty="0" err="1">
                <a:solidFill>
                  <a:srgbClr val="990000"/>
                </a:solidFill>
              </a:rPr>
              <a:t>set_i</a:t>
            </a:r>
            <a:r>
              <a:rPr kumimoji="1" lang="en-US" altLang="zh-CN" b="1" dirty="0">
                <a:solidFill>
                  <a:srgbClr val="990000"/>
                </a:solidFill>
              </a:rPr>
              <a:t>()</a:t>
            </a:r>
            <a:r>
              <a:rPr kumimoji="1" lang="zh-CN" altLang="en-US" b="1" dirty="0">
                <a:solidFill>
                  <a:srgbClr val="990000"/>
                </a:solidFill>
              </a:rPr>
              <a:t>已从私有的转为</a:t>
            </a:r>
            <a:r>
              <a:rPr kumimoji="1" lang="en-US" altLang="zh-CN" b="1" dirty="0">
                <a:solidFill>
                  <a:srgbClr val="990000"/>
                </a:solidFill>
              </a:rPr>
              <a:t>public</a:t>
            </a:r>
          </a:p>
          <a:p>
            <a:r>
              <a:rPr kumimoji="1" lang="en-US" altLang="zh-CN" b="1" dirty="0"/>
              <a:t>      </a:t>
            </a:r>
            <a:r>
              <a:rPr kumimoji="1" lang="en-US" altLang="zh-CN" b="1" dirty="0" err="1"/>
              <a:t>obj.set</a:t>
            </a:r>
            <a:r>
              <a:rPr kumimoji="1" lang="en-US" altLang="zh-CN" b="1" dirty="0"/>
              <a:t>_ j(7);	</a:t>
            </a:r>
            <a:r>
              <a:rPr kumimoji="1" lang="en-US" altLang="zh-CN" b="1" dirty="0">
                <a:solidFill>
                  <a:srgbClr val="990000"/>
                </a:solidFill>
              </a:rPr>
              <a:t>// </a:t>
            </a:r>
            <a:r>
              <a:rPr kumimoji="1" lang="en-US" altLang="zh-CN" b="1" dirty="0" err="1">
                <a:solidFill>
                  <a:srgbClr val="990000"/>
                </a:solidFill>
              </a:rPr>
              <a:t>set_j</a:t>
            </a:r>
            <a:r>
              <a:rPr kumimoji="1" lang="en-US" altLang="zh-CN" b="1" dirty="0">
                <a:solidFill>
                  <a:srgbClr val="990000"/>
                </a:solidFill>
              </a:rPr>
              <a:t>()</a:t>
            </a:r>
            <a:r>
              <a:rPr kumimoji="1" lang="zh-CN" altLang="en-US" b="1" dirty="0">
                <a:solidFill>
                  <a:srgbClr val="990000"/>
                </a:solidFill>
              </a:rPr>
              <a:t>本来就是公有的</a:t>
            </a:r>
          </a:p>
          <a:p>
            <a:r>
              <a:rPr kumimoji="1" lang="zh-CN" altLang="en-US" b="1" dirty="0"/>
              <a:t>      </a:t>
            </a:r>
            <a:r>
              <a:rPr kumimoji="1" lang="en-US" altLang="zh-CN" b="1" dirty="0" err="1"/>
              <a:t>cout</a:t>
            </a:r>
            <a:r>
              <a:rPr kumimoji="1" lang="en-US" altLang="zh-CN" b="1" dirty="0"/>
              <a:t> &lt;&lt; </a:t>
            </a:r>
            <a:r>
              <a:rPr kumimoji="1" lang="en-US" altLang="zh-CN" b="1" dirty="0" err="1"/>
              <a:t>obj.get_ij</a:t>
            </a:r>
            <a:r>
              <a:rPr kumimoji="1" lang="en-US" altLang="zh-CN" b="1" dirty="0"/>
              <a:t>() &lt;&lt; "\n";	</a:t>
            </a:r>
            <a:r>
              <a:rPr kumimoji="1" lang="en-US" altLang="zh-CN" b="1" dirty="0">
                <a:solidFill>
                  <a:srgbClr val="990000"/>
                </a:solidFill>
              </a:rPr>
              <a:t>// </a:t>
            </a:r>
            <a:r>
              <a:rPr kumimoji="1" lang="en-US" altLang="zh-CN" b="1" dirty="0" err="1">
                <a:solidFill>
                  <a:srgbClr val="990000"/>
                </a:solidFill>
              </a:rPr>
              <a:t>get_ij</a:t>
            </a:r>
            <a:r>
              <a:rPr kumimoji="1" lang="en-US" altLang="zh-CN" b="1" dirty="0">
                <a:solidFill>
                  <a:srgbClr val="990000"/>
                </a:solidFill>
              </a:rPr>
              <a:t>()</a:t>
            </a:r>
            <a:r>
              <a:rPr kumimoji="1" lang="zh-CN" altLang="en-US" b="1" dirty="0">
                <a:solidFill>
                  <a:srgbClr val="990000"/>
                </a:solidFill>
              </a:rPr>
              <a:t>本来就是公有的</a:t>
            </a:r>
          </a:p>
          <a:p>
            <a:r>
              <a:rPr kumimoji="1" lang="zh-CN" altLang="en-US" b="1" dirty="0"/>
              <a:t>      </a:t>
            </a:r>
          </a:p>
          <a:p>
            <a:r>
              <a:rPr kumimoji="1" lang="zh-CN" altLang="en-US" b="1" dirty="0"/>
              <a:t>      </a:t>
            </a:r>
            <a:r>
              <a:rPr kumimoji="1" lang="en-US" altLang="zh-CN" b="1" dirty="0"/>
              <a:t>return 0;</a:t>
            </a:r>
          </a:p>
          <a:p>
            <a:r>
              <a:rPr kumimoji="1" lang="en-US" altLang="zh-CN" b="1" dirty="0"/>
              <a:t>}</a:t>
            </a:r>
          </a:p>
        </p:txBody>
      </p:sp>
      <p:sp>
        <p:nvSpPr>
          <p:cNvPr id="166915" name="Rectangle 3"/>
          <p:cNvSpPr>
            <a:spLocks noGrp="1" noChangeArrowheads="1"/>
          </p:cNvSpPr>
          <p:nvPr>
            <p:ph type="title"/>
          </p:nvPr>
        </p:nvSpPr>
        <p:spPr>
          <a:noFill/>
          <a:ln/>
        </p:spPr>
        <p:txBody>
          <a:bodyPr/>
          <a:lstStyle/>
          <a:p>
            <a:r>
              <a:rPr lang="zh-CN" altLang="en-US"/>
              <a:t>恢复访问控制方式</a:t>
            </a:r>
            <a:r>
              <a:rPr lang="en-US" altLang="zh-CN"/>
              <a:t>[</a:t>
            </a:r>
            <a:r>
              <a:rPr lang="zh-CN" altLang="en-US"/>
              <a:t>例</a:t>
            </a:r>
            <a:r>
              <a:rPr lang="en-US" altLang="zh-CN"/>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1A2E1D-789E-452B-BD85-029367D4744B}" type="slidenum">
              <a:rPr lang="en-US" altLang="zh-CN"/>
              <a:pPr/>
              <a:t>96</a:t>
            </a:fld>
            <a:endParaRPr lang="en-US" altLang="zh-CN"/>
          </a:p>
        </p:txBody>
      </p:sp>
      <p:sp>
        <p:nvSpPr>
          <p:cNvPr id="57346" name="Rectangle 2"/>
          <p:cNvSpPr>
            <a:spLocks noGrp="1" noChangeArrowheads="1"/>
          </p:cNvSpPr>
          <p:nvPr>
            <p:ph type="title"/>
          </p:nvPr>
        </p:nvSpPr>
        <p:spPr/>
        <p:txBody>
          <a:bodyPr/>
          <a:lstStyle/>
          <a:p>
            <a:r>
              <a:rPr lang="zh-CN" altLang="en-US"/>
              <a:t>继承成员重定义</a:t>
            </a:r>
          </a:p>
        </p:txBody>
      </p:sp>
      <p:sp>
        <p:nvSpPr>
          <p:cNvPr id="57347" name="Rectangle 3"/>
          <p:cNvSpPr>
            <a:spLocks noGrp="1" noChangeArrowheads="1"/>
          </p:cNvSpPr>
          <p:nvPr>
            <p:ph type="body" idx="1"/>
          </p:nvPr>
        </p:nvSpPr>
        <p:spPr/>
        <p:txBody>
          <a:bodyPr/>
          <a:lstStyle/>
          <a:p>
            <a:r>
              <a:rPr lang="zh-CN" altLang="en-US" dirty="0"/>
              <a:t>派生类中修改继承成员函数的语义（即，修改函数体，而</a:t>
            </a:r>
            <a:r>
              <a:rPr lang="zh-CN" altLang="en-US" dirty="0">
                <a:solidFill>
                  <a:srgbClr val="FF0000"/>
                </a:solidFill>
              </a:rPr>
              <a:t>保持函数原型不变</a:t>
            </a:r>
            <a:r>
              <a:rPr lang="zh-CN" altLang="en-US" dirty="0"/>
              <a:t>）</a:t>
            </a:r>
          </a:p>
          <a:p>
            <a:r>
              <a:rPr lang="zh-CN" altLang="en-US" dirty="0"/>
              <a:t>派生类中的名字支配（屏蔽）基类中的名字</a:t>
            </a:r>
          </a:p>
          <a:p>
            <a:r>
              <a:rPr lang="zh-CN" altLang="en-US" dirty="0"/>
              <a:t>编译器对成员函数调用的处理（见下图）</a:t>
            </a:r>
          </a:p>
          <a:p>
            <a:pPr>
              <a:buFontTx/>
              <a:buNone/>
            </a:pPr>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2AAAFC-BA86-495B-A0C0-D65FE582E786}" type="slidenum">
              <a:rPr lang="en-US" altLang="zh-CN"/>
              <a:pPr/>
              <a:t>97</a:t>
            </a:fld>
            <a:endParaRPr lang="en-US" altLang="zh-CN"/>
          </a:p>
        </p:txBody>
      </p:sp>
      <p:sp>
        <p:nvSpPr>
          <p:cNvPr id="168962" name="Rectangle 2"/>
          <p:cNvSpPr>
            <a:spLocks noGrp="1" noChangeArrowheads="1"/>
          </p:cNvSpPr>
          <p:nvPr>
            <p:ph type="title"/>
          </p:nvPr>
        </p:nvSpPr>
        <p:spPr>
          <a:noFill/>
          <a:ln/>
        </p:spPr>
        <p:txBody>
          <a:bodyPr/>
          <a:lstStyle/>
          <a:p>
            <a:r>
              <a:rPr kumimoji="1" lang="en-US" altLang="zh-CN">
                <a:solidFill>
                  <a:schemeClr val="tx1"/>
                </a:solidFill>
              </a:rPr>
              <a:t> BASGRAPH.H</a:t>
            </a:r>
          </a:p>
        </p:txBody>
      </p:sp>
      <p:sp>
        <p:nvSpPr>
          <p:cNvPr id="168963" name="Text Box 3"/>
          <p:cNvSpPr txBox="1">
            <a:spLocks noChangeArrowheads="1"/>
          </p:cNvSpPr>
          <p:nvPr/>
        </p:nvSpPr>
        <p:spPr bwMode="auto">
          <a:xfrm>
            <a:off x="323850" y="1196975"/>
            <a:ext cx="8532813" cy="4121150"/>
          </a:xfrm>
          <a:prstGeom prst="rect">
            <a:avLst/>
          </a:prstGeom>
          <a:noFill/>
          <a:ln w="9525">
            <a:solidFill>
              <a:srgbClr val="FF00FF"/>
            </a:solidFill>
            <a:miter lim="800000"/>
            <a:headEnd/>
            <a:tailEnd/>
          </a:ln>
          <a:effectLst/>
        </p:spPr>
        <p:txBody>
          <a:bodyPr>
            <a:spAutoFit/>
          </a:bodyPr>
          <a:lstStyle/>
          <a:p>
            <a:r>
              <a:rPr kumimoji="1" lang="en-US" altLang="zh-CN" b="1">
                <a:solidFill>
                  <a:srgbClr val="990000"/>
                </a:solidFill>
              </a:rPr>
              <a:t>// </a:t>
            </a:r>
            <a:r>
              <a:rPr kumimoji="1" lang="zh-CN" altLang="en-US" b="1">
                <a:solidFill>
                  <a:srgbClr val="990000"/>
                </a:solidFill>
              </a:rPr>
              <a:t>说明：类</a:t>
            </a:r>
            <a:r>
              <a:rPr kumimoji="1" lang="en-US" altLang="zh-CN" b="1">
                <a:solidFill>
                  <a:srgbClr val="990000"/>
                </a:solidFill>
              </a:rPr>
              <a:t>POINT</a:t>
            </a:r>
            <a:r>
              <a:rPr kumimoji="1" lang="zh-CN" altLang="en-US" b="1">
                <a:solidFill>
                  <a:srgbClr val="990000"/>
                </a:solidFill>
              </a:rPr>
              <a:t>描述了某一个位置是隐藏的还是显示的。</a:t>
            </a:r>
          </a:p>
          <a:p>
            <a:r>
              <a:rPr kumimoji="1" lang="en-US" altLang="zh-CN" b="1">
                <a:solidFill>
                  <a:srgbClr val="990000"/>
                </a:solidFill>
              </a:rPr>
              <a:t>// </a:t>
            </a:r>
            <a:r>
              <a:rPr kumimoji="1" lang="zh-CN" altLang="en-US" b="1">
                <a:solidFill>
                  <a:srgbClr val="990000"/>
                </a:solidFill>
              </a:rPr>
              <a:t>以</a:t>
            </a:r>
            <a:r>
              <a:rPr kumimoji="1" lang="en-US" altLang="zh-CN" b="1">
                <a:solidFill>
                  <a:srgbClr val="990000"/>
                </a:solidFill>
              </a:rPr>
              <a:t>public</a:t>
            </a:r>
            <a:r>
              <a:rPr kumimoji="1" lang="zh-CN" altLang="en-US" b="1">
                <a:solidFill>
                  <a:srgbClr val="990000"/>
                </a:solidFill>
              </a:rPr>
              <a:t>继承表示</a:t>
            </a:r>
            <a:r>
              <a:rPr kumimoji="1" lang="en-US" altLang="zh-CN" b="1">
                <a:solidFill>
                  <a:srgbClr val="990000"/>
                </a:solidFill>
              </a:rPr>
              <a:t>x_pos</a:t>
            </a:r>
            <a:r>
              <a:rPr kumimoji="1" lang="zh-CN" altLang="en-US" b="1">
                <a:solidFill>
                  <a:srgbClr val="990000"/>
                </a:solidFill>
              </a:rPr>
              <a:t>和</a:t>
            </a:r>
            <a:r>
              <a:rPr kumimoji="1" lang="en-US" altLang="zh-CN" b="1">
                <a:solidFill>
                  <a:srgbClr val="990000"/>
                </a:solidFill>
              </a:rPr>
              <a:t>y_pos</a:t>
            </a:r>
            <a:r>
              <a:rPr kumimoji="1" lang="zh-CN" altLang="en-US" b="1">
                <a:solidFill>
                  <a:srgbClr val="990000"/>
                </a:solidFill>
              </a:rPr>
              <a:t>在</a:t>
            </a:r>
            <a:r>
              <a:rPr kumimoji="1" lang="en-US" altLang="zh-CN" b="1">
                <a:solidFill>
                  <a:srgbClr val="990000"/>
                </a:solidFill>
              </a:rPr>
              <a:t>POINT</a:t>
            </a:r>
            <a:r>
              <a:rPr kumimoji="1" lang="zh-CN" altLang="en-US" b="1">
                <a:solidFill>
                  <a:srgbClr val="990000"/>
                </a:solidFill>
              </a:rPr>
              <a:t>中是</a:t>
            </a:r>
            <a:r>
              <a:rPr kumimoji="1" lang="en-US" altLang="zh-CN" b="1">
                <a:solidFill>
                  <a:srgbClr val="990000"/>
                </a:solidFill>
              </a:rPr>
              <a:t>protected</a:t>
            </a:r>
            <a:endParaRPr kumimoji="1" lang="en-US" altLang="zh-CN" b="1"/>
          </a:p>
          <a:p>
            <a:r>
              <a:rPr kumimoji="1" lang="en-US" altLang="zh-CN" b="1"/>
              <a:t>class POINT: public LOCATION {	</a:t>
            </a:r>
            <a:endParaRPr kumimoji="1" lang="en-US" altLang="zh-CN" b="1">
              <a:solidFill>
                <a:srgbClr val="990000"/>
              </a:solidFill>
            </a:endParaRPr>
          </a:p>
          <a:p>
            <a:r>
              <a:rPr kumimoji="1" lang="en-US" altLang="zh-CN" b="1"/>
              <a:t>public:</a:t>
            </a:r>
          </a:p>
          <a:p>
            <a:r>
              <a:rPr kumimoji="1" lang="en-US" altLang="zh-CN" b="1"/>
              <a:t>        :</a:t>
            </a:r>
          </a:p>
          <a:p>
            <a:r>
              <a:rPr kumimoji="1" lang="en-US" altLang="zh-CN" b="1"/>
              <a:t>       void show();     </a:t>
            </a:r>
            <a:r>
              <a:rPr kumimoji="1" lang="en-US" altLang="zh-CN" b="1">
                <a:solidFill>
                  <a:srgbClr val="990000"/>
                </a:solidFill>
              </a:rPr>
              <a:t>// </a:t>
            </a:r>
            <a:r>
              <a:rPr kumimoji="1" lang="zh-CN" altLang="en-US" b="1">
                <a:solidFill>
                  <a:srgbClr val="990000"/>
                </a:solidFill>
              </a:rPr>
              <a:t>在当前位置显示点</a:t>
            </a:r>
          </a:p>
          <a:p>
            <a:r>
              <a:rPr kumimoji="1" lang="zh-CN" altLang="en-US" b="1"/>
              <a:t>       </a:t>
            </a:r>
            <a:r>
              <a:rPr kumimoji="1" lang="en-US" altLang="zh-CN" b="1"/>
              <a:t>void hide();       </a:t>
            </a:r>
            <a:r>
              <a:rPr kumimoji="1" lang="en-US" altLang="zh-CN" b="1">
                <a:solidFill>
                  <a:srgbClr val="990000"/>
                </a:solidFill>
              </a:rPr>
              <a:t>// </a:t>
            </a:r>
            <a:r>
              <a:rPr kumimoji="1" lang="zh-CN" altLang="en-US" b="1">
                <a:solidFill>
                  <a:srgbClr val="990000"/>
                </a:solidFill>
              </a:rPr>
              <a:t>将点隐藏起来</a:t>
            </a:r>
          </a:p>
          <a:p>
            <a:r>
              <a:rPr kumimoji="1" lang="zh-CN" altLang="en-US" b="1"/>
              <a:t>       </a:t>
            </a:r>
            <a:r>
              <a:rPr kumimoji="1" lang="en-US" altLang="zh-CN" b="1">
                <a:solidFill>
                  <a:srgbClr val="990000"/>
                </a:solidFill>
              </a:rPr>
              <a:t>// </a:t>
            </a:r>
            <a:r>
              <a:rPr kumimoji="1" lang="zh-CN" altLang="en-US" b="1">
                <a:solidFill>
                  <a:srgbClr val="990000"/>
                </a:solidFill>
              </a:rPr>
              <a:t>将当前点移动到新位置</a:t>
            </a:r>
            <a:r>
              <a:rPr kumimoji="1" lang="en-US" altLang="zh-CN" b="1">
                <a:solidFill>
                  <a:srgbClr val="990000"/>
                </a:solidFill>
              </a:rPr>
              <a:t>(x, y)</a:t>
            </a:r>
            <a:r>
              <a:rPr kumimoji="1" lang="zh-CN" altLang="en-US" b="1">
                <a:solidFill>
                  <a:srgbClr val="990000"/>
                </a:solidFill>
              </a:rPr>
              <a:t>并显示它</a:t>
            </a:r>
          </a:p>
          <a:p>
            <a:r>
              <a:rPr kumimoji="1" lang="zh-CN" altLang="en-US" b="1"/>
              <a:t>       </a:t>
            </a:r>
            <a:r>
              <a:rPr kumimoji="1" lang="en-US" altLang="zh-CN" b="1"/>
              <a:t>void move_to(int x, int y); </a:t>
            </a:r>
          </a:p>
          <a:p>
            <a:r>
              <a:rPr kumimoji="1" lang="en-US" altLang="zh-CN" b="1"/>
              <a:t>protected:</a:t>
            </a:r>
          </a:p>
          <a:p>
            <a:r>
              <a:rPr kumimoji="1" lang="en-US" altLang="zh-CN" b="1"/>
              <a:t>       :</a:t>
            </a:r>
          </a:p>
          <a:p>
            <a:r>
              <a:rPr kumimoji="1" lang="en-US" altLang="zh-CN" b="1"/>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EF57B1C-05B9-4898-B45D-2E87266720EE}" type="slidenum">
              <a:rPr lang="en-US" altLang="zh-CN"/>
              <a:pPr/>
              <a:t>98</a:t>
            </a:fld>
            <a:endParaRPr lang="en-US" altLang="zh-CN"/>
          </a:p>
        </p:txBody>
      </p:sp>
      <p:sp>
        <p:nvSpPr>
          <p:cNvPr id="169986" name="Rectangle 2"/>
          <p:cNvSpPr>
            <a:spLocks noGrp="1" noChangeArrowheads="1"/>
          </p:cNvSpPr>
          <p:nvPr>
            <p:ph type="title"/>
          </p:nvPr>
        </p:nvSpPr>
        <p:spPr>
          <a:noFill/>
          <a:ln/>
        </p:spPr>
        <p:txBody>
          <a:bodyPr/>
          <a:lstStyle/>
          <a:p>
            <a:r>
              <a:rPr kumimoji="1" lang="en-US" altLang="zh-CN">
                <a:solidFill>
                  <a:schemeClr val="tx1"/>
                </a:solidFill>
              </a:rPr>
              <a:t>BASGRAPH.H</a:t>
            </a:r>
          </a:p>
        </p:txBody>
      </p:sp>
      <p:sp>
        <p:nvSpPr>
          <p:cNvPr id="169987" name="Text Box 3"/>
          <p:cNvSpPr txBox="1">
            <a:spLocks noChangeArrowheads="1"/>
          </p:cNvSpPr>
          <p:nvPr/>
        </p:nvSpPr>
        <p:spPr bwMode="auto">
          <a:xfrm>
            <a:off x="323850" y="1209675"/>
            <a:ext cx="8532813" cy="4314825"/>
          </a:xfrm>
          <a:prstGeom prst="rect">
            <a:avLst/>
          </a:prstGeom>
          <a:noFill/>
          <a:ln w="9525">
            <a:solidFill>
              <a:srgbClr val="FF00FF"/>
            </a:solidFill>
            <a:miter lim="800000"/>
            <a:headEnd/>
            <a:tailEnd/>
          </a:ln>
          <a:effectLst/>
        </p:spPr>
        <p:txBody>
          <a:bodyPr>
            <a:spAutoFit/>
          </a:bodyPr>
          <a:lstStyle/>
          <a:p>
            <a:pPr>
              <a:lnSpc>
                <a:spcPct val="105000"/>
              </a:lnSpc>
              <a:spcBef>
                <a:spcPct val="5000"/>
              </a:spcBef>
            </a:pPr>
            <a:r>
              <a:rPr kumimoji="1" lang="en-US" altLang="zh-CN" sz="2100" b="1">
                <a:solidFill>
                  <a:srgbClr val="990000"/>
                </a:solidFill>
              </a:rPr>
              <a:t>// </a:t>
            </a:r>
            <a:r>
              <a:rPr kumimoji="1" lang="zh-CN" altLang="en-US" sz="2100" b="1">
                <a:solidFill>
                  <a:srgbClr val="990000"/>
                </a:solidFill>
              </a:rPr>
              <a:t>说明：类</a:t>
            </a:r>
            <a:r>
              <a:rPr kumimoji="1" lang="en-US" altLang="zh-CN" sz="2100" b="1">
                <a:solidFill>
                  <a:srgbClr val="990000"/>
                </a:solidFill>
              </a:rPr>
              <a:t>CIRCLE</a:t>
            </a:r>
            <a:r>
              <a:rPr kumimoji="1" lang="zh-CN" altLang="en-US" sz="2100" b="1">
                <a:solidFill>
                  <a:srgbClr val="990000"/>
                </a:solidFill>
              </a:rPr>
              <a:t>描述了一个在屏幕上由</a:t>
            </a:r>
            <a:r>
              <a:rPr kumimoji="1" lang="en-US" altLang="zh-CN" sz="2100" b="1">
                <a:solidFill>
                  <a:srgbClr val="990000"/>
                </a:solidFill>
              </a:rPr>
              <a:t>POINT</a:t>
            </a:r>
            <a:r>
              <a:rPr kumimoji="1" lang="zh-CN" altLang="en-US" sz="2100" b="1">
                <a:solidFill>
                  <a:srgbClr val="990000"/>
                </a:solidFill>
              </a:rPr>
              <a:t>派生出来的圆。</a:t>
            </a:r>
          </a:p>
          <a:p>
            <a:pPr>
              <a:lnSpc>
                <a:spcPct val="105000"/>
              </a:lnSpc>
              <a:spcBef>
                <a:spcPct val="5000"/>
              </a:spcBef>
            </a:pPr>
            <a:r>
              <a:rPr kumimoji="1" lang="en-US" altLang="zh-CN" sz="2100" b="1">
                <a:solidFill>
                  <a:srgbClr val="990000"/>
                </a:solidFill>
              </a:rPr>
              <a:t>// </a:t>
            </a:r>
            <a:r>
              <a:rPr kumimoji="1" lang="zh-CN" altLang="en-US" sz="2100" b="1">
                <a:solidFill>
                  <a:srgbClr val="990000"/>
                </a:solidFill>
              </a:rPr>
              <a:t>由</a:t>
            </a:r>
            <a:r>
              <a:rPr kumimoji="1" lang="en-US" altLang="zh-CN" sz="2100" b="1">
                <a:solidFill>
                  <a:srgbClr val="990000"/>
                </a:solidFill>
              </a:rPr>
              <a:t>POINT</a:t>
            </a:r>
            <a:r>
              <a:rPr kumimoji="1" lang="zh-CN" altLang="en-US" sz="2100" b="1">
                <a:solidFill>
                  <a:srgbClr val="990000"/>
                </a:solidFill>
              </a:rPr>
              <a:t>类派生，从而也继承了</a:t>
            </a:r>
            <a:r>
              <a:rPr kumimoji="1" lang="en-US" altLang="zh-CN" sz="2100" b="1">
                <a:solidFill>
                  <a:srgbClr val="990000"/>
                </a:solidFill>
              </a:rPr>
              <a:t>LOCATION</a:t>
            </a:r>
            <a:r>
              <a:rPr kumimoji="1" lang="zh-CN" altLang="en-US" sz="2100" b="1">
                <a:solidFill>
                  <a:srgbClr val="990000"/>
                </a:solidFill>
              </a:rPr>
              <a:t>类</a:t>
            </a:r>
          </a:p>
          <a:p>
            <a:pPr>
              <a:lnSpc>
                <a:spcPct val="105000"/>
              </a:lnSpc>
              <a:spcBef>
                <a:spcPct val="5000"/>
              </a:spcBef>
            </a:pPr>
            <a:r>
              <a:rPr kumimoji="1" lang="en-US" altLang="zh-CN" sz="2100" b="1"/>
              <a:t>class CIRCLE: public POINT {	</a:t>
            </a:r>
          </a:p>
          <a:p>
            <a:pPr>
              <a:lnSpc>
                <a:spcPct val="105000"/>
              </a:lnSpc>
              <a:spcBef>
                <a:spcPct val="5000"/>
              </a:spcBef>
            </a:pPr>
            <a:r>
              <a:rPr kumimoji="1" lang="en-US" altLang="zh-CN" sz="2100" b="1"/>
              <a:t>public:</a:t>
            </a:r>
          </a:p>
          <a:p>
            <a:pPr>
              <a:lnSpc>
                <a:spcPct val="105000"/>
              </a:lnSpc>
              <a:spcBef>
                <a:spcPct val="5000"/>
              </a:spcBef>
            </a:pPr>
            <a:r>
              <a:rPr kumimoji="1" lang="en-US" altLang="zh-CN" sz="2100" b="1"/>
              <a:t>	                    :</a:t>
            </a:r>
          </a:p>
          <a:p>
            <a:pPr>
              <a:lnSpc>
                <a:spcPct val="105000"/>
              </a:lnSpc>
              <a:spcBef>
                <a:spcPct val="5000"/>
              </a:spcBef>
            </a:pPr>
            <a:r>
              <a:rPr kumimoji="1" lang="en-US" altLang="zh-CN" sz="2100" b="1"/>
              <a:t>	void show(); </a:t>
            </a:r>
            <a:r>
              <a:rPr kumimoji="1" lang="en-US" altLang="zh-CN" sz="2100" b="1">
                <a:solidFill>
                  <a:srgbClr val="990000"/>
                </a:solidFill>
              </a:rPr>
              <a:t>// </a:t>
            </a:r>
            <a:r>
              <a:rPr kumimoji="1" lang="zh-CN" altLang="en-US" sz="2100" b="1">
                <a:solidFill>
                  <a:srgbClr val="990000"/>
                </a:solidFill>
              </a:rPr>
              <a:t>在屏幕上画出圆</a:t>
            </a:r>
          </a:p>
          <a:p>
            <a:pPr>
              <a:lnSpc>
                <a:spcPct val="105000"/>
              </a:lnSpc>
              <a:spcBef>
                <a:spcPct val="5000"/>
              </a:spcBef>
            </a:pPr>
            <a:r>
              <a:rPr kumimoji="1" lang="zh-CN" altLang="en-US" sz="2100" b="1"/>
              <a:t>	</a:t>
            </a:r>
            <a:r>
              <a:rPr kumimoji="1" lang="en-US" altLang="zh-CN" sz="2100" b="1"/>
              <a:t>void hide(); </a:t>
            </a:r>
            <a:r>
              <a:rPr kumimoji="1" lang="en-US" altLang="zh-CN" sz="2100" b="1">
                <a:solidFill>
                  <a:srgbClr val="990000"/>
                </a:solidFill>
              </a:rPr>
              <a:t>// </a:t>
            </a:r>
            <a:r>
              <a:rPr kumimoji="1" lang="zh-CN" altLang="en-US" sz="2100" b="1">
                <a:solidFill>
                  <a:srgbClr val="990000"/>
                </a:solidFill>
              </a:rPr>
              <a:t>将圆隐藏起来</a:t>
            </a:r>
          </a:p>
          <a:p>
            <a:pPr>
              <a:lnSpc>
                <a:spcPct val="105000"/>
              </a:lnSpc>
              <a:spcBef>
                <a:spcPct val="5000"/>
              </a:spcBef>
            </a:pPr>
            <a:r>
              <a:rPr kumimoji="1" lang="zh-CN" altLang="en-US" sz="2100" b="1"/>
              <a:t>	</a:t>
            </a:r>
            <a:r>
              <a:rPr kumimoji="1" lang="en-US" altLang="zh-CN" sz="2100" b="1"/>
              <a:t>void move_to(int x, int y); </a:t>
            </a:r>
            <a:r>
              <a:rPr kumimoji="1" lang="en-US" altLang="zh-CN" sz="2100" b="1">
                <a:solidFill>
                  <a:srgbClr val="990000"/>
                </a:solidFill>
              </a:rPr>
              <a:t>// </a:t>
            </a:r>
            <a:r>
              <a:rPr kumimoji="1" lang="zh-CN" altLang="en-US" sz="2100" b="1">
                <a:solidFill>
                  <a:srgbClr val="990000"/>
                </a:solidFill>
              </a:rPr>
              <a:t>将当前圆移动到新位置</a:t>
            </a:r>
            <a:r>
              <a:rPr kumimoji="1" lang="en-US" altLang="zh-CN" sz="2100" b="1">
                <a:solidFill>
                  <a:srgbClr val="990000"/>
                </a:solidFill>
              </a:rPr>
              <a:t>(x, y)</a:t>
            </a:r>
          </a:p>
          <a:p>
            <a:pPr>
              <a:lnSpc>
                <a:spcPct val="105000"/>
              </a:lnSpc>
              <a:spcBef>
                <a:spcPct val="5000"/>
              </a:spcBef>
            </a:pPr>
            <a:r>
              <a:rPr kumimoji="1" lang="en-US" altLang="zh-CN" sz="2100" b="1"/>
              <a:t>		       :</a:t>
            </a:r>
          </a:p>
          <a:p>
            <a:pPr>
              <a:lnSpc>
                <a:spcPct val="105000"/>
              </a:lnSpc>
              <a:spcBef>
                <a:spcPct val="5000"/>
              </a:spcBef>
            </a:pPr>
            <a:r>
              <a:rPr kumimoji="1" lang="en-US" altLang="zh-CN" sz="2100" b="1"/>
              <a:t>protected:</a:t>
            </a:r>
          </a:p>
          <a:p>
            <a:pPr>
              <a:lnSpc>
                <a:spcPct val="105000"/>
              </a:lnSpc>
              <a:spcBef>
                <a:spcPct val="5000"/>
              </a:spcBef>
            </a:pPr>
            <a:r>
              <a:rPr kumimoji="1" lang="en-US" altLang="zh-CN" sz="2100" b="1"/>
              <a:t>	                   :</a:t>
            </a:r>
            <a:endParaRPr kumimoji="1" lang="en-US" altLang="zh-CN" sz="2100" b="1">
              <a:solidFill>
                <a:srgbClr val="990000"/>
              </a:solidFill>
            </a:endParaRPr>
          </a:p>
          <a:p>
            <a:pPr>
              <a:lnSpc>
                <a:spcPct val="105000"/>
              </a:lnSpc>
              <a:spcBef>
                <a:spcPct val="5000"/>
              </a:spcBef>
            </a:pPr>
            <a:r>
              <a:rPr kumimoji="1" lang="en-US" altLang="zh-CN" sz="2100" b="1"/>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199D06A-340D-4757-895F-22B15ADA41E8}" type="slidenum">
              <a:rPr lang="en-US" altLang="zh-CN"/>
              <a:pPr/>
              <a:t>99</a:t>
            </a:fld>
            <a:endParaRPr lang="en-US" altLang="zh-CN"/>
          </a:p>
        </p:txBody>
      </p:sp>
      <p:sp>
        <p:nvSpPr>
          <p:cNvPr id="172034" name="Rectangle 2"/>
          <p:cNvSpPr>
            <a:spLocks noGrp="1" noChangeArrowheads="1"/>
          </p:cNvSpPr>
          <p:nvPr>
            <p:ph type="title"/>
          </p:nvPr>
        </p:nvSpPr>
        <p:spPr>
          <a:noFill/>
          <a:ln/>
        </p:spPr>
        <p:txBody>
          <a:bodyPr/>
          <a:lstStyle/>
          <a:p>
            <a:r>
              <a:rPr kumimoji="1" lang="en-US" altLang="zh-CN"/>
              <a:t>LOCATION.CPP</a:t>
            </a:r>
          </a:p>
        </p:txBody>
      </p:sp>
      <p:sp>
        <p:nvSpPr>
          <p:cNvPr id="172035" name="Text Box 3"/>
          <p:cNvSpPr txBox="1">
            <a:spLocks noChangeArrowheads="1"/>
          </p:cNvSpPr>
          <p:nvPr/>
        </p:nvSpPr>
        <p:spPr bwMode="auto">
          <a:xfrm>
            <a:off x="323850" y="1196975"/>
            <a:ext cx="8532813" cy="5461000"/>
          </a:xfrm>
          <a:prstGeom prst="rect">
            <a:avLst/>
          </a:prstGeom>
          <a:noFill/>
          <a:ln w="9525">
            <a:solidFill>
              <a:srgbClr val="FF00FF"/>
            </a:solidFill>
            <a:miter lim="800000"/>
            <a:headEnd/>
            <a:tailEnd/>
          </a:ln>
          <a:effectLst/>
        </p:spPr>
        <p:txBody>
          <a:bodyPr>
            <a:spAutoFit/>
          </a:bodyPr>
          <a:lstStyle/>
          <a:p>
            <a:r>
              <a:rPr kumimoji="1" lang="en-US" altLang="en-US" b="1"/>
              <a:t>void POINT::show()</a:t>
            </a:r>
          </a:p>
          <a:p>
            <a:r>
              <a:rPr kumimoji="1" lang="en-US" altLang="en-US" b="1"/>
              <a:t>{</a:t>
            </a:r>
          </a:p>
          <a:p>
            <a:r>
              <a:rPr kumimoji="1" lang="en-US" altLang="zh-CN" b="1"/>
              <a:t>       </a:t>
            </a:r>
            <a:r>
              <a:rPr kumimoji="1" lang="en-US" altLang="en-US" b="1"/>
              <a:t>if (! is_visible()) {</a:t>
            </a:r>
          </a:p>
          <a:p>
            <a:r>
              <a:rPr kumimoji="1" lang="en-US" altLang="zh-CN" b="1"/>
              <a:t>           </a:t>
            </a:r>
            <a:r>
              <a:rPr kumimoji="1" lang="en-US" altLang="en-US" b="1"/>
              <a:t>visible = TRUE;</a:t>
            </a:r>
          </a:p>
          <a:p>
            <a:r>
              <a:rPr kumimoji="1" lang="en-US" altLang="en-US" b="1"/>
              <a:t>	putpixel(x_pos, y_pos, getcolor()); </a:t>
            </a:r>
            <a:endParaRPr kumimoji="1" lang="en-US" altLang="en-US" b="1">
              <a:solidFill>
                <a:srgbClr val="990000"/>
              </a:solidFill>
            </a:endParaRPr>
          </a:p>
          <a:p>
            <a:r>
              <a:rPr kumimoji="1" lang="en-US" altLang="zh-CN" b="1"/>
              <a:t>       </a:t>
            </a:r>
            <a:r>
              <a:rPr kumimoji="1" lang="en-US" altLang="en-US" b="1"/>
              <a:t>}</a:t>
            </a:r>
          </a:p>
          <a:p>
            <a:r>
              <a:rPr kumimoji="1" lang="en-US" altLang="en-US" b="1"/>
              <a:t>}</a:t>
            </a:r>
            <a:endParaRPr kumimoji="1" lang="en-US" altLang="zh-CN" b="1"/>
          </a:p>
          <a:p>
            <a:endParaRPr kumimoji="1" lang="en-US" altLang="zh-CN" b="1"/>
          </a:p>
          <a:p>
            <a:r>
              <a:rPr kumimoji="1" lang="en-US" altLang="en-US" b="1"/>
              <a:t>void CIRCLE::show()</a:t>
            </a:r>
          </a:p>
          <a:p>
            <a:r>
              <a:rPr kumimoji="1" lang="en-US" altLang="en-US" b="1"/>
              <a:t>{</a:t>
            </a:r>
          </a:p>
          <a:p>
            <a:r>
              <a:rPr kumimoji="1" lang="en-US" altLang="zh-CN" b="1"/>
              <a:t>      </a:t>
            </a:r>
            <a:r>
              <a:rPr kumimoji="1" lang="en-US" altLang="en-US" b="1"/>
              <a:t>if (! is_visible()) </a:t>
            </a:r>
            <a:endParaRPr kumimoji="1" lang="en-US" altLang="zh-CN" b="1"/>
          </a:p>
          <a:p>
            <a:r>
              <a:rPr kumimoji="1" lang="en-US" altLang="zh-CN" b="1"/>
              <a:t>     </a:t>
            </a:r>
            <a:r>
              <a:rPr kumimoji="1" lang="en-US" altLang="en-US" b="1"/>
              <a:t>{</a:t>
            </a:r>
          </a:p>
          <a:p>
            <a:r>
              <a:rPr kumimoji="1" lang="en-US" altLang="en-US" b="1"/>
              <a:t>	visible = TRUE;</a:t>
            </a:r>
            <a:r>
              <a:rPr kumimoji="1" lang="en-US" altLang="zh-CN" b="1"/>
              <a:t> </a:t>
            </a:r>
            <a:r>
              <a:rPr kumimoji="1" lang="en-US" altLang="en-US" b="1"/>
              <a:t>	</a:t>
            </a:r>
            <a:endParaRPr kumimoji="1" lang="en-US" altLang="en-US" b="1">
              <a:solidFill>
                <a:srgbClr val="990000"/>
              </a:solidFill>
            </a:endParaRPr>
          </a:p>
          <a:p>
            <a:r>
              <a:rPr kumimoji="1" lang="en-US" altLang="zh-CN" b="1"/>
              <a:t>           </a:t>
            </a:r>
            <a:r>
              <a:rPr kumimoji="1" lang="en-US" altLang="en-US" b="1"/>
              <a:t>circle(x_pos, y_pos, radius);		</a:t>
            </a:r>
            <a:endParaRPr kumimoji="1" lang="en-US" altLang="zh-CN" b="1"/>
          </a:p>
          <a:p>
            <a:r>
              <a:rPr kumimoji="1" lang="en-US" altLang="zh-CN" b="1"/>
              <a:t>     </a:t>
            </a:r>
            <a:r>
              <a:rPr kumimoji="1" lang="en-US" altLang="en-US" b="1"/>
              <a:t>}</a:t>
            </a:r>
          </a:p>
          <a:p>
            <a:r>
              <a:rPr kumimoji="1" lang="en-US" altLang="en-US" b="1"/>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8859</TotalTime>
  <Words>7173</Words>
  <Application>Microsoft Office PowerPoint</Application>
  <PresentationFormat>全屏显示(4:3)</PresentationFormat>
  <Paragraphs>1882</Paragraphs>
  <Slides>138</Slides>
  <Notes>36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138</vt:i4>
      </vt:variant>
    </vt:vector>
  </HeadingPairs>
  <TitlesOfParts>
    <vt:vector size="151" baseType="lpstr">
      <vt:lpstr>楷体_GB2312</vt:lpstr>
      <vt:lpstr>宋体</vt:lpstr>
      <vt:lpstr>幼圆</vt:lpstr>
      <vt:lpstr>Arial</vt:lpstr>
      <vt:lpstr>Arial Rounded MT Bold</vt:lpstr>
      <vt:lpstr>Courier New</vt:lpstr>
      <vt:lpstr>Tahoma</vt:lpstr>
      <vt:lpstr>Times New Roman</vt:lpstr>
      <vt:lpstr>Wingdings</vt:lpstr>
      <vt:lpstr>默认设计模板</vt:lpstr>
      <vt:lpstr>MS 组织结构图 2.0</vt:lpstr>
      <vt:lpstr>位图图像</vt:lpstr>
      <vt:lpstr>程序包</vt:lpstr>
      <vt:lpstr>Chapter 4  Inheritance</vt:lpstr>
      <vt:lpstr>主要内容及要求</vt:lpstr>
      <vt:lpstr>继承的基本概念</vt:lpstr>
      <vt:lpstr>IS-A关系</vt:lpstr>
      <vt:lpstr>IS-A关系（续）</vt:lpstr>
      <vt:lpstr>IS-A关系（续）</vt:lpstr>
      <vt:lpstr>IS-A关系（续）</vt:lpstr>
      <vt:lpstr>继承机制</vt:lpstr>
      <vt:lpstr>继承机制（续）</vt:lpstr>
      <vt:lpstr>面向对象程序设计语言引入继承机制的目的</vt:lpstr>
      <vt:lpstr>利用继承机制提高软件的可重用性</vt:lpstr>
      <vt:lpstr>利用继承机制提高软件的可重用性</vt:lpstr>
      <vt:lpstr>公有派生与私有派生</vt:lpstr>
      <vt:lpstr>公有派生与私有派生</vt:lpstr>
      <vt:lpstr>公有派生与私有派生</vt:lpstr>
      <vt:lpstr>公有派生与私有派生</vt:lpstr>
      <vt:lpstr>公有派生与私有派生</vt:lpstr>
      <vt:lpstr>公有派生与私有派生</vt:lpstr>
      <vt:lpstr>公有派生与私有派生</vt:lpstr>
      <vt:lpstr>公有派生与私有派生</vt:lpstr>
      <vt:lpstr>C++语言对继承机制的支持</vt:lpstr>
      <vt:lpstr>C++所支持的继承形式</vt:lpstr>
      <vt:lpstr>继承的语法</vt:lpstr>
      <vt:lpstr>class Time Specification</vt:lpstr>
      <vt:lpstr>Class Interface Diagram</vt:lpstr>
      <vt:lpstr>利用继承加入新特性</vt:lpstr>
      <vt:lpstr> Interface Diagram of class ExtTime</vt:lpstr>
      <vt:lpstr>Class Interface Diagram</vt:lpstr>
      <vt:lpstr> Interface Diagram of class ExtTime</vt:lpstr>
      <vt:lpstr>新成员的访问控制</vt:lpstr>
      <vt:lpstr>继承成员的访问控制</vt:lpstr>
      <vt:lpstr>继承成员的访问控制规则</vt:lpstr>
      <vt:lpstr>继承成员的访问控制</vt:lpstr>
      <vt:lpstr>例</vt:lpstr>
      <vt:lpstr>Interface Diagram of class Y1</vt:lpstr>
      <vt:lpstr>Interface Diagram of class Y1</vt:lpstr>
      <vt:lpstr>例</vt:lpstr>
      <vt:lpstr>派生类对象的存储</vt:lpstr>
      <vt:lpstr>类型兼容性</vt:lpstr>
      <vt:lpstr>赋值运算的类型兼容性（续）</vt:lpstr>
      <vt:lpstr>类型兼容性（续）</vt:lpstr>
      <vt:lpstr>例</vt:lpstr>
      <vt:lpstr>例</vt:lpstr>
      <vt:lpstr>例</vt:lpstr>
      <vt:lpstr>[例]</vt:lpstr>
      <vt:lpstr>继承与构造函数、析构函数</vt:lpstr>
      <vt:lpstr>继承时的构造函数</vt:lpstr>
      <vt:lpstr>构造函数的调用次序</vt:lpstr>
      <vt:lpstr>析构函数的调用次序</vt:lpstr>
      <vt:lpstr>[例]</vt:lpstr>
      <vt:lpstr>[例]</vt:lpstr>
      <vt:lpstr>[例]</vt:lpstr>
      <vt:lpstr>[例]</vt:lpstr>
      <vt:lpstr>运行结果</vt:lpstr>
      <vt:lpstr>向基类构造函数传递实参</vt:lpstr>
      <vt:lpstr>Base.h</vt:lpstr>
      <vt:lpstr>BASE.cpp</vt:lpstr>
      <vt:lpstr>Derived.h</vt:lpstr>
      <vt:lpstr>Derived.cpp</vt:lpstr>
      <vt:lpstr>[例]</vt:lpstr>
      <vt:lpstr>运行结果</vt:lpstr>
      <vt:lpstr>初始化成员列表</vt:lpstr>
      <vt:lpstr>初始化引用成员数据</vt:lpstr>
      <vt:lpstr>类的常量成员</vt:lpstr>
      <vt:lpstr>类的常量成员</vt:lpstr>
      <vt:lpstr>类的常量成员</vt:lpstr>
      <vt:lpstr>对象成员的初始化</vt:lpstr>
      <vt:lpstr>对象成员的初始化（续）</vt:lpstr>
      <vt:lpstr>对象成员的初始化（续）</vt:lpstr>
      <vt:lpstr>对象成员的初始化（续）</vt:lpstr>
      <vt:lpstr>对象成员的初始化（续）</vt:lpstr>
      <vt:lpstr>对象成员的初始化（续）</vt:lpstr>
      <vt:lpstr>对象成员的初始化（续）</vt:lpstr>
      <vt:lpstr>文件的组织</vt:lpstr>
      <vt:lpstr>class Time Specification: time.h</vt:lpstr>
      <vt:lpstr>Implementation: time.cpp</vt:lpstr>
      <vt:lpstr>Implementation: time.cpp</vt:lpstr>
      <vt:lpstr>Implementation: time.cpp</vt:lpstr>
      <vt:lpstr>Implementation: time.cpp</vt:lpstr>
      <vt:lpstr>Client codes: Test.cpp</vt:lpstr>
      <vt:lpstr>Separate Compilation and Linking of Files</vt:lpstr>
      <vt:lpstr>Separate Compilation and Linking of Files</vt:lpstr>
      <vt:lpstr>Separate Compilation and Linking of Files</vt:lpstr>
      <vt:lpstr>SPECIFICATION FILE: ExtTime.h</vt:lpstr>
      <vt:lpstr>IMPLEMENTATION FILE: ExtTime.cpp</vt:lpstr>
      <vt:lpstr>IMPLEMENTATION FILE: ExtTime.cpp</vt:lpstr>
      <vt:lpstr>Client Code: Test.cpp</vt:lpstr>
      <vt:lpstr>Separate Compilation and Linking of Files</vt:lpstr>
      <vt:lpstr>Client Code: Test.cpp</vt:lpstr>
      <vt:lpstr>Avoiding Multiple Inclusion of Header Files</vt:lpstr>
      <vt:lpstr>继承成员的调整</vt:lpstr>
      <vt:lpstr>继承成员的访问控制规则</vt:lpstr>
      <vt:lpstr>恢复访问控制方式</vt:lpstr>
      <vt:lpstr>恢复访问控制方式[例]</vt:lpstr>
      <vt:lpstr>恢复访问控制方式[例]</vt:lpstr>
      <vt:lpstr>继承成员重定义</vt:lpstr>
      <vt:lpstr> BASGRAPH.H</vt:lpstr>
      <vt:lpstr>BASGRAPH.H</vt:lpstr>
      <vt:lpstr>LOCATION.CPP</vt:lpstr>
      <vt:lpstr>GRAFDEMO.CPP</vt:lpstr>
      <vt:lpstr>编译器对成员函数调用的处理</vt:lpstr>
      <vt:lpstr>重载继承成员</vt:lpstr>
      <vt:lpstr>class Time Specification</vt:lpstr>
      <vt:lpstr>Class Interface Diagram</vt:lpstr>
      <vt:lpstr>利用继承加入新特性</vt:lpstr>
      <vt:lpstr> Interface Diagram of class ExtTime</vt:lpstr>
      <vt:lpstr>函数重载：函数名相同，函数首部不相同</vt:lpstr>
      <vt:lpstr>函数重定义：函数首部相同，实现不同</vt:lpstr>
      <vt:lpstr>屏蔽继承成员</vt:lpstr>
      <vt:lpstr>屏蔽继承成员</vt:lpstr>
      <vt:lpstr>屏蔽继承成员</vt:lpstr>
      <vt:lpstr>继承成员重命名</vt:lpstr>
      <vt:lpstr>C++所支持的继承形式</vt:lpstr>
      <vt:lpstr>多重继承</vt:lpstr>
      <vt:lpstr>多重继承的名字冲突问题</vt:lpstr>
      <vt:lpstr>[例]1</vt:lpstr>
      <vt:lpstr>[例]用作用域运算符::解决名字冲突</vt:lpstr>
      <vt:lpstr>[例]用重定义解决名字冲突</vt:lpstr>
      <vt:lpstr>多重继承的构造函数与析构函数</vt:lpstr>
      <vt:lpstr>多重继承的构造函数与析构函数[例]</vt:lpstr>
      <vt:lpstr>多重继承的构造函数与析构函数</vt:lpstr>
      <vt:lpstr>多重继承的构造函数与析构函数</vt:lpstr>
      <vt:lpstr>输出结果</vt:lpstr>
      <vt:lpstr>重复继承</vt:lpstr>
      <vt:lpstr>重复继承</vt:lpstr>
      <vt:lpstr>重复继承</vt:lpstr>
      <vt:lpstr>重复继承</vt:lpstr>
      <vt:lpstr>重复继承的两种类型</vt:lpstr>
      <vt:lpstr>重复继承的二义性问题</vt:lpstr>
      <vt:lpstr>例：复制继承产生二义性</vt:lpstr>
      <vt:lpstr>二义性的解决方法</vt:lpstr>
      <vt:lpstr>虚基类</vt:lpstr>
      <vt:lpstr>例：虚基类的使用</vt:lpstr>
      <vt:lpstr>虚基类的构造函数与析构函数</vt:lpstr>
      <vt:lpstr>例：虚基类的构造函数</vt:lpstr>
      <vt:lpstr>例：虚基类的构造函数</vt:lpstr>
      <vt:lpstr>例：虚基类的构造函数</vt:lpstr>
      <vt:lpstr>例：虚基类的构造函数</vt:lpstr>
    </vt:vector>
  </TitlesOfParts>
  <Company>abc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第五讲：继承机制</dc:title>
  <dc:creator>jaj</dc:creator>
  <cp:lastModifiedBy>Administrator</cp:lastModifiedBy>
  <cp:revision>572</cp:revision>
  <dcterms:created xsi:type="dcterms:W3CDTF">2006-03-11T02:30:51Z</dcterms:created>
  <dcterms:modified xsi:type="dcterms:W3CDTF">2017-04-20T02:35:49Z</dcterms:modified>
</cp:coreProperties>
</file>