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61" r:id="rId4"/>
    <p:sldId id="264" r:id="rId5"/>
    <p:sldId id="263" r:id="rId6"/>
    <p:sldId id="280" r:id="rId7"/>
    <p:sldId id="281" r:id="rId8"/>
    <p:sldId id="266" r:id="rId9"/>
    <p:sldId id="267" r:id="rId10"/>
    <p:sldId id="272" r:id="rId11"/>
    <p:sldId id="273" r:id="rId12"/>
    <p:sldId id="274" r:id="rId13"/>
    <p:sldId id="275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19" autoAdjust="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19A6A8-8261-41BC-823C-BBF3636837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879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940A247-3C10-4886-965D-C13986EEF7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9A919-6E94-45A6-8302-9BE2B88FFB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6E2D0-CC8C-40BD-BD14-5B72105115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9B682-3C2C-4697-8BF9-C5FB50AC30D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A0311-EB61-4DF0-83B4-59C9F38814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9F5FF-BCFB-48F1-98A2-AF1194CFB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FC697-BAEA-4EFD-92F1-CBC7BBDB97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AC8093-947F-4B2A-A2E6-1F98A6594B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4DA6D-807A-4C43-808C-D415A15F06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48CC-F267-45D4-8F44-65F88CC235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20EEC-CFE9-42ED-B97C-D029420E7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C6F9DF4-BA5E-493A-AAE8-D4B96137D6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1050" y="1773238"/>
            <a:ext cx="5165725" cy="1143000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  </a:t>
            </a:r>
            <a:r>
              <a:rPr lang="zh-CN" altLang="en-US" dirty="0"/>
              <a:t>异常处理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28802"/>
            <a:ext cx="685800" cy="4500594"/>
          </a:xfrm>
        </p:spPr>
        <p:txBody>
          <a:bodyPr/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、异常处理代码的搜索</a:t>
            </a:r>
            <a:endParaRPr lang="zh-CN" altLang="en-US" sz="28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00200" y="925843"/>
            <a:ext cx="7315200" cy="5299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iostream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f3(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switch(x)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case 1: throw 3.4;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case 2: throw 2.5f;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case 3: throw 1;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“end of f3”&lt;&lt;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00200" y="925843"/>
            <a:ext cx="7315200" cy="5706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f2(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try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f3(x);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catch (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{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“An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exception occurred ---from f2”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&lt;&lt;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catch (float)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{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“An float exception occurred ---from f2”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&lt;&lt;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“end of f2”&lt;&lt; </a:t>
            </a:r>
            <a:r>
              <a:rPr lang="en-US" altLang="zh-CN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1928802"/>
            <a:ext cx="6858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、异常处理代码的搜索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00200" y="285728"/>
            <a:ext cx="7315200" cy="6355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void f1(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try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f2(x);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catch 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{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“An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exception occurred ---from f1”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&lt;&lt;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catch (float)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{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“An float exception occurred ---from f1”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&lt;&lt;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catch (double)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{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“An double exception occurred ---from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f1” &lt;&lt;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“end of f1”&lt;&lt;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sz="22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1928802"/>
            <a:ext cx="6858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、异常处理代码的搜索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00200" y="1410013"/>
            <a:ext cx="7315200" cy="42719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main(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for (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=1;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&lt;4;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f1(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“End of main” &lt;&lt; </a:t>
            </a:r>
            <a:r>
              <a:rPr lang="en-US" altLang="zh-CN" sz="28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endl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return 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1928802"/>
            <a:ext cx="6858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、异常处理代码的搜索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1960" y="3861048"/>
            <a:ext cx="4703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double exception occurred ---from f1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f1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float exception occurred ---from f2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f2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f1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exception occurred ---from f2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f2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f1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main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357290" y="809227"/>
            <a:ext cx="7315200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iostream</a:t>
            </a:r>
            <a:r>
              <a:rPr lang="en-US" altLang="zh-CN" sz="2800" dirty="0" smtClean="0"/>
              <a:t>&gt;</a:t>
            </a:r>
          </a:p>
          <a:p>
            <a:r>
              <a:rPr lang="en-US" altLang="zh-CN" sz="2800" dirty="0" smtClean="0"/>
              <a:t>using namespace std;</a:t>
            </a:r>
          </a:p>
          <a:p>
            <a:r>
              <a:rPr lang="en-US" altLang="zh-CN" sz="2800" dirty="0" smtClean="0"/>
              <a:t>class Base {</a:t>
            </a:r>
          </a:p>
          <a:p>
            <a:r>
              <a:rPr lang="en-US" altLang="zh-CN" sz="2800" dirty="0" smtClean="0"/>
              <a:t>public:</a:t>
            </a:r>
          </a:p>
          <a:p>
            <a:r>
              <a:rPr lang="en-US" altLang="zh-CN" sz="2800" dirty="0" smtClean="0"/>
              <a:t>    class </a:t>
            </a:r>
            <a:r>
              <a:rPr lang="en-US" altLang="zh-CN" sz="2800" dirty="0" err="1" smtClean="0"/>
              <a:t>BaseException</a:t>
            </a:r>
            <a:r>
              <a:rPr lang="en-US" altLang="zh-CN" sz="2800" dirty="0" smtClean="0"/>
              <a:t>{};</a:t>
            </a:r>
          </a:p>
          <a:p>
            <a:r>
              <a:rPr lang="en-US" altLang="zh-CN" sz="2800" dirty="0" smtClean="0"/>
              <a:t>    Base(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 : data(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    {</a:t>
            </a:r>
          </a:p>
          <a:p>
            <a:r>
              <a:rPr lang="en-US" altLang="zh-CN" sz="2800" dirty="0" smtClean="0"/>
              <a:t>    throw </a:t>
            </a:r>
            <a:r>
              <a:rPr lang="en-US" altLang="zh-CN" sz="2800" dirty="0" err="1" smtClean="0"/>
              <a:t>BaseException</a:t>
            </a:r>
            <a:r>
              <a:rPr lang="en-US" altLang="zh-CN" sz="2800" dirty="0" smtClean="0"/>
              <a:t>();</a:t>
            </a:r>
          </a:p>
          <a:p>
            <a:r>
              <a:rPr lang="en-US" altLang="zh-CN" sz="2800" dirty="0" smtClean="0"/>
              <a:t>    }</a:t>
            </a:r>
          </a:p>
          <a:p>
            <a:r>
              <a:rPr lang="en-US" altLang="zh-CN" sz="2800" dirty="0" smtClean="0"/>
              <a:t>private: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data;</a:t>
            </a:r>
          </a:p>
          <a:p>
            <a:r>
              <a:rPr lang="en-US" altLang="zh-CN" sz="2800" dirty="0" smtClean="0"/>
              <a:t>};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5992"/>
            <a:ext cx="685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、函数</a:t>
            </a:r>
            <a:r>
              <a:rPr kumimoji="1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块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332656"/>
            <a:ext cx="7315200" cy="64786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dirty="0" smtClean="0"/>
              <a:t>class Derived: public Base {</a:t>
            </a:r>
          </a:p>
          <a:p>
            <a:r>
              <a:rPr lang="en-US" altLang="zh-CN" sz="1600" dirty="0" smtClean="0"/>
              <a:t>public:</a:t>
            </a:r>
          </a:p>
          <a:p>
            <a:r>
              <a:rPr lang="en-US" altLang="zh-CN" sz="1600" dirty="0" smtClean="0"/>
              <a:t>    class </a:t>
            </a:r>
            <a:r>
              <a:rPr lang="en-US" altLang="zh-CN" sz="1600" dirty="0" err="1" smtClean="0"/>
              <a:t>DerivedException</a:t>
            </a:r>
            <a:endParaRPr lang="en-US" altLang="zh-CN" sz="1600" dirty="0" smtClean="0"/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public: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DerivedException</a:t>
            </a:r>
            <a:r>
              <a:rPr lang="en-US" altLang="zh-CN" sz="1600" dirty="0" smtClean="0"/>
              <a:t>(const char* </a:t>
            </a:r>
            <a:r>
              <a:rPr lang="en-US" altLang="zh-CN" sz="1600" dirty="0" err="1" smtClean="0"/>
              <a:t>msg</a:t>
            </a:r>
            <a:r>
              <a:rPr lang="en-US" altLang="zh-CN" sz="1600" dirty="0" smtClean="0"/>
              <a:t>) : message(</a:t>
            </a:r>
            <a:r>
              <a:rPr lang="en-US" altLang="zh-CN" sz="1600" dirty="0" err="1" smtClean="0"/>
              <a:t>msg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    {}</a:t>
            </a:r>
          </a:p>
          <a:p>
            <a:r>
              <a:rPr lang="en-US" altLang="zh-CN" sz="1600" dirty="0" smtClean="0"/>
              <a:t>        const char* what() const</a:t>
            </a:r>
          </a:p>
          <a:p>
            <a:r>
              <a:rPr lang="en-US" altLang="zh-CN" sz="1600" dirty="0" smtClean="0"/>
              <a:t>        {</a:t>
            </a:r>
          </a:p>
          <a:p>
            <a:r>
              <a:rPr lang="en-US" altLang="zh-CN" sz="1600" dirty="0" smtClean="0"/>
              <a:t>            return message;</a:t>
            </a:r>
          </a:p>
          <a:p>
            <a:r>
              <a:rPr lang="en-US" altLang="zh-CN" sz="1600" dirty="0" smtClean="0"/>
              <a:t>         }</a:t>
            </a:r>
          </a:p>
          <a:p>
            <a:r>
              <a:rPr lang="en-US" altLang="zh-CN" sz="1600" dirty="0" smtClean="0"/>
              <a:t>     private:</a:t>
            </a:r>
          </a:p>
          <a:p>
            <a:r>
              <a:rPr lang="en-US" altLang="zh-CN" sz="1600" dirty="0" smtClean="0"/>
              <a:t>         const char* message;</a:t>
            </a:r>
          </a:p>
          <a:p>
            <a:r>
              <a:rPr lang="en-US" altLang="zh-CN" sz="1600" dirty="0" smtClean="0"/>
              <a:t>     };</a:t>
            </a:r>
          </a:p>
          <a:p>
            <a:r>
              <a:rPr lang="en-US" altLang="zh-CN" sz="1600" dirty="0" smtClean="0"/>
              <a:t>Derived(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j) </a:t>
            </a:r>
          </a:p>
          <a:p>
            <a:r>
              <a:rPr lang="en-US" altLang="zh-CN" sz="1600" dirty="0" smtClean="0"/>
              <a:t>    try :Base(j)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"Enter Base()" &lt;&lt; 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catch (</a:t>
            </a:r>
            <a:r>
              <a:rPr lang="en-US" altLang="zh-CN" sz="1600" dirty="0" err="1" smtClean="0"/>
              <a:t>BaseException</a:t>
            </a:r>
            <a:r>
              <a:rPr lang="en-US" altLang="zh-CN" sz="1600" dirty="0" smtClean="0"/>
              <a:t>&amp;)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 throw </a:t>
            </a:r>
            <a:r>
              <a:rPr lang="en-US" altLang="zh-CN" sz="1600" dirty="0" err="1" smtClean="0"/>
              <a:t>DerivedException</a:t>
            </a:r>
            <a:r>
              <a:rPr lang="en-US" altLang="zh-CN" sz="1600" dirty="0" smtClean="0"/>
              <a:t>("Base </a:t>
            </a:r>
            <a:r>
              <a:rPr lang="en-US" altLang="zh-CN" sz="1600" dirty="0" err="1" smtClean="0"/>
              <a:t>subobject</a:t>
            </a:r>
            <a:r>
              <a:rPr lang="en-US" altLang="zh-CN" sz="1600" dirty="0" smtClean="0"/>
              <a:t> threw an exception");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};</a:t>
            </a:r>
          </a:p>
          <a:p>
            <a:endParaRPr lang="en-US" altLang="zh-CN" sz="16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15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itchFamily="18" charset="0"/>
              </a:rPr>
              <a:t>处理源自构造函数初始化列表的异常，唯一的方法是将构造函数包装成函数</a:t>
            </a:r>
            <a:r>
              <a:rPr lang="en-US" altLang="zh-CN" sz="15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itchFamily="18" charset="0"/>
              </a:rPr>
              <a:t>Try</a:t>
            </a:r>
            <a:r>
              <a:rPr lang="zh-CN" altLang="en-US" sz="1500" b="1" dirty="0" smtClean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Times New Roman" pitchFamily="18" charset="0"/>
              </a:rPr>
              <a:t>块</a:t>
            </a:r>
            <a:endParaRPr lang="en-US" altLang="zh-CN" sz="15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5992"/>
            <a:ext cx="685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、函数</a:t>
            </a:r>
            <a:r>
              <a:rPr kumimoji="1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块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746826"/>
            <a:ext cx="7315200" cy="3539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x)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try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 Derived </a:t>
            </a:r>
            <a:r>
              <a:rPr lang="en-US" altLang="zh-CN" sz="1600" dirty="0" err="1" smtClean="0"/>
              <a:t>dobj</a:t>
            </a:r>
            <a:r>
              <a:rPr lang="en-US" altLang="zh-CN" sz="1600" dirty="0" smtClean="0"/>
              <a:t>(100);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catch (Derived::</a:t>
            </a:r>
            <a:r>
              <a:rPr lang="en-US" altLang="zh-CN" sz="1600" dirty="0" err="1" smtClean="0"/>
              <a:t>DerivedException</a:t>
            </a:r>
            <a:r>
              <a:rPr lang="en-US" altLang="zh-CN" sz="1600" dirty="0" smtClean="0"/>
              <a:t>&amp; de)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</a:t>
            </a:r>
            <a:r>
              <a:rPr lang="en-US" altLang="zh-CN" sz="1600" dirty="0" err="1" smtClean="0"/>
              <a:t>de.what</a:t>
            </a:r>
            <a:r>
              <a:rPr lang="en-US" altLang="zh-CN" sz="1600" dirty="0" smtClean="0"/>
              <a:t>() &lt;&lt; 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}</a:t>
            </a:r>
          </a:p>
          <a:p>
            <a:endParaRPr lang="zh-CN" altLang="en-US" sz="1600" dirty="0" smtClean="0"/>
          </a:p>
          <a:p>
            <a:r>
              <a:rPr lang="en-US" altLang="zh-CN" sz="1600" dirty="0" smtClean="0"/>
              <a:t>    system("pause");</a:t>
            </a:r>
          </a:p>
          <a:p>
            <a:r>
              <a:rPr lang="en-US" altLang="zh-CN" sz="1600" dirty="0" smtClean="0"/>
              <a:t>    return 0;</a:t>
            </a:r>
          </a:p>
          <a:p>
            <a:r>
              <a:rPr lang="en-US" altLang="zh-CN" sz="1600" dirty="0" smtClean="0"/>
              <a:t>}</a:t>
            </a:r>
            <a:endParaRPr lang="en-US" altLang="zh-CN" sz="16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5992"/>
            <a:ext cx="685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、函数</a:t>
            </a:r>
            <a:r>
              <a:rPr kumimoji="1" lang="en-US" altLang="zh-CN" sz="2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块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746826"/>
            <a:ext cx="7315200" cy="54014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300" dirty="0" smtClean="0"/>
              <a:t>#include &lt;</a:t>
            </a:r>
            <a:r>
              <a:rPr lang="en-US" altLang="zh-CN" sz="2300" dirty="0" err="1" smtClean="0"/>
              <a:t>iostream</a:t>
            </a:r>
            <a:r>
              <a:rPr lang="en-US" altLang="zh-CN" sz="2300" dirty="0" smtClean="0"/>
              <a:t>&gt;</a:t>
            </a:r>
          </a:p>
          <a:p>
            <a:r>
              <a:rPr lang="en-US" altLang="zh-CN" sz="2300" dirty="0" smtClean="0"/>
              <a:t>#include &lt;string&gt;</a:t>
            </a:r>
          </a:p>
          <a:p>
            <a:r>
              <a:rPr lang="en-US" altLang="zh-CN" sz="2300" dirty="0" smtClean="0"/>
              <a:t>using namespace std;</a:t>
            </a:r>
          </a:p>
          <a:p>
            <a:endParaRPr lang="zh-CN" altLang="en-US" sz="2300" dirty="0" smtClean="0"/>
          </a:p>
          <a:p>
            <a:r>
              <a:rPr lang="en-US" altLang="zh-CN" sz="2300" dirty="0" smtClean="0"/>
              <a:t>class C {</a:t>
            </a:r>
          </a:p>
          <a:p>
            <a:r>
              <a:rPr lang="en-US" altLang="zh-CN" sz="2300" dirty="0" smtClean="0"/>
              <a:t>public:</a:t>
            </a:r>
          </a:p>
          <a:p>
            <a:r>
              <a:rPr lang="en-US" altLang="zh-CN" sz="2300" dirty="0" smtClean="0"/>
              <a:t>    C(const string </a:t>
            </a:r>
            <a:r>
              <a:rPr lang="en-US" altLang="zh-CN" sz="2300" dirty="0" err="1" smtClean="0"/>
              <a:t>objname</a:t>
            </a:r>
            <a:r>
              <a:rPr lang="en-US" altLang="zh-CN" sz="2300" dirty="0" smtClean="0"/>
              <a:t>) : name(</a:t>
            </a:r>
            <a:r>
              <a:rPr lang="en-US" altLang="zh-CN" sz="2300" dirty="0" err="1" smtClean="0"/>
              <a:t>objname</a:t>
            </a:r>
            <a:r>
              <a:rPr lang="en-US" altLang="zh-CN" sz="2300" dirty="0" smtClean="0"/>
              <a:t>)</a:t>
            </a:r>
          </a:p>
          <a:p>
            <a:r>
              <a:rPr lang="en-US" altLang="zh-CN" sz="2300" dirty="0" smtClean="0"/>
              <a:t>    {}</a:t>
            </a:r>
          </a:p>
          <a:p>
            <a:r>
              <a:rPr lang="en-US" altLang="zh-CN" sz="2300" dirty="0" smtClean="0"/>
              <a:t>    ~C()</a:t>
            </a:r>
          </a:p>
          <a:p>
            <a:r>
              <a:rPr lang="en-US" altLang="zh-CN" sz="2300" dirty="0" smtClean="0"/>
              <a:t>    {</a:t>
            </a:r>
          </a:p>
          <a:p>
            <a:r>
              <a:rPr lang="en-US" altLang="zh-CN" sz="2300" dirty="0" smtClean="0"/>
              <a:t>    </a:t>
            </a: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 &lt;&lt; "destructing C object:" &lt;&lt; name &lt;&lt; 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</a:t>
            </a:r>
          </a:p>
          <a:p>
            <a:r>
              <a:rPr lang="en-US" altLang="zh-CN" sz="2300" dirty="0" smtClean="0"/>
              <a:t>    }</a:t>
            </a:r>
          </a:p>
          <a:p>
            <a:r>
              <a:rPr lang="en-US" altLang="zh-CN" sz="2300" dirty="0" smtClean="0"/>
              <a:t>private:</a:t>
            </a:r>
          </a:p>
          <a:p>
            <a:r>
              <a:rPr lang="en-US" altLang="zh-CN" sz="2300" dirty="0" smtClean="0"/>
              <a:t>    string name;</a:t>
            </a:r>
          </a:p>
          <a:p>
            <a:r>
              <a:rPr lang="en-US" altLang="zh-CN" sz="2300" dirty="0" smtClean="0"/>
              <a:t>};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5992"/>
            <a:ext cx="685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、资源管理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746826"/>
            <a:ext cx="7315200" cy="46935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300" dirty="0" smtClean="0"/>
              <a:t>class D {</a:t>
            </a:r>
          </a:p>
          <a:p>
            <a:r>
              <a:rPr lang="en-US" altLang="zh-CN" sz="2300" dirty="0" smtClean="0"/>
              <a:t>public:</a:t>
            </a:r>
          </a:p>
          <a:p>
            <a:r>
              <a:rPr lang="en-US" altLang="zh-CN" sz="2300" dirty="0" smtClean="0"/>
              <a:t>    class Exception {};</a:t>
            </a:r>
          </a:p>
          <a:p>
            <a:r>
              <a:rPr lang="en-US" altLang="zh-CN" sz="2300" dirty="0" smtClean="0"/>
              <a:t>    D()</a:t>
            </a:r>
          </a:p>
          <a:p>
            <a:r>
              <a:rPr lang="en-US" altLang="zh-CN" sz="2300" dirty="0" smtClean="0"/>
              <a:t>    {</a:t>
            </a:r>
          </a:p>
          <a:p>
            <a:r>
              <a:rPr lang="en-US" altLang="zh-CN" sz="2300" dirty="0" smtClean="0"/>
              <a:t>        </a:t>
            </a: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 &lt;&lt; "constructing D object " &lt;&lt; 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</a:t>
            </a:r>
          </a:p>
          <a:p>
            <a:r>
              <a:rPr lang="en-US" altLang="zh-CN" sz="2300" dirty="0" smtClean="0"/>
              <a:t>        throw Exception();</a:t>
            </a:r>
          </a:p>
          <a:p>
            <a:r>
              <a:rPr lang="en-US" altLang="zh-CN" sz="2300" dirty="0" smtClean="0"/>
              <a:t>    }</a:t>
            </a:r>
          </a:p>
          <a:p>
            <a:r>
              <a:rPr lang="en-US" altLang="zh-CN" sz="2300" dirty="0" smtClean="0"/>
              <a:t>    ~D()</a:t>
            </a:r>
          </a:p>
          <a:p>
            <a:r>
              <a:rPr lang="en-US" altLang="zh-CN" sz="2300" dirty="0" smtClean="0"/>
              <a:t>    {</a:t>
            </a:r>
          </a:p>
          <a:p>
            <a:r>
              <a:rPr lang="en-US" altLang="zh-CN" sz="2300" dirty="0" smtClean="0"/>
              <a:t>        </a:t>
            </a:r>
            <a:r>
              <a:rPr lang="en-US" altLang="zh-CN" sz="2300" dirty="0" err="1" smtClean="0"/>
              <a:t>cout</a:t>
            </a:r>
            <a:r>
              <a:rPr lang="en-US" altLang="zh-CN" sz="2300" dirty="0" smtClean="0"/>
              <a:t> &lt;&lt; "destructing D object: " &lt;&lt; </a:t>
            </a:r>
            <a:r>
              <a:rPr lang="en-US" altLang="zh-CN" sz="2300" dirty="0" err="1" smtClean="0"/>
              <a:t>endl</a:t>
            </a:r>
            <a:r>
              <a:rPr lang="en-US" altLang="zh-CN" sz="2300" dirty="0" smtClean="0"/>
              <a:t>;</a:t>
            </a:r>
          </a:p>
          <a:p>
            <a:r>
              <a:rPr lang="en-US" altLang="zh-CN" sz="2300" dirty="0" smtClean="0"/>
              <a:t>    }</a:t>
            </a:r>
          </a:p>
          <a:p>
            <a:r>
              <a:rPr lang="en-US" altLang="zh-CN" sz="2300" dirty="0" smtClean="0"/>
              <a:t>};</a:t>
            </a:r>
            <a:endParaRPr lang="en-US" altLang="zh-CN" sz="23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5992"/>
            <a:ext cx="685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、资源管理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285728"/>
            <a:ext cx="7315200" cy="62478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 dirty="0" smtClean="0"/>
              <a:t>void f2()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C obj1("obj1");</a:t>
            </a:r>
          </a:p>
          <a:p>
            <a:r>
              <a:rPr lang="en-US" altLang="zh-CN" sz="1600" dirty="0" smtClean="0"/>
              <a:t>    C obj2("obj2");</a:t>
            </a:r>
          </a:p>
          <a:p>
            <a:r>
              <a:rPr lang="en-US" altLang="zh-CN" sz="1600" dirty="0" smtClean="0"/>
              <a:t>    throw 8;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 smtClean="0"/>
          </a:p>
          <a:p>
            <a:r>
              <a:rPr lang="en-US" altLang="zh-CN" sz="1600" dirty="0" smtClean="0"/>
              <a:t>void f1()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try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 f2();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catch 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"A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exception occurred!" &lt;&lt; 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try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 D </a:t>
            </a:r>
            <a:r>
              <a:rPr lang="en-US" altLang="zh-CN" sz="1600" dirty="0" err="1" smtClean="0"/>
              <a:t>objd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    catch (float)</a:t>
            </a:r>
          </a:p>
          <a:p>
            <a:r>
              <a:rPr lang="en-US" altLang="zh-CN" sz="1600" dirty="0" smtClean="0"/>
              <a:t>    {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 &lt;&lt; "A float exception occurred!" &lt;&lt; 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}</a:t>
            </a:r>
            <a:endParaRPr lang="en-US" altLang="zh-CN" sz="16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5992"/>
            <a:ext cx="685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、资源管理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r>
              <a:rPr lang="zh-CN" altLang="en-US" dirty="0"/>
              <a:t>机制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79613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程序终止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执行正常结束而终止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程序执行中发生错误或特殊事件而终止（异常终止）</a:t>
            </a:r>
          </a:p>
          <a:p>
            <a:pPr lvl="1"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异常处理（</a:t>
            </a:r>
            <a:r>
              <a:rPr lang="en-US" altLang="zh-CN" sz="2800" dirty="0"/>
              <a:t>exception handling</a:t>
            </a:r>
            <a:r>
              <a:rPr lang="zh-CN" altLang="en-US" sz="2800" dirty="0"/>
              <a:t>）机制的基本思想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采用结构化方法对程序的运行时错误进行显式管理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处理的是</a:t>
            </a:r>
            <a:r>
              <a:rPr lang="zh-CN" altLang="en-US" sz="2000" dirty="0">
                <a:solidFill>
                  <a:schemeClr val="hlink"/>
                </a:solidFill>
              </a:rPr>
              <a:t>可预料</a:t>
            </a:r>
            <a:r>
              <a:rPr lang="zh-CN" altLang="en-US" sz="2000" dirty="0"/>
              <a:t>的错误或特殊事件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宋体" pitchFamily="2" charset="-122"/>
              </a:rPr>
              <a:t>将程序中的正常处理代码与异常处理代码显式区别开来，提高了程序的可读性</a:t>
            </a:r>
            <a:r>
              <a:rPr lang="zh-CN" altLang="en-US" sz="20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560888"/>
            <a:ext cx="7572428" cy="49398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main(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x)</a:t>
            </a:r>
          </a:p>
          <a:p>
            <a:r>
              <a:rPr lang="en-US" altLang="zh-CN" sz="2100" dirty="0" smtClean="0"/>
              <a:t>{</a:t>
            </a:r>
          </a:p>
          <a:p>
            <a:r>
              <a:rPr lang="en-US" altLang="zh-CN" sz="2100" dirty="0" smtClean="0"/>
              <a:t>    try</a:t>
            </a:r>
          </a:p>
          <a:p>
            <a:r>
              <a:rPr lang="en-US" altLang="zh-CN" sz="2100" dirty="0" smtClean="0"/>
              <a:t>    {</a:t>
            </a:r>
          </a:p>
          <a:p>
            <a:r>
              <a:rPr lang="en-US" altLang="zh-CN" sz="2100" dirty="0" smtClean="0"/>
              <a:t>        f1();</a:t>
            </a:r>
          </a:p>
          <a:p>
            <a:r>
              <a:rPr lang="en-US" altLang="zh-CN" sz="2100" dirty="0" smtClean="0"/>
              <a:t>    }</a:t>
            </a:r>
          </a:p>
          <a:p>
            <a:r>
              <a:rPr lang="en-US" altLang="zh-CN" sz="2100" dirty="0" smtClean="0"/>
              <a:t>    catch (D::Exception)</a:t>
            </a:r>
          </a:p>
          <a:p>
            <a:r>
              <a:rPr lang="en-US" altLang="zh-CN" sz="2100" dirty="0" smtClean="0"/>
              <a:t>    {</a:t>
            </a:r>
          </a:p>
          <a:p>
            <a:r>
              <a:rPr lang="en-US" altLang="zh-CN" sz="2100" dirty="0" smtClean="0"/>
              <a:t>        </a:t>
            </a: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 &lt;&lt; "A D::Exception </a:t>
            </a:r>
            <a:r>
              <a:rPr lang="en-US" altLang="zh-CN" sz="2100" dirty="0" err="1" smtClean="0"/>
              <a:t>exception</a:t>
            </a:r>
            <a:r>
              <a:rPr lang="en-US" altLang="zh-CN" sz="2100" dirty="0" smtClean="0"/>
              <a:t> occurred!" &lt;&lt; 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r>
              <a:rPr lang="en-US" altLang="zh-CN" sz="2100" dirty="0" smtClean="0"/>
              <a:t>    }</a:t>
            </a:r>
          </a:p>
          <a:p>
            <a:r>
              <a:rPr lang="en-US" altLang="zh-CN" sz="2100" dirty="0" smtClean="0"/>
              <a:t>    </a:t>
            </a:r>
            <a:r>
              <a:rPr lang="en-US" altLang="zh-CN" sz="2100" dirty="0" err="1" smtClean="0"/>
              <a:t>cout</a:t>
            </a:r>
            <a:r>
              <a:rPr lang="en-US" altLang="zh-CN" sz="2100" dirty="0" smtClean="0"/>
              <a:t> &lt;&lt; "End of main" &lt;&lt; </a:t>
            </a:r>
            <a:r>
              <a:rPr lang="en-US" altLang="zh-CN" sz="2100" dirty="0" err="1" smtClean="0"/>
              <a:t>endl</a:t>
            </a:r>
            <a:r>
              <a:rPr lang="en-US" altLang="zh-CN" sz="2100" dirty="0" smtClean="0"/>
              <a:t>;</a:t>
            </a:r>
          </a:p>
          <a:p>
            <a:endParaRPr lang="zh-CN" altLang="en-US" sz="2100" dirty="0" smtClean="0"/>
          </a:p>
          <a:p>
            <a:r>
              <a:rPr lang="en-US" altLang="zh-CN" sz="2100" dirty="0" smtClean="0"/>
              <a:t>    system("pause");</a:t>
            </a:r>
          </a:p>
          <a:p>
            <a:r>
              <a:rPr lang="en-US" altLang="zh-CN" sz="2100" dirty="0" smtClean="0"/>
              <a:t>    return 0;</a:t>
            </a:r>
          </a:p>
          <a:p>
            <a:r>
              <a:rPr lang="en-US" altLang="zh-CN" sz="2100" dirty="0" smtClean="0"/>
              <a:t>}</a:t>
            </a:r>
            <a:endParaRPr lang="en-US" altLang="zh-CN" sz="21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5992"/>
            <a:ext cx="6858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、资源管理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4765"/>
            <a:ext cx="5423768" cy="2488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§16.2 Exception Classes</a:t>
            </a:r>
            <a:endParaRPr lang="zh-CN" altLang="en-US" smtClean="0"/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906507"/>
              </p:ext>
            </p:extLst>
          </p:nvPr>
        </p:nvGraphicFramePr>
        <p:xfrm>
          <a:off x="1043608" y="1057454"/>
          <a:ext cx="6371190" cy="549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图片" r:id="rId3" imgW="2743200" imgH="2362200" progId="Word.Picture.8">
                  <p:embed/>
                </p:oleObj>
              </mc:Choice>
              <mc:Fallback>
                <p:oleObj name="图片" r:id="rId3" imgW="2743200" imgH="2362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57454"/>
                        <a:ext cx="6371190" cy="54957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4863083-0276-41FF-ADF4-8391DE05863D}" type="slidenum">
              <a:rPr lang="zh-CN" altLang="en-US" sz="1200">
                <a:latin typeface="Verdana" panose="020B060403050404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 txBox="1">
            <a:spLocks noGrp="1" noChangeArrowheads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D5E44C-835C-4C4C-929C-5D0A1786279A}" type="slidenum">
              <a:rPr lang="en-US" altLang="zh-CN" sz="1400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106958"/>
            <a:ext cx="7912100" cy="47085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1800" dirty="0" smtClean="0"/>
              <a:t>用于报告标准库中的函数和类在程序运行时产生的异常</a:t>
            </a: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-174625" y="1662583"/>
            <a:ext cx="91376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1449"/>
              </p:ext>
            </p:extLst>
          </p:nvPr>
        </p:nvGraphicFramePr>
        <p:xfrm>
          <a:off x="1042988" y="1826096"/>
          <a:ext cx="709295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5125212" imgH="3343656" progId="Word.Picture.8">
                  <p:embed/>
                </p:oleObj>
              </mc:Choice>
              <mc:Fallback>
                <p:oleObj r:id="rId3" imgW="5125212" imgH="33436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414" b="3230"/>
                      <a:stretch>
                        <a:fillRect/>
                      </a:stretch>
                    </p:blipFill>
                    <p:spPr bwMode="auto">
                      <a:xfrm>
                        <a:off x="1042988" y="1826096"/>
                        <a:ext cx="709295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33413" y="3207221"/>
            <a:ext cx="6624637" cy="2881312"/>
          </a:xfrm>
          <a:prstGeom prst="ellipse">
            <a:avLst/>
          </a:prstGeom>
          <a:solidFill>
            <a:srgbClr val="CCFFCC">
              <a:alpha val="41176"/>
            </a:srgbClr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FF"/>
                </a:solidFill>
                <a:latin typeface="Tahoma" panose="020B0604030504040204" pitchFamily="34" charset="0"/>
              </a:rPr>
              <a:t>头文件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FF"/>
                </a:solidFill>
                <a:latin typeface="Tahoma" panose="020B0604030504040204" pitchFamily="34" charset="0"/>
              </a:rPr>
              <a:t>  </a:t>
            </a:r>
            <a:r>
              <a:rPr lang="en-US" altLang="zh-CN" sz="2400" b="1">
                <a:solidFill>
                  <a:srgbClr val="FF00FF"/>
                </a:solidFill>
                <a:latin typeface="Tahoma" panose="020B0604030504040204" pitchFamily="34" charset="0"/>
              </a:rPr>
              <a:t>stdexcept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5975350" y="1826096"/>
            <a:ext cx="1871663" cy="504825"/>
          </a:xfrm>
          <a:prstGeom prst="wedgeRoundRectCallout">
            <a:avLst>
              <a:gd name="adj1" fmla="val -92407"/>
              <a:gd name="adj2" fmla="val -1383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latin typeface="Tahoma" panose="020B0604030504040204" pitchFamily="34" charset="0"/>
              </a:rPr>
              <a:t>头文件</a:t>
            </a:r>
            <a:r>
              <a:rPr lang="en-US" altLang="zh-CN" sz="1600" b="1">
                <a:latin typeface="Tahoma" panose="020B0604030504040204" pitchFamily="34" charset="0"/>
              </a:rPr>
              <a:t>exception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7559675" y="3842221"/>
            <a:ext cx="1223963" cy="720725"/>
          </a:xfrm>
          <a:prstGeom prst="wedgeRoundRectCallout">
            <a:avLst>
              <a:gd name="adj1" fmla="val -26264"/>
              <a:gd name="adj2" fmla="val -1092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latin typeface="Tahoma" panose="020B0604030504040204" pitchFamily="34" charset="0"/>
              </a:rPr>
              <a:t>头文件</a:t>
            </a:r>
            <a:r>
              <a:rPr lang="en-US" altLang="zh-CN" sz="1600" b="1">
                <a:latin typeface="Tahoma" panose="020B0604030504040204" pitchFamily="34" charset="0"/>
              </a:rPr>
              <a:t>typeinfo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69850" y="2184871"/>
            <a:ext cx="1223963" cy="720725"/>
          </a:xfrm>
          <a:prstGeom prst="wedgeRoundRectCallout">
            <a:avLst>
              <a:gd name="adj1" fmla="val 72051"/>
              <a:gd name="adj2" fmla="val 6784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latin typeface="Tahoma" panose="020B0604030504040204" pitchFamily="34" charset="0"/>
              </a:rPr>
              <a:t>头文件</a:t>
            </a:r>
            <a:r>
              <a:rPr lang="en-US" altLang="zh-CN" sz="1600" b="1">
                <a:latin typeface="Tahoma" panose="020B0604030504040204" pitchFamily="34" charset="0"/>
              </a:rPr>
              <a:t>typeinfo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7920038" y="2257896"/>
            <a:ext cx="1042987" cy="720725"/>
          </a:xfrm>
          <a:prstGeom prst="wedgeRoundRectCallout">
            <a:avLst>
              <a:gd name="adj1" fmla="val -233088"/>
              <a:gd name="adj2" fmla="val 519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latin typeface="Tahoma" panose="020B0604030504040204" pitchFamily="34" charset="0"/>
              </a:rPr>
              <a:t>头文件</a:t>
            </a:r>
            <a:r>
              <a:rPr lang="en-US" altLang="zh-CN" sz="1600" b="1">
                <a:latin typeface="Tahoma" panose="020B0604030504040204" pitchFamily="34" charset="0"/>
              </a:rPr>
              <a:t>new</a:t>
            </a:r>
            <a:r>
              <a:rPr lang="en-US" altLang="zh-CN" sz="2400" b="1"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60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r>
              <a:rPr lang="zh-CN" altLang="en-US" dirty="0"/>
              <a:t>机制（续）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语言中异常处理的实现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	</a:t>
            </a:r>
            <a:r>
              <a:rPr lang="zh-CN" altLang="en-US" sz="2200" dirty="0">
                <a:latin typeface="宋体" pitchFamily="2" charset="-122"/>
              </a:rPr>
              <a:t>当一个函数体中检测到异常条件存在，但无法确定相应的处理方法时，将</a:t>
            </a:r>
            <a:r>
              <a:rPr lang="zh-CN" altLang="en-US" sz="2200" dirty="0">
                <a:solidFill>
                  <a:schemeClr val="hlink"/>
                </a:solidFill>
                <a:latin typeface="宋体" pitchFamily="2" charset="-122"/>
              </a:rPr>
              <a:t>引发</a:t>
            </a:r>
            <a:r>
              <a:rPr lang="zh-CN" altLang="en-US" sz="2200" dirty="0">
                <a:latin typeface="宋体" pitchFamily="2" charset="-122"/>
              </a:rPr>
              <a:t>一个异常，并由函数的直接或间接调用者</a:t>
            </a:r>
            <a:r>
              <a:rPr lang="zh-CN" altLang="en-US" sz="2200" dirty="0">
                <a:solidFill>
                  <a:schemeClr val="hlink"/>
                </a:solidFill>
                <a:latin typeface="宋体" pitchFamily="2" charset="-122"/>
              </a:rPr>
              <a:t>检测</a:t>
            </a:r>
            <a:r>
              <a:rPr lang="zh-CN" altLang="en-US" sz="2200" dirty="0">
                <a:latin typeface="宋体" pitchFamily="2" charset="-122"/>
              </a:rPr>
              <a:t>并</a:t>
            </a:r>
            <a:r>
              <a:rPr lang="zh-CN" altLang="en-US" sz="2200" dirty="0">
                <a:solidFill>
                  <a:schemeClr val="hlink"/>
                </a:solidFill>
                <a:latin typeface="宋体" pitchFamily="2" charset="-122"/>
              </a:rPr>
              <a:t>处理</a:t>
            </a:r>
            <a:r>
              <a:rPr lang="zh-CN" altLang="en-US" sz="2200" dirty="0">
                <a:latin typeface="宋体" pitchFamily="2" charset="-122"/>
              </a:rPr>
              <a:t>这个异常</a:t>
            </a:r>
          </a:p>
          <a:p>
            <a:endParaRPr lang="en-US" altLang="zh-CN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73213" y="3810000"/>
            <a:ext cx="3543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000" dirty="0">
                <a:latin typeface="宋体" pitchFamily="2" charset="-122"/>
              </a:rPr>
              <a:t>抛出异常的程序段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zh-CN" altLang="en-US" sz="2000" dirty="0">
              <a:latin typeface="宋体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...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pitchFamily="2" charset="-122"/>
              </a:rPr>
              <a:t>throw</a:t>
            </a:r>
            <a:r>
              <a:rPr lang="en-US" altLang="zh-CN" sz="2000" dirty="0">
                <a:latin typeface="宋体" pitchFamily="2" charset="-122"/>
              </a:rPr>
              <a:t>    </a:t>
            </a:r>
            <a:r>
              <a:rPr lang="zh-CN" altLang="en-US" sz="2000" dirty="0">
                <a:latin typeface="宋体" pitchFamily="2" charset="-122"/>
              </a:rPr>
              <a:t>表达式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...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268913" y="3810000"/>
            <a:ext cx="402748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000" dirty="0">
                <a:latin typeface="宋体" pitchFamily="2" charset="-122"/>
              </a:rPr>
              <a:t>捕获并处理异常的程序段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pitchFamily="2" charset="-122"/>
              </a:rPr>
              <a:t>try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</a:t>
            </a:r>
            <a:r>
              <a:rPr lang="zh-CN" altLang="en-US" sz="2000" dirty="0">
                <a:latin typeface="宋体" pitchFamily="2" charset="-122"/>
              </a:rPr>
              <a:t>复合语句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pitchFamily="2" charset="-122"/>
              </a:rPr>
              <a:t>catch</a:t>
            </a:r>
            <a:r>
              <a:rPr lang="zh-CN" altLang="en-US" sz="2000" dirty="0">
                <a:latin typeface="宋体" pitchFamily="2" charset="-122"/>
              </a:rPr>
              <a:t>（异常类型声明）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 复合语句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宋体" pitchFamily="2" charset="-122"/>
              </a:rPr>
              <a:t>catch</a:t>
            </a:r>
            <a:r>
              <a:rPr lang="zh-CN" altLang="en-US" sz="2000" dirty="0">
                <a:latin typeface="宋体" pitchFamily="2" charset="-122"/>
              </a:rPr>
              <a:t>（异常类型声明）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 复合语句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 </a:t>
            </a:r>
            <a:r>
              <a:rPr lang="en-US" altLang="zh-CN" sz="2000" dirty="0">
                <a:latin typeface="宋体" pitchFamily="2" charset="-122"/>
              </a:rPr>
              <a:t>…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4800600" y="3810000"/>
            <a:ext cx="0" cy="2895600"/>
          </a:xfrm>
          <a:prstGeom prst="line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异常处理</a:t>
            </a:r>
            <a:r>
              <a:rPr lang="zh-CN" altLang="en-US" dirty="0"/>
              <a:t>机制（续）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宋体" pitchFamily="2" charset="-122"/>
              </a:rPr>
              <a:t>若有异常则通过</a:t>
            </a:r>
            <a:r>
              <a:rPr lang="en-US" altLang="zh-CN" sz="2400" dirty="0">
                <a:latin typeface="宋体" pitchFamily="2" charset="-122"/>
              </a:rPr>
              <a:t>throw</a:t>
            </a:r>
            <a:r>
              <a:rPr lang="zh-CN" altLang="en-US" sz="2400" dirty="0">
                <a:latin typeface="宋体" pitchFamily="2" charset="-122"/>
              </a:rPr>
              <a:t>操作创建一个异常对象并抛出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宋体" pitchFamily="2" charset="-122"/>
              </a:rPr>
              <a:t>将可能抛出异常的程序段嵌在</a:t>
            </a:r>
            <a:r>
              <a:rPr lang="en-US" altLang="zh-CN" sz="2400" dirty="0">
                <a:latin typeface="宋体" pitchFamily="2" charset="-122"/>
              </a:rPr>
              <a:t>try</a:t>
            </a:r>
            <a:r>
              <a:rPr lang="zh-CN" altLang="en-US" sz="2400" dirty="0">
                <a:latin typeface="宋体" pitchFamily="2" charset="-122"/>
              </a:rPr>
              <a:t>块之中。控制通过正常的顺序执行到达</a:t>
            </a:r>
            <a:r>
              <a:rPr lang="en-US" altLang="zh-CN" sz="2400" dirty="0">
                <a:latin typeface="宋体" pitchFamily="2" charset="-122"/>
              </a:rPr>
              <a:t>try</a:t>
            </a:r>
            <a:r>
              <a:rPr lang="zh-CN" altLang="en-US" sz="2400" dirty="0">
                <a:latin typeface="宋体" pitchFamily="2" charset="-122"/>
              </a:rPr>
              <a:t>语句，然后执行</a:t>
            </a:r>
            <a:r>
              <a:rPr lang="en-US" altLang="zh-CN" sz="2400" dirty="0">
                <a:latin typeface="宋体" pitchFamily="2" charset="-122"/>
              </a:rPr>
              <a:t>try</a:t>
            </a:r>
            <a:r>
              <a:rPr lang="zh-CN" altLang="en-US" sz="2400" dirty="0">
                <a:latin typeface="宋体" pitchFamily="2" charset="-122"/>
              </a:rPr>
              <a:t>块内的保护段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宋体" pitchFamily="2" charset="-122"/>
              </a:rPr>
              <a:t>如果在保护段执行期间没有引发异常，那么跟在</a:t>
            </a:r>
            <a:r>
              <a:rPr lang="en-US" altLang="zh-CN" sz="2400" dirty="0">
                <a:latin typeface="宋体" pitchFamily="2" charset="-122"/>
              </a:rPr>
              <a:t>try</a:t>
            </a:r>
            <a:r>
              <a:rPr lang="zh-CN" altLang="en-US" sz="2400" dirty="0">
                <a:latin typeface="宋体" pitchFamily="2" charset="-122"/>
              </a:rPr>
              <a:t>块后的</a:t>
            </a:r>
            <a:r>
              <a:rPr lang="en-US" altLang="zh-CN" sz="2400" dirty="0">
                <a:latin typeface="宋体" pitchFamily="2" charset="-122"/>
              </a:rPr>
              <a:t>catch</a:t>
            </a:r>
            <a:r>
              <a:rPr lang="zh-CN" altLang="en-US" sz="2400" dirty="0">
                <a:latin typeface="宋体" pitchFamily="2" charset="-122"/>
              </a:rPr>
              <a:t>子句就不执行。程序继续执行紧跟在</a:t>
            </a:r>
            <a:r>
              <a:rPr lang="en-US" altLang="zh-CN" sz="2400" dirty="0">
                <a:latin typeface="宋体" pitchFamily="2" charset="-122"/>
              </a:rPr>
              <a:t>try</a:t>
            </a:r>
            <a:r>
              <a:rPr lang="zh-CN" altLang="en-US" sz="2400" dirty="0">
                <a:latin typeface="宋体" pitchFamily="2" charset="-122"/>
              </a:rPr>
              <a:t>块后最后一个</a:t>
            </a:r>
            <a:r>
              <a:rPr lang="en-US" altLang="zh-CN" sz="2400" dirty="0">
                <a:latin typeface="宋体" pitchFamily="2" charset="-122"/>
              </a:rPr>
              <a:t>catch</a:t>
            </a:r>
            <a:r>
              <a:rPr lang="zh-CN" altLang="en-US" sz="2400" dirty="0">
                <a:latin typeface="宋体" pitchFamily="2" charset="-122"/>
              </a:rPr>
              <a:t>子句后面的语句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zh-CN" sz="2400" dirty="0">
                <a:latin typeface="宋体" pitchFamily="2" charset="-122"/>
              </a:rPr>
              <a:t>catch</a:t>
            </a:r>
            <a:r>
              <a:rPr lang="zh-CN" altLang="en-US" sz="2400" dirty="0">
                <a:latin typeface="宋体" pitchFamily="2" charset="-122"/>
              </a:rPr>
              <a:t>子句按其在</a:t>
            </a:r>
            <a:r>
              <a:rPr lang="en-US" altLang="zh-CN" sz="2400" dirty="0">
                <a:latin typeface="宋体" pitchFamily="2" charset="-122"/>
              </a:rPr>
              <a:t>try</a:t>
            </a:r>
            <a:r>
              <a:rPr lang="zh-CN" altLang="en-US" sz="2400" dirty="0">
                <a:latin typeface="宋体" pitchFamily="2" charset="-122"/>
              </a:rPr>
              <a:t>块后出现的顺序被检查。类型匹配的</a:t>
            </a:r>
            <a:r>
              <a:rPr lang="en-US" altLang="zh-CN" sz="2400" dirty="0">
                <a:latin typeface="宋体" pitchFamily="2" charset="-122"/>
              </a:rPr>
              <a:t>catch</a:t>
            </a:r>
            <a:r>
              <a:rPr lang="zh-CN" altLang="en-US" sz="2400" dirty="0">
                <a:latin typeface="宋体" pitchFamily="2" charset="-122"/>
              </a:rPr>
              <a:t>子句将捕获并处理异常（或继续抛出异常）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zh-CN" altLang="en-US" sz="2400" dirty="0">
                <a:latin typeface="宋体" pitchFamily="2" charset="-122"/>
              </a:rPr>
              <a:t>如果找不到匹配的处理代码，则自动调用标准库函数</a:t>
            </a:r>
            <a:r>
              <a:rPr lang="en-US" altLang="zh-CN" sz="2400" dirty="0">
                <a:latin typeface="宋体" pitchFamily="2" charset="-122"/>
              </a:rPr>
              <a:t>terminate</a:t>
            </a:r>
            <a:r>
              <a:rPr lang="zh-CN" altLang="en-US" sz="2400" dirty="0">
                <a:latin typeface="宋体" pitchFamily="2" charset="-122"/>
              </a:rPr>
              <a:t>，其缺省功能是调用</a:t>
            </a:r>
            <a:r>
              <a:rPr lang="en-US" altLang="zh-CN" sz="2400" dirty="0">
                <a:latin typeface="宋体" pitchFamily="2" charset="-122"/>
              </a:rPr>
              <a:t>abort( )</a:t>
            </a:r>
            <a:r>
              <a:rPr lang="zh-CN" altLang="en-US" sz="2400" dirty="0">
                <a:latin typeface="宋体" pitchFamily="2" charset="-122"/>
              </a:rPr>
              <a:t>终止程序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38400"/>
            <a:ext cx="685800" cy="3429000"/>
          </a:xfrm>
        </p:spPr>
        <p:txBody>
          <a:bodyPr/>
          <a:lstStyle/>
          <a:p>
            <a:r>
              <a:rPr lang="zh-CN" altLang="en-US" sz="3200"/>
              <a:t>例：除</a:t>
            </a:r>
            <a:r>
              <a:rPr lang="en-US" altLang="zh-CN" sz="3200"/>
              <a:t>0</a:t>
            </a:r>
            <a:r>
              <a:rPr lang="zh-CN" altLang="en-US" sz="3200"/>
              <a:t>异常处理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00200" y="76200"/>
            <a:ext cx="7010400" cy="6740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#include&lt;</a:t>
            </a:r>
            <a:r>
              <a:rPr lang="en-US" altLang="zh-CN" sz="2000" dirty="0" err="1" smtClean="0"/>
              <a:t>iostream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using namespace std;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Div(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x,int</a:t>
            </a:r>
            <a:r>
              <a:rPr lang="en-US" altLang="zh-CN" sz="2000" dirty="0" smtClean="0"/>
              <a:t> y)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{	if(y==0) </a:t>
            </a:r>
            <a:r>
              <a:rPr lang="en-US" altLang="zh-CN" sz="2000" dirty="0" smtClean="0">
                <a:solidFill>
                  <a:schemeClr val="hlink"/>
                </a:solidFill>
              </a:rPr>
              <a:t>throw</a:t>
            </a:r>
            <a:r>
              <a:rPr lang="en-US" altLang="zh-CN" sz="2000" dirty="0" smtClean="0"/>
              <a:t> y;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return x/y;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}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000" dirty="0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{	</a:t>
            </a:r>
            <a:r>
              <a:rPr lang="en-US" altLang="zh-CN" sz="2000" dirty="0" smtClean="0">
                <a:solidFill>
                  <a:schemeClr val="hlink"/>
                </a:solidFill>
              </a:rPr>
              <a:t>try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&lt;&lt;"5/2="&lt;&lt;Div(5,2)&lt;&lt;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&lt;&lt;"8/0="&lt;&lt;</a:t>
            </a:r>
            <a:r>
              <a:rPr lang="en-US" altLang="zh-CN" sz="2000" dirty="0" smtClean="0">
                <a:solidFill>
                  <a:schemeClr val="hlink"/>
                </a:solidFill>
              </a:rPr>
              <a:t>Div(8,0)</a:t>
            </a:r>
            <a:r>
              <a:rPr lang="en-US" altLang="zh-CN" sz="2000" dirty="0" smtClean="0"/>
              <a:t>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 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&lt;&lt;"7/1="&lt;&lt;Div(7,1)&lt;&lt;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chemeClr val="hlink"/>
                </a:solidFill>
              </a:rPr>
              <a:t>catch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{ 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&lt;&lt;"except of dividing zero.\n";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&lt;&lt;"that is ok.\n";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	return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486400" y="1574800"/>
            <a:ext cx="2971800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zh-CN" altLang="en-US" sz="2000" dirty="0"/>
              <a:t>程序运行结果</a:t>
            </a:r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  <p:pic>
        <p:nvPicPr>
          <p:cNvPr id="12295" name="Picture 7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822450"/>
            <a:ext cx="862013" cy="844550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214910" y="5560986"/>
            <a:ext cx="371480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300" b="1" dirty="0" smtClean="0">
                <a:solidFill>
                  <a:schemeClr val="folHlink"/>
                </a:solidFill>
                <a:latin typeface="宋体" pitchFamily="2" charset="-122"/>
              </a:rPr>
              <a:t>5/2=2</a:t>
            </a:r>
          </a:p>
          <a:p>
            <a:r>
              <a:rPr lang="en-US" altLang="zh-CN" sz="2300" b="1" dirty="0" smtClean="0">
                <a:solidFill>
                  <a:schemeClr val="folHlink"/>
                </a:solidFill>
                <a:latin typeface="宋体" pitchFamily="2" charset="-122"/>
              </a:rPr>
              <a:t>except of dividing zero.</a:t>
            </a:r>
          </a:p>
          <a:p>
            <a:r>
              <a:rPr lang="en-US" altLang="zh-CN" sz="2300" b="1" dirty="0" smtClean="0">
                <a:solidFill>
                  <a:schemeClr val="folHlink"/>
                </a:solidFill>
                <a:latin typeface="宋体" pitchFamily="2" charset="-122"/>
              </a:rPr>
              <a:t>that is ok.</a:t>
            </a:r>
            <a:endParaRPr lang="en-US" altLang="zh-CN" sz="2300" b="1" dirty="0">
              <a:solidFill>
                <a:schemeClr val="folHlink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14554"/>
            <a:ext cx="685800" cy="2500330"/>
          </a:xfrm>
        </p:spPr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、异常的捕获</a:t>
            </a:r>
            <a:endParaRPr lang="zh-CN" altLang="en-US" sz="28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106989"/>
            <a:ext cx="7486672" cy="66402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iostream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#include &lt;string&gt;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using namespace std;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class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BaseException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BaseException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(const string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msg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“ ”): message(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msg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{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string what() {return message;}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private: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string message;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class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DerivedException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public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BaseException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DerivedException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(const string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msg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“ ”): 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BaseException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3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msg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{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};</a:t>
            </a:r>
            <a:endParaRPr lang="en-US" altLang="zh-CN" sz="23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8728" y="214290"/>
            <a:ext cx="7486672" cy="6355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main(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for 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=0;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&lt;2;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try {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if (i%2 ==0)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throw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BaseException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(“exception1”);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else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throw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DerivedException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(“exception2”);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}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catch(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DerivedException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｛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“caught a derived…” &lt;&lt; 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e.what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();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｝</a:t>
            </a:r>
            <a:endParaRPr lang="en-US" altLang="zh-CN" sz="22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catch (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BaseException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e)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｛</a:t>
            </a:r>
            <a:r>
              <a:rPr lang="en-US" altLang="zh-CN" sz="2200" b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cout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&lt;&lt; “caught a base…” &lt;&lt; e. what();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｝</a:t>
            </a:r>
            <a:endParaRPr lang="en-US" altLang="zh-CN" sz="22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}     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return 0;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       //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注：</a:t>
            </a:r>
            <a:r>
              <a:rPr lang="en-US" altLang="zh-CN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catch</a:t>
            </a:r>
            <a:r>
              <a:rPr lang="zh-CN" altLang="en-US" sz="22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中的基类申明可捕获派生类异常</a:t>
            </a:r>
            <a:endParaRPr lang="en-US" altLang="zh-CN" sz="22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14554"/>
            <a:ext cx="6858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、异常的捕获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14554"/>
            <a:ext cx="685800" cy="428628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、捕获</a:t>
            </a:r>
            <a:r>
              <a:rPr lang="zh-CN" altLang="en-US" sz="2800" dirty="0"/>
              <a:t>所有类型的异常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47800" y="223838"/>
            <a:ext cx="7391400" cy="6405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功能：演示</a:t>
            </a:r>
            <a:r>
              <a:rPr lang="en-US" altLang="zh-CN" sz="2000" dirty="0"/>
              <a:t>C++</a:t>
            </a:r>
            <a:r>
              <a:rPr lang="zh-CN" altLang="en-US" sz="2000" dirty="0"/>
              <a:t>语言的异常处理机制</a:t>
            </a:r>
            <a:r>
              <a:rPr lang="en-US" altLang="zh-CN" sz="2000" dirty="0"/>
              <a:t>catch(...)</a:t>
            </a:r>
            <a:r>
              <a:rPr lang="zh-CN" altLang="en-US" sz="2000" dirty="0"/>
              <a:t>的用法。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#include&lt;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using namespace std;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void trigger(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code)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{  try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	if (code == 0) throw code;// </a:t>
            </a:r>
            <a:r>
              <a:rPr lang="zh-CN" altLang="en-US" sz="2000" dirty="0"/>
              <a:t>引发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类型的异常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    	</a:t>
            </a:r>
            <a:r>
              <a:rPr lang="en-US" altLang="zh-CN" sz="2000" dirty="0"/>
              <a:t>if (code == 1) throw 'x';	// </a:t>
            </a:r>
            <a:r>
              <a:rPr lang="zh-CN" altLang="en-US" sz="2000" dirty="0"/>
              <a:t>引发</a:t>
            </a:r>
            <a:r>
              <a:rPr lang="en-US" altLang="zh-CN" sz="2000" dirty="0"/>
              <a:t>char</a:t>
            </a:r>
            <a:r>
              <a:rPr lang="zh-CN" altLang="en-US" sz="2000" dirty="0"/>
              <a:t>类型的异常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if (code == 2) throw 3.14;// </a:t>
            </a:r>
            <a:r>
              <a:rPr lang="zh-CN" altLang="en-US" sz="2000" dirty="0"/>
              <a:t>引发</a:t>
            </a:r>
            <a:r>
              <a:rPr lang="en-US" altLang="zh-CN" sz="2000" dirty="0"/>
              <a:t>double</a:t>
            </a:r>
            <a:r>
              <a:rPr lang="zh-CN" altLang="en-US" sz="2000" dirty="0"/>
              <a:t>类型的异常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catch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"Catch integer " &lt;&lt;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chemeClr val="hlink"/>
                </a:solidFill>
              </a:rPr>
              <a:t>catch (...)</a:t>
            </a:r>
            <a:r>
              <a:rPr lang="en-US" altLang="zh-CN" sz="2000" dirty="0"/>
              <a:t> {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"Catch default ..."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trigger(0);	trigger(1);	trigger(2);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return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929322" y="4357694"/>
            <a:ext cx="2786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Catch integer 0</a:t>
            </a:r>
            <a:endParaRPr lang="en-US" altLang="zh-CN" b="1" dirty="0" smtClean="0">
              <a:solidFill>
                <a:srgbClr val="0000FF"/>
              </a:solidFill>
              <a:latin typeface="宋体" pitchFamily="2" charset="-122"/>
            </a:endParaRPr>
          </a:p>
          <a:p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Catch Default…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Catch Default…</a:t>
            </a:r>
            <a:endParaRPr lang="en-US" altLang="zh-CN" b="1" dirty="0">
              <a:solidFill>
                <a:srgbClr val="0000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67000"/>
            <a:ext cx="685800" cy="3429000"/>
          </a:xfrm>
        </p:spPr>
        <p:txBody>
          <a:bodyPr/>
          <a:lstStyle/>
          <a:p>
            <a:r>
              <a:rPr lang="en-US" altLang="zh-CN" sz="3200" dirty="0" smtClean="0"/>
              <a:t>3</a:t>
            </a:r>
            <a:r>
              <a:rPr lang="zh-CN" altLang="en-US" sz="3200" dirty="0" smtClean="0"/>
              <a:t>、异常的重新抛出</a:t>
            </a:r>
            <a:endParaRPr lang="zh-CN" altLang="en-US" sz="3200" dirty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19200" y="2209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371600" y="142852"/>
            <a:ext cx="7543800" cy="6598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// </a:t>
            </a:r>
            <a:r>
              <a:rPr lang="zh-CN" altLang="en-US" sz="2000" dirty="0"/>
              <a:t>功能：演示</a:t>
            </a:r>
            <a:r>
              <a:rPr lang="en-US" altLang="zh-CN" sz="2000" dirty="0"/>
              <a:t>C++</a:t>
            </a:r>
            <a:r>
              <a:rPr lang="zh-CN" altLang="en-US" sz="2000" dirty="0"/>
              <a:t>语言中异常在函数调用之间的逐层传递。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using namespace std;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void trigger()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{    try {  throw "WARNING"; </a:t>
            </a:r>
            <a:r>
              <a:rPr lang="en-US" altLang="zh-CN" dirty="0"/>
              <a:t>} </a:t>
            </a:r>
            <a:r>
              <a:rPr lang="en-US" altLang="zh-CN" sz="2000" dirty="0"/>
              <a:t>// </a:t>
            </a:r>
            <a:r>
              <a:rPr lang="zh-CN" altLang="en-US" sz="2000" dirty="0"/>
              <a:t>引发</a:t>
            </a:r>
            <a:r>
              <a:rPr lang="en-US" altLang="zh-CN" sz="2000" dirty="0"/>
              <a:t>char*</a:t>
            </a:r>
            <a:r>
              <a:rPr lang="zh-CN" altLang="en-US" sz="2000" dirty="0"/>
              <a:t>类型的异常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catch (char*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 {	// </a:t>
            </a:r>
            <a:r>
              <a:rPr lang="zh-CN" altLang="en-US" sz="2000" dirty="0"/>
              <a:t>捕获异常并作处理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"Catch " &lt;&lt;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&lt;&lt; " in trigger()"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chemeClr val="hlink"/>
                </a:solidFill>
              </a:rPr>
              <a:t>throw;</a:t>
            </a:r>
            <a:r>
              <a:rPr lang="en-US" altLang="zh-CN" sz="2000" dirty="0"/>
              <a:t>	// </a:t>
            </a:r>
            <a:r>
              <a:rPr lang="zh-CN" altLang="en-US" sz="2000" dirty="0"/>
              <a:t>将捕获的异常再传递给上一层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  return;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smtClean="0"/>
              <a:t>}</a:t>
            </a:r>
            <a:endParaRPr lang="en-US" altLang="zh-CN" sz="2000" dirty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{    try {    trigger(); </a:t>
            </a:r>
            <a:r>
              <a:rPr lang="en-US" altLang="zh-CN" dirty="0"/>
              <a:t>} </a:t>
            </a:r>
            <a:r>
              <a:rPr lang="en-US" altLang="zh-CN" sz="2000" dirty="0"/>
              <a:t>	// </a:t>
            </a:r>
            <a:r>
              <a:rPr lang="zh-CN" altLang="en-US" sz="2000" dirty="0"/>
              <a:t>检测异常	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catch(char*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) {	// </a:t>
            </a:r>
            <a:r>
              <a:rPr lang="zh-CN" altLang="en-US" sz="2000" dirty="0"/>
              <a:t>捕获异常并作处理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"Catch " &lt;&lt; </a:t>
            </a:r>
            <a:r>
              <a:rPr lang="en-US" altLang="zh-CN" sz="2000" dirty="0" err="1"/>
              <a:t>msg</a:t>
            </a:r>
            <a:r>
              <a:rPr lang="en-US" altLang="zh-CN" sz="2000" dirty="0"/>
              <a:t> &lt;&lt; " in main()"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      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	return 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929058" y="5718912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宋体" pitchFamily="2" charset="-122"/>
              </a:rPr>
              <a:t>Catch WARNING in trigger()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latin typeface="宋体" pitchFamily="2" charset="-122"/>
              </a:rPr>
              <a:t>Catch WARNING in main() 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5959</TotalTime>
  <Words>1422</Words>
  <Application>Microsoft Office PowerPoint</Application>
  <PresentationFormat>全屏显示(4:3)</PresentationFormat>
  <Paragraphs>342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华文仿宋</vt:lpstr>
      <vt:lpstr>楷体_GB2312</vt:lpstr>
      <vt:lpstr>宋体</vt:lpstr>
      <vt:lpstr>Arial</vt:lpstr>
      <vt:lpstr>Tahoma</vt:lpstr>
      <vt:lpstr>Times New Roman</vt:lpstr>
      <vt:lpstr>Verdana</vt:lpstr>
      <vt:lpstr>Wingdings</vt:lpstr>
      <vt:lpstr>Blends</vt:lpstr>
      <vt:lpstr>Microsoft Word 图片</vt:lpstr>
      <vt:lpstr>第7章    异常处理</vt:lpstr>
      <vt:lpstr>异常处理机制</vt:lpstr>
      <vt:lpstr>异常处理机制（续）</vt:lpstr>
      <vt:lpstr>异常处理机制（续）</vt:lpstr>
      <vt:lpstr>例：除0异常处理</vt:lpstr>
      <vt:lpstr>1、异常的捕获</vt:lpstr>
      <vt:lpstr>PowerPoint 演示文稿</vt:lpstr>
      <vt:lpstr>2、捕获所有类型的异常</vt:lpstr>
      <vt:lpstr>3、异常的重新抛出</vt:lpstr>
      <vt:lpstr>4、异常处理代码的搜索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§16.2 Exception Classes</vt:lpstr>
      <vt:lpstr>PowerPoint 演示文稿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第八讲 大型程序设计</dc:title>
  <dc:creator>jaj</dc:creator>
  <cp:lastModifiedBy>Administrator</cp:lastModifiedBy>
  <cp:revision>94</cp:revision>
  <dcterms:created xsi:type="dcterms:W3CDTF">2006-05-17T02:11:48Z</dcterms:created>
  <dcterms:modified xsi:type="dcterms:W3CDTF">2017-06-16T01:46:17Z</dcterms:modified>
</cp:coreProperties>
</file>