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311" r:id="rId5"/>
    <p:sldId id="259" r:id="rId6"/>
    <p:sldId id="260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31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339" r:id="rId33"/>
    <p:sldId id="289" r:id="rId34"/>
    <p:sldId id="293" r:id="rId35"/>
    <p:sldId id="338" r:id="rId36"/>
    <p:sldId id="287" r:id="rId37"/>
    <p:sldId id="290" r:id="rId38"/>
    <p:sldId id="294" r:id="rId39"/>
    <p:sldId id="340" r:id="rId40"/>
    <p:sldId id="328" r:id="rId41"/>
    <p:sldId id="329" r:id="rId42"/>
    <p:sldId id="330" r:id="rId43"/>
    <p:sldId id="337" r:id="rId44"/>
    <p:sldId id="327" r:id="rId45"/>
    <p:sldId id="320" r:id="rId46"/>
    <p:sldId id="321" r:id="rId47"/>
    <p:sldId id="334" r:id="rId48"/>
    <p:sldId id="335" r:id="rId49"/>
    <p:sldId id="336" r:id="rId50"/>
    <p:sldId id="325" r:id="rId51"/>
    <p:sldId id="326" r:id="rId52"/>
    <p:sldId id="333" r:id="rId53"/>
    <p:sldId id="295" r:id="rId54"/>
    <p:sldId id="332" r:id="rId55"/>
    <p:sldId id="296" r:id="rId56"/>
    <p:sldId id="298" r:id="rId57"/>
    <p:sldId id="299" r:id="rId58"/>
    <p:sldId id="300" r:id="rId59"/>
    <p:sldId id="310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96" d="100"/>
          <a:sy n="96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5B9EF1F-CA7F-4FA9-8337-E3FF96AAECD3}" type="datetimeFigureOut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7841CA4-12C1-4F09-9AA6-3EC757E9D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D2F332-A51E-4E65-81FE-5ADB9E1B74CF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74AC9A-C9F9-425A-B6CF-77B6B11E6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7613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1268760"/>
            <a:ext cx="8640959" cy="4857403"/>
          </a:xfr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CF320-4340-42AB-BE75-C03075180A02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161A2-5A0F-42AD-95A6-FA7726C77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7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66637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66637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3077-7B0C-4DAC-BE8B-84F35CF62F68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24757-8653-42B7-9AE2-46CBD0F2F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747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34200" y="1268760"/>
            <a:ext cx="2209800" cy="558924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539510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859" y="1268759"/>
            <a:ext cx="3812645" cy="2314129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037" y="3599821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114CA-AAF4-407B-9870-E94BB641A10B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F10D5-00F9-42EA-A8B4-F8C47DEAEB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64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7" cy="485740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0905-CD8B-4A9E-8ED6-83F1CB553A57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07350-0E3F-4CA8-B7AA-2455EB8A43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11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99B4-A669-46CD-8CF1-D9FFDA43D735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218AE-0776-4E5E-A1A5-AEBA5DA88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911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47327" cy="4857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268760"/>
            <a:ext cx="4247328" cy="4857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DDEC1-166C-4BAA-9367-891704B47439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A76EB-0E34-4C8C-B84D-9770278B8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931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肃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3822192" cy="720080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220" y="2132856"/>
            <a:ext cx="3820055" cy="3960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9088" y="1268760"/>
            <a:ext cx="4309376" cy="720079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5912" y="2132856"/>
            <a:ext cx="4312551" cy="39604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6E24-89DE-4DD5-A2E5-41AD02185F24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9743-9AB6-4CA8-BC77-95994BBFD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808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707E-ABC8-4A78-8E40-94C58F83ED76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39C4F-FF39-464D-83EC-8E297E281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85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52361-F4A7-4400-9318-58AB2367826F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DE37-5098-4360-9DDC-3749C3D06C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298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2852936"/>
            <a:ext cx="3352800" cy="316835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83096" y="126876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1268760"/>
            <a:ext cx="4704118" cy="4752528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7BCD-0D54-4878-AF3F-DA9D856DCD83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68E-8951-4078-A8E4-5D5B91793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38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859" y="1124744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037" y="3571610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7DE5C-EAAF-41D4-82F1-F3B7761025DB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1D16-6BCA-4DB0-8108-2BB056E92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019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86423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0AE6A8-BEDA-44A6-AA89-BC9C7875ADFF}" type="datetime1">
              <a:rPr lang="zh-CN" altLang="en-US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D83113-81C5-4792-A0A7-95A3705B1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ebuchet MS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ebuchet MS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ebuchet MS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rebuchet MS" pitchFamily="34" charset="0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面向对象程序设计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总复习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z="2800" smtClean="0"/>
              <a:t>出现在相同作用域中的两个函数，如果具有相同的名字而形参表不同，则称为</a:t>
            </a:r>
            <a:r>
              <a:rPr lang="zh-CN" altLang="en-US" sz="2800" b="1" smtClean="0"/>
              <a:t>重载函数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b="1" smtClean="0"/>
              <a:t>函数重载和重复声明的区别</a:t>
            </a:r>
          </a:p>
          <a:p>
            <a:pPr lvl="1"/>
            <a:r>
              <a:rPr lang="zh-CN" altLang="en-US" sz="2400" smtClean="0"/>
              <a:t>若返回类型和形参表完全匹配，视为重复声明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若形参表完全相同，但返回类型不同，则第二个声明是错误的</a:t>
            </a:r>
          </a:p>
          <a:p>
            <a:endParaRPr lang="zh-CN" altLang="en-US" sz="2800" smtClean="0"/>
          </a:p>
          <a:p>
            <a:endParaRPr lang="zh-CN" altLang="en-US" sz="280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Overloaded Functions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755650" y="2217738"/>
            <a:ext cx="7848600" cy="923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Record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lookup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 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find by Account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Record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lookup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   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find by Phone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Record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lookup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    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find by Name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650" y="5013325"/>
            <a:ext cx="7848600" cy="9239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Record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lookup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lookup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error: only return type is different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58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BE0391-49F5-4002-BDD7-4212F3B51C6A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3559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4B7E6-8C0F-411C-8C1B-9FC83291B908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Classes and Data Abstraction</a:t>
            </a:r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F42A69-A870-4895-8A18-040B7260B00C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56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8FD5F6-D446-4402-9E7F-A5772E918E79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59563" y="1268413"/>
            <a:ext cx="2089150" cy="4857750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zh-CN" altLang="en-US" sz="2800" b="1" dirty="0"/>
              <a:t>扼要</a:t>
            </a:r>
            <a:r>
              <a:rPr lang="zh-CN" altLang="en-US" sz="2800" b="1" dirty="0" smtClean="0"/>
              <a:t>重述</a:t>
            </a:r>
            <a:endParaRPr lang="en-US" altLang="zh-CN" sz="2800" b="1" dirty="0" smtClean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sz="2800" b="1" dirty="0"/>
              <a:t>类</a:t>
            </a:r>
            <a:r>
              <a:rPr lang="zh-CN" altLang="en-US" sz="2800" b="1" dirty="0" smtClean="0"/>
              <a:t>成员</a:t>
            </a:r>
            <a:endParaRPr lang="en-US" altLang="zh-CN" sz="2800" b="1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sz="2400" b="1" dirty="0" smtClean="0"/>
              <a:t>成员变量</a:t>
            </a:r>
            <a:endParaRPr lang="en-US" altLang="zh-CN" sz="2400" b="1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sz="2400" b="1" dirty="0" smtClean="0"/>
              <a:t>成员函数</a:t>
            </a:r>
            <a:endParaRPr lang="en-US" altLang="zh-CN" sz="2400" b="1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b="1" dirty="0"/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sz="2800" b="1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Class Definitions and Declarations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250825" y="1287463"/>
            <a:ext cx="6192838" cy="48323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operations on </a:t>
            </a:r>
            <a:r>
              <a:rPr lang="en-US" altLang="zh-CN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objects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avg_price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same_isbn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{ 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default constructor needed to initialize members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 of built-in type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(0), </a:t>
            </a:r>
            <a:r>
              <a:rPr lang="en-US" altLang="zh-CN" sz="14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(0.0) {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4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avg_price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CN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4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sz="1400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EFA0B3-DCF9-4775-A0BB-B791ED53E35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6630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359CBC-AE57-4275-ACF8-93C78AFBDE7F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b="1" dirty="0" smtClean="0"/>
              <a:t>访问标号</a:t>
            </a:r>
            <a:r>
              <a:rPr lang="zh-CN" altLang="en-US" dirty="0" smtClean="0"/>
              <a:t>定义</a:t>
            </a:r>
            <a:r>
              <a:rPr lang="zh-CN" altLang="en-US" dirty="0"/>
              <a:t>类的抽象接口和实施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 smtClean="0"/>
              <a:t>各访问标号可访问性如下：</a:t>
            </a:r>
            <a:endParaRPr lang="en-US" altLang="zh-CN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可以被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该</a:t>
            </a:r>
            <a:r>
              <a:rPr lang="zh-CN" altLang="en-US" dirty="0"/>
              <a:t>类中的函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子类的函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其友元函数访</a:t>
            </a:r>
            <a:r>
              <a:rPr lang="zh-CN" altLang="en-US" dirty="0" smtClean="0"/>
              <a:t>问</a:t>
            </a:r>
            <a:endParaRPr lang="en-US" altLang="zh-CN" dirty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该类的对象访</a:t>
            </a:r>
            <a:r>
              <a:rPr lang="zh-CN" altLang="en-US" dirty="0" smtClean="0"/>
              <a:t>问</a:t>
            </a:r>
            <a:endParaRPr lang="en-US" altLang="zh-CN" dirty="0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Access Labels </a:t>
            </a:r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DB67D2-8088-4470-BB19-48024E83A3E6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E7E2E9-3505-47EA-8EFA-F8DDF2FC4851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-274320"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zh-CN" dirty="0"/>
              <a:t>:</a:t>
            </a:r>
            <a:r>
              <a:rPr lang="zh-CN" altLang="en-US" dirty="0"/>
              <a:t>只能</a:t>
            </a:r>
            <a:r>
              <a:rPr lang="zh-CN" altLang="en-US" dirty="0" smtClean="0"/>
              <a:t>由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该类中的函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其友元函数访</a:t>
            </a:r>
            <a:r>
              <a:rPr lang="zh-CN" altLang="en-US" dirty="0" smtClean="0"/>
              <a:t>问</a:t>
            </a:r>
            <a:endParaRPr lang="zh-CN" alt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/>
              <a:t>不能被任何其他访问，该类的对象也不能访</a:t>
            </a:r>
            <a:r>
              <a:rPr lang="zh-CN" altLang="en-US" dirty="0" smtClean="0"/>
              <a:t>问</a:t>
            </a:r>
            <a:endParaRPr lang="en-US" altLang="zh-CN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altLang="zh-CN" dirty="0"/>
              <a:t>:</a:t>
            </a:r>
            <a:r>
              <a:rPr lang="zh-CN" altLang="en-US" dirty="0"/>
              <a:t>可以</a:t>
            </a:r>
            <a:r>
              <a:rPr lang="zh-CN" altLang="en-US" dirty="0" smtClean="0"/>
              <a:t>被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该类中的函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子类的函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其友元函数访</a:t>
            </a:r>
            <a:r>
              <a:rPr lang="zh-CN" altLang="en-US" dirty="0" smtClean="0"/>
              <a:t>问</a:t>
            </a:r>
            <a:endParaRPr lang="zh-CN" alt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/>
              <a:t>但不能被该类的对象访问。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Access Labels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092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mtClean="0"/>
              <a:t>成员函数具有一个附加的隐含形参，即指向该类对象的一个指针</a:t>
            </a:r>
            <a:r>
              <a:rPr lang="en-US" altLang="zh-CN" smtClean="0"/>
              <a:t>this</a:t>
            </a:r>
            <a:r>
              <a:rPr lang="zh-CN" altLang="en-US" smtClean="0"/>
              <a:t>。</a:t>
            </a:r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zh-CN" b="1" smtClean="0">
                <a:solidFill>
                  <a:schemeClr val="bg1"/>
                </a:solidFill>
              </a:rPr>
              <a:t> </a:t>
            </a:r>
            <a:r>
              <a:rPr lang="en-US" altLang="zh-CN" b="1" smtClean="0"/>
              <a:t>Pointer</a:t>
            </a:r>
            <a:endParaRPr lang="zh-CN" altLang="en-US" smtClean="0"/>
          </a:p>
        </p:txBody>
      </p:sp>
      <p:sp>
        <p:nvSpPr>
          <p:cNvPr id="7" name="矩形 6"/>
          <p:cNvSpPr/>
          <p:nvPr/>
        </p:nvSpPr>
        <p:spPr>
          <a:xfrm>
            <a:off x="34925" y="3427413"/>
            <a:ext cx="4532313" cy="1847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interface member functions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other members as before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3438" y="3427413"/>
            <a:ext cx="4465637" cy="3386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contents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cursor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row location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cursor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zh-CN" sz="1600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75" y="2493963"/>
            <a:ext cx="9026525" cy="6477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move cursor to given position, and set that character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myScreen</a:t>
            </a:r>
            <a:r>
              <a:rPr lang="en-US" altLang="zh-CN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(4,0).</a:t>
            </a:r>
            <a:r>
              <a:rPr lang="en-US" altLang="zh-CN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" name="日期占位符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B484D1-2321-4DDD-B457-F8AD6873B535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8680" name="灯片编号占位符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98149E-2C27-4411-8E58-DBE163DCDC5A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z="2800" b="1" smtClean="0"/>
              <a:t>构造函数</a:t>
            </a:r>
            <a:r>
              <a:rPr lang="zh-CN" altLang="en-US" sz="2800" smtClean="0"/>
              <a:t>是特殊的成员函数</a:t>
            </a:r>
            <a:r>
              <a:rPr lang="en-US" altLang="zh-CN" sz="2800" smtClean="0"/>
              <a:t>,</a:t>
            </a:r>
            <a:r>
              <a:rPr lang="zh-CN" altLang="en-US" sz="2800" smtClean="0"/>
              <a:t>只要创建类类型的新对象，都要执行构造函数。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名字与类的名字相同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不能指定返回类型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可以没有形参，也可以定义多个形参</a:t>
            </a:r>
            <a:endParaRPr lang="en-US" altLang="zh-CN" sz="2400" smtClean="0"/>
          </a:p>
          <a:p>
            <a:r>
              <a:rPr lang="zh-CN" altLang="en-US" b="1" smtClean="0"/>
              <a:t>构造函数可以被重载</a:t>
            </a:r>
            <a:endParaRPr lang="en-US" altLang="zh-CN" b="1" smtClean="0"/>
          </a:p>
          <a:p>
            <a:pPr lvl="1"/>
            <a:r>
              <a:rPr lang="zh-CN" altLang="en-US" smtClean="0"/>
              <a:t>实参决定使用哪个构造函数</a:t>
            </a:r>
            <a:endParaRPr lang="en-US" altLang="zh-CN" smtClean="0"/>
          </a:p>
          <a:p>
            <a:r>
              <a:rPr lang="zh-CN" altLang="en-US" b="1" smtClean="0"/>
              <a:t>构造函数自动执行</a:t>
            </a:r>
          </a:p>
          <a:p>
            <a:endParaRPr lang="zh-CN" altLang="en-US" smtClean="0"/>
          </a:p>
          <a:p>
            <a:pPr lvl="1"/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Constructors</a:t>
            </a:r>
            <a:endParaRPr lang="zh-CN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755650" y="5386388"/>
            <a:ext cx="7632700" cy="120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recommended way to write constructors using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 constructor initializer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(0),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(0.0) { 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1" name="日期占位符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A85976-B57B-409B-8C22-14CA6F2B55BC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9702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659B44-3620-47C9-AFD2-DB0F6E6ADDE5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 smtClean="0"/>
              <a:t>构造函数可以使用缺省参数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dirty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b="1" dirty="0"/>
              <a:t>合成的默认构造函数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dirty="0"/>
              <a:t>一个</a:t>
            </a:r>
            <a:r>
              <a:rPr lang="zh-CN" altLang="en-US" dirty="0" smtClean="0"/>
              <a:t>类只要定义</a:t>
            </a:r>
            <a:r>
              <a:rPr lang="zh-CN" altLang="en-US" dirty="0"/>
              <a:t>了一</a:t>
            </a:r>
            <a:r>
              <a:rPr lang="zh-CN" altLang="en-US" dirty="0" smtClean="0"/>
              <a:t>个或以上个构造</a:t>
            </a:r>
            <a:r>
              <a:rPr lang="zh-CN" altLang="en-US" dirty="0"/>
              <a:t>函数，</a:t>
            </a:r>
            <a:r>
              <a:rPr lang="zh-CN" altLang="en-US" dirty="0" smtClean="0"/>
              <a:t>编译器就不会</a:t>
            </a:r>
            <a:r>
              <a:rPr lang="zh-CN" altLang="en-US" dirty="0"/>
              <a:t>再生成默认构造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dirty="0" smtClean="0"/>
              <a:t>只有没有</a:t>
            </a:r>
            <a:r>
              <a:rPr lang="zh-CN" altLang="en-US" dirty="0"/>
              <a:t>定义构造函数时，编译器才会自动生成一个默认构造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b="1" dirty="0"/>
              <a:t>使用默认构造函数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zh-CN" altLang="en-US" dirty="0" smtClean="0"/>
          </a:p>
          <a:p>
            <a:pPr lvl="1" indent="-274320"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Constructors(cont.)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971550" y="1916113"/>
            <a:ext cx="72009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1):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(0) { 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750" y="5516563"/>
            <a:ext cx="5688013" cy="647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oops! declares a function, not an 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myobj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72225" y="5532438"/>
            <a:ext cx="2336800" cy="646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020002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myobj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1188" y="6327775"/>
            <a:ext cx="865187" cy="476250"/>
          </a:xfrm>
          <a:prstGeom prst="wedgeRoundRectCallout">
            <a:avLst>
              <a:gd name="adj1" fmla="val 23371"/>
              <a:gd name="adj2" fmla="val -783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Error!</a:t>
            </a:r>
            <a:endParaRPr lang="zh-CN" altLang="en-US" b="1" dirty="0"/>
          </a:p>
        </p:txBody>
      </p:sp>
      <p:sp>
        <p:nvSpPr>
          <p:cNvPr id="15" name="圆角矩形标注 14"/>
          <p:cNvSpPr/>
          <p:nvPr/>
        </p:nvSpPr>
        <p:spPr>
          <a:xfrm>
            <a:off x="6424613" y="6327775"/>
            <a:ext cx="863600" cy="476250"/>
          </a:xfrm>
          <a:prstGeom prst="wedgeRoundRectCallout">
            <a:avLst>
              <a:gd name="adj1" fmla="val 23371"/>
              <a:gd name="adj2" fmla="val -78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OK!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729" name="日期占位符 1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D7F902-467A-45FB-9EC4-F4C4FC48E13E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30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A5165C-FC14-48E7-8347-DCF78B3A46AB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dirty="0" smtClean="0"/>
              <a:t>友元</a:t>
            </a:r>
            <a:r>
              <a:rPr lang="zh-CN" altLang="en-US" dirty="0" smtClean="0"/>
              <a:t>机制允许一个类将对其非公有成员的访问权授予指定的函数或类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友元的声明以关键字 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r>
              <a:rPr lang="zh-CN" altLang="en-US" dirty="0"/>
              <a:t>友</a:t>
            </a:r>
            <a:r>
              <a:rPr lang="zh-CN" altLang="en-US" dirty="0" smtClean="0"/>
              <a:t>元的实现一般直接写在类里。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Friends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827088" y="3835053"/>
            <a:ext cx="748982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Window_Mgr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members can access private parts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 of class </a:t>
            </a:r>
            <a:r>
              <a:rPr lang="en-US" altLang="zh-CN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friend void </a:t>
            </a:r>
            <a:r>
              <a:rPr lang="en-US" altLang="zh-CN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function() { /*…*/ } 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Window_Mgr</a:t>
            </a:r>
            <a:r>
              <a:rPr lang="en-US" altLang="zh-CN" dirty="0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 { /*…*/ }</a:t>
            </a:r>
            <a:r>
              <a:rPr lang="en-US" altLang="zh-CN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en-US" altLang="zh-CN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restofthe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Screen class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749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7A163A-6F52-449F-B07B-372F69A967D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175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86EB65-C19A-45B0-8637-3E9DD94A7CBC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857750"/>
          </a:xfrm>
        </p:spPr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类可以定义</a:t>
            </a:r>
            <a:r>
              <a:rPr lang="zh-CN" altLang="en-US" b="1" dirty="0" smtClean="0">
                <a:latin typeface="Consolas" pitchFamily="49" charset="0"/>
                <a:cs typeface="Consolas" pitchFamily="49" charset="0"/>
              </a:rPr>
              <a:t>类静态成员</a:t>
            </a:r>
            <a:endParaRPr lang="en-US" altLang="zh-CN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数据成员独立于该类的任意对象而存在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每个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数据成员是与类关联的对象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类也可以定义 </a:t>
            </a:r>
            <a:r>
              <a:rPr lang="en-US" altLang="zh-CN" b="1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b="1" dirty="0" smtClean="0">
                <a:latin typeface="Consolas" pitchFamily="49" charset="0"/>
                <a:cs typeface="Consolas" pitchFamily="49" charset="0"/>
              </a:rPr>
              <a:t>成员函数</a:t>
            </a:r>
            <a:endParaRPr lang="en-US" altLang="zh-CN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成员函数没有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this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形参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类的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成员函数只能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调用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类的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成员函数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可以直接访问所属类的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成员，但不能直接使用非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成员</a:t>
            </a:r>
            <a:endParaRPr lang="en-US" altLang="zh-CN" b="1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b="1" smtClean="0"/>
              <a:t> Class Members</a:t>
            </a:r>
            <a:endParaRPr lang="zh-CN" altLang="en-US" smtClean="0"/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7F7B3D-0A67-4610-A0E7-0732C387AE8F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C794B8-8C37-4100-B1BC-7A6A962AECC0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C++ Basis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Classes and Data Abstraction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Operator Overloading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Inheritance 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Polymorphism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I/O </a:t>
            </a:r>
            <a:r>
              <a:rPr lang="en-US" altLang="zh-CN" dirty="0"/>
              <a:t>Streams</a:t>
            </a:r>
            <a:endParaRPr lang="zh-CN" altLang="en-US" dirty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C++ Template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/>
              <a:t>Exception </a:t>
            </a:r>
            <a:r>
              <a:rPr lang="en-US" altLang="zh-CN" dirty="0" smtClean="0"/>
              <a:t>Handling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 smtClean="0"/>
              <a:t>STL</a:t>
            </a:r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1638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DD4862-710B-42B4-B88F-1533EDDAC251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713DE1-CA8B-416A-AF43-704610F0C0B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smtClean="0"/>
              <a:t>Defining and Using </a:t>
            </a:r>
            <a:r>
              <a:rPr lang="en-US" altLang="zh-CN" sz="3200" b="1" u="sng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sz="3200" b="1" smtClean="0"/>
              <a:t> Class Members</a:t>
            </a:r>
            <a:endParaRPr lang="zh-CN" altLang="en-US" sz="3200" smtClean="0"/>
          </a:p>
        </p:txBody>
      </p:sp>
      <p:sp>
        <p:nvSpPr>
          <p:cNvPr id="5" name="矩形 4"/>
          <p:cNvSpPr/>
          <p:nvPr/>
        </p:nvSpPr>
        <p:spPr>
          <a:xfrm>
            <a:off x="250825" y="1290638"/>
            <a:ext cx="8642350" cy="341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interface functions here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applyint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interestRate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interestRate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sets a new rate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owner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interestRate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initRate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825" y="4781550"/>
            <a:ext cx="864235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ac1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ac2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&amp;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ac1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equivalent ways to call the static member rate function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ac1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altLang="zh-CN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through an Account object or reference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ac2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altLang="zh-CN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through a pointer to an Account object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6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rate</a:t>
            </a:r>
            <a:r>
              <a:rPr lang="en-US" altLang="zh-CN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altLang="zh-CN" sz="1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directly from the class using the scope operator</a:t>
            </a:r>
            <a:endParaRPr lang="zh-CN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797" name="日期占位符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F93F02-6157-48E4-BB15-70EE37CA93EC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3798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3D5E95-30D6-43BD-A2C7-3EE84A17977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/>
              <a:t>static </a:t>
            </a:r>
            <a:r>
              <a:rPr lang="zh-CN" altLang="en-US" dirty="0"/>
              <a:t>数据成员必须在类定义体的外部定义（正好一次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en-US" altLang="zh-CN" dirty="0"/>
              <a:t>static </a:t>
            </a:r>
            <a:r>
              <a:rPr lang="zh-CN" altLang="en-US" dirty="0"/>
              <a:t>成员不是通过类构造函数进行初始化，而是应该在定义时进行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301943" lvl="1" indent="0" algn="ctr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 Account::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interestRate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1.76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Consolas" pitchFamily="49" charset="0"/>
                <a:cs typeface="Consolas" pitchFamily="49" charset="0"/>
              </a:rPr>
              <a:t>例外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：</a:t>
            </a:r>
            <a:r>
              <a:rPr lang="zh-CN" altLang="en-US" dirty="0"/>
              <a:t>整型 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zh-CN" altLang="en-US" dirty="0"/>
              <a:t>数据成员就可以在类的定义体中进行初始化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Initiate </a:t>
            </a:r>
            <a:r>
              <a:rPr lang="en-US" altLang="zh-CN" b="1" u="sng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b="1" smtClean="0"/>
              <a:t> member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1116013" y="4797425"/>
            <a:ext cx="7488237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period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30;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interest posted every 30 days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1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CD8C96-A36B-45E7-8427-FA049957F9C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2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39CEEF-E0CA-48FD-81F0-EFD8F1257C6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mtClean="0"/>
              <a:t>复制构造函数可用于</a:t>
            </a:r>
            <a:endParaRPr lang="en-US" altLang="zh-CN" smtClean="0"/>
          </a:p>
          <a:p>
            <a:pPr lvl="1"/>
            <a:r>
              <a:rPr lang="zh-CN" altLang="en-US" smtClean="0"/>
              <a:t>根据另一个同类型的对象显式或隐式初始化一个对象</a:t>
            </a:r>
            <a:endParaRPr lang="en-US" altLang="zh-CN" smtClean="0"/>
          </a:p>
          <a:p>
            <a:pPr lvl="1"/>
            <a:r>
              <a:rPr lang="zh-CN" altLang="en-US" smtClean="0"/>
              <a:t>复制一个对象，将它作为实参传给一个函数</a:t>
            </a:r>
            <a:endParaRPr lang="en-US" altLang="zh-CN" smtClean="0"/>
          </a:p>
          <a:p>
            <a:pPr lvl="1"/>
            <a:r>
              <a:rPr lang="zh-CN" altLang="en-US" smtClean="0"/>
              <a:t>从函数返回时复制一个对象</a:t>
            </a:r>
            <a:endParaRPr lang="en-US" altLang="zh-CN" smtClean="0"/>
          </a:p>
          <a:p>
            <a:pPr lvl="1"/>
            <a:r>
              <a:rPr lang="zh-CN" altLang="en-US" smtClean="0"/>
              <a:t>初始化顺序容器中的元素</a:t>
            </a:r>
            <a:endParaRPr lang="en-US" altLang="zh-CN" smtClean="0"/>
          </a:p>
          <a:p>
            <a:pPr lvl="1"/>
            <a:r>
              <a:rPr lang="zh-CN" altLang="en-US" smtClean="0"/>
              <a:t>根据元素初始化式列表初始化数组元素</a:t>
            </a:r>
          </a:p>
        </p:txBody>
      </p:sp>
      <p:sp>
        <p:nvSpPr>
          <p:cNvPr id="358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The Copy Constructor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827088" y="4826000"/>
            <a:ext cx="7848600" cy="1755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         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default constructor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b="1" u="sng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altLang="zh-CN" b="1" u="sng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b="1" u="sng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b="1" u="sng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u="sng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altLang="zh-CN" b="1" u="sng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&amp;); </a:t>
            </a:r>
            <a:r>
              <a:rPr lang="en-US" altLang="zh-CN" b="1" u="sng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copy constructor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AFADDD-E59F-4CA0-BA92-D8BB82EDC7FB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5846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6E200B-6358-4162-BF68-69418278FC68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smtClean="0"/>
              <a:t>合成赋值操作符</a:t>
            </a:r>
            <a:r>
              <a:rPr lang="zh-CN" altLang="en-US" smtClean="0"/>
              <a:t>执行逐个成员赋值</a:t>
            </a:r>
            <a:endParaRPr lang="en-US" altLang="zh-CN" smtClean="0"/>
          </a:p>
          <a:p>
            <a:r>
              <a:rPr lang="zh-CN" altLang="en-US" smtClean="0"/>
              <a:t>复制和赋值常一起使用</a:t>
            </a:r>
          </a:p>
          <a:p>
            <a:endParaRPr lang="zh-CN" altLang="en-US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The Assignment Operator</a:t>
            </a:r>
            <a:endParaRPr lang="zh-CN" altLang="en-US" smtClean="0"/>
          </a:p>
        </p:txBody>
      </p:sp>
      <p:sp>
        <p:nvSpPr>
          <p:cNvPr id="6" name="矩形 5"/>
          <p:cNvSpPr/>
          <p:nvPr/>
        </p:nvSpPr>
        <p:spPr>
          <a:xfrm>
            <a:off x="827088" y="2492375"/>
            <a:ext cx="7632700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other members as before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equivalent to the synthesized assignment operator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088" y="4349750"/>
            <a:ext cx="7632700" cy="2170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equivalent to the synthesized assignment operator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15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altLang="zh-CN" sz="15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5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altLang="zh-CN" sz="15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calls string::operator=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5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</a:t>
            </a:r>
            <a:r>
              <a:rPr lang="en-US" altLang="zh-CN" sz="15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uses built-in </a:t>
            </a:r>
            <a:r>
              <a:rPr lang="en-US" altLang="zh-CN" sz="15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assignment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5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sz="15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sz="15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</a:t>
            </a:r>
            <a:r>
              <a:rPr lang="en-US" altLang="zh-CN" sz="15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uses built-in double assignment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sz="15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5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0" name="日期占位符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0EF09F-C45D-4B4F-8CF6-940BEECAC401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6871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50C668-5A85-4D76-88E8-26D3123CBA4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dirty="0" smtClean="0"/>
              <a:t>何时调用析构函数</a:t>
            </a:r>
          </a:p>
          <a:p>
            <a:pPr lvl="1"/>
            <a:r>
              <a:rPr lang="zh-CN" altLang="en-US" dirty="0" smtClean="0"/>
              <a:t>撤销类对象时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撤销一个容器（标准库容器或内置数组）时</a:t>
            </a:r>
            <a:endParaRPr lang="en-US" altLang="zh-CN" dirty="0" smtClean="0"/>
          </a:p>
          <a:p>
            <a:r>
              <a:rPr lang="zh-CN" altLang="en-US" b="1" dirty="0" smtClean="0"/>
              <a:t>何时编写显式析构函数</a:t>
            </a:r>
          </a:p>
          <a:p>
            <a:pPr lvl="1"/>
            <a:r>
              <a:rPr lang="zh-CN" altLang="en-US" dirty="0" smtClean="0"/>
              <a:t>释放在构造函数或在对象生命期内获取的资源，如动态申请的内存空间。</a:t>
            </a: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The Destructor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684213" y="4493344"/>
            <a:ext cx="7775575" cy="20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empty; no work to do other than destroying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 the members, which happens automatically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~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other members as before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4CC796-1233-4176-8B15-766309054524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89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982CD8-3620-42F7-8620-54B8A2167D2F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Operator Overloading</a:t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9940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A2580E-0638-4164-8DAE-067008248C09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994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E99A22-AA52-479E-A788-9C31C292810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重载操作符是具有特殊名称的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保留字 </a:t>
            </a:r>
            <a:r>
              <a:rPr lang="en-US" altLang="zh-CN" dirty="0"/>
              <a:t>operator </a:t>
            </a:r>
            <a:r>
              <a:rPr lang="zh-CN" altLang="en-US" dirty="0"/>
              <a:t>后接需定义的操作符号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01943" lvl="1" indent="0" fontAlgn="auto">
              <a:lnSpc>
                <a:spcPct val="12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operator+(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&amp;,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&amp;); </a:t>
            </a:r>
            <a:endParaRPr lang="en-US" altLang="zh-CN" sz="18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重载操作符必须具有一个类类型操作数</a:t>
            </a:r>
          </a:p>
          <a:p>
            <a:pPr marL="274320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优先级和结合性是固定的</a:t>
            </a:r>
          </a:p>
          <a:p>
            <a:pPr marL="274320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/>
              <a:t>一般不要</a:t>
            </a:r>
            <a:r>
              <a:rPr lang="zh-CN" altLang="en-US" dirty="0"/>
              <a:t>重载</a:t>
            </a:r>
            <a:r>
              <a:rPr lang="zh-CN" altLang="en-US" dirty="0" smtClean="0"/>
              <a:t>具有特定内置</a:t>
            </a:r>
            <a:r>
              <a:rPr lang="zh-CN" altLang="en-US" dirty="0"/>
              <a:t>含义的操作符</a:t>
            </a:r>
          </a:p>
          <a:p>
            <a:pPr lvl="1" indent="-27432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如内置逻辑与（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&amp;&amp;</a:t>
            </a:r>
            <a:r>
              <a:rPr lang="zh-CN" altLang="en-US" dirty="0"/>
              <a:t>）和逻辑或（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||</a:t>
            </a:r>
            <a:r>
              <a:rPr lang="zh-CN" altLang="en-US" dirty="0"/>
              <a:t>）操作符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09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Defining an Overloaded Operator</a:t>
            </a:r>
            <a:endParaRPr lang="zh-CN" altLang="en-US" smtClean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D4D3C6-DE89-4F29-9404-154DEF404B62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95BC97-E618-4CB8-A046-2C137DD1FA6B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mtClean="0"/>
              <a:t>赋值（</a:t>
            </a:r>
            <a:r>
              <a:rPr lang="en-US" altLang="zh-CN" smtClean="0"/>
              <a:t>=</a:t>
            </a:r>
            <a:r>
              <a:rPr lang="zh-CN" altLang="en-US" smtClean="0"/>
              <a:t>）、下标（</a:t>
            </a:r>
            <a:r>
              <a:rPr lang="en-US" altLang="zh-CN" smtClean="0"/>
              <a:t>[]</a:t>
            </a:r>
            <a:r>
              <a:rPr lang="zh-CN" altLang="en-US" smtClean="0"/>
              <a:t>）、调用（</a:t>
            </a:r>
            <a:r>
              <a:rPr lang="en-US" altLang="zh-CN" smtClean="0"/>
              <a:t>()</a:t>
            </a:r>
            <a:r>
              <a:rPr lang="zh-CN" altLang="en-US" smtClean="0"/>
              <a:t>）和成员访问箭头（</a:t>
            </a:r>
            <a:r>
              <a:rPr lang="en-US" altLang="zh-CN" smtClean="0"/>
              <a:t>-&gt;</a:t>
            </a:r>
            <a:r>
              <a:rPr lang="zh-CN" altLang="en-US" smtClean="0"/>
              <a:t>）等操作符必须定义为成员</a:t>
            </a:r>
            <a:endParaRPr lang="en-US" altLang="zh-CN" smtClean="0"/>
          </a:p>
          <a:p>
            <a:r>
              <a:rPr lang="zh-CN" altLang="en-US" smtClean="0"/>
              <a:t>复合赋值操作符</a:t>
            </a:r>
            <a:r>
              <a:rPr lang="zh-CN" altLang="en-US" b="1" smtClean="0"/>
              <a:t>通常</a:t>
            </a:r>
            <a:r>
              <a:rPr lang="zh-CN" altLang="en-US" smtClean="0"/>
              <a:t>应定义为类的成员</a:t>
            </a:r>
            <a:endParaRPr lang="en-US" altLang="zh-CN" smtClean="0"/>
          </a:p>
          <a:p>
            <a:r>
              <a:rPr lang="zh-CN" altLang="en-US" smtClean="0"/>
              <a:t>改变对象状态或与给定类型紧密联系的其他一些操作符</a:t>
            </a:r>
            <a:r>
              <a:rPr lang="en-US" altLang="zh-CN" smtClean="0"/>
              <a:t>(++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r>
              <a:rPr lang="zh-CN" altLang="en-US" smtClean="0"/>
              <a:t>和解引用</a:t>
            </a:r>
            <a:r>
              <a:rPr lang="en-US" altLang="zh-CN" smtClean="0"/>
              <a:t>), </a:t>
            </a:r>
            <a:r>
              <a:rPr lang="zh-CN" altLang="en-US" smtClean="0"/>
              <a:t>通常定义为类成员</a:t>
            </a:r>
            <a:endParaRPr lang="en-US" altLang="zh-CN" smtClean="0"/>
          </a:p>
          <a:p>
            <a:r>
              <a:rPr lang="zh-CN" altLang="en-US" smtClean="0"/>
              <a:t>对称的操作符，如算术操作符、相等操作符、关系操作符和位操作符，最好定义为普通非成员函数</a:t>
            </a: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smtClean="0"/>
              <a:t>Choosing Member or Nonmember Implementation</a:t>
            </a:r>
            <a:endParaRPr lang="zh-CN" altLang="en-US" sz="2800" smtClean="0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623FE1-68EF-4DB9-93C8-F6EB53AFB8E8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198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AFD1E-81B6-4522-9EC0-F7CB598CA89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en-US" altLang="zh-CN" b="1" smtClean="0"/>
              <a:t>IO </a:t>
            </a:r>
            <a:r>
              <a:rPr lang="zh-CN" altLang="en-US" b="1" smtClean="0"/>
              <a:t>操作符必须为非成员函数</a:t>
            </a:r>
          </a:p>
          <a:p>
            <a:pPr lvl="1"/>
            <a:r>
              <a:rPr lang="zh-CN" altLang="en-US" smtClean="0"/>
              <a:t>我们不能将该操作符定义为类的成员，否则，左操作数将只能是该类类型的对象</a:t>
            </a:r>
            <a:endParaRPr lang="en-US" altLang="zh-CN" smtClean="0"/>
          </a:p>
          <a:p>
            <a:pPr lvl="1"/>
            <a:r>
              <a:rPr lang="zh-CN" altLang="en-US" smtClean="0"/>
              <a:t>左操作数必须为 </a:t>
            </a:r>
            <a:r>
              <a:rPr lang="en-US" altLang="zh-CN" smtClean="0"/>
              <a:t>ostream </a:t>
            </a:r>
            <a:r>
              <a:rPr lang="zh-CN" altLang="en-US" smtClean="0"/>
              <a:t>类型</a:t>
            </a:r>
          </a:p>
        </p:txBody>
      </p:sp>
      <p:sp>
        <p:nvSpPr>
          <p:cNvPr id="430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Input and Output Operators</a:t>
            </a:r>
            <a:endParaRPr lang="zh-CN" altLang="en-US" smtClean="0"/>
          </a:p>
        </p:txBody>
      </p:sp>
      <p:sp>
        <p:nvSpPr>
          <p:cNvPr id="7" name="矩形 6"/>
          <p:cNvSpPr/>
          <p:nvPr/>
        </p:nvSpPr>
        <p:spPr>
          <a:xfrm>
            <a:off x="539750" y="3429000"/>
            <a:ext cx="7993063" cy="341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istream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&gt;&gt;(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istream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isbn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check that the inputs succeeded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input failed: reset object 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3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500DF1-7444-42C8-B1EA-B0A7D613258A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301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47881-75D5-4454-A7C4-3548AEBD5E0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smtClean="0"/>
              <a:t>赋值必须返回对 *</a:t>
            </a:r>
            <a:r>
              <a:rPr lang="en-US" altLang="zh-CN" b="1" smtClean="0"/>
              <a:t>this </a:t>
            </a:r>
            <a:r>
              <a:rPr lang="zh-CN" altLang="en-US" b="1" smtClean="0"/>
              <a:t>的引用</a:t>
            </a:r>
          </a:p>
          <a:p>
            <a:pPr lvl="1"/>
            <a:r>
              <a:rPr lang="zh-CN" altLang="en-US" smtClean="0"/>
              <a:t>赋值返回一个引用，就不需要创建和撤销结果的临时副本</a:t>
            </a:r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Assignment Operators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611188" y="3213100"/>
            <a:ext cx="7921625" cy="17541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+=(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Sales_item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units_sold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altLang="zh-CN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revenue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1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191515-3197-430D-935D-975A122EFC64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5062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4236EB-CC59-4FE0-B629-B30775D5D37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C++ Basis</a:t>
            </a:r>
            <a:endParaRPr lang="zh-CN" altLang="en-US" smtClean="0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CB99BF-76AE-4F58-B16B-1AC25E88AD3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0B3914-2C1F-4846-8805-021B734B31E0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dirty="0" smtClean="0"/>
              <a:t>下标操作符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必须定义为类成员函数</a:t>
            </a:r>
            <a:endParaRPr lang="en-US" altLang="zh-CN" dirty="0" smtClean="0"/>
          </a:p>
          <a:p>
            <a:r>
              <a:rPr lang="zh-CN" altLang="en-US" b="1" dirty="0" smtClean="0"/>
              <a:t>成员访问操作符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解引用操作符</a:t>
            </a:r>
            <a:r>
              <a:rPr lang="en-US" altLang="zh-CN" dirty="0" smtClean="0"/>
              <a:t>(*)</a:t>
            </a:r>
          </a:p>
          <a:p>
            <a:pPr lvl="1"/>
            <a:r>
              <a:rPr lang="zh-CN" altLang="en-US" dirty="0" smtClean="0"/>
              <a:t>箭头操作符</a:t>
            </a:r>
            <a:r>
              <a:rPr lang="en-US" altLang="zh-CN" dirty="0" smtClean="0"/>
              <a:t>(-&gt;)</a:t>
            </a:r>
          </a:p>
          <a:p>
            <a:r>
              <a:rPr lang="zh-CN" altLang="en-US" b="1" dirty="0" smtClean="0"/>
              <a:t>自增操作符和自减操作符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注意：</a:t>
            </a:r>
            <a:r>
              <a:rPr lang="zh-CN" altLang="en-US" dirty="0" smtClean="0"/>
              <a:t>区别操作符的前缀和后缀形式</a:t>
            </a:r>
          </a:p>
          <a:p>
            <a:pPr lvl="1"/>
            <a:endParaRPr lang="zh-CN" altLang="en-US" dirty="0" smtClean="0"/>
          </a:p>
        </p:txBody>
      </p:sp>
      <p:sp>
        <p:nvSpPr>
          <p:cNvPr id="460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 Overloaded Operations</a:t>
            </a:r>
            <a:endParaRPr lang="zh-CN" altLang="en-US" smtClean="0"/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2DF3DF-3E7F-4E55-9522-0B977F198858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608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4D154D-4A1F-4F83-97A2-D2EE08AD7190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dirty="0" smtClean="0"/>
              <a:t>Inheritance </a:t>
            </a:r>
            <a:endParaRPr lang="zh-CN" altLang="en-US" dirty="0" smtClean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9D73ED-86F6-462F-BFBD-43745EC72D64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DD2A95-DF4A-4BA7-B0C3-712B976BBD5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 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3600" b="1" dirty="0"/>
              <a:t>继承与</a:t>
            </a:r>
            <a:r>
              <a:rPr lang="zh-CN" altLang="en-US" sz="3600" b="1" dirty="0" smtClean="0"/>
              <a:t>派生的概念：</a:t>
            </a:r>
            <a:endParaRPr lang="en-US" altLang="zh-CN" sz="3600" b="1" dirty="0" smtClean="0"/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3000" dirty="0" smtClean="0"/>
              <a:t>继承：保持已有类的特征而构造新类的过程</a:t>
            </a:r>
            <a:r>
              <a:rPr lang="zh-CN" altLang="en-US" sz="3000" dirty="0"/>
              <a:t>。</a:t>
            </a:r>
            <a:endParaRPr lang="en-US" altLang="zh-CN" sz="3000" dirty="0" smtClean="0"/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3000" dirty="0" smtClean="0"/>
              <a:t>派生：在已有类的基础上新增自己的特性而产生新类的过程。</a:t>
            </a:r>
            <a:endParaRPr lang="en-US" altLang="zh-CN" sz="3000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3600" b="1" dirty="0"/>
              <a:t>基</a:t>
            </a:r>
            <a:r>
              <a:rPr lang="zh-CN" altLang="en-US" sz="3600" b="1" dirty="0" smtClean="0"/>
              <a:t>类和派生类：</a:t>
            </a:r>
            <a:endParaRPr lang="en-US" altLang="zh-CN" sz="3600" b="1" dirty="0" smtClean="0"/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3000" dirty="0"/>
              <a:t>基</a:t>
            </a:r>
            <a:r>
              <a:rPr lang="zh-CN" altLang="en-US" sz="3000" dirty="0" smtClean="0"/>
              <a:t>类（或父类）：被继承特性的类。</a:t>
            </a:r>
            <a:endParaRPr lang="en-US" altLang="zh-CN" sz="3000" dirty="0" smtClean="0"/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sz="3000" dirty="0" smtClean="0"/>
              <a:t>派生类（或子类）：新增特性从而派生出的类。</a:t>
            </a:r>
            <a:endParaRPr lang="en-US" altLang="zh-CN" sz="3000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3600" b="1" dirty="0" smtClean="0"/>
              <a:t>继承与派生的目的：</a:t>
            </a:r>
            <a:endParaRPr lang="en-US" altLang="zh-CN" sz="3600" b="1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3000" dirty="0" smtClean="0"/>
              <a:t>继承的目的：实现代码重用。</a:t>
            </a:r>
            <a:endParaRPr lang="en-US" altLang="zh-CN" sz="3000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zh-CN" altLang="en-US" sz="3000" dirty="0" smtClean="0"/>
              <a:t>派生的目的：在不改变原有程序的情况下，对原有程序进行改造。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62407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smtClean="0"/>
              <a:t>Public, Private, and Protected Inheritance</a:t>
            </a:r>
            <a:endParaRPr lang="zh-CN" altLang="en-US" sz="3200" smtClean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387850"/>
          </a:xfrm>
        </p:spPr>
        <p:txBody>
          <a:bodyPr rtlCol="0"/>
          <a:lstStyle/>
          <a:p>
            <a:pPr marL="0" indent="0" fontAlgn="auto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Font typeface="Symbol" pitchFamily="18" charset="2"/>
              <a:buNone/>
              <a:defRPr/>
            </a:pP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</a:rPr>
              <a:t>继承的访问控制</a:t>
            </a:r>
            <a:endParaRPr lang="en-US" altLang="zh-CN" u="sng" dirty="0" smtClean="0">
              <a:latin typeface="微软雅黑" pitchFamily="34" charset="-122"/>
              <a:ea typeface="微软雅黑" pitchFamily="34" charset="-122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dirty="0"/>
              <a:t>C++</a:t>
            </a:r>
            <a:r>
              <a:rPr lang="zh-CN" altLang="en-US" dirty="0"/>
              <a:t>访问控制符对派生类继承方式的</a:t>
            </a:r>
            <a:r>
              <a:rPr lang="zh-CN" altLang="en-US" dirty="0" smtClean="0"/>
              <a:t>影响如下表：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188" y="3068638"/>
          <a:ext cx="7747000" cy="33845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533"/>
                <a:gridCol w="1784967"/>
                <a:gridCol w="1936750"/>
                <a:gridCol w="1936750"/>
              </a:tblGrid>
              <a:tr h="837414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public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protected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private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</a:tr>
              <a:tr h="84904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public</a:t>
                      </a:r>
                      <a:r>
                        <a:rPr lang="zh-CN" altLang="en-US" sz="2400" dirty="0" smtClean="0"/>
                        <a:t>继承</a:t>
                      </a:r>
                      <a:endParaRPr lang="zh-CN" alt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public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protected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不可用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</a:tr>
              <a:tr h="84904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protected</a:t>
                      </a:r>
                      <a:r>
                        <a:rPr lang="zh-CN" altLang="en-US" sz="2400" dirty="0" smtClean="0"/>
                        <a:t>继承</a:t>
                      </a:r>
                      <a:endParaRPr lang="zh-CN" alt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protected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protected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不可用</a:t>
                      </a:r>
                    </a:p>
                    <a:p>
                      <a:endParaRPr lang="zh-CN" altLang="en-US" sz="2400" dirty="0"/>
                    </a:p>
                  </a:txBody>
                  <a:tcPr marL="91453" marR="91453" marT="45722" marB="45722"/>
                </a:tc>
              </a:tr>
              <a:tr h="84904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private</a:t>
                      </a:r>
                      <a:r>
                        <a:rPr lang="zh-CN" altLang="en-US" sz="2400" dirty="0" smtClean="0"/>
                        <a:t>继承</a:t>
                      </a:r>
                      <a:endParaRPr lang="zh-CN" altLang="en-US" sz="24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private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private</a:t>
                      </a:r>
                      <a:endParaRPr lang="zh-CN" altLang="en-US" sz="2400" dirty="0"/>
                    </a:p>
                  </a:txBody>
                  <a:tcPr marL="91453" marR="91453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不可用</a:t>
                      </a:r>
                    </a:p>
                    <a:p>
                      <a:endParaRPr lang="zh-CN" altLang="en-US" sz="2400" dirty="0"/>
                    </a:p>
                  </a:txBody>
                  <a:tcPr marL="91453" marR="91453" marT="45722" marB="45722"/>
                </a:tc>
              </a:tr>
            </a:tbl>
          </a:graphicData>
        </a:graphic>
      </p:graphicFrame>
      <p:sp>
        <p:nvSpPr>
          <p:cNvPr id="49183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D7647A-8500-441D-B344-AEFAD95F4EBD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9184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3C3678-8202-4DBE-A85B-24A20EAC4254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Constructors And Destructor</a:t>
            </a:r>
            <a:endParaRPr lang="zh-CN" altLang="en-US" dirty="0" smtClean="0"/>
          </a:p>
        </p:txBody>
      </p:sp>
      <p:sp>
        <p:nvSpPr>
          <p:cNvPr id="53254" name="日期占位符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C5DF38-76A6-47E3-AD72-5EAB415EBF4F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3255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BBB34-4C0F-4ECC-A362-2EF5421C4452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3878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类和派生类构造、析构函数的调用顺序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77533" lvl="1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基类构造函数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派生类构造函数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/*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其它代码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*/</a:t>
            </a:r>
          </a:p>
          <a:p>
            <a:pPr marL="303213" lvl="1" indent="0" fontAlgn="auto">
              <a:spcAft>
                <a:spcPts val="0"/>
              </a:spcAft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派生类析构函数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基类析构函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数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303213" lvl="1" indent="0" fontAlgn="auto">
              <a:spcAft>
                <a:spcPts val="0"/>
              </a:spcAft>
              <a:buNone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生类不能从基类继承的函数是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77533" lvl="1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类的构造函数和析构函数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77533" lvl="1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值操作符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77533" lvl="1" indent="-274320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dirty="0" smtClean="0"/>
              <a:t>Polymorphism </a:t>
            </a:r>
            <a:endParaRPr lang="zh-CN" altLang="en-US" dirty="0" smtClean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9D73ED-86F6-462F-BFBD-43745EC72D64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DD2A95-DF4A-4BA7-B0C3-712B976BBD5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>
          <a:xfrm>
            <a:off x="395288" y="1268412"/>
            <a:ext cx="8353425" cy="558958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800" dirty="0">
                <a:latin typeface="微软雅黑" pitchFamily="34" charset="-122"/>
                <a:ea typeface="微软雅黑" pitchFamily="34" charset="-122"/>
              </a:rPr>
              <a:t>多态性</a:t>
            </a:r>
          </a:p>
          <a:p>
            <a:pPr lvl="1">
              <a:lnSpc>
                <a:spcPct val="120000"/>
              </a:lnSpc>
            </a:pPr>
            <a:r>
              <a:rPr lang="zh-CN" altLang="en-US" sz="3600" dirty="0" smtClean="0"/>
              <a:t>在运行时根据</a:t>
            </a:r>
            <a:r>
              <a:rPr lang="zh-CN" altLang="en-US" sz="3600" dirty="0" smtClean="0">
                <a:solidFill>
                  <a:srgbClr val="FF0000"/>
                </a:solidFill>
              </a:rPr>
              <a:t>对象的实际类型</a:t>
            </a:r>
            <a:r>
              <a:rPr lang="zh-CN" altLang="en-US" sz="3600" dirty="0" smtClean="0"/>
              <a:t>，决定是使用</a:t>
            </a:r>
            <a:r>
              <a:rPr lang="zh-CN" altLang="en-US" sz="3600" b="1" dirty="0" smtClean="0"/>
              <a:t>基类</a:t>
            </a:r>
            <a:r>
              <a:rPr lang="zh-CN" altLang="en-US" sz="3600" dirty="0" smtClean="0"/>
              <a:t>中定义的函数还是</a:t>
            </a:r>
            <a:r>
              <a:rPr lang="zh-CN" altLang="en-US" sz="3600" b="1" dirty="0" smtClean="0"/>
              <a:t>派生类</a:t>
            </a:r>
            <a:r>
              <a:rPr lang="zh-CN" altLang="en-US" sz="3600" dirty="0" smtClean="0"/>
              <a:t>中定义的函数。</a:t>
            </a:r>
            <a:endParaRPr lang="en-US" altLang="zh-CN" sz="3600" dirty="0" smtClean="0"/>
          </a:p>
          <a:p>
            <a:pPr marL="303213" lvl="1" indent="0">
              <a:lnSpc>
                <a:spcPct val="120000"/>
              </a:lnSpc>
              <a:buNone/>
            </a:pPr>
            <a:endParaRPr lang="en-US" altLang="zh-CN" sz="3600" dirty="0" smtClean="0"/>
          </a:p>
          <a:p>
            <a:pPr lvl="1">
              <a:lnSpc>
                <a:spcPct val="120000"/>
              </a:lnSpc>
            </a:pPr>
            <a:r>
              <a:rPr lang="zh-CN" altLang="en-US" sz="3600" dirty="0" smtClean="0"/>
              <a:t>基类的指针可以指向其派生类的对象，即</a:t>
            </a: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</a:rPr>
              <a:t>派生类的对象</a:t>
            </a:r>
            <a:r>
              <a:rPr lang="zh-CN" altLang="en-US" sz="3600" dirty="0">
                <a:ea typeface="宋体" pitchFamily="2" charset="-122"/>
              </a:rPr>
              <a:t>可以被当成</a:t>
            </a:r>
            <a:r>
              <a:rPr lang="zh-CN" altLang="en-US" sz="3600" dirty="0">
                <a:solidFill>
                  <a:srgbClr val="FF0000"/>
                </a:solidFill>
                <a:ea typeface="宋体" pitchFamily="2" charset="-122"/>
              </a:rPr>
              <a:t>基类的对象</a:t>
            </a:r>
            <a:r>
              <a:rPr lang="zh-CN" altLang="en-US" sz="3600" dirty="0">
                <a:ea typeface="宋体" pitchFamily="2" charset="-122"/>
              </a:rPr>
              <a:t>来使用</a:t>
            </a:r>
            <a:r>
              <a:rPr lang="zh-CN" altLang="en-US" sz="3600" dirty="0" smtClean="0">
                <a:ea typeface="宋体" pitchFamily="2" charset="-122"/>
              </a:rPr>
              <a:t>。</a:t>
            </a:r>
            <a:endParaRPr lang="en-US" altLang="zh-CN" sz="3600" dirty="0" smtClean="0"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900" dirty="0">
                <a:ea typeface="宋体" pitchFamily="2" charset="-122"/>
              </a:rPr>
              <a:t>派生类的对象可以赋值给基类的对象</a:t>
            </a:r>
            <a:endParaRPr lang="en-US" altLang="zh-CN" sz="2900" dirty="0">
              <a:ea typeface="宋体" pitchFamily="2" charset="-122"/>
            </a:endParaRP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Base b ;</a:t>
            </a: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Derive d ;</a:t>
            </a: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b = d ;</a:t>
            </a:r>
          </a:p>
          <a:p>
            <a:pPr lvl="2">
              <a:lnSpc>
                <a:spcPct val="120000"/>
              </a:lnSpc>
            </a:pPr>
            <a:r>
              <a:rPr lang="zh-CN" altLang="en-US" sz="2900" dirty="0">
                <a:ea typeface="宋体" pitchFamily="2" charset="-122"/>
              </a:rPr>
              <a:t>派生类的对象可以初始化基类对象的引用</a:t>
            </a:r>
            <a:endParaRPr lang="en-US" altLang="zh-CN" sz="2900" dirty="0">
              <a:ea typeface="宋体" pitchFamily="2" charset="-122"/>
            </a:endParaRP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Derive d ;</a:t>
            </a: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Base &amp;b = d ;</a:t>
            </a:r>
          </a:p>
          <a:p>
            <a:pPr lvl="2">
              <a:lnSpc>
                <a:spcPct val="120000"/>
              </a:lnSpc>
            </a:pPr>
            <a:r>
              <a:rPr lang="zh-CN" altLang="en-US" sz="2900" dirty="0">
                <a:ea typeface="宋体" pitchFamily="2" charset="-122"/>
              </a:rPr>
              <a:t>派生类对象的地址可以赋值给基类的指针</a:t>
            </a:r>
            <a:endParaRPr lang="en-US" altLang="zh-CN" sz="2900" dirty="0">
              <a:ea typeface="宋体" pitchFamily="2" charset="-122"/>
            </a:endParaRP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Derived d ;</a:t>
            </a:r>
          </a:p>
          <a:p>
            <a:pPr marL="1371600" lvl="3" indent="0">
              <a:lnSpc>
                <a:spcPct val="120000"/>
              </a:lnSpc>
              <a:buFontTx/>
              <a:buNone/>
            </a:pPr>
            <a:r>
              <a:rPr lang="en-US" altLang="zh-CN" sz="3400" dirty="0">
                <a:ea typeface="宋体" pitchFamily="2" charset="-122"/>
              </a:rPr>
              <a:t>Base *</a:t>
            </a:r>
            <a:r>
              <a:rPr lang="en-US" altLang="zh-CN" sz="3400" dirty="0" err="1">
                <a:ea typeface="宋体" pitchFamily="2" charset="-122"/>
              </a:rPr>
              <a:t>bPtr</a:t>
            </a:r>
            <a:r>
              <a:rPr lang="en-US" altLang="zh-CN" sz="3400" dirty="0">
                <a:ea typeface="宋体" pitchFamily="2" charset="-122"/>
              </a:rPr>
              <a:t> = &amp;d ;</a:t>
            </a:r>
            <a:endParaRPr lang="en-SG" altLang="zh-CN" sz="3400" dirty="0">
              <a:ea typeface="宋体" pitchFamily="2" charset="-122"/>
            </a:endParaRPr>
          </a:p>
          <a:p>
            <a:pPr lvl="1"/>
            <a:endParaRPr lang="zh-CN" altLang="en-US" dirty="0" smtClean="0"/>
          </a:p>
        </p:txBody>
      </p:sp>
      <p:sp>
        <p:nvSpPr>
          <p:cNvPr id="481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 smtClean="0"/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6D1B06-579D-481F-B9C4-49EA84AE2009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813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F3124C-62DA-42B2-B482-D20D3E29F7E5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>
            <a:normAutofit/>
          </a:bodyPr>
          <a:lstStyle/>
          <a:p>
            <a:pPr lvl="1" eaLnBrk="1" hangingPunct="1"/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C++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中，多态性（面向对象的精髓）通过虚函数实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现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基类的函数前加上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virtual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，再在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派生类中重写该函数，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运行时将会根据对象的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实际类型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来调用相应的函数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如果对象类型是派生类，调用派生类的函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数；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如果对象类型是基类，调用基类的函数。</a:t>
            </a:r>
          </a:p>
          <a:p>
            <a:pPr lvl="1" indent="-274320"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marL="301943" lvl="1" indent="0" fontAlgn="auto"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01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Derived Classes and </a:t>
            </a:r>
            <a:r>
              <a:rPr lang="en-US" altLang="zh-CN" sz="3600" dirty="0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en-US" altLang="zh-CN" sz="3600" dirty="0" smtClean="0"/>
              <a:t> Functions</a:t>
            </a:r>
            <a:endParaRPr lang="zh-CN" altLang="en-US" sz="3600" dirty="0" smtClean="0"/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070F51-2083-4832-8582-886B3400705D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DDCC0E-29C3-4C32-B558-D48FD501669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 smtClean="0"/>
              <a:t>纯虚函数</a:t>
            </a:r>
            <a:r>
              <a:rPr lang="zh-CN" altLang="en-US" dirty="0"/>
              <a:t>为后代类型提供了可以覆盖的接口，</a:t>
            </a:r>
            <a:r>
              <a:rPr lang="zh-CN" altLang="en-US" dirty="0" smtClean="0"/>
              <a:t>但这</a:t>
            </a:r>
            <a:r>
              <a:rPr lang="zh-CN" altLang="en-US" dirty="0"/>
              <a:t>个类中的版</a:t>
            </a:r>
            <a:r>
              <a:rPr lang="zh-CN" altLang="en-US" dirty="0" smtClean="0"/>
              <a:t>本不会被调用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没有实现。</a:t>
            </a:r>
            <a:endParaRPr lang="en-US" altLang="zh-CN" dirty="0" smtClean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altLang="zh-CN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CN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altLang="zh-CN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CN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zh-CN" altLang="en-US" sz="2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存在一个或者多个纯虚函数的类就是抽象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抽象类不能实例化对象。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>
                <a:ea typeface="宋体" pitchFamily="2" charset="-122"/>
              </a:rPr>
              <a:t>除非在派生类中完全实现基类中所有的的纯虚函数，否则，派生类也变成了抽象类，不能实例化对象。</a:t>
            </a:r>
            <a:endParaRPr lang="en-US" altLang="zh-CN" sz="3400" dirty="0">
              <a:ea typeface="宋体" pitchFamily="2" charset="-122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 smtClean="0"/>
          </a:p>
        </p:txBody>
      </p:sp>
      <p:sp>
        <p:nvSpPr>
          <p:cNvPr id="54275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b="1" dirty="0" smtClean="0"/>
              <a:t>Pure Virtual Functions And Abstract Class</a:t>
            </a:r>
            <a:endParaRPr lang="zh-CN" altLang="en-US" sz="3200" dirty="0" smtClean="0"/>
          </a:p>
        </p:txBody>
      </p:sp>
      <p:sp>
        <p:nvSpPr>
          <p:cNvPr id="54276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C15DF4-91AF-41A6-9E62-998464B7B128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201860-B007-4A46-A1E0-2DFCD575E36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在删除指向对象的动态分配指针时，需要运行析构函数清除对象。</a:t>
            </a:r>
            <a:endParaRPr lang="en-US" altLang="zh-CN" dirty="0">
              <a:ea typeface="宋体" pitchFamily="2" charset="-122"/>
            </a:endParaRPr>
          </a:p>
          <a:p>
            <a:pPr lvl="1" algn="just"/>
            <a:r>
              <a:rPr lang="zh-CN" altLang="en-US" sz="2400" dirty="0">
                <a:ea typeface="宋体" pitchFamily="2" charset="-122"/>
              </a:rPr>
              <a:t>如果删除</a:t>
            </a:r>
            <a:r>
              <a:rPr lang="zh-CN" altLang="en-US" sz="2400" b="1" dirty="0">
                <a:ea typeface="宋体" pitchFamily="2" charset="-122"/>
              </a:rPr>
              <a:t>基类</a:t>
            </a:r>
            <a:r>
              <a:rPr lang="zh-CN" altLang="en-US" sz="2400" dirty="0">
                <a:ea typeface="宋体" pitchFamily="2" charset="-122"/>
              </a:rPr>
              <a:t>指针，则需要运行</a:t>
            </a:r>
            <a:r>
              <a:rPr lang="zh-CN" altLang="en-US" sz="2400" b="1" dirty="0">
                <a:ea typeface="宋体" pitchFamily="2" charset="-122"/>
              </a:rPr>
              <a:t>基类析构函数</a:t>
            </a:r>
            <a:r>
              <a:rPr lang="zh-CN" altLang="en-US" sz="2400" dirty="0">
                <a:ea typeface="宋体" pitchFamily="2" charset="-122"/>
              </a:rPr>
              <a:t>并清除基类的成员，</a:t>
            </a:r>
            <a:endParaRPr lang="en-US" altLang="zh-CN" sz="2400" dirty="0">
              <a:ea typeface="宋体" pitchFamily="2" charset="-122"/>
            </a:endParaRPr>
          </a:p>
          <a:p>
            <a:pPr lvl="1" algn="just"/>
            <a:r>
              <a:rPr lang="zh-CN" altLang="en-US" sz="2400" dirty="0">
                <a:ea typeface="宋体" pitchFamily="2" charset="-122"/>
              </a:rPr>
              <a:t>如果对象实际是派生类型的，则没有定义该行为。要保证运行适当的析构函数，</a:t>
            </a:r>
            <a:r>
              <a:rPr lang="zh-CN" altLang="en-US" sz="2400" b="1" dirty="0">
                <a:ea typeface="宋体" pitchFamily="2" charset="-122"/>
              </a:rPr>
              <a:t>基类中的析构函数必须为虚函</a:t>
            </a:r>
            <a:r>
              <a:rPr lang="zh-CN" altLang="en-US" sz="2400" b="1" dirty="0" smtClean="0">
                <a:ea typeface="宋体" pitchFamily="2" charset="-122"/>
              </a:rPr>
              <a:t>数。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Destructors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6" name="矩形 3"/>
          <p:cNvSpPr/>
          <p:nvPr/>
        </p:nvSpPr>
        <p:spPr>
          <a:xfrm>
            <a:off x="395536" y="4566607"/>
            <a:ext cx="374441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Employee {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u="sng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virtual</a:t>
            </a:r>
            <a:r>
              <a:rPr lang="en-US" altLang="zh-CN" sz="2000" b="1" u="sng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~</a:t>
            </a:r>
            <a:r>
              <a:rPr lang="en-US" altLang="zh-CN" sz="2000" b="1" u="sng" dirty="0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Employee</a:t>
            </a:r>
            <a:r>
              <a:rPr lang="en-US" altLang="zh-CN" sz="2000" b="1" u="sng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 { }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};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HourlyWorker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Employee { } ;</a:t>
            </a:r>
            <a:endParaRPr lang="en-US" altLang="zh-CN" sz="20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zh-CN" altLang="en-US" sz="20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4211960" y="3951054"/>
            <a:ext cx="482453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Employee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itemE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Employee()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; </a:t>
            </a:r>
            <a:endParaRPr lang="en-US" altLang="zh-CN" sz="2000" dirty="0">
              <a:solidFill>
                <a:srgbClr val="008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itemE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;         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// ok: destructor for Employee called</a:t>
            </a:r>
          </a:p>
          <a:p>
            <a:pPr>
              <a:spcBef>
                <a:spcPct val="0"/>
              </a:spcBef>
              <a:defRPr/>
            </a:pPr>
            <a:endParaRPr lang="en-US" altLang="zh-CN" sz="2000" dirty="0">
              <a:solidFill>
                <a:srgbClr val="008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000" dirty="0" err="1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itemE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HourlyWorker</a:t>
            </a:r>
            <a:r>
              <a:rPr lang="en-US" altLang="zh-CN" sz="2000" dirty="0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;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// ok: static and dynamic types differ</a:t>
            </a:r>
          </a:p>
          <a:p>
            <a:pPr>
              <a:spcBef>
                <a:spcPct val="0"/>
              </a:spcBef>
              <a:defRPr/>
            </a:pPr>
            <a:endParaRPr lang="en-US" altLang="zh-CN" sz="20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20002"/>
                </a:solidFill>
                <a:ea typeface="宋体" pitchFamily="2" charset="-122"/>
                <a:cs typeface="Times New Roman" pitchFamily="18" charset="0"/>
              </a:rPr>
              <a:t>itemE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;        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// ok: destructor for </a:t>
            </a:r>
            <a:r>
              <a:rPr lang="en-US" altLang="zh-CN" sz="2000" dirty="0" err="1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HourlyWorker</a:t>
            </a: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called</a:t>
            </a:r>
            <a:endParaRPr lang="zh-CN" altLang="en-US" sz="20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C++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是一种静态类型语言，是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的超集。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变量和函数在使用前必须先声明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变量可以声明多次但是只能定义一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zh-CN" altLang="en-US" dirty="0"/>
              <a:t>那么变量的声明和定义是如何区别的呢？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使用 </a:t>
            </a:r>
            <a:r>
              <a:rPr lang="en-US" altLang="zh-CN" dirty="0"/>
              <a:t>extern </a:t>
            </a:r>
            <a:r>
              <a:rPr lang="zh-CN" altLang="en-US" dirty="0"/>
              <a:t>关键字。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最好在定义变量时就进行初始化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数</a:t>
            </a:r>
            <a:r>
              <a:rPr lang="zh-CN" altLang="en-US" dirty="0"/>
              <a:t>据类型可以为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/>
              <a:t> </a:t>
            </a:r>
            <a:r>
              <a:rPr lang="zh-CN" altLang="en-US" dirty="0"/>
              <a:t>或非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zh-CN" altLang="en-US" dirty="0"/>
              <a:t>；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dirty="0"/>
              <a:t> </a:t>
            </a:r>
            <a:r>
              <a:rPr lang="zh-CN" altLang="en-US" dirty="0"/>
              <a:t>对象必须要初始化，且其值不能被修改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Key Concept</a:t>
            </a:r>
            <a:endParaRPr lang="zh-CN" altLang="en-US" smtClean="0"/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4162A7-01C5-48E7-BAC3-AA478297AB0C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222448-0CE9-4DD2-A3B8-655C50FD5608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12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I/O Streams</a:t>
            </a:r>
            <a:endParaRPr lang="zh-CN" altLang="en-US" smtClean="0"/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2988EB-8868-400A-9B6E-9373592E564A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0C8B81-EDF2-4831-A1FF-6000EDCDE40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89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smtClean="0"/>
              <a:t>简单的 </a:t>
            </a:r>
            <a:r>
              <a:rPr lang="en-US" altLang="zh-CN" b="1" smtClean="0"/>
              <a:t>iostream </a:t>
            </a:r>
            <a:r>
              <a:rPr lang="zh-CN" altLang="en-US" b="1" smtClean="0"/>
              <a:t>继承层次</a:t>
            </a:r>
            <a:endParaRPr lang="zh-CN" altLang="en-US" smtClean="0"/>
          </a:p>
        </p:txBody>
      </p:sp>
      <p:sp>
        <p:nvSpPr>
          <p:cNvPr id="665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Inheritance Relationship</a:t>
            </a:r>
            <a:endParaRPr lang="zh-CN" altLang="en-US" smtClean="0"/>
          </a:p>
        </p:txBody>
      </p:sp>
      <p:sp>
        <p:nvSpPr>
          <p:cNvPr id="66565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A160C6-8FFB-4BDF-A80E-955B29F60519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656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FF1EA4-8170-4964-92A1-E3D434E4FFBC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7544" y="2045047"/>
            <a:ext cx="76200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093394" y="2224434"/>
            <a:ext cx="565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latin typeface="Lucida Console" pitchFamily="49" charset="0"/>
              </a:rPr>
              <a:t>ios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804469" y="4081809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chemeClr val="tx1"/>
                </a:solidFill>
                <a:latin typeface="Lucida Console" pitchFamily="49" charset="0"/>
              </a:rPr>
              <a:t>iostream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263382" y="3167409"/>
            <a:ext cx="122396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latin typeface="Lucida Console" pitchFamily="49" charset="0"/>
              </a:rPr>
              <a:t>ostream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443982" y="3138834"/>
            <a:ext cx="1223962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latin typeface="Lucida Console" pitchFamily="49" charset="0"/>
              </a:rPr>
              <a:t>istream</a:t>
            </a:r>
          </a:p>
        </p:txBody>
      </p:sp>
      <p:sp>
        <p:nvSpPr>
          <p:cNvPr id="12" name="Freeform 19"/>
          <p:cNvSpPr>
            <a:spLocks/>
          </p:cNvSpPr>
          <p:nvPr/>
        </p:nvSpPr>
        <p:spPr bwMode="auto">
          <a:xfrm>
            <a:off x="3042469" y="2437159"/>
            <a:ext cx="2471738" cy="525463"/>
          </a:xfrm>
          <a:custGeom>
            <a:avLst/>
            <a:gdLst>
              <a:gd name="T0" fmla="*/ 2470008 w 20000"/>
              <a:gd name="T1" fmla="*/ 523992 h 20000"/>
              <a:gd name="T2" fmla="*/ 1234139 w 20000"/>
              <a:gd name="T3" fmla="*/ 0 h 20000"/>
              <a:gd name="T4" fmla="*/ 0 w 20000"/>
              <a:gd name="T5" fmla="*/ 523992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19944"/>
                </a:moveTo>
                <a:lnTo>
                  <a:pt x="9986" y="0"/>
                </a:lnTo>
                <a:lnTo>
                  <a:pt x="0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3040882" y="3386484"/>
            <a:ext cx="2470150" cy="525463"/>
          </a:xfrm>
          <a:custGeom>
            <a:avLst/>
            <a:gdLst>
              <a:gd name="T0" fmla="*/ 2468421 w 20000"/>
              <a:gd name="T1" fmla="*/ 0 h 20000"/>
              <a:gd name="T2" fmla="*/ 1233346 w 20000"/>
              <a:gd name="T3" fmla="*/ 523992 h 20000"/>
              <a:gd name="T4" fmla="*/ 0 w 20000"/>
              <a:gd name="T5" fmla="*/ 0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86" y="0"/>
                </a:moveTo>
                <a:lnTo>
                  <a:pt x="9986" y="19944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>
            <a:off x="1499419" y="3386484"/>
            <a:ext cx="1235075" cy="525463"/>
          </a:xfrm>
          <a:custGeom>
            <a:avLst/>
            <a:gdLst>
              <a:gd name="T0" fmla="*/ 1233346 w 20000"/>
              <a:gd name="T1" fmla="*/ 0 h 20000"/>
              <a:gd name="T2" fmla="*/ 0 w 20000"/>
              <a:gd name="T3" fmla="*/ 52399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19972" y="0"/>
                </a:moveTo>
                <a:lnTo>
                  <a:pt x="0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>
            <a:off x="5822182" y="3386484"/>
            <a:ext cx="1235075" cy="525463"/>
          </a:xfrm>
          <a:custGeom>
            <a:avLst/>
            <a:gdLst>
              <a:gd name="T0" fmla="*/ 0 w 20000"/>
              <a:gd name="T1" fmla="*/ 0 h 20000"/>
              <a:gd name="T2" fmla="*/ 1233346 w 20000"/>
              <a:gd name="T3" fmla="*/ 52399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19972" y="19944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893369" y="4996209"/>
            <a:ext cx="1222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rgbClr val="FF0000"/>
                </a:solidFill>
                <a:latin typeface="Lucida Console" pitchFamily="49" charset="0"/>
              </a:rPr>
              <a:t>fstream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623869" y="4005609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rgbClr val="FF0000"/>
                </a:solidFill>
                <a:latin typeface="Lucida Console" pitchFamily="49" charset="0"/>
              </a:rPr>
              <a:t>ofstream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985069" y="4081809"/>
            <a:ext cx="13874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rgbClr val="FF0000"/>
                </a:solidFill>
                <a:latin typeface="Lucida Console" pitchFamily="49" charset="0"/>
              </a:rPr>
              <a:t>ifstream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964432" y="4608859"/>
            <a:ext cx="1687512" cy="387350"/>
          </a:xfrm>
          <a:prstGeom prst="borderCallout1">
            <a:avLst>
              <a:gd name="adj1" fmla="val -1954"/>
              <a:gd name="adj2" fmla="val 50824"/>
              <a:gd name="adj3" fmla="val -95347"/>
              <a:gd name="adj4" fmla="val 357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1600" b="1">
                <a:solidFill>
                  <a:schemeClr val="tx1"/>
                </a:solidFill>
                <a:ea typeface="宋体" pitchFamily="2" charset="-122"/>
              </a:rPr>
              <a:t>用于从文件提取</a:t>
            </a:r>
          </a:p>
          <a:p>
            <a:pPr algn="ctr" eaLnBrk="1" hangingPunct="1"/>
            <a:endParaRPr kumimoji="1"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07982" y="4686647"/>
            <a:ext cx="1679575" cy="320675"/>
          </a:xfrm>
          <a:prstGeom prst="borderCallout1">
            <a:avLst>
              <a:gd name="adj1" fmla="val -3727"/>
              <a:gd name="adj2" fmla="val 48421"/>
              <a:gd name="adj3" fmla="val -151662"/>
              <a:gd name="adj4" fmla="val 44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1600" b="1">
                <a:solidFill>
                  <a:schemeClr val="tx1"/>
                </a:solidFill>
                <a:ea typeface="宋体" pitchFamily="2" charset="-122"/>
              </a:rPr>
              <a:t>用于向文件插入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258744" y="2197447"/>
            <a:ext cx="1127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latin typeface="Lucida Console" pitchFamily="49" charset="0"/>
              </a:rPr>
              <a:t>streambuf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556944" y="2268884"/>
            <a:ext cx="166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285732" y="2891184"/>
            <a:ext cx="11255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rgbClr val="FF0000"/>
                </a:solidFill>
                <a:latin typeface="Lucida Console" pitchFamily="49" charset="0"/>
              </a:rPr>
              <a:t>filebuf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6212707" y="3215034"/>
            <a:ext cx="2428875" cy="422275"/>
          </a:xfrm>
          <a:prstGeom prst="wedgeEllipseCallout">
            <a:avLst>
              <a:gd name="adj1" fmla="val -26458"/>
              <a:gd name="adj2" fmla="val -927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1600" b="1">
                <a:solidFill>
                  <a:schemeClr val="tx1"/>
                </a:solidFill>
                <a:ea typeface="宋体" pitchFamily="2" charset="-122"/>
              </a:rPr>
              <a:t>管理文件缓冲区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 flipV="1">
            <a:off x="6623869" y="2400647"/>
            <a:ext cx="0" cy="382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620319" y="3149947"/>
            <a:ext cx="14478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64000"/>
              </a:lnSpc>
              <a:spcBef>
                <a:spcPct val="0"/>
              </a:spcBef>
            </a:pPr>
            <a:r>
              <a:rPr lang="en-SG" altLang="zh-CN" sz="1600" noProof="1">
                <a:solidFill>
                  <a:srgbClr val="FF0000"/>
                </a:solidFill>
                <a:latin typeface="Lucida Console" pitchFamily="49" charset="0"/>
              </a:rPr>
              <a:t>fstreamBase</a:t>
            </a: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flipH="1" flipV="1">
            <a:off x="4275957" y="2437159"/>
            <a:ext cx="1587" cy="5667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 flipV="1">
            <a:off x="4845869" y="3343622"/>
            <a:ext cx="1778000" cy="661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V="1">
            <a:off x="1964557" y="3375372"/>
            <a:ext cx="1741487" cy="706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H="1" flipV="1">
            <a:off x="4498207" y="3375372"/>
            <a:ext cx="0" cy="1568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 flipH="1" flipV="1">
            <a:off x="4093394" y="4258022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" name="AutoShape 28"/>
          <p:cNvSpPr>
            <a:spLocks noChangeArrowheads="1"/>
          </p:cNvSpPr>
          <p:nvPr/>
        </p:nvSpPr>
        <p:spPr bwMode="auto">
          <a:xfrm>
            <a:off x="2396357" y="2146647"/>
            <a:ext cx="1617662" cy="565150"/>
          </a:xfrm>
          <a:prstGeom prst="wedgeEllipseCallout">
            <a:avLst>
              <a:gd name="adj1" fmla="val 60319"/>
              <a:gd name="adj2" fmla="val 1230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1600" b="1">
                <a:solidFill>
                  <a:schemeClr val="tx1"/>
                </a:solidFill>
                <a:ea typeface="宋体" pitchFamily="2" charset="-122"/>
              </a:rPr>
              <a:t>公共基类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2101082" y="5253384"/>
            <a:ext cx="1882775" cy="623888"/>
          </a:xfrm>
          <a:prstGeom prst="wedgeEllipseCallout">
            <a:avLst>
              <a:gd name="adj1" fmla="val 53556"/>
              <a:gd name="adj2" fmla="val -478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000" b="1">
                <a:solidFill>
                  <a:schemeClr val="tx1"/>
                </a:solidFill>
                <a:ea typeface="宋体" pitchFamily="2" charset="-122"/>
              </a:rPr>
              <a:t>多重继承</a:t>
            </a:r>
            <a:endParaRPr kumimoji="1" lang="zh-CN" altLang="en-US" sz="2000" b="1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094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20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mtClean="0"/>
              <a:t>标准</a:t>
            </a:r>
            <a:r>
              <a:rPr lang="en-US" altLang="zh-CN" smtClean="0"/>
              <a:t>I/O</a:t>
            </a:r>
          </a:p>
          <a:p>
            <a:pPr lvl="1"/>
            <a:r>
              <a:rPr lang="en-US" altLang="zh-CN" smtClean="0"/>
              <a:t>cin, cout</a:t>
            </a:r>
          </a:p>
          <a:p>
            <a:pPr lvl="1"/>
            <a:r>
              <a:rPr lang="zh-CN" altLang="en-US" smtClean="0"/>
              <a:t>格式化</a:t>
            </a:r>
            <a:r>
              <a:rPr lang="en-US" altLang="zh-CN" smtClean="0"/>
              <a:t>I/O</a:t>
            </a:r>
          </a:p>
          <a:p>
            <a:r>
              <a:rPr lang="zh-CN" altLang="en-US" smtClean="0"/>
              <a:t>文件</a:t>
            </a:r>
            <a:r>
              <a:rPr lang="en-US" altLang="zh-CN" smtClean="0"/>
              <a:t>I/O</a:t>
            </a:r>
          </a:p>
          <a:p>
            <a:pPr lvl="1"/>
            <a:r>
              <a:rPr lang="zh-CN" altLang="en-US" smtClean="0"/>
              <a:t>文件打开（文件打开方式）</a:t>
            </a:r>
            <a:endParaRPr lang="en-US" altLang="zh-CN" smtClean="0"/>
          </a:p>
          <a:p>
            <a:pPr lvl="1"/>
            <a:r>
              <a:rPr lang="zh-CN" altLang="en-US" smtClean="0"/>
              <a:t>文件读写（如何判断文件末尾？）</a:t>
            </a:r>
            <a:endParaRPr lang="en-US" altLang="zh-CN" smtClean="0"/>
          </a:p>
          <a:p>
            <a:pPr lvl="1"/>
            <a:r>
              <a:rPr lang="zh-CN" altLang="en-US" smtClean="0"/>
              <a:t>文件关闭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675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I/O</a:t>
            </a:r>
            <a:endParaRPr lang="zh-CN" altLang="en-US" smtClean="0"/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9308-DB0E-4DD0-8C76-63851D6AAAB9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CE4A50-B0BC-4C02-9D90-65ED3810385C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57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7" cy="517680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1 #</a:t>
            </a:r>
            <a:r>
              <a:rPr lang="en-US" altLang="zh-CN" sz="1400" b="1" dirty="0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include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&lt;</a:t>
            </a: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fstream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&gt;</a:t>
            </a:r>
          </a:p>
          <a:p>
            <a:pPr eaLnBrk="1" hangingPunct="1">
              <a:spcBef>
                <a:spcPct val="20000"/>
              </a:spcBef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 </a:t>
            </a:r>
            <a:r>
              <a:rPr lang="en-US" altLang="zh-CN" sz="1400" b="1" dirty="0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using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namespace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</a:t>
            </a:r>
            <a:r>
              <a:rPr lang="en-US" altLang="zh-CN" sz="1400" b="1" dirty="0" err="1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std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;</a:t>
            </a:r>
          </a:p>
          <a:p>
            <a:pPr eaLnBrk="1" hangingPunct="1">
              <a:spcBef>
                <a:spcPct val="20000"/>
              </a:spcBef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2 </a:t>
            </a:r>
            <a:r>
              <a:rPr lang="en-US" altLang="zh-CN" sz="1400" b="1" dirty="0" err="1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int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main() {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ifstream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in_stream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ofstream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out_stream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endParaRPr lang="en-US" altLang="zh-CN" sz="1400" b="1" dirty="0">
              <a:solidFill>
                <a:srgbClr val="FF0000"/>
              </a:solidFill>
              <a:latin typeface="Lucida Console" pitchFamily="49" charset="0"/>
              <a:ea typeface="宋体" charset="-122"/>
              <a:cs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in_stream.open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( “infile.dat” )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Out_stream.open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( “outfile.dat” )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endParaRPr lang="en-US" altLang="zh-CN" sz="1400" b="1" dirty="0">
              <a:solidFill>
                <a:schemeClr val="tx1"/>
              </a:solidFill>
              <a:latin typeface="Lucida Console" pitchFamily="49" charset="0"/>
              <a:ea typeface="宋体" charset="-122"/>
              <a:cs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int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first, second, third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in_stream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&gt;&gt; first &gt;&gt; second &gt;&gt; third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out_stream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&lt;&lt; “The sum of the first 3” &lt;&lt; </a:t>
            </a: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endl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          &lt;&lt; “numbers infile.dat” &lt;&lt; </a:t>
            </a: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endl</a:t>
            </a:r>
            <a:endParaRPr lang="en-US" altLang="zh-CN" sz="1400" b="1" dirty="0">
              <a:solidFill>
                <a:schemeClr val="tx1"/>
              </a:solidFill>
              <a:latin typeface="Lucida Console" pitchFamily="49" charset="0"/>
              <a:ea typeface="宋体" charset="-122"/>
              <a:cs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          &lt;&lt; “is “ &lt;&lt; (first + second + third)    		      &lt;&lt; </a:t>
            </a:r>
            <a:r>
              <a:rPr lang="en-US" altLang="zh-CN" sz="1400" b="1" dirty="0" err="1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endl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in_stream.close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()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 err="1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out_stream.close</a:t>
            </a:r>
            <a:r>
              <a:rPr lang="en-US" altLang="zh-CN" sz="1400" b="1" dirty="0">
                <a:solidFill>
                  <a:srgbClr val="FF000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()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endParaRPr lang="en-US" altLang="zh-CN" sz="1400" b="1" dirty="0">
              <a:solidFill>
                <a:schemeClr val="tx1"/>
              </a:solidFill>
              <a:latin typeface="Lucida Console" pitchFamily="49" charset="0"/>
              <a:ea typeface="宋体" charset="-122"/>
              <a:cs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rgbClr val="0070C0"/>
                </a:solidFill>
                <a:latin typeface="Lucida Console" pitchFamily="49" charset="0"/>
                <a:ea typeface="宋体" charset="-122"/>
                <a:cs typeface="Times New Roman" charset="0"/>
              </a:rPr>
              <a:t>return</a:t>
            </a: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 0 ;</a:t>
            </a:r>
          </a:p>
          <a:p>
            <a:pPr marL="342900" indent="-342900" eaLnBrk="1" hangingPunct="1">
              <a:spcBef>
                <a:spcPct val="20000"/>
              </a:spcBef>
              <a:buFontTx/>
              <a:buAutoNum type="arabicPlain" startAt="3"/>
              <a:tabLst>
                <a:tab pos="139700" algn="r"/>
                <a:tab pos="292100" algn="l"/>
              </a:tabLst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Lucida Console" pitchFamily="49" charset="0"/>
                <a:ea typeface="宋体" charset="-122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476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 Template</a:t>
            </a:r>
            <a:endParaRPr lang="zh-CN" altLang="en-US" dirty="0" smtClean="0"/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2988EB-8868-400A-9B6E-9373592E564A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0C8B81-EDF2-4831-A1FF-6000EDCDE40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65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z="2800" dirty="0" smtClean="0"/>
              <a:t>函数模板代表一类函数，实例化后生成具体的模板函数。</a:t>
            </a:r>
            <a:endParaRPr lang="en-US" altLang="zh-CN" sz="2800" dirty="0" smtClean="0"/>
          </a:p>
          <a:p>
            <a:r>
              <a:rPr lang="zh-CN" altLang="en-US" sz="2800" dirty="0" smtClean="0"/>
              <a:t>模板定义以关键字 </a:t>
            </a:r>
            <a:r>
              <a:rPr lang="en-US" altLang="zh-CN" sz="2800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开始，接模板形参表</a:t>
            </a:r>
          </a:p>
        </p:txBody>
      </p:sp>
      <p:sp>
        <p:nvSpPr>
          <p:cNvPr id="634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Defining a Function Template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827088" y="2852936"/>
            <a:ext cx="7705725" cy="20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fr-FR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v1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fr-FR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v2</a:t>
            </a:r>
            <a:r>
              <a:rPr lang="fr-FR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v1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v2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v2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v1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088" y="5086548"/>
            <a:ext cx="7705725" cy="922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(1, 0) &lt;&lt;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s2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"world"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s2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&lt;&lt; </a:t>
            </a:r>
            <a:r>
              <a:rPr lang="en-US" altLang="zh-CN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32F82F-A0F6-4150-82A9-2F76915F7F05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3495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7D00D5-64D5-4CE1-9409-0F57963F9684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50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/>
              <a:t>类</a:t>
            </a:r>
            <a:r>
              <a:rPr lang="zh-CN" altLang="en-US" sz="2800" dirty="0" smtClean="0"/>
              <a:t>模板以</a:t>
            </a:r>
            <a:r>
              <a:rPr lang="zh-CN" altLang="en-US" sz="2800" dirty="0"/>
              <a:t>关键字 </a:t>
            </a:r>
            <a:r>
              <a:rPr lang="en-US" altLang="zh-CN" sz="2800" dirty="0"/>
              <a:t>temp</a:t>
            </a:r>
            <a:r>
              <a:rPr lang="en-US" altLang="zh-CN" sz="2800" dirty="0">
                <a:latin typeface="Consolas" pitchFamily="49" charset="0"/>
                <a:cs typeface="Consolas" pitchFamily="49" charset="0"/>
              </a:rPr>
              <a:t>la</a:t>
            </a:r>
            <a:r>
              <a:rPr lang="en-US" altLang="zh-CN" sz="2800" dirty="0"/>
              <a:t>te </a:t>
            </a:r>
            <a:r>
              <a:rPr lang="zh-CN" altLang="en-US" sz="2800" dirty="0"/>
              <a:t>开头</a:t>
            </a:r>
            <a:r>
              <a:rPr lang="zh-CN" altLang="en-US" sz="2800" dirty="0" smtClean="0"/>
              <a:t>，接</a:t>
            </a:r>
            <a:r>
              <a:rPr lang="zh-CN" altLang="en-US" sz="2800" dirty="0"/>
              <a:t>模板形参</a:t>
            </a:r>
            <a:r>
              <a:rPr lang="zh-CN" altLang="en-US" sz="2800" dirty="0" smtClean="0"/>
              <a:t>表</a:t>
            </a:r>
            <a:endParaRPr lang="en-US" altLang="zh-CN" sz="2800" dirty="0" smtClean="0"/>
          </a:p>
          <a:p>
            <a:pPr marL="274320" indent="-274320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dirty="0"/>
              <a:t>与调用函数模板形成对比，使用类模板时，必须为模板形参显式指定</a:t>
            </a:r>
            <a:r>
              <a:rPr lang="zh-CN" altLang="en-US" sz="2800" dirty="0" smtClean="0"/>
              <a:t>实参</a:t>
            </a:r>
            <a:endParaRPr lang="en-US" altLang="zh-CN" sz="2800" dirty="0" smtClean="0"/>
          </a:p>
          <a:p>
            <a:pPr marL="0" indent="0" algn="ctr" fontAlgn="auto">
              <a:lnSpc>
                <a:spcPct val="13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Queue&lt;</a:t>
            </a:r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 qi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45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Defining a Class Template	</a:t>
            </a:r>
            <a:endParaRPr lang="zh-CN" altLang="en-US" dirty="0" smtClean="0"/>
          </a:p>
        </p:txBody>
      </p:sp>
      <p:sp>
        <p:nvSpPr>
          <p:cNvPr id="64516" name="日期占位符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53CB78-A2BC-4773-88EB-1A5052F66ECD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4517" name="灯片编号占位符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99887C-E280-4DC0-9C02-19C278E32014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0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类和对象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函数模板和模板函数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类模板和模板类</a:t>
            </a:r>
            <a:r>
              <a:rPr lang="zh-CN" altLang="en-US" dirty="0">
                <a:ea typeface="宋体" pitchFamily="2" charset="-122"/>
              </a:rPr>
              <a:t>之间的关系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63713" y="2982913"/>
            <a:ext cx="14398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ea typeface="宋体" pitchFamily="2" charset="-122"/>
              </a:rPr>
              <a:t>类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6588" y="2982913"/>
            <a:ext cx="14398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宋体" pitchFamily="2" charset="-122"/>
              </a:rPr>
              <a:t>对象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16013" y="3717925"/>
            <a:ext cx="2084387" cy="101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宋体" pitchFamily="2" charset="-122"/>
              </a:rPr>
              <a:t>函数模板</a:t>
            </a:r>
            <a:endParaRPr lang="en-US" altLang="zh-CN" sz="2400">
              <a:ea typeface="宋体" pitchFamily="2" charset="-122"/>
            </a:endParaRPr>
          </a:p>
          <a:p>
            <a:pPr algn="ctr"/>
            <a:r>
              <a:rPr lang="zh-CN" altLang="en-US" sz="2400">
                <a:ea typeface="宋体" pitchFamily="2" charset="-122"/>
              </a:rPr>
              <a:t>（一类函数）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26113" y="3717925"/>
            <a:ext cx="2517775" cy="101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宋体" pitchFamily="2" charset="-122"/>
              </a:rPr>
              <a:t>模板函数</a:t>
            </a:r>
            <a:endParaRPr lang="en-US" altLang="zh-CN" sz="2400">
              <a:ea typeface="宋体" pitchFamily="2" charset="-122"/>
            </a:endParaRPr>
          </a:p>
          <a:p>
            <a:pPr algn="ctr"/>
            <a:r>
              <a:rPr lang="zh-CN" altLang="en-US" sz="2400">
                <a:ea typeface="宋体" pitchFamily="2" charset="-122"/>
              </a:rPr>
              <a:t>（具体的函数）</a:t>
            </a:r>
          </a:p>
        </p:txBody>
      </p:sp>
      <p:cxnSp>
        <p:nvCxnSpPr>
          <p:cNvPr id="10" name="Straight Arrow Connector 7"/>
          <p:cNvCxnSpPr>
            <a:cxnSpLocks noChangeShapeType="1"/>
          </p:cNvCxnSpPr>
          <p:nvPr/>
        </p:nvCxnSpPr>
        <p:spPr bwMode="auto">
          <a:xfrm>
            <a:off x="3203575" y="3213100"/>
            <a:ext cx="25130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635375" y="2781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实例化生成</a:t>
            </a:r>
          </a:p>
        </p:txBody>
      </p:sp>
      <p:cxnSp>
        <p:nvCxnSpPr>
          <p:cNvPr id="12" name="Straight Arrow Connector 9"/>
          <p:cNvCxnSpPr>
            <a:cxnSpLocks noChangeShapeType="1"/>
          </p:cNvCxnSpPr>
          <p:nvPr/>
        </p:nvCxnSpPr>
        <p:spPr bwMode="auto">
          <a:xfrm>
            <a:off x="3203575" y="4292600"/>
            <a:ext cx="25130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563938" y="38306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实例化生成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55650" y="5005388"/>
            <a:ext cx="2444750" cy="101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宋体" pitchFamily="2" charset="-122"/>
              </a:rPr>
              <a:t>类模板</a:t>
            </a:r>
            <a:endParaRPr lang="en-US" altLang="zh-CN" sz="2400">
              <a:ea typeface="宋体" pitchFamily="2" charset="-122"/>
            </a:endParaRPr>
          </a:p>
          <a:p>
            <a:pPr algn="ctr"/>
            <a:r>
              <a:rPr lang="zh-CN" altLang="en-US" sz="2400">
                <a:ea typeface="宋体" pitchFamily="2" charset="-122"/>
              </a:rPr>
              <a:t>（类型参数化）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726113" y="5005388"/>
            <a:ext cx="2517775" cy="101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400">
                <a:ea typeface="宋体" pitchFamily="2" charset="-122"/>
              </a:rPr>
              <a:t>模板类</a:t>
            </a:r>
            <a:endParaRPr lang="en-US" altLang="zh-CN" sz="2400">
              <a:ea typeface="宋体" pitchFamily="2" charset="-122"/>
            </a:endParaRPr>
          </a:p>
          <a:p>
            <a:pPr algn="ctr"/>
            <a:r>
              <a:rPr lang="zh-CN" altLang="en-US" sz="2400">
                <a:ea typeface="宋体" pitchFamily="2" charset="-122"/>
              </a:rPr>
              <a:t>（具体的类）</a:t>
            </a:r>
          </a:p>
        </p:txBody>
      </p:sp>
      <p:cxnSp>
        <p:nvCxnSpPr>
          <p:cNvPr id="16" name="Straight Arrow Connector 13"/>
          <p:cNvCxnSpPr>
            <a:cxnSpLocks noChangeShapeType="1"/>
          </p:cNvCxnSpPr>
          <p:nvPr/>
        </p:nvCxnSpPr>
        <p:spPr bwMode="auto">
          <a:xfrm>
            <a:off x="3203575" y="5581650"/>
            <a:ext cx="25130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3563938" y="511968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zh-CN" altLang="en-US" sz="2400">
                <a:ea typeface="宋体" pitchFamily="2" charset="-122"/>
              </a:rPr>
              <a:t>实例化生成</a:t>
            </a:r>
          </a:p>
        </p:txBody>
      </p:sp>
      <p:sp>
        <p:nvSpPr>
          <p:cNvPr id="2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concepts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174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</a:t>
            </a:r>
            <a:r>
              <a:rPr lang="zh-CN" altLang="en-US" dirty="0" smtClean="0"/>
              <a:t>参的名字不能在模板内部重用</a:t>
            </a:r>
            <a:endParaRPr lang="en-US" altLang="zh-CN" dirty="0" smtClean="0"/>
          </a:p>
          <a:p>
            <a:pPr marL="323850" lvl="2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Template</a:t>
            </a:r>
            <a:r>
              <a:rPr lang="en-US" altLang="zh-CN" dirty="0"/>
              <a:t>&lt; class u, class u&gt; // error</a:t>
            </a:r>
          </a:p>
          <a:p>
            <a:endParaRPr lang="en-US" altLang="zh-CN" dirty="0" smtClean="0"/>
          </a:p>
          <a:p>
            <a:r>
              <a:rPr lang="zh-CN" altLang="en-US" dirty="0"/>
              <a:t>模</a:t>
            </a:r>
            <a:r>
              <a:rPr lang="zh-CN" altLang="en-US" dirty="0" smtClean="0"/>
              <a:t>板的声明和定义中的参数名字可以不同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声明：</a:t>
            </a:r>
            <a:r>
              <a:rPr lang="en-US" altLang="zh-CN" dirty="0" smtClean="0"/>
              <a:t>template&lt;class U&gt;</a:t>
            </a:r>
          </a:p>
          <a:p>
            <a:pPr lvl="1"/>
            <a:r>
              <a:rPr lang="zh-CN" altLang="en-US" dirty="0" smtClean="0"/>
              <a:t>定义：</a:t>
            </a:r>
            <a:r>
              <a:rPr lang="en-US" altLang="zh-CN" dirty="0" smtClean="0"/>
              <a:t>template&lt;class T&gt;</a:t>
            </a:r>
          </a:p>
          <a:p>
            <a:pPr marL="303213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class A 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concepts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184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zh-CN" altLang="en-US" dirty="0"/>
              <a:t>板中可以使用非类型参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，</a:t>
            </a:r>
            <a:r>
              <a:rPr lang="en-US" altLang="zh-CN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 </a:t>
            </a:r>
            <a:endParaRPr lang="en-US" altLang="zh-CN" dirty="0" smtClean="0">
              <a:solidFill>
                <a:srgbClr val="0070C0"/>
              </a:solidFill>
              <a:latin typeface="Lucida Console" pitchFamily="49" charset="0"/>
              <a:ea typeface="宋体" pitchFamily="2" charset="-122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Template</a:t>
            </a:r>
            <a:r>
              <a:rPr lang="en-US" altLang="zh-CN" sz="2000" dirty="0" smtClean="0">
                <a:latin typeface="Lucida Console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Courier New" pitchFamily="49" charset="0"/>
              </a:rPr>
              <a:t>&lt; </a:t>
            </a:r>
            <a:r>
              <a:rPr lang="en-US" altLang="zh-CN" sz="2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class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Courier New" pitchFamily="49" charset="0"/>
              </a:rPr>
              <a:t> T, </a:t>
            </a:r>
            <a:r>
              <a:rPr lang="en-US" altLang="zh-CN" sz="2000" dirty="0" err="1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Courier New" pitchFamily="49" charset="0"/>
              </a:rPr>
              <a:t>elements &gt; 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latin typeface="Lucida Console" pitchFamily="49" charset="0"/>
                <a:ea typeface="宋体" pitchFamily="2" charset="-122"/>
                <a:cs typeface="Times New Roman" pitchFamily="18" charset="0"/>
              </a:rPr>
              <a:t>	Stack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Times New Roman" pitchFamily="18" charset="0"/>
              </a:rPr>
              <a:t>&lt; </a:t>
            </a:r>
            <a:r>
              <a:rPr lang="en-US" altLang="zh-CN" sz="2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  <a:cs typeface="Times New Roman" pitchFamily="18" charset="0"/>
              </a:rPr>
              <a:t>double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Times New Roman" pitchFamily="18" charset="0"/>
              </a:rPr>
              <a:t>, 100 &gt; </a:t>
            </a:r>
            <a:r>
              <a:rPr lang="en-US" altLang="zh-CN" sz="2000" dirty="0" err="1">
                <a:latin typeface="Lucida Console" pitchFamily="49" charset="0"/>
                <a:ea typeface="宋体" pitchFamily="2" charset="-122"/>
                <a:cs typeface="Times New Roman" pitchFamily="18" charset="0"/>
              </a:rPr>
              <a:t>mostRecentSalesFigures</a:t>
            </a:r>
            <a:r>
              <a:rPr lang="en-US" altLang="zh-CN" sz="2000" dirty="0">
                <a:latin typeface="Lucida Console" pitchFamily="49" charset="0"/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zh-CN" altLang="en-US" dirty="0"/>
              <a:t>板偏特</a:t>
            </a:r>
            <a:r>
              <a:rPr lang="zh-CN" altLang="en-US" dirty="0" smtClean="0"/>
              <a:t>化（</a:t>
            </a:r>
            <a:r>
              <a:rPr lang="en-US" altLang="zh-CN" dirty="0" smtClean="0"/>
              <a:t>template specialization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concepts</a:t>
            </a:r>
            <a:endParaRPr lang="zh-CN" altLang="en-US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5220072" y="1988840"/>
            <a:ext cx="1296144" cy="360040"/>
          </a:xfrm>
          <a:prstGeom prst="wedgeRectCallout">
            <a:avLst>
              <a:gd name="adj1" fmla="val -35857"/>
              <a:gd name="adj2" fmla="val 766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视为常数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23850" y="4272979"/>
            <a:ext cx="4032250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SG" sz="1800" dirty="0">
                <a:solidFill>
                  <a:srgbClr val="00B050"/>
                </a:solidFill>
              </a:rPr>
              <a:t>// class template: </a:t>
            </a:r>
          </a:p>
          <a:p>
            <a:pPr>
              <a:defRPr/>
            </a:pPr>
            <a:r>
              <a:rPr lang="en-SG" sz="1800" dirty="0">
                <a:solidFill>
                  <a:srgbClr val="FF0000"/>
                </a:solidFill>
              </a:rPr>
              <a:t>template &lt;class T&gt; </a:t>
            </a:r>
          </a:p>
          <a:p>
            <a:pPr>
              <a:defRPr/>
            </a:pPr>
            <a:r>
              <a:rPr lang="en-SG" sz="1800" dirty="0">
                <a:solidFill>
                  <a:srgbClr val="FF0000"/>
                </a:solidFill>
              </a:rPr>
              <a:t>class </a:t>
            </a:r>
            <a:r>
              <a:rPr lang="en-SG" sz="1800" dirty="0" err="1">
                <a:solidFill>
                  <a:srgbClr val="FF0000"/>
                </a:solidFill>
              </a:rPr>
              <a:t>specTemplate</a:t>
            </a:r>
            <a:r>
              <a:rPr lang="en-SG" sz="1800" dirty="0">
                <a:solidFill>
                  <a:srgbClr val="FF0000"/>
                </a:solidFill>
              </a:rPr>
              <a:t>  { </a:t>
            </a:r>
          </a:p>
          <a:p>
            <a:pPr>
              <a:defRPr/>
            </a:pPr>
            <a:r>
              <a:rPr lang="en-SG" sz="1800" dirty="0"/>
              <a:t>    T </a:t>
            </a:r>
            <a:r>
              <a:rPr lang="en-SG" sz="1800" dirty="0" err="1"/>
              <a:t>m_var</a:t>
            </a:r>
            <a:r>
              <a:rPr lang="en-SG" sz="1800" dirty="0"/>
              <a:t>; </a:t>
            </a:r>
          </a:p>
          <a:p>
            <a:pPr>
              <a:defRPr/>
            </a:pPr>
            <a:r>
              <a:rPr lang="en-SG" sz="1800" dirty="0"/>
              <a:t>public: </a:t>
            </a:r>
          </a:p>
          <a:p>
            <a:pPr>
              <a:defRPr/>
            </a:pPr>
            <a:r>
              <a:rPr lang="en-SG" sz="1800" dirty="0"/>
              <a:t>    </a:t>
            </a:r>
            <a:r>
              <a:rPr lang="en-SG" sz="1800" dirty="0" err="1"/>
              <a:t>specTemplate</a:t>
            </a:r>
            <a:r>
              <a:rPr lang="en-SG" sz="1800" dirty="0"/>
              <a:t> (T </a:t>
            </a:r>
            <a:r>
              <a:rPr lang="en-SG" sz="1800" dirty="0" err="1"/>
              <a:t>inData</a:t>
            </a:r>
            <a:r>
              <a:rPr lang="en-SG" sz="1800" dirty="0"/>
              <a:t>) </a:t>
            </a:r>
          </a:p>
          <a:p>
            <a:pPr>
              <a:defRPr/>
            </a:pPr>
            <a:r>
              <a:rPr lang="en-SG" sz="1800" dirty="0"/>
              <a:t>    { </a:t>
            </a:r>
            <a:r>
              <a:rPr lang="en-SG" sz="1800" dirty="0" err="1"/>
              <a:t>m_var</a:t>
            </a:r>
            <a:r>
              <a:rPr lang="en-SG" sz="1800" dirty="0"/>
              <a:t> = </a:t>
            </a:r>
            <a:r>
              <a:rPr lang="en-SG" sz="1800" dirty="0" err="1"/>
              <a:t>inData</a:t>
            </a:r>
            <a:r>
              <a:rPr lang="en-SG" sz="1800" dirty="0"/>
              <a:t>; }  </a:t>
            </a:r>
          </a:p>
          <a:p>
            <a:pPr>
              <a:defRPr/>
            </a:pPr>
            <a:r>
              <a:rPr lang="en-SG" sz="1800" dirty="0"/>
              <a:t>    T increase () { return ++</a:t>
            </a:r>
            <a:r>
              <a:rPr lang="en-SG" sz="1800" dirty="0" err="1"/>
              <a:t>m_var</a:t>
            </a:r>
            <a:r>
              <a:rPr lang="en-SG" sz="1800" dirty="0"/>
              <a:t>; }  </a:t>
            </a:r>
          </a:p>
          <a:p>
            <a:pPr>
              <a:defRPr/>
            </a:pPr>
            <a:r>
              <a:rPr lang="en-SG" sz="1800" dirty="0"/>
              <a:t>};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9912" y="4311094"/>
            <a:ext cx="4284663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SG" sz="1800" dirty="0">
                <a:solidFill>
                  <a:srgbClr val="00B050"/>
                </a:solidFill>
              </a:rPr>
              <a:t>// class template specialization: </a:t>
            </a:r>
          </a:p>
          <a:p>
            <a:pPr>
              <a:defRPr/>
            </a:pPr>
            <a:r>
              <a:rPr lang="en-SG" sz="1800" dirty="0">
                <a:solidFill>
                  <a:srgbClr val="FF0000"/>
                </a:solidFill>
              </a:rPr>
              <a:t>template &lt;&gt; </a:t>
            </a:r>
          </a:p>
          <a:p>
            <a:pPr>
              <a:defRPr/>
            </a:pPr>
            <a:r>
              <a:rPr lang="en-SG" sz="1800" dirty="0">
                <a:solidFill>
                  <a:srgbClr val="FF0000"/>
                </a:solidFill>
              </a:rPr>
              <a:t>class </a:t>
            </a:r>
            <a:r>
              <a:rPr lang="en-SG" sz="1800" dirty="0" err="1">
                <a:solidFill>
                  <a:srgbClr val="FF0000"/>
                </a:solidFill>
              </a:rPr>
              <a:t>specTemplate</a:t>
            </a:r>
            <a:r>
              <a:rPr lang="en-SG" sz="1800" dirty="0">
                <a:solidFill>
                  <a:srgbClr val="FF0000"/>
                </a:solidFill>
              </a:rPr>
              <a:t> &lt;char&gt;  { </a:t>
            </a:r>
          </a:p>
          <a:p>
            <a:pPr>
              <a:defRPr/>
            </a:pPr>
            <a:r>
              <a:rPr lang="en-SG" sz="1800" dirty="0"/>
              <a:t>    char </a:t>
            </a:r>
            <a:r>
              <a:rPr lang="en-SG" sz="1800" dirty="0" err="1"/>
              <a:t>m_var</a:t>
            </a:r>
            <a:r>
              <a:rPr lang="en-SG" sz="1800" dirty="0"/>
              <a:t>; </a:t>
            </a:r>
          </a:p>
          <a:p>
            <a:pPr>
              <a:defRPr/>
            </a:pPr>
            <a:r>
              <a:rPr lang="en-SG" sz="1800" dirty="0"/>
              <a:t>public: </a:t>
            </a:r>
          </a:p>
          <a:p>
            <a:pPr>
              <a:defRPr/>
            </a:pPr>
            <a:r>
              <a:rPr lang="en-SG" sz="1800" dirty="0"/>
              <a:t>    </a:t>
            </a:r>
            <a:r>
              <a:rPr lang="en-SG" sz="1800" dirty="0" err="1"/>
              <a:t>specTemplate</a:t>
            </a:r>
            <a:r>
              <a:rPr lang="en-SG" sz="1800" dirty="0"/>
              <a:t> (char </a:t>
            </a:r>
            <a:r>
              <a:rPr lang="en-SG" sz="1800" dirty="0" err="1"/>
              <a:t>arg</a:t>
            </a:r>
            <a:r>
              <a:rPr lang="en-SG" sz="1800" dirty="0"/>
              <a:t>) { </a:t>
            </a:r>
            <a:r>
              <a:rPr lang="en-SG" sz="1800" dirty="0" err="1"/>
              <a:t>m_var</a:t>
            </a:r>
            <a:r>
              <a:rPr lang="en-SG" sz="1800" dirty="0"/>
              <a:t> = </a:t>
            </a:r>
            <a:r>
              <a:rPr lang="en-SG" sz="1800" dirty="0" err="1"/>
              <a:t>arg</a:t>
            </a:r>
            <a:r>
              <a:rPr lang="en-SG" sz="1800" dirty="0"/>
              <a:t>; } </a:t>
            </a:r>
          </a:p>
          <a:p>
            <a:pPr>
              <a:defRPr/>
            </a:pPr>
            <a:r>
              <a:rPr lang="en-SG" sz="1800" dirty="0"/>
              <a:t>    char </a:t>
            </a:r>
            <a:r>
              <a:rPr lang="en-SG" sz="1800" dirty="0" err="1"/>
              <a:t>upperCase</a:t>
            </a:r>
            <a:r>
              <a:rPr lang="en-SG" sz="1800" dirty="0"/>
              <a:t> ()   { </a:t>
            </a:r>
          </a:p>
          <a:p>
            <a:pPr>
              <a:defRPr/>
            </a:pPr>
            <a:r>
              <a:rPr lang="en-SG" sz="1800" dirty="0"/>
              <a:t>        if ((</a:t>
            </a:r>
            <a:r>
              <a:rPr lang="en-SG" sz="1800" dirty="0" err="1"/>
              <a:t>m_var</a:t>
            </a:r>
            <a:r>
              <a:rPr lang="en-SG" sz="1800" dirty="0"/>
              <a:t> &gt;= ’a’) &amp;&amp; (</a:t>
            </a:r>
            <a:r>
              <a:rPr lang="en-SG" sz="1800" dirty="0" err="1"/>
              <a:t>m_var</a:t>
            </a:r>
            <a:r>
              <a:rPr lang="en-SG" sz="1800" dirty="0"/>
              <a:t> &lt;= ’z’)) </a:t>
            </a:r>
          </a:p>
          <a:p>
            <a:pPr>
              <a:defRPr/>
            </a:pPr>
            <a:r>
              <a:rPr lang="en-SG" sz="1800" dirty="0"/>
              <a:t>            </a:t>
            </a:r>
            <a:r>
              <a:rPr lang="en-SG" sz="1800" dirty="0" err="1"/>
              <a:t>m_var</a:t>
            </a:r>
            <a:r>
              <a:rPr lang="en-SG" sz="1800" dirty="0"/>
              <a:t> += ’A’-’a’; </a:t>
            </a:r>
          </a:p>
          <a:p>
            <a:pPr>
              <a:defRPr/>
            </a:pPr>
            <a:r>
              <a:rPr lang="en-SG" sz="1800" dirty="0"/>
              <a:t>        return </a:t>
            </a:r>
            <a:r>
              <a:rPr lang="en-SG" sz="1800" dirty="0" err="1"/>
              <a:t>m_var</a:t>
            </a:r>
            <a:r>
              <a:rPr lang="en-SG" sz="1800" dirty="0"/>
              <a:t>;    }  } </a:t>
            </a:r>
            <a:r>
              <a:rPr lang="en-US" sz="1800" dirty="0"/>
              <a:t>;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337027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smtClean="0"/>
              <a:t>基本内置类型</a:t>
            </a:r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Variables and Basic Types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3439"/>
              </p:ext>
            </p:extLst>
          </p:nvPr>
        </p:nvGraphicFramePr>
        <p:xfrm>
          <a:off x="755650" y="1916113"/>
          <a:ext cx="7416800" cy="408948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08303"/>
                <a:gridCol w="4608497"/>
              </a:tblGrid>
              <a:tr h="445225"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Type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类型</a:t>
                      </a:r>
                      <a:endParaRPr lang="zh-CN" altLang="en-US" sz="17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Consolas" pitchFamily="49" charset="0"/>
                      </a:endParaRPr>
                    </a:p>
                  </a:txBody>
                  <a:tcPr marL="44846" marR="44846" marT="44854" marB="4485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Meaning</a:t>
                      </a:r>
                      <a:r>
                        <a:rPr lang="zh-CN" altLang="en-US" sz="1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含义</a:t>
                      </a:r>
                      <a:endParaRPr lang="zh-CN" altLang="en-US" sz="1700" b="1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Consolas" pitchFamily="49" charset="0"/>
                      </a:endParaRPr>
                    </a:p>
                  </a:txBody>
                  <a:tcPr marL="44846" marR="44846" marT="44854" marB="44854">
                    <a:solidFill>
                      <a:schemeClr val="accent2"/>
                    </a:solidFill>
                  </a:tcPr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latin typeface="Consolas" pitchFamily="49" charset="0"/>
                          <a:cs typeface="Consolas" pitchFamily="49" charset="0"/>
                        </a:rPr>
                        <a:t>bool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boolean</a:t>
                      </a:r>
                      <a:endParaRPr lang="en-US" sz="17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char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character</a:t>
                      </a:r>
                      <a:endParaRPr lang="en-US" sz="17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short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short integer</a:t>
                      </a:r>
                      <a:endParaRPr lang="en-US" sz="17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integer</a:t>
                      </a:r>
                      <a:endParaRPr lang="en-US" sz="17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long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/>
                        <a:t>long integer</a:t>
                      </a:r>
                      <a:endParaRPr lang="en-US" sz="1700" b="1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float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single-precision floating-point</a:t>
                      </a:r>
                      <a:endParaRPr lang="en-US" sz="17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double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double-precision floating-point</a:t>
                      </a:r>
                      <a:endParaRPr lang="en-US" sz="17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  <a:tr h="45553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itchFamily="49" charset="0"/>
                          <a:cs typeface="Consolas" pitchFamily="49" charset="0"/>
                        </a:rPr>
                        <a:t>long double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extended-precision floating-point</a:t>
                      </a:r>
                      <a:endParaRPr lang="en-US" sz="17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4846" marR="44846" marT="44854" marB="44854"/>
                </a:tc>
              </a:tr>
            </a:tbl>
          </a:graphicData>
        </a:graphic>
      </p:graphicFrame>
      <p:sp>
        <p:nvSpPr>
          <p:cNvPr id="18471" name="Rectangle 1"/>
          <p:cNvSpPr>
            <a:spLocks noChangeArrowheads="1"/>
          </p:cNvSpPr>
          <p:nvPr/>
        </p:nvSpPr>
        <p:spPr bwMode="auto">
          <a:xfrm>
            <a:off x="503238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>
                <a:latin typeface="Arial" charset="0"/>
              </a:rPr>
              <a:t/>
            </a:r>
            <a:br>
              <a:rPr lang="zh-CN" altLang="zh-CN">
                <a:latin typeface="Arial" charset="0"/>
              </a:rPr>
            </a:br>
            <a:endParaRPr lang="zh-CN" altLang="zh-CN">
              <a:latin typeface="Arial" charset="0"/>
            </a:endParaRPr>
          </a:p>
        </p:txBody>
      </p:sp>
      <p:sp>
        <p:nvSpPr>
          <p:cNvPr id="18472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25CFED-1A2C-4D12-965D-5ED7FD1F7355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847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2251D8-93CC-4A24-91A5-AE60B61B2511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Exception Handling</a:t>
            </a:r>
            <a:endParaRPr lang="zh-CN" altLang="en-US" smtClean="0"/>
          </a:p>
        </p:txBody>
      </p:sp>
      <p:sp>
        <p:nvSpPr>
          <p:cNvPr id="6861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F7EB0F-6A59-457E-9133-5A14F84906D2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861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2DA456-96DA-4985-95EB-31FCDD573304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18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4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异常处理</a:t>
            </a:r>
            <a:r>
              <a:rPr lang="zh-CN" altLang="en-US" sz="2800" dirty="0" smtClean="0"/>
              <a:t>能够将问题的检测和问题的解决分离</a:t>
            </a:r>
            <a:endParaRPr lang="en-US" altLang="zh-CN" sz="2800" dirty="0" smtClean="0"/>
          </a:p>
          <a:p>
            <a:r>
              <a:rPr lang="zh-CN" altLang="en-US" sz="2800" dirty="0" smtClean="0"/>
              <a:t>捕获异常：</a:t>
            </a:r>
            <a:r>
              <a:rPr lang="en-US" altLang="zh-CN" sz="2800" dirty="0" smtClean="0"/>
              <a:t>try-catch</a:t>
            </a:r>
            <a:r>
              <a:rPr lang="zh-CN" altLang="en-US" sz="2800" dirty="0" smtClean="0"/>
              <a:t>块</a:t>
            </a:r>
            <a:endParaRPr lang="en-US" altLang="zh-CN" sz="2800" dirty="0" smtClean="0"/>
          </a:p>
          <a:p>
            <a:r>
              <a:rPr lang="zh-CN" altLang="en-US" sz="2800" dirty="0" smtClean="0"/>
              <a:t>抛出异常：</a:t>
            </a:r>
            <a:r>
              <a:rPr lang="en-US" altLang="zh-CN" sz="2800" dirty="0" smtClean="0"/>
              <a:t>throw</a:t>
            </a:r>
          </a:p>
          <a:p>
            <a:pPr marL="273050" lvl="1"/>
            <a:r>
              <a:rPr lang="en-US" altLang="zh-CN" sz="2400" dirty="0" smtClean="0"/>
              <a:t>Catch</a:t>
            </a:r>
            <a:r>
              <a:rPr lang="zh-CN" altLang="en-US" sz="2400" dirty="0" smtClean="0"/>
              <a:t>根据数</a:t>
            </a:r>
            <a:r>
              <a:rPr lang="zh-CN" altLang="en-US" sz="2400" dirty="0"/>
              <a:t>据类</a:t>
            </a:r>
            <a:r>
              <a:rPr lang="zh-CN" altLang="en-US" sz="2400" dirty="0" smtClean="0"/>
              <a:t>型进行匹配，遵循最</a:t>
            </a:r>
            <a:r>
              <a:rPr lang="zh-CN" altLang="en-US" sz="2400" dirty="0"/>
              <a:t>先匹</a:t>
            </a:r>
            <a:r>
              <a:rPr lang="zh-CN" altLang="en-US" sz="2400" dirty="0" smtClean="0"/>
              <a:t>配原则。</a:t>
            </a:r>
            <a:endParaRPr lang="en-US" altLang="zh-CN" sz="2400" dirty="0"/>
          </a:p>
          <a:p>
            <a:endParaRPr lang="en-US" altLang="zh-CN" sz="2800" dirty="0" smtClean="0"/>
          </a:p>
        </p:txBody>
      </p:sp>
      <p:sp>
        <p:nvSpPr>
          <p:cNvPr id="6963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Exception Handling</a:t>
            </a:r>
            <a:endParaRPr lang="zh-CN" altLang="en-US" dirty="0" smtClean="0"/>
          </a:p>
        </p:txBody>
      </p:sp>
      <p:sp>
        <p:nvSpPr>
          <p:cNvPr id="69636" name="日期占位符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65E04C-990C-4696-A759-87D0B9B89367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963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2EF96D-CAD7-4B9C-AF1F-9573AACA77AE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63688" y="3356992"/>
            <a:ext cx="6118225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try</a:t>
            </a:r>
            <a:r>
              <a:rPr lang="en-US" altLang="zh-CN" sz="1800" dirty="0" smtClean="0">
                <a:solidFill>
                  <a:srgbClr val="00B0F0"/>
                </a:solidFill>
                <a:latin typeface="Miriam" pitchFamily="34" charset="-79"/>
                <a:cs typeface="Miriam" pitchFamily="34" charset="-79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{</a:t>
            </a:r>
            <a:b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</a:br>
            <a:r>
              <a:rPr lang="en-US" altLang="zh-CN" sz="1800" dirty="0" smtClean="0">
                <a:solidFill>
                  <a:srgbClr val="00B050"/>
                </a:solidFill>
                <a:latin typeface="Miriam" pitchFamily="34" charset="-79"/>
                <a:cs typeface="Miriam" pitchFamily="34" charset="-79"/>
              </a:rPr>
              <a:t>// code to try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	</a:t>
            </a: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throw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1.2 ; </a:t>
            </a:r>
            <a:r>
              <a:rPr lang="en-US" altLang="zh-CN" sz="1800" dirty="0" smtClean="0">
                <a:solidFill>
                  <a:srgbClr val="00B050"/>
                </a:solidFill>
                <a:latin typeface="Miriam" pitchFamily="34" charset="-79"/>
                <a:cs typeface="Miriam" pitchFamily="34" charset="-79"/>
              </a:rPr>
              <a:t>// </a:t>
            </a:r>
            <a:r>
              <a:rPr lang="en-US" altLang="zh-CN" sz="1800" b="1" dirty="0" smtClean="0">
                <a:solidFill>
                  <a:srgbClr val="00B050"/>
                </a:solidFill>
                <a:latin typeface="Miriam" pitchFamily="34" charset="-79"/>
                <a:cs typeface="Miriam" pitchFamily="34" charset="-79"/>
              </a:rPr>
              <a:t>float type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catch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( </a:t>
            </a:r>
            <a:r>
              <a:rPr lang="en-US" altLang="zh-CN" sz="1800" dirty="0" err="1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) {</a:t>
            </a:r>
            <a:b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</a:b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// handle exceptions of </a:t>
            </a:r>
            <a:r>
              <a:rPr lang="en-US" altLang="zh-CN" sz="1800" dirty="0" err="1" smtClean="0">
                <a:solidFill>
                  <a:srgbClr val="FF0000"/>
                </a:solidFill>
                <a:latin typeface="Miriam" pitchFamily="34" charset="-79"/>
                <a:cs typeface="Miriam" pitchFamily="34" charset="-79"/>
              </a:rPr>
              <a:t>int</a:t>
            </a:r>
            <a:endParaRPr lang="en-US" altLang="zh-CN" sz="1800" dirty="0" smtClean="0">
              <a:solidFill>
                <a:srgbClr val="FF0000"/>
              </a:solidFill>
              <a:latin typeface="Miriam" pitchFamily="34" charset="-79"/>
              <a:cs typeface="Miriam" pitchFamily="34" charset="-79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catch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( </a:t>
            </a: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float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) {</a:t>
            </a:r>
            <a:b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</a:b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// handle exceptions of </a:t>
            </a:r>
            <a:r>
              <a:rPr lang="en-US" altLang="zh-CN" sz="1800" dirty="0" smtClean="0">
                <a:solidFill>
                  <a:srgbClr val="FF0000"/>
                </a:solidFill>
                <a:latin typeface="Miriam" pitchFamily="34" charset="-79"/>
                <a:cs typeface="Miriam" pitchFamily="34" charset="-79"/>
              </a:rPr>
              <a:t>float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0070C0"/>
                </a:solidFill>
                <a:latin typeface="Miriam" pitchFamily="34" charset="-79"/>
                <a:cs typeface="Miriam" pitchFamily="34" charset="-79"/>
              </a:rPr>
              <a:t>catch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( </a:t>
            </a:r>
            <a:r>
              <a:rPr lang="en-US" altLang="zh-CN" sz="1800" dirty="0" err="1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ExceptionClass</a:t>
            </a: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 ) {</a:t>
            </a:r>
            <a:b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</a:b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// handle exceptions of </a:t>
            </a:r>
            <a:r>
              <a:rPr lang="en-US" altLang="zh-CN" sz="1800" dirty="0" err="1" smtClean="0">
                <a:solidFill>
                  <a:srgbClr val="FF0000"/>
                </a:solidFill>
                <a:latin typeface="Miriam" pitchFamily="34" charset="-79"/>
                <a:cs typeface="Miriam" pitchFamily="34" charset="-79"/>
              </a:rPr>
              <a:t>ExceptionClass</a:t>
            </a:r>
            <a:endParaRPr lang="en-US" altLang="zh-CN" sz="1800" dirty="0" smtClean="0">
              <a:solidFill>
                <a:srgbClr val="FF0000"/>
              </a:solidFill>
              <a:latin typeface="Miriam" pitchFamily="34" charset="-79"/>
              <a:cs typeface="Miriam" pitchFamily="34" charset="-79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Miriam" pitchFamily="34" charset="-79"/>
                <a:cs typeface="Miriam" pitchFamily="34" charset="-79"/>
              </a:rPr>
              <a:t>/* code to execute if no exception or catch handler handled exception*/</a:t>
            </a:r>
          </a:p>
        </p:txBody>
      </p:sp>
    </p:spTree>
    <p:extLst>
      <p:ext uri="{BB962C8B-B14F-4D97-AF65-F5344CB8AC3E}">
        <p14:creationId xmlns:p14="http://schemas.microsoft.com/office/powerpoint/2010/main" val="863963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设计自己的异常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2420938"/>
            <a:ext cx="4572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class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ExceptionClass</a:t>
            </a:r>
            <a:r>
              <a:rPr lang="en-US" altLang="zh-CN" sz="1800" dirty="0">
                <a:ea typeface="宋体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public</a:t>
            </a:r>
            <a:r>
              <a:rPr lang="en-US" altLang="zh-CN" sz="1800" dirty="0">
                <a:ea typeface="宋体" pitchFamily="2" charset="-122"/>
              </a:rPr>
              <a:t>:</a:t>
            </a:r>
          </a:p>
          <a:p>
            <a:r>
              <a:rPr lang="en-US" altLang="zh-CN" sz="1800" dirty="0" err="1">
                <a:ea typeface="宋体" pitchFamily="2" charset="-122"/>
              </a:rPr>
              <a:t>ExceptionClass</a:t>
            </a:r>
            <a:r>
              <a:rPr lang="en-US" altLang="zh-CN" sz="1800" dirty="0">
                <a:ea typeface="宋体" pitchFamily="2" charset="-122"/>
              </a:rPr>
              <a:t>() {</a:t>
            </a:r>
          </a:p>
          <a:p>
            <a:r>
              <a:rPr lang="en-US" altLang="zh-CN" sz="1800" dirty="0">
                <a:ea typeface="宋体" pitchFamily="2" charset="-122"/>
              </a:rPr>
              <a:t>     </a:t>
            </a:r>
            <a:r>
              <a:rPr lang="en-US" altLang="zh-CN" sz="1800" dirty="0" err="1">
                <a:ea typeface="宋体" pitchFamily="2" charset="-122"/>
              </a:rPr>
              <a:t>cout</a:t>
            </a:r>
            <a:r>
              <a:rPr lang="en-US" altLang="zh-CN" sz="1800" dirty="0">
                <a:ea typeface="宋体" pitchFamily="2" charset="-122"/>
              </a:rPr>
              <a:t>&lt;&lt;“Exception occurs !”&lt;&lt;</a:t>
            </a:r>
            <a:r>
              <a:rPr lang="en-US" altLang="zh-CN" sz="1800" dirty="0" err="1">
                <a:ea typeface="宋体" pitchFamily="2" charset="-122"/>
              </a:rPr>
              <a:t>endl</a:t>
            </a:r>
            <a:r>
              <a:rPr lang="en-US" altLang="zh-CN" sz="1800" dirty="0">
                <a:ea typeface="宋体" pitchFamily="2" charset="-122"/>
              </a:rPr>
              <a:t>;</a:t>
            </a:r>
          </a:p>
          <a:p>
            <a:r>
              <a:rPr lang="en-US" altLang="zh-CN" sz="1800" dirty="0" smtClean="0">
                <a:ea typeface="宋体" pitchFamily="2" charset="-122"/>
              </a:rPr>
              <a:t>     }</a:t>
            </a: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};</a:t>
            </a:r>
          </a:p>
          <a:p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2338388"/>
            <a:ext cx="45720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70C0"/>
                </a:solidFill>
                <a:ea typeface="宋体" pitchFamily="2" charset="-122"/>
              </a:rPr>
              <a:t>int </a:t>
            </a:r>
            <a:r>
              <a:rPr lang="en-US" altLang="zh-CN" sz="1800">
                <a:ea typeface="宋体" pitchFamily="2" charset="-122"/>
              </a:rPr>
              <a:t>main ()</a:t>
            </a:r>
          </a:p>
          <a:p>
            <a:r>
              <a:rPr lang="en-US" altLang="zh-CN" sz="1800">
                <a:ea typeface="宋体" pitchFamily="2" charset="-122"/>
              </a:rPr>
              <a:t>{</a:t>
            </a:r>
          </a:p>
          <a:p>
            <a:r>
              <a:rPr lang="en-US" altLang="zh-CN" sz="1800">
                <a:ea typeface="宋体" pitchFamily="2" charset="-122"/>
              </a:rPr>
              <a:t>     </a:t>
            </a:r>
            <a:r>
              <a:rPr lang="en-US" altLang="zh-CN" sz="1800">
                <a:solidFill>
                  <a:srgbClr val="0070C0"/>
                </a:solidFill>
                <a:ea typeface="宋体" pitchFamily="2" charset="-122"/>
              </a:rPr>
              <a:t>try</a:t>
            </a:r>
            <a:r>
              <a:rPr lang="en-US" altLang="zh-CN" sz="1800">
                <a:ea typeface="宋体" pitchFamily="2" charset="-122"/>
              </a:rPr>
              <a:t> {  </a:t>
            </a:r>
          </a:p>
          <a:p>
            <a:pPr marL="0" lvl="2"/>
            <a:r>
              <a:rPr lang="en-US" altLang="zh-CN" sz="1800">
                <a:ea typeface="宋体" pitchFamily="2" charset="-122"/>
              </a:rPr>
              <a:t>      </a:t>
            </a:r>
            <a:r>
              <a:rPr lang="en-US" altLang="zh-CN" sz="1600">
                <a:solidFill>
                  <a:srgbClr val="00B050"/>
                </a:solidFill>
                <a:ea typeface="宋体" pitchFamily="2" charset="-122"/>
              </a:rPr>
              <a:t>//</a:t>
            </a:r>
            <a:r>
              <a:rPr lang="zh-CN" altLang="en-US" sz="1600">
                <a:solidFill>
                  <a:srgbClr val="00B050"/>
                </a:solidFill>
                <a:ea typeface="宋体" pitchFamily="2" charset="-122"/>
              </a:rPr>
              <a:t>实例化类</a:t>
            </a:r>
            <a:r>
              <a:rPr lang="en-US" altLang="zh-CN" sz="1600">
                <a:solidFill>
                  <a:srgbClr val="00B050"/>
                </a:solidFill>
                <a:ea typeface="宋体" pitchFamily="2" charset="-122"/>
              </a:rPr>
              <a:t>ExceptionClass</a:t>
            </a:r>
            <a:r>
              <a:rPr lang="zh-CN" altLang="en-US" sz="1600">
                <a:solidFill>
                  <a:srgbClr val="00B050"/>
                </a:solidFill>
                <a:ea typeface="宋体" pitchFamily="2" charset="-122"/>
              </a:rPr>
              <a:t>的</a:t>
            </a:r>
            <a:r>
              <a:rPr lang="zh-CN" altLang="en-US" sz="1600">
                <a:solidFill>
                  <a:srgbClr val="FF0000"/>
                </a:solidFill>
                <a:ea typeface="宋体" pitchFamily="2" charset="-122"/>
              </a:rPr>
              <a:t>对象</a:t>
            </a:r>
            <a:r>
              <a:rPr lang="zh-CN" altLang="en-US" sz="1600">
                <a:solidFill>
                  <a:srgbClr val="00B050"/>
                </a:solidFill>
                <a:ea typeface="宋体" pitchFamily="2" charset="-122"/>
              </a:rPr>
              <a:t>，并将其</a:t>
            </a:r>
            <a:r>
              <a:rPr lang="zh-CN" altLang="en-US" sz="1600">
                <a:solidFill>
                  <a:srgbClr val="FF0000"/>
                </a:solidFill>
                <a:ea typeface="宋体" pitchFamily="2" charset="-122"/>
              </a:rPr>
              <a:t>抛出</a:t>
            </a:r>
            <a:endParaRPr lang="en-US" altLang="zh-CN" sz="1600">
              <a:solidFill>
                <a:srgbClr val="FF0000"/>
              </a:solidFill>
              <a:ea typeface="宋体" pitchFamily="2" charset="-122"/>
            </a:endParaRPr>
          </a:p>
          <a:p>
            <a:pPr marL="0" lvl="2"/>
            <a:r>
              <a:rPr lang="en-US" altLang="zh-CN" sz="1800">
                <a:ea typeface="宋体" pitchFamily="2" charset="-122"/>
              </a:rPr>
              <a:t>            </a:t>
            </a:r>
            <a:r>
              <a:rPr lang="en-US" altLang="zh-CN" sz="1800">
                <a:solidFill>
                  <a:srgbClr val="0070C0"/>
                </a:solidFill>
                <a:ea typeface="宋体" pitchFamily="2" charset="-122"/>
              </a:rPr>
              <a:t>throw</a:t>
            </a:r>
            <a:r>
              <a:rPr lang="en-US" altLang="zh-CN" sz="1800">
                <a:ea typeface="宋体" pitchFamily="2" charset="-122"/>
              </a:rPr>
              <a:t> ExceptionClass() ;</a:t>
            </a:r>
          </a:p>
          <a:p>
            <a:r>
              <a:rPr lang="en-US" altLang="zh-CN" sz="1800">
                <a:ea typeface="宋体" pitchFamily="2" charset="-122"/>
              </a:rPr>
              <a:t>     }</a:t>
            </a:r>
          </a:p>
          <a:p>
            <a:r>
              <a:rPr lang="en-US" altLang="zh-CN" sz="1800">
                <a:ea typeface="宋体" pitchFamily="2" charset="-122"/>
              </a:rPr>
              <a:t>     </a:t>
            </a:r>
            <a:r>
              <a:rPr lang="en-US" altLang="zh-CN" sz="1800">
                <a:solidFill>
                  <a:srgbClr val="00B050"/>
                </a:solidFill>
                <a:ea typeface="宋体" pitchFamily="2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ea typeface="宋体" pitchFamily="2" charset="-122"/>
              </a:rPr>
              <a:t>捕获类</a:t>
            </a:r>
            <a:r>
              <a:rPr lang="en-US" altLang="zh-CN" sz="1800">
                <a:solidFill>
                  <a:srgbClr val="00B050"/>
                </a:solidFill>
                <a:ea typeface="宋体" pitchFamily="2" charset="-122"/>
              </a:rPr>
              <a:t>ExceptionClass</a:t>
            </a:r>
            <a:r>
              <a:rPr lang="zh-CN" altLang="en-US" sz="1800">
                <a:solidFill>
                  <a:srgbClr val="00B050"/>
                </a:solidFill>
                <a:ea typeface="宋体" pitchFamily="2" charset="-122"/>
              </a:rPr>
              <a:t>的对象</a:t>
            </a:r>
            <a:endParaRPr lang="en-US" altLang="zh-CN" sz="1800">
              <a:ea typeface="宋体" pitchFamily="2" charset="-122"/>
            </a:endParaRPr>
          </a:p>
          <a:p>
            <a:r>
              <a:rPr lang="en-US" altLang="zh-CN" sz="1800">
                <a:ea typeface="宋体" pitchFamily="2" charset="-122"/>
              </a:rPr>
              <a:t>     </a:t>
            </a:r>
            <a:r>
              <a:rPr lang="en-US" altLang="zh-CN" sz="1800">
                <a:solidFill>
                  <a:srgbClr val="0070C0"/>
                </a:solidFill>
                <a:ea typeface="宋体" pitchFamily="2" charset="-122"/>
              </a:rPr>
              <a:t>catch</a:t>
            </a:r>
            <a:r>
              <a:rPr lang="en-US" altLang="zh-CN" sz="1800">
                <a:ea typeface="宋体" pitchFamily="2" charset="-122"/>
              </a:rPr>
              <a:t> ( ExceptionClass )  {</a:t>
            </a:r>
          </a:p>
          <a:p>
            <a:r>
              <a:rPr lang="en-US" altLang="zh-CN" sz="1800">
                <a:ea typeface="宋体" pitchFamily="2" charset="-122"/>
              </a:rPr>
              <a:t>           cout &lt;&lt; “Excepiton caught !” &lt;&lt; endl ;</a:t>
            </a:r>
          </a:p>
          <a:p>
            <a:r>
              <a:rPr lang="en-US" altLang="zh-CN" sz="1800">
                <a:ea typeface="宋体" pitchFamily="2" charset="-122"/>
              </a:rPr>
              <a:t>     }</a:t>
            </a:r>
          </a:p>
          <a:p>
            <a:r>
              <a:rPr lang="en-US" altLang="zh-CN" sz="1800">
                <a:ea typeface="宋体" pitchFamily="2" charset="-122"/>
              </a:rPr>
              <a:t>     </a:t>
            </a:r>
            <a:r>
              <a:rPr lang="en-US" altLang="zh-CN" sz="1800">
                <a:solidFill>
                  <a:srgbClr val="0070C0"/>
                </a:solidFill>
                <a:ea typeface="宋体" pitchFamily="2" charset="-122"/>
              </a:rPr>
              <a:t>return</a:t>
            </a:r>
            <a:r>
              <a:rPr lang="en-US" altLang="zh-CN" sz="1800">
                <a:ea typeface="宋体" pitchFamily="2" charset="-122"/>
              </a:rPr>
              <a:t> 0 ;	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356100" y="2235200"/>
            <a:ext cx="0" cy="407352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79388" y="5100638"/>
            <a:ext cx="4464050" cy="12001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 Exception occurs !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 Exception caught !</a:t>
            </a:r>
          </a:p>
          <a:p>
            <a:pPr algn="r">
              <a:defRPr/>
            </a:pPr>
            <a:r>
              <a:rPr lang="en-US" altLang="zh-CN" sz="1800" dirty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Output </a:t>
            </a:r>
            <a:endParaRPr lang="zh-CN" altLang="en-US" sz="1800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Exception Handling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704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smtClean="0"/>
              <a:t>STL</a:t>
            </a:r>
            <a:endParaRPr lang="zh-CN" altLang="en-US" smtClean="0"/>
          </a:p>
        </p:txBody>
      </p:sp>
      <p:sp>
        <p:nvSpPr>
          <p:cNvPr id="5530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269AC3-906D-4386-8FCB-8F19882B3967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377C87-2D85-41BA-B3FD-5AC3592E69A9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E0905-CD8B-4A9E-8ED6-83F1CB553A57}" type="datetime1">
              <a:rPr lang="zh-CN" altLang="en-US" smtClean="0"/>
              <a:pPr>
                <a:defRPr/>
              </a:pPr>
              <a:t>2013/6/4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07350-0E3F-4CA8-B7AA-2455EB8A4329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 smtClean="0"/>
          </a:p>
        </p:txBody>
      </p:sp>
      <p:sp>
        <p:nvSpPr>
          <p:cNvPr id="7" name="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b="1" dirty="0"/>
              <a:t>STL has  containers, algorithms and </a:t>
            </a:r>
            <a:r>
              <a:rPr lang="en-GB" b="1" dirty="0" smtClean="0"/>
              <a:t>Iterators</a:t>
            </a:r>
          </a:p>
          <a:p>
            <a:pPr marL="0" indent="0">
              <a:lnSpc>
                <a:spcPct val="95000"/>
              </a:lnSpc>
              <a:buNone/>
            </a:pPr>
            <a:endParaRPr lang="en-US" altLang="zh-CN" dirty="0" smtClean="0"/>
          </a:p>
          <a:p>
            <a:pPr lvl="1">
              <a:lnSpc>
                <a:spcPct val="95000"/>
              </a:lnSpc>
            </a:pPr>
            <a:r>
              <a:rPr lang="en-GB" b="1" dirty="0"/>
              <a:t>Containers</a:t>
            </a:r>
            <a:r>
              <a:rPr lang="en-GB" dirty="0"/>
              <a:t> hold objects, all of a specified type</a:t>
            </a:r>
          </a:p>
          <a:p>
            <a:pPr lvl="1">
              <a:lnSpc>
                <a:spcPct val="95000"/>
              </a:lnSpc>
            </a:pPr>
            <a:endParaRPr lang="en-GB" dirty="0"/>
          </a:p>
          <a:p>
            <a:pPr lvl="1">
              <a:lnSpc>
                <a:spcPct val="95000"/>
              </a:lnSpc>
            </a:pPr>
            <a:r>
              <a:rPr lang="en-GB" b="1" dirty="0"/>
              <a:t>Generic algorithms  </a:t>
            </a:r>
            <a:r>
              <a:rPr lang="en-GB" dirty="0"/>
              <a:t>act on objects in containers </a:t>
            </a:r>
          </a:p>
          <a:p>
            <a:pPr lvl="1">
              <a:lnSpc>
                <a:spcPct val="95000"/>
              </a:lnSpc>
            </a:pPr>
            <a:endParaRPr lang="en-GB" dirty="0"/>
          </a:p>
          <a:p>
            <a:pPr lvl="1">
              <a:lnSpc>
                <a:spcPct val="95000"/>
              </a:lnSpc>
            </a:pPr>
            <a:r>
              <a:rPr lang="en-GB" b="1" dirty="0"/>
              <a:t>Iterators</a:t>
            </a:r>
            <a:r>
              <a:rPr lang="en-GB" dirty="0"/>
              <a:t> provide access to objects in the containers yet hide the internal structure of the container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102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Containers</a:t>
            </a: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381000" y="3048000"/>
            <a:ext cx="1676400" cy="1219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containers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590800" y="2286000"/>
            <a:ext cx="3276600" cy="1295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Sequence containers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顺序容器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590800" y="4038600"/>
            <a:ext cx="3276600" cy="1295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Associativ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 containers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</a:rPr>
              <a:t>关联容器</a:t>
            </a:r>
            <a:r>
              <a:rPr lang="en-US" altLang="zh-CN" dirty="0">
                <a:solidFill>
                  <a:schemeClr val="tx1"/>
                </a:solidFill>
                <a:latin typeface="+mj-lt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左大括号 6"/>
          <p:cNvSpPr/>
          <p:nvPr/>
        </p:nvSpPr>
        <p:spPr bwMode="auto">
          <a:xfrm>
            <a:off x="2057400" y="2895600"/>
            <a:ext cx="533400" cy="160020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324600" y="2057400"/>
            <a:ext cx="2438400" cy="1295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vector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list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deque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324600" y="4038600"/>
            <a:ext cx="2438400" cy="18288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>
              <a:buFont typeface="Arial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set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multiset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+mj-lt"/>
              </a:rPr>
              <a:t>map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multimap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6029191" y="2093890"/>
            <a:ext cx="266700" cy="125891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6057900" y="4495800"/>
            <a:ext cx="266700" cy="125891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charset="0"/>
            </a:endParaRPr>
          </a:p>
        </p:txBody>
      </p:sp>
      <p:sp>
        <p:nvSpPr>
          <p:cNvPr id="56348" name="日期占位符 1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CC73C5-7545-42ED-9158-C1F13438F87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6349" name="灯片编号占位符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CA12C-71D6-4861-90B9-F8EC3059CB4B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altLang="zh-CN" sz="3600" dirty="0">
                <a:latin typeface="+mj-ea"/>
              </a:rPr>
              <a:t>STL</a:t>
            </a:r>
            <a:r>
              <a:rPr lang="zh-CN" altLang="en-US" sz="3600" dirty="0">
                <a:latin typeface="+mj-ea"/>
              </a:rPr>
              <a:t>提供标准算法，这些算法提供基本的服务：排序，搜索，拷贝，重排序，修改和数字处理</a:t>
            </a:r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sz="3600" dirty="0">
              <a:latin typeface="+mj-ea"/>
            </a:endParaRP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 算法不是容器类的成员函数，而是全局函数</a:t>
            </a:r>
            <a:r>
              <a:rPr lang="zh-CN" altLang="en-US" sz="3600" dirty="0" smtClean="0">
                <a:latin typeface="+mj-ea"/>
              </a:rPr>
              <a:t>，通过</a:t>
            </a:r>
            <a:r>
              <a:rPr lang="en-US" altLang="zh-CN" sz="3600" dirty="0" smtClean="0">
                <a:latin typeface="+mj-ea"/>
              </a:rPr>
              <a:t>iterator</a:t>
            </a:r>
            <a:r>
              <a:rPr lang="zh-CN" altLang="en-US" sz="3600" dirty="0" smtClean="0">
                <a:latin typeface="+mj-ea"/>
              </a:rPr>
              <a:t>进行操</a:t>
            </a:r>
            <a:r>
              <a:rPr lang="zh-CN" altLang="en-US" sz="3600" dirty="0">
                <a:latin typeface="+mj-ea"/>
              </a:rPr>
              <a:t>作。</a:t>
            </a:r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3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Generic Algorithm</a:t>
            </a:r>
            <a:endParaRPr lang="zh-CN" altLang="en-US" smtClean="0"/>
          </a:p>
        </p:txBody>
      </p:sp>
      <p:sp>
        <p:nvSpPr>
          <p:cNvPr id="5837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173C97-3145-461F-BC73-D5E6D0CC828E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B87466-88F7-4679-A2C3-E8B8F0B0C292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lvl="1" indent="-274320" fontAlgn="auto">
              <a:spcAft>
                <a:spcPts val="0"/>
              </a:spcAft>
              <a:defRPr/>
            </a:pPr>
            <a:r>
              <a:rPr lang="en-GB" altLang="zh-CN" dirty="0"/>
              <a:t>Iterators provide access to objects in the containers yet hide the internal structure of the container</a:t>
            </a:r>
          </a:p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 smtClean="0"/>
              <a:t>迭代器操作：</a:t>
            </a:r>
            <a:endParaRPr lang="en-US" altLang="zh-CN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en-GB" altLang="zh-CN" b="1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zh-CN" altLang="en-US" b="1" dirty="0" smtClean="0">
                <a:latin typeface="Consolas" pitchFamily="49" charset="0"/>
                <a:cs typeface="Consolas" pitchFamily="49" charset="0"/>
              </a:rPr>
              <a:t>， </a:t>
            </a:r>
            <a:r>
              <a:rPr lang="en-US" altLang="zh-CN" b="1" dirty="0" smtClean="0">
                <a:latin typeface="Consolas" pitchFamily="49" charset="0"/>
                <a:cs typeface="Consolas" pitchFamily="49" charset="0"/>
              </a:rPr>
              <a:t>--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en-US" altLang="zh-CN" b="1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zh-CN" altLang="en-US" b="1" dirty="0" smtClean="0">
                <a:latin typeface="Consolas" pitchFamily="49" charset="0"/>
                <a:cs typeface="Consolas" pitchFamily="49" charset="0"/>
              </a:rPr>
              <a:t>， </a:t>
            </a:r>
            <a:r>
              <a:rPr lang="en-US" altLang="zh-CN" b="1" dirty="0" smtClean="0">
                <a:latin typeface="Consolas" pitchFamily="49" charset="0"/>
                <a:cs typeface="Consolas" pitchFamily="49" charset="0"/>
              </a:rPr>
              <a:t>!=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en-GB" altLang="zh-CN" b="1" dirty="0" err="1">
                <a:latin typeface="Consolas" pitchFamily="49" charset="0"/>
                <a:cs typeface="Consolas" pitchFamily="49" charset="0"/>
              </a:rPr>
              <a:t>c.begin</a:t>
            </a:r>
            <a:r>
              <a:rPr lang="en-GB" altLang="zh-CN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GB" altLang="zh-CN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en-GB" altLang="zh-CN" b="1" dirty="0" err="1">
                <a:latin typeface="Consolas" pitchFamily="49" charset="0"/>
                <a:cs typeface="Consolas" pitchFamily="49" charset="0"/>
              </a:rPr>
              <a:t>c.end</a:t>
            </a:r>
            <a:r>
              <a:rPr lang="en-GB" altLang="zh-CN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GB" altLang="zh-CN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indent="-274320" fontAlgn="auto">
              <a:spcAft>
                <a:spcPts val="0"/>
              </a:spcAft>
              <a:defRPr/>
            </a:pPr>
            <a:r>
              <a:rPr lang="en-GB" altLang="zh-CN" b="1" dirty="0" smtClean="0">
                <a:latin typeface="Consolas" pitchFamily="49" charset="0"/>
                <a:cs typeface="Consolas" pitchFamily="49" charset="0"/>
              </a:rPr>
              <a:t>*it</a:t>
            </a:r>
            <a:endParaRPr lang="zh-CN" altLang="en-US" dirty="0"/>
          </a:p>
        </p:txBody>
      </p:sp>
      <p:sp>
        <p:nvSpPr>
          <p:cNvPr id="593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Iterators</a:t>
            </a:r>
            <a:endParaRPr lang="zh-CN" altLang="en-US" dirty="0" smtClean="0"/>
          </a:p>
        </p:txBody>
      </p:sp>
      <p:sp>
        <p:nvSpPr>
          <p:cNvPr id="5939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48ABD6-0E92-4026-95D7-0A550077CC1C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939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E3F6C7-9220-4F75-A634-6CB94E6639A9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tring &amp; vector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6838" y="1436688"/>
            <a:ext cx="6418262" cy="939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及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的常用操作</a:t>
            </a:r>
            <a:endParaRPr lang="zh-CN" altLang="en-US" dirty="0"/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C1930D-4834-4236-9B90-77FEF3239A00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042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E378B-7388-48D4-A38C-B566ADAF09F2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90563" y="2463800"/>
            <a:ext cx="7772400" cy="1524000"/>
          </a:xfrm>
        </p:spPr>
        <p:txBody>
          <a:bodyPr/>
          <a:lstStyle/>
          <a:p>
            <a:r>
              <a:rPr lang="zh-CN" altLang="en-US" smtClean="0"/>
              <a:t>祝大家期末考试取得理想成绩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6838" y="1436688"/>
            <a:ext cx="6418262" cy="9398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70660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90064-0C02-4668-9771-8F4E4EE145F1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2AFD79-F4E5-4535-A5DC-7260F820E905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b="1" dirty="0" smtClean="0"/>
              <a:t>引用</a:t>
            </a:r>
            <a:r>
              <a:rPr lang="zh-CN" altLang="en-US" dirty="0" smtClean="0"/>
              <a:t>就是对象的另一个名字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别名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。在实际程序中，引用主要用作函数的形式参数。</a:t>
            </a:r>
            <a:endParaRPr lang="en-US" altLang="zh-CN" dirty="0" smtClean="0"/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dirty="0"/>
          </a:p>
          <a:p>
            <a:pPr marL="274320" indent="-274320"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/>
          </a:p>
          <a:p>
            <a:pPr marL="274320" indent="-274320"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And Pointer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768350" y="2349500"/>
            <a:ext cx="7632700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ival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1024;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refVal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ival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ok: </a:t>
            </a:r>
            <a:r>
              <a:rPr lang="en-US" altLang="zh-CN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refVal</a:t>
            </a: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refers to </a:t>
            </a:r>
            <a:r>
              <a:rPr lang="en-US" altLang="zh-CN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ival</a:t>
            </a:r>
            <a:endParaRPr lang="en-US" altLang="zh-CN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refVal2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      </a:t>
            </a:r>
            <a:r>
              <a:rPr lang="en-US" altLang="zh-CN" sz="1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error: a reference must be initialized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zh-CN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refVal3</a:t>
            </a:r>
            <a:r>
              <a:rPr lang="en-US" altLang="zh-CN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10;  </a:t>
            </a: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error: initializer must be an object</a:t>
            </a:r>
            <a:endParaRPr lang="zh-CN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8" y="4329113"/>
            <a:ext cx="83534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zh-CN" altLang="en-US" sz="3000" dirty="0">
                <a:solidFill>
                  <a:srgbClr val="073E87"/>
                </a:solidFill>
                <a:latin typeface="+mn-lt"/>
                <a:ea typeface="+mn-ea"/>
              </a:rPr>
              <a:t>作用在引用上的所有操作事实上都是作用在该引用绑定的对象上：</a:t>
            </a:r>
            <a:endParaRPr lang="en-US" altLang="zh-CN" sz="3000" dirty="0">
              <a:solidFill>
                <a:srgbClr val="073E87"/>
              </a:solidFill>
              <a:latin typeface="+mn-lt"/>
              <a:ea typeface="+mn-ea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3000" dirty="0" err="1">
                <a:solidFill>
                  <a:schemeClr val="accent6"/>
                </a:solidFill>
                <a:latin typeface="Consolas" pitchFamily="49" charset="0"/>
                <a:ea typeface="+mn-ea"/>
                <a:cs typeface="Consolas" pitchFamily="49" charset="0"/>
              </a:rPr>
              <a:t>refVal</a:t>
            </a:r>
            <a:r>
              <a:rPr lang="en-US" altLang="zh-CN" sz="3000" dirty="0">
                <a:solidFill>
                  <a:schemeClr val="accent6"/>
                </a:solidFill>
                <a:latin typeface="Consolas" pitchFamily="49" charset="0"/>
                <a:ea typeface="+mn-ea"/>
                <a:cs typeface="Consolas" pitchFamily="49" charset="0"/>
              </a:rPr>
              <a:t> += 2;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zh-CN" altLang="en-US" sz="3000" dirty="0">
                <a:solidFill>
                  <a:srgbClr val="073E87"/>
                </a:solidFill>
                <a:latin typeface="+mn-lt"/>
                <a:ea typeface="+mn-ea"/>
              </a:rPr>
              <a:t>    将 </a:t>
            </a:r>
            <a:r>
              <a:rPr lang="en-US" altLang="zh-CN" sz="3000" dirty="0" err="1">
                <a:solidFill>
                  <a:srgbClr val="073E87"/>
                </a:solidFill>
                <a:latin typeface="+mn-lt"/>
                <a:ea typeface="+mn-ea"/>
              </a:rPr>
              <a:t>refVal</a:t>
            </a:r>
            <a:r>
              <a:rPr lang="en-US" altLang="zh-CN" sz="3000" dirty="0">
                <a:solidFill>
                  <a:srgbClr val="073E87"/>
                </a:solidFill>
                <a:latin typeface="+mn-lt"/>
                <a:ea typeface="+mn-ea"/>
              </a:rPr>
              <a:t> </a:t>
            </a:r>
            <a:r>
              <a:rPr lang="zh-CN" altLang="en-US" sz="3000" dirty="0">
                <a:solidFill>
                  <a:srgbClr val="073E87"/>
                </a:solidFill>
                <a:latin typeface="+mn-lt"/>
                <a:ea typeface="+mn-ea"/>
              </a:rPr>
              <a:t>指向的对象 </a:t>
            </a:r>
            <a:r>
              <a:rPr lang="en-US" altLang="zh-CN" sz="3000" dirty="0" err="1">
                <a:solidFill>
                  <a:srgbClr val="073E87"/>
                </a:solidFill>
                <a:latin typeface="+mn-lt"/>
                <a:ea typeface="+mn-ea"/>
              </a:rPr>
              <a:t>ival</a:t>
            </a:r>
            <a:r>
              <a:rPr lang="en-US" altLang="zh-CN" sz="3000" dirty="0">
                <a:solidFill>
                  <a:srgbClr val="073E87"/>
                </a:solidFill>
                <a:latin typeface="+mn-lt"/>
                <a:ea typeface="+mn-ea"/>
              </a:rPr>
              <a:t> </a:t>
            </a:r>
            <a:r>
              <a:rPr lang="zh-CN" altLang="en-US" sz="3000" dirty="0">
                <a:solidFill>
                  <a:srgbClr val="073E87"/>
                </a:solidFill>
                <a:latin typeface="+mn-lt"/>
                <a:ea typeface="+mn-ea"/>
              </a:rPr>
              <a:t>加 </a:t>
            </a:r>
            <a:r>
              <a:rPr lang="en-US" altLang="zh-CN" sz="3000" dirty="0">
                <a:solidFill>
                  <a:srgbClr val="073E87"/>
                </a:solidFill>
                <a:latin typeface="+mn-lt"/>
                <a:ea typeface="+mn-ea"/>
              </a:rPr>
              <a:t>2</a:t>
            </a:r>
            <a:r>
              <a:rPr lang="zh-CN" altLang="en-US" sz="3000" dirty="0">
                <a:solidFill>
                  <a:srgbClr val="073E87"/>
                </a:solidFill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9462" name="日期占位符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906707-C363-4550-8CD1-B685709CE17F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9463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968A5E-CF5A-4393-9838-D73821EBB1E9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 rtlCol="0"/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zh-CN" altLang="en-US" dirty="0"/>
              <a:t>指针用于指向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 indent="-274320" fontAlgn="auto">
              <a:spcAft>
                <a:spcPts val="0"/>
              </a:spcAft>
              <a:defRPr/>
            </a:pPr>
            <a:r>
              <a:rPr lang="zh-CN" altLang="en-US" dirty="0"/>
              <a:t>指针保存的是另一个对象的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 indent="-274320" fontAlgn="auto">
              <a:spcAft>
                <a:spcPts val="0"/>
              </a:spcAft>
              <a:defRPr/>
            </a:pPr>
            <a:endParaRPr lang="en-US" altLang="zh-CN" dirty="0"/>
          </a:p>
          <a:p>
            <a:pPr lvl="1" indent="-274320" fontAlgn="auto"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And Pointer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827088" y="2492375"/>
            <a:ext cx="7129462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"hello world"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20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&amp;</a:t>
            </a:r>
            <a:r>
              <a:rPr lang="en-US" altLang="zh-CN" sz="20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zh-CN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holds the address of s</a:t>
            </a:r>
            <a:endParaRPr lang="zh-CN" altLang="en-US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9" y="3573016"/>
            <a:ext cx="775319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日期占位符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560223-64ED-4783-95E9-CC2B6B6C7B66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0487" name="灯片编号占位符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DA07A-2170-4791-97B8-7EA4E86A41E3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 vs. Pointers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3821112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2133600"/>
            <a:ext cx="3819525" cy="39592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020002"/>
                </a:solidFill>
              </a:rPr>
              <a:t>swap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&amp;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 ,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&amp;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srgbClr val="020002"/>
                </a:solidFill>
              </a:rPr>
              <a:t>tmp</a:t>
            </a:r>
            <a:r>
              <a:rPr lang="en-US" altLang="zh-CN" dirty="0">
                <a:solidFill>
                  <a:prstClr val="black"/>
                </a:solidFill>
              </a:rPr>
              <a:t> =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 err="1">
                <a:solidFill>
                  <a:srgbClr val="020002"/>
                </a:solidFill>
              </a:rPr>
              <a:t>tmp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...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srgbClr val="020002"/>
                </a:solidFill>
              </a:rPr>
              <a:t>swap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srgbClr val="020002"/>
                </a:solidFill>
              </a:rPr>
              <a:t>a</a:t>
            </a:r>
            <a:r>
              <a:rPr lang="en-US" altLang="zh-CN" dirty="0" err="1">
                <a:solidFill>
                  <a:prstClr val="black"/>
                </a:solidFill>
              </a:rPr>
              <a:t>,</a:t>
            </a:r>
            <a:r>
              <a:rPr lang="en-US" altLang="zh-CN" dirty="0" err="1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38650" y="1268413"/>
            <a:ext cx="4310063" cy="720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35475" y="2133600"/>
            <a:ext cx="4313238" cy="39592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020002"/>
                </a:solidFill>
              </a:rPr>
              <a:t>swap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*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 ,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*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srgbClr val="020002"/>
                </a:solidFill>
              </a:rPr>
              <a:t>tmp</a:t>
            </a:r>
            <a:r>
              <a:rPr lang="en-US" altLang="zh-CN" dirty="0">
                <a:solidFill>
                  <a:prstClr val="black"/>
                </a:solidFill>
              </a:rPr>
              <a:t> = *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*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 = *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	*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 = </a:t>
            </a:r>
            <a:r>
              <a:rPr lang="en-US" altLang="zh-CN" dirty="0" err="1">
                <a:solidFill>
                  <a:srgbClr val="020002"/>
                </a:solidFill>
              </a:rPr>
              <a:t>tmp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...</a:t>
            </a:r>
          </a:p>
          <a:p>
            <a:pPr marL="0" indent="0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dirty="0">
                <a:solidFill>
                  <a:srgbClr val="020002"/>
                </a:solidFill>
              </a:rPr>
              <a:t>swap</a:t>
            </a:r>
            <a:r>
              <a:rPr lang="en-US" altLang="zh-CN" dirty="0">
                <a:solidFill>
                  <a:prstClr val="black"/>
                </a:solidFill>
              </a:rPr>
              <a:t>(&amp;</a:t>
            </a:r>
            <a:r>
              <a:rPr lang="en-US" altLang="zh-CN" dirty="0">
                <a:solidFill>
                  <a:srgbClr val="020002"/>
                </a:solidFill>
              </a:rPr>
              <a:t>a</a:t>
            </a:r>
            <a:r>
              <a:rPr lang="en-US" altLang="zh-CN" dirty="0">
                <a:solidFill>
                  <a:prstClr val="black"/>
                </a:solidFill>
              </a:rPr>
              <a:t>, &amp;</a:t>
            </a:r>
            <a:r>
              <a:rPr lang="en-US" altLang="zh-CN" dirty="0">
                <a:solidFill>
                  <a:srgbClr val="020002"/>
                </a:solidFill>
              </a:rPr>
              <a:t>b</a:t>
            </a:r>
            <a:r>
              <a:rPr lang="en-US" altLang="zh-CN" dirty="0">
                <a:solidFill>
                  <a:prstClr val="black"/>
                </a:solidFill>
              </a:rPr>
              <a:t>);</a:t>
            </a:r>
            <a:endParaRPr lang="zh-CN" altLang="en-US" dirty="0"/>
          </a:p>
        </p:txBody>
      </p:sp>
      <p:sp>
        <p:nvSpPr>
          <p:cNvPr id="21511" name="日期占位符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B8A63C-1ED8-4F97-9079-ECD56EB04387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1512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DB11AB-5309-4989-9C53-6B178C84A5E5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313" y="6237312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两种方法实现的效果一样，都成功交换两个数</a:t>
            </a:r>
            <a:endParaRPr lang="zh-CN" alt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395288" y="1268413"/>
            <a:ext cx="8353425" cy="4857750"/>
          </a:xfrm>
        </p:spPr>
        <p:txBody>
          <a:bodyPr/>
          <a:lstStyle/>
          <a:p>
            <a:r>
              <a:rPr lang="zh-CN" altLang="en-US" b="1" dirty="0" smtClean="0"/>
              <a:t>动态创建对象的初始化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撤销动态创建的对象</a:t>
            </a:r>
          </a:p>
          <a:p>
            <a:endParaRPr lang="zh-CN" altLang="en-US" b="1" dirty="0" smtClean="0"/>
          </a:p>
          <a:p>
            <a:endParaRPr lang="zh-CN" altLang="en-US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The </a:t>
            </a:r>
            <a:r>
              <a:rPr lang="en-US" altLang="zh-CN" sz="3600" b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zh-CN" sz="3600" b="1" smtClean="0"/>
              <a:t> and </a:t>
            </a:r>
            <a:r>
              <a:rPr lang="en-US" altLang="zh-CN" sz="3600" b="1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zh-CN" sz="3600" b="1" smtClean="0"/>
              <a:t> Expressions</a:t>
            </a:r>
            <a:endParaRPr lang="zh-CN" altLang="en-US" sz="3600" smtClean="0"/>
          </a:p>
        </p:txBody>
      </p:sp>
      <p:sp>
        <p:nvSpPr>
          <p:cNvPr id="5" name="矩形 4"/>
          <p:cNvSpPr/>
          <p:nvPr/>
        </p:nvSpPr>
        <p:spPr>
          <a:xfrm>
            <a:off x="755650" y="2060575"/>
            <a:ext cx="7704138" cy="140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(1024);              </a:t>
            </a:r>
            <a:r>
              <a:rPr lang="en-US" altLang="zh-CN" sz="17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value of i is 1024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7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(1024);  </a:t>
            </a:r>
            <a:r>
              <a:rPr lang="en-US" altLang="zh-CN" sz="17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object to which pi points is </a:t>
            </a:r>
            <a:r>
              <a:rPr lang="en-US" altLang="zh-CN" sz="17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1024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700" b="1" dirty="0" err="1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pi_arr</a:t>
            </a:r>
            <a:r>
              <a:rPr lang="en-US" altLang="zh-CN" sz="17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7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7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[10];</a:t>
            </a:r>
            <a:endParaRPr lang="en-US" altLang="zh-CN" sz="17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(10, </a:t>
            </a:r>
            <a:r>
              <a:rPr lang="en-US" altLang="zh-CN" sz="17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'9'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	</a:t>
            </a:r>
            <a:r>
              <a:rPr lang="en-US" altLang="zh-CN" sz="17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value of s is "9999999999"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CN" sz="1700" b="1" dirty="0" err="1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7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700" b="1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(10, </a:t>
            </a:r>
            <a:r>
              <a:rPr lang="en-US" altLang="zh-CN" sz="17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'9'</a:t>
            </a:r>
            <a:r>
              <a:rPr lang="en-US" altLang="zh-CN" sz="17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altLang="zh-CN" sz="17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*</a:t>
            </a:r>
            <a:r>
              <a:rPr lang="en-US" altLang="zh-CN" sz="17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en-US" altLang="zh-CN" sz="17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is "9999999999"</a:t>
            </a:r>
            <a:endParaRPr lang="zh-CN" altLang="en-US" sz="17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650" y="4465638"/>
            <a:ext cx="770413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zh-CN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altLang="zh-CN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en-US" altLang="zh-CN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delete object</a:t>
            </a:r>
            <a:endParaRPr lang="en-US" altLang="zh-CN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zh-CN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[] </a:t>
            </a:r>
            <a:r>
              <a:rPr lang="en-US" altLang="zh-CN" dirty="0" err="1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pi_arr</a:t>
            </a:r>
            <a:r>
              <a:rPr lang="en-US" altLang="zh-CN" dirty="0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;	</a:t>
            </a:r>
            <a:r>
              <a:rPr lang="en-US" altLang="zh-CN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delete array</a:t>
            </a:r>
            <a:endParaRPr lang="en-US" altLang="zh-CN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altLang="zh-CN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en-US" altLang="zh-CN" dirty="0" smtClean="0">
                <a:solidFill>
                  <a:srgbClr val="02000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2534" name="日期占位符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1A3797-EDEF-4F08-9904-19857DCD88F3}" type="datetime1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2013/6/4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2535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0F8014-2319-4823-8092-E02D967CF5CD}" type="slidenum">
              <a:rPr lang="zh-CN" alt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肃穆">
  <a:themeElements>
    <a:clrScheme name="自定义 4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C00000"/>
      </a:accent6>
      <a:hlink>
        <a:srgbClr val="0080FF"/>
      </a:hlink>
      <a:folHlink>
        <a:srgbClr val="5EAEFF"/>
      </a:folHlink>
    </a:clrScheme>
    <a:fontScheme name="pretty">
      <a:majorFont>
        <a:latin typeface="Trebuchet MS"/>
        <a:ea typeface="微软雅黑"/>
        <a:cs typeface=""/>
      </a:majorFont>
      <a:minorFont>
        <a:latin typeface="Candara"/>
        <a:ea typeface="宋体"/>
        <a:cs typeface="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肃穆</Template>
  <TotalTime>774</TotalTime>
  <Words>3044</Words>
  <Application>Microsoft Office PowerPoint</Application>
  <PresentationFormat>全屏显示(4:3)</PresentationFormat>
  <Paragraphs>740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肃穆</vt:lpstr>
      <vt:lpstr>C++面向对象程序设计</vt:lpstr>
      <vt:lpstr>Contents</vt:lpstr>
      <vt:lpstr>C++ Basis</vt:lpstr>
      <vt:lpstr>Key Concept</vt:lpstr>
      <vt:lpstr>Variables and Basic Types</vt:lpstr>
      <vt:lpstr>Reference And Pointer</vt:lpstr>
      <vt:lpstr>Reference And Pointer</vt:lpstr>
      <vt:lpstr>Reference vs. Pointers</vt:lpstr>
      <vt:lpstr>The new and delete Expressions</vt:lpstr>
      <vt:lpstr>Overloaded Functions</vt:lpstr>
      <vt:lpstr>Classes and Data Abstraction</vt:lpstr>
      <vt:lpstr>Class Definitions and Declarations</vt:lpstr>
      <vt:lpstr>Access Labels </vt:lpstr>
      <vt:lpstr>Access Labels </vt:lpstr>
      <vt:lpstr>this Pointer</vt:lpstr>
      <vt:lpstr>Constructors</vt:lpstr>
      <vt:lpstr>Constructors(cont.)</vt:lpstr>
      <vt:lpstr>Friends</vt:lpstr>
      <vt:lpstr>static Class Members</vt:lpstr>
      <vt:lpstr>Defining and Using static Class Members</vt:lpstr>
      <vt:lpstr>Initiate static member</vt:lpstr>
      <vt:lpstr>The Copy Constructor</vt:lpstr>
      <vt:lpstr>The Assignment Operator</vt:lpstr>
      <vt:lpstr>The Destructor</vt:lpstr>
      <vt:lpstr>Operator Overloading </vt:lpstr>
      <vt:lpstr>Defining an Overloaded Operator</vt:lpstr>
      <vt:lpstr>Choosing Member or Nonmember Implementation</vt:lpstr>
      <vt:lpstr>Input and Output Operators</vt:lpstr>
      <vt:lpstr>Assignment Operators</vt:lpstr>
      <vt:lpstr>Other Overloaded Operations</vt:lpstr>
      <vt:lpstr>Inheritance </vt:lpstr>
      <vt:lpstr>Inheritance </vt:lpstr>
      <vt:lpstr>Public, Private, and Protected Inheritance</vt:lpstr>
      <vt:lpstr>Constructors And Destructor</vt:lpstr>
      <vt:lpstr>Polymorphism </vt:lpstr>
      <vt:lpstr>Introduction</vt:lpstr>
      <vt:lpstr>Derived Classes and virtual Functions</vt:lpstr>
      <vt:lpstr>Pure Virtual Functions And Abstract Class</vt:lpstr>
      <vt:lpstr>Virtual Destructors</vt:lpstr>
      <vt:lpstr>I/O Streams</vt:lpstr>
      <vt:lpstr>Inheritance Relationship</vt:lpstr>
      <vt:lpstr>I/O</vt:lpstr>
      <vt:lpstr>Example</vt:lpstr>
      <vt:lpstr>C++ Template</vt:lpstr>
      <vt:lpstr>Defining a Function Template</vt:lpstr>
      <vt:lpstr>Defining a Class Template </vt:lpstr>
      <vt:lpstr>Key concepts</vt:lpstr>
      <vt:lpstr>Key concepts</vt:lpstr>
      <vt:lpstr>Key concepts</vt:lpstr>
      <vt:lpstr>Exception Handling</vt:lpstr>
      <vt:lpstr>Exception Handling</vt:lpstr>
      <vt:lpstr>Exception Handling</vt:lpstr>
      <vt:lpstr>STL</vt:lpstr>
      <vt:lpstr>overview</vt:lpstr>
      <vt:lpstr>Containers</vt:lpstr>
      <vt:lpstr>Generic Algorithm</vt:lpstr>
      <vt:lpstr>Iterators</vt:lpstr>
      <vt:lpstr>string &amp; vector</vt:lpstr>
      <vt:lpstr>祝大家期末考试取得理想成绩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C++面向对象程序设计</dc:title>
  <dc:creator>pumpkin</dc:creator>
  <cp:lastModifiedBy>Liang Lin</cp:lastModifiedBy>
  <cp:revision>204</cp:revision>
  <dcterms:created xsi:type="dcterms:W3CDTF">2011-06-06T00:36:59Z</dcterms:created>
  <dcterms:modified xsi:type="dcterms:W3CDTF">2013-06-04T03:22:36Z</dcterms:modified>
</cp:coreProperties>
</file>