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BD41-06AD-4344-ADDF-CBC61552137B}" type="datetimeFigureOut">
              <a:rPr kumimoji="1" lang="zh-CN" altLang="en-US" smtClean="0"/>
              <a:t>15/11/1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953A9-5596-6441-BCAD-6511CAF56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14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cs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15/11/1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15/11/1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15/11/1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15/11/1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15/11/1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15/11/1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15/11/1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15/11/1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15/11/1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15/11/1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15/11/1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15/11/1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05241"/>
          </a:xfrm>
        </p:spPr>
        <p:txBody>
          <a:bodyPr/>
          <a:lstStyle/>
          <a:p>
            <a:r>
              <a:rPr kumimoji="1" lang="zh-CN" altLang="en-US" dirty="0" smtClean="0"/>
              <a:t>排序＆递归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14842"/>
            <a:ext cx="6400800" cy="3057358"/>
          </a:xfrm>
        </p:spPr>
        <p:txBody>
          <a:bodyPr/>
          <a:lstStyle/>
          <a:p>
            <a:r>
              <a:rPr kumimoji="1" lang="zh-CN" altLang="en-US" dirty="0" smtClean="0"/>
              <a:t>郭达雅</a:t>
            </a:r>
            <a:endParaRPr kumimoji="1" lang="en-US" altLang="zh-CN" dirty="0" smtClean="0"/>
          </a:p>
          <a:p>
            <a:r>
              <a:rPr kumimoji="1" lang="en-US" altLang="zh-CN" dirty="0" smtClean="0"/>
              <a:t>guody5@mail2.sysu.edu.cn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98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如何使用递归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个人总结：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非递归是完成函数定义的过程。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递归是函数利用函数的定义完成函数定义的过程。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个人经验：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rgbClr val="000000"/>
                </a:solidFill>
              </a:rPr>
              <a:t>①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定义函数，赋予含义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rgbClr val="000000"/>
                </a:solidFill>
              </a:rPr>
              <a:t>②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完成基步骤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rgbClr val="000000"/>
                </a:solidFill>
              </a:rPr>
              <a:t>③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完成递归步（化成子问题，利用自身的定义）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按这三步走就可完成递归</a:t>
            </a:r>
            <a:endParaRPr kumimoji="1"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9839" y="3042618"/>
            <a:ext cx="6380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rgbClr val="000000"/>
                </a:solidFill>
              </a:rPr>
              <a:t>递归的内部机理那么复杂，那如何使用递归呢？</a:t>
            </a:r>
            <a:endParaRPr kumimoji="1" lang="en-US" altLang="zh-CN" sz="4000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9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问题一：寻找最大值问题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问题二：逆序输出问题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问题三：汉诺塔问题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问题四：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进制输出问题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(sicily1298)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问题五：公约数与公倍数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8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再谈排序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快速排序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void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quick_sort</a:t>
            </a:r>
            <a:r>
              <a:rPr kumimoji="1" lang="en-US" altLang="zh-CN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a[],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begin,int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end)</a:t>
            </a:r>
          </a:p>
          <a:p>
            <a:pPr marL="0" indent="0">
              <a:buNone/>
            </a:pPr>
            <a:r>
              <a:rPr kumimoji="1" lang="zh-CN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if(begin==end)return</a:t>
            </a:r>
            <a:r>
              <a:rPr kumimoji="1" lang="zh-CN" altLang="en-US" dirty="0" smtClean="0">
                <a:solidFill>
                  <a:srgbClr val="000000"/>
                </a:solidFill>
              </a:rPr>
              <a:t>;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else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</a:rPr>
              <a:t>          </a:t>
            </a:r>
            <a:r>
              <a:rPr kumimoji="1" lang="zh-CN" altLang="zh-CN" dirty="0" smtClean="0">
                <a:solidFill>
                  <a:srgbClr val="000000"/>
                </a:solidFill>
              </a:rPr>
              <a:t>{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</a:rPr>
              <a:t>          随机选择一个数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ai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，然后使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ai</a:t>
            </a:r>
            <a:r>
              <a:rPr kumimoji="1" lang="zh-CN" altLang="en-US" dirty="0" smtClean="0">
                <a:solidFill>
                  <a:srgbClr val="000000"/>
                </a:solidFill>
              </a:rPr>
              <a:t>的左边都小于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ai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  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ai</a:t>
            </a:r>
            <a:r>
              <a:rPr kumimoji="1" lang="zh-CN" altLang="en-US" dirty="0" smtClean="0">
                <a:solidFill>
                  <a:srgbClr val="000000"/>
                </a:solidFill>
              </a:rPr>
              <a:t>的右边都大于等于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ai</a:t>
            </a:r>
            <a:r>
              <a:rPr kumimoji="1" lang="zh-CN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quick_sort</a:t>
            </a:r>
            <a:r>
              <a:rPr kumimoji="1" lang="en-US" altLang="zh-CN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a,begin,i</a:t>
            </a:r>
            <a:r>
              <a:rPr kumimoji="1" lang="en-US" altLang="zh-CN" dirty="0" smtClean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zh-CN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  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quick_sort</a:t>
            </a:r>
            <a:r>
              <a:rPr kumimoji="1" lang="en-US" altLang="zh-CN" dirty="0" smtClean="0">
                <a:solidFill>
                  <a:srgbClr val="000000"/>
                </a:solidFill>
              </a:rPr>
              <a:t>(a,i+1,end);</a:t>
            </a: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3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8542"/>
            <a:ext cx="8229600" cy="553306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归并排序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merge_sort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begin,int</a:t>
            </a:r>
            <a:r>
              <a:rPr lang="en-US" altLang="zh-CN" dirty="0"/>
              <a:t> end)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if(end==begin)return;</a:t>
            </a:r>
          </a:p>
          <a:p>
            <a:r>
              <a:rPr lang="hu-HU" altLang="zh-CN" dirty="0"/>
              <a:t>     else</a:t>
            </a:r>
          </a:p>
          <a:p>
            <a:r>
              <a:rPr lang="hu-HU" altLang="zh-CN" dirty="0"/>
              <a:t>     {</a:t>
            </a:r>
          </a:p>
          <a:p>
            <a:r>
              <a:rPr lang="nl-NL" altLang="zh-CN" dirty="0"/>
              <a:t>         int </a:t>
            </a:r>
            <a:r>
              <a:rPr lang="nl-NL" altLang="zh-CN" dirty="0" err="1"/>
              <a:t>mid</a:t>
            </a:r>
            <a:r>
              <a:rPr lang="nl-NL" altLang="zh-CN" dirty="0"/>
              <a:t>=(</a:t>
            </a:r>
            <a:r>
              <a:rPr lang="nl-NL" altLang="zh-CN" dirty="0" err="1"/>
              <a:t>begin+mid</a:t>
            </a:r>
            <a:r>
              <a:rPr lang="nl-NL" altLang="zh-CN" dirty="0"/>
              <a:t>)/2;</a:t>
            </a:r>
          </a:p>
          <a:p>
            <a:r>
              <a:rPr lang="nl-NL" altLang="zh-CN" dirty="0"/>
              <a:t>         </a:t>
            </a:r>
            <a:r>
              <a:rPr lang="nl-NL" altLang="zh-CN" dirty="0" err="1"/>
              <a:t>merge_sort</a:t>
            </a:r>
            <a:r>
              <a:rPr lang="nl-NL" altLang="zh-CN" dirty="0"/>
              <a:t>(</a:t>
            </a:r>
            <a:r>
              <a:rPr lang="nl-NL" altLang="zh-CN" dirty="0" err="1"/>
              <a:t>a,begin,mid</a:t>
            </a:r>
            <a:r>
              <a:rPr lang="nl-NL" altLang="zh-CN" dirty="0"/>
              <a:t>);</a:t>
            </a:r>
          </a:p>
          <a:p>
            <a:r>
              <a:rPr lang="nl-NL" altLang="zh-CN" dirty="0"/>
              <a:t>         </a:t>
            </a:r>
            <a:r>
              <a:rPr lang="nl-NL" altLang="zh-CN" dirty="0" err="1"/>
              <a:t>merge_sort</a:t>
            </a:r>
            <a:r>
              <a:rPr lang="nl-NL" altLang="zh-CN" dirty="0"/>
              <a:t>(a,mid+1,end);</a:t>
            </a:r>
          </a:p>
          <a:p>
            <a:r>
              <a:rPr lang="nl-NL" altLang="zh-CN" dirty="0"/>
              <a:t>         </a:t>
            </a:r>
            <a:r>
              <a:rPr lang="nl-NL" altLang="zh-CN" dirty="0" err="1"/>
              <a:t>merge</a:t>
            </a:r>
            <a:r>
              <a:rPr lang="nl-NL" altLang="zh-CN" dirty="0"/>
              <a:t>(</a:t>
            </a:r>
            <a:r>
              <a:rPr lang="nl-NL" altLang="zh-CN" dirty="0" err="1"/>
              <a:t>a,begin,mid,end</a:t>
            </a:r>
            <a:r>
              <a:rPr lang="nl-NL" altLang="zh-CN" dirty="0"/>
              <a:t>);</a:t>
            </a:r>
          </a:p>
          <a:p>
            <a:r>
              <a:rPr lang="nl-NL" altLang="zh-CN" dirty="0"/>
              <a:t>     </a:t>
            </a:r>
            <a:r>
              <a:rPr lang="nl-NL" altLang="zh-CN" dirty="0" smtClean="0"/>
              <a:t>}</a:t>
            </a:r>
            <a:endParaRPr lang="nl-NL" altLang="zh-CN" dirty="0"/>
          </a:p>
          <a:p>
            <a:r>
              <a:rPr lang="nl-NL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63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STL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中自带排序函数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sort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，但排序是升序的。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如：对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T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a[n]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进行升序排序，则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sort(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a,a+n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思考：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①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如何降序？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②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如何对其他类型如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struct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进行排序？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9738"/>
          </a:xfrm>
        </p:spPr>
        <p:txBody>
          <a:bodyPr/>
          <a:lstStyle/>
          <a:p>
            <a:r>
              <a:rPr kumimoji="1" lang="zh-CN" altLang="en-US" dirty="0" smtClean="0"/>
              <a:t>降序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4308"/>
            <a:ext cx="8229600" cy="50318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T;</a:t>
            </a:r>
          </a:p>
          <a:p>
            <a:r>
              <a:rPr lang="en-US" altLang="zh-CN" dirty="0" smtClean="0"/>
              <a:t>#</a:t>
            </a:r>
            <a:r>
              <a:rPr lang="it-IT" altLang="zh-CN" dirty="0" err="1" smtClean="0"/>
              <a:t>define</a:t>
            </a:r>
            <a:r>
              <a:rPr lang="it-IT" altLang="zh-CN" dirty="0" smtClean="0"/>
              <a:t> </a:t>
            </a:r>
            <a:r>
              <a:rPr lang="it-IT" altLang="zh-CN" dirty="0" err="1" smtClean="0"/>
              <a:t>size</a:t>
            </a:r>
            <a:r>
              <a:rPr lang="zh-CN" altLang="zh-CN" dirty="0" smtClean="0"/>
              <a:t> </a:t>
            </a:r>
            <a:r>
              <a:rPr lang="it-IT" altLang="zh-CN" dirty="0" smtClean="0"/>
              <a:t>1000</a:t>
            </a:r>
            <a:endParaRPr lang="it-IT" altLang="zh-CN" dirty="0"/>
          </a:p>
          <a:p>
            <a:endParaRPr lang="it-IT" altLang="zh-CN" dirty="0"/>
          </a:p>
          <a:p>
            <a:r>
              <a:rPr lang="it-IT" altLang="zh-CN" dirty="0" err="1"/>
              <a:t>bool</a:t>
            </a:r>
            <a:r>
              <a:rPr lang="it-IT" altLang="zh-CN" dirty="0"/>
              <a:t> </a:t>
            </a:r>
            <a:r>
              <a:rPr lang="it-IT" altLang="zh-CN" dirty="0" err="1"/>
              <a:t>f</a:t>
            </a:r>
            <a:r>
              <a:rPr lang="it-IT" altLang="zh-CN" dirty="0"/>
              <a:t>(T </a:t>
            </a:r>
            <a:r>
              <a:rPr lang="it-IT" altLang="zh-CN" dirty="0" err="1"/>
              <a:t>a,T</a:t>
            </a:r>
            <a:r>
              <a:rPr lang="it-IT" altLang="zh-CN" dirty="0"/>
              <a:t> b)</a:t>
            </a:r>
          </a:p>
          <a:p>
            <a:r>
              <a:rPr lang="it-IT" altLang="zh-CN" dirty="0"/>
              <a:t>{</a:t>
            </a:r>
          </a:p>
          <a:p>
            <a:r>
              <a:rPr lang="is-IS" altLang="zh-CN" dirty="0"/>
              <a:t>    return a&gt;b;</a:t>
            </a:r>
          </a:p>
          <a:p>
            <a:r>
              <a:rPr lang="is-IS" altLang="zh-CN" dirty="0"/>
              <a:t>}</a:t>
            </a:r>
          </a:p>
          <a:p>
            <a:endParaRPr lang="is-I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T object</a:t>
            </a:r>
            <a:r>
              <a:rPr lang="en-US" altLang="zh-CN" dirty="0" smtClean="0"/>
              <a:t>[size]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object,object+n,f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10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718"/>
          </a:xfrm>
        </p:spPr>
        <p:txBody>
          <a:bodyPr/>
          <a:lstStyle/>
          <a:p>
            <a:r>
              <a:rPr kumimoji="1" lang="zh-CN" altLang="en-US" dirty="0" smtClean="0"/>
              <a:t>结构体排序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2718"/>
            <a:ext cx="8229600" cy="588528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#define size </a:t>
            </a:r>
            <a:r>
              <a:rPr lang="en-US" altLang="zh-CN" dirty="0" smtClean="0"/>
              <a:t>1000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student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string name;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number,grade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f(student </a:t>
            </a:r>
            <a:r>
              <a:rPr lang="en-US" altLang="zh-CN" dirty="0" err="1"/>
              <a:t>a,student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a.grade</a:t>
            </a:r>
            <a:r>
              <a:rPr lang="en-US" altLang="zh-CN" dirty="0"/>
              <a:t>&lt;</a:t>
            </a:r>
            <a:r>
              <a:rPr lang="en-US" altLang="zh-CN" dirty="0" err="1"/>
              <a:t>b.grade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student Student[size];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Student,Student+size,f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3778"/>
          </a:xfrm>
        </p:spPr>
        <p:txBody>
          <a:bodyPr/>
          <a:lstStyle/>
          <a:p>
            <a:r>
              <a:rPr kumimoji="1" lang="zh-CN" altLang="en-US" dirty="0" smtClean="0"/>
              <a:t>字典序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3778"/>
            <a:ext cx="8229600" cy="60254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#define size </a:t>
            </a:r>
            <a:r>
              <a:rPr lang="en-US" altLang="zh-CN" dirty="0" smtClean="0"/>
              <a:t>1000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order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index1,index2;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bool</a:t>
            </a:r>
            <a:r>
              <a:rPr lang="en-US" altLang="zh-CN" dirty="0"/>
              <a:t> f(order </a:t>
            </a:r>
            <a:r>
              <a:rPr lang="en-US" altLang="zh-CN" dirty="0" err="1"/>
              <a:t>a,order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if(a.index1&lt;b.index1)return true;</a:t>
            </a:r>
          </a:p>
          <a:p>
            <a:r>
              <a:rPr lang="en-US" altLang="zh-CN" dirty="0"/>
              <a:t>    else if(a.index1&gt;b.index1)return false;</a:t>
            </a:r>
          </a:p>
          <a:p>
            <a:r>
              <a:rPr lang="en-US" altLang="zh-CN" dirty="0"/>
              <a:t>    else if(a.index2&lt;=b.index2)return true;</a:t>
            </a:r>
          </a:p>
          <a:p>
            <a:r>
              <a:rPr lang="en-US" altLang="zh-CN" dirty="0"/>
              <a:t>    else return false;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order objects[size];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objects,objects+size,f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3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Sicily</a:t>
            </a:r>
            <a:r>
              <a:rPr kumimoji="1" lang="en-US" altLang="zh-CN" dirty="0" smtClean="0"/>
              <a:t>:1198</a:t>
            </a:r>
          </a:p>
          <a:p>
            <a:r>
              <a:rPr kumimoji="1" lang="en-US" altLang="zh-CN" smtClean="0"/>
              <a:t>Sicily:1134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9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16" y="2406315"/>
            <a:ext cx="8229600" cy="1600200"/>
          </a:xfrm>
        </p:spPr>
        <p:txBody>
          <a:bodyPr/>
          <a:lstStyle/>
          <a:p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52330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8547"/>
            <a:ext cx="8229600" cy="1600200"/>
          </a:xfrm>
        </p:spPr>
        <p:txBody>
          <a:bodyPr/>
          <a:lstStyle/>
          <a:p>
            <a:r>
              <a:rPr kumimoji="1" lang="zh-CN" altLang="en-US" dirty="0" smtClean="0"/>
              <a:t>什么是算法？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2395055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rgbClr val="000000"/>
                </a:solidFill>
              </a:rPr>
              <a:t>解决一类问题的方法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如何用递归实现二分查找？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1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3200" dirty="0" smtClean="0">
                <a:solidFill>
                  <a:schemeClr val="tx1"/>
                </a:solidFill>
              </a:rPr>
              <a:t>问题：对于一种类型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T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，已定义运算符</a:t>
            </a:r>
            <a:r>
              <a:rPr kumimoji="1" lang="zh-CN" altLang="zh-CN" sz="3200" dirty="0" smtClean="0">
                <a:solidFill>
                  <a:schemeClr val="tx1"/>
                </a:solidFill>
              </a:rPr>
              <a:t>&lt;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，现给你一组数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a[n]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，设计一个函数</a:t>
            </a:r>
            <a:endParaRPr kumimoji="1"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</a:rPr>
              <a:t>    void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Sort(T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a[],</a:t>
            </a:r>
            <a:r>
              <a:rPr kumimoji="1" lang="en-US" altLang="zh-CN" sz="3200" dirty="0" err="1" smtClean="0">
                <a:solidFill>
                  <a:schemeClr val="tx1"/>
                </a:solidFill>
              </a:rPr>
              <a:t>int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size)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进行升序排序</a:t>
            </a:r>
            <a:r>
              <a:rPr kumimoji="1" lang="zh-CN" altLang="en-US" dirty="0" smtClean="0">
                <a:solidFill>
                  <a:schemeClr val="tx1"/>
                </a:solidFill>
              </a:rPr>
              <a:t>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00"/>
                </a:solidFill>
              </a:rPr>
              <a:t>Void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Sort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(T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a[],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size)</a:t>
            </a:r>
          </a:p>
          <a:p>
            <a:pPr marL="0" indent="0">
              <a:buNone/>
            </a:pPr>
            <a:r>
              <a:rPr kumimoji="1" lang="zh-CN" altLang="zh-CN" dirty="0" smtClean="0">
                <a:solidFill>
                  <a:srgbClr val="000000"/>
                </a:solidFill>
              </a:rPr>
              <a:t>{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for(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dirty="0" smtClean="0">
                <a:solidFill>
                  <a:srgbClr val="000000"/>
                </a:solidFill>
              </a:rPr>
              <a:t>=0;i&lt;size;++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for(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j=i+1;j&lt;size;++j)</a:t>
            </a:r>
          </a:p>
          <a:p>
            <a:pPr marL="0" indent="0">
              <a:buNone/>
            </a:pP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if(a[</a:t>
            </a:r>
            <a:r>
              <a:rPr kumimoji="1" lang="en-US" altLang="zh-CN" dirty="0">
                <a:solidFill>
                  <a:srgbClr val="000000"/>
                </a:solidFill>
              </a:rPr>
              <a:t>j</a:t>
            </a:r>
            <a:r>
              <a:rPr kumimoji="1" lang="en-US" altLang="zh-CN" dirty="0" smtClean="0">
                <a:solidFill>
                  <a:srgbClr val="000000"/>
                </a:solidFill>
              </a:rPr>
              <a:t>]&lt;a[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dirty="0" smtClean="0">
                <a:solidFill>
                  <a:srgbClr val="000000"/>
                </a:solidFill>
              </a:rPr>
              <a:t>])swap(a[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dirty="0" smtClean="0">
                <a:solidFill>
                  <a:srgbClr val="000000"/>
                </a:solidFill>
              </a:rPr>
              <a:t>],a[j]);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30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最简单的排序：冒泡、选择、插入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en-US" altLang="en-US" sz="3600" dirty="0" err="1" smtClean="0">
                <a:solidFill>
                  <a:srgbClr val="000000"/>
                </a:solidFill>
              </a:rPr>
              <a:t>缺点：时间复杂对为O</a:t>
            </a:r>
            <a:r>
              <a:rPr kumimoji="1" lang="en-US" altLang="en-US" sz="3600" dirty="0" smtClean="0">
                <a:solidFill>
                  <a:srgbClr val="000000"/>
                </a:solidFill>
              </a:rPr>
              <a:t>(n^2),慢</a:t>
            </a:r>
            <a:r>
              <a:rPr kumimoji="1" lang="zh-CN" altLang="en-US" sz="3600" dirty="0">
                <a:solidFill>
                  <a:srgbClr val="000000"/>
                </a:solidFill>
              </a:rPr>
              <a:t>。</a:t>
            </a:r>
            <a:r>
              <a:rPr kumimoji="1" lang="en-US" altLang="en-US" sz="3600" dirty="0" smtClean="0">
                <a:solidFill>
                  <a:srgbClr val="000000"/>
                </a:solidFill>
              </a:rPr>
              <a:t>比赛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使用都会</a:t>
            </a:r>
            <a:r>
              <a:rPr kumimoji="1" lang="en-US" altLang="en-US" sz="3600" dirty="0" err="1" smtClean="0">
                <a:solidFill>
                  <a:srgbClr val="000000"/>
                </a:solidFill>
              </a:rPr>
              <a:t>TLE，实际用途也不大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。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优点：代码简单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改进方法</a:t>
            </a:r>
            <a:r>
              <a:rPr kumimoji="1" lang="zh-CN" altLang="en-US" sz="3600" dirty="0">
                <a:solidFill>
                  <a:srgbClr val="000000"/>
                </a:solidFill>
              </a:rPr>
              <a:t>？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600" dirty="0" smtClean="0">
                <a:solidFill>
                  <a:srgbClr val="000000"/>
                </a:solidFill>
              </a:rPr>
              <a:t> 先学完递归吧</a:t>
            </a:r>
            <a:endParaRPr kumimoji="1" lang="zh-CN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</a:rPr>
              <a:t>什么是递归？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000000"/>
                </a:solidFill>
              </a:rPr>
              <a:t>  递归</a:t>
            </a:r>
            <a:r>
              <a:rPr lang="zh-CN" altLang="en-US" sz="3200" dirty="0">
                <a:solidFill>
                  <a:srgbClr val="000000"/>
                </a:solidFill>
              </a:rPr>
              <a:t>，就是在运行的过程中调用</a:t>
            </a:r>
            <a:r>
              <a:rPr lang="zh-CN" altLang="en-US" sz="3200" dirty="0" smtClean="0">
                <a:solidFill>
                  <a:srgbClr val="000000"/>
                </a:solidFill>
              </a:rPr>
              <a:t>自己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  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问题：设计一个函数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f(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int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n)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，输出为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！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如何使用递归的方法？</a:t>
            </a:r>
            <a:endParaRPr kumimoji="1"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8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33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9pPr>
          </a:lstStyle>
          <a:p>
            <a:fld id="{DEEED190-B53D-174F-8C93-A8A51A8D129E}" type="slidenum">
              <a:rPr lang="zh-CN" altLang="en-US" sz="1200">
                <a:solidFill>
                  <a:schemeClr val="tx1"/>
                </a:solidFill>
                <a:latin typeface="Verdana" charset="0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Computing Factorial (</a:t>
            </a:r>
            <a:r>
              <a:rPr lang="zh-CN" altLang="en-US" dirty="0">
                <a:latin typeface="Arial" charset="0"/>
                <a:ea typeface="宋体" charset="0"/>
              </a:rPr>
              <a:t>阶乘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464050" y="2060575"/>
            <a:ext cx="4321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altLang="zh-CN" dirty="0">
                <a:solidFill>
                  <a:schemeClr val="tx1"/>
                </a:solidFill>
              </a:rPr>
              <a:t>Factorial in C++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A50021"/>
                </a:solidFill>
              </a:rPr>
              <a:t>int</a:t>
            </a:r>
            <a:r>
              <a:rPr lang="en-US" altLang="zh-CN" dirty="0">
                <a:solidFill>
                  <a:srgbClr val="A50021"/>
                </a:solidFill>
              </a:rPr>
              <a:t> factorial(</a:t>
            </a:r>
            <a:r>
              <a:rPr lang="en-US" altLang="zh-CN" dirty="0" err="1">
                <a:solidFill>
                  <a:srgbClr val="A50021"/>
                </a:solidFill>
              </a:rPr>
              <a:t>int</a:t>
            </a:r>
            <a:r>
              <a:rPr lang="en-US" altLang="zh-CN" dirty="0">
                <a:solidFill>
                  <a:srgbClr val="A50021"/>
                </a:solidFill>
              </a:rPr>
              <a:t> n){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</a:t>
            </a:r>
            <a:r>
              <a:rPr lang="en-US" altLang="zh-CN" dirty="0" err="1">
                <a:solidFill>
                  <a:srgbClr val="A50021"/>
                </a:solidFill>
              </a:rPr>
              <a:t>int</a:t>
            </a:r>
            <a:r>
              <a:rPr lang="en-US" altLang="zh-CN" dirty="0">
                <a:solidFill>
                  <a:srgbClr val="A50021"/>
                </a:solidFill>
              </a:rPr>
              <a:t> result;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if (n==0)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    result =1;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else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    result = n *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factorial(n-1);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return result;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dirty="0">
                <a:solidFill>
                  <a:srgbClr val="A50021"/>
                </a:solidFill>
              </a:rPr>
              <a:t>}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6054390" y="3971174"/>
            <a:ext cx="1871663" cy="539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000099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4392613" y="2318752"/>
            <a:ext cx="230346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cxnSp>
        <p:nvCxnSpPr>
          <p:cNvPr id="352267" name="AutoShape 11"/>
          <p:cNvCxnSpPr>
            <a:cxnSpLocks noChangeShapeType="1"/>
            <a:stCxn id="352265" idx="0"/>
            <a:endCxn id="352266" idx="1"/>
          </p:cNvCxnSpPr>
          <p:nvPr/>
        </p:nvCxnSpPr>
        <p:spPr bwMode="auto">
          <a:xfrm rot="16200000" flipV="1">
            <a:off x="4973157" y="1954108"/>
            <a:ext cx="1436522" cy="2597609"/>
          </a:xfrm>
          <a:prstGeom prst="bentConnector4">
            <a:avLst>
              <a:gd name="adj1" fmla="val 42485"/>
              <a:gd name="adj2" fmla="val 108800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triangle" w="sm" len="sm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sp>
        <p:nvSpPr>
          <p:cNvPr id="352268" name="AutoShape 12"/>
          <p:cNvSpPr>
            <a:spLocks noChangeArrowheads="1"/>
          </p:cNvSpPr>
          <p:nvPr/>
        </p:nvSpPr>
        <p:spPr bwMode="auto">
          <a:xfrm>
            <a:off x="1295400" y="5337175"/>
            <a:ext cx="2339975" cy="539750"/>
          </a:xfrm>
          <a:prstGeom prst="wedgeRectCallout">
            <a:avLst>
              <a:gd name="adj1" fmla="val 83852"/>
              <a:gd name="adj2" fmla="val -338824"/>
            </a:avLst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/>
          <a:p>
            <a:r>
              <a:rPr lang="en-US" altLang="zh-CN"/>
              <a:t>Recursive Call!</a:t>
            </a:r>
          </a:p>
        </p:txBody>
      </p:sp>
    </p:spTree>
    <p:extLst>
      <p:ext uri="{BB962C8B-B14F-4D97-AF65-F5344CB8AC3E}">
        <p14:creationId xmlns:p14="http://schemas.microsoft.com/office/powerpoint/2010/main" val="24865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4" grpId="0"/>
      <p:bldP spid="352265" grpId="0" animBg="1"/>
      <p:bldP spid="352266" grpId="0" animBg="1"/>
      <p:bldP spid="3522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33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9pPr>
          </a:lstStyle>
          <a:p>
            <a:fld id="{D58C4C21-80F0-6D46-947D-13A5A2986089}" type="slidenum">
              <a:rPr lang="zh-CN" altLang="en-US" sz="1200">
                <a:solidFill>
                  <a:schemeClr val="tx1"/>
                </a:solidFill>
                <a:latin typeface="Verdana" charset="0"/>
              </a:rPr>
              <a:pPr/>
              <a:t>7</a:t>
            </a:fld>
            <a:endParaRPr lang="en-US" altLang="zh-CN" sz="120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493125" cy="5064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Computing Factorial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628775"/>
            <a:ext cx="8534400" cy="44942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factorial(3)  =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factorial(2)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(2 * factorial(1))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( 2 * (1 * factorial(0)))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( 2 * ( 1 * 1)))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( 2 * 1)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3 * 2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= 6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688013" y="1341438"/>
            <a:ext cx="32956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factorial(0) = 1;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factorial(n) = n*factorial(n-1);</a:t>
            </a:r>
          </a:p>
        </p:txBody>
      </p:sp>
    </p:spTree>
    <p:extLst>
      <p:ext uri="{BB962C8B-B14F-4D97-AF65-F5344CB8AC3E}">
        <p14:creationId xmlns:p14="http://schemas.microsoft.com/office/powerpoint/2010/main" val="12419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33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Arial" charset="0"/>
                <a:ea typeface="宋体" charset="0"/>
              </a:defRPr>
            </a:lvl9pPr>
          </a:lstStyle>
          <a:p>
            <a:fld id="{4DD35257-5866-C04C-AD37-50D219FF520B}" type="slidenum">
              <a:rPr lang="zh-CN" altLang="en-US" sz="1200">
                <a:solidFill>
                  <a:schemeClr val="tx1"/>
                </a:solidFill>
                <a:latin typeface="Verdana" charset="0"/>
              </a:rPr>
              <a:pPr/>
              <a:t>8</a:t>
            </a:fld>
            <a:endParaRPr lang="en-US" altLang="zh-CN" sz="120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8493125" cy="688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Trace Recursive Factorial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2159000" y="1484313"/>
            <a:ext cx="15494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/>
              <a:t>factorial(4)</a:t>
            </a: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2519363" y="2455863"/>
            <a:ext cx="1800225" cy="4683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4*</a:t>
            </a:r>
            <a:r>
              <a:rPr lang="en-US" altLang="zh-CN"/>
              <a:t>factorial(3)</a:t>
            </a:r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3419475" y="4256088"/>
            <a:ext cx="1835150" cy="4333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2*</a:t>
            </a:r>
            <a:r>
              <a:rPr lang="en-US" altLang="zh-CN"/>
              <a:t>factorial(1)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2951163" y="3355975"/>
            <a:ext cx="1836737" cy="433388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3*</a:t>
            </a:r>
            <a:r>
              <a:rPr lang="en-US" altLang="zh-CN"/>
              <a:t>factorial(2)</a:t>
            </a: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3959225" y="5121275"/>
            <a:ext cx="1765300" cy="4683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1*</a:t>
            </a:r>
            <a:r>
              <a:rPr lang="en-US" altLang="zh-CN"/>
              <a:t>factorial(0)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611188" y="2060575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9:</a:t>
            </a:r>
            <a:r>
              <a:rPr lang="en-US" altLang="zh-CN" sz="1800">
                <a:solidFill>
                  <a:srgbClr val="0000FF"/>
                </a:solidFill>
              </a:rPr>
              <a:t> return 24</a:t>
            </a:r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1079500" y="3068638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8:</a:t>
            </a:r>
            <a:r>
              <a:rPr lang="en-US" altLang="zh-CN" sz="1800">
                <a:solidFill>
                  <a:srgbClr val="0000FF"/>
                </a:solidFill>
              </a:rPr>
              <a:t> return 6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1511300" y="3932238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7:</a:t>
            </a:r>
            <a:r>
              <a:rPr lang="en-US" altLang="zh-CN" sz="1800">
                <a:solidFill>
                  <a:srgbClr val="0000FF"/>
                </a:solidFill>
              </a:rPr>
              <a:t> return 2</a:t>
            </a:r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2051050" y="4832350"/>
            <a:ext cx="1766888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6: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2268538" y="5876925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5: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4859338" y="5624513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4:</a:t>
            </a:r>
            <a:r>
              <a:rPr lang="en-US" altLang="zh-CN" sz="1800">
                <a:solidFill>
                  <a:srgbClr val="0000FF"/>
                </a:solidFill>
              </a:rPr>
              <a:t> execute factorial(0)</a:t>
            </a:r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4824413" y="4687888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3:</a:t>
            </a:r>
            <a:r>
              <a:rPr lang="en-US" altLang="zh-CN" sz="1800">
                <a:solidFill>
                  <a:srgbClr val="0000FF"/>
                </a:solidFill>
              </a:rPr>
              <a:t> execute factorial(1)</a:t>
            </a: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4356100" y="3787775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2:</a:t>
            </a:r>
            <a:r>
              <a:rPr lang="en-US" altLang="zh-CN" sz="1800">
                <a:solidFill>
                  <a:srgbClr val="0000FF"/>
                </a:solidFill>
              </a:rPr>
              <a:t> execute factorial(2)</a:t>
            </a:r>
          </a:p>
        </p:txBody>
      </p:sp>
      <p:sp>
        <p:nvSpPr>
          <p:cNvPr id="353303" name="Rectangle 23"/>
          <p:cNvSpPr>
            <a:spLocks noChangeArrowheads="1"/>
          </p:cNvSpPr>
          <p:nvPr/>
        </p:nvSpPr>
        <p:spPr bwMode="auto">
          <a:xfrm>
            <a:off x="3887788" y="2924175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1:</a:t>
            </a:r>
            <a:r>
              <a:rPr lang="en-US" altLang="zh-CN" sz="1800">
                <a:solidFill>
                  <a:srgbClr val="0000FF"/>
                </a:solidFill>
              </a:rPr>
              <a:t> execute factorial(3)</a:t>
            </a:r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3455988" y="1916113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0:</a:t>
            </a:r>
            <a:r>
              <a:rPr lang="en-US" altLang="zh-CN" sz="1800">
                <a:solidFill>
                  <a:srgbClr val="0000FF"/>
                </a:solidFill>
              </a:rPr>
              <a:t> execute factorial(4)</a:t>
            </a:r>
          </a:p>
        </p:txBody>
      </p:sp>
      <p:cxnSp>
        <p:nvCxnSpPr>
          <p:cNvPr id="353305" name="AutoShape 25"/>
          <p:cNvCxnSpPr>
            <a:cxnSpLocks noChangeShapeType="1"/>
            <a:stCxn id="353287" idx="2"/>
            <a:endCxn id="353288" idx="0"/>
          </p:cNvCxnSpPr>
          <p:nvPr/>
        </p:nvCxnSpPr>
        <p:spPr bwMode="auto">
          <a:xfrm rot="16200000" flipH="1">
            <a:off x="2889250" y="1925638"/>
            <a:ext cx="574675" cy="4857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cxnSp>
        <p:nvCxnSpPr>
          <p:cNvPr id="353306" name="AutoShape 26"/>
          <p:cNvCxnSpPr>
            <a:cxnSpLocks noChangeShapeType="1"/>
            <a:stCxn id="353288" idx="2"/>
            <a:endCxn id="353290" idx="0"/>
          </p:cNvCxnSpPr>
          <p:nvPr/>
        </p:nvCxnSpPr>
        <p:spPr bwMode="auto">
          <a:xfrm rot="16200000" flipH="1">
            <a:off x="3429000" y="2914650"/>
            <a:ext cx="431800" cy="450850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cxnSp>
        <p:nvCxnSpPr>
          <p:cNvPr id="353308" name="AutoShape 28"/>
          <p:cNvCxnSpPr>
            <a:cxnSpLocks noChangeShapeType="1"/>
            <a:stCxn id="353289" idx="2"/>
            <a:endCxn id="353291" idx="0"/>
          </p:cNvCxnSpPr>
          <p:nvPr/>
        </p:nvCxnSpPr>
        <p:spPr bwMode="auto">
          <a:xfrm rot="16200000" flipH="1">
            <a:off x="4373563" y="4652962"/>
            <a:ext cx="431800" cy="504825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cxnSp>
        <p:nvCxnSpPr>
          <p:cNvPr id="353309" name="AutoShape 29"/>
          <p:cNvCxnSpPr>
            <a:cxnSpLocks noChangeShapeType="1"/>
            <a:stCxn id="353290" idx="2"/>
            <a:endCxn id="353289" idx="0"/>
          </p:cNvCxnSpPr>
          <p:nvPr/>
        </p:nvCxnSpPr>
        <p:spPr bwMode="auto">
          <a:xfrm rot="16200000" flipH="1">
            <a:off x="3870325" y="3789363"/>
            <a:ext cx="466725" cy="466725"/>
          </a:xfrm>
          <a:prstGeom prst="bentConnector3">
            <a:avLst>
              <a:gd name="adj1" fmla="val 49662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sp>
        <p:nvSpPr>
          <p:cNvPr id="353310" name="Rectangle 30"/>
          <p:cNvSpPr>
            <a:spLocks noChangeArrowheads="1"/>
          </p:cNvSpPr>
          <p:nvPr/>
        </p:nvSpPr>
        <p:spPr bwMode="auto">
          <a:xfrm>
            <a:off x="4248150" y="6129338"/>
            <a:ext cx="1187450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return 1</a:t>
            </a:r>
          </a:p>
        </p:txBody>
      </p:sp>
      <p:cxnSp>
        <p:nvCxnSpPr>
          <p:cNvPr id="353312" name="AutoShape 32"/>
          <p:cNvCxnSpPr>
            <a:cxnSpLocks noChangeShapeType="1"/>
            <a:stCxn id="353291" idx="2"/>
            <a:endCxn id="353310" idx="0"/>
          </p:cNvCxnSpPr>
          <p:nvPr/>
        </p:nvCxnSpPr>
        <p:spPr bwMode="auto">
          <a:xfrm rot="5400000">
            <a:off x="4572000" y="5859463"/>
            <a:ext cx="539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  <p:cxnSp>
        <p:nvCxnSpPr>
          <p:cNvPr id="353313" name="AutoShape 33"/>
          <p:cNvCxnSpPr>
            <a:cxnSpLocks noChangeShapeType="1"/>
            <a:stCxn id="353310" idx="1"/>
          </p:cNvCxnSpPr>
          <p:nvPr/>
        </p:nvCxnSpPr>
        <p:spPr bwMode="auto">
          <a:xfrm rot="10800000" flipH="1">
            <a:off x="4248150" y="5588000"/>
            <a:ext cx="71438" cy="722313"/>
          </a:xfrm>
          <a:prstGeom prst="curvedConnector4">
            <a:avLst>
              <a:gd name="adj1" fmla="val -320000"/>
              <a:gd name="adj2" fmla="val 62417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3315" name="AutoShape 35"/>
          <p:cNvCxnSpPr>
            <a:cxnSpLocks noChangeShapeType="1"/>
            <a:stCxn id="353288" idx="1"/>
          </p:cNvCxnSpPr>
          <p:nvPr/>
        </p:nvCxnSpPr>
        <p:spPr bwMode="auto">
          <a:xfrm rot="10800000">
            <a:off x="2411413" y="1827213"/>
            <a:ext cx="107950" cy="863600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3316" name="AutoShape 36"/>
          <p:cNvCxnSpPr>
            <a:cxnSpLocks noChangeShapeType="1"/>
            <a:stCxn id="353290" idx="1"/>
          </p:cNvCxnSpPr>
          <p:nvPr/>
        </p:nvCxnSpPr>
        <p:spPr bwMode="auto">
          <a:xfrm rot="10800000">
            <a:off x="2879725" y="2960688"/>
            <a:ext cx="71438" cy="61277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3317" name="AutoShape 37"/>
          <p:cNvCxnSpPr>
            <a:cxnSpLocks noChangeShapeType="1"/>
            <a:stCxn id="353289" idx="1"/>
          </p:cNvCxnSpPr>
          <p:nvPr/>
        </p:nvCxnSpPr>
        <p:spPr bwMode="auto">
          <a:xfrm rot="10800000">
            <a:off x="3311525" y="3789363"/>
            <a:ext cx="107950" cy="684212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3318" name="AutoShape 38"/>
          <p:cNvCxnSpPr>
            <a:cxnSpLocks noChangeShapeType="1"/>
            <a:stCxn id="353291" idx="1"/>
          </p:cNvCxnSpPr>
          <p:nvPr/>
        </p:nvCxnSpPr>
        <p:spPr bwMode="auto">
          <a:xfrm rot="10800000">
            <a:off x="3816350" y="4635500"/>
            <a:ext cx="142875" cy="72072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3326" name="Rectangle 46"/>
          <p:cNvSpPr>
            <a:spLocks noChangeArrowheads="1"/>
          </p:cNvSpPr>
          <p:nvPr/>
        </p:nvSpPr>
        <p:spPr bwMode="auto">
          <a:xfrm>
            <a:off x="900113" y="1501775"/>
            <a:ext cx="122555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rgbClr val="0000FF"/>
                </a:solidFill>
              </a:rPr>
              <a:t>return 24 to caller</a:t>
            </a:r>
          </a:p>
        </p:txBody>
      </p:sp>
      <p:cxnSp>
        <p:nvCxnSpPr>
          <p:cNvPr id="353327" name="AutoShape 47"/>
          <p:cNvCxnSpPr>
            <a:cxnSpLocks noChangeShapeType="1"/>
            <a:stCxn id="353287" idx="1"/>
          </p:cNvCxnSpPr>
          <p:nvPr/>
        </p:nvCxnSpPr>
        <p:spPr bwMode="auto">
          <a:xfrm rot="10800000">
            <a:off x="1439863" y="1412875"/>
            <a:ext cx="719137" cy="269875"/>
          </a:xfrm>
          <a:prstGeom prst="curvedConnector3">
            <a:avLst>
              <a:gd name="adj1" fmla="val 49889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800058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7681913" y="5138738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17441" name="Rectangle 54"/>
          <p:cNvSpPr>
            <a:spLocks noChangeArrowheads="1"/>
          </p:cNvSpPr>
          <p:nvPr/>
        </p:nvSpPr>
        <p:spPr bwMode="auto">
          <a:xfrm>
            <a:off x="7681913" y="4365625"/>
            <a:ext cx="1311275" cy="77628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53335" name="Rectangle 55"/>
          <p:cNvSpPr>
            <a:spLocks noChangeArrowheads="1"/>
          </p:cNvSpPr>
          <p:nvPr/>
        </p:nvSpPr>
        <p:spPr bwMode="auto">
          <a:xfrm>
            <a:off x="7788275" y="4419600"/>
            <a:ext cx="11668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53336" name="Rectangle 56"/>
          <p:cNvSpPr>
            <a:spLocks noChangeArrowheads="1"/>
          </p:cNvSpPr>
          <p:nvPr/>
        </p:nvSpPr>
        <p:spPr bwMode="auto">
          <a:xfrm>
            <a:off x="7839075" y="4711700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factorial(3)</a:t>
            </a:r>
            <a:endParaRPr lang="en-US" altLang="zh-CN" sz="3200"/>
          </a:p>
        </p:txBody>
      </p:sp>
      <p:sp>
        <p:nvSpPr>
          <p:cNvPr id="17444" name="Rectangle 57"/>
          <p:cNvSpPr>
            <a:spLocks noChangeArrowheads="1"/>
          </p:cNvSpPr>
          <p:nvPr/>
        </p:nvSpPr>
        <p:spPr bwMode="auto">
          <a:xfrm>
            <a:off x="7681913" y="3594100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53338" name="Rectangle 58"/>
          <p:cNvSpPr>
            <a:spLocks noChangeArrowheads="1"/>
          </p:cNvSpPr>
          <p:nvPr/>
        </p:nvSpPr>
        <p:spPr bwMode="auto">
          <a:xfrm>
            <a:off x="7788275" y="3646488"/>
            <a:ext cx="1166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53339" name="Rectangle 59"/>
          <p:cNvSpPr>
            <a:spLocks noChangeArrowheads="1"/>
          </p:cNvSpPr>
          <p:nvPr/>
        </p:nvSpPr>
        <p:spPr bwMode="auto">
          <a:xfrm>
            <a:off x="7839075" y="3943350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factorial(2)</a:t>
            </a:r>
            <a:endParaRPr lang="en-US" altLang="zh-CN" sz="3200"/>
          </a:p>
        </p:txBody>
      </p:sp>
      <p:sp>
        <p:nvSpPr>
          <p:cNvPr id="17447" name="Rectangle 60"/>
          <p:cNvSpPr>
            <a:spLocks noChangeArrowheads="1"/>
          </p:cNvSpPr>
          <p:nvPr/>
        </p:nvSpPr>
        <p:spPr bwMode="auto">
          <a:xfrm>
            <a:off x="7681913" y="2825750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53341" name="Rectangle 61"/>
          <p:cNvSpPr>
            <a:spLocks noChangeArrowheads="1"/>
          </p:cNvSpPr>
          <p:nvPr/>
        </p:nvSpPr>
        <p:spPr bwMode="auto">
          <a:xfrm>
            <a:off x="7788275" y="2874963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53342" name="Rectangle 62"/>
          <p:cNvSpPr>
            <a:spLocks noChangeArrowheads="1"/>
          </p:cNvSpPr>
          <p:nvPr/>
        </p:nvSpPr>
        <p:spPr bwMode="auto">
          <a:xfrm>
            <a:off x="7839075" y="3170238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factorial(1)</a:t>
            </a:r>
            <a:endParaRPr lang="en-US" altLang="zh-CN" sz="3200"/>
          </a:p>
        </p:txBody>
      </p:sp>
      <p:sp>
        <p:nvSpPr>
          <p:cNvPr id="17450" name="Rectangle 63"/>
          <p:cNvSpPr>
            <a:spLocks noChangeArrowheads="1"/>
          </p:cNvSpPr>
          <p:nvPr/>
        </p:nvSpPr>
        <p:spPr bwMode="auto">
          <a:xfrm>
            <a:off x="7681913" y="2052638"/>
            <a:ext cx="1311275" cy="7762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353344" name="Rectangle 64"/>
          <p:cNvSpPr>
            <a:spLocks noChangeArrowheads="1"/>
          </p:cNvSpPr>
          <p:nvPr/>
        </p:nvSpPr>
        <p:spPr bwMode="auto">
          <a:xfrm>
            <a:off x="7788275" y="2106613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53345" name="Rectangle 65"/>
          <p:cNvSpPr>
            <a:spLocks noChangeArrowheads="1"/>
          </p:cNvSpPr>
          <p:nvPr/>
        </p:nvSpPr>
        <p:spPr bwMode="auto">
          <a:xfrm>
            <a:off x="7839075" y="2401888"/>
            <a:ext cx="10525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factorial(0)</a:t>
            </a:r>
            <a:endParaRPr lang="en-US" altLang="zh-CN" sz="3200"/>
          </a:p>
        </p:txBody>
      </p:sp>
      <p:sp>
        <p:nvSpPr>
          <p:cNvPr id="17453" name="Line 66"/>
          <p:cNvSpPr>
            <a:spLocks noChangeShapeType="1"/>
          </p:cNvSpPr>
          <p:nvPr/>
        </p:nvSpPr>
        <p:spPr bwMode="auto">
          <a:xfrm flipV="1">
            <a:off x="7667625" y="1557338"/>
            <a:ext cx="1588" cy="436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Line 67"/>
          <p:cNvSpPr>
            <a:spLocks noChangeShapeType="1"/>
          </p:cNvSpPr>
          <p:nvPr/>
        </p:nvSpPr>
        <p:spPr bwMode="auto">
          <a:xfrm flipV="1">
            <a:off x="8991600" y="1539875"/>
            <a:ext cx="1588" cy="4367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68"/>
          <p:cNvSpPr>
            <a:spLocks noChangeShapeType="1"/>
          </p:cNvSpPr>
          <p:nvPr/>
        </p:nvSpPr>
        <p:spPr bwMode="auto">
          <a:xfrm>
            <a:off x="7681913" y="5907088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50" name="Line 70"/>
          <p:cNvSpPr>
            <a:spLocks noChangeShapeType="1"/>
          </p:cNvSpPr>
          <p:nvPr/>
        </p:nvSpPr>
        <p:spPr bwMode="auto">
          <a:xfrm>
            <a:off x="7681913" y="4365625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51" name="Line 71"/>
          <p:cNvSpPr>
            <a:spLocks noChangeShapeType="1"/>
          </p:cNvSpPr>
          <p:nvPr/>
        </p:nvSpPr>
        <p:spPr bwMode="auto">
          <a:xfrm>
            <a:off x="7681913" y="3594100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52" name="Line 72"/>
          <p:cNvSpPr>
            <a:spLocks noChangeShapeType="1"/>
          </p:cNvSpPr>
          <p:nvPr/>
        </p:nvSpPr>
        <p:spPr bwMode="auto">
          <a:xfrm>
            <a:off x="7681913" y="2825750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53" name="Line 73"/>
          <p:cNvSpPr>
            <a:spLocks noChangeShapeType="1"/>
          </p:cNvSpPr>
          <p:nvPr/>
        </p:nvSpPr>
        <p:spPr bwMode="auto">
          <a:xfrm>
            <a:off x="7681913" y="2052638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55" name="Rectangle 75"/>
          <p:cNvSpPr>
            <a:spLocks noChangeArrowheads="1"/>
          </p:cNvSpPr>
          <p:nvPr/>
        </p:nvSpPr>
        <p:spPr bwMode="auto">
          <a:xfrm>
            <a:off x="7726363" y="5265738"/>
            <a:ext cx="11668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53356" name="Rectangle 76"/>
          <p:cNvSpPr>
            <a:spLocks noChangeArrowheads="1"/>
          </p:cNvSpPr>
          <p:nvPr/>
        </p:nvSpPr>
        <p:spPr bwMode="auto">
          <a:xfrm>
            <a:off x="7797800" y="5518150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factorial(4)</a:t>
            </a:r>
            <a:endParaRPr lang="en-US" altLang="zh-CN" sz="3200"/>
          </a:p>
        </p:txBody>
      </p:sp>
      <p:sp>
        <p:nvSpPr>
          <p:cNvPr id="353357" name="Line 77"/>
          <p:cNvSpPr>
            <a:spLocks noChangeShapeType="1"/>
          </p:cNvSpPr>
          <p:nvPr/>
        </p:nvSpPr>
        <p:spPr bwMode="auto">
          <a:xfrm>
            <a:off x="7667625" y="5121275"/>
            <a:ext cx="1309688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3358" name="AutoShape 78"/>
          <p:cNvCxnSpPr>
            <a:cxnSpLocks noChangeShapeType="1"/>
            <a:endCxn id="353287" idx="0"/>
          </p:cNvCxnSpPr>
          <p:nvPr/>
        </p:nvCxnSpPr>
        <p:spPr bwMode="auto">
          <a:xfrm>
            <a:off x="1547813" y="1160463"/>
            <a:ext cx="1385887" cy="323850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</p:cxnSp>
    </p:spTree>
    <p:extLst>
      <p:ext uri="{BB962C8B-B14F-4D97-AF65-F5344CB8AC3E}">
        <p14:creationId xmlns:p14="http://schemas.microsoft.com/office/powerpoint/2010/main" val="137216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5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5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3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3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3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" dur="500"/>
                                        <p:tgtEl>
                                          <p:spTgt spid="35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353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353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353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353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353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353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353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6" dur="500"/>
                                        <p:tgtEl>
                                          <p:spTgt spid="35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3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35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2" dur="500"/>
                                        <p:tgtEl>
                                          <p:spTgt spid="353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5" dur="500"/>
                                        <p:tgtEl>
                                          <p:spTgt spid="353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3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353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353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353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3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3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7" grpId="0" animBg="1"/>
      <p:bldP spid="353288" grpId="0" animBg="1"/>
      <p:bldP spid="353289" grpId="0" animBg="1"/>
      <p:bldP spid="353290" grpId="0" animBg="1"/>
      <p:bldP spid="353291" grpId="0" animBg="1"/>
      <p:bldP spid="353292" grpId="0"/>
      <p:bldP spid="353293" grpId="0"/>
      <p:bldP spid="353294" grpId="0"/>
      <p:bldP spid="353295" grpId="0"/>
      <p:bldP spid="353296" grpId="0"/>
      <p:bldP spid="353297" grpId="0"/>
      <p:bldP spid="353301" grpId="0"/>
      <p:bldP spid="353302" grpId="0"/>
      <p:bldP spid="353303" grpId="0"/>
      <p:bldP spid="353304" grpId="0"/>
      <p:bldP spid="353310" grpId="0" animBg="1"/>
      <p:bldP spid="353326" grpId="0"/>
      <p:bldP spid="353335" grpId="0"/>
      <p:bldP spid="353335" grpId="1"/>
      <p:bldP spid="353336" grpId="0"/>
      <p:bldP spid="353338" grpId="0"/>
      <p:bldP spid="353338" grpId="1"/>
      <p:bldP spid="353339" grpId="0"/>
      <p:bldP spid="353339" grpId="1"/>
      <p:bldP spid="353341" grpId="0"/>
      <p:bldP spid="353341" grpId="1"/>
      <p:bldP spid="353342" grpId="0"/>
      <p:bldP spid="353342" grpId="1"/>
      <p:bldP spid="353344" grpId="0"/>
      <p:bldP spid="353344" grpId="1"/>
      <p:bldP spid="353345" grpId="0"/>
      <p:bldP spid="353345" grpId="1"/>
      <p:bldP spid="353350" grpId="0" animBg="1"/>
      <p:bldP spid="353350" grpId="1" animBg="1"/>
      <p:bldP spid="353351" grpId="0" animBg="1"/>
      <p:bldP spid="353351" grpId="1" animBg="1"/>
      <p:bldP spid="353352" grpId="0" animBg="1"/>
      <p:bldP spid="353352" grpId="1" animBg="1"/>
      <p:bldP spid="353353" grpId="0" animBg="1"/>
      <p:bldP spid="353353" grpId="1" animBg="1"/>
      <p:bldP spid="353355" grpId="0"/>
      <p:bldP spid="353355" grpId="1"/>
      <p:bldP spid="353356" grpId="0"/>
      <p:bldP spid="353356" grpId="1"/>
      <p:bldP spid="353357" grpId="0" animBg="1"/>
      <p:bldP spid="3533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递归的正确性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 smtClean="0">
                <a:solidFill>
                  <a:srgbClr val="000000"/>
                </a:solidFill>
              </a:rPr>
              <a:t>如何证明递归的正确性？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  数学归纳法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endParaRPr kumimoji="1" lang="en-US" altLang="zh-CN" sz="3200" dirty="0">
              <a:solidFill>
                <a:srgbClr val="000000"/>
              </a:solidFill>
            </a:endParaRPr>
          </a:p>
          <a:p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作用：助于使用，判断算法的正确性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16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112</TotalTime>
  <Words>1028</Words>
  <Application>Microsoft Macintosh PowerPoint</Application>
  <PresentationFormat>全屏显示(4:3)</PresentationFormat>
  <Paragraphs>207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行政公文纸</vt:lpstr>
      <vt:lpstr>排序＆递归</vt:lpstr>
      <vt:lpstr>什么是算法？</vt:lpstr>
      <vt:lpstr>排序</vt:lpstr>
      <vt:lpstr>排序的方法</vt:lpstr>
      <vt:lpstr>递归</vt:lpstr>
      <vt:lpstr>PowerPoint 演示文稿</vt:lpstr>
      <vt:lpstr>Computing Factorial</vt:lpstr>
      <vt:lpstr>Trace Recursive Factorial</vt:lpstr>
      <vt:lpstr>递归的正确性</vt:lpstr>
      <vt:lpstr>如何使用递归</vt:lpstr>
      <vt:lpstr>递归练习</vt:lpstr>
      <vt:lpstr>再谈排序</vt:lpstr>
      <vt:lpstr>PowerPoint 演示文稿</vt:lpstr>
      <vt:lpstr>STL算法</vt:lpstr>
      <vt:lpstr>降序</vt:lpstr>
      <vt:lpstr>结构体排序</vt:lpstr>
      <vt:lpstr>字典序</vt:lpstr>
      <vt:lpstr>PowerPoint 演示文稿</vt:lpstr>
      <vt:lpstr>Any question？</vt:lpstr>
      <vt:lpstr>课后作业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排序＆递归</dc:title>
  <dc:creator>达雅 郭</dc:creator>
  <cp:lastModifiedBy>达雅 郭</cp:lastModifiedBy>
  <cp:revision>12</cp:revision>
  <dcterms:created xsi:type="dcterms:W3CDTF">2015-10-31T14:19:41Z</dcterms:created>
  <dcterms:modified xsi:type="dcterms:W3CDTF">2015-11-01T05:54:59Z</dcterms:modified>
</cp:coreProperties>
</file>