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audio1.bin" ContentType="audio/unknown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69"/>
  </p:notesMasterIdLst>
  <p:sldIdLst>
    <p:sldId id="325" r:id="rId3"/>
    <p:sldId id="32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png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png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29.png"/><Relationship Id="rId4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png"/><Relationship Id="rId7" Type="http://schemas.openxmlformats.org/officeDocument/2006/relationships/image" Target="../media/image76.wmf"/><Relationship Id="rId2" Type="http://schemas.openxmlformats.org/officeDocument/2006/relationships/image" Target="../media/image71.png"/><Relationship Id="rId1" Type="http://schemas.openxmlformats.org/officeDocument/2006/relationships/image" Target="../media/image70.png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png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wmf"/><Relationship Id="rId1" Type="http://schemas.openxmlformats.org/officeDocument/2006/relationships/image" Target="../media/image86.png"/><Relationship Id="rId4" Type="http://schemas.openxmlformats.org/officeDocument/2006/relationships/image" Target="../media/image89.png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image" Target="../media/image10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png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A178D6-3090-4178-AA67-2A5225EC12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49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3CCA4D-7B7B-4EDA-9C29-DF8AEC927836}" type="slidenum">
              <a:rPr kumimoji="0" lang="en-US" altLang="zh-CN" sz="1200"/>
              <a:pPr/>
              <a:t>9</a:t>
            </a:fld>
            <a:endParaRPr kumimoji="0"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defRPr/>
            </a:pPr>
            <a:endParaRPr kumimoji="0" lang="zh-CN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3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A75010-1C3B-43EA-9E6A-04DAE929A543}" type="slidenum">
              <a:rPr kumimoji="0" lang="en-US" altLang="zh-CN" sz="1200"/>
              <a:pPr/>
              <a:t>22</a:t>
            </a:fld>
            <a:endParaRPr kumimoji="0"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kumimoji="0" lang="zh-CN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8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782573-8BE3-48A1-BF94-87A4A9E455BE}" type="slidenum">
              <a:rPr kumimoji="0" lang="en-US" altLang="zh-CN" sz="1200"/>
              <a:pPr/>
              <a:t>38</a:t>
            </a:fld>
            <a:endParaRPr kumimoji="0"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defRPr/>
            </a:pPr>
            <a:endParaRPr kumimoji="0" lang="zh-CN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6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2504D-A163-4B0A-8DD9-58CAC08910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963259"/>
      </p:ext>
    </p:extLst>
  </p:cSld>
  <p:clrMapOvr>
    <a:masterClrMapping/>
  </p:clrMapOvr>
  <p:transition advClick="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EAA2A-FC37-46A8-B6B5-A636D9E4C3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068585"/>
      </p:ext>
    </p:extLst>
  </p:cSld>
  <p:clrMapOvr>
    <a:masterClrMapping/>
  </p:clrMapOvr>
  <p:transition advClick="0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DF80F-0E6C-4826-B1B2-534E1CB9A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130124"/>
      </p:ext>
    </p:extLst>
  </p:cSld>
  <p:clrMapOvr>
    <a:masterClrMapping/>
  </p:clrMapOvr>
  <p:transition advClick="0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DB1BB-885F-44B0-86BE-A10BE2F7D4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212818"/>
      </p:ext>
    </p:extLst>
  </p:cSld>
  <p:clrMapOvr>
    <a:masterClrMapping/>
  </p:clrMapOvr>
  <p:transition advClick="0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1E6D2-2267-42C5-868F-5A603A31E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558827"/>
      </p:ext>
    </p:extLst>
  </p:cSld>
  <p:clrMapOvr>
    <a:masterClrMapping/>
  </p:clrMapOvr>
  <p:transition advClick="0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1E91E-DBAA-4C91-A4D9-F27C0782C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257731"/>
      </p:ext>
    </p:extLst>
  </p:cSld>
  <p:clrMapOvr>
    <a:masterClrMapping/>
  </p:clrMapOvr>
  <p:transition advClick="0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B5592-FB69-4775-9B2F-567C329D76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929652"/>
      </p:ext>
    </p:extLst>
  </p:cSld>
  <p:clrMapOvr>
    <a:masterClrMapping/>
  </p:clrMapOvr>
  <p:transition advClick="0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0D3AC-25C4-46E1-AB93-D0349A6F2F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908813"/>
      </p:ext>
    </p:extLst>
  </p:cSld>
  <p:clrMapOvr>
    <a:masterClrMapping/>
  </p:clrMapOvr>
  <p:transition advClick="0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E711-DD09-4464-9475-12C520CCBF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083562"/>
      </p:ext>
    </p:extLst>
  </p:cSld>
  <p:clrMapOvr>
    <a:masterClrMapping/>
  </p:clrMapOvr>
  <p:transition advClick="0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EC29C-A731-4809-91AF-A8548582A8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785678"/>
      </p:ext>
    </p:extLst>
  </p:cSld>
  <p:clrMapOvr>
    <a:masterClrMapping/>
  </p:clrMapOvr>
  <p:transition advClick="0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919CF-DE34-4313-B46D-4080C76D54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290593"/>
      </p:ext>
    </p:extLst>
  </p:cSld>
  <p:clrMapOvr>
    <a:masterClrMapping/>
  </p:clrMapOvr>
  <p:transition advClick="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FB5CA-47DE-4F86-B449-32261E92F4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112563"/>
      </p:ext>
    </p:extLst>
  </p:cSld>
  <p:clrMapOvr>
    <a:masterClrMapping/>
  </p:clrMapOvr>
  <p:transition advClick="0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CB422-7830-45B8-9D85-64FE3238F6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447062"/>
      </p:ext>
    </p:extLst>
  </p:cSld>
  <p:clrMapOvr>
    <a:masterClrMapping/>
  </p:clrMapOvr>
  <p:transition advClick="0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BB994-82C0-45EF-8935-F4FD55601E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591384"/>
      </p:ext>
    </p:extLst>
  </p:cSld>
  <p:clrMapOvr>
    <a:masterClrMapping/>
  </p:clrMapOvr>
  <p:transition advClick="0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2973F-C775-4E44-BD4F-47A7D67822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611434"/>
      </p:ext>
    </p:extLst>
  </p:cSld>
  <p:clrMapOvr>
    <a:masterClrMapping/>
  </p:clrMapOvr>
  <p:transition advClick="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333B3-FDED-4D4C-94A3-7111D2F8E0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113810"/>
      </p:ext>
    </p:extLst>
  </p:cSld>
  <p:clrMapOvr>
    <a:masterClrMapping/>
  </p:clrMapOvr>
  <p:transition advClick="0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25D58-6AE1-4C39-B7D0-43B81F606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485098"/>
      </p:ext>
    </p:extLst>
  </p:cSld>
  <p:clrMapOvr>
    <a:masterClrMapping/>
  </p:clrMapOvr>
  <p:transition advClick="0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BBE74-2D51-4383-84F1-645EF55A58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794760"/>
      </p:ext>
    </p:extLst>
  </p:cSld>
  <p:clrMapOvr>
    <a:masterClrMapping/>
  </p:clrMapOvr>
  <p:transition advClick="0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F2C41-6878-418B-AE8C-CAEA1A38DE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53024"/>
      </p:ext>
    </p:extLst>
  </p:cSld>
  <p:clrMapOvr>
    <a:masterClrMapping/>
  </p:clrMapOvr>
  <p:transition advClick="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437A7-5DF9-403C-A2B8-90E7FF80C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503554"/>
      </p:ext>
    </p:extLst>
  </p:cSld>
  <p:clrMapOvr>
    <a:masterClrMapping/>
  </p:clrMapOvr>
  <p:transition advClick="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32CF3-2464-4691-A57A-493BC1282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306979"/>
      </p:ext>
    </p:extLst>
  </p:cSld>
  <p:clrMapOvr>
    <a:masterClrMapping/>
  </p:clrMapOvr>
  <p:transition advClick="0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6C182-5E01-4563-834D-05A1F90500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748333"/>
      </p:ext>
    </p:extLst>
  </p:cSld>
  <p:clrMapOvr>
    <a:masterClrMapping/>
  </p:clrMapOvr>
  <p:transition advClick="0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14CDBF-CA38-4D59-9665-9BEFAD9054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 advClick="0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8BBC7AE-C046-4862-B271-6A66A9E710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 advClick="0"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png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2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6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9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1.png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7.wmf"/><Relationship Id="rId4" Type="http://schemas.openxmlformats.org/officeDocument/2006/relationships/image" Target="../media/image70.png"/><Relationship Id="rId9" Type="http://schemas.openxmlformats.org/officeDocument/2006/relationships/image" Target="../media/image72.png"/><Relationship Id="rId14" Type="http://schemas.openxmlformats.org/officeDocument/2006/relationships/oleObject" Target="../embeddings/oleObject7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9.png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3.bin"/><Relationship Id="rId4" Type="http://schemas.openxmlformats.org/officeDocument/2006/relationships/image" Target="../media/image78.wmf"/><Relationship Id="rId9" Type="http://schemas.openxmlformats.org/officeDocument/2006/relationships/image" Target="../media/image8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7.bin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9.png"/><Relationship Id="rId5" Type="http://schemas.openxmlformats.org/officeDocument/2006/relationships/image" Target="NULL"/><Relationship Id="rId10" Type="http://schemas.openxmlformats.org/officeDocument/2006/relationships/oleObject" Target="../embeddings/oleObject90.bin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2.bin"/><Relationship Id="rId5" Type="http://schemas.openxmlformats.org/officeDocument/2006/relationships/image" Target="NULL"/><Relationship Id="rId4" Type="http://schemas.openxmlformats.org/officeDocument/2006/relationships/image" Target="../media/image9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8.bin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9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1.png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5.png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kumimoji="0" lang="zh-CN" altLang="en-US" smtClean="0"/>
              <a:t>概率论与数理统计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事件关系(并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41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7620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2.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和事件：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“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事件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与事件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至少有一个发生”，记作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A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  <a:sym typeface="Symbol" panose="05050102010706020507" pitchFamily="18" charset="2"/>
              </a:rPr>
              <a:t>B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3400" y="55626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个事件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, 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,…, 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至少有一个发生，记作</a:t>
            </a:r>
            <a:endParaRPr lang="zh-CN" altLang="en-US" b="1" baseline="-250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公式" r:id="rId4" imgW="101556" imgH="190417" progId="Equation.3">
                  <p:embed/>
                </p:oleObj>
              </mc:Choice>
              <mc:Fallback>
                <p:oleObj name="公式" r:id="rId4" imgW="101556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6581775" y="5278438"/>
          <a:ext cx="7889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公式" r:id="rId6" imgW="304668" imgH="380835" progId="Equation.3">
                  <p:embed/>
                </p:oleObj>
              </mc:Choice>
              <mc:Fallback>
                <p:oleObj name="公式" r:id="rId6" imgW="304668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5278438"/>
                        <a:ext cx="7889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295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2296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2297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2298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95400" y="762000"/>
            <a:ext cx="678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3.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积事件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 :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事件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与事件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同时发生，记作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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AB</a:t>
            </a:r>
          </a:p>
        </p:txBody>
      </p:sp>
      <p:pic>
        <p:nvPicPr>
          <p:cNvPr id="35843" name="Picture 3" descr="事件关系(交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6005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295400" y="54864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个事件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, 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,…, 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同时发生，记作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…A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n</a:t>
            </a:r>
          </a:p>
        </p:txBody>
      </p:sp>
      <p:sp useBgFill="1">
        <p:nvSpPr>
          <p:cNvPr id="13317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3318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3319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3320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83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4.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差事件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称为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的差事件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表示事件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发       生而事件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不发生</a:t>
            </a:r>
          </a:p>
        </p:txBody>
      </p:sp>
      <p:pic>
        <p:nvPicPr>
          <p:cNvPr id="36867" name="Picture 3" descr="事件关系(差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8768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58950" y="5562600"/>
            <a:ext cx="5018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思考：何时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A-B=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?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何时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A-B=A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？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sp useBgFill="1">
        <p:nvSpPr>
          <p:cNvPr id="14341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4342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4343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4344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95400" y="533400"/>
            <a:ext cx="6858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    5.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互斥的事件（也称互不相容事件）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即事件与事件不可能同时发生。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</a:t>
            </a:r>
          </a:p>
          <a:p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37891" name="Picture 3" descr="事件关系(不相容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68" y="1556792"/>
            <a:ext cx="5334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5364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5365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5366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5367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67818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6. 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互逆的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事件</a:t>
            </a:r>
            <a:r>
              <a:rPr lang="zh-CN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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且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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  <a:p>
            <a:pPr algn="ctr" eaLnBrk="0" hangingPunct="0">
              <a:spcBef>
                <a:spcPct val="50000"/>
              </a:spcBef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楷体_GB2312" pitchFamily="1" charset="-122"/>
            </a:endParaRPr>
          </a:p>
        </p:txBody>
      </p:sp>
      <p:pic>
        <p:nvPicPr>
          <p:cNvPr id="38915" name="Picture 3" descr="事件关系(补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525780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143000" y="16764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1" lang="zh-CN" altLang="zh-CN" sz="2400">
              <a:effectLst>
                <a:outerShdw blurRad="38100" dist="38100" dir="2700000" algn="tl">
                  <a:srgbClr val="C0C0C0"/>
                </a:outerShdw>
              </a:effectLst>
              <a:ea typeface="楷体_GB2312" pitchFamily="1" charset="-122"/>
            </a:endParaRPr>
          </a:p>
        </p:txBody>
      </p:sp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1371600" y="1676400"/>
          <a:ext cx="6778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4" imgW="3186317" imgH="241195" progId="Equation.3">
                  <p:embed/>
                </p:oleObj>
              </mc:Choice>
              <mc:Fallback>
                <p:oleObj name="公式" r:id="rId4" imgW="318631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6778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6390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6391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6392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6393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553200" cy="914400"/>
          </a:xfrm>
        </p:spPr>
        <p:txBody>
          <a:bodyPr/>
          <a:lstStyle/>
          <a:p>
            <a:pPr algn="l" eaLnBrk="1" hangingPunct="1"/>
            <a:r>
              <a:rPr kumimoji="0" lang="zh-CN" altLang="en-US" sz="3600" b="1" smtClean="0"/>
              <a:t>五、事件的运算</a:t>
            </a:r>
            <a:endParaRPr kumimoji="0" lang="en-US" altLang="zh-CN" sz="4000" b="1" smtClean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66800" y="1584325"/>
            <a:ext cx="6067425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、交换律：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AB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BA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、结合律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(A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B)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(BC)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，             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                            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(AB)C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A(BC)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、分配律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(A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B)C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(AC)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(BC)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                      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(AB)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(A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C)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(B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C)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、对偶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(De Morgan)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律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：  </a:t>
            </a:r>
            <a:endParaRPr lang="zh-CN" altLang="en-US" b="1">
              <a:solidFill>
                <a:srgbClr val="FC0128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71167"/>
              </p:ext>
            </p:extLst>
          </p:nvPr>
        </p:nvGraphicFramePr>
        <p:xfrm>
          <a:off x="1793875" y="4343400"/>
          <a:ext cx="586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公式" r:id="rId3" imgW="2692080" imgH="634680" progId="Equation.3">
                  <p:embed/>
                </p:oleObj>
              </mc:Choice>
              <mc:Fallback>
                <p:oleObj name="公式" r:id="rId3" imgW="269208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4343400"/>
                        <a:ext cx="586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159803"/>
              </p:ext>
            </p:extLst>
          </p:nvPr>
        </p:nvGraphicFramePr>
        <p:xfrm>
          <a:off x="6286500" y="769674"/>
          <a:ext cx="2667000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BMP 图象" r:id="rId5" imgW="1219306" imgH="1028789" progId="Paint.Picture">
                  <p:embed/>
                </p:oleObj>
              </mc:Choice>
              <mc:Fallback>
                <p:oleObj name="BMP 图象" r:id="rId5" imgW="1219306" imgH="102878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769674"/>
                        <a:ext cx="2667000" cy="308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7414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7415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7416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7417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例：甲、乙、丙三人各向目标射击一发子弹，以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分别表示甲、乙、丙命中目标，试用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的运算关系表示下列事件：</a:t>
            </a: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1228725" y="2362200"/>
          <a:ext cx="403225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公式" r:id="rId3" imgW="1917700" imgH="1422400" progId="Equation.3">
                  <p:embed/>
                </p:oleObj>
              </mc:Choice>
              <mc:Fallback>
                <p:oleObj name="公式" r:id="rId3" imgW="19177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362200"/>
                        <a:ext cx="4032250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42616"/>
              </p:ext>
            </p:extLst>
          </p:nvPr>
        </p:nvGraphicFramePr>
        <p:xfrm>
          <a:off x="5389563" y="2393950"/>
          <a:ext cx="19256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公式" r:id="rId5" imgW="787320" imgH="164880" progId="Equation.3">
                  <p:embed/>
                </p:oleObj>
              </mc:Choice>
              <mc:Fallback>
                <p:oleObj name="公式" r:id="rId5" imgW="78732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2393950"/>
                        <a:ext cx="19256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578027"/>
              </p:ext>
            </p:extLst>
          </p:nvPr>
        </p:nvGraphicFramePr>
        <p:xfrm>
          <a:off x="5305425" y="2789238"/>
          <a:ext cx="32877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公式" r:id="rId7" imgW="1346040" imgH="215640" progId="Equation.3">
                  <p:embed/>
                </p:oleObj>
              </mc:Choice>
              <mc:Fallback>
                <p:oleObj name="公式" r:id="rId7" imgW="13460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2789238"/>
                        <a:ext cx="328771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144015"/>
              </p:ext>
            </p:extLst>
          </p:nvPr>
        </p:nvGraphicFramePr>
        <p:xfrm>
          <a:off x="5280025" y="3290888"/>
          <a:ext cx="3225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公式" r:id="rId9" imgW="1320480" imgH="215640" progId="Equation.3">
                  <p:embed/>
                </p:oleObj>
              </mc:Choice>
              <mc:Fallback>
                <p:oleObj name="公式" r:id="rId9" imgW="1320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3290888"/>
                        <a:ext cx="3225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674011"/>
              </p:ext>
            </p:extLst>
          </p:nvPr>
        </p:nvGraphicFramePr>
        <p:xfrm>
          <a:off x="5270500" y="3824288"/>
          <a:ext cx="26368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公式" r:id="rId11" imgW="1079280" imgH="215640" progId="Equation.3">
                  <p:embed/>
                </p:oleObj>
              </mc:Choice>
              <mc:Fallback>
                <p:oleObj name="公式" r:id="rId11" imgW="10792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824288"/>
                        <a:ext cx="26368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5219700" y="4343400"/>
          <a:ext cx="990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公式" r:id="rId13" imgW="355754" imgH="177877" progId="Equation.3">
                  <p:embed/>
                </p:oleObj>
              </mc:Choice>
              <mc:Fallback>
                <p:oleObj name="公式" r:id="rId13" imgW="355754" imgH="17787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343400"/>
                        <a:ext cx="990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8263"/>
              </p:ext>
            </p:extLst>
          </p:nvPr>
        </p:nvGraphicFramePr>
        <p:xfrm>
          <a:off x="5170488" y="4800600"/>
          <a:ext cx="21161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公式" r:id="rId15" imgW="787320" imgH="215640" progId="Equation.3">
                  <p:embed/>
                </p:oleObj>
              </mc:Choice>
              <mc:Fallback>
                <p:oleObj name="公式" r:id="rId15" imgW="7873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800600"/>
                        <a:ext cx="21161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443" name="AutoShape 1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8444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8445" name="AutoShape 1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8446" name="AutoShape 1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20000" cy="1219200"/>
          </a:xfrm>
        </p:spPr>
        <p:txBody>
          <a:bodyPr/>
          <a:lstStyle/>
          <a:p>
            <a:pPr algn="l" eaLnBrk="1" hangingPunct="1">
              <a:lnSpc>
                <a:spcPct val="180000"/>
              </a:lnSpc>
            </a:pPr>
            <a:r>
              <a:rPr kumimoji="0" lang="en-US" altLang="zh-CN" sz="4000" b="1" smtClean="0"/>
              <a:t/>
            </a:r>
            <a:br>
              <a:rPr kumimoji="0" lang="en-US" altLang="zh-CN" sz="4000" b="1" smtClean="0"/>
            </a:br>
            <a:r>
              <a:rPr kumimoji="0" lang="en-US" altLang="zh-CN" sz="4000" b="1" smtClean="0"/>
              <a:t> 1.2 </a:t>
            </a:r>
            <a:r>
              <a:rPr kumimoji="0" lang="zh-CN" altLang="en-US" sz="4000" b="1" smtClean="0"/>
              <a:t>概率的定义及其运算</a:t>
            </a:r>
            <a:br>
              <a:rPr kumimoji="0" lang="zh-CN" altLang="en-US" sz="4000" b="1" smtClean="0"/>
            </a:br>
            <a:endParaRPr kumimoji="0" lang="zh-CN" altLang="en-US" sz="4000" b="1" smtClean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693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从直观上来看，事件</a:t>
            </a:r>
            <a:r>
              <a:rPr lang="en-US" altLang="zh-CN" sz="2800" b="1">
                <a:solidFill>
                  <a:schemeClr val="hlin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sz="2800" b="1">
                <a:solidFill>
                  <a:schemeClr val="hlin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的概率是描绘事件</a:t>
            </a:r>
            <a:r>
              <a:rPr lang="en-US" altLang="zh-CN" sz="2800" b="1">
                <a:solidFill>
                  <a:schemeClr val="hlin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sz="2800" b="1">
                <a:solidFill>
                  <a:schemeClr val="hlin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发生的可能性大小的量</a:t>
            </a:r>
          </a:p>
        </p:txBody>
      </p:sp>
      <p:sp>
        <p:nvSpPr>
          <p:cNvPr id="41988" name="WordArt 4"/>
          <p:cNvSpPr>
            <a:spLocks noChangeArrowheads="1" noChangeShapeType="1" noTextEdit="1"/>
          </p:cNvSpPr>
          <p:nvPr/>
        </p:nvSpPr>
        <p:spPr bwMode="auto">
          <a:xfrm>
            <a:off x="609600" y="2895600"/>
            <a:ext cx="9906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309688" y="294005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）应具有何种性质？</a:t>
            </a:r>
            <a:endParaRPr lang="zh-CN" altLang="en-US" sz="3600" b="1">
              <a:latin typeface="宋体" panose="02010600030101010101" pitchFamily="2" charset="-122"/>
            </a:endParaRPr>
          </a:p>
        </p:txBody>
      </p:sp>
      <p:sp>
        <p:nvSpPr>
          <p:cNvPr id="41990" name="WordArt 6"/>
          <p:cNvSpPr>
            <a:spLocks noChangeArrowheads="1" noChangeShapeType="1" noTextEdit="1"/>
          </p:cNvSpPr>
          <p:nvPr/>
        </p:nvSpPr>
        <p:spPr bwMode="auto">
          <a:xfrm>
            <a:off x="685800" y="4267200"/>
            <a:ext cx="9906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676400" y="4038600"/>
            <a:ext cx="7064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*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抛一枚硬币，币值面向上的概率为多少？</a:t>
            </a:r>
          </a:p>
          <a:p>
            <a:pPr eaLnBrk="0" hangingPunct="0"/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* 掷一颗骰子，出现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点的概率为多少？</a:t>
            </a:r>
          </a:p>
          <a:p>
            <a:pPr eaLnBrk="0" hangingPunct="0"/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  出现单数点的概率为多少？</a:t>
            </a:r>
          </a:p>
          <a:p>
            <a:pPr eaLnBrk="0" hangingPunct="0"/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* 向目标射击，命中目标的概率有多大？</a:t>
            </a:r>
          </a:p>
        </p:txBody>
      </p:sp>
      <p:sp useBgFill="1">
        <p:nvSpPr>
          <p:cNvPr id="19464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9465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9466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9467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41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utoUpdateAnimBg="0"/>
      <p:bldP spid="41990" grpId="0" animBg="1"/>
      <p:bldP spid="419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7086600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若某实验</a:t>
            </a:r>
            <a:r>
              <a:rPr lang="en-US" altLang="zh-CN" sz="2800" b="1">
                <a:solidFill>
                  <a:schemeClr val="accent2"/>
                </a:solidFill>
                <a:ea typeface="楷体_GB2312" pitchFamily="1" charset="-122"/>
              </a:rPr>
              <a:t>E</a:t>
            </a: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满足：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>
                <a:ea typeface="楷体_GB2312" pitchFamily="1" charset="-122"/>
              </a:rPr>
              <a:t>1.</a:t>
            </a:r>
            <a:r>
              <a:rPr lang="zh-CN" altLang="en-US" sz="2800" b="1">
                <a:ea typeface="楷体_GB2312" pitchFamily="1" charset="-122"/>
              </a:rPr>
              <a:t>有限性：样本空间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S</a:t>
            </a:r>
            <a:r>
              <a:rPr lang="zh-CN" altLang="en-US" sz="2800" b="1">
                <a:ea typeface="楷体_GB2312" pitchFamily="1" charset="-122"/>
                <a:sym typeface="Symbol" panose="05050102010706020507" pitchFamily="18" charset="2"/>
              </a:rPr>
              <a:t>＝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{e</a:t>
            </a:r>
            <a:r>
              <a:rPr lang="en-US" altLang="zh-CN" sz="2800" b="1" baseline="-25000">
                <a:ea typeface="楷体_GB2312" pitchFamily="1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, e </a:t>
            </a:r>
            <a:r>
              <a:rPr lang="en-US" altLang="zh-CN" sz="2800" b="1" baseline="-25000">
                <a:ea typeface="楷体_GB2312" pitchFamily="1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  , … , e </a:t>
            </a:r>
            <a:r>
              <a:rPr lang="en-US" altLang="zh-CN" sz="2800" b="1" baseline="-25000">
                <a:ea typeface="楷体_GB2312" pitchFamily="1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 };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2.</a:t>
            </a:r>
            <a:r>
              <a:rPr lang="zh-CN" altLang="en-US" sz="2800" b="1">
                <a:ea typeface="楷体_GB2312" pitchFamily="1" charset="-122"/>
                <a:sym typeface="Symbol" panose="05050102010706020507" pitchFamily="18" charset="2"/>
              </a:rPr>
              <a:t>等可能性：（公认）</a:t>
            </a:r>
            <a:endParaRPr lang="zh-CN" altLang="zh-CN" sz="2800" b="1">
              <a:ea typeface="楷体_GB2312" pitchFamily="1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P(e</a:t>
            </a:r>
            <a:r>
              <a:rPr lang="en-US" altLang="zh-CN" sz="2800" b="1" baseline="-25000">
                <a:ea typeface="楷体_GB2312" pitchFamily="1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)=P(e</a:t>
            </a:r>
            <a:r>
              <a:rPr lang="en-US" altLang="zh-CN" sz="2800" b="1" baseline="-25000">
                <a:ea typeface="楷体_GB2312" pitchFamily="1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)=…=P(e</a:t>
            </a:r>
            <a:r>
              <a:rPr lang="en-US" altLang="zh-CN" sz="2800" b="1" baseline="-25000">
                <a:ea typeface="楷体_GB2312" pitchFamily="1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). 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C0128"/>
                </a:solidFill>
                <a:ea typeface="楷体_GB2312" pitchFamily="1" charset="-122"/>
                <a:sym typeface="Symbol" panose="05050102010706020507" pitchFamily="18" charset="2"/>
              </a:rPr>
              <a:t>则称</a:t>
            </a:r>
            <a:r>
              <a:rPr lang="en-US" altLang="zh-CN" sz="2800" b="1">
                <a:solidFill>
                  <a:srgbClr val="FC0128"/>
                </a:solidFill>
                <a:ea typeface="楷体_GB2312" pitchFamily="1" charset="-122"/>
                <a:sym typeface="Symbol" panose="05050102010706020507" pitchFamily="18" charset="2"/>
              </a:rPr>
              <a:t>E</a:t>
            </a:r>
            <a:r>
              <a:rPr lang="zh-CN" altLang="en-US" sz="2800" b="1">
                <a:solidFill>
                  <a:srgbClr val="FC0128"/>
                </a:solidFill>
                <a:ea typeface="楷体_GB2312" pitchFamily="1" charset="-122"/>
                <a:sym typeface="Symbol" panose="05050102010706020507" pitchFamily="18" charset="2"/>
              </a:rPr>
              <a:t>为古典概型也叫等可能概型。</a:t>
            </a:r>
          </a:p>
          <a:p>
            <a:pPr eaLnBrk="0" hangingPunct="0">
              <a:spcBef>
                <a:spcPct val="50000"/>
              </a:spcBef>
            </a:pPr>
            <a:endParaRPr lang="en-US" altLang="zh-CN" b="1">
              <a:ea typeface="楷体_GB2312" pitchFamily="1" charset="-122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1143000"/>
          </a:xfrm>
        </p:spPr>
        <p:txBody>
          <a:bodyPr/>
          <a:lstStyle/>
          <a:p>
            <a:pPr eaLnBrk="1" hangingPunct="1"/>
            <a:r>
              <a:rPr kumimoji="0" lang="en-US" altLang="zh-CN" sz="3200" b="1" smtClean="0"/>
              <a:t>1.2.1.</a:t>
            </a:r>
            <a:r>
              <a:rPr kumimoji="0" lang="zh-CN" altLang="en-US" sz="3200" b="1" smtClean="0"/>
              <a:t>古典概型与概率</a:t>
            </a:r>
          </a:p>
        </p:txBody>
      </p:sp>
      <p:sp useBgFill="1">
        <p:nvSpPr>
          <p:cNvPr id="20484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0485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0486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0487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38200" y="129540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设事件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中所含样本点个数为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(A)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，以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)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记样本空间</a:t>
            </a:r>
            <a:r>
              <a:rPr lang="zh-CN" altLang="en-US" sz="2800">
                <a:ea typeface="楷体_GB2312" pitchFamily="1" charset="-122"/>
                <a:sym typeface="Symbol" panose="05050102010706020507" pitchFamily="18" charset="2"/>
              </a:rPr>
              <a:t> 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中样本点总数，则有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14400" y="3581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P(A)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具有如下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性质</a:t>
            </a:r>
            <a:endParaRPr lang="en-US" altLang="zh-CN" sz="28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公式" r:id="rId3" imgW="114449" imgH="216181" progId="Equation.3">
                  <p:embed/>
                </p:oleObj>
              </mc:Choice>
              <mc:Fallback>
                <p:oleObj name="公式" r:id="rId3" imgW="114449" imgH="21618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62000" y="4343400"/>
            <a:ext cx="78486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</a:rPr>
              <a:t>(1)  0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</a:t>
            </a:r>
            <a:r>
              <a:rPr lang="en-US" altLang="zh-CN" sz="2800"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P(A) 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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；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(2)  P(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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；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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 )=0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(3)  AB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，则 </a:t>
            </a: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 A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P(A)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P(B)</a:t>
            </a:r>
          </a:p>
        </p:txBody>
      </p:sp>
      <p:graphicFrame>
        <p:nvGraphicFramePr>
          <p:cNvPr id="46085" name="Object 6"/>
          <p:cNvGraphicFramePr>
            <a:graphicFrameLocks noChangeAspect="1"/>
          </p:cNvGraphicFramePr>
          <p:nvPr/>
        </p:nvGraphicFramePr>
        <p:xfrm>
          <a:off x="5410200" y="2011363"/>
          <a:ext cx="373380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剪辑" r:id="rId5" imgW="4046538" imgH="3352800" progId="MS_ClipArt_Gallery.2">
                  <p:embed/>
                </p:oleObj>
              </mc:Choice>
              <mc:Fallback>
                <p:oleObj name="剪辑" r:id="rId5" imgW="4046538" imgH="33528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11363"/>
                        <a:ext cx="3733800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3400" y="4572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古典概型中的概率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339975" y="2420938"/>
          <a:ext cx="21971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7" imgW="889000" imgH="419100" progId="Equation.DSMT4">
                  <p:embed/>
                </p:oleObj>
              </mc:Choice>
              <mc:Fallback>
                <p:oleObj name="Equation" r:id="rId7" imgW="8890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21971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1513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1514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1515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1516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1196D3-2A4C-4D08-8010-16D6D6676D90}" type="datetime1">
              <a:rPr kumimoji="0" lang="en-US" altLang="zh-CN" sz="1200" smtClean="0">
                <a:solidFill>
                  <a:srgbClr val="898989"/>
                </a:solidFill>
              </a:rPr>
              <a:pPr/>
              <a:t>9/8/2017</a:t>
            </a:fld>
            <a:endParaRPr kumimoji="0" lang="en-US" altLang="zh-CN" sz="180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课程简介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0" lang="zh-CN" altLang="en-US" sz="2800" smtClean="0">
                <a:ea typeface="微软雅黑" panose="020B0503020204020204" pitchFamily="34" charset="-122"/>
              </a:rPr>
              <a:t>概率论与统计学：</a:t>
            </a:r>
            <a:r>
              <a:rPr kumimoji="0" lang="zh-CN" altLang="en-US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</a:rPr>
              <a:t>研究和揭示随机现象的统计规律性的科学</a:t>
            </a:r>
            <a:endParaRPr kumimoji="0" lang="en-US" altLang="zh-CN" sz="2800" smtClean="0"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</a:pPr>
            <a:r>
              <a:rPr kumimoji="0" lang="zh-CN" altLang="en-US" smtClean="0">
                <a:ea typeface="微软雅黑" panose="020B0503020204020204" pitchFamily="34" charset="-122"/>
              </a:rPr>
              <a:t>助教：</a:t>
            </a:r>
            <a:r>
              <a:rPr kumimoji="0" lang="en-US" altLang="zh-CN" smtClean="0">
                <a:ea typeface="微软雅黑" panose="020B0503020204020204" pitchFamily="34" charset="-122"/>
              </a:rPr>
              <a:t> </a:t>
            </a:r>
            <a:r>
              <a:rPr kumimoji="0" lang="zh-CN" altLang="en-US" smtClean="0">
                <a:ea typeface="微软雅黑" panose="020B0503020204020204" pitchFamily="34" charset="-122"/>
              </a:rPr>
              <a:t>课后学委与助教联系</a:t>
            </a:r>
          </a:p>
          <a:p>
            <a:pPr>
              <a:lnSpc>
                <a:spcPct val="80000"/>
              </a:lnSpc>
            </a:pPr>
            <a:r>
              <a:rPr kumimoji="0" lang="zh-CN" altLang="en-US" sz="2800" smtClean="0">
                <a:ea typeface="微软雅黑" panose="020B0503020204020204" pitchFamily="34" charset="-122"/>
              </a:rPr>
              <a:t>教材：《概率论与数理统计》浙江大学 盛骤等 编</a:t>
            </a:r>
          </a:p>
          <a:p>
            <a:pPr>
              <a:lnSpc>
                <a:spcPct val="80000"/>
              </a:lnSpc>
            </a:pPr>
            <a:r>
              <a:rPr kumimoji="0" lang="zh-CN" altLang="en-US" sz="2800" smtClean="0">
                <a:ea typeface="微软雅黑" panose="020B0503020204020204" pitchFamily="34" charset="-122"/>
              </a:rPr>
              <a:t>参考：</a:t>
            </a:r>
          </a:p>
          <a:p>
            <a:pPr lvl="1">
              <a:lnSpc>
                <a:spcPct val="80000"/>
              </a:lnSpc>
            </a:pPr>
            <a:r>
              <a:rPr kumimoji="0" lang="zh-CN" altLang="en-US" sz="2100" smtClean="0">
                <a:ea typeface="微软雅黑" panose="020B0503020204020204" pitchFamily="34" charset="-122"/>
              </a:rPr>
              <a:t>1. D. P. Bertsekas &amp; J. N. Tsitsiklis, Introduction to Probability, 2nd edition 2008 </a:t>
            </a:r>
          </a:p>
          <a:p>
            <a:pPr lvl="1">
              <a:lnSpc>
                <a:spcPct val="80000"/>
              </a:lnSpc>
            </a:pPr>
            <a:r>
              <a:rPr kumimoji="0" lang="zh-CN" altLang="en-US" sz="2100" smtClean="0">
                <a:ea typeface="微软雅黑" panose="020B0503020204020204" pitchFamily="34" charset="-122"/>
              </a:rPr>
              <a:t>2. 《理工科概率统计（第７版）》国外大学优秀教材（影印版），沃波尔等著，清华大学出版社。</a:t>
            </a:r>
          </a:p>
          <a:p>
            <a:pPr lvl="1">
              <a:lnSpc>
                <a:spcPct val="80000"/>
              </a:lnSpc>
            </a:pPr>
            <a:r>
              <a:rPr kumimoji="0" lang="zh-CN" altLang="en-US" sz="2100" smtClean="0">
                <a:ea typeface="微软雅黑" panose="020B0503020204020204" pitchFamily="34" charset="-122"/>
              </a:rPr>
              <a:t>3. 《概率论与数理统计》魏振军 编  中国统计出版社</a:t>
            </a:r>
          </a:p>
          <a:p>
            <a:pPr>
              <a:lnSpc>
                <a:spcPct val="80000"/>
              </a:lnSpc>
            </a:pPr>
            <a:r>
              <a:rPr kumimoji="0" lang="zh-CN" altLang="en-US" sz="2800" smtClean="0">
                <a:ea typeface="微软雅黑" panose="020B0503020204020204" pitchFamily="34" charset="-122"/>
              </a:rPr>
              <a:t>考试：期中考试第</a:t>
            </a:r>
            <a:r>
              <a:rPr kumimoji="0" lang="en-US" altLang="zh-CN" sz="2800" smtClean="0">
                <a:ea typeface="微软雅黑" panose="020B0503020204020204" pitchFamily="34" charset="-122"/>
              </a:rPr>
              <a:t>9</a:t>
            </a:r>
            <a:r>
              <a:rPr kumimoji="0" lang="zh-CN" altLang="en-US" sz="2800" smtClean="0">
                <a:ea typeface="微软雅黑" panose="020B0503020204020204" pitchFamily="34" charset="-122"/>
              </a:rPr>
              <a:t>周，期末考试第</a:t>
            </a:r>
            <a:r>
              <a:rPr kumimoji="0" lang="en-US" altLang="zh-CN" sz="2800" smtClean="0">
                <a:ea typeface="微软雅黑" panose="020B0503020204020204" pitchFamily="34" charset="-122"/>
              </a:rPr>
              <a:t>20</a:t>
            </a:r>
            <a:r>
              <a:rPr kumimoji="0" lang="zh-CN" altLang="en-US" sz="2800" smtClean="0">
                <a:ea typeface="微软雅黑" panose="020B0503020204020204" pitchFamily="34" charset="-122"/>
              </a:rPr>
              <a:t>周，闭卷</a:t>
            </a:r>
          </a:p>
          <a:p>
            <a:pPr>
              <a:lnSpc>
                <a:spcPct val="80000"/>
              </a:lnSpc>
            </a:pPr>
            <a:r>
              <a:rPr kumimoji="0" lang="zh-CN" altLang="en-US" sz="2800" smtClean="0">
                <a:ea typeface="微软雅黑" panose="020B0503020204020204" pitchFamily="34" charset="-122"/>
              </a:rPr>
              <a:t>内容：第1-8章</a:t>
            </a:r>
          </a:p>
        </p:txBody>
      </p:sp>
      <p:sp>
        <p:nvSpPr>
          <p:cNvPr id="6148" name="Slide Number Placeholder 3"/>
          <p:cNvSpPr>
            <a:spLocks noGrp="1" noChangeArrowheads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4AD7E5-B828-4199-9DBF-9EFA9E1A650D}" type="slidenum">
              <a:rPr kumimoji="0" lang="en-US" altLang="zh-CN" sz="1800"/>
              <a:pPr/>
              <a:t>2</a:t>
            </a:fld>
            <a:endParaRPr kumimoji="0" lang="en-US" altLang="zh-CN" sz="1800"/>
          </a:p>
        </p:txBody>
      </p:sp>
      <p:sp>
        <p:nvSpPr>
          <p:cNvPr id="6149" name="Rectangle 14"/>
          <p:cNvSpPr>
            <a:spLocks noChangeArrowheads="1"/>
          </p:cNvSpPr>
          <p:nvPr/>
        </p:nvSpPr>
        <p:spPr bwMode="auto">
          <a:xfrm>
            <a:off x="468313" y="9525"/>
            <a:ext cx="8229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defRPr/>
            </a:pPr>
            <a:endParaRPr lang="zh-CN" altLang="en-US" sz="4400">
              <a:solidFill>
                <a:srgbClr val="000099"/>
              </a:solidFill>
              <a:latin typeface="Arial" charset="0"/>
              <a:ea typeface="华文新魏" charset="0"/>
              <a:cs typeface="华文新魏" charset="0"/>
              <a:sym typeface="Arial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153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有三个子女的家庭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设每个孩子是男是女的概率相等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则至少有一个男孩的概率是多少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?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解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A--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至少有一个男孩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以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H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表示某个孩子是男孩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33400" y="23622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</a:t>
            </a: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={HHH,HHT,HTH,THH,HTT,TTH,THT,TTT}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57200" y="31242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A={HHH,HHT,HTH,THH,HTT,TTH,THT}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438400" y="4038600"/>
          <a:ext cx="331311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3" imgW="1143000" imgH="419100" progId="Equation.DSMT4">
                  <p:embed/>
                </p:oleObj>
              </mc:Choice>
              <mc:Fallback>
                <p:oleObj name="Equation" r:id="rId3" imgW="11430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3313113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2534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2535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2536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2537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ea typeface="楷体_GB2312" pitchFamily="1" charset="-122"/>
              </a:rPr>
              <a:t>二、古典概型的几类基本问题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458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乘法公式：设完成一件事需分两步，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第一步有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320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种方法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第二步有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320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种方法，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则完成这件事共有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320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320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种方法。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（也可推广到分若干步）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1371600"/>
            <a:ext cx="550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复习：排列与组合的基本概念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143000" y="5410200"/>
            <a:ext cx="579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3886200" y="52578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1219200" y="5445125"/>
            <a:ext cx="2590800" cy="498475"/>
          </a:xfrm>
          <a:custGeom>
            <a:avLst/>
            <a:gdLst>
              <a:gd name="T0" fmla="*/ 0 w 1632"/>
              <a:gd name="T1" fmla="*/ 0 h 288"/>
              <a:gd name="T2" fmla="*/ 2147483647 w 1632"/>
              <a:gd name="T3" fmla="*/ 2147483647 h 288"/>
              <a:gd name="T4" fmla="*/ 2147483647 w 1632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88">
                <a:moveTo>
                  <a:pt x="0" y="0"/>
                </a:moveTo>
                <a:cubicBezTo>
                  <a:pt x="272" y="144"/>
                  <a:pt x="544" y="288"/>
                  <a:pt x="816" y="288"/>
                </a:cubicBezTo>
                <a:cubicBezTo>
                  <a:pt x="1088" y="288"/>
                  <a:pt x="1360" y="144"/>
                  <a:pt x="1632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Freeform 8"/>
          <p:cNvSpPr>
            <a:spLocks/>
          </p:cNvSpPr>
          <p:nvPr/>
        </p:nvSpPr>
        <p:spPr bwMode="auto">
          <a:xfrm>
            <a:off x="3886200" y="5029200"/>
            <a:ext cx="2971800" cy="381000"/>
          </a:xfrm>
          <a:custGeom>
            <a:avLst/>
            <a:gdLst>
              <a:gd name="T0" fmla="*/ 0 w 1872"/>
              <a:gd name="T1" fmla="*/ 2147483647 h 240"/>
              <a:gd name="T2" fmla="*/ 2147483647 w 1872"/>
              <a:gd name="T3" fmla="*/ 0 h 240"/>
              <a:gd name="T4" fmla="*/ 2147483647 w 1872"/>
              <a:gd name="T5" fmla="*/ 2147483647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240">
                <a:moveTo>
                  <a:pt x="0" y="240"/>
                </a:moveTo>
                <a:cubicBezTo>
                  <a:pt x="372" y="120"/>
                  <a:pt x="744" y="0"/>
                  <a:pt x="1056" y="0"/>
                </a:cubicBezTo>
                <a:cubicBezTo>
                  <a:pt x="1368" y="0"/>
                  <a:pt x="1620" y="120"/>
                  <a:pt x="1872" y="24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3924300" y="5410200"/>
            <a:ext cx="2951163" cy="466725"/>
          </a:xfrm>
          <a:custGeom>
            <a:avLst/>
            <a:gdLst>
              <a:gd name="T0" fmla="*/ 0 w 1824"/>
              <a:gd name="T1" fmla="*/ 2147483647 h 392"/>
              <a:gd name="T2" fmla="*/ 2147483647 w 1824"/>
              <a:gd name="T3" fmla="*/ 2147483647 h 392"/>
              <a:gd name="T4" fmla="*/ 2147483647 w 1824"/>
              <a:gd name="T5" fmla="*/ 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92">
                <a:moveTo>
                  <a:pt x="0" y="48"/>
                </a:moveTo>
                <a:cubicBezTo>
                  <a:pt x="328" y="220"/>
                  <a:pt x="656" y="392"/>
                  <a:pt x="960" y="384"/>
                </a:cubicBezTo>
                <a:cubicBezTo>
                  <a:pt x="1264" y="376"/>
                  <a:pt x="1544" y="188"/>
                  <a:pt x="1824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Freeform 10"/>
          <p:cNvSpPr>
            <a:spLocks/>
          </p:cNvSpPr>
          <p:nvPr/>
        </p:nvSpPr>
        <p:spPr bwMode="auto">
          <a:xfrm>
            <a:off x="3886200" y="5410200"/>
            <a:ext cx="2989263" cy="990600"/>
          </a:xfrm>
          <a:custGeom>
            <a:avLst/>
            <a:gdLst>
              <a:gd name="T0" fmla="*/ 0 w 1776"/>
              <a:gd name="T1" fmla="*/ 0 h 624"/>
              <a:gd name="T2" fmla="*/ 2147483647 w 1776"/>
              <a:gd name="T3" fmla="*/ 2147483647 h 624"/>
              <a:gd name="T4" fmla="*/ 2147483647 w 177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624">
                <a:moveTo>
                  <a:pt x="0" y="0"/>
                </a:moveTo>
                <a:cubicBezTo>
                  <a:pt x="356" y="312"/>
                  <a:pt x="712" y="624"/>
                  <a:pt x="1008" y="624"/>
                </a:cubicBezTo>
                <a:cubicBezTo>
                  <a:pt x="1304" y="624"/>
                  <a:pt x="1540" y="312"/>
                  <a:pt x="1776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Freeform 11"/>
          <p:cNvSpPr>
            <a:spLocks/>
          </p:cNvSpPr>
          <p:nvPr/>
        </p:nvSpPr>
        <p:spPr bwMode="auto">
          <a:xfrm>
            <a:off x="1187450" y="4876800"/>
            <a:ext cx="2622550" cy="496888"/>
          </a:xfrm>
          <a:custGeom>
            <a:avLst/>
            <a:gdLst>
              <a:gd name="T0" fmla="*/ 0 w 1632"/>
              <a:gd name="T1" fmla="*/ 2147483647 h 288"/>
              <a:gd name="T2" fmla="*/ 2147483647 w 1632"/>
              <a:gd name="T3" fmla="*/ 0 h 288"/>
              <a:gd name="T4" fmla="*/ 2147483647 w 1632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88">
                <a:moveTo>
                  <a:pt x="0" y="288"/>
                </a:moveTo>
                <a:cubicBezTo>
                  <a:pt x="320" y="144"/>
                  <a:pt x="640" y="0"/>
                  <a:pt x="912" y="0"/>
                </a:cubicBezTo>
                <a:cubicBezTo>
                  <a:pt x="1184" y="0"/>
                  <a:pt x="1408" y="144"/>
                  <a:pt x="1632" y="28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3564" name="AutoShape 12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3565" name="AutoShape 13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3566" name="AutoShape 14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3567" name="AutoShape 15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87" grpId="0" animBg="1"/>
      <p:bldP spid="46088" grpId="0" animBg="1"/>
      <p:bldP spid="46089" grpId="0" animBg="1"/>
      <p:bldP spid="46090" grpId="0" animBg="1"/>
      <p:bldP spid="460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701675"/>
            <a:ext cx="81549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加法公式：设完成一件事可有两种途径，第一种途径有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320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种方法，第二种途径有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320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种方法，则完成这件事共有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320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+n</a:t>
            </a:r>
            <a:r>
              <a:rPr lang="en-US" altLang="zh-CN" sz="320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种方法。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（也可推广到若干途径）</a:t>
            </a:r>
          </a:p>
        </p:txBody>
      </p:sp>
      <p:sp>
        <p:nvSpPr>
          <p:cNvPr id="47107" name="Freeform 3"/>
          <p:cNvSpPr>
            <a:spLocks/>
          </p:cNvSpPr>
          <p:nvPr/>
        </p:nvSpPr>
        <p:spPr bwMode="auto">
          <a:xfrm>
            <a:off x="1223963" y="3810000"/>
            <a:ext cx="6489700" cy="381000"/>
          </a:xfrm>
          <a:custGeom>
            <a:avLst/>
            <a:gdLst>
              <a:gd name="T0" fmla="*/ 0 w 1872"/>
              <a:gd name="T1" fmla="*/ 2147483647 h 240"/>
              <a:gd name="T2" fmla="*/ 2147483647 w 1872"/>
              <a:gd name="T3" fmla="*/ 0 h 240"/>
              <a:gd name="T4" fmla="*/ 2147483647 w 1872"/>
              <a:gd name="T5" fmla="*/ 2147483647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240">
                <a:moveTo>
                  <a:pt x="0" y="240"/>
                </a:moveTo>
                <a:cubicBezTo>
                  <a:pt x="372" y="120"/>
                  <a:pt x="744" y="0"/>
                  <a:pt x="1056" y="0"/>
                </a:cubicBezTo>
                <a:cubicBezTo>
                  <a:pt x="1368" y="0"/>
                  <a:pt x="1620" y="120"/>
                  <a:pt x="1872" y="24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Freeform 4"/>
          <p:cNvSpPr>
            <a:spLocks/>
          </p:cNvSpPr>
          <p:nvPr/>
        </p:nvSpPr>
        <p:spPr bwMode="auto">
          <a:xfrm>
            <a:off x="1295400" y="4191000"/>
            <a:ext cx="6324600" cy="622300"/>
          </a:xfrm>
          <a:custGeom>
            <a:avLst/>
            <a:gdLst>
              <a:gd name="T0" fmla="*/ 0 w 1824"/>
              <a:gd name="T1" fmla="*/ 2147483647 h 392"/>
              <a:gd name="T2" fmla="*/ 2147483647 w 1824"/>
              <a:gd name="T3" fmla="*/ 2147483647 h 392"/>
              <a:gd name="T4" fmla="*/ 2147483647 w 1824"/>
              <a:gd name="T5" fmla="*/ 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92">
                <a:moveTo>
                  <a:pt x="0" y="48"/>
                </a:moveTo>
                <a:cubicBezTo>
                  <a:pt x="328" y="220"/>
                  <a:pt x="656" y="392"/>
                  <a:pt x="960" y="384"/>
                </a:cubicBezTo>
                <a:cubicBezTo>
                  <a:pt x="1264" y="376"/>
                  <a:pt x="1544" y="188"/>
                  <a:pt x="1824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Freeform 5"/>
          <p:cNvSpPr>
            <a:spLocks/>
          </p:cNvSpPr>
          <p:nvPr/>
        </p:nvSpPr>
        <p:spPr bwMode="auto">
          <a:xfrm>
            <a:off x="1366838" y="4267200"/>
            <a:ext cx="6159500" cy="990600"/>
          </a:xfrm>
          <a:custGeom>
            <a:avLst/>
            <a:gdLst>
              <a:gd name="T0" fmla="*/ 0 w 1776"/>
              <a:gd name="T1" fmla="*/ 0 h 624"/>
              <a:gd name="T2" fmla="*/ 2147483647 w 1776"/>
              <a:gd name="T3" fmla="*/ 2147483647 h 624"/>
              <a:gd name="T4" fmla="*/ 2147483647 w 177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624">
                <a:moveTo>
                  <a:pt x="0" y="0"/>
                </a:moveTo>
                <a:cubicBezTo>
                  <a:pt x="356" y="312"/>
                  <a:pt x="712" y="624"/>
                  <a:pt x="1008" y="624"/>
                </a:cubicBezTo>
                <a:cubicBezTo>
                  <a:pt x="1304" y="624"/>
                  <a:pt x="1540" y="312"/>
                  <a:pt x="1776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838200" y="4191000"/>
            <a:ext cx="731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112" name="Freeform 8"/>
          <p:cNvSpPr>
            <a:spLocks/>
          </p:cNvSpPr>
          <p:nvPr/>
        </p:nvSpPr>
        <p:spPr bwMode="auto">
          <a:xfrm>
            <a:off x="1219200" y="4114800"/>
            <a:ext cx="6592888" cy="1617663"/>
          </a:xfrm>
          <a:custGeom>
            <a:avLst/>
            <a:gdLst>
              <a:gd name="T0" fmla="*/ 0 w 4184"/>
              <a:gd name="T1" fmla="*/ 2147483647 h 1152"/>
              <a:gd name="T2" fmla="*/ 2147483647 w 4184"/>
              <a:gd name="T3" fmla="*/ 2147483647 h 1152"/>
              <a:gd name="T4" fmla="*/ 2147483647 w 4184"/>
              <a:gd name="T5" fmla="*/ 2147483647 h 1152"/>
              <a:gd name="T6" fmla="*/ 2147483647 w 4184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84" h="1152">
                <a:moveTo>
                  <a:pt x="0" y="80"/>
                </a:moveTo>
                <a:cubicBezTo>
                  <a:pt x="780" y="600"/>
                  <a:pt x="1560" y="1120"/>
                  <a:pt x="2208" y="1136"/>
                </a:cubicBezTo>
                <a:cubicBezTo>
                  <a:pt x="2856" y="1152"/>
                  <a:pt x="3592" y="352"/>
                  <a:pt x="3888" y="176"/>
                </a:cubicBezTo>
                <a:cubicBezTo>
                  <a:pt x="4184" y="0"/>
                  <a:pt x="4084" y="40"/>
                  <a:pt x="3984" y="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685800" y="5638800"/>
            <a:ext cx="709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楷体_GB2312" pitchFamily="1" charset="-122"/>
              </a:rPr>
              <a:t>这两公式的思想贯穿着整个概率问题的求解</a:t>
            </a:r>
            <a:r>
              <a:rPr lang="zh-CN" altLang="en-US" sz="1200">
                <a:ea typeface="楷体_GB2312" pitchFamily="1" charset="-122"/>
              </a:rPr>
              <a:t>。</a:t>
            </a:r>
          </a:p>
        </p:txBody>
      </p:sp>
      <p:sp useBgFill="1">
        <p:nvSpPr>
          <p:cNvPr id="24586" name="AutoShape 10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4587" name="AutoShape 11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4588" name="AutoShape 12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4589" name="AutoShape 13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nimBg="1"/>
      <p:bldP spid="47108" grpId="0" animBg="1"/>
      <p:bldP spid="47109" grpId="0" animBg="1"/>
      <p:bldP spid="47112" grpId="0" animBg="1"/>
      <p:bldP spid="471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0255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有重复排列：从含有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个元素的集合中随机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抽取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k 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次，每次取一个，记录其结果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后放回，将记录结果排成一列，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219200" y="2667000"/>
          <a:ext cx="69342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BMP 图象" r:id="rId3" imgW="4563112" imgH="1867161" progId="Paint.Picture">
                  <p:embed/>
                </p:oleObj>
              </mc:Choice>
              <mc:Fallback>
                <p:oleObj name="BMP 图象" r:id="rId3" imgW="4563112" imgH="186716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69342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038600" y="4495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495800" y="4495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495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391400" y="4419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438400" y="5638800"/>
            <a:ext cx="356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共有</a:t>
            </a:r>
            <a:r>
              <a:rPr lang="en-US" altLang="zh-CN" sz="32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3200" baseline="30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k</a:t>
            </a:r>
            <a:r>
              <a:rPr lang="zh-CN" altLang="en-US" sz="32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种排列方式</a:t>
            </a:r>
            <a:r>
              <a:rPr lang="en-US" altLang="zh-CN" sz="32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</a:p>
        </p:txBody>
      </p:sp>
      <p:sp useBgFill="1">
        <p:nvSpPr>
          <p:cNvPr id="25609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5610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561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5612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6" grpId="0" autoUpdateAnimBg="0"/>
      <p:bldP spid="49157" grpId="0" autoUpdateAnimBg="0"/>
      <p:bldP spid="49158" grpId="0" autoUpdateAnimBg="0"/>
      <p:bldP spid="49159" grpId="0" autoUpdateAnimBg="0"/>
      <p:bldP spid="4916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8610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无重复排列：从含有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个元素的集合中随机抽取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k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次，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每次取一个，取后不放回，将所取元素排成一列，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295400" y="4953000"/>
            <a:ext cx="613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共有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 sz="2800" b="1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2800" b="1" baseline="30000">
                <a:latin typeface="楷体_GB2312" pitchFamily="1" charset="-122"/>
                <a:ea typeface="楷体_GB2312" pitchFamily="1" charset="-122"/>
              </a:rPr>
              <a:t>k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=n(n-1)</a:t>
            </a:r>
            <a:r>
              <a:rPr lang="en-US" altLang="zh-CN" sz="2800" b="1">
                <a:ea typeface="楷体_GB2312" pitchFamily="1" charset="-122"/>
              </a:rPr>
              <a:t>…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(n-k+1)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种排列方式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.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14400" y="1905000"/>
          <a:ext cx="69342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BMP 图象" r:id="rId3" imgW="4563112" imgH="1867161" progId="Paint.Picture">
                  <p:embed/>
                </p:oleObj>
              </mc:Choice>
              <mc:Fallback>
                <p:oleObj name="BMP 图象" r:id="rId3" imgW="4563112" imgH="186716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69342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962400" y="3505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n-1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72000" y="3505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n-2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629400" y="3505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n-k+1</a:t>
            </a:r>
          </a:p>
        </p:txBody>
      </p:sp>
      <p:sp useBgFill="1">
        <p:nvSpPr>
          <p:cNvPr id="26633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6634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6635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6636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autoUpdateAnimBg="0"/>
      <p:bldP spid="50181" grpId="0" autoUpdateAnimBg="0"/>
      <p:bldP spid="50182" grpId="0" autoUpdateAnimBg="0"/>
      <p:bldP spid="50183" grpId="0" autoUpdateAnimBg="0"/>
      <p:bldP spid="5018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515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组合：从含有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个元素的集合中随机抽取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k 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个，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共有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657600" y="4876800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种取法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.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371600" y="2743200"/>
          <a:ext cx="60198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3" imgW="1689100" imgH="457200" progId="Equation.3">
                  <p:embed/>
                </p:oleObj>
              </mc:Choice>
              <mc:Fallback>
                <p:oleObj name="Equation" r:id="rId3" imgW="1689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601980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7653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7654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7655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7656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72390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3200" b="1">
                <a:ea typeface="楷体_GB2312" pitchFamily="1" charset="-122"/>
              </a:rPr>
              <a:t>1</a:t>
            </a:r>
            <a:r>
              <a:rPr lang="zh-CN" altLang="en-US" sz="3200" b="1">
                <a:ea typeface="楷体_GB2312" pitchFamily="1" charset="-122"/>
              </a:rPr>
              <a:t>、抽球问题  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例</a:t>
            </a:r>
            <a:r>
              <a:rPr lang="en-US" altLang="zh-CN" sz="2800">
                <a:ea typeface="楷体_GB2312" pitchFamily="1" charset="-122"/>
              </a:rPr>
              <a:t>1:</a:t>
            </a:r>
            <a:r>
              <a:rPr lang="zh-CN" altLang="en-US" sz="2800">
                <a:ea typeface="楷体_GB2312" pitchFamily="1" charset="-122"/>
              </a:rPr>
              <a:t>设盒中有</a:t>
            </a:r>
            <a:r>
              <a:rPr lang="en-US" altLang="zh-CN" sz="2800">
                <a:ea typeface="楷体_GB2312" pitchFamily="1" charset="-122"/>
              </a:rPr>
              <a:t>3</a:t>
            </a:r>
            <a:r>
              <a:rPr lang="zh-CN" altLang="en-US" sz="2800">
                <a:ea typeface="楷体_GB2312" pitchFamily="1" charset="-122"/>
              </a:rPr>
              <a:t>个白球，</a:t>
            </a:r>
            <a:r>
              <a:rPr lang="zh-CN" altLang="zh-CN" sz="2800">
                <a:ea typeface="楷体_GB2312" pitchFamily="1" charset="-122"/>
              </a:rPr>
              <a:t>2</a:t>
            </a:r>
            <a:r>
              <a:rPr lang="zh-CN" altLang="en-US" sz="2800">
                <a:ea typeface="楷体_GB2312" pitchFamily="1" charset="-122"/>
              </a:rPr>
              <a:t>个红球，现从盒中任抽</a:t>
            </a:r>
            <a:r>
              <a:rPr lang="en-US" altLang="zh-CN" sz="2800">
                <a:ea typeface="楷体_GB2312" pitchFamily="1" charset="-122"/>
              </a:rPr>
              <a:t>2</a:t>
            </a:r>
            <a:r>
              <a:rPr lang="zh-CN" altLang="en-US" sz="2800">
                <a:ea typeface="楷体_GB2312" pitchFamily="1" charset="-122"/>
              </a:rPr>
              <a:t>个球，求取到一红一白的概率。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解</a:t>
            </a:r>
            <a:r>
              <a:rPr lang="en-US" altLang="zh-CN" sz="2800">
                <a:ea typeface="楷体_GB2312" pitchFamily="1" charset="-122"/>
              </a:rPr>
              <a:t>:</a:t>
            </a:r>
            <a:r>
              <a:rPr lang="zh-CN" altLang="en-US" sz="2800">
                <a:ea typeface="楷体_GB2312" pitchFamily="1" charset="-122"/>
              </a:rPr>
              <a:t>设</a:t>
            </a:r>
            <a:r>
              <a:rPr lang="en-US" altLang="zh-CN" sz="2800">
                <a:ea typeface="楷体_GB2312" pitchFamily="1" charset="-122"/>
              </a:rPr>
              <a:t>A-----</a:t>
            </a:r>
            <a:r>
              <a:rPr lang="zh-CN" altLang="en-US" sz="2800">
                <a:ea typeface="楷体_GB2312" pitchFamily="1" charset="-122"/>
              </a:rPr>
              <a:t>取到一红一白</a:t>
            </a:r>
          </a:p>
        </p:txBody>
      </p:sp>
      <p:graphicFrame>
        <p:nvGraphicFramePr>
          <p:cNvPr id="54274" name="Object 3"/>
          <p:cNvGraphicFramePr>
            <a:graphicFrameLocks noChangeAspect="1"/>
          </p:cNvGraphicFramePr>
          <p:nvPr/>
        </p:nvGraphicFramePr>
        <p:xfrm>
          <a:off x="7086600" y="3733800"/>
          <a:ext cx="16764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BMP 图象" r:id="rId3" imgW="647619" imgH="556190" progId="Paint.Picture">
                  <p:embed/>
                </p:oleObj>
              </mc:Choice>
              <mc:Fallback>
                <p:oleObj name="BMP 图象" r:id="rId3" imgW="647619" imgH="55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733800"/>
                        <a:ext cx="16764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493838" y="3505200"/>
          <a:ext cx="17383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5" imgW="710891" imgH="241195" progId="Equation.DSMT4">
                  <p:embed/>
                </p:oleObj>
              </mc:Choice>
              <mc:Fallback>
                <p:oleObj name="Equation" r:id="rId5" imgW="710891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505200"/>
                        <a:ext cx="17383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962400" y="3429000"/>
          <a:ext cx="20177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7" imgW="825858" imgH="241405" progId="Equation.3">
                  <p:embed/>
                </p:oleObj>
              </mc:Choice>
              <mc:Fallback>
                <p:oleObj name="Equation" r:id="rId7" imgW="825858" imgH="24140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20177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670050" y="4191000"/>
          <a:ext cx="38989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9" imgW="1511956" imgH="457399" progId="Equation.3">
                  <p:embed/>
                </p:oleObj>
              </mc:Choice>
              <mc:Fallback>
                <p:oleObj name="Equation" r:id="rId9" imgW="1511956" imgH="4573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191000"/>
                        <a:ext cx="38989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143000" y="5562600"/>
            <a:ext cx="468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800">
                <a:ea typeface="楷体_GB2312" pitchFamily="1" charset="-122"/>
              </a:rPr>
              <a:t>答</a:t>
            </a:r>
            <a:r>
              <a:rPr lang="en-US" altLang="zh-CN" sz="2800">
                <a:ea typeface="楷体_GB2312" pitchFamily="1" charset="-122"/>
              </a:rPr>
              <a:t>:</a:t>
            </a:r>
            <a:r>
              <a:rPr lang="zh-CN" altLang="en-US" sz="2800">
                <a:ea typeface="楷体_GB2312" pitchFamily="1" charset="-122"/>
              </a:rPr>
              <a:t>取到一红一白的概率为</a:t>
            </a:r>
            <a:r>
              <a:rPr lang="en-US" altLang="zh-CN" sz="2800">
                <a:ea typeface="楷体_GB2312" pitchFamily="1" charset="-122"/>
              </a:rPr>
              <a:t>3/5</a:t>
            </a:r>
          </a:p>
        </p:txBody>
      </p:sp>
      <p:sp useBgFill="1">
        <p:nvSpPr>
          <p:cNvPr id="28680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8681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8682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8683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uiExpand="1" build="p" autoUpdateAnimBg="0"/>
      <p:bldP spid="5223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685800"/>
            <a:ext cx="67818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楷体_GB2312" pitchFamily="1" charset="-122"/>
              </a:rPr>
              <a:t>一般地，设盒中有</a:t>
            </a:r>
            <a:r>
              <a:rPr lang="en-US" altLang="zh-CN" sz="2800">
                <a:solidFill>
                  <a:schemeClr val="accent2"/>
                </a:solidFill>
                <a:ea typeface="楷体_GB2312" pitchFamily="1" charset="-122"/>
              </a:rPr>
              <a:t>N</a:t>
            </a:r>
            <a:r>
              <a:rPr lang="zh-CN" altLang="en-US" sz="2800">
                <a:solidFill>
                  <a:schemeClr val="accent2"/>
                </a:solidFill>
                <a:ea typeface="楷体_GB2312" pitchFamily="1" charset="-122"/>
              </a:rPr>
              <a:t>个球，其中有</a:t>
            </a:r>
            <a:r>
              <a:rPr lang="en-US" altLang="zh-CN" sz="2800">
                <a:solidFill>
                  <a:schemeClr val="accent2"/>
                </a:solidFill>
                <a:ea typeface="楷体_GB2312" pitchFamily="1" charset="-122"/>
              </a:rPr>
              <a:t>M</a:t>
            </a:r>
            <a:r>
              <a:rPr lang="zh-CN" altLang="en-US" sz="2800">
                <a:solidFill>
                  <a:schemeClr val="accent2"/>
                </a:solidFill>
                <a:ea typeface="楷体_GB2312" pitchFamily="1" charset="-122"/>
              </a:rPr>
              <a:t>个白球，现从中任抽</a:t>
            </a:r>
            <a:r>
              <a:rPr lang="en-US" altLang="zh-CN" sz="2800">
                <a:solidFill>
                  <a:schemeClr val="accent2"/>
                </a:solidFill>
                <a:ea typeface="楷体_GB2312" pitchFamily="1" charset="-122"/>
              </a:rPr>
              <a:t>n</a:t>
            </a:r>
            <a:r>
              <a:rPr lang="zh-CN" altLang="en-US" sz="2800">
                <a:solidFill>
                  <a:schemeClr val="accent2"/>
                </a:solidFill>
                <a:ea typeface="楷体_GB2312" pitchFamily="1" charset="-122"/>
              </a:rPr>
              <a:t>个球，则这</a:t>
            </a:r>
            <a:r>
              <a:rPr lang="en-US" altLang="zh-CN" sz="2800">
                <a:solidFill>
                  <a:schemeClr val="accent2"/>
                </a:solidFill>
                <a:ea typeface="楷体_GB2312" pitchFamily="1" charset="-122"/>
              </a:rPr>
              <a:t>n</a:t>
            </a:r>
            <a:r>
              <a:rPr lang="zh-CN" altLang="en-US" sz="2800">
                <a:solidFill>
                  <a:schemeClr val="accent2"/>
                </a:solidFill>
                <a:ea typeface="楷体_GB2312" pitchFamily="1" charset="-122"/>
              </a:rPr>
              <a:t>个球中恰有</a:t>
            </a:r>
            <a:r>
              <a:rPr lang="en-US" altLang="zh-CN" sz="2800">
                <a:solidFill>
                  <a:schemeClr val="accent2"/>
                </a:solidFill>
                <a:ea typeface="楷体_GB2312" pitchFamily="1" charset="-122"/>
              </a:rPr>
              <a:t>k</a:t>
            </a:r>
            <a:r>
              <a:rPr lang="zh-CN" altLang="en-US" sz="2800">
                <a:solidFill>
                  <a:schemeClr val="accent2"/>
                </a:solidFill>
                <a:ea typeface="楷体_GB2312" pitchFamily="1" charset="-122"/>
              </a:rPr>
              <a:t>个白球的概率是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943225" y="3048000"/>
          <a:ext cx="3254375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3" imgW="851269" imgH="457399" progId="Equation.3">
                  <p:embed/>
                </p:oleObj>
              </mc:Choice>
              <mc:Fallback>
                <p:oleObj name="Equation" r:id="rId3" imgW="851269" imgH="4573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048000"/>
                        <a:ext cx="3254375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9700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9701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9702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29703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55650" y="1773238"/>
            <a:ext cx="7993063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在实际中，产品的检验、疾病的抽查、农作物的选种等问题均可化为随机抽球问题。我们选择抽球模型的目的在于是问题的数学意义更加突出，而不必过多的交代实际背景。</a:t>
            </a:r>
          </a:p>
        </p:txBody>
      </p:sp>
      <p:sp useBgFill="1">
        <p:nvSpPr>
          <p:cNvPr id="30723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0724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0725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0726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33400" y="447675"/>
            <a:ext cx="8077200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ea typeface="楷体_GB2312" pitchFamily="1" charset="-122"/>
              </a:rPr>
              <a:t>2</a:t>
            </a:r>
            <a:r>
              <a:rPr lang="zh-CN" altLang="en-US" sz="3200" b="1">
                <a:ea typeface="楷体_GB2312" pitchFamily="1" charset="-122"/>
              </a:rPr>
              <a:t>、分球入盒问题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：将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个球随机的放入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个盒子中去，问：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          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）每盒恰有一球的概率是多少？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）空一盒的概率是多少？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09600" y="3048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解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A: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每盒恰有一球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,B: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空一盒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400800" y="3505200"/>
          <a:ext cx="23526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BMP 图象" r:id="rId3" imgW="2352381" imgH="1790476" progId="Paint.Picture">
                  <p:embed/>
                </p:oleObj>
              </mc:Choice>
              <mc:Fallback>
                <p:oleObj name="BMP 图象" r:id="rId3" imgW="2352381" imgH="17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3526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715963" y="3733800"/>
          <a:ext cx="15525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5" imgW="635552" imgH="228799" progId="Equation.3">
                  <p:embed/>
                </p:oleObj>
              </mc:Choice>
              <mc:Fallback>
                <p:oleObj name="Equation" r:id="rId5" imgW="635552" imgH="2287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733800"/>
                        <a:ext cx="15525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330450" y="3789363"/>
          <a:ext cx="15208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7" imgW="622570" imgH="203288" progId="Equation.3">
                  <p:embed/>
                </p:oleObj>
              </mc:Choice>
              <mc:Fallback>
                <p:oleObj name="Equation" r:id="rId7" imgW="622570" imgH="20328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789363"/>
                        <a:ext cx="15208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4114800" y="3535363"/>
          <a:ext cx="14478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9" imgW="609865" imgH="393871" progId="Equation.3">
                  <p:embed/>
                </p:oleObj>
              </mc:Choice>
              <mc:Fallback>
                <p:oleObj name="Equation" r:id="rId9" imgW="609865" imgH="39387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35363"/>
                        <a:ext cx="14478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715963" y="4572000"/>
          <a:ext cx="4648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11" imgW="2157127" imgH="215713" progId="Equation.3">
                  <p:embed/>
                </p:oleObj>
              </mc:Choice>
              <mc:Fallback>
                <p:oleObj name="Equation" r:id="rId11" imgW="2157127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572000"/>
                        <a:ext cx="4648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1676400" y="5257800"/>
          <a:ext cx="2438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Equation" r:id="rId13" imgW="991030" imgH="393871" progId="Equation.3">
                  <p:embed/>
                </p:oleObj>
              </mc:Choice>
              <mc:Fallback>
                <p:oleObj name="Equation" r:id="rId13" imgW="991030" imgH="39387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24384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1754" name="AutoShape 10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1755" name="AutoShape 11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1756" name="AutoShape 12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1757" name="AutoShape 13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  <p:bldP spid="552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smtClean="0"/>
              <a:t>第一章  随机事件及其概率</a:t>
            </a:r>
            <a:endParaRPr kumimoji="0" lang="zh-CN" altLang="en-US" sz="8000" b="1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1700213"/>
            <a:ext cx="6324600" cy="3273425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kumimoji="0" lang="zh-CN" altLang="en-US" b="1" smtClean="0">
                <a:latin typeface="楷体_GB2312" pitchFamily="1" charset="-122"/>
              </a:rPr>
              <a:t>随机事件及其运算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kumimoji="0" lang="zh-CN" altLang="en-US" b="1" smtClean="0">
                <a:latin typeface="System" charset="-122"/>
              </a:rPr>
              <a:t>概率的定义及其运算</a:t>
            </a:r>
            <a:endParaRPr kumimoji="0" lang="en-US" altLang="zh-CN" b="1" smtClean="0">
              <a:latin typeface="System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kumimoji="0" lang="zh-CN" altLang="en-US" b="1" smtClean="0">
                <a:latin typeface="楷体_GB2312" pitchFamily="1" charset="-122"/>
              </a:rPr>
              <a:t>古典概型</a:t>
            </a:r>
            <a:endParaRPr kumimoji="0" lang="zh-CN" altLang="en-US" b="1" smtClean="0">
              <a:latin typeface="System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kumimoji="0" lang="zh-CN" altLang="en-US" b="1" smtClean="0">
                <a:latin typeface="System" charset="-122"/>
              </a:rPr>
              <a:t>条件概率</a:t>
            </a:r>
            <a:endParaRPr kumimoji="0" lang="en-US" altLang="zh-CN" b="1" smtClean="0">
              <a:latin typeface="System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kumimoji="0" lang="zh-CN" altLang="en-US" b="1" smtClean="0">
                <a:latin typeface="System" charset="-122"/>
              </a:rPr>
              <a:t>贝叶斯模型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kumimoji="0" lang="zh-CN" altLang="en-US" b="1" smtClean="0">
                <a:latin typeface="System" charset="-122"/>
              </a:rPr>
              <a:t>事件的独立性</a:t>
            </a:r>
            <a:r>
              <a:rPr kumimoji="0" lang="zh-CN" altLang="en-US" b="1" smtClean="0">
                <a:latin typeface="楷体_GB2312" pitchFamily="1" charset="-122"/>
              </a:rPr>
              <a:t> </a:t>
            </a:r>
          </a:p>
        </p:txBody>
      </p:sp>
      <p:pic>
        <p:nvPicPr>
          <p:cNvPr id="28675" name="Picture 4" descr="DD0135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2438400" cy="23495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5125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126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127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128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990600"/>
            <a:ext cx="847407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一般地，把</a:t>
            </a: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个球随机地分配到</a:t>
            </a: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m</a:t>
            </a: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个盒子中去</a:t>
            </a: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(n</a:t>
            </a:r>
            <a:r>
              <a:rPr lang="en-US" altLang="zh-CN" sz="3200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m)</a:t>
            </a:r>
            <a:r>
              <a:rPr lang="zh-CN" altLang="en-US" sz="3200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，</a:t>
            </a: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则每盒至多有一球的概率是：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276600" y="2286000"/>
          <a:ext cx="2286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公式" r:id="rId3" imgW="521152" imgH="419464" progId="Equation.3">
                  <p:embed/>
                </p:oleObj>
              </mc:Choice>
              <mc:Fallback>
                <p:oleObj name="公式" r:id="rId3" imgW="521152" imgH="41946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0"/>
                        <a:ext cx="22860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676400" y="3886200"/>
            <a:ext cx="591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某班级有</a:t>
            </a:r>
            <a:r>
              <a:rPr lang="en-US" altLang="zh-CN" sz="3200" b="1">
                <a:ea typeface="楷体_GB2312" pitchFamily="1" charset="-122"/>
              </a:rPr>
              <a:t>n </a:t>
            </a:r>
            <a:r>
              <a:rPr lang="zh-CN" altLang="en-US" sz="3200" b="1">
                <a:ea typeface="楷体_GB2312" pitchFamily="1" charset="-122"/>
              </a:rPr>
              <a:t>个人</a:t>
            </a:r>
            <a:r>
              <a:rPr lang="zh-CN" altLang="zh-CN" sz="3200" b="1">
                <a:ea typeface="楷体_GB2312" pitchFamily="1" charset="-122"/>
              </a:rPr>
              <a:t>(</a:t>
            </a:r>
            <a:r>
              <a:rPr lang="en-US" altLang="zh-CN" sz="3200" b="1">
                <a:ea typeface="楷体_GB2312" pitchFamily="1" charset="-122"/>
              </a:rPr>
              <a:t>n</a:t>
            </a:r>
            <a:r>
              <a:rPr lang="en-US" altLang="zh-CN" sz="3200" b="1">
                <a:ea typeface="楷体_GB2312" pitchFamily="1" charset="-122"/>
                <a:sym typeface="Symbol" panose="05050102010706020507" pitchFamily="18" charset="2"/>
              </a:rPr>
              <a:t>365</a:t>
            </a:r>
            <a:r>
              <a:rPr lang="en-US" altLang="zh-CN" sz="3200" b="1">
                <a:ea typeface="楷体_GB2312" pitchFamily="1" charset="-122"/>
              </a:rPr>
              <a:t>)</a:t>
            </a:r>
            <a:r>
              <a:rPr lang="zh-CN" altLang="en-US" sz="3200" b="1">
                <a:ea typeface="楷体_GB2312" pitchFamily="1" charset="-122"/>
              </a:rPr>
              <a:t>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问至少有两个人的生日在同一天</a:t>
            </a:r>
            <a:endParaRPr lang="zh-CN" altLang="zh-CN" sz="3200" b="1">
              <a:ea typeface="楷体_GB2312" pitchFamily="1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的概率有多大？</a:t>
            </a:r>
          </a:p>
        </p:txBody>
      </p:sp>
      <p:sp>
        <p:nvSpPr>
          <p:cNvPr id="56326" name="WordArt 6"/>
          <p:cNvSpPr>
            <a:spLocks noChangeArrowheads="1" noChangeShapeType="1" noTextEdit="1"/>
          </p:cNvSpPr>
          <p:nvPr/>
        </p:nvSpPr>
        <p:spPr bwMode="auto">
          <a:xfrm>
            <a:off x="533400" y="3581400"/>
            <a:ext cx="1143000" cy="1600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 useBgFill="1">
        <p:nvSpPr>
          <p:cNvPr id="32775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2776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2777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2778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458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</a:pPr>
            <a:r>
              <a:rPr lang="en-US" altLang="zh-CN" sz="3200" b="1">
                <a:ea typeface="楷体_GB2312" pitchFamily="1" charset="-122"/>
              </a:rPr>
              <a:t>3.</a:t>
            </a:r>
            <a:r>
              <a:rPr lang="zh-CN" altLang="en-US" sz="3200" b="1">
                <a:ea typeface="楷体_GB2312" pitchFamily="1" charset="-122"/>
              </a:rPr>
              <a:t>分组问题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800" b="1">
                <a:ea typeface="楷体_GB2312" pitchFamily="1" charset="-122"/>
              </a:rPr>
              <a:t>例</a:t>
            </a:r>
            <a:r>
              <a:rPr lang="zh-CN" altLang="zh-CN" sz="2800" b="1">
                <a:ea typeface="楷体_GB2312" pitchFamily="1" charset="-122"/>
              </a:rPr>
              <a:t>3</a:t>
            </a:r>
            <a:r>
              <a:rPr lang="zh-CN" altLang="en-US" sz="2800" b="1">
                <a:ea typeface="楷体_GB2312" pitchFamily="1" charset="-122"/>
              </a:rPr>
              <a:t>：</a:t>
            </a:r>
            <a:r>
              <a:rPr lang="zh-CN" altLang="zh-CN" sz="2800" b="1">
                <a:ea typeface="楷体_GB2312" pitchFamily="1" charset="-122"/>
              </a:rPr>
              <a:t>30</a:t>
            </a:r>
            <a:r>
              <a:rPr lang="zh-CN" altLang="en-US" sz="2800" b="1">
                <a:ea typeface="楷体_GB2312" pitchFamily="1" charset="-122"/>
              </a:rPr>
              <a:t>名学生中有</a:t>
            </a:r>
            <a:r>
              <a:rPr lang="zh-CN" altLang="zh-CN" sz="2800" b="1">
                <a:ea typeface="楷体_GB2312" pitchFamily="1" charset="-122"/>
              </a:rPr>
              <a:t>3</a:t>
            </a:r>
            <a:r>
              <a:rPr lang="zh-CN" altLang="en-US" sz="2800" b="1">
                <a:ea typeface="楷体_GB2312" pitchFamily="1" charset="-122"/>
              </a:rPr>
              <a:t>名运动员，将这</a:t>
            </a:r>
            <a:r>
              <a:rPr lang="zh-CN" altLang="zh-CN" sz="2800" b="1">
                <a:ea typeface="楷体_GB2312" pitchFamily="1" charset="-122"/>
              </a:rPr>
              <a:t>30</a:t>
            </a:r>
            <a:r>
              <a:rPr lang="zh-CN" altLang="en-US" sz="2800" b="1">
                <a:ea typeface="楷体_GB2312" pitchFamily="1" charset="-122"/>
              </a:rPr>
              <a:t>名学生平均分成</a:t>
            </a:r>
            <a:r>
              <a:rPr lang="zh-CN" altLang="zh-CN" sz="2800" b="1">
                <a:ea typeface="楷体_GB2312" pitchFamily="1" charset="-122"/>
              </a:rPr>
              <a:t>3</a:t>
            </a:r>
            <a:r>
              <a:rPr lang="zh-CN" altLang="en-US" sz="2800" b="1">
                <a:ea typeface="楷体_GB2312" pitchFamily="1" charset="-122"/>
              </a:rPr>
              <a:t>组，求：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800" b="1">
                <a:ea typeface="楷体_GB2312" pitchFamily="1" charset="-122"/>
              </a:rPr>
              <a:t>（</a:t>
            </a:r>
            <a:r>
              <a:rPr lang="zh-CN" altLang="zh-CN" sz="2800" b="1">
                <a:ea typeface="楷体_GB2312" pitchFamily="1" charset="-122"/>
              </a:rPr>
              <a:t>1</a:t>
            </a:r>
            <a:r>
              <a:rPr lang="zh-CN" altLang="en-US" sz="2800" b="1">
                <a:ea typeface="楷体_GB2312" pitchFamily="1" charset="-122"/>
              </a:rPr>
              <a:t>）每组有一名运动员的概率；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800" b="1">
                <a:ea typeface="楷体_GB2312" pitchFamily="1" charset="-122"/>
              </a:rPr>
              <a:t>（</a:t>
            </a:r>
            <a:r>
              <a:rPr lang="zh-CN" altLang="zh-CN" sz="2800" b="1">
                <a:ea typeface="楷体_GB2312" pitchFamily="1" charset="-122"/>
              </a:rPr>
              <a:t>2</a:t>
            </a:r>
            <a:r>
              <a:rPr lang="zh-CN" altLang="en-US" sz="2800" b="1">
                <a:ea typeface="楷体_GB2312" pitchFamily="1" charset="-122"/>
              </a:rPr>
              <a:t>）</a:t>
            </a:r>
            <a:r>
              <a:rPr lang="zh-CN" altLang="zh-CN" sz="2800" b="1">
                <a:ea typeface="楷体_GB2312" pitchFamily="1" charset="-122"/>
              </a:rPr>
              <a:t>3</a:t>
            </a:r>
            <a:r>
              <a:rPr lang="zh-CN" altLang="en-US" sz="2800" b="1">
                <a:ea typeface="楷体_GB2312" pitchFamily="1" charset="-122"/>
              </a:rPr>
              <a:t>名运动员集中在一个组的概率。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800" b="1">
                <a:ea typeface="楷体_GB2312" pitchFamily="1" charset="-122"/>
              </a:rPr>
              <a:t>解</a:t>
            </a:r>
            <a:r>
              <a:rPr lang="en-US" altLang="zh-CN" sz="2800" b="1">
                <a:ea typeface="楷体_GB2312" pitchFamily="1" charset="-122"/>
              </a:rPr>
              <a:t>:</a:t>
            </a:r>
            <a:r>
              <a:rPr lang="zh-CN" altLang="en-US" sz="2800" b="1">
                <a:ea typeface="楷体_GB2312" pitchFamily="1" charset="-122"/>
              </a:rPr>
              <a:t>设</a:t>
            </a:r>
            <a:r>
              <a:rPr lang="en-US" altLang="zh-CN" sz="2800" b="1">
                <a:ea typeface="楷体_GB2312" pitchFamily="1" charset="-122"/>
              </a:rPr>
              <a:t>A:</a:t>
            </a:r>
            <a:r>
              <a:rPr lang="zh-CN" altLang="en-US" sz="2800" b="1">
                <a:ea typeface="楷体_GB2312" pitchFamily="1" charset="-122"/>
              </a:rPr>
              <a:t>每组有一名运动员</a:t>
            </a:r>
            <a:r>
              <a:rPr lang="en-US" altLang="zh-CN" sz="2800" b="1">
                <a:ea typeface="楷体_GB2312" pitchFamily="1" charset="-122"/>
              </a:rPr>
              <a:t>;B: </a:t>
            </a:r>
            <a:r>
              <a:rPr lang="zh-CN" altLang="zh-CN" sz="2800" b="1">
                <a:ea typeface="楷体_GB2312" pitchFamily="1" charset="-122"/>
              </a:rPr>
              <a:t>3</a:t>
            </a:r>
            <a:r>
              <a:rPr lang="zh-CN" altLang="en-US" sz="2800" b="1">
                <a:ea typeface="楷体_GB2312" pitchFamily="1" charset="-122"/>
              </a:rPr>
              <a:t>名运动员集中在一组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968375" y="3767138"/>
          <a:ext cx="47466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3" imgW="1943100" imgH="431800" progId="Equation.3">
                  <p:embed/>
                </p:oleObj>
              </mc:Choice>
              <mc:Fallback>
                <p:oleObj name="Equation" r:id="rId3" imgW="1943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767138"/>
                        <a:ext cx="47466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685800" y="4724400"/>
          <a:ext cx="3657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5" imgW="1574800" imgH="635000" progId="Equation.3">
                  <p:embed/>
                </p:oleObj>
              </mc:Choice>
              <mc:Fallback>
                <p:oleObj name="Equation" r:id="rId5" imgW="15748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65760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752975" y="4953000"/>
          <a:ext cx="36290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7" imgW="1334079" imgH="444693" progId="Equation.3">
                  <p:embed/>
                </p:oleObj>
              </mc:Choice>
              <mc:Fallback>
                <p:oleObj name="Equation" r:id="rId7" imgW="1334079" imgH="44469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4953000"/>
                        <a:ext cx="3629025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3798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3799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3800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3801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895600" y="3581400"/>
          <a:ext cx="36576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公式" r:id="rId3" imgW="584454" imgH="431987" progId="Equation.3">
                  <p:embed/>
                </p:oleObj>
              </mc:Choice>
              <mc:Fallback>
                <p:oleObj name="公式" r:id="rId3" imgW="584454" imgH="43198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365760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604125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200" b="1">
                <a:ea typeface="楷体_GB2312" pitchFamily="1" charset="-122"/>
              </a:rPr>
              <a:t>一般地，把</a:t>
            </a:r>
            <a:r>
              <a:rPr lang="en-US" altLang="zh-CN" sz="3200" b="1">
                <a:ea typeface="楷体_GB2312" pitchFamily="1" charset="-122"/>
              </a:rPr>
              <a:t>n</a:t>
            </a:r>
            <a:r>
              <a:rPr lang="zh-CN" altLang="en-US" sz="3200" b="1">
                <a:ea typeface="楷体_GB2312" pitchFamily="1" charset="-122"/>
              </a:rPr>
              <a:t>个球随机地分成</a:t>
            </a:r>
            <a:r>
              <a:rPr lang="en-US" altLang="zh-CN" sz="3200" b="1">
                <a:ea typeface="楷体_GB2312" pitchFamily="1" charset="-122"/>
              </a:rPr>
              <a:t>m</a:t>
            </a:r>
            <a:r>
              <a:rPr lang="zh-CN" altLang="en-US" sz="3200" b="1">
                <a:ea typeface="楷体_GB2312" pitchFamily="1" charset="-122"/>
              </a:rPr>
              <a:t>组</a:t>
            </a:r>
            <a:r>
              <a:rPr lang="en-US" altLang="zh-CN" sz="3200" b="1">
                <a:ea typeface="楷体_GB2312" pitchFamily="1" charset="-122"/>
              </a:rPr>
              <a:t>(n&gt;m),</a:t>
            </a:r>
            <a:r>
              <a:rPr lang="zh-CN" altLang="en-US" sz="3200" b="1">
                <a:ea typeface="楷体_GB2312" pitchFamily="1" charset="-122"/>
              </a:rPr>
              <a:t>要求第 </a:t>
            </a: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 sz="3200" b="1">
                <a:ea typeface="楷体_GB2312" pitchFamily="1" charset="-122"/>
              </a:rPr>
              <a:t> </a:t>
            </a:r>
            <a:r>
              <a:rPr lang="zh-CN" altLang="en-US" sz="3200" b="1">
                <a:ea typeface="楷体_GB2312" pitchFamily="1" charset="-122"/>
              </a:rPr>
              <a:t>组恰</a:t>
            </a:r>
          </a:p>
          <a:p>
            <a:pPr algn="ctr" eaLnBrk="0" hangingPunct="0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200" b="1">
                <a:ea typeface="楷体_GB2312" pitchFamily="1" charset="-122"/>
              </a:rPr>
              <a:t>有</a:t>
            </a:r>
            <a:r>
              <a:rPr lang="en-US" altLang="zh-CN" sz="3200" b="1">
                <a:ea typeface="楷体_GB2312" pitchFamily="1" charset="-122"/>
              </a:rPr>
              <a:t>n</a:t>
            </a:r>
            <a:r>
              <a:rPr lang="en-US" altLang="zh-CN" sz="3200" b="1" baseline="-25000">
                <a:ea typeface="楷体_GB2312" pitchFamily="1" charset="-122"/>
              </a:rPr>
              <a:t>i</a:t>
            </a:r>
            <a:r>
              <a:rPr lang="zh-CN" altLang="en-US" sz="3200" b="1">
                <a:ea typeface="楷体_GB2312" pitchFamily="1" charset="-122"/>
              </a:rPr>
              <a:t>个球</a:t>
            </a:r>
            <a:r>
              <a:rPr lang="en-US" altLang="zh-CN" sz="3200" b="1">
                <a:ea typeface="楷体_GB2312" pitchFamily="1" charset="-122"/>
              </a:rPr>
              <a:t>(i=1,…m)</a:t>
            </a:r>
            <a:r>
              <a:rPr lang="zh-CN" altLang="en-US" sz="3200" b="1">
                <a:ea typeface="楷体_GB2312" pitchFamily="1" charset="-122"/>
              </a:rPr>
              <a:t>，共有分法：</a:t>
            </a:r>
            <a:endParaRPr lang="zh-CN" altLang="en-US" sz="3200" b="1">
              <a:latin typeface="楷体_GB2312" pitchFamily="1" charset="-122"/>
              <a:ea typeface="楷体_GB2312" pitchFamily="1" charset="-122"/>
            </a:endParaRPr>
          </a:p>
        </p:txBody>
      </p:sp>
      <p:sp useBgFill="1">
        <p:nvSpPr>
          <p:cNvPr id="34820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4821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4822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4823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4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随机取数问题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077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4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从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到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200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这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200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个自然数中任取一个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,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求取到的数能被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整除的概率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求取到的数能被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整除的概率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(3)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求取到的数既能被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整除也能被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整除的概率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62000" y="3886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 smtClean="0">
                <a:latin typeface="楷体_GB2312" charset="0"/>
                <a:ea typeface="楷体_GB2312" charset="0"/>
                <a:cs typeface="楷体_GB2312" charset="0"/>
              </a:rPr>
              <a:t>解</a:t>
            </a: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:N(S)=200,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572000" y="45720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楷体_GB2312" charset="0"/>
                <a:ea typeface="楷体_GB2312" charset="0"/>
                <a:cs typeface="楷体_GB2312" charset="0"/>
              </a:rPr>
              <a:t>N(3)=[200/24]=8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276600" y="3886200"/>
            <a:ext cx="307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N(1)=[200/6]=33,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219200" y="4572000"/>
            <a:ext cx="289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N(2)=[200/8]=25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33400" y="5322888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(1),(2),(3)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的概率分别为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			33/200,25/200=1/8,8/200=1/25</a:t>
            </a:r>
          </a:p>
        </p:txBody>
      </p:sp>
      <p:sp useBgFill="1">
        <p:nvSpPr>
          <p:cNvPr id="35849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5850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585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5852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396" grpId="0" autoUpdateAnimBg="0"/>
      <p:bldP spid="59397" grpId="0" autoUpdateAnimBg="0"/>
      <p:bldP spid="59398" grpId="0" autoUpdateAnimBg="0"/>
      <p:bldP spid="59399" grpId="0" autoUpdateAnimBg="0"/>
      <p:bldP spid="5940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286000" y="1539875"/>
            <a:ext cx="64706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某人向目标射击，</a:t>
            </a:r>
          </a:p>
          <a:p>
            <a:pPr algn="ctr" eaLnBrk="0" hangingPunct="0"/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以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表示事件“命中目标”，</a:t>
            </a:r>
          </a:p>
          <a:p>
            <a:pPr algn="ctr" eaLnBrk="0" hangingPunct="0"/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=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？</a:t>
            </a:r>
          </a:p>
        </p:txBody>
      </p:sp>
      <p:sp>
        <p:nvSpPr>
          <p:cNvPr id="60419" name="WordArt 3"/>
          <p:cNvSpPr>
            <a:spLocks noChangeArrowheads="1" noChangeShapeType="1" noTextEdit="1"/>
          </p:cNvSpPr>
          <p:nvPr/>
        </p:nvSpPr>
        <p:spPr bwMode="auto">
          <a:xfrm>
            <a:off x="1600200" y="1219200"/>
            <a:ext cx="1143000" cy="1600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3400" y="3475038"/>
            <a:ext cx="792480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定义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事件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次重复试验中出现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次，则</a:t>
            </a:r>
            <a:endParaRPr lang="zh-CN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比值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/n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称为事件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次重复试验中</a:t>
            </a:r>
            <a:endParaRPr lang="zh-CN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出现的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频率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，记为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en-US" altLang="zh-CN" sz="2800" b="1" baseline="-20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(A).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即</a:t>
            </a:r>
            <a:endParaRPr lang="zh-CN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en-US" altLang="zh-CN" sz="2800" b="1" baseline="-20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(A)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/n.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410200" cy="1143000"/>
          </a:xfrm>
        </p:spPr>
        <p:txBody>
          <a:bodyPr/>
          <a:lstStyle/>
          <a:p>
            <a:pPr eaLnBrk="1" hangingPunct="1"/>
            <a:r>
              <a:rPr kumimoji="0" lang="en-US" altLang="zh-CN" sz="3200" b="1" smtClean="0"/>
              <a:t>1.3 </a:t>
            </a:r>
            <a:r>
              <a:rPr kumimoji="0" lang="zh-CN" altLang="en-US" sz="3200" b="1" smtClean="0"/>
              <a:t>频率与概率</a:t>
            </a:r>
          </a:p>
        </p:txBody>
      </p:sp>
      <p:sp useBgFill="1">
        <p:nvSpPr>
          <p:cNvPr id="36870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6871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6872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6873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75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nimBg="1"/>
      <p:bldP spid="6042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7724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历史上曾有人做过试验</a:t>
            </a:r>
            <a:r>
              <a:rPr lang="en-US" altLang="zh-CN" sz="2800">
                <a:ea typeface="楷体_GB2312" pitchFamily="1" charset="-122"/>
              </a:rPr>
              <a:t>,</a:t>
            </a:r>
            <a:r>
              <a:rPr lang="zh-CN" altLang="en-US" sz="2800">
                <a:ea typeface="楷体_GB2312" pitchFamily="1" charset="-122"/>
              </a:rPr>
              <a:t>试图证明抛掷匀质硬币时出现正反面的机会均等。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   实验者             </a:t>
            </a:r>
            <a:r>
              <a:rPr lang="en-US" altLang="zh-CN" sz="2800" b="1">
                <a:ea typeface="楷体_GB2312" pitchFamily="1" charset="-122"/>
              </a:rPr>
              <a:t>n              n</a:t>
            </a:r>
            <a:r>
              <a:rPr lang="en-US" altLang="zh-CN" sz="2800" b="1" baseline="-30000">
                <a:ea typeface="楷体_GB2312" pitchFamily="1" charset="-122"/>
              </a:rPr>
              <a:t>H</a:t>
            </a:r>
            <a:r>
              <a:rPr lang="en-US" altLang="zh-CN" sz="2800" b="1">
                <a:ea typeface="楷体_GB2312" pitchFamily="1" charset="-122"/>
              </a:rPr>
              <a:t>                f</a:t>
            </a:r>
            <a:r>
              <a:rPr lang="en-US" altLang="zh-CN" sz="2800" b="1" baseline="-24000">
                <a:ea typeface="楷体_GB2312" pitchFamily="1" charset="-122"/>
              </a:rPr>
              <a:t>n</a:t>
            </a:r>
            <a:r>
              <a:rPr lang="en-US" altLang="zh-CN" sz="2800" b="1">
                <a:ea typeface="楷体_GB2312" pitchFamily="1" charset="-122"/>
              </a:rPr>
              <a:t>(H)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1" charset="-122"/>
              </a:rPr>
              <a:t>De  Morgan         2048             1061                0.5181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1" charset="-122"/>
              </a:rPr>
              <a:t>    Buffon             4040             2048                0.5069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1" charset="-122"/>
              </a:rPr>
              <a:t>K. Pearson        12000             6019                0.5016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1" charset="-122"/>
              </a:rPr>
              <a:t>K. Pearson        24000           12012                0.5005</a:t>
            </a:r>
            <a:endParaRPr lang="en-US" altLang="zh-CN" sz="2800" b="1"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b="1">
              <a:ea typeface="楷体_GB2312" pitchFamily="1" charset="-122"/>
            </a:endParaRPr>
          </a:p>
          <a:p>
            <a:pPr algn="ctr" eaLnBrk="0" hangingPunct="0">
              <a:spcBef>
                <a:spcPct val="50000"/>
              </a:spcBef>
            </a:pPr>
            <a:endParaRPr lang="en-US" altLang="zh-CN" sz="3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楷体_GB2312" pitchFamily="1" charset="-122"/>
              <a:ea typeface="楷体_GB2312" pitchFamily="1" charset="-122"/>
            </a:endParaRPr>
          </a:p>
        </p:txBody>
      </p:sp>
      <p:sp useBgFill="1">
        <p:nvSpPr>
          <p:cNvPr id="37891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7892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7893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7894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7162800" cy="31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ea typeface="楷体_GB2312" pitchFamily="1" charset="-122"/>
                <a:sym typeface="Symbol" panose="05050102010706020507" pitchFamily="18" charset="2"/>
              </a:rPr>
              <a:t></a:t>
            </a:r>
            <a:r>
              <a:rPr lang="zh-CN" altLang="en-US" sz="3200" b="1">
                <a:solidFill>
                  <a:schemeClr val="accent2"/>
                </a:solidFill>
                <a:ea typeface="楷体_GB2312" pitchFamily="1" charset="-122"/>
              </a:rPr>
              <a:t>频率的性质</a:t>
            </a:r>
            <a:endParaRPr lang="zh-CN" altLang="en-US" sz="2800">
              <a:solidFill>
                <a:schemeClr val="accent2"/>
              </a:solidFill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</a:rPr>
              <a:t>(</a:t>
            </a:r>
            <a:r>
              <a:rPr lang="en-US" altLang="zh-CN" sz="2800" b="1">
                <a:ea typeface="楷体_GB2312" pitchFamily="1" charset="-122"/>
              </a:rPr>
              <a:t>1) 0</a:t>
            </a:r>
            <a:r>
              <a:rPr lang="en-US" altLang="zh-CN" sz="2800" b="1">
                <a:ea typeface="楷体_GB2312" pitchFamily="1" charset="-122"/>
                <a:sym typeface="Symbol" panose="05050102010706020507" pitchFamily="18" charset="2"/>
              </a:rPr>
              <a:t></a:t>
            </a:r>
            <a:r>
              <a:rPr lang="en-US" altLang="zh-CN" sz="2800" b="1">
                <a:ea typeface="楷体_GB2312" pitchFamily="1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en-US" altLang="zh-CN" sz="2800" b="1" baseline="-20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(A) 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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；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(2)  f</a:t>
            </a:r>
            <a:r>
              <a:rPr lang="en-US" altLang="zh-CN" sz="2800" b="1" baseline="-20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；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en-US" altLang="zh-CN" sz="2800" b="1" baseline="-20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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 )=0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(3)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可加性：若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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，则</a:t>
            </a:r>
            <a:endParaRPr lang="zh-CN" altLang="zh-CN" sz="2800" b="1">
              <a:latin typeface="Times New Roman" panose="02020603050405020304" pitchFamily="18" charset="0"/>
              <a:ea typeface="楷体_GB2312" pitchFamily="1" charset="-122"/>
              <a:sym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        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en-US" altLang="zh-CN" sz="2800" b="1" baseline="-20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(A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B)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en-US" altLang="zh-CN" sz="2800" b="1" baseline="-20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(A)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＋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en-US" altLang="zh-CN" sz="2800" b="1" baseline="-20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(B).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23913" y="4189413"/>
            <a:ext cx="7646987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实践证明：当试验次数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增大时，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en-US" altLang="zh-CN" sz="2800" b="1" baseline="-20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(A)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逐渐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趋向一个稳定值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可将此稳定值记作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P(A)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作为事件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的概率</a:t>
            </a:r>
          </a:p>
          <a:p>
            <a:pPr algn="ctr" eaLnBrk="0" hangingPunct="0">
              <a:spcBef>
                <a:spcPct val="50000"/>
              </a:spcBef>
            </a:pP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</p:txBody>
      </p:sp>
      <p:sp useBgFill="1">
        <p:nvSpPr>
          <p:cNvPr id="38916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8917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8918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8919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autoUpdateAnimBg="0"/>
      <p:bldP spid="6246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pPr algn="l" eaLnBrk="1" hangingPunct="1"/>
            <a:r>
              <a:rPr kumimoji="0" lang="en-US" altLang="zh-CN" sz="3200" b="1" smtClean="0"/>
              <a:t>1.3.2. </a:t>
            </a:r>
            <a:r>
              <a:rPr kumimoji="0" lang="zh-CN" altLang="en-US" sz="3200" b="1" smtClean="0"/>
              <a:t>概率的公理化定义</a:t>
            </a:r>
            <a:endParaRPr kumimoji="0" lang="zh-CN" altLang="en-US" b="1" smtClean="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239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36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注意到不论是对概率的直观理解，还是频率定义方式，作为事件的概率，都应具有前述三条基本性质，在数学上，我们就可以从这些性质出发，给出概率的公理化定义</a:t>
            </a:r>
          </a:p>
        </p:txBody>
      </p:sp>
      <p:sp useBgFill="1">
        <p:nvSpPr>
          <p:cNvPr id="39940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9941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9942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39943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49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1" name="Object 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公式" r:id="rId4" imgW="114449" imgH="216181" progId="Equation.3">
                  <p:embed/>
                </p:oleObj>
              </mc:Choice>
              <mc:Fallback>
                <p:oleObj name="公式" r:id="rId4" imgW="114449" imgH="21618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公式" r:id="rId6" imgW="114449" imgH="216181" progId="Equation.3">
                  <p:embed/>
                </p:oleObj>
              </mc:Choice>
              <mc:Fallback>
                <p:oleObj name="公式" r:id="rId6" imgW="114449" imgH="2161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1" lang="zh-CN" sz="2400" smtClean="0">
              <a:ea typeface="楷体_GB2312" charset="0"/>
              <a:cs typeface="楷体_GB2312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38200" y="8382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1" lang="zh-CN" sz="2400" smtClean="0">
              <a:ea typeface="楷体_GB2312" charset="0"/>
              <a:cs typeface="楷体_GB2312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09600" y="762000"/>
            <a:ext cx="7924800" cy="530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C0128"/>
                </a:solidFill>
                <a:ea typeface="楷体_GB2312" pitchFamily="1" charset="-122"/>
              </a:rPr>
              <a:t>1.</a:t>
            </a:r>
            <a:r>
              <a:rPr lang="zh-CN" altLang="en-US" sz="2800" b="1">
                <a:solidFill>
                  <a:srgbClr val="FC0128"/>
                </a:solidFill>
                <a:ea typeface="楷体_GB2312" pitchFamily="1" charset="-122"/>
              </a:rPr>
              <a:t>定义</a:t>
            </a:r>
            <a:r>
              <a:rPr lang="en-US" altLang="zh-CN" sz="2800" b="1">
                <a:ea typeface="楷体_GB2312" pitchFamily="1" charset="-122"/>
              </a:rPr>
              <a:t> </a:t>
            </a:r>
            <a:r>
              <a:rPr lang="en-US" altLang="zh-CN" sz="2800">
                <a:ea typeface="楷体_GB2312" pitchFamily="1" charset="-122"/>
              </a:rPr>
              <a:t> </a:t>
            </a:r>
            <a:r>
              <a:rPr lang="zh-CN" altLang="en-US" sz="2800">
                <a:ea typeface="楷体_GB2312" pitchFamily="1" charset="-122"/>
              </a:rPr>
              <a:t>若对随机试验</a:t>
            </a:r>
            <a:r>
              <a:rPr lang="en-US" altLang="zh-CN" sz="2800">
                <a:ea typeface="楷体_GB2312" pitchFamily="1" charset="-122"/>
              </a:rPr>
              <a:t>E</a:t>
            </a:r>
            <a:r>
              <a:rPr lang="zh-CN" altLang="en-US" sz="2800">
                <a:ea typeface="楷体_GB2312" pitchFamily="1" charset="-122"/>
              </a:rPr>
              <a:t>所对应的样本空间</a:t>
            </a:r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</a:t>
            </a:r>
            <a:r>
              <a:rPr lang="zh-CN" altLang="en-US" sz="2800">
                <a:ea typeface="楷体_GB2312" pitchFamily="1" charset="-122"/>
                <a:sym typeface="Symbol" panose="05050102010706020507" pitchFamily="18" charset="2"/>
              </a:rPr>
              <a:t>中的每一事件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A</a:t>
            </a:r>
            <a:r>
              <a:rPr lang="zh-CN" altLang="en-US" sz="2800">
                <a:ea typeface="楷体_GB2312" pitchFamily="1" charset="-122"/>
                <a:sym typeface="Symbol" panose="05050102010706020507" pitchFamily="18" charset="2"/>
              </a:rPr>
              <a:t>，均赋予一实数</a:t>
            </a:r>
            <a:r>
              <a:rPr lang="en-US" altLang="zh-CN" sz="2800">
                <a:solidFill>
                  <a:schemeClr val="accent2"/>
                </a:solidFill>
                <a:ea typeface="楷体_GB2312" pitchFamily="1" charset="-122"/>
                <a:sym typeface="Symbol" panose="05050102010706020507" pitchFamily="18" charset="2"/>
              </a:rPr>
              <a:t>P(A)</a:t>
            </a:r>
            <a:r>
              <a:rPr lang="zh-CN" altLang="en-US" sz="2800">
                <a:ea typeface="楷体_GB2312" pitchFamily="1" charset="-122"/>
                <a:sym typeface="Symbol" panose="05050102010706020507" pitchFamily="18" charset="2"/>
              </a:rPr>
              <a:t>，集合函数</a:t>
            </a:r>
            <a:endParaRPr lang="zh-CN" altLang="zh-CN" sz="2800">
              <a:ea typeface="楷体_GB2312" pitchFamily="1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P(A)</a:t>
            </a:r>
            <a:r>
              <a:rPr lang="zh-CN" altLang="en-US" sz="2800">
                <a:ea typeface="楷体_GB2312" pitchFamily="1" charset="-122"/>
                <a:sym typeface="Symbol" panose="05050102010706020507" pitchFamily="18" charset="2"/>
              </a:rPr>
              <a:t>满足条件：</a:t>
            </a:r>
            <a:endParaRPr lang="zh-CN" altLang="zh-CN" sz="2800">
              <a:ea typeface="楷体_GB2312" pitchFamily="1" charset="-122"/>
              <a:sym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</a:rPr>
              <a:t>(1)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P(A) 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≥0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；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(2)  P(</a:t>
            </a:r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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； 	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(3) 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1" charset="-122"/>
              </a:rPr>
              <a:t>可列可加性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…,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是一列两两互不相容的事件，即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j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，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(ij), i , j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1, 2, …,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有</a:t>
            </a:r>
            <a:endParaRPr lang="zh-CN" altLang="zh-CN" sz="2800">
              <a:latin typeface="Times New Roman" panose="02020603050405020304" pitchFamily="18" charset="0"/>
              <a:ea typeface="楷体_GB2312" pitchFamily="1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 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)+….        (1.1)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则称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P(A)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为事件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的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概率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。</a:t>
            </a:r>
          </a:p>
        </p:txBody>
      </p:sp>
      <p:sp useBgFill="1">
        <p:nvSpPr>
          <p:cNvPr id="40968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0969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0970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0971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85800" y="754063"/>
            <a:ext cx="533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1" lang="zh-CN" sz="4000" smtClean="0">
              <a:ea typeface="楷体_GB2312" charset="0"/>
              <a:cs typeface="楷体_GB2312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76962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en-US" altLang="zh-CN" sz="2800" b="1">
                <a:solidFill>
                  <a:srgbClr val="FC0128"/>
                </a:solidFill>
                <a:ea typeface="楷体_GB2312" pitchFamily="1" charset="-122"/>
              </a:rPr>
              <a:t>2.</a:t>
            </a:r>
            <a:r>
              <a:rPr lang="zh-CN" altLang="en-US" sz="2800" b="1">
                <a:solidFill>
                  <a:srgbClr val="FC0128"/>
                </a:solidFill>
                <a:ea typeface="楷体_GB2312" pitchFamily="1" charset="-122"/>
              </a:rPr>
              <a:t>概率的性质</a:t>
            </a:r>
            <a:r>
              <a:rPr lang="zh-CN" altLang="en-US" sz="280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ea typeface="楷体_GB2312" pitchFamily="1" charset="-122"/>
              </a:rPr>
              <a:t>                    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楷体_GB2312" pitchFamily="1" charset="-122"/>
              </a:rPr>
              <a:t>(1) </a:t>
            </a: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有限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可加性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…A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n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是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个两两互不相容的事件，即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j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zh-CN" altLang="en-US" sz="2800">
                <a:solidFill>
                  <a:srgbClr val="000000"/>
                </a:solidFill>
                <a:ea typeface="楷体_GB2312" pitchFamily="1" charset="-122"/>
                <a:sym typeface="Symbol" panose="05050102010706020507" pitchFamily="18" charset="2"/>
              </a:rPr>
              <a:t>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(ij), i , j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1, 2, …, n ,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则有</a:t>
            </a:r>
            <a:endParaRPr lang="zh-CN" altLang="zh-CN" sz="2800">
              <a:latin typeface="Times New Roman" panose="02020603050405020304" pitchFamily="18" charset="0"/>
              <a:ea typeface="楷体_GB2312" pitchFamily="1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 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)+… P(A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); 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5410200" y="4038600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5410200" y="41148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6248400" y="3429000"/>
          <a:ext cx="23622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BMP 图象" r:id="rId3" imgW="2278577" imgH="2964437" progId="Paint.Picture">
                  <p:embed/>
                </p:oleObj>
              </mc:Choice>
              <mc:Fallback>
                <p:oleObj name="BMP 图象" r:id="rId3" imgW="2278577" imgH="296443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29000"/>
                        <a:ext cx="2362200" cy="2720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6248400" y="3429000"/>
          <a:ext cx="2362200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BMP 图象" r:id="rId5" imgW="2141406" imgH="2758095" progId="Paint.Picture">
                  <p:embed/>
                </p:oleObj>
              </mc:Choice>
              <mc:Fallback>
                <p:oleObj name="BMP 图象" r:id="rId5" imgW="2141406" imgH="275809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29000"/>
                        <a:ext cx="2362200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85800" y="4410075"/>
            <a:ext cx="44196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(3)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事件差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 baseline="-250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是两个事件，则</a:t>
            </a:r>
          </a:p>
          <a:p>
            <a:pPr algn="ctr">
              <a:lnSpc>
                <a:spcPct val="11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P(A-B)=P(A)-P(AB)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85800" y="3352800"/>
            <a:ext cx="54530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(2)  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单调不减性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：若事件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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，则</a:t>
            </a:r>
            <a:endParaRPr lang="zh-CN" altLang="zh-CN" sz="2800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0" hangingPunct="0"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P(A)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≥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P(B) 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</p:txBody>
      </p:sp>
      <p:sp useBgFill="1">
        <p:nvSpPr>
          <p:cNvPr id="41994" name="AutoShape 10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1995" name="AutoShape 11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1996" name="AutoShape 12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1997" name="AutoShape 13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8" grpId="0" build="p" autoUpdateAnimBg="0"/>
      <p:bldP spid="665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696200" cy="1600200"/>
          </a:xfrm>
        </p:spPr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kumimoji="0" lang="en-US" altLang="zh-CN" sz="3600" b="1" smtClean="0">
                <a:solidFill>
                  <a:schemeClr val="accent2"/>
                </a:solidFill>
              </a:rPr>
              <a:t>1.1</a:t>
            </a:r>
            <a:r>
              <a:rPr kumimoji="0" lang="zh-CN" altLang="en-US" sz="3600" b="1" smtClean="0">
                <a:latin typeface="楷体_GB2312" pitchFamily="1" charset="-122"/>
              </a:rPr>
              <a:t>随机事件及其概率</a:t>
            </a:r>
            <a:r>
              <a:rPr kumimoji="0" lang="zh-CN" altLang="en-US" sz="3600" b="1" smtClean="0">
                <a:solidFill>
                  <a:schemeClr val="accent2"/>
                </a:solidFill>
              </a:rPr>
              <a:t/>
            </a:r>
            <a:br>
              <a:rPr kumimoji="0" lang="zh-CN" altLang="en-US" sz="3600" b="1" smtClean="0">
                <a:solidFill>
                  <a:schemeClr val="accent2"/>
                </a:solidFill>
              </a:rPr>
            </a:br>
            <a:r>
              <a:rPr kumimoji="0" lang="zh-CN" altLang="en-US" sz="2600" b="1" smtClean="0"/>
              <a:t>一、随机试验</a:t>
            </a:r>
            <a:r>
              <a:rPr kumimoji="0" lang="en-US" altLang="zh-CN" sz="2600" b="1" smtClean="0"/>
              <a:t>(</a:t>
            </a:r>
            <a:r>
              <a:rPr kumimoji="0" lang="zh-CN" altLang="en-US" sz="2600" b="1" smtClean="0"/>
              <a:t>简称</a:t>
            </a:r>
            <a:r>
              <a:rPr kumimoji="0" lang="zh-CN" altLang="en-US" sz="2600" b="1" smtClean="0">
                <a:latin typeface="Arial" panose="020B0604020202020204" pitchFamily="34" charset="0"/>
              </a:rPr>
              <a:t>“</a:t>
            </a:r>
            <a:r>
              <a:rPr kumimoji="0" lang="zh-CN" altLang="en-US" sz="2600" b="1" smtClean="0"/>
              <a:t>试验</a:t>
            </a:r>
            <a:r>
              <a:rPr kumimoji="0" lang="zh-CN" altLang="en-US" sz="2600" b="1" smtClean="0">
                <a:latin typeface="Arial" panose="020B0604020202020204" pitchFamily="34" charset="0"/>
              </a:rPr>
              <a:t>”</a:t>
            </a:r>
            <a:r>
              <a:rPr kumimoji="0" lang="en-US" altLang="zh-CN" sz="2600" b="1" smtClean="0"/>
              <a:t>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2590800"/>
            <a:ext cx="8077200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5000"/>
              </a:lnSpc>
            </a:pPr>
            <a:endParaRPr lang="en-US" altLang="zh-CN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随机试验的特点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1.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可在相同条件下重复进行；     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2.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一次试验之前无法确定具体是哪种结果出现，但能确定所有的可能结果。</a:t>
            </a:r>
          </a:p>
          <a:p>
            <a:pPr>
              <a:lnSpc>
                <a:spcPct val="120000"/>
              </a:lnSpc>
            </a:pPr>
            <a:endParaRPr lang="zh-CN" altLang="en-US" sz="280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随机试验常用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E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表示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    </a:t>
            </a:r>
          </a:p>
        </p:txBody>
      </p:sp>
      <p:sp useBgFill="1">
        <p:nvSpPr>
          <p:cNvPr id="6148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149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150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151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  <p:bldP spid="2765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772400" cy="602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endParaRPr lang="en-US" altLang="zh-CN">
              <a:ea typeface="楷体_GB2312" pitchFamily="1" charset="-12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</a:rPr>
              <a:t>(4) </a:t>
            </a: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加法公式</a:t>
            </a:r>
            <a:r>
              <a:rPr lang="zh-CN" altLang="en-US" sz="2800">
                <a:ea typeface="楷体_GB2312" pitchFamily="1" charset="-122"/>
              </a:rPr>
              <a:t>：对任意两事件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，有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ea typeface="楷体_GB2312" pitchFamily="1" charset="-122"/>
              </a:rPr>
              <a:t>                 </a:t>
            </a:r>
            <a:r>
              <a:rPr lang="en-US" altLang="zh-CN" sz="2800">
                <a:ea typeface="楷体_GB2312" pitchFamily="1" charset="-122"/>
              </a:rPr>
              <a:t>P(A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 sz="2800">
                <a:ea typeface="楷体_GB2312" pitchFamily="1" charset="-122"/>
              </a:rPr>
              <a:t>B)</a:t>
            </a:r>
            <a:r>
              <a:rPr lang="zh-CN" altLang="en-US" sz="2800">
                <a:ea typeface="楷体_GB2312" pitchFamily="1" charset="-122"/>
              </a:rPr>
              <a:t>＝</a:t>
            </a:r>
            <a:r>
              <a:rPr lang="en-US" altLang="zh-CN" sz="2800">
                <a:ea typeface="楷体_GB2312" pitchFamily="1" charset="-122"/>
              </a:rPr>
              <a:t>P(A)</a:t>
            </a:r>
            <a:r>
              <a:rPr lang="zh-CN" altLang="en-US" sz="2800">
                <a:ea typeface="楷体_GB2312" pitchFamily="1" charset="-122"/>
              </a:rPr>
              <a:t>＋</a:t>
            </a:r>
            <a:r>
              <a:rPr lang="en-US" altLang="zh-CN" sz="2800">
                <a:ea typeface="楷体_GB2312" pitchFamily="1" charset="-122"/>
              </a:rPr>
              <a:t>P(B)</a:t>
            </a:r>
            <a:r>
              <a:rPr lang="zh-CN" altLang="en-US" sz="2800">
                <a:ea typeface="楷体_GB2312" pitchFamily="1" charset="-122"/>
              </a:rPr>
              <a:t>－</a:t>
            </a:r>
            <a:r>
              <a:rPr lang="en-US" altLang="zh-CN" sz="2800">
                <a:ea typeface="楷体_GB2312" pitchFamily="1" charset="-122"/>
              </a:rPr>
              <a:t>P(AB)               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该公式可推广到任意</a:t>
            </a:r>
            <a:r>
              <a:rPr lang="en-US" altLang="zh-CN" sz="2800">
                <a:ea typeface="楷体_GB2312" pitchFamily="1" charset="-122"/>
              </a:rPr>
              <a:t>n</a:t>
            </a:r>
            <a:r>
              <a:rPr lang="zh-CN" altLang="en-US" sz="2800">
                <a:ea typeface="楷体_GB2312" pitchFamily="1" charset="-122"/>
              </a:rPr>
              <a:t>个事件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en-US" altLang="zh-CN" sz="2800" baseline="-25000">
                <a:ea typeface="楷体_GB2312" pitchFamily="1" charset="-122"/>
              </a:rPr>
              <a:t>1</a:t>
            </a:r>
            <a:r>
              <a:rPr lang="zh-CN" altLang="en-US" sz="2800">
                <a:ea typeface="楷体_GB2312" pitchFamily="1" charset="-122"/>
              </a:rPr>
              <a:t>，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en-US" altLang="zh-CN" sz="2800" baseline="-25000">
                <a:ea typeface="楷体_GB2312" pitchFamily="1" charset="-122"/>
              </a:rPr>
              <a:t>2</a:t>
            </a:r>
            <a:r>
              <a:rPr lang="zh-CN" altLang="en-US" sz="2800">
                <a:ea typeface="楷体_GB2312" pitchFamily="1" charset="-122"/>
              </a:rPr>
              <a:t>，</a:t>
            </a:r>
            <a:r>
              <a:rPr lang="en-US" altLang="zh-CN" sz="2800">
                <a:ea typeface="楷体_GB2312" pitchFamily="1" charset="-122"/>
              </a:rPr>
              <a:t>…</a:t>
            </a:r>
            <a:r>
              <a:rPr lang="zh-CN" altLang="en-US" sz="2800">
                <a:ea typeface="楷体_GB2312" pitchFamily="1" charset="-122"/>
              </a:rPr>
              <a:t>，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en-US" altLang="zh-CN" sz="2800" baseline="-25000">
                <a:ea typeface="楷体_GB2312" pitchFamily="1" charset="-122"/>
              </a:rPr>
              <a:t>n</a:t>
            </a:r>
            <a:r>
              <a:rPr lang="zh-CN" altLang="en-US" sz="2800">
                <a:ea typeface="楷体_GB2312" pitchFamily="1" charset="-122"/>
              </a:rPr>
              <a:t>的情形；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(3)  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互补性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P(A)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1-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P(A);</a:t>
            </a:r>
            <a:endParaRPr lang="en-US" altLang="zh-CN" sz="2800">
              <a:ea typeface="楷体_GB2312" pitchFamily="1" charset="-12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</a:rPr>
              <a:t>(5) </a:t>
            </a: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可分性</a:t>
            </a:r>
            <a:r>
              <a:rPr lang="zh-CN" altLang="en-US" sz="2800">
                <a:ea typeface="楷体_GB2312" pitchFamily="1" charset="-122"/>
              </a:rPr>
              <a:t>：对任意两事件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，有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ea typeface="楷体_GB2312" pitchFamily="1" charset="-122"/>
              </a:rPr>
              <a:t>                 </a:t>
            </a:r>
            <a:r>
              <a:rPr lang="en-US" altLang="zh-CN" sz="2800">
                <a:ea typeface="楷体_GB2312" pitchFamily="1" charset="-122"/>
              </a:rPr>
              <a:t>P(A)</a:t>
            </a:r>
            <a:r>
              <a:rPr lang="zh-CN" altLang="en-US" sz="2800">
                <a:ea typeface="楷体_GB2312" pitchFamily="1" charset="-122"/>
              </a:rPr>
              <a:t>＝</a:t>
            </a:r>
            <a:r>
              <a:rPr lang="en-US" altLang="zh-CN" sz="2800">
                <a:ea typeface="楷体_GB2312" pitchFamily="1" charset="-122"/>
              </a:rPr>
              <a:t>P(AB)+P(AB ) .</a:t>
            </a:r>
            <a:r>
              <a:rPr lang="en-US" altLang="zh-CN">
                <a:ea typeface="楷体_GB2312" pitchFamily="1" charset="-122"/>
              </a:rPr>
              <a:t>                          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ea typeface="楷体_GB2312" pitchFamily="1" charset="-122"/>
              </a:rPr>
              <a:t>       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191000" y="5181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3124200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3013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3014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3015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3016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447800" y="533400"/>
            <a:ext cx="72390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40000"/>
              </a:spcBef>
              <a:spcAft>
                <a:spcPct val="5000"/>
              </a:spcAft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某市有甲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乙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丙三种报纸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订每种报纸的人数分别占全体市民人数的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30%,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其中有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10%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的人同时定甲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乙两种报纸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没有人同时订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 pitchFamily="1" charset="-122"/>
              </a:rPr>
              <a:t>甲丙或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乙丙报纸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求从该市任选一人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他至少订有一种报纸的概率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>
              <a:ea typeface="楷体_GB2312" pitchFamily="1" charset="-122"/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767312"/>
              </p:ext>
            </p:extLst>
          </p:nvPr>
        </p:nvGraphicFramePr>
        <p:xfrm>
          <a:off x="792163" y="3733800"/>
          <a:ext cx="7713662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公式" r:id="rId3" imgW="2514600" imgH="634680" progId="Equation.3">
                  <p:embed/>
                </p:oleObj>
              </mc:Choice>
              <mc:Fallback>
                <p:oleObj name="公式" r:id="rId3" imgW="251460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33800"/>
                        <a:ext cx="7713662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WordArt 4"/>
          <p:cNvSpPr>
            <a:spLocks noChangeArrowheads="1" noChangeShapeType="1" noTextEdit="1"/>
          </p:cNvSpPr>
          <p:nvPr/>
        </p:nvSpPr>
        <p:spPr bwMode="auto">
          <a:xfrm>
            <a:off x="685800" y="381000"/>
            <a:ext cx="561975" cy="121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499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EX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499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219200" y="28956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解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A,B,C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分别表示选到的人订了甲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乙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丙报</a:t>
            </a:r>
          </a:p>
        </p:txBody>
      </p:sp>
      <p:sp useBgFill="1">
        <p:nvSpPr>
          <p:cNvPr id="44038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4039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4040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4041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2" grpId="0" animBg="1"/>
      <p:bldP spid="6861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457200"/>
            <a:ext cx="85344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Aft>
                <a:spcPct val="40000"/>
              </a:spcAft>
              <a:defRPr/>
            </a:pP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例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1.3.2.     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在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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10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这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10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个自然数中任取一数，求</a:t>
            </a:r>
          </a:p>
          <a:p>
            <a:pPr algn="just">
              <a:spcAft>
                <a:spcPct val="40000"/>
              </a:spcAft>
              <a:defRPr/>
            </a:pP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）取到的数能被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或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整除的概率，</a:t>
            </a:r>
          </a:p>
          <a:p>
            <a:pPr>
              <a:spcAft>
                <a:spcPct val="40000"/>
              </a:spcAft>
              <a:defRPr/>
            </a:pP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）取到的数即不能被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也不能被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整除的概率，</a:t>
            </a:r>
          </a:p>
          <a:p>
            <a:pPr algn="just">
              <a:spcAft>
                <a:spcPct val="40000"/>
              </a:spcAft>
              <a:defRPr/>
            </a:pP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）取到的数能被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整除而不能被</a:t>
            </a:r>
            <a:r>
              <a:rPr kumimoji="1" lang="en-US" altLang="zh-CN" sz="2800" b="1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kumimoji="1" lang="zh-CN" altLang="en-US" sz="2800" b="1" dirty="0">
                <a:latin typeface="楷体_GB2312" pitchFamily="1" charset="-122"/>
                <a:ea typeface="楷体_GB2312" pitchFamily="1" charset="-122"/>
              </a:rPr>
              <a:t>整除的概率。</a:t>
            </a: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11138" y="2852738"/>
            <a:ext cx="892651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解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A—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取到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的数能被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整除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; B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—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取到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的数能被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整除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 eaLnBrk="0" hangingPunct="0"/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     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389063" y="3263900"/>
          <a:ext cx="1371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0" name="Equation" r:id="rId3" imgW="609865" imgH="393871" progId="Equation.3">
                  <p:embed/>
                </p:oleObj>
              </mc:Choice>
              <mc:Fallback>
                <p:oleObj name="Equation" r:id="rId3" imgW="609865" imgH="39387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263900"/>
                        <a:ext cx="1371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044825" y="3263900"/>
          <a:ext cx="15144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" name="Equation" r:id="rId5" imgW="673392" imgH="393871" progId="Equation.3">
                  <p:embed/>
                </p:oleObj>
              </mc:Choice>
              <mc:Fallback>
                <p:oleObj name="Equation" r:id="rId5" imgW="673392" imgH="39387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3263900"/>
                        <a:ext cx="15144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49124"/>
              </p:ext>
            </p:extLst>
          </p:nvPr>
        </p:nvGraphicFramePr>
        <p:xfrm>
          <a:off x="758825" y="4149725"/>
          <a:ext cx="67405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2" name="公式" r:id="rId7" imgW="2425680" imgH="203040" progId="Equation.3">
                  <p:embed/>
                </p:oleObj>
              </mc:Choice>
              <mc:Fallback>
                <p:oleObj name="公式" r:id="rId7" imgW="24256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149725"/>
                        <a:ext cx="67405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4629150" y="3241675"/>
          <a:ext cx="1743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3" name="Equation" r:id="rId9" imgW="775036" imgH="393871" progId="Equation.3">
                  <p:embed/>
                </p:oleObj>
              </mc:Choice>
              <mc:Fallback>
                <p:oleObj name="Equation" r:id="rId9" imgW="775036" imgH="39387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241675"/>
                        <a:ext cx="17430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7308850" y="3860800"/>
          <a:ext cx="895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name="Equation" r:id="rId11" imgW="330631" imgH="394213" progId="Equation.3">
                  <p:embed/>
                </p:oleObj>
              </mc:Choice>
              <mc:Fallback>
                <p:oleObj name="Equation" r:id="rId11" imgW="330631" imgH="3942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860800"/>
                        <a:ext cx="895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74298"/>
              </p:ext>
            </p:extLst>
          </p:nvPr>
        </p:nvGraphicFramePr>
        <p:xfrm>
          <a:off x="690563" y="4783138"/>
          <a:ext cx="4961557" cy="66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公式" r:id="rId13" imgW="1942920" imgH="241200" progId="Equation.3">
                  <p:embed/>
                </p:oleObj>
              </mc:Choice>
              <mc:Fallback>
                <p:oleObj name="公式" r:id="rId13" imgW="194292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783138"/>
                        <a:ext cx="4961557" cy="662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5795963" y="4581525"/>
          <a:ext cx="895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6" name="Equation" r:id="rId15" imgW="330631" imgH="394213" progId="Equation.3">
                  <p:embed/>
                </p:oleObj>
              </mc:Choice>
              <mc:Fallback>
                <p:oleObj name="Equation" r:id="rId15" imgW="330631" imgH="3942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581525"/>
                        <a:ext cx="895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042988" y="5805488"/>
          <a:ext cx="4937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7" name="Equation" r:id="rId17" imgW="1777229" imgH="203112" progId="Equation.3">
                  <p:embed/>
                </p:oleObj>
              </mc:Choice>
              <mc:Fallback>
                <p:oleObj name="Equation" r:id="rId17" imgW="1777229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05488"/>
                        <a:ext cx="49371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5867400" y="5530850"/>
          <a:ext cx="72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Equation" r:id="rId19" imgW="266816" imgH="393871" progId="Equation.3">
                  <p:embed/>
                </p:oleObj>
              </mc:Choice>
              <mc:Fallback>
                <p:oleObj name="Equation" r:id="rId19" imgW="266816" imgH="39387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530850"/>
                        <a:ext cx="723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5070" name="AutoShape 1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381750"/>
            <a:ext cx="360363" cy="360363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5071" name="AutoShape 1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381750"/>
            <a:ext cx="360362" cy="360363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5072" name="AutoShape 1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381750"/>
            <a:ext cx="360362" cy="360363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5073" name="AutoShape 1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381750"/>
            <a:ext cx="360363" cy="360363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55650" y="3357563"/>
            <a:ext cx="503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则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066800" y="1828800"/>
            <a:ext cx="77724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ea typeface="楷体_GB2312" pitchFamily="1" charset="-122"/>
              </a:rPr>
              <a:t>       </a:t>
            </a: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袋中有十只球，其中九只白球，一只红球，十人依次从袋中各取一球</a:t>
            </a:r>
            <a:r>
              <a:rPr lang="zh-CN" altLang="zh-CN" sz="2800" b="1">
                <a:solidFill>
                  <a:schemeClr val="accent2"/>
                </a:solidFill>
                <a:ea typeface="楷体_GB2312" pitchFamily="1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不放回</a:t>
            </a:r>
            <a:r>
              <a:rPr lang="zh-CN" altLang="zh-CN" sz="2800" b="1">
                <a:solidFill>
                  <a:schemeClr val="accent2"/>
                </a:solidFill>
                <a:ea typeface="楷体_GB2312" pitchFamily="1" charset="-122"/>
              </a:rPr>
              <a:t>)</a:t>
            </a: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，问</a:t>
            </a:r>
          </a:p>
          <a:p>
            <a:pPr algn="ctr" eaLnBrk="0" hangingPunct="0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第一个人取得红球的概率是多少？</a:t>
            </a:r>
          </a:p>
          <a:p>
            <a:pPr algn="ctr" eaLnBrk="0" hangingPunct="0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  <a:ea typeface="楷体_GB2312" pitchFamily="1" charset="-122"/>
              </a:rPr>
              <a:t>第二 个人取得红球的概率是多少？</a:t>
            </a:r>
          </a:p>
        </p:txBody>
      </p:sp>
      <p:sp>
        <p:nvSpPr>
          <p:cNvPr id="70659" name="WordArt 3"/>
          <p:cNvSpPr>
            <a:spLocks noChangeArrowheads="1" noChangeShapeType="1" noTextEdit="1"/>
          </p:cNvSpPr>
          <p:nvPr/>
        </p:nvSpPr>
        <p:spPr bwMode="auto">
          <a:xfrm>
            <a:off x="533400" y="1447800"/>
            <a:ext cx="9906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eaLnBrk="1" hangingPunct="1"/>
            <a:r>
              <a:rPr kumimoji="0" lang="en-US" altLang="zh-CN" sz="4000" b="1" smtClean="0"/>
              <a:t>1.4 </a:t>
            </a:r>
            <a:r>
              <a:rPr kumimoji="0" lang="zh-CN" altLang="en-US" sz="4000" b="1" smtClean="0"/>
              <a:t>条件概率</a:t>
            </a:r>
            <a:endParaRPr kumimoji="0" lang="zh-CN" altLang="en-US" b="1" smtClean="0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447800" y="4343400"/>
          <a:ext cx="6400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BMP 图象" r:id="rId3" imgW="2704762" imgH="285866" progId="Paint.Picture">
                  <p:embed/>
                </p:oleObj>
              </mc:Choice>
              <mc:Fallback>
                <p:oleObj name="BMP 图象" r:id="rId3" imgW="2704762" imgH="28586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6400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403350" y="5257800"/>
          <a:ext cx="64452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BMP 图象" r:id="rId5" imgW="2762636" imgH="257007" progId="Paint.Picture">
                  <p:embed/>
                </p:oleObj>
              </mc:Choice>
              <mc:Fallback>
                <p:oleObj name="BMP 图象" r:id="rId5" imgW="2762636" imgH="25700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57800"/>
                        <a:ext cx="64452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6087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6088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6089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6090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nimBg="1"/>
      <p:bldP spid="7066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19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若已知第一个人取到的是白球，则第二个人取到红球的概率是多少？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0" y="4267200"/>
            <a:ext cx="8229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已知事件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发生的条件下，</a:t>
            </a:r>
          </a:p>
          <a:p>
            <a:pPr algn="ctr" eaLnBrk="0" hangingPunct="0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事件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发生的概率称为</a:t>
            </a:r>
          </a:p>
          <a:p>
            <a:pPr algn="ctr" eaLnBrk="0" hangingPunct="0"/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条件下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的条件概率，记作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P(B|A)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400800" y="2133600"/>
          <a:ext cx="22812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BMP 图象" r:id="rId3" imgW="905001" imgH="762106" progId="Paint.Picture">
                  <p:embed/>
                </p:oleObj>
              </mc:Choice>
              <mc:Fallback>
                <p:oleObj name="BMP 图象" r:id="rId3" imgW="905001" imgH="76210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2281238" cy="20574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33400" y="2362200"/>
            <a:ext cx="5562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若已知第一个人取到的是红球，则第二个人取到红球的概率又是多少？</a:t>
            </a:r>
          </a:p>
        </p:txBody>
      </p:sp>
      <p:sp useBgFill="1">
        <p:nvSpPr>
          <p:cNvPr id="47110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7111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7112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7113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/>
      <p:bldP spid="7168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3820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3200" b="1">
                <a:ea typeface="楷体_GB2312" pitchFamily="1" charset="-122"/>
              </a:rPr>
              <a:t>一、条件概率</a:t>
            </a:r>
            <a:endParaRPr lang="zh-CN" altLang="en-US" b="1">
              <a:ea typeface="楷体_GB2312" pitchFamily="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1 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设袋中有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个白球，</a:t>
            </a:r>
            <a:r>
              <a:rPr lang="zh-CN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个红球，现从袋中任意抽取两次，每次取一个，取后不放回，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）已知第一次取到红球，求第二次也取到红球的概率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;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）求第二次取到红球的概率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）求两次均取到红球的概率</a:t>
            </a:r>
            <a:endParaRPr lang="zh-CN" altLang="en-US">
              <a:solidFill>
                <a:srgbClr val="FC0128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33400" y="3962400"/>
            <a:ext cx="767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>
                <a:ea typeface="华文楷体" panose="02010600040101010101" pitchFamily="2" charset="-122"/>
              </a:rPr>
              <a:t>——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第一次取到红球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,B</a:t>
            </a:r>
            <a:r>
              <a:rPr lang="en-US" altLang="zh-CN" sz="2800">
                <a:ea typeface="华文楷体" panose="02010600040101010101" pitchFamily="2" charset="-122"/>
              </a:rPr>
              <a:t>——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第二次取到红球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715000" y="2895600"/>
          <a:ext cx="2590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BMP 图象" r:id="rId3" imgW="647619" imgH="556190" progId="Paint.Picture">
                  <p:embed/>
                </p:oleObj>
              </mc:Choice>
              <mc:Fallback>
                <p:oleObj name="BMP 图象" r:id="rId3" imgW="647619" imgH="55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2590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553200" y="2971800"/>
            <a:ext cx="609600" cy="381000"/>
          </a:xfrm>
          <a:prstGeom prst="rect">
            <a:avLst/>
          </a:prstGeom>
          <a:gradFill rotWithShape="0">
            <a:gsLst>
              <a:gs pos="0">
                <a:srgbClr val="707070"/>
              </a:gs>
              <a:gs pos="50000">
                <a:srgbClr val="FFFFFF"/>
              </a:gs>
              <a:gs pos="100000">
                <a:srgbClr val="70707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85800" y="4648200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tion" r:id="rId5" imgW="1028254" imgH="304668" progId="Equation.3">
                  <p:embed/>
                </p:oleObj>
              </mc:Choice>
              <mc:Fallback>
                <p:oleObj name="Equation" r:id="rId5" imgW="1028254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3810000" y="4495800"/>
          <a:ext cx="38242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7" imgW="1612900" imgH="431800" progId="Equation.3">
                  <p:embed/>
                </p:oleObj>
              </mc:Choice>
              <mc:Fallback>
                <p:oleObj name="Equation" r:id="rId7" imgW="1612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8242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684213" y="5445125"/>
          <a:ext cx="3251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Equation" r:id="rId9" imgW="1371600" imgH="431800" progId="Equation.3">
                  <p:embed/>
                </p:oleObj>
              </mc:Choice>
              <mc:Fallback>
                <p:oleObj name="Equation" r:id="rId9" imgW="1371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45125"/>
                        <a:ext cx="3251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8137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8138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8139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8140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autoUpdateAnimBg="0"/>
      <p:bldP spid="7270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657350" y="2852738"/>
          <a:ext cx="67818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BMP 图象" r:id="rId3" imgW="3000000" imgH="2514286" progId="Paint.Picture">
                  <p:embed/>
                </p:oleObj>
              </mc:Choice>
              <mc:Fallback>
                <p:oleObj name="BMP 图象" r:id="rId3" imgW="3000000" imgH="251428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852738"/>
                        <a:ext cx="6781800" cy="2389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71550" y="38703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smtClean="0">
                <a:latin typeface="Times New Roman" charset="0"/>
              </a:rPr>
              <a:t>S=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257550" y="49371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smtClean="0">
                <a:latin typeface="Times New Roman" charset="0"/>
              </a:rPr>
              <a:t>A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610350" y="37179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smtClean="0">
                <a:latin typeface="Times New Roman" charset="0"/>
              </a:rPr>
              <a:t>B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22225" y="981075"/>
            <a:ext cx="5486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>
                <a:ea typeface="华文楷体" panose="02010600040101010101" pitchFamily="2" charset="-122"/>
              </a:rPr>
              <a:t>——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第一次取到红球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>
                <a:ea typeface="华文楷体" panose="02010600040101010101" pitchFamily="2" charset="-122"/>
              </a:rPr>
              <a:t>——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第二次取到红球</a:t>
            </a:r>
          </a:p>
        </p:txBody>
      </p:sp>
      <p:sp useBgFill="1">
        <p:nvSpPr>
          <p:cNvPr id="49160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9161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9162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49163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3" grpId="0" autoUpdateAnimBg="0"/>
      <p:bldP spid="73734" grpId="0" autoUpdateAnimBg="0"/>
      <p:bldP spid="7373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001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800">
                <a:ea typeface="楷体_GB2312" pitchFamily="1" charset="-122"/>
              </a:rPr>
              <a:t>显然，若事件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是古典概型的样本空间</a:t>
            </a:r>
            <a:r>
              <a:rPr lang="en-US" altLang="zh-CN" sz="2800">
                <a:ea typeface="楷体_GB2312" pitchFamily="1" charset="-122"/>
              </a:rPr>
              <a:t>S</a:t>
            </a:r>
            <a:r>
              <a:rPr lang="zh-CN" altLang="en-US" sz="2800">
                <a:ea typeface="楷体_GB2312" pitchFamily="1" charset="-122"/>
              </a:rPr>
              <a:t>中的两个事件，其中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含有</a:t>
            </a:r>
            <a:r>
              <a:rPr lang="en-US" altLang="zh-CN" sz="2800">
                <a:ea typeface="楷体_GB2312" pitchFamily="1" charset="-122"/>
              </a:rPr>
              <a:t>n</a:t>
            </a:r>
            <a:r>
              <a:rPr lang="en-US" altLang="zh-CN" sz="2800" baseline="-250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个样本点</a:t>
            </a:r>
            <a:r>
              <a:rPr lang="en-US" altLang="zh-CN" sz="2800">
                <a:ea typeface="楷体_GB2312" pitchFamily="1" charset="-122"/>
              </a:rPr>
              <a:t>,AB</a:t>
            </a:r>
            <a:r>
              <a:rPr lang="zh-CN" altLang="en-US" sz="2800">
                <a:ea typeface="楷体_GB2312" pitchFamily="1" charset="-122"/>
              </a:rPr>
              <a:t>含有</a:t>
            </a:r>
            <a:r>
              <a:rPr lang="en-US" altLang="zh-CN" sz="2800">
                <a:ea typeface="楷体_GB2312" pitchFamily="1" charset="-122"/>
              </a:rPr>
              <a:t>n</a:t>
            </a:r>
            <a:r>
              <a:rPr lang="en-US" altLang="zh-CN" sz="2800" baseline="-25000">
                <a:ea typeface="楷体_GB2312" pitchFamily="1" charset="-122"/>
              </a:rPr>
              <a:t>AB</a:t>
            </a:r>
            <a:r>
              <a:rPr lang="zh-CN" altLang="en-US" sz="2800">
                <a:ea typeface="楷体_GB2312" pitchFamily="1" charset="-122"/>
              </a:rPr>
              <a:t>个样本点，则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447800" y="2667000"/>
          <a:ext cx="2438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3" imgW="940208" imgH="431987" progId="Equation.3">
                  <p:embed/>
                </p:oleObj>
              </mc:Choice>
              <mc:Fallback>
                <p:oleObj name="Equation" r:id="rId3" imgW="940208" imgH="431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2438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81000" y="5427663"/>
            <a:ext cx="8458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  <a:sym typeface="Symbol" panose="05050102010706020507" pitchFamily="18" charset="2"/>
              </a:rPr>
              <a:t>称为</a:t>
            </a:r>
            <a:r>
              <a:rPr lang="zh-CN" altLang="en-US" sz="2800">
                <a:solidFill>
                  <a:srgbClr val="FF3300"/>
                </a:solidFill>
                <a:ea typeface="楷体_GB2312" pitchFamily="1" charset="-122"/>
                <a:sym typeface="Symbol" panose="05050102010706020507" pitchFamily="18" charset="2"/>
              </a:rPr>
              <a:t>事件</a:t>
            </a:r>
            <a:r>
              <a:rPr lang="en-US" altLang="zh-CN" sz="2800">
                <a:solidFill>
                  <a:srgbClr val="FF3300"/>
                </a:solidFill>
                <a:ea typeface="楷体_GB2312" pitchFamily="1" charset="-122"/>
                <a:sym typeface="Symbol" panose="05050102010706020507" pitchFamily="18" charset="2"/>
              </a:rPr>
              <a:t>A</a:t>
            </a:r>
            <a:r>
              <a:rPr lang="zh-CN" altLang="en-US" sz="2800">
                <a:solidFill>
                  <a:srgbClr val="FF3300"/>
                </a:solidFill>
                <a:ea typeface="楷体_GB2312" pitchFamily="1" charset="-122"/>
                <a:sym typeface="Symbol" panose="05050102010706020507" pitchFamily="18" charset="2"/>
              </a:rPr>
              <a:t>发生的条件下事件</a:t>
            </a:r>
            <a:r>
              <a:rPr lang="en-US" altLang="zh-CN" sz="2800">
                <a:solidFill>
                  <a:srgbClr val="FF3300"/>
                </a:solidFill>
                <a:ea typeface="楷体_GB2312" pitchFamily="1" charset="-122"/>
                <a:sym typeface="Symbol" panose="05050102010706020507" pitchFamily="18" charset="2"/>
              </a:rPr>
              <a:t>B</a:t>
            </a:r>
            <a:r>
              <a:rPr lang="zh-CN" altLang="en-US" sz="2800">
                <a:solidFill>
                  <a:srgbClr val="FF3300"/>
                </a:solidFill>
                <a:ea typeface="楷体_GB2312" pitchFamily="1" charset="-122"/>
                <a:sym typeface="Symbol" panose="05050102010706020507" pitchFamily="18" charset="2"/>
              </a:rPr>
              <a:t>发生的</a:t>
            </a:r>
            <a:r>
              <a:rPr lang="zh-CN" altLang="en-US" sz="2800" b="1">
                <a:solidFill>
                  <a:srgbClr val="FF3300"/>
                </a:solidFill>
                <a:ea typeface="楷体_GB2312" pitchFamily="1" charset="-122"/>
                <a:sym typeface="Symbol" panose="05050102010706020507" pitchFamily="18" charset="2"/>
              </a:rPr>
              <a:t>条件概率</a:t>
            </a:r>
            <a:r>
              <a:rPr lang="zh-CN" altLang="zh-CN">
                <a:solidFill>
                  <a:srgbClr val="FC0128"/>
                </a:solidFill>
                <a:ea typeface="楷体_GB2312" pitchFamily="1" charset="-122"/>
                <a:sym typeface="Symbol" panose="05050102010706020507" pitchFamily="18" charset="2"/>
              </a:rPr>
              <a:t>     </a:t>
            </a:r>
            <a:endParaRPr lang="en-US" altLang="zh-CN" b="1">
              <a:solidFill>
                <a:srgbClr val="FC0128"/>
              </a:solidFill>
              <a:ea typeface="楷体_GB2312" pitchFamily="1" charset="-122"/>
              <a:sym typeface="Symbol" panose="05050102010706020507" pitchFamily="18" charset="2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09600" y="3886200"/>
            <a:ext cx="632618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55000"/>
              </a:lnSpc>
            </a:pPr>
            <a:r>
              <a:rPr lang="zh-CN" altLang="en-US" sz="2800">
                <a:ea typeface="楷体_GB2312" pitchFamily="1" charset="-122"/>
              </a:rPr>
              <a:t>一般地，设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是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S</a:t>
            </a:r>
            <a:r>
              <a:rPr lang="zh-CN" altLang="en-US" sz="2800">
                <a:ea typeface="楷体_GB2312" pitchFamily="1" charset="-122"/>
              </a:rPr>
              <a:t>中的两个事件</a:t>
            </a:r>
            <a:r>
              <a:rPr lang="zh-CN" altLang="en-US" sz="2800">
                <a:ea typeface="楷体_GB2312" pitchFamily="1" charset="-122"/>
                <a:sym typeface="Symbol" panose="05050102010706020507" pitchFamily="18" charset="2"/>
              </a:rPr>
              <a:t>，则</a:t>
            </a:r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4038600" y="2667000"/>
          <a:ext cx="25908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5" imgW="1003736" imgH="431987" progId="Equation.3">
                  <p:embed/>
                </p:oleObj>
              </mc:Choice>
              <mc:Fallback>
                <p:oleObj name="Equation" r:id="rId5" imgW="1003736" imgH="4319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25908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0184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0185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0186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0187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627313" y="4652963"/>
          <a:ext cx="30988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公式" r:id="rId7" imgW="1155700" imgH="419100" progId="Equation.3">
                  <p:embed/>
                </p:oleObj>
              </mc:Choice>
              <mc:Fallback>
                <p:oleObj name="公式" r:id="rId7" imgW="1155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52963"/>
                        <a:ext cx="30988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7" grpId="0" autoUpdateAnimBg="0"/>
      <p:bldP spid="7475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WordArt 2"/>
          <p:cNvSpPr>
            <a:spLocks noChangeArrowheads="1" noChangeShapeType="1" noTextEdit="1"/>
          </p:cNvSpPr>
          <p:nvPr/>
        </p:nvSpPr>
        <p:spPr bwMode="auto">
          <a:xfrm rot="5400000">
            <a:off x="1101725" y="1446213"/>
            <a:ext cx="846137" cy="70643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algn="ctr" fontAlgn="auto"/>
            <a:r>
              <a:rPr lang="en-US" altLang="zh-CN" sz="3600" i="1" kern="10"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4997"/>
                    </a:srgbClr>
                  </a:outerShdw>
                </a:effectLst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25400">
                <a:solidFill>
                  <a:srgbClr val="3366FF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>
                    <a:alpha val="7499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33600" y="129540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“</a:t>
            </a:r>
            <a:r>
              <a:rPr lang="zh-CN" altLang="en-US" sz="36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条件概率”是“概率”吗？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7924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C0128"/>
                </a:solidFill>
                <a:latin typeface="楷体_GB2312" pitchFamily="1" charset="-122"/>
                <a:ea typeface="楷体_GB2312" pitchFamily="1" charset="-122"/>
              </a:rPr>
              <a:t>概率定义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   若对随机试验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E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所对应的样本空间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S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中的每一事件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A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，均赋予一实数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P(A)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，集合函数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P(A)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满足条件：</a:t>
            </a:r>
            <a:endParaRPr lang="zh-CN" altLang="zh-CN">
              <a:latin typeface="楷体_GB2312" pitchFamily="1" charset="-122"/>
              <a:ea typeface="楷体_GB2312" pitchFamily="1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5000"/>
              </a:lnSpc>
              <a:buFontTx/>
              <a:buAutoNum type="arabicParenBoth"/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P(A) 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</a:t>
            </a:r>
            <a:r>
              <a:rPr lang="en-US" altLang="zh-CN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≥0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； </a:t>
            </a:r>
            <a:endParaRPr lang="en-US" altLang="zh-CN">
              <a:latin typeface="楷体_GB2312" pitchFamily="1" charset="-122"/>
              <a:ea typeface="楷体_GB2312" pitchFamily="1" charset="-122"/>
            </a:endParaRPr>
          </a:p>
          <a:p>
            <a:pPr eaLnBrk="0" hangingPunct="0">
              <a:lnSpc>
                <a:spcPct val="125000"/>
              </a:lnSpc>
              <a:buFontTx/>
              <a:buAutoNum type="arabicParenBoth"/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P(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S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＝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1;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(3) </a:t>
            </a:r>
            <a:r>
              <a:rPr lang="zh-CN" altLang="en-US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可列可加性</a:t>
            </a:r>
            <a:r>
              <a:rPr lang="zh-CN" altLang="en-US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是一列两两互不相容的事件，即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j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＝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，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(ij), i , j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1, 2, 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…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有</a:t>
            </a:r>
            <a:endParaRPr lang="zh-CN" altLang="zh-CN">
              <a:latin typeface="楷体_GB2312" pitchFamily="1" charset="-122"/>
              <a:ea typeface="楷体_GB2312" pitchFamily="1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       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P( 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 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2 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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＝ 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P(A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)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＋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P(A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)+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.      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             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则称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P(A)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为事件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A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的</a:t>
            </a:r>
            <a:r>
              <a:rPr lang="zh-CN" altLang="en-US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概率</a:t>
            </a:r>
            <a:r>
              <a:rPr lang="zh-CN" altLang="en-US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。</a:t>
            </a:r>
          </a:p>
        </p:txBody>
      </p:sp>
      <p:sp useBgFill="1">
        <p:nvSpPr>
          <p:cNvPr id="51205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1206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1207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1208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  <p:bldP spid="75779" grpId="0" build="p" autoUpdateAnimBg="0"/>
      <p:bldP spid="7578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85225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一盒中混有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只新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旧乒乓球，各有红、白两色，分 类如下表。从盒中随机取出一球，若取得的是一只红球，试求该红球是新球的概率。</a:t>
            </a: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/>
        </p:nvGraphicFramePr>
        <p:xfrm>
          <a:off x="6227763" y="2708275"/>
          <a:ext cx="2590800" cy="1676400"/>
        </p:xfrm>
        <a:graphic>
          <a:graphicData uri="http://schemas.openxmlformats.org/drawingml/2006/table">
            <a:tbl>
              <a:tblPr/>
              <a:tblGrid>
                <a:gridCol w="690563"/>
                <a:gridCol w="950912"/>
                <a:gridCol w="949325"/>
              </a:tblGrid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395288" y="3048000"/>
            <a:ext cx="59118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解：设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A--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从盒中随机取到一只红球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           B--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从盒中随机取到一只新球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.  </a:t>
            </a:r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6837363" y="2708275"/>
            <a:ext cx="914400" cy="1828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B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6823" name="WordArt 23"/>
          <p:cNvSpPr>
            <a:spLocks noChangeArrowheads="1" noChangeShapeType="1" noTextEdit="1"/>
          </p:cNvSpPr>
          <p:nvPr/>
        </p:nvSpPr>
        <p:spPr bwMode="auto">
          <a:xfrm>
            <a:off x="7446963" y="331787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4997"/>
                    </a:srgbClr>
                  </a:outerShdw>
                </a:effectLst>
                <a:latin typeface="宋体" panose="02010600030101010101" pitchFamily="2" charset="-122"/>
              </a:rPr>
              <a:t>A</a:t>
            </a:r>
            <a:endParaRPr lang="zh-CN" altLang="en-US" sz="3600" kern="10">
              <a:ln w="12700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499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76824" name="Object 24"/>
          <p:cNvGraphicFramePr>
            <a:graphicFrameLocks noChangeAspect="1"/>
          </p:cNvGraphicFramePr>
          <p:nvPr/>
        </p:nvGraphicFramePr>
        <p:xfrm>
          <a:off x="1219200" y="4495800"/>
          <a:ext cx="1219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tion" r:id="rId3" imgW="508000" imgH="215900" progId="Equation.3">
                  <p:embed/>
                </p:oleObj>
              </mc:Choice>
              <mc:Fallback>
                <p:oleObj name="Equation" r:id="rId3" imgW="508000" imgH="215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1219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5" name="Oval 25"/>
          <p:cNvSpPr>
            <a:spLocks noChangeArrowheads="1"/>
          </p:cNvSpPr>
          <p:nvPr/>
        </p:nvSpPr>
        <p:spPr bwMode="auto">
          <a:xfrm>
            <a:off x="6761163" y="3165475"/>
            <a:ext cx="19812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6826" name="WordArt 26"/>
          <p:cNvSpPr>
            <a:spLocks noChangeArrowheads="1" noChangeShapeType="1" noTextEdit="1"/>
          </p:cNvSpPr>
          <p:nvPr/>
        </p:nvSpPr>
        <p:spPr bwMode="auto">
          <a:xfrm>
            <a:off x="7904163" y="3165475"/>
            <a:ext cx="228600" cy="61753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4997"/>
                    </a:srgbClr>
                  </a:outerShdw>
                </a:effectLst>
                <a:latin typeface="宋体" panose="02010600030101010101" pitchFamily="2" charset="-122"/>
              </a:rPr>
              <a:t>B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7499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76827" name="Object 27"/>
          <p:cNvGraphicFramePr>
            <a:graphicFrameLocks noChangeAspect="1"/>
          </p:cNvGraphicFramePr>
          <p:nvPr/>
        </p:nvGraphicFramePr>
        <p:xfrm>
          <a:off x="2911475" y="4495800"/>
          <a:ext cx="13414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2" name="Equation" r:id="rId5" imgW="558800" imgH="215900" progId="Equation.3">
                  <p:embed/>
                </p:oleObj>
              </mc:Choice>
              <mc:Fallback>
                <p:oleObj name="Equation" r:id="rId5" imgW="558800" imgH="215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495800"/>
                        <a:ext cx="13414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8"/>
          <p:cNvGraphicFramePr>
            <a:graphicFrameLocks noChangeAspect="1"/>
          </p:cNvGraphicFramePr>
          <p:nvPr/>
        </p:nvGraphicFramePr>
        <p:xfrm>
          <a:off x="1371600" y="5181600"/>
          <a:ext cx="3048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Equation" r:id="rId7" imgW="1194318" imgH="431987" progId="Equation.3">
                  <p:embed/>
                </p:oleObj>
              </mc:Choice>
              <mc:Fallback>
                <p:oleObj name="Equation" r:id="rId7" imgW="1194318" imgH="43198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3048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2253" name="AutoShape 2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2254" name="AutoShape 3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2255" name="AutoShape 3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2256" name="AutoShape 3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21" grpId="0" autoUpdateAnimBg="0"/>
      <p:bldP spid="76822" grpId="0" animBg="1"/>
      <p:bldP spid="76823" grpId="0" animBg="1"/>
      <p:bldP spid="76825" grpId="0" animBg="1"/>
      <p:bldP spid="768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95400" y="906463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1" lang="zh-CN" sz="2400" b="1" smtClean="0">
              <a:ea typeface="楷体_GB2312" charset="0"/>
              <a:cs typeface="楷体_GB2312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8486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抛一枚硬币，分别用“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H”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和“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T”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表示出正面和反面</a:t>
            </a: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;</a:t>
            </a: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将一枚硬币连抛三次，考虑正反面出现的情况；</a:t>
            </a:r>
            <a:endParaRPr lang="zh-CN" altLang="zh-CN" sz="280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某城市某年某月内发生交通事故的次数；</a:t>
            </a: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掷一颗骰子，可能出现的点数；</a:t>
            </a:r>
            <a:endParaRPr lang="zh-CN" altLang="zh-CN" sz="280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800">
                <a:ea typeface="楷体_GB2312" pitchFamily="1" charset="-122"/>
              </a:rPr>
              <a:t>E</a:t>
            </a:r>
            <a:r>
              <a:rPr lang="en-US" altLang="zh-CN" sz="2800" baseline="-25000">
                <a:ea typeface="楷体_GB2312" pitchFamily="1" charset="-122"/>
              </a:rPr>
              <a:t>5</a:t>
            </a:r>
            <a:r>
              <a:rPr lang="en-US" altLang="zh-CN" sz="2800">
                <a:ea typeface="楷体_GB2312" pitchFamily="1" charset="-122"/>
              </a:rPr>
              <a:t>: </a:t>
            </a:r>
            <a:r>
              <a:rPr lang="zh-CN" altLang="en-US" sz="2800">
                <a:ea typeface="楷体_GB2312" pitchFamily="1" charset="-122"/>
              </a:rPr>
              <a:t>记录某网站一分钟内受到的点击次数；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2800">
                <a:ea typeface="楷体_GB2312" pitchFamily="1" charset="-122"/>
              </a:rPr>
              <a:t>E</a:t>
            </a:r>
            <a:r>
              <a:rPr lang="en-US" altLang="zh-CN" sz="2800" baseline="-25000">
                <a:ea typeface="楷体_GB2312" pitchFamily="1" charset="-122"/>
              </a:rPr>
              <a:t>6</a:t>
            </a:r>
            <a:r>
              <a:rPr lang="en-US" altLang="zh-CN" sz="2800">
                <a:ea typeface="楷体_GB2312" pitchFamily="1" charset="-122"/>
              </a:rPr>
              <a:t>:</a:t>
            </a:r>
            <a:r>
              <a:rPr lang="zh-CN" altLang="en-US" sz="2800">
                <a:ea typeface="楷体_GB2312" pitchFamily="1" charset="-122"/>
              </a:rPr>
              <a:t>在一批灯泡中任取一只，测其寿命</a:t>
            </a:r>
            <a:r>
              <a:rPr lang="zh-CN" altLang="zh-CN" sz="2800">
                <a:ea typeface="楷体_GB2312" pitchFamily="1" charset="-122"/>
              </a:rPr>
              <a:t>;</a:t>
            </a:r>
          </a:p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2800">
                <a:ea typeface="楷体_GB2312" pitchFamily="1" charset="-122"/>
              </a:rPr>
              <a:t>E</a:t>
            </a:r>
            <a:r>
              <a:rPr lang="en-US" altLang="zh-CN" sz="2800" baseline="-25000">
                <a:ea typeface="楷体_GB2312" pitchFamily="1" charset="-122"/>
              </a:rPr>
              <a:t>7</a:t>
            </a:r>
            <a:r>
              <a:rPr lang="en-US" altLang="zh-CN" sz="2800">
                <a:ea typeface="楷体_GB2312" pitchFamily="1" charset="-122"/>
              </a:rPr>
              <a:t>:</a:t>
            </a:r>
            <a:r>
              <a:rPr lang="zh-CN" altLang="en-US" sz="2800">
                <a:ea typeface="楷体_GB2312" pitchFamily="1" charset="-122"/>
              </a:rPr>
              <a:t>任选一人，记录他的身高和体重 。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4572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随机实验的例子</a:t>
            </a:r>
          </a:p>
        </p:txBody>
      </p:sp>
      <p:sp useBgFill="1">
        <p:nvSpPr>
          <p:cNvPr id="7175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7176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7177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7178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1" b="3879"/>
          <a:stretch>
            <a:fillRect/>
          </a:stretch>
        </p:blipFill>
        <p:spPr bwMode="auto">
          <a:xfrm>
            <a:off x="7918450" y="3284538"/>
            <a:ext cx="6254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1" lang="zh-CN" altLang="en-US" sz="3600" b="1" dirty="0">
                <a:latin typeface="Arial" charset="0"/>
                <a:ea typeface="宋体" charset="0"/>
                <a:cs typeface="宋体" charset="0"/>
              </a:rPr>
              <a:t>二、</a:t>
            </a:r>
            <a:r>
              <a:rPr kumimoji="1" lang="zh-CN" altLang="en-US" sz="3600" b="1" dirty="0">
                <a:solidFill>
                  <a:schemeClr val="folHlink"/>
                </a:solidFill>
                <a:latin typeface="Arial" charset="0"/>
                <a:ea typeface="宋体" charset="0"/>
                <a:cs typeface="宋体" charset="0"/>
              </a:rPr>
              <a:t>乘法公式</a:t>
            </a:r>
            <a:endParaRPr kumimoji="1" lang="en-US" altLang="zh-CN" sz="3600" b="1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74676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设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 </a:t>
            </a:r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</a:t>
            </a:r>
            <a:r>
              <a:rPr lang="en-US" altLang="zh-CN" sz="2800"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ea typeface="楷体_GB2312" pitchFamily="1" charset="-122"/>
              </a:rPr>
              <a:t>，</a:t>
            </a:r>
            <a:r>
              <a:rPr lang="en-US" altLang="zh-CN" sz="2800">
                <a:ea typeface="楷体_GB2312" pitchFamily="1" charset="-122"/>
              </a:rPr>
              <a:t>P</a:t>
            </a:r>
            <a:r>
              <a:rPr lang="zh-CN" altLang="en-US" sz="2800">
                <a:ea typeface="楷体_GB2312" pitchFamily="1" charset="-122"/>
              </a:rPr>
              <a:t>（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）</a:t>
            </a:r>
            <a:r>
              <a:rPr lang="en-US" altLang="zh-CN" sz="2800">
                <a:ea typeface="楷体_GB2312" pitchFamily="1" charset="-122"/>
              </a:rPr>
              <a:t>&gt;0,</a:t>
            </a:r>
            <a:r>
              <a:rPr lang="zh-CN" altLang="en-US" sz="2800">
                <a:ea typeface="楷体_GB2312" pitchFamily="1" charset="-122"/>
              </a:rPr>
              <a:t>则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ea typeface="楷体_GB2312" pitchFamily="1" charset="-122"/>
              </a:rPr>
              <a:t>                </a:t>
            </a:r>
            <a:r>
              <a:rPr lang="en-US" altLang="zh-CN" sz="2800">
                <a:ea typeface="楷体_GB2312" pitchFamily="1" charset="-122"/>
              </a:rPr>
              <a:t>P(AB)</a:t>
            </a:r>
            <a:r>
              <a:rPr lang="zh-CN" altLang="en-US" sz="2800">
                <a:ea typeface="楷体_GB2312" pitchFamily="1" charset="-122"/>
              </a:rPr>
              <a:t>＝</a:t>
            </a:r>
            <a:r>
              <a:rPr lang="en-US" altLang="zh-CN" sz="2800">
                <a:ea typeface="楷体_GB2312" pitchFamily="1" charset="-122"/>
              </a:rPr>
              <a:t>P(A)P(B|A).               (1.4.2)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式</a:t>
            </a:r>
            <a:r>
              <a:rPr lang="zh-CN" altLang="zh-CN" sz="2800">
                <a:ea typeface="楷体_GB2312" pitchFamily="1" charset="-122"/>
              </a:rPr>
              <a:t>(1.4.2)</a:t>
            </a:r>
            <a:r>
              <a:rPr lang="zh-CN" altLang="en-US" sz="2800">
                <a:ea typeface="楷体_GB2312" pitchFamily="1" charset="-122"/>
              </a:rPr>
              <a:t>就称为事件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的概率</a:t>
            </a:r>
            <a:r>
              <a:rPr lang="zh-CN" altLang="en-US" sz="2800" b="1">
                <a:ea typeface="楷体_GB2312" pitchFamily="1" charset="-122"/>
              </a:rPr>
              <a:t>乘法公式</a:t>
            </a:r>
            <a:r>
              <a:rPr lang="zh-CN" altLang="en-US" sz="2800">
                <a:ea typeface="楷体_GB2312" pitchFamily="1" charset="-122"/>
              </a:rPr>
              <a:t>。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78486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zh-CN">
                <a:ea typeface="楷体_GB2312" pitchFamily="1" charset="-122"/>
              </a:rPr>
              <a:t>      </a:t>
            </a:r>
            <a:r>
              <a:rPr lang="zh-CN" altLang="en-US" sz="2800">
                <a:ea typeface="楷体_GB2312" pitchFamily="1" charset="-122"/>
              </a:rPr>
              <a:t>式</a:t>
            </a:r>
            <a:r>
              <a:rPr lang="zh-CN" altLang="zh-CN" sz="2800">
                <a:ea typeface="楷体_GB2312" pitchFamily="1" charset="-122"/>
              </a:rPr>
              <a:t>(1.4</a:t>
            </a:r>
            <a:r>
              <a:rPr lang="en-US" altLang="zh-CN" sz="2800">
                <a:ea typeface="楷体_GB2312" pitchFamily="1" charset="-122"/>
              </a:rPr>
              <a:t>.2</a:t>
            </a:r>
            <a:r>
              <a:rPr lang="zh-CN" altLang="zh-CN" sz="2800">
                <a:ea typeface="楷体_GB2312" pitchFamily="1" charset="-122"/>
              </a:rPr>
              <a:t>)</a:t>
            </a:r>
            <a:r>
              <a:rPr lang="zh-CN" altLang="en-US" sz="2800">
                <a:ea typeface="楷体_GB2312" pitchFamily="1" charset="-122"/>
              </a:rPr>
              <a:t>还可推广到三个事件的情形：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ea typeface="楷体_GB2312" pitchFamily="1" charset="-122"/>
              </a:rPr>
              <a:t>           </a:t>
            </a:r>
            <a:r>
              <a:rPr lang="en-US" altLang="zh-CN" sz="2800">
                <a:ea typeface="楷体_GB2312" pitchFamily="1" charset="-122"/>
              </a:rPr>
              <a:t>P(ABC)</a:t>
            </a:r>
            <a:r>
              <a:rPr lang="zh-CN" altLang="en-US" sz="2800">
                <a:ea typeface="楷体_GB2312" pitchFamily="1" charset="-122"/>
              </a:rPr>
              <a:t>＝</a:t>
            </a:r>
            <a:r>
              <a:rPr lang="en-US" altLang="zh-CN" sz="2800">
                <a:ea typeface="楷体_GB2312" pitchFamily="1" charset="-122"/>
              </a:rPr>
              <a:t>P(A)P(B|A)P(C|AB).        (1.4.3)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</a:rPr>
              <a:t>  </a:t>
            </a:r>
            <a:r>
              <a:rPr lang="zh-CN" altLang="en-US" sz="2800">
                <a:ea typeface="楷体_GB2312" pitchFamily="1" charset="-122"/>
              </a:rPr>
              <a:t>一般地，有下列公式：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ea typeface="楷体_GB2312" pitchFamily="1" charset="-122"/>
              </a:rPr>
              <a:t>    </a:t>
            </a:r>
            <a:r>
              <a:rPr lang="en-US" altLang="zh-CN" sz="2800">
                <a:ea typeface="楷体_GB2312" pitchFamily="1" charset="-122"/>
              </a:rPr>
              <a:t>P(A</a:t>
            </a:r>
            <a:r>
              <a:rPr lang="en-US" altLang="zh-CN" sz="2800" baseline="-25000">
                <a:ea typeface="楷体_GB2312" pitchFamily="1" charset="-122"/>
              </a:rPr>
              <a:t>1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en-US" altLang="zh-CN" sz="2800" baseline="-25000">
                <a:ea typeface="楷体_GB2312" pitchFamily="1" charset="-122"/>
              </a:rPr>
              <a:t>2</a:t>
            </a:r>
            <a:r>
              <a:rPr lang="en-US" altLang="zh-CN" sz="2800">
                <a:ea typeface="楷体_GB2312" pitchFamily="1" charset="-122"/>
              </a:rPr>
              <a:t>…A</a:t>
            </a:r>
            <a:r>
              <a:rPr lang="en-US" altLang="zh-CN" sz="2800" baseline="-25000">
                <a:ea typeface="楷体_GB2312" pitchFamily="1" charset="-122"/>
              </a:rPr>
              <a:t>n</a:t>
            </a:r>
            <a:r>
              <a:rPr lang="en-US" altLang="zh-CN" sz="2800">
                <a:ea typeface="楷体_GB2312" pitchFamily="1" charset="-122"/>
              </a:rPr>
              <a:t>)</a:t>
            </a:r>
            <a:r>
              <a:rPr lang="zh-CN" altLang="en-US" sz="2800">
                <a:ea typeface="楷体_GB2312" pitchFamily="1" charset="-122"/>
              </a:rPr>
              <a:t>＝</a:t>
            </a:r>
            <a:r>
              <a:rPr lang="en-US" altLang="zh-CN" sz="2800">
                <a:ea typeface="楷体_GB2312" pitchFamily="1" charset="-122"/>
              </a:rPr>
              <a:t>P(A</a:t>
            </a:r>
            <a:r>
              <a:rPr lang="en-US" altLang="zh-CN" sz="2800" baseline="-25000">
                <a:ea typeface="楷体_GB2312" pitchFamily="1" charset="-122"/>
              </a:rPr>
              <a:t>1</a:t>
            </a:r>
            <a:r>
              <a:rPr lang="en-US" altLang="zh-CN" sz="2800">
                <a:ea typeface="楷体_GB2312" pitchFamily="1" charset="-122"/>
              </a:rPr>
              <a:t>)P(A</a:t>
            </a:r>
            <a:r>
              <a:rPr lang="en-US" altLang="zh-CN" sz="2800" baseline="-25000">
                <a:ea typeface="楷体_GB2312" pitchFamily="1" charset="-122"/>
              </a:rPr>
              <a:t>2</a:t>
            </a:r>
            <a:r>
              <a:rPr lang="en-US" altLang="zh-CN" sz="2800">
                <a:ea typeface="楷体_GB2312" pitchFamily="1" charset="-122"/>
              </a:rPr>
              <a:t>|A</a:t>
            </a:r>
            <a:r>
              <a:rPr lang="en-US" altLang="zh-CN" sz="2800" baseline="-25000">
                <a:ea typeface="楷体_GB2312" pitchFamily="1" charset="-122"/>
              </a:rPr>
              <a:t>1</a:t>
            </a:r>
            <a:r>
              <a:rPr lang="en-US" altLang="zh-CN" sz="2800">
                <a:ea typeface="楷体_GB2312" pitchFamily="1" charset="-122"/>
              </a:rPr>
              <a:t>)...P(A</a:t>
            </a:r>
            <a:r>
              <a:rPr lang="en-US" altLang="zh-CN" sz="2800" baseline="-25000">
                <a:ea typeface="楷体_GB2312" pitchFamily="1" charset="-122"/>
              </a:rPr>
              <a:t>n</a:t>
            </a:r>
            <a:r>
              <a:rPr lang="en-US" altLang="zh-CN" sz="2800">
                <a:ea typeface="楷体_GB2312" pitchFamily="1" charset="-122"/>
              </a:rPr>
              <a:t>|A</a:t>
            </a:r>
            <a:r>
              <a:rPr lang="en-US" altLang="zh-CN" sz="2800" baseline="-25000">
                <a:ea typeface="楷体_GB2312" pitchFamily="1" charset="-122"/>
              </a:rPr>
              <a:t>1</a:t>
            </a:r>
            <a:r>
              <a:rPr lang="en-US" altLang="zh-CN" sz="2800">
                <a:ea typeface="楷体_GB2312" pitchFamily="1" charset="-122"/>
              </a:rPr>
              <a:t>…A</a:t>
            </a:r>
            <a:r>
              <a:rPr lang="en-US" altLang="zh-CN" sz="2800" baseline="-25000">
                <a:ea typeface="楷体_GB2312" pitchFamily="1" charset="-122"/>
              </a:rPr>
              <a:t>n</a:t>
            </a:r>
            <a:r>
              <a:rPr lang="zh-CN" altLang="en-US" sz="2800" baseline="-25000">
                <a:ea typeface="楷体_GB2312" pitchFamily="1" charset="-122"/>
              </a:rPr>
              <a:t>－</a:t>
            </a:r>
            <a:r>
              <a:rPr lang="en-US" altLang="zh-CN" sz="2800" baseline="-25000">
                <a:ea typeface="楷体_GB2312" pitchFamily="1" charset="-122"/>
              </a:rPr>
              <a:t>1</a:t>
            </a:r>
            <a:r>
              <a:rPr lang="en-US" altLang="zh-CN" sz="2800">
                <a:ea typeface="楷体_GB2312" pitchFamily="1" charset="-122"/>
              </a:rPr>
              <a:t>).</a:t>
            </a:r>
          </a:p>
          <a:p>
            <a:pPr algn="r" eaLnBrk="0" hangingPunct="0"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</a:rPr>
              <a:t>   (1.4.4)</a:t>
            </a:r>
          </a:p>
        </p:txBody>
      </p:sp>
      <p:sp useBgFill="1">
        <p:nvSpPr>
          <p:cNvPr id="53253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3254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3255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3256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utoUpdateAnimBg="0"/>
      <p:bldP spid="77827" grpId="0" autoUpdateAnimBg="0"/>
      <p:bldP spid="778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9248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10000"/>
              </a:lnSpc>
            </a:pPr>
            <a:r>
              <a:rPr lang="zh-CN" altLang="en-US" sz="2800" b="1">
                <a:solidFill>
                  <a:schemeClr val="folHlink"/>
                </a:solidFill>
                <a:latin typeface="仿宋_GB2312" pitchFamily="1" charset="-122"/>
                <a:ea typeface="仿宋_GB2312" pitchFamily="1" charset="-122"/>
              </a:rPr>
              <a:t>例</a:t>
            </a:r>
            <a:r>
              <a:rPr lang="en-US" altLang="zh-CN" sz="2800" b="1">
                <a:solidFill>
                  <a:schemeClr val="folHlink"/>
                </a:solidFill>
                <a:latin typeface="仿宋_GB2312" pitchFamily="1" charset="-122"/>
                <a:ea typeface="仿宋_GB2312" pitchFamily="1" charset="-122"/>
              </a:rPr>
              <a:t>3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 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盒中有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3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个红球，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个白球，，每次从袋中任取一只，观察其颜色后放回，并再放</a:t>
            </a:r>
          </a:p>
          <a:p>
            <a:pPr algn="ctr" eaLnBrk="0" hangingPunct="0">
              <a:lnSpc>
                <a:spcPct val="110000"/>
              </a:lnSpc>
            </a:pP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入一只与所取之球颜色相同的球，若从盒中连续取球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4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次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,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试求第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1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次取得白球、</a:t>
            </a:r>
          </a:p>
          <a:p>
            <a:pPr algn="ctr" eaLnBrk="0" hangingPunct="0">
              <a:lnSpc>
                <a:spcPct val="110000"/>
              </a:lnSpc>
            </a:pP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第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3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4</a:t>
            </a: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次取得红球的概率。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563938" y="4437063"/>
          <a:ext cx="236220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name="BMP 图象" r:id="rId3" imgW="1112381" imgH="769687" progId="Paint.Picture">
                  <p:embed/>
                </p:oleObj>
              </mc:Choice>
              <mc:Fallback>
                <p:oleObj name="BMP 图象" r:id="rId3" imgW="1112381" imgH="76968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37063"/>
                        <a:ext cx="2362200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779838" y="4868863"/>
          <a:ext cx="39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name="BMP 图象" r:id="rId5" imgW="182896" imgH="213469" progId="Paint.Picture">
                  <p:embed/>
                </p:oleObj>
              </mc:Choice>
              <mc:Fallback>
                <p:oleObj name="BMP 图象" r:id="rId5" imgW="182896" imgH="21346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868863"/>
                        <a:ext cx="39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356100" y="4797425"/>
          <a:ext cx="377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name="BMP 图象" r:id="rId7" imgW="182896" imgH="213469" progId="Paint.Picture">
                  <p:embed/>
                </p:oleObj>
              </mc:Choice>
              <mc:Fallback>
                <p:oleObj name="BMP 图象" r:id="rId7" imgW="182896" imgH="21346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97425"/>
                        <a:ext cx="377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5508625" y="4797425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BMP 图象" r:id="rId8" imgW="167761" imgH="175312" progId="Paint.Picture">
                  <p:embed/>
                </p:oleObj>
              </mc:Choice>
              <mc:Fallback>
                <p:oleObj name="BMP 图象" r:id="rId8" imgW="167761" imgH="17531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97425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62000" y="2971800"/>
            <a:ext cx="604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解：设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1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为第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次取球时取到白球，则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81000" y="3657600"/>
          <a:ext cx="8763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9" name="Equation" r:id="rId10" imgW="3643319" imgH="241195" progId="Equation.3">
                  <p:embed/>
                </p:oleObj>
              </mc:Choice>
              <mc:Fallback>
                <p:oleObj name="Equation" r:id="rId10" imgW="3643319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8763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685800" y="4343400"/>
          <a:ext cx="1600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name="Equation" r:id="rId12" imgW="647981" imgH="393871" progId="Equation.3">
                  <p:embed/>
                </p:oleObj>
              </mc:Choice>
              <mc:Fallback>
                <p:oleObj name="Equation" r:id="rId12" imgW="647981" imgH="39387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1600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762000" y="5410200"/>
          <a:ext cx="2136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1" name="Equation" r:id="rId14" imgW="889386" imgH="393871" progId="Equation.3">
                  <p:embed/>
                </p:oleObj>
              </mc:Choice>
              <mc:Fallback>
                <p:oleObj name="Equation" r:id="rId14" imgW="889386" imgH="39387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2136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6218238" y="4343400"/>
          <a:ext cx="25034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2" name="Equation" r:id="rId16" imgW="1041852" imgH="393871" progId="Equation.3">
                  <p:embed/>
                </p:oleObj>
              </mc:Choice>
              <mc:Fallback>
                <p:oleObj name="Equation" r:id="rId16" imgW="1041852" imgH="39387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343400"/>
                        <a:ext cx="250348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5943600" y="5334000"/>
          <a:ext cx="2932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3" name="Equation" r:id="rId18" imgW="1219729" imgH="393871" progId="Equation.3">
                  <p:embed/>
                </p:oleObj>
              </mc:Choice>
              <mc:Fallback>
                <p:oleObj name="Equation" r:id="rId18" imgW="1219729" imgH="39387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34000"/>
                        <a:ext cx="2932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4285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4286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4287" name="AutoShape 1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4288" name="AutoShape 1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7772400" cy="511175"/>
          </a:xfrm>
        </p:spPr>
        <p:txBody>
          <a:bodyPr/>
          <a:lstStyle/>
          <a:p>
            <a:pPr eaLnBrk="1" hangingPunct="1"/>
            <a:r>
              <a:rPr kumimoji="0" lang="zh-CN" altLang="en-US" sz="3600" b="1" smtClean="0"/>
              <a:t>三、全概率公式与贝叶斯公式</a:t>
            </a:r>
            <a:endParaRPr kumimoji="0" lang="zh-CN" altLang="en-US" b="1" smtClean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7848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4.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市场上有甲、乙、丙三家工厂生产的同一品牌产品，已知三家工厂的市场占有率分别为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1/4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1/4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1/2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，且三家工厂的次品率分别为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％、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％、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％，试求市场上该品牌产品的次品率。</a:t>
            </a:r>
            <a:endParaRPr lang="zh-CN" altLang="en-US" sz="2800">
              <a:ea typeface="楷体_GB2312" pitchFamily="1" charset="-122"/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62000" y="2819400"/>
          <a:ext cx="33528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3" imgW="1664422" imgH="940208" progId="Equation.3">
                  <p:embed/>
                </p:oleObj>
              </mc:Choice>
              <mc:Fallback>
                <p:oleObj name="Equation" r:id="rId3" imgW="1664422" imgH="9402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3352800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4876800" y="2438400"/>
          <a:ext cx="37433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BMP 图象" r:id="rId5" imgW="2980952" imgH="2742857" progId="Paint.Picture">
                  <p:embed/>
                </p:oleObj>
              </mc:Choice>
              <mc:Fallback>
                <p:oleObj name="BMP 图象" r:id="rId5" imgW="2980952" imgH="27428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37433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6172200" y="3352800"/>
            <a:ext cx="609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879" name="WordArt 7"/>
          <p:cNvSpPr>
            <a:spLocks noChangeArrowheads="1" noChangeShapeType="1" noTextEdit="1"/>
          </p:cNvSpPr>
          <p:nvPr/>
        </p:nvSpPr>
        <p:spPr bwMode="auto">
          <a:xfrm>
            <a:off x="6477000" y="3886200"/>
            <a:ext cx="76200" cy="228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endParaRPr lang="zh-CN" altLang="en-US" sz="3600" kern="1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9880" name="Object 8" descr="白色大理石"/>
          <p:cNvGraphicFramePr>
            <a:graphicFrameLocks noChangeAspect="1"/>
          </p:cNvGraphicFramePr>
          <p:nvPr/>
        </p:nvGraphicFramePr>
        <p:xfrm>
          <a:off x="762000" y="5257800"/>
          <a:ext cx="565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Equation" r:id="rId7" imgW="3149600" imgH="228600" progId="Equation.3">
                  <p:embed/>
                </p:oleObj>
              </mc:Choice>
              <mc:Fallback>
                <p:oleObj name="Equation" r:id="rId7" imgW="3149600" imgH="228600" progId="Equation.3">
                  <p:embed/>
                  <p:pic>
                    <p:nvPicPr>
                      <p:cNvPr id="0" name="Object 8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5657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9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 descr="白色大理石"/>
          <p:cNvGraphicFramePr>
            <a:graphicFrameLocks noChangeAspect="1"/>
          </p:cNvGraphicFramePr>
          <p:nvPr/>
        </p:nvGraphicFramePr>
        <p:xfrm>
          <a:off x="914400" y="5638800"/>
          <a:ext cx="43799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Equation" r:id="rId10" imgW="2438400" imgH="393700" progId="Equation.3">
                  <p:embed/>
                </p:oleObj>
              </mc:Choice>
              <mc:Fallback>
                <p:oleObj name="Equation" r:id="rId10" imgW="2438400" imgH="393700" progId="Equation.3">
                  <p:embed/>
                  <p:pic>
                    <p:nvPicPr>
                      <p:cNvPr id="0" name="Object 9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43799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9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 descr="白色大理石"/>
          <p:cNvGraphicFramePr>
            <a:graphicFrameLocks noChangeAspect="1"/>
          </p:cNvGraphicFramePr>
          <p:nvPr/>
        </p:nvGraphicFramePr>
        <p:xfrm>
          <a:off x="762000" y="4800600"/>
          <a:ext cx="3810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12" imgW="2120900" imgH="228600" progId="Equation.3">
                  <p:embed/>
                </p:oleObj>
              </mc:Choice>
              <mc:Fallback>
                <p:oleObj name="Equation" r:id="rId12" imgW="2120900" imgH="228600" progId="Equation.3">
                  <p:embed/>
                  <p:pic>
                    <p:nvPicPr>
                      <p:cNvPr id="0" name="Object 10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3810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9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5307" name="AutoShape 1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5308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5309" name="AutoShape 1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5310" name="AutoShape 1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8" grpId="0" animBg="1"/>
      <p:bldP spid="7987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C0128"/>
                </a:solidFill>
                <a:ea typeface="楷体_GB2312" pitchFamily="1" charset="-122"/>
              </a:rPr>
              <a:t>定义</a:t>
            </a:r>
            <a:r>
              <a:rPr lang="zh-CN" altLang="zh-CN" sz="2800" b="1">
                <a:solidFill>
                  <a:srgbClr val="FC0128"/>
                </a:solidFill>
                <a:ea typeface="楷体_GB2312" pitchFamily="1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ea typeface="楷体_GB2312" pitchFamily="1" charset="-122"/>
              </a:rPr>
              <a:t>事件组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en-US" altLang="zh-CN" sz="2800" baseline="-25000">
                <a:ea typeface="楷体_GB2312" pitchFamily="1" charset="-122"/>
              </a:rPr>
              <a:t>1</a:t>
            </a:r>
            <a:r>
              <a:rPr lang="zh-CN" altLang="en-US" sz="2800">
                <a:ea typeface="楷体_GB2312" pitchFamily="1" charset="-122"/>
              </a:rPr>
              <a:t>，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en-US" altLang="zh-CN" sz="2800" baseline="-25000">
                <a:ea typeface="楷体_GB2312" pitchFamily="1" charset="-122"/>
              </a:rPr>
              <a:t>2</a:t>
            </a:r>
            <a:r>
              <a:rPr lang="zh-CN" altLang="en-US" sz="2800">
                <a:ea typeface="楷体_GB2312" pitchFamily="1" charset="-122"/>
              </a:rPr>
              <a:t>，</a:t>
            </a:r>
            <a:r>
              <a:rPr lang="en-US" altLang="zh-CN" sz="2800">
                <a:ea typeface="楷体_GB2312" pitchFamily="1" charset="-122"/>
              </a:rPr>
              <a:t>…</a:t>
            </a:r>
            <a:r>
              <a:rPr lang="zh-CN" altLang="en-US" sz="2800">
                <a:ea typeface="楷体_GB2312" pitchFamily="1" charset="-122"/>
              </a:rPr>
              <a:t>，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en-US" altLang="zh-CN" sz="2800" baseline="-25000">
                <a:ea typeface="楷体_GB2312" pitchFamily="1" charset="-122"/>
              </a:rPr>
              <a:t>n </a:t>
            </a:r>
            <a:r>
              <a:rPr lang="en-US" altLang="zh-CN" sz="2800">
                <a:ea typeface="楷体_GB2312" pitchFamily="1" charset="-122"/>
              </a:rPr>
              <a:t>(n</a:t>
            </a:r>
            <a:r>
              <a:rPr lang="zh-CN" altLang="en-US" sz="2800">
                <a:ea typeface="楷体_GB2312" pitchFamily="1" charset="-122"/>
              </a:rPr>
              <a:t>可为</a:t>
            </a:r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</a:t>
            </a:r>
            <a:r>
              <a:rPr lang="zh-CN" altLang="zh-CN" sz="2800">
                <a:ea typeface="楷体_GB2312" pitchFamily="1" charset="-122"/>
              </a:rPr>
              <a:t>)</a:t>
            </a:r>
            <a:r>
              <a:rPr lang="zh-CN" altLang="en-US" sz="2800">
                <a:ea typeface="楷体_GB2312" pitchFamily="1" charset="-122"/>
              </a:rPr>
              <a:t>，称为样本空间</a:t>
            </a:r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</a:t>
            </a:r>
            <a:r>
              <a:rPr lang="zh-CN" altLang="en-US" sz="2800">
                <a:solidFill>
                  <a:schemeClr val="folHlink"/>
                </a:solidFill>
                <a:ea typeface="楷体_GB2312" pitchFamily="1" charset="-122"/>
                <a:sym typeface="Symbol" panose="05050102010706020507" pitchFamily="18" charset="2"/>
              </a:rPr>
              <a:t>的一个划分</a:t>
            </a:r>
            <a:r>
              <a:rPr lang="zh-CN" altLang="en-US" sz="2800">
                <a:ea typeface="楷体_GB2312" pitchFamily="1" charset="-122"/>
                <a:sym typeface="Symbol" panose="05050102010706020507" pitchFamily="18" charset="2"/>
              </a:rPr>
              <a:t>，若满足：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514475" y="1647825"/>
          <a:ext cx="53340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公式" r:id="rId3" imgW="2044700" imgH="711200" progId="Equation.3">
                  <p:embed/>
                </p:oleObj>
              </mc:Choice>
              <mc:Fallback>
                <p:oleObj name="公式" r:id="rId3" imgW="20447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647825"/>
                        <a:ext cx="53340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1331913" y="3357563"/>
            <a:ext cx="4800600" cy="3124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zh-CN" sz="24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V="1">
            <a:off x="3581400" y="4724400"/>
            <a:ext cx="2503488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H="1">
            <a:off x="3581400" y="35052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3276600" y="3375025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1981200" y="3886200"/>
            <a:ext cx="1582738" cy="982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 flipV="1">
            <a:off x="1371600" y="4868863"/>
            <a:ext cx="2192338" cy="160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 flipH="1">
            <a:off x="2362200" y="4868863"/>
            <a:ext cx="1201738" cy="1303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3581400" y="4876800"/>
            <a:ext cx="5334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3563938" y="4868863"/>
            <a:ext cx="1944687" cy="1081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4556125" y="39274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489325" y="35464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574925" y="3622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1736725" y="42322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812925" y="49942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2879725" y="5451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4175125" y="53752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4479925" y="49180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n" charset="-122"/>
              </a:rPr>
              <a:t>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2667000" y="4038600"/>
            <a:ext cx="1524000" cy="1981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2879725" y="46132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smtClean="0">
                <a:latin typeface="Times New Roman" charset="0"/>
              </a:rPr>
              <a:t>B</a:t>
            </a: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3203575" y="1905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</a:t>
            </a:r>
            <a:endParaRPr lang="en-US" altLang="zh-CN" sz="2800">
              <a:ea typeface="楷体_GB2312" pitchFamily="1" charset="-122"/>
              <a:sym typeface="Symbol" panose="05050102010706020507" pitchFamily="18" charset="2"/>
            </a:endParaRPr>
          </a:p>
        </p:txBody>
      </p:sp>
      <p:sp useBgFill="1">
        <p:nvSpPr>
          <p:cNvPr id="56344" name="AutoShape 2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6345" name="AutoShape 2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6346" name="AutoShape 2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6347" name="AutoShape 2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900" grpId="0" animBg="1" autoUpdateAnimBg="0"/>
      <p:bldP spid="80909" grpId="0" autoUpdateAnimBg="0"/>
      <p:bldP spid="80910" grpId="0" autoUpdateAnimBg="0"/>
      <p:bldP spid="80911" grpId="0" autoUpdateAnimBg="0"/>
      <p:bldP spid="80912" grpId="0" autoUpdateAnimBg="0"/>
      <p:bldP spid="80913" grpId="0" autoUpdateAnimBg="0"/>
      <p:bldP spid="80914" grpId="0" autoUpdateAnimBg="0"/>
      <p:bldP spid="80915" grpId="0" autoUpdateAnimBg="0"/>
      <p:bldP spid="80916" grpId="0" autoUpdateAnimBg="0"/>
      <p:bldP spid="80917" grpId="0" animBg="1"/>
      <p:bldP spid="80918" grpId="0" autoUpdateAnimBg="0"/>
      <p:bldP spid="809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7620000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定理</a:t>
            </a:r>
            <a:r>
              <a:rPr lang="en-US" altLang="zh-CN" sz="3200" b="1">
                <a:ea typeface="楷体_GB2312" pitchFamily="1" charset="-122"/>
              </a:rPr>
              <a:t>1</a:t>
            </a:r>
            <a:r>
              <a:rPr lang="zh-CN" altLang="en-US" sz="3200" b="1">
                <a:ea typeface="楷体_GB2312" pitchFamily="1" charset="-122"/>
              </a:rPr>
              <a:t>、</a:t>
            </a:r>
            <a:r>
              <a:rPr lang="en-US" altLang="zh-CN" sz="3200">
                <a:ea typeface="楷体_GB2312" pitchFamily="1" charset="-122"/>
              </a:rPr>
              <a:t> </a:t>
            </a:r>
            <a:r>
              <a:rPr lang="zh-CN" altLang="en-US" sz="3200" b="1">
                <a:ea typeface="楷体_GB2312" pitchFamily="1" charset="-122"/>
              </a:rPr>
              <a:t>设</a:t>
            </a:r>
            <a:r>
              <a:rPr lang="en-US" altLang="zh-CN" sz="3200" b="1">
                <a:ea typeface="楷体_GB2312" pitchFamily="1" charset="-122"/>
              </a:rPr>
              <a:t>A</a:t>
            </a:r>
            <a:r>
              <a:rPr lang="en-US" altLang="zh-CN" sz="3200" b="1" baseline="-25000">
                <a:ea typeface="楷体_GB2312" pitchFamily="1" charset="-122"/>
              </a:rPr>
              <a:t>1</a:t>
            </a:r>
            <a:r>
              <a:rPr lang="zh-CN" altLang="en-US" sz="3200" b="1">
                <a:ea typeface="楷体_GB2312" pitchFamily="1" charset="-122"/>
              </a:rPr>
              <a:t>，</a:t>
            </a:r>
            <a:r>
              <a:rPr lang="en-US" altLang="zh-CN" sz="3200" b="1">
                <a:ea typeface="楷体_GB2312" pitchFamily="1" charset="-122"/>
              </a:rPr>
              <a:t>…, A</a:t>
            </a:r>
            <a:r>
              <a:rPr lang="en-US" altLang="zh-CN" sz="3200" b="1" baseline="-25000">
                <a:ea typeface="楷体_GB2312" pitchFamily="1" charset="-122"/>
              </a:rPr>
              <a:t>n</a:t>
            </a:r>
            <a:r>
              <a:rPr lang="zh-CN" altLang="en-US" sz="3200" b="1">
                <a:ea typeface="楷体_GB2312" pitchFamily="1" charset="-122"/>
              </a:rPr>
              <a:t>是</a:t>
            </a:r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</a:t>
            </a:r>
            <a:r>
              <a:rPr lang="zh-CN" altLang="en-US" sz="3200" b="1">
                <a:ea typeface="楷体_GB2312" pitchFamily="1" charset="-122"/>
              </a:rPr>
              <a:t>的一个划分，且</a:t>
            </a:r>
            <a:r>
              <a:rPr lang="en-US" altLang="zh-CN" sz="3200" b="1">
                <a:ea typeface="楷体_GB2312" pitchFamily="1" charset="-122"/>
              </a:rPr>
              <a:t>P(A</a:t>
            </a:r>
            <a:r>
              <a:rPr lang="en-US" altLang="zh-CN" sz="3200" b="1" baseline="-25000">
                <a:ea typeface="楷体_GB2312" pitchFamily="1" charset="-122"/>
              </a:rPr>
              <a:t>i</a:t>
            </a:r>
            <a:r>
              <a:rPr lang="en-US" altLang="zh-CN" sz="3200" b="1">
                <a:ea typeface="楷体_GB2312" pitchFamily="1" charset="-122"/>
              </a:rPr>
              <a:t>)&gt;0</a:t>
            </a:r>
            <a:r>
              <a:rPr lang="zh-CN" altLang="en-US" sz="3200" b="1">
                <a:ea typeface="楷体_GB2312" pitchFamily="1" charset="-122"/>
              </a:rPr>
              <a:t>，</a:t>
            </a:r>
            <a:r>
              <a:rPr lang="en-US" altLang="zh-CN" sz="3200" b="1">
                <a:ea typeface="楷体_GB2312" pitchFamily="1" charset="-122"/>
              </a:rPr>
              <a:t>(i</a:t>
            </a:r>
            <a:r>
              <a:rPr lang="zh-CN" altLang="en-US" sz="3200" b="1">
                <a:ea typeface="楷体_GB2312" pitchFamily="1" charset="-122"/>
              </a:rPr>
              <a:t>＝</a:t>
            </a:r>
            <a:r>
              <a:rPr lang="en-US" altLang="zh-CN" sz="3200" b="1">
                <a:ea typeface="楷体_GB2312" pitchFamily="1" charset="-122"/>
              </a:rPr>
              <a:t>1</a:t>
            </a:r>
            <a:r>
              <a:rPr lang="zh-CN" altLang="en-US" sz="3200" b="1">
                <a:ea typeface="楷体_GB2312" pitchFamily="1" charset="-122"/>
              </a:rPr>
              <a:t>，</a:t>
            </a:r>
            <a:r>
              <a:rPr lang="en-US" altLang="zh-CN" sz="3200" b="1">
                <a:ea typeface="楷体_GB2312" pitchFamily="1" charset="-122"/>
              </a:rPr>
              <a:t>…</a:t>
            </a:r>
            <a:r>
              <a:rPr lang="zh-CN" altLang="en-US" sz="3200" b="1">
                <a:ea typeface="楷体_GB2312" pitchFamily="1" charset="-122"/>
              </a:rPr>
              <a:t>，</a:t>
            </a:r>
            <a:r>
              <a:rPr lang="en-US" altLang="zh-CN" sz="3200" b="1">
                <a:ea typeface="楷体_GB2312" pitchFamily="1" charset="-122"/>
              </a:rPr>
              <a:t>n)</a:t>
            </a:r>
            <a:r>
              <a:rPr lang="zh-CN" altLang="en-US" sz="3200" b="1">
                <a:ea typeface="楷体_GB2312" pitchFamily="1" charset="-122"/>
              </a:rPr>
              <a:t>，</a:t>
            </a:r>
          </a:p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则对任何事件</a:t>
            </a:r>
            <a:r>
              <a:rPr lang="en-US" altLang="zh-CN" sz="3200" b="1">
                <a:ea typeface="楷体_GB2312" pitchFamily="1" charset="-122"/>
              </a:rPr>
              <a:t>B</a:t>
            </a:r>
            <a:r>
              <a:rPr lang="en-US" altLang="zh-CN" sz="3200" b="1">
                <a:ea typeface="楷体_GB2312" pitchFamily="1" charset="-122"/>
                <a:sym typeface="Symbol" panose="05050102010706020507" pitchFamily="18" charset="2"/>
              </a:rPr>
              <a:t> </a:t>
            </a:r>
            <a:r>
              <a:rPr lang="zh-CN" altLang="zh-CN" sz="2800">
                <a:ea typeface="楷体_GB2312" pitchFamily="1" charset="-122"/>
                <a:sym typeface="Symbol" panose="05050102010706020507" pitchFamily="18" charset="2"/>
              </a:rPr>
              <a:t></a:t>
            </a:r>
            <a:r>
              <a:rPr lang="zh-CN" altLang="en-US" sz="3200" b="1">
                <a:ea typeface="楷体_GB2312" pitchFamily="1" charset="-122"/>
              </a:rPr>
              <a:t>有    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609725" y="3505200"/>
          <a:ext cx="60309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3" imgW="2463800" imgH="431800" progId="Equation.3">
                  <p:embed/>
                </p:oleObj>
              </mc:Choice>
              <mc:Fallback>
                <p:oleObj name="Equation" r:id="rId3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505200"/>
                        <a:ext cx="60309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52600" y="4800600"/>
            <a:ext cx="54514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式</a:t>
            </a:r>
            <a:r>
              <a:rPr lang="en-US" altLang="zh-CN" sz="3200" b="1">
                <a:ea typeface="楷体_GB2312" pitchFamily="1" charset="-122"/>
              </a:rPr>
              <a:t>(1.4.5)</a:t>
            </a:r>
            <a:r>
              <a:rPr lang="zh-CN" altLang="en-US" sz="3200" b="1">
                <a:ea typeface="楷体_GB2312" pitchFamily="1" charset="-122"/>
              </a:rPr>
              <a:t>就称为</a:t>
            </a:r>
            <a:r>
              <a:rPr lang="zh-CN" altLang="en-US" sz="3200" b="1">
                <a:solidFill>
                  <a:srgbClr val="FF0000"/>
                </a:solidFill>
                <a:ea typeface="楷体_GB2312" pitchFamily="1" charset="-122"/>
              </a:rPr>
              <a:t>全概率公式</a:t>
            </a:r>
            <a:r>
              <a:rPr lang="zh-CN" altLang="en-US" sz="3200" b="1">
                <a:ea typeface="楷体_GB2312" pitchFamily="1" charset="-122"/>
              </a:rPr>
              <a:t>。</a:t>
            </a:r>
          </a:p>
        </p:txBody>
      </p:sp>
      <p:sp useBgFill="1">
        <p:nvSpPr>
          <p:cNvPr id="57349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7350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7351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7352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6172200" y="4899025"/>
          <a:ext cx="17526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BMP 图象" r:id="rId3" imgW="586791" imgH="563810" progId="Paint.Picture">
                  <p:embed/>
                </p:oleObj>
              </mc:Choice>
              <mc:Fallback>
                <p:oleObj name="BMP 图象" r:id="rId3" imgW="586791" imgH="56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99025"/>
                        <a:ext cx="17526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62000" y="533400"/>
            <a:ext cx="7010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5 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有甲乙两个袋子，甲袋中有两个白球，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个红球，乙袋中有两个红球，一个白球．这六个球手感上不可区别．今从甲袋中任取一球放入乙袋，搅匀后再从乙袋中任取一球，问此球是红球的概率？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2948" name="Text Box 4" descr="白色大理石"/>
          <p:cNvSpPr txBox="1">
            <a:spLocks noChangeArrowheads="1"/>
          </p:cNvSpPr>
          <p:nvPr/>
        </p:nvSpPr>
        <p:spPr bwMode="auto">
          <a:xfrm>
            <a:off x="609600" y="2667000"/>
            <a:ext cx="6705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25000"/>
              </a:lnSpc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解：设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>
                <a:ea typeface="楷体_GB2312" pitchFamily="1" charset="-122"/>
              </a:rPr>
              <a:t>——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从甲袋放入乙袋的是白球；</a:t>
            </a:r>
          </a:p>
          <a:p>
            <a:pPr algn="ctr" eaLnBrk="0" hangingPunct="0">
              <a:lnSpc>
                <a:spcPct val="125000"/>
              </a:lnSpc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>
                <a:ea typeface="楷体_GB2312" pitchFamily="1" charset="-122"/>
              </a:rPr>
              <a:t>——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从甲袋放入乙袋的是红球；</a:t>
            </a:r>
          </a:p>
          <a:p>
            <a:pPr algn="ctr">
              <a:lnSpc>
                <a:spcPct val="125000"/>
              </a:lnSpc>
            </a:pP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B——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从乙袋中任取一球是红球；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562600" y="5432425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609600" y="4089400"/>
          <a:ext cx="76200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公式" r:id="rId6" imgW="3835400" imgH="393700" progId="Equation.3">
                  <p:embed/>
                </p:oleObj>
              </mc:Choice>
              <mc:Fallback>
                <p:oleObj name="公式" r:id="rId6" imgW="38354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89400"/>
                        <a:ext cx="76200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7"/>
          <p:cNvGraphicFramePr>
            <a:graphicFrameLocks noChangeAspect="1"/>
          </p:cNvGraphicFramePr>
          <p:nvPr/>
        </p:nvGraphicFramePr>
        <p:xfrm>
          <a:off x="1066800" y="5051425"/>
          <a:ext cx="16002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BMP 图象" r:id="rId8" imgW="1600339" imgH="1402202" progId="Paint.Picture">
                  <p:embed/>
                </p:oleObj>
              </mc:Choice>
              <mc:Fallback>
                <p:oleObj name="BMP 图象" r:id="rId8" imgW="1600339" imgH="140220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51425"/>
                        <a:ext cx="16002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8"/>
          <p:cNvGraphicFramePr>
            <a:graphicFrameLocks noChangeAspect="1"/>
          </p:cNvGraphicFramePr>
          <p:nvPr/>
        </p:nvGraphicFramePr>
        <p:xfrm>
          <a:off x="3581400" y="4975225"/>
          <a:ext cx="151606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BMP 图象" r:id="rId10" imgW="1516190" imgH="1409822" progId="Paint.Picture">
                  <p:embed/>
                </p:oleObj>
              </mc:Choice>
              <mc:Fallback>
                <p:oleObj name="BMP 图象" r:id="rId10" imgW="1516190" imgH="140982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75225"/>
                        <a:ext cx="1516063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91400" y="2971800"/>
            <a:ext cx="762000" cy="457200"/>
          </a:xfrm>
          <a:prstGeom prst="actionButtonForwardNex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050925" y="59864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smtClean="0">
                <a:latin typeface="Times New Roman" charset="0"/>
              </a:rPr>
              <a:t>甲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565525" y="5910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smtClean="0">
                <a:latin typeface="Times New Roman" charset="0"/>
              </a:rPr>
              <a:t>乙</a:t>
            </a:r>
          </a:p>
        </p:txBody>
      </p:sp>
      <p:sp useBgFill="1">
        <p:nvSpPr>
          <p:cNvPr id="58380" name="AutoShape 12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753350" y="6524625"/>
            <a:ext cx="360363" cy="360363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8381" name="AutoShape 13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307388" y="6524625"/>
            <a:ext cx="360362" cy="360363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8382" name="AutoShape 14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240588" y="6524625"/>
            <a:ext cx="360362" cy="360363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8383" name="AutoShape 15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820150" y="6524625"/>
            <a:ext cx="360363" cy="360363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04800" y="2895600"/>
            <a:ext cx="873125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>
                <a:ea typeface="华文楷体" panose="02010600040101010101" pitchFamily="2" charset="-122"/>
              </a:rPr>
              <a:t>…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, A</a:t>
            </a:r>
            <a:r>
              <a:rPr lang="en-US" altLang="zh-CN" sz="28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的一个划分，且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P(A</a:t>
            </a:r>
            <a:r>
              <a:rPr lang="en-US" altLang="zh-CN" sz="2800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) &gt; 0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(i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>
                <a:ea typeface="华文楷体" panose="02010600040101010101" pitchFamily="2" charset="-122"/>
              </a:rPr>
              <a:t>…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n)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，则对任何事件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S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zh-CN" altLang="en-US" sz="2800">
                <a:ea typeface="楷体_GB2312" pitchFamily="1" charset="-122"/>
              </a:rPr>
              <a:t>      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900113" y="4076700"/>
          <a:ext cx="73152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2" name="Equation" r:id="rId3" imgW="3289300" imgH="647700" progId="Equation.3">
                  <p:embed/>
                </p:oleObj>
              </mc:Choice>
              <mc:Fallback>
                <p:oleObj name="Equation" r:id="rId3" imgW="32893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73152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 descr="白色大理石"/>
          <p:cNvSpPr txBox="1">
            <a:spLocks noChangeArrowheads="1"/>
          </p:cNvSpPr>
          <p:nvPr/>
        </p:nvSpPr>
        <p:spPr bwMode="auto">
          <a:xfrm>
            <a:off x="2051050" y="5516563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式</a:t>
            </a:r>
            <a:r>
              <a:rPr lang="en-US" altLang="zh-CN" sz="2800">
                <a:ea typeface="楷体_GB2312" pitchFamily="1" charset="-122"/>
              </a:rPr>
              <a:t>(1.4.6)</a:t>
            </a:r>
            <a:r>
              <a:rPr lang="zh-CN" altLang="en-US" sz="2800">
                <a:ea typeface="楷体_GB2312" pitchFamily="1" charset="-122"/>
              </a:rPr>
              <a:t>就称为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贝叶斯公式</a:t>
            </a:r>
            <a:r>
              <a:rPr lang="zh-CN" altLang="en-US" sz="2800">
                <a:ea typeface="楷体_GB2312" pitchFamily="1" charset="-122"/>
              </a:rPr>
              <a:t>。</a:t>
            </a:r>
            <a:endParaRPr lang="zh-CN" altLang="en-US" b="1">
              <a:ea typeface="楷体_GB2312" pitchFamily="1" charset="-122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8337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思考：上例中，若已知取到一个红球，则从甲袋放入乙袋的是白球的概率是多少？</a:t>
            </a:r>
          </a:p>
        </p:txBody>
      </p:sp>
      <p:sp>
        <p:nvSpPr>
          <p:cNvPr id="5939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" y="1752600"/>
            <a:ext cx="838200" cy="381000"/>
          </a:xfrm>
          <a:prstGeom prst="actionButtonBackPreviou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981200" y="1981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答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:</a:t>
            </a:r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2667000" y="2057400"/>
          <a:ext cx="4546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3" name="Equation" r:id="rId6" imgW="2527300" imgH="495300" progId="Equation.3">
                  <p:embed/>
                </p:oleObj>
              </mc:Choice>
              <mc:Fallback>
                <p:oleObj name="Equation" r:id="rId6" imgW="25273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45466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9401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9402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9403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59404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/>
      <p:bldP spid="83972" grpId="0" autoUpdateAnimBg="0"/>
      <p:bldP spid="8397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7772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</a:rPr>
              <a:t>商店论箱出售玻璃杯，每箱</a:t>
            </a:r>
            <a:r>
              <a:rPr lang="en-US" altLang="zh-CN">
                <a:latin typeface="宋体" panose="02010600030101010101" pitchFamily="2" charset="-122"/>
              </a:rPr>
              <a:t>20</a:t>
            </a:r>
            <a:r>
              <a:rPr lang="zh-CN" altLang="en-US">
                <a:latin typeface="宋体" panose="02010600030101010101" pitchFamily="2" charset="-122"/>
              </a:rPr>
              <a:t>只，其中每箱含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只次品的概率分别为</a:t>
            </a:r>
            <a:r>
              <a:rPr lang="en-US" altLang="zh-CN">
                <a:latin typeface="宋体" panose="02010600030101010101" pitchFamily="2" charset="-122"/>
              </a:rPr>
              <a:t>0.8, 0.1, 0.1</a:t>
            </a:r>
            <a:r>
              <a:rPr lang="zh-CN" altLang="en-US">
                <a:latin typeface="宋体" panose="02010600030101010101" pitchFamily="2" charset="-122"/>
              </a:rPr>
              <a:t>，某顾客选中一箱，从中任选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只检查，结果都是好的，便买下了这一箱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zh-CN" altLang="en-US">
                <a:latin typeface="宋体" panose="02010600030101010101" pitchFamily="2" charset="-122"/>
              </a:rPr>
              <a:t>问这一箱含有一个次品的概率是多少？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9750" y="1916113"/>
            <a:ext cx="76200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>
                <a:latin typeface="宋体" panose="02010600030101010101" pitchFamily="2" charset="-122"/>
              </a:rPr>
              <a:t>A:</a:t>
            </a:r>
            <a:r>
              <a:rPr lang="zh-CN" altLang="en-US">
                <a:latin typeface="宋体" panose="02010600030101010101" pitchFamily="2" charset="-122"/>
              </a:rPr>
              <a:t>从一箱中任取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只检查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结果都是好的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</a:rPr>
              <a:t>        B</a:t>
            </a:r>
            <a:r>
              <a:rPr lang="en-US" altLang="zh-CN" baseline="-25000">
                <a:latin typeface="宋体" panose="02010600030101010101" pitchFamily="2" charset="-122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, B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, B</a:t>
            </a:r>
            <a:r>
              <a:rPr lang="en-US" altLang="zh-CN" baseline="-25000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分别表示事件每箱含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只次品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042988" y="2852738"/>
            <a:ext cx="5518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kumimoji="1" lang="zh-CN" altLang="en-US" sz="2400" dirty="0">
                <a:latin typeface="宋体" charset="0"/>
                <a:ea typeface="宋体" charset="0"/>
                <a:cs typeface="宋体" charset="0"/>
              </a:rPr>
              <a:t>已知</a:t>
            </a:r>
            <a:r>
              <a:rPr kumimoji="1" lang="en-US" altLang="zh-CN" sz="2400" dirty="0">
                <a:latin typeface="宋体" charset="0"/>
                <a:ea typeface="宋体" charset="0"/>
                <a:cs typeface="宋体" charset="0"/>
              </a:rPr>
              <a:t>:P(B</a:t>
            </a:r>
            <a:r>
              <a:rPr kumimoji="1" lang="en-US" altLang="zh-CN" sz="2400" baseline="-250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kumimoji="1" lang="en-US" altLang="zh-CN" sz="2400" dirty="0">
                <a:latin typeface="宋体" charset="0"/>
                <a:ea typeface="宋体" charset="0"/>
                <a:cs typeface="宋体" charset="0"/>
              </a:rPr>
              <a:t>)=0.8, P(B</a:t>
            </a:r>
            <a:r>
              <a:rPr kumimoji="1" lang="en-US" altLang="zh-CN" sz="2400" baseline="-250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kumimoji="1" lang="en-US" altLang="zh-CN" sz="2400" dirty="0">
                <a:latin typeface="宋体" charset="0"/>
                <a:ea typeface="宋体" charset="0"/>
                <a:cs typeface="宋体" charset="0"/>
              </a:rPr>
              <a:t>)=0.1, P(B</a:t>
            </a:r>
            <a:r>
              <a:rPr kumimoji="1" lang="en-US" altLang="zh-CN" sz="2400" baseline="-25000" dirty="0">
                <a:latin typeface="宋体" charset="0"/>
                <a:ea typeface="宋体" charset="0"/>
                <a:cs typeface="宋体" charset="0"/>
              </a:rPr>
              <a:t>2</a:t>
            </a:r>
            <a:r>
              <a:rPr kumimoji="1" lang="en-US" altLang="zh-CN" sz="2400" dirty="0">
                <a:latin typeface="宋体" charset="0"/>
                <a:ea typeface="宋体" charset="0"/>
                <a:cs typeface="宋体" charset="0"/>
              </a:rPr>
              <a:t>)=0.1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6630988" y="2928938"/>
          <a:ext cx="1676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9" name="Equation" r:id="rId3" imgW="800447" imgH="228699" progId="Equation.3">
                  <p:embed/>
                </p:oleObj>
              </mc:Choice>
              <mc:Fallback>
                <p:oleObj name="Equation" r:id="rId3" imgW="800447" imgH="2286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88" y="2928938"/>
                        <a:ext cx="1676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124200" y="3357563"/>
          <a:ext cx="2206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Equation" r:id="rId5" imgW="1220259" imgH="457597" progId="Equation.3">
                  <p:embed/>
                </p:oleObj>
              </mc:Choice>
              <mc:Fallback>
                <p:oleObj name="Equation" r:id="rId5" imgW="1220259" imgH="45759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7563"/>
                        <a:ext cx="22066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5486400" y="3357563"/>
          <a:ext cx="23431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Equation" r:id="rId7" imgW="1296525" imgH="457597" progId="Equation.3">
                  <p:embed/>
                </p:oleObj>
              </mc:Choice>
              <mc:Fallback>
                <p:oleObj name="Equation" r:id="rId7" imgW="1296525" imgH="45759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7563"/>
                        <a:ext cx="23431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39750" y="423386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由</a:t>
            </a:r>
            <a:r>
              <a:rPr lang="en-US" altLang="zh-CN">
                <a:latin typeface="宋体" panose="02010600030101010101" pitchFamily="2" charset="-122"/>
              </a:rPr>
              <a:t>Bayes</a:t>
            </a:r>
            <a:r>
              <a:rPr lang="zh-CN" altLang="en-US">
                <a:latin typeface="宋体" panose="02010600030101010101" pitchFamily="2" charset="-122"/>
              </a:rPr>
              <a:t>公式</a:t>
            </a:r>
            <a:r>
              <a:rPr lang="en-US" altLang="zh-CN"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203575" y="4305300"/>
          <a:ext cx="36337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2" name="Equation" r:id="rId9" imgW="1828800" imgH="622300" progId="Equation.3">
                  <p:embed/>
                </p:oleObj>
              </mc:Choice>
              <mc:Fallback>
                <p:oleObj name="Equation" r:id="rId9" imgW="1828800" imgH="622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305300"/>
                        <a:ext cx="36337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3886200" y="5265738"/>
          <a:ext cx="49530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3" name="Equation" r:id="rId11" imgW="2437342" imgH="583947" progId="Equation.3">
                  <p:embed/>
                </p:oleObj>
              </mc:Choice>
              <mc:Fallback>
                <p:oleObj name="Equation" r:id="rId11" imgW="2437342" imgH="58394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65738"/>
                        <a:ext cx="49530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0427" name="AutoShape 1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608888" y="6453188"/>
            <a:ext cx="360362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0428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62925" y="6453188"/>
            <a:ext cx="360363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0429" name="AutoShape 1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096125" y="6453188"/>
            <a:ext cx="360363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0430" name="AutoShape 1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675688" y="6453188"/>
            <a:ext cx="360362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5" grpId="0" autoUpdateAnimBg="0"/>
      <p:bldP spid="84996" grpId="0" autoUpdateAnimBg="0"/>
      <p:bldP spid="8500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305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　数字通讯过程中，信源发射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两种状态信号，其中发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的概率为</a:t>
            </a:r>
            <a:r>
              <a:rPr lang="en-US" altLang="zh-CN">
                <a:latin typeface="Times New Roman" panose="02020603050405020304" pitchFamily="18" charset="0"/>
              </a:rPr>
              <a:t>0.55</a:t>
            </a:r>
            <a:r>
              <a:rPr lang="zh-CN" altLang="en-US">
                <a:latin typeface="Times New Roman" panose="02020603050405020304" pitchFamily="18" charset="0"/>
              </a:rPr>
              <a:t>，发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的概率为</a:t>
            </a:r>
            <a:r>
              <a:rPr lang="en-US" altLang="zh-CN">
                <a:latin typeface="Times New Roman" panose="02020603050405020304" pitchFamily="18" charset="0"/>
              </a:rPr>
              <a:t>0.45</a:t>
            </a:r>
            <a:r>
              <a:rPr lang="zh-CN" altLang="en-US">
                <a:latin typeface="Times New Roman" panose="02020603050405020304" pitchFamily="18" charset="0"/>
              </a:rPr>
              <a:t>。由于信道中存在干扰，在发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的时候，接收端分别以概率</a:t>
            </a:r>
            <a:r>
              <a:rPr lang="en-US" altLang="zh-CN">
                <a:latin typeface="Times New Roman" panose="02020603050405020304" pitchFamily="18" charset="0"/>
              </a:rPr>
              <a:t>0.9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0.05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0.05</a:t>
            </a:r>
            <a:r>
              <a:rPr lang="zh-CN" altLang="en-US">
                <a:latin typeface="Times New Roman" panose="02020603050405020304" pitchFamily="18" charset="0"/>
              </a:rPr>
              <a:t>接收为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和“不清”。在发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的时候，接收端分别以概率</a:t>
            </a:r>
            <a:r>
              <a:rPr lang="en-US" altLang="zh-CN">
                <a:latin typeface="Times New Roman" panose="02020603050405020304" pitchFamily="18" charset="0"/>
              </a:rPr>
              <a:t>0.85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0.05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0.1</a:t>
            </a:r>
            <a:r>
              <a:rPr lang="zh-CN" altLang="en-US">
                <a:latin typeface="Times New Roman" panose="02020603050405020304" pitchFamily="18" charset="0"/>
              </a:rPr>
              <a:t>接收为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和“不清”。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现接收端接收到一个“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的信号。问发端发的是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的概率是多少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?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396875" y="4017963"/>
            <a:ext cx="968375" cy="592137"/>
            <a:chOff x="307" y="2900"/>
            <a:chExt cx="610" cy="373"/>
          </a:xfrm>
        </p:grpSpPr>
        <p:sp>
          <p:nvSpPr>
            <p:cNvPr id="88132" name="Line 4"/>
            <p:cNvSpPr>
              <a:spLocks noChangeShapeType="1"/>
            </p:cNvSpPr>
            <p:nvPr/>
          </p:nvSpPr>
          <p:spPr bwMode="auto">
            <a:xfrm>
              <a:off x="613" y="2907"/>
              <a:ext cx="1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3" name="Rectangle 5"/>
            <p:cNvSpPr>
              <a:spLocks noChangeArrowheads="1"/>
            </p:cNvSpPr>
            <p:nvPr/>
          </p:nvSpPr>
          <p:spPr bwMode="auto">
            <a:xfrm>
              <a:off x="861" y="2900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)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34" name="Rectangle 6"/>
            <p:cNvSpPr>
              <a:spLocks noChangeArrowheads="1"/>
            </p:cNvSpPr>
            <p:nvPr/>
          </p:nvSpPr>
          <p:spPr bwMode="auto">
            <a:xfrm>
              <a:off x="694" y="2900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35" name="Rectangle 7"/>
            <p:cNvSpPr>
              <a:spLocks noChangeArrowheads="1"/>
            </p:cNvSpPr>
            <p:nvPr/>
          </p:nvSpPr>
          <p:spPr bwMode="auto">
            <a:xfrm>
              <a:off x="397" y="2900"/>
              <a:ext cx="20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  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36" name="Rectangle 8"/>
            <p:cNvSpPr>
              <a:spLocks noChangeArrowheads="1"/>
            </p:cNvSpPr>
            <p:nvPr/>
          </p:nvSpPr>
          <p:spPr bwMode="auto">
            <a:xfrm>
              <a:off x="397" y="2900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(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37" name="Rectangle 9"/>
            <p:cNvSpPr>
              <a:spLocks noChangeArrowheads="1"/>
            </p:cNvSpPr>
            <p:nvPr/>
          </p:nvSpPr>
          <p:spPr bwMode="auto">
            <a:xfrm>
              <a:off x="307" y="290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38" name="Rectangle 10"/>
            <p:cNvSpPr>
              <a:spLocks noChangeArrowheads="1"/>
            </p:cNvSpPr>
            <p:nvPr/>
          </p:nvSpPr>
          <p:spPr bwMode="auto">
            <a:xfrm>
              <a:off x="799" y="3004"/>
              <a:ext cx="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en-US" sz="2800" b="1">
                <a:latin typeface="楷体_GB2312" pitchFamily="1" charset="-122"/>
                <a:ea typeface="楷体_GB2312" pitchFamily="1" charset="-122"/>
              </a:endParaRPr>
            </a:p>
          </p:txBody>
        </p:sp>
      </p:grp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1430338" y="4038600"/>
            <a:ext cx="241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1900">
                <a:solidFill>
                  <a:srgbClr val="000000"/>
                </a:solidFill>
                <a:latin typeface="宋体" panose="02010600030101010101" pitchFamily="2" charset="-122"/>
              </a:rPr>
              <a:t>＝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1676400" y="3810000"/>
            <a:ext cx="3268663" cy="1038225"/>
            <a:chOff x="1085" y="2769"/>
            <a:chExt cx="2059" cy="654"/>
          </a:xfrm>
        </p:grpSpPr>
        <p:sp>
          <p:nvSpPr>
            <p:cNvPr id="88095" name="Line 13"/>
            <p:cNvSpPr>
              <a:spLocks noChangeShapeType="1"/>
            </p:cNvSpPr>
            <p:nvPr/>
          </p:nvSpPr>
          <p:spPr bwMode="auto">
            <a:xfrm>
              <a:off x="2006" y="2775"/>
              <a:ext cx="1" cy="2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6" name="Line 14"/>
            <p:cNvSpPr>
              <a:spLocks noChangeShapeType="1"/>
            </p:cNvSpPr>
            <p:nvPr/>
          </p:nvSpPr>
          <p:spPr bwMode="auto">
            <a:xfrm>
              <a:off x="1460" y="3054"/>
              <a:ext cx="1" cy="2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7" name="Line 15"/>
            <p:cNvSpPr>
              <a:spLocks noChangeShapeType="1"/>
            </p:cNvSpPr>
            <p:nvPr/>
          </p:nvSpPr>
          <p:spPr bwMode="auto">
            <a:xfrm>
              <a:off x="2566" y="3053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8" name="Line 16"/>
            <p:cNvSpPr>
              <a:spLocks noChangeShapeType="1"/>
            </p:cNvSpPr>
            <p:nvPr/>
          </p:nvSpPr>
          <p:spPr bwMode="auto">
            <a:xfrm>
              <a:off x="2546" y="3036"/>
              <a:ext cx="1" cy="24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9" name="Line 17"/>
            <p:cNvSpPr>
              <a:spLocks noChangeShapeType="1"/>
            </p:cNvSpPr>
            <p:nvPr/>
          </p:nvSpPr>
          <p:spPr bwMode="auto">
            <a:xfrm>
              <a:off x="2921" y="3053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0" name="Line 18"/>
            <p:cNvSpPr>
              <a:spLocks noChangeShapeType="1"/>
            </p:cNvSpPr>
            <p:nvPr/>
          </p:nvSpPr>
          <p:spPr bwMode="auto">
            <a:xfrm>
              <a:off x="1085" y="3009"/>
              <a:ext cx="20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1" name="Rectangle 19"/>
            <p:cNvSpPr>
              <a:spLocks noChangeArrowheads="1"/>
            </p:cNvSpPr>
            <p:nvPr/>
          </p:nvSpPr>
          <p:spPr bwMode="auto">
            <a:xfrm>
              <a:off x="3085" y="304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)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02" name="Rectangle 20"/>
            <p:cNvSpPr>
              <a:spLocks noChangeArrowheads="1"/>
            </p:cNvSpPr>
            <p:nvPr/>
          </p:nvSpPr>
          <p:spPr bwMode="auto">
            <a:xfrm>
              <a:off x="2955" y="3048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03" name="Rectangle 21"/>
            <p:cNvSpPr>
              <a:spLocks noChangeArrowheads="1"/>
            </p:cNvSpPr>
            <p:nvPr/>
          </p:nvSpPr>
          <p:spPr bwMode="auto">
            <a:xfrm>
              <a:off x="2892" y="304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(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04" name="Rectangle 22"/>
            <p:cNvSpPr>
              <a:spLocks noChangeArrowheads="1"/>
            </p:cNvSpPr>
            <p:nvPr/>
          </p:nvSpPr>
          <p:spPr bwMode="auto">
            <a:xfrm>
              <a:off x="2792" y="3048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05" name="Rectangle 23"/>
            <p:cNvSpPr>
              <a:spLocks noChangeArrowheads="1"/>
            </p:cNvSpPr>
            <p:nvPr/>
          </p:nvSpPr>
          <p:spPr bwMode="auto">
            <a:xfrm>
              <a:off x="2730" y="304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)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06" name="Rectangle 24"/>
            <p:cNvSpPr>
              <a:spLocks noChangeArrowheads="1"/>
            </p:cNvSpPr>
            <p:nvPr/>
          </p:nvSpPr>
          <p:spPr bwMode="auto">
            <a:xfrm>
              <a:off x="2600" y="3048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07" name="Rectangle 25"/>
            <p:cNvSpPr>
              <a:spLocks noChangeArrowheads="1"/>
            </p:cNvSpPr>
            <p:nvPr/>
          </p:nvSpPr>
          <p:spPr bwMode="auto">
            <a:xfrm>
              <a:off x="2378" y="304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08" name="Rectangle 26"/>
            <p:cNvSpPr>
              <a:spLocks noChangeArrowheads="1"/>
            </p:cNvSpPr>
            <p:nvPr/>
          </p:nvSpPr>
          <p:spPr bwMode="auto">
            <a:xfrm>
              <a:off x="2317" y="304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(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09" name="Rectangle 27"/>
            <p:cNvSpPr>
              <a:spLocks noChangeArrowheads="1"/>
            </p:cNvSpPr>
            <p:nvPr/>
          </p:nvSpPr>
          <p:spPr bwMode="auto">
            <a:xfrm>
              <a:off x="2217" y="3048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0" name="Rectangle 28"/>
            <p:cNvSpPr>
              <a:spLocks noChangeArrowheads="1"/>
            </p:cNvSpPr>
            <p:nvPr/>
          </p:nvSpPr>
          <p:spPr bwMode="auto">
            <a:xfrm>
              <a:off x="1994" y="304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)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1" name="Rectangle 29"/>
            <p:cNvSpPr>
              <a:spLocks noChangeArrowheads="1"/>
            </p:cNvSpPr>
            <p:nvPr/>
          </p:nvSpPr>
          <p:spPr bwMode="auto">
            <a:xfrm>
              <a:off x="1865" y="3048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2" name="Rectangle 30"/>
            <p:cNvSpPr>
              <a:spLocks noChangeArrowheads="1"/>
            </p:cNvSpPr>
            <p:nvPr/>
          </p:nvSpPr>
          <p:spPr bwMode="auto">
            <a:xfrm>
              <a:off x="1803" y="304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(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3" name="Rectangle 31"/>
            <p:cNvSpPr>
              <a:spLocks noChangeArrowheads="1"/>
            </p:cNvSpPr>
            <p:nvPr/>
          </p:nvSpPr>
          <p:spPr bwMode="auto">
            <a:xfrm>
              <a:off x="1704" y="3048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4" name="Rectangle 32"/>
            <p:cNvSpPr>
              <a:spLocks noChangeArrowheads="1"/>
            </p:cNvSpPr>
            <p:nvPr/>
          </p:nvSpPr>
          <p:spPr bwMode="auto">
            <a:xfrm>
              <a:off x="1642" y="304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)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5" name="Rectangle 33"/>
            <p:cNvSpPr>
              <a:spLocks noChangeArrowheads="1"/>
            </p:cNvSpPr>
            <p:nvPr/>
          </p:nvSpPr>
          <p:spPr bwMode="auto">
            <a:xfrm>
              <a:off x="1513" y="3048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6" name="Rectangle 34"/>
            <p:cNvSpPr>
              <a:spLocks noChangeArrowheads="1"/>
            </p:cNvSpPr>
            <p:nvPr/>
          </p:nvSpPr>
          <p:spPr bwMode="auto">
            <a:xfrm>
              <a:off x="1292" y="304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7" name="Rectangle 35"/>
            <p:cNvSpPr>
              <a:spLocks noChangeArrowheads="1"/>
            </p:cNvSpPr>
            <p:nvPr/>
          </p:nvSpPr>
          <p:spPr bwMode="auto">
            <a:xfrm>
              <a:off x="1231" y="304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(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8" name="Rectangle 36"/>
            <p:cNvSpPr>
              <a:spLocks noChangeArrowheads="1"/>
            </p:cNvSpPr>
            <p:nvPr/>
          </p:nvSpPr>
          <p:spPr bwMode="auto">
            <a:xfrm>
              <a:off x="1131" y="3048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19" name="Rectangle 37"/>
            <p:cNvSpPr>
              <a:spLocks noChangeArrowheads="1"/>
            </p:cNvSpPr>
            <p:nvPr/>
          </p:nvSpPr>
          <p:spPr bwMode="auto">
            <a:xfrm>
              <a:off x="2540" y="276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)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0" name="Rectangle 38"/>
            <p:cNvSpPr>
              <a:spLocks noChangeArrowheads="1"/>
            </p:cNvSpPr>
            <p:nvPr/>
          </p:nvSpPr>
          <p:spPr bwMode="auto">
            <a:xfrm>
              <a:off x="2411" y="2769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1" name="Rectangle 39"/>
            <p:cNvSpPr>
              <a:spLocks noChangeArrowheads="1"/>
            </p:cNvSpPr>
            <p:nvPr/>
          </p:nvSpPr>
          <p:spPr bwMode="auto">
            <a:xfrm>
              <a:off x="2349" y="276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(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2" name="Rectangle 40"/>
            <p:cNvSpPr>
              <a:spLocks noChangeArrowheads="1"/>
            </p:cNvSpPr>
            <p:nvPr/>
          </p:nvSpPr>
          <p:spPr bwMode="auto">
            <a:xfrm>
              <a:off x="2249" y="2769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3" name="Rectangle 41"/>
            <p:cNvSpPr>
              <a:spLocks noChangeArrowheads="1"/>
            </p:cNvSpPr>
            <p:nvPr/>
          </p:nvSpPr>
          <p:spPr bwMode="auto">
            <a:xfrm>
              <a:off x="2188" y="276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)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4" name="Rectangle 42"/>
            <p:cNvSpPr>
              <a:spLocks noChangeArrowheads="1"/>
            </p:cNvSpPr>
            <p:nvPr/>
          </p:nvSpPr>
          <p:spPr bwMode="auto">
            <a:xfrm>
              <a:off x="2059" y="2769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5" name="Rectangle 43"/>
            <p:cNvSpPr>
              <a:spLocks noChangeArrowheads="1"/>
            </p:cNvSpPr>
            <p:nvPr/>
          </p:nvSpPr>
          <p:spPr bwMode="auto">
            <a:xfrm>
              <a:off x="1838" y="2769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6" name="Rectangle 44"/>
            <p:cNvSpPr>
              <a:spLocks noChangeArrowheads="1"/>
            </p:cNvSpPr>
            <p:nvPr/>
          </p:nvSpPr>
          <p:spPr bwMode="auto">
            <a:xfrm>
              <a:off x="1776" y="276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(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7" name="Rectangle 45"/>
            <p:cNvSpPr>
              <a:spLocks noChangeArrowheads="1"/>
            </p:cNvSpPr>
            <p:nvPr/>
          </p:nvSpPr>
          <p:spPr bwMode="auto">
            <a:xfrm>
              <a:off x="1677" y="2769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8" name="Rectangle 46"/>
            <p:cNvSpPr>
              <a:spLocks noChangeArrowheads="1"/>
            </p:cNvSpPr>
            <p:nvPr/>
          </p:nvSpPr>
          <p:spPr bwMode="auto">
            <a:xfrm>
              <a:off x="2512" y="3154"/>
              <a:ext cx="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en-US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29" name="Rectangle 47"/>
            <p:cNvSpPr>
              <a:spLocks noChangeArrowheads="1"/>
            </p:cNvSpPr>
            <p:nvPr/>
          </p:nvSpPr>
          <p:spPr bwMode="auto">
            <a:xfrm>
              <a:off x="1426" y="3154"/>
              <a:ext cx="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en-US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30" name="Rectangle 48"/>
            <p:cNvSpPr>
              <a:spLocks noChangeArrowheads="1"/>
            </p:cNvSpPr>
            <p:nvPr/>
          </p:nvSpPr>
          <p:spPr bwMode="auto">
            <a:xfrm>
              <a:off x="1972" y="2875"/>
              <a:ext cx="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en-US" sz="28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8131" name="Rectangle 49"/>
            <p:cNvSpPr>
              <a:spLocks noChangeArrowheads="1"/>
            </p:cNvSpPr>
            <p:nvPr/>
          </p:nvSpPr>
          <p:spPr bwMode="auto">
            <a:xfrm>
              <a:off x="2102" y="3028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1" charset="-122"/>
                </a:rPr>
                <a:t>+</a:t>
              </a:r>
              <a:endParaRPr lang="en-US" altLang="zh-CN" sz="2800" b="1">
                <a:latin typeface="楷体_GB2312" pitchFamily="1" charset="-122"/>
                <a:ea typeface="楷体_GB2312" pitchFamily="1" charset="-122"/>
              </a:endParaRPr>
            </a:p>
          </p:txBody>
        </p:sp>
      </p:grpSp>
      <p:sp>
        <p:nvSpPr>
          <p:cNvPr id="86066" name="Rectangle 50"/>
          <p:cNvSpPr>
            <a:spLocks noChangeArrowheads="1"/>
          </p:cNvSpPr>
          <p:nvPr/>
        </p:nvSpPr>
        <p:spPr bwMode="auto">
          <a:xfrm>
            <a:off x="5011738" y="4038600"/>
            <a:ext cx="241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1900">
                <a:solidFill>
                  <a:srgbClr val="000000"/>
                </a:solidFill>
                <a:latin typeface="宋体" panose="02010600030101010101" pitchFamily="2" charset="-122"/>
              </a:rPr>
              <a:t>＝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6067" name="Rectangle 51"/>
          <p:cNvSpPr>
            <a:spLocks noChangeArrowheads="1"/>
          </p:cNvSpPr>
          <p:nvPr/>
        </p:nvSpPr>
        <p:spPr bwMode="auto">
          <a:xfrm>
            <a:off x="7772400" y="4038600"/>
            <a:ext cx="241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1900">
                <a:solidFill>
                  <a:srgbClr val="000000"/>
                </a:solidFill>
                <a:latin typeface="宋体" panose="02010600030101010101" pitchFamily="2" charset="-122"/>
              </a:rPr>
              <a:t>＝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6068" name="Rectangle 52"/>
          <p:cNvSpPr>
            <a:spLocks noChangeArrowheads="1"/>
          </p:cNvSpPr>
          <p:nvPr/>
        </p:nvSpPr>
        <p:spPr bwMode="auto">
          <a:xfrm>
            <a:off x="8131175" y="4041775"/>
            <a:ext cx="542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19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0.067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6069" name="Text Box 53" descr="白色大理石"/>
          <p:cNvSpPr txBox="1">
            <a:spLocks noChangeArrowheads="1"/>
          </p:cNvSpPr>
          <p:nvPr/>
        </p:nvSpPr>
        <p:spPr bwMode="auto">
          <a:xfrm>
            <a:off x="611188" y="2708275"/>
            <a:ext cx="6629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zh-CN" altLang="en-US">
                <a:latin typeface="Times New Roman" panose="02020603050405020304" pitchFamily="18" charset="0"/>
              </a:rPr>
              <a:t>解：设</a:t>
            </a:r>
            <a:r>
              <a:rPr lang="en-US" altLang="zh-CN">
                <a:latin typeface="Times New Roman" panose="02020603050405020304" pitchFamily="18" charset="0"/>
              </a:rPr>
              <a:t>A---</a:t>
            </a:r>
            <a:r>
              <a:rPr lang="zh-CN" altLang="en-US">
                <a:latin typeface="Times New Roman" panose="02020603050405020304" pitchFamily="18" charset="0"/>
              </a:rPr>
              <a:t>发射端发射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 </a:t>
            </a:r>
          </a:p>
          <a:p>
            <a:pPr algn="just">
              <a:spcBef>
                <a:spcPts val="600"/>
              </a:spcBef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B--- </a:t>
            </a:r>
            <a:r>
              <a:rPr lang="zh-CN" altLang="en-US">
                <a:latin typeface="Times New Roman" panose="02020603050405020304" pitchFamily="18" charset="0"/>
              </a:rPr>
              <a:t>接收端接收到一个“</a:t>
            </a:r>
            <a:r>
              <a:rPr lang="en-US" altLang="zh-CN">
                <a:latin typeface="Times New Roman" panose="02020603050405020304" pitchFamily="18" charset="0"/>
              </a:rPr>
              <a:t>1”</a:t>
            </a:r>
            <a:r>
              <a:rPr lang="zh-CN" altLang="en-US">
                <a:latin typeface="Times New Roman" panose="02020603050405020304" pitchFamily="18" charset="0"/>
              </a:rPr>
              <a:t>的信号．</a:t>
            </a:r>
          </a:p>
        </p:txBody>
      </p:sp>
      <p:graphicFrame>
        <p:nvGraphicFramePr>
          <p:cNvPr id="86070" name="Object 54"/>
          <p:cNvGraphicFramePr>
            <a:graphicFrameLocks noChangeAspect="1"/>
          </p:cNvGraphicFramePr>
          <p:nvPr/>
        </p:nvGraphicFramePr>
        <p:xfrm>
          <a:off x="5105400" y="3810000"/>
          <a:ext cx="26733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6" name="Equation" r:id="rId5" imgW="1498600" imgH="393700" progId="Equation.3">
                  <p:embed/>
                </p:oleObj>
              </mc:Choice>
              <mc:Fallback>
                <p:oleObj name="Equation" r:id="rId5" imgW="1498600" imgH="3937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26733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1" name="Line 55"/>
          <p:cNvSpPr>
            <a:spLocks noChangeShapeType="1"/>
          </p:cNvSpPr>
          <p:nvPr/>
        </p:nvSpPr>
        <p:spPr bwMode="auto">
          <a:xfrm>
            <a:off x="533400" y="54102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72" name="Rectangle 56"/>
          <p:cNvSpPr>
            <a:spLocks noChangeArrowheads="1"/>
          </p:cNvSpPr>
          <p:nvPr/>
        </p:nvSpPr>
        <p:spPr bwMode="auto">
          <a:xfrm>
            <a:off x="1752600" y="5181600"/>
            <a:ext cx="914400" cy="457200"/>
          </a:xfrm>
          <a:prstGeom prst="rect">
            <a:avLst/>
          </a:prstGeom>
          <a:gradFill rotWithShape="0">
            <a:gsLst>
              <a:gs pos="0">
                <a:srgbClr val="707070"/>
              </a:gs>
              <a:gs pos="50000">
                <a:srgbClr val="FFFFFF"/>
              </a:gs>
              <a:gs pos="100000">
                <a:srgbClr val="70707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73" name="Line 57"/>
          <p:cNvSpPr>
            <a:spLocks noChangeShapeType="1"/>
          </p:cNvSpPr>
          <p:nvPr/>
        </p:nvSpPr>
        <p:spPr bwMode="auto">
          <a:xfrm flipV="1">
            <a:off x="2895600" y="4876800"/>
            <a:ext cx="3810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28956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75" name="Line 59"/>
          <p:cNvSpPr>
            <a:spLocks noChangeShapeType="1"/>
          </p:cNvSpPr>
          <p:nvPr/>
        </p:nvSpPr>
        <p:spPr bwMode="auto">
          <a:xfrm>
            <a:off x="2819400" y="5562600"/>
            <a:ext cx="533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76" name="Text Box 60"/>
          <p:cNvSpPr txBox="1">
            <a:spLocks noChangeArrowheads="1"/>
          </p:cNvSpPr>
          <p:nvPr/>
        </p:nvSpPr>
        <p:spPr bwMode="auto">
          <a:xfrm>
            <a:off x="395288" y="4868863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defRPr/>
            </a:pPr>
            <a:r>
              <a:rPr kumimoji="1" lang="en-US" altLang="zh-CN" sz="2000" b="1" dirty="0" smtClean="0">
                <a:latin typeface="Times New Roman" charset="0"/>
                <a:ea typeface="楷体_GB2312" charset="0"/>
                <a:cs typeface="楷体_GB2312" charset="0"/>
              </a:rPr>
              <a:t>0 (0.55)</a:t>
            </a:r>
          </a:p>
        </p:txBody>
      </p:sp>
      <p:sp>
        <p:nvSpPr>
          <p:cNvPr id="86077" name="Text Box 61"/>
          <p:cNvSpPr txBox="1">
            <a:spLocks noChangeArrowheads="1"/>
          </p:cNvSpPr>
          <p:nvPr/>
        </p:nvSpPr>
        <p:spPr bwMode="auto">
          <a:xfrm>
            <a:off x="3236913" y="4495800"/>
            <a:ext cx="614362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defRPr/>
            </a:pPr>
            <a:r>
              <a:rPr kumimoji="1" lang="en-US" altLang="zh-CN" sz="2400" b="1" dirty="0" smtClean="0">
                <a:latin typeface="楷体_GB2312" charset="0"/>
                <a:ea typeface="楷体_GB2312" charset="0"/>
                <a:cs typeface="楷体_GB2312" charset="0"/>
              </a:rPr>
              <a:t>0  1  </a:t>
            </a:r>
            <a:r>
              <a:rPr kumimoji="1" lang="zh-CN" altLang="en-US" sz="2400" b="1" dirty="0" smtClean="0">
                <a:latin typeface="楷体_GB2312" charset="0"/>
                <a:ea typeface="楷体_GB2312" charset="0"/>
                <a:cs typeface="楷体_GB2312" charset="0"/>
              </a:rPr>
              <a:t>不</a:t>
            </a:r>
            <a:r>
              <a:rPr kumimoji="1" lang="zh-CN" altLang="en-US" sz="2800" b="1" dirty="0" smtClean="0">
                <a:latin typeface="楷体_GB2312" charset="0"/>
                <a:ea typeface="楷体_GB2312" charset="0"/>
                <a:cs typeface="楷体_GB2312" charset="0"/>
              </a:rPr>
              <a:t>清</a:t>
            </a: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3657600" y="4572000"/>
            <a:ext cx="838200" cy="16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en-US" altLang="zh-CN" sz="2000" smtClean="0">
                <a:latin typeface="Times New Roman" charset="0"/>
              </a:rPr>
              <a:t>(0.9)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en-US" altLang="zh-CN" sz="2000" smtClean="0">
                <a:latin typeface="Times New Roman" charset="0"/>
              </a:rPr>
              <a:t>(0.05)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en-US" altLang="zh-CN" sz="2000" smtClean="0">
                <a:latin typeface="Times New Roman" charset="0"/>
              </a:rPr>
              <a:t>(0.05)</a:t>
            </a:r>
          </a:p>
        </p:txBody>
      </p:sp>
      <p:sp>
        <p:nvSpPr>
          <p:cNvPr id="86079" name="Line 63"/>
          <p:cNvSpPr>
            <a:spLocks noChangeShapeType="1"/>
          </p:cNvSpPr>
          <p:nvPr/>
        </p:nvSpPr>
        <p:spPr bwMode="auto">
          <a:xfrm>
            <a:off x="4724400" y="54102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80" name="Rectangle 64"/>
          <p:cNvSpPr>
            <a:spLocks noChangeArrowheads="1"/>
          </p:cNvSpPr>
          <p:nvPr/>
        </p:nvSpPr>
        <p:spPr bwMode="auto">
          <a:xfrm>
            <a:off x="6096000" y="5181600"/>
            <a:ext cx="914400" cy="457200"/>
          </a:xfrm>
          <a:prstGeom prst="rect">
            <a:avLst/>
          </a:prstGeom>
          <a:gradFill rotWithShape="0">
            <a:gsLst>
              <a:gs pos="0">
                <a:srgbClr val="707070"/>
              </a:gs>
              <a:gs pos="50000">
                <a:srgbClr val="FFFFFF"/>
              </a:gs>
              <a:gs pos="100000">
                <a:srgbClr val="70707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81" name="Line 65"/>
          <p:cNvSpPr>
            <a:spLocks noChangeShapeType="1"/>
          </p:cNvSpPr>
          <p:nvPr/>
        </p:nvSpPr>
        <p:spPr bwMode="auto">
          <a:xfrm flipV="1">
            <a:off x="7162800" y="4953000"/>
            <a:ext cx="3810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82" name="Line 66"/>
          <p:cNvSpPr>
            <a:spLocks noChangeShapeType="1"/>
          </p:cNvSpPr>
          <p:nvPr/>
        </p:nvSpPr>
        <p:spPr bwMode="auto">
          <a:xfrm>
            <a:off x="7162800" y="5486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83" name="Line 67"/>
          <p:cNvSpPr>
            <a:spLocks noChangeShapeType="1"/>
          </p:cNvSpPr>
          <p:nvPr/>
        </p:nvSpPr>
        <p:spPr bwMode="auto">
          <a:xfrm>
            <a:off x="7162800" y="5638800"/>
            <a:ext cx="533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084" name="Text Box 68"/>
          <p:cNvSpPr txBox="1">
            <a:spLocks noChangeArrowheads="1"/>
          </p:cNvSpPr>
          <p:nvPr/>
        </p:nvSpPr>
        <p:spPr bwMode="auto">
          <a:xfrm>
            <a:off x="4611688" y="4876800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defRPr/>
            </a:pPr>
            <a:r>
              <a:rPr kumimoji="1" lang="en-US" altLang="zh-CN" sz="2000" b="1" dirty="0" smtClean="0">
                <a:latin typeface="Times New Roman" charset="0"/>
                <a:ea typeface="楷体_GB2312" charset="0"/>
                <a:cs typeface="楷体_GB2312" charset="0"/>
              </a:rPr>
              <a:t>1 (0.45)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7596188" y="4508500"/>
            <a:ext cx="61595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defRPr/>
            </a:pPr>
            <a:r>
              <a:rPr kumimoji="1" lang="en-US" altLang="zh-CN" sz="2400" b="1" dirty="0" smtClean="0">
                <a:latin typeface="楷体_GB2312" charset="0"/>
                <a:ea typeface="楷体_GB2312" charset="0"/>
                <a:cs typeface="楷体_GB2312" charset="0"/>
              </a:rPr>
              <a:t>1   0  </a:t>
            </a:r>
            <a:r>
              <a:rPr kumimoji="1" lang="zh-CN" altLang="en-US" sz="2400" b="1" dirty="0" smtClean="0">
                <a:latin typeface="楷体_GB2312" charset="0"/>
                <a:ea typeface="楷体_GB2312" charset="0"/>
                <a:cs typeface="楷体_GB2312" charset="0"/>
              </a:rPr>
              <a:t>不</a:t>
            </a:r>
            <a:r>
              <a:rPr kumimoji="1" lang="zh-CN" altLang="en-US" sz="2800" b="1" dirty="0" smtClean="0">
                <a:latin typeface="楷体_GB2312" charset="0"/>
                <a:ea typeface="楷体_GB2312" charset="0"/>
                <a:cs typeface="楷体_GB2312" charset="0"/>
              </a:rPr>
              <a:t>清</a:t>
            </a:r>
          </a:p>
        </p:txBody>
      </p:sp>
      <p:sp>
        <p:nvSpPr>
          <p:cNvPr id="86086" name="Text Box 70"/>
          <p:cNvSpPr txBox="1">
            <a:spLocks noChangeArrowheads="1"/>
          </p:cNvSpPr>
          <p:nvPr/>
        </p:nvSpPr>
        <p:spPr bwMode="auto">
          <a:xfrm>
            <a:off x="8001000" y="4570413"/>
            <a:ext cx="838200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en-US" altLang="zh-CN" sz="2000" dirty="0" smtClean="0">
                <a:latin typeface="Times New Roman" charset="0"/>
              </a:rPr>
              <a:t>(0.85)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en-US" altLang="zh-CN" sz="2000" dirty="0" smtClean="0">
                <a:latin typeface="Times New Roman" charset="0"/>
              </a:rPr>
              <a:t>(0.05)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en-US" altLang="zh-CN" sz="2000" dirty="0" smtClean="0">
                <a:latin typeface="Times New Roman" charset="0"/>
              </a:rPr>
              <a:t>(0.1)</a:t>
            </a:r>
          </a:p>
        </p:txBody>
      </p:sp>
      <p:sp>
        <p:nvSpPr>
          <p:cNvPr id="86087" name="Line 71"/>
          <p:cNvSpPr>
            <a:spLocks noChangeShapeType="1"/>
          </p:cNvSpPr>
          <p:nvPr/>
        </p:nvSpPr>
        <p:spPr bwMode="auto">
          <a:xfrm>
            <a:off x="4495800" y="4648200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1468" name="AutoShape 72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392988" y="6453188"/>
            <a:ext cx="360362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1469" name="AutoShape 73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947025" y="6453188"/>
            <a:ext cx="360363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1470" name="AutoShape 74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880225" y="6453188"/>
            <a:ext cx="360363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1471" name="AutoShape 75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459788" y="6453188"/>
            <a:ext cx="360362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27" grpId="0" autoUpdateAnimBg="0"/>
      <p:bldP spid="86066" grpId="0" autoUpdateAnimBg="0"/>
      <p:bldP spid="86067" grpId="0" autoUpdateAnimBg="0"/>
      <p:bldP spid="86068" grpId="0" autoUpdateAnimBg="0"/>
      <p:bldP spid="86069" grpId="0" autoUpdateAnimBg="0"/>
      <p:bldP spid="86072" grpId="0" animBg="1"/>
      <p:bldP spid="86076" grpId="0" autoUpdateAnimBg="0"/>
      <p:bldP spid="86077" grpId="0" autoUpdateAnimBg="0"/>
      <p:bldP spid="86078" grpId="0" autoUpdateAnimBg="0"/>
      <p:bldP spid="86080" grpId="0" animBg="1"/>
      <p:bldP spid="86084" grpId="0" autoUpdateAnimBg="0"/>
      <p:bldP spid="86085" grpId="0" autoUpdateAnimBg="0"/>
      <p:bldP spid="8608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/>
          <p:cNvSpPr>
            <a:spLocks noChangeArrowheads="1"/>
          </p:cNvSpPr>
          <p:nvPr/>
        </p:nvSpPr>
        <p:spPr bwMode="auto">
          <a:xfrm>
            <a:off x="3124200" y="1676400"/>
            <a:ext cx="2743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latin typeface="Times New Roman" charset="0"/>
                <a:ea typeface="宋体" charset="0"/>
                <a:cs typeface="宋体" charset="0"/>
              </a:rPr>
              <a:t>条件概率  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eaLnBrk="1" hangingPunct="1"/>
            <a:r>
              <a:rPr kumimoji="0" lang="zh-CN" altLang="en-US" b="1" smtClean="0"/>
              <a:t>条件概率 小  结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762000" y="2667000"/>
            <a:ext cx="2209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缩减样本空间 </a:t>
            </a:r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V="1">
            <a:off x="2438400" y="2438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5943600" y="2743200"/>
            <a:ext cx="2209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定义式 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 flipV="1">
            <a:off x="6096000" y="2362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H="1">
            <a:off x="56388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3200400" y="3581400"/>
            <a:ext cx="2438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乘法公式 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 flipH="1">
            <a:off x="2286000" y="4191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762000" y="4953000"/>
            <a:ext cx="3048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全概率公式 </a:t>
            </a:r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8100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7086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5410200" y="5029200"/>
            <a:ext cx="2743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zh-CN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6003925" y="53546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贝叶斯公式</a:t>
            </a:r>
          </a:p>
        </p:txBody>
      </p:sp>
      <p:sp useBgFill="1">
        <p:nvSpPr>
          <p:cNvPr id="62480" name="AutoShape 1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2481" name="AutoShape 1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2482" name="AutoShape 1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2483" name="AutoShape 1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 autoUpdateAnimBg="0"/>
      <p:bldP spid="87044" grpId="0" animBg="1" autoUpdateAnimBg="0"/>
      <p:bldP spid="87046" grpId="0" animBg="1" autoUpdateAnimBg="0"/>
      <p:bldP spid="87049" grpId="0" animBg="1" autoUpdateAnimBg="0"/>
      <p:bldP spid="87051" grpId="0" animBg="1" autoUpdateAnimBg="0"/>
      <p:bldP spid="87054" grpId="0" animBg="1" autoUpdateAnimBg="0"/>
      <p:bldP spid="870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4478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kumimoji="0" lang="zh-CN" altLang="en-US" sz="3600" b="1" smtClean="0"/>
              <a:t>二、样本空间</a:t>
            </a:r>
            <a:endParaRPr kumimoji="0" lang="en-US" altLang="zh-CN" sz="3600" b="1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3152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en-US" altLang="zh-CN" sz="32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</a:rPr>
              <a:t>、样本空间：试验的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所有可能结果所组成的集合称为样本空间，记为   </a:t>
            </a:r>
            <a:r>
              <a:rPr lang="en-US" altLang="zh-CN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={e}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；</a:t>
            </a:r>
          </a:p>
          <a:p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2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、样本点</a:t>
            </a:r>
            <a:r>
              <a:rPr lang="en-US" altLang="zh-CN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:  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试验的单个结果或样本空间的单元素称为样本点</a:t>
            </a:r>
            <a:r>
              <a:rPr lang="en-US" altLang="zh-CN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,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记为</a:t>
            </a:r>
            <a:r>
              <a:rPr lang="en-US" altLang="zh-CN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e.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楷体_GB2312" pitchFamily="1" charset="-122"/>
              </a:rPr>
              <a:t>3.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1" charset="-122"/>
              </a:rPr>
              <a:t>由样本点组成的单点集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称为基本事件</a:t>
            </a:r>
            <a:r>
              <a:rPr lang="en-US" altLang="zh-CN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,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也记为</a:t>
            </a:r>
            <a:r>
              <a:rPr lang="en-US" altLang="zh-CN" sz="32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e.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6477000" y="21336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3" imgW="164885" imgH="164885" progId="Equation.DSMT4">
                  <p:embed/>
                </p:oleObj>
              </mc:Choice>
              <mc:Fallback>
                <p:oleObj name="Equation" r:id="rId3" imgW="164885" imgH="1648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1336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199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8200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8201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8202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1676400"/>
          </a:xfrm>
        </p:spPr>
        <p:txBody>
          <a:bodyPr/>
          <a:lstStyle/>
          <a:p>
            <a:pPr algn="l" eaLnBrk="1" hangingPunct="1">
              <a:lnSpc>
                <a:spcPct val="160000"/>
              </a:lnSpc>
            </a:pPr>
            <a:r>
              <a:rPr kumimoji="0" lang="en-US" altLang="zh-CN" sz="4000" b="1" smtClean="0"/>
              <a:t>1.5 </a:t>
            </a:r>
            <a:r>
              <a:rPr kumimoji="0" lang="zh-CN" altLang="en-US" sz="4000" b="1" smtClean="0"/>
              <a:t>事件的独立性</a:t>
            </a:r>
            <a:br>
              <a:rPr kumimoji="0" lang="zh-CN" altLang="en-US" sz="4000" b="1" smtClean="0"/>
            </a:br>
            <a:r>
              <a:rPr kumimoji="0" lang="zh-CN" altLang="en-US" sz="3200" b="1" smtClean="0"/>
              <a:t>一、两事件独立</a:t>
            </a:r>
            <a:endParaRPr kumimoji="0" lang="zh-CN" altLang="en-US" b="1" smtClean="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6200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ea typeface="楷体_GB2312" pitchFamily="1" charset="-122"/>
              </a:rPr>
              <a:t>定义</a:t>
            </a:r>
            <a:r>
              <a:rPr lang="en-US" altLang="zh-CN" sz="2800" b="1">
                <a:ea typeface="楷体_GB2312" pitchFamily="1" charset="-122"/>
              </a:rPr>
              <a:t>1 </a:t>
            </a:r>
            <a:r>
              <a:rPr lang="zh-CN" altLang="en-US" sz="2800">
                <a:ea typeface="楷体_GB2312" pitchFamily="1" charset="-122"/>
              </a:rPr>
              <a:t>设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是两事件，</a:t>
            </a:r>
            <a:r>
              <a:rPr lang="en-US" altLang="zh-CN" sz="2800">
                <a:ea typeface="楷体_GB2312" pitchFamily="1" charset="-122"/>
              </a:rPr>
              <a:t>P(A) </a:t>
            </a:r>
            <a:r>
              <a:rPr lang="zh-CN" altLang="zh-CN" sz="2800">
                <a:ea typeface="楷体_GB2312" pitchFamily="1" charset="-122"/>
              </a:rPr>
              <a:t>≠</a:t>
            </a:r>
            <a:r>
              <a:rPr lang="en-US" altLang="zh-CN" sz="2800">
                <a:ea typeface="楷体_GB2312" pitchFamily="1" charset="-122"/>
              </a:rPr>
              <a:t>0,</a:t>
            </a:r>
            <a:r>
              <a:rPr lang="zh-CN" altLang="en-US" sz="2800">
                <a:ea typeface="楷体_GB2312" pitchFamily="1" charset="-122"/>
              </a:rPr>
              <a:t>若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ea typeface="楷体_GB2312" pitchFamily="1" charset="-122"/>
              </a:rPr>
              <a:t>                      </a:t>
            </a:r>
            <a:r>
              <a:rPr lang="en-US" altLang="zh-CN" sz="2800">
                <a:ea typeface="楷体_GB2312" pitchFamily="1" charset="-122"/>
              </a:rPr>
              <a:t>P(B)</a:t>
            </a:r>
            <a:r>
              <a:rPr lang="zh-CN" altLang="en-US" sz="2800">
                <a:ea typeface="楷体_GB2312" pitchFamily="1" charset="-122"/>
              </a:rPr>
              <a:t>＝</a:t>
            </a:r>
            <a:r>
              <a:rPr lang="en-US" altLang="zh-CN" sz="2800">
                <a:ea typeface="楷体_GB2312" pitchFamily="1" charset="-122"/>
              </a:rPr>
              <a:t>P(B|A)                     (1.5.1)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则称事件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与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相互</a:t>
            </a:r>
            <a:r>
              <a:rPr lang="zh-CN" altLang="en-US" sz="2800">
                <a:solidFill>
                  <a:schemeClr val="folHlink"/>
                </a:solidFill>
                <a:ea typeface="楷体_GB2312" pitchFamily="1" charset="-122"/>
              </a:rPr>
              <a:t>独立</a:t>
            </a:r>
            <a:r>
              <a:rPr lang="zh-CN" altLang="en-US">
                <a:ea typeface="楷体_GB2312" pitchFamily="1" charset="-122"/>
              </a:rPr>
              <a:t>。</a:t>
            </a:r>
            <a:endParaRPr lang="zh-CN" altLang="zh-CN"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式</a:t>
            </a:r>
            <a:r>
              <a:rPr lang="zh-CN" altLang="zh-CN" sz="2800">
                <a:ea typeface="楷体_GB2312" pitchFamily="1" charset="-122"/>
              </a:rPr>
              <a:t>(1.5.1)</a:t>
            </a:r>
            <a:r>
              <a:rPr lang="zh-CN" altLang="en-US" sz="2800">
                <a:ea typeface="楷体_GB2312" pitchFamily="1" charset="-122"/>
              </a:rPr>
              <a:t>等价于：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solidFill>
                  <a:srgbClr val="FC0128"/>
                </a:solidFill>
                <a:ea typeface="楷体_GB2312" pitchFamily="1" charset="-122"/>
              </a:rPr>
              <a:t>               </a:t>
            </a:r>
            <a:r>
              <a:rPr lang="en-US" altLang="zh-CN" sz="2800">
                <a:solidFill>
                  <a:srgbClr val="FC0128"/>
                </a:solidFill>
                <a:ea typeface="楷体_GB2312" pitchFamily="1" charset="-122"/>
              </a:rPr>
              <a:t>P(AB)</a:t>
            </a:r>
            <a:r>
              <a:rPr lang="zh-CN" altLang="en-US" sz="2800">
                <a:solidFill>
                  <a:srgbClr val="FC0128"/>
                </a:solidFill>
                <a:ea typeface="楷体_GB2312" pitchFamily="1" charset="-122"/>
              </a:rPr>
              <a:t>＝</a:t>
            </a:r>
            <a:r>
              <a:rPr lang="en-US" altLang="zh-CN" sz="2800">
                <a:solidFill>
                  <a:srgbClr val="FC0128"/>
                </a:solidFill>
                <a:ea typeface="楷体_GB2312" pitchFamily="1" charset="-122"/>
              </a:rPr>
              <a:t>P(A)P(B)                      </a:t>
            </a:r>
            <a:r>
              <a:rPr lang="en-US" altLang="zh-CN" sz="2800">
                <a:ea typeface="楷体_GB2312" pitchFamily="1" charset="-122"/>
              </a:rPr>
              <a:t>(1.5.2)</a:t>
            </a:r>
          </a:p>
        </p:txBody>
      </p:sp>
      <p:sp useBgFill="1">
        <p:nvSpPr>
          <p:cNvPr id="63492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3493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3494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3495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90600" y="1066800"/>
            <a:ext cx="63404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从一付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52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张的扑克牌中任意抽取一张，以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表示抽出一张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，以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表示抽出一张黑桃，问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是否独立？</a:t>
            </a:r>
          </a:p>
        </p:txBody>
      </p:sp>
      <p:pic>
        <p:nvPicPr>
          <p:cNvPr id="91138" name="Picture 3" descr="EN003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828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04800" y="3087688"/>
            <a:ext cx="79248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800" b="1" smtClean="0">
                <a:ea typeface="楷体_GB2312" charset="0"/>
                <a:cs typeface="楷体_GB2312" charset="0"/>
              </a:rPr>
              <a:t>定理、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以下四件事等价：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800" smtClean="0">
                <a:ea typeface="楷体_GB2312" charset="0"/>
                <a:cs typeface="楷体_GB2312" charset="0"/>
              </a:rPr>
              <a:t>(1)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事件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A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、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B</a:t>
            </a:r>
            <a:r>
              <a:rPr kumimoji="1" lang="zh-CN" sz="2800" smtClean="0">
                <a:ea typeface="楷体_GB2312" charset="0"/>
                <a:cs typeface="楷体_GB2312" charset="0"/>
              </a:rPr>
              <a:t>相互独立；(2)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事件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A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、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B</a:t>
            </a:r>
            <a:r>
              <a:rPr kumimoji="1" lang="zh-CN" sz="2800" smtClean="0">
                <a:ea typeface="楷体_GB2312" charset="0"/>
                <a:cs typeface="楷体_GB2312" charset="0"/>
              </a:rPr>
              <a:t>相互独立；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800" smtClean="0">
                <a:ea typeface="楷体_GB2312" charset="0"/>
                <a:cs typeface="楷体_GB2312" charset="0"/>
              </a:rPr>
              <a:t>(3)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事件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A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、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B</a:t>
            </a:r>
            <a:r>
              <a:rPr kumimoji="1" lang="zh-CN" sz="2800" smtClean="0">
                <a:ea typeface="楷体_GB2312" charset="0"/>
                <a:cs typeface="楷体_GB2312" charset="0"/>
              </a:rPr>
              <a:t>相互独立；(4)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事件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A</a:t>
            </a:r>
            <a:r>
              <a:rPr kumimoji="1" lang="zh-CN" altLang="en-US" sz="2800" smtClean="0">
                <a:ea typeface="楷体_GB2312" charset="0"/>
                <a:cs typeface="楷体_GB2312" charset="0"/>
              </a:rPr>
              <a:t>、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B</a:t>
            </a:r>
            <a:r>
              <a:rPr kumimoji="1" lang="zh-CN" sz="2800" smtClean="0">
                <a:ea typeface="楷体_GB2312" charset="0"/>
                <a:cs typeface="楷体_GB2312" charset="0"/>
              </a:rPr>
              <a:t>相互独立。</a:t>
            </a:r>
            <a:endParaRPr kumimoji="1" lang="zh-CN" altLang="en-US" sz="2800" smtClean="0">
              <a:ea typeface="楷体_GB2312" charset="0"/>
              <a:cs typeface="楷体_GB2312" charset="0"/>
            </a:endParaRP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5334000" y="3733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2124075" y="4419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5257800" y="4419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5867400" y="4419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4521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4522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4523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4524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pPr algn="l" eaLnBrk="1" hangingPunct="1"/>
            <a:r>
              <a:rPr kumimoji="0" lang="zh-CN" altLang="en-US" sz="4000" b="1" smtClean="0"/>
              <a:t>二、多个事件的独立</a:t>
            </a:r>
            <a:endParaRPr kumimoji="0" lang="zh-CN" altLang="en-US" sz="5400" b="1" smtClean="0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848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定义</a:t>
            </a:r>
            <a:r>
              <a:rPr lang="zh-CN" altLang="zh-CN" sz="2800" b="1">
                <a:ea typeface="楷体_GB2312" pitchFamily="1" charset="-122"/>
              </a:rPr>
              <a:t>2</a:t>
            </a:r>
            <a:r>
              <a:rPr lang="zh-CN" altLang="en-US" sz="2800" b="1">
                <a:ea typeface="楷体_GB2312" pitchFamily="1" charset="-122"/>
              </a:rPr>
              <a:t>、</a:t>
            </a:r>
            <a:r>
              <a:rPr lang="zh-CN" altLang="en-US" sz="2800">
                <a:ea typeface="楷体_GB2312" pitchFamily="1" charset="-122"/>
              </a:rPr>
              <a:t>若三个事件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C</a:t>
            </a:r>
            <a:r>
              <a:rPr lang="zh-CN" altLang="en-US" sz="2800">
                <a:ea typeface="楷体_GB2312" pitchFamily="1" charset="-122"/>
              </a:rPr>
              <a:t>满足：</a:t>
            </a:r>
            <a:endParaRPr lang="zh-CN" altLang="zh-CN" sz="2800"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ea typeface="楷体_GB2312" pitchFamily="1" charset="-122"/>
              </a:rPr>
              <a:t>(1)</a:t>
            </a:r>
            <a:r>
              <a:rPr lang="en-US" altLang="zh-CN" sz="2800">
                <a:ea typeface="楷体_GB2312" pitchFamily="1" charset="-122"/>
              </a:rPr>
              <a:t>   P(AB)=P(A)P(B),    P(AC)=P(A)P(C),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ea typeface="楷体_GB2312" pitchFamily="1" charset="-122"/>
              </a:rPr>
              <a:t>P(BC)=P(B)P(C),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则称事件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两两相互独立</a:t>
            </a:r>
            <a:r>
              <a:rPr lang="zh-CN" altLang="en-US" sz="2800">
                <a:ea typeface="楷体_GB2312" pitchFamily="1" charset="-122"/>
              </a:rPr>
              <a:t>；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533400" y="4191000"/>
            <a:ext cx="7772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若在此基础上还满足：</a:t>
            </a:r>
            <a:endParaRPr lang="zh-CN" altLang="zh-CN" sz="2800">
              <a:ea typeface="楷体_GB2312" pitchFamily="1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zh-CN" sz="2800">
                <a:ea typeface="楷体_GB2312" pitchFamily="1" charset="-122"/>
              </a:rPr>
              <a:t>(2) </a:t>
            </a:r>
            <a:r>
              <a:rPr lang="en-US" altLang="zh-CN" sz="2800">
                <a:ea typeface="楷体_GB2312" pitchFamily="1" charset="-122"/>
              </a:rPr>
              <a:t>     P(ABC)</a:t>
            </a:r>
            <a:r>
              <a:rPr lang="zh-CN" altLang="en-US" sz="2800">
                <a:ea typeface="楷体_GB2312" pitchFamily="1" charset="-122"/>
              </a:rPr>
              <a:t>＝</a:t>
            </a:r>
            <a:r>
              <a:rPr lang="en-US" altLang="zh-CN" sz="2800">
                <a:ea typeface="楷体_GB2312" pitchFamily="1" charset="-122"/>
              </a:rPr>
              <a:t>P(A)P(B)P(C),               (1.5.3)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则称事件</a:t>
            </a:r>
            <a:r>
              <a:rPr lang="en-US" altLang="zh-CN" sz="2800">
                <a:solidFill>
                  <a:schemeClr val="folHlink"/>
                </a:solidFill>
                <a:ea typeface="楷体_GB2312" pitchFamily="1" charset="-122"/>
              </a:rPr>
              <a:t>A</a:t>
            </a:r>
            <a:r>
              <a:rPr lang="zh-CN" altLang="en-US" sz="2800">
                <a:solidFill>
                  <a:schemeClr val="folHlink"/>
                </a:solidFill>
                <a:ea typeface="楷体_GB2312" pitchFamily="1" charset="-122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ea typeface="楷体_GB2312" pitchFamily="1" charset="-122"/>
              </a:rPr>
              <a:t>B</a:t>
            </a:r>
            <a:r>
              <a:rPr lang="zh-CN" altLang="en-US" sz="2800">
                <a:solidFill>
                  <a:schemeClr val="folHlink"/>
                </a:solidFill>
                <a:ea typeface="楷体_GB2312" pitchFamily="1" charset="-122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ea typeface="楷体_GB2312" pitchFamily="1" charset="-122"/>
              </a:rPr>
              <a:t>C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1" charset="-122"/>
              </a:rPr>
              <a:t>相互独立</a:t>
            </a:r>
            <a:r>
              <a:rPr lang="zh-CN" altLang="en-US" sz="2800">
                <a:ea typeface="楷体_GB2312" pitchFamily="1" charset="-122"/>
              </a:rPr>
              <a:t>。</a:t>
            </a:r>
          </a:p>
        </p:txBody>
      </p:sp>
      <p:sp useBgFill="1">
        <p:nvSpPr>
          <p:cNvPr id="65541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5542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5543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5544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5" grpId="0" autoUpdateAnimBg="0"/>
      <p:bldP spid="9011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4582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ctr" hangingPunct="0">
              <a:lnSpc>
                <a:spcPct val="120000"/>
              </a:lnSpc>
            </a:pP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一般地，设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是</a:t>
            </a: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个事件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，如果对</a:t>
            </a:r>
            <a:endParaRPr lang="zh-CN" altLang="zh-CN" sz="2800">
              <a:solidFill>
                <a:srgbClr val="8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0" fontAlgn="ctr" hangingPunct="0">
              <a:lnSpc>
                <a:spcPct val="120000"/>
              </a:lnSpc>
            </a:pP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任意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k    (1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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k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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n), 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任意的</a:t>
            </a:r>
            <a:r>
              <a:rPr lang="zh-CN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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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2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…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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k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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，具有等式</a:t>
            </a:r>
            <a:endParaRPr lang="zh-CN" altLang="zh-CN" sz="2800">
              <a:solidFill>
                <a:srgbClr val="8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0" fontAlgn="ctr" hangingPunct="0">
              <a:lnSpc>
                <a:spcPct val="120000"/>
              </a:lnSpc>
            </a:pPr>
            <a:r>
              <a:rPr lang="zh-CN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P(A 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i1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i2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… 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ik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P(A 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i1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)P(A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i2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)…P(A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ik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 (1.5.4)</a:t>
            </a:r>
          </a:p>
          <a:p>
            <a:pPr lvl="1" algn="ctr" fontAlgn="ctr">
              <a:lnSpc>
                <a:spcPct val="120000"/>
              </a:lnSpc>
              <a:buFont typeface="Monotype Sorts" charset="2"/>
              <a:buNone/>
            </a:pP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</a:t>
            </a: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个事件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相互独立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zh-CN">
              <a:solidFill>
                <a:srgbClr val="8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209800" y="372586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1" lang="zh-CN" sz="2400" smtClean="0">
              <a:ea typeface="楷体_GB2312" charset="0"/>
              <a:cs typeface="楷体_GB2312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1188" y="2852738"/>
            <a:ext cx="569277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楷体_GB2312" pitchFamily="1" charset="-122"/>
              </a:rPr>
              <a:t>思考：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楷体_GB2312" pitchFamily="1" charset="-122"/>
              </a:rPr>
              <a:t>1.</a:t>
            </a:r>
            <a:r>
              <a:rPr lang="zh-CN" altLang="en-US" sz="2800">
                <a:ea typeface="楷体_GB2312" pitchFamily="1" charset="-122"/>
              </a:rPr>
              <a:t>设事件</a:t>
            </a:r>
            <a:r>
              <a:rPr lang="en-US" altLang="zh-CN" sz="2800">
                <a:ea typeface="楷体_GB2312" pitchFamily="1" charset="-122"/>
              </a:rPr>
              <a:t>A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B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C</a:t>
            </a:r>
            <a:r>
              <a:rPr lang="zh-CN" altLang="en-US" sz="2800">
                <a:ea typeface="楷体_GB2312" pitchFamily="1" charset="-122"/>
              </a:rPr>
              <a:t>、</a:t>
            </a:r>
            <a:r>
              <a:rPr lang="en-US" altLang="zh-CN" sz="2800">
                <a:ea typeface="楷体_GB2312" pitchFamily="1" charset="-122"/>
              </a:rPr>
              <a:t>D</a:t>
            </a:r>
            <a:r>
              <a:rPr lang="zh-CN" altLang="en-US" sz="2800">
                <a:ea typeface="楷体_GB2312" pitchFamily="1" charset="-122"/>
              </a:rPr>
              <a:t>相互独立，则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905000" y="4038600"/>
          <a:ext cx="3048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2" name="Equation" r:id="rId4" imgW="1092674" imgH="190583" progId="Equation.DSMT4">
                  <p:embed/>
                </p:oleObj>
              </mc:Choice>
              <mc:Fallback>
                <p:oleObj name="Equation" r:id="rId4" imgW="1092674" imgH="19058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3048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04800" y="4495800"/>
            <a:ext cx="76962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30000"/>
              </a:lnSpc>
            </a:pPr>
            <a:r>
              <a:rPr lang="en-US" altLang="zh-CN" sz="2800" b="1">
                <a:ea typeface="楷体_GB2312" pitchFamily="1" charset="-122"/>
              </a:rPr>
              <a:t>2.</a:t>
            </a:r>
            <a:r>
              <a:rPr lang="zh-CN" altLang="en-US" sz="2800">
                <a:ea typeface="楷体_GB2312" pitchFamily="1" charset="-122"/>
              </a:rPr>
              <a:t>一颗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骰子掷</a:t>
            </a: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次至少得一个六点与两颗骰子掷</a:t>
            </a: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24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次至少得一个双六，这两件事，</a:t>
            </a:r>
            <a:endParaRPr lang="zh-CN" altLang="zh-CN" sz="2800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0" hangingPunct="0"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哪一个有更多的机会遇到？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6804025" y="5084763"/>
            <a:ext cx="1905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kumimoji="1" lang="zh-CN" altLang="en-US" sz="2400" dirty="0" smtClean="0">
                <a:latin typeface="华文楷体" charset="0"/>
                <a:ea typeface="华文楷体" charset="0"/>
                <a:cs typeface="华文楷体" charset="0"/>
              </a:rPr>
              <a:t>答案</a:t>
            </a:r>
            <a:r>
              <a:rPr kumimoji="1" lang="en-US" altLang="zh-CN" sz="2400" dirty="0" smtClean="0">
                <a:latin typeface="华文楷体" charset="0"/>
                <a:ea typeface="华文楷体" charset="0"/>
                <a:cs typeface="华文楷体" charset="0"/>
              </a:rPr>
              <a:t>: 0.518,</a:t>
            </a:r>
          </a:p>
          <a:p>
            <a:pPr algn="ctr">
              <a:lnSpc>
                <a:spcPct val="120000"/>
              </a:lnSpc>
              <a:defRPr/>
            </a:pPr>
            <a:r>
              <a:rPr kumimoji="1" lang="en-US" altLang="zh-CN" sz="2400" dirty="0" smtClean="0">
                <a:latin typeface="华文楷体" charset="0"/>
                <a:ea typeface="华文楷体" charset="0"/>
                <a:cs typeface="华文楷体" charset="0"/>
              </a:rPr>
              <a:t>         0.496</a:t>
            </a:r>
          </a:p>
        </p:txBody>
      </p:sp>
      <p:sp useBgFill="1">
        <p:nvSpPr>
          <p:cNvPr id="66568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6569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6570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6571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40" grpId="0" autoUpdateAnimBg="0"/>
      <p:bldP spid="91142" grpId="0" autoUpdateAnimBg="0"/>
      <p:bldP spid="9114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685800"/>
          </a:xfrm>
        </p:spPr>
        <p:txBody>
          <a:bodyPr/>
          <a:lstStyle/>
          <a:p>
            <a:pPr algn="l" eaLnBrk="1" hangingPunct="1"/>
            <a:r>
              <a:rPr kumimoji="0" lang="zh-CN" altLang="en-US" sz="4000" b="1" smtClean="0"/>
              <a:t>三、事件独立性的应用</a:t>
            </a:r>
            <a:endParaRPr kumimoji="0" lang="zh-CN" altLang="en-US" b="1" smtClean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45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buFont typeface="Monotype Sorts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加法公式的简化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：若事件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相互独立</a:t>
            </a: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,  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则</a:t>
            </a:r>
            <a:endParaRPr lang="zh-CN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lvl="1">
              <a:lnSpc>
                <a:spcPct val="120000"/>
              </a:lnSpc>
              <a:buFont typeface="Monotype Sorts" charset="2"/>
              <a:buNone/>
            </a:pPr>
            <a:r>
              <a:rPr lang="zh-CN" altLang="zh-CN">
                <a:latin typeface="Times New Roman" panose="02020603050405020304" pitchFamily="18" charset="0"/>
                <a:ea typeface="楷体_GB2312" pitchFamily="1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                                                                            </a:t>
            </a:r>
            <a:endParaRPr lang="en-US" altLang="zh-CN" b="1">
              <a:ea typeface="楷体_GB2312" pitchFamily="1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27088" y="3429000"/>
            <a:ext cx="842486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在可靠性理论上的应用</a:t>
            </a:r>
            <a:endParaRPr lang="zh-CN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如图，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表示继电器触点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假设每个触点闭合的概率为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且各继电器接点闭合与否相互独立，求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至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是通路的概率。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2617788" y="2420938"/>
          <a:ext cx="5410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Equation" r:id="rId3" imgW="2589676" imgH="253890" progId="Equation.DSMT4">
                  <p:embed/>
                </p:oleObj>
              </mc:Choice>
              <mc:Fallback>
                <p:oleObj name="Equation" r:id="rId3" imgW="2589676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2420938"/>
                        <a:ext cx="5410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1547813" y="5084763"/>
          <a:ext cx="46672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BMP 图象" r:id="rId5" imgW="4667902" imgH="1971950" progId="Paint.Picture">
                  <p:embed/>
                </p:oleObj>
              </mc:Choice>
              <mc:Fallback>
                <p:oleObj name="BMP 图象" r:id="rId5" imgW="4667902" imgH="197195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84763"/>
                        <a:ext cx="466725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7591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7592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7593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7594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  <p:bldP spid="92164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0" y="1557338"/>
          <a:ext cx="39624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3" name="BMP 图象" r:id="rId3" imgW="5047619" imgH="1933333" progId="Paint.Picture">
                  <p:embed/>
                </p:oleObj>
              </mc:Choice>
              <mc:Fallback>
                <p:oleObj name="BMP 图象" r:id="rId3" imgW="5047619" imgH="19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7338"/>
                        <a:ext cx="39624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-107950" y="47625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A---L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至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为通路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, 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宋体" panose="02010600040101010101" pitchFamily="2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---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个继电器通</a:t>
            </a:r>
            <a:r>
              <a:rPr lang="en-US" altLang="zh-CN" sz="2800" b="1">
                <a:latin typeface="Times New Roman" panose="02020603050405020304" pitchFamily="18" charset="0"/>
                <a:ea typeface="华文宋体" panose="02010600040101010101" pitchFamily="2" charset="-122"/>
              </a:rPr>
              <a:t>, i=1,2,…5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4211638" y="1571625"/>
          <a:ext cx="38385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4" name="Equation" r:id="rId5" imgW="1701062" imgH="253890" progId="Equation.3">
                  <p:embed/>
                </p:oleObj>
              </mc:Choice>
              <mc:Fallback>
                <p:oleObj name="Equation" r:id="rId5" imgW="1701062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571625"/>
                        <a:ext cx="38385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5546725" y="2205038"/>
          <a:ext cx="17621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5" name="Equation" r:id="rId7" imgW="699411" imgH="228898" progId="Equation.3">
                  <p:embed/>
                </p:oleObj>
              </mc:Choice>
              <mc:Fallback>
                <p:oleObj name="Equation" r:id="rId7" imgW="699411" imgH="22889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2205038"/>
                        <a:ext cx="17621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0" y="3352800"/>
          <a:ext cx="41148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BMP 图象" r:id="rId9" imgW="4704762" imgH="1733333" progId="Paint.Picture">
                  <p:embed/>
                </p:oleObj>
              </mc:Choice>
              <mc:Fallback>
                <p:oleObj name="BMP 图象" r:id="rId9" imgW="4704762" imgH="17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2800"/>
                        <a:ext cx="41148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4211638" y="3644900"/>
          <a:ext cx="46688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Equation" r:id="rId11" imgW="2070999" imgH="228699" progId="Equation.3">
                  <p:embed/>
                </p:oleObj>
              </mc:Choice>
              <mc:Fallback>
                <p:oleObj name="Equation" r:id="rId11" imgW="2070999" imgH="22869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644900"/>
                        <a:ext cx="46688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5534025" y="4221163"/>
          <a:ext cx="20208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8" name="Equation" r:id="rId13" imgW="800447" imgH="228699" progId="Equation.3">
                  <p:embed/>
                </p:oleObj>
              </mc:Choice>
              <mc:Fallback>
                <p:oleObj name="Equation" r:id="rId13" imgW="800447" imgH="2286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4221163"/>
                        <a:ext cx="20208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-180975" y="508476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charset="0"/>
                <a:ea typeface="华文宋体" charset="0"/>
                <a:cs typeface="华文宋体" charset="0"/>
              </a:rPr>
              <a:t>由全概率公式</a:t>
            </a: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228600" y="55626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9" name="Equation" r:id="rId15" imgW="2488120" imgH="253890" progId="Equation.3">
                  <p:embed/>
                </p:oleObj>
              </mc:Choice>
              <mc:Fallback>
                <p:oleObj name="Equation" r:id="rId15" imgW="2488120" imgH="2538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6260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5867400" y="56388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0" name="Equation" r:id="rId17" imgW="1524662" imgH="228699" progId="Equation.3">
                  <p:embed/>
                </p:oleObj>
              </mc:Choice>
              <mc:Fallback>
                <p:oleObj name="Equation" r:id="rId17" imgW="1524662" imgH="2286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638800"/>
                        <a:ext cx="304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8621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8622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8623" name="AutoShape 1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8624" name="AutoShape 1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9388" y="1044575"/>
            <a:ext cx="85693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EX1: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一个学生欲到三家图书馆借一本参考书．每家图书馆购进这种书的概率是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1/2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，购进这种书的图书馆中该书被借完了的概率也是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1/2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．各家图书馆是否购进该书相互独立．问该学生能够借到书的概率是多少？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50825" y="3265488"/>
            <a:ext cx="820896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本章要点：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五个概念（随机试验、事件、概率、条件概率、独立性）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四个公式（加法公式、乘法公式、全概率公式、贝叶斯公式）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一个概型（古典概型）</a:t>
            </a:r>
          </a:p>
        </p:txBody>
      </p:sp>
      <p:sp useBgFill="1">
        <p:nvSpPr>
          <p:cNvPr id="69636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9637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9638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69639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pPr algn="l" eaLnBrk="1" hangingPunct="1"/>
            <a:r>
              <a:rPr kumimoji="0" lang="zh-CN" altLang="en-US" sz="4000" b="1" smtClean="0"/>
              <a:t>随机事件</a:t>
            </a:r>
            <a:endParaRPr kumimoji="0" lang="zh-CN" altLang="en-US" b="1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22960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1" charset="-122"/>
              </a:rPr>
              <a:t>       1.</a:t>
            </a:r>
            <a:r>
              <a:rPr lang="zh-CN" altLang="en-US" b="1">
                <a:ea typeface="楷体_GB2312" pitchFamily="1" charset="-122"/>
              </a:rPr>
              <a:t>定义</a:t>
            </a:r>
            <a:r>
              <a:rPr lang="zh-CN" altLang="en-US">
                <a:ea typeface="楷体_GB2312" pitchFamily="1" charset="-122"/>
              </a:rPr>
              <a:t>  样本空间的任意一个子集称为随机事件</a:t>
            </a:r>
            <a:r>
              <a:rPr lang="en-US" altLang="zh-CN">
                <a:ea typeface="楷体_GB2312" pitchFamily="1" charset="-122"/>
              </a:rPr>
              <a:t>, </a:t>
            </a:r>
            <a:r>
              <a:rPr lang="zh-CN" altLang="en-US">
                <a:ea typeface="楷体_GB2312" pitchFamily="1" charset="-122"/>
              </a:rPr>
              <a:t>简称“事件”</a:t>
            </a:r>
            <a:r>
              <a:rPr lang="en-US" altLang="zh-CN">
                <a:ea typeface="楷体_GB2312" pitchFamily="1" charset="-122"/>
              </a:rPr>
              <a:t>.</a:t>
            </a:r>
            <a:r>
              <a:rPr lang="zh-CN" altLang="en-US">
                <a:ea typeface="楷体_GB2312" pitchFamily="1" charset="-122"/>
              </a:rPr>
              <a:t>记作</a:t>
            </a:r>
            <a:r>
              <a:rPr lang="en-US" altLang="zh-CN">
                <a:ea typeface="楷体_GB2312" pitchFamily="1" charset="-122"/>
              </a:rPr>
              <a:t>A</a:t>
            </a:r>
            <a:r>
              <a:rPr lang="zh-CN" altLang="en-US">
                <a:ea typeface="楷体_GB2312" pitchFamily="1" charset="-122"/>
              </a:rPr>
              <a:t>、</a:t>
            </a:r>
            <a:r>
              <a:rPr lang="en-US" altLang="zh-CN">
                <a:ea typeface="楷体_GB2312" pitchFamily="1" charset="-122"/>
              </a:rPr>
              <a:t>B</a:t>
            </a:r>
            <a:r>
              <a:rPr lang="zh-CN" altLang="en-US">
                <a:ea typeface="楷体_GB2312" pitchFamily="1" charset="-122"/>
              </a:rPr>
              <a:t>、</a:t>
            </a:r>
            <a:r>
              <a:rPr lang="en-US" altLang="zh-CN">
                <a:ea typeface="楷体_GB2312" pitchFamily="1" charset="-122"/>
              </a:rPr>
              <a:t>C</a:t>
            </a:r>
            <a:r>
              <a:rPr lang="zh-CN" altLang="en-US">
                <a:ea typeface="楷体_GB2312" pitchFamily="1" charset="-122"/>
              </a:rPr>
              <a:t>等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C0128"/>
                </a:solidFill>
                <a:latin typeface="Times New Roman" panose="02020603050405020304" pitchFamily="18" charset="0"/>
                <a:ea typeface="楷体_GB2312" pitchFamily="1" charset="-122"/>
              </a:rPr>
              <a:t>        任何事件均可表示为样本空间的某个子集</a:t>
            </a:r>
            <a:r>
              <a:rPr lang="en-US" altLang="zh-CN" b="1">
                <a:solidFill>
                  <a:srgbClr val="FC0128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楷体_GB2312" pitchFamily="1" charset="-122"/>
              </a:rPr>
              <a:t>称</a:t>
            </a:r>
            <a:r>
              <a:rPr lang="zh-CN" altLang="en-US" b="1">
                <a:solidFill>
                  <a:srgbClr val="FF0000"/>
                </a:solidFill>
              </a:rPr>
              <a:t>事件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>
                <a:ea typeface="楷体_GB2312" pitchFamily="1" charset="-122"/>
              </a:rPr>
              <a:t>当且仅当试验的结果是子集</a:t>
            </a:r>
            <a:r>
              <a:rPr lang="en-US" altLang="zh-CN">
                <a:ea typeface="楷体_GB2312" pitchFamily="1" charset="-122"/>
              </a:rPr>
              <a:t>A</a:t>
            </a:r>
            <a:r>
              <a:rPr lang="zh-CN" altLang="en-US">
                <a:ea typeface="楷体_GB2312" pitchFamily="1" charset="-122"/>
              </a:rPr>
              <a:t>中的元素。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楷体_GB2312" pitchFamily="1" charset="-122"/>
              </a:rPr>
              <a:t>       </a:t>
            </a:r>
            <a:r>
              <a:rPr lang="en-US" altLang="zh-CN" b="1">
                <a:ea typeface="楷体_GB2312" pitchFamily="1" charset="-122"/>
              </a:rPr>
              <a:t>2.</a:t>
            </a:r>
            <a:r>
              <a:rPr lang="zh-CN" altLang="en-US" b="1">
                <a:ea typeface="楷体_GB2312" pitchFamily="1" charset="-122"/>
              </a:rPr>
              <a:t>两个特殊事件</a:t>
            </a:r>
            <a:r>
              <a:rPr lang="en-US" altLang="zh-CN">
                <a:ea typeface="楷体_GB2312" pitchFamily="1" charset="-122"/>
              </a:rPr>
              <a:t>: </a:t>
            </a:r>
            <a:r>
              <a:rPr lang="zh-CN" altLang="en-US">
                <a:ea typeface="楷体_GB2312" pitchFamily="1" charset="-122"/>
              </a:rPr>
              <a:t>必然事件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楷体_GB2312" pitchFamily="1" charset="-122"/>
              </a:rPr>
              <a:t> </a:t>
            </a:r>
            <a:r>
              <a:rPr lang="zh-CN" altLang="en-US">
                <a:ea typeface="楷体_GB2312" pitchFamily="1" charset="-122"/>
              </a:rPr>
              <a:t>、不可能事件</a:t>
            </a:r>
            <a:r>
              <a:rPr lang="zh-CN" altLang="en-US">
                <a:ea typeface="楷体_GB2312" pitchFamily="1" charset="-122"/>
                <a:sym typeface="Symbol" panose="05050102010706020507" pitchFamily="18" charset="2"/>
              </a:rPr>
              <a:t></a:t>
            </a:r>
            <a:r>
              <a:rPr lang="en-US" altLang="zh-CN">
                <a:ea typeface="楷体_GB2312" pitchFamily="1" charset="-122"/>
              </a:rPr>
              <a:t>.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例如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对于试验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2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，以下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A </a:t>
            </a:r>
            <a:r>
              <a:rPr lang="zh-CN" altLang="en-US">
                <a:ea typeface="楷体_GB2312" pitchFamily="1" charset="-122"/>
              </a:rPr>
              <a:t>、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即为三个随机事件</a:t>
            </a:r>
            <a:r>
              <a:rPr lang="zh-CN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:</a:t>
            </a:r>
            <a:endParaRPr lang="en-US" altLang="zh-CN">
              <a:latin typeface="Times New Roman" panose="02020603050405020304" pitchFamily="18" charset="0"/>
              <a:ea typeface="楷体_GB2312" pitchFamily="1" charset="-122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    A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＝“至少出一个正面”</a:t>
            </a:r>
            <a:r>
              <a:rPr lang="zh-CN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       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＝</a:t>
            </a:r>
            <a:r>
              <a:rPr lang="zh-CN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HHH, HHT, HTH, THH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HTT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THT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TTH}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；                                 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    B = “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出现全部是同一面”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={HHH,TTT}    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    C = “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恰好出现一次正面”</a:t>
            </a:r>
            <a:r>
              <a:rPr lang="zh-CN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=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{HTT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THT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TTH}</a:t>
            </a:r>
          </a:p>
          <a:p>
            <a:pPr algn="ctr"/>
            <a:endParaRPr lang="en-US" altLang="zh-CN">
              <a:latin typeface="Times New Roman" panose="02020603050405020304" pitchFamily="18" charset="0"/>
              <a:ea typeface="楷体_GB2312" pitchFamily="1" charset="-122"/>
              <a:sym typeface="Symbol" panose="05050102010706020507" pitchFamily="18" charset="2"/>
            </a:endParaRP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再如，试验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</a:rPr>
              <a:t>中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＝“灯泡寿命超过</a:t>
            </a:r>
            <a:r>
              <a:rPr lang="zh-CN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1000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小时”</a:t>
            </a:r>
            <a:endParaRPr lang="zh-CN" altLang="zh-CN">
              <a:latin typeface="Times New Roman" panose="02020603050405020304" pitchFamily="18" charset="0"/>
              <a:ea typeface="楷体_GB2312" pitchFamily="1" charset="-122"/>
              <a:sym typeface="Symbol" panose="05050102010706020507" pitchFamily="18" charset="2"/>
            </a:endParaRP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＝</a:t>
            </a:r>
            <a:r>
              <a:rPr lang="zh-CN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x:1000&lt;x&lt;T(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小时）</a:t>
            </a:r>
            <a:r>
              <a:rPr lang="en-US" altLang="zh-CN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}</a:t>
            </a:r>
            <a:r>
              <a:rPr lang="zh-CN" altLang="en-US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。</a:t>
            </a:r>
          </a:p>
        </p:txBody>
      </p:sp>
      <p:sp useBgFill="1">
        <p:nvSpPr>
          <p:cNvPr id="9221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9222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9223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9224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09600" y="1717675"/>
            <a:ext cx="80422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i="1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既然事件是一个集合，因此有关事件间的关系、运算及运算规则也就按集合间的关系、运算及运算规则来处理。</a:t>
            </a:r>
            <a:r>
              <a:rPr lang="zh-CN" altLang="en-US" i="1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        </a:t>
            </a:r>
            <a:endParaRPr lang="zh-CN" altLang="en-US" sz="2800" i="1">
              <a:solidFill>
                <a:srgbClr val="006699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 useBgFill="1">
        <p:nvSpPr>
          <p:cNvPr id="10244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0245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0246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0247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事件关系(导致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239000" cy="12192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kumimoji="0" lang="zh-CN" altLang="en-US" b="1" smtClean="0"/>
              <a:t>　     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1600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CN" b="1" smtClean="0"/>
              <a:t>1.</a:t>
            </a:r>
            <a:r>
              <a:rPr kumimoji="0" lang="zh-CN" altLang="en-US" b="1" smtClean="0">
                <a:solidFill>
                  <a:schemeClr val="accent2"/>
                </a:solidFill>
              </a:rPr>
              <a:t>包含关系</a:t>
            </a:r>
            <a:r>
              <a:rPr kumimoji="0" lang="en-US" altLang="zh-CN" b="1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zh-CN" b="1" smtClean="0">
                <a:latin typeface="Arial" panose="020B0604020202020204" pitchFamily="34" charset="0"/>
              </a:rPr>
              <a:t>“</a:t>
            </a:r>
            <a:r>
              <a:rPr kumimoji="0" lang="en-US" altLang="zh-CN" b="1" smtClean="0"/>
              <a:t> </a:t>
            </a:r>
            <a:r>
              <a:rPr kumimoji="0" lang="zh-CN" altLang="en-US" b="1" smtClean="0"/>
              <a:t>事件 </a:t>
            </a:r>
            <a:r>
              <a:rPr kumimoji="0" lang="en-US" altLang="zh-CN" b="1" smtClean="0"/>
              <a:t>A</a:t>
            </a:r>
            <a:r>
              <a:rPr kumimoji="0" lang="zh-CN" altLang="en-US" b="1" smtClean="0"/>
              <a:t>发生必有事件</a:t>
            </a:r>
            <a:r>
              <a:rPr kumimoji="0" lang="en-US" altLang="zh-CN" b="1" smtClean="0"/>
              <a:t>B</a:t>
            </a:r>
            <a:r>
              <a:rPr kumimoji="0" lang="zh-CN" altLang="en-US" b="1" smtClean="0"/>
              <a:t>发生</a:t>
            </a:r>
            <a:r>
              <a:rPr kumimoji="0" lang="zh-CN" altLang="en-US" b="1" smtClean="0">
                <a:latin typeface="Arial" panose="020B0604020202020204" pitchFamily="34" charset="0"/>
              </a:rPr>
              <a:t>”</a:t>
            </a:r>
            <a:endParaRPr kumimoji="0" lang="zh-CN" altLang="en-US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zh-CN" altLang="en-US" b="1" smtClean="0"/>
              <a:t>记为</a:t>
            </a:r>
            <a:r>
              <a:rPr kumimoji="0" lang="en-US" altLang="zh-CN" b="1" smtClean="0"/>
              <a:t>A</a:t>
            </a:r>
            <a:r>
              <a:rPr kumimoji="0" lang="en-US" altLang="zh-CN" b="1" smtClean="0">
                <a:sym typeface="Symbol" panose="05050102010706020507" pitchFamily="18" charset="2"/>
              </a:rPr>
              <a:t></a:t>
            </a:r>
            <a:r>
              <a:rPr kumimoji="0" lang="en-US" altLang="zh-CN" b="1" smtClean="0"/>
              <a:t>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CN" b="1" smtClean="0"/>
              <a:t>                  A</a:t>
            </a:r>
            <a:r>
              <a:rPr kumimoji="0" lang="zh-CN" altLang="en-US" b="1" smtClean="0"/>
              <a:t>＝</a:t>
            </a:r>
            <a:r>
              <a:rPr kumimoji="0" lang="en-US" altLang="zh-CN" b="1" smtClean="0"/>
              <a:t>B </a:t>
            </a:r>
            <a:r>
              <a:rPr kumimoji="0" lang="en-US" altLang="zh-CN" b="1" smtClean="0">
                <a:sym typeface="Symbol" panose="05050102010706020507" pitchFamily="18" charset="2"/>
              </a:rPr>
              <a:t> </a:t>
            </a:r>
            <a:r>
              <a:rPr kumimoji="0" lang="en-US" altLang="zh-CN" b="1" smtClean="0"/>
              <a:t>A</a:t>
            </a:r>
            <a:r>
              <a:rPr kumimoji="0" lang="en-US" altLang="zh-CN" b="1" smtClean="0">
                <a:sym typeface="Symbol" panose="05050102010706020507" pitchFamily="18" charset="2"/>
              </a:rPr>
              <a:t></a:t>
            </a:r>
            <a:r>
              <a:rPr kumimoji="0" lang="en-US" altLang="zh-CN" b="1" smtClean="0"/>
              <a:t>B</a:t>
            </a:r>
            <a:r>
              <a:rPr kumimoji="0" lang="zh-CN" altLang="en-US" b="1" smtClean="0"/>
              <a:t>且</a:t>
            </a:r>
            <a:r>
              <a:rPr kumimoji="0" lang="en-US" altLang="zh-CN" b="1" smtClean="0"/>
              <a:t>B</a:t>
            </a:r>
            <a:r>
              <a:rPr kumimoji="0" lang="en-US" altLang="zh-CN" b="1" smtClean="0">
                <a:sym typeface="Symbol" panose="05050102010706020507" pitchFamily="18" charset="2"/>
              </a:rPr>
              <a:t></a:t>
            </a:r>
            <a:r>
              <a:rPr kumimoji="0" lang="en-US" altLang="zh-CN" b="1" smtClean="0"/>
              <a:t>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0" lang="en-US" altLang="zh-CN" sz="2800" b="1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66800" y="4800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1" lang="zh-CN" sz="2400" smtClean="0">
              <a:ea typeface="楷体_GB2312" charset="0"/>
              <a:cs typeface="楷体_GB2312" charset="0"/>
            </a:endParaRPr>
          </a:p>
        </p:txBody>
      </p:sp>
      <p:graphicFrame>
        <p:nvGraphicFramePr>
          <p:cNvPr id="34821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公式" r:id="rId5" imgW="114449" imgH="216181" progId="Equation.3">
                  <p:embed/>
                </p:oleObj>
              </mc:Choice>
              <mc:Fallback>
                <p:oleObj name="公式" r:id="rId5" imgW="114449" imgH="21618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公式" r:id="rId7" imgW="114449" imgH="216181" progId="Equation.3">
                  <p:embed/>
                </p:oleObj>
              </mc:Choice>
              <mc:Fallback>
                <p:oleObj name="公式" r:id="rId7" imgW="114449" imgH="21618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公式" r:id="rId8" imgW="114449" imgH="216181" progId="Equation.3">
                  <p:embed/>
                </p:oleObj>
              </mc:Choice>
              <mc:Fallback>
                <p:oleObj name="公式" r:id="rId8" imgW="114449" imgH="21618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9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公式" r:id="rId9" imgW="114449" imgH="216181" progId="Equation.3">
                  <p:embed/>
                </p:oleObj>
              </mc:Choice>
              <mc:Fallback>
                <p:oleObj name="公式" r:id="rId9" imgW="114449" imgH="21618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公式" r:id="rId10" imgW="114449" imgH="216181" progId="Equation.3">
                  <p:embed/>
                </p:oleObj>
              </mc:Choice>
              <mc:Fallback>
                <p:oleObj name="公式" r:id="rId10" imgW="114449" imgH="21618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905000" y="4953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1" lang="zh-CN" sz="2400" smtClean="0">
              <a:ea typeface="楷体_GB2312" charset="0"/>
              <a:cs typeface="楷体_GB2312" charset="0"/>
            </a:endParaRPr>
          </a:p>
        </p:txBody>
      </p:sp>
      <p:graphicFrame>
        <p:nvGraphicFramePr>
          <p:cNvPr id="34827" name="Object 1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公式" r:id="rId11" imgW="114449" imgH="216181" progId="Equation.3">
                  <p:embed/>
                </p:oleObj>
              </mc:Choice>
              <mc:Fallback>
                <p:oleObj name="公式" r:id="rId11" imgW="114449" imgH="21618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277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1278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1279" name="AutoShape 1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 useBgFill="1">
        <p:nvSpPr>
          <p:cNvPr id="11280" name="AutoShape 1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5715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4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三、事件之间的关系</a:t>
            </a:r>
            <a:endParaRPr lang="zh-CN" altLang="en-US" sz="4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4427</Words>
  <Application>Microsoft Office PowerPoint</Application>
  <PresentationFormat>全屏显示(4:3)</PresentationFormat>
  <Paragraphs>409</Paragraphs>
  <Slides>66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66</vt:i4>
      </vt:variant>
    </vt:vector>
  </HeadingPairs>
  <TitlesOfParts>
    <vt:vector size="91" baseType="lpstr">
      <vt:lpstr>Monotype Sorts</vt:lpstr>
      <vt:lpstr>n</vt:lpstr>
      <vt:lpstr>System</vt:lpstr>
      <vt:lpstr>仿宋_GB2312</vt:lpstr>
      <vt:lpstr>华文仿宋</vt:lpstr>
      <vt:lpstr>华文行楷</vt:lpstr>
      <vt:lpstr>华文楷体</vt:lpstr>
      <vt:lpstr>华文宋体</vt:lpstr>
      <vt:lpstr>华文新魏</vt:lpstr>
      <vt:lpstr>楷体_GB2312</vt:lpstr>
      <vt:lpstr>宋体</vt:lpstr>
      <vt:lpstr>微软雅黑</vt:lpstr>
      <vt:lpstr>幼圆</vt:lpstr>
      <vt:lpstr>Arial</vt:lpstr>
      <vt:lpstr>Calibri</vt:lpstr>
      <vt:lpstr>Symbol</vt:lpstr>
      <vt:lpstr>Times New Roman</vt:lpstr>
      <vt:lpstr>Wingdings</vt:lpstr>
      <vt:lpstr>默认设计模板</vt:lpstr>
      <vt:lpstr>Office 主题​​</vt:lpstr>
      <vt:lpstr>Equation</vt:lpstr>
      <vt:lpstr>公式</vt:lpstr>
      <vt:lpstr>Microsoft 公式 3.0</vt:lpstr>
      <vt:lpstr>BMP 图象</vt:lpstr>
      <vt:lpstr>剪辑</vt:lpstr>
      <vt:lpstr>概率论与数理统计</vt:lpstr>
      <vt:lpstr>课程简介</vt:lpstr>
      <vt:lpstr>第一章  随机事件及其概率</vt:lpstr>
      <vt:lpstr>1.1随机事件及其概率 一、随机试验(简称“试验”)</vt:lpstr>
      <vt:lpstr>PowerPoint 演示文稿</vt:lpstr>
      <vt:lpstr>二、样本空间</vt:lpstr>
      <vt:lpstr>随机事件</vt:lpstr>
      <vt:lpstr>PowerPoint 演示文稿</vt:lpstr>
      <vt:lpstr>　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五、事件的运算</vt:lpstr>
      <vt:lpstr>PowerPoint 演示文稿</vt:lpstr>
      <vt:lpstr>  1.2 概率的定义及其运算 </vt:lpstr>
      <vt:lpstr>1.2.1.古典概型与概率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频率与概率</vt:lpstr>
      <vt:lpstr>PowerPoint 演示文稿</vt:lpstr>
      <vt:lpstr>PowerPoint 演示文稿</vt:lpstr>
      <vt:lpstr>1.3.2. 概率的公理化定义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条件概率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三、全概率公式与贝叶斯公式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条件概率 小  结</vt:lpstr>
      <vt:lpstr>1.5 事件的独立性 一、两事件独立</vt:lpstr>
      <vt:lpstr>PowerPoint 演示文稿</vt:lpstr>
      <vt:lpstr>二、多个事件的独立</vt:lpstr>
      <vt:lpstr>PowerPoint 演示文稿</vt:lpstr>
      <vt:lpstr>三、事件独立性的应用</vt:lpstr>
      <vt:lpstr>PowerPoint 演示文稿</vt:lpstr>
      <vt:lpstr>PowerPoint 演示文稿</vt:lpstr>
    </vt:vector>
  </TitlesOfParts>
  <Company>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概率与统计</dc:title>
  <dc:creator>w</dc:creator>
  <cp:lastModifiedBy>Windows 用户</cp:lastModifiedBy>
  <cp:revision>114</cp:revision>
  <dcterms:created xsi:type="dcterms:W3CDTF">2006-07-13T06:34:00Z</dcterms:created>
  <dcterms:modified xsi:type="dcterms:W3CDTF">2017-09-08T04:58:41Z</dcterms:modified>
</cp:coreProperties>
</file>